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Lst>
  <p:sldSz cy="5143500" cx="9144000"/>
  <p:notesSz cx="6858000" cy="9144000"/>
  <p:embeddedFontLst>
    <p:embeddedFont>
      <p:font typeface="Proxima Nova"/>
      <p:regular r:id="rId82"/>
      <p:bold r:id="rId83"/>
      <p:italic r:id="rId84"/>
      <p:boldItalic r:id="rId85"/>
    </p:embeddedFont>
    <p:embeddedFont>
      <p:font typeface="Helvetica Neue"/>
      <p:regular r:id="rId86"/>
      <p:bold r:id="rId87"/>
      <p:italic r:id="rId88"/>
      <p:boldItalic r:id="rId89"/>
    </p:embeddedFont>
    <p:embeddedFont>
      <p:font typeface="Helvetica Neue Light"/>
      <p:regular r:id="rId90"/>
      <p:bold r:id="rId91"/>
      <p:italic r:id="rId92"/>
      <p:boldItalic r:id="rId93"/>
    </p:embeddedFont>
    <p:embeddedFont>
      <p:font typeface="Alfa Slab One"/>
      <p:regular r:id="rId9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lessandro Di Girolamo"/>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ProximaNova-italic.fntdata"/><Relationship Id="rId83" Type="http://schemas.openxmlformats.org/officeDocument/2006/relationships/font" Target="fonts/ProximaNova-bold.fntdata"/><Relationship Id="rId42" Type="http://schemas.openxmlformats.org/officeDocument/2006/relationships/slide" Target="slides/slide36.xml"/><Relationship Id="rId86" Type="http://schemas.openxmlformats.org/officeDocument/2006/relationships/font" Target="fonts/HelveticaNeue-regular.fntdata"/><Relationship Id="rId41" Type="http://schemas.openxmlformats.org/officeDocument/2006/relationships/slide" Target="slides/slide35.xml"/><Relationship Id="rId85" Type="http://schemas.openxmlformats.org/officeDocument/2006/relationships/font" Target="fonts/ProximaNova-boldItalic.fntdata"/><Relationship Id="rId44" Type="http://schemas.openxmlformats.org/officeDocument/2006/relationships/slide" Target="slides/slide38.xml"/><Relationship Id="rId88" Type="http://schemas.openxmlformats.org/officeDocument/2006/relationships/font" Target="fonts/HelveticaNeue-italic.fntdata"/><Relationship Id="rId43" Type="http://schemas.openxmlformats.org/officeDocument/2006/relationships/slide" Target="slides/slide37.xml"/><Relationship Id="rId87" Type="http://schemas.openxmlformats.org/officeDocument/2006/relationships/font" Target="fonts/HelveticaNeue-bold.fntdata"/><Relationship Id="rId46" Type="http://schemas.openxmlformats.org/officeDocument/2006/relationships/slide" Target="slides/slide40.xml"/><Relationship Id="rId45" Type="http://schemas.openxmlformats.org/officeDocument/2006/relationships/slide" Target="slides/slide39.xml"/><Relationship Id="rId89" Type="http://schemas.openxmlformats.org/officeDocument/2006/relationships/font" Target="fonts/HelveticaNeue-boldItalic.fntdata"/><Relationship Id="rId80" Type="http://schemas.openxmlformats.org/officeDocument/2006/relationships/slide" Target="slides/slide74.xml"/><Relationship Id="rId82" Type="http://schemas.openxmlformats.org/officeDocument/2006/relationships/font" Target="fonts/ProximaNova-regular.fntdata"/><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slide" Target="slides/slide73.xml"/><Relationship Id="rId34" Type="http://schemas.openxmlformats.org/officeDocument/2006/relationships/slide" Target="slides/slide28.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94" Type="http://schemas.openxmlformats.org/officeDocument/2006/relationships/font" Target="fonts/AlfaSlabOne-regular.fntdata"/><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91" Type="http://schemas.openxmlformats.org/officeDocument/2006/relationships/font" Target="fonts/HelveticaNeueLight-bold.fntdata"/><Relationship Id="rId90" Type="http://schemas.openxmlformats.org/officeDocument/2006/relationships/font" Target="fonts/HelveticaNeueLight-regular.fntdata"/><Relationship Id="rId93" Type="http://schemas.openxmlformats.org/officeDocument/2006/relationships/font" Target="fonts/HelveticaNeueLight-boldItalic.fntdata"/><Relationship Id="rId92" Type="http://schemas.openxmlformats.org/officeDocument/2006/relationships/font" Target="fonts/HelveticaNeueLight-italic.fntdata"/><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7-01T12:13:33.495">
    <p:pos x="100" y="40"/>
    <p:text>@antonella.del.rosso@cern.ch
Ciao! che ne dici?
(puoi anche rispondere al menti o almeno vedere se ti piace, slide subito prima)</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ilumilhc.web.cern.ch/content/hl-lhc-project"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onit-grafana.cern.ch/d/000000696/job-accounting-historical-data?from=1609459200000&amp;orgId=17&amp;to=now&amp;var-bin=1d&amp;var-cloud=All&amp;var-computingsite=All&amp;var-container_name=All&amp;var-cores=All&amp;var-country=All&amp;var-error_category=All&amp;var-es_division_factor=24&amp;var-eventservice=All&amp;var-federation=All&amp;var-groupby=resource_type&amp;var-groups=All&amp;var-gshare=All&amp;var-inputdatatypes=All&amp;var-inputprojects=All&amp;var-job_resource_type=All&amp;var-jobstatus=All&amp;var-jobtype=All&amp;var-nucleus=All&amp;var-outputproject=All&amp;var-pledges=CPU&amp;var-processingtype=All&amp;var-prodsourcelabel=All&amp;var-resources=GRID&amp;var-resources=cloud&amp;var-resources=hpc&amp;var-resourcesreporting=All&amp;var-site=All&amp;var-tier=All&amp;viewPanel=159"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6f9d4ffd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56f9d4ff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570d3839c8_8_8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g2570d3839c8_8_8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Most of CERN’s experiments are made of collisions. We take 2 objects and smash them together at very high speed.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Let’s take 2 apples. What happens if we smash them together?</a:t>
            </a:r>
            <a:endParaRPr/>
          </a:p>
          <a:p>
            <a:pPr indent="-171450" lvl="0" marL="171450" rtl="0" algn="l">
              <a:spcBef>
                <a:spcPts val="0"/>
              </a:spcBef>
              <a:spcAft>
                <a:spcPts val="0"/>
              </a:spcAft>
              <a:buClr>
                <a:schemeClr val="dk1"/>
              </a:buClr>
              <a:buSzPts val="1200"/>
              <a:buFont typeface="Calibri"/>
              <a:buChar char="-"/>
            </a:pPr>
            <a:r>
              <a:rPr lang="en"/>
              <a:t>At very low speed, not much. They will stop each other. That’s a «Level 1» collision.</a:t>
            </a:r>
            <a:endParaRPr/>
          </a:p>
          <a:p>
            <a:pPr indent="-171450" lvl="0" marL="171450" rtl="0" algn="l">
              <a:spcBef>
                <a:spcPts val="0"/>
              </a:spcBef>
              <a:spcAft>
                <a:spcPts val="0"/>
              </a:spcAft>
              <a:buClr>
                <a:schemeClr val="dk1"/>
              </a:buClr>
              <a:buSzPts val="1200"/>
              <a:buFont typeface="Calibri"/>
              <a:buChar char="-"/>
            </a:pPr>
            <a:r>
              <a:rPr lang="en"/>
              <a:t>At higher speed, they will damage each other, change direction, slow down. That’s a «Level 2» collision.</a:t>
            </a:r>
            <a:endParaRPr/>
          </a:p>
          <a:p>
            <a:pPr indent="-171450" lvl="0" marL="171450" rtl="0" algn="l">
              <a:spcBef>
                <a:spcPts val="0"/>
              </a:spcBef>
              <a:spcAft>
                <a:spcPts val="0"/>
              </a:spcAft>
              <a:buClr>
                <a:schemeClr val="dk1"/>
              </a:buClr>
              <a:buSzPts val="1200"/>
              <a:buFont typeface="Calibri"/>
              <a:buChar char="-"/>
            </a:pPr>
            <a:r>
              <a:rPr lang="en"/>
              <a:t>At very high speed (imagine we use apple cannons), they will explode. That’s a «Level 3» collision.</a:t>
            </a:r>
            <a:endParaRPr/>
          </a:p>
          <a:p>
            <a:pPr indent="0" lvl="0" marL="0" rtl="0" algn="l">
              <a:spcBef>
                <a:spcPts val="0"/>
              </a:spcBef>
              <a:spcAft>
                <a:spcPts val="0"/>
              </a:spcAft>
              <a:buClr>
                <a:schemeClr val="dk1"/>
              </a:buClr>
              <a:buSzPts val="1200"/>
              <a:buFont typeface="Calibri"/>
              <a:buNone/>
            </a:pPr>
            <a:r>
              <a:rPr lang="en"/>
              <a:t>We have all experienced such collisions: with cars, bikes, ourselves (not «Level 3» hopefully).</a:t>
            </a:r>
            <a:endParaRPr/>
          </a:p>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rPr lang="en"/>
              <a:t>At CERN we want to produce «Level 4» Collisions… This level is so high in energy, that out of the collisions will come… pears, bananas, strawberries, kiwis and… of course apples. Sound strange?</a:t>
            </a:r>
            <a:endParaRPr/>
          </a:p>
        </p:txBody>
      </p:sp>
      <p:sp>
        <p:nvSpPr>
          <p:cNvPr id="267" name="Google Shape;267;g2570d3839c8_8_8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570d3839c8_8_8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g2570d3839c8_8_8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But how do we produce protons and grant them the energy of a flying mosquito?</a:t>
            </a:r>
            <a:endParaRPr/>
          </a:p>
          <a:p>
            <a:pPr indent="0" lvl="0" marL="0" rtl="0" algn="l">
              <a:spcBef>
                <a:spcPts val="0"/>
              </a:spcBef>
              <a:spcAft>
                <a:spcPts val="0"/>
              </a:spcAft>
              <a:buNone/>
            </a:pPr>
            <a:r>
              <a:rPr lang="en"/>
              <a:t>First we start with a bottle of hydrogen gas.</a:t>
            </a:r>
            <a:br>
              <a:rPr lang="en"/>
            </a:br>
            <a:r>
              <a:rPr lang="en"/>
              <a:t>Hydrogen is quite close to what we want. It’s made of protons. With one electron orbitting around.</a:t>
            </a:r>
            <a:endParaRPr/>
          </a:p>
          <a:p>
            <a:pPr indent="0" lvl="0" marL="0" rtl="0" algn="l">
              <a:spcBef>
                <a:spcPts val="0"/>
              </a:spcBef>
              <a:spcAft>
                <a:spcPts val="0"/>
              </a:spcAft>
              <a:buNone/>
            </a:pPr>
            <a:r>
              <a:rPr lang="en"/>
              <a:t>We send hydrogen gas through an electric field. Proton which has a positive charge goes through. Electron whic has negative charges bounces back and it removed. We are then left only with protons.</a:t>
            </a:r>
            <a:endParaRPr/>
          </a:p>
          <a:p>
            <a:pPr indent="0" lvl="0" marL="0" rtl="0" algn="l">
              <a:spcBef>
                <a:spcPts val="0"/>
              </a:spcBef>
              <a:spcAft>
                <a:spcPts val="0"/>
              </a:spcAft>
              <a:buNone/>
            </a:pPr>
            <a:r>
              <a:rPr lang="en"/>
              <a:t>They are sent through the LINAC (LINear Accelerator) which uses alternating electric fields to either attract or push the protons. It is so efficient that after only 45m they have been accelerated to a 1/3 of the speed of light, that is 100’000 km per second. Needless to say that continuing in straight lines will be impractical.</a:t>
            </a:r>
            <a:endParaRPr/>
          </a:p>
          <a:p>
            <a:pPr indent="0" lvl="0" marL="0" rtl="0" algn="l">
              <a:spcBef>
                <a:spcPts val="0"/>
              </a:spcBef>
              <a:spcAft>
                <a:spcPts val="0"/>
              </a:spcAft>
              <a:buNone/>
            </a:pPr>
            <a:r>
              <a:rPr lang="en"/>
              <a:t>We then send the protons to the Booster which will prepare bunches of protons in 4 superposed rings.</a:t>
            </a:r>
            <a:endParaRPr/>
          </a:p>
          <a:p>
            <a:pPr indent="0" lvl="0" marL="0" rtl="0" algn="l">
              <a:spcBef>
                <a:spcPts val="0"/>
              </a:spcBef>
              <a:spcAft>
                <a:spcPts val="0"/>
              </a:spcAft>
              <a:buNone/>
            </a:pPr>
            <a:r>
              <a:rPr lang="en"/>
              <a:t>They are then sent in the PS (Proton Synchrotron). This machine is 600m circumference, was built in 1959 and is still in use! In 1.2 seconds it accelerate protons to 99% of the speed of light. Very efficient. But cannot go faster. We then need to transfer protons to the «2</a:t>
            </a:r>
            <a:r>
              <a:rPr baseline="30000" lang="en"/>
              <a:t>nd</a:t>
            </a:r>
            <a:r>
              <a:rPr lang="en"/>
              <a:t> gear of our accelerator complex».</a:t>
            </a:r>
            <a:endParaRPr/>
          </a:p>
          <a:p>
            <a:pPr indent="0" lvl="0" marL="0" rtl="0" algn="l">
              <a:spcBef>
                <a:spcPts val="0"/>
              </a:spcBef>
              <a:spcAft>
                <a:spcPts val="0"/>
              </a:spcAft>
              <a:buNone/>
            </a:pPr>
            <a:r>
              <a:rPr lang="en"/>
              <a:t>The SPS (Super Proton Synchrotron) build in 1976 and of 7km curcumference. In 3 seconds, it accelerate particle to 99.9% of the speed of light. Once again cannot go faster.</a:t>
            </a:r>
            <a:endParaRPr/>
          </a:p>
          <a:p>
            <a:pPr indent="0" lvl="0" marL="0" rtl="0" algn="l">
              <a:spcBef>
                <a:spcPts val="0"/>
              </a:spcBef>
              <a:spcAft>
                <a:spcPts val="0"/>
              </a:spcAft>
              <a:buNone/>
            </a:pPr>
            <a:r>
              <a:rPr lang="en"/>
              <a:t>Then half of the particles are sent clockwise and half anti-clockwise into the LHC (Large Hadron Collider). This machine is the largest machine on Earth: 27 km circumference. It will take about 20 minutes to reach our maximum velocity: 99.9999991% of the speed of light which correspond to 7 TeV energy.</a:t>
            </a:r>
            <a:endParaRPr/>
          </a:p>
        </p:txBody>
      </p:sp>
      <p:sp>
        <p:nvSpPr>
          <p:cNvPr id="275" name="Google Shape;275;g2570d3839c8_8_8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570d3839c8_8_8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 name="Google Shape;283;g2570d3839c8_8_8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Each proton we accelerate at CERN will eventually reach an energy of 7 TeV (Tera electron-Volt).</a:t>
            </a:r>
            <a:endParaRPr/>
          </a:p>
          <a:p>
            <a:pPr indent="0" lvl="0" marL="0" rtl="0" algn="l">
              <a:spcBef>
                <a:spcPts val="0"/>
              </a:spcBef>
              <a:spcAft>
                <a:spcPts val="0"/>
              </a:spcAft>
              <a:buNone/>
            </a:pPr>
            <a:br>
              <a:rPr lang="en"/>
            </a:br>
            <a:r>
              <a:rPr lang="en"/>
              <a:t>Does that sound familiar to you? Can explain what level of energy it represents in everyday life? (ask the audience)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the incredible energy of a… flying mosquito!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OK… For you and me of course this is insignificant. But remember that we grant this energy to ONE proton.</a:t>
            </a:r>
            <a:endParaRPr/>
          </a:p>
          <a:p>
            <a:pPr indent="0" lvl="0" marL="0" rtl="0" algn="l">
              <a:spcBef>
                <a:spcPts val="0"/>
              </a:spcBef>
              <a:spcAft>
                <a:spcPts val="0"/>
              </a:spcAft>
              <a:buNone/>
            </a:pPr>
            <a:r>
              <a:rPr lang="en"/>
              <a:t>A normally well-fed mosquito is made of about 10^23 protons! It’s like we are trasnsferring the energy of ALL these protons to ONE if them.</a:t>
            </a:r>
            <a:endParaRPr/>
          </a:p>
          <a:p>
            <a:pPr indent="0" lvl="0" marL="0" rtl="0" algn="l">
              <a:spcBef>
                <a:spcPts val="0"/>
              </a:spcBef>
              <a:spcAft>
                <a:spcPts val="0"/>
              </a:spcAft>
              <a:buNone/>
            </a:pPr>
            <a:r>
              <a:rPr lang="en"/>
              <a:t>So, at the proton level, this is very very energetic. Remember, it’s the amount of energy proportional to the size of the accelerated object which counts!</a:t>
            </a:r>
            <a:endParaRPr/>
          </a:p>
        </p:txBody>
      </p:sp>
      <p:sp>
        <p:nvSpPr>
          <p:cNvPr id="284" name="Google Shape;284;g2570d3839c8_8_8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2570d3839c8_8_8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 name="Google Shape;298;g2570d3839c8_8_8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The 2 beams are circulating in separate pipes and in 4 places we cross the 2 pipes over so that collision occur there and only there.</a:t>
            </a:r>
            <a:endParaRPr/>
          </a:p>
          <a:p>
            <a:pPr indent="0" lvl="0" marL="0" rtl="0" algn="l">
              <a:spcBef>
                <a:spcPts val="0"/>
              </a:spcBef>
              <a:spcAft>
                <a:spcPts val="0"/>
              </a:spcAft>
              <a:buNone/>
            </a:pPr>
            <a:r>
              <a:rPr lang="en"/>
              <a:t>We have built particle detectors which will observe and record the traces of new particles created in the collision.</a:t>
            </a:r>
            <a:endParaRPr/>
          </a:p>
          <a:p>
            <a:pPr indent="0" lvl="0" marL="0" rtl="0" algn="l">
              <a:spcBef>
                <a:spcPts val="0"/>
              </a:spcBef>
              <a:spcAft>
                <a:spcPts val="0"/>
              </a:spcAft>
              <a:buNone/>
            </a:pPr>
            <a:r>
              <a:rPr lang="en"/>
              <a:t>There are so many protons and they go so fast that around 600 million collisions will occur every SECOND in each of the 4 detectors.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detectors are a bit like huge digital cameras of about 100 Megapixel resolution. Guess the size of the SD card to store the LHC’s pictures?</a:t>
            </a:r>
            <a:endParaRPr/>
          </a:p>
        </p:txBody>
      </p:sp>
      <p:sp>
        <p:nvSpPr>
          <p:cNvPr id="299" name="Google Shape;299;g2570d3839c8_8_8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570d3839c8_8_8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g2570d3839c8_8_8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This is a map of the complex of main accelerators of CERN.</a:t>
            </a:r>
            <a:endParaRPr/>
          </a:p>
          <a:p>
            <a:pPr indent="0" lvl="0" marL="0" rtl="0" algn="l">
              <a:spcBef>
                <a:spcPts val="0"/>
              </a:spcBef>
              <a:spcAft>
                <a:spcPts val="0"/>
              </a:spcAft>
              <a:buNone/>
            </a:pPr>
            <a:r>
              <a:rPr lang="en"/>
              <a:t>The dotted line is the French-Swiss border.</a:t>
            </a:r>
            <a:endParaRPr/>
          </a:p>
          <a:p>
            <a:pPr indent="0" lvl="0" marL="0" rtl="0" algn="l">
              <a:spcBef>
                <a:spcPts val="0"/>
              </a:spcBef>
              <a:spcAft>
                <a:spcPts val="0"/>
              </a:spcAft>
              <a:buNone/>
            </a:pPr>
            <a:r>
              <a:rPr lang="en"/>
              <a:t>The 2 main CERN sites are Meyrin and Prévessin (as big, but not as built nor populated)</a:t>
            </a:r>
            <a:endParaRPr/>
          </a:p>
          <a:p>
            <a:pPr indent="0" lvl="0" marL="0" rtl="0" algn="l">
              <a:spcBef>
                <a:spcPts val="0"/>
              </a:spcBef>
              <a:spcAft>
                <a:spcPts val="0"/>
              </a:spcAft>
              <a:buNone/>
            </a:pPr>
            <a:r>
              <a:rPr lang="en"/>
              <a:t>The PS is the tiny 600m ring on the Meyrin site, the SPS goes accross the border and the LHC takes all the space between Geneva airport and the Jura (dark green on the left).</a:t>
            </a:r>
            <a:endParaRPr/>
          </a:p>
          <a:p>
            <a:pPr indent="0" lvl="0" marL="0" rtl="0" algn="l">
              <a:spcBef>
                <a:spcPts val="0"/>
              </a:spcBef>
              <a:spcAft>
                <a:spcPts val="0"/>
              </a:spcAft>
              <a:buNone/>
            </a:pPr>
            <a:r>
              <a:rPr lang="en"/>
              <a:t>The 4 red dots represent where the 4 detectors are located.</a:t>
            </a:r>
            <a:endParaRPr/>
          </a:p>
        </p:txBody>
      </p:sp>
      <p:sp>
        <p:nvSpPr>
          <p:cNvPr id="307" name="Google Shape;307;g2570d3839c8_8_8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570d3839c8_6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2570d3839c8_6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2570d3839c8_6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2570d3839c8_6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2570d3839c8_6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2570d3839c8_6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 event display of a collision event (Run 451896, Event 349429897) recorded in ATLAS on 11 May 2023, when stable beams of 2400 bunches of protons at the energy of 6.8 TeV per beam were delivered to ATLAS for the first time in 2023 by the LHC. The figure on the right shows a cut-out view of the ATLAS detector; starting from the center of the detector, the image shows the reconstructed tracks of charged particles (orange lines), the energy deposits in the LAr (squares in different hues of green) and Tile (yellow/orange squares) calorimeters, as well as the reconstructed muon tracks (red lines) and their associated hits (green lines) inside the MDT and TGC chambers (green/blue and purple boxes, respectively). The bottom view on the left shows a zoomed-in projection of the same event on the transversal plane, with a focus on the inner detectors; starting from the center, the image shows the hits in the Pixel (white dots), SCT (yellow strips), and TRT (white/red dots) detectors, the reconstructed tracks of charged particles (orange lines), the reconstructed muon tracks (red lines), as well as the energy deposits in the barrel electromagnetic region of the LAr calorimeter (green squares) and in the Tile hadronic calorimeter (yellow/orange squares).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570d3839c8_1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2570d3839c8_1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2570d3839c8_6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2570d3839c8_6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Thks Fernando!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570d3839c8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570d3839c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2570d3839c8_6_4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2570d3839c8_6_4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2570d3839c8_6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2570d3839c8_6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570d3839c8_6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2570d3839c8_6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595959"/>
                </a:solidFill>
                <a:latin typeface="Proxima Nova"/>
                <a:ea typeface="Proxima Nova"/>
                <a:cs typeface="Proxima Nova"/>
                <a:sym typeface="Proxima Nova"/>
              </a:rPr>
              <a:t>Robust resource growth of resources:</a:t>
            </a:r>
            <a:endParaRPr sz="1800">
              <a:solidFill>
                <a:srgbClr val="595959"/>
              </a:solidFill>
              <a:latin typeface="Proxima Nova"/>
              <a:ea typeface="Proxima Nova"/>
              <a:cs typeface="Proxima Nova"/>
              <a:sym typeface="Proxima Nova"/>
            </a:endParaRPr>
          </a:p>
          <a:p>
            <a:pPr indent="0" lvl="0" marL="0" rtl="0" algn="l">
              <a:spcBef>
                <a:spcPts val="0"/>
              </a:spcBef>
              <a:spcAft>
                <a:spcPts val="0"/>
              </a:spcAft>
              <a:buClr>
                <a:schemeClr val="dk1"/>
              </a:buClr>
              <a:buSzPts val="1100"/>
              <a:buFont typeface="Arial"/>
              <a:buNone/>
            </a:pPr>
            <a:r>
              <a:rPr lang="en" sz="1800">
                <a:solidFill>
                  <a:srgbClr val="595959"/>
                </a:solidFill>
                <a:latin typeface="Proxima Nova"/>
                <a:ea typeface="Proxima Nova"/>
                <a:cs typeface="Proxima Nova"/>
                <a:sym typeface="Proxima Nova"/>
              </a:rPr>
              <a:t>Average +20% CPU and disk yearly growth</a:t>
            </a:r>
            <a:endParaRPr sz="1800">
              <a:solidFill>
                <a:srgbClr val="595959"/>
              </a:solidFill>
              <a:latin typeface="Proxima Nova"/>
              <a:ea typeface="Proxima Nova"/>
              <a:cs typeface="Proxima Nova"/>
              <a:sym typeface="Proxima Nova"/>
            </a:endParaRPr>
          </a:p>
          <a:p>
            <a:pPr indent="0" lvl="0" marL="0" rtl="0" algn="l">
              <a:spcBef>
                <a:spcPts val="0"/>
              </a:spcBef>
              <a:spcAft>
                <a:spcPts val="0"/>
              </a:spcAft>
              <a:buNone/>
            </a:pPr>
            <a:r>
              <a:rPr lang="en" sz="1800">
                <a:solidFill>
                  <a:srgbClr val="595959"/>
                </a:solidFill>
                <a:latin typeface="Proxima Nova"/>
                <a:ea typeface="Proxima Nova"/>
                <a:cs typeface="Proxima Nova"/>
                <a:sym typeface="Proxima Nova"/>
              </a:rPr>
              <a:t>Consistent with a ‘flat budget’ funding for computing centres, the de-facto adopted model across all Funding Agencies for the past 10 years</a:t>
            </a:r>
            <a:endParaRPr sz="1800">
              <a:solidFill>
                <a:srgbClr val="595959"/>
              </a:solidFill>
              <a:latin typeface="Proxima Nova"/>
              <a:ea typeface="Proxima Nova"/>
              <a:cs typeface="Proxima Nova"/>
              <a:sym typeface="Proxima Nov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570d3839c8_13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2570d3839c8_13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2570d3839c8_6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2570d3839c8_6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2570d3839c8_6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2570d3839c8_6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Link to the image??</a:t>
            </a:r>
            <a:endParaRPr/>
          </a:p>
          <a:p>
            <a:pPr indent="0" lvl="0" marL="0" rtl="0" algn="l">
              <a:spcBef>
                <a:spcPts val="0"/>
              </a:spcBef>
              <a:spcAft>
                <a:spcPts val="0"/>
              </a:spcAft>
              <a:buNone/>
            </a:pPr>
            <a:r>
              <a:rPr lang="en" u="sng">
                <a:solidFill>
                  <a:schemeClr val="hlink"/>
                </a:solidFill>
                <a:hlinkClick r:id="rId2"/>
              </a:rPr>
              <a:t>https://hilumilhc.web.cern.ch/content/hl-lhc-project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2570d3839c8_6_5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2570d3839c8_6_5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i="1" lang="en">
                <a:solidFill>
                  <a:schemeClr val="dk1"/>
                </a:solidFill>
              </a:rPr>
              <a:t>projected evolution of disk (top) and tape (bottom) usage from 2020 until 2036, under the conservative (blue) and aggressive (red) R&amp;D scenarios. The grey hatched shading between the red and blue lines illustrates the range of resources consumption if the aggressive scenario is only partially achieved. The black lines indicate the impact of sustained year-on-year budget increases, and improvements in new hardware, that together amount to a capacity increase of 10% (lower line) and 20% (upper line). The vertical shaded bands indicate periods during which ATLAS will be taking data.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2e89ac75563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2e89ac7556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2570d3839c8_6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2570d3839c8_6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2570d3839c8_6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2570d3839c8_6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570d3839c8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570d3839c8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2570d3839c8_6_7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2570d3839c8_6_7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2570d3839c8_6_7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2570d3839c8_6_7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g2570d3839c8_6_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2570d3839c8_6_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2570d3839c8_6_8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1" name="Google Shape;491;g2570d3839c8_6_8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monit-grafana.cern.ch/d/000000696/job-accounting-historical-data?from=1609459200000&amp;orgId=17&amp;to=now&amp;var-bin=1d&amp;var-cloud=All&amp;var-computingsite=All&amp;var-container_name=All&amp;var-cores=All&amp;var-country=All&amp;var-error_category=All&amp;var-es_division_factor=24&amp;var-eventservice=All&amp;var-federation=All&amp;var-groupby=resource_type&amp;var-groups=All&amp;var-gshare=All&amp;var-inputdatatypes=All&amp;var-inputprojects=All&amp;var-job_resource_type=All&amp;var-jobstatus=All&amp;var-jobtype=All&amp;var-nucleus=All&amp;var-outputproject=All&amp;var-pledges=CPU&amp;var-processingtype=All&amp;var-prodsourcelabel=All&amp;var-resources=GRID&amp;var-resources=cloud&amp;var-resources=hpc&amp;var-resourcesreporting=All&amp;var-site=All&amp;var-tier=All&amp;viewPanel=159</a:t>
            </a:r>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2570d3839c8_6_9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2570d3839c8_6_9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2570d3839c8_6_9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7" name="Google Shape;507;g2570d3839c8_6_9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2570d3839c8_6_9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2570d3839c8_6_9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570d3839c8_6_1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2570d3839c8_6_1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2570d3839c8_6_1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2570d3839c8_6_1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2570d3839c8_6_1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6" name="Google Shape;546;g2570d3839c8_6_1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570d3839c8_8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g2570d3839c8_8_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(you can question the audience for each image: do we produce electricity? do we produce bombs?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word «Nuclear» should not be misunderstood:</a:t>
            </a:r>
            <a:endParaRPr/>
          </a:p>
          <a:p>
            <a:pPr indent="0" lvl="0" marL="0" rtl="0" algn="l">
              <a:spcBef>
                <a:spcPts val="0"/>
              </a:spcBef>
              <a:spcAft>
                <a:spcPts val="0"/>
              </a:spcAft>
              <a:buNone/>
            </a:pPr>
            <a:r>
              <a:rPr lang="en"/>
              <a:t>- CERN does not produce electricity (but consumes a lot)</a:t>
            </a:r>
            <a:endParaRPr/>
          </a:p>
          <a:p>
            <a:pPr indent="0" lvl="0" marL="0" rtl="0" algn="l">
              <a:spcBef>
                <a:spcPts val="0"/>
              </a:spcBef>
              <a:spcAft>
                <a:spcPts val="0"/>
              </a:spcAft>
              <a:buNone/>
            </a:pPr>
            <a:r>
              <a:rPr lang="en"/>
              <a:t>- CERN does not produce military applications out of nuclear power (forbidden by CERN convention, and, anyway, all research results are made publicly available and there are scientists from many countries in each experiment… therefore no risk that exclusive military applications are developed).</a:t>
            </a:r>
            <a:endParaRPr/>
          </a:p>
          <a:p>
            <a:pPr indent="0" lvl="0" marL="0" rtl="0" algn="l">
              <a:spcBef>
                <a:spcPts val="0"/>
              </a:spcBef>
              <a:spcAft>
                <a:spcPts val="0"/>
              </a:spcAft>
              <a:buNone/>
            </a:pPr>
            <a:r>
              <a:rPr lang="en"/>
              <a:t>- CERN studies the structure of matter. In the 50’s, the nucleus is the main object of study about matter. The word «Nuclear» comes from that.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Nowadays CERN is studying the components of the components of the nucleus. Therefore CERN can use (after being allowed by the Council) an alternative «branding» which is more accurate and less open to interpretation: « European laboratory for particle physics »</a:t>
            </a:r>
            <a:endParaRPr/>
          </a:p>
        </p:txBody>
      </p:sp>
      <p:sp>
        <p:nvSpPr>
          <p:cNvPr id="102" name="Google Shape;102;g2570d3839c8_8_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570d3839c8_6_1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2570d3839c8_6_1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a:p>
            <a:pPr indent="0" lvl="0" marL="0" rtl="0" algn="l">
              <a:spcBef>
                <a:spcPts val="0"/>
              </a:spcBef>
              <a:spcAft>
                <a:spcPts val="0"/>
              </a:spcAft>
              <a:buNone/>
            </a:pPr>
            <a:r>
              <a:rPr lang="en" sz="1600">
                <a:solidFill>
                  <a:srgbClr val="595959"/>
                </a:solidFill>
                <a:latin typeface="Helvetica Neue Light"/>
                <a:ea typeface="Helvetica Neue Light"/>
                <a:cs typeface="Helvetica Neue Light"/>
                <a:sym typeface="Helvetica Neue Light"/>
              </a:rPr>
              <a:t>For trigger, reconstruction (e.g. pixel clusters, electrons and hadrons), analysis (e.g. signal/background discrimination), fast detector simulation (e.g. generative networks for calorimeter simulation)</a:t>
            </a:r>
            <a:endParaRPr sz="1600">
              <a:solidFill>
                <a:srgbClr val="595959"/>
              </a:solidFill>
              <a:latin typeface="Helvetica Neue Light"/>
              <a:ea typeface="Helvetica Neue Light"/>
              <a:cs typeface="Helvetica Neue Light"/>
              <a:sym typeface="Helvetica Neue Light"/>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g2570d3839c8_6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2" name="Google Shape;562;g2570d3839c8_6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570d3839c8_6_1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2570d3839c8_6_1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g2e89ac7556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2e89ac7556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2570d3839c8_6_3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5" name="Google Shape;585;g2570d3839c8_6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570d3839c8_6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5" name="Google Shape;595;g2570d3839c8_6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2570d3839c8_6_4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2570d3839c8_6_4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2570d3839c8_13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2570d3839c8_13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2570d3839c8_13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9" name="Google Shape;619;g2570d3839c8_13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2570d3839c8_13_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6" name="Google Shape;626;g2570d3839c8_13_10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All these detectors will generate loads of data… about 1 PB (petabyte = million of gigabyte per… SECOND!)</a:t>
            </a:r>
            <a:endParaRPr/>
          </a:p>
          <a:p>
            <a:pPr indent="0" lvl="0" marL="0" rtl="0" algn="l">
              <a:spcBef>
                <a:spcPts val="0"/>
              </a:spcBef>
              <a:spcAft>
                <a:spcPts val="0"/>
              </a:spcAft>
              <a:buNone/>
            </a:pPr>
            <a:r>
              <a:rPr lang="en"/>
              <a:t>Impossible to store so much data. Anyway not needed.</a:t>
            </a:r>
            <a:endParaRPr/>
          </a:p>
          <a:p>
            <a:pPr indent="0" lvl="0" marL="0" rtl="0" algn="l">
              <a:spcBef>
                <a:spcPts val="0"/>
              </a:spcBef>
              <a:spcAft>
                <a:spcPts val="0"/>
              </a:spcAft>
              <a:buNone/>
            </a:pPr>
            <a:r>
              <a:rPr lang="en"/>
              <a:t>The event the experiments are trying to create and observe are very rare.</a:t>
            </a:r>
            <a:endParaRPr/>
          </a:p>
          <a:p>
            <a:pPr indent="0" lvl="0" marL="0" rtl="0" algn="l">
              <a:spcBef>
                <a:spcPts val="0"/>
              </a:spcBef>
              <a:spcAft>
                <a:spcPts val="0"/>
              </a:spcAft>
              <a:buNone/>
            </a:pPr>
            <a:r>
              <a:rPr lang="en"/>
              <a:t>That’s why we make so many collisions but we keep only the interesting ones.</a:t>
            </a:r>
            <a:endParaRPr/>
          </a:p>
          <a:p>
            <a:pPr indent="0" lvl="0" marL="0" rtl="0" algn="l">
              <a:spcBef>
                <a:spcPts val="0"/>
              </a:spcBef>
              <a:spcAft>
                <a:spcPts val="0"/>
              </a:spcAft>
              <a:buNone/>
            </a:pPr>
            <a:r>
              <a:rPr lang="en"/>
              <a:t>Therefore next to each detector is a «trigger», a kind of filter made of various layers  (first electronic, then computers) which will select and keep only 1 collision out of a million average.</a:t>
            </a:r>
            <a:endParaRPr/>
          </a:p>
          <a:p>
            <a:pPr indent="0" lvl="0" marL="0" rtl="0" algn="l">
              <a:spcBef>
                <a:spcPts val="0"/>
              </a:spcBef>
              <a:spcAft>
                <a:spcPts val="0"/>
              </a:spcAft>
              <a:buNone/>
            </a:pPr>
            <a:r>
              <a:rPr lang="en"/>
              <a:t>In the end will still generate dozens of Petabytes of data each year. We need about 200’000 computer CPUs to analyze this data.</a:t>
            </a:r>
            <a:endParaRPr/>
          </a:p>
          <a:p>
            <a:pPr indent="0" lvl="0" marL="0" rtl="0" algn="l">
              <a:spcBef>
                <a:spcPts val="0"/>
              </a:spcBef>
              <a:spcAft>
                <a:spcPts val="0"/>
              </a:spcAft>
              <a:buNone/>
            </a:pPr>
            <a:r>
              <a:rPr lang="en"/>
              <a:t>As CERN has only about 100’000 CPUS we share the date over more than 100 computer centre over the planet (usually located in the physics institutes participating to the LHC collaboration). This is the Computing Grid, a gigantic planetary computer and hard drive!</a:t>
            </a:r>
            <a:endParaRPr/>
          </a:p>
        </p:txBody>
      </p:sp>
      <p:sp>
        <p:nvSpPr>
          <p:cNvPr id="627" name="Google Shape;627;g2570d3839c8_13_10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570d3839c8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570d3839c8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570d3839c8_13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6" name="Google Shape;636;g2570d3839c8_13_1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That «how» we make research at CERN.</a:t>
            </a:r>
            <a:endParaRPr/>
          </a:p>
          <a:p>
            <a:pPr indent="0" lvl="0" marL="0" rtl="0" algn="l">
              <a:spcBef>
                <a:spcPts val="0"/>
              </a:spcBef>
              <a:spcAft>
                <a:spcPts val="0"/>
              </a:spcAft>
              <a:buNone/>
            </a:pPr>
            <a:r>
              <a:rPr lang="en"/>
              <a:t>You may now wonder if this is useful for you in your everyday life?</a:t>
            </a:r>
            <a:endParaRPr/>
          </a:p>
          <a:p>
            <a:pPr indent="0" lvl="0" marL="0" rtl="0" algn="l">
              <a:spcBef>
                <a:spcPts val="0"/>
              </a:spcBef>
              <a:spcAft>
                <a:spcPts val="0"/>
              </a:spcAft>
              <a:buNone/>
            </a:pPr>
            <a:r>
              <a:rPr lang="en"/>
              <a:t>The answer is simply… probably not. </a:t>
            </a:r>
            <a:endParaRPr/>
          </a:p>
          <a:p>
            <a:pPr indent="0" lvl="0" marL="0" rtl="0" algn="l">
              <a:spcBef>
                <a:spcPts val="0"/>
              </a:spcBef>
              <a:spcAft>
                <a:spcPts val="0"/>
              </a:spcAft>
              <a:buNone/>
            </a:pPr>
            <a:r>
              <a:rPr lang="en"/>
              <a:t>As explained earlier, fundamental research is not made for practical applications. It is there</a:t>
            </a:r>
            <a:endParaRPr/>
          </a:p>
          <a:p>
            <a:pPr indent="0" lvl="0" marL="0" rtl="0" algn="l">
              <a:spcBef>
                <a:spcPts val="0"/>
              </a:spcBef>
              <a:spcAft>
                <a:spcPts val="0"/>
              </a:spcAft>
              <a:buNone/>
            </a:pPr>
            <a:r>
              <a:rPr lang="en"/>
              <a:t>But…</a:t>
            </a:r>
            <a:endParaRPr/>
          </a:p>
          <a:p>
            <a:pPr indent="0" lvl="0" marL="0" rtl="0" algn="l">
              <a:spcBef>
                <a:spcPts val="0"/>
              </a:spcBef>
              <a:spcAft>
                <a:spcPts val="0"/>
              </a:spcAft>
              <a:buNone/>
            </a:pPr>
            <a:r>
              <a:rPr lang="en"/>
              <a:t>To make its fundamental research, CERN had to organize the largest scientific collaborative project, build the largest machine on Earth, build the coldest place in the galaxy, make the highest vacuum, build the largest and heaviest experiments, build the largest computing grid…</a:t>
            </a:r>
            <a:endParaRPr/>
          </a:p>
          <a:p>
            <a:pPr indent="0" lvl="0" marL="0" rtl="0" algn="l">
              <a:spcBef>
                <a:spcPts val="0"/>
              </a:spcBef>
              <a:spcAft>
                <a:spcPts val="0"/>
              </a:spcAft>
              <a:buNone/>
            </a:pPr>
            <a:r>
              <a:rPr lang="en"/>
              <a:t>All these technological challenges ended up in new technologies which can find application on a much shorter scale… </a:t>
            </a:r>
            <a:endParaRPr/>
          </a:p>
          <a:p>
            <a:pPr indent="0" lvl="0" marL="0" rtl="0" algn="l">
              <a:spcBef>
                <a:spcPts val="0"/>
              </a:spcBef>
              <a:spcAft>
                <a:spcPts val="0"/>
              </a:spcAft>
              <a:buNone/>
            </a:pPr>
            <a:r>
              <a:rPr lang="en"/>
              <a:t>Let’s review some of them</a:t>
            </a:r>
            <a:endParaRPr/>
          </a:p>
        </p:txBody>
      </p:sp>
      <p:sp>
        <p:nvSpPr>
          <p:cNvPr id="637" name="Google Shape;637;g2570d3839c8_13_1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570d3839c8_13_1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3" name="Google Shape;643;g2570d3839c8_13_1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How do you share data and documentation amongst 10’000 physicists?</a:t>
            </a:r>
            <a:endParaRPr/>
          </a:p>
          <a:p>
            <a:pPr indent="0" lvl="0" marL="0" rtl="0" algn="l">
              <a:spcBef>
                <a:spcPts val="0"/>
              </a:spcBef>
              <a:spcAft>
                <a:spcPts val="0"/>
              </a:spcAft>
              <a:buNone/>
            </a:pPr>
            <a:r>
              <a:rPr lang="en"/>
              <a:t>The internet was invented in the 70’s but was really not user friendly.</a:t>
            </a:r>
            <a:endParaRPr/>
          </a:p>
          <a:p>
            <a:pPr indent="0" lvl="0" marL="0" rtl="0" algn="l">
              <a:spcBef>
                <a:spcPts val="0"/>
              </a:spcBef>
              <a:spcAft>
                <a:spcPts val="0"/>
              </a:spcAft>
              <a:buNone/>
            </a:pPr>
            <a:r>
              <a:rPr lang="en"/>
              <a:t>One man proposed a system to unify it in1989. He is Tim Berners-Lee and was working at CERN.</a:t>
            </a:r>
            <a:endParaRPr/>
          </a:p>
          <a:p>
            <a:pPr indent="0" lvl="0" marL="0" rtl="0" algn="l">
              <a:spcBef>
                <a:spcPts val="0"/>
              </a:spcBef>
              <a:spcAft>
                <a:spcPts val="0"/>
              </a:spcAft>
              <a:buNone/>
            </a:pPr>
            <a:r>
              <a:rPr lang="en"/>
              <a:t>Like any technology developed by CERN, it was freely given to the World in 1993. Which made the Web a planetary star!</a:t>
            </a:r>
            <a:endParaRPr/>
          </a:p>
        </p:txBody>
      </p:sp>
      <p:sp>
        <p:nvSpPr>
          <p:cNvPr id="644" name="Google Shape;644;g2570d3839c8_13_1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570d3839c8_13_1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1" name="Google Shape;651;g2570d3839c8_13_1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If you have brain tumor, you may try to use chimiotherapy to cure it. But the cure goes all over your body and damage healthy organs.</a:t>
            </a:r>
            <a:endParaRPr/>
          </a:p>
          <a:p>
            <a:pPr indent="0" lvl="0" marL="0" rtl="0" algn="l">
              <a:spcBef>
                <a:spcPts val="0"/>
              </a:spcBef>
              <a:spcAft>
                <a:spcPts val="0"/>
              </a:spcAft>
              <a:buNone/>
            </a:pPr>
            <a:r>
              <a:rPr lang="en"/>
              <a:t>You may use radiotherapy, but this will certainly damage healthy tissues around the tumor (image on the right).</a:t>
            </a:r>
            <a:endParaRPr/>
          </a:p>
          <a:p>
            <a:pPr indent="0" lvl="0" marL="0" rtl="0" algn="l">
              <a:spcBef>
                <a:spcPts val="0"/>
              </a:spcBef>
              <a:spcAft>
                <a:spcPts val="0"/>
              </a:spcAft>
              <a:buNone/>
            </a:pPr>
            <a:r>
              <a:rPr lang="en"/>
              <a:t>Or you can use proton therapy using acceleration techniques directly derived from CERN’s technology. Proton therapy will damage more precisely leaving healthy tissued untouched (image on the left).</a:t>
            </a:r>
            <a:endParaRPr/>
          </a:p>
        </p:txBody>
      </p:sp>
      <p:sp>
        <p:nvSpPr>
          <p:cNvPr id="652" name="Google Shape;652;g2570d3839c8_13_1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2570d3839c8_13_1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9" name="Google Shape;659;g2570d3839c8_13_1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You can use a particle detector to see what’s inside a suitcase in car in a truck without unloading it…</a:t>
            </a:r>
            <a:endParaRPr/>
          </a:p>
          <a:p>
            <a:pPr indent="0" lvl="0" marL="0" rtl="0" algn="l">
              <a:spcBef>
                <a:spcPts val="0"/>
              </a:spcBef>
              <a:spcAft>
                <a:spcPts val="0"/>
              </a:spcAft>
              <a:buNone/>
            </a:pPr>
            <a:r>
              <a:rPr lang="en"/>
              <a:t>That’s particularly handy for customs, airports, harbours etc.</a:t>
            </a:r>
            <a:endParaRPr/>
          </a:p>
        </p:txBody>
      </p:sp>
      <p:sp>
        <p:nvSpPr>
          <p:cNvPr id="660" name="Google Shape;660;g2570d3839c8_13_1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g2570d3839c8_13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6" name="Google Shape;666;g2570d3839c8_13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 hosts UNOSAT, a UN agency specialized in the analysis of satellite images, especially comparing them before and after a natural disaster or a war.</a:t>
            </a:r>
            <a:endParaRPr/>
          </a:p>
          <a:p>
            <a:pPr indent="0" lvl="0" marL="0" rtl="0" algn="l">
              <a:spcBef>
                <a:spcPts val="0"/>
              </a:spcBef>
              <a:spcAft>
                <a:spcPts val="0"/>
              </a:spcAft>
              <a:buNone/>
            </a:pPr>
            <a:r>
              <a:rPr lang="en"/>
              <a:t>This shows pictures taken before and after the earthquake in Nepal in 2015. With the power of Computing Grid, very precise comparison can be processed in minutes to count the number of houses, roads, infrastructure touched and give valuable information in short time to emergency response teams.</a:t>
            </a:r>
            <a:endParaRPr/>
          </a:p>
        </p:txBody>
      </p:sp>
      <p:sp>
        <p:nvSpPr>
          <p:cNvPr id="667" name="Google Shape;667;g2570d3839c8_13_1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g2570d3839c8_13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6" name="Google Shape;676;g2570d3839c8_13_1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We have invented the web, so please use it! ;-)</a:t>
            </a:r>
            <a:endParaRPr/>
          </a:p>
        </p:txBody>
      </p:sp>
      <p:sp>
        <p:nvSpPr>
          <p:cNvPr id="677" name="Google Shape;677;g2570d3839c8_13_15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2570d3839c8_13_1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4" name="Google Shape;684;g2570d3839c8_13_1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In a nutshell:</a:t>
            </a:r>
            <a:endParaRPr/>
          </a:p>
          <a:p>
            <a:pPr indent="-171450" lvl="0" marL="171450" rtl="0" algn="l">
              <a:spcBef>
                <a:spcPts val="0"/>
              </a:spcBef>
              <a:spcAft>
                <a:spcPts val="0"/>
              </a:spcAft>
              <a:buClr>
                <a:schemeClr val="dk1"/>
              </a:buClr>
              <a:buSzPts val="1200"/>
              <a:buFont typeface="Calibri"/>
              <a:buChar char="-"/>
            </a:pPr>
            <a:r>
              <a:rPr lang="en"/>
              <a:t>CERN is a organization devoted to fundamental research</a:t>
            </a:r>
            <a:endParaRPr/>
          </a:p>
          <a:p>
            <a:pPr indent="-171450" lvl="0" marL="171450" rtl="0" algn="l">
              <a:spcBef>
                <a:spcPts val="0"/>
              </a:spcBef>
              <a:spcAft>
                <a:spcPts val="0"/>
              </a:spcAft>
              <a:buClr>
                <a:schemeClr val="dk1"/>
              </a:buClr>
              <a:buSzPts val="1200"/>
              <a:buFont typeface="Calibri"/>
              <a:buChar char="-"/>
            </a:pPr>
            <a:r>
              <a:rPr lang="en"/>
              <a:t>It hosts the largest international scientific collaborations</a:t>
            </a:r>
            <a:endParaRPr/>
          </a:p>
          <a:p>
            <a:pPr indent="-171450" lvl="0" marL="171450" rtl="0" algn="l">
              <a:spcBef>
                <a:spcPts val="0"/>
              </a:spcBef>
              <a:spcAft>
                <a:spcPts val="0"/>
              </a:spcAft>
              <a:buClr>
                <a:schemeClr val="dk1"/>
              </a:buClr>
              <a:buSzPts val="1200"/>
              <a:buFont typeface="Calibri"/>
              <a:buChar char="-"/>
            </a:pPr>
            <a:r>
              <a:rPr lang="en"/>
              <a:t>By facing technological challenges, CERN develops technologies which are useful for society.</a:t>
            </a:r>
            <a:br>
              <a:rPr lang="en"/>
            </a:br>
            <a:r>
              <a:rPr lang="en"/>
              <a:t>(the picture show solar panels on top of Geneva airport, using the LHC vacuum technology to make them more efficient)</a:t>
            </a:r>
            <a:endParaRPr/>
          </a:p>
        </p:txBody>
      </p:sp>
      <p:sp>
        <p:nvSpPr>
          <p:cNvPr id="685" name="Google Shape;685;g2570d3839c8_13_1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g2570d3839c8_13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6" name="Google Shape;696;g2570d3839c8_13_1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Thank you for your attention!</a:t>
            </a:r>
            <a:endParaRPr/>
          </a:p>
        </p:txBody>
      </p:sp>
      <p:sp>
        <p:nvSpPr>
          <p:cNvPr id="697" name="Google Shape;697;g2570d3839c8_13_17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g2570d3839c8_13_17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g2570d3839c8_13_1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2570d3839c8_13_18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g2570d3839c8_13_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570d3839c8_8_5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 name="Google Shape;126;g2570d3839c8_8_5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Even though the «E» in CERN stands for European, CERN became a WORLD actor in the particle physics community.</a:t>
            </a:r>
            <a:endParaRPr/>
          </a:p>
          <a:p>
            <a:pPr indent="0" lvl="0" marL="0" rtl="0" algn="l">
              <a:spcBef>
                <a:spcPts val="0"/>
              </a:spcBef>
              <a:spcAft>
                <a:spcPts val="0"/>
              </a:spcAft>
              <a:buNone/>
            </a:pPr>
            <a:r>
              <a:rPr lang="en"/>
              <a:t>In fact, </a:t>
            </a:r>
            <a:r>
              <a:rPr lang="en" u="sng"/>
              <a:t>half</a:t>
            </a:r>
            <a:r>
              <a:rPr lang="en"/>
              <a:t> of the world particle physicists ARE connected with CERN at some point. No other scientific domain has reached this level of integration.</a:t>
            </a:r>
            <a:endParaRPr/>
          </a:p>
        </p:txBody>
      </p:sp>
      <p:sp>
        <p:nvSpPr>
          <p:cNvPr id="127" name="Google Shape;127;g2570d3839c8_8_5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2570d3839c8_13_1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4" name="Google Shape;714;g2570d3839c8_13_1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 has 2 main sites. The most populated one is Meryrin, straddling accross the French-Swiss border (unique in the World).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CERN’s territory, even though by Switzerland and France is under the control of the Organization. This means local French and Swiss authorities do not have access to it unless agreed by CERN’s Director General.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CERN is like a small town with various services you can find in a town. And also with the problems of a small town: mobility, parking, ageing of some buildings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is even a demonym for the people working at CERN: «les Cernoises et les Cernois».</a:t>
            </a:r>
            <a:endParaRPr/>
          </a:p>
        </p:txBody>
      </p:sp>
      <p:sp>
        <p:nvSpPr>
          <p:cNvPr id="715" name="Google Shape;715;g2570d3839c8_13_1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570d3839c8_13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4" name="Google Shape;774;g2570d3839c8_13_2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CERN’s goal is FUNDEMENTAL research, not APPLIED research.</a:t>
            </a:r>
            <a:endParaRPr/>
          </a:p>
          <a:p>
            <a:pPr indent="0" lvl="0" marL="0" rtl="0" algn="l">
              <a:spcBef>
                <a:spcPts val="0"/>
              </a:spcBef>
              <a:spcAft>
                <a:spcPts val="0"/>
              </a:spcAft>
              <a:buNone/>
            </a:pPr>
            <a:r>
              <a:rPr lang="en"/>
              <a:t>CERN is not to improve the way electricity is produced or rockets are launched.</a:t>
            </a:r>
            <a:endParaRPr/>
          </a:p>
          <a:p>
            <a:pPr indent="0" lvl="0" marL="0" rtl="0" algn="l">
              <a:spcBef>
                <a:spcPts val="0"/>
              </a:spcBef>
              <a:spcAft>
                <a:spcPts val="0"/>
              </a:spcAft>
              <a:buNone/>
            </a:pPr>
            <a:r>
              <a:rPr lang="en"/>
              <a:t>CERN is to help answering questions and for a better understanding of the Universe.</a:t>
            </a:r>
            <a:endParaRPr/>
          </a:p>
        </p:txBody>
      </p:sp>
      <p:sp>
        <p:nvSpPr>
          <p:cNvPr id="775" name="Google Shape;775;g2570d3839c8_13_24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9" name="Shape 779"/>
        <p:cNvGrpSpPr/>
        <p:nvPr/>
      </p:nvGrpSpPr>
      <p:grpSpPr>
        <a:xfrm>
          <a:off x="0" y="0"/>
          <a:ext cx="0" cy="0"/>
          <a:chOff x="0" y="0"/>
          <a:chExt cx="0" cy="0"/>
        </a:xfrm>
      </p:grpSpPr>
      <p:sp>
        <p:nvSpPr>
          <p:cNvPr id="780" name="Google Shape;780;g2570d3839c8_13_2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1" name="Google Shape;781;g2570d3839c8_13_2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Theorists believe that at the moment of the Big Bang, a theory telling that all universe is an expansion of a tiny space of pure energy which was transformed into matter, as many particles than antiparticles were created. It is also believed that the first instants of the universe was a gigantic anihilation of partcles and their counter anti-particles which were just created. But it seems that out of 1 billion particle-antiparticle anihilation, 1 particle survived… And that what makes the current Universe… apparently made only of matter. Why matter has won over antimatter? Are we sure there is no antimatter left from the Big Bang?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CERN is looking at that question with various experiments amongst which:</a:t>
            </a:r>
            <a:endParaRPr/>
          </a:p>
          <a:p>
            <a:pPr indent="-171450" lvl="0" marL="171450" rtl="0" algn="l">
              <a:spcBef>
                <a:spcPts val="0"/>
              </a:spcBef>
              <a:spcAft>
                <a:spcPts val="0"/>
              </a:spcAft>
              <a:buClr>
                <a:schemeClr val="dk1"/>
              </a:buClr>
              <a:buSzPts val="1200"/>
              <a:buFont typeface="Calibri"/>
              <a:buChar char="-"/>
            </a:pPr>
            <a:r>
              <a:rPr lang="en"/>
              <a:t>AD (Antimatter Decelerator) creates anti atoms and slows them down to eventually trap them (the image here is the one from Angels and Demons movie, our trap is bigger, sexiers and consumes much more energy)</a:t>
            </a:r>
            <a:endParaRPr/>
          </a:p>
          <a:p>
            <a:pPr indent="-171450" lvl="0" marL="171450" rtl="0" algn="l">
              <a:spcBef>
                <a:spcPts val="0"/>
              </a:spcBef>
              <a:spcAft>
                <a:spcPts val="0"/>
              </a:spcAft>
              <a:buClr>
                <a:schemeClr val="dk1"/>
              </a:buClr>
              <a:buSzPts val="1200"/>
              <a:buFont typeface="Calibri"/>
              <a:buChar char="-"/>
            </a:pPr>
            <a:r>
              <a:rPr lang="en"/>
              <a:t>AMS is an experiment on the International Space Station which looks for traces of primordial antimatter from space. It needs to be there outside of the Earth’s atmosphere where many particle collisions occur and produce briefly anti-particles. The AMS Control Centre is located at CERN and receives signals from the experiment.</a:t>
            </a:r>
            <a:endParaRPr/>
          </a:p>
        </p:txBody>
      </p:sp>
      <p:sp>
        <p:nvSpPr>
          <p:cNvPr id="782" name="Google Shape;782;g2570d3839c8_13_2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2570d3839c8_13_2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0" name="Google Shape;790;g2570d3839c8_13_2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 also helped proving certain theories like the existence of the «Higgs Boson».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particle is responsible for giving its mass to all other particles. It is very important in the standard model.</a:t>
            </a:r>
            <a:br>
              <a:rPr lang="en"/>
            </a:br>
            <a:endParaRPr/>
          </a:p>
          <a:p>
            <a:pPr indent="0" lvl="0" marL="0" rtl="0" algn="l">
              <a:spcBef>
                <a:spcPts val="0"/>
              </a:spcBef>
              <a:spcAft>
                <a:spcPts val="0"/>
              </a:spcAft>
              <a:buNone/>
            </a:pPr>
            <a:r>
              <a:rPr lang="en"/>
              <a:t>It was predicted in 1964 by 2 Belgian physicists (François Englert and Robert Brout), then by the Scottish physicist (Peter Higgs) and others later.</a:t>
            </a:r>
            <a:endParaRPr/>
          </a:p>
          <a:p>
            <a:pPr indent="0" lvl="0" marL="0" rtl="0" algn="l">
              <a:spcBef>
                <a:spcPts val="0"/>
              </a:spcBef>
              <a:spcAft>
                <a:spcPts val="0"/>
              </a:spcAft>
              <a:buNone/>
            </a:pPr>
            <a:r>
              <a:rPr lang="en"/>
              <a:t>If took 48 years to have the experiments (ATLAS and CMS) which proved its existence. The discovery was announced at CERN on 4th July 2012.</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discovery led François Englert and Peter Higgs (only surviving of the 3)to be rewarded by a Nobel Prize in 2013.</a:t>
            </a:r>
            <a:endParaRPr/>
          </a:p>
        </p:txBody>
      </p:sp>
      <p:sp>
        <p:nvSpPr>
          <p:cNvPr id="791" name="Google Shape;791;g2570d3839c8_13_25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g2570d3839c8_13_2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9" name="Google Shape;799;g2570d3839c8_13_2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But we have many more questions unanswered.</a:t>
            </a:r>
            <a:endParaRPr/>
          </a:p>
          <a:p>
            <a:pPr indent="0" lvl="0" marL="0" rtl="0" algn="l">
              <a:spcBef>
                <a:spcPts val="0"/>
              </a:spcBef>
              <a:spcAft>
                <a:spcPts val="0"/>
              </a:spcAft>
              <a:buNone/>
            </a:pPr>
            <a:r>
              <a:rPr lang="en"/>
              <a:t>For example when we look at galaxies far away, and at their rotation speed, the estimated mass of the visible matter (stars, planets, clouds of gas etc) is not sufficient to «keep it together». At the speed it rotates, this galaxy should split away. </a:t>
            </a:r>
            <a:endParaRPr/>
          </a:p>
          <a:p>
            <a:pPr indent="0" lvl="0" marL="0" rtl="0" algn="l">
              <a:spcBef>
                <a:spcPts val="0"/>
              </a:spcBef>
              <a:spcAft>
                <a:spcPts val="0"/>
              </a:spcAft>
              <a:buNone/>
            </a:pPr>
            <a:r>
              <a:rPr lang="en"/>
              <a:t>And the worrying thing is that is seems we are missing 95% of the needed mass…</a:t>
            </a:r>
            <a:endParaRPr/>
          </a:p>
          <a:p>
            <a:pPr indent="0" lvl="0" marL="0" rtl="0" algn="l">
              <a:spcBef>
                <a:spcPts val="0"/>
              </a:spcBef>
              <a:spcAft>
                <a:spcPts val="0"/>
              </a:spcAft>
              <a:buNone/>
            </a:pPr>
            <a:r>
              <a:rPr lang="en"/>
              <a:t>What is 95% of the universe’s mass made of? Dark matter? Dark energy? There are many theories again (Supersymetry amongst others). CERN may help finding out more about it.</a:t>
            </a:r>
            <a:endParaRPr/>
          </a:p>
        </p:txBody>
      </p:sp>
      <p:sp>
        <p:nvSpPr>
          <p:cNvPr id="800" name="Google Shape;800;g2570d3839c8_13_2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g2570d3839c8_13_2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7" name="Google Shape;807;g2570d3839c8_13_2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In order to face all these questions and challenges, scientists need huge, complex and costly instruments.</a:t>
            </a:r>
            <a:endParaRPr/>
          </a:p>
          <a:p>
            <a:pPr indent="0" lvl="0" marL="0" rtl="0" algn="l">
              <a:spcBef>
                <a:spcPts val="0"/>
              </a:spcBef>
              <a:spcAft>
                <a:spcPts val="0"/>
              </a:spcAft>
              <a:buNone/>
            </a:pPr>
            <a:r>
              <a:rPr lang="en"/>
              <a:t>Therefore international collaboration is the only way to answer these questions. CERN accounts for half of the world particle physicists.</a:t>
            </a:r>
            <a:endParaRPr/>
          </a:p>
        </p:txBody>
      </p:sp>
      <p:sp>
        <p:nvSpPr>
          <p:cNvPr id="808" name="Google Shape;808;g2570d3839c8_13_27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g2570d3839c8_13_2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4" name="Google Shape;814;g2570d3839c8_13_2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In order to face all these questions and challenges, scientists need huge, complex and costly instruments.</a:t>
            </a:r>
            <a:endParaRPr/>
          </a:p>
          <a:p>
            <a:pPr indent="0" lvl="0" marL="0" rtl="0" algn="l">
              <a:spcBef>
                <a:spcPts val="0"/>
              </a:spcBef>
              <a:spcAft>
                <a:spcPts val="0"/>
              </a:spcAft>
              <a:buNone/>
            </a:pPr>
            <a:r>
              <a:rPr lang="en"/>
              <a:t>Therefore international collaboration is the only way to answer these questions. CERN accounts for half of the world particle physicists.</a:t>
            </a:r>
            <a:endParaRPr/>
          </a:p>
        </p:txBody>
      </p:sp>
      <p:sp>
        <p:nvSpPr>
          <p:cNvPr id="815" name="Google Shape;815;g2570d3839c8_13_28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9" name="Shape 819"/>
        <p:cNvGrpSpPr/>
        <p:nvPr/>
      </p:nvGrpSpPr>
      <p:grpSpPr>
        <a:xfrm>
          <a:off x="0" y="0"/>
          <a:ext cx="0" cy="0"/>
          <a:chOff x="0" y="0"/>
          <a:chExt cx="0" cy="0"/>
        </a:xfrm>
      </p:grpSpPr>
      <p:sp>
        <p:nvSpPr>
          <p:cNvPr id="820" name="Google Shape;820;g2570d3839c8_13_2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1" name="Google Shape;821;g2570d3839c8_13_2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In order to face all these questions and challenges, scientists need huge, complex and costly instruments.</a:t>
            </a:r>
            <a:endParaRPr/>
          </a:p>
          <a:p>
            <a:pPr indent="0" lvl="0" marL="0" rtl="0" algn="l">
              <a:spcBef>
                <a:spcPts val="0"/>
              </a:spcBef>
              <a:spcAft>
                <a:spcPts val="0"/>
              </a:spcAft>
              <a:buNone/>
            </a:pPr>
            <a:r>
              <a:rPr lang="en"/>
              <a:t>Therefore international collaboration is the only way to answer these questions. CERN accounts for half of the world particle physicists.</a:t>
            </a:r>
            <a:endParaRPr/>
          </a:p>
        </p:txBody>
      </p:sp>
      <p:sp>
        <p:nvSpPr>
          <p:cNvPr id="822" name="Google Shape;822;g2570d3839c8_13_2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570d3839c8_13_2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8" name="Google Shape;828;g2570d3839c8_13_2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A last goal of CERN is to educate: students of course by welcoming them at CERN for internships, but also the general public, by making its discoveries available and understandable. CERN is visited each year by 100’000 visitors on guided tours. And many more visit CERN’s permanent exhibitions. This presentation is part of CERN’s educational effort.</a:t>
            </a:r>
            <a:endParaRPr/>
          </a:p>
        </p:txBody>
      </p:sp>
      <p:sp>
        <p:nvSpPr>
          <p:cNvPr id="829" name="Google Shape;829;g2570d3839c8_13_2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g2570d3839c8_13_2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5" name="Google Shape;835;g2570d3839c8_13_2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That’s why we need to cool down the cables to the lowest temperature possible.</a:t>
            </a:r>
            <a:endParaRPr/>
          </a:p>
          <a:p>
            <a:pPr indent="0" lvl="0" marL="0" rtl="0" algn="l">
              <a:spcBef>
                <a:spcPts val="0"/>
              </a:spcBef>
              <a:spcAft>
                <a:spcPts val="0"/>
              </a:spcAft>
              <a:buNone/>
            </a:pPr>
            <a:r>
              <a:rPr lang="en"/>
              <a:t>We have to reach -271°C (or 1.9° kelvin, which is 1.9° above the absolute zero).</a:t>
            </a:r>
            <a:endParaRPr/>
          </a:p>
          <a:p>
            <a:pPr indent="0" lvl="0" marL="0" rtl="0" algn="l">
              <a:spcBef>
                <a:spcPts val="0"/>
              </a:spcBef>
              <a:spcAft>
                <a:spcPts val="0"/>
              </a:spcAft>
              <a:buNone/>
            </a:pPr>
            <a:r>
              <a:rPr lang="en"/>
              <a:t>At that temperature, the cables made of Niobium Titanium (</a:t>
            </a:r>
            <a:r>
              <a:rPr b="0" i="0" lang="en" sz="1200">
                <a:solidFill>
                  <a:schemeClr val="dk1"/>
                </a:solidFill>
                <a:latin typeface="Calibri"/>
                <a:ea typeface="Calibri"/>
                <a:cs typeface="Calibri"/>
                <a:sym typeface="Calibri"/>
              </a:rPr>
              <a:t>NbTi</a:t>
            </a:r>
            <a:r>
              <a:rPr lang="en"/>
              <a:t>) are «superconducting», it means they don’t heat up anymore as they have no electric resistance.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LHC is colder than the vast majority of the Universe whose average temperature is 2.725° kelvin  (if you look for a «cool» place to work, CERN is a good one)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possible thanks to cryogenic facilities using 120 tonnes or 700’000 litres of Helium! </a:t>
            </a:r>
            <a:endParaRPr/>
          </a:p>
        </p:txBody>
      </p:sp>
      <p:sp>
        <p:nvSpPr>
          <p:cNvPr id="836" name="Google Shape;836;g2570d3839c8_13_2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570d3839c8_8_5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g2570d3839c8_8_5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CERN employs «only» 2500 persons. In which there are «only» 70 research physicists (you can ask the audience if they can guess this).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Fellows and Apprentices are here for a first employement experiences.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number of students can vary from 300 to 600 depending of the time of the year. It’s mostly university students.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core population of CERN is made of about 11’000 «users», called like that because they are here to «use» CERN’s facilities.</a:t>
            </a:r>
            <a:br>
              <a:rPr lang="en"/>
            </a:br>
            <a:r>
              <a:rPr lang="en"/>
              <a:t>They are NOT employed by CERN and come in the frame of the collaborations.</a:t>
            </a:r>
            <a:br>
              <a:rPr lang="en"/>
            </a:br>
            <a:r>
              <a:rPr lang="en"/>
              <a:t>They are not all the time at CERN. Some spend 5% of their time at CERN (a few days a year), some spend 100% of their time. It really depends on their function in the collaboration, on the need for them to be on site, or, on the other hand, the possibility for them to work remotely.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Given the size for CERN’s population, many services are externalized (mail, transport, restaurants, etc) to firms.</a:t>
            </a:r>
            <a:endParaRPr/>
          </a:p>
        </p:txBody>
      </p:sp>
      <p:sp>
        <p:nvSpPr>
          <p:cNvPr id="145" name="Google Shape;145;g2570d3839c8_8_5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2570d3839c8_13_3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2" name="Google Shape;842;g2570d3839c8_13_3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The LHC is built underground, mainly for financial reasons (would have cost too much to buy all the land and would have been impractical anyway).</a:t>
            </a:r>
            <a:endParaRPr/>
          </a:p>
          <a:p>
            <a:pPr indent="0" lvl="0" marL="0" rtl="0" algn="l">
              <a:spcBef>
                <a:spcPts val="0"/>
              </a:spcBef>
              <a:spcAft>
                <a:spcPts val="0"/>
              </a:spcAft>
              <a:buNone/>
            </a:pPr>
            <a:r>
              <a:rPr lang="en"/>
              <a:t>It also provide natural shielding of radiations for the population but also shielding from cosmic rays to the 4 detectors.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LCH is mainly hosted in a 3m diameter tunnel containing mostly superconducting magnets and some accelerating devices.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can see on the picture that the 2 counter-rotating beams are hosted in different pipes, making collisions impossible there.</a:t>
            </a:r>
            <a:endParaRPr/>
          </a:p>
        </p:txBody>
      </p:sp>
      <p:sp>
        <p:nvSpPr>
          <p:cNvPr id="843" name="Google Shape;843;g2570d3839c8_13_3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g2570d3839c8_13_3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9" name="Google Shape;849;g2570d3839c8_13_3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These 2 pipes need to be as empty as possible (otherwise protons would hit air molecules all the time).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Thanks to turbo-molecular pumps and other technologies, we reach a vacuum of 10^-13 atmosphere in the centre of the pipes: this is 10 times emptiers than on the surface of the Moon or as empty as in the solar system.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magnetic field which curves the beam, is provided by the coils surrounding the pipes. As each beam holds as much energy as in a high-speed train, the magnets must deliver a tremendous magnetic field of 9 T (tesla). This equates to 200’000 times the magnetic field of Earth (ca 45 micro tesla)</a:t>
            </a:r>
            <a:endParaRPr/>
          </a:p>
          <a:p>
            <a:pPr indent="0" lvl="0" marL="0" rtl="0" algn="l">
              <a:spcBef>
                <a:spcPts val="0"/>
              </a:spcBef>
              <a:spcAft>
                <a:spcPts val="0"/>
              </a:spcAft>
              <a:buNone/>
            </a:pPr>
            <a:r>
              <a:rPr lang="en"/>
              <a:t>For that, each of the small electric cableyou see around the vacuum pipes (1mm by 10mm section) a current of 11’000 amperes (in comparison in your home there is a current of about 20 amperes in the wires).</a:t>
            </a:r>
            <a:endParaRPr/>
          </a:p>
        </p:txBody>
      </p:sp>
      <p:sp>
        <p:nvSpPr>
          <p:cNvPr id="850" name="Google Shape;850;g2570d3839c8_13_3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4" name="Shape 854"/>
        <p:cNvGrpSpPr/>
        <p:nvPr/>
      </p:nvGrpSpPr>
      <p:grpSpPr>
        <a:xfrm>
          <a:off x="0" y="0"/>
          <a:ext cx="0" cy="0"/>
          <a:chOff x="0" y="0"/>
          <a:chExt cx="0" cy="0"/>
        </a:xfrm>
      </p:grpSpPr>
      <p:sp>
        <p:nvSpPr>
          <p:cNvPr id="855" name="Google Shape;855;g2570d3839c8_13_3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6" name="Google Shape;856;g2570d3839c8_13_3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Now that we have accelerated the particles, let’s collide them!</a:t>
            </a:r>
            <a:endParaRPr/>
          </a:p>
          <a:p>
            <a:pPr indent="0" lvl="0" marL="0" rtl="0" algn="l">
              <a:spcBef>
                <a:spcPts val="0"/>
              </a:spcBef>
              <a:spcAft>
                <a:spcPts val="0"/>
              </a:spcAft>
              <a:buNone/>
            </a:pPr>
            <a:r>
              <a:rPr lang="en"/>
              <a:t>This is possible only in the 4 points where we cross-over the beams.</a:t>
            </a:r>
            <a:endParaRPr/>
          </a:p>
          <a:p>
            <a:pPr indent="0" lvl="0" marL="0" rtl="0" algn="l">
              <a:spcBef>
                <a:spcPts val="0"/>
              </a:spcBef>
              <a:spcAft>
                <a:spcPts val="0"/>
              </a:spcAft>
              <a:buNone/>
            </a:pPr>
            <a:r>
              <a:rPr lang="en"/>
              <a:t>The collision point is tinier than a needle head.</a:t>
            </a:r>
            <a:endParaRPr/>
          </a:p>
          <a:p>
            <a:pPr indent="0" lvl="0" marL="0" rtl="0" algn="l">
              <a:spcBef>
                <a:spcPts val="0"/>
              </a:spcBef>
              <a:spcAft>
                <a:spcPts val="0"/>
              </a:spcAft>
              <a:buNone/>
            </a:pPr>
            <a:r>
              <a:rPr lang="en"/>
              <a:t>Here is the ATLAS detector, the largest of the 4 LHC detectors. Look at the small persons next to it.</a:t>
            </a:r>
            <a:endParaRPr/>
          </a:p>
          <a:p>
            <a:pPr indent="0" lvl="0" marL="0" rtl="0" algn="l">
              <a:spcBef>
                <a:spcPts val="0"/>
              </a:spcBef>
              <a:spcAft>
                <a:spcPts val="0"/>
              </a:spcAft>
              <a:buNone/>
            </a:pPr>
            <a:r>
              <a:rPr lang="en"/>
              <a:t>It is 50 long, 25m diameter and weights 7’000 tonnes, the same as the Eiffel Tower.</a:t>
            </a:r>
            <a:endParaRPr/>
          </a:p>
          <a:p>
            <a:pPr indent="0" lvl="0" marL="0" rtl="0" algn="l">
              <a:spcBef>
                <a:spcPts val="0"/>
              </a:spcBef>
              <a:spcAft>
                <a:spcPts val="0"/>
              </a:spcAft>
              <a:buNone/>
            </a:pPr>
            <a:r>
              <a:rPr lang="en"/>
              <a:t>The collision of protons will create new particles in all directions. That’s why the detector often have this cylindrical shape.</a:t>
            </a:r>
            <a:endParaRPr/>
          </a:p>
        </p:txBody>
      </p:sp>
      <p:sp>
        <p:nvSpPr>
          <p:cNvPr id="857" name="Google Shape;857;g2570d3839c8_13_3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g2570d3839c8_13_3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9" name="Google Shape;879;g2570d3839c8_13_3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Here is a real picture of ATLAS.</a:t>
            </a:r>
            <a:endParaRPr/>
          </a:p>
          <a:p>
            <a:pPr indent="0" lvl="0" marL="0" rtl="0" algn="l">
              <a:spcBef>
                <a:spcPts val="0"/>
              </a:spcBef>
              <a:spcAft>
                <a:spcPts val="0"/>
              </a:spcAft>
              <a:buNone/>
            </a:pPr>
            <a:r>
              <a:rPr lang="en"/>
              <a:t>Noticed the man at the bottom?</a:t>
            </a:r>
            <a:endParaRPr/>
          </a:p>
          <a:p>
            <a:pPr indent="0" lvl="0" marL="0" rtl="0" algn="l">
              <a:spcBef>
                <a:spcPts val="0"/>
              </a:spcBef>
              <a:spcAft>
                <a:spcPts val="0"/>
              </a:spcAft>
              <a:buNone/>
            </a:pPr>
            <a:r>
              <a:rPr lang="en"/>
              <a:t>ATLAS is a multi-purpose experiment looking for the Higgs Boson (which it has found in 2012), dark matter candidates etc.</a:t>
            </a:r>
            <a:endParaRPr/>
          </a:p>
          <a:p>
            <a:pPr indent="0" lvl="0" marL="0" rtl="0" algn="l">
              <a:spcBef>
                <a:spcPts val="0"/>
              </a:spcBef>
              <a:spcAft>
                <a:spcPts val="0"/>
              </a:spcAft>
              <a:buNone/>
            </a:pPr>
            <a:r>
              <a:rPr lang="en"/>
              <a:t>It gathers 3000 physicists from 174 universities and institutes in 38 countries.</a:t>
            </a:r>
            <a:endParaRPr/>
          </a:p>
        </p:txBody>
      </p:sp>
      <p:sp>
        <p:nvSpPr>
          <p:cNvPr id="880" name="Google Shape;880;g2570d3839c8_13_3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4" name="Shape 884"/>
        <p:cNvGrpSpPr/>
        <p:nvPr/>
      </p:nvGrpSpPr>
      <p:grpSpPr>
        <a:xfrm>
          <a:off x="0" y="0"/>
          <a:ext cx="0" cy="0"/>
          <a:chOff x="0" y="0"/>
          <a:chExt cx="0" cy="0"/>
        </a:xfrm>
      </p:grpSpPr>
      <p:sp>
        <p:nvSpPr>
          <p:cNvPr id="885" name="Google Shape;885;g2570d3839c8_6_5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6" name="Google Shape;886;g2570d3839c8_6_5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g2e89ac75563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7" name="Google Shape;897;g2e89ac75563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570d3839c8_1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570d3839c8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570d3839c8_8_8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g2570d3839c8_8_8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Now we have many questions to answer. But how are we going to proceed?</a:t>
            </a:r>
            <a:endParaRPr/>
          </a:p>
        </p:txBody>
      </p:sp>
      <p:sp>
        <p:nvSpPr>
          <p:cNvPr id="259" name="Google Shape;259;g2570d3839c8_8_8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3" name="Google Shape;13;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 name="Google Shape;14;p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5" name="Google Shape;15;p2"/>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6" name="Google Shape;56;p1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re et contenu" type="obj">
  <p:cSld name="OBJECT">
    <p:spTree>
      <p:nvGrpSpPr>
        <p:cNvPr id="59" name="Shape 59"/>
        <p:cNvGrpSpPr/>
        <p:nvPr/>
      </p:nvGrpSpPr>
      <p:grpSpPr>
        <a:xfrm>
          <a:off x="0" y="0"/>
          <a:ext cx="0" cy="0"/>
          <a:chOff x="0" y="0"/>
          <a:chExt cx="0" cy="0"/>
        </a:xfrm>
      </p:grpSpPr>
      <p:sp>
        <p:nvSpPr>
          <p:cNvPr id="60" name="Google Shape;60;p13"/>
          <p:cNvSpPr txBox="1"/>
          <p:nvPr>
            <p:ph type="title"/>
          </p:nvPr>
        </p:nvSpPr>
        <p:spPr>
          <a:xfrm>
            <a:off x="457200" y="175120"/>
            <a:ext cx="8226900" cy="705300"/>
          </a:xfrm>
          <a:prstGeom prst="rect">
            <a:avLst/>
          </a:prstGeom>
          <a:noFill/>
          <a:ln>
            <a:noFill/>
          </a:ln>
        </p:spPr>
        <p:txBody>
          <a:bodyPr anchorCtr="0" anchor="ctr" bIns="45700" lIns="45700" spcFirstLastPara="1" rIns="45700" wrap="square" tIns="45700">
            <a:normAutofit/>
          </a:bodyPr>
          <a:lstStyle>
            <a:lvl1pPr lvl="0" rtl="0" algn="l">
              <a:spcBef>
                <a:spcPts val="0"/>
              </a:spcBef>
              <a:spcAft>
                <a:spcPts val="0"/>
              </a:spcAft>
              <a:buClr>
                <a:schemeClr val="dk1"/>
              </a:buClr>
              <a:buSzPts val="46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3"/>
          <p:cNvSpPr txBox="1"/>
          <p:nvPr>
            <p:ph idx="1" type="body"/>
          </p:nvPr>
        </p:nvSpPr>
        <p:spPr>
          <a:xfrm>
            <a:off x="457200" y="994205"/>
            <a:ext cx="8229600" cy="3203100"/>
          </a:xfrm>
          <a:prstGeom prst="rect">
            <a:avLst/>
          </a:prstGeom>
          <a:noFill/>
          <a:ln>
            <a:noFill/>
          </a:ln>
        </p:spPr>
        <p:txBody>
          <a:bodyPr anchorCtr="0" anchor="t" bIns="45700" lIns="91425" spcFirstLastPara="1" rIns="91425" wrap="square" tIns="45700">
            <a:normAutofit/>
          </a:bodyPr>
          <a:lstStyle>
            <a:lvl1pPr indent="-320040" lvl="0" marL="457200" rtl="0" algn="l">
              <a:spcBef>
                <a:spcPts val="360"/>
              </a:spcBef>
              <a:spcAft>
                <a:spcPts val="0"/>
              </a:spcAft>
              <a:buSzPts val="1440"/>
              <a:buChar char="●"/>
              <a:defRPr/>
            </a:lvl1pPr>
            <a:lvl2pPr indent="-331469" lvl="1" marL="914400" rtl="0" algn="l">
              <a:spcBef>
                <a:spcPts val="1600"/>
              </a:spcBef>
              <a:spcAft>
                <a:spcPts val="0"/>
              </a:spcAft>
              <a:buSzPts val="1620"/>
              <a:buChar char="○"/>
              <a:defRPr/>
            </a:lvl2pPr>
            <a:lvl3pPr indent="-325755" lvl="2" marL="1371600" rtl="0" algn="l">
              <a:spcBef>
                <a:spcPts val="1600"/>
              </a:spcBef>
              <a:spcAft>
                <a:spcPts val="0"/>
              </a:spcAft>
              <a:buSzPts val="1530"/>
              <a:buChar char="■"/>
              <a:defRPr/>
            </a:lvl3pPr>
            <a:lvl4pPr indent="-331469" lvl="3" marL="1828800" rtl="0" algn="l">
              <a:spcBef>
                <a:spcPts val="1600"/>
              </a:spcBef>
              <a:spcAft>
                <a:spcPts val="0"/>
              </a:spcAft>
              <a:buSzPts val="1620"/>
              <a:buChar char="●"/>
              <a:defRPr/>
            </a:lvl4pPr>
            <a:lvl5pPr indent="-342900" lvl="4" marL="2286000" rtl="0" algn="l">
              <a:spcBef>
                <a:spcPts val="1600"/>
              </a:spcBef>
              <a:spcAft>
                <a:spcPts val="0"/>
              </a:spcAft>
              <a:buSzPts val="1800"/>
              <a:buChar char="○"/>
              <a:defRPr/>
            </a:lvl5pPr>
            <a:lvl6pPr indent="-342900" lvl="5" marL="2743200" rtl="0" algn="l">
              <a:spcBef>
                <a:spcPts val="1600"/>
              </a:spcBef>
              <a:spcAft>
                <a:spcPts val="0"/>
              </a:spcAft>
              <a:buSzPts val="1800"/>
              <a:buChar char="■"/>
              <a:defRPr/>
            </a:lvl6pPr>
            <a:lvl7pPr indent="-342900" lvl="6" marL="3200400" rtl="0" algn="l">
              <a:spcBef>
                <a:spcPts val="1600"/>
              </a:spcBef>
              <a:spcAft>
                <a:spcPts val="0"/>
              </a:spcAft>
              <a:buSzPts val="180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62" name="Google Shape;62;p13"/>
          <p:cNvSpPr txBox="1"/>
          <p:nvPr>
            <p:ph idx="10" type="dt"/>
          </p:nvPr>
        </p:nvSpPr>
        <p:spPr>
          <a:xfrm>
            <a:off x="2969335" y="4771783"/>
            <a:ext cx="2133600" cy="2739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sz="1200">
                <a:solidFill>
                  <a:srgbClr val="8897BD"/>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3" name="Google Shape;63;p13"/>
          <p:cNvSpPr txBox="1"/>
          <p:nvPr>
            <p:ph idx="11" type="ftr"/>
          </p:nvPr>
        </p:nvSpPr>
        <p:spPr>
          <a:xfrm>
            <a:off x="5182756" y="4767263"/>
            <a:ext cx="2895600" cy="2739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sz="1200">
                <a:solidFill>
                  <a:srgbClr val="8897BD"/>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p13"/>
          <p:cNvSpPr txBox="1"/>
          <p:nvPr>
            <p:ph idx="12" type="sldNum"/>
          </p:nvPr>
        </p:nvSpPr>
        <p:spPr>
          <a:xfrm>
            <a:off x="8185376" y="4767263"/>
            <a:ext cx="5013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sz="1200">
                <a:solidFill>
                  <a:srgbClr val="8897BD"/>
                </a:solidFill>
                <a:latin typeface="Arial"/>
                <a:ea typeface="Arial"/>
                <a:cs typeface="Arial"/>
                <a:sym typeface="Arial"/>
              </a:defRPr>
            </a:lvl1pPr>
            <a:lvl2pPr indent="0" lvl="1" marL="0" rtl="0" algn="r">
              <a:spcBef>
                <a:spcPts val="0"/>
              </a:spcBef>
              <a:buNone/>
              <a:defRPr sz="1200">
                <a:solidFill>
                  <a:srgbClr val="8897BD"/>
                </a:solidFill>
                <a:latin typeface="Arial"/>
                <a:ea typeface="Arial"/>
                <a:cs typeface="Arial"/>
                <a:sym typeface="Arial"/>
              </a:defRPr>
            </a:lvl2pPr>
            <a:lvl3pPr indent="0" lvl="2" marL="0" rtl="0" algn="r">
              <a:spcBef>
                <a:spcPts val="0"/>
              </a:spcBef>
              <a:buNone/>
              <a:defRPr sz="1200">
                <a:solidFill>
                  <a:srgbClr val="8897BD"/>
                </a:solidFill>
                <a:latin typeface="Arial"/>
                <a:ea typeface="Arial"/>
                <a:cs typeface="Arial"/>
                <a:sym typeface="Arial"/>
              </a:defRPr>
            </a:lvl3pPr>
            <a:lvl4pPr indent="0" lvl="3" marL="0" rtl="0" algn="r">
              <a:spcBef>
                <a:spcPts val="0"/>
              </a:spcBef>
              <a:buNone/>
              <a:defRPr sz="1200">
                <a:solidFill>
                  <a:srgbClr val="8897BD"/>
                </a:solidFill>
                <a:latin typeface="Arial"/>
                <a:ea typeface="Arial"/>
                <a:cs typeface="Arial"/>
                <a:sym typeface="Arial"/>
              </a:defRPr>
            </a:lvl4pPr>
            <a:lvl5pPr indent="0" lvl="4" marL="0" rtl="0" algn="r">
              <a:spcBef>
                <a:spcPts val="0"/>
              </a:spcBef>
              <a:buNone/>
              <a:defRPr sz="1200">
                <a:solidFill>
                  <a:srgbClr val="8897BD"/>
                </a:solidFill>
                <a:latin typeface="Arial"/>
                <a:ea typeface="Arial"/>
                <a:cs typeface="Arial"/>
                <a:sym typeface="Arial"/>
              </a:defRPr>
            </a:lvl5pPr>
            <a:lvl6pPr indent="0" lvl="5" marL="0" rtl="0" algn="r">
              <a:spcBef>
                <a:spcPts val="0"/>
              </a:spcBef>
              <a:buNone/>
              <a:defRPr sz="1200">
                <a:solidFill>
                  <a:srgbClr val="8897BD"/>
                </a:solidFill>
                <a:latin typeface="Arial"/>
                <a:ea typeface="Arial"/>
                <a:cs typeface="Arial"/>
                <a:sym typeface="Arial"/>
              </a:defRPr>
            </a:lvl6pPr>
            <a:lvl7pPr indent="0" lvl="6" marL="0" rtl="0" algn="r">
              <a:spcBef>
                <a:spcPts val="0"/>
              </a:spcBef>
              <a:buNone/>
              <a:defRPr sz="1200">
                <a:solidFill>
                  <a:srgbClr val="8897BD"/>
                </a:solidFill>
                <a:latin typeface="Arial"/>
                <a:ea typeface="Arial"/>
                <a:cs typeface="Arial"/>
                <a:sym typeface="Arial"/>
              </a:defRPr>
            </a:lvl7pPr>
            <a:lvl8pPr indent="0" lvl="7" marL="0" rtl="0" algn="r">
              <a:spcBef>
                <a:spcPts val="0"/>
              </a:spcBef>
              <a:buNone/>
              <a:defRPr sz="1200">
                <a:solidFill>
                  <a:srgbClr val="8897BD"/>
                </a:solidFill>
                <a:latin typeface="Arial"/>
                <a:ea typeface="Arial"/>
                <a:cs typeface="Arial"/>
                <a:sym typeface="Arial"/>
              </a:defRPr>
            </a:lvl8pPr>
            <a:lvl9pPr indent="0" lvl="8" marL="0" rtl="0" algn="r">
              <a:spcBef>
                <a:spcPts val="0"/>
              </a:spcBef>
              <a:buNone/>
              <a:defRPr sz="1200">
                <a:solidFill>
                  <a:srgbClr val="8897BD"/>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Diapositive de titre" showMasterSp="0">
  <p:cSld name="6_Diapositive de titre">
    <p:bg>
      <p:bgPr>
        <a:solidFill>
          <a:schemeClr val="lt1"/>
        </a:solidFill>
      </p:bgPr>
    </p:bg>
    <p:spTree>
      <p:nvGrpSpPr>
        <p:cNvPr id="65" name="Shape 65"/>
        <p:cNvGrpSpPr/>
        <p:nvPr/>
      </p:nvGrpSpPr>
      <p:grpSpPr>
        <a:xfrm>
          <a:off x="0" y="0"/>
          <a:ext cx="0" cy="0"/>
          <a:chOff x="0" y="0"/>
          <a:chExt cx="0" cy="0"/>
        </a:xfrm>
      </p:grpSpPr>
      <p:pic>
        <p:nvPicPr>
          <p:cNvPr descr="logoBadgeWeb.eps" id="66" name="Google Shape;66;p14"/>
          <p:cNvPicPr preferRelativeResize="0"/>
          <p:nvPr/>
        </p:nvPicPr>
        <p:blipFill rotWithShape="1">
          <a:blip r:embed="rId2">
            <a:alphaModFix/>
          </a:blip>
          <a:srcRect b="0" l="0" r="0" t="0"/>
          <a:stretch/>
        </p:blipFill>
        <p:spPr>
          <a:xfrm>
            <a:off x="3959440" y="1805119"/>
            <a:ext cx="1221946" cy="153584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main no border">
  <p:cSld name="TITLE_AND_BODY_2">
    <p:spTree>
      <p:nvGrpSpPr>
        <p:cNvPr id="67" name="Shape 67"/>
        <p:cNvGrpSpPr/>
        <p:nvPr/>
      </p:nvGrpSpPr>
      <p:grpSpPr>
        <a:xfrm>
          <a:off x="0" y="0"/>
          <a:ext cx="0" cy="0"/>
          <a:chOff x="0" y="0"/>
          <a:chExt cx="0" cy="0"/>
        </a:xfrm>
      </p:grpSpPr>
      <p:pic>
        <p:nvPicPr>
          <p:cNvPr id="68" name="Google Shape;68;p15"/>
          <p:cNvPicPr preferRelativeResize="0"/>
          <p:nvPr/>
        </p:nvPicPr>
        <p:blipFill>
          <a:blip r:embed="rId2">
            <a:alphaModFix/>
          </a:blip>
          <a:stretch>
            <a:fillRect/>
          </a:stretch>
        </p:blipFill>
        <p:spPr>
          <a:xfrm>
            <a:off x="8176823" y="0"/>
            <a:ext cx="967176" cy="393600"/>
          </a:xfrm>
          <a:prstGeom prst="rect">
            <a:avLst/>
          </a:prstGeom>
          <a:noFill/>
          <a:ln cap="flat" cmpd="sng" w="9525">
            <a:solidFill>
              <a:srgbClr val="007DC3"/>
            </a:solidFill>
            <a:prstDash val="solid"/>
            <a:round/>
            <a:headEnd len="sm" w="sm" type="none"/>
            <a:tailEnd len="sm" w="sm" type="none"/>
          </a:ln>
        </p:spPr>
      </p:pic>
      <p:sp>
        <p:nvSpPr>
          <p:cNvPr id="69" name="Google Shape;69;p15"/>
          <p:cNvSpPr txBox="1"/>
          <p:nvPr>
            <p:ph idx="12" type="sldNum"/>
          </p:nvPr>
        </p:nvSpPr>
        <p:spPr>
          <a:xfrm>
            <a:off x="8647900" y="4875971"/>
            <a:ext cx="548700" cy="162300"/>
          </a:xfrm>
          <a:prstGeom prst="rect">
            <a:avLst/>
          </a:prstGeom>
        </p:spPr>
        <p:txBody>
          <a:bodyPr anchorCtr="0" anchor="ctr" bIns="91425" lIns="91425" spcFirstLastPara="1" rIns="91425" wrap="square" tIns="91425">
            <a:noAutofit/>
          </a:bodyPr>
          <a:lstStyle>
            <a:lvl1pPr lvl="0" rtl="0">
              <a:buNone/>
              <a:defRPr sz="1000">
                <a:solidFill>
                  <a:srgbClr val="B7B7B7"/>
                </a:solidFill>
              </a:defRPr>
            </a:lvl1pPr>
            <a:lvl2pPr lvl="1" rtl="0">
              <a:buNone/>
              <a:defRPr sz="1000">
                <a:solidFill>
                  <a:srgbClr val="B7B7B7"/>
                </a:solidFill>
              </a:defRPr>
            </a:lvl2pPr>
            <a:lvl3pPr lvl="2" rtl="0">
              <a:buNone/>
              <a:defRPr sz="1000">
                <a:solidFill>
                  <a:srgbClr val="B7B7B7"/>
                </a:solidFill>
              </a:defRPr>
            </a:lvl3pPr>
            <a:lvl4pPr lvl="3" rtl="0">
              <a:buNone/>
              <a:defRPr sz="1000">
                <a:solidFill>
                  <a:srgbClr val="B7B7B7"/>
                </a:solidFill>
              </a:defRPr>
            </a:lvl4pPr>
            <a:lvl5pPr lvl="4" rtl="0">
              <a:buNone/>
              <a:defRPr sz="1000">
                <a:solidFill>
                  <a:srgbClr val="B7B7B7"/>
                </a:solidFill>
              </a:defRPr>
            </a:lvl5pPr>
            <a:lvl6pPr lvl="5" rtl="0">
              <a:buNone/>
              <a:defRPr sz="1000">
                <a:solidFill>
                  <a:srgbClr val="B7B7B7"/>
                </a:solidFill>
              </a:defRPr>
            </a:lvl6pPr>
            <a:lvl7pPr lvl="6" rtl="0">
              <a:buNone/>
              <a:defRPr sz="1000">
                <a:solidFill>
                  <a:srgbClr val="B7B7B7"/>
                </a:solidFill>
              </a:defRPr>
            </a:lvl7pPr>
            <a:lvl8pPr lvl="7" rtl="0">
              <a:buNone/>
              <a:defRPr sz="1000">
                <a:solidFill>
                  <a:srgbClr val="B7B7B7"/>
                </a:solidFill>
              </a:defRPr>
            </a:lvl8pPr>
            <a:lvl9pPr lvl="8" rtl="0">
              <a:buNone/>
              <a:defRPr sz="1000">
                <a:solidFill>
                  <a:srgbClr val="B7B7B7"/>
                </a:solidFill>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5"/>
          <p:cNvSpPr txBox="1"/>
          <p:nvPr>
            <p:ph type="title"/>
          </p:nvPr>
        </p:nvSpPr>
        <p:spPr>
          <a:xfrm>
            <a:off x="0" y="0"/>
            <a:ext cx="8176800" cy="393600"/>
          </a:xfrm>
          <a:prstGeom prst="rect">
            <a:avLst/>
          </a:prstGeom>
          <a:solidFill>
            <a:srgbClr val="007DC3"/>
          </a:solidFill>
          <a:ln cap="flat" cmpd="sng" w="19050">
            <a:solidFill>
              <a:srgbClr val="007DC3"/>
            </a:solidFill>
            <a:prstDash val="solid"/>
            <a:round/>
            <a:headEnd len="sm" w="sm" type="none"/>
            <a:tailEnd len="sm" w="sm" type="none"/>
          </a:ln>
        </p:spPr>
        <p:txBody>
          <a:bodyPr anchorCtr="0" anchor="ctr" bIns="91425" lIns="91425" spcFirstLastPara="1" rIns="91425" wrap="square" tIns="91425">
            <a:noAutofit/>
          </a:bodyPr>
          <a:lstStyle>
            <a:lvl1pPr lvl="0" rtl="0">
              <a:spcBef>
                <a:spcPts val="0"/>
              </a:spcBef>
              <a:spcAft>
                <a:spcPts val="0"/>
              </a:spcAft>
              <a:buNone/>
              <a:defRPr sz="2400">
                <a:solidFill>
                  <a:srgbClr val="FFFFFF"/>
                </a:solidFill>
                <a:latin typeface="Helvetica Neue"/>
                <a:ea typeface="Helvetica Neue"/>
                <a:cs typeface="Helvetica Neue"/>
                <a:sym typeface="Helvetica Neu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71" name="Google Shape;71;p15"/>
          <p:cNvSpPr txBox="1"/>
          <p:nvPr>
            <p:ph idx="1" type="body"/>
          </p:nvPr>
        </p:nvSpPr>
        <p:spPr>
          <a:xfrm>
            <a:off x="441325" y="564875"/>
            <a:ext cx="8597400" cy="4051200"/>
          </a:xfrm>
          <a:prstGeom prst="rect">
            <a:avLst/>
          </a:prstGeom>
          <a:ln>
            <a:noFill/>
          </a:ln>
        </p:spPr>
        <p:txBody>
          <a:bodyPr anchorCtr="0" anchor="t" bIns="91425" lIns="91425" spcFirstLastPara="1" rIns="91425" wrap="square" tIns="91425">
            <a:noAutofit/>
          </a:bodyPr>
          <a:lstStyle>
            <a:lvl1pPr indent="-355600" lvl="0" marL="457200" rtl="0">
              <a:spcBef>
                <a:spcPts val="0"/>
              </a:spcBef>
              <a:spcAft>
                <a:spcPts val="0"/>
              </a:spcAft>
              <a:buClr>
                <a:srgbClr val="007DC3"/>
              </a:buClr>
              <a:buSzPts val="2000"/>
              <a:buFont typeface="Helvetica Neue Light"/>
              <a:buChar char="●"/>
              <a:defRPr sz="2000">
                <a:solidFill>
                  <a:srgbClr val="007DC3"/>
                </a:solidFill>
                <a:latin typeface="Helvetica Neue Light"/>
                <a:ea typeface="Helvetica Neue Light"/>
                <a:cs typeface="Helvetica Neue Light"/>
                <a:sym typeface="Helvetica Neue Light"/>
              </a:defRPr>
            </a:lvl1pPr>
            <a:lvl2pPr indent="-330200" lvl="1" marL="914400" rtl="0">
              <a:spcBef>
                <a:spcPts val="1600"/>
              </a:spcBef>
              <a:spcAft>
                <a:spcPts val="0"/>
              </a:spcAft>
              <a:buClr>
                <a:schemeClr val="dk2"/>
              </a:buClr>
              <a:buSzPts val="1600"/>
              <a:buFont typeface="Helvetica Neue Light"/>
              <a:buChar char="○"/>
              <a:defRPr sz="1600">
                <a:solidFill>
                  <a:schemeClr val="dk2"/>
                </a:solidFill>
                <a:latin typeface="Helvetica Neue Light"/>
                <a:ea typeface="Helvetica Neue Light"/>
                <a:cs typeface="Helvetica Neue Light"/>
                <a:sym typeface="Helvetica Neue Light"/>
              </a:defRPr>
            </a:lvl2pPr>
            <a:lvl3pPr indent="-317500" lvl="2" marL="1371600" rtl="0">
              <a:spcBef>
                <a:spcPts val="1600"/>
              </a:spcBef>
              <a:spcAft>
                <a:spcPts val="0"/>
              </a:spcAft>
              <a:buClr>
                <a:schemeClr val="dk2"/>
              </a:buClr>
              <a:buSzPts val="1400"/>
              <a:buFont typeface="Helvetica Neue Light"/>
              <a:buChar char="■"/>
              <a:defRPr>
                <a:solidFill>
                  <a:schemeClr val="dk2"/>
                </a:solidFill>
                <a:latin typeface="Helvetica Neue Light"/>
                <a:ea typeface="Helvetica Neue Light"/>
                <a:cs typeface="Helvetica Neue Light"/>
                <a:sym typeface="Helvetica Neue Light"/>
              </a:defRPr>
            </a:lvl3pPr>
            <a:lvl4pPr indent="-304800" lvl="3" marL="1828800" rtl="0">
              <a:spcBef>
                <a:spcPts val="1600"/>
              </a:spcBef>
              <a:spcAft>
                <a:spcPts val="0"/>
              </a:spcAft>
              <a:buClr>
                <a:schemeClr val="dk2"/>
              </a:buClr>
              <a:buSzPts val="1200"/>
              <a:buFont typeface="Helvetica Neue Light"/>
              <a:buChar char="●"/>
              <a:defRPr sz="1200">
                <a:solidFill>
                  <a:schemeClr val="dk2"/>
                </a:solidFill>
                <a:latin typeface="Helvetica Neue Light"/>
                <a:ea typeface="Helvetica Neue Light"/>
                <a:cs typeface="Helvetica Neue Light"/>
                <a:sym typeface="Helvetica Neue Light"/>
              </a:defRPr>
            </a:lvl4pPr>
            <a:lvl5pPr indent="-292100" lvl="4" marL="22860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5pPr>
            <a:lvl6pPr indent="-292100" lvl="5" marL="27432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6pPr>
            <a:lvl7pPr indent="-292100" lvl="6" marL="32004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7pPr>
            <a:lvl8pPr indent="-292100" lvl="7" marL="3657600" rtl="0">
              <a:spcBef>
                <a:spcPts val="1600"/>
              </a:spcBef>
              <a:spcAft>
                <a:spcPts val="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8pPr>
            <a:lvl9pPr indent="-292100" lvl="8" marL="4114800" rtl="0">
              <a:spcBef>
                <a:spcPts val="1600"/>
              </a:spcBef>
              <a:spcAft>
                <a:spcPts val="1600"/>
              </a:spcAft>
              <a:buClr>
                <a:schemeClr val="dk2"/>
              </a:buClr>
              <a:buSzPts val="1000"/>
              <a:buFont typeface="Helvetica Neue Light"/>
              <a:buChar char="■"/>
              <a:defRPr sz="1000">
                <a:solidFill>
                  <a:schemeClr val="dk2"/>
                </a:solidFill>
                <a:latin typeface="Helvetica Neue Light"/>
                <a:ea typeface="Helvetica Neue Light"/>
                <a:cs typeface="Helvetica Neue Light"/>
                <a:sym typeface="Helvetica Neue Light"/>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9" name="Google Shape;19;p3"/>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4"/>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29" name="Google Shape;29;p5"/>
          <p:cNvSpPr txBox="1"/>
          <p:nvPr>
            <p:ph idx="3"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2" name="Google Shape;32;p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3" name="Google Shape;33;p6"/>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7" name="Google Shape;37;p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8" name="Google Shape;38;p7"/>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2" name="Google Shape;42;p8"/>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3" name="Shape 43"/>
        <p:cNvGrpSpPr/>
        <p:nvPr/>
      </p:nvGrpSpPr>
      <p:grpSpPr>
        <a:xfrm>
          <a:off x="0" y="0"/>
          <a:ext cx="0" cy="0"/>
          <a:chOff x="0" y="0"/>
          <a:chExt cx="0" cy="0"/>
        </a:xfrm>
      </p:grpSpPr>
      <p:sp>
        <p:nvSpPr>
          <p:cNvPr id="44" name="Google Shape;44;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6" name="Google Shape;46;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7" name="Google Shape;47;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8" name="Google Shape;48;p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49" name="Google Shape;49;p9"/>
          <p:cNvSpPr txBox="1"/>
          <p:nvPr>
            <p:ph idx="3"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52" name="Google Shape;52;p1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1.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0033A0"/>
              </a:buClr>
              <a:buSzPts val="2800"/>
              <a:buFont typeface="Alfa Slab One"/>
              <a:buNone/>
              <a:defRPr sz="2800">
                <a:solidFill>
                  <a:srgbClr val="0033A0"/>
                </a:solidFill>
                <a:latin typeface="Alfa Slab One"/>
                <a:ea typeface="Alfa Slab One"/>
                <a:cs typeface="Alfa Slab One"/>
                <a:sym typeface="Alfa Slab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7173175" y="4859100"/>
            <a:ext cx="1932000" cy="284400"/>
          </a:xfrm>
          <a:prstGeom prst="rect">
            <a:avLst/>
          </a:prstGeom>
          <a:noFill/>
          <a:ln>
            <a:noFill/>
          </a:ln>
        </p:spPr>
        <p:txBody>
          <a:bodyPr anchorCtr="0" anchor="ctr" bIns="91425" lIns="91425" spcFirstLastPara="1" rIns="91425" wrap="square" tIns="91425">
            <a:noAutofit/>
          </a:bodyPr>
          <a:lstStyle>
            <a:lvl1pPr lvl="0" rtl="0" algn="r">
              <a:buNone/>
              <a:defRPr sz="800">
                <a:solidFill>
                  <a:srgbClr val="CCCCCC"/>
                </a:solidFill>
                <a:latin typeface="Alfa Slab One"/>
                <a:ea typeface="Alfa Slab One"/>
                <a:cs typeface="Alfa Slab One"/>
                <a:sym typeface="Alfa Slab One"/>
              </a:defRPr>
            </a:lvl1pPr>
            <a:lvl2pPr lvl="1" rtl="0" algn="r">
              <a:buNone/>
              <a:defRPr sz="800">
                <a:solidFill>
                  <a:srgbClr val="CCCCCC"/>
                </a:solidFill>
                <a:latin typeface="Alfa Slab One"/>
                <a:ea typeface="Alfa Slab One"/>
                <a:cs typeface="Alfa Slab One"/>
                <a:sym typeface="Alfa Slab One"/>
              </a:defRPr>
            </a:lvl2pPr>
            <a:lvl3pPr lvl="2" rtl="0" algn="r">
              <a:buNone/>
              <a:defRPr sz="800">
                <a:solidFill>
                  <a:srgbClr val="CCCCCC"/>
                </a:solidFill>
                <a:latin typeface="Alfa Slab One"/>
                <a:ea typeface="Alfa Slab One"/>
                <a:cs typeface="Alfa Slab One"/>
                <a:sym typeface="Alfa Slab One"/>
              </a:defRPr>
            </a:lvl3pPr>
            <a:lvl4pPr lvl="3" rtl="0" algn="r">
              <a:buNone/>
              <a:defRPr sz="800">
                <a:solidFill>
                  <a:srgbClr val="CCCCCC"/>
                </a:solidFill>
                <a:latin typeface="Alfa Slab One"/>
                <a:ea typeface="Alfa Slab One"/>
                <a:cs typeface="Alfa Slab One"/>
                <a:sym typeface="Alfa Slab One"/>
              </a:defRPr>
            </a:lvl4pPr>
            <a:lvl5pPr lvl="4" rtl="0" algn="r">
              <a:buNone/>
              <a:defRPr sz="800">
                <a:solidFill>
                  <a:srgbClr val="CCCCCC"/>
                </a:solidFill>
                <a:latin typeface="Alfa Slab One"/>
                <a:ea typeface="Alfa Slab One"/>
                <a:cs typeface="Alfa Slab One"/>
                <a:sym typeface="Alfa Slab One"/>
              </a:defRPr>
            </a:lvl5pPr>
            <a:lvl6pPr lvl="5" rtl="0" algn="r">
              <a:buNone/>
              <a:defRPr sz="800">
                <a:solidFill>
                  <a:srgbClr val="CCCCCC"/>
                </a:solidFill>
                <a:latin typeface="Alfa Slab One"/>
                <a:ea typeface="Alfa Slab One"/>
                <a:cs typeface="Alfa Slab One"/>
                <a:sym typeface="Alfa Slab One"/>
              </a:defRPr>
            </a:lvl6pPr>
            <a:lvl7pPr lvl="6" rtl="0" algn="r">
              <a:buNone/>
              <a:defRPr sz="800">
                <a:solidFill>
                  <a:srgbClr val="CCCCCC"/>
                </a:solidFill>
                <a:latin typeface="Alfa Slab One"/>
                <a:ea typeface="Alfa Slab One"/>
                <a:cs typeface="Alfa Slab One"/>
                <a:sym typeface="Alfa Slab One"/>
              </a:defRPr>
            </a:lvl7pPr>
            <a:lvl8pPr lvl="7" rtl="0" algn="r">
              <a:buNone/>
              <a:defRPr sz="800">
                <a:solidFill>
                  <a:srgbClr val="CCCCCC"/>
                </a:solidFill>
                <a:latin typeface="Alfa Slab One"/>
                <a:ea typeface="Alfa Slab One"/>
                <a:cs typeface="Alfa Slab One"/>
                <a:sym typeface="Alfa Slab One"/>
              </a:defRPr>
            </a:lvl8pPr>
            <a:lvl9pPr lvl="8" rtl="0" algn="r">
              <a:buNone/>
              <a:defRPr sz="800">
                <a:solidFill>
                  <a:srgbClr val="CCCCCC"/>
                </a:solidFill>
                <a:latin typeface="Alfa Slab One"/>
                <a:ea typeface="Alfa Slab One"/>
                <a:cs typeface="Alfa Slab One"/>
                <a:sym typeface="Alfa Slab One"/>
              </a:defRPr>
            </a:lvl9p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10" y="4712215"/>
            <a:ext cx="427125" cy="431275"/>
          </a:xfrm>
          <a:prstGeom prst="rect">
            <a:avLst/>
          </a:prstGeom>
          <a:noFill/>
          <a:ln>
            <a:noFill/>
          </a:ln>
        </p:spPr>
      </p:pic>
      <p:pic>
        <p:nvPicPr>
          <p:cNvPr id="10" name="Google Shape;10;p1"/>
          <p:cNvPicPr preferRelativeResize="0"/>
          <p:nvPr/>
        </p:nvPicPr>
        <p:blipFill>
          <a:blip r:embed="rId2">
            <a:alphaModFix/>
          </a:blip>
          <a:stretch>
            <a:fillRect/>
          </a:stretch>
        </p:blipFill>
        <p:spPr>
          <a:xfrm>
            <a:off x="427125" y="4703615"/>
            <a:ext cx="429768" cy="42976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0.png"/><Relationship Id="rId4" Type="http://schemas.openxmlformats.org/officeDocument/2006/relationships/hyperlink" Target="https://indico.cern.ch/event/1386467/" TargetMode="External"/><Relationship Id="rId5" Type="http://schemas.openxmlformats.org/officeDocument/2006/relationships/hyperlink" Target="mailto:Alessandro.Di.Girolamo@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4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37.png"/><Relationship Id="rId4" Type="http://schemas.openxmlformats.org/officeDocument/2006/relationships/image" Target="../media/image6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4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4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4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5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twiki.cern.ch/twiki/bin/view/AtlasPublic/EventDisplayRun3Collisions" TargetMode="Externa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7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65.png"/><Relationship Id="rId4" Type="http://schemas.openxmlformats.org/officeDocument/2006/relationships/hyperlink" Target="http://wlcg.web.cern.ch/" TargetMode="External"/><Relationship Id="rId5" Type="http://schemas.openxmlformats.org/officeDocument/2006/relationships/image" Target="../media/image5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55.png"/><Relationship Id="rId4" Type="http://schemas.openxmlformats.org/officeDocument/2006/relationships/image" Target="../media/image7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wlcg-cric.cern.ch/wlcg/rrbplots/?json" TargetMode="External"/><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9.png"/><Relationship Id="rId4" Type="http://schemas.openxmlformats.org/officeDocument/2006/relationships/hyperlink" Target="https://github.com/karlrupp/microprocessor-trend-data" TargetMode="External"/><Relationship Id="rId5" Type="http://schemas.openxmlformats.org/officeDocument/2006/relationships/image" Target="../media/image8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50.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27.png"/><Relationship Id="rId4" Type="http://schemas.openxmlformats.org/officeDocument/2006/relationships/image" Target="../media/image6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54.jpg"/><Relationship Id="rId4" Type="http://schemas.openxmlformats.org/officeDocument/2006/relationships/image" Target="../media/image52.jpg"/><Relationship Id="rId5" Type="http://schemas.openxmlformats.org/officeDocument/2006/relationships/image" Target="../media/image5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trinet.com/insights/generations-in-the-workplace-boomers-gen-x-gen-y-and-gen-z-explained" TargetMode="External"/><Relationship Id="rId4" Type="http://schemas.openxmlformats.org/officeDocument/2006/relationships/hyperlink" Target="https://www.gallup.com/workplace/610856/new-challenge-engaging-younger-workers.aspx" TargetMode="External"/><Relationship Id="rId5" Type="http://schemas.openxmlformats.org/officeDocument/2006/relationships/image" Target="../media/image6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cds.cern.ch/record/2800627" TargetMode="External"/><Relationship Id="rId4" Type="http://schemas.openxmlformats.org/officeDocument/2006/relationships/hyperlink" Target="https://cds.cern.ch/record/2815292" TargetMode="External"/><Relationship Id="rId5" Type="http://schemas.openxmlformats.org/officeDocument/2006/relationships/image" Target="../media/image1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92.png"/><Relationship Id="rId4" Type="http://schemas.openxmlformats.org/officeDocument/2006/relationships/image" Target="../media/image10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3.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9.png"/><Relationship Id="rId4" Type="http://schemas.openxmlformats.org/officeDocument/2006/relationships/image" Target="../media/image64.png"/><Relationship Id="rId5" Type="http://schemas.openxmlformats.org/officeDocument/2006/relationships/hyperlink" Target="https://www.youtube.com/watch?v=_b7bgtu2O4E"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30.png"/><Relationship Id="rId4" Type="http://schemas.openxmlformats.org/officeDocument/2006/relationships/image" Target="../media/image66.png"/><Relationship Id="rId5" Type="http://schemas.openxmlformats.org/officeDocument/2006/relationships/image" Target="../media/image6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digital-strategy.ec.europa.eu/en/policies/high-performance-computing" TargetMode="External"/><Relationship Id="rId4" Type="http://schemas.openxmlformats.org/officeDocument/2006/relationships/image" Target="../media/image114.png"/><Relationship Id="rId5" Type="http://schemas.openxmlformats.org/officeDocument/2006/relationships/hyperlink" Target="https://en.wikipedia.org/wiki/Cloud_computing" TargetMode="External"/><Relationship Id="rId6" Type="http://schemas.openxmlformats.org/officeDocument/2006/relationships/image" Target="../media/image7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www.top500.org/lists/top500/2023/06/" TargetMode="External"/><Relationship Id="rId4" Type="http://schemas.openxmlformats.org/officeDocument/2006/relationships/image" Target="../media/image75.png"/><Relationship Id="rId5" Type="http://schemas.openxmlformats.org/officeDocument/2006/relationships/image" Target="../media/image6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www.top500.org/lists/top500/2022/11/" TargetMode="External"/><Relationship Id="rId4" Type="http://schemas.openxmlformats.org/officeDocument/2006/relationships/hyperlink" Target="https://www.top500.org/system/179972/" TargetMode="External"/><Relationship Id="rId5" Type="http://schemas.openxmlformats.org/officeDocument/2006/relationships/hyperlink" Target="https://www.top500.org/system/179807/" TargetMode="External"/><Relationship Id="rId6" Type="http://schemas.openxmlformats.org/officeDocument/2006/relationships/hyperlink" Target="https://www.top500.org/site/50422/" TargetMode="External"/><Relationship Id="rId7" Type="http://schemas.openxmlformats.org/officeDocument/2006/relationships/hyperlink" Target="https://www.top500.org/site/50853/"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www.sealstorage.io" TargetMode="External"/><Relationship Id="rId4" Type="http://schemas.openxmlformats.org/officeDocument/2006/relationships/hyperlink" Target="http://cloud.google.com" TargetMode="External"/><Relationship Id="rId5" Type="http://schemas.openxmlformats.org/officeDocument/2006/relationships/hyperlink" Target="http://aws.amazon.com"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88.png"/><Relationship Id="rId4" Type="http://schemas.openxmlformats.org/officeDocument/2006/relationships/image" Target="../media/image8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5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73.png"/><Relationship Id="rId4" Type="http://schemas.openxmlformats.org/officeDocument/2006/relationships/hyperlink" Target="https://monit-kibana-acc.cern.ch/kibana/app/kibana#/dashboard/da35ecc0-5bfe-11eb-9936-874f8e4acff3?_g=(refreshInterval:(pause:!t,value:0),time:(from:now-8M,to:now))&amp;_a=(description:'',filters:!(),fullScreenMode:!f,options:(hidePanelTitles:!f,useMargins:!t),panels:!((embeddableConfig:(),gridData:(h:20,i:'1',w:24,x:0,y:0),id:'87b63c20-5bfe-11eb-9936-874f8e4acff3',panelIndex:'1',type:visualization,version:'7.1.1'),(embeddableConfig:(),gridData:(h:20,i:'2',w:24,x:24,y:0),id:ff4be6f0-5bfd-11eb-8a5d-edbee39591d3,panelIndex:'2',type:visualization,version:'7.1.1'),(embeddableConfig:(),gridData:(h:20,i:'3',w:24,x:0,y:20),id:'34fe1660-5bfe-11eb-8861-f7c893e5d6e2',panelIndex:'3',type:visualization,version:'7.1.1'),(embeddableConfig:(),gridData:(h:20,i:'4',w:24,x:24,y:20),id:'5a015670-5bfe-11eb-8861-f7c893e5d6e2',panelIndex:'4',type:visualization,version:'7.1.1'),(embeddableConfig:(),gridData:(h:20,i:'5',w:24,x:0,y:40),id:'86f567b0-5bff-11eb-9936-874f8e4acff3',panelIndex:'5',type:visualization,version:'7.1.1'),(embeddableConfig:(),gridData:(h:20,i:'6',w:24,x:24,y:40),id:fde6bc30-5bfe-11eb-9936-874f8e4acff3,panelIndex:'6',type:visualization,version:'7.1.1'),(embeddableConfig:(),gridData:(h:20,i:'7',w:24,x:24,y:60),id:'641eaf20-5c00-11eb-8a5d-edbee39591d3',panelIndex:'7',type:visualization,version:'7.1.1')),query:(language:kuery,query:''),timeRestore:!t,title:'DDM%20Global%20Accounting%20-%20date%20histograms',viewMode:view)" TargetMode="External"/><Relationship Id="rId5" Type="http://schemas.openxmlformats.org/officeDocument/2006/relationships/image" Target="../media/image71.png"/><Relationship Id="rId6" Type="http://schemas.openxmlformats.org/officeDocument/2006/relationships/hyperlink" Target="https://xkcd.com/2797/" TargetMode="External"/><Relationship Id="rId7" Type="http://schemas.openxmlformats.org/officeDocument/2006/relationships/image" Target="../media/image6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jpg"/><Relationship Id="rId4" Type="http://schemas.openxmlformats.org/officeDocument/2006/relationships/image" Target="../media/image7.jpg"/><Relationship Id="rId5" Type="http://schemas.openxmlformats.org/officeDocument/2006/relationships/image" Target="../media/image10.jpg"/><Relationship Id="rId6" Type="http://schemas.openxmlformats.org/officeDocument/2006/relationships/image" Target="../media/image9.jpg"/><Relationship Id="rId7" Type="http://schemas.openxmlformats.org/officeDocument/2006/relationships/image" Target="../media/image11.png"/><Relationship Id="rId8"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quantum.cern/quantum-computing-and-algorithms" TargetMode="External"/><Relationship Id="rId4" Type="http://schemas.openxmlformats.org/officeDocument/2006/relationships/image" Target="../media/image85.png"/><Relationship Id="rId5" Type="http://schemas.openxmlformats.org/officeDocument/2006/relationships/image" Target="../media/image9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openlab.cern/" TargetMode="External"/><Relationship Id="rId4" Type="http://schemas.openxmlformats.org/officeDocument/2006/relationships/image" Target="../media/image13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hyperlink" Target="https://www.menti.com/al99q1kj4iqi" TargetMode="External"/><Relationship Id="rId4" Type="http://schemas.openxmlformats.org/officeDocument/2006/relationships/image" Target="../media/image72.png"/><Relationship Id="rId5" Type="http://schemas.openxmlformats.org/officeDocument/2006/relationships/hyperlink" Target="https://www.menti.com/al99q1kj4iqi" TargetMode="External"/><Relationship Id="rId6" Type="http://schemas.openxmlformats.org/officeDocument/2006/relationships/hyperlink" Target="https://www.menti.com/"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comments" Target="../comments/commen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13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78.png"/><Relationship Id="rId4" Type="http://schemas.openxmlformats.org/officeDocument/2006/relationships/hyperlink" Target="https://www.thellabb.com/the-iceberg-illusion/" TargetMode="External"/><Relationship Id="rId5" Type="http://schemas.openxmlformats.org/officeDocument/2006/relationships/image" Target="../media/image108.png"/><Relationship Id="rId6" Type="http://schemas.openxmlformats.org/officeDocument/2006/relationships/hyperlink" Target="https://xkcd.com/1425/" TargetMode="External"/><Relationship Id="rId7" Type="http://schemas.openxmlformats.org/officeDocument/2006/relationships/image" Target="../media/image8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2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1" Type="http://schemas.openxmlformats.org/officeDocument/2006/relationships/hyperlink" Target="https://indico.cern.ch/event/808335/contributions/3365192/attachments/1842346/3022240/FutureOfComputing-ESPP.pdf" TargetMode="External"/><Relationship Id="rId10" Type="http://schemas.openxmlformats.org/officeDocument/2006/relationships/hyperlink" Target="https://indico.cern.ch/event/1085137/contributions/4562907/attachments/2348585/4006849/ECFA-2021.pdf" TargetMode="External"/><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hyperlink" Target="https://docs.google.com/presentation/d/1UGnIT8GIS1mFJWZKKTUAYYoYNmJGZJSt679vF97mnJo/edit#slide=id.g1993f1acd0b_0_102" TargetMode="External"/><Relationship Id="rId4" Type="http://schemas.openxmlformats.org/officeDocument/2006/relationships/hyperlink" Target="https://docs.google.com/presentation/d/1hnwFy4gQ6sevGMZ7APD2Aut9BTf9hJI8WsBkdFph3xU/edit#slide=id.g2118bbff892_0_2" TargetMode="External"/><Relationship Id="rId9" Type="http://schemas.openxmlformats.org/officeDocument/2006/relationships/hyperlink" Target="https://agenda.infn.it/event/28874/contributions/169049/" TargetMode="External"/><Relationship Id="rId5" Type="http://schemas.openxmlformats.org/officeDocument/2006/relationships/hyperlink" Target="https://docs.google.com/presentation/d/1-eLvj1tPoYi28e3dtGeOy6U7mWF41vWHVZh3DvgVs5s/edit#slide=id.g52a522bb12_0_0" TargetMode="External"/><Relationship Id="rId6" Type="http://schemas.openxmlformats.org/officeDocument/2006/relationships/hyperlink" Target="https://agenda.infn.it/event/34738/timetable/" TargetMode="External"/><Relationship Id="rId7" Type="http://schemas.openxmlformats.org/officeDocument/2006/relationships/hyperlink" Target="https://indico.jlab.org/event/459/contributions/" TargetMode="External"/><Relationship Id="rId8" Type="http://schemas.openxmlformats.org/officeDocument/2006/relationships/hyperlink" Target="https://doi.org/10.1051/epjconf/202125104026"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 Id="rId3" Type="http://schemas.openxmlformats.org/officeDocument/2006/relationships/image" Target="../media/image8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image" Target="../media/image40.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image" Target="../media/image83.jpg"/><Relationship Id="rId4" Type="http://schemas.openxmlformats.org/officeDocument/2006/relationships/image" Target="../media/image81.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image" Target="../media/image86.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 Id="rId3" Type="http://schemas.openxmlformats.org/officeDocument/2006/relationships/image" Target="../media/image87.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4.xml"/><Relationship Id="rId3" Type="http://schemas.openxmlformats.org/officeDocument/2006/relationships/image" Target="../media/image100.png"/><Relationship Id="rId4" Type="http://schemas.openxmlformats.org/officeDocument/2006/relationships/image" Target="../media/image94.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5.xml"/><Relationship Id="rId3" Type="http://schemas.openxmlformats.org/officeDocument/2006/relationships/image" Target="../media/image9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6.xml"/><Relationship Id="rId3" Type="http://schemas.openxmlformats.org/officeDocument/2006/relationships/image" Target="../media/image90.jpg"/><Relationship Id="rId4" Type="http://schemas.openxmlformats.org/officeDocument/2006/relationships/image" Target="../media/image95.png"/><Relationship Id="rId5" Type="http://schemas.openxmlformats.org/officeDocument/2006/relationships/image" Target="../media/image93.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7.xml"/><Relationship Id="rId3" Type="http://schemas.openxmlformats.org/officeDocument/2006/relationships/image" Target="../media/image98.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9.xml"/><Relationship Id="rId3" Type="http://schemas.openxmlformats.org/officeDocument/2006/relationships/image" Target="../media/image10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hyperlink" Target="https://home.cern/about/who-we-are/our-governance/member-states" TargetMode="Externa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3.png"/><Relationship Id="rId8" Type="http://schemas.openxmlformats.org/officeDocument/2006/relationships/image" Target="../media/image14.png"/></Relationships>
</file>

<file path=ppt/slides/_rels/slide60.xml.rels><?xml version="1.0" encoding="UTF-8" standalone="yes"?><Relationships xmlns="http://schemas.openxmlformats.org/package/2006/relationships"><Relationship Id="rId11" Type="http://schemas.openxmlformats.org/officeDocument/2006/relationships/image" Target="../media/image117.jpg"/><Relationship Id="rId10" Type="http://schemas.openxmlformats.org/officeDocument/2006/relationships/image" Target="../media/image104.jpg"/><Relationship Id="rId12" Type="http://schemas.openxmlformats.org/officeDocument/2006/relationships/image" Target="../media/image109.jpg"/><Relationship Id="rId1" Type="http://schemas.openxmlformats.org/officeDocument/2006/relationships/slideLayout" Target="../slideLayouts/slideLayout11.xml"/><Relationship Id="rId2" Type="http://schemas.openxmlformats.org/officeDocument/2006/relationships/notesSlide" Target="../notesSlides/notesSlide60.xml"/><Relationship Id="rId3" Type="http://schemas.openxmlformats.org/officeDocument/2006/relationships/image" Target="../media/image101.jpg"/><Relationship Id="rId4" Type="http://schemas.openxmlformats.org/officeDocument/2006/relationships/image" Target="../media/image106.jpg"/><Relationship Id="rId9" Type="http://schemas.openxmlformats.org/officeDocument/2006/relationships/image" Target="../media/image105.jpg"/><Relationship Id="rId5" Type="http://schemas.openxmlformats.org/officeDocument/2006/relationships/image" Target="../media/image96.jpg"/><Relationship Id="rId6" Type="http://schemas.openxmlformats.org/officeDocument/2006/relationships/image" Target="../media/image99.jpg"/><Relationship Id="rId7" Type="http://schemas.openxmlformats.org/officeDocument/2006/relationships/image" Target="../media/image103.jpg"/><Relationship Id="rId8" Type="http://schemas.openxmlformats.org/officeDocument/2006/relationships/image" Target="../media/image110.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1.xml"/><Relationship Id="rId3" Type="http://schemas.openxmlformats.org/officeDocument/2006/relationships/image" Target="../media/image12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2.xml"/><Relationship Id="rId3" Type="http://schemas.openxmlformats.org/officeDocument/2006/relationships/image" Target="../media/image121.jpg"/><Relationship Id="rId4" Type="http://schemas.openxmlformats.org/officeDocument/2006/relationships/image" Target="../media/image111.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3.xml"/><Relationship Id="rId3" Type="http://schemas.openxmlformats.org/officeDocument/2006/relationships/image" Target="../media/image133.png"/><Relationship Id="rId4" Type="http://schemas.openxmlformats.org/officeDocument/2006/relationships/image" Target="../media/image118.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4.xml"/><Relationship Id="rId3" Type="http://schemas.openxmlformats.org/officeDocument/2006/relationships/image" Target="../media/image126.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5.xml"/><Relationship Id="rId3" Type="http://schemas.openxmlformats.org/officeDocument/2006/relationships/image" Target="../media/image11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6.xml"/><Relationship Id="rId3" Type="http://schemas.openxmlformats.org/officeDocument/2006/relationships/image" Target="../media/image11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7.xml"/><Relationship Id="rId3" Type="http://schemas.openxmlformats.org/officeDocument/2006/relationships/image" Target="../media/image115.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8.xml"/><Relationship Id="rId3" Type="http://schemas.openxmlformats.org/officeDocument/2006/relationships/image" Target="../media/image122.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9.xml"/><Relationship Id="rId3" Type="http://schemas.openxmlformats.org/officeDocument/2006/relationships/image" Target="../media/image120.jpg"/></Relationships>
</file>

<file path=ppt/slides/_rels/slide7.xml.rels><?xml version="1.0" encoding="UTF-8" standalone="yes"?><Relationships xmlns="http://schemas.openxmlformats.org/package/2006/relationships"><Relationship Id="rId11" Type="http://schemas.openxmlformats.org/officeDocument/2006/relationships/image" Target="../media/image38.png"/><Relationship Id="rId10" Type="http://schemas.openxmlformats.org/officeDocument/2006/relationships/image" Target="../media/image29.png"/><Relationship Id="rId12" Type="http://schemas.openxmlformats.org/officeDocument/2006/relationships/image" Target="../media/image34.png"/><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25.png"/><Relationship Id="rId5" Type="http://schemas.openxmlformats.org/officeDocument/2006/relationships/image" Target="../media/image24.png"/><Relationship Id="rId6" Type="http://schemas.openxmlformats.org/officeDocument/2006/relationships/image" Target="../media/image26.png"/><Relationship Id="rId7" Type="http://schemas.openxmlformats.org/officeDocument/2006/relationships/image" Target="../media/image35.png"/><Relationship Id="rId8" Type="http://schemas.openxmlformats.org/officeDocument/2006/relationships/image" Target="../media/image23.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0.xml"/><Relationship Id="rId3" Type="http://schemas.openxmlformats.org/officeDocument/2006/relationships/image" Target="../media/image12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1.xml"/><Relationship Id="rId3" Type="http://schemas.openxmlformats.org/officeDocument/2006/relationships/image" Target="../media/image119.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2.xml"/><Relationship Id="rId3" Type="http://schemas.openxmlformats.org/officeDocument/2006/relationships/image" Target="../media/image123.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3.xml"/><Relationship Id="rId3" Type="http://schemas.openxmlformats.org/officeDocument/2006/relationships/image" Target="../media/image128.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135.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1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home.cern/about/who-we-are/our-missi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4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16"/>
          <p:cNvPicPr preferRelativeResize="0"/>
          <p:nvPr/>
        </p:nvPicPr>
        <p:blipFill rotWithShape="1">
          <a:blip r:embed="rId3">
            <a:alphaModFix amt="37000"/>
          </a:blip>
          <a:srcRect b="3961" l="0" r="0" t="809"/>
          <a:stretch/>
        </p:blipFill>
        <p:spPr>
          <a:xfrm>
            <a:off x="0" y="-47625"/>
            <a:ext cx="9144000" cy="5715000"/>
          </a:xfrm>
          <a:prstGeom prst="rect">
            <a:avLst/>
          </a:prstGeom>
          <a:noFill/>
          <a:ln>
            <a:noFill/>
          </a:ln>
          <a:effectLst>
            <a:outerShdw blurRad="57150" rotWithShape="0" algn="bl" dir="5400000" dist="19050">
              <a:srgbClr val="000000">
                <a:alpha val="50000"/>
              </a:srgbClr>
            </a:outerShdw>
          </a:effectLst>
        </p:spPr>
      </p:pic>
      <p:sp>
        <p:nvSpPr>
          <p:cNvPr id="77" name="Google Shape;77;p1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Tackling the Computing Challenges @</a:t>
            </a:r>
            <a:r>
              <a:rPr lang="en"/>
              <a:t> CERN</a:t>
            </a:r>
            <a:endParaRPr/>
          </a:p>
        </p:txBody>
      </p:sp>
      <p:sp>
        <p:nvSpPr>
          <p:cNvPr id="78" name="Google Shape;78;p1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hlink"/>
                </a:solidFill>
                <a:hlinkClick r:id="rId4"/>
              </a:rPr>
              <a:t>CERN OpenLab Summer Student lecture</a:t>
            </a:r>
            <a:endParaRPr/>
          </a:p>
          <a:p>
            <a:pPr indent="0" lvl="0" marL="0" rtl="0" algn="ctr">
              <a:spcBef>
                <a:spcPts val="0"/>
              </a:spcBef>
              <a:spcAft>
                <a:spcPts val="0"/>
              </a:spcAft>
              <a:buNone/>
            </a:pPr>
            <a:r>
              <a:rPr lang="en"/>
              <a:t>2th July 2024</a:t>
            </a:r>
            <a:endParaRPr/>
          </a:p>
        </p:txBody>
      </p:sp>
      <p:sp>
        <p:nvSpPr>
          <p:cNvPr id="79" name="Google Shape;79;p16"/>
          <p:cNvSpPr txBox="1"/>
          <p:nvPr/>
        </p:nvSpPr>
        <p:spPr>
          <a:xfrm>
            <a:off x="3160500" y="4054825"/>
            <a:ext cx="2823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latin typeface="Proxima Nova"/>
                <a:ea typeface="Proxima Nova"/>
                <a:cs typeface="Proxima Nova"/>
                <a:sym typeface="Proxima Nova"/>
                <a:hlinkClick r:id="rId5"/>
              </a:rPr>
              <a:t>Alessandro Di Girolamo - CERN IT</a:t>
            </a:r>
            <a:endParaRPr>
              <a:latin typeface="Proxima Nova"/>
              <a:ea typeface="Proxima Nova"/>
              <a:cs typeface="Proxima Nova"/>
              <a:sym typeface="Proxima Nova"/>
            </a:endParaRPr>
          </a:p>
        </p:txBody>
      </p:sp>
      <p:sp>
        <p:nvSpPr>
          <p:cNvPr id="80" name="Google Shape;80;p1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81" name="Google Shape;81;p16"/>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pic>
        <p:nvPicPr>
          <p:cNvPr id="269" name="Google Shape;269;p25"/>
          <p:cNvPicPr preferRelativeResize="0"/>
          <p:nvPr/>
        </p:nvPicPr>
        <p:blipFill rotWithShape="1">
          <a:blip r:embed="rId3">
            <a:alphaModFix/>
          </a:blip>
          <a:srcRect b="2497" l="0" r="0" t="0"/>
          <a:stretch/>
        </p:blipFill>
        <p:spPr>
          <a:xfrm>
            <a:off x="1969993" y="618565"/>
            <a:ext cx="5204012" cy="3805518"/>
          </a:xfrm>
          <a:prstGeom prst="rect">
            <a:avLst/>
          </a:prstGeom>
          <a:noFill/>
          <a:ln>
            <a:noFill/>
          </a:ln>
        </p:spPr>
      </p:pic>
      <p:sp>
        <p:nvSpPr>
          <p:cNvPr id="270" name="Google Shape;270;p25"/>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Accelerating and colliding</a:t>
            </a:r>
            <a:endParaRPr sz="2800">
              <a:solidFill>
                <a:srgbClr val="262626"/>
              </a:solidFill>
              <a:latin typeface="Alfa Slab One"/>
              <a:ea typeface="Alfa Slab One"/>
              <a:cs typeface="Alfa Slab One"/>
              <a:sym typeface="Alfa Slab One"/>
            </a:endParaRPr>
          </a:p>
        </p:txBody>
      </p:sp>
      <p:sp>
        <p:nvSpPr>
          <p:cNvPr id="271" name="Google Shape;271;p2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id="277" name="Google Shape;277;p26"/>
          <p:cNvPicPr preferRelativeResize="0"/>
          <p:nvPr/>
        </p:nvPicPr>
        <p:blipFill rotWithShape="1">
          <a:blip r:embed="rId3">
            <a:alphaModFix/>
          </a:blip>
          <a:srcRect b="-74" l="0" r="0" t="12984"/>
          <a:stretch/>
        </p:blipFill>
        <p:spPr>
          <a:xfrm>
            <a:off x="0" y="0"/>
            <a:ext cx="9144001" cy="4479533"/>
          </a:xfrm>
          <a:prstGeom prst="rect">
            <a:avLst/>
          </a:prstGeom>
          <a:noFill/>
          <a:ln>
            <a:noFill/>
          </a:ln>
        </p:spPr>
      </p:pic>
      <p:sp>
        <p:nvSpPr>
          <p:cNvPr id="278" name="Google Shape;278;p26"/>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Accelerator</a:t>
            </a:r>
            <a:endParaRPr sz="28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chain</a:t>
            </a:r>
            <a:endParaRPr sz="2800">
              <a:solidFill>
                <a:schemeClr val="lt1"/>
              </a:solidFill>
              <a:latin typeface="Alfa Slab One"/>
              <a:ea typeface="Alfa Slab One"/>
              <a:cs typeface="Alfa Slab One"/>
              <a:sym typeface="Alfa Slab One"/>
            </a:endParaRPr>
          </a:p>
        </p:txBody>
      </p:sp>
      <p:sp>
        <p:nvSpPr>
          <p:cNvPr id="279" name="Google Shape;279;p2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280" name="Google Shape;280;p26"/>
          <p:cNvPicPr preferRelativeResize="0"/>
          <p:nvPr/>
        </p:nvPicPr>
        <p:blipFill>
          <a:blip r:embed="rId4">
            <a:alphaModFix/>
          </a:blip>
          <a:stretch>
            <a:fillRect/>
          </a:stretch>
        </p:blipFill>
        <p:spPr>
          <a:xfrm>
            <a:off x="167275" y="2201748"/>
            <a:ext cx="2728326" cy="1518850"/>
          </a:xfrm>
          <a:prstGeom prst="rect">
            <a:avLst/>
          </a:prstGeom>
          <a:noFill/>
          <a:ln cap="flat" cmpd="sng" w="9525">
            <a:solidFill>
              <a:schemeClr val="lt2"/>
            </a:solidFill>
            <a:prstDash val="solid"/>
            <a:round/>
            <a:headEnd len="sm" w="sm" type="none"/>
            <a:tailEnd len="sm" w="sm" type="none"/>
          </a:ln>
          <a:effectLst>
            <a:outerShdw blurRad="57150" rotWithShape="0" algn="bl" dir="5400000" dist="104775">
              <a:srgbClr val="000000">
                <a:alpha val="5000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pic>
        <p:nvPicPr>
          <p:cNvPr id="286" name="Google Shape;286;p27"/>
          <p:cNvPicPr preferRelativeResize="0"/>
          <p:nvPr/>
        </p:nvPicPr>
        <p:blipFill rotWithShape="1">
          <a:blip r:embed="rId3">
            <a:alphaModFix/>
          </a:blip>
          <a:srcRect b="0" l="0" r="0" t="0"/>
          <a:stretch/>
        </p:blipFill>
        <p:spPr>
          <a:xfrm>
            <a:off x="4891389" y="0"/>
            <a:ext cx="4485177" cy="3290999"/>
          </a:xfrm>
          <a:prstGeom prst="rect">
            <a:avLst/>
          </a:prstGeom>
          <a:noFill/>
          <a:ln>
            <a:noFill/>
          </a:ln>
        </p:spPr>
      </p:pic>
      <p:grpSp>
        <p:nvGrpSpPr>
          <p:cNvPr id="287" name="Google Shape;287;p27"/>
          <p:cNvGrpSpPr/>
          <p:nvPr/>
        </p:nvGrpSpPr>
        <p:grpSpPr>
          <a:xfrm>
            <a:off x="6578499" y="3428876"/>
            <a:ext cx="780769" cy="780769"/>
            <a:chOff x="6248483" y="1544252"/>
            <a:chExt cx="1017723" cy="1017723"/>
          </a:xfrm>
        </p:grpSpPr>
        <p:sp>
          <p:nvSpPr>
            <p:cNvPr id="288" name="Google Shape;288;p27"/>
            <p:cNvSpPr/>
            <p:nvPr/>
          </p:nvSpPr>
          <p:spPr>
            <a:xfrm>
              <a:off x="6248483" y="1544252"/>
              <a:ext cx="1017723" cy="1017723"/>
            </a:xfrm>
            <a:prstGeom prst="ellipse">
              <a:avLst/>
            </a:prstGeom>
            <a:gradFill>
              <a:gsLst>
                <a:gs pos="0">
                  <a:schemeClr val="lt1"/>
                </a:gs>
                <a:gs pos="7000">
                  <a:schemeClr val="lt1"/>
                </a:gs>
                <a:gs pos="57000">
                  <a:srgbClr val="4A70B3"/>
                </a:gs>
                <a:gs pos="96460">
                  <a:srgbClr val="0055A0"/>
                </a:gs>
                <a:gs pos="100000">
                  <a:srgbClr val="0055A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9" name="Google Shape;289;p27"/>
            <p:cNvSpPr/>
            <p:nvPr/>
          </p:nvSpPr>
          <p:spPr>
            <a:xfrm>
              <a:off x="6460214" y="1724772"/>
              <a:ext cx="301306" cy="301306"/>
            </a:xfrm>
            <a:prstGeom prst="ellipse">
              <a:avLst/>
            </a:prstGeom>
            <a:gradFill>
              <a:gsLst>
                <a:gs pos="0">
                  <a:schemeClr val="lt1"/>
                </a:gs>
                <a:gs pos="7000">
                  <a:schemeClr val="lt1"/>
                </a:gs>
                <a:gs pos="57000">
                  <a:srgbClr val="003F78"/>
                </a:gs>
                <a:gs pos="96460">
                  <a:srgbClr val="2D9CFF"/>
                </a:gs>
                <a:gs pos="100000">
                  <a:srgbClr val="2D9CFF"/>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u</a:t>
              </a:r>
              <a:endParaRPr b="1" sz="1600">
                <a:solidFill>
                  <a:schemeClr val="lt1"/>
                </a:solidFill>
                <a:latin typeface="Times New Roman"/>
                <a:ea typeface="Times New Roman"/>
                <a:cs typeface="Times New Roman"/>
                <a:sym typeface="Times New Roman"/>
              </a:endParaRPr>
            </a:p>
          </p:txBody>
        </p:sp>
        <p:sp>
          <p:nvSpPr>
            <p:cNvPr id="290" name="Google Shape;290;p27"/>
            <p:cNvSpPr/>
            <p:nvPr/>
          </p:nvSpPr>
          <p:spPr>
            <a:xfrm>
              <a:off x="6569792" y="2160946"/>
              <a:ext cx="301306" cy="301306"/>
            </a:xfrm>
            <a:prstGeom prst="ellipse">
              <a:avLst/>
            </a:prstGeom>
            <a:gradFill>
              <a:gsLst>
                <a:gs pos="0">
                  <a:schemeClr val="lt1"/>
                </a:gs>
                <a:gs pos="7000">
                  <a:schemeClr val="lt1"/>
                </a:gs>
                <a:gs pos="57000">
                  <a:srgbClr val="5E975B"/>
                </a:gs>
                <a:gs pos="96460">
                  <a:srgbClr val="00B050"/>
                </a:gs>
                <a:gs pos="100000">
                  <a:srgbClr val="00B05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d</a:t>
              </a:r>
              <a:endParaRPr b="1" sz="1600">
                <a:solidFill>
                  <a:schemeClr val="lt1"/>
                </a:solidFill>
                <a:latin typeface="Times New Roman"/>
                <a:ea typeface="Times New Roman"/>
                <a:cs typeface="Times New Roman"/>
                <a:sym typeface="Times New Roman"/>
              </a:endParaRPr>
            </a:p>
          </p:txBody>
        </p:sp>
        <p:sp>
          <p:nvSpPr>
            <p:cNvPr id="291" name="Google Shape;291;p27"/>
            <p:cNvSpPr/>
            <p:nvPr/>
          </p:nvSpPr>
          <p:spPr>
            <a:xfrm>
              <a:off x="6853585" y="1790995"/>
              <a:ext cx="301306" cy="301306"/>
            </a:xfrm>
            <a:prstGeom prst="ellipse">
              <a:avLst/>
            </a:prstGeom>
            <a:gradFill>
              <a:gsLst>
                <a:gs pos="0">
                  <a:schemeClr val="lt1"/>
                </a:gs>
                <a:gs pos="7000">
                  <a:schemeClr val="lt1"/>
                </a:gs>
                <a:gs pos="57000">
                  <a:srgbClr val="C00000"/>
                </a:gs>
                <a:gs pos="96460">
                  <a:srgbClr val="FF0000"/>
                </a:gs>
                <a:gs pos="100000">
                  <a:srgbClr val="FF0000"/>
                </a:gs>
              </a:gsLst>
              <a:path path="circle">
                <a:fillToRect b="100%" l="100%"/>
              </a:path>
              <a:tileRect r="-100%" t="-100%"/>
            </a:gradFill>
            <a:ln cap="flat" cmpd="sng" w="9525">
              <a:solidFill>
                <a:srgbClr val="004BF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2000">
                  <a:solidFill>
                    <a:schemeClr val="lt1"/>
                  </a:solidFill>
                  <a:latin typeface="Times New Roman"/>
                  <a:ea typeface="Times New Roman"/>
                  <a:cs typeface="Times New Roman"/>
                  <a:sym typeface="Times New Roman"/>
                </a:rPr>
                <a:t>u</a:t>
              </a:r>
              <a:endParaRPr b="1" sz="1600">
                <a:solidFill>
                  <a:schemeClr val="lt1"/>
                </a:solidFill>
                <a:latin typeface="Times New Roman"/>
                <a:ea typeface="Times New Roman"/>
                <a:cs typeface="Times New Roman"/>
                <a:sym typeface="Times New Roman"/>
              </a:endParaRPr>
            </a:p>
          </p:txBody>
        </p:sp>
      </p:grpSp>
      <p:sp>
        <p:nvSpPr>
          <p:cNvPr id="292" name="Google Shape;292;p27"/>
          <p:cNvSpPr txBox="1"/>
          <p:nvPr/>
        </p:nvSpPr>
        <p:spPr>
          <a:xfrm>
            <a:off x="167274" y="715662"/>
            <a:ext cx="6657723" cy="369123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 sz="11500">
                <a:solidFill>
                  <a:srgbClr val="D5D5D5"/>
                </a:solidFill>
                <a:latin typeface="Arial"/>
                <a:ea typeface="Arial"/>
                <a:cs typeface="Arial"/>
                <a:sym typeface="Arial"/>
              </a:rPr>
              <a:t>7+7 TeV</a:t>
            </a:r>
            <a:endParaRPr b="1" sz="11500">
              <a:solidFill>
                <a:srgbClr val="D5D5D5"/>
              </a:solidFill>
              <a:latin typeface="Arial"/>
              <a:ea typeface="Arial"/>
              <a:cs typeface="Arial"/>
              <a:sym typeface="Arial"/>
            </a:endParaRPr>
          </a:p>
        </p:txBody>
      </p:sp>
      <p:sp>
        <p:nvSpPr>
          <p:cNvPr id="293" name="Google Shape;293;p27"/>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Incredible levels of energy</a:t>
            </a:r>
            <a:endParaRPr sz="2800">
              <a:solidFill>
                <a:srgbClr val="262626"/>
              </a:solidFill>
              <a:latin typeface="Alfa Slab One"/>
              <a:ea typeface="Alfa Slab One"/>
              <a:cs typeface="Alfa Slab One"/>
              <a:sym typeface="Alfa Slab One"/>
            </a:endParaRPr>
          </a:p>
        </p:txBody>
      </p:sp>
      <p:sp>
        <p:nvSpPr>
          <p:cNvPr id="294" name="Google Shape;294;p27"/>
          <p:cNvSpPr txBox="1"/>
          <p:nvPr/>
        </p:nvSpPr>
        <p:spPr>
          <a:xfrm>
            <a:off x="4942420" y="1429010"/>
            <a:ext cx="4123267" cy="47431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D5D5D5"/>
              </a:buClr>
              <a:buSzPts val="2000"/>
              <a:buFont typeface="Arial"/>
              <a:buNone/>
            </a:pPr>
            <a:r>
              <a:rPr b="1" lang="en" sz="2000">
                <a:solidFill>
                  <a:srgbClr val="D5D5D5"/>
                </a:solidFill>
                <a:latin typeface="Arial"/>
                <a:ea typeface="Arial"/>
                <a:cs typeface="Arial"/>
                <a:sym typeface="Arial"/>
              </a:rPr>
              <a:t>100’000’000’000’000’000’000’000</a:t>
            </a:r>
            <a:endParaRPr b="1" baseline="30000" sz="2000">
              <a:solidFill>
                <a:srgbClr val="D5D5D5"/>
              </a:solidFill>
              <a:latin typeface="Arial"/>
              <a:ea typeface="Arial"/>
              <a:cs typeface="Arial"/>
              <a:sym typeface="Arial"/>
            </a:endParaRPr>
          </a:p>
        </p:txBody>
      </p:sp>
      <p:sp>
        <p:nvSpPr>
          <p:cNvPr id="295" name="Google Shape;295;p2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500"/>
                                        <p:tgtEl>
                                          <p:spTgt spid="2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p28"/>
          <p:cNvPicPr preferRelativeResize="0"/>
          <p:nvPr/>
        </p:nvPicPr>
        <p:blipFill rotWithShape="1">
          <a:blip r:embed="rId3">
            <a:alphaModFix/>
          </a:blip>
          <a:srcRect b="9983" l="0" r="0" t="3503"/>
          <a:stretch/>
        </p:blipFill>
        <p:spPr>
          <a:xfrm>
            <a:off x="-2" y="0"/>
            <a:ext cx="9144000" cy="4449600"/>
          </a:xfrm>
          <a:prstGeom prst="rect">
            <a:avLst/>
          </a:prstGeom>
          <a:noFill/>
          <a:ln>
            <a:noFill/>
          </a:ln>
        </p:spPr>
      </p:pic>
      <p:sp>
        <p:nvSpPr>
          <p:cNvPr id="302" name="Google Shape;302;p28"/>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chemeClr val="lt1"/>
                </a:solidFill>
                <a:latin typeface="Alfa Slab One"/>
                <a:ea typeface="Alfa Slab One"/>
                <a:cs typeface="Alfa Slab One"/>
                <a:sym typeface="Alfa Slab One"/>
              </a:rPr>
              <a:t>Millions of collisions per second</a:t>
            </a:r>
            <a:endParaRPr sz="2800">
              <a:solidFill>
                <a:schemeClr val="lt1"/>
              </a:solidFill>
              <a:latin typeface="Alfa Slab One"/>
              <a:ea typeface="Alfa Slab One"/>
              <a:cs typeface="Alfa Slab One"/>
              <a:sym typeface="Alfa Slab One"/>
            </a:endParaRPr>
          </a:p>
        </p:txBody>
      </p:sp>
      <p:sp>
        <p:nvSpPr>
          <p:cNvPr id="303" name="Google Shape;303;p2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0"/>
                                        <p:tgtEl>
                                          <p:spTgt spid="3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pic>
        <p:nvPicPr>
          <p:cNvPr id="309" name="Google Shape;309;p29"/>
          <p:cNvPicPr preferRelativeResize="0"/>
          <p:nvPr/>
        </p:nvPicPr>
        <p:blipFill rotWithShape="1">
          <a:blip r:embed="rId3">
            <a:alphaModFix/>
          </a:blip>
          <a:srcRect b="5988" l="-169" r="-1" t="6628"/>
          <a:stretch/>
        </p:blipFill>
        <p:spPr>
          <a:xfrm>
            <a:off x="-15496" y="-46495"/>
            <a:ext cx="9159496" cy="4494509"/>
          </a:xfrm>
          <a:prstGeom prst="rect">
            <a:avLst/>
          </a:prstGeom>
          <a:noFill/>
          <a:ln>
            <a:noFill/>
          </a:ln>
        </p:spPr>
      </p:pic>
      <p:sp>
        <p:nvSpPr>
          <p:cNvPr id="310" name="Google Shape;310;p29"/>
          <p:cNvSpPr/>
          <p:nvPr/>
        </p:nvSpPr>
        <p:spPr>
          <a:xfrm>
            <a:off x="3124874" y="-31805"/>
            <a:ext cx="3673491" cy="4490919"/>
          </a:xfrm>
          <a:custGeom>
            <a:rect b="b" l="l" r="r" t="t"/>
            <a:pathLst>
              <a:path extrusionOk="0" h="4524292" w="3689405">
                <a:moveTo>
                  <a:pt x="3164619" y="0"/>
                </a:moveTo>
                <a:cubicBezTo>
                  <a:pt x="3172570" y="23854"/>
                  <a:pt x="3187468" y="46438"/>
                  <a:pt x="3188473" y="71562"/>
                </a:cubicBezTo>
                <a:cubicBezTo>
                  <a:pt x="3196759" y="278719"/>
                  <a:pt x="3175452" y="207434"/>
                  <a:pt x="3204376" y="294198"/>
                </a:cubicBezTo>
                <a:cubicBezTo>
                  <a:pt x="3201725" y="392264"/>
                  <a:pt x="3207755" y="490951"/>
                  <a:pt x="3196424" y="588396"/>
                </a:cubicBezTo>
                <a:cubicBezTo>
                  <a:pt x="3194216" y="607381"/>
                  <a:pt x="3164619" y="636104"/>
                  <a:pt x="3164619" y="636104"/>
                </a:cubicBezTo>
                <a:lnTo>
                  <a:pt x="3148717" y="683812"/>
                </a:lnTo>
                <a:cubicBezTo>
                  <a:pt x="3146067" y="691763"/>
                  <a:pt x="3142798" y="699535"/>
                  <a:pt x="3140765" y="707666"/>
                </a:cubicBezTo>
                <a:cubicBezTo>
                  <a:pt x="3138894" y="715151"/>
                  <a:pt x="3130047" y="753993"/>
                  <a:pt x="3124863" y="763325"/>
                </a:cubicBezTo>
                <a:cubicBezTo>
                  <a:pt x="3073725" y="855373"/>
                  <a:pt x="3114276" y="776936"/>
                  <a:pt x="3069203" y="834887"/>
                </a:cubicBezTo>
                <a:cubicBezTo>
                  <a:pt x="3057469" y="849974"/>
                  <a:pt x="3050913" y="869081"/>
                  <a:pt x="3037398" y="882595"/>
                </a:cubicBezTo>
                <a:cubicBezTo>
                  <a:pt x="2967717" y="952273"/>
                  <a:pt x="3052985" y="863890"/>
                  <a:pt x="2997642" y="930302"/>
                </a:cubicBezTo>
                <a:cubicBezTo>
                  <a:pt x="2990443" y="938941"/>
                  <a:pt x="2980987" y="945517"/>
                  <a:pt x="2973788" y="954156"/>
                </a:cubicBezTo>
                <a:cubicBezTo>
                  <a:pt x="2936223" y="999234"/>
                  <a:pt x="2980871" y="955371"/>
                  <a:pt x="2941983" y="1009815"/>
                </a:cubicBezTo>
                <a:cubicBezTo>
                  <a:pt x="2935447" y="1018965"/>
                  <a:pt x="2925328" y="1025030"/>
                  <a:pt x="2918129" y="1033669"/>
                </a:cubicBezTo>
                <a:cubicBezTo>
                  <a:pt x="2912011" y="1041010"/>
                  <a:pt x="2907527" y="1049572"/>
                  <a:pt x="2902226" y="1057523"/>
                </a:cubicBezTo>
                <a:cubicBezTo>
                  <a:pt x="2899576" y="1065474"/>
                  <a:pt x="2896308" y="1073246"/>
                  <a:pt x="2894275" y="1081377"/>
                </a:cubicBezTo>
                <a:cubicBezTo>
                  <a:pt x="2888302" y="1105269"/>
                  <a:pt x="2884064" y="1148379"/>
                  <a:pt x="2870421" y="1168842"/>
                </a:cubicBezTo>
                <a:cubicBezTo>
                  <a:pt x="2865120" y="1176793"/>
                  <a:pt x="2861275" y="1185938"/>
                  <a:pt x="2854518" y="1192695"/>
                </a:cubicBezTo>
                <a:cubicBezTo>
                  <a:pt x="2847761" y="1199452"/>
                  <a:pt x="2838615" y="1203297"/>
                  <a:pt x="2830664" y="1208598"/>
                </a:cubicBezTo>
                <a:cubicBezTo>
                  <a:pt x="2773847" y="1293827"/>
                  <a:pt x="2862325" y="1164484"/>
                  <a:pt x="2790908" y="1256306"/>
                </a:cubicBezTo>
                <a:cubicBezTo>
                  <a:pt x="2740958" y="1320528"/>
                  <a:pt x="2781428" y="1289131"/>
                  <a:pt x="2735249" y="1319916"/>
                </a:cubicBezTo>
                <a:cubicBezTo>
                  <a:pt x="2729948" y="1327867"/>
                  <a:pt x="2723620" y="1335223"/>
                  <a:pt x="2719346" y="1343770"/>
                </a:cubicBezTo>
                <a:cubicBezTo>
                  <a:pt x="2715598" y="1351267"/>
                  <a:pt x="2704850" y="1362388"/>
                  <a:pt x="2711395" y="1367624"/>
                </a:cubicBezTo>
                <a:cubicBezTo>
                  <a:pt x="2723984" y="1377695"/>
                  <a:pt x="2743200" y="1372925"/>
                  <a:pt x="2759103" y="1375575"/>
                </a:cubicBezTo>
                <a:cubicBezTo>
                  <a:pt x="2764792" y="1404022"/>
                  <a:pt x="2762482" y="1418711"/>
                  <a:pt x="2782957" y="1439186"/>
                </a:cubicBezTo>
                <a:cubicBezTo>
                  <a:pt x="2789714" y="1445943"/>
                  <a:pt x="2798859" y="1449787"/>
                  <a:pt x="2806810" y="1455088"/>
                </a:cubicBezTo>
                <a:cubicBezTo>
                  <a:pt x="2825364" y="1510747"/>
                  <a:pt x="2806810" y="1497495"/>
                  <a:pt x="2846567" y="1510748"/>
                </a:cubicBezTo>
                <a:cubicBezTo>
                  <a:pt x="2838616" y="1513398"/>
                  <a:pt x="2828640" y="1512772"/>
                  <a:pt x="2822713" y="1518699"/>
                </a:cubicBezTo>
                <a:cubicBezTo>
                  <a:pt x="2809198" y="1532214"/>
                  <a:pt x="2790908" y="1566407"/>
                  <a:pt x="2790908" y="1566407"/>
                </a:cubicBezTo>
                <a:cubicBezTo>
                  <a:pt x="2783789" y="1602001"/>
                  <a:pt x="2771627" y="1641918"/>
                  <a:pt x="2790908" y="1677725"/>
                </a:cubicBezTo>
                <a:cubicBezTo>
                  <a:pt x="2799969" y="1694553"/>
                  <a:pt x="2820484" y="1703486"/>
                  <a:pt x="2838616" y="1709530"/>
                </a:cubicBezTo>
                <a:lnTo>
                  <a:pt x="2886323" y="1725433"/>
                </a:lnTo>
                <a:cubicBezTo>
                  <a:pt x="2899576" y="1765190"/>
                  <a:pt x="2886323" y="1746636"/>
                  <a:pt x="2941983" y="1765189"/>
                </a:cubicBezTo>
                <a:lnTo>
                  <a:pt x="2965837" y="1773141"/>
                </a:lnTo>
                <a:cubicBezTo>
                  <a:pt x="2971138" y="1781092"/>
                  <a:pt x="2977975" y="1788211"/>
                  <a:pt x="2981739" y="1796995"/>
                </a:cubicBezTo>
                <a:cubicBezTo>
                  <a:pt x="2996636" y="1831756"/>
                  <a:pt x="2976550" y="1828260"/>
                  <a:pt x="3013544" y="1844702"/>
                </a:cubicBezTo>
                <a:cubicBezTo>
                  <a:pt x="3028862" y="1851510"/>
                  <a:pt x="3045349" y="1855304"/>
                  <a:pt x="3061252" y="1860605"/>
                </a:cubicBezTo>
                <a:lnTo>
                  <a:pt x="3085106" y="1868556"/>
                </a:lnTo>
                <a:cubicBezTo>
                  <a:pt x="3112116" y="1909070"/>
                  <a:pt x="3107606" y="1891225"/>
                  <a:pt x="3093057" y="1963972"/>
                </a:cubicBezTo>
                <a:cubicBezTo>
                  <a:pt x="3089770" y="1980409"/>
                  <a:pt x="3082456" y="1995777"/>
                  <a:pt x="3077155" y="2011680"/>
                </a:cubicBezTo>
                <a:lnTo>
                  <a:pt x="3069203" y="2035534"/>
                </a:lnTo>
                <a:cubicBezTo>
                  <a:pt x="3085106" y="2040835"/>
                  <a:pt x="3107613" y="2037489"/>
                  <a:pt x="3116911" y="2051436"/>
                </a:cubicBezTo>
                <a:cubicBezTo>
                  <a:pt x="3135465" y="2079266"/>
                  <a:pt x="3140764" y="2093841"/>
                  <a:pt x="3180522" y="2107095"/>
                </a:cubicBezTo>
                <a:cubicBezTo>
                  <a:pt x="3188473" y="2109746"/>
                  <a:pt x="3196717" y="2111643"/>
                  <a:pt x="3204376" y="2115047"/>
                </a:cubicBezTo>
                <a:cubicBezTo>
                  <a:pt x="3220623" y="2122268"/>
                  <a:pt x="3235575" y="2132298"/>
                  <a:pt x="3252083" y="2138901"/>
                </a:cubicBezTo>
                <a:cubicBezTo>
                  <a:pt x="3262230" y="2142960"/>
                  <a:pt x="3273287" y="2144202"/>
                  <a:pt x="3283889" y="2146852"/>
                </a:cubicBezTo>
                <a:lnTo>
                  <a:pt x="3331597" y="2178657"/>
                </a:lnTo>
                <a:lnTo>
                  <a:pt x="3355450" y="2194560"/>
                </a:lnTo>
                <a:cubicBezTo>
                  <a:pt x="3384606" y="2238294"/>
                  <a:pt x="3355449" y="2201185"/>
                  <a:pt x="3395207" y="2234316"/>
                </a:cubicBezTo>
                <a:cubicBezTo>
                  <a:pt x="3422652" y="2257186"/>
                  <a:pt x="3426572" y="2276575"/>
                  <a:pt x="3466769" y="2289975"/>
                </a:cubicBezTo>
                <a:cubicBezTo>
                  <a:pt x="3474720" y="2292626"/>
                  <a:pt x="3483296" y="2293857"/>
                  <a:pt x="3490623" y="2297927"/>
                </a:cubicBezTo>
                <a:cubicBezTo>
                  <a:pt x="3507330" y="2307209"/>
                  <a:pt x="3522428" y="2319130"/>
                  <a:pt x="3538330" y="2329732"/>
                </a:cubicBezTo>
                <a:lnTo>
                  <a:pt x="3562184" y="2345635"/>
                </a:lnTo>
                <a:cubicBezTo>
                  <a:pt x="3570135" y="2350936"/>
                  <a:pt x="3578393" y="2355803"/>
                  <a:pt x="3586038" y="2361537"/>
                </a:cubicBezTo>
                <a:lnTo>
                  <a:pt x="3617843" y="2385391"/>
                </a:lnTo>
                <a:cubicBezTo>
                  <a:pt x="3623144" y="2398643"/>
                  <a:pt x="3624608" y="2414183"/>
                  <a:pt x="3633746" y="2425148"/>
                </a:cubicBezTo>
                <a:cubicBezTo>
                  <a:pt x="3639112" y="2431587"/>
                  <a:pt x="3650103" y="2429351"/>
                  <a:pt x="3657600" y="2433099"/>
                </a:cubicBezTo>
                <a:cubicBezTo>
                  <a:pt x="3666147" y="2437373"/>
                  <a:pt x="3673503" y="2443701"/>
                  <a:pt x="3681454" y="2449002"/>
                </a:cubicBezTo>
                <a:cubicBezTo>
                  <a:pt x="3677186" y="2470340"/>
                  <a:pt x="3669130" y="2519170"/>
                  <a:pt x="3657600" y="2536466"/>
                </a:cubicBezTo>
                <a:cubicBezTo>
                  <a:pt x="3646998" y="2552369"/>
                  <a:pt x="3631839" y="2566042"/>
                  <a:pt x="3625795" y="2584174"/>
                </a:cubicBezTo>
                <a:lnTo>
                  <a:pt x="3609892" y="2631882"/>
                </a:lnTo>
                <a:lnTo>
                  <a:pt x="3601941" y="2655735"/>
                </a:lnTo>
                <a:cubicBezTo>
                  <a:pt x="3599291" y="2676939"/>
                  <a:pt x="3597503" y="2698268"/>
                  <a:pt x="3593990" y="2719346"/>
                </a:cubicBezTo>
                <a:cubicBezTo>
                  <a:pt x="3592193" y="2730125"/>
                  <a:pt x="3586038" y="2740223"/>
                  <a:pt x="3586038" y="2751151"/>
                </a:cubicBezTo>
                <a:cubicBezTo>
                  <a:pt x="3586038" y="2785708"/>
                  <a:pt x="3587621" y="2820552"/>
                  <a:pt x="3593990" y="2854518"/>
                </a:cubicBezTo>
                <a:cubicBezTo>
                  <a:pt x="3595751" y="2863911"/>
                  <a:pt x="3602430" y="2872402"/>
                  <a:pt x="3609892" y="2878372"/>
                </a:cubicBezTo>
                <a:cubicBezTo>
                  <a:pt x="3616437" y="2883608"/>
                  <a:pt x="3625795" y="2883673"/>
                  <a:pt x="3633746" y="2886323"/>
                </a:cubicBezTo>
                <a:cubicBezTo>
                  <a:pt x="3636949" y="2890594"/>
                  <a:pt x="3669276" y="2932470"/>
                  <a:pt x="3673503" y="2941982"/>
                </a:cubicBezTo>
                <a:cubicBezTo>
                  <a:pt x="3680311" y="2957300"/>
                  <a:pt x="3689405" y="2989690"/>
                  <a:pt x="3689405" y="2989690"/>
                </a:cubicBezTo>
                <a:cubicBezTo>
                  <a:pt x="3678167" y="3045885"/>
                  <a:pt x="3685728" y="3016625"/>
                  <a:pt x="3665551" y="3077155"/>
                </a:cubicBezTo>
                <a:lnTo>
                  <a:pt x="3657600" y="3101008"/>
                </a:lnTo>
                <a:cubicBezTo>
                  <a:pt x="3654950" y="3116911"/>
                  <a:pt x="3657648" y="3134718"/>
                  <a:pt x="3649649" y="3148716"/>
                </a:cubicBezTo>
                <a:cubicBezTo>
                  <a:pt x="3645491" y="3155993"/>
                  <a:pt x="3633499" y="3153366"/>
                  <a:pt x="3625795" y="3156668"/>
                </a:cubicBezTo>
                <a:cubicBezTo>
                  <a:pt x="3614900" y="3161337"/>
                  <a:pt x="3604592" y="3167269"/>
                  <a:pt x="3593990" y="3172570"/>
                </a:cubicBezTo>
                <a:cubicBezTo>
                  <a:pt x="3574002" y="3232530"/>
                  <a:pt x="3603290" y="3160944"/>
                  <a:pt x="3562184" y="3212327"/>
                </a:cubicBezTo>
                <a:cubicBezTo>
                  <a:pt x="3556948" y="3218872"/>
                  <a:pt x="3557981" y="3228684"/>
                  <a:pt x="3554233" y="3236181"/>
                </a:cubicBezTo>
                <a:cubicBezTo>
                  <a:pt x="3540981" y="3262685"/>
                  <a:pt x="3538330" y="3260035"/>
                  <a:pt x="3514477" y="3275937"/>
                </a:cubicBezTo>
                <a:cubicBezTo>
                  <a:pt x="3509176" y="3283888"/>
                  <a:pt x="3506678" y="3294726"/>
                  <a:pt x="3498574" y="3299791"/>
                </a:cubicBezTo>
                <a:cubicBezTo>
                  <a:pt x="3484359" y="3308675"/>
                  <a:pt x="3450866" y="3315694"/>
                  <a:pt x="3450866" y="3315694"/>
                </a:cubicBezTo>
                <a:cubicBezTo>
                  <a:pt x="3381176" y="3385384"/>
                  <a:pt x="3469579" y="3300100"/>
                  <a:pt x="3403158" y="3355450"/>
                </a:cubicBezTo>
                <a:cubicBezTo>
                  <a:pt x="3381009" y="3373907"/>
                  <a:pt x="3372998" y="3387712"/>
                  <a:pt x="3355450" y="3411109"/>
                </a:cubicBezTo>
                <a:cubicBezTo>
                  <a:pt x="3329146" y="3490025"/>
                  <a:pt x="3373278" y="3369475"/>
                  <a:pt x="3323645" y="3458817"/>
                </a:cubicBezTo>
                <a:cubicBezTo>
                  <a:pt x="3315504" y="3473470"/>
                  <a:pt x="3319596" y="3494672"/>
                  <a:pt x="3307743" y="3506525"/>
                </a:cubicBezTo>
                <a:cubicBezTo>
                  <a:pt x="3277132" y="3537136"/>
                  <a:pt x="3290127" y="3521023"/>
                  <a:pt x="3267986" y="3554233"/>
                </a:cubicBezTo>
                <a:cubicBezTo>
                  <a:pt x="3265336" y="3562184"/>
                  <a:pt x="3266855" y="3573215"/>
                  <a:pt x="3260035" y="3578087"/>
                </a:cubicBezTo>
                <a:cubicBezTo>
                  <a:pt x="3246394" y="3587830"/>
                  <a:pt x="3228764" y="3590701"/>
                  <a:pt x="3212327" y="3593989"/>
                </a:cubicBezTo>
                <a:cubicBezTo>
                  <a:pt x="3156761" y="3605103"/>
                  <a:pt x="3185901" y="3599719"/>
                  <a:pt x="3124863" y="3609892"/>
                </a:cubicBezTo>
                <a:cubicBezTo>
                  <a:pt x="3108960" y="3607242"/>
                  <a:pt x="3092037" y="3608142"/>
                  <a:pt x="3077155" y="3601941"/>
                </a:cubicBezTo>
                <a:cubicBezTo>
                  <a:pt x="3059512" y="3594590"/>
                  <a:pt x="3047579" y="3576179"/>
                  <a:pt x="3029447" y="3570135"/>
                </a:cubicBezTo>
                <a:lnTo>
                  <a:pt x="3005593" y="3562184"/>
                </a:lnTo>
                <a:cubicBezTo>
                  <a:pt x="2997642" y="3564834"/>
                  <a:pt x="2989798" y="3567832"/>
                  <a:pt x="2981739" y="3570135"/>
                </a:cubicBezTo>
                <a:cubicBezTo>
                  <a:pt x="2971231" y="3573137"/>
                  <a:pt x="2959027" y="3572025"/>
                  <a:pt x="2949934" y="3578087"/>
                </a:cubicBezTo>
                <a:cubicBezTo>
                  <a:pt x="2941983" y="3583388"/>
                  <a:pt x="2939332" y="3593990"/>
                  <a:pt x="2934031" y="3601941"/>
                </a:cubicBezTo>
                <a:cubicBezTo>
                  <a:pt x="2931381" y="3631096"/>
                  <a:pt x="2935338" y="3661632"/>
                  <a:pt x="2926080" y="3689405"/>
                </a:cubicBezTo>
                <a:cubicBezTo>
                  <a:pt x="2923430" y="3697356"/>
                  <a:pt x="2909723" y="3693608"/>
                  <a:pt x="2902226" y="3697356"/>
                </a:cubicBezTo>
                <a:cubicBezTo>
                  <a:pt x="2831652" y="3732643"/>
                  <a:pt x="2955240" y="3706853"/>
                  <a:pt x="2782957" y="3721210"/>
                </a:cubicBezTo>
                <a:cubicBezTo>
                  <a:pt x="2764404" y="3718560"/>
                  <a:pt x="2745675" y="3716934"/>
                  <a:pt x="2727297" y="3713259"/>
                </a:cubicBezTo>
                <a:cubicBezTo>
                  <a:pt x="2719078" y="3711615"/>
                  <a:pt x="2711773" y="3706234"/>
                  <a:pt x="2703443" y="3705308"/>
                </a:cubicBezTo>
                <a:cubicBezTo>
                  <a:pt x="2663842" y="3700908"/>
                  <a:pt x="2623930" y="3700007"/>
                  <a:pt x="2584174" y="3697356"/>
                </a:cubicBezTo>
                <a:cubicBezTo>
                  <a:pt x="2563806" y="3666804"/>
                  <a:pt x="2559903" y="3647696"/>
                  <a:pt x="2528515" y="3633746"/>
                </a:cubicBezTo>
                <a:cubicBezTo>
                  <a:pt x="2513197" y="3626938"/>
                  <a:pt x="2496710" y="3623144"/>
                  <a:pt x="2480807" y="3617843"/>
                </a:cubicBezTo>
                <a:lnTo>
                  <a:pt x="2456953" y="3609892"/>
                </a:lnTo>
                <a:cubicBezTo>
                  <a:pt x="2428058" y="3580997"/>
                  <a:pt x="2436993" y="3587683"/>
                  <a:pt x="2401294" y="3562184"/>
                </a:cubicBezTo>
                <a:cubicBezTo>
                  <a:pt x="2393518" y="3556630"/>
                  <a:pt x="2386388" y="3549637"/>
                  <a:pt x="2377440" y="3546282"/>
                </a:cubicBezTo>
                <a:cubicBezTo>
                  <a:pt x="2359222" y="3539450"/>
                  <a:pt x="2283908" y="3531608"/>
                  <a:pt x="2274073" y="3530379"/>
                </a:cubicBezTo>
                <a:cubicBezTo>
                  <a:pt x="2238506" y="3477029"/>
                  <a:pt x="2280404" y="3529299"/>
                  <a:pt x="2234317" y="3498574"/>
                </a:cubicBezTo>
                <a:cubicBezTo>
                  <a:pt x="2224961" y="3492336"/>
                  <a:pt x="2220293" y="3480181"/>
                  <a:pt x="2210463" y="3474720"/>
                </a:cubicBezTo>
                <a:cubicBezTo>
                  <a:pt x="2195810" y="3466579"/>
                  <a:pt x="2178658" y="3464118"/>
                  <a:pt x="2162755" y="3458817"/>
                </a:cubicBezTo>
                <a:lnTo>
                  <a:pt x="2138901" y="3450866"/>
                </a:lnTo>
                <a:cubicBezTo>
                  <a:pt x="2130950" y="3445565"/>
                  <a:pt x="2123344" y="3430222"/>
                  <a:pt x="2115047" y="3434963"/>
                </a:cubicBezTo>
                <a:cubicBezTo>
                  <a:pt x="2098453" y="3444445"/>
                  <a:pt x="2089286" y="3464539"/>
                  <a:pt x="2083242" y="3482671"/>
                </a:cubicBezTo>
                <a:cubicBezTo>
                  <a:pt x="2080591" y="3490622"/>
                  <a:pt x="2081217" y="3500598"/>
                  <a:pt x="2075290" y="3506525"/>
                </a:cubicBezTo>
                <a:cubicBezTo>
                  <a:pt x="2069364" y="3512451"/>
                  <a:pt x="2059388" y="3511826"/>
                  <a:pt x="2051437" y="3514476"/>
                </a:cubicBezTo>
                <a:cubicBezTo>
                  <a:pt x="1994451" y="3599953"/>
                  <a:pt x="2045473" y="3536673"/>
                  <a:pt x="1995777" y="3578087"/>
                </a:cubicBezTo>
                <a:cubicBezTo>
                  <a:pt x="1987138" y="3585286"/>
                  <a:pt x="1982491" y="3598098"/>
                  <a:pt x="1971923" y="3601941"/>
                </a:cubicBezTo>
                <a:cubicBezTo>
                  <a:pt x="1951841" y="3609243"/>
                  <a:pt x="1929516" y="3607242"/>
                  <a:pt x="1908313" y="3609892"/>
                </a:cubicBezTo>
                <a:cubicBezTo>
                  <a:pt x="1883112" y="3647693"/>
                  <a:pt x="1895432" y="3624680"/>
                  <a:pt x="1876508" y="3681454"/>
                </a:cubicBezTo>
                <a:lnTo>
                  <a:pt x="1868557" y="3705308"/>
                </a:lnTo>
                <a:lnTo>
                  <a:pt x="1860605" y="3729162"/>
                </a:lnTo>
                <a:cubicBezTo>
                  <a:pt x="1863256" y="3737113"/>
                  <a:pt x="1863321" y="3746470"/>
                  <a:pt x="1868557" y="3753015"/>
                </a:cubicBezTo>
                <a:cubicBezTo>
                  <a:pt x="1888691" y="3778183"/>
                  <a:pt x="1916331" y="3762938"/>
                  <a:pt x="1860605" y="3776869"/>
                </a:cubicBezTo>
                <a:cubicBezTo>
                  <a:pt x="1850003" y="3774219"/>
                  <a:pt x="1839516" y="3771061"/>
                  <a:pt x="1828800" y="3768918"/>
                </a:cubicBezTo>
                <a:cubicBezTo>
                  <a:pt x="1812991" y="3765756"/>
                  <a:pt x="1796733" y="3764877"/>
                  <a:pt x="1781092" y="3760967"/>
                </a:cubicBezTo>
                <a:cubicBezTo>
                  <a:pt x="1764830" y="3756901"/>
                  <a:pt x="1749287" y="3750365"/>
                  <a:pt x="1733384" y="3745064"/>
                </a:cubicBezTo>
                <a:lnTo>
                  <a:pt x="1709530" y="3737113"/>
                </a:lnTo>
                <a:lnTo>
                  <a:pt x="1614115" y="3673502"/>
                </a:lnTo>
                <a:lnTo>
                  <a:pt x="1590261" y="3657600"/>
                </a:lnTo>
                <a:lnTo>
                  <a:pt x="1566407" y="3641697"/>
                </a:lnTo>
                <a:cubicBezTo>
                  <a:pt x="1563757" y="3633746"/>
                  <a:pt x="1562204" y="3625340"/>
                  <a:pt x="1558456" y="3617843"/>
                </a:cubicBezTo>
                <a:cubicBezTo>
                  <a:pt x="1545469" y="3591869"/>
                  <a:pt x="1523469" y="3571725"/>
                  <a:pt x="1494845" y="3562184"/>
                </a:cubicBezTo>
                <a:lnTo>
                  <a:pt x="1447137" y="3546282"/>
                </a:lnTo>
                <a:cubicBezTo>
                  <a:pt x="1439186" y="3540981"/>
                  <a:pt x="1429576" y="3537571"/>
                  <a:pt x="1423283" y="3530379"/>
                </a:cubicBezTo>
                <a:cubicBezTo>
                  <a:pt x="1410697" y="3515995"/>
                  <a:pt x="1391478" y="3482671"/>
                  <a:pt x="1391478" y="3482671"/>
                </a:cubicBezTo>
                <a:cubicBezTo>
                  <a:pt x="1375575" y="3485321"/>
                  <a:pt x="1358190" y="3483412"/>
                  <a:pt x="1343770" y="3490622"/>
                </a:cubicBezTo>
                <a:cubicBezTo>
                  <a:pt x="1328579" y="3498218"/>
                  <a:pt x="1326189" y="3525786"/>
                  <a:pt x="1319917" y="3538330"/>
                </a:cubicBezTo>
                <a:cubicBezTo>
                  <a:pt x="1306665" y="3564834"/>
                  <a:pt x="1304013" y="3562185"/>
                  <a:pt x="1280160" y="3578087"/>
                </a:cubicBezTo>
                <a:cubicBezTo>
                  <a:pt x="1261256" y="3634801"/>
                  <a:pt x="1288060" y="3566240"/>
                  <a:pt x="1248355" y="3625795"/>
                </a:cubicBezTo>
                <a:cubicBezTo>
                  <a:pt x="1243706" y="3632768"/>
                  <a:pt x="1244473" y="3642322"/>
                  <a:pt x="1240403" y="3649648"/>
                </a:cubicBezTo>
                <a:cubicBezTo>
                  <a:pt x="1231121" y="3666355"/>
                  <a:pt x="1219200" y="3681453"/>
                  <a:pt x="1208598" y="3697356"/>
                </a:cubicBezTo>
                <a:cubicBezTo>
                  <a:pt x="1203297" y="3705307"/>
                  <a:pt x="1199453" y="3714453"/>
                  <a:pt x="1192696" y="3721210"/>
                </a:cubicBezTo>
                <a:cubicBezTo>
                  <a:pt x="1162085" y="3751821"/>
                  <a:pt x="1175080" y="3735708"/>
                  <a:pt x="1152939" y="3768918"/>
                </a:cubicBezTo>
                <a:cubicBezTo>
                  <a:pt x="1128809" y="3841310"/>
                  <a:pt x="1165828" y="3726963"/>
                  <a:pt x="1137037" y="3832528"/>
                </a:cubicBezTo>
                <a:cubicBezTo>
                  <a:pt x="1132626" y="3848700"/>
                  <a:pt x="1126435" y="3864333"/>
                  <a:pt x="1121134" y="3880236"/>
                </a:cubicBezTo>
                <a:lnTo>
                  <a:pt x="1113183" y="3904090"/>
                </a:lnTo>
                <a:cubicBezTo>
                  <a:pt x="1110532" y="3912041"/>
                  <a:pt x="1107264" y="3919813"/>
                  <a:pt x="1105231" y="3927944"/>
                </a:cubicBezTo>
                <a:cubicBezTo>
                  <a:pt x="1102581" y="3938546"/>
                  <a:pt x="1100420" y="3949282"/>
                  <a:pt x="1097280" y="3959749"/>
                </a:cubicBezTo>
                <a:cubicBezTo>
                  <a:pt x="1092463" y="3975805"/>
                  <a:pt x="1086678" y="3991554"/>
                  <a:pt x="1081377" y="4007457"/>
                </a:cubicBezTo>
                <a:lnTo>
                  <a:pt x="1073426" y="4031311"/>
                </a:lnTo>
                <a:lnTo>
                  <a:pt x="1049572" y="4102873"/>
                </a:lnTo>
                <a:cubicBezTo>
                  <a:pt x="1046922" y="4110824"/>
                  <a:pt x="1046270" y="4119753"/>
                  <a:pt x="1041621" y="4126727"/>
                </a:cubicBezTo>
                <a:lnTo>
                  <a:pt x="1025718" y="4150581"/>
                </a:lnTo>
                <a:cubicBezTo>
                  <a:pt x="1003731" y="4216545"/>
                  <a:pt x="1040642" y="4112783"/>
                  <a:pt x="985962" y="4222142"/>
                </a:cubicBezTo>
                <a:cubicBezTo>
                  <a:pt x="980661" y="4232744"/>
                  <a:pt x="975940" y="4243656"/>
                  <a:pt x="970059" y="4253948"/>
                </a:cubicBezTo>
                <a:cubicBezTo>
                  <a:pt x="965318" y="4262245"/>
                  <a:pt x="958431" y="4269255"/>
                  <a:pt x="954157" y="4277802"/>
                </a:cubicBezTo>
                <a:cubicBezTo>
                  <a:pt x="950409" y="4285298"/>
                  <a:pt x="948856" y="4293704"/>
                  <a:pt x="946205" y="4301655"/>
                </a:cubicBezTo>
                <a:cubicBezTo>
                  <a:pt x="932953" y="4296354"/>
                  <a:pt x="917992" y="4294148"/>
                  <a:pt x="906449" y="4285753"/>
                </a:cubicBezTo>
                <a:cubicBezTo>
                  <a:pt x="888261" y="4272525"/>
                  <a:pt x="877453" y="4250520"/>
                  <a:pt x="858741" y="4238045"/>
                </a:cubicBezTo>
                <a:lnTo>
                  <a:pt x="834887" y="4222142"/>
                </a:lnTo>
                <a:cubicBezTo>
                  <a:pt x="808079" y="4181930"/>
                  <a:pt x="833537" y="4209540"/>
                  <a:pt x="795130" y="4190337"/>
                </a:cubicBezTo>
                <a:cubicBezTo>
                  <a:pt x="786583" y="4186064"/>
                  <a:pt x="780009" y="4178316"/>
                  <a:pt x="771277" y="4174435"/>
                </a:cubicBezTo>
                <a:cubicBezTo>
                  <a:pt x="755959" y="4167627"/>
                  <a:pt x="739472" y="4163833"/>
                  <a:pt x="723569" y="4158532"/>
                </a:cubicBezTo>
                <a:lnTo>
                  <a:pt x="699715" y="4150581"/>
                </a:lnTo>
                <a:cubicBezTo>
                  <a:pt x="691764" y="4145280"/>
                  <a:pt x="684594" y="4138559"/>
                  <a:pt x="675861" y="4134678"/>
                </a:cubicBezTo>
                <a:cubicBezTo>
                  <a:pt x="590695" y="4096826"/>
                  <a:pt x="658287" y="4138863"/>
                  <a:pt x="604299" y="4102873"/>
                </a:cubicBezTo>
                <a:cubicBezTo>
                  <a:pt x="598998" y="4094922"/>
                  <a:pt x="595859" y="4084989"/>
                  <a:pt x="588397" y="4079019"/>
                </a:cubicBezTo>
                <a:cubicBezTo>
                  <a:pt x="583055" y="4074745"/>
                  <a:pt x="535019" y="4063801"/>
                  <a:pt x="532737" y="4063116"/>
                </a:cubicBezTo>
                <a:cubicBezTo>
                  <a:pt x="516681" y="4058299"/>
                  <a:pt x="500932" y="4052515"/>
                  <a:pt x="485030" y="4047214"/>
                </a:cubicBezTo>
                <a:lnTo>
                  <a:pt x="461176" y="4039262"/>
                </a:lnTo>
                <a:cubicBezTo>
                  <a:pt x="460254" y="4037879"/>
                  <a:pt x="432943" y="3990287"/>
                  <a:pt x="421419" y="3999506"/>
                </a:cubicBezTo>
                <a:cubicBezTo>
                  <a:pt x="404387" y="4013132"/>
                  <a:pt x="410058" y="4052328"/>
                  <a:pt x="397565" y="4071068"/>
                </a:cubicBezTo>
                <a:lnTo>
                  <a:pt x="365760" y="4118775"/>
                </a:lnTo>
                <a:cubicBezTo>
                  <a:pt x="344558" y="4182383"/>
                  <a:pt x="376361" y="4108175"/>
                  <a:pt x="333955" y="4150581"/>
                </a:cubicBezTo>
                <a:cubicBezTo>
                  <a:pt x="328028" y="4156508"/>
                  <a:pt x="330652" y="4167461"/>
                  <a:pt x="326003" y="4174435"/>
                </a:cubicBezTo>
                <a:cubicBezTo>
                  <a:pt x="319766" y="4183791"/>
                  <a:pt x="309349" y="4189650"/>
                  <a:pt x="302150" y="4198288"/>
                </a:cubicBezTo>
                <a:cubicBezTo>
                  <a:pt x="272275" y="4234137"/>
                  <a:pt x="296526" y="4231192"/>
                  <a:pt x="238539" y="4269850"/>
                </a:cubicBezTo>
                <a:cubicBezTo>
                  <a:pt x="222636" y="4280452"/>
                  <a:pt x="208963" y="4295611"/>
                  <a:pt x="190831" y="4301655"/>
                </a:cubicBezTo>
                <a:cubicBezTo>
                  <a:pt x="182880" y="4304306"/>
                  <a:pt x="174474" y="4305859"/>
                  <a:pt x="166977" y="4309607"/>
                </a:cubicBezTo>
                <a:cubicBezTo>
                  <a:pt x="158430" y="4313881"/>
                  <a:pt x="150899" y="4319955"/>
                  <a:pt x="143123" y="4325509"/>
                </a:cubicBezTo>
                <a:cubicBezTo>
                  <a:pt x="74059" y="4374840"/>
                  <a:pt x="143700" y="4327775"/>
                  <a:pt x="87464" y="4365266"/>
                </a:cubicBezTo>
                <a:cubicBezTo>
                  <a:pt x="63334" y="4437658"/>
                  <a:pt x="100353" y="4323311"/>
                  <a:pt x="71562" y="4428876"/>
                </a:cubicBezTo>
                <a:cubicBezTo>
                  <a:pt x="67151" y="4445048"/>
                  <a:pt x="69607" y="4467285"/>
                  <a:pt x="55659" y="4476584"/>
                </a:cubicBezTo>
                <a:lnTo>
                  <a:pt x="31805" y="4492487"/>
                </a:lnTo>
                <a:cubicBezTo>
                  <a:pt x="12616" y="4521272"/>
                  <a:pt x="24450" y="4512068"/>
                  <a:pt x="0" y="4524292"/>
                </a:cubicBezTo>
              </a:path>
            </a:pathLst>
          </a:custGeom>
          <a:noFill/>
          <a:ln cap="flat" cmpd="sng" w="19050">
            <a:solidFill>
              <a:srgbClr val="FF0000"/>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1" name="Google Shape;311;p29"/>
          <p:cNvSpPr txBox="1"/>
          <p:nvPr/>
        </p:nvSpPr>
        <p:spPr>
          <a:xfrm>
            <a:off x="167275" y="190500"/>
            <a:ext cx="8809449" cy="85837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Largest </a:t>
            </a:r>
            <a:endParaRPr sz="36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accelerator machine</a:t>
            </a:r>
            <a:endParaRPr sz="3600">
              <a:solidFill>
                <a:schemeClr val="lt1"/>
              </a:solidFill>
              <a:latin typeface="Alfa Slab One"/>
              <a:ea typeface="Alfa Slab One"/>
              <a:cs typeface="Alfa Slab One"/>
              <a:sym typeface="Alfa Slab One"/>
            </a:endParaRPr>
          </a:p>
          <a:p>
            <a:pPr indent="0" lvl="0" marL="0" marR="0" rtl="0" algn="l">
              <a:spcBef>
                <a:spcPts val="0"/>
              </a:spcBef>
              <a:spcAft>
                <a:spcPts val="0"/>
              </a:spcAft>
              <a:buNone/>
            </a:pPr>
            <a:r>
              <a:rPr lang="en" sz="3600">
                <a:solidFill>
                  <a:schemeClr val="lt1"/>
                </a:solidFill>
                <a:latin typeface="Alfa Slab One"/>
                <a:ea typeface="Alfa Slab One"/>
                <a:cs typeface="Alfa Slab One"/>
                <a:sym typeface="Alfa Slab One"/>
              </a:rPr>
              <a:t>on earth: </a:t>
            </a:r>
            <a:r>
              <a:rPr lang="en" sz="3600">
                <a:solidFill>
                  <a:srgbClr val="FF6600"/>
                </a:solidFill>
                <a:latin typeface="Alfa Slab One"/>
                <a:ea typeface="Alfa Slab One"/>
                <a:cs typeface="Alfa Slab One"/>
                <a:sym typeface="Alfa Slab One"/>
              </a:rPr>
              <a:t>L</a:t>
            </a:r>
            <a:r>
              <a:rPr lang="en" sz="3600">
                <a:solidFill>
                  <a:schemeClr val="lt1"/>
                </a:solidFill>
                <a:latin typeface="Alfa Slab One"/>
                <a:ea typeface="Alfa Slab One"/>
                <a:cs typeface="Alfa Slab One"/>
                <a:sym typeface="Alfa Slab One"/>
              </a:rPr>
              <a:t>arge</a:t>
            </a:r>
            <a:r>
              <a:rPr lang="en" sz="3600">
                <a:solidFill>
                  <a:srgbClr val="FF6600"/>
                </a:solidFill>
                <a:latin typeface="Alfa Slab One"/>
                <a:ea typeface="Alfa Slab One"/>
                <a:cs typeface="Alfa Slab One"/>
                <a:sym typeface="Alfa Slab One"/>
              </a:rPr>
              <a:t>H</a:t>
            </a:r>
            <a:r>
              <a:rPr lang="en" sz="3600">
                <a:solidFill>
                  <a:schemeClr val="lt1"/>
                </a:solidFill>
                <a:latin typeface="Alfa Slab One"/>
                <a:ea typeface="Alfa Slab One"/>
                <a:cs typeface="Alfa Slab One"/>
                <a:sym typeface="Alfa Slab One"/>
              </a:rPr>
              <a:t>adron</a:t>
            </a:r>
            <a:r>
              <a:rPr lang="en" sz="3600">
                <a:solidFill>
                  <a:srgbClr val="FF6600"/>
                </a:solidFill>
                <a:latin typeface="Alfa Slab One"/>
                <a:ea typeface="Alfa Slab One"/>
                <a:cs typeface="Alfa Slab One"/>
                <a:sym typeface="Alfa Slab One"/>
              </a:rPr>
              <a:t>C</a:t>
            </a:r>
            <a:r>
              <a:rPr lang="en" sz="3600">
                <a:solidFill>
                  <a:schemeClr val="lt1"/>
                </a:solidFill>
                <a:latin typeface="Alfa Slab One"/>
                <a:ea typeface="Alfa Slab One"/>
                <a:cs typeface="Alfa Slab One"/>
                <a:sym typeface="Alfa Slab One"/>
              </a:rPr>
              <a:t>ollider</a:t>
            </a:r>
            <a:endParaRPr sz="3600">
              <a:solidFill>
                <a:schemeClr val="lt1"/>
              </a:solidFill>
              <a:latin typeface="Alfa Slab One"/>
              <a:ea typeface="Alfa Slab One"/>
              <a:cs typeface="Alfa Slab One"/>
              <a:sym typeface="Alfa Slab One"/>
            </a:endParaRPr>
          </a:p>
        </p:txBody>
      </p:sp>
      <p:sp>
        <p:nvSpPr>
          <p:cNvPr id="312" name="Google Shape;312;p29"/>
          <p:cNvSpPr/>
          <p:nvPr/>
        </p:nvSpPr>
        <p:spPr>
          <a:xfrm flipH="1" rot="-4681751">
            <a:off x="3879458" y="3739082"/>
            <a:ext cx="319612" cy="933733"/>
          </a:xfrm>
          <a:custGeom>
            <a:rect b="b" l="l" r="r" t="t"/>
            <a:pathLst>
              <a:path extrusionOk="0" h="933733" w="319612">
                <a:moveTo>
                  <a:pt x="0" y="924321"/>
                </a:moveTo>
                <a:lnTo>
                  <a:pt x="0" y="0"/>
                </a:lnTo>
                <a:lnTo>
                  <a:pt x="313026" y="679320"/>
                </a:lnTo>
                <a:cubicBezTo>
                  <a:pt x="323477" y="782250"/>
                  <a:pt x="324267" y="848079"/>
                  <a:pt x="294566" y="933733"/>
                </a:cubicBezTo>
                <a:lnTo>
                  <a:pt x="0" y="924321"/>
                </a:lnTo>
                <a:close/>
              </a:path>
            </a:pathLst>
          </a:custGeom>
          <a:solidFill>
            <a:srgbClr val="C00000">
              <a:alpha val="36862"/>
            </a:srgbClr>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3" name="Google Shape;313;p29"/>
          <p:cNvSpPr/>
          <p:nvPr/>
        </p:nvSpPr>
        <p:spPr>
          <a:xfrm>
            <a:off x="4093633" y="2429932"/>
            <a:ext cx="469899" cy="660402"/>
          </a:xfrm>
          <a:custGeom>
            <a:rect b="b" l="l" r="r" t="t"/>
            <a:pathLst>
              <a:path extrusionOk="0" h="1018124" w="415531">
                <a:moveTo>
                  <a:pt x="415531" y="69500"/>
                </a:moveTo>
                <a:lnTo>
                  <a:pt x="295458" y="385059"/>
                </a:lnTo>
                <a:lnTo>
                  <a:pt x="396814" y="526349"/>
                </a:lnTo>
                <a:lnTo>
                  <a:pt x="404300" y="685274"/>
                </a:lnTo>
                <a:lnTo>
                  <a:pt x="288250" y="978962"/>
                </a:lnTo>
                <a:lnTo>
                  <a:pt x="101076" y="1018124"/>
                </a:lnTo>
                <a:lnTo>
                  <a:pt x="0" y="881066"/>
                </a:lnTo>
                <a:lnTo>
                  <a:pt x="381840" y="0"/>
                </a:lnTo>
                <a:lnTo>
                  <a:pt x="415531" y="69500"/>
                </a:lnTo>
                <a:close/>
              </a:path>
            </a:pathLst>
          </a:custGeom>
          <a:solidFill>
            <a:srgbClr val="C00000">
              <a:alpha val="36862"/>
            </a:srgbClr>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14" name="Google Shape;314;p29"/>
          <p:cNvSpPr/>
          <p:nvPr/>
        </p:nvSpPr>
        <p:spPr>
          <a:xfrm>
            <a:off x="4107418" y="4247810"/>
            <a:ext cx="96984" cy="96984"/>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315" name="Google Shape;315;p29"/>
          <p:cNvGrpSpPr/>
          <p:nvPr/>
        </p:nvGrpSpPr>
        <p:grpSpPr>
          <a:xfrm>
            <a:off x="3850589" y="3033161"/>
            <a:ext cx="1043059" cy="1263141"/>
            <a:chOff x="3850589" y="3033161"/>
            <a:chExt cx="1043059" cy="1216442"/>
          </a:xfrm>
        </p:grpSpPr>
        <p:sp>
          <p:nvSpPr>
            <p:cNvPr id="316" name="Google Shape;316;p29"/>
            <p:cNvSpPr/>
            <p:nvPr/>
          </p:nvSpPr>
          <p:spPr>
            <a:xfrm>
              <a:off x="3850589" y="3033161"/>
              <a:ext cx="1043059" cy="1042582"/>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317" name="Google Shape;317;p29"/>
            <p:cNvCxnSpPr>
              <a:stCxn id="314" idx="2"/>
            </p:cNvCxnSpPr>
            <p:nvPr/>
          </p:nvCxnSpPr>
          <p:spPr>
            <a:xfrm rot="10800000">
              <a:off x="3880318" y="3739603"/>
              <a:ext cx="227100" cy="510000"/>
            </a:xfrm>
            <a:prstGeom prst="straightConnector1">
              <a:avLst/>
            </a:prstGeom>
            <a:noFill/>
            <a:ln cap="flat" cmpd="sng" w="19050">
              <a:solidFill>
                <a:srgbClr val="FFFF00"/>
              </a:solidFill>
              <a:prstDash val="solid"/>
              <a:round/>
              <a:headEnd len="sm" w="sm" type="none"/>
              <a:tailEnd len="sm" w="sm" type="none"/>
            </a:ln>
          </p:spPr>
        </p:cxnSp>
      </p:grpSp>
      <p:grpSp>
        <p:nvGrpSpPr>
          <p:cNvPr id="318" name="Google Shape;318;p29"/>
          <p:cNvGrpSpPr/>
          <p:nvPr/>
        </p:nvGrpSpPr>
        <p:grpSpPr>
          <a:xfrm>
            <a:off x="2589659" y="60293"/>
            <a:ext cx="4017286" cy="4117590"/>
            <a:chOff x="2589659" y="60293"/>
            <a:chExt cx="4017286" cy="4117590"/>
          </a:xfrm>
        </p:grpSpPr>
        <p:sp>
          <p:nvSpPr>
            <p:cNvPr id="319" name="Google Shape;319;p29"/>
            <p:cNvSpPr/>
            <p:nvPr/>
          </p:nvSpPr>
          <p:spPr>
            <a:xfrm>
              <a:off x="2589659" y="60293"/>
              <a:ext cx="4017286" cy="4015449"/>
            </a:xfrm>
            <a:prstGeom prst="ellipse">
              <a:avLst/>
            </a:prstGeom>
            <a:noFill/>
            <a:ln cap="flat" cmpd="sng" w="28575">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0" name="Google Shape;320;p29"/>
            <p:cNvSpPr/>
            <p:nvPr/>
          </p:nvSpPr>
          <p:spPr>
            <a:xfrm>
              <a:off x="3226931" y="3516923"/>
              <a:ext cx="1196901" cy="660960"/>
            </a:xfrm>
            <a:custGeom>
              <a:rect b="b" l="l" r="r" t="t"/>
              <a:pathLst>
                <a:path extrusionOk="0" h="593770" w="1047262">
                  <a:moveTo>
                    <a:pt x="1047262" y="547077"/>
                  </a:moveTo>
                  <a:cubicBezTo>
                    <a:pt x="894211" y="588759"/>
                    <a:pt x="741160" y="630441"/>
                    <a:pt x="566616" y="539262"/>
                  </a:cubicBezTo>
                  <a:cubicBezTo>
                    <a:pt x="392072" y="448083"/>
                    <a:pt x="196036" y="224041"/>
                    <a:pt x="0" y="0"/>
                  </a:cubicBezTo>
                </a:path>
              </a:pathLst>
            </a:custGeom>
            <a:noFill/>
            <a:ln cap="flat" cmpd="sng" w="1905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1" name="Google Shape;321;p29"/>
            <p:cNvSpPr/>
            <p:nvPr/>
          </p:nvSpPr>
          <p:spPr>
            <a:xfrm rot="9448172">
              <a:off x="4860913" y="2695725"/>
              <a:ext cx="931409" cy="1183614"/>
            </a:xfrm>
            <a:prstGeom prst="arc">
              <a:avLst>
                <a:gd fmla="val 15812969" name="adj1"/>
                <a:gd fmla="val 214241" name="adj2"/>
              </a:avLst>
            </a:prstGeom>
            <a:noFill/>
            <a:ln cap="flat" cmpd="sng" w="1905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sp>
        <p:nvSpPr>
          <p:cNvPr id="322" name="Google Shape;322;p29"/>
          <p:cNvSpPr/>
          <p:nvPr/>
        </p:nvSpPr>
        <p:spPr>
          <a:xfrm>
            <a:off x="4762500" y="-23247"/>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3" name="Google Shape;323;p29"/>
          <p:cNvSpPr/>
          <p:nvPr/>
        </p:nvSpPr>
        <p:spPr>
          <a:xfrm>
            <a:off x="2934374" y="3215253"/>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4" name="Google Shape;324;p29"/>
          <p:cNvSpPr/>
          <p:nvPr/>
        </p:nvSpPr>
        <p:spPr>
          <a:xfrm>
            <a:off x="5792787" y="3459202"/>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5" name="Google Shape;325;p29"/>
          <p:cNvSpPr/>
          <p:nvPr/>
        </p:nvSpPr>
        <p:spPr>
          <a:xfrm>
            <a:off x="4233332" y="3952783"/>
            <a:ext cx="190500" cy="190500"/>
          </a:xfrm>
          <a:prstGeom prst="ellipse">
            <a:avLst/>
          </a:prstGeom>
          <a:solidFill>
            <a:srgbClr val="FF3300"/>
          </a:solidFill>
          <a:ln cap="flat" cmpd="sng" w="9525">
            <a:solidFill>
              <a:srgbClr val="AFAFA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26" name="Google Shape;326;p29"/>
          <p:cNvSpPr txBox="1"/>
          <p:nvPr/>
        </p:nvSpPr>
        <p:spPr>
          <a:xfrm>
            <a:off x="4508936" y="167253"/>
            <a:ext cx="69762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CMS</a:t>
            </a:r>
            <a:endParaRPr sz="1800">
              <a:solidFill>
                <a:schemeClr val="lt1"/>
              </a:solidFill>
              <a:latin typeface="Arial"/>
              <a:ea typeface="Arial"/>
              <a:cs typeface="Arial"/>
              <a:sym typeface="Arial"/>
            </a:endParaRPr>
          </a:p>
        </p:txBody>
      </p:sp>
      <p:sp>
        <p:nvSpPr>
          <p:cNvPr id="327" name="Google Shape;327;p29"/>
          <p:cNvSpPr txBox="1"/>
          <p:nvPr/>
        </p:nvSpPr>
        <p:spPr>
          <a:xfrm>
            <a:off x="2012575" y="3125837"/>
            <a:ext cx="85151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ALICE</a:t>
            </a:r>
            <a:endParaRPr sz="1800">
              <a:solidFill>
                <a:schemeClr val="lt1"/>
              </a:solidFill>
              <a:latin typeface="Arial"/>
              <a:ea typeface="Arial"/>
              <a:cs typeface="Arial"/>
              <a:sym typeface="Arial"/>
            </a:endParaRPr>
          </a:p>
        </p:txBody>
      </p:sp>
      <p:sp>
        <p:nvSpPr>
          <p:cNvPr id="328" name="Google Shape;328;p29"/>
          <p:cNvSpPr txBox="1"/>
          <p:nvPr/>
        </p:nvSpPr>
        <p:spPr>
          <a:xfrm>
            <a:off x="3930874" y="3541681"/>
            <a:ext cx="8985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ATLAS</a:t>
            </a:r>
            <a:endParaRPr sz="1800">
              <a:solidFill>
                <a:schemeClr val="lt1"/>
              </a:solidFill>
              <a:latin typeface="Arial"/>
              <a:ea typeface="Arial"/>
              <a:cs typeface="Arial"/>
              <a:sym typeface="Arial"/>
            </a:endParaRPr>
          </a:p>
        </p:txBody>
      </p:sp>
      <p:sp>
        <p:nvSpPr>
          <p:cNvPr id="329" name="Google Shape;329;p29"/>
          <p:cNvSpPr txBox="1"/>
          <p:nvPr/>
        </p:nvSpPr>
        <p:spPr>
          <a:xfrm>
            <a:off x="5983543" y="3490182"/>
            <a:ext cx="77457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LHCb</a:t>
            </a:r>
            <a:endParaRPr sz="1800">
              <a:solidFill>
                <a:schemeClr val="lt1"/>
              </a:solidFill>
              <a:latin typeface="Arial"/>
              <a:ea typeface="Arial"/>
              <a:cs typeface="Arial"/>
              <a:sym typeface="Arial"/>
            </a:endParaRPr>
          </a:p>
        </p:txBody>
      </p:sp>
      <p:sp>
        <p:nvSpPr>
          <p:cNvPr id="330" name="Google Shape;330;p2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500"/>
                                        <p:tgtEl>
                                          <p:spTgt spid="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500"/>
                                        <p:tgtEl>
                                          <p:spTgt spid="3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500"/>
                                        <p:tgtEl>
                                          <p:spTgt spid="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500"/>
                                        <p:tgtEl>
                                          <p:spTgt spid="3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5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par>
                                <p:cTn fill="hold" nodeType="with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500"/>
                                        <p:tgtEl>
                                          <p:spTgt spid="323"/>
                                        </p:tgtEl>
                                      </p:cBhvr>
                                    </p:animEffect>
                                  </p:childTnLst>
                                </p:cTn>
                              </p:par>
                              <p:par>
                                <p:cTn fill="hold" nodeType="with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500"/>
                                        <p:tgtEl>
                                          <p:spTgt spid="325"/>
                                        </p:tgtEl>
                                      </p:cBhvr>
                                    </p:animEffect>
                                  </p:childTnLst>
                                </p:cTn>
                              </p:par>
                              <p:par>
                                <p:cTn fill="hold" nodeType="with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500"/>
                                        <p:tgtEl>
                                          <p:spTgt spid="324"/>
                                        </p:tgtEl>
                                      </p:cBhvr>
                                    </p:animEffect>
                                  </p:childTnLst>
                                </p:cTn>
                              </p:par>
                              <p:par>
                                <p:cTn fill="hold" nodeType="with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500"/>
                                        <p:tgtEl>
                                          <p:spTgt spid="329"/>
                                        </p:tgtEl>
                                      </p:cBhvr>
                                    </p:animEffect>
                                  </p:childTnLst>
                                </p:cTn>
                              </p:par>
                              <p:par>
                                <p:cTn fill="hold" nodeType="with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500"/>
                                        <p:tgtEl>
                                          <p:spTgt spid="328"/>
                                        </p:tgtEl>
                                      </p:cBhvr>
                                    </p:animEffect>
                                  </p:childTnLst>
                                </p:cTn>
                              </p:par>
                              <p:par>
                                <p:cTn fill="hold" nodeType="with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500"/>
                                        <p:tgtEl>
                                          <p:spTgt spid="327"/>
                                        </p:tgtEl>
                                      </p:cBhvr>
                                    </p:animEffect>
                                  </p:childTnLst>
                                </p:cTn>
                              </p:par>
                              <p:par>
                                <p:cTn fill="hold" nodeType="withEffect" presetClass="entr" presetID="10" presetSubtype="0">
                                  <p:stCondLst>
                                    <p:cond delay="0"/>
                                  </p:stCondLst>
                                  <p:childTnLst>
                                    <p:set>
                                      <p:cBhvr>
                                        <p:cTn dur="1" fill="hold">
                                          <p:stCondLst>
                                            <p:cond delay="0"/>
                                          </p:stCondLst>
                                        </p:cTn>
                                        <p:tgtEl>
                                          <p:spTgt spid="326"/>
                                        </p:tgtEl>
                                        <p:attrNameLst>
                                          <p:attrName>style.visibility</p:attrName>
                                        </p:attrNameLst>
                                      </p:cBhvr>
                                      <p:to>
                                        <p:strVal val="visible"/>
                                      </p:to>
                                    </p:set>
                                    <p:animEffect filter="fade" transition="in">
                                      <p:cBhvr>
                                        <p:cTn dur="500"/>
                                        <p:tgtEl>
                                          <p:spTgt spid="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ATLAS and CMS</a:t>
            </a:r>
            <a:endParaRPr/>
          </a:p>
        </p:txBody>
      </p:sp>
      <p:sp>
        <p:nvSpPr>
          <p:cNvPr id="336" name="Google Shape;336;p3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37" name="Google Shape;337;p30"/>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Two general-purpose detectors cross-confirm discoveries, such as the Higgs boson.</a:t>
            </a:r>
            <a:endParaRPr/>
          </a:p>
        </p:txBody>
      </p:sp>
      <p:pic>
        <p:nvPicPr>
          <p:cNvPr id="338" name="Google Shape;338;p30"/>
          <p:cNvPicPr preferRelativeResize="0"/>
          <p:nvPr/>
        </p:nvPicPr>
        <p:blipFill>
          <a:blip r:embed="rId3">
            <a:alphaModFix/>
          </a:blip>
          <a:stretch>
            <a:fillRect/>
          </a:stretch>
        </p:blipFill>
        <p:spPr>
          <a:xfrm>
            <a:off x="159301" y="1538301"/>
            <a:ext cx="9008525" cy="312948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31"/>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t>
            </a:r>
            <a:r>
              <a:rPr lang="en"/>
              <a:t>LICE</a:t>
            </a:r>
            <a:r>
              <a:rPr lang="en"/>
              <a:t> and LHCb</a:t>
            </a:r>
            <a:endParaRPr/>
          </a:p>
        </p:txBody>
      </p:sp>
      <p:sp>
        <p:nvSpPr>
          <p:cNvPr id="344" name="Google Shape;344;p3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45" name="Google Shape;345;p31"/>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ALICE and LHCb experiments have detectors specialised on studying specific phenomena.</a:t>
            </a:r>
            <a:endParaRPr/>
          </a:p>
        </p:txBody>
      </p:sp>
      <p:pic>
        <p:nvPicPr>
          <p:cNvPr id="346" name="Google Shape;346;p31"/>
          <p:cNvPicPr preferRelativeResize="0"/>
          <p:nvPr/>
        </p:nvPicPr>
        <p:blipFill>
          <a:blip r:embed="rId3">
            <a:alphaModFix/>
          </a:blip>
          <a:stretch>
            <a:fillRect/>
          </a:stretch>
        </p:blipFill>
        <p:spPr>
          <a:xfrm>
            <a:off x="87253" y="1581150"/>
            <a:ext cx="8713846" cy="31401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pic>
        <p:nvPicPr>
          <p:cNvPr id="351" name="Google Shape;351;p32">
            <a:hlinkClick r:id="rId3"/>
          </p:cNvPr>
          <p:cNvPicPr preferRelativeResize="0"/>
          <p:nvPr/>
        </p:nvPicPr>
        <p:blipFill>
          <a:blip r:embed="rId4">
            <a:alphaModFix/>
          </a:blip>
          <a:stretch>
            <a:fillRect/>
          </a:stretch>
        </p:blipFill>
        <p:spPr>
          <a:xfrm>
            <a:off x="676331" y="0"/>
            <a:ext cx="7791340" cy="5143501"/>
          </a:xfrm>
          <a:prstGeom prst="rect">
            <a:avLst/>
          </a:prstGeom>
          <a:noFill/>
          <a:ln>
            <a:noFill/>
          </a:ln>
        </p:spPr>
      </p:pic>
      <p:sp>
        <p:nvSpPr>
          <p:cNvPr id="352" name="Google Shape;352;p3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53" name="Google Shape;353;p32"/>
          <p:cNvSpPr txBox="1"/>
          <p:nvPr>
            <p:ph idx="1" type="body"/>
          </p:nvPr>
        </p:nvSpPr>
        <p:spPr>
          <a:xfrm>
            <a:off x="4633575" y="3293225"/>
            <a:ext cx="3732600" cy="1566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solidFill>
                  <a:schemeClr val="lt1"/>
                </a:solidFill>
              </a:rPr>
              <a:t>Millions of collisions per seconds generate particles that decay in complex ways – into even more particles</a:t>
            </a:r>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3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filtering (Trigger)</a:t>
            </a:r>
            <a:endParaRPr/>
          </a:p>
        </p:txBody>
      </p:sp>
      <p:sp>
        <p:nvSpPr>
          <p:cNvPr id="359" name="Google Shape;359;p3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60" name="Google Shape;360;p33"/>
          <p:cNvPicPr preferRelativeResize="0"/>
          <p:nvPr/>
        </p:nvPicPr>
        <p:blipFill>
          <a:blip r:embed="rId3">
            <a:alphaModFix/>
          </a:blip>
          <a:stretch>
            <a:fillRect/>
          </a:stretch>
        </p:blipFill>
        <p:spPr>
          <a:xfrm>
            <a:off x="152400" y="789125"/>
            <a:ext cx="8730926" cy="3529300"/>
          </a:xfrm>
          <a:prstGeom prst="rect">
            <a:avLst/>
          </a:prstGeom>
          <a:noFill/>
          <a:ln>
            <a:noFill/>
          </a:ln>
        </p:spPr>
      </p:pic>
      <p:sp>
        <p:nvSpPr>
          <p:cNvPr id="361" name="Google Shape;361;p33"/>
          <p:cNvSpPr txBox="1"/>
          <p:nvPr>
            <p:ph type="title"/>
          </p:nvPr>
        </p:nvSpPr>
        <p:spPr>
          <a:xfrm>
            <a:off x="907125" y="4314850"/>
            <a:ext cx="7519500" cy="67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Proxima Nova"/>
                <a:ea typeface="Proxima Nova"/>
                <a:cs typeface="Proxima Nova"/>
                <a:sym typeface="Proxima Nova"/>
              </a:rPr>
              <a:t>PetaBytes of data per second:</a:t>
            </a:r>
            <a:endParaRPr sz="2000">
              <a:latin typeface="Proxima Nova"/>
              <a:ea typeface="Proxima Nova"/>
              <a:cs typeface="Proxima Nova"/>
              <a:sym typeface="Proxima Nova"/>
            </a:endParaRPr>
          </a:p>
          <a:p>
            <a:pPr indent="0" lvl="0" marL="0" rtl="0" algn="l">
              <a:spcBef>
                <a:spcPts val="0"/>
              </a:spcBef>
              <a:spcAft>
                <a:spcPts val="0"/>
              </a:spcAft>
              <a:buNone/>
            </a:pPr>
            <a:r>
              <a:rPr lang="en" sz="1600">
                <a:latin typeface="Proxima Nova"/>
                <a:ea typeface="Proxima Nova"/>
                <a:cs typeface="Proxima Nova"/>
                <a:sym typeface="Proxima Nova"/>
              </a:rPr>
              <a:t>The “trigger” is f</a:t>
            </a:r>
            <a:r>
              <a:rPr lang="en" sz="1600">
                <a:latin typeface="Proxima Nova"/>
                <a:ea typeface="Proxima Nova"/>
                <a:cs typeface="Proxima Nova"/>
                <a:sym typeface="Proxima Nova"/>
              </a:rPr>
              <a:t>iltering data in real time, selecting potentially interesting events</a:t>
            </a:r>
            <a:endParaRPr sz="1600">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3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From Data to Paper(s):</a:t>
            </a:r>
            <a:r>
              <a:rPr lang="en" sz="2200"/>
              <a:t> data processing chain</a:t>
            </a:r>
            <a:endParaRPr sz="2200"/>
          </a:p>
        </p:txBody>
      </p:sp>
      <p:sp>
        <p:nvSpPr>
          <p:cNvPr id="367" name="Google Shape;367;p3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68" name="Google Shape;368;p34"/>
          <p:cNvPicPr preferRelativeResize="0"/>
          <p:nvPr/>
        </p:nvPicPr>
        <p:blipFill>
          <a:blip r:embed="rId3">
            <a:alphaModFix/>
          </a:blip>
          <a:stretch>
            <a:fillRect/>
          </a:stretch>
        </p:blipFill>
        <p:spPr>
          <a:xfrm>
            <a:off x="0" y="685403"/>
            <a:ext cx="8229601" cy="43931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7"/>
          <p:cNvPicPr preferRelativeResize="0"/>
          <p:nvPr/>
        </p:nvPicPr>
        <p:blipFill>
          <a:blip r:embed="rId3">
            <a:alphaModFix/>
          </a:blip>
          <a:stretch>
            <a:fillRect/>
          </a:stretch>
        </p:blipFill>
        <p:spPr>
          <a:xfrm>
            <a:off x="119825" y="152375"/>
            <a:ext cx="8941250" cy="4371275"/>
          </a:xfrm>
          <a:prstGeom prst="rect">
            <a:avLst/>
          </a:prstGeom>
          <a:noFill/>
          <a:ln>
            <a:noFill/>
          </a:ln>
        </p:spPr>
      </p:pic>
      <p:sp>
        <p:nvSpPr>
          <p:cNvPr id="87" name="Google Shape;87;p17"/>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4000">
                <a:solidFill>
                  <a:srgbClr val="B9DEFF"/>
                </a:solidFill>
                <a:latin typeface="Arial"/>
                <a:ea typeface="Arial"/>
                <a:cs typeface="Arial"/>
                <a:sym typeface="Arial"/>
              </a:rPr>
              <a:t>… a brief “random walk” through</a:t>
            </a:r>
            <a:r>
              <a:rPr b="1" lang="en" sz="5400">
                <a:solidFill>
                  <a:srgbClr val="B9DEFF"/>
                </a:solidFill>
                <a:latin typeface="Arial"/>
                <a:ea typeface="Arial"/>
                <a:cs typeface="Arial"/>
                <a:sym typeface="Arial"/>
              </a:rPr>
              <a:t> CERN</a:t>
            </a:r>
            <a:endParaRPr b="1" sz="5400">
              <a:solidFill>
                <a:srgbClr val="B9DEFF"/>
              </a:solidFill>
              <a:latin typeface="Arial"/>
              <a:ea typeface="Arial"/>
              <a:cs typeface="Arial"/>
              <a:sym typeface="Arial"/>
            </a:endParaRPr>
          </a:p>
          <a:p>
            <a:pPr indent="0" lvl="0" marL="0" rtl="0" algn="l">
              <a:spcBef>
                <a:spcPts val="0"/>
              </a:spcBef>
              <a:spcAft>
                <a:spcPts val="1600"/>
              </a:spcAft>
              <a:buNone/>
            </a:pPr>
            <a:r>
              <a:t/>
            </a:r>
            <a:endParaRPr/>
          </a:p>
        </p:txBody>
      </p:sp>
      <p:sp>
        <p:nvSpPr>
          <p:cNvPr id="88" name="Google Shape;88;p1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89" name="Google Shape;89;p17"/>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3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374" name="Google Shape;374;p35"/>
          <p:cNvSpPr txBox="1"/>
          <p:nvPr>
            <p:ph type="title"/>
          </p:nvPr>
        </p:nvSpPr>
        <p:spPr>
          <a:xfrm>
            <a:off x="102850" y="64025"/>
            <a:ext cx="8859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Worldwide LHC Computing Grid - WLCG</a:t>
            </a:r>
            <a:endParaRPr/>
          </a:p>
          <a:p>
            <a:pPr indent="0" lvl="0" marL="0" rtl="0" algn="l">
              <a:spcBef>
                <a:spcPts val="0"/>
              </a:spcBef>
              <a:spcAft>
                <a:spcPts val="0"/>
              </a:spcAft>
              <a:buNone/>
            </a:pPr>
            <a:r>
              <a:t/>
            </a:r>
            <a:endParaRPr>
              <a:solidFill>
                <a:srgbClr val="FFFFFF"/>
              </a:solidFill>
            </a:endParaRPr>
          </a:p>
        </p:txBody>
      </p:sp>
      <p:sp>
        <p:nvSpPr>
          <p:cNvPr id="375" name="Google Shape;375;p35"/>
          <p:cNvSpPr txBox="1"/>
          <p:nvPr/>
        </p:nvSpPr>
        <p:spPr>
          <a:xfrm>
            <a:off x="141750" y="565350"/>
            <a:ext cx="8506200" cy="42219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007DC3"/>
              </a:buClr>
              <a:buSzPts val="1400"/>
              <a:buFont typeface="Proxima Nova"/>
              <a:buChar char="●"/>
            </a:pPr>
            <a:r>
              <a:rPr lang="en">
                <a:solidFill>
                  <a:srgbClr val="007DC3"/>
                </a:solidFill>
                <a:latin typeface="Proxima Nova"/>
                <a:ea typeface="Proxima Nova"/>
                <a:cs typeface="Proxima Nova"/>
                <a:sym typeface="Proxima Nova"/>
              </a:rPr>
              <a:t>International collaboration to distribute and analyse LHC data</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Integrates computing centres worldwide that provide </a:t>
            </a:r>
            <a:r>
              <a:rPr b="1" lang="en">
                <a:solidFill>
                  <a:srgbClr val="007DC3"/>
                </a:solidFill>
                <a:latin typeface="Proxima Nova"/>
                <a:ea typeface="Proxima Nova"/>
                <a:cs typeface="Proxima Nova"/>
                <a:sym typeface="Proxima Nova"/>
              </a:rPr>
              <a:t>computing</a:t>
            </a:r>
            <a:r>
              <a:rPr lang="en">
                <a:solidFill>
                  <a:srgbClr val="007DC3"/>
                </a:solidFill>
                <a:latin typeface="Proxima Nova"/>
                <a:ea typeface="Proxima Nova"/>
                <a:cs typeface="Proxima Nova"/>
                <a:sym typeface="Proxima Nova"/>
              </a:rPr>
              <a:t> and </a:t>
            </a:r>
            <a:r>
              <a:rPr b="1" lang="en">
                <a:solidFill>
                  <a:srgbClr val="007DC3"/>
                </a:solidFill>
                <a:latin typeface="Proxima Nova"/>
                <a:ea typeface="Proxima Nova"/>
                <a:cs typeface="Proxima Nova"/>
                <a:sym typeface="Proxima Nova"/>
              </a:rPr>
              <a:t>storage</a:t>
            </a:r>
            <a:r>
              <a:rPr lang="en">
                <a:solidFill>
                  <a:srgbClr val="007DC3"/>
                </a:solidFill>
                <a:latin typeface="Proxima Nova"/>
                <a:ea typeface="Proxima Nova"/>
                <a:cs typeface="Proxima Nova"/>
                <a:sym typeface="Proxima Nova"/>
              </a:rPr>
              <a:t> resource</a:t>
            </a:r>
            <a:br>
              <a:rPr lang="en">
                <a:solidFill>
                  <a:srgbClr val="007DC3"/>
                </a:solidFill>
                <a:latin typeface="Proxima Nova"/>
                <a:ea typeface="Proxima Nova"/>
                <a:cs typeface="Proxima Nova"/>
                <a:sym typeface="Proxima Nova"/>
              </a:rPr>
            </a:br>
            <a:r>
              <a:rPr lang="en">
                <a:solidFill>
                  <a:srgbClr val="007DC3"/>
                </a:solidFill>
                <a:latin typeface="Proxima Nova"/>
                <a:ea typeface="Proxima Nova"/>
                <a:cs typeface="Proxima Nova"/>
                <a:sym typeface="Proxima Nova"/>
              </a:rPr>
              <a:t>into a single infrastructure accessible by all LHC physicists</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Global </a:t>
            </a:r>
            <a:r>
              <a:rPr b="1" lang="en">
                <a:solidFill>
                  <a:srgbClr val="007DC3"/>
                </a:solidFill>
                <a:latin typeface="Proxima Nova"/>
                <a:ea typeface="Proxima Nova"/>
                <a:cs typeface="Proxima Nova"/>
                <a:sym typeface="Proxima Nova"/>
              </a:rPr>
              <a:t>network</a:t>
            </a:r>
            <a:r>
              <a:rPr lang="en">
                <a:solidFill>
                  <a:srgbClr val="007DC3"/>
                </a:solidFill>
                <a:latin typeface="Proxima Nova"/>
                <a:ea typeface="Proxima Nova"/>
                <a:cs typeface="Proxima Nova"/>
                <a:sym typeface="Proxima Nova"/>
              </a:rPr>
              <a:t> connectivity </a:t>
            </a:r>
            <a:endParaRPr>
              <a:solidFill>
                <a:srgbClr val="007DC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Tier-0 (at CERN):</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Large resource, recording and</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custodial archival of collision data, prompt reconstruction</a:t>
            </a:r>
            <a:endParaRPr sz="1200">
              <a:solidFill>
                <a:schemeClr val="dk2"/>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sz="1200">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Tier-1s:</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Memory and CPU intensive tasks second</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tape copy of detector data, occasional Tier-0 overspilling</a:t>
            </a:r>
            <a:endParaRPr sz="1200">
              <a:solidFill>
                <a:srgbClr val="007DC3"/>
              </a:solidFill>
              <a:latin typeface="Proxima Nova"/>
              <a:ea typeface="Proxima Nova"/>
              <a:cs typeface="Proxima Nova"/>
              <a:sym typeface="Proxima Nova"/>
            </a:endParaRPr>
          </a:p>
          <a:p>
            <a:pPr indent="0" lvl="0" marL="914400" rtl="0" algn="l">
              <a:lnSpc>
                <a:spcPct val="115000"/>
              </a:lnSpc>
              <a:spcBef>
                <a:spcPts val="0"/>
              </a:spcBef>
              <a:spcAft>
                <a:spcPts val="0"/>
              </a:spcAft>
              <a:buNone/>
            </a:pPr>
            <a:r>
              <a:t/>
            </a:r>
            <a:endParaRPr sz="1200">
              <a:solidFill>
                <a:srgbClr val="007DC3"/>
              </a:solidFill>
              <a:latin typeface="Proxima Nova"/>
              <a:ea typeface="Proxima Nova"/>
              <a:cs typeface="Proxima Nova"/>
              <a:sym typeface="Proxima Nova"/>
            </a:endParaRPr>
          </a:p>
          <a:p>
            <a:pPr indent="-304800" lvl="1" marL="914400" rtl="0" algn="l">
              <a:lnSpc>
                <a:spcPct val="115000"/>
              </a:lnSpc>
              <a:spcBef>
                <a:spcPts val="0"/>
              </a:spcBef>
              <a:spcAft>
                <a:spcPts val="0"/>
              </a:spcAft>
              <a:buClr>
                <a:srgbClr val="007DC3"/>
              </a:buClr>
              <a:buSzPts val="1200"/>
              <a:buFont typeface="Helvetica Neue Light"/>
              <a:buChar char="○"/>
            </a:pPr>
            <a:r>
              <a:rPr b="1" lang="en" sz="1200">
                <a:solidFill>
                  <a:srgbClr val="007DC3"/>
                </a:solidFill>
                <a:latin typeface="Proxima Nova"/>
                <a:ea typeface="Proxima Nova"/>
                <a:cs typeface="Proxima Nova"/>
                <a:sym typeface="Proxima Nova"/>
              </a:rPr>
              <a:t>Tier-2s:</a:t>
            </a:r>
            <a:r>
              <a:rPr lang="en" sz="1200">
                <a:solidFill>
                  <a:srgbClr val="007DC3"/>
                </a:solidFill>
                <a:latin typeface="Proxima Nova"/>
                <a:ea typeface="Proxima Nova"/>
                <a:cs typeface="Proxima Nova"/>
                <a:sym typeface="Proxima Nova"/>
              </a:rPr>
              <a:t> </a:t>
            </a:r>
            <a:r>
              <a:rPr lang="en" sz="1200">
                <a:solidFill>
                  <a:schemeClr val="dk2"/>
                </a:solidFill>
                <a:latin typeface="Proxima Nova"/>
                <a:ea typeface="Proxima Nova"/>
                <a:cs typeface="Proxima Nova"/>
                <a:sym typeface="Proxima Nova"/>
              </a:rPr>
              <a:t>Processing centres, nowadays many are</a:t>
            </a:r>
            <a:br>
              <a:rPr lang="en" sz="1200">
                <a:solidFill>
                  <a:schemeClr val="dk2"/>
                </a:solidFill>
                <a:latin typeface="Proxima Nova"/>
                <a:ea typeface="Proxima Nova"/>
                <a:cs typeface="Proxima Nova"/>
                <a:sym typeface="Proxima Nova"/>
              </a:rPr>
            </a:br>
            <a:r>
              <a:rPr lang="en" sz="1200">
                <a:solidFill>
                  <a:schemeClr val="dk2"/>
                </a:solidFill>
                <a:latin typeface="Proxima Nova"/>
                <a:ea typeface="Proxima Nova"/>
                <a:cs typeface="Proxima Nova"/>
                <a:sym typeface="Proxima Nova"/>
              </a:rPr>
              <a:t>similar to the Tier-1s</a:t>
            </a:r>
            <a:endParaRPr b="1" sz="1200">
              <a:solidFill>
                <a:srgbClr val="007DC3"/>
              </a:solidFill>
              <a:latin typeface="Proxima Nova"/>
              <a:ea typeface="Proxima Nova"/>
              <a:cs typeface="Proxima Nova"/>
              <a:sym typeface="Proxima Nova"/>
            </a:endParaRPr>
          </a:p>
          <a:p>
            <a:pPr indent="0" lvl="0" marL="457200" rtl="0" algn="l">
              <a:lnSpc>
                <a:spcPct val="115000"/>
              </a:lnSpc>
              <a:spcBef>
                <a:spcPts val="0"/>
              </a:spcBef>
              <a:spcAft>
                <a:spcPts val="0"/>
              </a:spcAft>
              <a:buNone/>
            </a:pPr>
            <a:r>
              <a:t/>
            </a:r>
            <a:endParaRPr>
              <a:solidFill>
                <a:srgbClr val="595959"/>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Around 1.5 million CPU cores fully occupied 24/7</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Around 1.5 EB data (~600 PB on disk and &gt;800 PB on tape)</a:t>
            </a:r>
            <a:endParaRPr>
              <a:solidFill>
                <a:srgbClr val="007DC3"/>
              </a:solidFill>
              <a:latin typeface="Proxima Nova"/>
              <a:ea typeface="Proxima Nova"/>
              <a:cs typeface="Proxima Nova"/>
              <a:sym typeface="Proxima Nova"/>
            </a:endParaRPr>
          </a:p>
          <a:p>
            <a:pPr indent="-317500" lvl="0" marL="457200" rtl="0" algn="l">
              <a:lnSpc>
                <a:spcPct val="115000"/>
              </a:lnSpc>
              <a:spcBef>
                <a:spcPts val="0"/>
              </a:spcBef>
              <a:spcAft>
                <a:spcPts val="0"/>
              </a:spcAft>
              <a:buClr>
                <a:srgbClr val="007DC3"/>
              </a:buClr>
              <a:buSzPts val="1400"/>
              <a:buFont typeface="Helvetica Neue Light"/>
              <a:buChar char="●"/>
            </a:pPr>
            <a:r>
              <a:rPr lang="en">
                <a:solidFill>
                  <a:srgbClr val="007DC3"/>
                </a:solidFill>
                <a:latin typeface="Proxima Nova"/>
                <a:ea typeface="Proxima Nova"/>
                <a:cs typeface="Proxima Nova"/>
                <a:sym typeface="Proxima Nova"/>
              </a:rPr>
              <a:t>More than 100 PB moved every month, accessed by 10k users</a:t>
            </a:r>
            <a:endParaRPr sz="1200">
              <a:solidFill>
                <a:srgbClr val="595959"/>
              </a:solidFill>
              <a:latin typeface="Proxima Nova"/>
              <a:ea typeface="Proxima Nova"/>
              <a:cs typeface="Proxima Nova"/>
              <a:sym typeface="Proxima Nova"/>
            </a:endParaRPr>
          </a:p>
        </p:txBody>
      </p:sp>
      <p:pic>
        <p:nvPicPr>
          <p:cNvPr id="376" name="Google Shape;376;p35"/>
          <p:cNvPicPr preferRelativeResize="0"/>
          <p:nvPr/>
        </p:nvPicPr>
        <p:blipFill>
          <a:blip r:embed="rId3">
            <a:alphaModFix/>
          </a:blip>
          <a:stretch>
            <a:fillRect/>
          </a:stretch>
        </p:blipFill>
        <p:spPr>
          <a:xfrm>
            <a:off x="5134425" y="1280100"/>
            <a:ext cx="3544450" cy="3324451"/>
          </a:xfrm>
          <a:prstGeom prst="rect">
            <a:avLst/>
          </a:prstGeom>
          <a:noFill/>
          <a:ln>
            <a:noFill/>
          </a:ln>
        </p:spPr>
      </p:pic>
      <p:pic>
        <p:nvPicPr>
          <p:cNvPr id="377" name="Google Shape;377;p35">
            <a:hlinkClick r:id="rId4"/>
          </p:cNvPr>
          <p:cNvPicPr preferRelativeResize="0"/>
          <p:nvPr/>
        </p:nvPicPr>
        <p:blipFill>
          <a:blip r:embed="rId5">
            <a:alphaModFix/>
          </a:blip>
          <a:stretch>
            <a:fillRect/>
          </a:stretch>
        </p:blipFill>
        <p:spPr>
          <a:xfrm>
            <a:off x="7915250" y="491725"/>
            <a:ext cx="1094775" cy="897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36"/>
          <p:cNvSpPr txBox="1"/>
          <p:nvPr>
            <p:ph idx="1" type="body"/>
          </p:nvPr>
        </p:nvSpPr>
        <p:spPr>
          <a:xfrm>
            <a:off x="3708725" y="743378"/>
            <a:ext cx="5108700" cy="5727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a:t>WLCG relies on powerful network infrastructure which connects the whole Grid</a:t>
            </a:r>
            <a:endParaRPr/>
          </a:p>
        </p:txBody>
      </p:sp>
      <p:sp>
        <p:nvSpPr>
          <p:cNvPr id="383" name="Google Shape;383;p36"/>
          <p:cNvSpPr txBox="1"/>
          <p:nvPr>
            <p:ph type="title"/>
          </p:nvPr>
        </p:nvSpPr>
        <p:spPr>
          <a:xfrm>
            <a:off x="311700" y="1021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Worldwide Networking</a:t>
            </a:r>
            <a:endParaRPr/>
          </a:p>
        </p:txBody>
      </p:sp>
      <p:sp>
        <p:nvSpPr>
          <p:cNvPr id="384" name="Google Shape;384;p36"/>
          <p:cNvSpPr txBox="1"/>
          <p:nvPr>
            <p:ph idx="12" type="sldNum"/>
          </p:nvPr>
        </p:nvSpPr>
        <p:spPr>
          <a:xfrm>
            <a:off x="7165346" y="4869534"/>
            <a:ext cx="1932000" cy="255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85" name="Google Shape;385;p36"/>
          <p:cNvPicPr preferRelativeResize="0"/>
          <p:nvPr/>
        </p:nvPicPr>
        <p:blipFill>
          <a:blip r:embed="rId3">
            <a:alphaModFix/>
          </a:blip>
          <a:stretch>
            <a:fillRect/>
          </a:stretch>
        </p:blipFill>
        <p:spPr>
          <a:xfrm>
            <a:off x="0" y="563265"/>
            <a:ext cx="3946500" cy="3133981"/>
          </a:xfrm>
          <a:prstGeom prst="rect">
            <a:avLst/>
          </a:prstGeom>
          <a:noFill/>
          <a:ln>
            <a:noFill/>
          </a:ln>
        </p:spPr>
      </p:pic>
      <p:pic>
        <p:nvPicPr>
          <p:cNvPr id="386" name="Google Shape;386;p36"/>
          <p:cNvPicPr preferRelativeResize="0"/>
          <p:nvPr/>
        </p:nvPicPr>
        <p:blipFill>
          <a:blip r:embed="rId4">
            <a:alphaModFix/>
          </a:blip>
          <a:stretch>
            <a:fillRect/>
          </a:stretch>
        </p:blipFill>
        <p:spPr>
          <a:xfrm>
            <a:off x="4080200" y="2460825"/>
            <a:ext cx="4557419" cy="2720611"/>
          </a:xfrm>
          <a:prstGeom prst="rect">
            <a:avLst/>
          </a:prstGeom>
          <a:noFill/>
          <a:ln>
            <a:noFill/>
          </a:ln>
        </p:spPr>
      </p:pic>
      <p:sp>
        <p:nvSpPr>
          <p:cNvPr id="387" name="Google Shape;387;p36"/>
          <p:cNvSpPr txBox="1"/>
          <p:nvPr/>
        </p:nvSpPr>
        <p:spPr>
          <a:xfrm>
            <a:off x="0" y="3549870"/>
            <a:ext cx="4251600" cy="1174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2"/>
              </a:buClr>
              <a:buSzPts val="1800"/>
              <a:buFont typeface="Proxima Nova"/>
              <a:buChar char="●"/>
            </a:pPr>
            <a:r>
              <a:rPr lang="en" sz="1800">
                <a:solidFill>
                  <a:schemeClr val="dk2"/>
                </a:solidFill>
                <a:latin typeface="Proxima Nova"/>
                <a:ea typeface="Proxima Nova"/>
                <a:cs typeface="Proxima Nova"/>
                <a:sym typeface="Proxima Nova"/>
              </a:rPr>
              <a:t>LHCOPN: LHC Optical Private Network</a:t>
            </a:r>
            <a:endParaRPr sz="1800">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For Tier0 ↔ Tier1s traffic, </a:t>
            </a:r>
            <a:endParaRPr>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managed by Tier0 and Tier1s</a:t>
            </a:r>
            <a:endParaRPr>
              <a:solidFill>
                <a:schemeClr val="dk2"/>
              </a:solidFill>
              <a:latin typeface="Proxima Nova"/>
              <a:ea typeface="Proxima Nova"/>
              <a:cs typeface="Proxima Nova"/>
              <a:sym typeface="Proxima Nova"/>
            </a:endParaRPr>
          </a:p>
        </p:txBody>
      </p:sp>
      <p:sp>
        <p:nvSpPr>
          <p:cNvPr id="388" name="Google Shape;388;p36"/>
          <p:cNvSpPr txBox="1"/>
          <p:nvPr/>
        </p:nvSpPr>
        <p:spPr>
          <a:xfrm>
            <a:off x="4727875" y="1672493"/>
            <a:ext cx="4385100" cy="8589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2"/>
              </a:buClr>
              <a:buSzPts val="1800"/>
              <a:buFont typeface="Proxima Nova"/>
              <a:buChar char="●"/>
            </a:pPr>
            <a:r>
              <a:rPr lang="en" sz="1800">
                <a:solidFill>
                  <a:schemeClr val="dk2"/>
                </a:solidFill>
                <a:latin typeface="Proxima Nova"/>
                <a:ea typeface="Proxima Nova"/>
                <a:cs typeface="Proxima Nova"/>
                <a:sym typeface="Proxima Nova"/>
              </a:rPr>
              <a:t>LHCOne: overlay network</a:t>
            </a:r>
            <a:endParaRPr sz="1800">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Enable NREN to manage general public network for HEP scientific computing</a:t>
            </a:r>
            <a:endParaRPr>
              <a:solidFill>
                <a:schemeClr val="dk2"/>
              </a:solidFill>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37"/>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WLCG resources: compute</a:t>
            </a:r>
            <a:endParaRPr/>
          </a:p>
        </p:txBody>
      </p:sp>
      <p:sp>
        <p:nvSpPr>
          <p:cNvPr id="394" name="Google Shape;394;p3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395" name="Google Shape;395;p37">
            <a:hlinkClick r:id="rId3"/>
          </p:cNvPr>
          <p:cNvPicPr preferRelativeResize="0"/>
          <p:nvPr/>
        </p:nvPicPr>
        <p:blipFill>
          <a:blip r:embed="rId4">
            <a:alphaModFix/>
          </a:blip>
          <a:stretch>
            <a:fillRect/>
          </a:stretch>
        </p:blipFill>
        <p:spPr>
          <a:xfrm>
            <a:off x="609600" y="636725"/>
            <a:ext cx="8292350" cy="41461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38"/>
          <p:cNvSpPr txBox="1"/>
          <p:nvPr>
            <p:ph idx="1" type="body"/>
          </p:nvPr>
        </p:nvSpPr>
        <p:spPr>
          <a:xfrm>
            <a:off x="69425" y="657175"/>
            <a:ext cx="5661600" cy="1893300"/>
          </a:xfrm>
          <a:prstGeom prst="rect">
            <a:avLst/>
          </a:prstGeom>
        </p:spPr>
        <p:txBody>
          <a:bodyPr anchorCtr="0" anchor="t" bIns="91425" lIns="91425" spcFirstLastPara="1" rIns="91425" wrap="square" tIns="91425">
            <a:noAutofit/>
          </a:bodyPr>
          <a:lstStyle/>
          <a:p>
            <a:pPr indent="-330200" lvl="0" marL="457200" marR="0" rtl="0" algn="l">
              <a:lnSpc>
                <a:spcPct val="115000"/>
              </a:lnSpc>
              <a:spcBef>
                <a:spcPts val="0"/>
              </a:spcBef>
              <a:spcAft>
                <a:spcPts val="0"/>
              </a:spcAft>
              <a:buClr>
                <a:schemeClr val="dk2"/>
              </a:buClr>
              <a:buSzPts val="1600"/>
              <a:buChar char="●"/>
            </a:pPr>
            <a:r>
              <a:rPr lang="en" sz="1600"/>
              <a:t>A challenge not only for the HEP computing:</a:t>
            </a:r>
            <a:endParaRPr sz="1600"/>
          </a:p>
          <a:p>
            <a:pPr indent="-304800" lvl="1" marL="914400" marR="0" rtl="0" algn="l">
              <a:lnSpc>
                <a:spcPct val="115000"/>
              </a:lnSpc>
              <a:spcBef>
                <a:spcPts val="0"/>
              </a:spcBef>
              <a:spcAft>
                <a:spcPts val="0"/>
              </a:spcAft>
              <a:buClr>
                <a:schemeClr val="dk2"/>
              </a:buClr>
              <a:buSzPts val="1200"/>
              <a:buChar char="○"/>
            </a:pPr>
            <a:r>
              <a:rPr lang="en" sz="1200"/>
              <a:t>Transistors go into many cores, co-processors, vector units...</a:t>
            </a:r>
            <a:endParaRPr sz="1200"/>
          </a:p>
          <a:p>
            <a:pPr indent="-304800" lvl="1" marL="914400" marR="0" rtl="0" algn="l">
              <a:lnSpc>
                <a:spcPct val="115000"/>
              </a:lnSpc>
              <a:spcBef>
                <a:spcPts val="0"/>
              </a:spcBef>
              <a:spcAft>
                <a:spcPts val="0"/>
              </a:spcAft>
              <a:buSzPts val="1200"/>
              <a:buChar char="○"/>
            </a:pPr>
            <a:r>
              <a:rPr lang="en" sz="1200" u="sng"/>
              <a:t>Clock speed stalled since ~2005</a:t>
            </a:r>
            <a:endParaRPr sz="1200" u="sng"/>
          </a:p>
          <a:p>
            <a:pPr indent="-304800" lvl="2" marL="1371600" marR="0" rtl="0" algn="l">
              <a:lnSpc>
                <a:spcPct val="115000"/>
              </a:lnSpc>
              <a:spcBef>
                <a:spcPts val="0"/>
              </a:spcBef>
              <a:spcAft>
                <a:spcPts val="0"/>
              </a:spcAft>
              <a:buSzPts val="1200"/>
              <a:buChar char="■"/>
            </a:pPr>
            <a:r>
              <a:rPr lang="en" sz="1200"/>
              <a:t>Single core performance is essentially also stalled</a:t>
            </a:r>
            <a:endParaRPr sz="1200"/>
          </a:p>
          <a:p>
            <a:pPr indent="-304800" lvl="1" marL="914400" marR="0" rtl="0" algn="l">
              <a:lnSpc>
                <a:spcPct val="115000"/>
              </a:lnSpc>
              <a:spcBef>
                <a:spcPts val="0"/>
              </a:spcBef>
              <a:spcAft>
                <a:spcPts val="0"/>
              </a:spcAft>
              <a:buSzPts val="1200"/>
              <a:buChar char="○"/>
            </a:pPr>
            <a:r>
              <a:rPr lang="en" sz="1200"/>
              <a:t>Mobile devices and data centres are the key volume markets</a:t>
            </a:r>
            <a:endParaRPr sz="1200"/>
          </a:p>
          <a:p>
            <a:pPr indent="-304800" lvl="1" marL="914400" marR="0" rtl="0" algn="l">
              <a:lnSpc>
                <a:spcPct val="115000"/>
              </a:lnSpc>
              <a:spcBef>
                <a:spcPts val="0"/>
              </a:spcBef>
              <a:spcAft>
                <a:spcPts val="0"/>
              </a:spcAft>
              <a:buSzPts val="1200"/>
              <a:buChar char="○"/>
            </a:pPr>
            <a:r>
              <a:rPr lang="en" sz="1200"/>
              <a:t>Memory consumption is a huge driver now</a:t>
            </a:r>
            <a:endParaRPr sz="1200"/>
          </a:p>
          <a:p>
            <a:pPr indent="-304800" lvl="1" marL="914400" marR="0" rtl="0" algn="l">
              <a:lnSpc>
                <a:spcPct val="115000"/>
              </a:lnSpc>
              <a:spcBef>
                <a:spcPts val="0"/>
              </a:spcBef>
              <a:spcAft>
                <a:spcPts val="0"/>
              </a:spcAft>
              <a:buClr>
                <a:schemeClr val="dk2"/>
              </a:buClr>
              <a:buSzPts val="1200"/>
              <a:buChar char="○"/>
            </a:pPr>
            <a:r>
              <a:rPr lang="en" sz="1200"/>
              <a:t>Memory access and I/O paths also become problematic</a:t>
            </a:r>
            <a:endParaRPr sz="1200"/>
          </a:p>
        </p:txBody>
      </p:sp>
      <p:pic>
        <p:nvPicPr>
          <p:cNvPr id="401" name="Google Shape;401;p38"/>
          <p:cNvPicPr preferRelativeResize="0"/>
          <p:nvPr/>
        </p:nvPicPr>
        <p:blipFill>
          <a:blip r:embed="rId3">
            <a:alphaModFix/>
          </a:blip>
          <a:stretch>
            <a:fillRect/>
          </a:stretch>
        </p:blipFill>
        <p:spPr>
          <a:xfrm>
            <a:off x="6509075" y="3122617"/>
            <a:ext cx="2302853" cy="1703880"/>
          </a:xfrm>
          <a:prstGeom prst="rect">
            <a:avLst/>
          </a:prstGeom>
          <a:noFill/>
          <a:ln>
            <a:noFill/>
          </a:ln>
          <a:effectLst>
            <a:outerShdw blurRad="57150" rotWithShape="0" algn="bl" dir="2820000" dist="57150">
              <a:srgbClr val="000000">
                <a:alpha val="50000"/>
              </a:srgbClr>
            </a:outerShdw>
          </a:effectLst>
        </p:spPr>
      </p:pic>
      <p:sp>
        <p:nvSpPr>
          <p:cNvPr id="402" name="Google Shape;402;p38"/>
          <p:cNvSpPr txBox="1"/>
          <p:nvPr/>
        </p:nvSpPr>
        <p:spPr>
          <a:xfrm>
            <a:off x="69425" y="2375450"/>
            <a:ext cx="6782700" cy="24450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Modernizing code will play a vital role for the upgrades of experiments and LHC</a:t>
            </a:r>
            <a:endParaRPr sz="16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Increase software performance by adopting modern coding techniques and tools</a:t>
            </a:r>
            <a:endParaRPr sz="16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Fully exploit the features offered by modern HW architectures</a:t>
            </a:r>
            <a:endParaRPr sz="1600">
              <a:solidFill>
                <a:schemeClr val="dk2"/>
              </a:solidFill>
              <a:latin typeface="Proxima Nova"/>
              <a:ea typeface="Proxima Nova"/>
              <a:cs typeface="Proxima Nova"/>
              <a:sym typeface="Proxima Nova"/>
            </a:endParaRPr>
          </a:p>
          <a:p>
            <a:pPr indent="-304800" lvl="1" marL="914400" rtl="0" algn="l">
              <a:lnSpc>
                <a:spcPct val="115000"/>
              </a:lnSpc>
              <a:spcBef>
                <a:spcPts val="0"/>
              </a:spcBef>
              <a:spcAft>
                <a:spcPts val="0"/>
              </a:spcAft>
              <a:buClr>
                <a:schemeClr val="dk2"/>
              </a:buClr>
              <a:buSzPts val="1200"/>
              <a:buFont typeface="Proxima Nova"/>
              <a:buChar char="○"/>
            </a:pPr>
            <a:r>
              <a:rPr lang="en" sz="1200">
                <a:solidFill>
                  <a:schemeClr val="dk2"/>
                </a:solidFill>
                <a:latin typeface="Proxima Nova"/>
                <a:ea typeface="Proxima Nova"/>
                <a:cs typeface="Proxima Nova"/>
                <a:sym typeface="Proxima Nova"/>
              </a:rPr>
              <a:t>Many-cores GPU platforms, acceleration co-processors and innovative hybrid combinations of CPUs and FPGAs</a:t>
            </a:r>
            <a:endParaRPr sz="1200">
              <a:solidFill>
                <a:schemeClr val="dk2"/>
              </a:solidFill>
              <a:latin typeface="Proxima Nova"/>
              <a:ea typeface="Proxima Nova"/>
              <a:cs typeface="Proxima Nova"/>
              <a:sym typeface="Proxima Nova"/>
            </a:endParaRPr>
          </a:p>
          <a:p>
            <a:pPr indent="-330200" lvl="0" marL="457200" rtl="0" algn="l">
              <a:lnSpc>
                <a:spcPct val="115000"/>
              </a:lnSpc>
              <a:spcBef>
                <a:spcPts val="0"/>
              </a:spcBef>
              <a:spcAft>
                <a:spcPts val="0"/>
              </a:spcAft>
              <a:buClr>
                <a:schemeClr val="dk2"/>
              </a:buClr>
              <a:buSzPts val="1600"/>
              <a:buFont typeface="Proxima Nova"/>
              <a:buChar char="●"/>
            </a:pPr>
            <a:r>
              <a:rPr b="1" lang="en" sz="1600" u="sng">
                <a:solidFill>
                  <a:schemeClr val="dk2"/>
                </a:solidFill>
                <a:latin typeface="Proxima Nova"/>
                <a:ea typeface="Proxima Nova"/>
                <a:cs typeface="Proxima Nova"/>
                <a:sym typeface="Proxima Nova"/>
              </a:rPr>
              <a:t>Getting performant software requires significant investment in programming skills</a:t>
            </a:r>
            <a:endParaRPr b="1" sz="1600" u="sng">
              <a:solidFill>
                <a:schemeClr val="dk2"/>
              </a:solidFill>
              <a:latin typeface="Proxima Nova"/>
              <a:ea typeface="Proxima Nova"/>
              <a:cs typeface="Proxima Nova"/>
              <a:sym typeface="Proxima Nova"/>
            </a:endParaRPr>
          </a:p>
          <a:p>
            <a:pPr indent="-317500" lvl="1" marL="914400" rtl="0" algn="l">
              <a:lnSpc>
                <a:spcPct val="115000"/>
              </a:lnSpc>
              <a:spcBef>
                <a:spcPts val="0"/>
              </a:spcBef>
              <a:spcAft>
                <a:spcPts val="0"/>
              </a:spcAft>
              <a:buClr>
                <a:schemeClr val="dk2"/>
              </a:buClr>
              <a:buSzPts val="1400"/>
              <a:buFont typeface="Proxima Nova"/>
              <a:buChar char="○"/>
            </a:pPr>
            <a:r>
              <a:rPr lang="en">
                <a:solidFill>
                  <a:schemeClr val="dk2"/>
                </a:solidFill>
                <a:latin typeface="Proxima Nova"/>
                <a:ea typeface="Proxima Nova"/>
                <a:cs typeface="Proxima Nova"/>
                <a:sym typeface="Proxima Nova"/>
              </a:rPr>
              <a:t>Also, it does not happen overnight...</a:t>
            </a:r>
            <a:endParaRPr>
              <a:solidFill>
                <a:schemeClr val="dk2"/>
              </a:solidFill>
              <a:latin typeface="Proxima Nova"/>
              <a:ea typeface="Proxima Nova"/>
              <a:cs typeface="Proxima Nova"/>
              <a:sym typeface="Proxima Nova"/>
            </a:endParaRPr>
          </a:p>
        </p:txBody>
      </p:sp>
      <p:sp>
        <p:nvSpPr>
          <p:cNvPr id="403" name="Google Shape;403;p3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Hardware evolution</a:t>
            </a:r>
            <a:endParaRPr/>
          </a:p>
        </p:txBody>
      </p:sp>
      <p:pic>
        <p:nvPicPr>
          <p:cNvPr id="404" name="Google Shape;404;p38">
            <a:hlinkClick r:id="rId4"/>
          </p:cNvPr>
          <p:cNvPicPr preferRelativeResize="0"/>
          <p:nvPr/>
        </p:nvPicPr>
        <p:blipFill>
          <a:blip r:embed="rId5">
            <a:alphaModFix/>
          </a:blip>
          <a:stretch>
            <a:fillRect/>
          </a:stretch>
        </p:blipFill>
        <p:spPr>
          <a:xfrm>
            <a:off x="5602942" y="64025"/>
            <a:ext cx="3502232" cy="2445001"/>
          </a:xfrm>
          <a:prstGeom prst="rect">
            <a:avLst/>
          </a:prstGeom>
          <a:noFill/>
          <a:ln>
            <a:noFill/>
          </a:ln>
          <a:effectLst>
            <a:outerShdw blurRad="57150" rotWithShape="0" algn="bl" dir="2820000" dist="57150">
              <a:srgbClr val="000000">
                <a:alpha val="50000"/>
              </a:srgbClr>
            </a:outerShdw>
          </a:effectLst>
        </p:spPr>
      </p:pic>
      <p:sp>
        <p:nvSpPr>
          <p:cNvPr id="405" name="Google Shape;405;p3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3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Hardware cost evolution</a:t>
            </a:r>
            <a:endParaRPr/>
          </a:p>
        </p:txBody>
      </p:sp>
      <p:sp>
        <p:nvSpPr>
          <p:cNvPr id="411" name="Google Shape;411;p39"/>
          <p:cNvSpPr txBox="1"/>
          <p:nvPr>
            <p:ph idx="1" type="body"/>
          </p:nvPr>
        </p:nvSpPr>
        <p:spPr>
          <a:xfrm>
            <a:off x="311700" y="771475"/>
            <a:ext cx="87111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Hardware cost is more and more dominated by market trends rather than technology </a:t>
            </a:r>
            <a:endParaRPr/>
          </a:p>
          <a:p>
            <a:pPr indent="-317500" lvl="1" marL="914400" rtl="0" algn="l">
              <a:spcBef>
                <a:spcPts val="0"/>
              </a:spcBef>
              <a:spcAft>
                <a:spcPts val="0"/>
              </a:spcAft>
              <a:buSzPts val="1400"/>
              <a:buChar char="○"/>
            </a:pPr>
            <a:r>
              <a:rPr lang="en"/>
              <a:t>science has no influence on these markets!</a:t>
            </a:r>
            <a:endParaRPr/>
          </a:p>
          <a:p>
            <a:pPr indent="-342900" lvl="0" marL="457200" rtl="0" algn="l">
              <a:spcBef>
                <a:spcPts val="0"/>
              </a:spcBef>
              <a:spcAft>
                <a:spcPts val="0"/>
              </a:spcAft>
              <a:buSzPts val="1800"/>
              <a:buChar char="●"/>
            </a:pPr>
            <a:r>
              <a:rPr lang="en"/>
              <a:t>For the budget we have been assuming +20%/year in storage and CPU capacity, but we have to deal with large fluctuations and a “flat” budget constraint</a:t>
            </a:r>
            <a:endParaRPr/>
          </a:p>
        </p:txBody>
      </p:sp>
      <p:sp>
        <p:nvSpPr>
          <p:cNvPr id="412" name="Google Shape;412;p3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13" name="Google Shape;413;p39"/>
          <p:cNvPicPr preferRelativeResize="0"/>
          <p:nvPr/>
        </p:nvPicPr>
        <p:blipFill>
          <a:blip r:embed="rId3">
            <a:alphaModFix/>
          </a:blip>
          <a:stretch>
            <a:fillRect/>
          </a:stretch>
        </p:blipFill>
        <p:spPr>
          <a:xfrm>
            <a:off x="4574375" y="2525688"/>
            <a:ext cx="4517950" cy="2355986"/>
          </a:xfrm>
          <a:prstGeom prst="rect">
            <a:avLst/>
          </a:prstGeom>
          <a:noFill/>
          <a:ln>
            <a:noFill/>
          </a:ln>
        </p:spPr>
      </p:pic>
      <p:pic>
        <p:nvPicPr>
          <p:cNvPr id="414" name="Google Shape;414;p39"/>
          <p:cNvPicPr preferRelativeResize="0"/>
          <p:nvPr/>
        </p:nvPicPr>
        <p:blipFill>
          <a:blip r:embed="rId4">
            <a:alphaModFix/>
          </a:blip>
          <a:stretch>
            <a:fillRect/>
          </a:stretch>
        </p:blipFill>
        <p:spPr>
          <a:xfrm>
            <a:off x="16153" y="2525688"/>
            <a:ext cx="4554275" cy="236355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HL-LHC plans</a:t>
            </a:r>
            <a:endParaRPr/>
          </a:p>
        </p:txBody>
      </p:sp>
      <p:sp>
        <p:nvSpPr>
          <p:cNvPr id="420" name="Google Shape;420;p40"/>
          <p:cNvSpPr txBox="1"/>
          <p:nvPr>
            <p:ph idx="1" type="body"/>
          </p:nvPr>
        </p:nvSpPr>
        <p:spPr>
          <a:xfrm>
            <a:off x="311700" y="6743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Expected to be operational from 2029</a:t>
            </a:r>
            <a:endParaRPr/>
          </a:p>
          <a:p>
            <a:pPr indent="-317500" lvl="1" marL="914400" rtl="0" algn="l">
              <a:spcBef>
                <a:spcPts val="0"/>
              </a:spcBef>
              <a:spcAft>
                <a:spcPts val="0"/>
              </a:spcAft>
              <a:buSzPts val="1400"/>
              <a:buChar char="○"/>
            </a:pPr>
            <a:r>
              <a:rPr lang="en"/>
              <a:t>Objective is to increase the integrated luminosity by a factor of 10</a:t>
            </a:r>
            <a:endParaRPr/>
          </a:p>
          <a:p>
            <a:pPr indent="-342900" lvl="0" marL="457200" rtl="0" algn="l">
              <a:spcBef>
                <a:spcPts val="0"/>
              </a:spcBef>
              <a:spcAft>
                <a:spcPts val="0"/>
              </a:spcAft>
              <a:buSzPts val="1800"/>
              <a:buChar char="●"/>
            </a:pPr>
            <a:r>
              <a:rPr lang="en"/>
              <a:t>ATLAS and CMS will face several challenges wrt Run3 (now): ~3x instantaneous luminosity, 3-4x pileup (mu ~60 -&gt; 200) </a:t>
            </a:r>
            <a:endParaRPr/>
          </a:p>
          <a:p>
            <a:pPr indent="0" lvl="0" marL="0" rtl="0" algn="l">
              <a:spcBef>
                <a:spcPts val="1600"/>
              </a:spcBef>
              <a:spcAft>
                <a:spcPts val="1600"/>
              </a:spcAft>
              <a:buNone/>
            </a:pPr>
            <a:r>
              <a:t/>
            </a:r>
            <a:endParaRPr/>
          </a:p>
        </p:txBody>
      </p:sp>
      <p:sp>
        <p:nvSpPr>
          <p:cNvPr id="421" name="Google Shape;421;p4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22" name="Google Shape;422;p40"/>
          <p:cNvPicPr preferRelativeResize="0"/>
          <p:nvPr/>
        </p:nvPicPr>
        <p:blipFill>
          <a:blip r:embed="rId3">
            <a:alphaModFix/>
          </a:blip>
          <a:stretch>
            <a:fillRect/>
          </a:stretch>
        </p:blipFill>
        <p:spPr>
          <a:xfrm>
            <a:off x="7517000" y="944925"/>
            <a:ext cx="1473449" cy="811126"/>
          </a:xfrm>
          <a:prstGeom prst="rect">
            <a:avLst/>
          </a:prstGeom>
          <a:noFill/>
          <a:ln cap="flat" cmpd="sng" w="9525">
            <a:solidFill>
              <a:srgbClr val="1155CC"/>
            </a:solidFill>
            <a:prstDash val="solid"/>
            <a:round/>
            <a:headEnd len="sm" w="sm" type="none"/>
            <a:tailEnd len="sm" w="sm" type="none"/>
          </a:ln>
          <a:effectLst>
            <a:outerShdw blurRad="57150" rotWithShape="0" algn="bl" dir="5400000" dist="19050">
              <a:srgbClr val="000000">
                <a:alpha val="50000"/>
              </a:srgbClr>
            </a:outerShdw>
          </a:effectLst>
        </p:spPr>
      </p:pic>
      <p:pic>
        <p:nvPicPr>
          <p:cNvPr id="423" name="Google Shape;423;p40"/>
          <p:cNvPicPr preferRelativeResize="0"/>
          <p:nvPr/>
        </p:nvPicPr>
        <p:blipFill>
          <a:blip r:embed="rId4">
            <a:alphaModFix/>
          </a:blip>
          <a:stretch>
            <a:fillRect/>
          </a:stretch>
        </p:blipFill>
        <p:spPr>
          <a:xfrm>
            <a:off x="509675" y="1929839"/>
            <a:ext cx="8013700" cy="28418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pic>
        <p:nvPicPr>
          <p:cNvPr id="428" name="Google Shape;428;p41"/>
          <p:cNvPicPr preferRelativeResize="0"/>
          <p:nvPr/>
        </p:nvPicPr>
        <p:blipFill>
          <a:blip r:embed="rId3">
            <a:alphaModFix/>
          </a:blip>
          <a:stretch>
            <a:fillRect/>
          </a:stretch>
        </p:blipFill>
        <p:spPr>
          <a:xfrm>
            <a:off x="6084000" y="2619609"/>
            <a:ext cx="3060000" cy="2191725"/>
          </a:xfrm>
          <a:prstGeom prst="rect">
            <a:avLst/>
          </a:prstGeom>
          <a:noFill/>
          <a:ln>
            <a:noFill/>
          </a:ln>
          <a:effectLst>
            <a:outerShdw blurRad="57150" rotWithShape="0" algn="bl" dir="18660000" dist="57150">
              <a:srgbClr val="000000">
                <a:alpha val="50000"/>
              </a:srgbClr>
            </a:outerShdw>
          </a:effectLst>
        </p:spPr>
      </p:pic>
      <p:sp>
        <p:nvSpPr>
          <p:cNvPr id="429" name="Google Shape;429;p4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30" name="Google Shape;430;p41"/>
          <p:cNvSpPr txBox="1"/>
          <p:nvPr>
            <p:ph type="title"/>
          </p:nvPr>
        </p:nvSpPr>
        <p:spPr>
          <a:xfrm>
            <a:off x="159300" y="64025"/>
            <a:ext cx="8912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HL-LHC Software and Computing Challenges</a:t>
            </a:r>
            <a:endParaRPr/>
          </a:p>
        </p:txBody>
      </p:sp>
      <p:pic>
        <p:nvPicPr>
          <p:cNvPr id="431" name="Google Shape;431;p41"/>
          <p:cNvPicPr preferRelativeResize="0"/>
          <p:nvPr/>
        </p:nvPicPr>
        <p:blipFill>
          <a:blip r:embed="rId4">
            <a:alphaModFix/>
          </a:blip>
          <a:stretch>
            <a:fillRect/>
          </a:stretch>
        </p:blipFill>
        <p:spPr>
          <a:xfrm>
            <a:off x="3065931" y="2616546"/>
            <a:ext cx="3060000" cy="2164950"/>
          </a:xfrm>
          <a:prstGeom prst="rect">
            <a:avLst/>
          </a:prstGeom>
          <a:noFill/>
          <a:ln>
            <a:noFill/>
          </a:ln>
          <a:effectLst>
            <a:outerShdw blurRad="57150" rotWithShape="0" algn="bl" dir="18660000" dist="57150">
              <a:srgbClr val="000000">
                <a:alpha val="50000"/>
              </a:srgbClr>
            </a:outerShdw>
          </a:effectLst>
        </p:spPr>
      </p:pic>
      <p:pic>
        <p:nvPicPr>
          <p:cNvPr id="432" name="Google Shape;432;p41"/>
          <p:cNvPicPr preferRelativeResize="0"/>
          <p:nvPr/>
        </p:nvPicPr>
        <p:blipFill>
          <a:blip r:embed="rId5">
            <a:alphaModFix/>
          </a:blip>
          <a:stretch>
            <a:fillRect/>
          </a:stretch>
        </p:blipFill>
        <p:spPr>
          <a:xfrm>
            <a:off x="1" y="2624893"/>
            <a:ext cx="3060000" cy="2187900"/>
          </a:xfrm>
          <a:prstGeom prst="rect">
            <a:avLst/>
          </a:prstGeom>
          <a:noFill/>
          <a:ln>
            <a:noFill/>
          </a:ln>
          <a:effectLst>
            <a:outerShdw blurRad="57150" rotWithShape="0" algn="bl" dir="18660000" dist="57150">
              <a:srgbClr val="000000">
                <a:alpha val="50000"/>
              </a:srgbClr>
            </a:outerShdw>
          </a:effectLst>
        </p:spPr>
      </p:pic>
      <p:sp>
        <p:nvSpPr>
          <p:cNvPr id="433" name="Google Shape;433;p41"/>
          <p:cNvSpPr txBox="1"/>
          <p:nvPr/>
        </p:nvSpPr>
        <p:spPr>
          <a:xfrm>
            <a:off x="1687500" y="4692225"/>
            <a:ext cx="5464200" cy="4617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1600"/>
              </a:spcAft>
              <a:buNone/>
            </a:pPr>
            <a:r>
              <a:rPr lang="en" sz="1800">
                <a:solidFill>
                  <a:srgbClr val="9900FF"/>
                </a:solidFill>
                <a:latin typeface="Alfa Slab One"/>
                <a:ea typeface="Alfa Slab One"/>
                <a:cs typeface="Alfa Slab One"/>
                <a:sym typeface="Alfa Slab One"/>
              </a:rPr>
              <a:t>Investing in brainpower is paramount!</a:t>
            </a:r>
            <a:endParaRPr sz="1800">
              <a:solidFill>
                <a:srgbClr val="9900FF"/>
              </a:solidFill>
              <a:latin typeface="Alfa Slab One"/>
              <a:ea typeface="Alfa Slab One"/>
              <a:cs typeface="Alfa Slab One"/>
              <a:sym typeface="Alfa Slab One"/>
            </a:endParaRPr>
          </a:p>
        </p:txBody>
      </p:sp>
      <p:sp>
        <p:nvSpPr>
          <p:cNvPr id="434" name="Google Shape;434;p41"/>
          <p:cNvSpPr txBox="1"/>
          <p:nvPr>
            <p:ph idx="1" type="body"/>
          </p:nvPr>
        </p:nvSpPr>
        <p:spPr>
          <a:xfrm>
            <a:off x="159300" y="636575"/>
            <a:ext cx="8854500" cy="35514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33A0"/>
              </a:buClr>
              <a:buSzPts val="1800"/>
              <a:buFont typeface="Proxima Nova"/>
              <a:buChar char="●"/>
            </a:pPr>
            <a:r>
              <a:rPr lang="en">
                <a:solidFill>
                  <a:srgbClr val="0033A0"/>
                </a:solidFill>
              </a:rPr>
              <a:t>Computing Resource Estimates show need for major R&amp;D (or budgetary) effort to achieve HL-LHC physics potential.</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We have defined </a:t>
            </a:r>
            <a:r>
              <a:rPr i="1" lang="en" sz="1600">
                <a:solidFill>
                  <a:srgbClr val="0000FF"/>
                </a:solidFill>
              </a:rPr>
              <a:t>Conservative R&amp;D</a:t>
            </a:r>
            <a:r>
              <a:rPr lang="en" sz="1600"/>
              <a:t> and </a:t>
            </a:r>
            <a:r>
              <a:rPr i="1" lang="en" sz="1600">
                <a:solidFill>
                  <a:srgbClr val="FF0000"/>
                </a:solidFill>
              </a:rPr>
              <a:t>Aggressive R&amp;D</a:t>
            </a:r>
            <a:r>
              <a:rPr lang="en" sz="1600"/>
              <a:t> scenarios</a:t>
            </a:r>
            <a:endParaRPr sz="1600"/>
          </a:p>
          <a:p>
            <a:pPr indent="-317500" lvl="2" marL="1371600" rtl="0" algn="l">
              <a:lnSpc>
                <a:spcPct val="100000"/>
              </a:lnSpc>
              <a:spcBef>
                <a:spcPts val="0"/>
              </a:spcBef>
              <a:spcAft>
                <a:spcPts val="0"/>
              </a:spcAft>
              <a:buSzPts val="1400"/>
              <a:buFont typeface="Proxima Nova"/>
              <a:buChar char="■"/>
            </a:pPr>
            <a:r>
              <a:rPr lang="en"/>
              <a:t>Conservative should be achieved with today’s effort and people</a:t>
            </a:r>
            <a:endParaRPr/>
          </a:p>
          <a:p>
            <a:pPr indent="-317500" lvl="2" marL="1371600" rtl="0" algn="l">
              <a:lnSpc>
                <a:spcPct val="100000"/>
              </a:lnSpc>
              <a:spcBef>
                <a:spcPts val="0"/>
              </a:spcBef>
              <a:spcAft>
                <a:spcPts val="0"/>
              </a:spcAft>
              <a:buSzPts val="1400"/>
              <a:buFont typeface="Proxima Nova"/>
              <a:buChar char="■"/>
            </a:pPr>
            <a:r>
              <a:rPr lang="en"/>
              <a:t>Aggressive requires more people, more R&amp;D projects bringing resource savings  </a:t>
            </a:r>
            <a:endParaRPr/>
          </a:p>
          <a:p>
            <a:pPr indent="-330200" lvl="1" marL="914400" rtl="0" algn="l">
              <a:lnSpc>
                <a:spcPct val="100000"/>
              </a:lnSpc>
              <a:spcBef>
                <a:spcPts val="0"/>
              </a:spcBef>
              <a:spcAft>
                <a:spcPts val="0"/>
              </a:spcAft>
              <a:buSzPts val="1600"/>
              <a:buFont typeface="Proxima Nova"/>
              <a:buChar char="○"/>
            </a:pPr>
            <a:r>
              <a:rPr lang="en" sz="1600"/>
              <a:t>The black lines indicate the “flat budget” of 10% (lower line) and 20% (upper line).</a:t>
            </a:r>
            <a:endParaRPr sz="1600"/>
          </a:p>
          <a:p>
            <a:pPr indent="0" lvl="0" marL="0" rtl="0" algn="l">
              <a:spcBef>
                <a:spcPts val="0"/>
              </a:spcBef>
              <a:spcAft>
                <a:spcPts val="16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42"/>
          <p:cNvSpPr txBox="1"/>
          <p:nvPr>
            <p:ph idx="1" type="body"/>
          </p:nvPr>
        </p:nvSpPr>
        <p:spPr>
          <a:xfrm>
            <a:off x="311700" y="771475"/>
            <a:ext cx="8561700" cy="41556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Compute</a:t>
            </a:r>
            <a:r>
              <a:rPr lang="en" sz="2000">
                <a:solidFill>
                  <a:srgbClr val="0033A0"/>
                </a:solidFill>
                <a:latin typeface="Helvetica Neue Light"/>
                <a:ea typeface="Helvetica Neue Light"/>
                <a:cs typeface="Helvetica Neue Light"/>
                <a:sym typeface="Helvetica Neue Light"/>
              </a:rPr>
              <a:t>..</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Optimize the usage of al the available resources, including new HW technologies and facilities</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Make physics choices that save computation without sacrificing the physics reach </a:t>
            </a:r>
            <a:endParaRPr sz="1600">
              <a:latin typeface="Helvetica Neue Light"/>
              <a:ea typeface="Helvetica Neue Light"/>
              <a:cs typeface="Helvetica Neue Light"/>
              <a:sym typeface="Helvetica Neue Light"/>
            </a:endParaRPr>
          </a:p>
          <a:p>
            <a:pPr indent="0" lvl="0" marL="91440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Storage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Optimize data format</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Evolve the computing models to make use of different (cheaper) storage technologies</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Sustainability</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Environmental sustainability (Use - not waste!)</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New technologies!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Boomers, GenX/Y/Z</a:t>
            </a:r>
            <a:r>
              <a:rPr lang="en" sz="1600">
                <a:latin typeface="Helvetica Neue Light"/>
                <a:ea typeface="Helvetica Neue Light"/>
                <a:cs typeface="Helvetica Neue Light"/>
                <a:sym typeface="Helvetica Neue Light"/>
              </a:rPr>
              <a:t>: we are all different, </a:t>
            </a:r>
            <a:r>
              <a:rPr lang="en" sz="1600"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different times different challenges</a:t>
            </a:r>
            <a:r>
              <a:rPr lang="en" sz="1600">
                <a:latin typeface="Helvetica Neue Light"/>
                <a:ea typeface="Helvetica Neue Light"/>
                <a:cs typeface="Helvetica Neue Light"/>
                <a:sym typeface="Helvetica Neue Light"/>
              </a:rPr>
              <a:t>!</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440" name="Google Shape;440;p42"/>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3A0"/>
                </a:solidFill>
              </a:rPr>
              <a:t>Tackling the HL-LHC Computing Challenges</a:t>
            </a:r>
            <a:endParaRPr>
              <a:solidFill>
                <a:srgbClr val="0033A0"/>
              </a:solidFill>
            </a:endParaRPr>
          </a:p>
        </p:txBody>
      </p:sp>
      <p:sp>
        <p:nvSpPr>
          <p:cNvPr id="441" name="Google Shape;441;p4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42" name="Google Shape;442;p42"/>
          <p:cNvPicPr preferRelativeResize="0"/>
          <p:nvPr/>
        </p:nvPicPr>
        <p:blipFill>
          <a:blip r:embed="rId5">
            <a:alphaModFix/>
          </a:blip>
          <a:stretch>
            <a:fillRect/>
          </a:stretch>
        </p:blipFill>
        <p:spPr>
          <a:xfrm>
            <a:off x="7961100" y="3264450"/>
            <a:ext cx="1084700" cy="13293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4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 to act: NOW</a:t>
            </a:r>
            <a:endParaRPr/>
          </a:p>
        </p:txBody>
      </p:sp>
      <p:sp>
        <p:nvSpPr>
          <p:cNvPr id="448" name="Google Shape;448;p4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49" name="Google Shape;449;p43"/>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000">
                <a:solidFill>
                  <a:srgbClr val="0033A0"/>
                </a:solidFill>
                <a:latin typeface="Helvetica Neue Light"/>
                <a:ea typeface="Helvetica Neue Light"/>
                <a:cs typeface="Helvetica Neue Light"/>
                <a:sym typeface="Helvetica Neue Light"/>
              </a:rPr>
              <a:t>Experiments defined their roadmaps toward HL-LHC:</a:t>
            </a:r>
            <a:endParaRPr sz="2000">
              <a:solidFill>
                <a:srgbClr val="0033A0"/>
              </a:solidFill>
              <a:latin typeface="Helvetica Neue Light"/>
              <a:ea typeface="Helvetica Neue Light"/>
              <a:cs typeface="Helvetica Neue Light"/>
              <a:sym typeface="Helvetica Neue Light"/>
            </a:endParaRPr>
          </a:p>
          <a:p>
            <a:pPr indent="457200" lvl="0" marL="0" rtl="0" algn="l">
              <a:lnSpc>
                <a:spcPct val="100000"/>
              </a:lnSpc>
              <a:spcBef>
                <a:spcPts val="0"/>
              </a:spcBef>
              <a:spcAft>
                <a:spcPts val="0"/>
              </a:spcAft>
              <a:buClr>
                <a:schemeClr val="dk1"/>
              </a:buClr>
              <a:buSzPts val="1100"/>
              <a:buFont typeface="Arial"/>
              <a:buNone/>
            </a:pPr>
            <a:r>
              <a:rPr lang="en" sz="2000" u="sng">
                <a:solidFill>
                  <a:schemeClr val="hlink"/>
                </a:solidFill>
                <a:latin typeface="Helvetica Neue Light"/>
                <a:ea typeface="Helvetica Neue Light"/>
                <a:cs typeface="Helvetica Neue Light"/>
                <a:sym typeface="Helvetica Neue Light"/>
                <a:hlinkClick r:id="rId3"/>
              </a:rPr>
              <a:t>ATLAS S&amp;C HL-LHC Roadmap</a:t>
            </a:r>
            <a:r>
              <a:rPr lang="en" sz="2000">
                <a:solidFill>
                  <a:srgbClr val="007DC3"/>
                </a:solidFill>
                <a:latin typeface="Helvetica Neue Light"/>
                <a:ea typeface="Helvetica Neue Light"/>
                <a:cs typeface="Helvetica Neue Light"/>
                <a:sym typeface="Helvetica Neue Light"/>
              </a:rPr>
              <a:t> ; </a:t>
            </a:r>
            <a:r>
              <a:rPr lang="en" sz="2000" u="sng">
                <a:solidFill>
                  <a:schemeClr val="hlink"/>
                </a:solidFill>
                <a:latin typeface="Helvetica Neue Light"/>
                <a:ea typeface="Helvetica Neue Light"/>
                <a:cs typeface="Helvetica Neue Light"/>
                <a:sym typeface="Helvetica Neue Light"/>
                <a:hlinkClick r:id="rId4"/>
              </a:rPr>
              <a:t>CMS Phase 2 Computing Model</a:t>
            </a:r>
            <a:endParaRPr sz="2000">
              <a:solidFill>
                <a:srgbClr val="007DC3"/>
              </a:solidFill>
              <a:latin typeface="Helvetica Neue Light"/>
              <a:ea typeface="Helvetica Neue Light"/>
              <a:cs typeface="Helvetica Neue Light"/>
              <a:sym typeface="Helvetica Neue Light"/>
            </a:endParaRPr>
          </a:p>
          <a:p>
            <a:pPr indent="0" lvl="0" marL="457200" rtl="0" algn="l">
              <a:lnSpc>
                <a:spcPct val="100000"/>
              </a:lnSpc>
              <a:spcBef>
                <a:spcPts val="0"/>
              </a:spcBef>
              <a:spcAft>
                <a:spcPts val="0"/>
              </a:spcAft>
              <a:buNone/>
            </a:pPr>
            <a:r>
              <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Based on the HL-LHC schedule, </a:t>
            </a:r>
            <a:r>
              <a:rPr lang="en" sz="2000">
                <a:solidFill>
                  <a:srgbClr val="0033A0"/>
                </a:solidFill>
                <a:latin typeface="Helvetica Neue Light"/>
                <a:ea typeface="Helvetica Neue Light"/>
                <a:cs typeface="Helvetica Neue Light"/>
                <a:sym typeface="Helvetica Neue Light"/>
              </a:rPr>
              <a:t>it is clear that R&amp;D projects need to start now</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from R&amp;D to demonstrators, with measurable impact</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We see already lot of engagement!</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Integration and validation will require lot of time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Late arriving R&amp;D is risky</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450" name="Google Shape;450;p43"/>
          <p:cNvPicPr preferRelativeResize="0"/>
          <p:nvPr/>
        </p:nvPicPr>
        <p:blipFill>
          <a:blip r:embed="rId5">
            <a:alphaModFix/>
          </a:blip>
          <a:stretch>
            <a:fillRect/>
          </a:stretch>
        </p:blipFill>
        <p:spPr>
          <a:xfrm>
            <a:off x="6062825" y="2507247"/>
            <a:ext cx="3042351" cy="2026652"/>
          </a:xfrm>
          <a:prstGeom prst="rect">
            <a:avLst/>
          </a:prstGeom>
          <a:noFill/>
          <a:ln>
            <a:noFill/>
          </a:ln>
          <a:effectLst>
            <a:outerShdw blurRad="57150" rotWithShape="0" algn="bl" dir="18900000" dist="47625">
              <a:srgbClr val="000000">
                <a:alpha val="50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4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caveats: lots of “business as usual”</a:t>
            </a:r>
            <a:endParaRPr/>
          </a:p>
        </p:txBody>
      </p:sp>
      <p:sp>
        <p:nvSpPr>
          <p:cNvPr id="456" name="Google Shape;456;p44"/>
          <p:cNvSpPr txBox="1"/>
          <p:nvPr>
            <p:ph idx="1" type="body"/>
          </p:nvPr>
        </p:nvSpPr>
        <p:spPr>
          <a:xfrm>
            <a:off x="-400300" y="619075"/>
            <a:ext cx="9433800" cy="27396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Proxima Nova"/>
              <a:buChar char="●"/>
            </a:pPr>
            <a:r>
              <a:rPr lang="en" sz="2000">
                <a:solidFill>
                  <a:srgbClr val="0033A0"/>
                </a:solidFill>
              </a:rPr>
              <a:t>We have to keep on running the experiments while we are planning for major upgrades</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“we are building a new ATLAS while we are running ATLAS” </a:t>
            </a:r>
            <a:r>
              <a:rPr lang="en" sz="1000"/>
              <a:t>(Karl Jakobs, ex ATLAS spokesperson)</a:t>
            </a:r>
            <a:endParaRPr sz="1000"/>
          </a:p>
          <a:p>
            <a:pPr indent="-330200" lvl="1" marL="914400" rtl="0" algn="l">
              <a:lnSpc>
                <a:spcPct val="100000"/>
              </a:lnSpc>
              <a:spcBef>
                <a:spcPts val="0"/>
              </a:spcBef>
              <a:spcAft>
                <a:spcPts val="0"/>
              </a:spcAft>
              <a:buSzPts val="1600"/>
              <a:buFont typeface="Proxima Nova"/>
              <a:buChar char="○"/>
            </a:pPr>
            <a:r>
              <a:rPr lang="en" sz="1600"/>
              <a:t>Failing is not an option</a:t>
            </a:r>
            <a:endParaRPr sz="1600"/>
          </a:p>
          <a:p>
            <a:pPr indent="-355600" lvl="0" marL="457200" rtl="0" algn="l">
              <a:lnSpc>
                <a:spcPct val="100000"/>
              </a:lnSpc>
              <a:spcBef>
                <a:spcPts val="0"/>
              </a:spcBef>
              <a:spcAft>
                <a:spcPts val="0"/>
              </a:spcAft>
              <a:buClr>
                <a:srgbClr val="0033A0"/>
              </a:buClr>
              <a:buSzPts val="2000"/>
              <a:buFont typeface="Proxima Nova"/>
              <a:buChar char="●"/>
            </a:pPr>
            <a:r>
              <a:rPr lang="en" sz="2000">
                <a:solidFill>
                  <a:srgbClr val="0033A0"/>
                </a:solidFill>
              </a:rPr>
              <a:t>Lot of efforts that need to go into non-R&amp;D work (or at the boundaries)</a:t>
            </a:r>
            <a:endParaRPr sz="2000">
              <a:solidFill>
                <a:srgbClr val="0033A0"/>
              </a:solidFill>
            </a:endParaRPr>
          </a:p>
          <a:p>
            <a:pPr indent="-330200" lvl="1" marL="914400" rtl="0" algn="l">
              <a:lnSpc>
                <a:spcPct val="100000"/>
              </a:lnSpc>
              <a:spcBef>
                <a:spcPts val="0"/>
              </a:spcBef>
              <a:spcAft>
                <a:spcPts val="0"/>
              </a:spcAft>
              <a:buSzPts val="1600"/>
              <a:buFont typeface="Proxima Nova"/>
              <a:buChar char="○"/>
            </a:pPr>
            <a:r>
              <a:rPr lang="en" sz="1600"/>
              <a:t>Maintaining our current software</a:t>
            </a:r>
            <a:endParaRPr sz="1600"/>
          </a:p>
          <a:p>
            <a:pPr indent="-330200" lvl="1" marL="914400" rtl="0" algn="l">
              <a:lnSpc>
                <a:spcPct val="100000"/>
              </a:lnSpc>
              <a:spcBef>
                <a:spcPts val="0"/>
              </a:spcBef>
              <a:spcAft>
                <a:spcPts val="0"/>
              </a:spcAft>
              <a:buSzPts val="1600"/>
              <a:buFont typeface="Proxima Nova"/>
              <a:buChar char="○"/>
            </a:pPr>
            <a:r>
              <a:rPr lang="en" sz="1600"/>
              <a:t>Updates to the distributed computing infrastructure </a:t>
            </a:r>
            <a:endParaRPr sz="1600"/>
          </a:p>
          <a:p>
            <a:pPr indent="-330200" lvl="1" marL="914400" rtl="0" algn="l">
              <a:lnSpc>
                <a:spcPct val="100000"/>
              </a:lnSpc>
              <a:spcBef>
                <a:spcPts val="0"/>
              </a:spcBef>
              <a:spcAft>
                <a:spcPts val="0"/>
              </a:spcAft>
              <a:buSzPts val="1600"/>
              <a:buFont typeface="Proxima Nova"/>
              <a:buChar char="○"/>
            </a:pPr>
            <a:r>
              <a:rPr lang="en" sz="1600"/>
              <a:t>Upgrade geometry, digitization, re-tuning simulation…</a:t>
            </a:r>
            <a:endParaRPr sz="1600"/>
          </a:p>
          <a:p>
            <a:pPr indent="-330200" lvl="1" marL="914400" rtl="0" algn="l">
              <a:lnSpc>
                <a:spcPct val="100000"/>
              </a:lnSpc>
              <a:spcBef>
                <a:spcPts val="0"/>
              </a:spcBef>
              <a:spcAft>
                <a:spcPts val="0"/>
              </a:spcAft>
              <a:buSzPts val="1600"/>
              <a:buFont typeface="Proxima Nova"/>
              <a:buChar char="○"/>
            </a:pPr>
            <a:r>
              <a:rPr lang="en" sz="1600"/>
              <a:t>SW performance improvements</a:t>
            </a:r>
            <a:endParaRPr sz="1600"/>
          </a:p>
          <a:p>
            <a:pPr indent="0" lvl="0" marL="914400" rtl="0" algn="l">
              <a:lnSpc>
                <a:spcPct val="100000"/>
              </a:lnSpc>
              <a:spcBef>
                <a:spcPts val="0"/>
              </a:spcBef>
              <a:spcAft>
                <a:spcPts val="0"/>
              </a:spcAft>
              <a:buNone/>
            </a:pPr>
            <a:r>
              <a:t/>
            </a:r>
            <a:endParaRPr sz="1600"/>
          </a:p>
          <a:p>
            <a:pPr indent="0" lvl="0" marL="0" rtl="0" algn="l">
              <a:spcBef>
                <a:spcPts val="0"/>
              </a:spcBef>
              <a:spcAft>
                <a:spcPts val="1600"/>
              </a:spcAft>
              <a:buNone/>
            </a:pPr>
            <a:r>
              <a:t/>
            </a:r>
            <a:endParaRPr/>
          </a:p>
        </p:txBody>
      </p:sp>
      <p:sp>
        <p:nvSpPr>
          <p:cNvPr id="457" name="Google Shape;457;p4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458" name="Google Shape;458;p44"/>
          <p:cNvPicPr preferRelativeResize="0"/>
          <p:nvPr/>
        </p:nvPicPr>
        <p:blipFill>
          <a:blip r:embed="rId3">
            <a:alphaModFix/>
          </a:blip>
          <a:stretch>
            <a:fillRect/>
          </a:stretch>
        </p:blipFill>
        <p:spPr>
          <a:xfrm>
            <a:off x="3660726" y="3364675"/>
            <a:ext cx="2275074" cy="1723024"/>
          </a:xfrm>
          <a:prstGeom prst="rect">
            <a:avLst/>
          </a:prstGeom>
          <a:noFill/>
          <a:ln>
            <a:noFill/>
          </a:ln>
          <a:effectLst>
            <a:outerShdw blurRad="57150" rotWithShape="0" algn="bl" dir="5400000" dist="66675">
              <a:srgbClr val="000000">
                <a:alpha val="50000"/>
              </a:srgbClr>
            </a:outerShdw>
          </a:effectLst>
        </p:spPr>
      </p:pic>
      <p:pic>
        <p:nvPicPr>
          <p:cNvPr id="459" name="Google Shape;459;p44"/>
          <p:cNvPicPr preferRelativeResize="0"/>
          <p:nvPr/>
        </p:nvPicPr>
        <p:blipFill>
          <a:blip r:embed="rId4">
            <a:alphaModFix/>
          </a:blip>
          <a:stretch>
            <a:fillRect/>
          </a:stretch>
        </p:blipFill>
        <p:spPr>
          <a:xfrm>
            <a:off x="6024319" y="2308475"/>
            <a:ext cx="2880000" cy="2012401"/>
          </a:xfrm>
          <a:prstGeom prst="rect">
            <a:avLst/>
          </a:prstGeom>
          <a:noFill/>
          <a:ln>
            <a:noFill/>
          </a:ln>
          <a:effectLst>
            <a:outerShdw blurRad="57150" rotWithShape="0" algn="bl" dir="5400000" dist="66675">
              <a:srgbClr val="000000">
                <a:alpha val="50000"/>
              </a:srgbClr>
            </a:outerShdw>
          </a:effectLst>
        </p:spPr>
      </p:pic>
      <p:sp>
        <p:nvSpPr>
          <p:cNvPr id="460" name="Google Shape;460;p44"/>
          <p:cNvSpPr txBox="1"/>
          <p:nvPr/>
        </p:nvSpPr>
        <p:spPr>
          <a:xfrm>
            <a:off x="-402896" y="3101250"/>
            <a:ext cx="3975000" cy="20625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33A0"/>
              </a:buClr>
              <a:buSzPts val="2000"/>
              <a:buFont typeface="Proxima Nova"/>
              <a:buChar char="●"/>
            </a:pPr>
            <a:r>
              <a:rPr lang="en" sz="2000">
                <a:solidFill>
                  <a:srgbClr val="0033A0"/>
                </a:solidFill>
                <a:latin typeface="Proxima Nova"/>
                <a:ea typeface="Proxima Nova"/>
                <a:cs typeface="Proxima Nova"/>
                <a:sym typeface="Proxima Nova"/>
              </a:rPr>
              <a:t>R&amp;D projects are on top of this: </a:t>
            </a:r>
            <a:endParaRPr sz="2000">
              <a:solidFill>
                <a:srgbClr val="0033A0"/>
              </a:solidFill>
              <a:latin typeface="Proxima Nova"/>
              <a:ea typeface="Proxima Nova"/>
              <a:cs typeface="Proxima Nova"/>
              <a:sym typeface="Proxima Nova"/>
            </a:endParaRPr>
          </a:p>
          <a:p>
            <a:pPr indent="-330200" lvl="1" marL="914400" rtl="0" algn="l">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balance (between R&amp;D and “business as usual”) is key</a:t>
            </a:r>
            <a:endParaRPr sz="1600">
              <a:solidFill>
                <a:schemeClr val="dk2"/>
              </a:solidFill>
              <a:latin typeface="Proxima Nova"/>
              <a:ea typeface="Proxima Nova"/>
              <a:cs typeface="Proxima Nova"/>
              <a:sym typeface="Proxima Nova"/>
            </a:endParaRPr>
          </a:p>
          <a:p>
            <a:pPr indent="-330200" lvl="1" marL="914400" rtl="0" algn="l">
              <a:spcBef>
                <a:spcPts val="0"/>
              </a:spcBef>
              <a:spcAft>
                <a:spcPts val="0"/>
              </a:spcAft>
              <a:buClr>
                <a:schemeClr val="dk2"/>
              </a:buClr>
              <a:buSzPts val="1600"/>
              <a:buFont typeface="Proxima Nova"/>
              <a:buChar char="○"/>
            </a:pPr>
            <a:r>
              <a:rPr b="1" lang="en" sz="1600">
                <a:solidFill>
                  <a:schemeClr val="dk2"/>
                </a:solidFill>
                <a:latin typeface="Proxima Nova"/>
                <a:ea typeface="Proxima Nova"/>
                <a:cs typeface="Proxima Nova"/>
                <a:sym typeface="Proxima Nova"/>
              </a:rPr>
              <a:t>We need a strong focus on “impact”</a:t>
            </a:r>
            <a:endParaRPr b="1" sz="1600">
              <a:solidFill>
                <a:schemeClr val="dk2"/>
              </a:solidFill>
              <a:latin typeface="Proxima Nova"/>
              <a:ea typeface="Proxima Nova"/>
              <a:cs typeface="Proxima Nova"/>
              <a:sym typeface="Proxima Nova"/>
            </a:endParaRPr>
          </a:p>
          <a:p>
            <a:pPr indent="0" lvl="0" marL="0" rtl="0" algn="l">
              <a:lnSpc>
                <a:spcPct val="115000"/>
              </a:lnSpc>
              <a:spcBef>
                <a:spcPts val="0"/>
              </a:spcBef>
              <a:spcAft>
                <a:spcPts val="1600"/>
              </a:spcAft>
              <a:buNone/>
            </a:pPr>
            <a:r>
              <a:t/>
            </a:r>
            <a:endParaRPr sz="1800">
              <a:solidFill>
                <a:schemeClr val="dk2"/>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8"/>
          <p:cNvPicPr preferRelativeResize="0"/>
          <p:nvPr/>
        </p:nvPicPr>
        <p:blipFill>
          <a:blip r:embed="rId3">
            <a:alphaModFix/>
          </a:blip>
          <a:stretch>
            <a:fillRect/>
          </a:stretch>
        </p:blipFill>
        <p:spPr>
          <a:xfrm>
            <a:off x="658410" y="789125"/>
            <a:ext cx="8021490" cy="3899650"/>
          </a:xfrm>
          <a:prstGeom prst="rect">
            <a:avLst/>
          </a:prstGeom>
          <a:noFill/>
          <a:ln>
            <a:noFill/>
          </a:ln>
        </p:spPr>
      </p:pic>
      <p:sp>
        <p:nvSpPr>
          <p:cNvPr id="95" name="Google Shape;95;p1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400"/>
              <a:t>What</a:t>
            </a:r>
            <a:r>
              <a:rPr lang="en" sz="4400"/>
              <a:t> does </a:t>
            </a:r>
            <a:r>
              <a:rPr i="1" lang="en" sz="4400"/>
              <a:t>CERN</a:t>
            </a:r>
            <a:r>
              <a:rPr lang="en" sz="4400"/>
              <a:t> stand for?</a:t>
            </a:r>
            <a:endParaRPr sz="4400"/>
          </a:p>
        </p:txBody>
      </p:sp>
      <p:sp>
        <p:nvSpPr>
          <p:cNvPr id="96" name="Google Shape;96;p1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97" name="Google Shape;97;p18"/>
          <p:cNvSpPr txBox="1"/>
          <p:nvPr>
            <p:ph idx="1" type="body"/>
          </p:nvPr>
        </p:nvSpPr>
        <p:spPr>
          <a:xfrm>
            <a:off x="584575" y="1335875"/>
            <a:ext cx="8520600" cy="25533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b="1" lang="en" sz="2600">
                <a:solidFill>
                  <a:srgbClr val="0033A0"/>
                </a:solidFill>
                <a:latin typeface="Alfa Slab One"/>
                <a:ea typeface="Alfa Slab One"/>
                <a:cs typeface="Alfa Slab One"/>
                <a:sym typeface="Alfa Slab One"/>
              </a:rPr>
              <a:t>C</a:t>
            </a:r>
            <a:r>
              <a:rPr b="1" lang="en" sz="2600">
                <a:solidFill>
                  <a:srgbClr val="0033A0"/>
                </a:solidFill>
              </a:rPr>
              <a:t>onseil </a:t>
            </a:r>
            <a:endParaRPr b="1" sz="2600">
              <a:solidFill>
                <a:srgbClr val="0033A0"/>
              </a:solidFill>
            </a:endParaRPr>
          </a:p>
          <a:p>
            <a:pPr indent="0" lvl="0" marL="457200" rtl="0" algn="l">
              <a:spcBef>
                <a:spcPts val="1600"/>
              </a:spcBef>
              <a:spcAft>
                <a:spcPts val="0"/>
              </a:spcAft>
              <a:buNone/>
            </a:pPr>
            <a:r>
              <a:rPr b="1" lang="en" sz="2600">
                <a:solidFill>
                  <a:srgbClr val="0033A0"/>
                </a:solidFill>
                <a:latin typeface="Alfa Slab One"/>
                <a:ea typeface="Alfa Slab One"/>
                <a:cs typeface="Alfa Slab One"/>
                <a:sym typeface="Alfa Slab One"/>
              </a:rPr>
              <a:t>E</a:t>
            </a:r>
            <a:r>
              <a:rPr b="1" lang="en" sz="2600">
                <a:solidFill>
                  <a:srgbClr val="0033A0"/>
                </a:solidFill>
              </a:rPr>
              <a:t>uropéen pour la </a:t>
            </a:r>
            <a:endParaRPr b="1" sz="2600">
              <a:solidFill>
                <a:srgbClr val="0033A0"/>
              </a:solidFill>
            </a:endParaRPr>
          </a:p>
          <a:p>
            <a:pPr indent="0" lvl="0" marL="457200" rtl="0" algn="l">
              <a:spcBef>
                <a:spcPts val="1600"/>
              </a:spcBef>
              <a:spcAft>
                <a:spcPts val="0"/>
              </a:spcAft>
              <a:buNone/>
            </a:pPr>
            <a:r>
              <a:rPr b="1" lang="en" sz="2600">
                <a:solidFill>
                  <a:srgbClr val="0033A0"/>
                </a:solidFill>
                <a:latin typeface="Alfa Slab One"/>
                <a:ea typeface="Alfa Slab One"/>
                <a:cs typeface="Alfa Slab One"/>
                <a:sym typeface="Alfa Slab One"/>
              </a:rPr>
              <a:t>R</a:t>
            </a:r>
            <a:r>
              <a:rPr b="1" lang="en" sz="2600">
                <a:solidFill>
                  <a:srgbClr val="0033A0"/>
                </a:solidFill>
              </a:rPr>
              <a:t>echerche </a:t>
            </a:r>
            <a:endParaRPr b="1" sz="2600">
              <a:solidFill>
                <a:srgbClr val="0033A0"/>
              </a:solidFill>
            </a:endParaRPr>
          </a:p>
          <a:p>
            <a:pPr indent="0" lvl="0" marL="457200" rtl="0" algn="l">
              <a:spcBef>
                <a:spcPts val="1600"/>
              </a:spcBef>
              <a:spcAft>
                <a:spcPts val="1600"/>
              </a:spcAft>
              <a:buNone/>
            </a:pPr>
            <a:r>
              <a:rPr b="1" lang="en" sz="2600">
                <a:solidFill>
                  <a:srgbClr val="0033A0"/>
                </a:solidFill>
                <a:latin typeface="Alfa Slab One"/>
                <a:ea typeface="Alfa Slab One"/>
                <a:cs typeface="Alfa Slab One"/>
                <a:sym typeface="Alfa Slab One"/>
              </a:rPr>
              <a:t>N</a:t>
            </a:r>
            <a:r>
              <a:rPr b="1" lang="en" sz="2600">
                <a:solidFill>
                  <a:srgbClr val="0033A0"/>
                </a:solidFill>
              </a:rPr>
              <a:t>ucléaire</a:t>
            </a:r>
            <a:endParaRPr b="1" sz="2600">
              <a:solidFill>
                <a:srgbClr val="0033A0"/>
              </a:solidFill>
            </a:endParaRPr>
          </a:p>
        </p:txBody>
      </p:sp>
      <p:pic>
        <p:nvPicPr>
          <p:cNvPr id="98" name="Google Shape;98;p18"/>
          <p:cNvPicPr preferRelativeResize="0"/>
          <p:nvPr/>
        </p:nvPicPr>
        <p:blipFill>
          <a:blip r:embed="rId4">
            <a:alphaModFix/>
          </a:blip>
          <a:stretch>
            <a:fillRect/>
          </a:stretch>
        </p:blipFill>
        <p:spPr>
          <a:xfrm>
            <a:off x="4471850" y="2537213"/>
            <a:ext cx="1615848" cy="595312"/>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4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66" name="Google Shape;466;p45"/>
          <p:cNvSpPr txBox="1"/>
          <p:nvPr>
            <p:ph type="title"/>
          </p:nvPr>
        </p:nvSpPr>
        <p:spPr>
          <a:xfrm>
            <a:off x="31625" y="64025"/>
            <a:ext cx="8999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HL-LHC - Resource Estimates for 2031</a:t>
            </a:r>
            <a:endParaRPr/>
          </a:p>
        </p:txBody>
      </p:sp>
      <p:pic>
        <p:nvPicPr>
          <p:cNvPr id="467" name="Google Shape;467;p45"/>
          <p:cNvPicPr preferRelativeResize="0"/>
          <p:nvPr/>
        </p:nvPicPr>
        <p:blipFill>
          <a:blip r:embed="rId3">
            <a:alphaModFix/>
          </a:blip>
          <a:stretch>
            <a:fillRect/>
          </a:stretch>
        </p:blipFill>
        <p:spPr>
          <a:xfrm>
            <a:off x="348000" y="733825"/>
            <a:ext cx="3418350" cy="2483400"/>
          </a:xfrm>
          <a:prstGeom prst="rect">
            <a:avLst/>
          </a:prstGeom>
          <a:noFill/>
          <a:ln cap="flat" cmpd="sng" w="9525">
            <a:solidFill>
              <a:schemeClr val="lt2"/>
            </a:solidFill>
            <a:prstDash val="solid"/>
            <a:round/>
            <a:headEnd len="sm" w="sm" type="none"/>
            <a:tailEnd len="sm" w="sm" type="none"/>
          </a:ln>
          <a:effectLst>
            <a:outerShdw blurRad="57150" rotWithShape="0" algn="bl" dir="18480000" dist="57150">
              <a:srgbClr val="000000">
                <a:alpha val="50000"/>
              </a:srgbClr>
            </a:outerShdw>
          </a:effectLst>
        </p:spPr>
      </p:pic>
      <p:pic>
        <p:nvPicPr>
          <p:cNvPr id="468" name="Google Shape;468;p45"/>
          <p:cNvPicPr preferRelativeResize="0"/>
          <p:nvPr/>
        </p:nvPicPr>
        <p:blipFill>
          <a:blip r:embed="rId4">
            <a:alphaModFix/>
          </a:blip>
          <a:stretch>
            <a:fillRect/>
          </a:stretch>
        </p:blipFill>
        <p:spPr>
          <a:xfrm>
            <a:off x="5065775" y="769250"/>
            <a:ext cx="3369560" cy="2447975"/>
          </a:xfrm>
          <a:prstGeom prst="rect">
            <a:avLst/>
          </a:prstGeom>
          <a:noFill/>
          <a:ln cap="flat" cmpd="sng" w="9525">
            <a:solidFill>
              <a:schemeClr val="lt2"/>
            </a:solidFill>
            <a:prstDash val="solid"/>
            <a:round/>
            <a:headEnd len="sm" w="sm" type="none"/>
            <a:tailEnd len="sm" w="sm" type="none"/>
          </a:ln>
          <a:effectLst>
            <a:outerShdw blurRad="57150" rotWithShape="0" algn="bl" dir="18480000" dist="57150">
              <a:srgbClr val="000000">
                <a:alpha val="50000"/>
              </a:srgbClr>
            </a:outerShdw>
          </a:effectLst>
        </p:spPr>
      </p:pic>
      <p:sp>
        <p:nvSpPr>
          <p:cNvPr id="469" name="Google Shape;469;p45"/>
          <p:cNvSpPr txBox="1"/>
          <p:nvPr/>
        </p:nvSpPr>
        <p:spPr>
          <a:xfrm>
            <a:off x="31625" y="3115350"/>
            <a:ext cx="8838900" cy="1939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There is no “silver bullet”: </a:t>
            </a:r>
            <a:endParaRPr sz="1800">
              <a:solidFill>
                <a:srgbClr val="007DC3"/>
              </a:solidFill>
              <a:latin typeface="Helvetica Neue Light"/>
              <a:ea typeface="Helvetica Neue Light"/>
              <a:cs typeface="Helvetica Neue Light"/>
              <a:sym typeface="Helvetica Neue Light"/>
            </a:endParaRPr>
          </a:p>
          <a:p>
            <a:pPr indent="-317500" lvl="1" marL="914400" rtl="0" algn="l">
              <a:spcBef>
                <a:spcPts val="0"/>
              </a:spcBef>
              <a:spcAft>
                <a:spcPts val="0"/>
              </a:spcAft>
              <a:buClr>
                <a:schemeClr val="dk2"/>
              </a:buClr>
              <a:buSzPts val="1400"/>
              <a:buFont typeface="Helvetica Neue Light"/>
              <a:buChar char="○"/>
            </a:pPr>
            <a:r>
              <a:rPr lang="en">
                <a:solidFill>
                  <a:schemeClr val="dk2"/>
                </a:solidFill>
                <a:latin typeface="Helvetica Neue Light"/>
                <a:ea typeface="Helvetica Neue Light"/>
                <a:cs typeface="Helvetica Neue Light"/>
                <a:sym typeface="Helvetica Neue Light"/>
              </a:rPr>
              <a:t>it’s not that we do have 1 (one) single problem and if we solve that “we are done”. </a:t>
            </a:r>
            <a:endParaRPr>
              <a:solidFill>
                <a:schemeClr val="dk2"/>
              </a:solidFill>
              <a:latin typeface="Helvetica Neue Light"/>
              <a:ea typeface="Helvetica Neue Light"/>
              <a:cs typeface="Helvetica Neue Light"/>
              <a:sym typeface="Helvetica Neue Light"/>
            </a:endParaRPr>
          </a:p>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we need to work on each and every part of our system</a:t>
            </a:r>
            <a:endParaRPr sz="1800">
              <a:solidFill>
                <a:srgbClr val="007DC3"/>
              </a:solidFill>
              <a:latin typeface="Helvetica Neue Light"/>
              <a:ea typeface="Helvetica Neue Light"/>
              <a:cs typeface="Helvetica Neue Light"/>
              <a:sym typeface="Helvetica Neue Light"/>
            </a:endParaRPr>
          </a:p>
          <a:p>
            <a:pPr indent="-342900" lvl="0" marL="457200" rtl="0" algn="l">
              <a:spcBef>
                <a:spcPts val="0"/>
              </a:spcBef>
              <a:spcAft>
                <a:spcPts val="0"/>
              </a:spcAft>
              <a:buClr>
                <a:srgbClr val="007DC3"/>
              </a:buClr>
              <a:buSzPts val="1800"/>
              <a:buFont typeface="Helvetica Neue Light"/>
              <a:buChar char="●"/>
            </a:pPr>
            <a:r>
              <a:rPr lang="en" sz="1800">
                <a:solidFill>
                  <a:srgbClr val="007DC3"/>
                </a:solidFill>
                <a:latin typeface="Helvetica Neue Light"/>
                <a:ea typeface="Helvetica Neue Light"/>
                <a:cs typeface="Helvetica Neue Light"/>
                <a:sym typeface="Helvetica Neue Light"/>
              </a:rPr>
              <a:t>The opportunities are “everywhere”: we need to work hard to scavenge a few % here and there</a:t>
            </a:r>
            <a:endParaRPr sz="1800">
              <a:solidFill>
                <a:srgbClr val="007DC3"/>
              </a:solidFill>
              <a:latin typeface="Helvetica Neue Light"/>
              <a:ea typeface="Helvetica Neue Light"/>
              <a:cs typeface="Helvetica Neue Light"/>
              <a:sym typeface="Helvetica Neue Light"/>
            </a:endParaRPr>
          </a:p>
          <a:p>
            <a:pPr indent="-317500" lvl="1" marL="914400" rtl="0" algn="l">
              <a:spcBef>
                <a:spcPts val="0"/>
              </a:spcBef>
              <a:spcAft>
                <a:spcPts val="0"/>
              </a:spcAft>
              <a:buClr>
                <a:schemeClr val="dk2"/>
              </a:buClr>
              <a:buSzPts val="1400"/>
              <a:buFont typeface="Helvetica Neue Light"/>
              <a:buChar char="○"/>
            </a:pPr>
            <a:r>
              <a:rPr lang="en">
                <a:solidFill>
                  <a:schemeClr val="dk2"/>
                </a:solidFill>
                <a:latin typeface="Helvetica Neue Light"/>
                <a:ea typeface="Helvetica Neue Light"/>
                <a:cs typeface="Helvetica Neue Light"/>
                <a:sym typeface="Helvetica Neue Light"/>
              </a:rPr>
              <a:t>An “evergreen” motivational speech,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Any Given Sunday</a:t>
            </a:r>
            <a:r>
              <a:rPr lang="en">
                <a:solidFill>
                  <a:schemeClr val="dk2"/>
                </a:solidFill>
                <a:latin typeface="Helvetica Neue Light"/>
                <a:ea typeface="Helvetica Neue Light"/>
                <a:cs typeface="Helvetica Neue Light"/>
                <a:sym typeface="Helvetica Neue Light"/>
              </a:rPr>
              <a:t> : true we do not play *against* anyone, but we still want to bring out the best from ourselves - while having fun!</a:t>
            </a:r>
            <a:endParaRPr>
              <a:solidFill>
                <a:schemeClr val="dk2"/>
              </a:solidFill>
              <a:latin typeface="Helvetica Neue Light"/>
              <a:ea typeface="Helvetica Neue Light"/>
              <a:cs typeface="Helvetica Neue Light"/>
              <a:sym typeface="Helvetica Neue Light"/>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4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75" name="Google Shape;475;p46"/>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Tackling the challenges</a:t>
            </a:r>
            <a:endParaRPr/>
          </a:p>
        </p:txBody>
      </p:sp>
      <p:sp>
        <p:nvSpPr>
          <p:cNvPr id="476" name="Google Shape;476;p46"/>
          <p:cNvSpPr txBox="1"/>
          <p:nvPr>
            <p:ph idx="1" type="body"/>
          </p:nvPr>
        </p:nvSpPr>
        <p:spPr>
          <a:xfrm>
            <a:off x="2634950" y="571625"/>
            <a:ext cx="6509100" cy="43797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Char char="●"/>
            </a:pPr>
            <a:r>
              <a:rPr lang="en" sz="2000">
                <a:solidFill>
                  <a:srgbClr val="0033A0"/>
                </a:solidFill>
              </a:rPr>
              <a:t>There is nothing bad in being “</a:t>
            </a:r>
            <a:r>
              <a:rPr lang="en" sz="2000">
                <a:solidFill>
                  <a:srgbClr val="0033A0"/>
                </a:solidFill>
              </a:rPr>
              <a:t>two</a:t>
            </a:r>
            <a:r>
              <a:rPr lang="en" sz="2000">
                <a:solidFill>
                  <a:srgbClr val="0033A0"/>
                </a:solidFill>
              </a:rPr>
              <a:t>” in tackling difficult challenges!</a:t>
            </a:r>
            <a:endParaRPr sz="2000">
              <a:solidFill>
                <a:srgbClr val="0033A0"/>
              </a:solidFill>
            </a:endParaRPr>
          </a:p>
          <a:p>
            <a:pPr indent="-330200" lvl="1" marL="914400" rtl="0" algn="l">
              <a:lnSpc>
                <a:spcPct val="100000"/>
              </a:lnSpc>
              <a:spcBef>
                <a:spcPts val="0"/>
              </a:spcBef>
              <a:spcAft>
                <a:spcPts val="0"/>
              </a:spcAft>
              <a:buSzPts val="1600"/>
              <a:buChar char="○"/>
            </a:pPr>
            <a:r>
              <a:rPr lang="en" sz="1600"/>
              <a:t>Important we work together and we organize ourselves</a:t>
            </a:r>
            <a:endParaRPr sz="1600"/>
          </a:p>
          <a:p>
            <a:pPr indent="-330200" lvl="1" marL="914400" rtl="0" algn="l">
              <a:lnSpc>
                <a:spcPct val="100000"/>
              </a:lnSpc>
              <a:spcBef>
                <a:spcPts val="0"/>
              </a:spcBef>
              <a:spcAft>
                <a:spcPts val="0"/>
              </a:spcAft>
              <a:buSzPts val="1600"/>
              <a:buChar char="○"/>
            </a:pPr>
            <a:r>
              <a:rPr lang="en" sz="1600"/>
              <a:t>We don’t compete</a:t>
            </a:r>
            <a:endParaRPr sz="1600"/>
          </a:p>
          <a:p>
            <a:pPr indent="-355600" lvl="0" marL="457200" rtl="0" algn="l">
              <a:lnSpc>
                <a:spcPct val="100000"/>
              </a:lnSpc>
              <a:spcBef>
                <a:spcPts val="0"/>
              </a:spcBef>
              <a:spcAft>
                <a:spcPts val="0"/>
              </a:spcAft>
              <a:buClr>
                <a:srgbClr val="0033A0"/>
              </a:buClr>
              <a:buSzPts val="2000"/>
              <a:buChar char="●"/>
            </a:pPr>
            <a:r>
              <a:rPr lang="en" sz="2000">
                <a:solidFill>
                  <a:srgbClr val="0033A0"/>
                </a:solidFill>
              </a:rPr>
              <a:t>There are no shortcuts and not so many “low hanging fruits”</a:t>
            </a:r>
            <a:endParaRPr sz="2000">
              <a:solidFill>
                <a:srgbClr val="0033A0"/>
              </a:solidFill>
            </a:endParaRPr>
          </a:p>
          <a:p>
            <a:pPr indent="-330200" lvl="1" marL="914400" rtl="0" algn="l">
              <a:lnSpc>
                <a:spcPct val="100000"/>
              </a:lnSpc>
              <a:spcBef>
                <a:spcPts val="0"/>
              </a:spcBef>
              <a:spcAft>
                <a:spcPts val="0"/>
              </a:spcAft>
              <a:buSzPts val="1600"/>
              <a:buChar char="○"/>
            </a:pPr>
            <a:r>
              <a:rPr lang="en" sz="1600"/>
              <a:t>It requires disciplines from all of us</a:t>
            </a:r>
            <a:endParaRPr sz="1600"/>
          </a:p>
          <a:p>
            <a:pPr indent="-330200" lvl="1" marL="914400" rtl="0" algn="l">
              <a:lnSpc>
                <a:spcPct val="100000"/>
              </a:lnSpc>
              <a:spcBef>
                <a:spcPts val="0"/>
              </a:spcBef>
              <a:spcAft>
                <a:spcPts val="0"/>
              </a:spcAft>
              <a:buSzPts val="1600"/>
              <a:buChar char="○"/>
            </a:pPr>
            <a:r>
              <a:rPr lang="en" sz="1600"/>
              <a:t>Others might suffer from our “being late”</a:t>
            </a:r>
            <a:endParaRPr sz="1600"/>
          </a:p>
          <a:p>
            <a:pPr indent="0" lvl="0" marL="0" rtl="0" algn="l">
              <a:lnSpc>
                <a:spcPct val="100000"/>
              </a:lnSpc>
              <a:spcBef>
                <a:spcPts val="0"/>
              </a:spcBef>
              <a:spcAft>
                <a:spcPts val="0"/>
              </a:spcAft>
              <a:buNone/>
            </a:pPr>
            <a:r>
              <a:t/>
            </a:r>
            <a:endParaRPr sz="2000">
              <a:solidFill>
                <a:srgbClr val="007DC3"/>
              </a:solidFill>
            </a:endParaRPr>
          </a:p>
          <a:p>
            <a:pPr indent="-355600" lvl="0" marL="457200" rtl="0" algn="l">
              <a:lnSpc>
                <a:spcPct val="100000"/>
              </a:lnSpc>
              <a:spcBef>
                <a:spcPts val="0"/>
              </a:spcBef>
              <a:spcAft>
                <a:spcPts val="0"/>
              </a:spcAft>
              <a:buClr>
                <a:srgbClr val="0033A0"/>
              </a:buClr>
              <a:buSzPts val="2000"/>
              <a:buChar char="●"/>
            </a:pPr>
            <a:r>
              <a:rPr lang="en" sz="2000" u="sng">
                <a:solidFill>
                  <a:srgbClr val="0033A0"/>
                </a:solidFill>
              </a:rPr>
              <a:t>Expectations management</a:t>
            </a:r>
            <a:r>
              <a:rPr lang="en" sz="2000">
                <a:solidFill>
                  <a:srgbClr val="0033A0"/>
                </a:solidFill>
              </a:rPr>
              <a:t> is paramount</a:t>
            </a:r>
            <a:endParaRPr sz="2000">
              <a:solidFill>
                <a:srgbClr val="0033A0"/>
              </a:solidFill>
            </a:endParaRPr>
          </a:p>
          <a:p>
            <a:pPr indent="-330200" lvl="1" marL="914400" rtl="0" algn="l">
              <a:lnSpc>
                <a:spcPct val="100000"/>
              </a:lnSpc>
              <a:spcBef>
                <a:spcPts val="0"/>
              </a:spcBef>
              <a:spcAft>
                <a:spcPts val="0"/>
              </a:spcAft>
              <a:buSzPts val="1600"/>
              <a:buChar char="○"/>
            </a:pPr>
            <a:r>
              <a:rPr lang="en" sz="1600"/>
              <a:t>We do not dictate! We do bring people onboard, we (try to) motivate them (and people motivate us!)</a:t>
            </a:r>
            <a:endParaRPr sz="1600"/>
          </a:p>
          <a:p>
            <a:pPr indent="-330200" lvl="1" marL="914400" rtl="0" algn="l">
              <a:lnSpc>
                <a:spcPct val="100000"/>
              </a:lnSpc>
              <a:spcBef>
                <a:spcPts val="0"/>
              </a:spcBef>
              <a:spcAft>
                <a:spcPts val="0"/>
              </a:spcAft>
              <a:buSzPts val="1600"/>
              <a:buChar char="○"/>
            </a:pPr>
            <a:r>
              <a:rPr lang="en" sz="1600"/>
              <a:t>Crucial to clearly define our commitments taking into account all the “other” stuff we have to do</a:t>
            </a:r>
            <a:endParaRPr sz="1600"/>
          </a:p>
          <a:p>
            <a:pPr indent="-330200" lvl="1" marL="914400" rtl="0" algn="l">
              <a:lnSpc>
                <a:spcPct val="100000"/>
              </a:lnSpc>
              <a:spcBef>
                <a:spcPts val="0"/>
              </a:spcBef>
              <a:spcAft>
                <a:spcPts val="0"/>
              </a:spcAft>
              <a:buSzPts val="1600"/>
              <a:buChar char="○"/>
            </a:pPr>
            <a:r>
              <a:rPr lang="en" sz="1600" u="sng"/>
              <a:t>It is critical that we are able to estimate </a:t>
            </a:r>
            <a:r>
              <a:rPr i="1" lang="en" sz="1600" u="sng"/>
              <a:t>by when</a:t>
            </a:r>
            <a:r>
              <a:rPr lang="en" sz="1600" u="sng"/>
              <a:t> “that something” will be done.</a:t>
            </a:r>
            <a:endParaRPr/>
          </a:p>
        </p:txBody>
      </p:sp>
      <p:pic>
        <p:nvPicPr>
          <p:cNvPr id="477" name="Google Shape;477;p46"/>
          <p:cNvPicPr preferRelativeResize="0"/>
          <p:nvPr/>
        </p:nvPicPr>
        <p:blipFill>
          <a:blip r:embed="rId3">
            <a:alphaModFix/>
          </a:blip>
          <a:stretch>
            <a:fillRect/>
          </a:stretch>
        </p:blipFill>
        <p:spPr>
          <a:xfrm>
            <a:off x="143600" y="845550"/>
            <a:ext cx="2531250" cy="2689451"/>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pic>
        <p:nvPicPr>
          <p:cNvPr id="478" name="Google Shape;478;p46"/>
          <p:cNvPicPr preferRelativeResize="0"/>
          <p:nvPr/>
        </p:nvPicPr>
        <p:blipFill>
          <a:blip r:embed="rId4">
            <a:alphaModFix/>
          </a:blip>
          <a:stretch>
            <a:fillRect/>
          </a:stretch>
        </p:blipFill>
        <p:spPr>
          <a:xfrm>
            <a:off x="7478275" y="2127500"/>
            <a:ext cx="1484149" cy="805825"/>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pic>
        <p:nvPicPr>
          <p:cNvPr id="479" name="Google Shape;479;p46"/>
          <p:cNvPicPr preferRelativeResize="0"/>
          <p:nvPr/>
        </p:nvPicPr>
        <p:blipFill>
          <a:blip r:embed="rId5">
            <a:alphaModFix/>
          </a:blip>
          <a:stretch>
            <a:fillRect/>
          </a:stretch>
        </p:blipFill>
        <p:spPr>
          <a:xfrm>
            <a:off x="8339350" y="2729200"/>
            <a:ext cx="719300" cy="742075"/>
          </a:xfrm>
          <a:prstGeom prst="rect">
            <a:avLst/>
          </a:prstGeom>
          <a:noFill/>
          <a:ln cap="flat" cmpd="sng" w="9525">
            <a:solidFill>
              <a:schemeClr val="lt2"/>
            </a:solidFill>
            <a:prstDash val="solid"/>
            <a:round/>
            <a:headEnd len="sm" w="sm" type="none"/>
            <a:tailEnd len="sm" w="sm" type="none"/>
          </a:ln>
          <a:effectLst>
            <a:outerShdw blurRad="57150" rotWithShape="0" algn="bl" dir="18660000" dist="66675">
              <a:srgbClr val="000000">
                <a:alpha val="50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p4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485" name="Google Shape;485;p47"/>
          <p:cNvSpPr txBox="1"/>
          <p:nvPr>
            <p:ph type="title"/>
          </p:nvPr>
        </p:nvSpPr>
        <p:spPr>
          <a:xfrm>
            <a:off x="51050" y="64025"/>
            <a:ext cx="9054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Tackling the challenges: infrastructure evolution</a:t>
            </a:r>
            <a:endParaRPr sz="2600"/>
          </a:p>
        </p:txBody>
      </p:sp>
      <p:sp>
        <p:nvSpPr>
          <p:cNvPr id="486" name="Google Shape;486;p47"/>
          <p:cNvSpPr txBox="1"/>
          <p:nvPr>
            <p:ph idx="1" type="body"/>
          </p:nvPr>
        </p:nvSpPr>
        <p:spPr>
          <a:xfrm>
            <a:off x="311700" y="695275"/>
            <a:ext cx="8520600" cy="34164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HPC and Clouds (and Industrial partners)</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More and more often we are seeing them discussed together</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Not really much overlap, except that they “both” are not standard Grid sites.</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They really deserve two different “set of slides” → next</a:t>
            </a:r>
            <a:endParaRPr sz="2000">
              <a:solidFill>
                <a:srgbClr val="0033A0"/>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sz="2000">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487" name="Google Shape;487;p47">
            <a:hlinkClick r:id="rId3"/>
          </p:cNvPr>
          <p:cNvPicPr preferRelativeResize="0"/>
          <p:nvPr/>
        </p:nvPicPr>
        <p:blipFill>
          <a:blip r:embed="rId4">
            <a:alphaModFix/>
          </a:blip>
          <a:stretch>
            <a:fillRect/>
          </a:stretch>
        </p:blipFill>
        <p:spPr>
          <a:xfrm>
            <a:off x="405973" y="2011175"/>
            <a:ext cx="3095548" cy="2745249"/>
          </a:xfrm>
          <a:prstGeom prst="rect">
            <a:avLst/>
          </a:prstGeom>
          <a:noFill/>
          <a:ln cap="flat" cmpd="sng" w="9525">
            <a:solidFill>
              <a:schemeClr val="accent4"/>
            </a:solidFill>
            <a:prstDash val="solid"/>
            <a:round/>
            <a:headEnd len="sm" w="sm" type="none"/>
            <a:tailEnd len="sm" w="sm" type="none"/>
          </a:ln>
          <a:effectLst>
            <a:outerShdw blurRad="57150" rotWithShape="0" algn="bl" dir="18660000" dist="57150">
              <a:srgbClr val="000000">
                <a:alpha val="50000"/>
              </a:srgbClr>
            </a:outerShdw>
          </a:effectLst>
        </p:spPr>
      </p:pic>
      <p:pic>
        <p:nvPicPr>
          <p:cNvPr id="488" name="Google Shape;488;p47">
            <a:hlinkClick r:id="rId5"/>
          </p:cNvPr>
          <p:cNvPicPr preferRelativeResize="0"/>
          <p:nvPr/>
        </p:nvPicPr>
        <p:blipFill>
          <a:blip r:embed="rId6">
            <a:alphaModFix/>
          </a:blip>
          <a:stretch>
            <a:fillRect/>
          </a:stretch>
        </p:blipFill>
        <p:spPr>
          <a:xfrm>
            <a:off x="4164076" y="2125900"/>
            <a:ext cx="4874649" cy="2423275"/>
          </a:xfrm>
          <a:prstGeom prst="rect">
            <a:avLst/>
          </a:prstGeom>
          <a:noFill/>
          <a:ln cap="flat" cmpd="sng" w="9525">
            <a:solidFill>
              <a:schemeClr val="accent4"/>
            </a:solidFill>
            <a:prstDash val="solid"/>
            <a:round/>
            <a:headEnd len="sm" w="sm" type="none"/>
            <a:tailEnd len="sm" w="sm" type="none"/>
          </a:ln>
          <a:effectLst>
            <a:outerShdw blurRad="57150" rotWithShape="0" algn="bl" dir="18660000" dist="57150">
              <a:srgbClr val="000000">
                <a:alpha val="50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4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rgbClr val="0033A0"/>
                </a:solidFill>
              </a:rPr>
              <a:t>HPC and ATLAS - last 3 years - HPC only</a:t>
            </a:r>
            <a:endParaRPr>
              <a:solidFill>
                <a:srgbClr val="0033A0"/>
              </a:solidFill>
            </a:endParaRPr>
          </a:p>
        </p:txBody>
      </p:sp>
      <p:sp>
        <p:nvSpPr>
          <p:cNvPr id="494" name="Google Shape;494;p48"/>
          <p:cNvSpPr txBox="1"/>
          <p:nvPr>
            <p:ph idx="1" type="body"/>
          </p:nvPr>
        </p:nvSpPr>
        <p:spPr>
          <a:xfrm>
            <a:off x="133525" y="508575"/>
            <a:ext cx="8938800" cy="39552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33A0"/>
              </a:buClr>
              <a:buSzPts val="2000"/>
              <a:buFont typeface="Helvetica Neue Light"/>
              <a:buChar char="●"/>
            </a:pPr>
            <a:r>
              <a:rPr lang="en" sz="2000">
                <a:solidFill>
                  <a:srgbClr val="0033A0"/>
                </a:solidFill>
                <a:latin typeface="Helvetica Neue Light"/>
                <a:ea typeface="Helvetica Neue Light"/>
                <a:cs typeface="Helvetica Neue Light"/>
                <a:sym typeface="Helvetica Neue Light"/>
              </a:rPr>
              <a:t>A few </a:t>
            </a:r>
            <a:r>
              <a:rPr lang="en" sz="2000" u="sng">
                <a:solidFill>
                  <a:schemeClr val="hlink"/>
                </a:solidFill>
                <a:latin typeface="Helvetica Neue Light"/>
                <a:ea typeface="Helvetica Neue Light"/>
                <a:cs typeface="Helvetica Neue Light"/>
                <a:sym typeface="Helvetica Neue Light"/>
                <a:hlinkClick r:id="rId3"/>
              </a:rPr>
              <a:t>HPCs</a:t>
            </a:r>
            <a:r>
              <a:rPr lang="en" sz="2000">
                <a:solidFill>
                  <a:srgbClr val="0033A0"/>
                </a:solidFill>
                <a:latin typeface="Helvetica Neue Light"/>
                <a:ea typeface="Helvetica Neue Light"/>
                <a:cs typeface="Helvetica Neue Light"/>
                <a:sym typeface="Helvetica Neue Light"/>
              </a:rPr>
              <a:t> make a big difference</a:t>
            </a:r>
            <a:endParaRPr sz="2000">
              <a:solidFill>
                <a:srgbClr val="0033A0"/>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But still it’s important to highlight that many HPCs are integrated!</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Looking forward to Leonardo(n4) and Perlmutter(n8)</a:t>
            </a:r>
            <a:endParaRPr/>
          </a:p>
        </p:txBody>
      </p:sp>
      <p:pic>
        <p:nvPicPr>
          <p:cNvPr id="495" name="Google Shape;495;p48"/>
          <p:cNvPicPr preferRelativeResize="0"/>
          <p:nvPr/>
        </p:nvPicPr>
        <p:blipFill>
          <a:blip r:embed="rId4">
            <a:alphaModFix/>
          </a:blip>
          <a:stretch>
            <a:fillRect/>
          </a:stretch>
        </p:blipFill>
        <p:spPr>
          <a:xfrm>
            <a:off x="54075" y="1474625"/>
            <a:ext cx="9013726" cy="3515051"/>
          </a:xfrm>
          <a:prstGeom prst="rect">
            <a:avLst/>
          </a:prstGeom>
          <a:noFill/>
          <a:ln>
            <a:noFill/>
          </a:ln>
        </p:spPr>
      </p:pic>
      <p:pic>
        <p:nvPicPr>
          <p:cNvPr id="496" name="Google Shape;496;p48"/>
          <p:cNvPicPr preferRelativeResize="0"/>
          <p:nvPr/>
        </p:nvPicPr>
        <p:blipFill rotWithShape="1">
          <a:blip r:embed="rId5">
            <a:alphaModFix/>
          </a:blip>
          <a:srcRect b="0" l="0" r="76807" t="0"/>
          <a:stretch/>
        </p:blipFill>
        <p:spPr>
          <a:xfrm>
            <a:off x="498450" y="1439969"/>
            <a:ext cx="1794052" cy="1601775"/>
          </a:xfrm>
          <a:prstGeom prst="rect">
            <a:avLst/>
          </a:prstGeom>
          <a:noFill/>
          <a:ln>
            <a:noFill/>
          </a:ln>
        </p:spPr>
      </p:pic>
      <p:pic>
        <p:nvPicPr>
          <p:cNvPr id="497" name="Google Shape;497;p48"/>
          <p:cNvPicPr preferRelativeResize="0"/>
          <p:nvPr/>
        </p:nvPicPr>
        <p:blipFill rotWithShape="1">
          <a:blip r:embed="rId5">
            <a:alphaModFix/>
          </a:blip>
          <a:srcRect b="0" l="92455" r="0" t="0"/>
          <a:stretch/>
        </p:blipFill>
        <p:spPr>
          <a:xfrm>
            <a:off x="1824653" y="1439969"/>
            <a:ext cx="583623" cy="16017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4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03" name="Google Shape;503;p4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a:t>
            </a:r>
            <a:r>
              <a:rPr lang="en"/>
              <a:t>strategy towards </a:t>
            </a:r>
            <a:r>
              <a:rPr lang="en"/>
              <a:t>opportunistic</a:t>
            </a:r>
            <a:r>
              <a:rPr lang="en"/>
              <a:t> HPC</a:t>
            </a:r>
            <a:endParaRPr/>
          </a:p>
        </p:txBody>
      </p:sp>
      <p:sp>
        <p:nvSpPr>
          <p:cNvPr id="504" name="Google Shape;504;p49"/>
          <p:cNvSpPr txBox="1"/>
          <p:nvPr>
            <p:ph idx="1" type="body"/>
          </p:nvPr>
        </p:nvSpPr>
        <p:spPr>
          <a:xfrm>
            <a:off x="105000" y="712925"/>
            <a:ext cx="8934000" cy="43200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Investment in proportion to opportunity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At the moment, e.g., we see ARM as a higher priority than Power</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Not trying to get in on every machine!!</a:t>
            </a:r>
            <a:endParaRPr>
              <a:latin typeface="Helvetica Neue Light"/>
              <a:ea typeface="Helvetica Neue Light"/>
              <a:cs typeface="Helvetica Neue Light"/>
              <a:sym typeface="Helvetica Neue Light"/>
            </a:endParaRPr>
          </a:p>
          <a:p>
            <a:pPr indent="-304800" lvl="2" marL="1371600" rtl="0" algn="l">
              <a:lnSpc>
                <a:spcPct val="100000"/>
              </a:lnSpc>
              <a:spcBef>
                <a:spcPts val="0"/>
              </a:spcBef>
              <a:spcAft>
                <a:spcPts val="0"/>
              </a:spcAft>
              <a:buSzPts val="1200"/>
              <a:buFont typeface="Helvetica Neue Light"/>
              <a:buChar char="■"/>
            </a:pPr>
            <a:r>
              <a:rPr lang="en" sz="1200">
                <a:latin typeface="Helvetica Neue Light"/>
                <a:ea typeface="Helvetica Neue Light"/>
                <a:cs typeface="Helvetica Neue Light"/>
                <a:sym typeface="Helvetica Neue Light"/>
              </a:rPr>
              <a:t>We don’t need to – getting the easy/with internal good support ones gives ample CPU.</a:t>
            </a:r>
            <a:endParaRPr sz="1200">
              <a:latin typeface="Helvetica Neue Light"/>
              <a:ea typeface="Helvetica Neue Light"/>
              <a:cs typeface="Helvetica Neue Light"/>
              <a:sym typeface="Helvetica Neue Light"/>
            </a:endParaRPr>
          </a:p>
          <a:p>
            <a:pPr indent="-304800" lvl="1" marL="914400" rtl="0" algn="l">
              <a:lnSpc>
                <a:spcPct val="100000"/>
              </a:lnSpc>
              <a:spcBef>
                <a:spcPts val="0"/>
              </a:spcBef>
              <a:spcAft>
                <a:spcPts val="0"/>
              </a:spcAft>
              <a:buSzPts val="1200"/>
              <a:buFont typeface="Helvetica Neue Light"/>
              <a:buChar char="○"/>
            </a:pPr>
            <a:r>
              <a:rPr lang="en">
                <a:latin typeface="Helvetica Neue Light"/>
                <a:ea typeface="Helvetica Neue Light"/>
                <a:cs typeface="Helvetica Neue Light"/>
                <a:sym typeface="Helvetica Neue Light"/>
              </a:rPr>
              <a:t>All the “easy” HPCs transparently integrated, running all workflows, are much welcome!</a:t>
            </a:r>
            <a:endParaRPr sz="1200">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We have a good (and growing) toolkit for edge services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With several available solutions, one is likely to fit a new machine</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Work towards several </a:t>
            </a:r>
            <a:r>
              <a:rPr lang="en"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big</a:t>
            </a:r>
            <a:r>
              <a:rPr lang="en">
                <a:solidFill>
                  <a:srgbClr val="007DC3"/>
                </a:solidFill>
                <a:latin typeface="Helvetica Neue Light"/>
                <a:ea typeface="Helvetica Neue Light"/>
                <a:cs typeface="Helvetica Neue Light"/>
                <a:sym typeface="Helvetica Neue Light"/>
              </a:rPr>
              <a:t> HPCs is ongoing</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solidFill>
                  <a:srgbClr val="007DC3"/>
                </a:solidFill>
                <a:latin typeface="Helvetica Neue Light"/>
                <a:ea typeface="Helvetica Neue Light"/>
                <a:cs typeface="Helvetica Neue Light"/>
                <a:sym typeface="Helvetica Neue Light"/>
              </a:rPr>
              <a:t>E.g. </a:t>
            </a:r>
            <a:r>
              <a:rPr lang="en"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Perlmutter</a:t>
            </a:r>
            <a:r>
              <a:rPr lang="en">
                <a:latin typeface="Helvetica Neue Light"/>
                <a:ea typeface="Helvetica Neue Light"/>
                <a:cs typeface="Helvetica Neue Light"/>
                <a:sym typeface="Helvetica Neue Light"/>
              </a:rPr>
              <a:t>,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Fugaku</a:t>
            </a:r>
            <a:r>
              <a:rPr lang="en">
                <a:latin typeface="Helvetica Neue Light"/>
                <a:ea typeface="Helvetica Neue Light"/>
                <a:cs typeface="Helvetica Neue Light"/>
                <a:sym typeface="Helvetica Neue Light"/>
              </a:rPr>
              <a:t>(2)/</a:t>
            </a:r>
            <a:r>
              <a:rPr lang="en" u="sng">
                <a:solidFill>
                  <a:schemeClr val="accent5"/>
                </a:solidFill>
                <a:latin typeface="Helvetica Neue Light"/>
                <a:ea typeface="Helvetica Neue Light"/>
                <a:cs typeface="Helvetica Neue Light"/>
                <a:sym typeface="Helvetica Neue Light"/>
                <a:hlinkClick r:id="rId6">
                  <a:extLst>
                    <a:ext uri="{A12FA001-AC4F-418D-AE19-62706E023703}">
                      <ahyp:hlinkClr val="tx"/>
                    </a:ext>
                  </a:extLst>
                </a:hlinkClick>
              </a:rPr>
              <a:t>CSCS</a:t>
            </a:r>
            <a:r>
              <a:rPr lang="en"/>
              <a:t>, </a:t>
            </a:r>
            <a:r>
              <a:rPr lang="en" u="sng">
                <a:solidFill>
                  <a:schemeClr val="accent5"/>
                </a:solidFill>
                <a:latin typeface="Helvetica Neue Light"/>
                <a:ea typeface="Helvetica Neue Light"/>
                <a:cs typeface="Helvetica Neue Light"/>
                <a:sym typeface="Helvetica Neue Light"/>
                <a:hlinkClick r:id="rId7">
                  <a:extLst>
                    <a:ext uri="{A12FA001-AC4F-418D-AE19-62706E023703}">
                      <ahyp:hlinkClr val="tx"/>
                    </a:ext>
                  </a:extLst>
                </a:hlinkClick>
              </a:rPr>
              <a:t>Toubkal</a:t>
            </a:r>
            <a:r>
              <a:rPr lang="en">
                <a:latin typeface="Helvetica Neue Light"/>
                <a:ea typeface="Helvetica Neue Light"/>
                <a:cs typeface="Helvetica Neue Light"/>
                <a:sym typeface="Helvetica Neue Light"/>
              </a:rPr>
              <a:t>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 details can make the difference:</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HPC are not easy, need expertise on I/O, shared file systems, scheduling, AAI…</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Without forgetting: </a:t>
            </a:r>
            <a:endParaRPr sz="1400">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The risk that the opportunistic CPU resources will disappear at any time is very real</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The main physics program of the experiment should be supported through pledged resources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 constant yearly increment for both CPU and Disk is reasonable to minimize the risks that, if these resources disappear, the computing centers providing pledged resources won’t be able to provide what is needed</a:t>
            </a:r>
            <a:endParaRPr>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5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10" name="Google Shape;510;p5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R&amp;D </a:t>
            </a:r>
            <a:r>
              <a:rPr lang="en"/>
              <a:t>Projects</a:t>
            </a:r>
            <a:r>
              <a:rPr lang="en"/>
              <a:t> with Industry </a:t>
            </a:r>
            <a:endParaRPr/>
          </a:p>
        </p:txBody>
      </p:sp>
      <p:sp>
        <p:nvSpPr>
          <p:cNvPr id="511" name="Google Shape;511;p50"/>
          <p:cNvSpPr txBox="1"/>
          <p:nvPr>
            <p:ph idx="1" type="body"/>
          </p:nvPr>
        </p:nvSpPr>
        <p:spPr>
          <a:xfrm>
            <a:off x="0" y="586275"/>
            <a:ext cx="8749800" cy="43893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 experiments and the labs are engaging with industrial partners on R&amp;D projects, e.g.:</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u="sng">
                <a:solidFill>
                  <a:schemeClr val="accent5"/>
                </a:solidFill>
                <a:latin typeface="Helvetica Neue Light"/>
                <a:ea typeface="Helvetica Neue Light"/>
                <a:cs typeface="Helvetica Neue Light"/>
                <a:sym typeface="Helvetica Neue Light"/>
                <a:hlinkClick r:id="rId3">
                  <a:extLst>
                    <a:ext uri="{A12FA001-AC4F-418D-AE19-62706E023703}">
                      <ahyp:hlinkClr val="tx"/>
                    </a:ext>
                  </a:extLst>
                </a:hlinkClick>
              </a:rPr>
              <a:t>SEAL</a:t>
            </a:r>
            <a:r>
              <a:rPr lang="en">
                <a:latin typeface="Helvetica Neue Light"/>
                <a:ea typeface="Helvetica Neue Light"/>
                <a:cs typeface="Helvetica Neue Light"/>
                <a:sym typeface="Helvetica Neue Light"/>
              </a:rPr>
              <a:t>, a decentralized cloud storage start-up</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u="sng">
                <a:solidFill>
                  <a:schemeClr val="accent5"/>
                </a:solidFill>
                <a:latin typeface="Helvetica Neue Light"/>
                <a:ea typeface="Helvetica Neue Light"/>
                <a:cs typeface="Helvetica Neue Light"/>
                <a:sym typeface="Helvetica Neue Light"/>
                <a:hlinkClick r:id="rId4">
                  <a:extLst>
                    <a:ext uri="{A12FA001-AC4F-418D-AE19-62706E023703}">
                      <ahyp:hlinkClr val="tx"/>
                    </a:ext>
                  </a:extLst>
                </a:hlinkClick>
              </a:rPr>
              <a:t>Google</a:t>
            </a:r>
            <a:r>
              <a:rPr lang="en">
                <a:latin typeface="Helvetica Neue Light"/>
                <a:ea typeface="Helvetica Neue Light"/>
                <a:cs typeface="Helvetica Neue Light"/>
                <a:sym typeface="Helvetica Neue Light"/>
              </a:rPr>
              <a:t> </a:t>
            </a:r>
            <a:r>
              <a:rPr lang="en">
                <a:latin typeface="Helvetica Neue Light"/>
                <a:ea typeface="Helvetica Neue Light"/>
                <a:cs typeface="Helvetica Neue Light"/>
                <a:sym typeface="Helvetica Neue Light"/>
              </a:rPr>
              <a:t>C</a:t>
            </a:r>
            <a:r>
              <a:rPr lang="en">
                <a:latin typeface="Helvetica Neue Light"/>
                <a:ea typeface="Helvetica Neue Light"/>
                <a:cs typeface="Helvetica Neue Light"/>
                <a:sym typeface="Helvetica Neue Light"/>
              </a:rPr>
              <a:t>loud</a:t>
            </a:r>
            <a:r>
              <a:rPr lang="en">
                <a:latin typeface="Helvetica Neue Light"/>
                <a:ea typeface="Helvetica Neue Light"/>
                <a:cs typeface="Helvetica Neue Light"/>
                <a:sym typeface="Helvetica Neue Light"/>
              </a:rPr>
              <a:t> and </a:t>
            </a:r>
            <a:r>
              <a:rPr lang="en" u="sng">
                <a:solidFill>
                  <a:schemeClr val="accent5"/>
                </a:solidFill>
                <a:latin typeface="Helvetica Neue Light"/>
                <a:ea typeface="Helvetica Neue Light"/>
                <a:cs typeface="Helvetica Neue Light"/>
                <a:sym typeface="Helvetica Neue Light"/>
                <a:hlinkClick r:id="rId5">
                  <a:extLst>
                    <a:ext uri="{A12FA001-AC4F-418D-AE19-62706E023703}">
                      <ahyp:hlinkClr val="tx"/>
                    </a:ext>
                  </a:extLst>
                </a:hlinkClick>
              </a:rPr>
              <a:t>Amazon</a:t>
            </a:r>
            <a:r>
              <a:rPr lang="en">
                <a:latin typeface="Helvetica Neue Light"/>
                <a:ea typeface="Helvetica Neue Light"/>
                <a:cs typeface="Helvetica Neue Light"/>
                <a:sym typeface="Helvetica Neue Light"/>
              </a:rPr>
              <a:t> Web Services</a:t>
            </a:r>
            <a:endParaRPr>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400">
              <a:solidFill>
                <a:srgbClr val="007DC3"/>
              </a:solidFill>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Opportunities to evaluate technologies and to define a resilient long term strategy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Use of cloud compute for </a:t>
            </a:r>
            <a:r>
              <a:rPr i="1" lang="en">
                <a:latin typeface="Helvetica Neue Light"/>
                <a:ea typeface="Helvetica Neue Light"/>
                <a:cs typeface="Helvetica Neue Light"/>
                <a:sym typeface="Helvetica Neue Light"/>
              </a:rPr>
              <a:t>all</a:t>
            </a:r>
            <a:r>
              <a:rPr lang="en">
                <a:latin typeface="Helvetica Neue Light"/>
                <a:ea typeface="Helvetica Neue Light"/>
                <a:cs typeface="Helvetica Neue Light"/>
                <a:sym typeface="Helvetica Neue Light"/>
              </a:rPr>
              <a:t> workflows, and a comparison to traditional resources of the total cost of ownership (TCO)</a:t>
            </a:r>
            <a:endParaRPr>
              <a:latin typeface="Helvetica Neue Light"/>
              <a:ea typeface="Helvetica Neue Light"/>
              <a:cs typeface="Helvetica Neue Light"/>
              <a:sym typeface="Helvetica Neue Light"/>
            </a:endParaRPr>
          </a:p>
          <a:p>
            <a:pPr indent="-317500" lvl="2" marL="13716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Google already used for interactive analysis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Evaluation of test technologies (e.g. TPU, ARM) using cloud resources without requiring large-scale purchases</a:t>
            </a:r>
            <a:endParaRPr>
              <a:latin typeface="Helvetica Neue Light"/>
              <a:ea typeface="Helvetica Neue Light"/>
              <a:cs typeface="Helvetica Neue Light"/>
              <a:sym typeface="Helvetica Neue Light"/>
            </a:endParaRPr>
          </a:p>
          <a:p>
            <a:pPr indent="-317500" lvl="2" marL="13716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AWS extensively used in setup and validation of ARM Athena nightlies builds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Evaluation of remote cold storage as a complement / supplement to tape systems</a:t>
            </a:r>
            <a:endParaRPr>
              <a:latin typeface="Helvetica Neue Light"/>
              <a:ea typeface="Helvetica Neue Light"/>
              <a:cs typeface="Helvetica Neue Light"/>
              <a:sym typeface="Helvetica Neue Light"/>
            </a:endParaRPr>
          </a:p>
          <a:p>
            <a:pPr indent="0" lvl="0" marL="914400" rtl="0" algn="l">
              <a:lnSpc>
                <a:spcPct val="100000"/>
              </a:lnSpc>
              <a:spcBef>
                <a:spcPts val="0"/>
              </a:spcBef>
              <a:spcAft>
                <a:spcPts val="0"/>
              </a:spcAft>
              <a:buNone/>
            </a:pPr>
            <a:r>
              <a:t/>
            </a:r>
            <a:endParaRPr sz="1400">
              <a:solidFill>
                <a:srgbClr val="007DC3"/>
              </a:solidFill>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These projects also present great connections with strong partners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Amazon and Google are major players that many groups already collaborate with</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Being able to speak the same language and learn how they operate is invaluable</a:t>
            </a:r>
            <a:endParaRPr sz="16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pic>
        <p:nvPicPr>
          <p:cNvPr id="516" name="Google Shape;516;p51"/>
          <p:cNvPicPr preferRelativeResize="0"/>
          <p:nvPr/>
        </p:nvPicPr>
        <p:blipFill>
          <a:blip r:embed="rId3">
            <a:alphaModFix/>
          </a:blip>
          <a:stretch>
            <a:fillRect/>
          </a:stretch>
        </p:blipFill>
        <p:spPr>
          <a:xfrm>
            <a:off x="5347901" y="2701975"/>
            <a:ext cx="3571475" cy="2377025"/>
          </a:xfrm>
          <a:prstGeom prst="rect">
            <a:avLst/>
          </a:prstGeom>
          <a:noFill/>
          <a:ln cap="flat" cmpd="sng" w="9525">
            <a:solidFill>
              <a:schemeClr val="dk2"/>
            </a:solidFill>
            <a:prstDash val="solid"/>
            <a:round/>
            <a:headEnd len="sm" w="sm" type="none"/>
            <a:tailEnd len="sm" w="sm" type="none"/>
          </a:ln>
          <a:effectLst>
            <a:outerShdw blurRad="57150" rotWithShape="0" algn="bl" dir="18540000" dist="57150">
              <a:srgbClr val="000000">
                <a:alpha val="50000"/>
              </a:srgbClr>
            </a:outerShdw>
          </a:effectLst>
        </p:spPr>
      </p:pic>
      <p:sp>
        <p:nvSpPr>
          <p:cNvPr id="517" name="Google Shape;517;p51"/>
          <p:cNvSpPr txBox="1"/>
          <p:nvPr>
            <p:ph type="title"/>
          </p:nvPr>
        </p:nvSpPr>
        <p:spPr>
          <a:xfrm>
            <a:off x="159300" y="64025"/>
            <a:ext cx="8984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Opportunistic CPU but NO opportunistic Disk</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518" name="Google Shape;518;p51"/>
          <p:cNvSpPr txBox="1"/>
          <p:nvPr>
            <p:ph idx="1" type="body"/>
          </p:nvPr>
        </p:nvSpPr>
        <p:spPr>
          <a:xfrm>
            <a:off x="70475" y="534475"/>
            <a:ext cx="8984700" cy="33486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Resources extremely useful for the physics community</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have developed a detailed programme for secondary MC simulation samples</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E.g.: large number of diphoton background events simulated → significant reduction of spurious signal systematic uncertainty → enabled a low diphoton-mass analysis; V+jets w both new Sherpa and MadGraph → primary setup for upcoming V+jets modelling pub, used in Z+jets measurements paper</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Still, they produce a huge challenge for our storage: we need to store all these data!</a:t>
            </a:r>
            <a:endParaRPr>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519" name="Google Shape;519;p5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20" name="Google Shape;520;p51"/>
          <p:cNvPicPr preferRelativeResize="0"/>
          <p:nvPr/>
        </p:nvPicPr>
        <p:blipFill>
          <a:blip r:embed="rId4">
            <a:alphaModFix/>
          </a:blip>
          <a:stretch>
            <a:fillRect/>
          </a:stretch>
        </p:blipFill>
        <p:spPr>
          <a:xfrm>
            <a:off x="291775" y="2205450"/>
            <a:ext cx="4840602" cy="2710725"/>
          </a:xfrm>
          <a:prstGeom prst="rect">
            <a:avLst/>
          </a:prstGeom>
          <a:noFill/>
          <a:ln cap="flat" cmpd="sng" w="9525">
            <a:solidFill>
              <a:schemeClr val="dk2"/>
            </a:solidFill>
            <a:prstDash val="solid"/>
            <a:round/>
            <a:headEnd len="sm" w="sm" type="none"/>
            <a:tailEnd len="sm" w="sm" type="none"/>
          </a:ln>
          <a:effectLst>
            <a:outerShdw blurRad="57150" rotWithShape="0" algn="bl" dir="18540000" dist="57150">
              <a:srgbClr val="000000">
                <a:alpha val="50000"/>
              </a:srgbClr>
            </a:outerShdw>
          </a:effectLst>
        </p:spPr>
      </p:pic>
      <p:sp>
        <p:nvSpPr>
          <p:cNvPr id="521" name="Google Shape;521;p51"/>
          <p:cNvSpPr/>
          <p:nvPr/>
        </p:nvSpPr>
        <p:spPr>
          <a:xfrm>
            <a:off x="1523275" y="3327075"/>
            <a:ext cx="3713400" cy="880500"/>
          </a:xfrm>
          <a:prstGeom prst="ellipse">
            <a:avLst/>
          </a:prstGeom>
          <a:noFill/>
          <a:ln cap="flat" cmpd="sng" w="2857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22" name="Google Shape;522;p51"/>
          <p:cNvCxnSpPr>
            <a:stCxn id="521" idx="6"/>
          </p:cNvCxnSpPr>
          <p:nvPr/>
        </p:nvCxnSpPr>
        <p:spPr>
          <a:xfrm>
            <a:off x="5236675" y="3767325"/>
            <a:ext cx="1080900" cy="274500"/>
          </a:xfrm>
          <a:prstGeom prst="straightConnector1">
            <a:avLst/>
          </a:prstGeom>
          <a:noFill/>
          <a:ln cap="flat" cmpd="sng" w="28575">
            <a:solidFill>
              <a:srgbClr val="0000FF"/>
            </a:solidFill>
            <a:prstDash val="solid"/>
            <a:round/>
            <a:headEnd len="med" w="med" type="none"/>
            <a:tailEnd len="med" w="med" type="triangle"/>
          </a:ln>
        </p:spPr>
      </p:cxn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5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28" name="Google Shape;528;p52"/>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Storage challenges</a:t>
            </a:r>
            <a:endParaRPr/>
          </a:p>
        </p:txBody>
      </p:sp>
      <p:pic>
        <p:nvPicPr>
          <p:cNvPr id="529" name="Google Shape;529;p52"/>
          <p:cNvPicPr preferRelativeResize="0"/>
          <p:nvPr/>
        </p:nvPicPr>
        <p:blipFill>
          <a:blip r:embed="rId3">
            <a:alphaModFix/>
          </a:blip>
          <a:stretch>
            <a:fillRect/>
          </a:stretch>
        </p:blipFill>
        <p:spPr>
          <a:xfrm>
            <a:off x="137525" y="728250"/>
            <a:ext cx="3644675" cy="2578625"/>
          </a:xfrm>
          <a:prstGeom prst="rect">
            <a:avLst/>
          </a:prstGeom>
          <a:noFill/>
          <a:ln cap="flat" cmpd="sng" w="9525">
            <a:solidFill>
              <a:schemeClr val="lt2"/>
            </a:solidFill>
            <a:prstDash val="solid"/>
            <a:round/>
            <a:headEnd len="sm" w="sm" type="none"/>
            <a:tailEnd len="sm" w="sm" type="none"/>
          </a:ln>
          <a:effectLst>
            <a:outerShdw blurRad="57150" rotWithShape="0" algn="bl" dir="18360000" dist="76200">
              <a:srgbClr val="000000">
                <a:alpha val="50000"/>
              </a:srgbClr>
            </a:outerShdw>
          </a:effectLst>
        </p:spPr>
      </p:pic>
      <p:sp>
        <p:nvSpPr>
          <p:cNvPr id="530" name="Google Shape;530;p52"/>
          <p:cNvSpPr txBox="1"/>
          <p:nvPr>
            <p:ph idx="1" type="body"/>
          </p:nvPr>
        </p:nvSpPr>
        <p:spPr>
          <a:xfrm>
            <a:off x="3761000" y="533000"/>
            <a:ext cx="5382900" cy="29619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Our data sample is going to be 10x bigger!</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today trigger rate is ~4kHz, will be 10kHz in HL-LHC,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RAW size from 1.5MB/event to ~4MB in HL-LHC</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MC simulated events from 30B/year to 150B/year</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We are working on several R&amp;D (and lots of “business as usual”) to make sure we make the best use of our Disk and Tape:</a:t>
            </a:r>
            <a:endParaRPr sz="2000">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t/>
            </a:r>
            <a:endParaRPr sz="2000">
              <a:solidFill>
                <a:srgbClr val="007DC3"/>
              </a:solidFill>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sp>
        <p:nvSpPr>
          <p:cNvPr id="531" name="Google Shape;531;p52"/>
          <p:cNvSpPr txBox="1"/>
          <p:nvPr/>
        </p:nvSpPr>
        <p:spPr>
          <a:xfrm>
            <a:off x="88350" y="3451925"/>
            <a:ext cx="8967300" cy="11082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New analysis models: smaller data types</a:t>
            </a:r>
            <a:endParaRPr sz="2000">
              <a:solidFill>
                <a:srgbClr val="007DC3"/>
              </a:solidFill>
              <a:latin typeface="Helvetica Neue Light"/>
              <a:ea typeface="Helvetica Neue Light"/>
              <a:cs typeface="Helvetica Neue Light"/>
              <a:sym typeface="Helvetica Neue Light"/>
            </a:endParaRPr>
          </a:p>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Data Carousel: trading Tape (cheaper, but slower) for Disk</a:t>
            </a:r>
            <a:endParaRPr sz="2000">
              <a:solidFill>
                <a:srgbClr val="007DC3"/>
              </a:solidFill>
              <a:latin typeface="Helvetica Neue Light"/>
              <a:ea typeface="Helvetica Neue Light"/>
              <a:cs typeface="Helvetica Neue Light"/>
              <a:sym typeface="Helvetica Neue Light"/>
            </a:endParaRPr>
          </a:p>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Constant review of the content and the objects stored in each datatypes</a:t>
            </a:r>
            <a:endParaRPr sz="2000">
              <a:solidFill>
                <a:srgbClr val="007DC3"/>
              </a:solidFill>
              <a:latin typeface="Helvetica Neue Light"/>
              <a:ea typeface="Helvetica Neue Light"/>
              <a:cs typeface="Helvetica Neue Light"/>
              <a:sym typeface="Helvetica Neue Light"/>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pic>
        <p:nvPicPr>
          <p:cNvPr id="536" name="Google Shape;536;p53"/>
          <p:cNvPicPr preferRelativeResize="0"/>
          <p:nvPr/>
        </p:nvPicPr>
        <p:blipFill>
          <a:blip r:embed="rId3">
            <a:alphaModFix/>
          </a:blip>
          <a:stretch>
            <a:fillRect/>
          </a:stretch>
        </p:blipFill>
        <p:spPr>
          <a:xfrm>
            <a:off x="2986350" y="4412625"/>
            <a:ext cx="1347275" cy="730875"/>
          </a:xfrm>
          <a:prstGeom prst="rect">
            <a:avLst/>
          </a:prstGeom>
          <a:noFill/>
          <a:ln>
            <a:noFill/>
          </a:ln>
        </p:spPr>
      </p:pic>
      <p:sp>
        <p:nvSpPr>
          <p:cNvPr id="537" name="Google Shape;537;p5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38" name="Google Shape;538;p5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Storage challenges: more</a:t>
            </a:r>
            <a:endParaRPr/>
          </a:p>
        </p:txBody>
      </p:sp>
      <p:sp>
        <p:nvSpPr>
          <p:cNvPr id="539" name="Google Shape;539;p53"/>
          <p:cNvSpPr txBox="1"/>
          <p:nvPr>
            <p:ph idx="1" type="body"/>
          </p:nvPr>
        </p:nvSpPr>
        <p:spPr>
          <a:xfrm>
            <a:off x="84875" y="564875"/>
            <a:ext cx="6306900" cy="30723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Lot of analytics: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Too much, never enough - and always complicated to keep all the chain working! - help welcome!</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understand what we use, how often, how many replicas …</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Clr>
                <a:schemeClr val="dk1"/>
              </a:buClr>
              <a:buSzPts val="1100"/>
              <a:buFont typeface="Arial"/>
              <a:buNone/>
            </a:pPr>
            <a:r>
              <a:rPr lang="en" sz="2000">
                <a:solidFill>
                  <a:srgbClr val="007DC3"/>
                </a:solidFill>
                <a:latin typeface="Helvetica Neue Light"/>
                <a:ea typeface="Helvetica Neue Light"/>
                <a:cs typeface="Helvetica Neue Light"/>
                <a:sym typeface="Helvetica Neue Light"/>
              </a:rPr>
              <a:t>Some more blue-sky R&amp;D</a:t>
            </a:r>
            <a:r>
              <a:rPr lang="en" sz="2000">
                <a:solidFill>
                  <a:srgbClr val="007DC3"/>
                </a:solidFill>
                <a:latin typeface="Helvetica Neue Light"/>
                <a:ea typeface="Helvetica Neue Light"/>
                <a:cs typeface="Helvetica Neue Light"/>
                <a:sym typeface="Helvetica Neue Light"/>
              </a:rPr>
              <a:t> are fascinating, e.g.:</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fastchain: trading CPU for Disk</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A fast end-2-end simulation, we could choose to save less (or zero) intermediate data - potentially important impact on disk and tape savings</a:t>
            </a:r>
            <a:endParaRPr sz="1600">
              <a:latin typeface="Helvetica Neue Light"/>
              <a:ea typeface="Helvetica Neue Light"/>
              <a:cs typeface="Helvetica Neue Light"/>
              <a:sym typeface="Helvetica Neue Light"/>
            </a:endParaRPr>
          </a:p>
          <a:p>
            <a:pPr indent="0" lvl="0" marL="0" rtl="0" algn="l">
              <a:spcBef>
                <a:spcPts val="0"/>
              </a:spcBef>
              <a:spcAft>
                <a:spcPts val="1600"/>
              </a:spcAft>
              <a:buNone/>
            </a:pPr>
            <a:r>
              <a:t/>
            </a:r>
            <a:endParaRPr/>
          </a:p>
        </p:txBody>
      </p:sp>
      <p:pic>
        <p:nvPicPr>
          <p:cNvPr id="540" name="Google Shape;540;p53">
            <a:hlinkClick r:id="rId4"/>
          </p:cNvPr>
          <p:cNvPicPr preferRelativeResize="0"/>
          <p:nvPr/>
        </p:nvPicPr>
        <p:blipFill>
          <a:blip r:embed="rId5">
            <a:alphaModFix/>
          </a:blip>
          <a:stretch>
            <a:fillRect/>
          </a:stretch>
        </p:blipFill>
        <p:spPr>
          <a:xfrm>
            <a:off x="6470375" y="107675"/>
            <a:ext cx="2597726" cy="2852224"/>
          </a:xfrm>
          <a:prstGeom prst="rect">
            <a:avLst/>
          </a:prstGeom>
          <a:noFill/>
          <a:ln cap="flat" cmpd="sng" w="9525">
            <a:solidFill>
              <a:schemeClr val="lt2"/>
            </a:solidFill>
            <a:prstDash val="solid"/>
            <a:round/>
            <a:headEnd len="sm" w="sm" type="none"/>
            <a:tailEnd len="sm" w="sm" type="none"/>
          </a:ln>
          <a:effectLst>
            <a:outerShdw blurRad="57150" rotWithShape="0" algn="bl" dir="18480000" dist="66675">
              <a:srgbClr val="000000">
                <a:alpha val="50000"/>
              </a:srgbClr>
            </a:outerShdw>
          </a:effectLst>
        </p:spPr>
      </p:pic>
      <p:pic>
        <p:nvPicPr>
          <p:cNvPr id="541" name="Google Shape;541;p53">
            <a:hlinkClick r:id="rId6"/>
          </p:cNvPr>
          <p:cNvPicPr preferRelativeResize="0"/>
          <p:nvPr/>
        </p:nvPicPr>
        <p:blipFill>
          <a:blip r:embed="rId7">
            <a:alphaModFix/>
          </a:blip>
          <a:stretch>
            <a:fillRect/>
          </a:stretch>
        </p:blipFill>
        <p:spPr>
          <a:xfrm>
            <a:off x="4778725" y="3106875"/>
            <a:ext cx="4326450" cy="1960425"/>
          </a:xfrm>
          <a:prstGeom prst="rect">
            <a:avLst/>
          </a:prstGeom>
          <a:noFill/>
          <a:ln>
            <a:noFill/>
          </a:ln>
          <a:effectLst>
            <a:outerShdw blurRad="57150" rotWithShape="0" algn="bl" dir="18900000" dist="66675">
              <a:srgbClr val="000000">
                <a:alpha val="50000"/>
              </a:srgbClr>
            </a:outerShdw>
          </a:effectLst>
        </p:spPr>
      </p:pic>
      <p:sp>
        <p:nvSpPr>
          <p:cNvPr id="542" name="Google Shape;542;p53"/>
          <p:cNvSpPr txBox="1"/>
          <p:nvPr/>
        </p:nvSpPr>
        <p:spPr>
          <a:xfrm>
            <a:off x="84875" y="2965900"/>
            <a:ext cx="4839600" cy="15393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More aggressive deletion - and recreation on demand</a:t>
            </a:r>
            <a:endParaRPr sz="2000">
              <a:solidFill>
                <a:srgbClr val="007DC3"/>
              </a:solidFill>
              <a:latin typeface="Helvetica Neue Light"/>
              <a:ea typeface="Helvetica Neue Light"/>
              <a:cs typeface="Helvetica Neue Light"/>
              <a:sym typeface="Helvetica Neue Light"/>
            </a:endParaRPr>
          </a:p>
          <a:p>
            <a:pPr indent="-330200" lvl="1" marL="914400" rtl="0" algn="l">
              <a:spcBef>
                <a:spcPts val="0"/>
              </a:spcBef>
              <a:spcAft>
                <a:spcPts val="0"/>
              </a:spcAft>
              <a:buClr>
                <a:schemeClr val="dk2"/>
              </a:buClr>
              <a:buSzPts val="1600"/>
              <a:buFont typeface="Helvetica Neue Light"/>
              <a:buChar char="○"/>
            </a:pPr>
            <a:r>
              <a:rPr lang="en" sz="1600">
                <a:solidFill>
                  <a:schemeClr val="dk2"/>
                </a:solidFill>
                <a:latin typeface="Helvetica Neue Light"/>
                <a:ea typeface="Helvetica Neue Light"/>
                <a:cs typeface="Helvetica Neue Light"/>
                <a:sym typeface="Helvetica Neue Light"/>
              </a:rPr>
              <a:t>Again trading CPU for Disk, one of the complexity is on the timely reproduction (with proper metadata)</a:t>
            </a:r>
            <a:endParaRPr sz="2000">
              <a:solidFill>
                <a:srgbClr val="007DC3"/>
              </a:solidFill>
              <a:latin typeface="Helvetica Neue Light"/>
              <a:ea typeface="Helvetica Neue Light"/>
              <a:cs typeface="Helvetica Neue Light"/>
              <a:sym typeface="Helvetica Neue Light"/>
            </a:endParaRPr>
          </a:p>
        </p:txBody>
      </p:sp>
      <p:sp>
        <p:nvSpPr>
          <p:cNvPr id="543" name="Google Shape;543;p53"/>
          <p:cNvSpPr txBox="1"/>
          <p:nvPr/>
        </p:nvSpPr>
        <p:spPr>
          <a:xfrm>
            <a:off x="1204375" y="458140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rgbClr val="007DC3"/>
                </a:solidFill>
                <a:latin typeface="Helvetica Neue Light"/>
                <a:ea typeface="Helvetica Neue Light"/>
                <a:cs typeface="Helvetica Neue Light"/>
                <a:sym typeface="Helvetica Neue Light"/>
              </a:rPr>
              <a:t>Data Scientists:</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5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49" name="Google Shape;549;p54"/>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Tackling challenges: considerations</a:t>
            </a:r>
            <a:endParaRPr/>
          </a:p>
        </p:txBody>
      </p:sp>
      <p:sp>
        <p:nvSpPr>
          <p:cNvPr id="550" name="Google Shape;550;p54"/>
          <p:cNvSpPr txBox="1"/>
          <p:nvPr>
            <p:ph idx="1" type="body"/>
          </p:nvPr>
        </p:nvSpPr>
        <p:spPr>
          <a:xfrm>
            <a:off x="60800" y="553900"/>
            <a:ext cx="9029400" cy="4448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HPCs are very useful to mitigate the risk of being short in CPU resource  </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With some caveats - as we discussed</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Clouds and in general project with industry help us in improving our frameworks, make it more sustainable and “community standard” </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Some interesting “opportunistic storage” R&amp;D</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And TCO evaluation is important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Many more R&amp;D to mitigate the HL-LHC not-enough-CPU risks: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are following with great interest the Geant4 collaboration (+Adept and Celeritas) and Event Generator groups’ R&amp;D efforts </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Many R&amp;D to mitigate the storage challenges’ risks:</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 Our systems are complex: need lots of brains and analytics expertise to take the right informed decisions</a:t>
            </a:r>
            <a:endParaRPr>
              <a:latin typeface="Helvetica Neue Light"/>
              <a:ea typeface="Helvetica Neue Light"/>
              <a:cs typeface="Helvetica Neue Light"/>
              <a:sym typeface="Helvetica Neue Light"/>
            </a:endParaRPr>
          </a:p>
          <a:p>
            <a:pPr indent="-342900" lvl="0" marL="457200" rtl="0" algn="l">
              <a:lnSpc>
                <a:spcPct val="100000"/>
              </a:lnSpc>
              <a:spcBef>
                <a:spcPts val="0"/>
              </a:spcBef>
              <a:spcAft>
                <a:spcPts val="0"/>
              </a:spcAft>
              <a:buClr>
                <a:srgbClr val="007DC3"/>
              </a:buClr>
              <a:buSzPts val="1800"/>
              <a:buFont typeface="Helvetica Neue Light"/>
              <a:buChar char="●"/>
            </a:pPr>
            <a:r>
              <a:rPr lang="en">
                <a:solidFill>
                  <a:srgbClr val="007DC3"/>
                </a:solidFill>
                <a:latin typeface="Helvetica Neue Light"/>
                <a:ea typeface="Helvetica Neue Light"/>
                <a:cs typeface="Helvetica Neue Light"/>
                <a:sym typeface="Helvetica Neue Light"/>
              </a:rPr>
              <a:t>Note that not all our R&amp;D will reduce our resource consumption!</a:t>
            </a:r>
            <a:endParaRPr>
              <a:solidFill>
                <a:srgbClr val="007DC3"/>
              </a:solidFill>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We want to do *great* physics, some of the R&amp;D will help us on this too</a:t>
            </a:r>
            <a:endParaRPr>
              <a:latin typeface="Helvetica Neue Light"/>
              <a:ea typeface="Helvetica Neue Light"/>
              <a:cs typeface="Helvetica Neue Light"/>
              <a:sym typeface="Helvetica Neue Light"/>
            </a:endParaRPr>
          </a:p>
          <a:p>
            <a:pPr indent="-317500" lvl="1" marL="914400" rtl="0" algn="l">
              <a:lnSpc>
                <a:spcPct val="100000"/>
              </a:lnSpc>
              <a:spcBef>
                <a:spcPts val="0"/>
              </a:spcBef>
              <a:spcAft>
                <a:spcPts val="0"/>
              </a:spcAft>
              <a:buSzPts val="1400"/>
              <a:buFont typeface="Helvetica Neue Light"/>
              <a:buChar char="○"/>
            </a:pPr>
            <a:r>
              <a:rPr lang="en">
                <a:latin typeface="Helvetica Neue Light"/>
                <a:ea typeface="Helvetica Neue Light"/>
                <a:cs typeface="Helvetica Neue Light"/>
                <a:sym typeface="Helvetica Neue Light"/>
              </a:rPr>
              <a:t>And some others will push us to rewrite our (reco and tracking) code, to be able to be </a:t>
            </a:r>
            <a:r>
              <a:rPr lang="en">
                <a:latin typeface="Helvetica Neue Light"/>
                <a:ea typeface="Helvetica Neue Light"/>
                <a:cs typeface="Helvetica Neue Light"/>
                <a:sym typeface="Helvetica Neue Light"/>
              </a:rPr>
              <a:t>accelerators</a:t>
            </a:r>
            <a:r>
              <a:rPr lang="en">
                <a:latin typeface="Helvetica Neue Light"/>
                <a:ea typeface="Helvetica Neue Light"/>
                <a:cs typeface="Helvetica Neue Light"/>
                <a:sym typeface="Helvetica Neue Light"/>
              </a:rPr>
              <a:t> (e.g. GPU)</a:t>
            </a:r>
            <a:r>
              <a:rPr lang="en">
                <a:latin typeface="Helvetica Neue Light"/>
                <a:ea typeface="Helvetica Neue Light"/>
                <a:cs typeface="Helvetica Neue Light"/>
                <a:sym typeface="Helvetica Neue Light"/>
              </a:rPr>
              <a:t> friendly </a:t>
            </a:r>
            <a:endParaRPr>
              <a:latin typeface="Helvetica Neue Light"/>
              <a:ea typeface="Helvetica Neue Light"/>
              <a:cs typeface="Helvetica Neue Light"/>
              <a:sym typeface="Helvetica Neue Light"/>
            </a:endParaRPr>
          </a:p>
          <a:p>
            <a:pPr indent="-304800" lvl="2" marL="1371600" rtl="0" algn="l">
              <a:lnSpc>
                <a:spcPct val="100000"/>
              </a:lnSpc>
              <a:spcBef>
                <a:spcPts val="0"/>
              </a:spcBef>
              <a:spcAft>
                <a:spcPts val="0"/>
              </a:spcAft>
              <a:buSzPts val="1200"/>
              <a:buFont typeface="Helvetica Neue Light"/>
              <a:buChar char="■"/>
            </a:pPr>
            <a:r>
              <a:rPr lang="en" sz="1200">
                <a:latin typeface="Helvetica Neue Light"/>
                <a:ea typeface="Helvetica Neue Light"/>
                <a:cs typeface="Helvetica Neue Light"/>
                <a:sym typeface="Helvetica Neue Light"/>
              </a:rPr>
              <a:t>→ independently on the usage or not of accelerators, we will for sure gain having better written code: sustainability and capability to engage more people</a:t>
            </a:r>
            <a:endParaRPr sz="1200">
              <a:latin typeface="Helvetica Neue Light"/>
              <a:ea typeface="Helvetica Neue Light"/>
              <a:cs typeface="Helvetica Neue Light"/>
              <a:sym typeface="Helvetica Neue Light"/>
            </a:endParaRPr>
          </a:p>
          <a:p>
            <a:pPr indent="-342900" lvl="0" marL="457200" rtl="0" algn="l">
              <a:spcBef>
                <a:spcPts val="0"/>
              </a:spcBef>
              <a:spcAft>
                <a:spcPts val="1600"/>
              </a:spcAft>
              <a:buSzPts val="1800"/>
              <a:buChar char="●"/>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descr="https://selenevespertina.files.wordpress.com/2014/02/nuclear_00325518.jpg" id="104" name="Google Shape;104;p19"/>
          <p:cNvPicPr preferRelativeResize="0"/>
          <p:nvPr/>
        </p:nvPicPr>
        <p:blipFill rotWithShape="1">
          <a:blip r:embed="rId3">
            <a:alphaModFix/>
          </a:blip>
          <a:srcRect b="7725" l="0" r="0" t="5080"/>
          <a:stretch/>
        </p:blipFill>
        <p:spPr>
          <a:xfrm>
            <a:off x="0" y="-29029"/>
            <a:ext cx="9144000" cy="4484915"/>
          </a:xfrm>
          <a:prstGeom prst="rect">
            <a:avLst/>
          </a:prstGeom>
          <a:noFill/>
          <a:ln>
            <a:noFill/>
          </a:ln>
        </p:spPr>
      </p:pic>
      <p:sp>
        <p:nvSpPr>
          <p:cNvPr id="105" name="Google Shape;105;p19"/>
          <p:cNvSpPr txBox="1"/>
          <p:nvPr/>
        </p:nvSpPr>
        <p:spPr>
          <a:xfrm>
            <a:off x="167275" y="109623"/>
            <a:ext cx="8809449" cy="7810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 sz="4400" u="none" cap="none" strike="noStrike">
                <a:solidFill>
                  <a:schemeClr val="lt1"/>
                </a:solidFill>
                <a:latin typeface="Alfa Slab One"/>
                <a:ea typeface="Alfa Slab One"/>
                <a:cs typeface="Alfa Slab One"/>
                <a:sym typeface="Alfa Slab One"/>
              </a:rPr>
              <a:t>Nuclear?</a:t>
            </a:r>
            <a:endParaRPr i="1" sz="4400" u="none" cap="none" strike="noStrike">
              <a:solidFill>
                <a:schemeClr val="lt1"/>
              </a:solidFill>
              <a:latin typeface="Alfa Slab One"/>
              <a:ea typeface="Alfa Slab One"/>
              <a:cs typeface="Alfa Slab One"/>
              <a:sym typeface="Alfa Slab One"/>
            </a:endParaRPr>
          </a:p>
        </p:txBody>
      </p:sp>
      <p:pic>
        <p:nvPicPr>
          <p:cNvPr descr="http://whygreeneconomy.org/wp-content/uploads/2012/10/Bjoern-Schwarz-Nuclear-Power-Plant-Germany-creative-commons-2010.jpg" id="106" name="Google Shape;106;p19"/>
          <p:cNvPicPr preferRelativeResize="0"/>
          <p:nvPr/>
        </p:nvPicPr>
        <p:blipFill rotWithShape="1">
          <a:blip r:embed="rId4">
            <a:alphaModFix/>
          </a:blip>
          <a:srcRect b="0" l="25140" r="12239" t="0"/>
          <a:stretch/>
        </p:blipFill>
        <p:spPr>
          <a:xfrm>
            <a:off x="323528" y="1077390"/>
            <a:ext cx="2427890" cy="1938568"/>
          </a:xfrm>
          <a:prstGeom prst="rect">
            <a:avLst/>
          </a:prstGeom>
          <a:noFill/>
          <a:ln>
            <a:noFill/>
          </a:ln>
          <a:effectLst>
            <a:outerShdw blurRad="152400" sx="103000" rotWithShape="0" algn="tl" dir="2700000" dist="38100" sy="103000">
              <a:schemeClr val="lt1">
                <a:alpha val="40000"/>
              </a:schemeClr>
            </a:outerShdw>
          </a:effectLst>
        </p:spPr>
      </p:pic>
      <p:pic>
        <p:nvPicPr>
          <p:cNvPr descr="http://b.vimeocdn.com/ts/174/791/174791219_640.jpg" id="107" name="Google Shape;107;p19"/>
          <p:cNvPicPr preferRelativeResize="0"/>
          <p:nvPr/>
        </p:nvPicPr>
        <p:blipFill rotWithShape="1">
          <a:blip r:embed="rId5">
            <a:alphaModFix/>
          </a:blip>
          <a:srcRect b="2933" l="311" r="-310" t="17416"/>
          <a:stretch/>
        </p:blipFill>
        <p:spPr>
          <a:xfrm>
            <a:off x="3322051" y="1082129"/>
            <a:ext cx="2427889" cy="1933829"/>
          </a:xfrm>
          <a:prstGeom prst="rect">
            <a:avLst/>
          </a:prstGeom>
          <a:noFill/>
          <a:ln>
            <a:noFill/>
          </a:ln>
          <a:effectLst>
            <a:outerShdw blurRad="152400" sx="103000" rotWithShape="0" algn="tl" dir="2700000" dist="38100" sy="103000">
              <a:schemeClr val="lt1">
                <a:alpha val="40000"/>
              </a:schemeClr>
            </a:outerShdw>
          </a:effectLst>
        </p:spPr>
      </p:pic>
      <p:pic>
        <p:nvPicPr>
          <p:cNvPr descr="http://fc05.deviantart.net/fs51/i/2009/334/9/c/Inside_Atom_by_xaotherion.jpg" id="108" name="Google Shape;108;p19"/>
          <p:cNvPicPr preferRelativeResize="0"/>
          <p:nvPr/>
        </p:nvPicPr>
        <p:blipFill rotWithShape="1">
          <a:blip r:embed="rId6">
            <a:alphaModFix/>
          </a:blip>
          <a:srcRect b="0" l="0" r="6068" t="0"/>
          <a:stretch/>
        </p:blipFill>
        <p:spPr>
          <a:xfrm>
            <a:off x="6321083" y="1082129"/>
            <a:ext cx="2427889" cy="1938568"/>
          </a:xfrm>
          <a:prstGeom prst="rect">
            <a:avLst/>
          </a:prstGeom>
          <a:noFill/>
          <a:ln>
            <a:noFill/>
          </a:ln>
          <a:effectLst>
            <a:outerShdw blurRad="152400" sx="103000" rotWithShape="0" algn="tl" dir="2700000" dist="38100" sy="103000">
              <a:schemeClr val="lt1">
                <a:alpha val="40000"/>
              </a:schemeClr>
            </a:outerShdw>
          </a:effectLst>
        </p:spPr>
      </p:pic>
      <p:pic>
        <p:nvPicPr>
          <p:cNvPr descr="http://www.black-schaffer.org/david/online/transparent/cross.png" id="109" name="Google Shape;109;p19"/>
          <p:cNvPicPr preferRelativeResize="0"/>
          <p:nvPr/>
        </p:nvPicPr>
        <p:blipFill rotWithShape="1">
          <a:blip r:embed="rId7">
            <a:alphaModFix/>
          </a:blip>
          <a:srcRect b="0" l="0" r="0" t="0"/>
          <a:stretch/>
        </p:blipFill>
        <p:spPr>
          <a:xfrm>
            <a:off x="63500" y="549169"/>
            <a:ext cx="2995010" cy="2995010"/>
          </a:xfrm>
          <a:prstGeom prst="rect">
            <a:avLst/>
          </a:prstGeom>
          <a:noFill/>
          <a:ln>
            <a:noFill/>
          </a:ln>
        </p:spPr>
      </p:pic>
      <p:pic>
        <p:nvPicPr>
          <p:cNvPr descr="http://www.black-schaffer.org/david/online/transparent/cross.png" id="110" name="Google Shape;110;p19"/>
          <p:cNvPicPr preferRelativeResize="0"/>
          <p:nvPr/>
        </p:nvPicPr>
        <p:blipFill rotWithShape="1">
          <a:blip r:embed="rId7">
            <a:alphaModFix/>
          </a:blip>
          <a:srcRect b="0" l="0" r="0" t="0"/>
          <a:stretch/>
        </p:blipFill>
        <p:spPr>
          <a:xfrm>
            <a:off x="3038490" y="556836"/>
            <a:ext cx="2995010" cy="2995010"/>
          </a:xfrm>
          <a:prstGeom prst="rect">
            <a:avLst/>
          </a:prstGeom>
          <a:noFill/>
          <a:ln>
            <a:noFill/>
          </a:ln>
        </p:spPr>
      </p:pic>
      <p:pic>
        <p:nvPicPr>
          <p:cNvPr descr="http://www.black-schaffer.org/david/online/transparent/checkmark.png" id="111" name="Google Shape;111;p19"/>
          <p:cNvPicPr preferRelativeResize="0"/>
          <p:nvPr/>
        </p:nvPicPr>
        <p:blipFill rotWithShape="1">
          <a:blip r:embed="rId8">
            <a:alphaModFix/>
          </a:blip>
          <a:srcRect b="0" l="0" r="0" t="0"/>
          <a:stretch/>
        </p:blipFill>
        <p:spPr>
          <a:xfrm>
            <a:off x="5938904" y="910486"/>
            <a:ext cx="3258551" cy="3230700"/>
          </a:xfrm>
          <a:prstGeom prst="rect">
            <a:avLst/>
          </a:prstGeom>
          <a:noFill/>
          <a:ln>
            <a:noFill/>
          </a:ln>
        </p:spPr>
      </p:pic>
      <p:sp>
        <p:nvSpPr>
          <p:cNvPr id="112" name="Google Shape;112;p19"/>
          <p:cNvSpPr/>
          <p:nvPr/>
        </p:nvSpPr>
        <p:spPr>
          <a:xfrm>
            <a:off x="259174" y="4486558"/>
            <a:ext cx="8717400" cy="461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 sz="2400" u="none" cap="none" strike="noStrike">
                <a:solidFill>
                  <a:schemeClr val="lt1"/>
                </a:solidFill>
                <a:latin typeface="Proxima Nova"/>
                <a:ea typeface="Proxima Nova"/>
                <a:cs typeface="Proxima Nova"/>
                <a:sym typeface="Proxima Nova"/>
              </a:rPr>
              <a:t>European laboratory for particle physics</a:t>
            </a:r>
            <a:endParaRPr b="1" i="0" sz="2400" u="none" cap="none" strike="noStrike">
              <a:solidFill>
                <a:schemeClr val="lt1"/>
              </a:solidFill>
              <a:latin typeface="Proxima Nova"/>
              <a:ea typeface="Proxima Nova"/>
              <a:cs typeface="Proxima Nova"/>
              <a:sym typeface="Proxima Nova"/>
            </a:endParaRPr>
          </a:p>
        </p:txBody>
      </p:sp>
      <p:sp>
        <p:nvSpPr>
          <p:cNvPr id="113" name="Google Shape;113;p19"/>
          <p:cNvSpPr/>
          <p:nvPr/>
        </p:nvSpPr>
        <p:spPr>
          <a:xfrm rot="-248396">
            <a:off x="3857215" y="4141186"/>
            <a:ext cx="2743200" cy="126014"/>
          </a:xfrm>
          <a:prstGeom prst="arc">
            <a:avLst>
              <a:gd fmla="val 16200000" name="adj1"/>
              <a:gd fmla="val 0" name="adj2"/>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114" name="Google Shape;114;p1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5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500"/>
                                        <p:tgtEl>
                                          <p:spTgt spid="1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500"/>
                                        <p:tgtEl>
                                          <p:spTgt spid="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500"/>
                                        <p:tgtEl>
                                          <p:spTgt spid="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500"/>
                                        <p:tgtEl>
                                          <p:spTgt spid="1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500"/>
                                        <p:tgtEl>
                                          <p:spTgt spid="111"/>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12">
                                            <p:txEl>
                                              <p:pRg end="0" st="0"/>
                                            </p:txEl>
                                          </p:spTgt>
                                        </p:tgtEl>
                                        <p:attrNameLst>
                                          <p:attrName>style.visibility</p:attrName>
                                        </p:attrNameLst>
                                      </p:cBhvr>
                                      <p:to>
                                        <p:strVal val="visible"/>
                                      </p:to>
                                    </p:set>
                                    <p:animEffect filter="fade" transition="in">
                                      <p:cBhvr>
                                        <p:cTn dur="500"/>
                                        <p:tgtEl>
                                          <p:spTgt spid="112">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5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55"/>
          <p:cNvSpPr txBox="1"/>
          <p:nvPr>
            <p:ph idx="1" type="body"/>
          </p:nvPr>
        </p:nvSpPr>
        <p:spPr>
          <a:xfrm>
            <a:off x="105000" y="592050"/>
            <a:ext cx="8893200" cy="25743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Machine Learning (and AI) is pervasive in the experiments</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For trigger, reconstruction (e.g. pixel clusters, electrons and hadrons), analysis (e.g. signal/background discrimination), fast detector simulation (e.g. generative networks for calorimeter simulation)</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Not only inside the experiments, but also work in collaboration with external machine learning experts (e.g. TrackML challenge, Higgs ML challenge)</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AI for computing </a:t>
            </a:r>
            <a:endParaRPr sz="20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u="sng">
                <a:solidFill>
                  <a:schemeClr val="hlink"/>
                </a:solidFill>
                <a:latin typeface="Helvetica Neue Light"/>
                <a:ea typeface="Helvetica Neue Light"/>
                <a:cs typeface="Helvetica Neue Light"/>
                <a:sym typeface="Helvetica Neue Light"/>
                <a:hlinkClick r:id="rId3"/>
              </a:rPr>
              <a:t>Quantum Computing and Algorithms</a:t>
            </a:r>
            <a:endParaRPr sz="2000">
              <a:latin typeface="Helvetica Neue Light"/>
              <a:ea typeface="Helvetica Neue Light"/>
              <a:cs typeface="Helvetica Neue Light"/>
              <a:sym typeface="Helvetica Neue Light"/>
            </a:endParaRPr>
          </a:p>
        </p:txBody>
      </p:sp>
      <p:sp>
        <p:nvSpPr>
          <p:cNvPr id="556" name="Google Shape;556;p55"/>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57" name="Google Shape;557;p55"/>
          <p:cNvSpPr txBox="1"/>
          <p:nvPr>
            <p:ph type="title"/>
          </p:nvPr>
        </p:nvSpPr>
        <p:spPr>
          <a:xfrm>
            <a:off x="159300" y="64025"/>
            <a:ext cx="8893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ML, AI, and more</a:t>
            </a:r>
            <a:endParaRPr/>
          </a:p>
        </p:txBody>
      </p:sp>
      <p:pic>
        <p:nvPicPr>
          <p:cNvPr id="558" name="Google Shape;558;p55"/>
          <p:cNvPicPr preferRelativeResize="0"/>
          <p:nvPr/>
        </p:nvPicPr>
        <p:blipFill rotWithShape="1">
          <a:blip r:embed="rId4">
            <a:alphaModFix/>
          </a:blip>
          <a:srcRect b="0" l="0" r="50939" t="0"/>
          <a:stretch/>
        </p:blipFill>
        <p:spPr>
          <a:xfrm>
            <a:off x="1462800" y="3166350"/>
            <a:ext cx="2628155" cy="1990249"/>
          </a:xfrm>
          <a:prstGeom prst="rect">
            <a:avLst/>
          </a:prstGeom>
          <a:noFill/>
          <a:ln>
            <a:noFill/>
          </a:ln>
        </p:spPr>
      </p:pic>
      <p:pic>
        <p:nvPicPr>
          <p:cNvPr id="559" name="Google Shape;559;p55"/>
          <p:cNvPicPr preferRelativeResize="0"/>
          <p:nvPr/>
        </p:nvPicPr>
        <p:blipFill>
          <a:blip r:embed="rId5">
            <a:alphaModFix/>
          </a:blip>
          <a:stretch>
            <a:fillRect/>
          </a:stretch>
        </p:blipFill>
        <p:spPr>
          <a:xfrm>
            <a:off x="5455000" y="2955425"/>
            <a:ext cx="3461726" cy="18912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56"/>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 OpenLab</a:t>
            </a:r>
            <a:endParaRPr/>
          </a:p>
        </p:txBody>
      </p:sp>
      <p:sp>
        <p:nvSpPr>
          <p:cNvPr id="565" name="Google Shape;565;p56"/>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66" name="Google Shape;566;p56">
            <a:hlinkClick r:id="rId3"/>
          </p:cNvPr>
          <p:cNvPicPr preferRelativeResize="0"/>
          <p:nvPr/>
        </p:nvPicPr>
        <p:blipFill>
          <a:blip r:embed="rId4">
            <a:alphaModFix/>
          </a:blip>
          <a:stretch>
            <a:fillRect/>
          </a:stretch>
        </p:blipFill>
        <p:spPr>
          <a:xfrm>
            <a:off x="457200" y="712925"/>
            <a:ext cx="8062978" cy="3917574"/>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7"/>
          <p:cNvSpPr txBox="1"/>
          <p:nvPr>
            <p:ph idx="1" type="body"/>
          </p:nvPr>
        </p:nvSpPr>
        <p:spPr>
          <a:xfrm>
            <a:off x="366900" y="684750"/>
            <a:ext cx="8126400" cy="2035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000">
                <a:solidFill>
                  <a:srgbClr val="007DC3"/>
                </a:solidFill>
                <a:latin typeface="Helvetica Neue Light"/>
                <a:ea typeface="Helvetica Neue Light"/>
                <a:cs typeface="Helvetica Neue Light"/>
                <a:sym typeface="Helvetica Neue Light"/>
              </a:rPr>
              <a:t>… in the scientific community actually… but also in the society at large.</a:t>
            </a:r>
            <a:endParaRPr sz="2000">
              <a:solidFill>
                <a:srgbClr val="007DC3"/>
              </a:solidFill>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2000">
              <a:solidFill>
                <a:srgbClr val="007DC3"/>
              </a:solidFill>
              <a:latin typeface="Helvetica Neue Light"/>
              <a:ea typeface="Helvetica Neue Light"/>
              <a:cs typeface="Helvetica Neue Light"/>
              <a:sym typeface="Helvetica Neue Light"/>
            </a:endParaRPr>
          </a:p>
          <a:p>
            <a:pPr indent="0" lvl="0" marL="2286000" rtl="0" algn="l">
              <a:lnSpc>
                <a:spcPct val="100000"/>
              </a:lnSpc>
              <a:spcBef>
                <a:spcPts val="0"/>
              </a:spcBef>
              <a:spcAft>
                <a:spcPts val="0"/>
              </a:spcAft>
              <a:buNone/>
            </a:pPr>
            <a:r>
              <a:rPr lang="en" sz="2600">
                <a:solidFill>
                  <a:srgbClr val="007DC3"/>
                </a:solidFill>
                <a:latin typeface="Alfa Slab One"/>
                <a:ea typeface="Alfa Slab One"/>
                <a:cs typeface="Alfa Slab One"/>
                <a:sym typeface="Alfa Slab One"/>
              </a:rPr>
              <a:t>What do YOU think?</a:t>
            </a:r>
            <a:endParaRPr sz="2600">
              <a:solidFill>
                <a:srgbClr val="007DC3"/>
              </a:solidFill>
              <a:latin typeface="Alfa Slab One"/>
              <a:ea typeface="Alfa Slab One"/>
              <a:cs typeface="Alfa Slab One"/>
              <a:sym typeface="Alfa Slab One"/>
            </a:endParaRPr>
          </a:p>
          <a:p>
            <a:pPr indent="0" lvl="0" marL="2286000" rtl="0" algn="l">
              <a:lnSpc>
                <a:spcPct val="100000"/>
              </a:lnSpc>
              <a:spcBef>
                <a:spcPts val="0"/>
              </a:spcBef>
              <a:spcAft>
                <a:spcPts val="0"/>
              </a:spcAft>
              <a:buNone/>
            </a:pPr>
            <a:r>
              <a:rPr lang="en" sz="2600">
                <a:solidFill>
                  <a:srgbClr val="007DC3"/>
                </a:solidFill>
                <a:latin typeface="Alfa Slab One"/>
                <a:ea typeface="Alfa Slab One"/>
                <a:cs typeface="Alfa Slab One"/>
                <a:sym typeface="Alfa Slab One"/>
              </a:rPr>
              <a:t>What’s YOUR forecast?</a:t>
            </a:r>
            <a:endParaRPr>
              <a:latin typeface="Helvetica Neue Light"/>
              <a:ea typeface="Helvetica Neue Light"/>
              <a:cs typeface="Helvetica Neue Light"/>
              <a:sym typeface="Helvetica Neue Light"/>
            </a:endParaRPr>
          </a:p>
        </p:txBody>
      </p:sp>
      <p:sp>
        <p:nvSpPr>
          <p:cNvPr id="572" name="Google Shape;572;p57"/>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73" name="Google Shape;573;p57"/>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The Role of Computing in Society</a:t>
            </a:r>
            <a:endParaRPr/>
          </a:p>
        </p:txBody>
      </p:sp>
      <p:pic>
        <p:nvPicPr>
          <p:cNvPr id="574" name="Google Shape;574;p57">
            <a:hlinkClick r:id="rId3"/>
          </p:cNvPr>
          <p:cNvPicPr preferRelativeResize="0"/>
          <p:nvPr/>
        </p:nvPicPr>
        <p:blipFill>
          <a:blip r:embed="rId4">
            <a:alphaModFix/>
          </a:blip>
          <a:stretch>
            <a:fillRect/>
          </a:stretch>
        </p:blipFill>
        <p:spPr>
          <a:xfrm>
            <a:off x="7105350" y="2987225"/>
            <a:ext cx="1893000" cy="1893000"/>
          </a:xfrm>
          <a:prstGeom prst="rect">
            <a:avLst/>
          </a:prstGeom>
          <a:noFill/>
          <a:ln>
            <a:noFill/>
          </a:ln>
        </p:spPr>
      </p:pic>
      <p:sp>
        <p:nvSpPr>
          <p:cNvPr id="575" name="Google Shape;575;p57"/>
          <p:cNvSpPr txBox="1"/>
          <p:nvPr/>
        </p:nvSpPr>
        <p:spPr>
          <a:xfrm>
            <a:off x="2240250" y="4055100"/>
            <a:ext cx="4470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u="sng">
                <a:solidFill>
                  <a:schemeClr val="accent5"/>
                </a:solidFill>
                <a:hlinkClick r:id="rId5">
                  <a:extLst>
                    <a:ext uri="{A12FA001-AC4F-418D-AE19-62706E023703}">
                      <ahyp:hlinkClr val="tx"/>
                    </a:ext>
                  </a:extLst>
                </a:hlinkClick>
              </a:rPr>
              <a:t>https://www.menti.com/al99q1kj4iqi</a:t>
            </a:r>
            <a:r>
              <a:rPr lang="en" sz="1800"/>
              <a:t> or</a:t>
            </a:r>
            <a:endParaRPr sz="1800"/>
          </a:p>
          <a:p>
            <a:pPr indent="0" lvl="0" marL="0" rtl="0" algn="l">
              <a:spcBef>
                <a:spcPts val="0"/>
              </a:spcBef>
              <a:spcAft>
                <a:spcPts val="0"/>
              </a:spcAft>
              <a:buNone/>
            </a:pPr>
            <a:r>
              <a:rPr lang="en" sz="1800" u="sng">
                <a:solidFill>
                  <a:schemeClr val="hlink"/>
                </a:solidFill>
                <a:hlinkClick r:id="rId6"/>
              </a:rPr>
              <a:t>https://www.menti.com/</a:t>
            </a:r>
            <a:r>
              <a:rPr lang="en" sz="1800"/>
              <a:t> 3302 3009</a:t>
            </a:r>
            <a:endParaRPr sz="180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 name="Shape 579"/>
        <p:cNvGrpSpPr/>
        <p:nvPr/>
      </p:nvGrpSpPr>
      <p:grpSpPr>
        <a:xfrm>
          <a:off x="0" y="0"/>
          <a:ext cx="0" cy="0"/>
          <a:chOff x="0" y="0"/>
          <a:chExt cx="0" cy="0"/>
        </a:xfrm>
      </p:grpSpPr>
      <p:sp>
        <p:nvSpPr>
          <p:cNvPr id="580" name="Google Shape;580;p58"/>
          <p:cNvSpPr txBox="1"/>
          <p:nvPr>
            <p:ph idx="1" type="body"/>
          </p:nvPr>
        </p:nvSpPr>
        <p:spPr>
          <a:xfrm>
            <a:off x="366900" y="684750"/>
            <a:ext cx="8435100" cy="4191000"/>
          </a:xfrm>
          <a:prstGeom prst="rect">
            <a:avLst/>
          </a:prstGeom>
        </p:spPr>
        <p:txBody>
          <a:bodyPr anchorCtr="0" anchor="t" bIns="91425" lIns="91425" spcFirstLastPara="1" rIns="91425" wrap="square" tIns="91425">
            <a:noAutofit/>
          </a:bodyPr>
          <a:lstStyle/>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Exciting Challenges: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The experiments at CERN are facing interesting, difficult, but solvable software and computing challenges for the HL-LHC.</a:t>
            </a:r>
            <a:endParaRPr sz="2000">
              <a:solidFill>
                <a:srgbClr val="007DC3"/>
              </a:solidFill>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Critical Need for Talents:</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One of the biggest challenges not mentioned here is engaging, supporting and retaining skilled developers – YOU!!</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Unified Goals: </a:t>
            </a:r>
            <a:endParaRPr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Focusing our efforts on common shared objectives is paramount.</a:t>
            </a:r>
            <a:endParaRPr sz="1600">
              <a:latin typeface="Helvetica Neue Light"/>
              <a:ea typeface="Helvetica Neue Light"/>
              <a:cs typeface="Helvetica Neue Light"/>
              <a:sym typeface="Helvetica Neue Light"/>
            </a:endParaRPr>
          </a:p>
          <a:p>
            <a:pPr indent="-355600" lvl="0" marL="457200" rtl="0" algn="l">
              <a:lnSpc>
                <a:spcPct val="100000"/>
              </a:lnSpc>
              <a:spcBef>
                <a:spcPts val="0"/>
              </a:spcBef>
              <a:spcAft>
                <a:spcPts val="0"/>
              </a:spcAft>
              <a:buClr>
                <a:srgbClr val="007DC3"/>
              </a:buClr>
              <a:buSzPts val="2000"/>
              <a:buFont typeface="Helvetica Neue Light"/>
              <a:buChar char="●"/>
            </a:pPr>
            <a:r>
              <a:rPr lang="en" sz="2000">
                <a:solidFill>
                  <a:srgbClr val="007DC3"/>
                </a:solidFill>
                <a:latin typeface="Helvetica Neue Light"/>
                <a:ea typeface="Helvetica Neue Light"/>
                <a:cs typeface="Helvetica Neue Light"/>
                <a:sym typeface="Helvetica Neue Light"/>
              </a:rPr>
              <a:t>Impactful Collaboration: </a:t>
            </a:r>
            <a:endParaRPr sz="1600">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The </a:t>
            </a:r>
            <a:r>
              <a:rPr i="1" lang="en" sz="1600">
                <a:latin typeface="Helvetica Neue Light"/>
                <a:ea typeface="Helvetica Neue Light"/>
                <a:cs typeface="Helvetica Neue Light"/>
                <a:sym typeface="Helvetica Neue Light"/>
              </a:rPr>
              <a:t>way</a:t>
            </a:r>
            <a:r>
              <a:rPr lang="en" sz="1600">
                <a:latin typeface="Helvetica Neue Light"/>
                <a:ea typeface="Helvetica Neue Light"/>
                <a:cs typeface="Helvetica Neue Light"/>
                <a:sym typeface="Helvetica Neue Light"/>
              </a:rPr>
              <a:t> in which we work can make the difference between success and failure!</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rPr lang="en" sz="2000">
                <a:solidFill>
                  <a:srgbClr val="007DC3"/>
                </a:solidFill>
                <a:latin typeface="Helvetica Neue Light"/>
                <a:ea typeface="Helvetica Neue Light"/>
                <a:cs typeface="Helvetica Neue Light"/>
                <a:sym typeface="Helvetica Neue Light"/>
              </a:rPr>
              <a:t>Time to act is </a:t>
            </a:r>
            <a:r>
              <a:rPr i="1" lang="en" sz="2000">
                <a:solidFill>
                  <a:srgbClr val="007DC3"/>
                </a:solidFill>
                <a:latin typeface="Helvetica Neue Light"/>
                <a:ea typeface="Helvetica Neue Light"/>
                <a:cs typeface="Helvetica Neue Light"/>
                <a:sym typeface="Helvetica Neue Light"/>
              </a:rPr>
              <a:t>now!</a:t>
            </a:r>
            <a:endParaRPr i="1" sz="2000">
              <a:solidFill>
                <a:srgbClr val="007DC3"/>
              </a:solidFill>
              <a:latin typeface="Helvetica Neue Light"/>
              <a:ea typeface="Helvetica Neue Light"/>
              <a:cs typeface="Helvetica Neue Light"/>
              <a:sym typeface="Helvetica Neue Light"/>
            </a:endParaRPr>
          </a:p>
          <a:p>
            <a:pPr indent="-330200" lvl="1" marL="914400" rtl="0" algn="l">
              <a:lnSpc>
                <a:spcPct val="100000"/>
              </a:lnSpc>
              <a:spcBef>
                <a:spcPts val="0"/>
              </a:spcBef>
              <a:spcAft>
                <a:spcPts val="0"/>
              </a:spcAft>
              <a:buSzPts val="1600"/>
              <a:buFont typeface="Helvetica Neue Light"/>
              <a:buChar char="○"/>
            </a:pPr>
            <a:r>
              <a:rPr lang="en" sz="1600">
                <a:latin typeface="Helvetica Neue Light"/>
                <a:ea typeface="Helvetica Neue Light"/>
                <a:cs typeface="Helvetica Neue Light"/>
                <a:sym typeface="Helvetica Neue Light"/>
              </a:rPr>
              <a:t>Ad Augusta per angusta!</a:t>
            </a:r>
            <a:endParaRPr sz="1600">
              <a:latin typeface="Helvetica Neue Light"/>
              <a:ea typeface="Helvetica Neue Light"/>
              <a:cs typeface="Helvetica Neue Light"/>
              <a:sym typeface="Helvetica Neue Light"/>
            </a:endParaRPr>
          </a:p>
          <a:p>
            <a:pPr indent="0" lvl="0" marL="0" rtl="0" algn="l">
              <a:lnSpc>
                <a:spcPct val="100000"/>
              </a:lnSpc>
              <a:spcBef>
                <a:spcPts val="0"/>
              </a:spcBef>
              <a:spcAft>
                <a:spcPts val="0"/>
              </a:spcAft>
              <a:buNone/>
            </a:pPr>
            <a:r>
              <a:t/>
            </a:r>
            <a:endParaRPr sz="1600">
              <a:solidFill>
                <a:srgbClr val="007DC3"/>
              </a:solidFill>
              <a:latin typeface="Helvetica Neue Light"/>
              <a:ea typeface="Helvetica Neue Light"/>
              <a:cs typeface="Helvetica Neue Light"/>
              <a:sym typeface="Helvetica Neue Light"/>
            </a:endParaRPr>
          </a:p>
          <a:p>
            <a:pPr indent="0" lvl="0" marL="457200" rtl="0" algn="l">
              <a:lnSpc>
                <a:spcPct val="100000"/>
              </a:lnSpc>
              <a:spcBef>
                <a:spcPts val="0"/>
              </a:spcBef>
              <a:spcAft>
                <a:spcPts val="0"/>
              </a:spcAft>
              <a:buNone/>
            </a:pPr>
            <a:r>
              <a:rPr lang="en" sz="1600">
                <a:solidFill>
                  <a:srgbClr val="007DC3"/>
                </a:solidFill>
                <a:latin typeface="Alfa Slab One"/>
                <a:ea typeface="Alfa Slab One"/>
                <a:cs typeface="Alfa Slab One"/>
                <a:sym typeface="Alfa Slab One"/>
              </a:rPr>
              <a:t>We are part of a team. We are all unique. We can make a difference.</a:t>
            </a:r>
            <a:endParaRPr sz="1600">
              <a:solidFill>
                <a:srgbClr val="007DC3"/>
              </a:solidFill>
              <a:latin typeface="Alfa Slab One"/>
              <a:ea typeface="Alfa Slab One"/>
              <a:cs typeface="Alfa Slab One"/>
              <a:sym typeface="Alfa Slab One"/>
            </a:endParaRPr>
          </a:p>
        </p:txBody>
      </p:sp>
      <p:sp>
        <p:nvSpPr>
          <p:cNvPr id="581" name="Google Shape;581;p58"/>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82" name="Google Shape;582;p58"/>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road ahead: “Welcome”!</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59"/>
          <p:cNvSpPr txBox="1"/>
          <p:nvPr>
            <p:ph idx="1" type="body"/>
          </p:nvPr>
        </p:nvSpPr>
        <p:spPr>
          <a:xfrm>
            <a:off x="311700" y="694328"/>
            <a:ext cx="8520600" cy="30747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2"/>
              </a:buClr>
              <a:buSzPts val="1800"/>
              <a:buFont typeface="Proxima Nova"/>
              <a:buChar char="●"/>
            </a:pPr>
            <a:r>
              <a:rPr lang="en"/>
              <a:t>….</a:t>
            </a:r>
            <a:endParaRPr/>
          </a:p>
          <a:p>
            <a:pPr indent="-342900" lvl="0" marL="457200" marR="0" rtl="0" algn="l">
              <a:lnSpc>
                <a:spcPct val="115000"/>
              </a:lnSpc>
              <a:spcBef>
                <a:spcPts val="0"/>
              </a:spcBef>
              <a:spcAft>
                <a:spcPts val="0"/>
              </a:spcAft>
              <a:buSzPts val="1800"/>
              <a:buChar char="●"/>
            </a:pPr>
            <a:r>
              <a:rPr lang="en"/>
              <a:t>….</a:t>
            </a:r>
            <a:endParaRPr/>
          </a:p>
          <a:p>
            <a:pPr indent="-317500" lvl="1" marL="914400" marR="0" rtl="0" algn="l">
              <a:lnSpc>
                <a:spcPct val="115000"/>
              </a:lnSpc>
              <a:spcBef>
                <a:spcPts val="0"/>
              </a:spcBef>
              <a:spcAft>
                <a:spcPts val="0"/>
              </a:spcAft>
              <a:buSzPts val="1400"/>
              <a:buChar char="○"/>
            </a:pPr>
            <a:r>
              <a:rPr lang="en"/>
              <a:t>...</a:t>
            </a:r>
            <a:endParaRPr/>
          </a:p>
          <a:p>
            <a:pPr indent="-342900" lvl="0" marL="457200" marR="0" rtl="0" algn="l">
              <a:lnSpc>
                <a:spcPct val="115000"/>
              </a:lnSpc>
              <a:spcBef>
                <a:spcPts val="0"/>
              </a:spcBef>
              <a:spcAft>
                <a:spcPts val="0"/>
              </a:spcAft>
              <a:buSzPts val="1800"/>
              <a:buChar char="●"/>
            </a:pPr>
            <a:r>
              <a:rPr lang="en"/>
              <a:t>….</a:t>
            </a:r>
            <a:endParaRPr/>
          </a:p>
        </p:txBody>
      </p:sp>
      <p:sp>
        <p:nvSpPr>
          <p:cNvPr id="588" name="Google Shape;588;p59"/>
          <p:cNvSpPr txBox="1"/>
          <p:nvPr>
            <p:ph type="title"/>
          </p:nvPr>
        </p:nvSpPr>
        <p:spPr>
          <a:xfrm>
            <a:off x="159300" y="57622"/>
            <a:ext cx="8520600" cy="515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a:t>
            </a:r>
            <a:endParaRPr/>
          </a:p>
        </p:txBody>
      </p:sp>
      <p:sp>
        <p:nvSpPr>
          <p:cNvPr id="589" name="Google Shape;589;p59"/>
          <p:cNvSpPr txBox="1"/>
          <p:nvPr>
            <p:ph idx="12" type="sldNum"/>
          </p:nvPr>
        </p:nvSpPr>
        <p:spPr>
          <a:xfrm>
            <a:off x="7173175" y="4373190"/>
            <a:ext cx="1932000" cy="2559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90" name="Google Shape;590;p59"/>
          <p:cNvPicPr preferRelativeResize="0"/>
          <p:nvPr/>
        </p:nvPicPr>
        <p:blipFill rotWithShape="1">
          <a:blip r:embed="rId3">
            <a:alphaModFix/>
          </a:blip>
          <a:srcRect b="0" l="0" r="9877" t="0"/>
          <a:stretch/>
        </p:blipFill>
        <p:spPr>
          <a:xfrm>
            <a:off x="0" y="7124"/>
            <a:ext cx="9144000" cy="5136376"/>
          </a:xfrm>
          <a:prstGeom prst="rect">
            <a:avLst/>
          </a:prstGeom>
          <a:noFill/>
          <a:ln>
            <a:noFill/>
          </a:ln>
        </p:spPr>
      </p:pic>
      <p:sp>
        <p:nvSpPr>
          <p:cNvPr id="591" name="Google Shape;591;p59"/>
          <p:cNvSpPr txBox="1"/>
          <p:nvPr>
            <p:ph type="title"/>
          </p:nvPr>
        </p:nvSpPr>
        <p:spPr>
          <a:xfrm>
            <a:off x="3051500" y="1499445"/>
            <a:ext cx="25242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t>Thank you</a:t>
            </a:r>
            <a:endParaRPr/>
          </a:p>
        </p:txBody>
      </p:sp>
      <p:sp>
        <p:nvSpPr>
          <p:cNvPr id="592" name="Google Shape;592;p59"/>
          <p:cNvSpPr/>
          <p:nvPr/>
        </p:nvSpPr>
        <p:spPr>
          <a:xfrm>
            <a:off x="0" y="4184725"/>
            <a:ext cx="8871336" cy="908172"/>
          </a:xfrm>
          <a:prstGeom prst="cloud">
            <a:avLst/>
          </a:prstGeom>
          <a:solidFill>
            <a:srgbClr val="B9DE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t/>
            </a:r>
            <a:endParaRPr sz="1000">
              <a:solidFill>
                <a:srgbClr val="0033A0"/>
              </a:solidFill>
              <a:latin typeface="Alfa Slab One"/>
              <a:ea typeface="Alfa Slab One"/>
              <a:cs typeface="Alfa Slab One"/>
              <a:sym typeface="Alfa Slab One"/>
            </a:endParaRPr>
          </a:p>
          <a:p>
            <a:pPr indent="0" lvl="0" marL="0" rtl="0" algn="ctr">
              <a:lnSpc>
                <a:spcPct val="115000"/>
              </a:lnSpc>
              <a:spcBef>
                <a:spcPts val="1600"/>
              </a:spcBef>
              <a:spcAft>
                <a:spcPts val="1600"/>
              </a:spcAft>
              <a:buNone/>
            </a:pPr>
            <a:r>
              <a:rPr lang="en" sz="1000">
                <a:solidFill>
                  <a:srgbClr val="0033A0"/>
                </a:solidFill>
                <a:latin typeface="Alfa Slab One"/>
                <a:ea typeface="Alfa Slab One"/>
                <a:cs typeface="Alfa Slab One"/>
                <a:sym typeface="Alfa Slab One"/>
              </a:rPr>
              <a:t>… a special thanks for the many very useful discussions and providing material for this talk, to: Antonella Del Rosso, Zach Marshall, David South, Concezio Bozzi, Stefano Piano, Fernando Barreiro Megino, Maria Girone and many more!</a:t>
            </a:r>
            <a:endParaRPr sz="120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sp>
        <p:nvSpPr>
          <p:cNvPr id="597" name="Google Shape;597;p6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598" name="Google Shape;598;p60"/>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599" name="Google Shape;599;p60"/>
          <p:cNvPicPr preferRelativeResize="0"/>
          <p:nvPr/>
        </p:nvPicPr>
        <p:blipFill rotWithShape="1">
          <a:blip r:embed="rId3">
            <a:alphaModFix/>
          </a:blip>
          <a:srcRect b="14258" l="0" r="0" t="0"/>
          <a:stretch/>
        </p:blipFill>
        <p:spPr>
          <a:xfrm>
            <a:off x="5377875" y="3154450"/>
            <a:ext cx="2704996" cy="1665075"/>
          </a:xfrm>
          <a:prstGeom prst="rect">
            <a:avLst/>
          </a:prstGeom>
          <a:noFill/>
          <a:ln>
            <a:noFill/>
          </a:ln>
        </p:spPr>
      </p:pic>
      <p:pic>
        <p:nvPicPr>
          <p:cNvPr id="600" name="Google Shape;600;p60">
            <a:hlinkClick r:id="rId4"/>
          </p:cNvPr>
          <p:cNvPicPr preferRelativeResize="0"/>
          <p:nvPr/>
        </p:nvPicPr>
        <p:blipFill>
          <a:blip r:embed="rId5">
            <a:alphaModFix/>
          </a:blip>
          <a:stretch>
            <a:fillRect/>
          </a:stretch>
        </p:blipFill>
        <p:spPr>
          <a:xfrm>
            <a:off x="4694150" y="137275"/>
            <a:ext cx="4177050" cy="3132801"/>
          </a:xfrm>
          <a:prstGeom prst="rect">
            <a:avLst/>
          </a:prstGeom>
          <a:noFill/>
          <a:ln>
            <a:noFill/>
          </a:ln>
          <a:effectLst>
            <a:outerShdw blurRad="57150" rotWithShape="0" algn="bl" dir="18780000" dist="66675">
              <a:srgbClr val="000000">
                <a:alpha val="50000"/>
              </a:srgbClr>
            </a:outerShdw>
          </a:effectLst>
        </p:spPr>
      </p:pic>
      <p:pic>
        <p:nvPicPr>
          <p:cNvPr id="601" name="Google Shape;601;p60">
            <a:hlinkClick r:id="rId6"/>
          </p:cNvPr>
          <p:cNvPicPr preferRelativeResize="0"/>
          <p:nvPr/>
        </p:nvPicPr>
        <p:blipFill>
          <a:blip r:embed="rId7">
            <a:alphaModFix/>
          </a:blip>
          <a:stretch>
            <a:fillRect/>
          </a:stretch>
        </p:blipFill>
        <p:spPr>
          <a:xfrm>
            <a:off x="920694" y="74491"/>
            <a:ext cx="2825825" cy="4745026"/>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6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607" name="Google Shape;607;p61"/>
          <p:cNvSpPr txBox="1"/>
          <p:nvPr>
            <p:ph type="title"/>
          </p:nvPr>
        </p:nvSpPr>
        <p:spPr>
          <a:xfrm>
            <a:off x="1423800" y="191550"/>
            <a:ext cx="5276700" cy="53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Plan B</a:t>
            </a:r>
            <a:endParaRPr/>
          </a:p>
        </p:txBody>
      </p:sp>
      <p:pic>
        <p:nvPicPr>
          <p:cNvPr id="608" name="Google Shape;608;p61"/>
          <p:cNvPicPr preferRelativeResize="0"/>
          <p:nvPr/>
        </p:nvPicPr>
        <p:blipFill>
          <a:blip r:embed="rId3">
            <a:alphaModFix/>
          </a:blip>
          <a:stretch>
            <a:fillRect/>
          </a:stretch>
        </p:blipFill>
        <p:spPr>
          <a:xfrm>
            <a:off x="1106538" y="778700"/>
            <a:ext cx="6930924" cy="3846849"/>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6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NOT to be uploaded</a:t>
            </a:r>
            <a:endParaRPr/>
          </a:p>
        </p:txBody>
      </p:sp>
      <p:sp>
        <p:nvSpPr>
          <p:cNvPr id="614" name="Google Shape;614;p6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615" name="Google Shape;615;p6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616" name="Google Shape;616;p62"/>
          <p:cNvSpPr txBox="1"/>
          <p:nvPr>
            <p:ph idx="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0" name="Shape 620"/>
        <p:cNvGrpSpPr/>
        <p:nvPr/>
      </p:nvGrpSpPr>
      <p:grpSpPr>
        <a:xfrm>
          <a:off x="0" y="0"/>
          <a:ext cx="0" cy="0"/>
          <a:chOff x="0" y="0"/>
          <a:chExt cx="0" cy="0"/>
        </a:xfrm>
      </p:grpSpPr>
      <p:sp>
        <p:nvSpPr>
          <p:cNvPr id="621" name="Google Shape;621;p6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Material</a:t>
            </a:r>
            <a:endParaRPr/>
          </a:p>
        </p:txBody>
      </p:sp>
      <p:sp>
        <p:nvSpPr>
          <p:cNvPr id="622" name="Google Shape;622;p63"/>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Material</a:t>
            </a:r>
            <a:endParaRPr sz="1000"/>
          </a:p>
          <a:p>
            <a:pPr indent="0" lvl="0" marL="0" rtl="0" algn="l">
              <a:spcBef>
                <a:spcPts val="1600"/>
              </a:spcBef>
              <a:spcAft>
                <a:spcPts val="0"/>
              </a:spcAft>
              <a:buNone/>
            </a:pPr>
            <a:r>
              <a:rPr lang="en" sz="1000"/>
              <a:t>Other slides </a:t>
            </a:r>
            <a:r>
              <a:rPr lang="en" sz="1000" u="sng">
                <a:solidFill>
                  <a:schemeClr val="hlink"/>
                </a:solidFill>
                <a:hlinkClick r:id="rId3"/>
              </a:rPr>
              <a:t>20221201 ATLAS in HL-LHC</a:t>
            </a:r>
            <a:r>
              <a:rPr lang="en" sz="1000"/>
              <a:t>, 20230227</a:t>
            </a:r>
            <a:r>
              <a:rPr lang="en" sz="1000" u="sng">
                <a:solidFill>
                  <a:schemeClr val="hlink"/>
                </a:solidFill>
                <a:hlinkClick r:id="rId4"/>
              </a:rPr>
              <a:t>ATLAS S&amp;C HL-LHC Roadmap OAB</a:t>
            </a:r>
            <a:r>
              <a:rPr lang="en" sz="1000"/>
              <a:t>, </a:t>
            </a:r>
            <a:r>
              <a:rPr lang="en" sz="1000" u="sng">
                <a:solidFill>
                  <a:schemeClr val="hlink"/>
                </a:solidFill>
                <a:hlinkClick r:id="rId5"/>
              </a:rPr>
              <a:t>2019 ATLAS CECP</a:t>
            </a:r>
            <a:endParaRPr sz="1000"/>
          </a:p>
          <a:p>
            <a:pPr indent="0" lvl="0" marL="0" rtl="0" algn="l">
              <a:spcBef>
                <a:spcPts val="1600"/>
              </a:spcBef>
              <a:spcAft>
                <a:spcPts val="0"/>
              </a:spcAft>
              <a:buNone/>
            </a:pPr>
            <a:r>
              <a:rPr lang="en" sz="1000" u="sng">
                <a:solidFill>
                  <a:schemeClr val="hlink"/>
                </a:solidFill>
                <a:hlinkClick r:id="rId6"/>
              </a:rPr>
              <a:t>https://agenda.infn.it/event/34738/timetable/</a:t>
            </a:r>
            <a:r>
              <a:rPr lang="en" sz="1000"/>
              <a:t> JENA workshop June 2023</a:t>
            </a:r>
            <a:endParaRPr sz="1000"/>
          </a:p>
          <a:p>
            <a:pPr indent="0" lvl="0" marL="0" rtl="0" algn="l">
              <a:spcBef>
                <a:spcPts val="1600"/>
              </a:spcBef>
              <a:spcAft>
                <a:spcPts val="0"/>
              </a:spcAft>
              <a:buNone/>
            </a:pPr>
            <a:r>
              <a:rPr lang="en" sz="1000" u="sng">
                <a:solidFill>
                  <a:schemeClr val="hlink"/>
                </a:solidFill>
                <a:hlinkClick r:id="rId7"/>
              </a:rPr>
              <a:t>CHEP May 2023</a:t>
            </a:r>
            <a:r>
              <a:rPr lang="en" sz="1000"/>
              <a:t> (Simone Campana, Charles Legget, much more)</a:t>
            </a:r>
            <a:endParaRPr sz="1000"/>
          </a:p>
          <a:p>
            <a:pPr indent="0" lvl="0" marL="0" rtl="0" algn="l">
              <a:spcBef>
                <a:spcPts val="1600"/>
              </a:spcBef>
              <a:spcAft>
                <a:spcPts val="0"/>
              </a:spcAft>
              <a:buNone/>
            </a:pPr>
            <a:r>
              <a:rPr lang="en" sz="1000"/>
              <a:t>ICHEP 2022 (Bologna) Stefano Piano, w many links (</a:t>
            </a:r>
            <a:r>
              <a:rPr lang="en" sz="1000" u="sng">
                <a:solidFill>
                  <a:schemeClr val="hlink"/>
                </a:solidFill>
                <a:hlinkClick r:id="rId8"/>
              </a:rPr>
              <a:t>GPU in Alice 2021</a:t>
            </a:r>
            <a:r>
              <a:rPr lang="en" sz="1000"/>
              <a:t>, </a:t>
            </a:r>
            <a:r>
              <a:rPr lang="en" sz="1000" u="sng">
                <a:solidFill>
                  <a:schemeClr val="hlink"/>
                </a:solidFill>
                <a:hlinkClick r:id="rId9"/>
              </a:rPr>
              <a:t>LHCb tracking w GPU</a:t>
            </a:r>
            <a:endParaRPr sz="1000"/>
          </a:p>
          <a:p>
            <a:pPr indent="0" lvl="0" marL="0" rtl="0" algn="l">
              <a:spcBef>
                <a:spcPts val="1600"/>
              </a:spcBef>
              <a:spcAft>
                <a:spcPts val="0"/>
              </a:spcAft>
              <a:buNone/>
            </a:pPr>
            <a:r>
              <a:rPr lang="en" sz="1000" u="sng">
                <a:solidFill>
                  <a:schemeClr val="hlink"/>
                </a:solidFill>
                <a:hlinkClick r:id="rId10"/>
              </a:rPr>
              <a:t>ECFA 2021 SimoneC</a:t>
            </a:r>
            <a:endParaRPr sz="1000"/>
          </a:p>
          <a:p>
            <a:pPr indent="0" lvl="0" marL="0" rtl="0" algn="l">
              <a:spcBef>
                <a:spcPts val="1600"/>
              </a:spcBef>
              <a:spcAft>
                <a:spcPts val="0"/>
              </a:spcAft>
              <a:buNone/>
            </a:pPr>
            <a:r>
              <a:rPr lang="en" sz="1000"/>
              <a:t>LHCOPN 13 Jan2020 Ian Bird - WLCG Challenges and Collaborations</a:t>
            </a:r>
            <a:endParaRPr sz="1000"/>
          </a:p>
          <a:p>
            <a:pPr indent="0" lvl="0" marL="0" rtl="0" algn="l">
              <a:spcBef>
                <a:spcPts val="1600"/>
              </a:spcBef>
              <a:spcAft>
                <a:spcPts val="0"/>
              </a:spcAft>
              <a:buNone/>
            </a:pPr>
            <a:r>
              <a:rPr lang="en" sz="1000" u="sng">
                <a:solidFill>
                  <a:schemeClr val="hlink"/>
                </a:solidFill>
                <a:hlinkClick r:id="rId11"/>
              </a:rPr>
              <a:t>ESPP 2019</a:t>
            </a:r>
            <a:r>
              <a:rPr lang="en" sz="1000"/>
              <a:t> (SimoneC)</a:t>
            </a:r>
            <a:endParaRPr sz="1000"/>
          </a:p>
          <a:p>
            <a:pPr indent="0" lvl="0" marL="0" rtl="0" algn="l">
              <a:spcBef>
                <a:spcPts val="1600"/>
              </a:spcBef>
              <a:spcAft>
                <a:spcPts val="0"/>
              </a:spcAft>
              <a:buNone/>
            </a:pPr>
            <a:r>
              <a:rPr lang="en" sz="1000"/>
              <a:t>Maria Girone: summer students lectures (didn’t find the link)</a:t>
            </a:r>
            <a:endParaRPr sz="1000"/>
          </a:p>
          <a:p>
            <a:pPr indent="0" lvl="0" marL="0" rtl="0" algn="l">
              <a:spcBef>
                <a:spcPts val="1600"/>
              </a:spcBef>
              <a:spcAft>
                <a:spcPts val="1600"/>
              </a:spcAft>
              <a:buNone/>
            </a:pPr>
            <a:r>
              <a:t/>
            </a:r>
            <a:endParaRPr sz="1000"/>
          </a:p>
        </p:txBody>
      </p:sp>
      <p:sp>
        <p:nvSpPr>
          <p:cNvPr id="623" name="Google Shape;623;p6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8" name="Shape 628"/>
        <p:cNvGrpSpPr/>
        <p:nvPr/>
      </p:nvGrpSpPr>
      <p:grpSpPr>
        <a:xfrm>
          <a:off x="0" y="0"/>
          <a:ext cx="0" cy="0"/>
          <a:chOff x="0" y="0"/>
          <a:chExt cx="0" cy="0"/>
        </a:xfrm>
      </p:grpSpPr>
      <p:pic>
        <p:nvPicPr>
          <p:cNvPr id="629" name="Google Shape;629;p64"/>
          <p:cNvPicPr preferRelativeResize="0"/>
          <p:nvPr/>
        </p:nvPicPr>
        <p:blipFill rotWithShape="1">
          <a:blip r:embed="rId3">
            <a:alphaModFix/>
          </a:blip>
          <a:srcRect b="0" l="0" r="0" t="0"/>
          <a:stretch/>
        </p:blipFill>
        <p:spPr>
          <a:xfrm>
            <a:off x="3401428" y="0"/>
            <a:ext cx="5742572" cy="4444251"/>
          </a:xfrm>
          <a:prstGeom prst="rect">
            <a:avLst/>
          </a:prstGeom>
          <a:noFill/>
          <a:ln>
            <a:noFill/>
          </a:ln>
        </p:spPr>
      </p:pic>
      <p:sp>
        <p:nvSpPr>
          <p:cNvPr id="630" name="Google Shape;630;p64"/>
          <p:cNvSpPr/>
          <p:nvPr/>
        </p:nvSpPr>
        <p:spPr>
          <a:xfrm>
            <a:off x="-17374" y="0"/>
            <a:ext cx="3418800" cy="44442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31" name="Google Shape;631;p64"/>
          <p:cNvSpPr txBox="1"/>
          <p:nvPr/>
        </p:nvSpPr>
        <p:spPr>
          <a:xfrm>
            <a:off x="167275" y="190500"/>
            <a:ext cx="8809500" cy="858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Worldwide LHC </a:t>
            </a:r>
            <a:endParaRPr/>
          </a:p>
          <a:p>
            <a:pPr indent="0" lvl="0" marL="0" marR="0" rtl="0" algn="l">
              <a:spcBef>
                <a:spcPts val="0"/>
              </a:spcBef>
              <a:spcAft>
                <a:spcPts val="0"/>
              </a:spcAft>
              <a:buNone/>
            </a:pPr>
            <a:r>
              <a:rPr lang="en" sz="4400">
                <a:solidFill>
                  <a:schemeClr val="lt1"/>
                </a:solidFill>
                <a:latin typeface="Arial"/>
                <a:ea typeface="Arial"/>
                <a:cs typeface="Arial"/>
                <a:sym typeface="Arial"/>
              </a:rPr>
              <a:t>Computing Grid (WLCG)</a:t>
            </a:r>
            <a:endParaRPr/>
          </a:p>
          <a:p>
            <a:pPr indent="0" lvl="0" marL="0" marR="0" rtl="0" algn="l">
              <a:spcBef>
                <a:spcPts val="0"/>
              </a:spcBef>
              <a:spcAft>
                <a:spcPts val="0"/>
              </a:spcAft>
              <a:buNone/>
            </a:pPr>
            <a:r>
              <a:t/>
            </a:r>
            <a:endParaRPr sz="4400">
              <a:solidFill>
                <a:schemeClr val="lt1"/>
              </a:solidFill>
              <a:latin typeface="Arial"/>
              <a:ea typeface="Arial"/>
              <a:cs typeface="Arial"/>
              <a:sym typeface="Arial"/>
            </a:endParaRPr>
          </a:p>
        </p:txBody>
      </p:sp>
      <p:cxnSp>
        <p:nvCxnSpPr>
          <p:cNvPr id="632" name="Google Shape;632;p64"/>
          <p:cNvCxnSpPr/>
          <p:nvPr/>
        </p:nvCxnSpPr>
        <p:spPr>
          <a:xfrm>
            <a:off x="3417188" y="4146109"/>
            <a:ext cx="3311400" cy="0"/>
          </a:xfrm>
          <a:prstGeom prst="straightConnector1">
            <a:avLst/>
          </a:prstGeom>
          <a:noFill/>
          <a:ln cap="flat" cmpd="sng" w="19050">
            <a:solidFill>
              <a:srgbClr val="2D9CFF"/>
            </a:solidFill>
            <a:prstDash val="solid"/>
            <a:round/>
            <a:headEnd len="med" w="med" type="stealth"/>
            <a:tailEnd len="med" w="med" type="stealth"/>
          </a:ln>
        </p:spPr>
      </p:cxnSp>
      <p:sp>
        <p:nvSpPr>
          <p:cNvPr id="633" name="Google Shape;633;p64"/>
          <p:cNvSpPr txBox="1"/>
          <p:nvPr/>
        </p:nvSpPr>
        <p:spPr>
          <a:xfrm>
            <a:off x="4724781" y="4100758"/>
            <a:ext cx="633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dk1"/>
                </a:solidFill>
                <a:latin typeface="Arial"/>
                <a:ea typeface="Arial"/>
                <a:cs typeface="Arial"/>
                <a:sym typeface="Arial"/>
              </a:rPr>
              <a:t>44m</a:t>
            </a:r>
            <a:endParaRPr sz="18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400"/>
              <a:t>CERN</a:t>
            </a:r>
            <a:endParaRPr sz="4400"/>
          </a:p>
          <a:p>
            <a:pPr indent="0" lvl="0" marL="0" rtl="0" algn="l">
              <a:spcBef>
                <a:spcPts val="0"/>
              </a:spcBef>
              <a:spcAft>
                <a:spcPts val="0"/>
              </a:spcAft>
              <a:buNone/>
            </a:pPr>
            <a:r>
              <a:rPr i="1" lang="en" sz="4400"/>
              <a:t>Who</a:t>
            </a:r>
            <a:r>
              <a:rPr lang="en" sz="4400"/>
              <a:t> is it?</a:t>
            </a:r>
            <a:endParaRPr sz="4400"/>
          </a:p>
        </p:txBody>
      </p:sp>
      <p:sp>
        <p:nvSpPr>
          <p:cNvPr id="120" name="Google Shape;120;p2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
        <p:nvSpPr>
          <p:cNvPr id="121" name="Google Shape;121;p20"/>
          <p:cNvSpPr txBox="1"/>
          <p:nvPr>
            <p:ph idx="1" type="body"/>
          </p:nvPr>
        </p:nvSpPr>
        <p:spPr>
          <a:xfrm>
            <a:off x="311700" y="1486450"/>
            <a:ext cx="8520600" cy="2701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 Council</a:t>
            </a:r>
            <a:endParaRPr/>
          </a:p>
          <a:p>
            <a:pPr indent="-317500" lvl="1" marL="914400" rtl="0" algn="l">
              <a:spcBef>
                <a:spcPts val="0"/>
              </a:spcBef>
              <a:spcAft>
                <a:spcPts val="0"/>
              </a:spcAft>
              <a:buSzPts val="1400"/>
              <a:buChar char="○"/>
            </a:pPr>
            <a:r>
              <a:rPr lang="en"/>
              <a:t>Member states</a:t>
            </a:r>
            <a:endParaRPr/>
          </a:p>
          <a:p>
            <a:pPr indent="-342900" lvl="0" marL="457200" rtl="0" algn="l">
              <a:spcBef>
                <a:spcPts val="0"/>
              </a:spcBef>
              <a:spcAft>
                <a:spcPts val="0"/>
              </a:spcAft>
              <a:buSzPts val="1800"/>
              <a:buChar char="●"/>
            </a:pPr>
            <a:r>
              <a:rPr lang="en"/>
              <a:t>The Collaborations</a:t>
            </a:r>
            <a:endParaRPr/>
          </a:p>
          <a:p>
            <a:pPr indent="-317500" lvl="1" marL="914400" rtl="0" algn="l">
              <a:spcBef>
                <a:spcPts val="0"/>
              </a:spcBef>
              <a:spcAft>
                <a:spcPts val="0"/>
              </a:spcAft>
              <a:buSzPts val="1400"/>
              <a:buChar char="○"/>
            </a:pPr>
            <a:r>
              <a:rPr lang="en"/>
              <a:t>experiments</a:t>
            </a:r>
            <a:endParaRPr/>
          </a:p>
        </p:txBody>
      </p:sp>
      <p:pic>
        <p:nvPicPr>
          <p:cNvPr id="122" name="Google Shape;122;p20"/>
          <p:cNvPicPr preferRelativeResize="0"/>
          <p:nvPr/>
        </p:nvPicPr>
        <p:blipFill>
          <a:blip r:embed="rId3">
            <a:alphaModFix/>
          </a:blip>
          <a:stretch>
            <a:fillRect/>
          </a:stretch>
        </p:blipFill>
        <p:spPr>
          <a:xfrm>
            <a:off x="5422600" y="253620"/>
            <a:ext cx="3189624" cy="2318125"/>
          </a:xfrm>
          <a:prstGeom prst="rect">
            <a:avLst/>
          </a:prstGeom>
          <a:noFill/>
          <a:ln>
            <a:noFill/>
          </a:ln>
        </p:spPr>
      </p:pic>
      <p:pic>
        <p:nvPicPr>
          <p:cNvPr id="123" name="Google Shape;123;p20"/>
          <p:cNvPicPr preferRelativeResize="0"/>
          <p:nvPr/>
        </p:nvPicPr>
        <p:blipFill>
          <a:blip r:embed="rId4">
            <a:alphaModFix/>
          </a:blip>
          <a:stretch>
            <a:fillRect/>
          </a:stretch>
        </p:blipFill>
        <p:spPr>
          <a:xfrm>
            <a:off x="3275263" y="2830169"/>
            <a:ext cx="3965075" cy="192410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pic>
        <p:nvPicPr>
          <p:cNvPr descr="Higgsfield.jpg" id="639" name="Google Shape;639;p65"/>
          <p:cNvPicPr preferRelativeResize="0"/>
          <p:nvPr/>
        </p:nvPicPr>
        <p:blipFill rotWithShape="1">
          <a:blip r:embed="rId3">
            <a:alphaModFix/>
          </a:blip>
          <a:srcRect b="0" l="0" r="0" t="0"/>
          <a:stretch/>
        </p:blipFill>
        <p:spPr>
          <a:xfrm>
            <a:off x="0" y="-26194"/>
            <a:ext cx="9144007" cy="4471527"/>
          </a:xfrm>
          <a:prstGeom prst="rect">
            <a:avLst/>
          </a:prstGeom>
          <a:noFill/>
          <a:ln>
            <a:noFill/>
          </a:ln>
        </p:spPr>
      </p:pic>
      <p:sp>
        <p:nvSpPr>
          <p:cNvPr id="640" name="Google Shape;640;p65"/>
          <p:cNvSpPr txBox="1"/>
          <p:nvPr/>
        </p:nvSpPr>
        <p:spPr>
          <a:xfrm>
            <a:off x="167275" y="190500"/>
            <a:ext cx="8809500" cy="2457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CERN</a:t>
            </a:r>
            <a:endParaRPr/>
          </a:p>
          <a:p>
            <a:pPr indent="0" lvl="0" marL="0" marR="0" rtl="0" algn="l">
              <a:spcBef>
                <a:spcPts val="0"/>
              </a:spcBef>
              <a:spcAft>
                <a:spcPts val="0"/>
              </a:spcAft>
              <a:buNone/>
            </a:pPr>
            <a:r>
              <a:rPr i="1" lang="en" sz="4400">
                <a:solidFill>
                  <a:schemeClr val="lt1"/>
                </a:solidFill>
                <a:latin typeface="Arial"/>
                <a:ea typeface="Arial"/>
                <a:cs typeface="Arial"/>
                <a:sym typeface="Arial"/>
              </a:rPr>
              <a:t>So what ?</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5" name="Shape 645"/>
        <p:cNvGrpSpPr/>
        <p:nvPr/>
      </p:nvGrpSpPr>
      <p:grpSpPr>
        <a:xfrm>
          <a:off x="0" y="0"/>
          <a:ext cx="0" cy="0"/>
          <a:chOff x="0" y="0"/>
          <a:chExt cx="0" cy="0"/>
        </a:xfrm>
      </p:grpSpPr>
      <p:pic>
        <p:nvPicPr>
          <p:cNvPr id="646" name="Google Shape;646;p66"/>
          <p:cNvPicPr preferRelativeResize="0"/>
          <p:nvPr/>
        </p:nvPicPr>
        <p:blipFill rotWithShape="1">
          <a:blip r:embed="rId3">
            <a:alphaModFix/>
          </a:blip>
          <a:srcRect b="15826" l="-147" r="2021" t="20487"/>
          <a:stretch/>
        </p:blipFill>
        <p:spPr>
          <a:xfrm>
            <a:off x="-13447" y="0"/>
            <a:ext cx="9143999" cy="4450975"/>
          </a:xfrm>
          <a:prstGeom prst="rect">
            <a:avLst/>
          </a:prstGeom>
          <a:noFill/>
          <a:ln>
            <a:noFill/>
          </a:ln>
        </p:spPr>
      </p:pic>
      <p:pic>
        <p:nvPicPr>
          <p:cNvPr id="647" name="Google Shape;647;p66"/>
          <p:cNvPicPr preferRelativeResize="0"/>
          <p:nvPr/>
        </p:nvPicPr>
        <p:blipFill rotWithShape="1">
          <a:blip r:embed="rId4">
            <a:alphaModFix/>
          </a:blip>
          <a:srcRect b="18870" l="0" r="23529" t="0"/>
          <a:stretch/>
        </p:blipFill>
        <p:spPr>
          <a:xfrm>
            <a:off x="5217458" y="2437279"/>
            <a:ext cx="3496236" cy="2225489"/>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sp>
        <p:nvSpPr>
          <p:cNvPr id="648" name="Google Shape;648;p66"/>
          <p:cNvSpPr txBox="1"/>
          <p:nvPr/>
        </p:nvSpPr>
        <p:spPr>
          <a:xfrm>
            <a:off x="167275" y="105402"/>
            <a:ext cx="5050200" cy="20955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262626"/>
                </a:solidFill>
                <a:latin typeface="Arial"/>
                <a:ea typeface="Arial"/>
                <a:cs typeface="Arial"/>
                <a:sym typeface="Arial"/>
              </a:rPr>
              <a:t>World Wide Web</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67"/>
          <p:cNvSpPr/>
          <p:nvPr/>
        </p:nvSpPr>
        <p:spPr>
          <a:xfrm>
            <a:off x="-17374" y="0"/>
            <a:ext cx="9161400" cy="44442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655" name="Google Shape;655;p67"/>
          <p:cNvPicPr preferRelativeResize="0"/>
          <p:nvPr/>
        </p:nvPicPr>
        <p:blipFill rotWithShape="1">
          <a:blip r:embed="rId3">
            <a:alphaModFix/>
          </a:blip>
          <a:srcRect b="0" l="0" r="428" t="0"/>
          <a:stretch/>
        </p:blipFill>
        <p:spPr>
          <a:xfrm>
            <a:off x="3146926" y="988346"/>
            <a:ext cx="5634003" cy="3304680"/>
          </a:xfrm>
          <a:prstGeom prst="rect">
            <a:avLst/>
          </a:prstGeom>
          <a:noFill/>
          <a:ln>
            <a:noFill/>
          </a:ln>
        </p:spPr>
      </p:pic>
      <p:sp>
        <p:nvSpPr>
          <p:cNvPr id="656" name="Google Shape;656;p67"/>
          <p:cNvSpPr txBox="1"/>
          <p:nvPr/>
        </p:nvSpPr>
        <p:spPr>
          <a:xfrm>
            <a:off x="167275" y="129988"/>
            <a:ext cx="6206700" cy="838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Medical applications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1" name="Shape 661"/>
        <p:cNvGrpSpPr/>
        <p:nvPr/>
      </p:nvGrpSpPr>
      <p:grpSpPr>
        <a:xfrm>
          <a:off x="0" y="0"/>
          <a:ext cx="0" cy="0"/>
          <a:chOff x="0" y="0"/>
          <a:chExt cx="0" cy="0"/>
        </a:xfrm>
      </p:grpSpPr>
      <p:pic>
        <p:nvPicPr>
          <p:cNvPr id="662" name="Google Shape;662;p68"/>
          <p:cNvPicPr preferRelativeResize="0"/>
          <p:nvPr/>
        </p:nvPicPr>
        <p:blipFill rotWithShape="1">
          <a:blip r:embed="rId3">
            <a:alphaModFix/>
          </a:blip>
          <a:srcRect b="0" l="0" r="0" t="0"/>
          <a:stretch/>
        </p:blipFill>
        <p:spPr>
          <a:xfrm>
            <a:off x="0" y="-1"/>
            <a:ext cx="9144000" cy="4435615"/>
          </a:xfrm>
          <a:prstGeom prst="rect">
            <a:avLst/>
          </a:prstGeom>
          <a:noFill/>
          <a:ln>
            <a:noFill/>
          </a:ln>
        </p:spPr>
      </p:pic>
      <p:sp>
        <p:nvSpPr>
          <p:cNvPr id="663" name="Google Shape;663;p68"/>
          <p:cNvSpPr txBox="1"/>
          <p:nvPr/>
        </p:nvSpPr>
        <p:spPr>
          <a:xfrm>
            <a:off x="167275" y="129988"/>
            <a:ext cx="7309200" cy="838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000000"/>
                </a:solidFill>
                <a:latin typeface="Arial"/>
                <a:ea typeface="Arial"/>
                <a:cs typeface="Arial"/>
                <a:sym typeface="Arial"/>
              </a:rPr>
              <a:t>Safety</a:t>
            </a:r>
            <a:endParaRPr sz="4400">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pic>
        <p:nvPicPr>
          <p:cNvPr id="669" name="Google Shape;669;p69"/>
          <p:cNvPicPr preferRelativeResize="0"/>
          <p:nvPr/>
        </p:nvPicPr>
        <p:blipFill rotWithShape="1">
          <a:blip r:embed="rId3">
            <a:alphaModFix/>
          </a:blip>
          <a:srcRect b="0" l="0" r="0" t="34214"/>
          <a:stretch/>
        </p:blipFill>
        <p:spPr>
          <a:xfrm>
            <a:off x="0" y="1"/>
            <a:ext cx="9143999" cy="4444252"/>
          </a:xfrm>
          <a:prstGeom prst="rect">
            <a:avLst/>
          </a:prstGeom>
          <a:noFill/>
          <a:ln>
            <a:noFill/>
          </a:ln>
        </p:spPr>
      </p:pic>
      <p:sp>
        <p:nvSpPr>
          <p:cNvPr id="670" name="Google Shape;670;p69"/>
          <p:cNvSpPr txBox="1"/>
          <p:nvPr/>
        </p:nvSpPr>
        <p:spPr>
          <a:xfrm>
            <a:off x="167275" y="3561228"/>
            <a:ext cx="8842200" cy="8382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rgbClr val="000000"/>
                </a:solidFill>
                <a:latin typeface="Arial"/>
                <a:ea typeface="Arial"/>
                <a:cs typeface="Arial"/>
                <a:sym typeface="Arial"/>
              </a:rPr>
              <a:t>Humanitarian</a:t>
            </a:r>
            <a:endParaRPr sz="4400">
              <a:solidFill>
                <a:srgbClr val="000000"/>
              </a:solidFill>
              <a:latin typeface="Arial"/>
              <a:ea typeface="Arial"/>
              <a:cs typeface="Arial"/>
              <a:sym typeface="Arial"/>
            </a:endParaRPr>
          </a:p>
        </p:txBody>
      </p:sp>
      <p:grpSp>
        <p:nvGrpSpPr>
          <p:cNvPr id="671" name="Google Shape;671;p69"/>
          <p:cNvGrpSpPr/>
          <p:nvPr/>
        </p:nvGrpSpPr>
        <p:grpSpPr>
          <a:xfrm>
            <a:off x="271577" y="139856"/>
            <a:ext cx="1893794" cy="632141"/>
            <a:chOff x="-887506" y="-2998694"/>
            <a:chExt cx="9507000" cy="3173400"/>
          </a:xfrm>
        </p:grpSpPr>
        <p:sp>
          <p:nvSpPr>
            <p:cNvPr id="672" name="Google Shape;672;p69"/>
            <p:cNvSpPr/>
            <p:nvPr/>
          </p:nvSpPr>
          <p:spPr>
            <a:xfrm>
              <a:off x="-887506" y="-2998694"/>
              <a:ext cx="9507000" cy="3173400"/>
            </a:xfrm>
            <a:prstGeom prst="rect">
              <a:avLst/>
            </a:prstGeom>
            <a:solidFill>
              <a:schemeClr val="lt1"/>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673" name="Google Shape;673;p69"/>
            <p:cNvPicPr preferRelativeResize="0"/>
            <p:nvPr/>
          </p:nvPicPr>
          <p:blipFill rotWithShape="1">
            <a:blip r:embed="rId4">
              <a:alphaModFix/>
            </a:blip>
            <a:srcRect b="0" l="0" r="0" t="0"/>
            <a:stretch/>
          </p:blipFill>
          <p:spPr>
            <a:xfrm>
              <a:off x="-658905" y="-2822221"/>
              <a:ext cx="9144000" cy="2822222"/>
            </a:xfrm>
            <a:prstGeom prst="rect">
              <a:avLst/>
            </a:prstGeom>
            <a:noFill/>
            <a:ln>
              <a:noFill/>
            </a:ln>
          </p:spPr>
        </p:pic>
      </p:grpSp>
    </p:spTree>
  </p:cSld>
  <p:clrMapOvr>
    <a:masterClrMapping/>
  </p:clrMapOvr>
  <mc:AlternateContent>
    <mc:Choice Requires="p14">
      <p:transition spd="slow" p14:dur="700">
        <p:fade/>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pic>
        <p:nvPicPr>
          <p:cNvPr id="679" name="Google Shape;679;p70"/>
          <p:cNvPicPr preferRelativeResize="0"/>
          <p:nvPr/>
        </p:nvPicPr>
        <p:blipFill rotWithShape="1">
          <a:blip r:embed="rId3">
            <a:alphaModFix/>
          </a:blip>
          <a:srcRect b="20787" l="0" r="0" t="14310"/>
          <a:stretch/>
        </p:blipFill>
        <p:spPr>
          <a:xfrm>
            <a:off x="0" y="0"/>
            <a:ext cx="9144000" cy="4450977"/>
          </a:xfrm>
          <a:prstGeom prst="rect">
            <a:avLst/>
          </a:prstGeom>
          <a:noFill/>
          <a:ln>
            <a:noFill/>
          </a:ln>
        </p:spPr>
      </p:pic>
      <p:sp>
        <p:nvSpPr>
          <p:cNvPr id="680" name="Google Shape;680;p70"/>
          <p:cNvSpPr txBox="1"/>
          <p:nvPr/>
        </p:nvSpPr>
        <p:spPr>
          <a:xfrm>
            <a:off x="167275" y="129988"/>
            <a:ext cx="7309200" cy="838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Some links…</a:t>
            </a:r>
            <a:endParaRPr/>
          </a:p>
        </p:txBody>
      </p:sp>
      <p:sp>
        <p:nvSpPr>
          <p:cNvPr id="681" name="Google Shape;681;p70"/>
          <p:cNvSpPr txBox="1"/>
          <p:nvPr/>
        </p:nvSpPr>
        <p:spPr>
          <a:xfrm>
            <a:off x="167274" y="999564"/>
            <a:ext cx="8802000" cy="3316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4000">
              <a:solidFill>
                <a:schemeClr val="lt1"/>
              </a:solidFill>
              <a:latin typeface="Arial"/>
              <a:ea typeface="Arial"/>
              <a:cs typeface="Arial"/>
              <a:sym typeface="Arial"/>
            </a:endParaRPr>
          </a:p>
          <a:p>
            <a:pPr indent="0" lvl="0" marL="0" marR="0" rtl="0" algn="l">
              <a:spcBef>
                <a:spcPts val="0"/>
              </a:spcBef>
              <a:spcAft>
                <a:spcPts val="0"/>
              </a:spcAft>
              <a:buNone/>
            </a:pPr>
            <a:r>
              <a:t/>
            </a:r>
            <a:endParaRPr sz="4000">
              <a:solidFill>
                <a:schemeClr val="lt1"/>
              </a:solidFill>
              <a:latin typeface="Arial"/>
              <a:ea typeface="Arial"/>
              <a:cs typeface="Arial"/>
              <a:sym typeface="Arial"/>
            </a:endParaRPr>
          </a:p>
          <a:p>
            <a:pPr indent="0" lvl="0" marL="0" marR="0" rtl="0" algn="l">
              <a:spcBef>
                <a:spcPts val="0"/>
              </a:spcBef>
              <a:spcAft>
                <a:spcPts val="0"/>
              </a:spcAft>
              <a:buNone/>
            </a:pPr>
            <a:r>
              <a:rPr lang="en" sz="4000">
                <a:solidFill>
                  <a:schemeClr val="lt1"/>
                </a:solidFill>
                <a:latin typeface="Arial"/>
                <a:ea typeface="Arial"/>
                <a:cs typeface="Arial"/>
                <a:sym typeface="Arial"/>
              </a:rPr>
              <a:t>Information :	www.cern.ch</a:t>
            </a:r>
            <a:endParaRPr/>
          </a:p>
          <a:p>
            <a:pPr indent="0" lvl="0" marL="0" marR="0" rtl="0" algn="l">
              <a:spcBef>
                <a:spcPts val="0"/>
              </a:spcBef>
              <a:spcAft>
                <a:spcPts val="0"/>
              </a:spcAft>
              <a:buNone/>
            </a:pPr>
            <a:r>
              <a:rPr lang="en" sz="4000">
                <a:solidFill>
                  <a:schemeClr val="lt1"/>
                </a:solidFill>
                <a:latin typeface="Arial"/>
                <a:ea typeface="Arial"/>
                <a:cs typeface="Arial"/>
                <a:sym typeface="Arial"/>
              </a:rPr>
              <a:t>CERN TV :		youtube.com/cern</a:t>
            </a:r>
            <a:endParaRPr sz="4000">
              <a:solidFill>
                <a:schemeClr val="lt1"/>
              </a:solidFill>
              <a:latin typeface="Arial"/>
              <a:ea typeface="Arial"/>
              <a:cs typeface="Arial"/>
              <a:sym typeface="Arial"/>
            </a:endParaRPr>
          </a:p>
          <a:p>
            <a:pPr indent="0" lvl="0" marL="0" marR="0" rtl="0" algn="l">
              <a:spcBef>
                <a:spcPts val="0"/>
              </a:spcBef>
              <a:spcAft>
                <a:spcPts val="0"/>
              </a:spcAft>
              <a:buNone/>
            </a:pPr>
            <a:r>
              <a:rPr lang="en" sz="4000">
                <a:solidFill>
                  <a:schemeClr val="lt1"/>
                </a:solidFill>
                <a:latin typeface="Arial"/>
                <a:ea typeface="Arial"/>
                <a:cs typeface="Arial"/>
                <a:sym typeface="Arial"/>
              </a:rPr>
              <a:t>Recruitment :	www.cern.ch/jobs</a:t>
            </a:r>
            <a:endParaRPr/>
          </a:p>
          <a:p>
            <a:pPr indent="0" lvl="0" marL="0" marR="0" rtl="0" algn="l">
              <a:spcBef>
                <a:spcPts val="0"/>
              </a:spcBef>
              <a:spcAft>
                <a:spcPts val="0"/>
              </a:spcAft>
              <a:buNone/>
            </a:pPr>
            <a:r>
              <a:t/>
            </a:r>
            <a:endParaRPr sz="40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6" name="Shape 686"/>
        <p:cNvGrpSpPr/>
        <p:nvPr/>
      </p:nvGrpSpPr>
      <p:grpSpPr>
        <a:xfrm>
          <a:off x="0" y="0"/>
          <a:ext cx="0" cy="0"/>
          <a:chOff x="0" y="0"/>
          <a:chExt cx="0" cy="0"/>
        </a:xfrm>
      </p:grpSpPr>
      <p:sp>
        <p:nvSpPr>
          <p:cNvPr id="687" name="Google Shape;687;p71"/>
          <p:cNvSpPr txBox="1"/>
          <p:nvPr/>
        </p:nvSpPr>
        <p:spPr>
          <a:xfrm>
            <a:off x="167275" y="129988"/>
            <a:ext cx="7309200" cy="838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000000"/>
                </a:solidFill>
                <a:latin typeface="Arial"/>
                <a:ea typeface="Arial"/>
                <a:cs typeface="Arial"/>
                <a:sym typeface="Arial"/>
              </a:rPr>
              <a:t>In a nutshell…</a:t>
            </a:r>
            <a:endParaRPr/>
          </a:p>
        </p:txBody>
      </p:sp>
      <p:pic>
        <p:nvPicPr>
          <p:cNvPr id="688" name="Google Shape;688;p71"/>
          <p:cNvPicPr preferRelativeResize="0"/>
          <p:nvPr/>
        </p:nvPicPr>
        <p:blipFill rotWithShape="1">
          <a:blip r:embed="rId3">
            <a:alphaModFix/>
          </a:blip>
          <a:srcRect b="9497" l="26326" r="34855" t="15421"/>
          <a:stretch/>
        </p:blipFill>
        <p:spPr>
          <a:xfrm>
            <a:off x="3294089" y="1047189"/>
            <a:ext cx="2475982" cy="3188634"/>
          </a:xfrm>
          <a:prstGeom prst="rect">
            <a:avLst/>
          </a:prstGeom>
          <a:noFill/>
          <a:ln cap="flat" cmpd="sng" w="9525">
            <a:solidFill>
              <a:srgbClr val="000000"/>
            </a:solidFill>
            <a:prstDash val="solid"/>
            <a:round/>
            <a:headEnd len="sm" w="sm" type="none"/>
            <a:tailEnd len="sm" w="sm" type="none"/>
          </a:ln>
          <a:effectLst>
            <a:outerShdw blurRad="292100" rotWithShape="0" algn="tl" dir="2700000" dist="139700">
              <a:srgbClr val="333333">
                <a:alpha val="64709"/>
              </a:srgbClr>
            </a:outerShdw>
          </a:effectLst>
        </p:spPr>
      </p:pic>
      <p:pic>
        <p:nvPicPr>
          <p:cNvPr id="689" name="Google Shape;689;p71"/>
          <p:cNvPicPr preferRelativeResize="0"/>
          <p:nvPr/>
        </p:nvPicPr>
        <p:blipFill rotWithShape="1">
          <a:blip r:embed="rId4">
            <a:alphaModFix/>
          </a:blip>
          <a:srcRect b="0" l="9031" r="39273" t="0"/>
          <a:stretch/>
        </p:blipFill>
        <p:spPr>
          <a:xfrm>
            <a:off x="6120889" y="1047189"/>
            <a:ext cx="2474699" cy="3188633"/>
          </a:xfrm>
          <a:prstGeom prst="rect">
            <a:avLst/>
          </a:prstGeom>
          <a:noFill/>
          <a:ln cap="flat" cmpd="sng" w="9525">
            <a:solidFill>
              <a:srgbClr val="000000"/>
            </a:solidFill>
            <a:prstDash val="solid"/>
            <a:round/>
            <a:headEnd len="sm" w="sm" type="none"/>
            <a:tailEnd len="sm" w="sm" type="none"/>
          </a:ln>
          <a:effectLst>
            <a:outerShdw blurRad="292100" rotWithShape="0" algn="tl" dir="2700000" dist="139700">
              <a:srgbClr val="333333">
                <a:alpha val="64709"/>
              </a:srgbClr>
            </a:outerShdw>
          </a:effectLst>
        </p:spPr>
      </p:pic>
      <p:pic>
        <p:nvPicPr>
          <p:cNvPr id="690" name="Google Shape;690;p71"/>
          <p:cNvPicPr preferRelativeResize="0"/>
          <p:nvPr/>
        </p:nvPicPr>
        <p:blipFill rotWithShape="1">
          <a:blip r:embed="rId5">
            <a:alphaModFix/>
          </a:blip>
          <a:srcRect b="0" l="0" r="0" t="0"/>
          <a:stretch/>
        </p:blipFill>
        <p:spPr>
          <a:xfrm>
            <a:off x="486082" y="1047189"/>
            <a:ext cx="2457190" cy="3188633"/>
          </a:xfrm>
          <a:prstGeom prst="rect">
            <a:avLst/>
          </a:prstGeom>
          <a:noFill/>
          <a:ln cap="flat" cmpd="sng" w="9525">
            <a:solidFill>
              <a:srgbClr val="000000"/>
            </a:solidFill>
            <a:prstDash val="solid"/>
            <a:round/>
            <a:headEnd len="sm" w="sm" type="none"/>
            <a:tailEnd len="sm" w="sm" type="none"/>
          </a:ln>
          <a:effectLst>
            <a:outerShdw blurRad="292100" rotWithShape="0" algn="tl" dir="2700000" dist="139700">
              <a:srgbClr val="333333">
                <a:alpha val="64709"/>
              </a:srgbClr>
            </a:outerShdw>
          </a:effectLst>
        </p:spPr>
      </p:pic>
      <p:sp>
        <p:nvSpPr>
          <p:cNvPr id="691" name="Google Shape;691;p71"/>
          <p:cNvSpPr txBox="1"/>
          <p:nvPr/>
        </p:nvSpPr>
        <p:spPr>
          <a:xfrm>
            <a:off x="486081" y="1371600"/>
            <a:ext cx="2457300" cy="2528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2600">
                <a:solidFill>
                  <a:srgbClr val="000000"/>
                </a:solidFill>
                <a:latin typeface="Arial"/>
                <a:ea typeface="Arial"/>
                <a:cs typeface="Arial"/>
                <a:sym typeface="Arial"/>
              </a:rPr>
              <a:t>Fundamental research</a:t>
            </a:r>
            <a:endParaRPr sz="2600">
              <a:solidFill>
                <a:srgbClr val="000000"/>
              </a:solidFill>
              <a:latin typeface="Arial"/>
              <a:ea typeface="Arial"/>
              <a:cs typeface="Arial"/>
              <a:sym typeface="Arial"/>
            </a:endParaRPr>
          </a:p>
        </p:txBody>
      </p:sp>
      <p:sp>
        <p:nvSpPr>
          <p:cNvPr id="692" name="Google Shape;692;p71"/>
          <p:cNvSpPr txBox="1"/>
          <p:nvPr/>
        </p:nvSpPr>
        <p:spPr>
          <a:xfrm>
            <a:off x="3294089" y="1371600"/>
            <a:ext cx="2457300" cy="2528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2600">
                <a:solidFill>
                  <a:srgbClr val="000000"/>
                </a:solidFill>
                <a:latin typeface="Arial"/>
                <a:ea typeface="Arial"/>
                <a:cs typeface="Arial"/>
                <a:sym typeface="Arial"/>
              </a:rPr>
              <a:t>Largest international scientific collaboration</a:t>
            </a:r>
            <a:endParaRPr/>
          </a:p>
        </p:txBody>
      </p:sp>
      <p:sp>
        <p:nvSpPr>
          <p:cNvPr id="693" name="Google Shape;693;p71"/>
          <p:cNvSpPr txBox="1"/>
          <p:nvPr/>
        </p:nvSpPr>
        <p:spPr>
          <a:xfrm>
            <a:off x="6120889" y="1371600"/>
            <a:ext cx="2474700" cy="2528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2600">
                <a:solidFill>
                  <a:srgbClr val="000000"/>
                </a:solidFill>
                <a:latin typeface="Arial"/>
                <a:ea typeface="Arial"/>
                <a:cs typeface="Arial"/>
                <a:sym typeface="Arial"/>
              </a:rPr>
              <a:t>Technology transfer in benefit of society</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691"/>
                                        </p:tgtEl>
                                        <p:attrNameLst>
                                          <p:attrName>style.visibility</p:attrName>
                                        </p:attrNameLst>
                                      </p:cBhvr>
                                      <p:to>
                                        <p:strVal val="visible"/>
                                      </p:to>
                                    </p:set>
                                    <p:animEffect filter="fade" transition="in">
                                      <p:cBhvr>
                                        <p:cTn dur="500"/>
                                        <p:tgtEl>
                                          <p:spTgt spid="691"/>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692"/>
                                        </p:tgtEl>
                                        <p:attrNameLst>
                                          <p:attrName>style.visibility</p:attrName>
                                        </p:attrNameLst>
                                      </p:cBhvr>
                                      <p:to>
                                        <p:strVal val="visible"/>
                                      </p:to>
                                    </p:set>
                                    <p:animEffect filter="fade" transition="in">
                                      <p:cBhvr>
                                        <p:cTn dur="500"/>
                                        <p:tgtEl>
                                          <p:spTgt spid="69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93"/>
                                        </p:tgtEl>
                                        <p:attrNameLst>
                                          <p:attrName>style.visibility</p:attrName>
                                        </p:attrNameLst>
                                      </p:cBhvr>
                                      <p:to>
                                        <p:strVal val="visible"/>
                                      </p:to>
                                    </p:set>
                                    <p:animEffect filter="fade" transition="in">
                                      <p:cBhvr>
                                        <p:cTn dur="500"/>
                                        <p:tgtEl>
                                          <p:spTgt spid="6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pic>
        <p:nvPicPr>
          <p:cNvPr id="699" name="Google Shape;699;p72"/>
          <p:cNvPicPr preferRelativeResize="0"/>
          <p:nvPr/>
        </p:nvPicPr>
        <p:blipFill rotWithShape="1">
          <a:blip r:embed="rId3">
            <a:alphaModFix/>
          </a:blip>
          <a:srcRect b="7135" l="0" r="0" t="12147"/>
          <a:stretch/>
        </p:blipFill>
        <p:spPr>
          <a:xfrm>
            <a:off x="0" y="2051"/>
            <a:ext cx="9143998" cy="4450975"/>
          </a:xfrm>
          <a:prstGeom prst="rect">
            <a:avLst/>
          </a:prstGeom>
          <a:noFill/>
          <a:ln>
            <a:noFill/>
          </a:ln>
        </p:spPr>
      </p:pic>
      <p:sp>
        <p:nvSpPr>
          <p:cNvPr id="700" name="Google Shape;700;p72"/>
          <p:cNvSpPr/>
          <p:nvPr/>
        </p:nvSpPr>
        <p:spPr>
          <a:xfrm>
            <a:off x="-17374" y="0"/>
            <a:ext cx="3418800" cy="4444200"/>
          </a:xfrm>
          <a:prstGeom prst="rect">
            <a:avLst/>
          </a:prstGeom>
          <a:solidFill>
            <a:srgbClr val="0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01" name="Google Shape;701;p72"/>
          <p:cNvSpPr txBox="1"/>
          <p:nvPr/>
        </p:nvSpPr>
        <p:spPr>
          <a:xfrm>
            <a:off x="167275" y="201706"/>
            <a:ext cx="8788500" cy="4087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3600">
                <a:solidFill>
                  <a:schemeClr val="lt1"/>
                </a:solidFill>
                <a:latin typeface="Arial"/>
                <a:ea typeface="Arial"/>
                <a:cs typeface="Arial"/>
                <a:sym typeface="Arial"/>
              </a:rPr>
              <a:t>« Magic is not happening at CERN,</a:t>
            </a:r>
            <a:br>
              <a:rPr lang="en" sz="3600">
                <a:solidFill>
                  <a:schemeClr val="lt1"/>
                </a:solidFill>
                <a:latin typeface="Arial"/>
                <a:ea typeface="Arial"/>
                <a:cs typeface="Arial"/>
                <a:sym typeface="Arial"/>
              </a:rPr>
            </a:br>
            <a:r>
              <a:rPr lang="en" sz="3600">
                <a:solidFill>
                  <a:schemeClr val="lt1"/>
                </a:solidFill>
                <a:latin typeface="Arial"/>
                <a:ea typeface="Arial"/>
                <a:cs typeface="Arial"/>
                <a:sym typeface="Arial"/>
              </a:rPr>
              <a:t>magic is being explained</a:t>
            </a:r>
            <a:endParaRPr sz="3600">
              <a:solidFill>
                <a:schemeClr val="lt1"/>
              </a:solidFill>
              <a:latin typeface="Arial"/>
              <a:ea typeface="Arial"/>
              <a:cs typeface="Arial"/>
              <a:sym typeface="Arial"/>
            </a:endParaRPr>
          </a:p>
          <a:p>
            <a:pPr indent="0" lvl="0" marL="0" marR="0" rtl="0" algn="l">
              <a:spcBef>
                <a:spcPts val="0"/>
              </a:spcBef>
              <a:spcAft>
                <a:spcPts val="0"/>
              </a:spcAft>
              <a:buNone/>
            </a:pPr>
            <a:r>
              <a:rPr lang="en" sz="3600">
                <a:solidFill>
                  <a:schemeClr val="lt1"/>
                </a:solidFill>
                <a:latin typeface="Arial"/>
                <a:ea typeface="Arial"/>
                <a:cs typeface="Arial"/>
                <a:sym typeface="Arial"/>
              </a:rPr>
              <a:t>at CERN. »</a:t>
            </a:r>
            <a:br>
              <a:rPr i="1" lang="en" sz="1600">
                <a:solidFill>
                  <a:schemeClr val="lt1"/>
                </a:solidFill>
                <a:latin typeface="Arial"/>
                <a:ea typeface="Arial"/>
                <a:cs typeface="Arial"/>
                <a:sym typeface="Arial"/>
              </a:rPr>
            </a:br>
            <a:endParaRPr i="1" sz="36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74"/>
          <p:cNvSpPr txBox="1"/>
          <p:nvPr>
            <p:ph type="title"/>
          </p:nvPr>
        </p:nvSpPr>
        <p:spPr>
          <a:xfrm>
            <a:off x="457200" y="175120"/>
            <a:ext cx="8226900" cy="705300"/>
          </a:xfrm>
          <a:prstGeom prst="rect">
            <a:avLst/>
          </a:prstGeom>
          <a:noFill/>
          <a:ln>
            <a:noFill/>
          </a:ln>
        </p:spPr>
        <p:txBody>
          <a:bodyPr anchorCtr="0" anchor="ctr" bIns="45700" lIns="45700" spcFirstLastPara="1" rIns="45700" wrap="square" tIns="45700">
            <a:normAutofit/>
          </a:bodyPr>
          <a:lstStyle/>
          <a:p>
            <a:pPr indent="0" lvl="0" marL="0" rtl="0" algn="l">
              <a:spcBef>
                <a:spcPts val="0"/>
              </a:spcBef>
              <a:spcAft>
                <a:spcPts val="0"/>
              </a:spcAft>
              <a:buClr>
                <a:schemeClr val="dk1"/>
              </a:buClr>
              <a:buSzPts val="4600"/>
              <a:buFont typeface="Arial"/>
              <a:buNone/>
            </a:pPr>
            <a:r>
              <a:rPr lang="en"/>
              <a:t>BackUp</a:t>
            </a:r>
            <a:endParaRPr/>
          </a:p>
        </p:txBody>
      </p:sp>
      <p:pic>
        <p:nvPicPr>
          <p:cNvPr id="711" name="Google Shape;711;p74"/>
          <p:cNvPicPr preferRelativeResize="0"/>
          <p:nvPr/>
        </p:nvPicPr>
        <p:blipFill rotWithShape="1">
          <a:blip r:embed="rId3">
            <a:alphaModFix/>
          </a:blip>
          <a:srcRect b="0" l="0" r="0" t="0"/>
          <a:stretch/>
        </p:blipFill>
        <p:spPr>
          <a:xfrm>
            <a:off x="2268044" y="1106364"/>
            <a:ext cx="4782823" cy="33157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id="129" name="Google Shape;129;p21"/>
          <p:cNvPicPr preferRelativeResize="0"/>
          <p:nvPr/>
        </p:nvPicPr>
        <p:blipFill rotWithShape="1">
          <a:blip r:embed="rId3">
            <a:alphaModFix/>
          </a:blip>
          <a:srcRect b="0" l="0" r="0" t="0"/>
          <a:stretch/>
        </p:blipFill>
        <p:spPr>
          <a:xfrm>
            <a:off x="2095271" y="1116000"/>
            <a:ext cx="6827735" cy="2909049"/>
          </a:xfrm>
          <a:prstGeom prst="rect">
            <a:avLst/>
          </a:prstGeom>
          <a:noFill/>
          <a:ln>
            <a:noFill/>
          </a:ln>
        </p:spPr>
      </p:pic>
      <p:pic>
        <p:nvPicPr>
          <p:cNvPr id="130" name="Google Shape;130;p21"/>
          <p:cNvPicPr preferRelativeResize="0"/>
          <p:nvPr/>
        </p:nvPicPr>
        <p:blipFill rotWithShape="1">
          <a:blip r:embed="rId4">
            <a:alphaModFix/>
          </a:blip>
          <a:srcRect b="0" l="0" r="0" t="0"/>
          <a:stretch/>
        </p:blipFill>
        <p:spPr>
          <a:xfrm>
            <a:off x="2095271" y="1116000"/>
            <a:ext cx="6827735" cy="2909049"/>
          </a:xfrm>
          <a:prstGeom prst="rect">
            <a:avLst/>
          </a:prstGeom>
          <a:noFill/>
          <a:ln>
            <a:noFill/>
          </a:ln>
        </p:spPr>
      </p:pic>
      <p:pic>
        <p:nvPicPr>
          <p:cNvPr id="131" name="Google Shape;131;p21"/>
          <p:cNvPicPr preferRelativeResize="0"/>
          <p:nvPr/>
        </p:nvPicPr>
        <p:blipFill rotWithShape="1">
          <a:blip r:embed="rId5">
            <a:alphaModFix/>
          </a:blip>
          <a:srcRect b="0" l="0" r="0" t="0"/>
          <a:stretch/>
        </p:blipFill>
        <p:spPr>
          <a:xfrm>
            <a:off x="2095271" y="1116000"/>
            <a:ext cx="6827735" cy="2909049"/>
          </a:xfrm>
          <a:prstGeom prst="rect">
            <a:avLst/>
          </a:prstGeom>
          <a:noFill/>
          <a:ln>
            <a:noFill/>
          </a:ln>
        </p:spPr>
      </p:pic>
      <p:pic>
        <p:nvPicPr>
          <p:cNvPr id="132" name="Google Shape;132;p21"/>
          <p:cNvPicPr preferRelativeResize="0"/>
          <p:nvPr/>
        </p:nvPicPr>
        <p:blipFill rotWithShape="1">
          <a:blip r:embed="rId6">
            <a:alphaModFix/>
          </a:blip>
          <a:srcRect b="0" l="0" r="0" t="0"/>
          <a:stretch/>
        </p:blipFill>
        <p:spPr>
          <a:xfrm>
            <a:off x="2095271" y="1116000"/>
            <a:ext cx="6827735" cy="2909049"/>
          </a:xfrm>
          <a:prstGeom prst="rect">
            <a:avLst/>
          </a:prstGeom>
          <a:noFill/>
          <a:ln>
            <a:noFill/>
          </a:ln>
        </p:spPr>
      </p:pic>
      <p:pic>
        <p:nvPicPr>
          <p:cNvPr id="133" name="Google Shape;133;p21"/>
          <p:cNvPicPr preferRelativeResize="0"/>
          <p:nvPr/>
        </p:nvPicPr>
        <p:blipFill rotWithShape="1">
          <a:blip r:embed="rId7">
            <a:alphaModFix/>
          </a:blip>
          <a:srcRect b="0" l="0" r="0" t="0"/>
          <a:stretch/>
        </p:blipFill>
        <p:spPr>
          <a:xfrm>
            <a:off x="2095271" y="1116000"/>
            <a:ext cx="6827735" cy="2909049"/>
          </a:xfrm>
          <a:prstGeom prst="rect">
            <a:avLst/>
          </a:prstGeom>
          <a:noFill/>
          <a:ln>
            <a:noFill/>
          </a:ln>
        </p:spPr>
      </p:pic>
      <p:pic>
        <p:nvPicPr>
          <p:cNvPr id="134" name="Google Shape;134;p21"/>
          <p:cNvPicPr preferRelativeResize="0"/>
          <p:nvPr/>
        </p:nvPicPr>
        <p:blipFill rotWithShape="1">
          <a:blip r:embed="rId8">
            <a:alphaModFix/>
          </a:blip>
          <a:srcRect b="0" l="0" r="0" t="0"/>
          <a:stretch/>
        </p:blipFill>
        <p:spPr>
          <a:xfrm>
            <a:off x="2095271" y="1116000"/>
            <a:ext cx="6827735" cy="2909049"/>
          </a:xfrm>
          <a:prstGeom prst="rect">
            <a:avLst/>
          </a:prstGeom>
          <a:noFill/>
          <a:ln>
            <a:noFill/>
          </a:ln>
        </p:spPr>
      </p:pic>
      <p:sp>
        <p:nvSpPr>
          <p:cNvPr id="135" name="Google Shape;135;p21"/>
          <p:cNvSpPr txBox="1"/>
          <p:nvPr/>
        </p:nvSpPr>
        <p:spPr>
          <a:xfrm>
            <a:off x="167272" y="3794465"/>
            <a:ext cx="26484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FF9999"/>
                </a:solidFill>
                <a:latin typeface="Arial"/>
                <a:ea typeface="Arial"/>
                <a:cs typeface="Arial"/>
                <a:sym typeface="Arial"/>
              </a:rPr>
              <a:t>Scientific contacts</a:t>
            </a:r>
            <a:endParaRPr sz="2400">
              <a:solidFill>
                <a:srgbClr val="FF9999"/>
              </a:solidFill>
              <a:latin typeface="Arial"/>
              <a:ea typeface="Arial"/>
              <a:cs typeface="Arial"/>
              <a:sym typeface="Arial"/>
            </a:endParaRPr>
          </a:p>
        </p:txBody>
      </p:sp>
      <p:sp>
        <p:nvSpPr>
          <p:cNvPr id="136" name="Google Shape;136;p21"/>
          <p:cNvSpPr txBox="1"/>
          <p:nvPr/>
        </p:nvSpPr>
        <p:spPr>
          <a:xfrm>
            <a:off x="167273" y="3409823"/>
            <a:ext cx="357662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FF3300"/>
                </a:solidFill>
                <a:latin typeface="Arial"/>
                <a:ea typeface="Arial"/>
                <a:cs typeface="Arial"/>
                <a:sym typeface="Arial"/>
              </a:rPr>
              <a:t>Cooperation agreements</a:t>
            </a:r>
            <a:endParaRPr sz="2400">
              <a:solidFill>
                <a:srgbClr val="FF3300"/>
              </a:solidFill>
              <a:latin typeface="Arial"/>
              <a:ea typeface="Arial"/>
              <a:cs typeface="Arial"/>
              <a:sym typeface="Arial"/>
            </a:endParaRPr>
          </a:p>
        </p:txBody>
      </p:sp>
      <p:sp>
        <p:nvSpPr>
          <p:cNvPr id="137" name="Google Shape;137;p21"/>
          <p:cNvSpPr txBox="1"/>
          <p:nvPr/>
        </p:nvSpPr>
        <p:spPr>
          <a:xfrm>
            <a:off x="167275" y="2675550"/>
            <a:ext cx="1956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73BDFF"/>
                </a:solidFill>
              </a:rPr>
              <a:t>+ </a:t>
            </a:r>
            <a:r>
              <a:rPr lang="en" sz="2400">
                <a:solidFill>
                  <a:srgbClr val="73BDFF"/>
                </a:solidFill>
                <a:latin typeface="Arial"/>
                <a:ea typeface="Arial"/>
                <a:cs typeface="Arial"/>
                <a:sym typeface="Arial"/>
              </a:rPr>
              <a:t>Observers</a:t>
            </a:r>
            <a:endParaRPr sz="2400">
              <a:solidFill>
                <a:srgbClr val="73BDFF"/>
              </a:solidFill>
              <a:latin typeface="Arial"/>
              <a:ea typeface="Arial"/>
              <a:cs typeface="Arial"/>
              <a:sym typeface="Arial"/>
            </a:endParaRPr>
          </a:p>
        </p:txBody>
      </p:sp>
      <p:sp>
        <p:nvSpPr>
          <p:cNvPr id="138" name="Google Shape;138;p21"/>
          <p:cNvSpPr txBox="1"/>
          <p:nvPr/>
        </p:nvSpPr>
        <p:spPr>
          <a:xfrm>
            <a:off x="167275" y="1568375"/>
            <a:ext cx="19950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6666FF"/>
                </a:solidFill>
              </a:rPr>
              <a:t>+</a:t>
            </a:r>
            <a:r>
              <a:rPr lang="en" sz="2400">
                <a:solidFill>
                  <a:srgbClr val="6666FF"/>
                </a:solidFill>
                <a:latin typeface="Arial"/>
                <a:ea typeface="Arial"/>
                <a:cs typeface="Arial"/>
                <a:sym typeface="Arial"/>
              </a:rPr>
              <a:t> </a:t>
            </a:r>
            <a:r>
              <a:rPr lang="en" sz="2400">
                <a:solidFill>
                  <a:srgbClr val="6666FF"/>
                </a:solidFill>
              </a:rPr>
              <a:t>A</a:t>
            </a:r>
            <a:r>
              <a:rPr lang="en" sz="2400">
                <a:solidFill>
                  <a:srgbClr val="6666FF"/>
                </a:solidFill>
                <a:latin typeface="Arial"/>
                <a:ea typeface="Arial"/>
                <a:cs typeface="Arial"/>
                <a:sym typeface="Arial"/>
              </a:rPr>
              <a:t>ssociates</a:t>
            </a:r>
            <a:endParaRPr sz="2400">
              <a:solidFill>
                <a:srgbClr val="6666FF"/>
              </a:solidFill>
              <a:latin typeface="Arial"/>
              <a:ea typeface="Arial"/>
              <a:cs typeface="Arial"/>
              <a:sym typeface="Arial"/>
            </a:endParaRPr>
          </a:p>
        </p:txBody>
      </p:sp>
      <p:sp>
        <p:nvSpPr>
          <p:cNvPr id="139" name="Google Shape;139;p21"/>
          <p:cNvSpPr txBox="1"/>
          <p:nvPr/>
        </p:nvSpPr>
        <p:spPr>
          <a:xfrm>
            <a:off x="167275" y="1185142"/>
            <a:ext cx="189667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003F78"/>
                </a:solidFill>
                <a:latin typeface="Arial"/>
                <a:ea typeface="Arial"/>
                <a:cs typeface="Arial"/>
                <a:sym typeface="Arial"/>
              </a:rPr>
              <a:t>2</a:t>
            </a:r>
            <a:r>
              <a:rPr lang="en" sz="2400">
                <a:solidFill>
                  <a:srgbClr val="003F78"/>
                </a:solidFill>
              </a:rPr>
              <a:t>3</a:t>
            </a:r>
            <a:r>
              <a:rPr lang="en" sz="2400">
                <a:solidFill>
                  <a:srgbClr val="003F78"/>
                </a:solidFill>
                <a:latin typeface="Arial"/>
                <a:ea typeface="Arial"/>
                <a:cs typeface="Arial"/>
                <a:sym typeface="Arial"/>
              </a:rPr>
              <a:t> members</a:t>
            </a:r>
            <a:endParaRPr sz="2400">
              <a:solidFill>
                <a:srgbClr val="003F78"/>
              </a:solidFill>
              <a:latin typeface="Arial"/>
              <a:ea typeface="Arial"/>
              <a:cs typeface="Arial"/>
              <a:sym typeface="Arial"/>
            </a:endParaRPr>
          </a:p>
        </p:txBody>
      </p:sp>
      <p:sp>
        <p:nvSpPr>
          <p:cNvPr id="140" name="Google Shape;140;p21"/>
          <p:cNvSpPr txBox="1"/>
          <p:nvPr/>
        </p:nvSpPr>
        <p:spPr>
          <a:xfrm>
            <a:off x="159900" y="109625"/>
            <a:ext cx="8976600" cy="780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3800">
                <a:solidFill>
                  <a:srgbClr val="0033A0"/>
                </a:solidFill>
                <a:latin typeface="Alfa Slab One"/>
                <a:ea typeface="Alfa Slab One"/>
                <a:cs typeface="Alfa Slab One"/>
                <a:sym typeface="Alfa Slab One"/>
              </a:rPr>
              <a:t>CERN: a</a:t>
            </a:r>
            <a:r>
              <a:rPr lang="en" sz="3800">
                <a:solidFill>
                  <a:srgbClr val="0033A0"/>
                </a:solidFill>
                <a:latin typeface="Alfa Slab One"/>
                <a:ea typeface="Alfa Slab One"/>
                <a:cs typeface="Alfa Slab One"/>
                <a:sym typeface="Alfa Slab One"/>
              </a:rPr>
              <a:t> </a:t>
            </a:r>
            <a:r>
              <a:rPr lang="en" sz="3800" u="sng">
                <a:solidFill>
                  <a:schemeClr val="hlink"/>
                </a:solidFill>
                <a:latin typeface="Alfa Slab One"/>
                <a:ea typeface="Alfa Slab One"/>
                <a:cs typeface="Alfa Slab One"/>
                <a:sym typeface="Alfa Slab One"/>
                <a:hlinkClick r:id="rId9"/>
              </a:rPr>
              <a:t>worldwide collaboration</a:t>
            </a:r>
            <a:endParaRPr i="1" sz="3800">
              <a:solidFill>
                <a:srgbClr val="0033A0"/>
              </a:solidFill>
              <a:latin typeface="Alfa Slab One"/>
              <a:ea typeface="Alfa Slab One"/>
              <a:cs typeface="Alfa Slab One"/>
              <a:sym typeface="Alfa Slab One"/>
            </a:endParaRPr>
          </a:p>
        </p:txBody>
      </p:sp>
      <p:sp>
        <p:nvSpPr>
          <p:cNvPr id="141" name="Google Shape;141;p21"/>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500"/>
                                        <p:tgtEl>
                                          <p:spTgt spid="139"/>
                                        </p:tgtEl>
                                      </p:cBhvr>
                                    </p:animEffect>
                                  </p:childTnLst>
                                </p:cTn>
                              </p:par>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5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500"/>
                                        <p:tgtEl>
                                          <p:spTgt spid="138"/>
                                        </p:tgtEl>
                                      </p:cBhvr>
                                    </p:animEffect>
                                  </p:childTnLst>
                                </p:cTn>
                              </p:par>
                              <p:par>
                                <p:cTn fill="hold" nodeType="with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500"/>
                                        <p:tgtEl>
                                          <p:spTgt spid="130"/>
                                        </p:tgtEl>
                                      </p:cBhvr>
                                    </p:animEffect>
                                  </p:childTnLst>
                                </p:cTn>
                              </p:par>
                              <p:par>
                                <p:cTn fill="hold" nodeType="with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500"/>
                                        <p:tgtEl>
                                          <p:spTgt spid="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500"/>
                                        <p:tgtEl>
                                          <p:spTgt spid="137"/>
                                        </p:tgtEl>
                                      </p:cBhvr>
                                    </p:animEffect>
                                  </p:childTnLst>
                                </p:cTn>
                              </p:par>
                              <p:par>
                                <p:cTn fill="hold" nodeType="with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500"/>
                                        <p:tgtEl>
                                          <p:spTgt spid="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
                                        <p:tgtEl>
                                          <p:spTgt spid="136"/>
                                        </p:tgtEl>
                                      </p:cBhvr>
                                    </p:animEffect>
                                  </p:childTnLst>
                                </p:cTn>
                              </p:par>
                              <p:par>
                                <p:cTn fill="hold" nodeType="with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5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500"/>
                                        <p:tgtEl>
                                          <p:spTgt spid="1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pic>
        <p:nvPicPr>
          <p:cNvPr id="717" name="Google Shape;717;p75"/>
          <p:cNvPicPr preferRelativeResize="0"/>
          <p:nvPr/>
        </p:nvPicPr>
        <p:blipFill rotWithShape="1">
          <a:blip r:embed="rId3">
            <a:alphaModFix/>
          </a:blip>
          <a:srcRect b="9055" l="0" r="0" t="4371"/>
          <a:stretch/>
        </p:blipFill>
        <p:spPr>
          <a:xfrm>
            <a:off x="0" y="0"/>
            <a:ext cx="9146102" cy="4457627"/>
          </a:xfrm>
          <a:prstGeom prst="rect">
            <a:avLst/>
          </a:prstGeom>
          <a:noFill/>
          <a:ln>
            <a:noFill/>
          </a:ln>
        </p:spPr>
      </p:pic>
      <p:grpSp>
        <p:nvGrpSpPr>
          <p:cNvPr id="718" name="Google Shape;718;p75"/>
          <p:cNvGrpSpPr/>
          <p:nvPr/>
        </p:nvGrpSpPr>
        <p:grpSpPr>
          <a:xfrm>
            <a:off x="-185197" y="814473"/>
            <a:ext cx="8749315" cy="4337354"/>
            <a:chOff x="-185197" y="814473"/>
            <a:chExt cx="8749315" cy="4337354"/>
          </a:xfrm>
        </p:grpSpPr>
        <p:cxnSp>
          <p:nvCxnSpPr>
            <p:cNvPr id="719" name="Google Shape;719;p75"/>
            <p:cNvCxnSpPr/>
            <p:nvPr/>
          </p:nvCxnSpPr>
          <p:spPr>
            <a:xfrm rot="10800000">
              <a:off x="6403458" y="1436830"/>
              <a:ext cx="1543800" cy="1716900"/>
            </a:xfrm>
            <a:prstGeom prst="straightConnector1">
              <a:avLst/>
            </a:prstGeom>
            <a:noFill/>
            <a:ln cap="flat" cmpd="sng" w="19050">
              <a:solidFill>
                <a:srgbClr val="FF0000"/>
              </a:solidFill>
              <a:prstDash val="solid"/>
              <a:round/>
              <a:headEnd len="sm" w="sm" type="none"/>
              <a:tailEnd len="sm" w="sm" type="none"/>
            </a:ln>
          </p:spPr>
        </p:cxnSp>
        <p:cxnSp>
          <p:nvCxnSpPr>
            <p:cNvPr id="720" name="Google Shape;720;p75"/>
            <p:cNvCxnSpPr/>
            <p:nvPr/>
          </p:nvCxnSpPr>
          <p:spPr>
            <a:xfrm rot="10800000">
              <a:off x="6409909" y="1438561"/>
              <a:ext cx="1156500" cy="1443000"/>
            </a:xfrm>
            <a:prstGeom prst="straightConnector1">
              <a:avLst/>
            </a:prstGeom>
            <a:noFill/>
            <a:ln cap="flat" cmpd="sng" w="19050">
              <a:solidFill>
                <a:srgbClr val="FF0000"/>
              </a:solidFill>
              <a:prstDash val="solid"/>
              <a:round/>
              <a:headEnd len="sm" w="sm" type="none"/>
              <a:tailEnd len="sm" w="sm" type="none"/>
            </a:ln>
          </p:spPr>
        </p:cxnSp>
        <p:cxnSp>
          <p:nvCxnSpPr>
            <p:cNvPr id="721" name="Google Shape;721;p75"/>
            <p:cNvCxnSpPr/>
            <p:nvPr/>
          </p:nvCxnSpPr>
          <p:spPr>
            <a:xfrm flipH="1" rot="10800000">
              <a:off x="6205057" y="1432923"/>
              <a:ext cx="205800" cy="2382000"/>
            </a:xfrm>
            <a:prstGeom prst="straightConnector1">
              <a:avLst/>
            </a:prstGeom>
            <a:noFill/>
            <a:ln cap="flat" cmpd="sng" w="19050">
              <a:solidFill>
                <a:srgbClr val="FF0000"/>
              </a:solidFill>
              <a:prstDash val="solid"/>
              <a:round/>
              <a:headEnd len="sm" w="sm" type="none"/>
              <a:tailEnd len="sm" w="sm" type="none"/>
            </a:ln>
          </p:spPr>
        </p:cxnSp>
        <p:cxnSp>
          <p:nvCxnSpPr>
            <p:cNvPr id="722" name="Google Shape;722;p75"/>
            <p:cNvCxnSpPr/>
            <p:nvPr/>
          </p:nvCxnSpPr>
          <p:spPr>
            <a:xfrm flipH="1" rot="10800000">
              <a:off x="2107109" y="1440655"/>
              <a:ext cx="4303800" cy="1040400"/>
            </a:xfrm>
            <a:prstGeom prst="straightConnector1">
              <a:avLst/>
            </a:prstGeom>
            <a:noFill/>
            <a:ln cap="flat" cmpd="sng" w="19050">
              <a:solidFill>
                <a:srgbClr val="FF0000"/>
              </a:solidFill>
              <a:prstDash val="solid"/>
              <a:round/>
              <a:headEnd len="sm" w="sm" type="none"/>
              <a:tailEnd len="sm" w="sm" type="none"/>
            </a:ln>
          </p:spPr>
        </p:cxnSp>
        <p:cxnSp>
          <p:nvCxnSpPr>
            <p:cNvPr id="723" name="Google Shape;723;p75"/>
            <p:cNvCxnSpPr/>
            <p:nvPr/>
          </p:nvCxnSpPr>
          <p:spPr>
            <a:xfrm rot="10800000">
              <a:off x="6403237" y="1437061"/>
              <a:ext cx="903000" cy="1444500"/>
            </a:xfrm>
            <a:prstGeom prst="straightConnector1">
              <a:avLst/>
            </a:prstGeom>
            <a:noFill/>
            <a:ln cap="flat" cmpd="sng" w="19050">
              <a:solidFill>
                <a:srgbClr val="FF0000"/>
              </a:solidFill>
              <a:prstDash val="solid"/>
              <a:round/>
              <a:headEnd len="sm" w="sm" type="none"/>
              <a:tailEnd len="sm" w="sm" type="none"/>
            </a:ln>
          </p:spPr>
        </p:cxnSp>
        <p:cxnSp>
          <p:nvCxnSpPr>
            <p:cNvPr id="724" name="Google Shape;724;p75"/>
            <p:cNvCxnSpPr/>
            <p:nvPr/>
          </p:nvCxnSpPr>
          <p:spPr>
            <a:xfrm flipH="1" rot="10800000">
              <a:off x="5681998" y="1431139"/>
              <a:ext cx="721500" cy="1513200"/>
            </a:xfrm>
            <a:prstGeom prst="straightConnector1">
              <a:avLst/>
            </a:prstGeom>
            <a:noFill/>
            <a:ln cap="flat" cmpd="sng" w="19050">
              <a:solidFill>
                <a:srgbClr val="FF0000"/>
              </a:solidFill>
              <a:prstDash val="solid"/>
              <a:round/>
              <a:headEnd len="sm" w="sm" type="none"/>
              <a:tailEnd len="sm" w="sm" type="none"/>
            </a:ln>
          </p:spPr>
        </p:cxnSp>
        <p:cxnSp>
          <p:nvCxnSpPr>
            <p:cNvPr id="725" name="Google Shape;725;p75"/>
            <p:cNvCxnSpPr/>
            <p:nvPr/>
          </p:nvCxnSpPr>
          <p:spPr>
            <a:xfrm flipH="1" rot="10800000">
              <a:off x="4572000" y="1431126"/>
              <a:ext cx="1831500" cy="756600"/>
            </a:xfrm>
            <a:prstGeom prst="straightConnector1">
              <a:avLst/>
            </a:prstGeom>
            <a:noFill/>
            <a:ln cap="flat" cmpd="sng" w="19050">
              <a:solidFill>
                <a:srgbClr val="FF0000"/>
              </a:solidFill>
              <a:prstDash val="solid"/>
              <a:round/>
              <a:headEnd len="sm" w="sm" type="none"/>
              <a:tailEnd len="sm" w="sm" type="none"/>
            </a:ln>
          </p:spPr>
        </p:cxnSp>
        <p:cxnSp>
          <p:nvCxnSpPr>
            <p:cNvPr id="726" name="Google Shape;726;p75"/>
            <p:cNvCxnSpPr/>
            <p:nvPr/>
          </p:nvCxnSpPr>
          <p:spPr>
            <a:xfrm>
              <a:off x="836986" y="814473"/>
              <a:ext cx="5574000" cy="631800"/>
            </a:xfrm>
            <a:prstGeom prst="straightConnector1">
              <a:avLst/>
            </a:prstGeom>
            <a:noFill/>
            <a:ln cap="flat" cmpd="sng" w="19050">
              <a:solidFill>
                <a:srgbClr val="FF0000"/>
              </a:solidFill>
              <a:prstDash val="solid"/>
              <a:round/>
              <a:headEnd len="sm" w="sm" type="none"/>
              <a:tailEnd len="sm" w="sm" type="none"/>
            </a:ln>
          </p:spPr>
        </p:cxnSp>
        <p:pic>
          <p:nvPicPr>
            <p:cNvPr id="727" name="Google Shape;727;p75"/>
            <p:cNvPicPr preferRelativeResize="0"/>
            <p:nvPr/>
          </p:nvPicPr>
          <p:blipFill rotWithShape="1">
            <a:blip r:embed="rId4">
              <a:alphaModFix/>
            </a:blip>
            <a:srcRect b="0" l="0" r="0" t="0"/>
            <a:stretch/>
          </p:blipFill>
          <p:spPr>
            <a:xfrm>
              <a:off x="-185197" y="2611827"/>
              <a:ext cx="2540000" cy="2540000"/>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sp>
          <p:nvSpPr>
            <p:cNvPr id="728" name="Google Shape;728;p75"/>
            <p:cNvSpPr txBox="1"/>
            <p:nvPr/>
          </p:nvSpPr>
          <p:spPr>
            <a:xfrm>
              <a:off x="6289218" y="1076846"/>
              <a:ext cx="22749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Tramway, bus, bikes</a:t>
              </a:r>
              <a:endParaRPr sz="1800">
                <a:solidFill>
                  <a:schemeClr val="lt1"/>
                </a:solidFill>
                <a:latin typeface="Arial"/>
                <a:ea typeface="Arial"/>
                <a:cs typeface="Arial"/>
                <a:sym typeface="Arial"/>
              </a:endParaRPr>
            </a:p>
          </p:txBody>
        </p:sp>
      </p:grpSp>
      <p:grpSp>
        <p:nvGrpSpPr>
          <p:cNvPr id="729" name="Google Shape;729;p75"/>
          <p:cNvGrpSpPr/>
          <p:nvPr/>
        </p:nvGrpSpPr>
        <p:grpSpPr>
          <a:xfrm>
            <a:off x="-185197" y="1076846"/>
            <a:ext cx="7905741" cy="4073186"/>
            <a:chOff x="-185197" y="1076846"/>
            <a:chExt cx="7905741" cy="4073186"/>
          </a:xfrm>
        </p:grpSpPr>
        <p:cxnSp>
          <p:nvCxnSpPr>
            <p:cNvPr id="730" name="Google Shape;730;p75"/>
            <p:cNvCxnSpPr/>
            <p:nvPr/>
          </p:nvCxnSpPr>
          <p:spPr>
            <a:xfrm rot="10800000">
              <a:off x="6412605" y="1438513"/>
              <a:ext cx="259500" cy="2138700"/>
            </a:xfrm>
            <a:prstGeom prst="straightConnector1">
              <a:avLst/>
            </a:prstGeom>
            <a:noFill/>
            <a:ln cap="flat" cmpd="sng" w="19050">
              <a:solidFill>
                <a:srgbClr val="FF0000"/>
              </a:solidFill>
              <a:prstDash val="solid"/>
              <a:round/>
              <a:headEnd len="sm" w="sm" type="none"/>
              <a:tailEnd len="sm" w="sm" type="none"/>
            </a:ln>
          </p:spPr>
        </p:cxnSp>
        <p:cxnSp>
          <p:nvCxnSpPr>
            <p:cNvPr id="731" name="Google Shape;731;p75"/>
            <p:cNvCxnSpPr/>
            <p:nvPr/>
          </p:nvCxnSpPr>
          <p:spPr>
            <a:xfrm flipH="1" rot="10800000">
              <a:off x="1656021" y="1432710"/>
              <a:ext cx="4758300" cy="870300"/>
            </a:xfrm>
            <a:prstGeom prst="straightConnector1">
              <a:avLst/>
            </a:prstGeom>
            <a:noFill/>
            <a:ln cap="flat" cmpd="sng" w="19050">
              <a:solidFill>
                <a:srgbClr val="FF0000"/>
              </a:solidFill>
              <a:prstDash val="solid"/>
              <a:round/>
              <a:headEnd len="sm" w="sm" type="none"/>
              <a:tailEnd len="sm" w="sm" type="none"/>
            </a:ln>
          </p:spPr>
        </p:cxnSp>
        <p:pic>
          <p:nvPicPr>
            <p:cNvPr id="732" name="Google Shape;732;p75"/>
            <p:cNvPicPr preferRelativeResize="0"/>
            <p:nvPr/>
          </p:nvPicPr>
          <p:blipFill rotWithShape="1">
            <a:blip r:embed="rId5">
              <a:alphaModFix/>
            </a:blip>
            <a:srcRect b="0" l="0" r="0" t="0"/>
            <a:stretch/>
          </p:blipFill>
          <p:spPr>
            <a:xfrm>
              <a:off x="-185197" y="2607624"/>
              <a:ext cx="2542408" cy="2542408"/>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sp>
          <p:nvSpPr>
            <p:cNvPr id="733" name="Google Shape;733;p75"/>
            <p:cNvSpPr txBox="1"/>
            <p:nvPr/>
          </p:nvSpPr>
          <p:spPr>
            <a:xfrm>
              <a:off x="6291944" y="1076846"/>
              <a:ext cx="1428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Restaurants</a:t>
              </a:r>
              <a:endParaRPr sz="1800">
                <a:solidFill>
                  <a:schemeClr val="lt1"/>
                </a:solidFill>
                <a:latin typeface="Arial"/>
                <a:ea typeface="Arial"/>
                <a:cs typeface="Arial"/>
                <a:sym typeface="Arial"/>
              </a:endParaRPr>
            </a:p>
          </p:txBody>
        </p:sp>
      </p:grpSp>
      <p:grpSp>
        <p:nvGrpSpPr>
          <p:cNvPr id="734" name="Google Shape;734;p75"/>
          <p:cNvGrpSpPr/>
          <p:nvPr/>
        </p:nvGrpSpPr>
        <p:grpSpPr>
          <a:xfrm>
            <a:off x="-185197" y="783803"/>
            <a:ext cx="7330373" cy="4370313"/>
            <a:chOff x="-185197" y="783803"/>
            <a:chExt cx="7330373" cy="4370313"/>
          </a:xfrm>
        </p:grpSpPr>
        <p:sp>
          <p:nvSpPr>
            <p:cNvPr id="735" name="Google Shape;735;p75"/>
            <p:cNvSpPr txBox="1"/>
            <p:nvPr/>
          </p:nvSpPr>
          <p:spPr>
            <a:xfrm>
              <a:off x="6306376" y="783803"/>
              <a:ext cx="8388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Hotels</a:t>
              </a:r>
              <a:endParaRPr sz="1800">
                <a:solidFill>
                  <a:schemeClr val="lt1"/>
                </a:solidFill>
                <a:latin typeface="Arial"/>
                <a:ea typeface="Arial"/>
                <a:cs typeface="Arial"/>
                <a:sym typeface="Arial"/>
              </a:endParaRPr>
            </a:p>
          </p:txBody>
        </p:sp>
        <p:cxnSp>
          <p:nvCxnSpPr>
            <p:cNvPr id="736" name="Google Shape;736;p75"/>
            <p:cNvCxnSpPr/>
            <p:nvPr/>
          </p:nvCxnSpPr>
          <p:spPr>
            <a:xfrm flipH="1" rot="10800000">
              <a:off x="5550607" y="1430278"/>
              <a:ext cx="863700" cy="2463600"/>
            </a:xfrm>
            <a:prstGeom prst="straightConnector1">
              <a:avLst/>
            </a:prstGeom>
            <a:noFill/>
            <a:ln cap="flat" cmpd="sng" w="19050">
              <a:solidFill>
                <a:srgbClr val="FF0000"/>
              </a:solidFill>
              <a:prstDash val="solid"/>
              <a:round/>
              <a:headEnd len="sm" w="sm" type="none"/>
              <a:tailEnd len="sm" w="sm" type="none"/>
            </a:ln>
          </p:spPr>
        </p:cxnSp>
        <p:cxnSp>
          <p:nvCxnSpPr>
            <p:cNvPr id="737" name="Google Shape;737;p75"/>
            <p:cNvCxnSpPr/>
            <p:nvPr/>
          </p:nvCxnSpPr>
          <p:spPr>
            <a:xfrm flipH="1" rot="10800000">
              <a:off x="5550607" y="1437064"/>
              <a:ext cx="860100" cy="2182500"/>
            </a:xfrm>
            <a:prstGeom prst="straightConnector1">
              <a:avLst/>
            </a:prstGeom>
            <a:noFill/>
            <a:ln cap="flat" cmpd="sng" w="19050">
              <a:solidFill>
                <a:srgbClr val="FF0000"/>
              </a:solidFill>
              <a:prstDash val="solid"/>
              <a:round/>
              <a:headEnd len="sm" w="sm" type="none"/>
              <a:tailEnd len="sm" w="sm" type="none"/>
            </a:ln>
          </p:spPr>
        </p:cxnSp>
        <p:cxnSp>
          <p:nvCxnSpPr>
            <p:cNvPr id="738" name="Google Shape;738;p75"/>
            <p:cNvCxnSpPr/>
            <p:nvPr/>
          </p:nvCxnSpPr>
          <p:spPr>
            <a:xfrm flipH="1" rot="10800000">
              <a:off x="5033294" y="1436827"/>
              <a:ext cx="1377600" cy="2445000"/>
            </a:xfrm>
            <a:prstGeom prst="straightConnector1">
              <a:avLst/>
            </a:prstGeom>
            <a:noFill/>
            <a:ln cap="flat" cmpd="sng" w="19050">
              <a:solidFill>
                <a:srgbClr val="FF0000"/>
              </a:solidFill>
              <a:prstDash val="solid"/>
              <a:round/>
              <a:headEnd len="sm" w="sm" type="none"/>
              <a:tailEnd len="sm" w="sm" type="none"/>
            </a:ln>
          </p:spPr>
        </p:cxnSp>
        <p:pic>
          <p:nvPicPr>
            <p:cNvPr id="739" name="Google Shape;739;p75"/>
            <p:cNvPicPr preferRelativeResize="0"/>
            <p:nvPr/>
          </p:nvPicPr>
          <p:blipFill rotWithShape="1">
            <a:blip r:embed="rId6">
              <a:alphaModFix/>
            </a:blip>
            <a:srcRect b="0" l="0" r="0" t="0"/>
            <a:stretch/>
          </p:blipFill>
          <p:spPr>
            <a:xfrm>
              <a:off x="-185197" y="2614116"/>
              <a:ext cx="2540000" cy="2540000"/>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40" name="Google Shape;740;p75"/>
          <p:cNvGrpSpPr/>
          <p:nvPr/>
        </p:nvGrpSpPr>
        <p:grpSpPr>
          <a:xfrm>
            <a:off x="-192687" y="798174"/>
            <a:ext cx="8375281" cy="4382456"/>
            <a:chOff x="-192687" y="798174"/>
            <a:chExt cx="8375281" cy="4382456"/>
          </a:xfrm>
        </p:grpSpPr>
        <p:sp>
          <p:nvSpPr>
            <p:cNvPr id="741" name="Google Shape;741;p75"/>
            <p:cNvSpPr txBox="1"/>
            <p:nvPr/>
          </p:nvSpPr>
          <p:spPr>
            <a:xfrm>
              <a:off x="6318094" y="798174"/>
              <a:ext cx="18645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Medical Service</a:t>
              </a:r>
              <a:endParaRPr sz="1800">
                <a:solidFill>
                  <a:schemeClr val="lt1"/>
                </a:solidFill>
                <a:latin typeface="Arial"/>
                <a:ea typeface="Arial"/>
                <a:cs typeface="Arial"/>
                <a:sym typeface="Arial"/>
              </a:endParaRPr>
            </a:p>
          </p:txBody>
        </p:sp>
        <p:cxnSp>
          <p:nvCxnSpPr>
            <p:cNvPr id="742" name="Google Shape;742;p75"/>
            <p:cNvCxnSpPr/>
            <p:nvPr/>
          </p:nvCxnSpPr>
          <p:spPr>
            <a:xfrm flipH="1" rot="10800000">
              <a:off x="4889039" y="1440117"/>
              <a:ext cx="1527900" cy="939300"/>
            </a:xfrm>
            <a:prstGeom prst="straightConnector1">
              <a:avLst/>
            </a:prstGeom>
            <a:noFill/>
            <a:ln cap="flat" cmpd="sng" w="19050">
              <a:solidFill>
                <a:srgbClr val="FF0000"/>
              </a:solidFill>
              <a:prstDash val="solid"/>
              <a:round/>
              <a:headEnd len="sm" w="sm" type="none"/>
              <a:tailEnd len="sm" w="sm" type="none"/>
            </a:ln>
          </p:spPr>
        </p:cxnSp>
        <p:pic>
          <p:nvPicPr>
            <p:cNvPr id="743" name="Google Shape;743;p75"/>
            <p:cNvPicPr preferRelativeResize="0"/>
            <p:nvPr/>
          </p:nvPicPr>
          <p:blipFill rotWithShape="1">
            <a:blip r:embed="rId7">
              <a:alphaModFix/>
            </a:blip>
            <a:srcRect b="0" l="0" r="0" t="0"/>
            <a:stretch/>
          </p:blipFill>
          <p:spPr>
            <a:xfrm>
              <a:off x="-192687" y="2630733"/>
              <a:ext cx="2549897" cy="2549897"/>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44" name="Google Shape;744;p75"/>
          <p:cNvGrpSpPr/>
          <p:nvPr/>
        </p:nvGrpSpPr>
        <p:grpSpPr>
          <a:xfrm>
            <a:off x="-181478" y="1065125"/>
            <a:ext cx="7923295" cy="4097352"/>
            <a:chOff x="-181478" y="1065125"/>
            <a:chExt cx="7923295" cy="4097352"/>
          </a:xfrm>
        </p:grpSpPr>
        <p:sp>
          <p:nvSpPr>
            <p:cNvPr id="745" name="Google Shape;745;p75"/>
            <p:cNvSpPr txBox="1"/>
            <p:nvPr/>
          </p:nvSpPr>
          <p:spPr>
            <a:xfrm>
              <a:off x="6300317" y="1065125"/>
              <a:ext cx="14415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Fire Brigade</a:t>
              </a:r>
              <a:endParaRPr sz="1800">
                <a:solidFill>
                  <a:schemeClr val="lt1"/>
                </a:solidFill>
                <a:latin typeface="Arial"/>
                <a:ea typeface="Arial"/>
                <a:cs typeface="Arial"/>
                <a:sym typeface="Arial"/>
              </a:endParaRPr>
            </a:p>
          </p:txBody>
        </p:sp>
        <p:cxnSp>
          <p:nvCxnSpPr>
            <p:cNvPr id="746" name="Google Shape;746;p75"/>
            <p:cNvCxnSpPr/>
            <p:nvPr/>
          </p:nvCxnSpPr>
          <p:spPr>
            <a:xfrm flipH="1" rot="10800000">
              <a:off x="4582049" y="1436819"/>
              <a:ext cx="1838700" cy="582900"/>
            </a:xfrm>
            <a:prstGeom prst="straightConnector1">
              <a:avLst/>
            </a:prstGeom>
            <a:noFill/>
            <a:ln cap="flat" cmpd="sng" w="19050">
              <a:solidFill>
                <a:srgbClr val="FF0000"/>
              </a:solidFill>
              <a:prstDash val="solid"/>
              <a:round/>
              <a:headEnd len="sm" w="sm" type="none"/>
              <a:tailEnd len="sm" w="sm" type="none"/>
            </a:ln>
          </p:spPr>
        </p:cxnSp>
        <p:pic>
          <p:nvPicPr>
            <p:cNvPr id="747" name="Google Shape;747;p75"/>
            <p:cNvPicPr preferRelativeResize="0"/>
            <p:nvPr/>
          </p:nvPicPr>
          <p:blipFill rotWithShape="1">
            <a:blip r:embed="rId8">
              <a:alphaModFix/>
            </a:blip>
            <a:srcRect b="0" l="0" r="0" t="0"/>
            <a:stretch/>
          </p:blipFill>
          <p:spPr>
            <a:xfrm>
              <a:off x="-181478" y="2614116"/>
              <a:ext cx="2548361" cy="2548361"/>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48" name="Google Shape;748;p75"/>
          <p:cNvGrpSpPr/>
          <p:nvPr/>
        </p:nvGrpSpPr>
        <p:grpSpPr>
          <a:xfrm>
            <a:off x="-181478" y="796001"/>
            <a:ext cx="8581676" cy="4360123"/>
            <a:chOff x="-181478" y="796001"/>
            <a:chExt cx="8581676" cy="4360123"/>
          </a:xfrm>
        </p:grpSpPr>
        <p:sp>
          <p:nvSpPr>
            <p:cNvPr id="749" name="Google Shape;749;p75"/>
            <p:cNvSpPr txBox="1"/>
            <p:nvPr/>
          </p:nvSpPr>
          <p:spPr>
            <a:xfrm>
              <a:off x="6304698" y="796001"/>
              <a:ext cx="20955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Bank, Post Office,</a:t>
              </a: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Travel Agent</a:t>
              </a:r>
              <a:endParaRPr sz="1800">
                <a:solidFill>
                  <a:schemeClr val="lt1"/>
                </a:solidFill>
                <a:latin typeface="Arial"/>
                <a:ea typeface="Arial"/>
                <a:cs typeface="Arial"/>
                <a:sym typeface="Arial"/>
              </a:endParaRPr>
            </a:p>
          </p:txBody>
        </p:sp>
        <p:cxnSp>
          <p:nvCxnSpPr>
            <p:cNvPr id="750" name="Google Shape;750;p75"/>
            <p:cNvCxnSpPr/>
            <p:nvPr/>
          </p:nvCxnSpPr>
          <p:spPr>
            <a:xfrm flipH="1" rot="10800000">
              <a:off x="6106740" y="1448657"/>
              <a:ext cx="305700" cy="1723500"/>
            </a:xfrm>
            <a:prstGeom prst="straightConnector1">
              <a:avLst/>
            </a:prstGeom>
            <a:noFill/>
            <a:ln cap="flat" cmpd="sng" w="19050">
              <a:solidFill>
                <a:srgbClr val="FF0000"/>
              </a:solidFill>
              <a:prstDash val="solid"/>
              <a:round/>
              <a:headEnd len="sm" w="sm" type="none"/>
              <a:tailEnd len="sm" w="sm" type="none"/>
            </a:ln>
          </p:spPr>
        </p:cxnSp>
        <p:sp>
          <p:nvSpPr>
            <p:cNvPr id="751" name="Google Shape;751;p75"/>
            <p:cNvSpPr/>
            <p:nvPr/>
          </p:nvSpPr>
          <p:spPr>
            <a:xfrm>
              <a:off x="-181478" y="2607624"/>
              <a:ext cx="2548500" cy="2548500"/>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sp>
      </p:grpSp>
      <p:grpSp>
        <p:nvGrpSpPr>
          <p:cNvPr id="752" name="Google Shape;752;p75"/>
          <p:cNvGrpSpPr/>
          <p:nvPr/>
        </p:nvGrpSpPr>
        <p:grpSpPr>
          <a:xfrm>
            <a:off x="-171170" y="777576"/>
            <a:ext cx="7367644" cy="4403053"/>
            <a:chOff x="-171170" y="777576"/>
            <a:chExt cx="7367644" cy="4403053"/>
          </a:xfrm>
        </p:grpSpPr>
        <p:sp>
          <p:nvSpPr>
            <p:cNvPr id="753" name="Google Shape;753;p75"/>
            <p:cNvSpPr txBox="1"/>
            <p:nvPr/>
          </p:nvSpPr>
          <p:spPr>
            <a:xfrm>
              <a:off x="6306374" y="777576"/>
              <a:ext cx="8901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Library</a:t>
              </a:r>
              <a:endParaRPr sz="1800">
                <a:solidFill>
                  <a:schemeClr val="lt1"/>
                </a:solidFill>
                <a:latin typeface="Arial"/>
                <a:ea typeface="Arial"/>
                <a:cs typeface="Arial"/>
                <a:sym typeface="Arial"/>
              </a:endParaRPr>
            </a:p>
          </p:txBody>
        </p:sp>
        <p:cxnSp>
          <p:nvCxnSpPr>
            <p:cNvPr id="754" name="Google Shape;754;p75"/>
            <p:cNvCxnSpPr/>
            <p:nvPr/>
          </p:nvCxnSpPr>
          <p:spPr>
            <a:xfrm rot="10800000">
              <a:off x="6414171" y="1430334"/>
              <a:ext cx="94200" cy="1753500"/>
            </a:xfrm>
            <a:prstGeom prst="straightConnector1">
              <a:avLst/>
            </a:prstGeom>
            <a:noFill/>
            <a:ln cap="flat" cmpd="sng" w="19050">
              <a:solidFill>
                <a:srgbClr val="FF0000"/>
              </a:solidFill>
              <a:prstDash val="solid"/>
              <a:round/>
              <a:headEnd len="sm" w="sm" type="none"/>
              <a:tailEnd len="sm" w="sm" type="none"/>
            </a:ln>
          </p:spPr>
        </p:cxnSp>
        <p:pic>
          <p:nvPicPr>
            <p:cNvPr id="755" name="Google Shape;755;p75"/>
            <p:cNvPicPr preferRelativeResize="0"/>
            <p:nvPr/>
          </p:nvPicPr>
          <p:blipFill rotWithShape="1">
            <a:blip r:embed="rId9">
              <a:alphaModFix/>
            </a:blip>
            <a:srcRect b="0" l="0" r="0" t="0"/>
            <a:stretch/>
          </p:blipFill>
          <p:spPr>
            <a:xfrm>
              <a:off x="-171170" y="2595962"/>
              <a:ext cx="2584667" cy="2584667"/>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56" name="Google Shape;756;p75"/>
          <p:cNvGrpSpPr/>
          <p:nvPr/>
        </p:nvGrpSpPr>
        <p:grpSpPr>
          <a:xfrm>
            <a:off x="-173921" y="777574"/>
            <a:ext cx="8114089" cy="4406340"/>
            <a:chOff x="-173921" y="777574"/>
            <a:chExt cx="8114089" cy="4406340"/>
          </a:xfrm>
        </p:grpSpPr>
        <p:sp>
          <p:nvSpPr>
            <p:cNvPr id="757" name="Google Shape;757;p75"/>
            <p:cNvSpPr txBox="1"/>
            <p:nvPr/>
          </p:nvSpPr>
          <p:spPr>
            <a:xfrm>
              <a:off x="6306368" y="777574"/>
              <a:ext cx="16338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Mail, Stores…</a:t>
              </a:r>
              <a:endParaRPr sz="1800">
                <a:solidFill>
                  <a:schemeClr val="lt1"/>
                </a:solidFill>
                <a:latin typeface="Arial"/>
                <a:ea typeface="Arial"/>
                <a:cs typeface="Arial"/>
                <a:sym typeface="Arial"/>
              </a:endParaRPr>
            </a:p>
          </p:txBody>
        </p:sp>
        <p:cxnSp>
          <p:nvCxnSpPr>
            <p:cNvPr id="758" name="Google Shape;758;p75"/>
            <p:cNvCxnSpPr/>
            <p:nvPr/>
          </p:nvCxnSpPr>
          <p:spPr>
            <a:xfrm flipH="1" rot="10800000">
              <a:off x="4900190" y="1437375"/>
              <a:ext cx="1514400" cy="739200"/>
            </a:xfrm>
            <a:prstGeom prst="straightConnector1">
              <a:avLst/>
            </a:prstGeom>
            <a:noFill/>
            <a:ln cap="flat" cmpd="sng" w="19050">
              <a:solidFill>
                <a:srgbClr val="FF0000"/>
              </a:solidFill>
              <a:prstDash val="solid"/>
              <a:round/>
              <a:headEnd len="sm" w="sm" type="none"/>
              <a:tailEnd len="sm" w="sm" type="none"/>
            </a:ln>
          </p:spPr>
        </p:cxnSp>
        <p:pic>
          <p:nvPicPr>
            <p:cNvPr id="759" name="Google Shape;759;p75"/>
            <p:cNvPicPr preferRelativeResize="0"/>
            <p:nvPr/>
          </p:nvPicPr>
          <p:blipFill rotWithShape="1">
            <a:blip r:embed="rId10">
              <a:alphaModFix/>
            </a:blip>
            <a:srcRect b="0" l="0" r="0" t="0"/>
            <a:stretch/>
          </p:blipFill>
          <p:spPr>
            <a:xfrm>
              <a:off x="-173921" y="2596496"/>
              <a:ext cx="2587418" cy="2587418"/>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60" name="Google Shape;760;p75"/>
          <p:cNvGrpSpPr/>
          <p:nvPr/>
        </p:nvGrpSpPr>
        <p:grpSpPr>
          <a:xfrm>
            <a:off x="-171170" y="785949"/>
            <a:ext cx="8118428" cy="4397965"/>
            <a:chOff x="-171170" y="785949"/>
            <a:chExt cx="8118428" cy="4397965"/>
          </a:xfrm>
        </p:grpSpPr>
        <p:sp>
          <p:nvSpPr>
            <p:cNvPr id="761" name="Google Shape;761;p75"/>
            <p:cNvSpPr txBox="1"/>
            <p:nvPr/>
          </p:nvSpPr>
          <p:spPr>
            <a:xfrm>
              <a:off x="6304699" y="785949"/>
              <a:ext cx="15054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Kindergarten</a:t>
              </a:r>
              <a:endParaRPr sz="1800">
                <a:solidFill>
                  <a:schemeClr val="lt1"/>
                </a:solidFill>
                <a:latin typeface="Arial"/>
                <a:ea typeface="Arial"/>
                <a:cs typeface="Arial"/>
                <a:sym typeface="Arial"/>
              </a:endParaRPr>
            </a:p>
          </p:txBody>
        </p:sp>
        <p:cxnSp>
          <p:nvCxnSpPr>
            <p:cNvPr id="762" name="Google Shape;762;p75"/>
            <p:cNvCxnSpPr/>
            <p:nvPr/>
          </p:nvCxnSpPr>
          <p:spPr>
            <a:xfrm rot="10800000">
              <a:off x="6412458" y="1438734"/>
              <a:ext cx="1534800" cy="1745100"/>
            </a:xfrm>
            <a:prstGeom prst="straightConnector1">
              <a:avLst/>
            </a:prstGeom>
            <a:noFill/>
            <a:ln cap="flat" cmpd="sng" w="19050">
              <a:solidFill>
                <a:srgbClr val="FF0000"/>
              </a:solidFill>
              <a:prstDash val="solid"/>
              <a:round/>
              <a:headEnd len="sm" w="sm" type="none"/>
              <a:tailEnd len="sm" w="sm" type="none"/>
            </a:ln>
          </p:spPr>
        </p:cxnSp>
        <p:pic>
          <p:nvPicPr>
            <p:cNvPr id="763" name="Google Shape;763;p75"/>
            <p:cNvPicPr preferRelativeResize="0"/>
            <p:nvPr/>
          </p:nvPicPr>
          <p:blipFill rotWithShape="1">
            <a:blip r:embed="rId11">
              <a:alphaModFix/>
            </a:blip>
            <a:srcRect b="0" l="0" r="0" t="0"/>
            <a:stretch/>
          </p:blipFill>
          <p:spPr>
            <a:xfrm>
              <a:off x="-171170" y="2596496"/>
              <a:ext cx="2587418" cy="2587418"/>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grpSp>
        <p:nvGrpSpPr>
          <p:cNvPr id="764" name="Google Shape;764;p75"/>
          <p:cNvGrpSpPr/>
          <p:nvPr/>
        </p:nvGrpSpPr>
        <p:grpSpPr>
          <a:xfrm>
            <a:off x="-188967" y="787628"/>
            <a:ext cx="8941486" cy="4423342"/>
            <a:chOff x="-188967" y="787628"/>
            <a:chExt cx="8941486" cy="4423342"/>
          </a:xfrm>
        </p:grpSpPr>
        <p:sp>
          <p:nvSpPr>
            <p:cNvPr id="765" name="Google Shape;765;p75"/>
            <p:cNvSpPr txBox="1"/>
            <p:nvPr/>
          </p:nvSpPr>
          <p:spPr>
            <a:xfrm>
              <a:off x="6306374" y="787628"/>
              <a:ext cx="21852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lang="en" sz="1800">
                  <a:solidFill>
                    <a:schemeClr val="lt1"/>
                  </a:solidFill>
                  <a:latin typeface="Arial"/>
                  <a:ea typeface="Arial"/>
                  <a:cs typeface="Arial"/>
                  <a:sym typeface="Arial"/>
                </a:rPr>
              </a:br>
              <a:r>
                <a:rPr lang="en" sz="1800">
                  <a:solidFill>
                    <a:schemeClr val="lt1"/>
                  </a:solidFill>
                  <a:latin typeface="Arial"/>
                  <a:ea typeface="Arial"/>
                  <a:cs typeface="Arial"/>
                  <a:sym typeface="Arial"/>
                </a:rPr>
                <a:t>Clubs, Associations</a:t>
              </a:r>
              <a:endParaRPr sz="1800">
                <a:solidFill>
                  <a:schemeClr val="lt1"/>
                </a:solidFill>
                <a:latin typeface="Arial"/>
                <a:ea typeface="Arial"/>
                <a:cs typeface="Arial"/>
                <a:sym typeface="Arial"/>
              </a:endParaRPr>
            </a:p>
          </p:txBody>
        </p:sp>
        <p:cxnSp>
          <p:nvCxnSpPr>
            <p:cNvPr id="766" name="Google Shape;766;p75"/>
            <p:cNvCxnSpPr/>
            <p:nvPr/>
          </p:nvCxnSpPr>
          <p:spPr>
            <a:xfrm rot="10800000">
              <a:off x="6414319" y="1440400"/>
              <a:ext cx="2338200" cy="2066700"/>
            </a:xfrm>
            <a:prstGeom prst="straightConnector1">
              <a:avLst/>
            </a:prstGeom>
            <a:noFill/>
            <a:ln cap="flat" cmpd="sng" w="19050">
              <a:solidFill>
                <a:srgbClr val="FF0000"/>
              </a:solidFill>
              <a:prstDash val="solid"/>
              <a:round/>
              <a:headEnd len="sm" w="sm" type="none"/>
              <a:tailEnd len="sm" w="sm" type="none"/>
            </a:ln>
          </p:spPr>
        </p:cxnSp>
        <p:cxnSp>
          <p:nvCxnSpPr>
            <p:cNvPr id="767" name="Google Shape;767;p75"/>
            <p:cNvCxnSpPr/>
            <p:nvPr/>
          </p:nvCxnSpPr>
          <p:spPr>
            <a:xfrm flipH="1" rot="10800000">
              <a:off x="5033294" y="1446127"/>
              <a:ext cx="1377600" cy="2435700"/>
            </a:xfrm>
            <a:prstGeom prst="straightConnector1">
              <a:avLst/>
            </a:prstGeom>
            <a:noFill/>
            <a:ln cap="flat" cmpd="sng" w="19050">
              <a:solidFill>
                <a:srgbClr val="FF0000"/>
              </a:solidFill>
              <a:prstDash val="solid"/>
              <a:round/>
              <a:headEnd len="sm" w="sm" type="none"/>
              <a:tailEnd len="sm" w="sm" type="none"/>
            </a:ln>
          </p:spPr>
        </p:cxnSp>
        <p:cxnSp>
          <p:nvCxnSpPr>
            <p:cNvPr id="768" name="Google Shape;768;p75"/>
            <p:cNvCxnSpPr/>
            <p:nvPr/>
          </p:nvCxnSpPr>
          <p:spPr>
            <a:xfrm flipH="1" rot="10800000">
              <a:off x="2053497" y="1436900"/>
              <a:ext cx="4377600" cy="1071000"/>
            </a:xfrm>
            <a:prstGeom prst="straightConnector1">
              <a:avLst/>
            </a:prstGeom>
            <a:noFill/>
            <a:ln cap="flat" cmpd="sng" w="19050">
              <a:solidFill>
                <a:srgbClr val="FF0000"/>
              </a:solidFill>
              <a:prstDash val="solid"/>
              <a:round/>
              <a:headEnd len="sm" w="sm" type="none"/>
              <a:tailEnd len="sm" w="sm" type="none"/>
            </a:ln>
          </p:spPr>
        </p:cxnSp>
        <p:pic>
          <p:nvPicPr>
            <p:cNvPr id="769" name="Google Shape;769;p75"/>
            <p:cNvPicPr preferRelativeResize="0"/>
            <p:nvPr/>
          </p:nvPicPr>
          <p:blipFill rotWithShape="1">
            <a:blip r:embed="rId12">
              <a:alphaModFix/>
            </a:blip>
            <a:srcRect b="0" l="0" r="0" t="0"/>
            <a:stretch/>
          </p:blipFill>
          <p:spPr>
            <a:xfrm>
              <a:off x="-188967" y="2605755"/>
              <a:ext cx="2605215" cy="2605215"/>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grpSp>
      <p:cxnSp>
        <p:nvCxnSpPr>
          <p:cNvPr id="770" name="Google Shape;770;p75"/>
          <p:cNvCxnSpPr/>
          <p:nvPr/>
        </p:nvCxnSpPr>
        <p:spPr>
          <a:xfrm rot="10800000">
            <a:off x="6410921" y="1436914"/>
            <a:ext cx="2301000" cy="0"/>
          </a:xfrm>
          <a:prstGeom prst="straightConnector1">
            <a:avLst/>
          </a:prstGeom>
          <a:noFill/>
          <a:ln cap="flat" cmpd="sng" w="19050">
            <a:solidFill>
              <a:srgbClr val="FF0000"/>
            </a:solidFill>
            <a:prstDash val="solid"/>
            <a:round/>
            <a:headEnd len="sm" w="sm" type="none"/>
            <a:tailEnd len="sm" w="sm" type="none"/>
          </a:ln>
        </p:spPr>
      </p:cxnSp>
      <p:sp>
        <p:nvSpPr>
          <p:cNvPr id="771" name="Google Shape;771;p75"/>
          <p:cNvSpPr txBox="1"/>
          <p:nvPr/>
        </p:nvSpPr>
        <p:spPr>
          <a:xfrm>
            <a:off x="167275" y="109623"/>
            <a:ext cx="8809500" cy="7812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chemeClr val="lt1"/>
                </a:solidFill>
                <a:latin typeface="Arial"/>
                <a:ea typeface="Arial"/>
                <a:cs typeface="Arial"/>
                <a:sym typeface="Arial"/>
              </a:rPr>
              <a:t>Like a small town</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770"/>
                                        </p:tgtEl>
                                        <p:attrNameLst>
                                          <p:attrName>style.visibility</p:attrName>
                                        </p:attrNameLst>
                                      </p:cBhvr>
                                      <p:to>
                                        <p:strVal val="visible"/>
                                      </p:to>
                                    </p:set>
                                    <p:animEffect filter="fade" transition="in">
                                      <p:cBhvr>
                                        <p:cTn dur="100"/>
                                        <p:tgtEl>
                                          <p:spTgt spid="770"/>
                                        </p:tgtEl>
                                      </p:cBhvr>
                                    </p:animEffect>
                                  </p:childTnLst>
                                </p:cTn>
                              </p:par>
                              <p:par>
                                <p:cTn fill="hold" nodeType="withEffect" presetClass="entr" presetID="10" presetSubtype="0">
                                  <p:stCondLst>
                                    <p:cond delay="0"/>
                                  </p:stCondLst>
                                  <p:childTnLst>
                                    <p:set>
                                      <p:cBhvr>
                                        <p:cTn dur="1" fill="hold">
                                          <p:stCondLst>
                                            <p:cond delay="0"/>
                                          </p:stCondLst>
                                        </p:cTn>
                                        <p:tgtEl>
                                          <p:spTgt spid="718"/>
                                        </p:tgtEl>
                                        <p:attrNameLst>
                                          <p:attrName>style.visibility</p:attrName>
                                        </p:attrNameLst>
                                      </p:cBhvr>
                                      <p:to>
                                        <p:strVal val="visible"/>
                                      </p:to>
                                    </p:set>
                                    <p:animEffect filter="fade" transition="in">
                                      <p:cBhvr>
                                        <p:cTn dur="100"/>
                                        <p:tgtEl>
                                          <p:spTgt spid="7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18"/>
                                        </p:tgtEl>
                                      </p:cBhvr>
                                    </p:animEffect>
                                    <p:set>
                                      <p:cBhvr>
                                        <p:cTn dur="1" fill="hold">
                                          <p:stCondLst>
                                            <p:cond delay="100"/>
                                          </p:stCondLst>
                                        </p:cTn>
                                        <p:tgtEl>
                                          <p:spTgt spid="718"/>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29"/>
                                        </p:tgtEl>
                                        <p:attrNameLst>
                                          <p:attrName>style.visibility</p:attrName>
                                        </p:attrNameLst>
                                      </p:cBhvr>
                                      <p:to>
                                        <p:strVal val="visible"/>
                                      </p:to>
                                    </p:set>
                                    <p:animEffect filter="fade" transition="in">
                                      <p:cBhvr>
                                        <p:cTn dur="100"/>
                                        <p:tgtEl>
                                          <p:spTgt spid="7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29"/>
                                        </p:tgtEl>
                                      </p:cBhvr>
                                    </p:animEffect>
                                    <p:set>
                                      <p:cBhvr>
                                        <p:cTn dur="1" fill="hold">
                                          <p:stCondLst>
                                            <p:cond delay="100"/>
                                          </p:stCondLst>
                                        </p:cTn>
                                        <p:tgtEl>
                                          <p:spTgt spid="729"/>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34"/>
                                        </p:tgtEl>
                                        <p:attrNameLst>
                                          <p:attrName>style.visibility</p:attrName>
                                        </p:attrNameLst>
                                      </p:cBhvr>
                                      <p:to>
                                        <p:strVal val="visible"/>
                                      </p:to>
                                    </p:set>
                                    <p:animEffect filter="fade" transition="in">
                                      <p:cBhvr>
                                        <p:cTn dur="100"/>
                                        <p:tgtEl>
                                          <p:spTgt spid="7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34"/>
                                        </p:tgtEl>
                                      </p:cBhvr>
                                    </p:animEffect>
                                    <p:set>
                                      <p:cBhvr>
                                        <p:cTn dur="1" fill="hold">
                                          <p:stCondLst>
                                            <p:cond delay="100"/>
                                          </p:stCondLst>
                                        </p:cTn>
                                        <p:tgtEl>
                                          <p:spTgt spid="734"/>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40"/>
                                        </p:tgtEl>
                                        <p:attrNameLst>
                                          <p:attrName>style.visibility</p:attrName>
                                        </p:attrNameLst>
                                      </p:cBhvr>
                                      <p:to>
                                        <p:strVal val="visible"/>
                                      </p:to>
                                    </p:set>
                                    <p:animEffect filter="fade" transition="in">
                                      <p:cBhvr>
                                        <p:cTn dur="100"/>
                                        <p:tgtEl>
                                          <p:spTgt spid="7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40"/>
                                        </p:tgtEl>
                                      </p:cBhvr>
                                    </p:animEffect>
                                    <p:set>
                                      <p:cBhvr>
                                        <p:cTn dur="1" fill="hold">
                                          <p:stCondLst>
                                            <p:cond delay="100"/>
                                          </p:stCondLst>
                                        </p:cTn>
                                        <p:tgtEl>
                                          <p:spTgt spid="740"/>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44"/>
                                        </p:tgtEl>
                                        <p:attrNameLst>
                                          <p:attrName>style.visibility</p:attrName>
                                        </p:attrNameLst>
                                      </p:cBhvr>
                                      <p:to>
                                        <p:strVal val="visible"/>
                                      </p:to>
                                    </p:set>
                                    <p:animEffect filter="fade" transition="in">
                                      <p:cBhvr>
                                        <p:cTn dur="100"/>
                                        <p:tgtEl>
                                          <p:spTgt spid="7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44"/>
                                        </p:tgtEl>
                                      </p:cBhvr>
                                    </p:animEffect>
                                    <p:set>
                                      <p:cBhvr>
                                        <p:cTn dur="1" fill="hold">
                                          <p:stCondLst>
                                            <p:cond delay="100"/>
                                          </p:stCondLst>
                                        </p:cTn>
                                        <p:tgtEl>
                                          <p:spTgt spid="744"/>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48"/>
                                        </p:tgtEl>
                                        <p:attrNameLst>
                                          <p:attrName>style.visibility</p:attrName>
                                        </p:attrNameLst>
                                      </p:cBhvr>
                                      <p:to>
                                        <p:strVal val="visible"/>
                                      </p:to>
                                    </p:set>
                                    <p:animEffect filter="fade" transition="in">
                                      <p:cBhvr>
                                        <p:cTn dur="100"/>
                                        <p:tgtEl>
                                          <p:spTgt spid="7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48"/>
                                        </p:tgtEl>
                                      </p:cBhvr>
                                    </p:animEffect>
                                    <p:set>
                                      <p:cBhvr>
                                        <p:cTn dur="1" fill="hold">
                                          <p:stCondLst>
                                            <p:cond delay="100"/>
                                          </p:stCondLst>
                                        </p:cTn>
                                        <p:tgtEl>
                                          <p:spTgt spid="748"/>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52"/>
                                        </p:tgtEl>
                                        <p:attrNameLst>
                                          <p:attrName>style.visibility</p:attrName>
                                        </p:attrNameLst>
                                      </p:cBhvr>
                                      <p:to>
                                        <p:strVal val="visible"/>
                                      </p:to>
                                    </p:set>
                                    <p:animEffect filter="fade" transition="in">
                                      <p:cBhvr>
                                        <p:cTn dur="100"/>
                                        <p:tgtEl>
                                          <p:spTgt spid="7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52"/>
                                        </p:tgtEl>
                                      </p:cBhvr>
                                    </p:animEffect>
                                    <p:set>
                                      <p:cBhvr>
                                        <p:cTn dur="1" fill="hold">
                                          <p:stCondLst>
                                            <p:cond delay="100"/>
                                          </p:stCondLst>
                                        </p:cTn>
                                        <p:tgtEl>
                                          <p:spTgt spid="752"/>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56"/>
                                        </p:tgtEl>
                                        <p:attrNameLst>
                                          <p:attrName>style.visibility</p:attrName>
                                        </p:attrNameLst>
                                      </p:cBhvr>
                                      <p:to>
                                        <p:strVal val="visible"/>
                                      </p:to>
                                    </p:set>
                                    <p:animEffect filter="fade" transition="in">
                                      <p:cBhvr>
                                        <p:cTn dur="100"/>
                                        <p:tgtEl>
                                          <p:spTgt spid="7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56"/>
                                        </p:tgtEl>
                                      </p:cBhvr>
                                    </p:animEffect>
                                    <p:set>
                                      <p:cBhvr>
                                        <p:cTn dur="1" fill="hold">
                                          <p:stCondLst>
                                            <p:cond delay="100"/>
                                          </p:stCondLst>
                                        </p:cTn>
                                        <p:tgtEl>
                                          <p:spTgt spid="756"/>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60"/>
                                        </p:tgtEl>
                                        <p:attrNameLst>
                                          <p:attrName>style.visibility</p:attrName>
                                        </p:attrNameLst>
                                      </p:cBhvr>
                                      <p:to>
                                        <p:strVal val="visible"/>
                                      </p:to>
                                    </p:set>
                                    <p:animEffect filter="fade" transition="in">
                                      <p:cBhvr>
                                        <p:cTn dur="100"/>
                                        <p:tgtEl>
                                          <p:spTgt spid="7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
                                        <p:tgtEl>
                                          <p:spTgt spid="760"/>
                                        </p:tgtEl>
                                      </p:cBhvr>
                                    </p:animEffect>
                                    <p:set>
                                      <p:cBhvr>
                                        <p:cTn dur="1" fill="hold">
                                          <p:stCondLst>
                                            <p:cond delay="100"/>
                                          </p:stCondLst>
                                        </p:cTn>
                                        <p:tgtEl>
                                          <p:spTgt spid="760"/>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764"/>
                                        </p:tgtEl>
                                        <p:attrNameLst>
                                          <p:attrName>style.visibility</p:attrName>
                                        </p:attrNameLst>
                                      </p:cBhvr>
                                      <p:to>
                                        <p:strVal val="visible"/>
                                      </p:to>
                                    </p:set>
                                    <p:animEffect filter="fade" transition="in">
                                      <p:cBhvr>
                                        <p:cTn dur="100"/>
                                        <p:tgtEl>
                                          <p:spTgt spid="7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76"/>
          <p:cNvPicPr preferRelativeResize="0"/>
          <p:nvPr/>
        </p:nvPicPr>
        <p:blipFill rotWithShape="1">
          <a:blip r:embed="rId3">
            <a:alphaModFix/>
          </a:blip>
          <a:srcRect b="0" l="0" r="0" t="26362"/>
          <a:stretch/>
        </p:blipFill>
        <p:spPr>
          <a:xfrm>
            <a:off x="0" y="1304"/>
            <a:ext cx="9144001" cy="4446827"/>
          </a:xfrm>
          <a:prstGeom prst="rect">
            <a:avLst/>
          </a:prstGeom>
          <a:noFill/>
          <a:ln>
            <a:noFill/>
          </a:ln>
        </p:spPr>
      </p:pic>
      <p:sp>
        <p:nvSpPr>
          <p:cNvPr id="778" name="Google Shape;778;p76"/>
          <p:cNvSpPr txBox="1"/>
          <p:nvPr/>
        </p:nvSpPr>
        <p:spPr>
          <a:xfrm>
            <a:off x="1363717" y="-6579"/>
            <a:ext cx="7681500" cy="8094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1" lang="en" sz="4400">
                <a:solidFill>
                  <a:srgbClr val="FFC000"/>
                </a:solidFill>
                <a:latin typeface="Arial"/>
                <a:ea typeface="Arial"/>
                <a:cs typeface="Arial"/>
                <a:sym typeface="Arial"/>
              </a:rPr>
              <a:t>Fundamental</a:t>
            </a:r>
            <a:r>
              <a:rPr b="1" lang="en" sz="4400">
                <a:solidFill>
                  <a:srgbClr val="FFC000"/>
                </a:solidFill>
                <a:latin typeface="Arial"/>
                <a:ea typeface="Arial"/>
                <a:cs typeface="Arial"/>
                <a:sym typeface="Arial"/>
              </a:rPr>
              <a:t> research</a:t>
            </a:r>
            <a:endParaRPr b="1" sz="4400">
              <a:solidFill>
                <a:srgbClr val="FFC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3" name="Shape 783"/>
        <p:cNvGrpSpPr/>
        <p:nvPr/>
      </p:nvGrpSpPr>
      <p:grpSpPr>
        <a:xfrm>
          <a:off x="0" y="0"/>
          <a:ext cx="0" cy="0"/>
          <a:chOff x="0" y="0"/>
          <a:chExt cx="0" cy="0"/>
        </a:xfrm>
      </p:grpSpPr>
      <p:pic>
        <p:nvPicPr>
          <p:cNvPr id="784" name="Google Shape;784;p77"/>
          <p:cNvPicPr preferRelativeResize="0"/>
          <p:nvPr/>
        </p:nvPicPr>
        <p:blipFill rotWithShape="1">
          <a:blip r:embed="rId3">
            <a:alphaModFix/>
          </a:blip>
          <a:srcRect b="27108" l="0" r="0" t="0"/>
          <a:stretch/>
        </p:blipFill>
        <p:spPr>
          <a:xfrm>
            <a:off x="0" y="-1"/>
            <a:ext cx="9144000" cy="4445876"/>
          </a:xfrm>
          <a:prstGeom prst="rect">
            <a:avLst/>
          </a:prstGeom>
          <a:noFill/>
          <a:ln>
            <a:noFill/>
          </a:ln>
        </p:spPr>
      </p:pic>
      <p:sp>
        <p:nvSpPr>
          <p:cNvPr id="785" name="Google Shape;785;p77"/>
          <p:cNvSpPr txBox="1"/>
          <p:nvPr/>
        </p:nvSpPr>
        <p:spPr>
          <a:xfrm>
            <a:off x="153909" y="190500"/>
            <a:ext cx="89268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Answering questions…</a:t>
            </a:r>
            <a:endParaRPr i="1" sz="4400">
              <a:solidFill>
                <a:schemeClr val="lt1"/>
              </a:solidFill>
              <a:latin typeface="Arial"/>
              <a:ea typeface="Arial"/>
              <a:cs typeface="Arial"/>
              <a:sym typeface="Arial"/>
            </a:endParaRPr>
          </a:p>
        </p:txBody>
      </p:sp>
      <p:sp>
        <p:nvSpPr>
          <p:cNvPr id="786" name="Google Shape;786;p77"/>
          <p:cNvSpPr txBox="1"/>
          <p:nvPr/>
        </p:nvSpPr>
        <p:spPr>
          <a:xfrm>
            <a:off x="1325812" y="3538044"/>
            <a:ext cx="7671000" cy="750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 sz="4400">
                <a:solidFill>
                  <a:schemeClr val="lt1"/>
                </a:solidFill>
                <a:latin typeface="Arial"/>
                <a:ea typeface="Arial"/>
                <a:cs typeface="Arial"/>
                <a:sym typeface="Arial"/>
              </a:rPr>
              <a:t>Antimatter ?</a:t>
            </a:r>
            <a:endParaRPr i="1" sz="4400">
              <a:solidFill>
                <a:schemeClr val="lt1"/>
              </a:solidFill>
              <a:latin typeface="Arial"/>
              <a:ea typeface="Arial"/>
              <a:cs typeface="Arial"/>
              <a:sym typeface="Arial"/>
            </a:endParaRPr>
          </a:p>
        </p:txBody>
      </p:sp>
      <p:pic>
        <p:nvPicPr>
          <p:cNvPr descr="http://www.enjoyspace.com/uploads/news/mars2010/planck/AMS-station.001.jpg" id="787" name="Google Shape;787;p77"/>
          <p:cNvPicPr preferRelativeResize="0"/>
          <p:nvPr/>
        </p:nvPicPr>
        <p:blipFill rotWithShape="1">
          <a:blip r:embed="rId4">
            <a:alphaModFix/>
          </a:blip>
          <a:srcRect b="0" l="0" r="0" t="0"/>
          <a:stretch/>
        </p:blipFill>
        <p:spPr>
          <a:xfrm>
            <a:off x="769913" y="1400722"/>
            <a:ext cx="4391420" cy="2584977"/>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7"/>
                                        </p:tgtEl>
                                        <p:attrNameLst>
                                          <p:attrName>style.visibility</p:attrName>
                                        </p:attrNameLst>
                                      </p:cBhvr>
                                      <p:to>
                                        <p:strVal val="visible"/>
                                      </p:to>
                                    </p:set>
                                    <p:animEffect filter="fade" transition="in">
                                      <p:cBhvr>
                                        <p:cTn dur="500"/>
                                        <p:tgtEl>
                                          <p:spTgt spid="7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2" name="Shape 792"/>
        <p:cNvGrpSpPr/>
        <p:nvPr/>
      </p:nvGrpSpPr>
      <p:grpSpPr>
        <a:xfrm>
          <a:off x="0" y="0"/>
          <a:ext cx="0" cy="0"/>
          <a:chOff x="0" y="0"/>
          <a:chExt cx="0" cy="0"/>
        </a:xfrm>
      </p:grpSpPr>
      <p:pic>
        <p:nvPicPr>
          <p:cNvPr id="793" name="Google Shape;793;p78"/>
          <p:cNvPicPr preferRelativeResize="0"/>
          <p:nvPr/>
        </p:nvPicPr>
        <p:blipFill rotWithShape="1">
          <a:blip r:embed="rId3">
            <a:alphaModFix/>
          </a:blip>
          <a:srcRect b="10691" l="0" r="0" t="16128"/>
          <a:stretch/>
        </p:blipFill>
        <p:spPr>
          <a:xfrm>
            <a:off x="0" y="-13856"/>
            <a:ext cx="9144001" cy="4461164"/>
          </a:xfrm>
          <a:prstGeom prst="rect">
            <a:avLst/>
          </a:prstGeom>
          <a:noFill/>
          <a:ln>
            <a:noFill/>
          </a:ln>
        </p:spPr>
      </p:pic>
      <p:sp>
        <p:nvSpPr>
          <p:cNvPr id="794" name="Google Shape;794;p78"/>
          <p:cNvSpPr txBox="1"/>
          <p:nvPr/>
        </p:nvSpPr>
        <p:spPr>
          <a:xfrm>
            <a:off x="153909" y="190500"/>
            <a:ext cx="89268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Answering questions…</a:t>
            </a:r>
            <a:endParaRPr i="1" sz="4400">
              <a:solidFill>
                <a:schemeClr val="lt1"/>
              </a:solidFill>
              <a:latin typeface="Arial"/>
              <a:ea typeface="Arial"/>
              <a:cs typeface="Arial"/>
              <a:sym typeface="Arial"/>
            </a:endParaRPr>
          </a:p>
        </p:txBody>
      </p:sp>
      <p:sp>
        <p:nvSpPr>
          <p:cNvPr id="795" name="Google Shape;795;p78"/>
          <p:cNvSpPr txBox="1"/>
          <p:nvPr/>
        </p:nvSpPr>
        <p:spPr>
          <a:xfrm>
            <a:off x="1325812" y="3538044"/>
            <a:ext cx="7671000" cy="750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 sz="4400">
                <a:solidFill>
                  <a:schemeClr val="lt1"/>
                </a:solidFill>
                <a:latin typeface="Arial"/>
                <a:ea typeface="Arial"/>
                <a:cs typeface="Arial"/>
                <a:sym typeface="Arial"/>
              </a:rPr>
              <a:t>Higgs ?</a:t>
            </a:r>
            <a:endParaRPr i="1" sz="4400">
              <a:solidFill>
                <a:schemeClr val="lt1"/>
              </a:solidFill>
              <a:latin typeface="Arial"/>
              <a:ea typeface="Arial"/>
              <a:cs typeface="Arial"/>
              <a:sym typeface="Arial"/>
            </a:endParaRPr>
          </a:p>
        </p:txBody>
      </p:sp>
      <p:pic>
        <p:nvPicPr>
          <p:cNvPr id="796" name="Google Shape;796;p78"/>
          <p:cNvPicPr preferRelativeResize="0"/>
          <p:nvPr/>
        </p:nvPicPr>
        <p:blipFill rotWithShape="1">
          <a:blip r:embed="rId4">
            <a:alphaModFix/>
          </a:blip>
          <a:srcRect b="0" l="0" r="0" t="0"/>
          <a:stretch/>
        </p:blipFill>
        <p:spPr>
          <a:xfrm>
            <a:off x="359022" y="1334450"/>
            <a:ext cx="3912166" cy="2718955"/>
          </a:xfrm>
          <a:prstGeom prst="rect">
            <a:avLst/>
          </a:prstGeom>
          <a:solidFill>
            <a:srgbClr val="ECECEC"/>
          </a:solidFill>
          <a:ln cap="sq" cmpd="sng" w="76200">
            <a:solidFill>
              <a:srgbClr val="FFFFFF"/>
            </a:solidFill>
            <a:prstDash val="solid"/>
            <a:miter lim="800000"/>
            <a:headEnd len="sm" w="sm" type="none"/>
            <a:tailEnd len="sm" w="sm" type="none"/>
          </a:ln>
          <a:effectLst>
            <a:outerShdw blurRad="65000" kx="195054" rotWithShape="0" algn="tl" dir="12900000" dist="50800" ky="144987">
              <a:srgbClr val="000000">
                <a:alpha val="2980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1" name="Shape 801"/>
        <p:cNvGrpSpPr/>
        <p:nvPr/>
      </p:nvGrpSpPr>
      <p:grpSpPr>
        <a:xfrm>
          <a:off x="0" y="0"/>
          <a:ext cx="0" cy="0"/>
          <a:chOff x="0" y="0"/>
          <a:chExt cx="0" cy="0"/>
        </a:xfrm>
      </p:grpSpPr>
      <p:pic>
        <p:nvPicPr>
          <p:cNvPr id="802" name="Google Shape;802;p79"/>
          <p:cNvPicPr preferRelativeResize="0"/>
          <p:nvPr/>
        </p:nvPicPr>
        <p:blipFill rotWithShape="1">
          <a:blip r:embed="rId3">
            <a:alphaModFix/>
          </a:blip>
          <a:srcRect b="11936" l="0" r="0" t="9273"/>
          <a:stretch/>
        </p:blipFill>
        <p:spPr>
          <a:xfrm>
            <a:off x="0" y="-41564"/>
            <a:ext cx="9144000" cy="4502728"/>
          </a:xfrm>
          <a:prstGeom prst="rect">
            <a:avLst/>
          </a:prstGeom>
          <a:noFill/>
          <a:ln>
            <a:noFill/>
          </a:ln>
        </p:spPr>
      </p:pic>
      <p:sp>
        <p:nvSpPr>
          <p:cNvPr id="803" name="Google Shape;803;p79"/>
          <p:cNvSpPr txBox="1"/>
          <p:nvPr/>
        </p:nvSpPr>
        <p:spPr>
          <a:xfrm>
            <a:off x="153909" y="190500"/>
            <a:ext cx="89268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Answering questions…</a:t>
            </a:r>
            <a:endParaRPr i="1" sz="4400">
              <a:solidFill>
                <a:schemeClr val="lt1"/>
              </a:solidFill>
              <a:latin typeface="Arial"/>
              <a:ea typeface="Arial"/>
              <a:cs typeface="Arial"/>
              <a:sym typeface="Arial"/>
            </a:endParaRPr>
          </a:p>
        </p:txBody>
      </p:sp>
      <p:sp>
        <p:nvSpPr>
          <p:cNvPr id="804" name="Google Shape;804;p79"/>
          <p:cNvSpPr txBox="1"/>
          <p:nvPr/>
        </p:nvSpPr>
        <p:spPr>
          <a:xfrm>
            <a:off x="1325812" y="3538044"/>
            <a:ext cx="7671000" cy="750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 sz="4400">
                <a:solidFill>
                  <a:schemeClr val="lt1"/>
                </a:solidFill>
                <a:latin typeface="Arial"/>
                <a:ea typeface="Arial"/>
                <a:cs typeface="Arial"/>
                <a:sym typeface="Arial"/>
              </a:rPr>
              <a:t>Dark matter ?</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pic>
        <p:nvPicPr>
          <p:cNvPr id="810" name="Google Shape;810;p80"/>
          <p:cNvPicPr preferRelativeResize="0"/>
          <p:nvPr/>
        </p:nvPicPr>
        <p:blipFill rotWithShape="1">
          <a:blip r:embed="rId3">
            <a:alphaModFix/>
          </a:blip>
          <a:srcRect b="0" l="0" r="0" t="0"/>
          <a:stretch/>
        </p:blipFill>
        <p:spPr>
          <a:xfrm>
            <a:off x="685800" y="0"/>
            <a:ext cx="7752523" cy="5143501"/>
          </a:xfrm>
          <a:prstGeom prst="rect">
            <a:avLst/>
          </a:prstGeom>
          <a:noFill/>
          <a:ln>
            <a:noFill/>
          </a:ln>
        </p:spPr>
      </p:pic>
      <p:sp>
        <p:nvSpPr>
          <p:cNvPr id="811" name="Google Shape;811;p80"/>
          <p:cNvSpPr txBox="1"/>
          <p:nvPr/>
        </p:nvSpPr>
        <p:spPr>
          <a:xfrm>
            <a:off x="685801" y="190500"/>
            <a:ext cx="77526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Collaborate</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6" name="Shape 816"/>
        <p:cNvGrpSpPr/>
        <p:nvPr/>
      </p:nvGrpSpPr>
      <p:grpSpPr>
        <a:xfrm>
          <a:off x="0" y="0"/>
          <a:ext cx="0" cy="0"/>
          <a:chOff x="0" y="0"/>
          <a:chExt cx="0" cy="0"/>
        </a:xfrm>
      </p:grpSpPr>
      <p:pic>
        <p:nvPicPr>
          <p:cNvPr id="817" name="Google Shape;817;p81"/>
          <p:cNvPicPr preferRelativeResize="0"/>
          <p:nvPr/>
        </p:nvPicPr>
        <p:blipFill rotWithShape="1">
          <a:blip r:embed="rId3">
            <a:alphaModFix/>
          </a:blip>
          <a:srcRect b="0" l="0" r="0" t="0"/>
          <a:stretch/>
        </p:blipFill>
        <p:spPr>
          <a:xfrm>
            <a:off x="1943100" y="0"/>
            <a:ext cx="5236369" cy="5143500"/>
          </a:xfrm>
          <a:prstGeom prst="rect">
            <a:avLst/>
          </a:prstGeom>
          <a:noFill/>
          <a:ln cap="flat" cmpd="sng" w="9525">
            <a:solidFill>
              <a:srgbClr val="FF0000"/>
            </a:solidFill>
            <a:prstDash val="solid"/>
            <a:round/>
            <a:headEnd len="sm" w="sm" type="none"/>
            <a:tailEnd len="sm" w="sm" type="none"/>
          </a:ln>
        </p:spPr>
      </p:pic>
      <p:sp>
        <p:nvSpPr>
          <p:cNvPr id="818" name="Google Shape;818;p81"/>
          <p:cNvSpPr txBox="1"/>
          <p:nvPr/>
        </p:nvSpPr>
        <p:spPr>
          <a:xfrm>
            <a:off x="2109423" y="3552455"/>
            <a:ext cx="61311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FF6600"/>
                </a:solidFill>
                <a:latin typeface="Arial"/>
                <a:ea typeface="Arial"/>
                <a:cs typeface="Arial"/>
                <a:sym typeface="Arial"/>
              </a:rPr>
              <a:t>Collaborate</a:t>
            </a:r>
            <a:endParaRPr i="1" sz="4400">
              <a:solidFill>
                <a:srgbClr val="FF66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3" name="Shape 823"/>
        <p:cNvGrpSpPr/>
        <p:nvPr/>
      </p:nvGrpSpPr>
      <p:grpSpPr>
        <a:xfrm>
          <a:off x="0" y="0"/>
          <a:ext cx="0" cy="0"/>
          <a:chOff x="0" y="0"/>
          <a:chExt cx="0" cy="0"/>
        </a:xfrm>
      </p:grpSpPr>
      <p:pic>
        <p:nvPicPr>
          <p:cNvPr id="824" name="Google Shape;824;p82"/>
          <p:cNvPicPr preferRelativeResize="0"/>
          <p:nvPr/>
        </p:nvPicPr>
        <p:blipFill rotWithShape="1">
          <a:blip r:embed="rId3">
            <a:alphaModFix/>
          </a:blip>
          <a:srcRect b="17976" l="0" r="0" t="8591"/>
          <a:stretch/>
        </p:blipFill>
        <p:spPr>
          <a:xfrm>
            <a:off x="0" y="0"/>
            <a:ext cx="9143999" cy="4477848"/>
          </a:xfrm>
          <a:prstGeom prst="rect">
            <a:avLst/>
          </a:prstGeom>
          <a:noFill/>
          <a:ln>
            <a:noFill/>
          </a:ln>
        </p:spPr>
      </p:pic>
      <p:sp>
        <p:nvSpPr>
          <p:cNvPr id="825" name="Google Shape;825;p82"/>
          <p:cNvSpPr txBox="1"/>
          <p:nvPr/>
        </p:nvSpPr>
        <p:spPr>
          <a:xfrm>
            <a:off x="153909" y="190500"/>
            <a:ext cx="8926800" cy="750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rial"/>
                <a:ea typeface="Arial"/>
                <a:cs typeface="Arial"/>
                <a:sym typeface="Arial"/>
              </a:rPr>
              <a:t>Collaborate</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pic>
        <p:nvPicPr>
          <p:cNvPr id="831" name="Google Shape;831;p83"/>
          <p:cNvPicPr preferRelativeResize="0"/>
          <p:nvPr/>
        </p:nvPicPr>
        <p:blipFill rotWithShape="1">
          <a:blip r:embed="rId3">
            <a:alphaModFix/>
          </a:blip>
          <a:srcRect b="10318" l="150" r="-150" t="16964"/>
          <a:stretch/>
        </p:blipFill>
        <p:spPr>
          <a:xfrm>
            <a:off x="-16437" y="0"/>
            <a:ext cx="9175936" cy="4453027"/>
          </a:xfrm>
          <a:prstGeom prst="rect">
            <a:avLst/>
          </a:prstGeom>
          <a:noFill/>
          <a:ln>
            <a:noFill/>
          </a:ln>
        </p:spPr>
      </p:pic>
      <p:sp>
        <p:nvSpPr>
          <p:cNvPr id="832" name="Google Shape;832;p83"/>
          <p:cNvSpPr txBox="1"/>
          <p:nvPr/>
        </p:nvSpPr>
        <p:spPr>
          <a:xfrm>
            <a:off x="153909" y="190500"/>
            <a:ext cx="8505900" cy="750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chemeClr val="lt1"/>
                </a:solidFill>
                <a:latin typeface="Arial"/>
                <a:ea typeface="Arial"/>
                <a:cs typeface="Arial"/>
                <a:sym typeface="Arial"/>
              </a:rPr>
              <a:t>Educate</a:t>
            </a:r>
            <a:endParaRPr i="1"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pic>
        <p:nvPicPr>
          <p:cNvPr id="838" name="Google Shape;838;p84"/>
          <p:cNvPicPr preferRelativeResize="0"/>
          <p:nvPr/>
        </p:nvPicPr>
        <p:blipFill rotWithShape="1">
          <a:blip r:embed="rId3">
            <a:alphaModFix/>
          </a:blip>
          <a:srcRect b="27325" l="0" r="0" t="0"/>
          <a:stretch/>
        </p:blipFill>
        <p:spPr>
          <a:xfrm>
            <a:off x="0" y="-1"/>
            <a:ext cx="9143999" cy="4448016"/>
          </a:xfrm>
          <a:prstGeom prst="rect">
            <a:avLst/>
          </a:prstGeom>
          <a:noFill/>
          <a:ln>
            <a:noFill/>
          </a:ln>
        </p:spPr>
      </p:pic>
      <p:sp>
        <p:nvSpPr>
          <p:cNvPr id="839" name="Google Shape;839;p84"/>
          <p:cNvSpPr txBox="1"/>
          <p:nvPr/>
        </p:nvSpPr>
        <p:spPr>
          <a:xfrm>
            <a:off x="317526" y="1532889"/>
            <a:ext cx="7674900" cy="8583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rgbClr val="262626"/>
                </a:solidFill>
                <a:latin typeface="Arial"/>
                <a:ea typeface="Arial"/>
                <a:cs typeface="Arial"/>
                <a:sym typeface="Arial"/>
              </a:rPr>
              <a:t>The</a:t>
            </a:r>
            <a:endParaRPr/>
          </a:p>
          <a:p>
            <a:pPr indent="0" lvl="0" marL="0" marR="0" rtl="0" algn="r">
              <a:spcBef>
                <a:spcPts val="0"/>
              </a:spcBef>
              <a:spcAft>
                <a:spcPts val="0"/>
              </a:spcAft>
              <a:buNone/>
            </a:pPr>
            <a:r>
              <a:rPr lang="en" sz="4400">
                <a:solidFill>
                  <a:srgbClr val="262626"/>
                </a:solidFill>
                <a:latin typeface="Arial"/>
                <a:ea typeface="Arial"/>
                <a:cs typeface="Arial"/>
                <a:sym typeface="Arial"/>
              </a:rPr>
              <a:t>coldest</a:t>
            </a:r>
            <a:endParaRPr sz="4400">
              <a:solidFill>
                <a:srgbClr val="262626"/>
              </a:solidFill>
              <a:latin typeface="Arial"/>
              <a:ea typeface="Arial"/>
              <a:cs typeface="Arial"/>
              <a:sym typeface="Arial"/>
            </a:endParaRPr>
          </a:p>
          <a:p>
            <a:pPr indent="0" lvl="0" marL="0" marR="0" rtl="0" algn="r">
              <a:spcBef>
                <a:spcPts val="0"/>
              </a:spcBef>
              <a:spcAft>
                <a:spcPts val="0"/>
              </a:spcAft>
              <a:buNone/>
            </a:pPr>
            <a:r>
              <a:rPr lang="en" sz="4400">
                <a:solidFill>
                  <a:srgbClr val="262626"/>
                </a:solidFill>
                <a:latin typeface="Arial"/>
                <a:ea typeface="Arial"/>
                <a:cs typeface="Arial"/>
                <a:sym typeface="Arial"/>
              </a:rPr>
              <a:t>temperature </a:t>
            </a:r>
            <a:endParaRPr/>
          </a:p>
          <a:p>
            <a:pPr indent="0" lvl="0" marL="0" marR="0" rtl="0" algn="r">
              <a:spcBef>
                <a:spcPts val="0"/>
              </a:spcBef>
              <a:spcAft>
                <a:spcPts val="0"/>
              </a:spcAft>
              <a:buNone/>
            </a:pPr>
            <a:r>
              <a:rPr lang="en" sz="4400">
                <a:solidFill>
                  <a:srgbClr val="262626"/>
                </a:solidFill>
                <a:latin typeface="Arial"/>
                <a:ea typeface="Arial"/>
                <a:cs typeface="Arial"/>
                <a:sym typeface="Arial"/>
              </a:rPr>
              <a:t>in the world (and not only!)</a:t>
            </a:r>
            <a:endParaRPr sz="4400">
              <a:solidFill>
                <a:srgbClr val="262626"/>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2"/>
          <p:cNvSpPr txBox="1"/>
          <p:nvPr/>
        </p:nvSpPr>
        <p:spPr>
          <a:xfrm>
            <a:off x="167275" y="109623"/>
            <a:ext cx="8809449" cy="7810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262626"/>
                </a:solidFill>
                <a:latin typeface="Alfa Slab One"/>
                <a:ea typeface="Alfa Slab One"/>
                <a:cs typeface="Alfa Slab One"/>
                <a:sym typeface="Alfa Slab One"/>
              </a:rPr>
              <a:t>How many persons?</a:t>
            </a:r>
            <a:endParaRPr i="1" sz="4400">
              <a:solidFill>
                <a:srgbClr val="262626"/>
              </a:solidFill>
              <a:latin typeface="Alfa Slab One"/>
              <a:ea typeface="Alfa Slab One"/>
              <a:cs typeface="Alfa Slab One"/>
              <a:sym typeface="Alfa Slab One"/>
            </a:endParaRPr>
          </a:p>
        </p:txBody>
      </p:sp>
      <p:sp>
        <p:nvSpPr>
          <p:cNvPr id="148" name="Google Shape;148;p22"/>
          <p:cNvSpPr txBox="1"/>
          <p:nvPr/>
        </p:nvSpPr>
        <p:spPr>
          <a:xfrm>
            <a:off x="6383800" y="396578"/>
            <a:ext cx="2754900" cy="493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2800">
                <a:solidFill>
                  <a:srgbClr val="262626"/>
                </a:solidFill>
                <a:latin typeface="Alfa Slab One"/>
                <a:ea typeface="Alfa Slab One"/>
                <a:cs typeface="Alfa Slab One"/>
                <a:sym typeface="Alfa Slab One"/>
              </a:rPr>
              <a:t> 15000+!</a:t>
            </a:r>
            <a:endParaRPr i="1" sz="2800">
              <a:solidFill>
                <a:srgbClr val="262626"/>
              </a:solidFill>
              <a:latin typeface="Alfa Slab One"/>
              <a:ea typeface="Alfa Slab One"/>
              <a:cs typeface="Alfa Slab One"/>
              <a:sym typeface="Alfa Slab One"/>
            </a:endParaRPr>
          </a:p>
        </p:txBody>
      </p:sp>
      <p:grpSp>
        <p:nvGrpSpPr>
          <p:cNvPr id="149" name="Google Shape;149;p22"/>
          <p:cNvGrpSpPr/>
          <p:nvPr/>
        </p:nvGrpSpPr>
        <p:grpSpPr>
          <a:xfrm>
            <a:off x="2113588" y="1386673"/>
            <a:ext cx="6489247" cy="1420280"/>
            <a:chOff x="2113588" y="1386673"/>
            <a:chExt cx="6489247" cy="1420280"/>
          </a:xfrm>
        </p:grpSpPr>
        <p:sp>
          <p:nvSpPr>
            <p:cNvPr id="150" name="Google Shape;150;p22"/>
            <p:cNvSpPr txBox="1"/>
            <p:nvPr/>
          </p:nvSpPr>
          <p:spPr>
            <a:xfrm>
              <a:off x="6246100" y="2345288"/>
              <a:ext cx="235673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C00000"/>
                  </a:solidFill>
                  <a:latin typeface="Arial"/>
                  <a:ea typeface="Arial"/>
                  <a:cs typeface="Arial"/>
                  <a:sym typeface="Arial"/>
                </a:rPr>
                <a:t>500 students</a:t>
              </a:r>
              <a:endParaRPr sz="2400">
                <a:solidFill>
                  <a:srgbClr val="C00000"/>
                </a:solidFill>
                <a:latin typeface="Arial"/>
                <a:ea typeface="Arial"/>
                <a:cs typeface="Arial"/>
                <a:sym typeface="Arial"/>
              </a:endParaRPr>
            </a:p>
          </p:txBody>
        </p:sp>
        <p:grpSp>
          <p:nvGrpSpPr>
            <p:cNvPr id="151" name="Google Shape;151;p22"/>
            <p:cNvGrpSpPr/>
            <p:nvPr/>
          </p:nvGrpSpPr>
          <p:grpSpPr>
            <a:xfrm>
              <a:off x="2113588" y="1386673"/>
              <a:ext cx="970817" cy="492525"/>
              <a:chOff x="2113588" y="1386673"/>
              <a:chExt cx="970817" cy="492525"/>
            </a:xfrm>
          </p:grpSpPr>
          <p:pic>
            <p:nvPicPr>
              <p:cNvPr id="152" name="Google Shape;152;p22"/>
              <p:cNvPicPr preferRelativeResize="0"/>
              <p:nvPr/>
            </p:nvPicPr>
            <p:blipFill rotWithShape="1">
              <a:blip r:embed="rId3">
                <a:alphaModFix/>
              </a:blip>
              <a:srcRect b="0" l="0" r="0" t="0"/>
              <a:stretch/>
            </p:blipFill>
            <p:spPr>
              <a:xfrm>
                <a:off x="2596657" y="1391450"/>
                <a:ext cx="487748" cy="487748"/>
              </a:xfrm>
              <a:prstGeom prst="rect">
                <a:avLst/>
              </a:prstGeom>
              <a:noFill/>
              <a:ln>
                <a:noFill/>
              </a:ln>
            </p:spPr>
          </p:pic>
          <p:pic>
            <p:nvPicPr>
              <p:cNvPr id="153" name="Google Shape;153;p22"/>
              <p:cNvPicPr preferRelativeResize="0"/>
              <p:nvPr/>
            </p:nvPicPr>
            <p:blipFill rotWithShape="1">
              <a:blip r:embed="rId4">
                <a:alphaModFix/>
              </a:blip>
              <a:srcRect b="0" l="0" r="0" t="0"/>
              <a:stretch/>
            </p:blipFill>
            <p:spPr>
              <a:xfrm>
                <a:off x="2113588" y="1386673"/>
                <a:ext cx="487748" cy="487748"/>
              </a:xfrm>
              <a:prstGeom prst="rect">
                <a:avLst/>
              </a:prstGeom>
              <a:noFill/>
              <a:ln>
                <a:noFill/>
              </a:ln>
            </p:spPr>
          </p:pic>
        </p:grpSp>
      </p:grpSp>
      <p:grpSp>
        <p:nvGrpSpPr>
          <p:cNvPr id="154" name="Google Shape;154;p22"/>
          <p:cNvGrpSpPr/>
          <p:nvPr/>
        </p:nvGrpSpPr>
        <p:grpSpPr>
          <a:xfrm>
            <a:off x="162596" y="887261"/>
            <a:ext cx="7865833" cy="975496"/>
            <a:chOff x="162596" y="887261"/>
            <a:chExt cx="7865833" cy="975496"/>
          </a:xfrm>
        </p:grpSpPr>
        <p:sp>
          <p:nvSpPr>
            <p:cNvPr id="155" name="Google Shape;155;p22"/>
            <p:cNvSpPr txBox="1"/>
            <p:nvPr/>
          </p:nvSpPr>
          <p:spPr>
            <a:xfrm>
              <a:off x="6260829" y="1057946"/>
              <a:ext cx="17676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0055A0"/>
                  </a:solidFill>
                  <a:latin typeface="Arial"/>
                  <a:ea typeface="Arial"/>
                  <a:cs typeface="Arial"/>
                  <a:sym typeface="Arial"/>
                </a:rPr>
                <a:t>2500	 staff</a:t>
              </a:r>
              <a:endParaRPr sz="2400">
                <a:solidFill>
                  <a:srgbClr val="0055A0"/>
                </a:solidFill>
                <a:latin typeface="Arial"/>
                <a:ea typeface="Arial"/>
                <a:cs typeface="Arial"/>
                <a:sym typeface="Arial"/>
              </a:endParaRPr>
            </a:p>
          </p:txBody>
        </p:sp>
        <p:grpSp>
          <p:nvGrpSpPr>
            <p:cNvPr id="156" name="Google Shape;156;p22"/>
            <p:cNvGrpSpPr/>
            <p:nvPr/>
          </p:nvGrpSpPr>
          <p:grpSpPr>
            <a:xfrm>
              <a:off x="162596" y="887261"/>
              <a:ext cx="5857655" cy="975496"/>
              <a:chOff x="162596" y="887261"/>
              <a:chExt cx="5857655" cy="975496"/>
            </a:xfrm>
          </p:grpSpPr>
          <p:pic>
            <p:nvPicPr>
              <p:cNvPr id="157" name="Google Shape;157;p22"/>
              <p:cNvPicPr preferRelativeResize="0"/>
              <p:nvPr/>
            </p:nvPicPr>
            <p:blipFill rotWithShape="1">
              <a:blip r:embed="rId5">
                <a:alphaModFix/>
              </a:blip>
              <a:srcRect b="0" l="0" r="0" t="0"/>
              <a:stretch/>
            </p:blipFill>
            <p:spPr>
              <a:xfrm>
                <a:off x="167275" y="890673"/>
                <a:ext cx="487748" cy="487748"/>
              </a:xfrm>
              <a:prstGeom prst="rect">
                <a:avLst/>
              </a:prstGeom>
              <a:noFill/>
              <a:ln>
                <a:noFill/>
              </a:ln>
            </p:spPr>
          </p:pic>
          <p:pic>
            <p:nvPicPr>
              <p:cNvPr id="158" name="Google Shape;158;p22"/>
              <p:cNvPicPr preferRelativeResize="0"/>
              <p:nvPr/>
            </p:nvPicPr>
            <p:blipFill rotWithShape="1">
              <a:blip r:embed="rId6">
                <a:alphaModFix/>
              </a:blip>
              <a:srcRect b="0" l="0" r="0" t="0"/>
              <a:stretch/>
            </p:blipFill>
            <p:spPr>
              <a:xfrm>
                <a:off x="655023" y="890673"/>
                <a:ext cx="487748" cy="487748"/>
              </a:xfrm>
              <a:prstGeom prst="rect">
                <a:avLst/>
              </a:prstGeom>
              <a:noFill/>
              <a:ln>
                <a:noFill/>
              </a:ln>
            </p:spPr>
          </p:pic>
          <p:pic>
            <p:nvPicPr>
              <p:cNvPr id="159" name="Google Shape;159;p22"/>
              <p:cNvPicPr preferRelativeResize="0"/>
              <p:nvPr/>
            </p:nvPicPr>
            <p:blipFill rotWithShape="1">
              <a:blip r:embed="rId5">
                <a:alphaModFix/>
              </a:blip>
              <a:srcRect b="0" l="0" r="0" t="0"/>
              <a:stretch/>
            </p:blipFill>
            <p:spPr>
              <a:xfrm>
                <a:off x="1142771" y="890673"/>
                <a:ext cx="487748" cy="487748"/>
              </a:xfrm>
              <a:prstGeom prst="rect">
                <a:avLst/>
              </a:prstGeom>
              <a:noFill/>
              <a:ln>
                <a:noFill/>
              </a:ln>
            </p:spPr>
          </p:pic>
          <p:pic>
            <p:nvPicPr>
              <p:cNvPr id="160" name="Google Shape;160;p22"/>
              <p:cNvPicPr preferRelativeResize="0"/>
              <p:nvPr/>
            </p:nvPicPr>
            <p:blipFill rotWithShape="1">
              <a:blip r:embed="rId6">
                <a:alphaModFix/>
              </a:blip>
              <a:srcRect b="0" l="0" r="0" t="0"/>
              <a:stretch/>
            </p:blipFill>
            <p:spPr>
              <a:xfrm>
                <a:off x="1630519" y="889308"/>
                <a:ext cx="487748" cy="487748"/>
              </a:xfrm>
              <a:prstGeom prst="rect">
                <a:avLst/>
              </a:prstGeom>
              <a:noFill/>
              <a:ln>
                <a:noFill/>
              </a:ln>
            </p:spPr>
          </p:pic>
          <p:pic>
            <p:nvPicPr>
              <p:cNvPr id="161" name="Google Shape;161;p22"/>
              <p:cNvPicPr preferRelativeResize="0"/>
              <p:nvPr/>
            </p:nvPicPr>
            <p:blipFill rotWithShape="1">
              <a:blip r:embed="rId5">
                <a:alphaModFix/>
              </a:blip>
              <a:srcRect b="0" l="0" r="0" t="0"/>
              <a:stretch/>
            </p:blipFill>
            <p:spPr>
              <a:xfrm>
                <a:off x="2118267" y="888626"/>
                <a:ext cx="487748" cy="487748"/>
              </a:xfrm>
              <a:prstGeom prst="rect">
                <a:avLst/>
              </a:prstGeom>
              <a:noFill/>
              <a:ln>
                <a:noFill/>
              </a:ln>
            </p:spPr>
          </p:pic>
          <p:pic>
            <p:nvPicPr>
              <p:cNvPr id="162" name="Google Shape;162;p22"/>
              <p:cNvPicPr preferRelativeResize="0"/>
              <p:nvPr/>
            </p:nvPicPr>
            <p:blipFill rotWithShape="1">
              <a:blip r:embed="rId6">
                <a:alphaModFix/>
              </a:blip>
              <a:srcRect b="0" l="0" r="0" t="0"/>
              <a:stretch/>
            </p:blipFill>
            <p:spPr>
              <a:xfrm>
                <a:off x="2606015" y="887261"/>
                <a:ext cx="487748" cy="487748"/>
              </a:xfrm>
              <a:prstGeom prst="rect">
                <a:avLst/>
              </a:prstGeom>
              <a:noFill/>
              <a:ln>
                <a:noFill/>
              </a:ln>
            </p:spPr>
          </p:pic>
          <p:pic>
            <p:nvPicPr>
              <p:cNvPr id="163" name="Google Shape;163;p22"/>
              <p:cNvPicPr preferRelativeResize="0"/>
              <p:nvPr/>
            </p:nvPicPr>
            <p:blipFill rotWithShape="1">
              <a:blip r:embed="rId5">
                <a:alphaModFix/>
              </a:blip>
              <a:srcRect b="0" l="0" r="0" t="0"/>
              <a:stretch/>
            </p:blipFill>
            <p:spPr>
              <a:xfrm>
                <a:off x="3093763" y="894085"/>
                <a:ext cx="487748" cy="487748"/>
              </a:xfrm>
              <a:prstGeom prst="rect">
                <a:avLst/>
              </a:prstGeom>
              <a:noFill/>
              <a:ln>
                <a:noFill/>
              </a:ln>
            </p:spPr>
          </p:pic>
          <p:pic>
            <p:nvPicPr>
              <p:cNvPr id="164" name="Google Shape;164;p22"/>
              <p:cNvPicPr preferRelativeResize="0"/>
              <p:nvPr/>
            </p:nvPicPr>
            <p:blipFill rotWithShape="1">
              <a:blip r:embed="rId6">
                <a:alphaModFix/>
              </a:blip>
              <a:srcRect b="0" l="0" r="0" t="0"/>
              <a:stretch/>
            </p:blipFill>
            <p:spPr>
              <a:xfrm>
                <a:off x="3581511" y="894085"/>
                <a:ext cx="487748" cy="487748"/>
              </a:xfrm>
              <a:prstGeom prst="rect">
                <a:avLst/>
              </a:prstGeom>
              <a:noFill/>
              <a:ln>
                <a:noFill/>
              </a:ln>
            </p:spPr>
          </p:pic>
          <p:pic>
            <p:nvPicPr>
              <p:cNvPr id="165" name="Google Shape;165;p22"/>
              <p:cNvPicPr preferRelativeResize="0"/>
              <p:nvPr/>
            </p:nvPicPr>
            <p:blipFill rotWithShape="1">
              <a:blip r:embed="rId5">
                <a:alphaModFix/>
              </a:blip>
              <a:srcRect b="0" l="0" r="0" t="0"/>
              <a:stretch/>
            </p:blipFill>
            <p:spPr>
              <a:xfrm>
                <a:off x="4069259" y="894085"/>
                <a:ext cx="487748" cy="487748"/>
              </a:xfrm>
              <a:prstGeom prst="rect">
                <a:avLst/>
              </a:prstGeom>
              <a:noFill/>
              <a:ln>
                <a:noFill/>
              </a:ln>
            </p:spPr>
          </p:pic>
          <p:pic>
            <p:nvPicPr>
              <p:cNvPr id="166" name="Google Shape;166;p22"/>
              <p:cNvPicPr preferRelativeResize="0"/>
              <p:nvPr/>
            </p:nvPicPr>
            <p:blipFill rotWithShape="1">
              <a:blip r:embed="rId6">
                <a:alphaModFix/>
              </a:blip>
              <a:srcRect b="0" l="0" r="0" t="0"/>
              <a:stretch/>
            </p:blipFill>
            <p:spPr>
              <a:xfrm>
                <a:off x="4557007" y="892720"/>
                <a:ext cx="487748" cy="487748"/>
              </a:xfrm>
              <a:prstGeom prst="rect">
                <a:avLst/>
              </a:prstGeom>
              <a:noFill/>
              <a:ln>
                <a:noFill/>
              </a:ln>
            </p:spPr>
          </p:pic>
          <p:pic>
            <p:nvPicPr>
              <p:cNvPr id="167" name="Google Shape;167;p22"/>
              <p:cNvPicPr preferRelativeResize="0"/>
              <p:nvPr/>
            </p:nvPicPr>
            <p:blipFill rotWithShape="1">
              <a:blip r:embed="rId5">
                <a:alphaModFix/>
              </a:blip>
              <a:srcRect b="0" l="0" r="0" t="0"/>
              <a:stretch/>
            </p:blipFill>
            <p:spPr>
              <a:xfrm>
                <a:off x="5044755" y="892038"/>
                <a:ext cx="487748" cy="487748"/>
              </a:xfrm>
              <a:prstGeom prst="rect">
                <a:avLst/>
              </a:prstGeom>
              <a:noFill/>
              <a:ln>
                <a:noFill/>
              </a:ln>
            </p:spPr>
          </p:pic>
          <p:pic>
            <p:nvPicPr>
              <p:cNvPr id="168" name="Google Shape;168;p22"/>
              <p:cNvPicPr preferRelativeResize="0"/>
              <p:nvPr/>
            </p:nvPicPr>
            <p:blipFill rotWithShape="1">
              <a:blip r:embed="rId6">
                <a:alphaModFix/>
              </a:blip>
              <a:srcRect b="0" l="0" r="0" t="0"/>
              <a:stretch/>
            </p:blipFill>
            <p:spPr>
              <a:xfrm>
                <a:off x="5532503" y="890673"/>
                <a:ext cx="487748" cy="487748"/>
              </a:xfrm>
              <a:prstGeom prst="rect">
                <a:avLst/>
              </a:prstGeom>
              <a:noFill/>
              <a:ln>
                <a:noFill/>
              </a:ln>
            </p:spPr>
          </p:pic>
          <p:pic>
            <p:nvPicPr>
              <p:cNvPr id="169" name="Google Shape;169;p22"/>
              <p:cNvPicPr preferRelativeResize="0"/>
              <p:nvPr/>
            </p:nvPicPr>
            <p:blipFill rotWithShape="1">
              <a:blip r:embed="rId5">
                <a:alphaModFix/>
              </a:blip>
              <a:srcRect b="0" l="0" r="0" t="0"/>
              <a:stretch/>
            </p:blipFill>
            <p:spPr>
              <a:xfrm>
                <a:off x="162596" y="1375009"/>
                <a:ext cx="487748" cy="487748"/>
              </a:xfrm>
              <a:prstGeom prst="rect">
                <a:avLst/>
              </a:prstGeom>
              <a:noFill/>
              <a:ln>
                <a:noFill/>
              </a:ln>
            </p:spPr>
          </p:pic>
        </p:grpSp>
      </p:grpSp>
      <p:grpSp>
        <p:nvGrpSpPr>
          <p:cNvPr id="170" name="Google Shape;170;p22"/>
          <p:cNvGrpSpPr/>
          <p:nvPr/>
        </p:nvGrpSpPr>
        <p:grpSpPr>
          <a:xfrm>
            <a:off x="650344" y="1380124"/>
            <a:ext cx="8387467" cy="965164"/>
            <a:chOff x="650344" y="1380124"/>
            <a:chExt cx="8387467" cy="965164"/>
          </a:xfrm>
        </p:grpSpPr>
        <p:sp>
          <p:nvSpPr>
            <p:cNvPr id="171" name="Google Shape;171;p22"/>
            <p:cNvSpPr txBox="1"/>
            <p:nvPr/>
          </p:nvSpPr>
          <p:spPr>
            <a:xfrm>
              <a:off x="6251471" y="1514291"/>
              <a:ext cx="278634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2D9CFF"/>
                  </a:solidFill>
                  <a:latin typeface="Arial"/>
                  <a:ea typeface="Arial"/>
                  <a:cs typeface="Arial"/>
                  <a:sym typeface="Arial"/>
                </a:rPr>
                <a:t>600</a:t>
              </a:r>
              <a:r>
                <a:rPr lang="en" sz="2400">
                  <a:solidFill>
                    <a:srgbClr val="2D9CFF"/>
                  </a:solidFill>
                </a:rPr>
                <a:t> </a:t>
              </a:r>
              <a:r>
                <a:rPr lang="en" sz="2400">
                  <a:solidFill>
                    <a:srgbClr val="2D9CFF"/>
                  </a:solidFill>
                  <a:latin typeface="Arial"/>
                  <a:ea typeface="Arial"/>
                  <a:cs typeface="Arial"/>
                  <a:sym typeface="Arial"/>
                </a:rPr>
                <a:t>fellows &amp;</a:t>
              </a:r>
              <a:r>
                <a:rPr lang="en" sz="2400">
                  <a:solidFill>
                    <a:srgbClr val="2D9CFF"/>
                  </a:solidFill>
                </a:rPr>
                <a:t> </a:t>
              </a:r>
              <a:r>
                <a:rPr lang="en" sz="2400">
                  <a:solidFill>
                    <a:srgbClr val="2D9CFF"/>
                  </a:solidFill>
                  <a:latin typeface="Arial"/>
                  <a:ea typeface="Arial"/>
                  <a:cs typeface="Arial"/>
                  <a:sym typeface="Arial"/>
                </a:rPr>
                <a:t>apprentices</a:t>
              </a:r>
              <a:endParaRPr sz="2400">
                <a:solidFill>
                  <a:srgbClr val="2D9CFF"/>
                </a:solidFill>
                <a:latin typeface="Arial"/>
                <a:ea typeface="Arial"/>
                <a:cs typeface="Arial"/>
                <a:sym typeface="Arial"/>
              </a:endParaRPr>
            </a:p>
          </p:txBody>
        </p:sp>
        <p:grpSp>
          <p:nvGrpSpPr>
            <p:cNvPr id="172" name="Google Shape;172;p22"/>
            <p:cNvGrpSpPr/>
            <p:nvPr/>
          </p:nvGrpSpPr>
          <p:grpSpPr>
            <a:xfrm>
              <a:off x="650344" y="1380124"/>
              <a:ext cx="1463244" cy="494883"/>
              <a:chOff x="650344" y="1380124"/>
              <a:chExt cx="1463244" cy="494883"/>
            </a:xfrm>
          </p:grpSpPr>
          <p:pic>
            <p:nvPicPr>
              <p:cNvPr id="173" name="Google Shape;173;p22"/>
              <p:cNvPicPr preferRelativeResize="0"/>
              <p:nvPr/>
            </p:nvPicPr>
            <p:blipFill rotWithShape="1">
              <a:blip r:embed="rId7">
                <a:alphaModFix/>
              </a:blip>
              <a:srcRect b="0" l="0" r="0" t="0"/>
              <a:stretch/>
            </p:blipFill>
            <p:spPr>
              <a:xfrm>
                <a:off x="1138092" y="1385239"/>
                <a:ext cx="487748" cy="487748"/>
              </a:xfrm>
              <a:prstGeom prst="rect">
                <a:avLst/>
              </a:prstGeom>
              <a:noFill/>
              <a:ln>
                <a:noFill/>
              </a:ln>
            </p:spPr>
          </p:pic>
          <p:pic>
            <p:nvPicPr>
              <p:cNvPr id="174" name="Google Shape;174;p22"/>
              <p:cNvPicPr preferRelativeResize="0"/>
              <p:nvPr/>
            </p:nvPicPr>
            <p:blipFill rotWithShape="1">
              <a:blip r:embed="rId8">
                <a:alphaModFix/>
              </a:blip>
              <a:srcRect b="0" l="0" r="0" t="0"/>
              <a:stretch/>
            </p:blipFill>
            <p:spPr>
              <a:xfrm>
                <a:off x="650344" y="1380124"/>
                <a:ext cx="487748" cy="487748"/>
              </a:xfrm>
              <a:prstGeom prst="rect">
                <a:avLst/>
              </a:prstGeom>
              <a:noFill/>
              <a:ln>
                <a:noFill/>
              </a:ln>
            </p:spPr>
          </p:pic>
          <p:pic>
            <p:nvPicPr>
              <p:cNvPr id="175" name="Google Shape;175;p22"/>
              <p:cNvPicPr preferRelativeResize="0"/>
              <p:nvPr/>
            </p:nvPicPr>
            <p:blipFill rotWithShape="1">
              <a:blip r:embed="rId8">
                <a:alphaModFix/>
              </a:blip>
              <a:srcRect b="0" l="0" r="0" t="0"/>
              <a:stretch/>
            </p:blipFill>
            <p:spPr>
              <a:xfrm>
                <a:off x="1625840" y="1387259"/>
                <a:ext cx="487748" cy="487748"/>
              </a:xfrm>
              <a:prstGeom prst="rect">
                <a:avLst/>
              </a:prstGeom>
              <a:noFill/>
              <a:ln>
                <a:noFill/>
              </a:ln>
            </p:spPr>
          </p:pic>
        </p:grpSp>
      </p:grpSp>
      <p:grpSp>
        <p:nvGrpSpPr>
          <p:cNvPr id="176" name="Google Shape;176;p22"/>
          <p:cNvGrpSpPr/>
          <p:nvPr/>
        </p:nvGrpSpPr>
        <p:grpSpPr>
          <a:xfrm>
            <a:off x="167275" y="1393865"/>
            <a:ext cx="8474625" cy="2965851"/>
            <a:chOff x="167275" y="1393865"/>
            <a:chExt cx="8474625" cy="2965851"/>
          </a:xfrm>
        </p:grpSpPr>
        <p:sp>
          <p:nvSpPr>
            <p:cNvPr id="177" name="Google Shape;177;p22"/>
            <p:cNvSpPr txBox="1"/>
            <p:nvPr/>
          </p:nvSpPr>
          <p:spPr>
            <a:xfrm>
              <a:off x="6243100" y="2806950"/>
              <a:ext cx="23988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EB7F4F"/>
                  </a:solidFill>
                  <a:latin typeface="Arial"/>
                  <a:ea typeface="Arial"/>
                  <a:cs typeface="Arial"/>
                  <a:sym typeface="Arial"/>
                </a:rPr>
                <a:t>1</a:t>
              </a:r>
              <a:r>
                <a:rPr lang="en" sz="2400">
                  <a:solidFill>
                    <a:srgbClr val="EB7F4F"/>
                  </a:solidFill>
                </a:rPr>
                <a:t>0</a:t>
              </a:r>
              <a:r>
                <a:rPr lang="en" sz="2400">
                  <a:solidFill>
                    <a:srgbClr val="EB7F4F"/>
                  </a:solidFill>
                  <a:latin typeface="Arial"/>
                  <a:ea typeface="Arial"/>
                  <a:cs typeface="Arial"/>
                  <a:sym typeface="Arial"/>
                </a:rPr>
                <a:t>000+ users</a:t>
              </a:r>
              <a:endParaRPr sz="2400">
                <a:solidFill>
                  <a:srgbClr val="EB7F4F"/>
                </a:solidFill>
                <a:latin typeface="Arial"/>
                <a:ea typeface="Arial"/>
                <a:cs typeface="Arial"/>
                <a:sym typeface="Arial"/>
              </a:endParaRPr>
            </a:p>
          </p:txBody>
        </p:sp>
        <p:grpSp>
          <p:nvGrpSpPr>
            <p:cNvPr id="178" name="Google Shape;178;p22"/>
            <p:cNvGrpSpPr/>
            <p:nvPr/>
          </p:nvGrpSpPr>
          <p:grpSpPr>
            <a:xfrm>
              <a:off x="167275" y="1393865"/>
              <a:ext cx="5860654" cy="2965851"/>
              <a:chOff x="167275" y="1393865"/>
              <a:chExt cx="5860654" cy="2965851"/>
            </a:xfrm>
          </p:grpSpPr>
          <p:pic>
            <p:nvPicPr>
              <p:cNvPr id="179" name="Google Shape;179;p22"/>
              <p:cNvPicPr preferRelativeResize="0"/>
              <p:nvPr/>
            </p:nvPicPr>
            <p:blipFill rotWithShape="1">
              <a:blip r:embed="rId9">
                <a:alphaModFix/>
              </a:blip>
              <a:srcRect b="0" l="0" r="0" t="0"/>
              <a:stretch/>
            </p:blipFill>
            <p:spPr>
              <a:xfrm>
                <a:off x="3089084" y="1393865"/>
                <a:ext cx="487748" cy="487748"/>
              </a:xfrm>
              <a:prstGeom prst="rect">
                <a:avLst/>
              </a:prstGeom>
              <a:noFill/>
              <a:ln>
                <a:noFill/>
              </a:ln>
            </p:spPr>
          </p:pic>
          <p:pic>
            <p:nvPicPr>
              <p:cNvPr id="180" name="Google Shape;180;p22"/>
              <p:cNvPicPr preferRelativeResize="0"/>
              <p:nvPr/>
            </p:nvPicPr>
            <p:blipFill rotWithShape="1">
              <a:blip r:embed="rId10">
                <a:alphaModFix/>
              </a:blip>
              <a:srcRect b="0" l="0" r="0" t="0"/>
              <a:stretch/>
            </p:blipFill>
            <p:spPr>
              <a:xfrm>
                <a:off x="3576832" y="1393865"/>
                <a:ext cx="487748" cy="487748"/>
              </a:xfrm>
              <a:prstGeom prst="rect">
                <a:avLst/>
              </a:prstGeom>
              <a:noFill/>
              <a:ln>
                <a:noFill/>
              </a:ln>
            </p:spPr>
          </p:pic>
          <p:pic>
            <p:nvPicPr>
              <p:cNvPr id="181" name="Google Shape;181;p22"/>
              <p:cNvPicPr preferRelativeResize="0"/>
              <p:nvPr/>
            </p:nvPicPr>
            <p:blipFill rotWithShape="1">
              <a:blip r:embed="rId9">
                <a:alphaModFix/>
              </a:blip>
              <a:srcRect b="0" l="0" r="0" t="0"/>
              <a:stretch/>
            </p:blipFill>
            <p:spPr>
              <a:xfrm>
                <a:off x="4064580" y="1393865"/>
                <a:ext cx="487748" cy="487748"/>
              </a:xfrm>
              <a:prstGeom prst="rect">
                <a:avLst/>
              </a:prstGeom>
              <a:noFill/>
              <a:ln>
                <a:noFill/>
              </a:ln>
            </p:spPr>
          </p:pic>
          <p:pic>
            <p:nvPicPr>
              <p:cNvPr id="182" name="Google Shape;182;p22"/>
              <p:cNvPicPr preferRelativeResize="0"/>
              <p:nvPr/>
            </p:nvPicPr>
            <p:blipFill rotWithShape="1">
              <a:blip r:embed="rId10">
                <a:alphaModFix/>
              </a:blip>
              <a:srcRect b="0" l="0" r="0" t="0"/>
              <a:stretch/>
            </p:blipFill>
            <p:spPr>
              <a:xfrm>
                <a:off x="4552328" y="1393865"/>
                <a:ext cx="487748" cy="487748"/>
              </a:xfrm>
              <a:prstGeom prst="rect">
                <a:avLst/>
              </a:prstGeom>
              <a:noFill/>
              <a:ln>
                <a:noFill/>
              </a:ln>
            </p:spPr>
          </p:pic>
          <p:pic>
            <p:nvPicPr>
              <p:cNvPr id="183" name="Google Shape;183;p22"/>
              <p:cNvPicPr preferRelativeResize="0"/>
              <p:nvPr/>
            </p:nvPicPr>
            <p:blipFill rotWithShape="1">
              <a:blip r:embed="rId9">
                <a:alphaModFix/>
              </a:blip>
              <a:srcRect b="0" l="0" r="0" t="0"/>
              <a:stretch/>
            </p:blipFill>
            <p:spPr>
              <a:xfrm>
                <a:off x="5035397" y="1393865"/>
                <a:ext cx="487748" cy="487748"/>
              </a:xfrm>
              <a:prstGeom prst="rect">
                <a:avLst/>
              </a:prstGeom>
              <a:noFill/>
              <a:ln>
                <a:noFill/>
              </a:ln>
            </p:spPr>
          </p:pic>
          <p:pic>
            <p:nvPicPr>
              <p:cNvPr id="184" name="Google Shape;184;p22"/>
              <p:cNvPicPr preferRelativeResize="0"/>
              <p:nvPr/>
            </p:nvPicPr>
            <p:blipFill rotWithShape="1">
              <a:blip r:embed="rId10">
                <a:alphaModFix/>
              </a:blip>
              <a:srcRect b="0" l="0" r="0" t="0"/>
              <a:stretch/>
            </p:blipFill>
            <p:spPr>
              <a:xfrm>
                <a:off x="5523145" y="1393865"/>
                <a:ext cx="487748" cy="487748"/>
              </a:xfrm>
              <a:prstGeom prst="rect">
                <a:avLst/>
              </a:prstGeom>
              <a:noFill/>
              <a:ln>
                <a:noFill/>
              </a:ln>
            </p:spPr>
          </p:pic>
          <p:pic>
            <p:nvPicPr>
              <p:cNvPr id="185" name="Google Shape;185;p22"/>
              <p:cNvPicPr preferRelativeResize="0"/>
              <p:nvPr/>
            </p:nvPicPr>
            <p:blipFill rotWithShape="1">
              <a:blip r:embed="rId9">
                <a:alphaModFix/>
              </a:blip>
              <a:srcRect b="0" l="0" r="0" t="0"/>
              <a:stretch/>
            </p:blipFill>
            <p:spPr>
              <a:xfrm>
                <a:off x="2596657" y="1862757"/>
                <a:ext cx="487748" cy="487748"/>
              </a:xfrm>
              <a:prstGeom prst="rect">
                <a:avLst/>
              </a:prstGeom>
              <a:noFill/>
              <a:ln>
                <a:noFill/>
              </a:ln>
            </p:spPr>
          </p:pic>
          <p:pic>
            <p:nvPicPr>
              <p:cNvPr id="186" name="Google Shape;186;p22"/>
              <p:cNvPicPr preferRelativeResize="0"/>
              <p:nvPr/>
            </p:nvPicPr>
            <p:blipFill rotWithShape="1">
              <a:blip r:embed="rId10">
                <a:alphaModFix/>
              </a:blip>
              <a:srcRect b="0" l="0" r="0" t="0"/>
              <a:stretch/>
            </p:blipFill>
            <p:spPr>
              <a:xfrm>
                <a:off x="167275" y="1862757"/>
                <a:ext cx="487748" cy="487748"/>
              </a:xfrm>
              <a:prstGeom prst="rect">
                <a:avLst/>
              </a:prstGeom>
              <a:noFill/>
              <a:ln>
                <a:noFill/>
              </a:ln>
            </p:spPr>
          </p:pic>
          <p:pic>
            <p:nvPicPr>
              <p:cNvPr id="187" name="Google Shape;187;p22"/>
              <p:cNvPicPr preferRelativeResize="0"/>
              <p:nvPr/>
            </p:nvPicPr>
            <p:blipFill rotWithShape="1">
              <a:blip r:embed="rId9">
                <a:alphaModFix/>
              </a:blip>
              <a:srcRect b="0" l="0" r="0" t="0"/>
              <a:stretch/>
            </p:blipFill>
            <p:spPr>
              <a:xfrm>
                <a:off x="655023" y="1862757"/>
                <a:ext cx="487748" cy="487748"/>
              </a:xfrm>
              <a:prstGeom prst="rect">
                <a:avLst/>
              </a:prstGeom>
              <a:noFill/>
              <a:ln>
                <a:noFill/>
              </a:ln>
            </p:spPr>
          </p:pic>
          <p:pic>
            <p:nvPicPr>
              <p:cNvPr id="188" name="Google Shape;188;p22"/>
              <p:cNvPicPr preferRelativeResize="0"/>
              <p:nvPr/>
            </p:nvPicPr>
            <p:blipFill rotWithShape="1">
              <a:blip r:embed="rId10">
                <a:alphaModFix/>
              </a:blip>
              <a:srcRect b="0" l="0" r="0" t="0"/>
              <a:stretch/>
            </p:blipFill>
            <p:spPr>
              <a:xfrm>
                <a:off x="1142771" y="1862757"/>
                <a:ext cx="487748" cy="487748"/>
              </a:xfrm>
              <a:prstGeom prst="rect">
                <a:avLst/>
              </a:prstGeom>
              <a:noFill/>
              <a:ln>
                <a:noFill/>
              </a:ln>
            </p:spPr>
          </p:pic>
          <p:pic>
            <p:nvPicPr>
              <p:cNvPr id="189" name="Google Shape;189;p22"/>
              <p:cNvPicPr preferRelativeResize="0"/>
              <p:nvPr/>
            </p:nvPicPr>
            <p:blipFill rotWithShape="1">
              <a:blip r:embed="rId9">
                <a:alphaModFix/>
              </a:blip>
              <a:srcRect b="0" l="0" r="0" t="0"/>
              <a:stretch/>
            </p:blipFill>
            <p:spPr>
              <a:xfrm>
                <a:off x="1625840" y="1862757"/>
                <a:ext cx="487748" cy="487748"/>
              </a:xfrm>
              <a:prstGeom prst="rect">
                <a:avLst/>
              </a:prstGeom>
              <a:noFill/>
              <a:ln>
                <a:noFill/>
              </a:ln>
            </p:spPr>
          </p:pic>
          <p:pic>
            <p:nvPicPr>
              <p:cNvPr id="190" name="Google Shape;190;p22"/>
              <p:cNvPicPr preferRelativeResize="0"/>
              <p:nvPr/>
            </p:nvPicPr>
            <p:blipFill rotWithShape="1">
              <a:blip r:embed="rId10">
                <a:alphaModFix/>
              </a:blip>
              <a:srcRect b="0" l="0" r="0" t="0"/>
              <a:stretch/>
            </p:blipFill>
            <p:spPr>
              <a:xfrm>
                <a:off x="2113588" y="1862757"/>
                <a:ext cx="487748" cy="487748"/>
              </a:xfrm>
              <a:prstGeom prst="rect">
                <a:avLst/>
              </a:prstGeom>
              <a:noFill/>
              <a:ln>
                <a:noFill/>
              </a:ln>
            </p:spPr>
          </p:pic>
          <p:pic>
            <p:nvPicPr>
              <p:cNvPr id="191" name="Google Shape;191;p22"/>
              <p:cNvPicPr preferRelativeResize="0"/>
              <p:nvPr/>
            </p:nvPicPr>
            <p:blipFill rotWithShape="1">
              <a:blip r:embed="rId9">
                <a:alphaModFix/>
              </a:blip>
              <a:srcRect b="0" l="0" r="0" t="0"/>
              <a:stretch/>
            </p:blipFill>
            <p:spPr>
              <a:xfrm>
                <a:off x="5523145" y="1862757"/>
                <a:ext cx="487748" cy="487748"/>
              </a:xfrm>
              <a:prstGeom prst="rect">
                <a:avLst/>
              </a:prstGeom>
              <a:noFill/>
              <a:ln>
                <a:noFill/>
              </a:ln>
            </p:spPr>
          </p:pic>
          <p:pic>
            <p:nvPicPr>
              <p:cNvPr id="192" name="Google Shape;192;p22"/>
              <p:cNvPicPr preferRelativeResize="0"/>
              <p:nvPr/>
            </p:nvPicPr>
            <p:blipFill rotWithShape="1">
              <a:blip r:embed="rId10">
                <a:alphaModFix/>
              </a:blip>
              <a:srcRect b="0" l="0" r="0" t="0"/>
              <a:stretch/>
            </p:blipFill>
            <p:spPr>
              <a:xfrm>
                <a:off x="3093763" y="1862757"/>
                <a:ext cx="487748" cy="487748"/>
              </a:xfrm>
              <a:prstGeom prst="rect">
                <a:avLst/>
              </a:prstGeom>
              <a:noFill/>
              <a:ln>
                <a:noFill/>
              </a:ln>
            </p:spPr>
          </p:pic>
          <p:pic>
            <p:nvPicPr>
              <p:cNvPr id="193" name="Google Shape;193;p22"/>
              <p:cNvPicPr preferRelativeResize="0"/>
              <p:nvPr/>
            </p:nvPicPr>
            <p:blipFill rotWithShape="1">
              <a:blip r:embed="rId9">
                <a:alphaModFix/>
              </a:blip>
              <a:srcRect b="0" l="0" r="0" t="0"/>
              <a:stretch/>
            </p:blipFill>
            <p:spPr>
              <a:xfrm>
                <a:off x="3581511" y="1862757"/>
                <a:ext cx="487748" cy="487748"/>
              </a:xfrm>
              <a:prstGeom prst="rect">
                <a:avLst/>
              </a:prstGeom>
              <a:noFill/>
              <a:ln>
                <a:noFill/>
              </a:ln>
            </p:spPr>
          </p:pic>
          <p:pic>
            <p:nvPicPr>
              <p:cNvPr id="194" name="Google Shape;194;p22"/>
              <p:cNvPicPr preferRelativeResize="0"/>
              <p:nvPr/>
            </p:nvPicPr>
            <p:blipFill rotWithShape="1">
              <a:blip r:embed="rId10">
                <a:alphaModFix/>
              </a:blip>
              <a:srcRect b="0" l="0" r="0" t="0"/>
              <a:stretch/>
            </p:blipFill>
            <p:spPr>
              <a:xfrm>
                <a:off x="4069259" y="1862757"/>
                <a:ext cx="487748" cy="487748"/>
              </a:xfrm>
              <a:prstGeom prst="rect">
                <a:avLst/>
              </a:prstGeom>
              <a:noFill/>
              <a:ln>
                <a:noFill/>
              </a:ln>
            </p:spPr>
          </p:pic>
          <p:pic>
            <p:nvPicPr>
              <p:cNvPr id="195" name="Google Shape;195;p22"/>
              <p:cNvPicPr preferRelativeResize="0"/>
              <p:nvPr/>
            </p:nvPicPr>
            <p:blipFill rotWithShape="1">
              <a:blip r:embed="rId9">
                <a:alphaModFix/>
              </a:blip>
              <a:srcRect b="0" l="0" r="0" t="0"/>
              <a:stretch/>
            </p:blipFill>
            <p:spPr>
              <a:xfrm>
                <a:off x="4552328" y="1862757"/>
                <a:ext cx="487748" cy="487748"/>
              </a:xfrm>
              <a:prstGeom prst="rect">
                <a:avLst/>
              </a:prstGeom>
              <a:noFill/>
              <a:ln>
                <a:noFill/>
              </a:ln>
            </p:spPr>
          </p:pic>
          <p:pic>
            <p:nvPicPr>
              <p:cNvPr id="196" name="Google Shape;196;p22"/>
              <p:cNvPicPr preferRelativeResize="0"/>
              <p:nvPr/>
            </p:nvPicPr>
            <p:blipFill rotWithShape="1">
              <a:blip r:embed="rId10">
                <a:alphaModFix/>
              </a:blip>
              <a:srcRect b="0" l="0" r="0" t="0"/>
              <a:stretch/>
            </p:blipFill>
            <p:spPr>
              <a:xfrm>
                <a:off x="5040076" y="1862757"/>
                <a:ext cx="487748" cy="487748"/>
              </a:xfrm>
              <a:prstGeom prst="rect">
                <a:avLst/>
              </a:prstGeom>
              <a:noFill/>
              <a:ln>
                <a:noFill/>
              </a:ln>
            </p:spPr>
          </p:pic>
          <p:pic>
            <p:nvPicPr>
              <p:cNvPr id="197" name="Google Shape;197;p22"/>
              <p:cNvPicPr preferRelativeResize="0"/>
              <p:nvPr/>
            </p:nvPicPr>
            <p:blipFill rotWithShape="1">
              <a:blip r:embed="rId9">
                <a:alphaModFix/>
              </a:blip>
              <a:srcRect b="0" l="0" r="0" t="0"/>
              <a:stretch/>
            </p:blipFill>
            <p:spPr>
              <a:xfrm>
                <a:off x="2108909" y="2365113"/>
                <a:ext cx="487748" cy="487748"/>
              </a:xfrm>
              <a:prstGeom prst="rect">
                <a:avLst/>
              </a:prstGeom>
              <a:noFill/>
              <a:ln>
                <a:noFill/>
              </a:ln>
            </p:spPr>
          </p:pic>
          <p:pic>
            <p:nvPicPr>
              <p:cNvPr id="198" name="Google Shape;198;p22"/>
              <p:cNvPicPr preferRelativeResize="0"/>
              <p:nvPr/>
            </p:nvPicPr>
            <p:blipFill rotWithShape="1">
              <a:blip r:embed="rId9">
                <a:alphaModFix/>
              </a:blip>
              <a:srcRect b="0" l="0" r="0" t="0"/>
              <a:stretch/>
            </p:blipFill>
            <p:spPr>
              <a:xfrm>
                <a:off x="167275" y="2365113"/>
                <a:ext cx="487748" cy="487748"/>
              </a:xfrm>
              <a:prstGeom prst="rect">
                <a:avLst/>
              </a:prstGeom>
              <a:noFill/>
              <a:ln>
                <a:noFill/>
              </a:ln>
            </p:spPr>
          </p:pic>
          <p:pic>
            <p:nvPicPr>
              <p:cNvPr id="199" name="Google Shape;199;p22"/>
              <p:cNvPicPr preferRelativeResize="0"/>
              <p:nvPr/>
            </p:nvPicPr>
            <p:blipFill rotWithShape="1">
              <a:blip r:embed="rId10">
                <a:alphaModFix/>
              </a:blip>
              <a:srcRect b="0" l="0" r="0" t="0"/>
              <a:stretch/>
            </p:blipFill>
            <p:spPr>
              <a:xfrm>
                <a:off x="655023" y="2365113"/>
                <a:ext cx="487748" cy="487748"/>
              </a:xfrm>
              <a:prstGeom prst="rect">
                <a:avLst/>
              </a:prstGeom>
              <a:noFill/>
              <a:ln>
                <a:noFill/>
              </a:ln>
            </p:spPr>
          </p:pic>
          <p:pic>
            <p:nvPicPr>
              <p:cNvPr id="200" name="Google Shape;200;p22"/>
              <p:cNvPicPr preferRelativeResize="0"/>
              <p:nvPr/>
            </p:nvPicPr>
            <p:blipFill rotWithShape="1">
              <a:blip r:embed="rId9">
                <a:alphaModFix/>
              </a:blip>
              <a:srcRect b="0" l="0" r="0" t="0"/>
              <a:stretch/>
            </p:blipFill>
            <p:spPr>
              <a:xfrm>
                <a:off x="1138092" y="2365113"/>
                <a:ext cx="487748" cy="487748"/>
              </a:xfrm>
              <a:prstGeom prst="rect">
                <a:avLst/>
              </a:prstGeom>
              <a:noFill/>
              <a:ln>
                <a:noFill/>
              </a:ln>
            </p:spPr>
          </p:pic>
          <p:pic>
            <p:nvPicPr>
              <p:cNvPr id="201" name="Google Shape;201;p22"/>
              <p:cNvPicPr preferRelativeResize="0"/>
              <p:nvPr/>
            </p:nvPicPr>
            <p:blipFill rotWithShape="1">
              <a:blip r:embed="rId10">
                <a:alphaModFix/>
              </a:blip>
              <a:srcRect b="0" l="0" r="0" t="0"/>
              <a:stretch/>
            </p:blipFill>
            <p:spPr>
              <a:xfrm>
                <a:off x="1625840" y="2365113"/>
                <a:ext cx="487748" cy="487748"/>
              </a:xfrm>
              <a:prstGeom prst="rect">
                <a:avLst/>
              </a:prstGeom>
              <a:noFill/>
              <a:ln>
                <a:noFill/>
              </a:ln>
            </p:spPr>
          </p:pic>
          <p:pic>
            <p:nvPicPr>
              <p:cNvPr id="202" name="Google Shape;202;p22"/>
              <p:cNvPicPr preferRelativeResize="0"/>
              <p:nvPr/>
            </p:nvPicPr>
            <p:blipFill rotWithShape="1">
              <a:blip r:embed="rId9">
                <a:alphaModFix/>
              </a:blip>
              <a:srcRect b="0" l="0" r="0" t="0"/>
              <a:stretch/>
            </p:blipFill>
            <p:spPr>
              <a:xfrm>
                <a:off x="5035397" y="2365113"/>
                <a:ext cx="487748" cy="487748"/>
              </a:xfrm>
              <a:prstGeom prst="rect">
                <a:avLst/>
              </a:prstGeom>
              <a:noFill/>
              <a:ln>
                <a:noFill/>
              </a:ln>
            </p:spPr>
          </p:pic>
          <p:pic>
            <p:nvPicPr>
              <p:cNvPr id="203" name="Google Shape;203;p22"/>
              <p:cNvPicPr preferRelativeResize="0"/>
              <p:nvPr/>
            </p:nvPicPr>
            <p:blipFill rotWithShape="1">
              <a:blip r:embed="rId10">
                <a:alphaModFix/>
              </a:blip>
              <a:srcRect b="0" l="0" r="0" t="0"/>
              <a:stretch/>
            </p:blipFill>
            <p:spPr>
              <a:xfrm>
                <a:off x="2606015" y="2365113"/>
                <a:ext cx="487748" cy="487748"/>
              </a:xfrm>
              <a:prstGeom prst="rect">
                <a:avLst/>
              </a:prstGeom>
              <a:noFill/>
              <a:ln>
                <a:noFill/>
              </a:ln>
            </p:spPr>
          </p:pic>
          <p:pic>
            <p:nvPicPr>
              <p:cNvPr id="204" name="Google Shape;204;p22"/>
              <p:cNvPicPr preferRelativeResize="0"/>
              <p:nvPr/>
            </p:nvPicPr>
            <p:blipFill rotWithShape="1">
              <a:blip r:embed="rId9">
                <a:alphaModFix/>
              </a:blip>
              <a:srcRect b="0" l="0" r="0" t="0"/>
              <a:stretch/>
            </p:blipFill>
            <p:spPr>
              <a:xfrm>
                <a:off x="3093763" y="2365113"/>
                <a:ext cx="487748" cy="487748"/>
              </a:xfrm>
              <a:prstGeom prst="rect">
                <a:avLst/>
              </a:prstGeom>
              <a:noFill/>
              <a:ln>
                <a:noFill/>
              </a:ln>
            </p:spPr>
          </p:pic>
          <p:pic>
            <p:nvPicPr>
              <p:cNvPr id="205" name="Google Shape;205;p22"/>
              <p:cNvPicPr preferRelativeResize="0"/>
              <p:nvPr/>
            </p:nvPicPr>
            <p:blipFill rotWithShape="1">
              <a:blip r:embed="rId10">
                <a:alphaModFix/>
              </a:blip>
              <a:srcRect b="0" l="0" r="0" t="0"/>
              <a:stretch/>
            </p:blipFill>
            <p:spPr>
              <a:xfrm>
                <a:off x="3581511" y="2365113"/>
                <a:ext cx="487748" cy="487748"/>
              </a:xfrm>
              <a:prstGeom prst="rect">
                <a:avLst/>
              </a:prstGeom>
              <a:noFill/>
              <a:ln>
                <a:noFill/>
              </a:ln>
            </p:spPr>
          </p:pic>
          <p:pic>
            <p:nvPicPr>
              <p:cNvPr id="206" name="Google Shape;206;p22"/>
              <p:cNvPicPr preferRelativeResize="0"/>
              <p:nvPr/>
            </p:nvPicPr>
            <p:blipFill rotWithShape="1">
              <a:blip r:embed="rId9">
                <a:alphaModFix/>
              </a:blip>
              <a:srcRect b="0" l="0" r="0" t="0"/>
              <a:stretch/>
            </p:blipFill>
            <p:spPr>
              <a:xfrm>
                <a:off x="4064580" y="2365113"/>
                <a:ext cx="487748" cy="487748"/>
              </a:xfrm>
              <a:prstGeom prst="rect">
                <a:avLst/>
              </a:prstGeom>
              <a:noFill/>
              <a:ln>
                <a:noFill/>
              </a:ln>
            </p:spPr>
          </p:pic>
          <p:pic>
            <p:nvPicPr>
              <p:cNvPr id="207" name="Google Shape;207;p22"/>
              <p:cNvPicPr preferRelativeResize="0"/>
              <p:nvPr/>
            </p:nvPicPr>
            <p:blipFill rotWithShape="1">
              <a:blip r:embed="rId10">
                <a:alphaModFix/>
              </a:blip>
              <a:srcRect b="0" l="0" r="0" t="0"/>
              <a:stretch/>
            </p:blipFill>
            <p:spPr>
              <a:xfrm>
                <a:off x="4552328" y="2365113"/>
                <a:ext cx="487748" cy="487748"/>
              </a:xfrm>
              <a:prstGeom prst="rect">
                <a:avLst/>
              </a:prstGeom>
              <a:noFill/>
              <a:ln>
                <a:noFill/>
              </a:ln>
            </p:spPr>
          </p:pic>
          <p:pic>
            <p:nvPicPr>
              <p:cNvPr id="208" name="Google Shape;208;p22"/>
              <p:cNvPicPr preferRelativeResize="0"/>
              <p:nvPr/>
            </p:nvPicPr>
            <p:blipFill rotWithShape="1">
              <a:blip r:embed="rId10">
                <a:alphaModFix/>
              </a:blip>
              <a:srcRect b="0" l="0" r="0" t="0"/>
              <a:stretch/>
            </p:blipFill>
            <p:spPr>
              <a:xfrm>
                <a:off x="5527824" y="2367222"/>
                <a:ext cx="487748" cy="487748"/>
              </a:xfrm>
              <a:prstGeom prst="rect">
                <a:avLst/>
              </a:prstGeom>
              <a:noFill/>
              <a:ln>
                <a:noFill/>
              </a:ln>
            </p:spPr>
          </p:pic>
          <p:pic>
            <p:nvPicPr>
              <p:cNvPr id="209" name="Google Shape;209;p22"/>
              <p:cNvPicPr preferRelativeResize="0"/>
              <p:nvPr/>
            </p:nvPicPr>
            <p:blipFill rotWithShape="1">
              <a:blip r:embed="rId9">
                <a:alphaModFix/>
              </a:blip>
              <a:srcRect b="0" l="0" r="0" t="0"/>
              <a:stretch/>
            </p:blipFill>
            <p:spPr>
              <a:xfrm>
                <a:off x="2606015" y="2869302"/>
                <a:ext cx="487748" cy="487748"/>
              </a:xfrm>
              <a:prstGeom prst="rect">
                <a:avLst/>
              </a:prstGeom>
              <a:noFill/>
              <a:ln>
                <a:noFill/>
              </a:ln>
            </p:spPr>
          </p:pic>
          <p:pic>
            <p:nvPicPr>
              <p:cNvPr id="210" name="Google Shape;210;p22"/>
              <p:cNvPicPr preferRelativeResize="0"/>
              <p:nvPr/>
            </p:nvPicPr>
            <p:blipFill rotWithShape="1">
              <a:blip r:embed="rId10">
                <a:alphaModFix/>
              </a:blip>
              <a:srcRect b="0" l="0" r="0" t="0"/>
              <a:stretch/>
            </p:blipFill>
            <p:spPr>
              <a:xfrm>
                <a:off x="176633" y="2869302"/>
                <a:ext cx="487748" cy="487748"/>
              </a:xfrm>
              <a:prstGeom prst="rect">
                <a:avLst/>
              </a:prstGeom>
              <a:noFill/>
              <a:ln>
                <a:noFill/>
              </a:ln>
            </p:spPr>
          </p:pic>
          <p:pic>
            <p:nvPicPr>
              <p:cNvPr id="211" name="Google Shape;211;p22"/>
              <p:cNvPicPr preferRelativeResize="0"/>
              <p:nvPr/>
            </p:nvPicPr>
            <p:blipFill rotWithShape="1">
              <a:blip r:embed="rId9">
                <a:alphaModFix/>
              </a:blip>
              <a:srcRect b="0" l="0" r="0" t="0"/>
              <a:stretch/>
            </p:blipFill>
            <p:spPr>
              <a:xfrm>
                <a:off x="664381" y="2869302"/>
                <a:ext cx="487748" cy="487748"/>
              </a:xfrm>
              <a:prstGeom prst="rect">
                <a:avLst/>
              </a:prstGeom>
              <a:noFill/>
              <a:ln>
                <a:noFill/>
              </a:ln>
            </p:spPr>
          </p:pic>
          <p:pic>
            <p:nvPicPr>
              <p:cNvPr id="212" name="Google Shape;212;p22"/>
              <p:cNvPicPr preferRelativeResize="0"/>
              <p:nvPr/>
            </p:nvPicPr>
            <p:blipFill rotWithShape="1">
              <a:blip r:embed="rId10">
                <a:alphaModFix/>
              </a:blip>
              <a:srcRect b="0" l="0" r="0" t="0"/>
              <a:stretch/>
            </p:blipFill>
            <p:spPr>
              <a:xfrm>
                <a:off x="1152129" y="2869302"/>
                <a:ext cx="487748" cy="487748"/>
              </a:xfrm>
              <a:prstGeom prst="rect">
                <a:avLst/>
              </a:prstGeom>
              <a:noFill/>
              <a:ln>
                <a:noFill/>
              </a:ln>
            </p:spPr>
          </p:pic>
          <p:pic>
            <p:nvPicPr>
              <p:cNvPr id="213" name="Google Shape;213;p22"/>
              <p:cNvPicPr preferRelativeResize="0"/>
              <p:nvPr/>
            </p:nvPicPr>
            <p:blipFill rotWithShape="1">
              <a:blip r:embed="rId9">
                <a:alphaModFix/>
              </a:blip>
              <a:srcRect b="0" l="0" r="0" t="0"/>
              <a:stretch/>
            </p:blipFill>
            <p:spPr>
              <a:xfrm>
                <a:off x="1635198" y="2869302"/>
                <a:ext cx="487748" cy="487748"/>
              </a:xfrm>
              <a:prstGeom prst="rect">
                <a:avLst/>
              </a:prstGeom>
              <a:noFill/>
              <a:ln>
                <a:noFill/>
              </a:ln>
            </p:spPr>
          </p:pic>
          <p:pic>
            <p:nvPicPr>
              <p:cNvPr id="214" name="Google Shape;214;p22"/>
              <p:cNvPicPr preferRelativeResize="0"/>
              <p:nvPr/>
            </p:nvPicPr>
            <p:blipFill rotWithShape="1">
              <a:blip r:embed="rId10">
                <a:alphaModFix/>
              </a:blip>
              <a:srcRect b="0" l="0" r="0" t="0"/>
              <a:stretch/>
            </p:blipFill>
            <p:spPr>
              <a:xfrm>
                <a:off x="2122946" y="2869302"/>
                <a:ext cx="487748" cy="487748"/>
              </a:xfrm>
              <a:prstGeom prst="rect">
                <a:avLst/>
              </a:prstGeom>
              <a:noFill/>
              <a:ln>
                <a:noFill/>
              </a:ln>
            </p:spPr>
          </p:pic>
          <p:pic>
            <p:nvPicPr>
              <p:cNvPr id="215" name="Google Shape;215;p22"/>
              <p:cNvPicPr preferRelativeResize="0"/>
              <p:nvPr/>
            </p:nvPicPr>
            <p:blipFill rotWithShape="1">
              <a:blip r:embed="rId9">
                <a:alphaModFix/>
              </a:blip>
              <a:srcRect b="0" l="0" r="0" t="0"/>
              <a:stretch/>
            </p:blipFill>
            <p:spPr>
              <a:xfrm>
                <a:off x="5532503" y="2869302"/>
                <a:ext cx="487748" cy="487748"/>
              </a:xfrm>
              <a:prstGeom prst="rect">
                <a:avLst/>
              </a:prstGeom>
              <a:noFill/>
              <a:ln>
                <a:noFill/>
              </a:ln>
            </p:spPr>
          </p:pic>
          <p:pic>
            <p:nvPicPr>
              <p:cNvPr id="216" name="Google Shape;216;p22"/>
              <p:cNvPicPr preferRelativeResize="0"/>
              <p:nvPr/>
            </p:nvPicPr>
            <p:blipFill rotWithShape="1">
              <a:blip r:embed="rId10">
                <a:alphaModFix/>
              </a:blip>
              <a:srcRect b="0" l="0" r="0" t="0"/>
              <a:stretch/>
            </p:blipFill>
            <p:spPr>
              <a:xfrm>
                <a:off x="3103121" y="2869302"/>
                <a:ext cx="487748" cy="487748"/>
              </a:xfrm>
              <a:prstGeom prst="rect">
                <a:avLst/>
              </a:prstGeom>
              <a:noFill/>
              <a:ln>
                <a:noFill/>
              </a:ln>
            </p:spPr>
          </p:pic>
          <p:pic>
            <p:nvPicPr>
              <p:cNvPr id="217" name="Google Shape;217;p22"/>
              <p:cNvPicPr preferRelativeResize="0"/>
              <p:nvPr/>
            </p:nvPicPr>
            <p:blipFill rotWithShape="1">
              <a:blip r:embed="rId9">
                <a:alphaModFix/>
              </a:blip>
              <a:srcRect b="0" l="0" r="0" t="0"/>
              <a:stretch/>
            </p:blipFill>
            <p:spPr>
              <a:xfrm>
                <a:off x="3590869" y="2869302"/>
                <a:ext cx="487748" cy="487748"/>
              </a:xfrm>
              <a:prstGeom prst="rect">
                <a:avLst/>
              </a:prstGeom>
              <a:noFill/>
              <a:ln>
                <a:noFill/>
              </a:ln>
            </p:spPr>
          </p:pic>
          <p:pic>
            <p:nvPicPr>
              <p:cNvPr id="218" name="Google Shape;218;p22"/>
              <p:cNvPicPr preferRelativeResize="0"/>
              <p:nvPr/>
            </p:nvPicPr>
            <p:blipFill rotWithShape="1">
              <a:blip r:embed="rId10">
                <a:alphaModFix/>
              </a:blip>
              <a:srcRect b="0" l="0" r="0" t="0"/>
              <a:stretch/>
            </p:blipFill>
            <p:spPr>
              <a:xfrm>
                <a:off x="4078617" y="2869302"/>
                <a:ext cx="487748" cy="487748"/>
              </a:xfrm>
              <a:prstGeom prst="rect">
                <a:avLst/>
              </a:prstGeom>
              <a:noFill/>
              <a:ln>
                <a:noFill/>
              </a:ln>
            </p:spPr>
          </p:pic>
          <p:pic>
            <p:nvPicPr>
              <p:cNvPr id="219" name="Google Shape;219;p22"/>
              <p:cNvPicPr preferRelativeResize="0"/>
              <p:nvPr/>
            </p:nvPicPr>
            <p:blipFill rotWithShape="1">
              <a:blip r:embed="rId9">
                <a:alphaModFix/>
              </a:blip>
              <a:srcRect b="0" l="0" r="0" t="0"/>
              <a:stretch/>
            </p:blipFill>
            <p:spPr>
              <a:xfrm>
                <a:off x="4561686" y="2869302"/>
                <a:ext cx="487748" cy="487748"/>
              </a:xfrm>
              <a:prstGeom prst="rect">
                <a:avLst/>
              </a:prstGeom>
              <a:noFill/>
              <a:ln>
                <a:noFill/>
              </a:ln>
            </p:spPr>
          </p:pic>
          <p:pic>
            <p:nvPicPr>
              <p:cNvPr id="220" name="Google Shape;220;p22"/>
              <p:cNvPicPr preferRelativeResize="0"/>
              <p:nvPr/>
            </p:nvPicPr>
            <p:blipFill rotWithShape="1">
              <a:blip r:embed="rId10">
                <a:alphaModFix/>
              </a:blip>
              <a:srcRect b="0" l="0" r="0" t="0"/>
              <a:stretch/>
            </p:blipFill>
            <p:spPr>
              <a:xfrm>
                <a:off x="5049434" y="2869302"/>
                <a:ext cx="487748" cy="487748"/>
              </a:xfrm>
              <a:prstGeom prst="rect">
                <a:avLst/>
              </a:prstGeom>
              <a:noFill/>
              <a:ln>
                <a:noFill/>
              </a:ln>
            </p:spPr>
          </p:pic>
          <p:pic>
            <p:nvPicPr>
              <p:cNvPr id="221" name="Google Shape;221;p22"/>
              <p:cNvPicPr preferRelativeResize="0"/>
              <p:nvPr/>
            </p:nvPicPr>
            <p:blipFill rotWithShape="1">
              <a:blip r:embed="rId10">
                <a:alphaModFix/>
              </a:blip>
              <a:srcRect b="0" l="0" r="0" t="0"/>
              <a:stretch/>
            </p:blipFill>
            <p:spPr>
              <a:xfrm>
                <a:off x="184311" y="3871968"/>
                <a:ext cx="487748" cy="487748"/>
              </a:xfrm>
              <a:prstGeom prst="rect">
                <a:avLst/>
              </a:prstGeom>
              <a:noFill/>
              <a:ln>
                <a:noFill/>
              </a:ln>
            </p:spPr>
          </p:pic>
          <p:pic>
            <p:nvPicPr>
              <p:cNvPr id="222" name="Google Shape;222;p22"/>
              <p:cNvPicPr preferRelativeResize="0"/>
              <p:nvPr/>
            </p:nvPicPr>
            <p:blipFill rotWithShape="1">
              <a:blip r:embed="rId9">
                <a:alphaModFix/>
              </a:blip>
              <a:srcRect b="0" l="0" r="0" t="0"/>
              <a:stretch/>
            </p:blipFill>
            <p:spPr>
              <a:xfrm>
                <a:off x="672059" y="3871968"/>
                <a:ext cx="487748" cy="487748"/>
              </a:xfrm>
              <a:prstGeom prst="rect">
                <a:avLst/>
              </a:prstGeom>
              <a:noFill/>
              <a:ln>
                <a:noFill/>
              </a:ln>
            </p:spPr>
          </p:pic>
          <p:pic>
            <p:nvPicPr>
              <p:cNvPr id="223" name="Google Shape;223;p22"/>
              <p:cNvPicPr preferRelativeResize="0"/>
              <p:nvPr/>
            </p:nvPicPr>
            <p:blipFill rotWithShape="1">
              <a:blip r:embed="rId9">
                <a:alphaModFix/>
              </a:blip>
              <a:srcRect b="0" l="0" r="0" t="0"/>
              <a:stretch/>
            </p:blipFill>
            <p:spPr>
              <a:xfrm>
                <a:off x="2121266" y="3370079"/>
                <a:ext cx="487748" cy="487748"/>
              </a:xfrm>
              <a:prstGeom prst="rect">
                <a:avLst/>
              </a:prstGeom>
              <a:noFill/>
              <a:ln>
                <a:noFill/>
              </a:ln>
            </p:spPr>
          </p:pic>
          <p:pic>
            <p:nvPicPr>
              <p:cNvPr id="224" name="Google Shape;224;p22"/>
              <p:cNvPicPr preferRelativeResize="0"/>
              <p:nvPr/>
            </p:nvPicPr>
            <p:blipFill rotWithShape="1">
              <a:blip r:embed="rId9">
                <a:alphaModFix/>
              </a:blip>
              <a:srcRect b="0" l="0" r="0" t="0"/>
              <a:stretch/>
            </p:blipFill>
            <p:spPr>
              <a:xfrm>
                <a:off x="179632" y="3370079"/>
                <a:ext cx="487748" cy="487748"/>
              </a:xfrm>
              <a:prstGeom prst="rect">
                <a:avLst/>
              </a:prstGeom>
              <a:noFill/>
              <a:ln>
                <a:noFill/>
              </a:ln>
            </p:spPr>
          </p:pic>
          <p:pic>
            <p:nvPicPr>
              <p:cNvPr id="225" name="Google Shape;225;p22"/>
              <p:cNvPicPr preferRelativeResize="0"/>
              <p:nvPr/>
            </p:nvPicPr>
            <p:blipFill rotWithShape="1">
              <a:blip r:embed="rId10">
                <a:alphaModFix/>
              </a:blip>
              <a:srcRect b="0" l="0" r="0" t="0"/>
              <a:stretch/>
            </p:blipFill>
            <p:spPr>
              <a:xfrm>
                <a:off x="667380" y="3370079"/>
                <a:ext cx="487748" cy="487748"/>
              </a:xfrm>
              <a:prstGeom prst="rect">
                <a:avLst/>
              </a:prstGeom>
              <a:noFill/>
              <a:ln>
                <a:noFill/>
              </a:ln>
            </p:spPr>
          </p:pic>
          <p:pic>
            <p:nvPicPr>
              <p:cNvPr id="226" name="Google Shape;226;p22"/>
              <p:cNvPicPr preferRelativeResize="0"/>
              <p:nvPr/>
            </p:nvPicPr>
            <p:blipFill rotWithShape="1">
              <a:blip r:embed="rId9">
                <a:alphaModFix/>
              </a:blip>
              <a:srcRect b="0" l="0" r="0" t="0"/>
              <a:stretch/>
            </p:blipFill>
            <p:spPr>
              <a:xfrm>
                <a:off x="1150449" y="3370079"/>
                <a:ext cx="487748" cy="487748"/>
              </a:xfrm>
              <a:prstGeom prst="rect">
                <a:avLst/>
              </a:prstGeom>
              <a:noFill/>
              <a:ln>
                <a:noFill/>
              </a:ln>
            </p:spPr>
          </p:pic>
          <p:pic>
            <p:nvPicPr>
              <p:cNvPr id="227" name="Google Shape;227;p22"/>
              <p:cNvPicPr preferRelativeResize="0"/>
              <p:nvPr/>
            </p:nvPicPr>
            <p:blipFill rotWithShape="1">
              <a:blip r:embed="rId10">
                <a:alphaModFix/>
              </a:blip>
              <a:srcRect b="0" l="0" r="0" t="0"/>
              <a:stretch/>
            </p:blipFill>
            <p:spPr>
              <a:xfrm>
                <a:off x="1638197" y="3370079"/>
                <a:ext cx="487748" cy="487748"/>
              </a:xfrm>
              <a:prstGeom prst="rect">
                <a:avLst/>
              </a:prstGeom>
              <a:noFill/>
              <a:ln>
                <a:noFill/>
              </a:ln>
            </p:spPr>
          </p:pic>
          <p:pic>
            <p:nvPicPr>
              <p:cNvPr id="228" name="Google Shape;228;p22"/>
              <p:cNvPicPr preferRelativeResize="0"/>
              <p:nvPr/>
            </p:nvPicPr>
            <p:blipFill rotWithShape="1">
              <a:blip r:embed="rId9">
                <a:alphaModFix/>
              </a:blip>
              <a:srcRect b="0" l="0" r="0" t="0"/>
              <a:stretch/>
            </p:blipFill>
            <p:spPr>
              <a:xfrm>
                <a:off x="5047754" y="3370079"/>
                <a:ext cx="487748" cy="487748"/>
              </a:xfrm>
              <a:prstGeom prst="rect">
                <a:avLst/>
              </a:prstGeom>
              <a:noFill/>
              <a:ln>
                <a:noFill/>
              </a:ln>
            </p:spPr>
          </p:pic>
          <p:pic>
            <p:nvPicPr>
              <p:cNvPr id="229" name="Google Shape;229;p22"/>
              <p:cNvPicPr preferRelativeResize="0"/>
              <p:nvPr/>
            </p:nvPicPr>
            <p:blipFill rotWithShape="1">
              <a:blip r:embed="rId10">
                <a:alphaModFix/>
              </a:blip>
              <a:srcRect b="0" l="0" r="0" t="0"/>
              <a:stretch/>
            </p:blipFill>
            <p:spPr>
              <a:xfrm>
                <a:off x="2618372" y="3370079"/>
                <a:ext cx="487748" cy="487748"/>
              </a:xfrm>
              <a:prstGeom prst="rect">
                <a:avLst/>
              </a:prstGeom>
              <a:noFill/>
              <a:ln>
                <a:noFill/>
              </a:ln>
            </p:spPr>
          </p:pic>
          <p:pic>
            <p:nvPicPr>
              <p:cNvPr id="230" name="Google Shape;230;p22"/>
              <p:cNvPicPr preferRelativeResize="0"/>
              <p:nvPr/>
            </p:nvPicPr>
            <p:blipFill rotWithShape="1">
              <a:blip r:embed="rId9">
                <a:alphaModFix/>
              </a:blip>
              <a:srcRect b="0" l="0" r="0" t="0"/>
              <a:stretch/>
            </p:blipFill>
            <p:spPr>
              <a:xfrm>
                <a:off x="3106120" y="3370079"/>
                <a:ext cx="487748" cy="487748"/>
              </a:xfrm>
              <a:prstGeom prst="rect">
                <a:avLst/>
              </a:prstGeom>
              <a:noFill/>
              <a:ln>
                <a:noFill/>
              </a:ln>
            </p:spPr>
          </p:pic>
          <p:pic>
            <p:nvPicPr>
              <p:cNvPr id="231" name="Google Shape;231;p22"/>
              <p:cNvPicPr preferRelativeResize="0"/>
              <p:nvPr/>
            </p:nvPicPr>
            <p:blipFill rotWithShape="1">
              <a:blip r:embed="rId10">
                <a:alphaModFix/>
              </a:blip>
              <a:srcRect b="0" l="0" r="0" t="0"/>
              <a:stretch/>
            </p:blipFill>
            <p:spPr>
              <a:xfrm>
                <a:off x="3593868" y="3370079"/>
                <a:ext cx="487748" cy="487748"/>
              </a:xfrm>
              <a:prstGeom prst="rect">
                <a:avLst/>
              </a:prstGeom>
              <a:noFill/>
              <a:ln>
                <a:noFill/>
              </a:ln>
            </p:spPr>
          </p:pic>
          <p:pic>
            <p:nvPicPr>
              <p:cNvPr id="232" name="Google Shape;232;p22"/>
              <p:cNvPicPr preferRelativeResize="0"/>
              <p:nvPr/>
            </p:nvPicPr>
            <p:blipFill rotWithShape="1">
              <a:blip r:embed="rId9">
                <a:alphaModFix/>
              </a:blip>
              <a:srcRect b="0" l="0" r="0" t="0"/>
              <a:stretch/>
            </p:blipFill>
            <p:spPr>
              <a:xfrm>
                <a:off x="4076937" y="3370079"/>
                <a:ext cx="487748" cy="487748"/>
              </a:xfrm>
              <a:prstGeom prst="rect">
                <a:avLst/>
              </a:prstGeom>
              <a:noFill/>
              <a:ln>
                <a:noFill/>
              </a:ln>
            </p:spPr>
          </p:pic>
          <p:pic>
            <p:nvPicPr>
              <p:cNvPr id="233" name="Google Shape;233;p22"/>
              <p:cNvPicPr preferRelativeResize="0"/>
              <p:nvPr/>
            </p:nvPicPr>
            <p:blipFill rotWithShape="1">
              <a:blip r:embed="rId10">
                <a:alphaModFix/>
              </a:blip>
              <a:srcRect b="0" l="0" r="0" t="0"/>
              <a:stretch/>
            </p:blipFill>
            <p:spPr>
              <a:xfrm>
                <a:off x="4564685" y="3370079"/>
                <a:ext cx="487748" cy="487748"/>
              </a:xfrm>
              <a:prstGeom prst="rect">
                <a:avLst/>
              </a:prstGeom>
              <a:noFill/>
              <a:ln>
                <a:noFill/>
              </a:ln>
            </p:spPr>
          </p:pic>
          <p:pic>
            <p:nvPicPr>
              <p:cNvPr id="234" name="Google Shape;234;p22"/>
              <p:cNvPicPr preferRelativeResize="0"/>
              <p:nvPr/>
            </p:nvPicPr>
            <p:blipFill rotWithShape="1">
              <a:blip r:embed="rId10">
                <a:alphaModFix/>
              </a:blip>
              <a:srcRect b="0" l="0" r="0" t="0"/>
              <a:stretch/>
            </p:blipFill>
            <p:spPr>
              <a:xfrm>
                <a:off x="5540181" y="3372188"/>
                <a:ext cx="487748" cy="487748"/>
              </a:xfrm>
              <a:prstGeom prst="rect">
                <a:avLst/>
              </a:prstGeom>
              <a:noFill/>
              <a:ln>
                <a:noFill/>
              </a:ln>
            </p:spPr>
          </p:pic>
        </p:grpSp>
      </p:grpSp>
      <p:grpSp>
        <p:nvGrpSpPr>
          <p:cNvPr id="235" name="Google Shape;235;p22"/>
          <p:cNvGrpSpPr/>
          <p:nvPr/>
        </p:nvGrpSpPr>
        <p:grpSpPr>
          <a:xfrm>
            <a:off x="1161809" y="3274518"/>
            <a:ext cx="7768091" cy="1088610"/>
            <a:chOff x="1161809" y="3274518"/>
            <a:chExt cx="7768091" cy="1088610"/>
          </a:xfrm>
        </p:grpSpPr>
        <p:sp>
          <p:nvSpPr>
            <p:cNvPr id="236" name="Google Shape;236;p22"/>
            <p:cNvSpPr txBox="1"/>
            <p:nvPr/>
          </p:nvSpPr>
          <p:spPr>
            <a:xfrm>
              <a:off x="6246100" y="3274518"/>
              <a:ext cx="2683800" cy="83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2400">
                  <a:solidFill>
                    <a:srgbClr val="5E975B"/>
                  </a:solidFill>
                  <a:latin typeface="Arial"/>
                  <a:ea typeface="Arial"/>
                  <a:cs typeface="Arial"/>
                  <a:sym typeface="Arial"/>
                </a:rPr>
                <a:t>2000</a:t>
              </a:r>
              <a:r>
                <a:rPr lang="en" sz="2400">
                  <a:solidFill>
                    <a:srgbClr val="5E975B"/>
                  </a:solidFill>
                </a:rPr>
                <a:t> </a:t>
              </a:r>
              <a:r>
                <a:rPr lang="en" sz="2400">
                  <a:solidFill>
                    <a:srgbClr val="5E975B"/>
                  </a:solidFill>
                  <a:latin typeface="Arial"/>
                  <a:ea typeface="Arial"/>
                  <a:cs typeface="Arial"/>
                  <a:sym typeface="Arial"/>
                </a:rPr>
                <a:t>external</a:t>
              </a:r>
              <a:r>
                <a:rPr lang="en" sz="2400">
                  <a:solidFill>
                    <a:srgbClr val="5E975B"/>
                  </a:solidFill>
                </a:rPr>
                <a:t> </a:t>
              </a:r>
              <a:r>
                <a:rPr lang="en" sz="2400">
                  <a:solidFill>
                    <a:srgbClr val="5E975B"/>
                  </a:solidFill>
                  <a:latin typeface="Arial"/>
                  <a:ea typeface="Arial"/>
                  <a:cs typeface="Arial"/>
                  <a:sym typeface="Arial"/>
                </a:rPr>
                <a:t>companies</a:t>
              </a:r>
              <a:endParaRPr sz="2400">
                <a:solidFill>
                  <a:srgbClr val="5E975B"/>
                </a:solidFill>
                <a:latin typeface="Arial"/>
                <a:ea typeface="Arial"/>
                <a:cs typeface="Arial"/>
                <a:sym typeface="Arial"/>
              </a:endParaRPr>
            </a:p>
          </p:txBody>
        </p:sp>
        <p:grpSp>
          <p:nvGrpSpPr>
            <p:cNvPr id="237" name="Google Shape;237;p22"/>
            <p:cNvGrpSpPr/>
            <p:nvPr/>
          </p:nvGrpSpPr>
          <p:grpSpPr>
            <a:xfrm>
              <a:off x="1161809" y="3870856"/>
              <a:ext cx="4866120" cy="492272"/>
              <a:chOff x="1161809" y="3870856"/>
              <a:chExt cx="4866120" cy="492272"/>
            </a:xfrm>
          </p:grpSpPr>
          <p:pic>
            <p:nvPicPr>
              <p:cNvPr id="238" name="Google Shape;238;p22"/>
              <p:cNvPicPr preferRelativeResize="0"/>
              <p:nvPr/>
            </p:nvPicPr>
            <p:blipFill rotWithShape="1">
              <a:blip r:embed="rId11">
                <a:alphaModFix/>
              </a:blip>
              <a:srcRect b="0" l="0" r="0" t="0"/>
              <a:stretch/>
            </p:blipFill>
            <p:spPr>
              <a:xfrm>
                <a:off x="5052433" y="3875380"/>
                <a:ext cx="487748" cy="487748"/>
              </a:xfrm>
              <a:prstGeom prst="rect">
                <a:avLst/>
              </a:prstGeom>
              <a:noFill/>
              <a:ln>
                <a:noFill/>
              </a:ln>
            </p:spPr>
          </p:pic>
          <p:pic>
            <p:nvPicPr>
              <p:cNvPr id="239" name="Google Shape;239;p22"/>
              <p:cNvPicPr preferRelativeResize="0"/>
              <p:nvPr/>
            </p:nvPicPr>
            <p:blipFill rotWithShape="1">
              <a:blip r:embed="rId12">
                <a:alphaModFix/>
              </a:blip>
              <a:srcRect b="0" l="0" r="0" t="0"/>
              <a:stretch/>
            </p:blipFill>
            <p:spPr>
              <a:xfrm>
                <a:off x="5540181" y="3875380"/>
                <a:ext cx="487748" cy="487748"/>
              </a:xfrm>
              <a:prstGeom prst="rect">
                <a:avLst/>
              </a:prstGeom>
              <a:noFill/>
              <a:ln>
                <a:noFill/>
              </a:ln>
            </p:spPr>
          </p:pic>
          <p:pic>
            <p:nvPicPr>
              <p:cNvPr id="240" name="Google Shape;240;p22"/>
              <p:cNvPicPr preferRelativeResize="0"/>
              <p:nvPr/>
            </p:nvPicPr>
            <p:blipFill rotWithShape="1">
              <a:blip r:embed="rId11">
                <a:alphaModFix/>
              </a:blip>
              <a:srcRect b="0" l="0" r="0" t="0"/>
              <a:stretch/>
            </p:blipFill>
            <p:spPr>
              <a:xfrm>
                <a:off x="4078617" y="3875380"/>
                <a:ext cx="487748" cy="487748"/>
              </a:xfrm>
              <a:prstGeom prst="rect">
                <a:avLst/>
              </a:prstGeom>
              <a:noFill/>
              <a:ln>
                <a:noFill/>
              </a:ln>
            </p:spPr>
          </p:pic>
          <p:pic>
            <p:nvPicPr>
              <p:cNvPr id="241" name="Google Shape;241;p22"/>
              <p:cNvPicPr preferRelativeResize="0"/>
              <p:nvPr/>
            </p:nvPicPr>
            <p:blipFill rotWithShape="1">
              <a:blip r:embed="rId12">
                <a:alphaModFix/>
              </a:blip>
              <a:srcRect b="0" l="0" r="0" t="0"/>
              <a:stretch/>
            </p:blipFill>
            <p:spPr>
              <a:xfrm>
                <a:off x="4566365" y="3875380"/>
                <a:ext cx="487748" cy="487748"/>
              </a:xfrm>
              <a:prstGeom prst="rect">
                <a:avLst/>
              </a:prstGeom>
              <a:noFill/>
              <a:ln>
                <a:noFill/>
              </a:ln>
            </p:spPr>
          </p:pic>
          <p:pic>
            <p:nvPicPr>
              <p:cNvPr id="242" name="Google Shape;242;p22"/>
              <p:cNvPicPr preferRelativeResize="0"/>
              <p:nvPr/>
            </p:nvPicPr>
            <p:blipFill rotWithShape="1">
              <a:blip r:embed="rId11">
                <a:alphaModFix/>
              </a:blip>
              <a:srcRect b="0" l="0" r="0" t="0"/>
              <a:stretch/>
            </p:blipFill>
            <p:spPr>
              <a:xfrm>
                <a:off x="3097436" y="3870856"/>
                <a:ext cx="487748" cy="487748"/>
              </a:xfrm>
              <a:prstGeom prst="rect">
                <a:avLst/>
              </a:prstGeom>
              <a:noFill/>
              <a:ln>
                <a:noFill/>
              </a:ln>
            </p:spPr>
          </p:pic>
          <p:pic>
            <p:nvPicPr>
              <p:cNvPr id="243" name="Google Shape;243;p22"/>
              <p:cNvPicPr preferRelativeResize="0"/>
              <p:nvPr/>
            </p:nvPicPr>
            <p:blipFill rotWithShape="1">
              <a:blip r:embed="rId12">
                <a:alphaModFix/>
              </a:blip>
              <a:srcRect b="0" l="0" r="0" t="0"/>
              <a:stretch/>
            </p:blipFill>
            <p:spPr>
              <a:xfrm>
                <a:off x="3585184" y="3870856"/>
                <a:ext cx="487748" cy="487748"/>
              </a:xfrm>
              <a:prstGeom prst="rect">
                <a:avLst/>
              </a:prstGeom>
              <a:noFill/>
              <a:ln>
                <a:noFill/>
              </a:ln>
            </p:spPr>
          </p:pic>
          <p:pic>
            <p:nvPicPr>
              <p:cNvPr id="244" name="Google Shape;244;p22"/>
              <p:cNvPicPr preferRelativeResize="0"/>
              <p:nvPr/>
            </p:nvPicPr>
            <p:blipFill rotWithShape="1">
              <a:blip r:embed="rId11">
                <a:alphaModFix/>
              </a:blip>
              <a:srcRect b="0" l="0" r="0" t="0"/>
              <a:stretch/>
            </p:blipFill>
            <p:spPr>
              <a:xfrm>
                <a:off x="2123620" y="3870856"/>
                <a:ext cx="487748" cy="487748"/>
              </a:xfrm>
              <a:prstGeom prst="rect">
                <a:avLst/>
              </a:prstGeom>
              <a:noFill/>
              <a:ln>
                <a:noFill/>
              </a:ln>
            </p:spPr>
          </p:pic>
          <p:pic>
            <p:nvPicPr>
              <p:cNvPr id="245" name="Google Shape;245;p22"/>
              <p:cNvPicPr preferRelativeResize="0"/>
              <p:nvPr/>
            </p:nvPicPr>
            <p:blipFill rotWithShape="1">
              <a:blip r:embed="rId12">
                <a:alphaModFix/>
              </a:blip>
              <a:srcRect b="0" l="0" r="0" t="0"/>
              <a:stretch/>
            </p:blipFill>
            <p:spPr>
              <a:xfrm>
                <a:off x="2611368" y="3870856"/>
                <a:ext cx="487748" cy="487748"/>
              </a:xfrm>
              <a:prstGeom prst="rect">
                <a:avLst/>
              </a:prstGeom>
              <a:noFill/>
              <a:ln>
                <a:noFill/>
              </a:ln>
            </p:spPr>
          </p:pic>
          <p:pic>
            <p:nvPicPr>
              <p:cNvPr id="246" name="Google Shape;246;p22"/>
              <p:cNvPicPr preferRelativeResize="0"/>
              <p:nvPr/>
            </p:nvPicPr>
            <p:blipFill rotWithShape="1">
              <a:blip r:embed="rId11">
                <a:alphaModFix/>
              </a:blip>
              <a:srcRect b="0" l="0" r="0" t="0"/>
              <a:stretch/>
            </p:blipFill>
            <p:spPr>
              <a:xfrm>
                <a:off x="1161809" y="3870856"/>
                <a:ext cx="487748" cy="487748"/>
              </a:xfrm>
              <a:prstGeom prst="rect">
                <a:avLst/>
              </a:prstGeom>
              <a:noFill/>
              <a:ln>
                <a:noFill/>
              </a:ln>
            </p:spPr>
          </p:pic>
          <p:pic>
            <p:nvPicPr>
              <p:cNvPr id="247" name="Google Shape;247;p22"/>
              <p:cNvPicPr preferRelativeResize="0"/>
              <p:nvPr/>
            </p:nvPicPr>
            <p:blipFill rotWithShape="1">
              <a:blip r:embed="rId12">
                <a:alphaModFix/>
              </a:blip>
              <a:srcRect b="0" l="0" r="0" t="0"/>
              <a:stretch/>
            </p:blipFill>
            <p:spPr>
              <a:xfrm>
                <a:off x="1649557" y="3870856"/>
                <a:ext cx="487748" cy="487748"/>
              </a:xfrm>
              <a:prstGeom prst="rect">
                <a:avLst/>
              </a:prstGeom>
              <a:noFill/>
              <a:ln>
                <a:noFill/>
              </a:ln>
            </p:spPr>
          </p:pic>
        </p:grpSp>
      </p:grpSp>
      <p:sp>
        <p:nvSpPr>
          <p:cNvPr id="248" name="Google Shape;248;p22"/>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5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5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500"/>
                                        <p:tgtEl>
                                          <p:spTgt spid="1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pic>
        <p:nvPicPr>
          <p:cNvPr id="845" name="Google Shape;845;p85"/>
          <p:cNvPicPr preferRelativeResize="0"/>
          <p:nvPr/>
        </p:nvPicPr>
        <p:blipFill rotWithShape="1">
          <a:blip r:embed="rId3">
            <a:alphaModFix/>
          </a:blip>
          <a:srcRect b="0" l="0" r="0" t="26889"/>
          <a:stretch/>
        </p:blipFill>
        <p:spPr>
          <a:xfrm>
            <a:off x="0" y="-15498"/>
            <a:ext cx="9144000" cy="4461575"/>
          </a:xfrm>
          <a:prstGeom prst="rect">
            <a:avLst/>
          </a:prstGeom>
          <a:noFill/>
          <a:ln>
            <a:noFill/>
          </a:ln>
        </p:spPr>
      </p:pic>
      <p:sp>
        <p:nvSpPr>
          <p:cNvPr id="846" name="Google Shape;846;p85"/>
          <p:cNvSpPr txBox="1"/>
          <p:nvPr/>
        </p:nvSpPr>
        <p:spPr>
          <a:xfrm>
            <a:off x="167275" y="2003802"/>
            <a:ext cx="8809500" cy="858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rgbClr val="262626"/>
                </a:solidFill>
                <a:latin typeface="Arial"/>
                <a:ea typeface="Arial"/>
                <a:cs typeface="Arial"/>
                <a:sym typeface="Arial"/>
              </a:rPr>
              <a:t>The most</a:t>
            </a:r>
            <a:endParaRPr sz="4400">
              <a:solidFill>
                <a:srgbClr val="262626"/>
              </a:solidFill>
              <a:latin typeface="Arial"/>
              <a:ea typeface="Arial"/>
              <a:cs typeface="Arial"/>
              <a:sym typeface="Arial"/>
            </a:endParaRPr>
          </a:p>
          <a:p>
            <a:pPr indent="0" lvl="0" marL="0" marR="0" rtl="0" algn="l">
              <a:spcBef>
                <a:spcPts val="0"/>
              </a:spcBef>
              <a:spcAft>
                <a:spcPts val="0"/>
              </a:spcAft>
              <a:buNone/>
            </a:pPr>
            <a:r>
              <a:rPr lang="en" sz="4400">
                <a:solidFill>
                  <a:srgbClr val="262626"/>
                </a:solidFill>
                <a:latin typeface="Arial"/>
                <a:ea typeface="Arial"/>
                <a:cs typeface="Arial"/>
                <a:sym typeface="Arial"/>
              </a:rPr>
              <a:t>powerful</a:t>
            </a:r>
            <a:endParaRPr sz="4400">
              <a:solidFill>
                <a:srgbClr val="262626"/>
              </a:solidFill>
              <a:latin typeface="Arial"/>
              <a:ea typeface="Arial"/>
              <a:cs typeface="Arial"/>
              <a:sym typeface="Arial"/>
            </a:endParaRPr>
          </a:p>
          <a:p>
            <a:pPr indent="0" lvl="0" marL="0" marR="0" rtl="0" algn="l">
              <a:spcBef>
                <a:spcPts val="0"/>
              </a:spcBef>
              <a:spcAft>
                <a:spcPts val="0"/>
              </a:spcAft>
              <a:buNone/>
            </a:pPr>
            <a:r>
              <a:rPr lang="en" sz="4400">
                <a:solidFill>
                  <a:srgbClr val="262626"/>
                </a:solidFill>
                <a:latin typeface="Arial"/>
                <a:ea typeface="Arial"/>
                <a:cs typeface="Arial"/>
                <a:sym typeface="Arial"/>
              </a:rPr>
              <a:t>magnets</a:t>
            </a:r>
            <a:endParaRPr sz="4400">
              <a:solidFill>
                <a:srgbClr val="262626"/>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 name="Shape 851"/>
        <p:cNvGrpSpPr/>
        <p:nvPr/>
      </p:nvGrpSpPr>
      <p:grpSpPr>
        <a:xfrm>
          <a:off x="0" y="0"/>
          <a:ext cx="0" cy="0"/>
          <a:chOff x="0" y="0"/>
          <a:chExt cx="0" cy="0"/>
        </a:xfrm>
      </p:grpSpPr>
      <p:pic>
        <p:nvPicPr>
          <p:cNvPr id="852" name="Google Shape;852;p86"/>
          <p:cNvPicPr preferRelativeResize="0"/>
          <p:nvPr/>
        </p:nvPicPr>
        <p:blipFill rotWithShape="1">
          <a:blip r:embed="rId3">
            <a:alphaModFix/>
          </a:blip>
          <a:srcRect b="0" l="0" r="0" t="34327"/>
          <a:stretch/>
        </p:blipFill>
        <p:spPr>
          <a:xfrm>
            <a:off x="-1" y="-30997"/>
            <a:ext cx="9144001" cy="4524987"/>
          </a:xfrm>
          <a:prstGeom prst="rect">
            <a:avLst/>
          </a:prstGeom>
          <a:solidFill>
            <a:srgbClr val="ECECEC"/>
          </a:solidFill>
          <a:ln>
            <a:noFill/>
          </a:ln>
        </p:spPr>
      </p:pic>
      <p:sp>
        <p:nvSpPr>
          <p:cNvPr id="853" name="Google Shape;853;p86"/>
          <p:cNvSpPr txBox="1"/>
          <p:nvPr/>
        </p:nvSpPr>
        <p:spPr>
          <a:xfrm>
            <a:off x="2972468" y="3635620"/>
            <a:ext cx="6171600" cy="8583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chemeClr val="lt1"/>
                </a:solidFill>
                <a:latin typeface="Arial"/>
                <a:ea typeface="Arial"/>
                <a:cs typeface="Arial"/>
                <a:sym typeface="Arial"/>
              </a:rPr>
              <a:t>The highest vacuum </a:t>
            </a:r>
            <a:endParaRPr sz="4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 name="Shape 858"/>
        <p:cNvGrpSpPr/>
        <p:nvPr/>
      </p:nvGrpSpPr>
      <p:grpSpPr>
        <a:xfrm>
          <a:off x="0" y="0"/>
          <a:ext cx="0" cy="0"/>
          <a:chOff x="0" y="0"/>
          <a:chExt cx="0" cy="0"/>
        </a:xfrm>
      </p:grpSpPr>
      <p:pic>
        <p:nvPicPr>
          <p:cNvPr id="859" name="Google Shape;859;p87"/>
          <p:cNvPicPr preferRelativeResize="0"/>
          <p:nvPr/>
        </p:nvPicPr>
        <p:blipFill rotWithShape="1">
          <a:blip r:embed="rId3">
            <a:alphaModFix/>
          </a:blip>
          <a:srcRect b="0" l="0" r="0" t="0"/>
          <a:stretch/>
        </p:blipFill>
        <p:spPr>
          <a:xfrm>
            <a:off x="1622422" y="799638"/>
            <a:ext cx="6436697" cy="3467407"/>
          </a:xfrm>
          <a:prstGeom prst="rect">
            <a:avLst/>
          </a:prstGeom>
          <a:noFill/>
          <a:ln>
            <a:noFill/>
          </a:ln>
        </p:spPr>
      </p:pic>
      <p:sp>
        <p:nvSpPr>
          <p:cNvPr id="860" name="Google Shape;860;p87"/>
          <p:cNvSpPr txBox="1"/>
          <p:nvPr/>
        </p:nvSpPr>
        <p:spPr>
          <a:xfrm>
            <a:off x="167275" y="190500"/>
            <a:ext cx="8809500" cy="858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 sz="2800">
                <a:solidFill>
                  <a:srgbClr val="262626"/>
                </a:solidFill>
                <a:latin typeface="Alfa Slab One"/>
                <a:ea typeface="Alfa Slab One"/>
                <a:cs typeface="Alfa Slab One"/>
                <a:sym typeface="Alfa Slab One"/>
              </a:rPr>
              <a:t>HUGE</a:t>
            </a:r>
            <a:r>
              <a:rPr lang="en" sz="2800">
                <a:solidFill>
                  <a:srgbClr val="262626"/>
                </a:solidFill>
                <a:latin typeface="Alfa Slab One"/>
                <a:ea typeface="Alfa Slab One"/>
                <a:cs typeface="Alfa Slab One"/>
                <a:sym typeface="Alfa Slab One"/>
              </a:rPr>
              <a:t> high-precision detectors</a:t>
            </a:r>
            <a:endParaRPr sz="2800">
              <a:solidFill>
                <a:srgbClr val="262626"/>
              </a:solidFill>
              <a:latin typeface="Alfa Slab One"/>
              <a:ea typeface="Alfa Slab One"/>
              <a:cs typeface="Alfa Slab One"/>
              <a:sym typeface="Alfa Slab One"/>
            </a:endParaRPr>
          </a:p>
        </p:txBody>
      </p:sp>
      <p:cxnSp>
        <p:nvCxnSpPr>
          <p:cNvPr id="861" name="Google Shape;861;p87"/>
          <p:cNvCxnSpPr>
            <a:endCxn id="862" idx="2"/>
          </p:cNvCxnSpPr>
          <p:nvPr/>
        </p:nvCxnSpPr>
        <p:spPr>
          <a:xfrm flipH="1">
            <a:off x="5071676" y="2169116"/>
            <a:ext cx="4072200" cy="314700"/>
          </a:xfrm>
          <a:prstGeom prst="straightConnector1">
            <a:avLst/>
          </a:prstGeom>
          <a:noFill/>
          <a:ln cap="flat" cmpd="sng" w="19050">
            <a:solidFill>
              <a:srgbClr val="FF0000"/>
            </a:solidFill>
            <a:prstDash val="solid"/>
            <a:round/>
            <a:headEnd len="sm" w="sm" type="none"/>
            <a:tailEnd len="sm" w="sm" type="none"/>
          </a:ln>
        </p:spPr>
      </p:cxnSp>
      <p:cxnSp>
        <p:nvCxnSpPr>
          <p:cNvPr id="863" name="Google Shape;863;p87"/>
          <p:cNvCxnSpPr>
            <a:endCxn id="864" idx="0"/>
          </p:cNvCxnSpPr>
          <p:nvPr/>
        </p:nvCxnSpPr>
        <p:spPr>
          <a:xfrm flipH="1" rot="10800000">
            <a:off x="-24" y="2488874"/>
            <a:ext cx="5058300" cy="454800"/>
          </a:xfrm>
          <a:prstGeom prst="straightConnector1">
            <a:avLst/>
          </a:prstGeom>
          <a:noFill/>
          <a:ln cap="flat" cmpd="sng" w="19050">
            <a:solidFill>
              <a:srgbClr val="FF0000"/>
            </a:solidFill>
            <a:prstDash val="solid"/>
            <a:round/>
            <a:headEnd len="sm" w="sm" type="none"/>
            <a:tailEnd len="sm" w="sm" type="none"/>
          </a:ln>
        </p:spPr>
      </p:cxnSp>
      <p:sp>
        <p:nvSpPr>
          <p:cNvPr id="865" name="Google Shape;865;p87"/>
          <p:cNvSpPr/>
          <p:nvPr/>
        </p:nvSpPr>
        <p:spPr>
          <a:xfrm rot="-5064161">
            <a:off x="4696619" y="2133352"/>
            <a:ext cx="1494827" cy="754489"/>
          </a:xfrm>
          <a:prstGeom prst="arc">
            <a:avLst>
              <a:gd fmla="val 16200000" name="adj1"/>
              <a:gd fmla="val 0" name="adj2"/>
            </a:avLst>
          </a:prstGeom>
          <a:noFill/>
          <a:ln cap="flat" cmpd="sng" w="1905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866" name="Google Shape;866;p87"/>
          <p:cNvSpPr/>
          <p:nvPr/>
        </p:nvSpPr>
        <p:spPr>
          <a:xfrm>
            <a:off x="2452497" y="2241424"/>
            <a:ext cx="2601600" cy="466200"/>
          </a:xfrm>
          <a:prstGeom prst="arc">
            <a:avLst>
              <a:gd fmla="val 16200000" name="adj1"/>
              <a:gd fmla="val 0" name="adj2"/>
            </a:avLst>
          </a:prstGeom>
          <a:noFill/>
          <a:ln cap="flat" cmpd="sng" w="190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867" name="Google Shape;867;p87"/>
          <p:cNvSpPr/>
          <p:nvPr/>
        </p:nvSpPr>
        <p:spPr>
          <a:xfrm rot="-10110405">
            <a:off x="5052105" y="2440358"/>
            <a:ext cx="2500847" cy="553227"/>
          </a:xfrm>
          <a:prstGeom prst="arc">
            <a:avLst>
              <a:gd fmla="val 16200000" name="adj1"/>
              <a:gd fmla="val 0" name="adj2"/>
            </a:avLst>
          </a:prstGeom>
          <a:noFill/>
          <a:ln cap="flat" cmpd="sng" w="190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cxnSp>
        <p:nvCxnSpPr>
          <p:cNvPr id="868" name="Google Shape;868;p87"/>
          <p:cNvCxnSpPr>
            <a:stCxn id="866" idx="2"/>
          </p:cNvCxnSpPr>
          <p:nvPr/>
        </p:nvCxnSpPr>
        <p:spPr>
          <a:xfrm flipH="1">
            <a:off x="4395597" y="2474524"/>
            <a:ext cx="658500" cy="317400"/>
          </a:xfrm>
          <a:prstGeom prst="straightConnector1">
            <a:avLst/>
          </a:prstGeom>
          <a:noFill/>
          <a:ln cap="flat" cmpd="sng" w="19050">
            <a:solidFill>
              <a:srgbClr val="003F78"/>
            </a:solidFill>
            <a:prstDash val="solid"/>
            <a:round/>
            <a:headEnd len="sm" w="sm" type="none"/>
            <a:tailEnd len="sm" w="sm" type="none"/>
          </a:ln>
        </p:spPr>
      </p:cxnSp>
      <p:sp>
        <p:nvSpPr>
          <p:cNvPr id="869" name="Google Shape;869;p87"/>
          <p:cNvSpPr/>
          <p:nvPr/>
        </p:nvSpPr>
        <p:spPr>
          <a:xfrm rot="8674351">
            <a:off x="4980173" y="2075635"/>
            <a:ext cx="1015402" cy="180056"/>
          </a:xfrm>
          <a:prstGeom prst="arc">
            <a:avLst>
              <a:gd fmla="val 16200000" name="adj1"/>
              <a:gd fmla="val 0" name="adj2"/>
            </a:avLst>
          </a:prstGeom>
          <a:noFill/>
          <a:ln cap="flat" cmpd="sng" w="19050">
            <a:solidFill>
              <a:srgbClr val="2D9C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cxnSp>
        <p:nvCxnSpPr>
          <p:cNvPr id="870" name="Google Shape;870;p87"/>
          <p:cNvCxnSpPr>
            <a:stCxn id="869" idx="2"/>
          </p:cNvCxnSpPr>
          <p:nvPr/>
        </p:nvCxnSpPr>
        <p:spPr>
          <a:xfrm rot="10800000">
            <a:off x="4724974" y="1954463"/>
            <a:ext cx="349200" cy="505500"/>
          </a:xfrm>
          <a:prstGeom prst="straightConnector1">
            <a:avLst/>
          </a:prstGeom>
          <a:noFill/>
          <a:ln cap="flat" cmpd="sng" w="19050">
            <a:solidFill>
              <a:srgbClr val="FFC000"/>
            </a:solidFill>
            <a:prstDash val="solid"/>
            <a:round/>
            <a:headEnd len="sm" w="sm" type="none"/>
            <a:tailEnd len="sm" w="sm" type="none"/>
          </a:ln>
        </p:spPr>
      </p:cxnSp>
      <p:sp>
        <p:nvSpPr>
          <p:cNvPr id="871" name="Google Shape;871;p87"/>
          <p:cNvSpPr/>
          <p:nvPr/>
        </p:nvSpPr>
        <p:spPr>
          <a:xfrm rot="9599235">
            <a:off x="4401373" y="2098847"/>
            <a:ext cx="1188677" cy="391766"/>
          </a:xfrm>
          <a:prstGeom prst="arc">
            <a:avLst>
              <a:gd fmla="val 16200000" name="adj1"/>
              <a:gd fmla="val 0" name="adj2"/>
            </a:avLst>
          </a:prstGeom>
          <a:noFill/>
          <a:ln cap="flat" cmpd="sng" w="19050">
            <a:solidFill>
              <a:srgbClr val="0070C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cxnSp>
        <p:nvCxnSpPr>
          <p:cNvPr id="872" name="Google Shape;872;p87"/>
          <p:cNvCxnSpPr/>
          <p:nvPr/>
        </p:nvCxnSpPr>
        <p:spPr>
          <a:xfrm flipH="1" rot="10800000">
            <a:off x="5074093" y="1969096"/>
            <a:ext cx="494400" cy="505500"/>
          </a:xfrm>
          <a:prstGeom prst="straightConnector1">
            <a:avLst/>
          </a:prstGeom>
          <a:noFill/>
          <a:ln cap="flat" cmpd="sng" w="19050">
            <a:solidFill>
              <a:srgbClr val="7030A0"/>
            </a:solidFill>
            <a:prstDash val="solid"/>
            <a:round/>
            <a:headEnd len="sm" w="sm" type="none"/>
            <a:tailEnd len="sm" w="sm" type="none"/>
          </a:ln>
        </p:spPr>
      </p:cxnSp>
      <p:sp>
        <p:nvSpPr>
          <p:cNvPr id="862" name="Google Shape;862;p87"/>
          <p:cNvSpPr/>
          <p:nvPr/>
        </p:nvSpPr>
        <p:spPr>
          <a:xfrm rot="10800000">
            <a:off x="5071676" y="1984466"/>
            <a:ext cx="390000" cy="998700"/>
          </a:xfrm>
          <a:prstGeom prst="arc">
            <a:avLst>
              <a:gd fmla="val 16200000" name="adj1"/>
              <a:gd fmla="val 0" name="adj2"/>
            </a:avLst>
          </a:prstGeom>
          <a:noFill/>
          <a:ln cap="flat" cmpd="sng" w="190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864" name="Google Shape;864;p87"/>
          <p:cNvSpPr/>
          <p:nvPr/>
        </p:nvSpPr>
        <p:spPr>
          <a:xfrm rot="5231168">
            <a:off x="4110675" y="1982284"/>
            <a:ext cx="831102" cy="1065380"/>
          </a:xfrm>
          <a:prstGeom prst="arc">
            <a:avLst>
              <a:gd fmla="val 16200000" name="adj1"/>
              <a:gd fmla="val 0" name="adj2"/>
            </a:avLst>
          </a:prstGeom>
          <a:noFill/>
          <a:ln cap="flat" cmpd="sng" w="19050">
            <a:solidFill>
              <a:srgbClr val="FF939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cxnSp>
        <p:nvCxnSpPr>
          <p:cNvPr id="873" name="Google Shape;873;p87"/>
          <p:cNvCxnSpPr/>
          <p:nvPr/>
        </p:nvCxnSpPr>
        <p:spPr>
          <a:xfrm>
            <a:off x="3417188" y="4161226"/>
            <a:ext cx="3311400" cy="0"/>
          </a:xfrm>
          <a:prstGeom prst="straightConnector1">
            <a:avLst/>
          </a:prstGeom>
          <a:noFill/>
          <a:ln cap="flat" cmpd="sng" w="19050">
            <a:solidFill>
              <a:srgbClr val="2D9CFF"/>
            </a:solidFill>
            <a:prstDash val="solid"/>
            <a:round/>
            <a:headEnd len="med" w="med" type="stealth"/>
            <a:tailEnd len="med" w="med" type="stealth"/>
          </a:ln>
        </p:spPr>
      </p:cxnSp>
      <p:sp>
        <p:nvSpPr>
          <p:cNvPr id="874" name="Google Shape;874;p87"/>
          <p:cNvSpPr txBox="1"/>
          <p:nvPr/>
        </p:nvSpPr>
        <p:spPr>
          <a:xfrm>
            <a:off x="4724781" y="4115875"/>
            <a:ext cx="633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dk1"/>
                </a:solidFill>
                <a:latin typeface="Arial"/>
                <a:ea typeface="Arial"/>
                <a:cs typeface="Arial"/>
                <a:sym typeface="Arial"/>
              </a:rPr>
              <a:t>44m</a:t>
            </a:r>
            <a:endParaRPr sz="1800">
              <a:solidFill>
                <a:schemeClr val="dk1"/>
              </a:solidFill>
              <a:latin typeface="Arial"/>
              <a:ea typeface="Arial"/>
              <a:cs typeface="Arial"/>
              <a:sym typeface="Arial"/>
            </a:endParaRPr>
          </a:p>
        </p:txBody>
      </p:sp>
      <p:cxnSp>
        <p:nvCxnSpPr>
          <p:cNvPr id="875" name="Google Shape;875;p87"/>
          <p:cNvCxnSpPr/>
          <p:nvPr/>
        </p:nvCxnSpPr>
        <p:spPr>
          <a:xfrm rot="10800000">
            <a:off x="3236948" y="1254827"/>
            <a:ext cx="0" cy="3058800"/>
          </a:xfrm>
          <a:prstGeom prst="straightConnector1">
            <a:avLst/>
          </a:prstGeom>
          <a:noFill/>
          <a:ln cap="flat" cmpd="sng" w="19050">
            <a:solidFill>
              <a:srgbClr val="2D9CFF"/>
            </a:solidFill>
            <a:prstDash val="solid"/>
            <a:round/>
            <a:headEnd len="med" w="med" type="stealth"/>
            <a:tailEnd len="med" w="med" type="stealth"/>
          </a:ln>
        </p:spPr>
      </p:cxnSp>
      <p:sp>
        <p:nvSpPr>
          <p:cNvPr id="876" name="Google Shape;876;p87"/>
          <p:cNvSpPr txBox="1"/>
          <p:nvPr/>
        </p:nvSpPr>
        <p:spPr>
          <a:xfrm>
            <a:off x="2789384" y="3746543"/>
            <a:ext cx="633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 sz="1800">
                <a:solidFill>
                  <a:schemeClr val="dk1"/>
                </a:solidFill>
                <a:latin typeface="Arial"/>
                <a:ea typeface="Arial"/>
                <a:cs typeface="Arial"/>
                <a:sym typeface="Arial"/>
              </a:rPr>
              <a:t>30m</a:t>
            </a:r>
            <a:endParaRPr sz="18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3"/>
                                        </p:tgtEl>
                                        <p:attrNameLst>
                                          <p:attrName>style.visibility</p:attrName>
                                        </p:attrNameLst>
                                      </p:cBhvr>
                                      <p:to>
                                        <p:strVal val="visible"/>
                                      </p:to>
                                    </p:set>
                                    <p:animEffect filter="fade" transition="in">
                                      <p:cBhvr>
                                        <p:cTn dur="1000"/>
                                        <p:tgtEl>
                                          <p:spTgt spid="863"/>
                                        </p:tgtEl>
                                      </p:cBhvr>
                                    </p:animEffect>
                                  </p:childTnLst>
                                </p:cTn>
                              </p:par>
                              <p:par>
                                <p:cTn fill="hold" nodeType="withEffect" presetClass="entr" presetID="10" presetSubtype="0">
                                  <p:stCondLst>
                                    <p:cond delay="0"/>
                                  </p:stCondLst>
                                  <p:childTnLst>
                                    <p:set>
                                      <p:cBhvr>
                                        <p:cTn dur="1" fill="hold">
                                          <p:stCondLst>
                                            <p:cond delay="0"/>
                                          </p:stCondLst>
                                        </p:cTn>
                                        <p:tgtEl>
                                          <p:spTgt spid="861"/>
                                        </p:tgtEl>
                                        <p:attrNameLst>
                                          <p:attrName>style.visibility</p:attrName>
                                        </p:attrNameLst>
                                      </p:cBhvr>
                                      <p:to>
                                        <p:strVal val="visible"/>
                                      </p:to>
                                    </p:set>
                                    <p:animEffect filter="fade" transition="in">
                                      <p:cBhvr>
                                        <p:cTn dur="1000"/>
                                        <p:tgtEl>
                                          <p:spTgt spid="86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865"/>
                                        </p:tgtEl>
                                        <p:attrNameLst>
                                          <p:attrName>style.visibility</p:attrName>
                                        </p:attrNameLst>
                                      </p:cBhvr>
                                      <p:to>
                                        <p:strVal val="visible"/>
                                      </p:to>
                                    </p:set>
                                    <p:animEffect filter="fade" transition="in">
                                      <p:cBhvr>
                                        <p:cTn dur="500"/>
                                        <p:tgtEl>
                                          <p:spTgt spid="865"/>
                                        </p:tgtEl>
                                      </p:cBhvr>
                                    </p:animEffect>
                                  </p:childTnLst>
                                </p:cTn>
                              </p:par>
                              <p:par>
                                <p:cTn fill="hold" nodeType="withEffect" presetClass="entr" presetID="10" presetSubtype="0">
                                  <p:stCondLst>
                                    <p:cond delay="0"/>
                                  </p:stCondLst>
                                  <p:childTnLst>
                                    <p:set>
                                      <p:cBhvr>
                                        <p:cTn dur="1" fill="hold">
                                          <p:stCondLst>
                                            <p:cond delay="0"/>
                                          </p:stCondLst>
                                        </p:cTn>
                                        <p:tgtEl>
                                          <p:spTgt spid="866"/>
                                        </p:tgtEl>
                                        <p:attrNameLst>
                                          <p:attrName>style.visibility</p:attrName>
                                        </p:attrNameLst>
                                      </p:cBhvr>
                                      <p:to>
                                        <p:strVal val="visible"/>
                                      </p:to>
                                    </p:set>
                                    <p:animEffect filter="fade" transition="in">
                                      <p:cBhvr>
                                        <p:cTn dur="500"/>
                                        <p:tgtEl>
                                          <p:spTgt spid="866"/>
                                        </p:tgtEl>
                                      </p:cBhvr>
                                    </p:animEffect>
                                  </p:childTnLst>
                                </p:cTn>
                              </p:par>
                              <p:par>
                                <p:cTn fill="hold" nodeType="withEffect" presetClass="entr" presetID="10" presetSubtype="0">
                                  <p:stCondLst>
                                    <p:cond delay="0"/>
                                  </p:stCondLst>
                                  <p:childTnLst>
                                    <p:set>
                                      <p:cBhvr>
                                        <p:cTn dur="1" fill="hold">
                                          <p:stCondLst>
                                            <p:cond delay="0"/>
                                          </p:stCondLst>
                                        </p:cTn>
                                        <p:tgtEl>
                                          <p:spTgt spid="867"/>
                                        </p:tgtEl>
                                        <p:attrNameLst>
                                          <p:attrName>style.visibility</p:attrName>
                                        </p:attrNameLst>
                                      </p:cBhvr>
                                      <p:to>
                                        <p:strVal val="visible"/>
                                      </p:to>
                                    </p:set>
                                    <p:animEffect filter="fade" transition="in">
                                      <p:cBhvr>
                                        <p:cTn dur="500"/>
                                        <p:tgtEl>
                                          <p:spTgt spid="867"/>
                                        </p:tgtEl>
                                      </p:cBhvr>
                                    </p:animEffect>
                                  </p:childTnLst>
                                </p:cTn>
                              </p:par>
                              <p:par>
                                <p:cTn fill="hold" nodeType="withEffect" presetClass="entr" presetID="10" presetSubtype="0">
                                  <p:stCondLst>
                                    <p:cond delay="0"/>
                                  </p:stCondLst>
                                  <p:childTnLst>
                                    <p:set>
                                      <p:cBhvr>
                                        <p:cTn dur="1" fill="hold">
                                          <p:stCondLst>
                                            <p:cond delay="0"/>
                                          </p:stCondLst>
                                        </p:cTn>
                                        <p:tgtEl>
                                          <p:spTgt spid="868"/>
                                        </p:tgtEl>
                                        <p:attrNameLst>
                                          <p:attrName>style.visibility</p:attrName>
                                        </p:attrNameLst>
                                      </p:cBhvr>
                                      <p:to>
                                        <p:strVal val="visible"/>
                                      </p:to>
                                    </p:set>
                                    <p:animEffect filter="fade" transition="in">
                                      <p:cBhvr>
                                        <p:cTn dur="500"/>
                                        <p:tgtEl>
                                          <p:spTgt spid="868"/>
                                        </p:tgtEl>
                                      </p:cBhvr>
                                    </p:animEffect>
                                  </p:childTnLst>
                                </p:cTn>
                              </p:par>
                              <p:par>
                                <p:cTn fill="hold" nodeType="withEffect" presetClass="entr" presetID="10" presetSubtype="0">
                                  <p:stCondLst>
                                    <p:cond delay="0"/>
                                  </p:stCondLst>
                                  <p:childTnLst>
                                    <p:set>
                                      <p:cBhvr>
                                        <p:cTn dur="1" fill="hold">
                                          <p:stCondLst>
                                            <p:cond delay="0"/>
                                          </p:stCondLst>
                                        </p:cTn>
                                        <p:tgtEl>
                                          <p:spTgt spid="869"/>
                                        </p:tgtEl>
                                        <p:attrNameLst>
                                          <p:attrName>style.visibility</p:attrName>
                                        </p:attrNameLst>
                                      </p:cBhvr>
                                      <p:to>
                                        <p:strVal val="visible"/>
                                      </p:to>
                                    </p:set>
                                    <p:animEffect filter="fade" transition="in">
                                      <p:cBhvr>
                                        <p:cTn dur="500"/>
                                        <p:tgtEl>
                                          <p:spTgt spid="869"/>
                                        </p:tgtEl>
                                      </p:cBhvr>
                                    </p:animEffect>
                                  </p:childTnLst>
                                </p:cTn>
                              </p:par>
                              <p:par>
                                <p:cTn fill="hold" nodeType="withEffect" presetClass="entr" presetID="10" presetSubtype="0">
                                  <p:stCondLst>
                                    <p:cond delay="0"/>
                                  </p:stCondLst>
                                  <p:childTnLst>
                                    <p:set>
                                      <p:cBhvr>
                                        <p:cTn dur="1" fill="hold">
                                          <p:stCondLst>
                                            <p:cond delay="0"/>
                                          </p:stCondLst>
                                        </p:cTn>
                                        <p:tgtEl>
                                          <p:spTgt spid="870"/>
                                        </p:tgtEl>
                                        <p:attrNameLst>
                                          <p:attrName>style.visibility</p:attrName>
                                        </p:attrNameLst>
                                      </p:cBhvr>
                                      <p:to>
                                        <p:strVal val="visible"/>
                                      </p:to>
                                    </p:set>
                                    <p:animEffect filter="fade" transition="in">
                                      <p:cBhvr>
                                        <p:cTn dur="500"/>
                                        <p:tgtEl>
                                          <p:spTgt spid="870"/>
                                        </p:tgtEl>
                                      </p:cBhvr>
                                    </p:animEffect>
                                  </p:childTnLst>
                                </p:cTn>
                              </p:par>
                              <p:par>
                                <p:cTn fill="hold" nodeType="withEffect" presetClass="entr" presetID="10" presetSubtype="0">
                                  <p:stCondLst>
                                    <p:cond delay="0"/>
                                  </p:stCondLst>
                                  <p:childTnLst>
                                    <p:set>
                                      <p:cBhvr>
                                        <p:cTn dur="1" fill="hold">
                                          <p:stCondLst>
                                            <p:cond delay="0"/>
                                          </p:stCondLst>
                                        </p:cTn>
                                        <p:tgtEl>
                                          <p:spTgt spid="871"/>
                                        </p:tgtEl>
                                        <p:attrNameLst>
                                          <p:attrName>style.visibility</p:attrName>
                                        </p:attrNameLst>
                                      </p:cBhvr>
                                      <p:to>
                                        <p:strVal val="visible"/>
                                      </p:to>
                                    </p:set>
                                    <p:animEffect filter="fade" transition="in">
                                      <p:cBhvr>
                                        <p:cTn dur="500"/>
                                        <p:tgtEl>
                                          <p:spTgt spid="871"/>
                                        </p:tgtEl>
                                      </p:cBhvr>
                                    </p:animEffect>
                                  </p:childTnLst>
                                </p:cTn>
                              </p:par>
                              <p:par>
                                <p:cTn fill="hold" nodeType="withEffect" presetClass="entr" presetID="10" presetSubtype="0">
                                  <p:stCondLst>
                                    <p:cond delay="0"/>
                                  </p:stCondLst>
                                  <p:childTnLst>
                                    <p:set>
                                      <p:cBhvr>
                                        <p:cTn dur="1" fill="hold">
                                          <p:stCondLst>
                                            <p:cond delay="0"/>
                                          </p:stCondLst>
                                        </p:cTn>
                                        <p:tgtEl>
                                          <p:spTgt spid="872"/>
                                        </p:tgtEl>
                                        <p:attrNameLst>
                                          <p:attrName>style.visibility</p:attrName>
                                        </p:attrNameLst>
                                      </p:cBhvr>
                                      <p:to>
                                        <p:strVal val="visible"/>
                                      </p:to>
                                    </p:set>
                                    <p:animEffect filter="fade" transition="in">
                                      <p:cBhvr>
                                        <p:cTn dur="500"/>
                                        <p:tgtEl>
                                          <p:spTgt spid="872"/>
                                        </p:tgtEl>
                                      </p:cBhvr>
                                    </p:animEffect>
                                  </p:childTnLst>
                                </p:cTn>
                              </p:par>
                              <p:par>
                                <p:cTn fill="hold" nodeType="withEffect" presetClass="entr" presetID="10" presetSubtype="0">
                                  <p:stCondLst>
                                    <p:cond delay="0"/>
                                  </p:stCondLst>
                                  <p:childTnLst>
                                    <p:set>
                                      <p:cBhvr>
                                        <p:cTn dur="1" fill="hold">
                                          <p:stCondLst>
                                            <p:cond delay="0"/>
                                          </p:stCondLst>
                                        </p:cTn>
                                        <p:tgtEl>
                                          <p:spTgt spid="862"/>
                                        </p:tgtEl>
                                        <p:attrNameLst>
                                          <p:attrName>style.visibility</p:attrName>
                                        </p:attrNameLst>
                                      </p:cBhvr>
                                      <p:to>
                                        <p:strVal val="visible"/>
                                      </p:to>
                                    </p:set>
                                    <p:animEffect filter="fade" transition="in">
                                      <p:cBhvr>
                                        <p:cTn dur="500"/>
                                        <p:tgtEl>
                                          <p:spTgt spid="862"/>
                                        </p:tgtEl>
                                      </p:cBhvr>
                                    </p:animEffect>
                                  </p:childTnLst>
                                </p:cTn>
                              </p:par>
                              <p:par>
                                <p:cTn fill="hold" nodeType="withEffect" presetClass="entr" presetID="10" presetSubtype="0">
                                  <p:stCondLst>
                                    <p:cond delay="0"/>
                                  </p:stCondLst>
                                  <p:childTnLst>
                                    <p:set>
                                      <p:cBhvr>
                                        <p:cTn dur="1" fill="hold">
                                          <p:stCondLst>
                                            <p:cond delay="0"/>
                                          </p:stCondLst>
                                        </p:cTn>
                                        <p:tgtEl>
                                          <p:spTgt spid="864"/>
                                        </p:tgtEl>
                                        <p:attrNameLst>
                                          <p:attrName>style.visibility</p:attrName>
                                        </p:attrNameLst>
                                      </p:cBhvr>
                                      <p:to>
                                        <p:strVal val="visible"/>
                                      </p:to>
                                    </p:set>
                                    <p:animEffect filter="fade" transition="in">
                                      <p:cBhvr>
                                        <p:cTn dur="500"/>
                                        <p:tgtEl>
                                          <p:spTgt spid="8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1" name="Shape 881"/>
        <p:cNvGrpSpPr/>
        <p:nvPr/>
      </p:nvGrpSpPr>
      <p:grpSpPr>
        <a:xfrm>
          <a:off x="0" y="0"/>
          <a:ext cx="0" cy="0"/>
          <a:chOff x="0" y="0"/>
          <a:chExt cx="0" cy="0"/>
        </a:xfrm>
      </p:grpSpPr>
      <p:pic>
        <p:nvPicPr>
          <p:cNvPr id="882" name="Google Shape;882;p88"/>
          <p:cNvPicPr preferRelativeResize="0"/>
          <p:nvPr/>
        </p:nvPicPr>
        <p:blipFill rotWithShape="1">
          <a:blip r:embed="rId3">
            <a:alphaModFix/>
          </a:blip>
          <a:srcRect b="18779" l="0" r="0" t="8403"/>
          <a:stretch/>
        </p:blipFill>
        <p:spPr>
          <a:xfrm>
            <a:off x="0" y="-3551"/>
            <a:ext cx="9143998" cy="4457700"/>
          </a:xfrm>
          <a:prstGeom prst="rect">
            <a:avLst/>
          </a:prstGeom>
          <a:noFill/>
          <a:ln>
            <a:noFill/>
          </a:ln>
        </p:spPr>
      </p:pic>
      <p:sp>
        <p:nvSpPr>
          <p:cNvPr id="883" name="Google Shape;883;p88"/>
          <p:cNvSpPr txBox="1"/>
          <p:nvPr/>
        </p:nvSpPr>
        <p:spPr>
          <a:xfrm>
            <a:off x="786400" y="3648075"/>
            <a:ext cx="8142900" cy="8583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 sz="4400">
                <a:solidFill>
                  <a:schemeClr val="lt1"/>
                </a:solidFill>
                <a:latin typeface="Alfa Slab One"/>
                <a:ea typeface="Alfa Slab One"/>
                <a:cs typeface="Alfa Slab One"/>
                <a:sym typeface="Alfa Slab One"/>
              </a:rPr>
              <a:t>ATLAS</a:t>
            </a:r>
            <a:endParaRPr sz="4400">
              <a:solidFill>
                <a:schemeClr val="lt1"/>
              </a:solidFill>
              <a:latin typeface="Alfa Slab One"/>
              <a:ea typeface="Alfa Slab One"/>
              <a:cs typeface="Alfa Slab One"/>
              <a:sym typeface="Alfa Slab One"/>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7" name="Shape 887"/>
        <p:cNvGrpSpPr/>
        <p:nvPr/>
      </p:nvGrpSpPr>
      <p:grpSpPr>
        <a:xfrm>
          <a:off x="0" y="0"/>
          <a:ext cx="0" cy="0"/>
          <a:chOff x="0" y="0"/>
          <a:chExt cx="0" cy="0"/>
        </a:xfrm>
      </p:grpSpPr>
      <p:sp>
        <p:nvSpPr>
          <p:cNvPr id="888" name="Google Shape;888;p89"/>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33A0"/>
                </a:solidFill>
              </a:rPr>
              <a:t>Tackling the HL-LHC Computing Challenges</a:t>
            </a:r>
            <a:endParaRPr>
              <a:solidFill>
                <a:srgbClr val="0033A0"/>
              </a:solidFill>
            </a:endParaRPr>
          </a:p>
        </p:txBody>
      </p:sp>
      <p:sp>
        <p:nvSpPr>
          <p:cNvPr id="889" name="Google Shape;889;p89"/>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890" name="Google Shape;890;p89"/>
          <p:cNvPicPr preferRelativeResize="0"/>
          <p:nvPr/>
        </p:nvPicPr>
        <p:blipFill rotWithShape="1">
          <a:blip r:embed="rId3">
            <a:alphaModFix/>
          </a:blip>
          <a:srcRect b="0" l="0" r="477" t="0"/>
          <a:stretch/>
        </p:blipFill>
        <p:spPr>
          <a:xfrm>
            <a:off x="649500" y="713500"/>
            <a:ext cx="7378474" cy="3584275"/>
          </a:xfrm>
          <a:prstGeom prst="rect">
            <a:avLst/>
          </a:prstGeom>
          <a:noFill/>
          <a:ln cap="flat" cmpd="sng" w="9525">
            <a:solidFill>
              <a:schemeClr val="dk2"/>
            </a:solidFill>
            <a:prstDash val="solid"/>
            <a:round/>
            <a:headEnd len="sm" w="sm" type="none"/>
            <a:tailEnd len="sm" w="sm" type="none"/>
          </a:ln>
        </p:spPr>
      </p:pic>
      <p:sp>
        <p:nvSpPr>
          <p:cNvPr id="891" name="Google Shape;891;p89"/>
          <p:cNvSpPr txBox="1"/>
          <p:nvPr/>
        </p:nvSpPr>
        <p:spPr>
          <a:xfrm rot="5400000">
            <a:off x="7596075" y="3487925"/>
            <a:ext cx="972600" cy="3423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800">
                <a:latin typeface="Helvetica Neue Light"/>
                <a:ea typeface="Helvetica Neue Light"/>
                <a:cs typeface="Helvetica Neue Light"/>
                <a:sym typeface="Helvetica Neue Light"/>
              </a:rPr>
              <a:t>James Catmore</a:t>
            </a:r>
            <a:endParaRPr sz="800">
              <a:latin typeface="Helvetica Neue Light"/>
              <a:ea typeface="Helvetica Neue Light"/>
              <a:cs typeface="Helvetica Neue Light"/>
              <a:sym typeface="Helvetica Neue Light"/>
            </a:endParaRPr>
          </a:p>
        </p:txBody>
      </p:sp>
      <p:sp>
        <p:nvSpPr>
          <p:cNvPr id="892" name="Google Shape;892;p89"/>
          <p:cNvSpPr txBox="1"/>
          <p:nvPr>
            <p:ph idx="1" type="body"/>
          </p:nvPr>
        </p:nvSpPr>
        <p:spPr>
          <a:xfrm>
            <a:off x="659150" y="4297500"/>
            <a:ext cx="3607800" cy="691200"/>
          </a:xfrm>
          <a:prstGeom prst="rect">
            <a:avLst/>
          </a:prstGeom>
          <a:ln>
            <a:noFill/>
          </a:ln>
        </p:spPr>
        <p:txBody>
          <a:bodyPr anchorCtr="0" anchor="t" bIns="91425" lIns="91425" spcFirstLastPara="1" rIns="91425" wrap="square" tIns="91425">
            <a:noAutofit/>
          </a:bodyPr>
          <a:lstStyle/>
          <a:p>
            <a:pPr indent="0" lvl="0" marL="0" rtl="0" algn="ctr">
              <a:spcBef>
                <a:spcPts val="0"/>
              </a:spcBef>
              <a:spcAft>
                <a:spcPts val="1600"/>
              </a:spcAft>
              <a:buNone/>
            </a:pPr>
            <a:r>
              <a:rPr lang="en" sz="1400">
                <a:latin typeface="Helvetica Neue"/>
                <a:ea typeface="Helvetica Neue"/>
                <a:cs typeface="Helvetica Neue"/>
                <a:sym typeface="Helvetica Neue"/>
              </a:rPr>
              <a:t>Adapt to latest trends, more heterogeneity</a:t>
            </a:r>
            <a:endParaRPr sz="1400">
              <a:latin typeface="Helvetica Neue"/>
              <a:ea typeface="Helvetica Neue"/>
              <a:cs typeface="Helvetica Neue"/>
              <a:sym typeface="Helvetica Neue"/>
            </a:endParaRPr>
          </a:p>
        </p:txBody>
      </p:sp>
      <p:sp>
        <p:nvSpPr>
          <p:cNvPr id="893" name="Google Shape;893;p89"/>
          <p:cNvSpPr txBox="1"/>
          <p:nvPr>
            <p:ph idx="1" type="body"/>
          </p:nvPr>
        </p:nvSpPr>
        <p:spPr>
          <a:xfrm>
            <a:off x="4651575" y="4297500"/>
            <a:ext cx="3115500" cy="691200"/>
          </a:xfrm>
          <a:prstGeom prst="rect">
            <a:avLst/>
          </a:prstGeom>
          <a:ln>
            <a:noFill/>
          </a:ln>
        </p:spPr>
        <p:txBody>
          <a:bodyPr anchorCtr="0" anchor="t" bIns="91425" lIns="91425" spcFirstLastPara="1" rIns="91425" wrap="square" tIns="91425">
            <a:noAutofit/>
          </a:bodyPr>
          <a:lstStyle/>
          <a:p>
            <a:pPr indent="0" lvl="0" marL="0" rtl="0" algn="ctr">
              <a:spcBef>
                <a:spcPts val="0"/>
              </a:spcBef>
              <a:spcAft>
                <a:spcPts val="1600"/>
              </a:spcAft>
              <a:buNone/>
            </a:pPr>
            <a:r>
              <a:rPr lang="en" sz="1400">
                <a:latin typeface="Helvetica Neue"/>
                <a:ea typeface="Helvetica Neue"/>
                <a:cs typeface="Helvetica Neue"/>
                <a:sym typeface="Helvetica Neue"/>
              </a:rPr>
              <a:t>Reduce the disk footprint</a:t>
            </a:r>
            <a:endParaRPr sz="1400">
              <a:latin typeface="Helvetica Neue"/>
              <a:ea typeface="Helvetica Neue"/>
              <a:cs typeface="Helvetica Neue"/>
              <a:sym typeface="Helvetica Neue"/>
            </a:endParaRPr>
          </a:p>
        </p:txBody>
      </p:sp>
      <p:sp>
        <p:nvSpPr>
          <p:cNvPr id="894" name="Google Shape;894;p89"/>
          <p:cNvSpPr txBox="1"/>
          <p:nvPr/>
        </p:nvSpPr>
        <p:spPr>
          <a:xfrm>
            <a:off x="2838738" y="4645175"/>
            <a:ext cx="3000000" cy="400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600"/>
              </a:spcAft>
              <a:buNone/>
            </a:pPr>
            <a:r>
              <a:rPr lang="en">
                <a:solidFill>
                  <a:schemeClr val="dk2"/>
                </a:solidFill>
                <a:latin typeface="Helvetica Neue"/>
                <a:ea typeface="Helvetica Neue"/>
                <a:cs typeface="Helvetica Neue"/>
                <a:sym typeface="Helvetica Neue"/>
              </a:rPr>
              <a:t>Use what we have more efficiently</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90"/>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90"/>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901" name="Google Shape;901;p90"/>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pic>
        <p:nvPicPr>
          <p:cNvPr id="902" name="Google Shape;902;p90"/>
          <p:cNvPicPr preferRelativeResize="0"/>
          <p:nvPr/>
        </p:nvPicPr>
        <p:blipFill>
          <a:blip r:embed="rId3">
            <a:alphaModFix/>
          </a:blip>
          <a:stretch>
            <a:fillRect/>
          </a:stretch>
        </p:blipFill>
        <p:spPr>
          <a:xfrm>
            <a:off x="0" y="3572"/>
            <a:ext cx="9144000" cy="513635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3"/>
          <p:cNvSpPr txBox="1"/>
          <p:nvPr>
            <p:ph type="title"/>
          </p:nvPr>
        </p:nvSpPr>
        <p:spPr>
          <a:xfrm>
            <a:off x="159300" y="64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Mission</a:t>
            </a:r>
            <a:endParaRPr/>
          </a:p>
        </p:txBody>
      </p:sp>
      <p:sp>
        <p:nvSpPr>
          <p:cNvPr id="254" name="Google Shape;254;p23"/>
          <p:cNvSpPr txBox="1"/>
          <p:nvPr>
            <p:ph idx="1" type="body"/>
          </p:nvPr>
        </p:nvSpPr>
        <p:spPr>
          <a:xfrm>
            <a:off x="311700" y="771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The CERN Mission</a:t>
            </a:r>
            <a:endParaRPr/>
          </a:p>
          <a:p>
            <a:pPr indent="-342900" lvl="0" marL="457200" rtl="0" algn="l">
              <a:spcBef>
                <a:spcPts val="1600"/>
              </a:spcBef>
              <a:spcAft>
                <a:spcPts val="0"/>
              </a:spcAft>
              <a:buSzPts val="1800"/>
              <a:buChar char="●"/>
            </a:pPr>
            <a:r>
              <a:rPr lang="en"/>
              <a:t>perform world-class research in fundamental physics.</a:t>
            </a:r>
            <a:endParaRPr/>
          </a:p>
          <a:p>
            <a:pPr indent="-342900" lvl="0" marL="457200" rtl="0" algn="l">
              <a:spcBef>
                <a:spcPts val="0"/>
              </a:spcBef>
              <a:spcAft>
                <a:spcPts val="0"/>
              </a:spcAft>
              <a:buSzPts val="1800"/>
              <a:buChar char="●"/>
            </a:pPr>
            <a:r>
              <a:rPr lang="en"/>
              <a:t>provide a unique range of particle accelerator facilities that enable research at the forefront of human knowledge, in an environmentally responsible and sustainable way.</a:t>
            </a:r>
            <a:endParaRPr/>
          </a:p>
          <a:p>
            <a:pPr indent="-342900" lvl="0" marL="457200" rtl="0" algn="l">
              <a:spcBef>
                <a:spcPts val="0"/>
              </a:spcBef>
              <a:spcAft>
                <a:spcPts val="0"/>
              </a:spcAft>
              <a:buSzPts val="1800"/>
              <a:buChar char="●"/>
            </a:pPr>
            <a:r>
              <a:rPr lang="en"/>
              <a:t>unite people from all over the world to push the frontiers of science and technology, for the benefit of all.</a:t>
            </a:r>
            <a:endParaRPr/>
          </a:p>
          <a:p>
            <a:pPr indent="-342900" lvl="0" marL="457200" rtl="0" algn="l">
              <a:spcBef>
                <a:spcPts val="0"/>
              </a:spcBef>
              <a:spcAft>
                <a:spcPts val="0"/>
              </a:spcAft>
              <a:buSzPts val="1800"/>
              <a:buChar char="●"/>
            </a:pPr>
            <a:r>
              <a:rPr lang="en"/>
              <a:t>train new generations of physicists, engineers and technicians, and engage all citizens in research and in the values of science</a:t>
            </a:r>
            <a:endParaRPr/>
          </a:p>
        </p:txBody>
      </p:sp>
      <p:sp>
        <p:nvSpPr>
          <p:cNvPr id="255" name="Google Shape;255;p23"/>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pic>
        <p:nvPicPr>
          <p:cNvPr descr="Higgsfield.jpg" id="261" name="Google Shape;261;p24"/>
          <p:cNvPicPr preferRelativeResize="0"/>
          <p:nvPr/>
        </p:nvPicPr>
        <p:blipFill rotWithShape="1">
          <a:blip r:embed="rId3">
            <a:alphaModFix/>
          </a:blip>
          <a:srcRect b="0" l="0" r="0" t="0"/>
          <a:stretch/>
        </p:blipFill>
        <p:spPr>
          <a:xfrm>
            <a:off x="0" y="-26194"/>
            <a:ext cx="9144006" cy="4471526"/>
          </a:xfrm>
          <a:prstGeom prst="rect">
            <a:avLst/>
          </a:prstGeom>
          <a:noFill/>
          <a:ln>
            <a:noFill/>
          </a:ln>
        </p:spPr>
      </p:pic>
      <p:sp>
        <p:nvSpPr>
          <p:cNvPr id="262" name="Google Shape;262;p24"/>
          <p:cNvSpPr txBox="1"/>
          <p:nvPr/>
        </p:nvSpPr>
        <p:spPr>
          <a:xfrm>
            <a:off x="167275" y="190500"/>
            <a:ext cx="8809449" cy="2457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4400">
                <a:solidFill>
                  <a:schemeClr val="lt1"/>
                </a:solidFill>
                <a:latin typeface="Alfa Slab One"/>
                <a:ea typeface="Alfa Slab One"/>
                <a:cs typeface="Alfa Slab One"/>
                <a:sym typeface="Alfa Slab One"/>
              </a:rPr>
              <a:t>CERN</a:t>
            </a:r>
            <a:endParaRPr>
              <a:latin typeface="Alfa Slab One"/>
              <a:ea typeface="Alfa Slab One"/>
              <a:cs typeface="Alfa Slab One"/>
              <a:sym typeface="Alfa Slab One"/>
            </a:endParaRPr>
          </a:p>
          <a:p>
            <a:pPr indent="0" lvl="0" marL="0" marR="0" rtl="0" algn="l">
              <a:spcBef>
                <a:spcPts val="0"/>
              </a:spcBef>
              <a:spcAft>
                <a:spcPts val="0"/>
              </a:spcAft>
              <a:buNone/>
            </a:pPr>
            <a:r>
              <a:rPr i="1" lang="en" sz="4400">
                <a:solidFill>
                  <a:schemeClr val="lt1"/>
                </a:solidFill>
                <a:latin typeface="Alfa Slab One"/>
                <a:ea typeface="Alfa Slab One"/>
                <a:cs typeface="Alfa Slab One"/>
                <a:sym typeface="Alfa Slab One"/>
              </a:rPr>
              <a:t>How does it work ?</a:t>
            </a:r>
            <a:endParaRPr i="1" sz="4400">
              <a:solidFill>
                <a:schemeClr val="lt1"/>
              </a:solidFill>
              <a:latin typeface="Alfa Slab One"/>
              <a:ea typeface="Alfa Slab One"/>
              <a:cs typeface="Alfa Slab One"/>
              <a:sym typeface="Alfa Slab One"/>
            </a:endParaRPr>
          </a:p>
        </p:txBody>
      </p:sp>
      <p:sp>
        <p:nvSpPr>
          <p:cNvPr id="263" name="Google Shape;263;p24"/>
          <p:cNvSpPr txBox="1"/>
          <p:nvPr>
            <p:ph idx="12" type="sldNum"/>
          </p:nvPr>
        </p:nvSpPr>
        <p:spPr>
          <a:xfrm>
            <a:off x="7173175" y="4859100"/>
            <a:ext cx="1932000" cy="2844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 Ale Di Girolamo CERN IT  –  </a:t>
            </a: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