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3" r:id="rId8"/>
    <p:sldId id="257" r:id="rId9"/>
    <p:sldId id="258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0847C-AF78-4F74-9F29-8E5153AFFFCB}" type="datetimeFigureOut">
              <a:rPr lang="fr-FR" smtClean="0"/>
              <a:pPr/>
              <a:t>27/06/2011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CA128-5986-48C1-9C5F-91FB0E0248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Metallic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and charge </a:t>
            </a:r>
            <a:r>
              <a:rPr lang="fr-FR" dirty="0" err="1" smtClean="0"/>
              <a:t>breeding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3933056"/>
            <a:ext cx="6624736" cy="2160240"/>
          </a:xfrm>
        </p:spPr>
        <p:txBody>
          <a:bodyPr>
            <a:normAutofit/>
          </a:bodyPr>
          <a:lstStyle/>
          <a:p>
            <a:r>
              <a:rPr lang="fr-FR" dirty="0" smtClean="0"/>
              <a:t>Collaborative R&amp;D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496446" y="188640"/>
            <a:ext cx="464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EURISOL-net meeting, CERN, 26th- 27th of </a:t>
            </a:r>
            <a:r>
              <a:rPr lang="fr-FR" dirty="0" err="1" smtClean="0"/>
              <a:t>June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2555776" y="1628800"/>
            <a:ext cx="4202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ISOL ion source &amp; </a:t>
            </a:r>
            <a:r>
              <a:rPr lang="fr-FR" dirty="0" err="1" smtClean="0"/>
              <a:t>beam</a:t>
            </a:r>
            <a:r>
              <a:rPr lang="fr-FR" dirty="0" smtClean="0"/>
              <a:t> manipulation R&amp;D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0" y="651944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P. Delahaye, H. Franberg – Delahaye, T. Stora and F. Wenander for the « Hoplites » and « EMILIE » </a:t>
            </a:r>
            <a:r>
              <a:rPr lang="fr-FR" sz="1600" dirty="0" err="1" smtClean="0"/>
              <a:t>projects</a:t>
            </a:r>
            <a:endParaRPr lang="fr-FR" sz="1600" dirty="0" smtClean="0"/>
          </a:p>
        </p:txBody>
      </p:sp>
      <p:sp>
        <p:nvSpPr>
          <p:cNvPr id="27" name="ZoneTexte 26"/>
          <p:cNvSpPr txBox="1"/>
          <p:nvPr/>
        </p:nvSpPr>
        <p:spPr>
          <a:xfrm>
            <a:off x="395536" y="4509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Latest</a:t>
            </a:r>
            <a:r>
              <a:rPr lang="fr-FR" b="1" dirty="0" smtClean="0"/>
              <a:t> news: SPIRAL upgrade</a:t>
            </a:r>
            <a:endParaRPr lang="fr-FR" b="1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fr-FR" b="1" dirty="0" smtClean="0"/>
              <a:t>First </a:t>
            </a:r>
            <a:r>
              <a:rPr lang="fr-FR" b="1" dirty="0" err="1" smtClean="0"/>
              <a:t>beams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VADIS </a:t>
            </a:r>
            <a:r>
              <a:rPr lang="fr-FR" b="1" dirty="0" err="1" smtClean="0"/>
              <a:t>coupled</a:t>
            </a:r>
            <a:r>
              <a:rPr lang="fr-FR" b="1" dirty="0" smtClean="0"/>
              <a:t> to the SPIRAL </a:t>
            </a:r>
            <a:r>
              <a:rPr lang="fr-FR" b="1" dirty="0" err="1" smtClean="0"/>
              <a:t>targets</a:t>
            </a:r>
            <a:endParaRPr lang="fr-FR" b="1" dirty="0" smtClean="0"/>
          </a:p>
          <a:p>
            <a:pPr lvl="1"/>
            <a:r>
              <a:rPr lang="fr-FR" dirty="0" err="1" smtClean="0"/>
              <a:t>Promising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radioactive Cu, Fe, Mn</a:t>
            </a:r>
          </a:p>
          <a:p>
            <a:pPr lvl="1"/>
            <a:r>
              <a:rPr lang="fr-FR" dirty="0" smtClean="0"/>
              <a:t>Consolidation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endParaRPr lang="fr-FR" dirty="0" smtClean="0"/>
          </a:p>
          <a:p>
            <a:pPr lvl="2"/>
            <a:r>
              <a:rPr lang="fr-FR" dirty="0" smtClean="0"/>
              <a:t>Transfer tube </a:t>
            </a:r>
            <a:r>
              <a:rPr lang="fr-FR" dirty="0" err="1" smtClean="0"/>
              <a:t>broke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5 </a:t>
            </a:r>
            <a:r>
              <a:rPr lang="fr-FR" dirty="0" err="1" smtClean="0"/>
              <a:t>days</a:t>
            </a:r>
            <a:r>
              <a:rPr lang="fr-FR" dirty="0" smtClean="0"/>
              <a:t> of </a:t>
            </a:r>
            <a:r>
              <a:rPr lang="fr-FR" dirty="0" err="1" smtClean="0"/>
              <a:t>heating</a:t>
            </a:r>
            <a:endParaRPr lang="fr-FR" dirty="0" smtClean="0"/>
          </a:p>
          <a:p>
            <a:r>
              <a:rPr lang="fr-FR" b="1" dirty="0" smtClean="0"/>
              <a:t>Design of the new charge breeder </a:t>
            </a:r>
            <a:r>
              <a:rPr lang="fr-FR" b="1" dirty="0" err="1" smtClean="0"/>
              <a:t>ongoing</a:t>
            </a:r>
            <a:endParaRPr lang="fr-FR" b="1" dirty="0" smtClean="0"/>
          </a:p>
          <a:p>
            <a:pPr lvl="1"/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by </a:t>
            </a:r>
            <a:r>
              <a:rPr lang="fr-FR" dirty="0" err="1" smtClean="0"/>
              <a:t>December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endParaRPr lang="fr-FR" dirty="0" smtClean="0"/>
          </a:p>
          <a:p>
            <a:pPr lvl="1"/>
            <a:r>
              <a:rPr lang="fr-FR" dirty="0" smtClean="0"/>
              <a:t>Booster upgrade – 2012 - Installation  2013</a:t>
            </a:r>
          </a:p>
          <a:p>
            <a:pPr lvl="1"/>
            <a:r>
              <a:rPr lang="fr-FR" dirty="0" smtClean="0"/>
              <a:t>First </a:t>
            </a:r>
            <a:r>
              <a:rPr lang="fr-FR" dirty="0" err="1" smtClean="0"/>
              <a:t>beams</a:t>
            </a:r>
            <a:r>
              <a:rPr lang="fr-FR" dirty="0" smtClean="0"/>
              <a:t> in SPIRAL </a:t>
            </a:r>
            <a:r>
              <a:rPr lang="fr-FR" dirty="0" err="1" smtClean="0"/>
              <a:t>at</a:t>
            </a:r>
            <a:r>
              <a:rPr lang="fr-FR" dirty="0" smtClean="0"/>
              <a:t> the end of 2013</a:t>
            </a:r>
          </a:p>
          <a:p>
            <a:pPr lvl="1">
              <a:buNone/>
            </a:pPr>
            <a:endParaRPr lang="fr-FR" dirty="0" smtClean="0"/>
          </a:p>
          <a:p>
            <a:r>
              <a:rPr lang="fr-FR" sz="2600" dirty="0" err="1" smtClean="0">
                <a:solidFill>
                  <a:srgbClr val="0000FF"/>
                </a:solidFill>
                <a:latin typeface="Comic Sans MS" pitchFamily="66" charset="0"/>
              </a:rPr>
              <a:t>Unofficial</a:t>
            </a:r>
            <a:r>
              <a:rPr lang="fr-FR" sz="2600" dirty="0" smtClean="0">
                <a:solidFill>
                  <a:srgbClr val="0000FF"/>
                </a:solidFill>
                <a:latin typeface="Comic Sans MS" pitchFamily="66" charset="0"/>
              </a:rPr>
              <a:t> news: ANR </a:t>
            </a:r>
            <a:r>
              <a:rPr lang="fr-FR" sz="2600" dirty="0" err="1" smtClean="0">
                <a:solidFill>
                  <a:srgbClr val="0000FF"/>
                </a:solidFill>
                <a:latin typeface="Comic Sans MS" pitchFamily="66" charset="0"/>
              </a:rPr>
              <a:t>will</a:t>
            </a:r>
            <a:r>
              <a:rPr lang="fr-FR" sz="2600" dirty="0" smtClean="0">
                <a:solidFill>
                  <a:srgbClr val="0000FF"/>
                </a:solidFill>
                <a:latin typeface="Comic Sans MS" pitchFamily="66" charset="0"/>
              </a:rPr>
              <a:t> not support « Hoplites » </a:t>
            </a:r>
            <a:r>
              <a:rPr lang="fr-FR" sz="2600" dirty="0" err="1" smtClean="0">
                <a:solidFill>
                  <a:srgbClr val="0000FF"/>
                </a:solidFill>
                <a:latin typeface="Comic Sans MS" pitchFamily="66" charset="0"/>
              </a:rPr>
              <a:t>this</a:t>
            </a:r>
            <a:r>
              <a:rPr lang="fr-FR" sz="26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fr-FR" sz="2600" dirty="0" err="1" smtClean="0">
                <a:solidFill>
                  <a:srgbClr val="0000FF"/>
                </a:solidFill>
                <a:latin typeface="Comic Sans MS" pitchFamily="66" charset="0"/>
              </a:rPr>
              <a:t>year</a:t>
            </a:r>
            <a:endParaRPr lang="fr-FR" sz="260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lvl="1"/>
            <a:r>
              <a:rPr lang="fr-FR" dirty="0" smtClean="0"/>
              <a:t>Application for </a:t>
            </a:r>
            <a:r>
              <a:rPr lang="fr-FR" dirty="0" err="1" smtClean="0"/>
              <a:t>funds</a:t>
            </a:r>
            <a:r>
              <a:rPr lang="fr-FR" dirty="0" smtClean="0"/>
              <a:t> to </a:t>
            </a:r>
            <a:r>
              <a:rPr lang="fr-FR" dirty="0" err="1" smtClean="0"/>
              <a:t>submit</a:t>
            </a:r>
            <a:r>
              <a:rPr lang="fr-FR" dirty="0" smtClean="0"/>
              <a:t> </a:t>
            </a:r>
            <a:r>
              <a:rPr lang="fr-FR" dirty="0" err="1" smtClean="0"/>
              <a:t>again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endParaRPr lang="fr-FR" dirty="0" smtClean="0"/>
          </a:p>
          <a:p>
            <a:pPr lvl="1"/>
            <a:r>
              <a:rPr lang="fr-FR" dirty="0" smtClean="0"/>
              <a:t>Possible </a:t>
            </a:r>
            <a:r>
              <a:rPr lang="fr-FR" dirty="0" err="1" smtClean="0"/>
              <a:t>delays</a:t>
            </a:r>
            <a:r>
              <a:rPr lang="fr-FR" dirty="0" smtClean="0"/>
              <a:t> </a:t>
            </a:r>
            <a:r>
              <a:rPr lang="fr-FR" dirty="0" err="1" smtClean="0"/>
              <a:t>compared</a:t>
            </a:r>
            <a:r>
              <a:rPr lang="fr-FR" dirty="0" smtClean="0"/>
              <a:t> to the original planning if no support </a:t>
            </a:r>
            <a:r>
              <a:rPr lang="fr-FR" dirty="0" err="1" smtClean="0"/>
              <a:t>from</a:t>
            </a:r>
            <a:r>
              <a:rPr lang="fr-FR" dirty="0" smtClean="0"/>
              <a:t> ANR</a:t>
            </a:r>
          </a:p>
          <a:p>
            <a:pPr lvl="1">
              <a:buNone/>
            </a:pPr>
            <a:endParaRPr lang="fr-FR" dirty="0" smtClean="0"/>
          </a:p>
        </p:txBody>
      </p:sp>
      <p:pic>
        <p:nvPicPr>
          <p:cNvPr id="6" name="Picture 2" descr="C:\Users\delahaye\Pictures\Hoplit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5726062"/>
            <a:ext cx="910101" cy="11319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41 0.00255 L 0.60382 0.00255 " pathEditMode="relative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219 3.08973E-6 L -1.66667E-6 3.08973E-6 " pathEditMode="relative" ptsTypes="A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Why</a:t>
            </a:r>
            <a:r>
              <a:rPr lang="fr-FR" dirty="0" smtClean="0"/>
              <a:t> </a:t>
            </a:r>
            <a:r>
              <a:rPr lang="fr-FR" dirty="0" err="1" smtClean="0"/>
              <a:t>metallic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and charge </a:t>
            </a:r>
            <a:r>
              <a:rPr lang="fr-FR" dirty="0" err="1" smtClean="0"/>
              <a:t>breeding</a:t>
            </a:r>
            <a:r>
              <a:rPr lang="fr-FR" dirty="0" smtClean="0"/>
              <a:t> are ‘hot </a:t>
            </a:r>
            <a:r>
              <a:rPr lang="fr-FR" dirty="0" err="1" smtClean="0"/>
              <a:t>topics</a:t>
            </a:r>
            <a:r>
              <a:rPr lang="fr-FR" dirty="0" smtClean="0"/>
              <a:t>’*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r>
              <a:rPr lang="fr-FR" b="1" dirty="0" err="1" smtClean="0"/>
              <a:t>Metallic</a:t>
            </a:r>
            <a:r>
              <a:rPr lang="fr-FR" b="1" dirty="0" smtClean="0"/>
              <a:t> (+ </a:t>
            </a:r>
            <a:r>
              <a:rPr lang="fr-FR" b="1" dirty="0" err="1" smtClean="0"/>
              <a:t>halogen</a:t>
            </a:r>
            <a:r>
              <a:rPr lang="fr-FR" b="1" dirty="0" smtClean="0"/>
              <a:t> + non </a:t>
            </a:r>
            <a:r>
              <a:rPr lang="fr-FR" b="1" dirty="0" err="1" smtClean="0"/>
              <a:t>metallic</a:t>
            </a:r>
            <a:r>
              <a:rPr lang="fr-FR" b="1" dirty="0" smtClean="0"/>
              <a:t>) </a:t>
            </a:r>
            <a:r>
              <a:rPr lang="fr-FR" b="1" dirty="0" err="1" smtClean="0"/>
              <a:t>elements</a:t>
            </a:r>
            <a:endParaRPr lang="fr-FR" b="1" dirty="0" smtClean="0"/>
          </a:p>
          <a:p>
            <a:pPr lvl="1"/>
            <a:r>
              <a:rPr lang="fr-FR" dirty="0" smtClean="0"/>
              <a:t> effusion times </a:t>
            </a:r>
            <a:r>
              <a:rPr lang="fr-FR" dirty="0" err="1" smtClean="0"/>
              <a:t>from</a:t>
            </a:r>
            <a:r>
              <a:rPr lang="fr-FR" dirty="0" smtClean="0"/>
              <a:t> ISOL </a:t>
            </a:r>
            <a:r>
              <a:rPr lang="fr-FR" dirty="0" err="1" smtClean="0"/>
              <a:t>targets</a:t>
            </a:r>
            <a:r>
              <a:rPr lang="fr-FR" dirty="0" smtClean="0"/>
              <a:t> are </a:t>
            </a:r>
            <a:r>
              <a:rPr lang="fr-FR" dirty="0" err="1" smtClean="0"/>
              <a:t>usually</a:t>
            </a:r>
            <a:r>
              <a:rPr lang="fr-FR" dirty="0" smtClean="0"/>
              <a:t> a penalty </a:t>
            </a:r>
            <a:r>
              <a:rPr lang="fr-FR" dirty="0" err="1" smtClean="0"/>
              <a:t>compared</a:t>
            </a:r>
            <a:r>
              <a:rPr lang="fr-FR" dirty="0" smtClean="0"/>
              <a:t> to rare </a:t>
            </a:r>
            <a:r>
              <a:rPr lang="fr-FR" dirty="0" err="1" smtClean="0"/>
              <a:t>gases</a:t>
            </a:r>
            <a:endParaRPr lang="fr-FR" dirty="0" smtClean="0"/>
          </a:p>
          <a:p>
            <a:pPr lvl="1"/>
            <a:r>
              <a:rPr lang="fr-FR" dirty="0" smtClean="0"/>
              <a:t>High </a:t>
            </a:r>
            <a:r>
              <a:rPr lang="fr-FR" dirty="0" err="1" smtClean="0"/>
              <a:t>ionization</a:t>
            </a:r>
            <a:r>
              <a:rPr lang="fr-FR" dirty="0" smtClean="0"/>
              <a:t> </a:t>
            </a:r>
            <a:r>
              <a:rPr lang="fr-FR" dirty="0" err="1" smtClean="0"/>
              <a:t>efficiencies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</a:t>
            </a:r>
            <a:r>
              <a:rPr lang="fr-FR" dirty="0" err="1" smtClean="0"/>
              <a:t>dedicated</a:t>
            </a:r>
            <a:r>
              <a:rPr lang="fr-FR" dirty="0" smtClean="0"/>
              <a:t> </a:t>
            </a:r>
            <a:r>
              <a:rPr lang="fr-FR" dirty="0" err="1" smtClean="0"/>
              <a:t>developments</a:t>
            </a:r>
            <a:r>
              <a:rPr lang="fr-FR" dirty="0" smtClean="0"/>
              <a:t> (FEBIAD or RILIS), </a:t>
            </a:r>
            <a:r>
              <a:rPr lang="fr-FR" dirty="0" err="1" smtClean="0"/>
              <a:t>whereas</a:t>
            </a:r>
            <a:r>
              <a:rPr lang="fr-FR" dirty="0" smtClean="0"/>
              <a:t> for rare </a:t>
            </a:r>
            <a:r>
              <a:rPr lang="fr-FR" dirty="0" err="1" smtClean="0"/>
              <a:t>gases</a:t>
            </a:r>
            <a:r>
              <a:rPr lang="fr-FR" dirty="0" smtClean="0"/>
              <a:t> </a:t>
            </a:r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ECRIS </a:t>
            </a:r>
            <a:r>
              <a:rPr lang="fr-FR" dirty="0" err="1" smtClean="0"/>
              <a:t>can</a:t>
            </a:r>
            <a:r>
              <a:rPr lang="fr-FR" dirty="0" smtClean="0"/>
              <a:t> do the job</a:t>
            </a:r>
          </a:p>
          <a:p>
            <a:r>
              <a:rPr lang="fr-FR" b="1" dirty="0" smtClean="0"/>
              <a:t>N+ </a:t>
            </a:r>
            <a:r>
              <a:rPr lang="fr-FR" b="1" dirty="0" err="1" smtClean="0"/>
              <a:t>beams</a:t>
            </a:r>
            <a:r>
              <a:rPr lang="fr-FR" b="1" dirty="0" smtClean="0"/>
              <a:t> for post-</a:t>
            </a:r>
            <a:r>
              <a:rPr lang="fr-FR" b="1" dirty="0" err="1" smtClean="0"/>
              <a:t>acceleration</a:t>
            </a:r>
            <a:endParaRPr lang="fr-FR" b="1" dirty="0" smtClean="0"/>
          </a:p>
          <a:p>
            <a:pPr lvl="1"/>
            <a:r>
              <a:rPr lang="fr-FR" dirty="0" smtClean="0"/>
              <a:t>SPIRAL concept: 0 to n+ </a:t>
            </a:r>
            <a:r>
              <a:rPr lang="fr-FR" dirty="0" err="1" smtClean="0"/>
              <a:t>ionization</a:t>
            </a:r>
            <a:r>
              <a:rPr lang="fr-FR" dirty="0" smtClean="0"/>
              <a:t> </a:t>
            </a:r>
            <a:r>
              <a:rPr lang="fr-FR" dirty="0" err="1" smtClean="0"/>
              <a:t>efficiencies</a:t>
            </a:r>
            <a:r>
              <a:rPr lang="fr-FR" dirty="0" smtClean="0"/>
              <a:t> are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for rare </a:t>
            </a:r>
            <a:r>
              <a:rPr lang="fr-FR" dirty="0" err="1" smtClean="0"/>
              <a:t>gases</a:t>
            </a:r>
            <a:endParaRPr lang="fr-FR" dirty="0" smtClean="0"/>
          </a:p>
          <a:p>
            <a:pPr lvl="1"/>
            <a:r>
              <a:rPr lang="fr-FR" dirty="0" smtClean="0"/>
              <a:t> BUT application to </a:t>
            </a:r>
            <a:r>
              <a:rPr lang="fr-FR" dirty="0" err="1" smtClean="0"/>
              <a:t>metallic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not </a:t>
            </a:r>
            <a:r>
              <a:rPr lang="fr-FR" dirty="0" err="1" smtClean="0"/>
              <a:t>straightforward</a:t>
            </a:r>
            <a:r>
              <a:rPr lang="fr-FR" dirty="0" smtClean="0"/>
              <a:t> as ECRIS are cold </a:t>
            </a:r>
            <a:r>
              <a:rPr lang="fr-FR" dirty="0" err="1" smtClean="0"/>
              <a:t>wall</a:t>
            </a:r>
            <a:r>
              <a:rPr lang="fr-FR" dirty="0" smtClean="0"/>
              <a:t> sources</a:t>
            </a:r>
          </a:p>
          <a:p>
            <a:pPr lvl="1"/>
            <a:r>
              <a:rPr lang="fr-FR" dirty="0" smtClean="0"/>
              <a:t>1+ n+ (=charge </a:t>
            </a:r>
            <a:r>
              <a:rPr lang="fr-FR" dirty="0" err="1" smtClean="0"/>
              <a:t>breeding</a:t>
            </a:r>
            <a:r>
              <a:rPr lang="fr-FR" dirty="0" smtClean="0"/>
              <a:t>) </a:t>
            </a:r>
            <a:r>
              <a:rPr lang="fr-FR" dirty="0" err="1" smtClean="0"/>
              <a:t>works</a:t>
            </a:r>
            <a:r>
              <a:rPr lang="fr-FR" dirty="0" smtClean="0"/>
              <a:t> </a:t>
            </a:r>
            <a:r>
              <a:rPr lang="fr-FR" dirty="0" err="1" smtClean="0"/>
              <a:t>fairly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EBIS but </a:t>
            </a:r>
            <a:r>
              <a:rPr lang="fr-FR" dirty="0" err="1" smtClean="0"/>
              <a:t>pulsed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(not </a:t>
            </a:r>
            <a:r>
              <a:rPr lang="fr-FR" dirty="0" err="1" smtClean="0"/>
              <a:t>suited</a:t>
            </a:r>
            <a:r>
              <a:rPr lang="fr-FR" dirty="0" smtClean="0"/>
              <a:t> to GANIL </a:t>
            </a:r>
            <a:r>
              <a:rPr lang="fr-FR" dirty="0" err="1" smtClean="0"/>
              <a:t>experiments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1+ n+ </a:t>
            </a:r>
            <a:r>
              <a:rPr lang="fr-FR" dirty="0" err="1" smtClean="0"/>
              <a:t>with</a:t>
            </a:r>
            <a:r>
              <a:rPr lang="fr-FR" dirty="0" smtClean="0"/>
              <a:t> ECRIS </a:t>
            </a:r>
            <a:r>
              <a:rPr lang="fr-FR" dirty="0" err="1" smtClean="0"/>
              <a:t>works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in CW 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intensities</a:t>
            </a:r>
            <a:r>
              <a:rPr lang="fr-FR" dirty="0" smtClean="0"/>
              <a:t> but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weaknesses</a:t>
            </a:r>
            <a:r>
              <a:rPr lang="fr-FR" dirty="0" smtClean="0"/>
              <a:t>: </a:t>
            </a:r>
          </a:p>
          <a:p>
            <a:pPr lvl="2"/>
            <a:r>
              <a:rPr lang="fr-FR" dirty="0" err="1" smtClean="0"/>
              <a:t>Comparably</a:t>
            </a:r>
            <a:r>
              <a:rPr lang="fr-FR" dirty="0" smtClean="0"/>
              <a:t> </a:t>
            </a:r>
            <a:r>
              <a:rPr lang="fr-FR" dirty="0" err="1" smtClean="0"/>
              <a:t>lower</a:t>
            </a:r>
            <a:r>
              <a:rPr lang="fr-FR" dirty="0" smtClean="0"/>
              <a:t> charge states</a:t>
            </a:r>
          </a:p>
          <a:p>
            <a:pPr lvl="2"/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purity</a:t>
            </a:r>
            <a:r>
              <a:rPr lang="fr-FR" dirty="0" smtClean="0"/>
              <a:t> not </a:t>
            </a:r>
            <a:r>
              <a:rPr lang="fr-FR" dirty="0" err="1" smtClean="0"/>
              <a:t>guaranted</a:t>
            </a:r>
            <a:endParaRPr lang="fr-FR" dirty="0" smtClean="0"/>
          </a:p>
          <a:p>
            <a:pPr lvl="2"/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efficiencies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light </a:t>
            </a:r>
            <a:r>
              <a:rPr lang="fr-FR" dirty="0" err="1" smtClean="0"/>
              <a:t>metallic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: &lt;5% up to K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211960" y="6453336"/>
            <a:ext cx="1983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* </a:t>
            </a:r>
            <a:r>
              <a:rPr lang="fr-FR" b="1" dirty="0" err="1" smtClean="0"/>
              <a:t>Seen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GANIL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Collaborative R&amp;D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SPIRAL Upgrade at GANIL: « hoplites » project</a:t>
            </a:r>
          </a:p>
          <a:p>
            <a:pPr lvl="1"/>
            <a:r>
              <a:rPr lang="en-US" dirty="0" smtClean="0"/>
              <a:t>Metallic beams from a FEBIAD</a:t>
            </a:r>
          </a:p>
          <a:p>
            <a:pPr lvl="2"/>
            <a:r>
              <a:rPr lang="en-US" dirty="0" smtClean="0"/>
              <a:t>VADIS from ISOLDE</a:t>
            </a:r>
          </a:p>
          <a:p>
            <a:pPr lvl="1"/>
            <a:r>
              <a:rPr lang="en-US" dirty="0" smtClean="0"/>
              <a:t>1+ n+ for SPIRAL with an ECRIS</a:t>
            </a:r>
          </a:p>
          <a:p>
            <a:pPr lvl="2"/>
            <a:r>
              <a:rPr lang="en-US" dirty="0" smtClean="0"/>
              <a:t>Phoenix ECRIS from </a:t>
            </a:r>
            <a:r>
              <a:rPr lang="en-US" dirty="0" err="1" smtClean="0"/>
              <a:t>Daresbury</a:t>
            </a:r>
            <a:r>
              <a:rPr lang="en-US" dirty="0" smtClean="0"/>
              <a:t>, tested at CERN, on a design from LPSC, recently given to GANIL</a:t>
            </a:r>
          </a:p>
          <a:p>
            <a:pPr lvl="2"/>
            <a:r>
              <a:rPr lang="en-US" dirty="0" smtClean="0"/>
              <a:t> upgrade with the help of LPSC and ANL</a:t>
            </a:r>
          </a:p>
          <a:p>
            <a:pPr lvl="1"/>
            <a:r>
              <a:rPr lang="en-US" dirty="0" smtClean="0"/>
              <a:t>Target development</a:t>
            </a:r>
          </a:p>
          <a:p>
            <a:pPr lvl="2"/>
            <a:r>
              <a:rPr lang="en-US" dirty="0" err="1" smtClean="0"/>
              <a:t>Nb</a:t>
            </a:r>
            <a:r>
              <a:rPr lang="en-US" dirty="0" smtClean="0"/>
              <a:t>, Y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 … targets with the help of ISOLDE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b="1" dirty="0" smtClean="0"/>
              <a:t>Charge breeding for future ISOL facilities: « EMILIE » project:</a:t>
            </a:r>
          </a:p>
          <a:p>
            <a:pPr lvl="1"/>
            <a:r>
              <a:rPr lang="en-US" dirty="0" smtClean="0"/>
              <a:t>Test of a CW EBIS charge breeder concept</a:t>
            </a:r>
          </a:p>
          <a:p>
            <a:pPr lvl="2"/>
            <a:r>
              <a:rPr lang="en-US" dirty="0" smtClean="0"/>
              <a:t>A Paul trap as </a:t>
            </a:r>
            <a:r>
              <a:rPr lang="en-US" dirty="0" err="1" smtClean="0"/>
              <a:t>debuncher</a:t>
            </a:r>
            <a:endParaRPr lang="en-US" dirty="0" smtClean="0"/>
          </a:p>
          <a:p>
            <a:pPr lvl="2"/>
            <a:r>
              <a:rPr lang="en-US" dirty="0" smtClean="0"/>
              <a:t>REXEBIS –like charge breeder</a:t>
            </a:r>
          </a:p>
          <a:p>
            <a:pPr lvl="2"/>
            <a:r>
              <a:rPr lang="en-US" dirty="0" smtClean="0"/>
              <a:t>Partnership between GANIL,  CERN ISOLDE, JYFL, LPC Caen and CSNSM </a:t>
            </a:r>
            <a:r>
              <a:rPr lang="en-US" dirty="0" err="1" smtClean="0"/>
              <a:t>Orsay</a:t>
            </a:r>
            <a:endParaRPr lang="en-US" dirty="0" smtClean="0"/>
          </a:p>
          <a:p>
            <a:pPr lvl="1"/>
            <a:r>
              <a:rPr lang="en-US" dirty="0" smtClean="0"/>
              <a:t>Optimization of the SPIRAL 2 Phoenix ECRCB from LPSC</a:t>
            </a:r>
          </a:p>
          <a:p>
            <a:pPr lvl="2"/>
            <a:r>
              <a:rPr lang="en-US" dirty="0" smtClean="0"/>
              <a:t>INFN as task leader (A. </a:t>
            </a:r>
            <a:r>
              <a:rPr lang="en-US" dirty="0" err="1" smtClean="0"/>
              <a:t>Galata</a:t>
            </a:r>
            <a:r>
              <a:rPr lang="en-US" dirty="0" smtClean="0"/>
              <a:t>), optimization initiated for the SPES project</a:t>
            </a:r>
          </a:p>
          <a:p>
            <a:pPr lvl="2"/>
            <a:r>
              <a:rPr lang="en-US" dirty="0" smtClean="0"/>
              <a:t>LPSC, GANIL, JYFL and Warsaw as partners</a:t>
            </a:r>
          </a:p>
          <a:p>
            <a:pPr lvl="1"/>
            <a:endParaRPr lang="en-US" dirty="0" smtClean="0"/>
          </a:p>
        </p:txBody>
      </p:sp>
      <p:pic>
        <p:nvPicPr>
          <p:cNvPr id="4" name="Picture 2" descr="C:\Users\delahaye\Pictures\Hoplit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556792"/>
            <a:ext cx="910101" cy="1131938"/>
          </a:xfrm>
          <a:prstGeom prst="rect">
            <a:avLst/>
          </a:prstGeom>
          <a:noFill/>
        </p:spPr>
      </p:pic>
      <p:pic>
        <p:nvPicPr>
          <p:cNvPr id="5" name="Image 4" descr="Emil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4293096"/>
            <a:ext cx="908045" cy="122413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580112" y="328498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00FF"/>
                </a:solidFill>
              </a:rPr>
              <a:t>Submitted</a:t>
            </a:r>
            <a:r>
              <a:rPr lang="fr-FR" b="1" dirty="0" smtClean="0">
                <a:solidFill>
                  <a:srgbClr val="0000FF"/>
                </a:solidFill>
              </a:rPr>
              <a:t> to the french national </a:t>
            </a:r>
            <a:r>
              <a:rPr lang="fr-FR" b="1" dirty="0" err="1" smtClean="0">
                <a:solidFill>
                  <a:srgbClr val="0000FF"/>
                </a:solidFill>
              </a:rPr>
              <a:t>research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agency</a:t>
            </a:r>
            <a:r>
              <a:rPr lang="fr-FR" b="1" dirty="0" smtClean="0">
                <a:solidFill>
                  <a:srgbClr val="0000FF"/>
                </a:solidFill>
              </a:rPr>
              <a:t>: ANR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868144" y="594928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00FF"/>
                </a:solidFill>
              </a:rPr>
              <a:t>Submitted</a:t>
            </a:r>
            <a:r>
              <a:rPr lang="fr-FR" b="1" dirty="0" smtClean="0">
                <a:solidFill>
                  <a:srgbClr val="0000FF"/>
                </a:solidFill>
              </a:rPr>
              <a:t> to </a:t>
            </a:r>
            <a:r>
              <a:rPr lang="fr-FR" b="1" dirty="0" err="1" smtClean="0">
                <a:solidFill>
                  <a:srgbClr val="0000FF"/>
                </a:solidFill>
              </a:rPr>
              <a:t>Nupnet</a:t>
            </a:r>
            <a:endParaRPr lang="fr-FR" b="1" dirty="0" smtClean="0">
              <a:solidFill>
                <a:srgbClr val="0000FF"/>
              </a:solidFill>
            </a:endParaRPr>
          </a:p>
          <a:p>
            <a:r>
              <a:rPr lang="fr-FR" b="1" dirty="0" smtClean="0">
                <a:solidFill>
                  <a:srgbClr val="0000FF"/>
                </a:solidFill>
              </a:rPr>
              <a:t>« EURISOL R&amp;D »</a:t>
            </a:r>
            <a:endParaRPr lang="fr-FR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Latest</a:t>
            </a:r>
            <a:r>
              <a:rPr lang="fr-FR" b="1" dirty="0" smtClean="0"/>
              <a:t> news: SPIRAL upgrade</a:t>
            </a:r>
            <a:endParaRPr lang="fr-FR" b="1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59"/>
          </a:xfrm>
        </p:spPr>
        <p:txBody>
          <a:bodyPr>
            <a:normAutofit fontScale="85000" lnSpcReduction="20000"/>
          </a:bodyPr>
          <a:lstStyle/>
          <a:p>
            <a:r>
              <a:rPr lang="fr-FR" b="1" dirty="0" smtClean="0"/>
              <a:t>First </a:t>
            </a:r>
            <a:r>
              <a:rPr lang="fr-FR" b="1" dirty="0" err="1" smtClean="0"/>
              <a:t>beams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VADIS </a:t>
            </a:r>
            <a:r>
              <a:rPr lang="fr-FR" b="1" dirty="0" err="1" smtClean="0"/>
              <a:t>coupled</a:t>
            </a:r>
            <a:r>
              <a:rPr lang="fr-FR" b="1" dirty="0" smtClean="0"/>
              <a:t> to the SPIRAL </a:t>
            </a:r>
            <a:r>
              <a:rPr lang="fr-FR" b="1" dirty="0" err="1" smtClean="0"/>
              <a:t>targets</a:t>
            </a:r>
            <a:endParaRPr lang="fr-FR" b="1" dirty="0" smtClean="0"/>
          </a:p>
          <a:p>
            <a:pPr lvl="1"/>
            <a:r>
              <a:rPr lang="fr-FR" dirty="0" err="1" smtClean="0"/>
              <a:t>Promising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radioactive Cu, Fe, Mn</a:t>
            </a:r>
          </a:p>
          <a:p>
            <a:pPr lvl="1"/>
            <a:r>
              <a:rPr lang="fr-FR" dirty="0" smtClean="0"/>
              <a:t>Consolidation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endParaRPr lang="fr-FR" dirty="0" smtClean="0"/>
          </a:p>
          <a:p>
            <a:pPr lvl="2"/>
            <a:r>
              <a:rPr lang="fr-FR" dirty="0" smtClean="0"/>
              <a:t>Transfer tube </a:t>
            </a:r>
            <a:r>
              <a:rPr lang="fr-FR" dirty="0" err="1" smtClean="0"/>
              <a:t>broke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5 </a:t>
            </a:r>
            <a:r>
              <a:rPr lang="fr-FR" dirty="0" err="1" smtClean="0"/>
              <a:t>days</a:t>
            </a:r>
            <a:r>
              <a:rPr lang="fr-FR" dirty="0" smtClean="0"/>
              <a:t> of </a:t>
            </a:r>
            <a:r>
              <a:rPr lang="fr-FR" dirty="0" err="1" smtClean="0"/>
              <a:t>heating</a:t>
            </a:r>
            <a:endParaRPr lang="fr-FR" dirty="0" smtClean="0"/>
          </a:p>
          <a:p>
            <a:pPr lvl="1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Results</a:t>
            </a:r>
            <a:r>
              <a:rPr lang="fr-FR" dirty="0" smtClean="0"/>
              <a:t>: 1+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VADIS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115616" y="1916832"/>
          <a:ext cx="6768753" cy="3072765"/>
        </p:xfrm>
        <a:graphic>
          <a:graphicData uri="http://schemas.openxmlformats.org/drawingml/2006/table">
            <a:tbl>
              <a:tblPr/>
              <a:tblGrid>
                <a:gridCol w="1065246"/>
                <a:gridCol w="1065246"/>
                <a:gridCol w="1065246"/>
                <a:gridCol w="1371505"/>
                <a:gridCol w="1189525"/>
                <a:gridCol w="1011985"/>
              </a:tblGrid>
              <a:tr h="390525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ISOTOPE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Half-life (s)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Power (W)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Measured</a:t>
                      </a:r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1+ </a:t>
                      </a:r>
                      <a:r>
                        <a:rPr lang="fr-FR" sz="1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intensity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1+ </a:t>
                      </a:r>
                      <a:r>
                        <a:rPr lang="fr-FR" sz="1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intensity</a:t>
                      </a:r>
                      <a:r>
                        <a:rPr lang="fr-FR" sz="18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(1.5kW</a:t>
                      </a:r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Efficiency</a:t>
                      </a:r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/EPAX (%)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3.8E+04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1.5E+07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2.08E+01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38mK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53Fe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510.6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6.6E+04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2.9E+06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1.07E+00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53mFe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1.4E+04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6.1E+05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2.24E-01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58Mn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5.7E+04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2.3E+06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58Cu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4.3E+03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1.8E+05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59Cu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7.3E+04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2.9E+06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60Cu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2.5E+03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868144" y="4941168"/>
            <a:ext cx="111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&gt;10</a:t>
            </a:r>
            <a:r>
              <a:rPr lang="fr-FR" baseline="30000" dirty="0" smtClean="0">
                <a:latin typeface="Comic Sans MS" pitchFamily="66" charset="0"/>
              </a:rPr>
              <a:t>5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pps</a:t>
            </a:r>
            <a:r>
              <a:rPr lang="fr-FR" dirty="0" smtClean="0">
                <a:latin typeface="Comic Sans MS" pitchFamily="66" charset="0"/>
              </a:rPr>
              <a:t>!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555776" y="1340768"/>
            <a:ext cx="4208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00CC"/>
                </a:solidFill>
              </a:rPr>
              <a:t>From</a:t>
            </a:r>
            <a:r>
              <a:rPr lang="fr-FR" dirty="0" smtClean="0">
                <a:solidFill>
                  <a:srgbClr val="0000CC"/>
                </a:solidFill>
              </a:rPr>
              <a:t> Gamma line </a:t>
            </a:r>
            <a:r>
              <a:rPr lang="fr-FR" dirty="0" err="1" smtClean="0">
                <a:solidFill>
                  <a:srgbClr val="0000CC"/>
                </a:solidFill>
              </a:rPr>
              <a:t>intensities</a:t>
            </a:r>
            <a:r>
              <a:rPr lang="fr-FR" dirty="0" smtClean="0">
                <a:solidFill>
                  <a:srgbClr val="0000CC"/>
                </a:solidFill>
              </a:rPr>
              <a:t> </a:t>
            </a:r>
            <a:r>
              <a:rPr lang="fr-FR" dirty="0" err="1" smtClean="0">
                <a:solidFill>
                  <a:srgbClr val="0000CC"/>
                </a:solidFill>
              </a:rPr>
              <a:t>at</a:t>
            </a:r>
            <a:r>
              <a:rPr lang="fr-FR" dirty="0" smtClean="0">
                <a:solidFill>
                  <a:srgbClr val="0000CC"/>
                </a:solidFill>
              </a:rPr>
              <a:t> saturation</a:t>
            </a:r>
            <a:endParaRPr lang="fr-FR" dirty="0">
              <a:solidFill>
                <a:srgbClr val="0000CC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39552" y="537321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Despite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reliability</a:t>
            </a:r>
            <a:r>
              <a:rPr lang="fr-FR" dirty="0" smtClean="0">
                <a:solidFill>
                  <a:srgbClr val="FF0000"/>
                </a:solidFill>
              </a:rPr>
              <a:t> and a </a:t>
            </a:r>
            <a:r>
              <a:rPr lang="fr-FR" dirty="0" err="1" smtClean="0">
                <a:solidFill>
                  <a:srgbClr val="FF0000"/>
                </a:solidFill>
              </a:rPr>
              <a:t>rather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low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target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temperature</a:t>
            </a:r>
            <a:r>
              <a:rPr lang="fr-FR" dirty="0" smtClean="0">
                <a:solidFill>
                  <a:srgbClr val="FF0000"/>
                </a:solidFill>
              </a:rPr>
              <a:t>, the </a:t>
            </a:r>
            <a:r>
              <a:rPr lang="fr-FR" dirty="0" err="1" smtClean="0">
                <a:solidFill>
                  <a:srgbClr val="FF0000"/>
                </a:solidFill>
              </a:rPr>
              <a:t>target</a:t>
            </a:r>
            <a:r>
              <a:rPr lang="fr-FR" dirty="0" smtClean="0">
                <a:solidFill>
                  <a:srgbClr val="FF0000"/>
                </a:solidFill>
              </a:rPr>
              <a:t> ion source </a:t>
            </a:r>
            <a:r>
              <a:rPr lang="fr-FR" dirty="0" err="1" smtClean="0">
                <a:solidFill>
                  <a:srgbClr val="FF0000"/>
                </a:solidFill>
              </a:rPr>
              <a:t>exhibits</a:t>
            </a:r>
            <a:r>
              <a:rPr lang="fr-FR" dirty="0" smtClean="0">
                <a:solidFill>
                  <a:srgbClr val="FF0000"/>
                </a:solidFill>
              </a:rPr>
              <a:t> performances as good as one </a:t>
            </a:r>
            <a:r>
              <a:rPr lang="fr-FR" dirty="0" err="1" smtClean="0">
                <a:solidFill>
                  <a:srgbClr val="FF0000"/>
                </a:solidFill>
              </a:rPr>
              <a:t>could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wish</a:t>
            </a:r>
            <a:r>
              <a:rPr lang="fr-FR" dirty="0" smtClean="0">
                <a:solidFill>
                  <a:srgbClr val="FF0000"/>
                </a:solidFill>
              </a:rPr>
              <a:t>!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876256" y="1124744"/>
            <a:ext cx="146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PRELIMINARY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6191673" y="2146211"/>
            <a:ext cx="2952327" cy="4307125"/>
            <a:chOff x="6191673" y="1916832"/>
            <a:chExt cx="2952327" cy="4307125"/>
          </a:xfrm>
        </p:grpSpPr>
        <p:sp>
          <p:nvSpPr>
            <p:cNvPr id="10" name="Ellipse 9"/>
            <p:cNvSpPr/>
            <p:nvPr/>
          </p:nvSpPr>
          <p:spPr>
            <a:xfrm>
              <a:off x="6948264" y="1916832"/>
              <a:ext cx="1008112" cy="1728192"/>
            </a:xfrm>
            <a:prstGeom prst="ellipse">
              <a:avLst/>
            </a:prstGeom>
            <a:noFill/>
            <a:ln w="381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" name="Connecteur droit avec flèche 10"/>
            <p:cNvCxnSpPr>
              <a:stCxn id="10" idx="4"/>
            </p:cNvCxnSpPr>
            <p:nvPr/>
          </p:nvCxnSpPr>
          <p:spPr>
            <a:xfrm rot="16200000" flipH="1">
              <a:off x="6840252" y="4257092"/>
              <a:ext cx="1296144" cy="7200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6191673" y="5085184"/>
              <a:ext cx="2952327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 smtClean="0">
                  <a:latin typeface="Comic Sans MS" pitchFamily="66" charset="0"/>
                </a:rPr>
                <a:t>Contains</a:t>
              </a:r>
              <a:r>
                <a:rPr lang="fr-FR" b="1" dirty="0" smtClean="0">
                  <a:latin typeface="Comic Sans MS" pitchFamily="66" charset="0"/>
                </a:rPr>
                <a:t>:</a:t>
              </a:r>
            </a:p>
            <a:p>
              <a:r>
                <a:rPr lang="fr-FR" b="1" dirty="0" smtClean="0">
                  <a:latin typeface="Comic Sans MS" pitchFamily="66" charset="0"/>
                </a:rPr>
                <a:t>Release </a:t>
              </a:r>
              <a:r>
                <a:rPr lang="fr-FR" b="1" dirty="0" err="1" smtClean="0">
                  <a:latin typeface="Comic Sans MS" pitchFamily="66" charset="0"/>
                </a:rPr>
                <a:t>efficiency</a:t>
              </a:r>
              <a:r>
                <a:rPr lang="fr-FR" b="1" dirty="0" smtClean="0">
                  <a:latin typeface="Comic Sans MS" pitchFamily="66" charset="0"/>
                </a:rPr>
                <a:t> </a:t>
              </a:r>
              <a:r>
                <a:rPr lang="fr-FR" sz="1400" b="1" dirty="0" smtClean="0">
                  <a:latin typeface="Comic Sans MS" pitchFamily="66" charset="0"/>
                </a:rPr>
                <a:t>(diffusion + effusion </a:t>
              </a:r>
              <a:r>
                <a:rPr lang="fr-FR" sz="1400" b="1" dirty="0" err="1" smtClean="0">
                  <a:latin typeface="Comic Sans MS" pitchFamily="66" charset="0"/>
                </a:rPr>
                <a:t>delays</a:t>
              </a:r>
              <a:r>
                <a:rPr lang="fr-FR" sz="1400" b="1" dirty="0" smtClean="0">
                  <a:latin typeface="Comic Sans MS" pitchFamily="66" charset="0"/>
                </a:rPr>
                <a:t>)</a:t>
              </a:r>
            </a:p>
            <a:p>
              <a:r>
                <a:rPr lang="fr-FR" b="1" dirty="0" smtClean="0">
                  <a:latin typeface="Comic Sans MS" pitchFamily="66" charset="0"/>
                </a:rPr>
                <a:t>Ionisation </a:t>
              </a:r>
              <a:r>
                <a:rPr lang="fr-FR" b="1" dirty="0" err="1" smtClean="0">
                  <a:latin typeface="Comic Sans MS" pitchFamily="66" charset="0"/>
                </a:rPr>
                <a:t>efficiency</a:t>
              </a:r>
              <a:endParaRPr lang="fr-FR" b="1" dirty="0" smtClean="0"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Latest</a:t>
            </a:r>
            <a:r>
              <a:rPr lang="fr-FR" b="1" dirty="0" smtClean="0"/>
              <a:t> news: SPIRAL upgrade</a:t>
            </a:r>
            <a:endParaRPr lang="fr-FR" b="1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80927"/>
          </a:xfrm>
        </p:spPr>
        <p:txBody>
          <a:bodyPr>
            <a:normAutofit fontScale="85000" lnSpcReduction="20000"/>
          </a:bodyPr>
          <a:lstStyle/>
          <a:p>
            <a:r>
              <a:rPr lang="fr-FR" b="1" dirty="0" smtClean="0"/>
              <a:t>First </a:t>
            </a:r>
            <a:r>
              <a:rPr lang="fr-FR" b="1" dirty="0" err="1" smtClean="0"/>
              <a:t>beams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VADIS </a:t>
            </a:r>
            <a:r>
              <a:rPr lang="fr-FR" b="1" dirty="0" err="1" smtClean="0"/>
              <a:t>coupled</a:t>
            </a:r>
            <a:r>
              <a:rPr lang="fr-FR" b="1" dirty="0" smtClean="0"/>
              <a:t> to the SPIRAL </a:t>
            </a:r>
            <a:r>
              <a:rPr lang="fr-FR" b="1" dirty="0" err="1" smtClean="0"/>
              <a:t>targets</a:t>
            </a:r>
            <a:endParaRPr lang="fr-FR" b="1" dirty="0" smtClean="0"/>
          </a:p>
          <a:p>
            <a:pPr lvl="1"/>
            <a:r>
              <a:rPr lang="fr-FR" dirty="0" err="1" smtClean="0"/>
              <a:t>Promising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radioactive Cu, Fe, Mn</a:t>
            </a:r>
          </a:p>
          <a:p>
            <a:pPr lvl="1"/>
            <a:r>
              <a:rPr lang="fr-FR" dirty="0" smtClean="0"/>
              <a:t>Consolidation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endParaRPr lang="fr-FR" dirty="0" smtClean="0"/>
          </a:p>
          <a:p>
            <a:pPr lvl="2"/>
            <a:r>
              <a:rPr lang="fr-FR" dirty="0" smtClean="0"/>
              <a:t>Transfer tube </a:t>
            </a:r>
            <a:r>
              <a:rPr lang="fr-FR" dirty="0" err="1" smtClean="0"/>
              <a:t>broke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5 </a:t>
            </a:r>
            <a:r>
              <a:rPr lang="fr-FR" dirty="0" err="1" smtClean="0"/>
              <a:t>days</a:t>
            </a:r>
            <a:r>
              <a:rPr lang="fr-FR" dirty="0" smtClean="0"/>
              <a:t> of </a:t>
            </a:r>
            <a:r>
              <a:rPr lang="fr-FR" dirty="0" err="1" smtClean="0"/>
              <a:t>heating</a:t>
            </a:r>
            <a:endParaRPr lang="fr-FR" dirty="0" smtClean="0"/>
          </a:p>
          <a:p>
            <a:r>
              <a:rPr lang="fr-FR" b="1" dirty="0" smtClean="0"/>
              <a:t>Design of the new charge breeder </a:t>
            </a:r>
            <a:r>
              <a:rPr lang="fr-FR" b="1" dirty="0" err="1" smtClean="0"/>
              <a:t>ongoing</a:t>
            </a:r>
            <a:endParaRPr lang="fr-FR" b="1" dirty="0" smtClean="0"/>
          </a:p>
          <a:p>
            <a:pPr lvl="1"/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by </a:t>
            </a:r>
            <a:r>
              <a:rPr lang="fr-FR" dirty="0" err="1" smtClean="0"/>
              <a:t>December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endParaRPr lang="fr-FR" dirty="0" smtClean="0"/>
          </a:p>
          <a:p>
            <a:pPr lvl="1"/>
            <a:r>
              <a:rPr lang="fr-FR" dirty="0" smtClean="0"/>
              <a:t>Booster upgrade – 2012 - Installation  2013</a:t>
            </a:r>
          </a:p>
          <a:p>
            <a:pPr lvl="1"/>
            <a:r>
              <a:rPr lang="fr-FR" dirty="0" smtClean="0"/>
              <a:t>First </a:t>
            </a:r>
            <a:r>
              <a:rPr lang="fr-FR" dirty="0" err="1" smtClean="0"/>
              <a:t>beams</a:t>
            </a:r>
            <a:r>
              <a:rPr lang="fr-FR" dirty="0" smtClean="0"/>
              <a:t> in SPIRAL </a:t>
            </a:r>
            <a:r>
              <a:rPr lang="fr-FR" dirty="0" err="1" smtClean="0"/>
              <a:t>at</a:t>
            </a:r>
            <a:r>
              <a:rPr lang="fr-FR" dirty="0" smtClean="0"/>
              <a:t> the end of 2013</a:t>
            </a:r>
          </a:p>
          <a:p>
            <a:pPr lvl="1">
              <a:buNone/>
            </a:pPr>
            <a:endParaRPr lang="fr-FR" dirty="0" smtClean="0"/>
          </a:p>
          <a:p>
            <a:pPr lvl="1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 err="1" smtClean="0"/>
              <a:t>Latest</a:t>
            </a:r>
            <a:r>
              <a:rPr lang="fr-FR" sz="3600" b="1" dirty="0" smtClean="0"/>
              <a:t> news: « EMILIE » </a:t>
            </a:r>
            <a:r>
              <a:rPr lang="fr-FR" sz="3600" b="1" dirty="0" err="1" smtClean="0"/>
              <a:t>project</a:t>
            </a:r>
            <a:endParaRPr lang="fr-FR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Evaluation of the « EMILIE » </a:t>
            </a:r>
            <a:r>
              <a:rPr lang="fr-FR" sz="2400" dirty="0" err="1" smtClean="0"/>
              <a:t>project</a:t>
            </a:r>
            <a:r>
              <a:rPr lang="fr-FR" sz="2400" dirty="0" smtClean="0"/>
              <a:t> 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ongoing</a:t>
            </a:r>
            <a:endParaRPr lang="fr-FR" sz="2400" dirty="0" smtClean="0"/>
          </a:p>
          <a:p>
            <a:pPr lvl="1"/>
            <a:r>
              <a:rPr lang="fr-FR" sz="2000" dirty="0" err="1" smtClean="0"/>
              <a:t>Results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Nupnet</a:t>
            </a:r>
            <a:r>
              <a:rPr lang="fr-FR" sz="2000" dirty="0" smtClean="0"/>
              <a:t> call by the end of July</a:t>
            </a:r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2800" dirty="0" smtClean="0"/>
              <a:t>The SPIRAL upgrade and « Hoplites » </a:t>
            </a:r>
            <a:r>
              <a:rPr lang="fr-FR" sz="2800" dirty="0" err="1" smtClean="0"/>
              <a:t>project</a:t>
            </a:r>
            <a:endParaRPr lang="fr-FR" sz="2800" dirty="0" smtClean="0"/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 smtClean="0"/>
          </a:p>
          <a:p>
            <a:r>
              <a:rPr lang="fr-FR" sz="2800" dirty="0" smtClean="0"/>
              <a:t>And the « EMILIE » </a:t>
            </a:r>
            <a:r>
              <a:rPr lang="fr-FR" sz="2800" dirty="0" err="1" smtClean="0"/>
              <a:t>project</a:t>
            </a:r>
            <a:endParaRPr lang="fr-FR" sz="2800" dirty="0" smtClean="0"/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 smtClean="0"/>
          </a:p>
          <a:p>
            <a:pPr algn="ctr">
              <a:buNone/>
            </a:pPr>
            <a:r>
              <a:rPr lang="fr-FR" sz="2800" dirty="0" smtClean="0"/>
              <a:t>Can </a:t>
            </a:r>
            <a:r>
              <a:rPr lang="fr-FR" sz="2800" dirty="0" err="1" smtClean="0"/>
              <a:t>bring</a:t>
            </a:r>
            <a:r>
              <a:rPr lang="fr-FR" sz="2800" dirty="0" smtClean="0"/>
              <a:t> </a:t>
            </a:r>
            <a:r>
              <a:rPr lang="fr-FR" sz="2800" dirty="0" err="1" smtClean="0"/>
              <a:t>interesting</a:t>
            </a:r>
            <a:r>
              <a:rPr lang="fr-FR" sz="2800" dirty="0" smtClean="0"/>
              <a:t> </a:t>
            </a:r>
            <a:r>
              <a:rPr lang="fr-FR" sz="2800" dirty="0" err="1" smtClean="0"/>
              <a:t>results</a:t>
            </a:r>
            <a:r>
              <a:rPr lang="fr-FR" sz="2800" dirty="0" smtClean="0"/>
              <a:t> </a:t>
            </a:r>
            <a:r>
              <a:rPr lang="fr-FR" sz="2800" dirty="0" err="1" smtClean="0"/>
              <a:t>concerning</a:t>
            </a:r>
            <a:r>
              <a:rPr lang="fr-FR" sz="2800" dirty="0" smtClean="0"/>
              <a:t> the charge </a:t>
            </a:r>
            <a:r>
              <a:rPr lang="fr-FR" sz="2800" dirty="0" err="1" smtClean="0"/>
              <a:t>breeding</a:t>
            </a:r>
            <a:r>
              <a:rPr lang="fr-FR" sz="2800" dirty="0" smtClean="0"/>
              <a:t> of </a:t>
            </a:r>
            <a:r>
              <a:rPr lang="fr-FR" sz="2800" dirty="0" err="1" smtClean="0"/>
              <a:t>metallic</a:t>
            </a:r>
            <a:r>
              <a:rPr lang="fr-FR" sz="2800" dirty="0" smtClean="0"/>
              <a:t> </a:t>
            </a:r>
            <a:r>
              <a:rPr lang="fr-FR" sz="2800" dirty="0" err="1" smtClean="0"/>
              <a:t>beams</a:t>
            </a:r>
            <a:r>
              <a:rPr lang="fr-FR" sz="2800" dirty="0" smtClean="0"/>
              <a:t> for EURISOL…</a:t>
            </a:r>
            <a:endParaRPr lang="fr-FR" sz="28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endParaRPr lang="fr-FR" dirty="0"/>
          </a:p>
        </p:txBody>
      </p:sp>
      <p:pic>
        <p:nvPicPr>
          <p:cNvPr id="5" name="Picture 2" descr="C:\Users\delahaye\Pictures\Hoplit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916832"/>
            <a:ext cx="910101" cy="1131938"/>
          </a:xfrm>
          <a:prstGeom prst="rect">
            <a:avLst/>
          </a:prstGeom>
          <a:noFill/>
        </p:spPr>
      </p:pic>
      <p:pic>
        <p:nvPicPr>
          <p:cNvPr id="6" name="Image 5" descr="Emil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3861048"/>
            <a:ext cx="908045" cy="1224136"/>
          </a:xfrm>
          <a:prstGeom prst="rect">
            <a:avLst/>
          </a:prstGeom>
        </p:spPr>
      </p:pic>
      <p:pic>
        <p:nvPicPr>
          <p:cNvPr id="9" name="Picture 12" descr="ganil_trans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420888"/>
            <a:ext cx="1500187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Logo_Spiral2_2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933056"/>
            <a:ext cx="1882476" cy="43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437112"/>
            <a:ext cx="1800201" cy="515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2276872"/>
            <a:ext cx="1000187" cy="47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3933056"/>
            <a:ext cx="1072195" cy="51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9992" y="2276872"/>
            <a:ext cx="1009079" cy="44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933056"/>
            <a:ext cx="883144" cy="37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67944" y="3933056"/>
            <a:ext cx="30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92080" y="4221088"/>
            <a:ext cx="1746498" cy="44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83768" y="4509120"/>
            <a:ext cx="942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95936" y="4509120"/>
            <a:ext cx="446450" cy="49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19872" y="2276872"/>
            <a:ext cx="942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… as </a:t>
            </a:r>
            <a:r>
              <a:rPr lang="fr-FR" sz="2400" dirty="0" err="1" smtClean="0"/>
              <a:t>it</a:t>
            </a:r>
            <a:r>
              <a:rPr lang="fr-FR" sz="2400" dirty="0" smtClean="0"/>
              <a:t> </a:t>
            </a:r>
            <a:r>
              <a:rPr lang="fr-FR" sz="2400" dirty="0" err="1" smtClean="0"/>
              <a:t>was</a:t>
            </a:r>
            <a:r>
              <a:rPr lang="fr-FR" sz="2400" dirty="0" smtClean="0"/>
              <a:t> (</a:t>
            </a:r>
            <a:r>
              <a:rPr lang="fr-FR" sz="2400" dirty="0" err="1" smtClean="0"/>
              <a:t>almost</a:t>
            </a:r>
            <a:r>
              <a:rPr lang="fr-FR" sz="2400" dirty="0" smtClean="0"/>
              <a:t>) </a:t>
            </a:r>
            <a:r>
              <a:rPr lang="fr-FR" sz="2400" dirty="0" err="1" smtClean="0"/>
              <a:t>considered</a:t>
            </a:r>
            <a:r>
              <a:rPr lang="fr-FR" sz="2400" dirty="0" smtClean="0"/>
              <a:t> in the EURISOL DS</a:t>
            </a:r>
            <a:endParaRPr lang="fr-FR" sz="2400" dirty="0"/>
          </a:p>
        </p:txBody>
      </p:sp>
      <p:pic>
        <p:nvPicPr>
          <p:cNvPr id="4" name="Picture 2" descr="D:\Docs Pierre\EURISOL\Task 9\Preliminary and Final reports Charge breeding\layout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5904656" cy="442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1187624" y="6021288"/>
            <a:ext cx="75608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P. Delahaye, O. </a:t>
            </a:r>
            <a:r>
              <a:rPr lang="en-US" sz="1400" b="1" dirty="0" err="1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Kester</a:t>
            </a:r>
            <a:r>
              <a:rPr lang="en-US" sz="1400" b="1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, C. Barton, T. </a:t>
            </a:r>
            <a:r>
              <a:rPr lang="en-US" sz="1400" b="1" dirty="0" err="1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Lamy</a:t>
            </a:r>
            <a:r>
              <a:rPr lang="en-US" sz="1400" b="1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, M. Marie-Jeanne, F. </a:t>
            </a:r>
            <a:r>
              <a:rPr lang="en-US" sz="1400" b="1" dirty="0" err="1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Wenander</a:t>
            </a:r>
            <a:r>
              <a:rPr lang="en-US" sz="1400" b="1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 Eur. Phys. J. A 46(2010)421</a:t>
            </a:r>
            <a:endParaRPr lang="fr-FR" sz="1400" b="1" dirty="0" smtClean="0">
              <a:solidFill>
                <a:srgbClr val="0070C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228184" y="5373216"/>
            <a:ext cx="234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EBIS + ECRIS in </a:t>
            </a:r>
            <a:r>
              <a:rPr lang="fr-FR" b="1" dirty="0" err="1" smtClean="0"/>
              <a:t>parallel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555776" y="2060848"/>
            <a:ext cx="2490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0000FF"/>
                </a:solidFill>
              </a:rPr>
              <a:t>EBIS: High charge states</a:t>
            </a:r>
            <a:endParaRPr lang="fr-FR" b="1" i="1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03848" y="4941168"/>
            <a:ext cx="2305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0000FF"/>
                </a:solidFill>
              </a:rPr>
              <a:t>ECRIS: High </a:t>
            </a:r>
            <a:r>
              <a:rPr lang="fr-FR" b="1" i="1" dirty="0" err="1" smtClean="0">
                <a:solidFill>
                  <a:srgbClr val="0000FF"/>
                </a:solidFill>
              </a:rPr>
              <a:t>intensities</a:t>
            </a:r>
            <a:endParaRPr lang="fr-FR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3777</TotalTime>
  <Words>579</Words>
  <Application>Microsoft Office PowerPoint</Application>
  <PresentationFormat>Affichage à l'écran (4:3)</PresentationFormat>
  <Paragraphs>146</Paragraphs>
  <Slides>10</Slides>
  <Notes>0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Metallic beams and charge breeding</vt:lpstr>
      <vt:lpstr>Why metallic beams and charge breeding are ‘hot topics’*</vt:lpstr>
      <vt:lpstr>Collaborative R&amp;D</vt:lpstr>
      <vt:lpstr>Latest news: SPIRAL upgrade</vt:lpstr>
      <vt:lpstr>Results: 1+ beams from VADIS</vt:lpstr>
      <vt:lpstr>Latest news: SPIRAL upgrade</vt:lpstr>
      <vt:lpstr>Latest news: « EMILIE » project</vt:lpstr>
      <vt:lpstr>Summary</vt:lpstr>
      <vt:lpstr>Diapositive 9</vt:lpstr>
      <vt:lpstr>Latest news: SPIRAL upgrade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Metallic beams and charge breeding</dc:title>
  <dc:creator>delahaye</dc:creator>
  <cp:lastModifiedBy>franberg</cp:lastModifiedBy>
  <cp:revision>70</cp:revision>
  <dcterms:created xsi:type="dcterms:W3CDTF">2011-06-23T16:01:54Z</dcterms:created>
  <dcterms:modified xsi:type="dcterms:W3CDTF">2011-06-27T14:44:15Z</dcterms:modified>
</cp:coreProperties>
</file>