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fs:Departments:AB:Groups:RF:Machines:LHC:ACS:SM18TestStand:HIE-ISOLDE:TestRF:CavityProtoCERN1_3test:201102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47266185476815"/>
          <c:y val="0.0560301837270341"/>
          <c:w val="0.540735126859143"/>
          <c:h val="0.798225065616798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Data!$K$20:$K$43</c:f>
              <c:numCache>
                <c:formatCode>General</c:formatCode>
                <c:ptCount val="24"/>
                <c:pt idx="0">
                  <c:v>0.0365841355197175</c:v>
                </c:pt>
                <c:pt idx="1">
                  <c:v>1.056313419512148</c:v>
                </c:pt>
                <c:pt idx="2">
                  <c:v>1.118903924573003</c:v>
                </c:pt>
                <c:pt idx="3">
                  <c:v>1.256877052484507</c:v>
                </c:pt>
                <c:pt idx="4">
                  <c:v>1.320665391485222</c:v>
                </c:pt>
                <c:pt idx="5">
                  <c:v>1.446414600854506</c:v>
                </c:pt>
                <c:pt idx="6">
                  <c:v>1.575044386307338</c:v>
                </c:pt>
                <c:pt idx="7">
                  <c:v>1.693529620956887</c:v>
                </c:pt>
                <c:pt idx="8">
                  <c:v>0.857615846688909</c:v>
                </c:pt>
                <c:pt idx="9">
                  <c:v>0.724924532480365</c:v>
                </c:pt>
                <c:pt idx="10">
                  <c:v>0.620572886897706</c:v>
                </c:pt>
                <c:pt idx="11">
                  <c:v>0.508502154262973</c:v>
                </c:pt>
                <c:pt idx="12">
                  <c:v>0.362904870746693</c:v>
                </c:pt>
                <c:pt idx="13">
                  <c:v>0.21076223587485</c:v>
                </c:pt>
                <c:pt idx="14">
                  <c:v>0.0264419084445414</c:v>
                </c:pt>
                <c:pt idx="15">
                  <c:v>1.717088964770511</c:v>
                </c:pt>
                <c:pt idx="16">
                  <c:v>1.744989415990728</c:v>
                </c:pt>
                <c:pt idx="17">
                  <c:v>0.906343442959936</c:v>
                </c:pt>
                <c:pt idx="18">
                  <c:v>0.602965962900709</c:v>
                </c:pt>
                <c:pt idx="19">
                  <c:v>0.732474984331329</c:v>
                </c:pt>
                <c:pt idx="20">
                  <c:v>0.135610337602405</c:v>
                </c:pt>
                <c:pt idx="21">
                  <c:v>0.724924532480365</c:v>
                </c:pt>
                <c:pt idx="22">
                  <c:v>0.916838405401449</c:v>
                </c:pt>
                <c:pt idx="23">
                  <c:v>1.458118422783434</c:v>
                </c:pt>
              </c:numCache>
            </c:numRef>
          </c:xVal>
          <c:yVal>
            <c:numRef>
              <c:f>Data!$L$20:$L$43</c:f>
              <c:numCache>
                <c:formatCode>0.00E+00</c:formatCode>
                <c:ptCount val="24"/>
                <c:pt idx="0">
                  <c:v>28454.25446848194</c:v>
                </c:pt>
                <c:pt idx="1">
                  <c:v>1.94900419495045E7</c:v>
                </c:pt>
                <c:pt idx="2">
                  <c:v>1.7437315437053E7</c:v>
                </c:pt>
                <c:pt idx="3">
                  <c:v>1.27379916468576E7</c:v>
                </c:pt>
                <c:pt idx="4">
                  <c:v>1.08702901962899E7</c:v>
                </c:pt>
                <c:pt idx="5">
                  <c:v>7.86391629891056E6</c:v>
                </c:pt>
                <c:pt idx="6">
                  <c:v>4.52759403961761E6</c:v>
                </c:pt>
                <c:pt idx="7">
                  <c:v>3.94166363783952E6</c:v>
                </c:pt>
                <c:pt idx="8">
                  <c:v>2.50855729787701E7</c:v>
                </c:pt>
                <c:pt idx="9">
                  <c:v>2.88176225281943E7</c:v>
                </c:pt>
                <c:pt idx="10">
                  <c:v>5.04811278822028E7</c:v>
                </c:pt>
                <c:pt idx="11">
                  <c:v>5.78272148044835E7</c:v>
                </c:pt>
                <c:pt idx="12">
                  <c:v>6.771695138266E7</c:v>
                </c:pt>
                <c:pt idx="13">
                  <c:v>8.10185572727995E7</c:v>
                </c:pt>
                <c:pt idx="14">
                  <c:v>9.71433332938577E7</c:v>
                </c:pt>
                <c:pt idx="15">
                  <c:v>3.72168389881221E6</c:v>
                </c:pt>
                <c:pt idx="16">
                  <c:v>3.17465812889918E6</c:v>
                </c:pt>
                <c:pt idx="17">
                  <c:v>2.4443112349271E7</c:v>
                </c:pt>
                <c:pt idx="18">
                  <c:v>3.68888226533837E7</c:v>
                </c:pt>
                <c:pt idx="19">
                  <c:v>2.97592465325667E7</c:v>
                </c:pt>
                <c:pt idx="20">
                  <c:v>8.83241659238324E7</c:v>
                </c:pt>
                <c:pt idx="21">
                  <c:v>4.66745969899791E7</c:v>
                </c:pt>
                <c:pt idx="22">
                  <c:v>3.41429768852166E7</c:v>
                </c:pt>
                <c:pt idx="23">
                  <c:v>8.02881444841335E6</c:v>
                </c:pt>
              </c:numCache>
            </c:numRef>
          </c:yVal>
        </c:ser>
        <c:ser>
          <c:idx val="1"/>
          <c:order val="1"/>
          <c:tx>
            <c:v>calibration point</c:v>
          </c:tx>
          <c:spPr>
            <a:ln w="28575">
              <a:noFill/>
            </a:ln>
          </c:spPr>
          <c:xVal>
            <c:numRef>
              <c:f>Data!$B$17</c:f>
              <c:numCache>
                <c:formatCode>General</c:formatCode>
                <c:ptCount val="1"/>
                <c:pt idx="0">
                  <c:v>0.21076223587485</c:v>
                </c:pt>
              </c:numCache>
            </c:numRef>
          </c:xVal>
          <c:yVal>
            <c:numRef>
              <c:f>Data!$B$16</c:f>
              <c:numCache>
                <c:formatCode>0.00E+00</c:formatCode>
                <c:ptCount val="1"/>
                <c:pt idx="0">
                  <c:v>8.10185572727995E7</c:v>
                </c:pt>
              </c:numCache>
            </c:numRef>
          </c:yVal>
        </c:ser>
        <c:ser>
          <c:idx val="2"/>
          <c:order val="2"/>
          <c:tx>
            <c:v>new point</c:v>
          </c:tx>
          <c:spPr>
            <a:ln w="28575">
              <a:noFill/>
            </a:ln>
          </c:spPr>
          <c:xVal>
            <c:numRef>
              <c:f>Data!$K$49</c:f>
              <c:numCache>
                <c:formatCode>General</c:formatCode>
                <c:ptCount val="1"/>
                <c:pt idx="0">
                  <c:v>3.455750403730573</c:v>
                </c:pt>
              </c:numCache>
            </c:numRef>
          </c:xVal>
          <c:yVal>
            <c:numRef>
              <c:f>Data!$L$49</c:f>
              <c:numCache>
                <c:formatCode>General</c:formatCode>
                <c:ptCount val="1"/>
                <c:pt idx="0">
                  <c:v>7.3337016079261E7</c:v>
                </c:pt>
              </c:numCache>
            </c:numRef>
          </c:yVal>
        </c:ser>
        <c:ser>
          <c:idx val="3"/>
          <c:order val="3"/>
          <c:tx>
            <c:v>December data</c:v>
          </c:tx>
          <c:spPr>
            <a:ln w="28575">
              <a:noFill/>
            </a:ln>
          </c:spPr>
          <c:xVal>
            <c:numRef>
              <c:f>Data!$K$52:$K$67</c:f>
              <c:numCache>
                <c:formatCode>General</c:formatCode>
                <c:ptCount val="16"/>
                <c:pt idx="0">
                  <c:v>1.098396428155672</c:v>
                </c:pt>
                <c:pt idx="1">
                  <c:v>1.202289659671058</c:v>
                </c:pt>
                <c:pt idx="2">
                  <c:v>1.348525340971327</c:v>
                </c:pt>
                <c:pt idx="3">
                  <c:v>1.521279846745531</c:v>
                </c:pt>
                <c:pt idx="4">
                  <c:v>1.679612553679643</c:v>
                </c:pt>
                <c:pt idx="5">
                  <c:v>1.804509247281314</c:v>
                </c:pt>
                <c:pt idx="6">
                  <c:v>1.943162461019882</c:v>
                </c:pt>
                <c:pt idx="7">
                  <c:v>2.046016406833506</c:v>
                </c:pt>
                <c:pt idx="8">
                  <c:v>0.876010097065656</c:v>
                </c:pt>
                <c:pt idx="9">
                  <c:v>0.954902679431284</c:v>
                </c:pt>
                <c:pt idx="10">
                  <c:v>0.722202707034348</c:v>
                </c:pt>
                <c:pt idx="11">
                  <c:v>0.634832441199411</c:v>
                </c:pt>
                <c:pt idx="12">
                  <c:v>0.409410627549004</c:v>
                </c:pt>
                <c:pt idx="13">
                  <c:v>0.532303242862733</c:v>
                </c:pt>
                <c:pt idx="14">
                  <c:v>0.213874551567338</c:v>
                </c:pt>
                <c:pt idx="15">
                  <c:v>1.802017946951098</c:v>
                </c:pt>
              </c:numCache>
            </c:numRef>
          </c:xVal>
          <c:yVal>
            <c:numRef>
              <c:f>Data!$L$52:$L$67</c:f>
              <c:numCache>
                <c:formatCode>General</c:formatCode>
                <c:ptCount val="16"/>
                <c:pt idx="0">
                  <c:v>2.59591604884971E8</c:v>
                </c:pt>
                <c:pt idx="1">
                  <c:v>2.0525265825628E8</c:v>
                </c:pt>
                <c:pt idx="2">
                  <c:v>1.3949011716488E8</c:v>
                </c:pt>
                <c:pt idx="3">
                  <c:v>8.01551371265932E7</c:v>
                </c:pt>
                <c:pt idx="4">
                  <c:v>4.64852424651466E7</c:v>
                </c:pt>
                <c:pt idx="5">
                  <c:v>3.176854156762E7</c:v>
                </c:pt>
                <c:pt idx="6">
                  <c:v>1.95455451097015E7</c:v>
                </c:pt>
                <c:pt idx="7">
                  <c:v>1.35699794731904E7</c:v>
                </c:pt>
                <c:pt idx="8">
                  <c:v>3.91076036647876E8</c:v>
                </c:pt>
                <c:pt idx="9">
                  <c:v>3.45754835163731E8</c:v>
                </c:pt>
                <c:pt idx="10">
                  <c:v>5.0230439819428E8</c:v>
                </c:pt>
                <c:pt idx="11">
                  <c:v>5.66253655070977E8</c:v>
                </c:pt>
                <c:pt idx="12">
                  <c:v>7.38583479209888E8</c:v>
                </c:pt>
                <c:pt idx="13">
                  <c:v>7.24899097286509E8</c:v>
                </c:pt>
                <c:pt idx="14">
                  <c:v>2.62637326262218E9</c:v>
                </c:pt>
                <c:pt idx="15">
                  <c:v>3.18178757602962E7</c:v>
                </c:pt>
              </c:numCache>
            </c:numRef>
          </c:yVal>
        </c:ser>
        <c:axId val="677761512"/>
        <c:axId val="680063880"/>
      </c:scatterChart>
      <c:valAx>
        <c:axId val="6777615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Eacc</a:t>
                </a:r>
                <a:r>
                  <a:rPr lang="en-US" baseline="0"/>
                  <a:t> (MV/m)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680063880"/>
        <c:crosses val="autoZero"/>
        <c:crossBetween val="midCat"/>
      </c:valAx>
      <c:valAx>
        <c:axId val="680063880"/>
        <c:scaling>
          <c:logBase val="10.0"/>
          <c:orientation val="minMax"/>
          <c:max val="8.0E9"/>
          <c:min val="10000.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</a:t>
                </a:r>
              </a:p>
            </c:rich>
          </c:tx>
          <c:layout>
            <c:manualLayout>
              <c:xMode val="edge"/>
              <c:yMode val="edge"/>
              <c:x val="0.00277777777777778"/>
              <c:y val="0.43926290463692"/>
            </c:manualLayout>
          </c:layout>
        </c:title>
        <c:numFmt formatCode="0.00E+00" sourceLinked="1"/>
        <c:minorTickMark val="in"/>
        <c:tickLblPos val="nextTo"/>
        <c:crossAx val="67776151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Pasini EURISOL-NET (ENSAR/NA03) WG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FAD2F13-E406-2741-8C67-42D74FCCBAD5}" type="datetimeFigureOut">
              <a:rPr lang="en-US" smtClean="0"/>
              <a:t>6/28/11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4831D7-F67E-3748-B3C9-DA0BE34F173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Eurisol</a:t>
            </a:r>
            <a:r>
              <a:rPr lang="en-US" dirty="0" smtClean="0"/>
              <a:t>-</a:t>
            </a:r>
            <a:r>
              <a:rPr lang="en-US" dirty="0" smtClean="0"/>
              <a:t>NET (ENSAR/NA03) WG</a:t>
            </a:r>
          </a:p>
          <a:p>
            <a:r>
              <a:rPr lang="en-US" dirty="0" smtClean="0"/>
              <a:t>CERN June 27-28 2011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M. Pasini, CERN BE/RF and K.U.L.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SRF activities at CERN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cavity</a:t>
            </a:r>
            <a:endParaRPr lang="en-US" dirty="0"/>
          </a:p>
        </p:txBody>
      </p:sp>
      <p:pic>
        <p:nvPicPr>
          <p:cNvPr id="5" name="Picture 2" descr="G:\Divisions\EST\Groups\SM\ThinFilms\DataFiles\Building252\HIE-ISOLDE\Photos\Cavte Q2_3 After sputtering 290311\Photo0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45680"/>
            <a:ext cx="4369613" cy="3277210"/>
          </a:xfrm>
          <a:prstGeom prst="rect">
            <a:avLst/>
          </a:prstGeom>
          <a:noFill/>
        </p:spPr>
      </p:pic>
      <p:pic>
        <p:nvPicPr>
          <p:cNvPr id="6" name="Picture 3" descr="G:\Divisions\EST\Groups\SM\ThinFilms\DataFiles\Building252\HIE-ISOLDE\Photos\Cavte Q2_3 After sputtering 290311\Photo0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13632"/>
            <a:ext cx="3277210" cy="4369613"/>
          </a:xfrm>
          <a:prstGeom prst="rect">
            <a:avLst/>
          </a:prstGeom>
          <a:noFill/>
        </p:spPr>
      </p:pic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N0063.JPG"/>
          <p:cNvPicPr>
            <a:picLocks noChangeAspect="1"/>
          </p:cNvPicPr>
          <p:nvPr/>
        </p:nvPicPr>
        <p:blipFill>
          <a:blip r:embed="rId2"/>
          <a:srcRect l="16777" r="16777" b="8389"/>
          <a:stretch>
            <a:fillRect/>
          </a:stretch>
        </p:blipFill>
        <p:spPr>
          <a:xfrm>
            <a:off x="1712886" y="1366050"/>
            <a:ext cx="2747096" cy="5050073"/>
          </a:xfrm>
          <a:prstGeom prst="rect">
            <a:avLst/>
          </a:prstGeom>
        </p:spPr>
      </p:pic>
      <p:pic>
        <p:nvPicPr>
          <p:cNvPr id="22" name="Picture 21" descr="Screen shot 2010-11-01 at 2.52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559" y="1315803"/>
            <a:ext cx="3235788" cy="5050073"/>
          </a:xfrm>
          <a:prstGeom prst="rect">
            <a:avLst/>
          </a:prstGeom>
        </p:spPr>
      </p:pic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Cryostat</a:t>
            </a:r>
            <a:endParaRPr lang="en-US" dirty="0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533400" y="1447800"/>
          <a:ext cx="8229599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 prototypes cavities are ready to be measured (Bias and Magnetron)</a:t>
            </a:r>
          </a:p>
          <a:p>
            <a:r>
              <a:rPr lang="en-US" dirty="0" smtClean="0"/>
              <a:t>All the infrastructure is in place to continue the development on the sputtering technique</a:t>
            </a:r>
          </a:p>
          <a:p>
            <a:r>
              <a:rPr lang="en-US" dirty="0" smtClean="0"/>
              <a:t>Unfortunately we had a problem (cold leak) with the test cryostat which cost us nearly 4 months of time. We have made a repair and we are getting ready to eventually replace it with a second one.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SRF CERN infrastructures</a:t>
            </a:r>
          </a:p>
          <a:p>
            <a:r>
              <a:rPr lang="en-US" dirty="0" err="1" smtClean="0"/>
              <a:t>Nb</a:t>
            </a:r>
            <a:r>
              <a:rPr lang="en-US" dirty="0" smtClean="0"/>
              <a:t>/Cu experience</a:t>
            </a:r>
          </a:p>
          <a:p>
            <a:r>
              <a:rPr lang="en-US" dirty="0" smtClean="0"/>
              <a:t>Bulk </a:t>
            </a:r>
            <a:r>
              <a:rPr lang="en-US" dirty="0" err="1" smtClean="0"/>
              <a:t>Nb</a:t>
            </a:r>
            <a:r>
              <a:rPr lang="en-US" dirty="0" smtClean="0"/>
              <a:t> cavities</a:t>
            </a:r>
          </a:p>
          <a:p>
            <a:r>
              <a:rPr lang="en-US" dirty="0" smtClean="0"/>
              <a:t>HIE-ISOLDE QW Resonators</a:t>
            </a:r>
          </a:p>
          <a:p>
            <a:r>
              <a:rPr lang="en-US" dirty="0" smtClean="0"/>
              <a:t>Status and summary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SRF infrastructures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HPWR, LPWR, EP, CP available on site with particle counting meter</a:t>
            </a:r>
          </a:p>
          <a:p>
            <a:r>
              <a:rPr lang="en-US" dirty="0" smtClean="0"/>
              <a:t>15 </a:t>
            </a:r>
            <a:r>
              <a:rPr lang="en-US" dirty="0" err="1" smtClean="0"/>
              <a:t>m</a:t>
            </a:r>
            <a:r>
              <a:rPr lang="en-US" dirty="0" smtClean="0"/>
              <a:t> long clean room class 100 are available, there is a plan to go to class 10 (</a:t>
            </a:r>
            <a:r>
              <a:rPr lang="en-US" dirty="0" smtClean="0"/>
              <a:t>sLHC-Project-Note-</a:t>
            </a:r>
            <a:r>
              <a:rPr lang="en-US" dirty="0" smtClean="0"/>
              <a:t>0026)</a:t>
            </a:r>
          </a:p>
          <a:p>
            <a:r>
              <a:rPr lang="en-US" dirty="0" smtClean="0"/>
              <a:t>5 vertical cryostat are available (4 bath cryostat and 1 vacuum cryostat) and 2 horizontal bunkers</a:t>
            </a:r>
          </a:p>
          <a:p>
            <a:r>
              <a:rPr lang="en-US" dirty="0" smtClean="0"/>
              <a:t>RF infrastructure available for tests from 100 MHz up to 1.3 GHz</a:t>
            </a:r>
          </a:p>
          <a:p>
            <a:r>
              <a:rPr lang="en-US" dirty="0" smtClean="0"/>
              <a:t>Cryogenics at 1.9K and 4.5K (new optimized </a:t>
            </a:r>
            <a:r>
              <a:rPr lang="en-US" dirty="0" err="1" smtClean="0"/>
              <a:t>cryo</a:t>
            </a:r>
            <a:r>
              <a:rPr lang="en-US" dirty="0" smtClean="0"/>
              <a:t> distribution line will be available next year)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going </a:t>
            </a:r>
            <a:r>
              <a:rPr lang="en-US" dirty="0" err="1" smtClean="0"/>
              <a:t>activites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SPL study</a:t>
            </a:r>
          </a:p>
          <a:p>
            <a:pPr lvl="1"/>
            <a:r>
              <a:rPr lang="en-US" dirty="0" smtClean="0"/>
              <a:t>Cavity development</a:t>
            </a:r>
          </a:p>
          <a:p>
            <a:pPr lvl="1"/>
            <a:r>
              <a:rPr lang="en-US" dirty="0" smtClean="0"/>
              <a:t>Cavity diagnostics: OSD, Thermometry</a:t>
            </a:r>
          </a:p>
          <a:p>
            <a:r>
              <a:rPr lang="en-US" dirty="0" smtClean="0"/>
              <a:t>Basic SRF research</a:t>
            </a:r>
          </a:p>
          <a:p>
            <a:pPr lvl="1"/>
            <a:r>
              <a:rPr lang="en-US" dirty="0" err="1" smtClean="0"/>
              <a:t>Quadrupolar</a:t>
            </a:r>
            <a:r>
              <a:rPr lang="en-US" dirty="0" smtClean="0"/>
              <a:t> resonators</a:t>
            </a:r>
          </a:p>
          <a:p>
            <a:r>
              <a:rPr lang="en-US" dirty="0" smtClean="0"/>
              <a:t>Cavity production and testing</a:t>
            </a:r>
          </a:p>
          <a:p>
            <a:pPr lvl="1"/>
            <a:r>
              <a:rPr lang="en-US" dirty="0" smtClean="0"/>
              <a:t>LHC spare cavities</a:t>
            </a:r>
          </a:p>
          <a:p>
            <a:pPr lvl="1"/>
            <a:r>
              <a:rPr lang="en-US" dirty="0" smtClean="0"/>
              <a:t>HIE-ISOLDE </a:t>
            </a:r>
            <a:r>
              <a:rPr lang="en-US" dirty="0" err="1" smtClean="0"/>
              <a:t>QWRs</a:t>
            </a:r>
            <a:endParaRPr lang="en-US" dirty="0" smtClean="0"/>
          </a:p>
          <a:p>
            <a:r>
              <a:rPr lang="en-US" dirty="0" smtClean="0"/>
              <a:t>New projects</a:t>
            </a:r>
          </a:p>
          <a:p>
            <a:pPr lvl="1"/>
            <a:r>
              <a:rPr lang="en-US" dirty="0" smtClean="0"/>
              <a:t>Crab cavities?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project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  <p:grpSp>
        <p:nvGrpSpPr>
          <p:cNvPr id="5" name="Group 19"/>
          <p:cNvGrpSpPr/>
          <p:nvPr/>
        </p:nvGrpSpPr>
        <p:grpSpPr>
          <a:xfrm>
            <a:off x="228600" y="1676400"/>
            <a:ext cx="8747919" cy="4114800"/>
            <a:chOff x="228600" y="1676400"/>
            <a:chExt cx="8747919" cy="4114800"/>
          </a:xfrm>
        </p:grpSpPr>
        <p:pic>
          <p:nvPicPr>
            <p:cNvPr id="6" name="Picture 5" descr="MOP029f1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228600" y="2553686"/>
              <a:ext cx="8747919" cy="323751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28600" y="1676400"/>
              <a:ext cx="4373960" cy="38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 stages installation</a:t>
              </a:r>
              <a:endParaRPr lang="en-US" dirty="0"/>
            </a:p>
          </p:txBody>
        </p:sp>
        <p:sp>
          <p:nvSpPr>
            <p:cNvPr id="8" name="Down Arrow Callout 7"/>
            <p:cNvSpPr/>
            <p:nvPr/>
          </p:nvSpPr>
          <p:spPr>
            <a:xfrm>
              <a:off x="2287960" y="2062954"/>
              <a:ext cx="1019679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1.2 MeV/u</a:t>
              </a:r>
              <a:endParaRPr lang="en-US" sz="1400" dirty="0"/>
            </a:p>
          </p:txBody>
        </p:sp>
        <p:sp>
          <p:nvSpPr>
            <p:cNvPr id="9" name="Down Arrow Callout 8"/>
            <p:cNvSpPr/>
            <p:nvPr/>
          </p:nvSpPr>
          <p:spPr>
            <a:xfrm>
              <a:off x="4442933" y="2062954"/>
              <a:ext cx="1035346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3 </a:t>
              </a:r>
            </a:p>
            <a:p>
              <a:pPr algn="ctr"/>
              <a:r>
                <a:rPr lang="en-US" sz="1400" dirty="0" smtClean="0"/>
                <a:t>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  <p:sp>
          <p:nvSpPr>
            <p:cNvPr id="10" name="Down Arrow Callout 9"/>
            <p:cNvSpPr/>
            <p:nvPr/>
          </p:nvSpPr>
          <p:spPr>
            <a:xfrm>
              <a:off x="6518089" y="2069060"/>
              <a:ext cx="1130827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  <p:sp>
          <p:nvSpPr>
            <p:cNvPr id="12" name="Down Arrow Callout 11"/>
            <p:cNvSpPr/>
            <p:nvPr/>
          </p:nvSpPr>
          <p:spPr>
            <a:xfrm>
              <a:off x="8258195" y="4240716"/>
              <a:ext cx="718324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10 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  <p:sp>
          <p:nvSpPr>
            <p:cNvPr id="13" name="Down Arrow Callout 12"/>
            <p:cNvSpPr/>
            <p:nvPr/>
          </p:nvSpPr>
          <p:spPr>
            <a:xfrm>
              <a:off x="7305174" y="3276600"/>
              <a:ext cx="1082058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8</a:t>
              </a:r>
            </a:p>
            <a:p>
              <a:pPr algn="ctr"/>
              <a:r>
                <a:rPr lang="en-US" sz="1400" dirty="0" smtClean="0"/>
                <a:t> 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QWR cavities</a:t>
            </a:r>
            <a:endParaRPr lang="en-US" dirty="0"/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342" y="1772146"/>
            <a:ext cx="8019258" cy="45524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4" descr="Snapshot 2009-03-12 09-17-2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344" y="1633008"/>
            <a:ext cx="4586793" cy="4767792"/>
          </a:xfrm>
          <a:prstGeom prst="rect">
            <a:avLst/>
          </a:prstGeom>
        </p:spPr>
      </p:pic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mechanical design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59012" y="2665414"/>
            <a:ext cx="4106670" cy="2417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152927" y="2659540"/>
            <a:ext cx="3998639" cy="228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10728" y="5927616"/>
            <a:ext cx="2283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 prototype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46165" y="5927616"/>
            <a:ext cx="2283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Pre-series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Nb</a:t>
            </a:r>
            <a:r>
              <a:rPr lang="en-US" dirty="0" smtClean="0"/>
              <a:t> Sputtering</a:t>
            </a:r>
            <a:endParaRPr lang="en-US" dirty="0"/>
          </a:p>
        </p:txBody>
      </p:sp>
      <p:pic>
        <p:nvPicPr>
          <p:cNvPr id="4" name="Picture 2" descr="\\cern.ch\dfs\Users\s\scala\Documents\HIE-ISOLDE\Drawings\Equipement Depot Nob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5918" y="1625012"/>
            <a:ext cx="6272210" cy="4704158"/>
          </a:xfrm>
          <a:prstGeom prst="rect">
            <a:avLst/>
          </a:prstGeom>
          <a:noFill/>
        </p:spPr>
      </p:pic>
      <p:sp>
        <p:nvSpPr>
          <p:cNvPr id="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Magnetron sputtering</a:t>
            </a:r>
            <a:endParaRPr lang="en-US" dirty="0"/>
          </a:p>
        </p:txBody>
      </p:sp>
      <p:pic>
        <p:nvPicPr>
          <p:cNvPr id="4" name="Picture 7" descr="C:\Giulia\CERN\HIE-ISOLDE-Giulia\Articles\Art.SRF09\Photos\IMG_0071.JPG"/>
          <p:cNvPicPr>
            <a:picLocks noChangeAspect="1" noChangeArrowheads="1"/>
          </p:cNvPicPr>
          <p:nvPr/>
        </p:nvPicPr>
        <p:blipFill>
          <a:blip r:embed="rId2"/>
          <a:srcRect l="3000" t="3063" r="5000"/>
          <a:stretch>
            <a:fillRect/>
          </a:stretch>
        </p:blipFill>
        <p:spPr bwMode="auto">
          <a:xfrm>
            <a:off x="3676395" y="1775528"/>
            <a:ext cx="2338665" cy="3285568"/>
          </a:xfrm>
          <a:prstGeom prst="rect">
            <a:avLst/>
          </a:prstGeom>
          <a:noFill/>
        </p:spPr>
      </p:pic>
      <p:pic>
        <p:nvPicPr>
          <p:cNvPr id="5" name="Picture 5" descr="C:\Giulia\CERN\HIE-ISOLDE-Giulia\Articles\Art.SRF09\Photos\IMG_0134.JPG"/>
          <p:cNvPicPr>
            <a:picLocks noChangeAspect="1" noChangeArrowheads="1"/>
          </p:cNvPicPr>
          <p:nvPr/>
        </p:nvPicPr>
        <p:blipFill>
          <a:blip r:embed="rId3"/>
          <a:srcRect l="19000" t="7000" r="17000" b="10500"/>
          <a:stretch>
            <a:fillRect/>
          </a:stretch>
        </p:blipFill>
        <p:spPr bwMode="auto">
          <a:xfrm>
            <a:off x="6389456" y="1775527"/>
            <a:ext cx="1911604" cy="3285568"/>
          </a:xfrm>
          <a:prstGeom prst="rect">
            <a:avLst/>
          </a:prstGeom>
          <a:noFill/>
        </p:spPr>
      </p:pic>
      <p:pic>
        <p:nvPicPr>
          <p:cNvPr id="6" name="Picture 6" descr="C:\Giulia\CERN\HIE-ISOLDE-Giulia\Articles\Art.SRF09\Photos\IMG_0132.JPG"/>
          <p:cNvPicPr>
            <a:picLocks noChangeAspect="1" noChangeArrowheads="1"/>
          </p:cNvPicPr>
          <p:nvPr/>
        </p:nvPicPr>
        <p:blipFill>
          <a:blip r:embed="rId4" cstate="print"/>
          <a:srcRect r="10806" b="10569"/>
          <a:stretch>
            <a:fillRect/>
          </a:stretch>
        </p:blipFill>
        <p:spPr bwMode="auto">
          <a:xfrm>
            <a:off x="812277" y="1775528"/>
            <a:ext cx="2459583" cy="328556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22056" y="5061096"/>
            <a:ext cx="38928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154238"/>
            <a:r>
              <a:rPr lang="en-US" sz="1200" u="sng" dirty="0" smtClean="0">
                <a:solidFill>
                  <a:srgbClr val="000000"/>
                </a:solidFill>
              </a:rPr>
              <a:t>Bias Diode </a:t>
            </a:r>
            <a:r>
              <a:rPr lang="en-US" sz="1200" u="sng" dirty="0" smtClean="0">
                <a:solidFill>
                  <a:srgbClr val="000000"/>
                </a:solidFill>
              </a:rPr>
              <a:t>Sputtering</a:t>
            </a:r>
            <a:endParaRPr lang="en-US" sz="12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557354" y="5061096"/>
            <a:ext cx="36642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200" u="sng" dirty="0" smtClean="0">
                <a:solidFill>
                  <a:srgbClr val="000000"/>
                </a:solidFill>
              </a:rPr>
              <a:t>Magnetron </a:t>
            </a:r>
            <a:r>
              <a:rPr lang="en-US" sz="1200" u="sng" dirty="0" smtClean="0">
                <a:solidFill>
                  <a:srgbClr val="000000"/>
                </a:solidFill>
              </a:rPr>
              <a:t>Sputtering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410848"/>
            <a:ext cx="85313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M. Pasini EURISOL-NET (ENSAR/NA03) WG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350</TotalTime>
  <Words>449</Words>
  <Application>Microsoft Macintosh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SRF activities at CERN</vt:lpstr>
      <vt:lpstr>Contents</vt:lpstr>
      <vt:lpstr>SRF infrastructures</vt:lpstr>
      <vt:lpstr>On going activites</vt:lpstr>
      <vt:lpstr>HIE-ISOLDE project</vt:lpstr>
      <vt:lpstr>QWR cavities</vt:lpstr>
      <vt:lpstr>New mechanical design</vt:lpstr>
      <vt:lpstr>Nb Sputtering</vt:lpstr>
      <vt:lpstr>Bias and Magnetron sputtering</vt:lpstr>
      <vt:lpstr>Prototype cavity</vt:lpstr>
      <vt:lpstr>Test Cryostat</vt:lpstr>
      <vt:lpstr>Test results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activities at CERN</dc:title>
  <dc:creator>Matteo Pasini</dc:creator>
  <cp:lastModifiedBy>Matteo Pasini</cp:lastModifiedBy>
  <cp:revision>5</cp:revision>
  <dcterms:created xsi:type="dcterms:W3CDTF">2011-06-28T01:29:05Z</dcterms:created>
  <dcterms:modified xsi:type="dcterms:W3CDTF">2011-06-28T07:19:52Z</dcterms:modified>
</cp:coreProperties>
</file>