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65" r:id="rId3"/>
    <p:sldId id="264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  <a:srgbClr val="0000D2"/>
    <a:srgbClr val="000066"/>
    <a:srgbClr val="FF3399"/>
    <a:srgbClr val="280543"/>
    <a:srgbClr val="660066"/>
    <a:srgbClr val="FFFFFF"/>
    <a:srgbClr val="0000FF"/>
    <a:srgbClr val="C3004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B5D63-60BE-4C57-A997-92231B26DA3C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2635-543E-4A9F-B21D-C51ACD2CDC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2D0C1-7A7C-4972-903F-C3749957E117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063EC-8BBD-421C-BFD5-2B87C88F0A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DABBC-5C63-4BA1-A038-FCA812A82421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7817-A9DC-47E2-87D9-1DA64916AD6E}" type="datetime2">
              <a:rPr lang="fr-FR" smtClean="0"/>
              <a:pPr/>
              <a:t>lundi 27 juin 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9074-ECA7-45DF-8CE2-E2FA3C0F1A4D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CCF00-2157-438A-A69B-84616FBE94EA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83FD3-B881-4BF3-A511-6F4D930156E5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D6FE-CA8B-47DD-801F-91C27AEF3A3F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537C-1B58-463A-BE48-6A4001F32962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bg>
      <p:bgPr>
        <a:blipFill dpi="0" rotWithShape="1">
          <a:blip r:embed="rId2" cstate="print">
            <a:lum/>
          </a:blip>
          <a:srcRect/>
          <a:stretch>
            <a:fillRect l="-6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428860" y="214290"/>
            <a:ext cx="6143668" cy="796908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2100" b="1" i="0" cap="none" baseline="0">
                <a:solidFill>
                  <a:srgbClr val="000099"/>
                </a:solidFill>
                <a:latin typeface="+mn-lt"/>
              </a:defRPr>
            </a:lvl1pPr>
          </a:lstStyle>
          <a:p>
            <a:r>
              <a:rPr lang="fr-FR" dirty="0" smtClean="0"/>
              <a:t>Titre présentation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500034" y="1635115"/>
            <a:ext cx="1857388" cy="365125"/>
          </a:xfrm>
        </p:spPr>
        <p:txBody>
          <a:bodyPr/>
          <a:lstStyle>
            <a:lvl1pPr>
              <a:defRPr sz="1400" b="0" i="1" u="sng" baseline="0">
                <a:solidFill>
                  <a:srgbClr val="C3004A"/>
                </a:solidFill>
                <a:uFill>
                  <a:solidFill>
                    <a:srgbClr val="C00000"/>
                  </a:solidFill>
                </a:uFill>
                <a:latin typeface="Arial Bold"/>
              </a:defRPr>
            </a:lvl1pPr>
          </a:lstStyle>
          <a:p>
            <a:fld id="{84DE21C5-92BF-4132-B8AB-12B906539F75}" type="datetime2">
              <a:rPr lang="fr-FR" smtClean="0"/>
              <a:pPr/>
              <a:t>lundi 27 juin 2011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  <p:pic>
        <p:nvPicPr>
          <p:cNvPr id="11" name="Image 10" descr="logoip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78358" y="-71431"/>
            <a:ext cx="2016100" cy="1254202"/>
          </a:xfrm>
          <a:prstGeom prst="rect">
            <a:avLst/>
          </a:prstGeom>
        </p:spPr>
      </p:pic>
      <p:sp>
        <p:nvSpPr>
          <p:cNvPr id="9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25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-178359" y="-71436"/>
            <a:ext cx="2016100" cy="1254202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16000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2100" b="0" i="0" u="none" strike="noStrike" cap="none" spc="100" baseline="0">
                <a:ln w="0" cap="sq">
                  <a:solidFill>
                    <a:schemeClr val="tx1"/>
                  </a:solidFill>
                </a:ln>
                <a:solidFill>
                  <a:srgbClr val="000099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 pitchFamily="34" charset="0"/>
                <a:cs typeface="Arial Bold" pitchFamily="34" charset="0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  <p:sp>
        <p:nvSpPr>
          <p:cNvPr id="8" name="ZoneTexte 7"/>
          <p:cNvSpPr txBox="1"/>
          <p:nvPr userDrawn="1"/>
        </p:nvSpPr>
        <p:spPr>
          <a:xfrm>
            <a:off x="3144" y="6679088"/>
            <a:ext cx="25234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0099"/>
                </a:solidFill>
                <a:latin typeface="Comic Sans MS" pitchFamily="66" charset="0"/>
              </a:rPr>
              <a:t>C. Lau</a:t>
            </a:r>
            <a:r>
              <a:rPr lang="en-GB" sz="800" baseline="0" dirty="0" smtClean="0">
                <a:solidFill>
                  <a:srgbClr val="000099"/>
                </a:solidFill>
                <a:latin typeface="Comic Sans MS" pitchFamily="66" charset="0"/>
              </a:rPr>
              <a:t> et al., EURISOL-NET, CERN 27 June 2011</a:t>
            </a:r>
            <a:endParaRPr lang="en-GB" sz="8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273E-F116-4425-B0B0-AFF105B4F541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9688-9D54-48D1-A829-F5E7DC723691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CAEA9-3F14-4468-8C29-33A1454C3BF1}" type="datetime2">
              <a:rPr lang="fr-FR" smtClean="0"/>
              <a:pPr/>
              <a:t>lundi 27 juin 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5064" y="116632"/>
            <a:ext cx="5567604" cy="796908"/>
          </a:xfrm>
        </p:spPr>
        <p:txBody>
          <a:bodyPr/>
          <a:lstStyle/>
          <a:p>
            <a:r>
              <a:rPr lang="en-GB" b="0" smtClean="0">
                <a:latin typeface="Arial Black" pitchFamily="34" charset="0"/>
                <a:ea typeface="Verdana" pitchFamily="34" charset="0"/>
                <a:cs typeface="Verdana" pitchFamily="34" charset="0"/>
              </a:rPr>
              <a:t>Status of R&amp;D on ion source at</a:t>
            </a:r>
            <a:endParaRPr lang="en-GB" b="0">
              <a:latin typeface="Arial Black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itre 3"/>
          <p:cNvSpPr>
            <a:spLocks/>
          </p:cNvSpPr>
          <p:nvPr/>
        </p:nvSpPr>
        <p:spPr bwMode="auto">
          <a:xfrm>
            <a:off x="755650" y="1967301"/>
            <a:ext cx="770413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99"/>
                </a:solidFill>
              </a:rPr>
              <a:t>   IRENA plasma ion source for SPIRAL2 project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99"/>
                </a:solidFill>
              </a:rPr>
              <a:t>   RILIS in collaboration with ISOLDE-CERN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99"/>
                </a:solidFill>
              </a:rPr>
              <a:t>   submitted NUPNET proposal: EURIMIS project</a:t>
            </a:r>
            <a:br>
              <a:rPr lang="en-GB" sz="2100" dirty="0" smtClean="0">
                <a:solidFill>
                  <a:srgbClr val="000099"/>
                </a:solidFill>
              </a:rPr>
            </a:br>
            <a:endParaRPr lang="en-GB" sz="2100" dirty="0">
              <a:solidFill>
                <a:srgbClr val="000099"/>
              </a:solidFill>
            </a:endParaRPr>
          </a:p>
        </p:txBody>
      </p:sp>
      <p:pic>
        <p:nvPicPr>
          <p:cNvPr id="5" name="Image 4" descr="IPN_gif64trans_L600p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9224" y="141677"/>
            <a:ext cx="1200150" cy="704088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2051720" y="731476"/>
            <a:ext cx="5400000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004048" y="6567155"/>
            <a:ext cx="3634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0099"/>
                </a:solidFill>
                <a:latin typeface="Comic Sans MS" pitchFamily="66" charset="0"/>
              </a:rPr>
              <a:t>C. Lau </a:t>
            </a:r>
            <a:r>
              <a:rPr lang="en-GB" sz="1000" b="1" i="1" dirty="0" smtClean="0">
                <a:solidFill>
                  <a:srgbClr val="000099"/>
                </a:solidFill>
                <a:latin typeface="Comic Sans MS" pitchFamily="66" charset="0"/>
              </a:rPr>
              <a:t>et al.</a:t>
            </a:r>
            <a:r>
              <a:rPr lang="en-GB" sz="1000" b="1" dirty="0" smtClean="0">
                <a:solidFill>
                  <a:srgbClr val="000099"/>
                </a:solidFill>
                <a:latin typeface="Comic Sans MS" pitchFamily="66" charset="0"/>
              </a:rPr>
              <a:t>, EURISOL-NET, CERN 27-28 June 2011</a:t>
            </a:r>
            <a:endParaRPr lang="en-GB" sz="10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IRENA plasma ion source for SPIRAL2</a:t>
            </a:r>
            <a:endParaRPr lang="en-GB" dirty="0"/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107950" y="4508500"/>
            <a:ext cx="734437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CC"/>
                </a:solidFill>
              </a:rPr>
              <a:t>IRENA </a:t>
            </a:r>
            <a:r>
              <a:rPr lang="en-GB" sz="1300" dirty="0" smtClean="0">
                <a:solidFill>
                  <a:srgbClr val="0000CC"/>
                </a:solidFill>
              </a:rPr>
              <a:t>(Ionization by Radial Electron Neat Adaptation) prototype </a:t>
            </a:r>
            <a:r>
              <a:rPr lang="en-GB" sz="1300" dirty="0">
                <a:solidFill>
                  <a:srgbClr val="0000CC"/>
                </a:solidFill>
              </a:rPr>
              <a:t>based on EBGP (</a:t>
            </a:r>
            <a:r>
              <a:rPr lang="en-GB" sz="1300" dirty="0" err="1">
                <a:solidFill>
                  <a:srgbClr val="0000CC"/>
                </a:solidFill>
              </a:rPr>
              <a:t>Nitschke</a:t>
            </a:r>
            <a:r>
              <a:rPr lang="en-GB" sz="1300" dirty="0">
                <a:solidFill>
                  <a:srgbClr val="0000CC"/>
                </a:solidFill>
              </a:rPr>
              <a:t>, LBL 1985).</a:t>
            </a:r>
          </a:p>
        </p:txBody>
      </p:sp>
      <p:pic>
        <p:nvPicPr>
          <p:cNvPr id="4" name="Picture 20" descr="FOUR 6"/>
          <p:cNvPicPr>
            <a:picLocks noChangeAspect="1" noChangeArrowheads="1"/>
          </p:cNvPicPr>
          <p:nvPr/>
        </p:nvPicPr>
        <p:blipFill>
          <a:blip r:embed="rId2" cstate="print"/>
          <a:srcRect l="15941" t="7297" r="31883" b="7297"/>
          <a:stretch>
            <a:fillRect/>
          </a:stretch>
        </p:blipFill>
        <p:spPr bwMode="auto">
          <a:xfrm>
            <a:off x="487363" y="1341438"/>
            <a:ext cx="3606800" cy="3071812"/>
          </a:xfrm>
          <a:prstGeom prst="rect">
            <a:avLst/>
          </a:prstGeom>
          <a:noFill/>
        </p:spPr>
      </p:pic>
      <p:pic>
        <p:nvPicPr>
          <p:cNvPr id="5" name="Picture 11" descr="sim_rk4_800A_11p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3" y="4986338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 descr="Irena-anode1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9663" y="4994275"/>
            <a:ext cx="1831975" cy="1441450"/>
          </a:xfrm>
          <a:prstGeom prst="rect">
            <a:avLst/>
          </a:prstGeom>
          <a:noFill/>
        </p:spPr>
      </p:pic>
      <p:pic>
        <p:nvPicPr>
          <p:cNvPr id="7" name="Picture 16" descr="_IGP05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5163" y="1700808"/>
            <a:ext cx="3062287" cy="2036762"/>
          </a:xfrm>
          <a:prstGeom prst="rect">
            <a:avLst/>
          </a:prstGeom>
          <a:noFill/>
        </p:spPr>
      </p:pic>
      <p:pic>
        <p:nvPicPr>
          <p:cNvPr id="8" name="Image 7" descr="P100023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5002013"/>
            <a:ext cx="2235200" cy="1676400"/>
          </a:xfrm>
          <a:prstGeom prst="rect">
            <a:avLst/>
          </a:prstGeom>
        </p:spPr>
      </p:pic>
      <p:pic>
        <p:nvPicPr>
          <p:cNvPr id="9" name="Picture 8" descr="logo sp2 peti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66819"/>
            <a:ext cx="170180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of the IRENA plasma ion source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899592" y="4581128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GB" dirty="0" smtClean="0">
                <a:solidFill>
                  <a:srgbClr val="000099"/>
                </a:solidFill>
              </a:rPr>
              <a:t>   Design of a new extraction electrode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   translation + electrostatic 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   very limited vacuum chamber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   fast confinement of the UC</a:t>
            </a:r>
            <a:r>
              <a:rPr lang="en-GB" baseline="-25000" dirty="0" smtClean="0">
                <a:solidFill>
                  <a:srgbClr val="000099"/>
                </a:solidFill>
              </a:rPr>
              <a:t>X</a:t>
            </a:r>
            <a:r>
              <a:rPr lang="en-GB" dirty="0" smtClean="0">
                <a:solidFill>
                  <a:srgbClr val="000099"/>
                </a:solidFill>
              </a:rPr>
              <a:t> target.</a:t>
            </a:r>
          </a:p>
          <a:p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96054" y="980728"/>
            <a:ext cx="6427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Ion source prototypes tested at ALTO off-line isotope separator.</a:t>
            </a:r>
          </a:p>
          <a:p>
            <a:r>
              <a:rPr lang="en-GB" dirty="0" smtClean="0">
                <a:solidFill>
                  <a:srgbClr val="000099"/>
                </a:solidFill>
              </a:rPr>
              <a:t>Important high voltage issues since the out-gassing of a </a:t>
            </a:r>
            <a:r>
              <a:rPr lang="en-GB" dirty="0" err="1" smtClean="0">
                <a:solidFill>
                  <a:srgbClr val="000099"/>
                </a:solidFill>
              </a:rPr>
              <a:t>BeO</a:t>
            </a:r>
            <a:r>
              <a:rPr lang="en-GB" dirty="0" smtClean="0">
                <a:solidFill>
                  <a:srgbClr val="000099"/>
                </a:solidFill>
              </a:rPr>
              <a:t> target.</a:t>
            </a:r>
          </a:p>
          <a:p>
            <a:r>
              <a:rPr lang="en-GB" dirty="0" smtClean="0">
                <a:solidFill>
                  <a:srgbClr val="000099"/>
                </a:solidFill>
              </a:rPr>
              <a:t>Cannot operate over 20 kV even after many repairs .</a:t>
            </a:r>
            <a:endParaRPr lang="en-GB" dirty="0">
              <a:solidFill>
                <a:srgbClr val="000099"/>
              </a:solidFill>
            </a:endParaRPr>
          </a:p>
        </p:txBody>
      </p:sp>
      <p:pic>
        <p:nvPicPr>
          <p:cNvPr id="7" name="Image 6" descr="vue_d_ensemble.jpg"/>
          <p:cNvPicPr>
            <a:picLocks noChangeAspect="1"/>
          </p:cNvPicPr>
          <p:nvPr/>
        </p:nvPicPr>
        <p:blipFill>
          <a:blip r:embed="rId2" cstate="print"/>
          <a:srcRect b="5924"/>
          <a:stretch>
            <a:fillRect/>
          </a:stretch>
        </p:blipFill>
        <p:spPr>
          <a:xfrm>
            <a:off x="4993412" y="4002784"/>
            <a:ext cx="2954016" cy="2858662"/>
          </a:xfrm>
          <a:prstGeom prst="rect">
            <a:avLst/>
          </a:prstGeom>
        </p:spPr>
      </p:pic>
      <p:pic>
        <p:nvPicPr>
          <p:cNvPr id="3" name="Image 2" descr="SIHL2.jpg"/>
          <p:cNvPicPr>
            <a:picLocks noChangeAspect="1"/>
          </p:cNvPicPr>
          <p:nvPr/>
        </p:nvPicPr>
        <p:blipFill>
          <a:blip r:embed="rId3" cstate="print"/>
          <a:srcRect l="11810" r="4724"/>
          <a:stretch>
            <a:fillRect/>
          </a:stretch>
        </p:blipFill>
        <p:spPr bwMode="auto">
          <a:xfrm>
            <a:off x="900113" y="1969228"/>
            <a:ext cx="6410325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IRENA: Latest results (tests still in progress)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366798" y="1163660"/>
            <a:ext cx="8453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Vacuum: 8 10</a:t>
            </a:r>
            <a:r>
              <a:rPr lang="en-GB" sz="2100" baseline="30000" dirty="0" smtClean="0"/>
              <a:t>-6</a:t>
            </a:r>
            <a:r>
              <a:rPr lang="en-GB" dirty="0" smtClean="0"/>
              <a:t>  mbar , U</a:t>
            </a:r>
            <a:r>
              <a:rPr lang="en-GB" baseline="-25000" dirty="0" smtClean="0"/>
              <a:t>HT</a:t>
            </a:r>
            <a:r>
              <a:rPr lang="en-GB" dirty="0" smtClean="0"/>
              <a:t> = 20 kV</a:t>
            </a:r>
          </a:p>
          <a:p>
            <a:r>
              <a:rPr lang="en-GB" dirty="0" smtClean="0"/>
              <a:t>Total extracted current comparable to std FEBIAD</a:t>
            </a:r>
          </a:p>
          <a:p>
            <a:endParaRPr lang="en-GB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5160136" y="1124744"/>
          <a:ext cx="3645024" cy="1368152"/>
        </p:xfrm>
        <a:graphic>
          <a:graphicData uri="http://schemas.openxmlformats.org/drawingml/2006/table">
            <a:tbl>
              <a:tblPr/>
              <a:tblGrid>
                <a:gridCol w="1215008"/>
                <a:gridCol w="1215008"/>
                <a:gridCol w="1215008"/>
              </a:tblGrid>
              <a:tr h="38261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CC"/>
                          </a:solidFill>
                          <a:latin typeface="Calibri"/>
                        </a:rPr>
                        <a:t>Arc </a:t>
                      </a:r>
                      <a:r>
                        <a:rPr lang="fr-FR" sz="1600" b="0" i="0" u="none" strike="noStrike" dirty="0" err="1">
                          <a:solidFill>
                            <a:srgbClr val="0000CC"/>
                          </a:solidFill>
                          <a:latin typeface="Calibri"/>
                        </a:rPr>
                        <a:t>discharge</a:t>
                      </a:r>
                      <a:endParaRPr lang="fr-FR" sz="1600" b="0" i="0" u="none" strike="noStrike" dirty="0">
                        <a:solidFill>
                          <a:srgbClr val="0000CC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I</a:t>
                      </a:r>
                      <a:r>
                        <a:rPr lang="fr-FR" sz="1600" b="0" i="0" u="none" strike="noStrike" baseline="-25000">
                          <a:solidFill>
                            <a:srgbClr val="0000CC"/>
                          </a:solidFill>
                          <a:latin typeface="Calibri"/>
                        </a:rPr>
                        <a:t>Ar</a:t>
                      </a:r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464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U [V]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I [A]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[nA]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64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0,32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403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0,66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CC"/>
                          </a:solidFill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32476" y="2636912"/>
            <a:ext cx="8466976" cy="1302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Leaks suspected in the calibrated gas circuit for </a:t>
            </a:r>
            <a:r>
              <a:rPr lang="en-GB" dirty="0" err="1" smtClean="0"/>
              <a:t>Ar</a:t>
            </a:r>
            <a:endParaRPr lang="en-GB" dirty="0" smtClean="0"/>
          </a:p>
          <a:p>
            <a:pPr>
              <a:spcBef>
                <a:spcPts val="800"/>
              </a:spcBef>
              <a:buFont typeface="Wingdings" pitchFamily="2" charset="2"/>
              <a:buChar char="à"/>
            </a:pPr>
            <a:r>
              <a:rPr lang="en-GB" dirty="0" smtClean="0">
                <a:sym typeface="Wingdings" pitchFamily="2" charset="2"/>
              </a:rPr>
              <a:t>   Effective ionization efficiency should be better than </a:t>
            </a:r>
          </a:p>
          <a:p>
            <a:r>
              <a:rPr lang="en-GB" dirty="0" smtClean="0">
                <a:sym typeface="Wingdings" pitchFamily="2" charset="2"/>
              </a:rPr>
              <a:t>       obtained from current measurements (≥ a few %).</a:t>
            </a:r>
          </a:p>
          <a:p>
            <a:endParaRPr lang="en-GB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39552" y="4077072"/>
            <a:ext cx="792088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smtClean="0">
                <a:solidFill>
                  <a:srgbClr val="000099"/>
                </a:solidFill>
              </a:rPr>
              <a:t>Further planned developments </a:t>
            </a:r>
          </a:p>
          <a:p>
            <a:pPr>
              <a:spcBef>
                <a:spcPts val="8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00099"/>
                </a:solidFill>
              </a:rPr>
              <a:t>   Design of IRENA for tests at ALTO and validation.</a:t>
            </a:r>
          </a:p>
          <a:p>
            <a:pPr>
              <a:spcBef>
                <a:spcPts val="8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00099"/>
                </a:solidFill>
              </a:rPr>
              <a:t>   In parallel design for integration to SPIRAL2 plug (starting phase)</a:t>
            </a:r>
          </a:p>
          <a:p>
            <a:pPr>
              <a:spcBef>
                <a:spcPts val="8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00099"/>
                </a:solidFill>
              </a:rPr>
              <a:t>   Development of rare earth beams using </a:t>
            </a:r>
            <a:r>
              <a:rPr lang="en-GB" dirty="0" err="1" smtClean="0">
                <a:solidFill>
                  <a:srgbClr val="000099"/>
                </a:solidFill>
              </a:rPr>
              <a:t>fluoration</a:t>
            </a:r>
            <a:r>
              <a:rPr lang="en-GB" dirty="0" smtClean="0">
                <a:solidFill>
                  <a:srgbClr val="000099"/>
                </a:solidFill>
              </a:rPr>
              <a:t> process (SF</a:t>
            </a:r>
            <a:r>
              <a:rPr lang="en-GB" sz="2100" baseline="-25000" dirty="0" smtClean="0">
                <a:solidFill>
                  <a:srgbClr val="000099"/>
                </a:solidFill>
              </a:rPr>
              <a:t>6</a:t>
            </a:r>
            <a:r>
              <a:rPr lang="en-GB" dirty="0" smtClean="0">
                <a:solidFill>
                  <a:srgbClr val="000099"/>
                </a:solidFill>
              </a:rPr>
              <a:t> or CF</a:t>
            </a:r>
            <a:r>
              <a:rPr lang="en-GB" sz="2100" baseline="-25000" dirty="0" smtClean="0">
                <a:solidFill>
                  <a:srgbClr val="000099"/>
                </a:solidFill>
              </a:rPr>
              <a:t>4</a:t>
            </a:r>
            <a:r>
              <a:rPr lang="en-GB" dirty="0" smtClean="0">
                <a:solidFill>
                  <a:srgbClr val="000099"/>
                </a:solidFill>
              </a:rPr>
              <a:t>), </a:t>
            </a:r>
          </a:p>
          <a:p>
            <a:r>
              <a:rPr lang="en-GB" dirty="0" smtClean="0">
                <a:solidFill>
                  <a:srgbClr val="000099"/>
                </a:solidFill>
              </a:rPr>
              <a:t>      in collaboration with Argentina</a:t>
            </a:r>
          </a:p>
          <a:p>
            <a:r>
              <a:rPr lang="en-GB" dirty="0" smtClean="0">
                <a:solidFill>
                  <a:srgbClr val="000099"/>
                </a:solidFill>
              </a:rPr>
              <a:t> </a:t>
            </a:r>
            <a:endParaRPr lang="en-GB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ion source</a:t>
            </a:r>
            <a:endParaRPr lang="en-GB" dirty="0"/>
          </a:p>
        </p:txBody>
      </p:sp>
      <p:grpSp>
        <p:nvGrpSpPr>
          <p:cNvPr id="4" name="Group 1168"/>
          <p:cNvGrpSpPr>
            <a:grpSpLocks noChangeAspect="1"/>
          </p:cNvGrpSpPr>
          <p:nvPr/>
        </p:nvGrpSpPr>
        <p:grpSpPr bwMode="auto">
          <a:xfrm>
            <a:off x="353189" y="1994246"/>
            <a:ext cx="7283570" cy="4468556"/>
            <a:chOff x="226" y="551"/>
            <a:chExt cx="5462" cy="3351"/>
          </a:xfrm>
        </p:grpSpPr>
        <p:pic>
          <p:nvPicPr>
            <p:cNvPr id="5" name="Picture 11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0" y="1694"/>
              <a:ext cx="3558" cy="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75"/>
            <p:cNvGrpSpPr>
              <a:grpSpLocks/>
            </p:cNvGrpSpPr>
            <p:nvPr/>
          </p:nvGrpSpPr>
          <p:grpSpPr bwMode="auto">
            <a:xfrm>
              <a:off x="226" y="1144"/>
              <a:ext cx="2880" cy="1345"/>
              <a:chOff x="2880" y="688"/>
              <a:chExt cx="2880" cy="1547"/>
            </a:xfrm>
          </p:grpSpPr>
          <p:sp>
            <p:nvSpPr>
              <p:cNvPr id="17" name="Rectangle 76"/>
              <p:cNvSpPr>
                <a:spLocks noChangeArrowheads="1"/>
              </p:cNvSpPr>
              <p:nvPr/>
            </p:nvSpPr>
            <p:spPr bwMode="auto">
              <a:xfrm>
                <a:off x="2880" y="688"/>
                <a:ext cx="18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18" name="Rectangle 77"/>
              <p:cNvSpPr>
                <a:spLocks noChangeArrowheads="1"/>
              </p:cNvSpPr>
              <p:nvPr/>
            </p:nvSpPr>
            <p:spPr bwMode="auto">
              <a:xfrm>
                <a:off x="3820" y="830"/>
                <a:ext cx="1396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9" name="Rectangle 78"/>
              <p:cNvSpPr>
                <a:spLocks noChangeArrowheads="1"/>
              </p:cNvSpPr>
              <p:nvPr/>
            </p:nvSpPr>
            <p:spPr bwMode="auto">
              <a:xfrm>
                <a:off x="3820" y="834"/>
                <a:ext cx="4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4104" y="1655"/>
                <a:ext cx="355" cy="82"/>
              </a:xfrm>
              <a:custGeom>
                <a:avLst/>
                <a:gdLst>
                  <a:gd name="T0" fmla="*/ 0 w 1178"/>
                  <a:gd name="T1" fmla="*/ 0 h 272"/>
                  <a:gd name="T2" fmla="*/ 0 w 1178"/>
                  <a:gd name="T3" fmla="*/ 0 h 272"/>
                  <a:gd name="T4" fmla="*/ 0 w 1178"/>
                  <a:gd name="T5" fmla="*/ 0 h 272"/>
                  <a:gd name="T6" fmla="*/ 0 w 1178"/>
                  <a:gd name="T7" fmla="*/ 0 h 272"/>
                  <a:gd name="T8" fmla="*/ 0 w 1178"/>
                  <a:gd name="T9" fmla="*/ 0 h 272"/>
                  <a:gd name="T10" fmla="*/ 0 w 1178"/>
                  <a:gd name="T11" fmla="*/ 0 h 272"/>
                  <a:gd name="T12" fmla="*/ 0 w 1178"/>
                  <a:gd name="T13" fmla="*/ 0 h 272"/>
                  <a:gd name="T14" fmla="*/ 0 w 1178"/>
                  <a:gd name="T15" fmla="*/ 0 h 272"/>
                  <a:gd name="T16" fmla="*/ 0 w 1178"/>
                  <a:gd name="T17" fmla="*/ 0 h 272"/>
                  <a:gd name="T18" fmla="*/ 0 w 1178"/>
                  <a:gd name="T19" fmla="*/ 0 h 272"/>
                  <a:gd name="T20" fmla="*/ 0 w 1178"/>
                  <a:gd name="T21" fmla="*/ 0 h 272"/>
                  <a:gd name="T22" fmla="*/ 0 w 1178"/>
                  <a:gd name="T23" fmla="*/ 0 h 272"/>
                  <a:gd name="T24" fmla="*/ 0 w 1178"/>
                  <a:gd name="T25" fmla="*/ 0 h 272"/>
                  <a:gd name="T26" fmla="*/ 0 w 1178"/>
                  <a:gd name="T27" fmla="*/ 0 h 272"/>
                  <a:gd name="T28" fmla="*/ 0 w 1178"/>
                  <a:gd name="T29" fmla="*/ 0 h 272"/>
                  <a:gd name="T30" fmla="*/ 0 w 1178"/>
                  <a:gd name="T31" fmla="*/ 0 h 272"/>
                  <a:gd name="T32" fmla="*/ 0 w 1178"/>
                  <a:gd name="T33" fmla="*/ 0 h 2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78"/>
                  <a:gd name="T52" fmla="*/ 0 h 272"/>
                  <a:gd name="T53" fmla="*/ 1178 w 1178"/>
                  <a:gd name="T54" fmla="*/ 272 h 2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78" h="272">
                    <a:moveTo>
                      <a:pt x="0" y="78"/>
                    </a:moveTo>
                    <a:lnTo>
                      <a:pt x="66" y="125"/>
                    </a:lnTo>
                    <a:lnTo>
                      <a:pt x="135" y="167"/>
                    </a:lnTo>
                    <a:lnTo>
                      <a:pt x="208" y="203"/>
                    </a:lnTo>
                    <a:lnTo>
                      <a:pt x="284" y="231"/>
                    </a:lnTo>
                    <a:lnTo>
                      <a:pt x="362" y="252"/>
                    </a:lnTo>
                    <a:lnTo>
                      <a:pt x="442" y="267"/>
                    </a:lnTo>
                    <a:lnTo>
                      <a:pt x="524" y="272"/>
                    </a:lnTo>
                    <a:lnTo>
                      <a:pt x="605" y="271"/>
                    </a:lnTo>
                    <a:lnTo>
                      <a:pt x="686" y="261"/>
                    </a:lnTo>
                    <a:lnTo>
                      <a:pt x="765" y="245"/>
                    </a:lnTo>
                    <a:lnTo>
                      <a:pt x="842" y="221"/>
                    </a:lnTo>
                    <a:lnTo>
                      <a:pt x="917" y="190"/>
                    </a:lnTo>
                    <a:lnTo>
                      <a:pt x="990" y="152"/>
                    </a:lnTo>
                    <a:lnTo>
                      <a:pt x="1058" y="107"/>
                    </a:lnTo>
                    <a:lnTo>
                      <a:pt x="1120" y="56"/>
                    </a:lnTo>
                    <a:lnTo>
                      <a:pt x="1178" y="0"/>
                    </a:lnTo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>
                <a:off x="4084" y="1725"/>
                <a:ext cx="65" cy="36"/>
              </a:xfrm>
              <a:custGeom>
                <a:avLst/>
                <a:gdLst>
                  <a:gd name="T0" fmla="*/ 0 w 215"/>
                  <a:gd name="T1" fmla="*/ 0 h 120"/>
                  <a:gd name="T2" fmla="*/ 0 w 215"/>
                  <a:gd name="T3" fmla="*/ 0 h 120"/>
                  <a:gd name="T4" fmla="*/ 0 w 215"/>
                  <a:gd name="T5" fmla="*/ 0 h 120"/>
                  <a:gd name="T6" fmla="*/ 0 60000 65536"/>
                  <a:gd name="T7" fmla="*/ 0 60000 65536"/>
                  <a:gd name="T8" fmla="*/ 0 60000 65536"/>
                  <a:gd name="T9" fmla="*/ 0 w 215"/>
                  <a:gd name="T10" fmla="*/ 0 h 120"/>
                  <a:gd name="T11" fmla="*/ 215 w 215"/>
                  <a:gd name="T12" fmla="*/ 120 h 1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" h="120">
                    <a:moveTo>
                      <a:pt x="0" y="0"/>
                    </a:moveTo>
                    <a:lnTo>
                      <a:pt x="142" y="89"/>
                    </a:lnTo>
                    <a:lnTo>
                      <a:pt x="215" y="12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>
                <a:off x="4163" y="1767"/>
                <a:ext cx="15" cy="6"/>
              </a:xfrm>
              <a:custGeom>
                <a:avLst/>
                <a:gdLst>
                  <a:gd name="T0" fmla="*/ 0 w 48"/>
                  <a:gd name="T1" fmla="*/ 0 h 17"/>
                  <a:gd name="T2" fmla="*/ 0 w 48"/>
                  <a:gd name="T3" fmla="*/ 0 h 17"/>
                  <a:gd name="T4" fmla="*/ 0 w 48"/>
                  <a:gd name="T5" fmla="*/ 0 h 17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17"/>
                  <a:gd name="T11" fmla="*/ 48 w 48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17">
                    <a:moveTo>
                      <a:pt x="0" y="0"/>
                    </a:moveTo>
                    <a:lnTo>
                      <a:pt x="34" y="14"/>
                    </a:lnTo>
                    <a:lnTo>
                      <a:pt x="48" y="17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>
                <a:off x="4193" y="1776"/>
                <a:ext cx="57" cy="9"/>
              </a:xfrm>
              <a:custGeom>
                <a:avLst/>
                <a:gdLst>
                  <a:gd name="T0" fmla="*/ 0 w 188"/>
                  <a:gd name="T1" fmla="*/ 0 h 31"/>
                  <a:gd name="T2" fmla="*/ 0 w 188"/>
                  <a:gd name="T3" fmla="*/ 0 h 31"/>
                  <a:gd name="T4" fmla="*/ 0 w 188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188"/>
                  <a:gd name="T10" fmla="*/ 0 h 31"/>
                  <a:gd name="T11" fmla="*/ 188 w 188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8" h="31">
                    <a:moveTo>
                      <a:pt x="0" y="0"/>
                    </a:moveTo>
                    <a:lnTo>
                      <a:pt x="97" y="24"/>
                    </a:lnTo>
                    <a:lnTo>
                      <a:pt x="188" y="31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4265" y="1786"/>
                <a:ext cx="16" cy="1"/>
              </a:xfrm>
              <a:custGeom>
                <a:avLst/>
                <a:gdLst>
                  <a:gd name="T0" fmla="*/ 0 w 52"/>
                  <a:gd name="T1" fmla="*/ 0 h 1"/>
                  <a:gd name="T2" fmla="*/ 0 w 52"/>
                  <a:gd name="T3" fmla="*/ 1 h 1"/>
                  <a:gd name="T4" fmla="*/ 0 w 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2"/>
                  <a:gd name="T10" fmla="*/ 0 h 1"/>
                  <a:gd name="T11" fmla="*/ 52 w 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2" h="1">
                    <a:moveTo>
                      <a:pt x="0" y="0"/>
                    </a:moveTo>
                    <a:lnTo>
                      <a:pt x="26" y="1"/>
                    </a:lnTo>
                    <a:lnTo>
                      <a:pt x="52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4296" y="1774"/>
                <a:ext cx="57" cy="11"/>
              </a:xfrm>
              <a:custGeom>
                <a:avLst/>
                <a:gdLst>
                  <a:gd name="T0" fmla="*/ 0 w 190"/>
                  <a:gd name="T1" fmla="*/ 0 h 34"/>
                  <a:gd name="T2" fmla="*/ 0 w 190"/>
                  <a:gd name="T3" fmla="*/ 0 h 34"/>
                  <a:gd name="T4" fmla="*/ 0 w 190"/>
                  <a:gd name="T5" fmla="*/ 0 h 34"/>
                  <a:gd name="T6" fmla="*/ 0 60000 65536"/>
                  <a:gd name="T7" fmla="*/ 0 60000 65536"/>
                  <a:gd name="T8" fmla="*/ 0 60000 65536"/>
                  <a:gd name="T9" fmla="*/ 0 w 190"/>
                  <a:gd name="T10" fmla="*/ 0 h 34"/>
                  <a:gd name="T11" fmla="*/ 190 w 190"/>
                  <a:gd name="T12" fmla="*/ 34 h 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0" h="34">
                    <a:moveTo>
                      <a:pt x="0" y="34"/>
                    </a:moveTo>
                    <a:lnTo>
                      <a:pt x="90" y="25"/>
                    </a:lnTo>
                    <a:lnTo>
                      <a:pt x="190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" name="Freeform 85"/>
              <p:cNvSpPr>
                <a:spLocks/>
              </p:cNvSpPr>
              <p:nvPr/>
            </p:nvSpPr>
            <p:spPr bwMode="auto">
              <a:xfrm>
                <a:off x="4368" y="1764"/>
                <a:ext cx="14" cy="6"/>
              </a:xfrm>
              <a:custGeom>
                <a:avLst/>
                <a:gdLst>
                  <a:gd name="T0" fmla="*/ 0 w 47"/>
                  <a:gd name="T1" fmla="*/ 0 h 20"/>
                  <a:gd name="T2" fmla="*/ 0 w 47"/>
                  <a:gd name="T3" fmla="*/ 0 h 20"/>
                  <a:gd name="T4" fmla="*/ 0 w 47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20"/>
                  <a:gd name="T11" fmla="*/ 47 w 47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20">
                    <a:moveTo>
                      <a:pt x="0" y="20"/>
                    </a:moveTo>
                    <a:lnTo>
                      <a:pt x="15" y="16"/>
                    </a:lnTo>
                    <a:lnTo>
                      <a:pt x="47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7" name="Freeform 86"/>
              <p:cNvSpPr>
                <a:spLocks/>
              </p:cNvSpPr>
              <p:nvPr/>
            </p:nvSpPr>
            <p:spPr bwMode="auto">
              <a:xfrm>
                <a:off x="4396" y="1720"/>
                <a:ext cx="64" cy="37"/>
              </a:xfrm>
              <a:custGeom>
                <a:avLst/>
                <a:gdLst>
                  <a:gd name="T0" fmla="*/ 0 w 213"/>
                  <a:gd name="T1" fmla="*/ 0 h 125"/>
                  <a:gd name="T2" fmla="*/ 0 w 213"/>
                  <a:gd name="T3" fmla="*/ 0 h 125"/>
                  <a:gd name="T4" fmla="*/ 0 w 213"/>
                  <a:gd name="T5" fmla="*/ 0 h 125"/>
                  <a:gd name="T6" fmla="*/ 0 60000 65536"/>
                  <a:gd name="T7" fmla="*/ 0 60000 65536"/>
                  <a:gd name="T8" fmla="*/ 0 60000 65536"/>
                  <a:gd name="T9" fmla="*/ 0 w 213"/>
                  <a:gd name="T10" fmla="*/ 0 h 125"/>
                  <a:gd name="T11" fmla="*/ 213 w 213"/>
                  <a:gd name="T12" fmla="*/ 125 h 1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3" h="125">
                    <a:moveTo>
                      <a:pt x="0" y="125"/>
                    </a:moveTo>
                    <a:lnTo>
                      <a:pt x="74" y="92"/>
                    </a:lnTo>
                    <a:lnTo>
                      <a:pt x="213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8" name="Freeform 87"/>
              <p:cNvSpPr>
                <a:spLocks/>
              </p:cNvSpPr>
              <p:nvPr/>
            </p:nvSpPr>
            <p:spPr bwMode="auto">
              <a:xfrm>
                <a:off x="4042" y="1737"/>
                <a:ext cx="481" cy="105"/>
              </a:xfrm>
              <a:custGeom>
                <a:avLst/>
                <a:gdLst>
                  <a:gd name="T0" fmla="*/ 0 w 1598"/>
                  <a:gd name="T1" fmla="*/ 0 h 345"/>
                  <a:gd name="T2" fmla="*/ 0 w 1598"/>
                  <a:gd name="T3" fmla="*/ 0 h 345"/>
                  <a:gd name="T4" fmla="*/ 0 w 1598"/>
                  <a:gd name="T5" fmla="*/ 0 h 345"/>
                  <a:gd name="T6" fmla="*/ 0 w 1598"/>
                  <a:gd name="T7" fmla="*/ 0 h 345"/>
                  <a:gd name="T8" fmla="*/ 0 w 1598"/>
                  <a:gd name="T9" fmla="*/ 0 h 345"/>
                  <a:gd name="T10" fmla="*/ 0 w 1598"/>
                  <a:gd name="T11" fmla="*/ 0 h 345"/>
                  <a:gd name="T12" fmla="*/ 0 w 1598"/>
                  <a:gd name="T13" fmla="*/ 0 h 345"/>
                  <a:gd name="T14" fmla="*/ 0 w 1598"/>
                  <a:gd name="T15" fmla="*/ 0 h 345"/>
                  <a:gd name="T16" fmla="*/ 0 w 1598"/>
                  <a:gd name="T17" fmla="*/ 0 h 345"/>
                  <a:gd name="T18" fmla="*/ 0 w 1598"/>
                  <a:gd name="T19" fmla="*/ 0 h 345"/>
                  <a:gd name="T20" fmla="*/ 0 w 1598"/>
                  <a:gd name="T21" fmla="*/ 0 h 345"/>
                  <a:gd name="T22" fmla="*/ 0 w 1598"/>
                  <a:gd name="T23" fmla="*/ 0 h 345"/>
                  <a:gd name="T24" fmla="*/ 0 w 1598"/>
                  <a:gd name="T25" fmla="*/ 0 h 345"/>
                  <a:gd name="T26" fmla="*/ 0 w 1598"/>
                  <a:gd name="T27" fmla="*/ 0 h 345"/>
                  <a:gd name="T28" fmla="*/ 0 w 1598"/>
                  <a:gd name="T29" fmla="*/ 0 h 345"/>
                  <a:gd name="T30" fmla="*/ 0 w 1598"/>
                  <a:gd name="T31" fmla="*/ 0 h 345"/>
                  <a:gd name="T32" fmla="*/ 0 w 1598"/>
                  <a:gd name="T33" fmla="*/ 0 h 345"/>
                  <a:gd name="T34" fmla="*/ 0 w 1598"/>
                  <a:gd name="T35" fmla="*/ 0 h 345"/>
                  <a:gd name="T36" fmla="*/ 0 w 1598"/>
                  <a:gd name="T37" fmla="*/ 0 h 34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598"/>
                  <a:gd name="T58" fmla="*/ 0 h 345"/>
                  <a:gd name="T59" fmla="*/ 1598 w 1598"/>
                  <a:gd name="T60" fmla="*/ 345 h 34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598" h="345">
                    <a:moveTo>
                      <a:pt x="0" y="81"/>
                    </a:moveTo>
                    <a:lnTo>
                      <a:pt x="78" y="138"/>
                    </a:lnTo>
                    <a:lnTo>
                      <a:pt x="160" y="190"/>
                    </a:lnTo>
                    <a:lnTo>
                      <a:pt x="246" y="234"/>
                    </a:lnTo>
                    <a:lnTo>
                      <a:pt x="336" y="271"/>
                    </a:lnTo>
                    <a:lnTo>
                      <a:pt x="430" y="301"/>
                    </a:lnTo>
                    <a:lnTo>
                      <a:pt x="523" y="324"/>
                    </a:lnTo>
                    <a:lnTo>
                      <a:pt x="620" y="338"/>
                    </a:lnTo>
                    <a:lnTo>
                      <a:pt x="716" y="345"/>
                    </a:lnTo>
                    <a:lnTo>
                      <a:pt x="814" y="343"/>
                    </a:lnTo>
                    <a:lnTo>
                      <a:pt x="911" y="335"/>
                    </a:lnTo>
                    <a:lnTo>
                      <a:pt x="1006" y="318"/>
                    </a:lnTo>
                    <a:lnTo>
                      <a:pt x="1101" y="294"/>
                    </a:lnTo>
                    <a:lnTo>
                      <a:pt x="1192" y="263"/>
                    </a:lnTo>
                    <a:lnTo>
                      <a:pt x="1281" y="224"/>
                    </a:lnTo>
                    <a:lnTo>
                      <a:pt x="1366" y="177"/>
                    </a:lnTo>
                    <a:lnTo>
                      <a:pt x="1449" y="125"/>
                    </a:lnTo>
                    <a:lnTo>
                      <a:pt x="1525" y="65"/>
                    </a:lnTo>
                    <a:lnTo>
                      <a:pt x="1598" y="0"/>
                    </a:lnTo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" name="Freeform 88"/>
              <p:cNvSpPr>
                <a:spLocks/>
              </p:cNvSpPr>
              <p:nvPr/>
            </p:nvSpPr>
            <p:spPr bwMode="auto">
              <a:xfrm>
                <a:off x="3260" y="844"/>
                <a:ext cx="139" cy="140"/>
              </a:xfrm>
              <a:custGeom>
                <a:avLst/>
                <a:gdLst>
                  <a:gd name="T0" fmla="*/ 0 w 462"/>
                  <a:gd name="T1" fmla="*/ 0 h 463"/>
                  <a:gd name="T2" fmla="*/ 0 w 462"/>
                  <a:gd name="T3" fmla="*/ 0 h 463"/>
                  <a:gd name="T4" fmla="*/ 0 w 462"/>
                  <a:gd name="T5" fmla="*/ 0 h 463"/>
                  <a:gd name="T6" fmla="*/ 0 w 462"/>
                  <a:gd name="T7" fmla="*/ 0 h 463"/>
                  <a:gd name="T8" fmla="*/ 0 w 462"/>
                  <a:gd name="T9" fmla="*/ 0 h 463"/>
                  <a:gd name="T10" fmla="*/ 0 w 462"/>
                  <a:gd name="T11" fmla="*/ 0 h 463"/>
                  <a:gd name="T12" fmla="*/ 0 w 462"/>
                  <a:gd name="T13" fmla="*/ 0 h 463"/>
                  <a:gd name="T14" fmla="*/ 0 w 462"/>
                  <a:gd name="T15" fmla="*/ 0 h 463"/>
                  <a:gd name="T16" fmla="*/ 0 w 462"/>
                  <a:gd name="T17" fmla="*/ 0 h 463"/>
                  <a:gd name="T18" fmla="*/ 0 w 462"/>
                  <a:gd name="T19" fmla="*/ 0 h 463"/>
                  <a:gd name="T20" fmla="*/ 0 w 462"/>
                  <a:gd name="T21" fmla="*/ 0 h 463"/>
                  <a:gd name="T22" fmla="*/ 0 w 462"/>
                  <a:gd name="T23" fmla="*/ 0 h 463"/>
                  <a:gd name="T24" fmla="*/ 0 w 462"/>
                  <a:gd name="T25" fmla="*/ 0 h 463"/>
                  <a:gd name="T26" fmla="*/ 0 w 462"/>
                  <a:gd name="T27" fmla="*/ 0 h 463"/>
                  <a:gd name="T28" fmla="*/ 0 w 462"/>
                  <a:gd name="T29" fmla="*/ 0 h 463"/>
                  <a:gd name="T30" fmla="*/ 0 w 462"/>
                  <a:gd name="T31" fmla="*/ 0 h 463"/>
                  <a:gd name="T32" fmla="*/ 0 w 462"/>
                  <a:gd name="T33" fmla="*/ 0 h 4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2"/>
                  <a:gd name="T52" fmla="*/ 0 h 463"/>
                  <a:gd name="T53" fmla="*/ 462 w 462"/>
                  <a:gd name="T54" fmla="*/ 463 h 4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2" h="463">
                    <a:moveTo>
                      <a:pt x="442" y="136"/>
                    </a:moveTo>
                    <a:lnTo>
                      <a:pt x="389" y="64"/>
                    </a:lnTo>
                    <a:lnTo>
                      <a:pt x="314" y="16"/>
                    </a:lnTo>
                    <a:lnTo>
                      <a:pt x="224" y="0"/>
                    </a:lnTo>
                    <a:lnTo>
                      <a:pt x="138" y="20"/>
                    </a:lnTo>
                    <a:lnTo>
                      <a:pt x="64" y="71"/>
                    </a:lnTo>
                    <a:lnTo>
                      <a:pt x="16" y="146"/>
                    </a:lnTo>
                    <a:lnTo>
                      <a:pt x="0" y="234"/>
                    </a:lnTo>
                    <a:lnTo>
                      <a:pt x="17" y="322"/>
                    </a:lnTo>
                    <a:lnTo>
                      <a:pt x="68" y="396"/>
                    </a:lnTo>
                    <a:lnTo>
                      <a:pt x="142" y="446"/>
                    </a:lnTo>
                    <a:lnTo>
                      <a:pt x="230" y="463"/>
                    </a:lnTo>
                    <a:lnTo>
                      <a:pt x="318" y="446"/>
                    </a:lnTo>
                    <a:lnTo>
                      <a:pt x="392" y="398"/>
                    </a:lnTo>
                    <a:lnTo>
                      <a:pt x="443" y="324"/>
                    </a:lnTo>
                    <a:lnTo>
                      <a:pt x="462" y="236"/>
                    </a:lnTo>
                    <a:lnTo>
                      <a:pt x="446" y="148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0" name="Freeform 89"/>
              <p:cNvSpPr>
                <a:spLocks/>
              </p:cNvSpPr>
              <p:nvPr/>
            </p:nvSpPr>
            <p:spPr bwMode="auto">
              <a:xfrm>
                <a:off x="3225" y="830"/>
                <a:ext cx="38" cy="40"/>
              </a:xfrm>
              <a:custGeom>
                <a:avLst/>
                <a:gdLst>
                  <a:gd name="T0" fmla="*/ 0 w 130"/>
                  <a:gd name="T1" fmla="*/ 0 h 129"/>
                  <a:gd name="T2" fmla="*/ 0 w 130"/>
                  <a:gd name="T3" fmla="*/ 0 h 129"/>
                  <a:gd name="T4" fmla="*/ 0 w 130"/>
                  <a:gd name="T5" fmla="*/ 0 h 129"/>
                  <a:gd name="T6" fmla="*/ 0 w 130"/>
                  <a:gd name="T7" fmla="*/ 0 h 129"/>
                  <a:gd name="T8" fmla="*/ 0 w 130"/>
                  <a:gd name="T9" fmla="*/ 0 h 129"/>
                  <a:gd name="T10" fmla="*/ 0 w 130"/>
                  <a:gd name="T11" fmla="*/ 0 h 129"/>
                  <a:gd name="T12" fmla="*/ 0 w 130"/>
                  <a:gd name="T13" fmla="*/ 0 h 129"/>
                  <a:gd name="T14" fmla="*/ 0 w 130"/>
                  <a:gd name="T15" fmla="*/ 0 h 129"/>
                  <a:gd name="T16" fmla="*/ 0 w 130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0"/>
                  <a:gd name="T28" fmla="*/ 0 h 129"/>
                  <a:gd name="T29" fmla="*/ 130 w 130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0" h="129">
                    <a:moveTo>
                      <a:pt x="130" y="64"/>
                    </a:moveTo>
                    <a:lnTo>
                      <a:pt x="111" y="20"/>
                    </a:lnTo>
                    <a:lnTo>
                      <a:pt x="66" y="0"/>
                    </a:lnTo>
                    <a:lnTo>
                      <a:pt x="20" y="20"/>
                    </a:lnTo>
                    <a:lnTo>
                      <a:pt x="0" y="64"/>
                    </a:lnTo>
                    <a:lnTo>
                      <a:pt x="20" y="111"/>
                    </a:lnTo>
                    <a:lnTo>
                      <a:pt x="66" y="129"/>
                    </a:lnTo>
                    <a:lnTo>
                      <a:pt x="111" y="111"/>
                    </a:lnTo>
                    <a:lnTo>
                      <a:pt x="130" y="6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1" name="Line 90"/>
              <p:cNvSpPr>
                <a:spLocks noChangeShapeType="1"/>
              </p:cNvSpPr>
              <p:nvPr/>
            </p:nvSpPr>
            <p:spPr bwMode="auto">
              <a:xfrm>
                <a:off x="3263" y="851"/>
                <a:ext cx="30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91"/>
              <p:cNvSpPr>
                <a:spLocks noChangeShapeType="1"/>
              </p:cNvSpPr>
              <p:nvPr/>
            </p:nvSpPr>
            <p:spPr bwMode="auto">
              <a:xfrm flipV="1">
                <a:off x="3169" y="835"/>
                <a:ext cx="343" cy="14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92"/>
              <p:cNvSpPr>
                <a:spLocks noChangeShapeType="1"/>
              </p:cNvSpPr>
              <p:nvPr/>
            </p:nvSpPr>
            <p:spPr bwMode="auto">
              <a:xfrm>
                <a:off x="2888" y="824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93"/>
              <p:cNvSpPr>
                <a:spLocks noChangeShapeType="1"/>
              </p:cNvSpPr>
              <p:nvPr/>
            </p:nvSpPr>
            <p:spPr bwMode="auto">
              <a:xfrm>
                <a:off x="2931" y="857"/>
                <a:ext cx="13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94"/>
              <p:cNvSpPr>
                <a:spLocks noChangeShapeType="1"/>
              </p:cNvSpPr>
              <p:nvPr/>
            </p:nvSpPr>
            <p:spPr bwMode="auto">
              <a:xfrm>
                <a:off x="2956" y="876"/>
                <a:ext cx="47" cy="3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95"/>
              <p:cNvSpPr>
                <a:spLocks noChangeShapeType="1"/>
              </p:cNvSpPr>
              <p:nvPr/>
            </p:nvSpPr>
            <p:spPr bwMode="auto">
              <a:xfrm>
                <a:off x="3015" y="920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96"/>
              <p:cNvSpPr>
                <a:spLocks noChangeShapeType="1"/>
              </p:cNvSpPr>
              <p:nvPr/>
            </p:nvSpPr>
            <p:spPr bwMode="auto">
              <a:xfrm>
                <a:off x="3039" y="939"/>
                <a:ext cx="47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97"/>
              <p:cNvSpPr>
                <a:spLocks noChangeShapeType="1"/>
              </p:cNvSpPr>
              <p:nvPr/>
            </p:nvSpPr>
            <p:spPr bwMode="auto">
              <a:xfrm>
                <a:off x="3098" y="983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98"/>
              <p:cNvSpPr>
                <a:spLocks noChangeShapeType="1"/>
              </p:cNvSpPr>
              <p:nvPr/>
            </p:nvSpPr>
            <p:spPr bwMode="auto">
              <a:xfrm>
                <a:off x="3124" y="1002"/>
                <a:ext cx="45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99"/>
              <p:cNvSpPr>
                <a:spLocks noChangeShapeType="1"/>
              </p:cNvSpPr>
              <p:nvPr/>
            </p:nvSpPr>
            <p:spPr bwMode="auto">
              <a:xfrm>
                <a:off x="3182" y="1046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Line 100"/>
              <p:cNvSpPr>
                <a:spLocks noChangeShapeType="1"/>
              </p:cNvSpPr>
              <p:nvPr/>
            </p:nvSpPr>
            <p:spPr bwMode="auto">
              <a:xfrm>
                <a:off x="3207" y="1065"/>
                <a:ext cx="46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101"/>
              <p:cNvSpPr>
                <a:spLocks noChangeShapeType="1"/>
              </p:cNvSpPr>
              <p:nvPr/>
            </p:nvSpPr>
            <p:spPr bwMode="auto">
              <a:xfrm>
                <a:off x="3265" y="1109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Line 102"/>
              <p:cNvSpPr>
                <a:spLocks noChangeShapeType="1"/>
              </p:cNvSpPr>
              <p:nvPr/>
            </p:nvSpPr>
            <p:spPr bwMode="auto">
              <a:xfrm>
                <a:off x="3290" y="1128"/>
                <a:ext cx="47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Line 103"/>
              <p:cNvSpPr>
                <a:spLocks noChangeShapeType="1"/>
              </p:cNvSpPr>
              <p:nvPr/>
            </p:nvSpPr>
            <p:spPr bwMode="auto">
              <a:xfrm>
                <a:off x="3349" y="1173"/>
                <a:ext cx="12" cy="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Line 104"/>
              <p:cNvSpPr>
                <a:spLocks noChangeShapeType="1"/>
              </p:cNvSpPr>
              <p:nvPr/>
            </p:nvSpPr>
            <p:spPr bwMode="auto">
              <a:xfrm>
                <a:off x="3373" y="1191"/>
                <a:ext cx="47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Line 105"/>
              <p:cNvSpPr>
                <a:spLocks noChangeShapeType="1"/>
              </p:cNvSpPr>
              <p:nvPr/>
            </p:nvSpPr>
            <p:spPr bwMode="auto">
              <a:xfrm>
                <a:off x="3432" y="1235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Line 106"/>
              <p:cNvSpPr>
                <a:spLocks noChangeShapeType="1"/>
              </p:cNvSpPr>
              <p:nvPr/>
            </p:nvSpPr>
            <p:spPr bwMode="auto">
              <a:xfrm>
                <a:off x="3457" y="1254"/>
                <a:ext cx="46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Line 107"/>
              <p:cNvSpPr>
                <a:spLocks noChangeShapeType="1"/>
              </p:cNvSpPr>
              <p:nvPr/>
            </p:nvSpPr>
            <p:spPr bwMode="auto">
              <a:xfrm>
                <a:off x="3516" y="1299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Line 108"/>
              <p:cNvSpPr>
                <a:spLocks noChangeShapeType="1"/>
              </p:cNvSpPr>
              <p:nvPr/>
            </p:nvSpPr>
            <p:spPr bwMode="auto">
              <a:xfrm>
                <a:off x="3541" y="1317"/>
                <a:ext cx="46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Line 109"/>
              <p:cNvSpPr>
                <a:spLocks noChangeShapeType="1"/>
              </p:cNvSpPr>
              <p:nvPr/>
            </p:nvSpPr>
            <p:spPr bwMode="auto">
              <a:xfrm>
                <a:off x="3600" y="1362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Line 110"/>
              <p:cNvSpPr>
                <a:spLocks noChangeShapeType="1"/>
              </p:cNvSpPr>
              <p:nvPr/>
            </p:nvSpPr>
            <p:spPr bwMode="auto">
              <a:xfrm>
                <a:off x="3624" y="1380"/>
                <a:ext cx="47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" name="Line 111"/>
              <p:cNvSpPr>
                <a:spLocks noChangeShapeType="1"/>
              </p:cNvSpPr>
              <p:nvPr/>
            </p:nvSpPr>
            <p:spPr bwMode="auto">
              <a:xfrm>
                <a:off x="3683" y="1425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" name="Line 112"/>
              <p:cNvSpPr>
                <a:spLocks noChangeShapeType="1"/>
              </p:cNvSpPr>
              <p:nvPr/>
            </p:nvSpPr>
            <p:spPr bwMode="auto">
              <a:xfrm>
                <a:off x="3707" y="1443"/>
                <a:ext cx="47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Line 113"/>
              <p:cNvSpPr>
                <a:spLocks noChangeShapeType="1"/>
              </p:cNvSpPr>
              <p:nvPr/>
            </p:nvSpPr>
            <p:spPr bwMode="auto">
              <a:xfrm>
                <a:off x="3766" y="1488"/>
                <a:ext cx="13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Line 114"/>
              <p:cNvSpPr>
                <a:spLocks noChangeShapeType="1"/>
              </p:cNvSpPr>
              <p:nvPr/>
            </p:nvSpPr>
            <p:spPr bwMode="auto">
              <a:xfrm>
                <a:off x="3791" y="1507"/>
                <a:ext cx="46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Line 115"/>
              <p:cNvSpPr>
                <a:spLocks noChangeShapeType="1"/>
              </p:cNvSpPr>
              <p:nvPr/>
            </p:nvSpPr>
            <p:spPr bwMode="auto">
              <a:xfrm>
                <a:off x="3850" y="1551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Line 116"/>
              <p:cNvSpPr>
                <a:spLocks noChangeShapeType="1"/>
              </p:cNvSpPr>
              <p:nvPr/>
            </p:nvSpPr>
            <p:spPr bwMode="auto">
              <a:xfrm>
                <a:off x="3874" y="1570"/>
                <a:ext cx="47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Line 117"/>
              <p:cNvSpPr>
                <a:spLocks noChangeShapeType="1"/>
              </p:cNvSpPr>
              <p:nvPr/>
            </p:nvSpPr>
            <p:spPr bwMode="auto">
              <a:xfrm>
                <a:off x="3933" y="1614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Line 118"/>
              <p:cNvSpPr>
                <a:spLocks noChangeShapeType="1"/>
              </p:cNvSpPr>
              <p:nvPr/>
            </p:nvSpPr>
            <p:spPr bwMode="auto">
              <a:xfrm>
                <a:off x="3958" y="1633"/>
                <a:ext cx="46" cy="3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119"/>
              <p:cNvSpPr>
                <a:spLocks noChangeShapeType="1"/>
              </p:cNvSpPr>
              <p:nvPr/>
            </p:nvSpPr>
            <p:spPr bwMode="auto">
              <a:xfrm>
                <a:off x="4016" y="1677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Line 120"/>
              <p:cNvSpPr>
                <a:spLocks noChangeShapeType="1"/>
              </p:cNvSpPr>
              <p:nvPr/>
            </p:nvSpPr>
            <p:spPr bwMode="auto">
              <a:xfrm>
                <a:off x="4041" y="1696"/>
                <a:ext cx="32" cy="2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Freeform 121"/>
              <p:cNvSpPr>
                <a:spLocks/>
              </p:cNvSpPr>
              <p:nvPr/>
            </p:nvSpPr>
            <p:spPr bwMode="auto">
              <a:xfrm>
                <a:off x="2994" y="800"/>
                <a:ext cx="9" cy="12"/>
              </a:xfrm>
              <a:custGeom>
                <a:avLst/>
                <a:gdLst>
                  <a:gd name="T0" fmla="*/ 0 w 29"/>
                  <a:gd name="T1" fmla="*/ 0 h 37"/>
                  <a:gd name="T2" fmla="*/ 0 w 29"/>
                  <a:gd name="T3" fmla="*/ 0 h 37"/>
                  <a:gd name="T4" fmla="*/ 0 w 29"/>
                  <a:gd name="T5" fmla="*/ 0 h 37"/>
                  <a:gd name="T6" fmla="*/ 0 w 29"/>
                  <a:gd name="T7" fmla="*/ 0 h 37"/>
                  <a:gd name="T8" fmla="*/ 0 w 29"/>
                  <a:gd name="T9" fmla="*/ 0 h 37"/>
                  <a:gd name="T10" fmla="*/ 0 w 29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7"/>
                  <a:gd name="T20" fmla="*/ 29 w 29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7">
                    <a:moveTo>
                      <a:pt x="29" y="14"/>
                    </a:moveTo>
                    <a:lnTo>
                      <a:pt x="19" y="2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0" y="18"/>
                    </a:lnTo>
                    <a:lnTo>
                      <a:pt x="8" y="37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3" name="Freeform 122"/>
              <p:cNvSpPr>
                <a:spLocks/>
              </p:cNvSpPr>
              <p:nvPr/>
            </p:nvSpPr>
            <p:spPr bwMode="auto">
              <a:xfrm>
                <a:off x="2991" y="812"/>
                <a:ext cx="5" cy="5"/>
              </a:xfrm>
              <a:custGeom>
                <a:avLst/>
                <a:gdLst>
                  <a:gd name="T0" fmla="*/ 0 w 18"/>
                  <a:gd name="T1" fmla="*/ 0 h 18"/>
                  <a:gd name="T2" fmla="*/ 0 w 18"/>
                  <a:gd name="T3" fmla="*/ 0 h 18"/>
                  <a:gd name="T4" fmla="*/ 0 w 18"/>
                  <a:gd name="T5" fmla="*/ 0 h 18"/>
                  <a:gd name="T6" fmla="*/ 0 w 1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5"/>
                    </a:moveTo>
                    <a:lnTo>
                      <a:pt x="11" y="18"/>
                    </a:lnTo>
                    <a:lnTo>
                      <a:pt x="18" y="11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4" name="Line 123"/>
              <p:cNvSpPr>
                <a:spLocks noChangeShapeType="1"/>
              </p:cNvSpPr>
              <p:nvPr/>
            </p:nvSpPr>
            <p:spPr bwMode="auto">
              <a:xfrm>
                <a:off x="2986" y="811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Line 124"/>
              <p:cNvSpPr>
                <a:spLocks noChangeShapeType="1"/>
              </p:cNvSpPr>
              <p:nvPr/>
            </p:nvSpPr>
            <p:spPr bwMode="auto">
              <a:xfrm flipV="1">
                <a:off x="3002" y="812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Freeform 125"/>
              <p:cNvSpPr>
                <a:spLocks/>
              </p:cNvSpPr>
              <p:nvPr/>
            </p:nvSpPr>
            <p:spPr bwMode="auto">
              <a:xfrm>
                <a:off x="3006" y="810"/>
                <a:ext cx="9" cy="8"/>
              </a:xfrm>
              <a:custGeom>
                <a:avLst/>
                <a:gdLst>
                  <a:gd name="T0" fmla="*/ 0 w 28"/>
                  <a:gd name="T1" fmla="*/ 0 h 25"/>
                  <a:gd name="T2" fmla="*/ 0 w 28"/>
                  <a:gd name="T3" fmla="*/ 0 h 25"/>
                  <a:gd name="T4" fmla="*/ 0 w 28"/>
                  <a:gd name="T5" fmla="*/ 0 h 25"/>
                  <a:gd name="T6" fmla="*/ 0 w 28"/>
                  <a:gd name="T7" fmla="*/ 0 h 25"/>
                  <a:gd name="T8" fmla="*/ 0 w 2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5"/>
                  <a:gd name="T17" fmla="*/ 28 w 2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5">
                    <a:moveTo>
                      <a:pt x="25" y="25"/>
                    </a:moveTo>
                    <a:lnTo>
                      <a:pt x="28" y="14"/>
                    </a:lnTo>
                    <a:lnTo>
                      <a:pt x="22" y="4"/>
                    </a:lnTo>
                    <a:lnTo>
                      <a:pt x="10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7" name="Line 126"/>
              <p:cNvSpPr>
                <a:spLocks noChangeShapeType="1"/>
              </p:cNvSpPr>
              <p:nvPr/>
            </p:nvSpPr>
            <p:spPr bwMode="auto">
              <a:xfrm flipH="1">
                <a:off x="3009" y="818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Freeform 127"/>
              <p:cNvSpPr>
                <a:spLocks/>
              </p:cNvSpPr>
              <p:nvPr/>
            </p:nvSpPr>
            <p:spPr bwMode="auto">
              <a:xfrm>
                <a:off x="3000" y="818"/>
                <a:ext cx="9" cy="8"/>
              </a:xfrm>
              <a:custGeom>
                <a:avLst/>
                <a:gdLst>
                  <a:gd name="T0" fmla="*/ 0 w 29"/>
                  <a:gd name="T1" fmla="*/ 0 h 25"/>
                  <a:gd name="T2" fmla="*/ 0 w 29"/>
                  <a:gd name="T3" fmla="*/ 0 h 25"/>
                  <a:gd name="T4" fmla="*/ 0 w 29"/>
                  <a:gd name="T5" fmla="*/ 0 h 25"/>
                  <a:gd name="T6" fmla="*/ 0 w 29"/>
                  <a:gd name="T7" fmla="*/ 0 h 25"/>
                  <a:gd name="T8" fmla="*/ 0 w 29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5"/>
                  <a:gd name="T17" fmla="*/ 29 w 29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5">
                    <a:moveTo>
                      <a:pt x="3" y="0"/>
                    </a:moveTo>
                    <a:lnTo>
                      <a:pt x="0" y="13"/>
                    </a:lnTo>
                    <a:lnTo>
                      <a:pt x="6" y="23"/>
                    </a:lnTo>
                    <a:lnTo>
                      <a:pt x="19" y="25"/>
                    </a:lnTo>
                    <a:lnTo>
                      <a:pt x="29" y="2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" name="Freeform 128"/>
              <p:cNvSpPr>
                <a:spLocks/>
              </p:cNvSpPr>
              <p:nvPr/>
            </p:nvSpPr>
            <p:spPr bwMode="auto">
              <a:xfrm>
                <a:off x="3013" y="817"/>
                <a:ext cx="16" cy="18"/>
              </a:xfrm>
              <a:custGeom>
                <a:avLst/>
                <a:gdLst>
                  <a:gd name="T0" fmla="*/ 0 w 54"/>
                  <a:gd name="T1" fmla="*/ 0 h 60"/>
                  <a:gd name="T2" fmla="*/ 0 w 54"/>
                  <a:gd name="T3" fmla="*/ 0 h 60"/>
                  <a:gd name="T4" fmla="*/ 0 w 54"/>
                  <a:gd name="T5" fmla="*/ 0 h 60"/>
                  <a:gd name="T6" fmla="*/ 0 w 54"/>
                  <a:gd name="T7" fmla="*/ 0 h 60"/>
                  <a:gd name="T8" fmla="*/ 0 w 54"/>
                  <a:gd name="T9" fmla="*/ 0 h 60"/>
                  <a:gd name="T10" fmla="*/ 0 w 54"/>
                  <a:gd name="T11" fmla="*/ 0 h 60"/>
                  <a:gd name="T12" fmla="*/ 0 w 54"/>
                  <a:gd name="T13" fmla="*/ 0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"/>
                  <a:gd name="T22" fmla="*/ 0 h 60"/>
                  <a:gd name="T23" fmla="*/ 54 w 54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" h="60">
                    <a:moveTo>
                      <a:pt x="27" y="0"/>
                    </a:moveTo>
                    <a:lnTo>
                      <a:pt x="3" y="34"/>
                    </a:lnTo>
                    <a:lnTo>
                      <a:pt x="0" y="45"/>
                    </a:lnTo>
                    <a:lnTo>
                      <a:pt x="6" y="57"/>
                    </a:lnTo>
                    <a:lnTo>
                      <a:pt x="19" y="60"/>
                    </a:lnTo>
                    <a:lnTo>
                      <a:pt x="29" y="54"/>
                    </a:lnTo>
                    <a:lnTo>
                      <a:pt x="54" y="2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0" name="Freeform 129"/>
              <p:cNvSpPr>
                <a:spLocks/>
              </p:cNvSpPr>
              <p:nvPr/>
            </p:nvSpPr>
            <p:spPr bwMode="auto">
              <a:xfrm>
                <a:off x="3023" y="827"/>
                <a:ext cx="14" cy="14"/>
              </a:xfrm>
              <a:custGeom>
                <a:avLst/>
                <a:gdLst>
                  <a:gd name="T0" fmla="*/ 0 w 47"/>
                  <a:gd name="T1" fmla="*/ 0 h 47"/>
                  <a:gd name="T2" fmla="*/ 0 w 47"/>
                  <a:gd name="T3" fmla="*/ 0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47"/>
                    </a:moveTo>
                    <a:lnTo>
                      <a:pt x="35" y="0"/>
                    </a:lnTo>
                    <a:lnTo>
                      <a:pt x="47" y="1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1" name="Freeform 130"/>
              <p:cNvSpPr>
                <a:spLocks/>
              </p:cNvSpPr>
              <p:nvPr/>
            </p:nvSpPr>
            <p:spPr bwMode="auto">
              <a:xfrm>
                <a:off x="3032" y="830"/>
                <a:ext cx="7" cy="8"/>
              </a:xfrm>
              <a:custGeom>
                <a:avLst/>
                <a:gdLst>
                  <a:gd name="T0" fmla="*/ 0 w 25"/>
                  <a:gd name="T1" fmla="*/ 0 h 29"/>
                  <a:gd name="T2" fmla="*/ 0 w 25"/>
                  <a:gd name="T3" fmla="*/ 0 h 29"/>
                  <a:gd name="T4" fmla="*/ 0 w 25"/>
                  <a:gd name="T5" fmla="*/ 0 h 29"/>
                  <a:gd name="T6" fmla="*/ 0 w 25"/>
                  <a:gd name="T7" fmla="*/ 0 h 29"/>
                  <a:gd name="T8" fmla="*/ 0 w 25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9"/>
                  <a:gd name="T17" fmla="*/ 25 w 25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9">
                    <a:moveTo>
                      <a:pt x="0" y="26"/>
                    </a:moveTo>
                    <a:lnTo>
                      <a:pt x="11" y="29"/>
                    </a:lnTo>
                    <a:lnTo>
                      <a:pt x="23" y="23"/>
                    </a:lnTo>
                    <a:lnTo>
                      <a:pt x="25" y="10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2" name="Line 131"/>
              <p:cNvSpPr>
                <a:spLocks noChangeShapeType="1"/>
              </p:cNvSpPr>
              <p:nvPr/>
            </p:nvSpPr>
            <p:spPr bwMode="auto">
              <a:xfrm flipH="1" flipV="1">
                <a:off x="3028" y="834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Line 132"/>
              <p:cNvSpPr>
                <a:spLocks noChangeShapeType="1"/>
              </p:cNvSpPr>
              <p:nvPr/>
            </p:nvSpPr>
            <p:spPr bwMode="auto">
              <a:xfrm flipH="1">
                <a:off x="3031" y="838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Line 133"/>
              <p:cNvSpPr>
                <a:spLocks noChangeShapeType="1"/>
              </p:cNvSpPr>
              <p:nvPr/>
            </p:nvSpPr>
            <p:spPr bwMode="auto">
              <a:xfrm flipH="1" flipV="1">
                <a:off x="3039" y="85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5" name="Freeform 134"/>
              <p:cNvSpPr>
                <a:spLocks/>
              </p:cNvSpPr>
              <p:nvPr/>
            </p:nvSpPr>
            <p:spPr bwMode="auto">
              <a:xfrm>
                <a:off x="3037" y="846"/>
                <a:ext cx="2" cy="6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0 h 19"/>
                  <a:gd name="T4" fmla="*/ 0 w 6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9"/>
                  <a:gd name="T11" fmla="*/ 6 w 6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9">
                    <a:moveTo>
                      <a:pt x="3" y="0"/>
                    </a:moveTo>
                    <a:lnTo>
                      <a:pt x="0" y="11"/>
                    </a:lnTo>
                    <a:lnTo>
                      <a:pt x="6" y="1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6" name="Line 135"/>
              <p:cNvSpPr>
                <a:spLocks noChangeShapeType="1"/>
              </p:cNvSpPr>
              <p:nvPr/>
            </p:nvSpPr>
            <p:spPr bwMode="auto">
              <a:xfrm flipV="1">
                <a:off x="3038" y="840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" name="Freeform 136"/>
              <p:cNvSpPr>
                <a:spLocks/>
              </p:cNvSpPr>
              <p:nvPr/>
            </p:nvSpPr>
            <p:spPr bwMode="auto">
              <a:xfrm>
                <a:off x="3043" y="838"/>
                <a:ext cx="7" cy="2"/>
              </a:xfrm>
              <a:custGeom>
                <a:avLst/>
                <a:gdLst>
                  <a:gd name="T0" fmla="*/ 0 w 21"/>
                  <a:gd name="T1" fmla="*/ 0 h 6"/>
                  <a:gd name="T2" fmla="*/ 0 w 21"/>
                  <a:gd name="T3" fmla="*/ 0 h 6"/>
                  <a:gd name="T4" fmla="*/ 0 w 2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6"/>
                  <a:gd name="T11" fmla="*/ 21 w 2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6">
                    <a:moveTo>
                      <a:pt x="21" y="3"/>
                    </a:moveTo>
                    <a:lnTo>
                      <a:pt x="10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8" name="Line 137"/>
              <p:cNvSpPr>
                <a:spLocks noChangeShapeType="1"/>
              </p:cNvSpPr>
              <p:nvPr/>
            </p:nvSpPr>
            <p:spPr bwMode="auto">
              <a:xfrm>
                <a:off x="3050" y="83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" name="Freeform 138"/>
              <p:cNvSpPr>
                <a:spLocks/>
              </p:cNvSpPr>
              <p:nvPr/>
            </p:nvSpPr>
            <p:spPr bwMode="auto">
              <a:xfrm>
                <a:off x="3047" y="844"/>
                <a:ext cx="16" cy="19"/>
              </a:xfrm>
              <a:custGeom>
                <a:avLst/>
                <a:gdLst>
                  <a:gd name="T0" fmla="*/ 0 w 55"/>
                  <a:gd name="T1" fmla="*/ 0 h 63"/>
                  <a:gd name="T2" fmla="*/ 0 w 55"/>
                  <a:gd name="T3" fmla="*/ 0 h 63"/>
                  <a:gd name="T4" fmla="*/ 0 w 55"/>
                  <a:gd name="T5" fmla="*/ 0 h 63"/>
                  <a:gd name="T6" fmla="*/ 0 w 55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3"/>
                  <a:gd name="T14" fmla="*/ 55 w 55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3">
                    <a:moveTo>
                      <a:pt x="19" y="63"/>
                    </a:moveTo>
                    <a:lnTo>
                      <a:pt x="0" y="47"/>
                    </a:lnTo>
                    <a:lnTo>
                      <a:pt x="34" y="0"/>
                    </a:lnTo>
                    <a:lnTo>
                      <a:pt x="55" y="1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0" name="Line 139"/>
              <p:cNvSpPr>
                <a:spLocks noChangeShapeType="1"/>
              </p:cNvSpPr>
              <p:nvPr/>
            </p:nvSpPr>
            <p:spPr bwMode="auto">
              <a:xfrm flipH="1" flipV="1">
                <a:off x="3052" y="850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" name="Line 140"/>
              <p:cNvSpPr>
                <a:spLocks noChangeShapeType="1"/>
              </p:cNvSpPr>
              <p:nvPr/>
            </p:nvSpPr>
            <p:spPr bwMode="auto">
              <a:xfrm flipV="1">
                <a:off x="3547" y="1275"/>
                <a:ext cx="18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" name="Line 141"/>
              <p:cNvSpPr>
                <a:spLocks noChangeShapeType="1"/>
              </p:cNvSpPr>
              <p:nvPr/>
            </p:nvSpPr>
            <p:spPr bwMode="auto">
              <a:xfrm flipV="1">
                <a:off x="3553" y="1279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" name="Freeform 142"/>
              <p:cNvSpPr>
                <a:spLocks/>
              </p:cNvSpPr>
              <p:nvPr/>
            </p:nvSpPr>
            <p:spPr bwMode="auto">
              <a:xfrm>
                <a:off x="3544" y="1310"/>
                <a:ext cx="59" cy="59"/>
              </a:xfrm>
              <a:custGeom>
                <a:avLst/>
                <a:gdLst>
                  <a:gd name="T0" fmla="*/ 0 w 196"/>
                  <a:gd name="T1" fmla="*/ 0 h 196"/>
                  <a:gd name="T2" fmla="*/ 0 w 196"/>
                  <a:gd name="T3" fmla="*/ 0 h 196"/>
                  <a:gd name="T4" fmla="*/ 0 w 196"/>
                  <a:gd name="T5" fmla="*/ 0 h 196"/>
                  <a:gd name="T6" fmla="*/ 0 w 196"/>
                  <a:gd name="T7" fmla="*/ 0 h 196"/>
                  <a:gd name="T8" fmla="*/ 0 w 196"/>
                  <a:gd name="T9" fmla="*/ 0 h 196"/>
                  <a:gd name="T10" fmla="*/ 0 w 196"/>
                  <a:gd name="T11" fmla="*/ 0 h 196"/>
                  <a:gd name="T12" fmla="*/ 0 w 196"/>
                  <a:gd name="T13" fmla="*/ 0 h 196"/>
                  <a:gd name="T14" fmla="*/ 0 w 196"/>
                  <a:gd name="T15" fmla="*/ 0 h 196"/>
                  <a:gd name="T16" fmla="*/ 0 w 196"/>
                  <a:gd name="T17" fmla="*/ 0 h 196"/>
                  <a:gd name="T18" fmla="*/ 0 w 196"/>
                  <a:gd name="T19" fmla="*/ 0 h 196"/>
                  <a:gd name="T20" fmla="*/ 0 w 196"/>
                  <a:gd name="T21" fmla="*/ 0 h 196"/>
                  <a:gd name="T22" fmla="*/ 0 w 196"/>
                  <a:gd name="T23" fmla="*/ 0 h 196"/>
                  <a:gd name="T24" fmla="*/ 0 w 196"/>
                  <a:gd name="T25" fmla="*/ 0 h 1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6"/>
                  <a:gd name="T40" fmla="*/ 0 h 196"/>
                  <a:gd name="T41" fmla="*/ 196 w 196"/>
                  <a:gd name="T42" fmla="*/ 196 h 1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6" h="196">
                    <a:moveTo>
                      <a:pt x="196" y="98"/>
                    </a:moveTo>
                    <a:lnTo>
                      <a:pt x="183" y="50"/>
                    </a:lnTo>
                    <a:lnTo>
                      <a:pt x="147" y="13"/>
                    </a:lnTo>
                    <a:lnTo>
                      <a:pt x="98" y="0"/>
                    </a:lnTo>
                    <a:lnTo>
                      <a:pt x="48" y="13"/>
                    </a:lnTo>
                    <a:lnTo>
                      <a:pt x="12" y="50"/>
                    </a:lnTo>
                    <a:lnTo>
                      <a:pt x="0" y="98"/>
                    </a:lnTo>
                    <a:lnTo>
                      <a:pt x="12" y="148"/>
                    </a:lnTo>
                    <a:lnTo>
                      <a:pt x="48" y="183"/>
                    </a:lnTo>
                    <a:lnTo>
                      <a:pt x="98" y="196"/>
                    </a:lnTo>
                    <a:lnTo>
                      <a:pt x="147" y="183"/>
                    </a:lnTo>
                    <a:lnTo>
                      <a:pt x="183" y="148"/>
                    </a:lnTo>
                    <a:lnTo>
                      <a:pt x="196" y="98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4" name="Line 143"/>
              <p:cNvSpPr>
                <a:spLocks noChangeShapeType="1"/>
              </p:cNvSpPr>
              <p:nvPr/>
            </p:nvSpPr>
            <p:spPr bwMode="auto">
              <a:xfrm>
                <a:off x="3511" y="1342"/>
                <a:ext cx="131" cy="10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" name="Line 144"/>
              <p:cNvSpPr>
                <a:spLocks noChangeShapeType="1"/>
              </p:cNvSpPr>
              <p:nvPr/>
            </p:nvSpPr>
            <p:spPr bwMode="auto">
              <a:xfrm>
                <a:off x="3511" y="1345"/>
                <a:ext cx="128" cy="9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" name="Freeform 145"/>
              <p:cNvSpPr>
                <a:spLocks/>
              </p:cNvSpPr>
              <p:nvPr/>
            </p:nvSpPr>
            <p:spPr bwMode="auto">
              <a:xfrm>
                <a:off x="3542" y="1309"/>
                <a:ext cx="62" cy="62"/>
              </a:xfrm>
              <a:custGeom>
                <a:avLst/>
                <a:gdLst>
                  <a:gd name="T0" fmla="*/ 0 w 205"/>
                  <a:gd name="T1" fmla="*/ 0 h 204"/>
                  <a:gd name="T2" fmla="*/ 0 w 205"/>
                  <a:gd name="T3" fmla="*/ 0 h 204"/>
                  <a:gd name="T4" fmla="*/ 0 w 205"/>
                  <a:gd name="T5" fmla="*/ 0 h 204"/>
                  <a:gd name="T6" fmla="*/ 0 w 205"/>
                  <a:gd name="T7" fmla="*/ 0 h 204"/>
                  <a:gd name="T8" fmla="*/ 0 w 205"/>
                  <a:gd name="T9" fmla="*/ 0 h 204"/>
                  <a:gd name="T10" fmla="*/ 0 w 205"/>
                  <a:gd name="T11" fmla="*/ 0 h 204"/>
                  <a:gd name="T12" fmla="*/ 0 w 205"/>
                  <a:gd name="T13" fmla="*/ 0 h 204"/>
                  <a:gd name="T14" fmla="*/ 0 w 205"/>
                  <a:gd name="T15" fmla="*/ 0 h 204"/>
                  <a:gd name="T16" fmla="*/ 0 w 205"/>
                  <a:gd name="T17" fmla="*/ 0 h 204"/>
                  <a:gd name="T18" fmla="*/ 0 w 205"/>
                  <a:gd name="T19" fmla="*/ 0 h 204"/>
                  <a:gd name="T20" fmla="*/ 0 w 205"/>
                  <a:gd name="T21" fmla="*/ 0 h 204"/>
                  <a:gd name="T22" fmla="*/ 0 w 205"/>
                  <a:gd name="T23" fmla="*/ 0 h 204"/>
                  <a:gd name="T24" fmla="*/ 0 w 205"/>
                  <a:gd name="T25" fmla="*/ 0 h 2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5"/>
                  <a:gd name="T40" fmla="*/ 0 h 204"/>
                  <a:gd name="T41" fmla="*/ 205 w 205"/>
                  <a:gd name="T42" fmla="*/ 204 h 2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5" h="204">
                    <a:moveTo>
                      <a:pt x="205" y="102"/>
                    </a:moveTo>
                    <a:lnTo>
                      <a:pt x="191" y="51"/>
                    </a:lnTo>
                    <a:lnTo>
                      <a:pt x="154" y="14"/>
                    </a:lnTo>
                    <a:lnTo>
                      <a:pt x="103" y="0"/>
                    </a:lnTo>
                    <a:lnTo>
                      <a:pt x="52" y="14"/>
                    </a:lnTo>
                    <a:lnTo>
                      <a:pt x="15" y="51"/>
                    </a:lnTo>
                    <a:lnTo>
                      <a:pt x="0" y="102"/>
                    </a:lnTo>
                    <a:lnTo>
                      <a:pt x="15" y="153"/>
                    </a:lnTo>
                    <a:lnTo>
                      <a:pt x="52" y="190"/>
                    </a:lnTo>
                    <a:lnTo>
                      <a:pt x="103" y="204"/>
                    </a:lnTo>
                    <a:lnTo>
                      <a:pt x="154" y="190"/>
                    </a:lnTo>
                    <a:lnTo>
                      <a:pt x="191" y="153"/>
                    </a:lnTo>
                    <a:lnTo>
                      <a:pt x="205" y="102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7" name="Freeform 146"/>
              <p:cNvSpPr>
                <a:spLocks/>
              </p:cNvSpPr>
              <p:nvPr/>
            </p:nvSpPr>
            <p:spPr bwMode="auto">
              <a:xfrm>
                <a:off x="3541" y="1308"/>
                <a:ext cx="63" cy="64"/>
              </a:xfrm>
              <a:custGeom>
                <a:avLst/>
                <a:gdLst>
                  <a:gd name="T0" fmla="*/ 0 w 212"/>
                  <a:gd name="T1" fmla="*/ 0 h 212"/>
                  <a:gd name="T2" fmla="*/ 0 w 212"/>
                  <a:gd name="T3" fmla="*/ 0 h 212"/>
                  <a:gd name="T4" fmla="*/ 0 w 212"/>
                  <a:gd name="T5" fmla="*/ 0 h 212"/>
                  <a:gd name="T6" fmla="*/ 0 w 212"/>
                  <a:gd name="T7" fmla="*/ 0 h 212"/>
                  <a:gd name="T8" fmla="*/ 0 w 212"/>
                  <a:gd name="T9" fmla="*/ 0 h 212"/>
                  <a:gd name="T10" fmla="*/ 0 w 212"/>
                  <a:gd name="T11" fmla="*/ 0 h 212"/>
                  <a:gd name="T12" fmla="*/ 0 w 212"/>
                  <a:gd name="T13" fmla="*/ 0 h 212"/>
                  <a:gd name="T14" fmla="*/ 0 w 212"/>
                  <a:gd name="T15" fmla="*/ 0 h 212"/>
                  <a:gd name="T16" fmla="*/ 0 w 212"/>
                  <a:gd name="T17" fmla="*/ 0 h 212"/>
                  <a:gd name="T18" fmla="*/ 0 w 212"/>
                  <a:gd name="T19" fmla="*/ 0 h 212"/>
                  <a:gd name="T20" fmla="*/ 0 w 212"/>
                  <a:gd name="T21" fmla="*/ 0 h 212"/>
                  <a:gd name="T22" fmla="*/ 0 w 212"/>
                  <a:gd name="T23" fmla="*/ 0 h 212"/>
                  <a:gd name="T24" fmla="*/ 0 w 212"/>
                  <a:gd name="T25" fmla="*/ 0 h 2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12"/>
                  <a:gd name="T40" fmla="*/ 0 h 212"/>
                  <a:gd name="T41" fmla="*/ 212 w 212"/>
                  <a:gd name="T42" fmla="*/ 212 h 2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12" h="212">
                    <a:moveTo>
                      <a:pt x="212" y="105"/>
                    </a:moveTo>
                    <a:lnTo>
                      <a:pt x="197" y="52"/>
                    </a:lnTo>
                    <a:lnTo>
                      <a:pt x="159" y="14"/>
                    </a:lnTo>
                    <a:lnTo>
                      <a:pt x="107" y="0"/>
                    </a:lnTo>
                    <a:lnTo>
                      <a:pt x="53" y="14"/>
                    </a:lnTo>
                    <a:lnTo>
                      <a:pt x="14" y="52"/>
                    </a:lnTo>
                    <a:lnTo>
                      <a:pt x="0" y="105"/>
                    </a:lnTo>
                    <a:lnTo>
                      <a:pt x="14" y="159"/>
                    </a:lnTo>
                    <a:lnTo>
                      <a:pt x="53" y="197"/>
                    </a:lnTo>
                    <a:lnTo>
                      <a:pt x="107" y="212"/>
                    </a:lnTo>
                    <a:lnTo>
                      <a:pt x="159" y="197"/>
                    </a:lnTo>
                    <a:lnTo>
                      <a:pt x="197" y="159"/>
                    </a:lnTo>
                    <a:lnTo>
                      <a:pt x="212" y="10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8" name="Line 147"/>
              <p:cNvSpPr>
                <a:spLocks noChangeShapeType="1"/>
              </p:cNvSpPr>
              <p:nvPr/>
            </p:nvSpPr>
            <p:spPr bwMode="auto">
              <a:xfrm>
                <a:off x="3534" y="1369"/>
                <a:ext cx="22" cy="1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" name="Freeform 148"/>
              <p:cNvSpPr>
                <a:spLocks/>
              </p:cNvSpPr>
              <p:nvPr/>
            </p:nvSpPr>
            <p:spPr bwMode="auto">
              <a:xfrm>
                <a:off x="3525" y="1291"/>
                <a:ext cx="64" cy="78"/>
              </a:xfrm>
              <a:custGeom>
                <a:avLst/>
                <a:gdLst>
                  <a:gd name="T0" fmla="*/ 0 w 216"/>
                  <a:gd name="T1" fmla="*/ 0 h 257"/>
                  <a:gd name="T2" fmla="*/ 0 w 216"/>
                  <a:gd name="T3" fmla="*/ 0 h 257"/>
                  <a:gd name="T4" fmla="*/ 0 w 216"/>
                  <a:gd name="T5" fmla="*/ 0 h 257"/>
                  <a:gd name="T6" fmla="*/ 0 w 216"/>
                  <a:gd name="T7" fmla="*/ 0 h 257"/>
                  <a:gd name="T8" fmla="*/ 0 w 216"/>
                  <a:gd name="T9" fmla="*/ 0 h 257"/>
                  <a:gd name="T10" fmla="*/ 0 w 216"/>
                  <a:gd name="T11" fmla="*/ 0 h 257"/>
                  <a:gd name="T12" fmla="*/ 0 w 216"/>
                  <a:gd name="T13" fmla="*/ 0 h 257"/>
                  <a:gd name="T14" fmla="*/ 0 w 216"/>
                  <a:gd name="T15" fmla="*/ 0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"/>
                  <a:gd name="T25" fmla="*/ 0 h 257"/>
                  <a:gd name="T26" fmla="*/ 216 w 216"/>
                  <a:gd name="T27" fmla="*/ 257 h 2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" h="257">
                    <a:moveTo>
                      <a:pt x="216" y="10"/>
                    </a:moveTo>
                    <a:lnTo>
                      <a:pt x="159" y="0"/>
                    </a:lnTo>
                    <a:lnTo>
                      <a:pt x="101" y="11"/>
                    </a:lnTo>
                    <a:lnTo>
                      <a:pt x="51" y="42"/>
                    </a:lnTo>
                    <a:lnTo>
                      <a:pt x="16" y="89"/>
                    </a:lnTo>
                    <a:lnTo>
                      <a:pt x="0" y="146"/>
                    </a:lnTo>
                    <a:lnTo>
                      <a:pt x="6" y="204"/>
                    </a:lnTo>
                    <a:lnTo>
                      <a:pt x="31" y="25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0" name="Line 149"/>
              <p:cNvSpPr>
                <a:spLocks noChangeShapeType="1"/>
              </p:cNvSpPr>
              <p:nvPr/>
            </p:nvSpPr>
            <p:spPr bwMode="auto">
              <a:xfrm flipH="1">
                <a:off x="3534" y="1287"/>
                <a:ext cx="78" cy="10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" name="Line 150"/>
              <p:cNvSpPr>
                <a:spLocks noChangeShapeType="1"/>
              </p:cNvSpPr>
              <p:nvPr/>
            </p:nvSpPr>
            <p:spPr bwMode="auto">
              <a:xfrm>
                <a:off x="3137" y="969"/>
                <a:ext cx="58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" name="Freeform 151"/>
              <p:cNvSpPr>
                <a:spLocks/>
              </p:cNvSpPr>
              <p:nvPr/>
            </p:nvSpPr>
            <p:spPr bwMode="auto">
              <a:xfrm>
                <a:off x="3137" y="1058"/>
                <a:ext cx="9" cy="8"/>
              </a:xfrm>
              <a:custGeom>
                <a:avLst/>
                <a:gdLst>
                  <a:gd name="T0" fmla="*/ 0 w 30"/>
                  <a:gd name="T1" fmla="*/ 0 h 24"/>
                  <a:gd name="T2" fmla="*/ 0 w 30"/>
                  <a:gd name="T3" fmla="*/ 0 h 24"/>
                  <a:gd name="T4" fmla="*/ 0 w 30"/>
                  <a:gd name="T5" fmla="*/ 0 h 24"/>
                  <a:gd name="T6" fmla="*/ 0 w 30"/>
                  <a:gd name="T7" fmla="*/ 0 h 24"/>
                  <a:gd name="T8" fmla="*/ 0 w 30"/>
                  <a:gd name="T9" fmla="*/ 0 h 24"/>
                  <a:gd name="T10" fmla="*/ 0 w 30"/>
                  <a:gd name="T11" fmla="*/ 0 h 24"/>
                  <a:gd name="T12" fmla="*/ 0 w 30"/>
                  <a:gd name="T13" fmla="*/ 0 h 24"/>
                  <a:gd name="T14" fmla="*/ 0 w 30"/>
                  <a:gd name="T15" fmla="*/ 0 h 24"/>
                  <a:gd name="T16" fmla="*/ 0 w 30"/>
                  <a:gd name="T17" fmla="*/ 0 h 24"/>
                  <a:gd name="T18" fmla="*/ 0 w 30"/>
                  <a:gd name="T19" fmla="*/ 0 h 24"/>
                  <a:gd name="T20" fmla="*/ 0 w 30"/>
                  <a:gd name="T21" fmla="*/ 0 h 24"/>
                  <a:gd name="T22" fmla="*/ 0 w 30"/>
                  <a:gd name="T23" fmla="*/ 0 h 24"/>
                  <a:gd name="T24" fmla="*/ 0 w 30"/>
                  <a:gd name="T25" fmla="*/ 0 h 24"/>
                  <a:gd name="T26" fmla="*/ 0 w 30"/>
                  <a:gd name="T27" fmla="*/ 0 h 24"/>
                  <a:gd name="T28" fmla="*/ 0 w 30"/>
                  <a:gd name="T29" fmla="*/ 0 h 24"/>
                  <a:gd name="T30" fmla="*/ 0 w 30"/>
                  <a:gd name="T31" fmla="*/ 0 h 24"/>
                  <a:gd name="T32" fmla="*/ 0 w 30"/>
                  <a:gd name="T33" fmla="*/ 0 h 24"/>
                  <a:gd name="T34" fmla="*/ 0 w 30"/>
                  <a:gd name="T35" fmla="*/ 0 h 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0"/>
                  <a:gd name="T55" fmla="*/ 0 h 24"/>
                  <a:gd name="T56" fmla="*/ 30 w 30"/>
                  <a:gd name="T57" fmla="*/ 24 h 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0" h="24">
                    <a:moveTo>
                      <a:pt x="0" y="2"/>
                    </a:moveTo>
                    <a:lnTo>
                      <a:pt x="2" y="2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20" y="5"/>
                    </a:lnTo>
                    <a:lnTo>
                      <a:pt x="22" y="6"/>
                    </a:lnTo>
                    <a:lnTo>
                      <a:pt x="25" y="9"/>
                    </a:lnTo>
                    <a:lnTo>
                      <a:pt x="27" y="10"/>
                    </a:lnTo>
                    <a:lnTo>
                      <a:pt x="29" y="13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0" y="22"/>
                    </a:lnTo>
                    <a:lnTo>
                      <a:pt x="29" y="2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3" name="Line 152"/>
              <p:cNvSpPr>
                <a:spLocks noChangeShapeType="1"/>
              </p:cNvSpPr>
              <p:nvPr/>
            </p:nvSpPr>
            <p:spPr bwMode="auto">
              <a:xfrm flipH="1" flipV="1">
                <a:off x="3144" y="1072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" name="Line 153"/>
              <p:cNvSpPr>
                <a:spLocks noChangeShapeType="1"/>
              </p:cNvSpPr>
              <p:nvPr/>
            </p:nvSpPr>
            <p:spPr bwMode="auto">
              <a:xfrm>
                <a:off x="3145" y="968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Freeform 154"/>
              <p:cNvSpPr>
                <a:spLocks/>
              </p:cNvSpPr>
              <p:nvPr/>
            </p:nvSpPr>
            <p:spPr bwMode="auto">
              <a:xfrm>
                <a:off x="3144" y="960"/>
                <a:ext cx="3" cy="2"/>
              </a:xfrm>
              <a:custGeom>
                <a:avLst/>
                <a:gdLst>
                  <a:gd name="T0" fmla="*/ 0 w 13"/>
                  <a:gd name="T1" fmla="*/ 0 h 5"/>
                  <a:gd name="T2" fmla="*/ 0 w 13"/>
                  <a:gd name="T3" fmla="*/ 0 h 5"/>
                  <a:gd name="T4" fmla="*/ 0 w 13"/>
                  <a:gd name="T5" fmla="*/ 0 h 5"/>
                  <a:gd name="T6" fmla="*/ 0 w 13"/>
                  <a:gd name="T7" fmla="*/ 0 h 5"/>
                  <a:gd name="T8" fmla="*/ 0 w 13"/>
                  <a:gd name="T9" fmla="*/ 0 h 5"/>
                  <a:gd name="T10" fmla="*/ 0 w 13"/>
                  <a:gd name="T11" fmla="*/ 0 h 5"/>
                  <a:gd name="T12" fmla="*/ 0 w 13"/>
                  <a:gd name="T13" fmla="*/ 0 h 5"/>
                  <a:gd name="T14" fmla="*/ 0 w 13"/>
                  <a:gd name="T15" fmla="*/ 0 h 5"/>
                  <a:gd name="T16" fmla="*/ 0 w 13"/>
                  <a:gd name="T17" fmla="*/ 0 h 5"/>
                  <a:gd name="T18" fmla="*/ 0 w 13"/>
                  <a:gd name="T19" fmla="*/ 0 h 5"/>
                  <a:gd name="T20" fmla="*/ 0 w 13"/>
                  <a:gd name="T21" fmla="*/ 0 h 5"/>
                  <a:gd name="T22" fmla="*/ 0 w 13"/>
                  <a:gd name="T23" fmla="*/ 0 h 5"/>
                  <a:gd name="T24" fmla="*/ 0 w 13"/>
                  <a:gd name="T25" fmla="*/ 0 h 5"/>
                  <a:gd name="T26" fmla="*/ 0 w 13"/>
                  <a:gd name="T27" fmla="*/ 0 h 5"/>
                  <a:gd name="T28" fmla="*/ 0 w 13"/>
                  <a:gd name="T29" fmla="*/ 0 h 5"/>
                  <a:gd name="T30" fmla="*/ 0 w 13"/>
                  <a:gd name="T31" fmla="*/ 0 h 5"/>
                  <a:gd name="T32" fmla="*/ 0 w 13"/>
                  <a:gd name="T33" fmla="*/ 0 h 5"/>
                  <a:gd name="T34" fmla="*/ 0 w 13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"/>
                  <a:gd name="T55" fmla="*/ 0 h 5"/>
                  <a:gd name="T56" fmla="*/ 13 w 13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6" name="Line 155"/>
              <p:cNvSpPr>
                <a:spLocks noChangeShapeType="1"/>
              </p:cNvSpPr>
              <p:nvPr/>
            </p:nvSpPr>
            <p:spPr bwMode="auto">
              <a:xfrm flipV="1">
                <a:off x="3144" y="944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" name="Line 156"/>
              <p:cNvSpPr>
                <a:spLocks noChangeShapeType="1"/>
              </p:cNvSpPr>
              <p:nvPr/>
            </p:nvSpPr>
            <p:spPr bwMode="auto">
              <a:xfrm flipH="1" flipV="1">
                <a:off x="3145" y="957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" name="Line 157"/>
              <p:cNvSpPr>
                <a:spLocks noChangeShapeType="1"/>
              </p:cNvSpPr>
              <p:nvPr/>
            </p:nvSpPr>
            <p:spPr bwMode="auto">
              <a:xfrm flipH="1" flipV="1">
                <a:off x="3118" y="997"/>
                <a:ext cx="56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" name="Line 158"/>
              <p:cNvSpPr>
                <a:spLocks noChangeShapeType="1"/>
              </p:cNvSpPr>
              <p:nvPr/>
            </p:nvSpPr>
            <p:spPr bwMode="auto">
              <a:xfrm flipH="1" flipV="1">
                <a:off x="3097" y="1024"/>
                <a:ext cx="57" cy="4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" name="Line 159"/>
              <p:cNvSpPr>
                <a:spLocks noChangeShapeType="1"/>
              </p:cNvSpPr>
              <p:nvPr/>
            </p:nvSpPr>
            <p:spPr bwMode="auto">
              <a:xfrm flipV="1">
                <a:off x="3125" y="991"/>
                <a:ext cx="26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" name="Line 160"/>
              <p:cNvSpPr>
                <a:spLocks noChangeShapeType="1"/>
              </p:cNvSpPr>
              <p:nvPr/>
            </p:nvSpPr>
            <p:spPr bwMode="auto">
              <a:xfrm flipH="1">
                <a:off x="3141" y="107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" name="Line 161"/>
              <p:cNvSpPr>
                <a:spLocks noChangeShapeType="1"/>
              </p:cNvSpPr>
              <p:nvPr/>
            </p:nvSpPr>
            <p:spPr bwMode="auto">
              <a:xfrm>
                <a:off x="3139" y="107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" name="Line 162"/>
              <p:cNvSpPr>
                <a:spLocks noChangeShapeType="1"/>
              </p:cNvSpPr>
              <p:nvPr/>
            </p:nvSpPr>
            <p:spPr bwMode="auto">
              <a:xfrm flipH="1">
                <a:off x="3139" y="107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" name="Line 163"/>
              <p:cNvSpPr>
                <a:spLocks noChangeShapeType="1"/>
              </p:cNvSpPr>
              <p:nvPr/>
            </p:nvSpPr>
            <p:spPr bwMode="auto">
              <a:xfrm flipH="1">
                <a:off x="3136" y="1059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" name="Line 164"/>
              <p:cNvSpPr>
                <a:spLocks noChangeShapeType="1"/>
              </p:cNvSpPr>
              <p:nvPr/>
            </p:nvSpPr>
            <p:spPr bwMode="auto">
              <a:xfrm flipV="1">
                <a:off x="3144" y="107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" name="Line 165"/>
              <p:cNvSpPr>
                <a:spLocks noChangeShapeType="1"/>
              </p:cNvSpPr>
              <p:nvPr/>
            </p:nvSpPr>
            <p:spPr bwMode="auto">
              <a:xfrm flipH="1">
                <a:off x="3145" y="106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" name="Line 166"/>
              <p:cNvSpPr>
                <a:spLocks noChangeShapeType="1"/>
              </p:cNvSpPr>
              <p:nvPr/>
            </p:nvSpPr>
            <p:spPr bwMode="auto">
              <a:xfrm>
                <a:off x="3144" y="962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" name="Line 167"/>
              <p:cNvSpPr>
                <a:spLocks noChangeShapeType="1"/>
              </p:cNvSpPr>
              <p:nvPr/>
            </p:nvSpPr>
            <p:spPr bwMode="auto">
              <a:xfrm>
                <a:off x="3141" y="960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" name="Line 168"/>
              <p:cNvSpPr>
                <a:spLocks noChangeShapeType="1"/>
              </p:cNvSpPr>
              <p:nvPr/>
            </p:nvSpPr>
            <p:spPr bwMode="auto">
              <a:xfrm>
                <a:off x="3141" y="960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" name="Line 169"/>
              <p:cNvSpPr>
                <a:spLocks noChangeShapeType="1"/>
              </p:cNvSpPr>
              <p:nvPr/>
            </p:nvSpPr>
            <p:spPr bwMode="auto">
              <a:xfrm flipH="1">
                <a:off x="3143" y="957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" name="Line 170"/>
              <p:cNvSpPr>
                <a:spLocks noChangeShapeType="1"/>
              </p:cNvSpPr>
              <p:nvPr/>
            </p:nvSpPr>
            <p:spPr bwMode="auto">
              <a:xfrm flipV="1">
                <a:off x="3142" y="957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" name="Line 171"/>
              <p:cNvSpPr>
                <a:spLocks noChangeShapeType="1"/>
              </p:cNvSpPr>
              <p:nvPr/>
            </p:nvSpPr>
            <p:spPr bwMode="auto">
              <a:xfrm flipV="1">
                <a:off x="3096" y="969"/>
                <a:ext cx="38" cy="5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" name="Line 172"/>
              <p:cNvSpPr>
                <a:spLocks noChangeShapeType="1"/>
              </p:cNvSpPr>
              <p:nvPr/>
            </p:nvSpPr>
            <p:spPr bwMode="auto">
              <a:xfrm flipH="1" flipV="1">
                <a:off x="3089" y="1030"/>
                <a:ext cx="43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" name="Line 173"/>
              <p:cNvSpPr>
                <a:spLocks noChangeShapeType="1"/>
              </p:cNvSpPr>
              <p:nvPr/>
            </p:nvSpPr>
            <p:spPr bwMode="auto">
              <a:xfrm flipH="1">
                <a:off x="3087" y="1031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5" name="Freeform 174"/>
              <p:cNvSpPr>
                <a:spLocks/>
              </p:cNvSpPr>
              <p:nvPr/>
            </p:nvSpPr>
            <p:spPr bwMode="auto">
              <a:xfrm>
                <a:off x="3094" y="1034"/>
                <a:ext cx="4" cy="3"/>
              </a:xfrm>
              <a:custGeom>
                <a:avLst/>
                <a:gdLst>
                  <a:gd name="T0" fmla="*/ 0 w 14"/>
                  <a:gd name="T1" fmla="*/ 0 h 12"/>
                  <a:gd name="T2" fmla="*/ 0 w 14"/>
                  <a:gd name="T3" fmla="*/ 0 h 12"/>
                  <a:gd name="T4" fmla="*/ 0 w 14"/>
                  <a:gd name="T5" fmla="*/ 0 h 12"/>
                  <a:gd name="T6" fmla="*/ 0 w 14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2"/>
                  <a:gd name="T14" fmla="*/ 14 w 1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2">
                    <a:moveTo>
                      <a:pt x="0" y="0"/>
                    </a:moveTo>
                    <a:lnTo>
                      <a:pt x="2" y="7"/>
                    </a:lnTo>
                    <a:lnTo>
                      <a:pt x="7" y="12"/>
                    </a:lnTo>
                    <a:lnTo>
                      <a:pt x="14" y="1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6" name="Freeform 175"/>
              <p:cNvSpPr>
                <a:spLocks/>
              </p:cNvSpPr>
              <p:nvPr/>
            </p:nvSpPr>
            <p:spPr bwMode="auto">
              <a:xfrm>
                <a:off x="3094" y="1034"/>
                <a:ext cx="4" cy="3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0 h 8"/>
                  <a:gd name="T4" fmla="*/ 0 w 11"/>
                  <a:gd name="T5" fmla="*/ 0 h 8"/>
                  <a:gd name="T6" fmla="*/ 0 w 11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8"/>
                  <a:gd name="T14" fmla="*/ 11 w 11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8">
                    <a:moveTo>
                      <a:pt x="0" y="0"/>
                    </a:moveTo>
                    <a:lnTo>
                      <a:pt x="1" y="5"/>
                    </a:lnTo>
                    <a:lnTo>
                      <a:pt x="5" y="8"/>
                    </a:lnTo>
                    <a:lnTo>
                      <a:pt x="11" y="8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7" name="Freeform 176"/>
              <p:cNvSpPr>
                <a:spLocks/>
              </p:cNvSpPr>
              <p:nvPr/>
            </p:nvSpPr>
            <p:spPr bwMode="auto">
              <a:xfrm>
                <a:off x="3094" y="1034"/>
                <a:ext cx="4" cy="3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0 h 8"/>
                  <a:gd name="T4" fmla="*/ 0 w 11"/>
                  <a:gd name="T5" fmla="*/ 0 h 8"/>
                  <a:gd name="T6" fmla="*/ 0 w 11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8"/>
                  <a:gd name="T14" fmla="*/ 11 w 11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8">
                    <a:moveTo>
                      <a:pt x="0" y="0"/>
                    </a:moveTo>
                    <a:lnTo>
                      <a:pt x="1" y="5"/>
                    </a:lnTo>
                    <a:lnTo>
                      <a:pt x="5" y="8"/>
                    </a:lnTo>
                    <a:lnTo>
                      <a:pt x="11" y="8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8" name="Line 177"/>
              <p:cNvSpPr>
                <a:spLocks noChangeShapeType="1"/>
              </p:cNvSpPr>
              <p:nvPr/>
            </p:nvSpPr>
            <p:spPr bwMode="auto">
              <a:xfrm flipH="1">
                <a:off x="3088" y="1031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9" name="Line 178"/>
              <p:cNvSpPr>
                <a:spLocks noChangeShapeType="1"/>
              </p:cNvSpPr>
              <p:nvPr/>
            </p:nvSpPr>
            <p:spPr bwMode="auto">
              <a:xfrm flipH="1">
                <a:off x="3100" y="104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0" name="Line 179"/>
              <p:cNvSpPr>
                <a:spLocks noChangeShapeType="1"/>
              </p:cNvSpPr>
              <p:nvPr/>
            </p:nvSpPr>
            <p:spPr bwMode="auto">
              <a:xfrm flipH="1">
                <a:off x="3098" y="1039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1" name="Freeform 180"/>
              <p:cNvSpPr>
                <a:spLocks/>
              </p:cNvSpPr>
              <p:nvPr/>
            </p:nvSpPr>
            <p:spPr bwMode="auto">
              <a:xfrm>
                <a:off x="3091" y="1032"/>
                <a:ext cx="10" cy="9"/>
              </a:xfrm>
              <a:custGeom>
                <a:avLst/>
                <a:gdLst>
                  <a:gd name="T0" fmla="*/ 0 w 33"/>
                  <a:gd name="T1" fmla="*/ 0 h 28"/>
                  <a:gd name="T2" fmla="*/ 0 w 33"/>
                  <a:gd name="T3" fmla="*/ 0 h 28"/>
                  <a:gd name="T4" fmla="*/ 0 w 33"/>
                  <a:gd name="T5" fmla="*/ 0 h 28"/>
                  <a:gd name="T6" fmla="*/ 0 w 33"/>
                  <a:gd name="T7" fmla="*/ 0 h 28"/>
                  <a:gd name="T8" fmla="*/ 0 w 3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8"/>
                  <a:gd name="T17" fmla="*/ 33 w 3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8">
                    <a:moveTo>
                      <a:pt x="2" y="0"/>
                    </a:moveTo>
                    <a:lnTo>
                      <a:pt x="0" y="12"/>
                    </a:lnTo>
                    <a:lnTo>
                      <a:pt x="7" y="24"/>
                    </a:lnTo>
                    <a:lnTo>
                      <a:pt x="20" y="28"/>
                    </a:lnTo>
                    <a:lnTo>
                      <a:pt x="33" y="2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22" name="Line 181"/>
              <p:cNvSpPr>
                <a:spLocks noChangeShapeType="1"/>
              </p:cNvSpPr>
              <p:nvPr/>
            </p:nvSpPr>
            <p:spPr bwMode="auto">
              <a:xfrm flipH="1" flipV="1">
                <a:off x="3087" y="1035"/>
                <a:ext cx="13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3" name="Freeform 182"/>
              <p:cNvSpPr>
                <a:spLocks/>
              </p:cNvSpPr>
              <p:nvPr/>
            </p:nvSpPr>
            <p:spPr bwMode="auto">
              <a:xfrm>
                <a:off x="3098" y="1021"/>
                <a:ext cx="3" cy="3"/>
              </a:xfrm>
              <a:custGeom>
                <a:avLst/>
                <a:gdLst>
                  <a:gd name="T0" fmla="*/ 0 w 9"/>
                  <a:gd name="T1" fmla="*/ 0 h 9"/>
                  <a:gd name="T2" fmla="*/ 0 w 9"/>
                  <a:gd name="T3" fmla="*/ 0 h 9"/>
                  <a:gd name="T4" fmla="*/ 0 w 9"/>
                  <a:gd name="T5" fmla="*/ 0 h 9"/>
                  <a:gd name="T6" fmla="*/ 0 w 9"/>
                  <a:gd name="T7" fmla="*/ 0 h 9"/>
                  <a:gd name="T8" fmla="*/ 0 w 9"/>
                  <a:gd name="T9" fmla="*/ 0 h 9"/>
                  <a:gd name="T10" fmla="*/ 0 w 9"/>
                  <a:gd name="T11" fmla="*/ 0 h 9"/>
                  <a:gd name="T12" fmla="*/ 0 w 9"/>
                  <a:gd name="T13" fmla="*/ 0 h 9"/>
                  <a:gd name="T14" fmla="*/ 0 w 9"/>
                  <a:gd name="T15" fmla="*/ 0 h 9"/>
                  <a:gd name="T16" fmla="*/ 0 w 9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9"/>
                  <a:gd name="T29" fmla="*/ 9 w 9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9">
                    <a:moveTo>
                      <a:pt x="9" y="4"/>
                    </a:moveTo>
                    <a:lnTo>
                      <a:pt x="7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24" name="Line 183"/>
              <p:cNvSpPr>
                <a:spLocks noChangeShapeType="1"/>
              </p:cNvSpPr>
              <p:nvPr/>
            </p:nvSpPr>
            <p:spPr bwMode="auto">
              <a:xfrm flipH="1" flipV="1">
                <a:off x="3096" y="102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5" name="Line 184"/>
              <p:cNvSpPr>
                <a:spLocks noChangeShapeType="1"/>
              </p:cNvSpPr>
              <p:nvPr/>
            </p:nvSpPr>
            <p:spPr bwMode="auto">
              <a:xfrm flipH="1">
                <a:off x="3128" y="1066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6" name="Line 185"/>
              <p:cNvSpPr>
                <a:spLocks noChangeShapeType="1"/>
              </p:cNvSpPr>
              <p:nvPr/>
            </p:nvSpPr>
            <p:spPr bwMode="auto">
              <a:xfrm flipH="1" flipV="1">
                <a:off x="3128" y="1066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7" name="Line 186"/>
              <p:cNvSpPr>
                <a:spLocks noChangeShapeType="1"/>
              </p:cNvSpPr>
              <p:nvPr/>
            </p:nvSpPr>
            <p:spPr bwMode="auto">
              <a:xfrm flipH="1">
                <a:off x="3131" y="106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8" name="Freeform 187"/>
              <p:cNvSpPr>
                <a:spLocks/>
              </p:cNvSpPr>
              <p:nvPr/>
            </p:nvSpPr>
            <p:spPr bwMode="auto">
              <a:xfrm>
                <a:off x="3126" y="1042"/>
                <a:ext cx="2" cy="2"/>
              </a:xfrm>
              <a:custGeom>
                <a:avLst/>
                <a:gdLst>
                  <a:gd name="T0" fmla="*/ 0 w 8"/>
                  <a:gd name="T1" fmla="*/ 0 h 9"/>
                  <a:gd name="T2" fmla="*/ 0 w 8"/>
                  <a:gd name="T3" fmla="*/ 0 h 9"/>
                  <a:gd name="T4" fmla="*/ 0 w 8"/>
                  <a:gd name="T5" fmla="*/ 0 h 9"/>
                  <a:gd name="T6" fmla="*/ 0 w 8"/>
                  <a:gd name="T7" fmla="*/ 0 h 9"/>
                  <a:gd name="T8" fmla="*/ 0 w 8"/>
                  <a:gd name="T9" fmla="*/ 0 h 9"/>
                  <a:gd name="T10" fmla="*/ 0 w 8"/>
                  <a:gd name="T11" fmla="*/ 0 h 9"/>
                  <a:gd name="T12" fmla="*/ 0 w 8"/>
                  <a:gd name="T13" fmla="*/ 0 h 9"/>
                  <a:gd name="T14" fmla="*/ 0 w 8"/>
                  <a:gd name="T15" fmla="*/ 0 h 9"/>
                  <a:gd name="T16" fmla="*/ 0 w 8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9"/>
                  <a:gd name="T29" fmla="*/ 8 w 8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9">
                    <a:moveTo>
                      <a:pt x="8" y="5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4" y="9"/>
                    </a:lnTo>
                    <a:lnTo>
                      <a:pt x="7" y="7"/>
                    </a:lnTo>
                    <a:lnTo>
                      <a:pt x="8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29" name="Line 188"/>
              <p:cNvSpPr>
                <a:spLocks noChangeShapeType="1"/>
              </p:cNvSpPr>
              <p:nvPr/>
            </p:nvSpPr>
            <p:spPr bwMode="auto">
              <a:xfrm flipV="1">
                <a:off x="3132" y="106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" name="Line 189"/>
              <p:cNvSpPr>
                <a:spLocks noChangeShapeType="1"/>
              </p:cNvSpPr>
              <p:nvPr/>
            </p:nvSpPr>
            <p:spPr bwMode="auto">
              <a:xfrm flipV="1">
                <a:off x="3089" y="960"/>
                <a:ext cx="52" cy="7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1" name="Freeform 190"/>
              <p:cNvSpPr>
                <a:spLocks/>
              </p:cNvSpPr>
              <p:nvPr/>
            </p:nvSpPr>
            <p:spPr bwMode="auto">
              <a:xfrm>
                <a:off x="3134" y="1063"/>
                <a:ext cx="8" cy="7"/>
              </a:xfrm>
              <a:custGeom>
                <a:avLst/>
                <a:gdLst>
                  <a:gd name="T0" fmla="*/ 0 w 28"/>
                  <a:gd name="T1" fmla="*/ 0 h 22"/>
                  <a:gd name="T2" fmla="*/ 0 w 28"/>
                  <a:gd name="T3" fmla="*/ 0 h 22"/>
                  <a:gd name="T4" fmla="*/ 0 w 28"/>
                  <a:gd name="T5" fmla="*/ 0 h 22"/>
                  <a:gd name="T6" fmla="*/ 0 w 28"/>
                  <a:gd name="T7" fmla="*/ 0 h 22"/>
                  <a:gd name="T8" fmla="*/ 0 w 28"/>
                  <a:gd name="T9" fmla="*/ 0 h 22"/>
                  <a:gd name="T10" fmla="*/ 0 w 28"/>
                  <a:gd name="T11" fmla="*/ 0 h 22"/>
                  <a:gd name="T12" fmla="*/ 0 w 28"/>
                  <a:gd name="T13" fmla="*/ 0 h 22"/>
                  <a:gd name="T14" fmla="*/ 0 w 28"/>
                  <a:gd name="T15" fmla="*/ 0 h 22"/>
                  <a:gd name="T16" fmla="*/ 0 w 28"/>
                  <a:gd name="T17" fmla="*/ 0 h 22"/>
                  <a:gd name="T18" fmla="*/ 0 w 28"/>
                  <a:gd name="T19" fmla="*/ 0 h 22"/>
                  <a:gd name="T20" fmla="*/ 0 w 28"/>
                  <a:gd name="T21" fmla="*/ 0 h 22"/>
                  <a:gd name="T22" fmla="*/ 0 w 28"/>
                  <a:gd name="T23" fmla="*/ 0 h 22"/>
                  <a:gd name="T24" fmla="*/ 0 w 28"/>
                  <a:gd name="T25" fmla="*/ 0 h 22"/>
                  <a:gd name="T26" fmla="*/ 0 w 28"/>
                  <a:gd name="T27" fmla="*/ 0 h 22"/>
                  <a:gd name="T28" fmla="*/ 0 w 28"/>
                  <a:gd name="T29" fmla="*/ 0 h 22"/>
                  <a:gd name="T30" fmla="*/ 0 w 28"/>
                  <a:gd name="T31" fmla="*/ 0 h 22"/>
                  <a:gd name="T32" fmla="*/ 0 w 28"/>
                  <a:gd name="T33" fmla="*/ 0 h 22"/>
                  <a:gd name="T34" fmla="*/ 0 w 28"/>
                  <a:gd name="T35" fmla="*/ 0 h 22"/>
                  <a:gd name="T36" fmla="*/ 0 w 28"/>
                  <a:gd name="T37" fmla="*/ 0 h 2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22"/>
                  <a:gd name="T59" fmla="*/ 28 w 28"/>
                  <a:gd name="T60" fmla="*/ 22 h 2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22">
                    <a:moveTo>
                      <a:pt x="28" y="19"/>
                    </a:moveTo>
                    <a:lnTo>
                      <a:pt x="26" y="20"/>
                    </a:lnTo>
                    <a:lnTo>
                      <a:pt x="25" y="20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5" y="19"/>
                    </a:lnTo>
                    <a:lnTo>
                      <a:pt x="12" y="17"/>
                    </a:lnTo>
                    <a:lnTo>
                      <a:pt x="9" y="16"/>
                    </a:lnTo>
                    <a:lnTo>
                      <a:pt x="7" y="13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32" name="Freeform 191"/>
              <p:cNvSpPr>
                <a:spLocks/>
              </p:cNvSpPr>
              <p:nvPr/>
            </p:nvSpPr>
            <p:spPr bwMode="auto">
              <a:xfrm>
                <a:off x="3134" y="1063"/>
                <a:ext cx="8" cy="6"/>
              </a:xfrm>
              <a:custGeom>
                <a:avLst/>
                <a:gdLst>
                  <a:gd name="T0" fmla="*/ 0 w 27"/>
                  <a:gd name="T1" fmla="*/ 0 h 21"/>
                  <a:gd name="T2" fmla="*/ 0 w 27"/>
                  <a:gd name="T3" fmla="*/ 0 h 21"/>
                  <a:gd name="T4" fmla="*/ 0 w 27"/>
                  <a:gd name="T5" fmla="*/ 0 h 21"/>
                  <a:gd name="T6" fmla="*/ 0 w 27"/>
                  <a:gd name="T7" fmla="*/ 0 h 21"/>
                  <a:gd name="T8" fmla="*/ 0 w 27"/>
                  <a:gd name="T9" fmla="*/ 0 h 21"/>
                  <a:gd name="T10" fmla="*/ 0 w 27"/>
                  <a:gd name="T11" fmla="*/ 0 h 21"/>
                  <a:gd name="T12" fmla="*/ 0 w 27"/>
                  <a:gd name="T13" fmla="*/ 0 h 21"/>
                  <a:gd name="T14" fmla="*/ 0 w 27"/>
                  <a:gd name="T15" fmla="*/ 0 h 21"/>
                  <a:gd name="T16" fmla="*/ 0 w 27"/>
                  <a:gd name="T17" fmla="*/ 0 h 21"/>
                  <a:gd name="T18" fmla="*/ 0 w 27"/>
                  <a:gd name="T19" fmla="*/ 0 h 21"/>
                  <a:gd name="T20" fmla="*/ 0 w 27"/>
                  <a:gd name="T21" fmla="*/ 0 h 21"/>
                  <a:gd name="T22" fmla="*/ 0 w 27"/>
                  <a:gd name="T23" fmla="*/ 0 h 21"/>
                  <a:gd name="T24" fmla="*/ 0 w 27"/>
                  <a:gd name="T25" fmla="*/ 0 h 21"/>
                  <a:gd name="T26" fmla="*/ 0 w 27"/>
                  <a:gd name="T27" fmla="*/ 0 h 21"/>
                  <a:gd name="T28" fmla="*/ 0 w 27"/>
                  <a:gd name="T29" fmla="*/ 0 h 21"/>
                  <a:gd name="T30" fmla="*/ 0 w 27"/>
                  <a:gd name="T31" fmla="*/ 0 h 21"/>
                  <a:gd name="T32" fmla="*/ 0 w 27"/>
                  <a:gd name="T33" fmla="*/ 0 h 21"/>
                  <a:gd name="T34" fmla="*/ 0 w 27"/>
                  <a:gd name="T35" fmla="*/ 0 h 2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"/>
                  <a:gd name="T55" fmla="*/ 0 h 21"/>
                  <a:gd name="T56" fmla="*/ 27 w 27"/>
                  <a:gd name="T57" fmla="*/ 21 h 2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" h="21">
                    <a:moveTo>
                      <a:pt x="27" y="20"/>
                    </a:moveTo>
                    <a:lnTo>
                      <a:pt x="25" y="20"/>
                    </a:lnTo>
                    <a:lnTo>
                      <a:pt x="24" y="21"/>
                    </a:lnTo>
                    <a:lnTo>
                      <a:pt x="23" y="21"/>
                    </a:lnTo>
                    <a:lnTo>
                      <a:pt x="20" y="21"/>
                    </a:lnTo>
                    <a:lnTo>
                      <a:pt x="17" y="21"/>
                    </a:lnTo>
                    <a:lnTo>
                      <a:pt x="16" y="20"/>
                    </a:lnTo>
                    <a:lnTo>
                      <a:pt x="13" y="18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33" name="Freeform 192"/>
              <p:cNvSpPr>
                <a:spLocks/>
              </p:cNvSpPr>
              <p:nvPr/>
            </p:nvSpPr>
            <p:spPr bwMode="auto">
              <a:xfrm>
                <a:off x="3131" y="1061"/>
                <a:ext cx="14" cy="11"/>
              </a:xfrm>
              <a:custGeom>
                <a:avLst/>
                <a:gdLst>
                  <a:gd name="T0" fmla="*/ 0 w 44"/>
                  <a:gd name="T1" fmla="*/ 0 h 36"/>
                  <a:gd name="T2" fmla="*/ 0 w 44"/>
                  <a:gd name="T3" fmla="*/ 0 h 36"/>
                  <a:gd name="T4" fmla="*/ 0 w 44"/>
                  <a:gd name="T5" fmla="*/ 0 h 36"/>
                  <a:gd name="T6" fmla="*/ 0 w 44"/>
                  <a:gd name="T7" fmla="*/ 0 h 36"/>
                  <a:gd name="T8" fmla="*/ 0 w 44"/>
                  <a:gd name="T9" fmla="*/ 0 h 36"/>
                  <a:gd name="T10" fmla="*/ 0 w 44"/>
                  <a:gd name="T11" fmla="*/ 0 h 36"/>
                  <a:gd name="T12" fmla="*/ 0 w 44"/>
                  <a:gd name="T13" fmla="*/ 0 h 36"/>
                  <a:gd name="T14" fmla="*/ 0 w 44"/>
                  <a:gd name="T15" fmla="*/ 0 h 36"/>
                  <a:gd name="T16" fmla="*/ 0 w 44"/>
                  <a:gd name="T17" fmla="*/ 0 h 36"/>
                  <a:gd name="T18" fmla="*/ 0 w 44"/>
                  <a:gd name="T19" fmla="*/ 0 h 36"/>
                  <a:gd name="T20" fmla="*/ 0 w 44"/>
                  <a:gd name="T21" fmla="*/ 0 h 36"/>
                  <a:gd name="T22" fmla="*/ 0 w 44"/>
                  <a:gd name="T23" fmla="*/ 0 h 36"/>
                  <a:gd name="T24" fmla="*/ 0 w 44"/>
                  <a:gd name="T25" fmla="*/ 0 h 36"/>
                  <a:gd name="T26" fmla="*/ 0 w 44"/>
                  <a:gd name="T27" fmla="*/ 0 h 36"/>
                  <a:gd name="T28" fmla="*/ 0 w 44"/>
                  <a:gd name="T29" fmla="*/ 0 h 36"/>
                  <a:gd name="T30" fmla="*/ 0 w 44"/>
                  <a:gd name="T31" fmla="*/ 0 h 36"/>
                  <a:gd name="T32" fmla="*/ 0 w 44"/>
                  <a:gd name="T33" fmla="*/ 0 h 36"/>
                  <a:gd name="T34" fmla="*/ 0 w 44"/>
                  <a:gd name="T35" fmla="*/ 0 h 36"/>
                  <a:gd name="T36" fmla="*/ 0 w 44"/>
                  <a:gd name="T37" fmla="*/ 0 h 36"/>
                  <a:gd name="T38" fmla="*/ 0 w 44"/>
                  <a:gd name="T39" fmla="*/ 0 h 36"/>
                  <a:gd name="T40" fmla="*/ 0 w 44"/>
                  <a:gd name="T41" fmla="*/ 0 h 36"/>
                  <a:gd name="T42" fmla="*/ 0 w 44"/>
                  <a:gd name="T43" fmla="*/ 0 h 36"/>
                  <a:gd name="T44" fmla="*/ 0 w 44"/>
                  <a:gd name="T45" fmla="*/ 0 h 36"/>
                  <a:gd name="T46" fmla="*/ 0 w 44"/>
                  <a:gd name="T47" fmla="*/ 0 h 36"/>
                  <a:gd name="T48" fmla="*/ 0 w 44"/>
                  <a:gd name="T49" fmla="*/ 0 h 36"/>
                  <a:gd name="T50" fmla="*/ 0 w 44"/>
                  <a:gd name="T51" fmla="*/ 0 h 36"/>
                  <a:gd name="T52" fmla="*/ 0 w 44"/>
                  <a:gd name="T53" fmla="*/ 0 h 36"/>
                  <a:gd name="T54" fmla="*/ 0 w 44"/>
                  <a:gd name="T55" fmla="*/ 0 h 36"/>
                  <a:gd name="T56" fmla="*/ 0 w 44"/>
                  <a:gd name="T57" fmla="*/ 0 h 36"/>
                  <a:gd name="T58" fmla="*/ 0 w 44"/>
                  <a:gd name="T59" fmla="*/ 0 h 36"/>
                  <a:gd name="T60" fmla="*/ 0 w 44"/>
                  <a:gd name="T61" fmla="*/ 0 h 36"/>
                  <a:gd name="T62" fmla="*/ 0 w 44"/>
                  <a:gd name="T63" fmla="*/ 0 h 36"/>
                  <a:gd name="T64" fmla="*/ 0 w 44"/>
                  <a:gd name="T65" fmla="*/ 0 h 36"/>
                  <a:gd name="T66" fmla="*/ 0 w 44"/>
                  <a:gd name="T67" fmla="*/ 0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"/>
                  <a:gd name="T103" fmla="*/ 0 h 36"/>
                  <a:gd name="T104" fmla="*/ 44 w 44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" h="36">
                    <a:moveTo>
                      <a:pt x="1" y="3"/>
                    </a:move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24" y="4"/>
                    </a:lnTo>
                    <a:lnTo>
                      <a:pt x="28" y="7"/>
                    </a:lnTo>
                    <a:lnTo>
                      <a:pt x="33" y="10"/>
                    </a:lnTo>
                    <a:lnTo>
                      <a:pt x="35" y="13"/>
                    </a:lnTo>
                    <a:lnTo>
                      <a:pt x="38" y="17"/>
                    </a:lnTo>
                    <a:lnTo>
                      <a:pt x="41" y="20"/>
                    </a:lnTo>
                    <a:lnTo>
                      <a:pt x="43" y="24"/>
                    </a:lnTo>
                    <a:lnTo>
                      <a:pt x="44" y="27"/>
                    </a:lnTo>
                    <a:lnTo>
                      <a:pt x="44" y="30"/>
                    </a:lnTo>
                    <a:lnTo>
                      <a:pt x="44" y="33"/>
                    </a:lnTo>
                    <a:lnTo>
                      <a:pt x="43" y="34"/>
                    </a:lnTo>
                    <a:lnTo>
                      <a:pt x="40" y="36"/>
                    </a:lnTo>
                    <a:lnTo>
                      <a:pt x="37" y="36"/>
                    </a:lnTo>
                    <a:lnTo>
                      <a:pt x="33" y="36"/>
                    </a:lnTo>
                    <a:lnTo>
                      <a:pt x="30" y="36"/>
                    </a:lnTo>
                    <a:lnTo>
                      <a:pt x="26" y="34"/>
                    </a:lnTo>
                    <a:lnTo>
                      <a:pt x="21" y="33"/>
                    </a:lnTo>
                    <a:lnTo>
                      <a:pt x="17" y="30"/>
                    </a:lnTo>
                    <a:lnTo>
                      <a:pt x="14" y="27"/>
                    </a:lnTo>
                    <a:lnTo>
                      <a:pt x="10" y="24"/>
                    </a:lnTo>
                    <a:lnTo>
                      <a:pt x="7" y="22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3134" y="1063"/>
                <a:ext cx="8" cy="8"/>
              </a:xfrm>
              <a:custGeom>
                <a:avLst/>
                <a:gdLst>
                  <a:gd name="T0" fmla="*/ 0 w 30"/>
                  <a:gd name="T1" fmla="*/ 0 h 24"/>
                  <a:gd name="T2" fmla="*/ 0 w 30"/>
                  <a:gd name="T3" fmla="*/ 0 h 24"/>
                  <a:gd name="T4" fmla="*/ 0 w 30"/>
                  <a:gd name="T5" fmla="*/ 0 h 24"/>
                  <a:gd name="T6" fmla="*/ 0 w 30"/>
                  <a:gd name="T7" fmla="*/ 0 h 24"/>
                  <a:gd name="T8" fmla="*/ 0 w 30"/>
                  <a:gd name="T9" fmla="*/ 0 h 24"/>
                  <a:gd name="T10" fmla="*/ 0 w 30"/>
                  <a:gd name="T11" fmla="*/ 0 h 24"/>
                  <a:gd name="T12" fmla="*/ 0 w 30"/>
                  <a:gd name="T13" fmla="*/ 0 h 24"/>
                  <a:gd name="T14" fmla="*/ 0 w 30"/>
                  <a:gd name="T15" fmla="*/ 0 h 24"/>
                  <a:gd name="T16" fmla="*/ 0 w 30"/>
                  <a:gd name="T17" fmla="*/ 0 h 24"/>
                  <a:gd name="T18" fmla="*/ 0 w 30"/>
                  <a:gd name="T19" fmla="*/ 0 h 24"/>
                  <a:gd name="T20" fmla="*/ 0 w 30"/>
                  <a:gd name="T21" fmla="*/ 0 h 24"/>
                  <a:gd name="T22" fmla="*/ 0 w 30"/>
                  <a:gd name="T23" fmla="*/ 0 h 24"/>
                  <a:gd name="T24" fmla="*/ 0 w 30"/>
                  <a:gd name="T25" fmla="*/ 0 h 24"/>
                  <a:gd name="T26" fmla="*/ 0 w 30"/>
                  <a:gd name="T27" fmla="*/ 0 h 24"/>
                  <a:gd name="T28" fmla="*/ 0 w 30"/>
                  <a:gd name="T29" fmla="*/ 0 h 24"/>
                  <a:gd name="T30" fmla="*/ 0 w 30"/>
                  <a:gd name="T31" fmla="*/ 0 h 24"/>
                  <a:gd name="T32" fmla="*/ 0 w 30"/>
                  <a:gd name="T33" fmla="*/ 0 h 24"/>
                  <a:gd name="T34" fmla="*/ 0 w 30"/>
                  <a:gd name="T35" fmla="*/ 0 h 24"/>
                  <a:gd name="T36" fmla="*/ 0 w 30"/>
                  <a:gd name="T37" fmla="*/ 0 h 24"/>
                  <a:gd name="T38" fmla="*/ 0 w 30"/>
                  <a:gd name="T39" fmla="*/ 0 h 24"/>
                  <a:gd name="T40" fmla="*/ 0 w 30"/>
                  <a:gd name="T41" fmla="*/ 0 h 24"/>
                  <a:gd name="T42" fmla="*/ 0 w 30"/>
                  <a:gd name="T43" fmla="*/ 0 h 24"/>
                  <a:gd name="T44" fmla="*/ 0 w 30"/>
                  <a:gd name="T45" fmla="*/ 0 h 24"/>
                  <a:gd name="T46" fmla="*/ 0 w 30"/>
                  <a:gd name="T47" fmla="*/ 0 h 24"/>
                  <a:gd name="T48" fmla="*/ 0 w 30"/>
                  <a:gd name="T49" fmla="*/ 0 h 24"/>
                  <a:gd name="T50" fmla="*/ 0 w 30"/>
                  <a:gd name="T51" fmla="*/ 0 h 24"/>
                  <a:gd name="T52" fmla="*/ 0 w 30"/>
                  <a:gd name="T53" fmla="*/ 0 h 24"/>
                  <a:gd name="T54" fmla="*/ 0 w 30"/>
                  <a:gd name="T55" fmla="*/ 0 h 24"/>
                  <a:gd name="T56" fmla="*/ 0 w 30"/>
                  <a:gd name="T57" fmla="*/ 0 h 24"/>
                  <a:gd name="T58" fmla="*/ 0 w 30"/>
                  <a:gd name="T59" fmla="*/ 0 h 24"/>
                  <a:gd name="T60" fmla="*/ 0 w 30"/>
                  <a:gd name="T61" fmla="*/ 0 h 24"/>
                  <a:gd name="T62" fmla="*/ 0 w 30"/>
                  <a:gd name="T63" fmla="*/ 0 h 24"/>
                  <a:gd name="T64" fmla="*/ 0 w 30"/>
                  <a:gd name="T65" fmla="*/ 0 h 24"/>
                  <a:gd name="T66" fmla="*/ 0 w 30"/>
                  <a:gd name="T67" fmla="*/ 0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"/>
                  <a:gd name="T103" fmla="*/ 0 h 24"/>
                  <a:gd name="T104" fmla="*/ 30 w 30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" h="24">
                    <a:moveTo>
                      <a:pt x="2" y="3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6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6" y="11"/>
                    </a:lnTo>
                    <a:lnTo>
                      <a:pt x="27" y="14"/>
                    </a:lnTo>
                    <a:lnTo>
                      <a:pt x="28" y="16"/>
                    </a:lnTo>
                    <a:lnTo>
                      <a:pt x="30" y="18"/>
                    </a:lnTo>
                    <a:lnTo>
                      <a:pt x="30" y="20"/>
                    </a:lnTo>
                    <a:lnTo>
                      <a:pt x="28" y="21"/>
                    </a:lnTo>
                    <a:lnTo>
                      <a:pt x="28" y="23"/>
                    </a:lnTo>
                    <a:lnTo>
                      <a:pt x="27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0" y="24"/>
                    </a:lnTo>
                    <a:lnTo>
                      <a:pt x="17" y="23"/>
                    </a:lnTo>
                    <a:lnTo>
                      <a:pt x="14" y="21"/>
                    </a:lnTo>
                    <a:lnTo>
                      <a:pt x="11" y="20"/>
                    </a:lnTo>
                    <a:lnTo>
                      <a:pt x="9" y="18"/>
                    </a:lnTo>
                    <a:lnTo>
                      <a:pt x="7" y="17"/>
                    </a:lnTo>
                    <a:lnTo>
                      <a:pt x="4" y="14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35" name="Line 194"/>
              <p:cNvSpPr>
                <a:spLocks noChangeShapeType="1"/>
              </p:cNvSpPr>
              <p:nvPr/>
            </p:nvSpPr>
            <p:spPr bwMode="auto">
              <a:xfrm flipH="1" flipV="1">
                <a:off x="3128" y="1068"/>
                <a:ext cx="13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" name="Line 195"/>
              <p:cNvSpPr>
                <a:spLocks noChangeShapeType="1"/>
              </p:cNvSpPr>
              <p:nvPr/>
            </p:nvSpPr>
            <p:spPr bwMode="auto">
              <a:xfrm flipH="1" flipV="1">
                <a:off x="3128" y="1066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" name="Line 196"/>
              <p:cNvSpPr>
                <a:spLocks noChangeShapeType="1"/>
              </p:cNvSpPr>
              <p:nvPr/>
            </p:nvSpPr>
            <p:spPr bwMode="auto">
              <a:xfrm flipH="1" flipV="1">
                <a:off x="3131" y="1068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" name="Freeform 197"/>
              <p:cNvSpPr>
                <a:spLocks/>
              </p:cNvSpPr>
              <p:nvPr/>
            </p:nvSpPr>
            <p:spPr bwMode="auto">
              <a:xfrm>
                <a:off x="3132" y="1060"/>
                <a:ext cx="13" cy="11"/>
              </a:xfrm>
              <a:custGeom>
                <a:avLst/>
                <a:gdLst>
                  <a:gd name="T0" fmla="*/ 0 w 42"/>
                  <a:gd name="T1" fmla="*/ 0 h 34"/>
                  <a:gd name="T2" fmla="*/ 0 w 42"/>
                  <a:gd name="T3" fmla="*/ 0 h 34"/>
                  <a:gd name="T4" fmla="*/ 0 w 42"/>
                  <a:gd name="T5" fmla="*/ 0 h 34"/>
                  <a:gd name="T6" fmla="*/ 0 w 42"/>
                  <a:gd name="T7" fmla="*/ 0 h 34"/>
                  <a:gd name="T8" fmla="*/ 0 w 42"/>
                  <a:gd name="T9" fmla="*/ 0 h 34"/>
                  <a:gd name="T10" fmla="*/ 0 w 42"/>
                  <a:gd name="T11" fmla="*/ 0 h 34"/>
                  <a:gd name="T12" fmla="*/ 0 w 42"/>
                  <a:gd name="T13" fmla="*/ 0 h 34"/>
                  <a:gd name="T14" fmla="*/ 0 w 42"/>
                  <a:gd name="T15" fmla="*/ 0 h 34"/>
                  <a:gd name="T16" fmla="*/ 0 w 42"/>
                  <a:gd name="T17" fmla="*/ 0 h 34"/>
                  <a:gd name="T18" fmla="*/ 0 w 42"/>
                  <a:gd name="T19" fmla="*/ 0 h 34"/>
                  <a:gd name="T20" fmla="*/ 0 w 42"/>
                  <a:gd name="T21" fmla="*/ 0 h 34"/>
                  <a:gd name="T22" fmla="*/ 0 w 42"/>
                  <a:gd name="T23" fmla="*/ 0 h 34"/>
                  <a:gd name="T24" fmla="*/ 0 w 42"/>
                  <a:gd name="T25" fmla="*/ 0 h 34"/>
                  <a:gd name="T26" fmla="*/ 0 w 42"/>
                  <a:gd name="T27" fmla="*/ 0 h 34"/>
                  <a:gd name="T28" fmla="*/ 0 w 42"/>
                  <a:gd name="T29" fmla="*/ 0 h 34"/>
                  <a:gd name="T30" fmla="*/ 0 w 42"/>
                  <a:gd name="T31" fmla="*/ 0 h 34"/>
                  <a:gd name="T32" fmla="*/ 0 w 42"/>
                  <a:gd name="T33" fmla="*/ 0 h 34"/>
                  <a:gd name="T34" fmla="*/ 0 w 42"/>
                  <a:gd name="T35" fmla="*/ 0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2"/>
                  <a:gd name="T55" fmla="*/ 0 h 34"/>
                  <a:gd name="T56" fmla="*/ 42 w 42"/>
                  <a:gd name="T57" fmla="*/ 34 h 3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2" h="34">
                    <a:moveTo>
                      <a:pt x="0" y="3"/>
                    </a:moveTo>
                    <a:lnTo>
                      <a:pt x="1" y="2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3" y="5"/>
                    </a:lnTo>
                    <a:lnTo>
                      <a:pt x="27" y="6"/>
                    </a:lnTo>
                    <a:lnTo>
                      <a:pt x="30" y="10"/>
                    </a:lnTo>
                    <a:lnTo>
                      <a:pt x="34" y="13"/>
                    </a:lnTo>
                    <a:lnTo>
                      <a:pt x="37" y="16"/>
                    </a:lnTo>
                    <a:lnTo>
                      <a:pt x="40" y="19"/>
                    </a:lnTo>
                    <a:lnTo>
                      <a:pt x="41" y="23"/>
                    </a:lnTo>
                    <a:lnTo>
                      <a:pt x="42" y="26"/>
                    </a:lnTo>
                    <a:lnTo>
                      <a:pt x="42" y="29"/>
                    </a:lnTo>
                    <a:lnTo>
                      <a:pt x="42" y="32"/>
                    </a:lnTo>
                    <a:lnTo>
                      <a:pt x="41" y="3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39" name="Freeform 198"/>
              <p:cNvSpPr>
                <a:spLocks/>
              </p:cNvSpPr>
              <p:nvPr/>
            </p:nvSpPr>
            <p:spPr bwMode="auto">
              <a:xfrm>
                <a:off x="3135" y="971"/>
                <a:ext cx="3" cy="3"/>
              </a:xfrm>
              <a:custGeom>
                <a:avLst/>
                <a:gdLst>
                  <a:gd name="T0" fmla="*/ 0 w 8"/>
                  <a:gd name="T1" fmla="*/ 0 h 9"/>
                  <a:gd name="T2" fmla="*/ 0 w 8"/>
                  <a:gd name="T3" fmla="*/ 0 h 9"/>
                  <a:gd name="T4" fmla="*/ 0 w 8"/>
                  <a:gd name="T5" fmla="*/ 0 h 9"/>
                  <a:gd name="T6" fmla="*/ 0 w 8"/>
                  <a:gd name="T7" fmla="*/ 0 h 9"/>
                  <a:gd name="T8" fmla="*/ 0 w 8"/>
                  <a:gd name="T9" fmla="*/ 0 h 9"/>
                  <a:gd name="T10" fmla="*/ 0 w 8"/>
                  <a:gd name="T11" fmla="*/ 0 h 9"/>
                  <a:gd name="T12" fmla="*/ 0 w 8"/>
                  <a:gd name="T13" fmla="*/ 0 h 9"/>
                  <a:gd name="T14" fmla="*/ 0 w 8"/>
                  <a:gd name="T15" fmla="*/ 0 h 9"/>
                  <a:gd name="T16" fmla="*/ 0 w 8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9"/>
                  <a:gd name="T29" fmla="*/ 8 w 8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9">
                    <a:moveTo>
                      <a:pt x="8" y="5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9"/>
                    </a:lnTo>
                    <a:lnTo>
                      <a:pt x="7" y="8"/>
                    </a:lnTo>
                    <a:lnTo>
                      <a:pt x="8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40" name="Line 199"/>
              <p:cNvSpPr>
                <a:spLocks noChangeShapeType="1"/>
              </p:cNvSpPr>
              <p:nvPr/>
            </p:nvSpPr>
            <p:spPr bwMode="auto">
              <a:xfrm flipV="1">
                <a:off x="3134" y="96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" name="Line 200"/>
              <p:cNvSpPr>
                <a:spLocks noChangeShapeType="1"/>
              </p:cNvSpPr>
              <p:nvPr/>
            </p:nvSpPr>
            <p:spPr bwMode="auto">
              <a:xfrm flipH="1" flipV="1">
                <a:off x="3231" y="1032"/>
                <a:ext cx="305" cy="23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" name="Line 201"/>
              <p:cNvSpPr>
                <a:spLocks noChangeShapeType="1"/>
              </p:cNvSpPr>
              <p:nvPr/>
            </p:nvSpPr>
            <p:spPr bwMode="auto">
              <a:xfrm>
                <a:off x="3183" y="1096"/>
                <a:ext cx="305" cy="23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" name="Line 202"/>
              <p:cNvSpPr>
                <a:spLocks noChangeShapeType="1"/>
              </p:cNvSpPr>
              <p:nvPr/>
            </p:nvSpPr>
            <p:spPr bwMode="auto">
              <a:xfrm flipH="1" flipV="1">
                <a:off x="3235" y="1031"/>
                <a:ext cx="300" cy="22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" name="Line 203"/>
              <p:cNvSpPr>
                <a:spLocks noChangeShapeType="1"/>
              </p:cNvSpPr>
              <p:nvPr/>
            </p:nvSpPr>
            <p:spPr bwMode="auto">
              <a:xfrm>
                <a:off x="3184" y="1101"/>
                <a:ext cx="299" cy="22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5" name="Freeform 204"/>
              <p:cNvSpPr>
                <a:spLocks/>
              </p:cNvSpPr>
              <p:nvPr/>
            </p:nvSpPr>
            <p:spPr bwMode="auto">
              <a:xfrm>
                <a:off x="3316" y="1138"/>
                <a:ext cx="55" cy="57"/>
              </a:xfrm>
              <a:custGeom>
                <a:avLst/>
                <a:gdLst>
                  <a:gd name="T0" fmla="*/ 0 w 184"/>
                  <a:gd name="T1" fmla="*/ 0 h 184"/>
                  <a:gd name="T2" fmla="*/ 0 w 184"/>
                  <a:gd name="T3" fmla="*/ 0 h 184"/>
                  <a:gd name="T4" fmla="*/ 0 w 184"/>
                  <a:gd name="T5" fmla="*/ 0 h 184"/>
                  <a:gd name="T6" fmla="*/ 0 w 184"/>
                  <a:gd name="T7" fmla="*/ 0 h 184"/>
                  <a:gd name="T8" fmla="*/ 0 w 184"/>
                  <a:gd name="T9" fmla="*/ 0 h 184"/>
                  <a:gd name="T10" fmla="*/ 0 w 184"/>
                  <a:gd name="T11" fmla="*/ 0 h 184"/>
                  <a:gd name="T12" fmla="*/ 0 w 184"/>
                  <a:gd name="T13" fmla="*/ 0 h 184"/>
                  <a:gd name="T14" fmla="*/ 0 w 184"/>
                  <a:gd name="T15" fmla="*/ 0 h 184"/>
                  <a:gd name="T16" fmla="*/ 0 w 184"/>
                  <a:gd name="T17" fmla="*/ 0 h 184"/>
                  <a:gd name="T18" fmla="*/ 0 w 184"/>
                  <a:gd name="T19" fmla="*/ 0 h 184"/>
                  <a:gd name="T20" fmla="*/ 0 w 184"/>
                  <a:gd name="T21" fmla="*/ 0 h 184"/>
                  <a:gd name="T22" fmla="*/ 0 w 184"/>
                  <a:gd name="T23" fmla="*/ 0 h 184"/>
                  <a:gd name="T24" fmla="*/ 0 w 184"/>
                  <a:gd name="T25" fmla="*/ 0 h 1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4"/>
                  <a:gd name="T40" fmla="*/ 0 h 184"/>
                  <a:gd name="T41" fmla="*/ 184 w 184"/>
                  <a:gd name="T42" fmla="*/ 184 h 18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4" h="184">
                    <a:moveTo>
                      <a:pt x="184" y="92"/>
                    </a:moveTo>
                    <a:lnTo>
                      <a:pt x="171" y="45"/>
                    </a:lnTo>
                    <a:lnTo>
                      <a:pt x="137" y="11"/>
                    </a:lnTo>
                    <a:lnTo>
                      <a:pt x="92" y="0"/>
                    </a:lnTo>
                    <a:lnTo>
                      <a:pt x="45" y="11"/>
                    </a:lnTo>
                    <a:lnTo>
                      <a:pt x="11" y="45"/>
                    </a:lnTo>
                    <a:lnTo>
                      <a:pt x="0" y="92"/>
                    </a:lnTo>
                    <a:lnTo>
                      <a:pt x="11" y="138"/>
                    </a:lnTo>
                    <a:lnTo>
                      <a:pt x="45" y="172"/>
                    </a:lnTo>
                    <a:lnTo>
                      <a:pt x="92" y="184"/>
                    </a:lnTo>
                    <a:lnTo>
                      <a:pt x="137" y="172"/>
                    </a:lnTo>
                    <a:lnTo>
                      <a:pt x="171" y="138"/>
                    </a:lnTo>
                    <a:lnTo>
                      <a:pt x="184" y="92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46" name="Freeform 205"/>
              <p:cNvSpPr>
                <a:spLocks/>
              </p:cNvSpPr>
              <p:nvPr/>
            </p:nvSpPr>
            <p:spPr bwMode="auto">
              <a:xfrm>
                <a:off x="3328" y="1138"/>
                <a:ext cx="63" cy="78"/>
              </a:xfrm>
              <a:custGeom>
                <a:avLst/>
                <a:gdLst>
                  <a:gd name="T0" fmla="*/ 0 w 209"/>
                  <a:gd name="T1" fmla="*/ 0 h 254"/>
                  <a:gd name="T2" fmla="*/ 0 w 209"/>
                  <a:gd name="T3" fmla="*/ 0 h 254"/>
                  <a:gd name="T4" fmla="*/ 0 w 209"/>
                  <a:gd name="T5" fmla="*/ 0 h 254"/>
                  <a:gd name="T6" fmla="*/ 0 w 209"/>
                  <a:gd name="T7" fmla="*/ 0 h 254"/>
                  <a:gd name="T8" fmla="*/ 0 w 209"/>
                  <a:gd name="T9" fmla="*/ 0 h 254"/>
                  <a:gd name="T10" fmla="*/ 0 w 209"/>
                  <a:gd name="T11" fmla="*/ 0 h 254"/>
                  <a:gd name="T12" fmla="*/ 0 w 209"/>
                  <a:gd name="T13" fmla="*/ 0 h 2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9"/>
                  <a:gd name="T22" fmla="*/ 0 h 254"/>
                  <a:gd name="T23" fmla="*/ 209 w 209"/>
                  <a:gd name="T24" fmla="*/ 254 h 2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9" h="254">
                    <a:moveTo>
                      <a:pt x="0" y="247"/>
                    </a:moveTo>
                    <a:lnTo>
                      <a:pt x="67" y="254"/>
                    </a:lnTo>
                    <a:lnTo>
                      <a:pt x="129" y="234"/>
                    </a:lnTo>
                    <a:lnTo>
                      <a:pt x="181" y="190"/>
                    </a:lnTo>
                    <a:lnTo>
                      <a:pt x="208" y="129"/>
                    </a:lnTo>
                    <a:lnTo>
                      <a:pt x="209" y="62"/>
                    </a:lnTo>
                    <a:lnTo>
                      <a:pt x="185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47" name="Freeform 206"/>
              <p:cNvSpPr>
                <a:spLocks/>
              </p:cNvSpPr>
              <p:nvPr/>
            </p:nvSpPr>
            <p:spPr bwMode="auto">
              <a:xfrm>
                <a:off x="3295" y="1118"/>
                <a:ext cx="63" cy="76"/>
              </a:xfrm>
              <a:custGeom>
                <a:avLst/>
                <a:gdLst>
                  <a:gd name="T0" fmla="*/ 0 w 208"/>
                  <a:gd name="T1" fmla="*/ 0 h 253"/>
                  <a:gd name="T2" fmla="*/ 0 w 208"/>
                  <a:gd name="T3" fmla="*/ 0 h 253"/>
                  <a:gd name="T4" fmla="*/ 0 w 208"/>
                  <a:gd name="T5" fmla="*/ 0 h 253"/>
                  <a:gd name="T6" fmla="*/ 0 w 208"/>
                  <a:gd name="T7" fmla="*/ 0 h 253"/>
                  <a:gd name="T8" fmla="*/ 0 w 208"/>
                  <a:gd name="T9" fmla="*/ 0 h 253"/>
                  <a:gd name="T10" fmla="*/ 0 w 208"/>
                  <a:gd name="T11" fmla="*/ 0 h 253"/>
                  <a:gd name="T12" fmla="*/ 0 w 208"/>
                  <a:gd name="T13" fmla="*/ 0 h 2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8"/>
                  <a:gd name="T22" fmla="*/ 0 h 253"/>
                  <a:gd name="T23" fmla="*/ 208 w 208"/>
                  <a:gd name="T24" fmla="*/ 253 h 2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8" h="253">
                    <a:moveTo>
                      <a:pt x="208" y="7"/>
                    </a:moveTo>
                    <a:lnTo>
                      <a:pt x="143" y="0"/>
                    </a:lnTo>
                    <a:lnTo>
                      <a:pt x="79" y="20"/>
                    </a:lnTo>
                    <a:lnTo>
                      <a:pt x="28" y="64"/>
                    </a:lnTo>
                    <a:lnTo>
                      <a:pt x="1" y="125"/>
                    </a:lnTo>
                    <a:lnTo>
                      <a:pt x="0" y="192"/>
                    </a:lnTo>
                    <a:lnTo>
                      <a:pt x="24" y="25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48" name="Line 207"/>
              <p:cNvSpPr>
                <a:spLocks noChangeShapeType="1"/>
              </p:cNvSpPr>
              <p:nvPr/>
            </p:nvSpPr>
            <p:spPr bwMode="auto">
              <a:xfrm>
                <a:off x="3286" y="859"/>
                <a:ext cx="242" cy="30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9" name="Freeform 208"/>
              <p:cNvSpPr>
                <a:spLocks/>
              </p:cNvSpPr>
              <p:nvPr/>
            </p:nvSpPr>
            <p:spPr bwMode="auto">
              <a:xfrm>
                <a:off x="3347" y="1209"/>
                <a:ext cx="4" cy="4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0 h 13"/>
                  <a:gd name="T4" fmla="*/ 0 w 12"/>
                  <a:gd name="T5" fmla="*/ 0 h 13"/>
                  <a:gd name="T6" fmla="*/ 0 w 12"/>
                  <a:gd name="T7" fmla="*/ 0 h 13"/>
                  <a:gd name="T8" fmla="*/ 0 w 12"/>
                  <a:gd name="T9" fmla="*/ 0 h 13"/>
                  <a:gd name="T10" fmla="*/ 0 w 12"/>
                  <a:gd name="T11" fmla="*/ 0 h 13"/>
                  <a:gd name="T12" fmla="*/ 0 w 12"/>
                  <a:gd name="T13" fmla="*/ 0 h 13"/>
                  <a:gd name="T14" fmla="*/ 0 w 12"/>
                  <a:gd name="T15" fmla="*/ 0 h 13"/>
                  <a:gd name="T16" fmla="*/ 0 w 12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3"/>
                  <a:gd name="T29" fmla="*/ 12 w 12"/>
                  <a:gd name="T30" fmla="*/ 13 h 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3">
                    <a:moveTo>
                      <a:pt x="12" y="7"/>
                    </a:moveTo>
                    <a:lnTo>
                      <a:pt x="10" y="3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3" y="10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2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0" name="Freeform 209"/>
              <p:cNvSpPr>
                <a:spLocks/>
              </p:cNvSpPr>
              <p:nvPr/>
            </p:nvSpPr>
            <p:spPr bwMode="auto">
              <a:xfrm>
                <a:off x="3347" y="1209"/>
                <a:ext cx="4" cy="3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w 13"/>
                  <a:gd name="T7" fmla="*/ 0 h 12"/>
                  <a:gd name="T8" fmla="*/ 0 w 13"/>
                  <a:gd name="T9" fmla="*/ 0 h 12"/>
                  <a:gd name="T10" fmla="*/ 0 w 13"/>
                  <a:gd name="T11" fmla="*/ 0 h 12"/>
                  <a:gd name="T12" fmla="*/ 0 w 13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2"/>
                  <a:gd name="T23" fmla="*/ 13 w 13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2">
                    <a:moveTo>
                      <a:pt x="13" y="10"/>
                    </a:moveTo>
                    <a:lnTo>
                      <a:pt x="13" y="5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1" name="Freeform 210"/>
              <p:cNvSpPr>
                <a:spLocks/>
              </p:cNvSpPr>
              <p:nvPr/>
            </p:nvSpPr>
            <p:spPr bwMode="auto">
              <a:xfrm>
                <a:off x="3331" y="1208"/>
                <a:ext cx="3" cy="3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w 12"/>
                  <a:gd name="T11" fmla="*/ 0 h 12"/>
                  <a:gd name="T12" fmla="*/ 0 w 12"/>
                  <a:gd name="T13" fmla="*/ 0 h 12"/>
                  <a:gd name="T14" fmla="*/ 0 w 12"/>
                  <a:gd name="T15" fmla="*/ 0 h 12"/>
                  <a:gd name="T16" fmla="*/ 0 w 12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2"/>
                  <a:gd name="T29" fmla="*/ 12 w 12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2">
                    <a:moveTo>
                      <a:pt x="12" y="6"/>
                    </a:moveTo>
                    <a:lnTo>
                      <a:pt x="10" y="3"/>
                    </a:lnTo>
                    <a:lnTo>
                      <a:pt x="6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10" y="10"/>
                    </a:lnTo>
                    <a:lnTo>
                      <a:pt x="12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2" name="Freeform 211"/>
              <p:cNvSpPr>
                <a:spLocks/>
              </p:cNvSpPr>
              <p:nvPr/>
            </p:nvSpPr>
            <p:spPr bwMode="auto">
              <a:xfrm>
                <a:off x="3330" y="1208"/>
                <a:ext cx="4" cy="3"/>
              </a:xfrm>
              <a:custGeom>
                <a:avLst/>
                <a:gdLst>
                  <a:gd name="T0" fmla="*/ 0 w 14"/>
                  <a:gd name="T1" fmla="*/ 0 h 13"/>
                  <a:gd name="T2" fmla="*/ 0 w 14"/>
                  <a:gd name="T3" fmla="*/ 0 h 13"/>
                  <a:gd name="T4" fmla="*/ 0 w 14"/>
                  <a:gd name="T5" fmla="*/ 0 h 13"/>
                  <a:gd name="T6" fmla="*/ 0 w 14"/>
                  <a:gd name="T7" fmla="*/ 0 h 13"/>
                  <a:gd name="T8" fmla="*/ 0 w 14"/>
                  <a:gd name="T9" fmla="*/ 0 h 13"/>
                  <a:gd name="T10" fmla="*/ 0 w 14"/>
                  <a:gd name="T11" fmla="*/ 0 h 13"/>
                  <a:gd name="T12" fmla="*/ 0 w 14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3"/>
                  <a:gd name="T23" fmla="*/ 14 w 14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3">
                    <a:moveTo>
                      <a:pt x="13" y="11"/>
                    </a:moveTo>
                    <a:lnTo>
                      <a:pt x="14" y="6"/>
                    </a:lnTo>
                    <a:lnTo>
                      <a:pt x="11" y="1"/>
                    </a:lnTo>
                    <a:lnTo>
                      <a:pt x="6" y="0"/>
                    </a:lnTo>
                    <a:lnTo>
                      <a:pt x="1" y="4"/>
                    </a:lnTo>
                    <a:lnTo>
                      <a:pt x="0" y="9"/>
                    </a:lnTo>
                    <a:lnTo>
                      <a:pt x="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3" name="Freeform 212"/>
              <p:cNvSpPr>
                <a:spLocks/>
              </p:cNvSpPr>
              <p:nvPr/>
            </p:nvSpPr>
            <p:spPr bwMode="auto">
              <a:xfrm>
                <a:off x="3303" y="1194"/>
                <a:ext cx="25" cy="20"/>
              </a:xfrm>
              <a:custGeom>
                <a:avLst/>
                <a:gdLst>
                  <a:gd name="T0" fmla="*/ 0 w 85"/>
                  <a:gd name="T1" fmla="*/ 0 h 64"/>
                  <a:gd name="T2" fmla="*/ 0 w 85"/>
                  <a:gd name="T3" fmla="*/ 0 h 64"/>
                  <a:gd name="T4" fmla="*/ 0 w 85"/>
                  <a:gd name="T5" fmla="*/ 0 h 64"/>
                  <a:gd name="T6" fmla="*/ 0 60000 65536"/>
                  <a:gd name="T7" fmla="*/ 0 60000 65536"/>
                  <a:gd name="T8" fmla="*/ 0 60000 65536"/>
                  <a:gd name="T9" fmla="*/ 0 w 85"/>
                  <a:gd name="T10" fmla="*/ 0 h 64"/>
                  <a:gd name="T11" fmla="*/ 85 w 85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" h="64">
                    <a:moveTo>
                      <a:pt x="0" y="0"/>
                    </a:moveTo>
                    <a:lnTo>
                      <a:pt x="37" y="40"/>
                    </a:lnTo>
                    <a:lnTo>
                      <a:pt x="85" y="6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4" name="Freeform 213"/>
              <p:cNvSpPr>
                <a:spLocks/>
              </p:cNvSpPr>
              <p:nvPr/>
            </p:nvSpPr>
            <p:spPr bwMode="auto">
              <a:xfrm>
                <a:off x="3304" y="1188"/>
                <a:ext cx="3" cy="4"/>
              </a:xfrm>
              <a:custGeom>
                <a:avLst/>
                <a:gdLst>
                  <a:gd name="T0" fmla="*/ 0 w 11"/>
                  <a:gd name="T1" fmla="*/ 0 h 15"/>
                  <a:gd name="T2" fmla="*/ 0 w 11"/>
                  <a:gd name="T3" fmla="*/ 0 h 15"/>
                  <a:gd name="T4" fmla="*/ 0 w 11"/>
                  <a:gd name="T5" fmla="*/ 0 h 15"/>
                  <a:gd name="T6" fmla="*/ 0 w 11"/>
                  <a:gd name="T7" fmla="*/ 0 h 15"/>
                  <a:gd name="T8" fmla="*/ 0 w 11"/>
                  <a:gd name="T9" fmla="*/ 0 h 15"/>
                  <a:gd name="T10" fmla="*/ 0 w 11"/>
                  <a:gd name="T11" fmla="*/ 0 h 15"/>
                  <a:gd name="T12" fmla="*/ 0 w 11"/>
                  <a:gd name="T13" fmla="*/ 0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5"/>
                  <a:gd name="T23" fmla="*/ 11 w 11"/>
                  <a:gd name="T24" fmla="*/ 15 h 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5">
                    <a:moveTo>
                      <a:pt x="1" y="13"/>
                    </a:moveTo>
                    <a:lnTo>
                      <a:pt x="6" y="15"/>
                    </a:lnTo>
                    <a:lnTo>
                      <a:pt x="10" y="12"/>
                    </a:lnTo>
                    <a:lnTo>
                      <a:pt x="11" y="7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5" name="Freeform 214"/>
              <p:cNvSpPr>
                <a:spLocks/>
              </p:cNvSpPr>
              <p:nvPr/>
            </p:nvSpPr>
            <p:spPr bwMode="auto">
              <a:xfrm>
                <a:off x="3304" y="1188"/>
                <a:ext cx="3" cy="3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w 11"/>
                  <a:gd name="T11" fmla="*/ 0 h 11"/>
                  <a:gd name="T12" fmla="*/ 0 w 11"/>
                  <a:gd name="T13" fmla="*/ 0 h 11"/>
                  <a:gd name="T14" fmla="*/ 0 w 11"/>
                  <a:gd name="T15" fmla="*/ 0 h 11"/>
                  <a:gd name="T16" fmla="*/ 0 w 11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9" y="1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6" y="11"/>
                    </a:lnTo>
                    <a:lnTo>
                      <a:pt x="9" y="10"/>
                    </a:lnTo>
                    <a:lnTo>
                      <a:pt x="11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6" name="Freeform 215"/>
              <p:cNvSpPr>
                <a:spLocks/>
              </p:cNvSpPr>
              <p:nvPr/>
            </p:nvSpPr>
            <p:spPr bwMode="auto">
              <a:xfrm>
                <a:off x="3298" y="1171"/>
                <a:ext cx="3" cy="4"/>
              </a:xfrm>
              <a:custGeom>
                <a:avLst/>
                <a:gdLst>
                  <a:gd name="T0" fmla="*/ 0 w 11"/>
                  <a:gd name="T1" fmla="*/ 0 h 15"/>
                  <a:gd name="T2" fmla="*/ 0 w 11"/>
                  <a:gd name="T3" fmla="*/ 0 h 15"/>
                  <a:gd name="T4" fmla="*/ 0 w 11"/>
                  <a:gd name="T5" fmla="*/ 0 h 15"/>
                  <a:gd name="T6" fmla="*/ 0 w 11"/>
                  <a:gd name="T7" fmla="*/ 0 h 15"/>
                  <a:gd name="T8" fmla="*/ 0 w 11"/>
                  <a:gd name="T9" fmla="*/ 0 h 15"/>
                  <a:gd name="T10" fmla="*/ 0 w 11"/>
                  <a:gd name="T11" fmla="*/ 0 h 15"/>
                  <a:gd name="T12" fmla="*/ 0 w 11"/>
                  <a:gd name="T13" fmla="*/ 0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5"/>
                  <a:gd name="T23" fmla="*/ 11 w 11"/>
                  <a:gd name="T24" fmla="*/ 15 h 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5">
                    <a:moveTo>
                      <a:pt x="0" y="13"/>
                    </a:moveTo>
                    <a:lnTo>
                      <a:pt x="5" y="15"/>
                    </a:lnTo>
                    <a:lnTo>
                      <a:pt x="9" y="12"/>
                    </a:lnTo>
                    <a:lnTo>
                      <a:pt x="11" y="6"/>
                    </a:lnTo>
                    <a:lnTo>
                      <a:pt x="9" y="2"/>
                    </a:ln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7" name="Freeform 216"/>
              <p:cNvSpPr>
                <a:spLocks/>
              </p:cNvSpPr>
              <p:nvPr/>
            </p:nvSpPr>
            <p:spPr bwMode="auto">
              <a:xfrm>
                <a:off x="3298" y="1171"/>
                <a:ext cx="3" cy="4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w 11"/>
                  <a:gd name="T11" fmla="*/ 0 h 11"/>
                  <a:gd name="T12" fmla="*/ 0 w 11"/>
                  <a:gd name="T13" fmla="*/ 0 h 11"/>
                  <a:gd name="T14" fmla="*/ 0 w 11"/>
                  <a:gd name="T15" fmla="*/ 0 h 11"/>
                  <a:gd name="T16" fmla="*/ 0 w 11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10" y="1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10"/>
                    </a:lnTo>
                    <a:lnTo>
                      <a:pt x="6" y="11"/>
                    </a:lnTo>
                    <a:lnTo>
                      <a:pt x="10" y="10"/>
                    </a:lnTo>
                    <a:lnTo>
                      <a:pt x="11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8" name="Freeform 217"/>
              <p:cNvSpPr>
                <a:spLocks/>
              </p:cNvSpPr>
              <p:nvPr/>
            </p:nvSpPr>
            <p:spPr bwMode="auto">
              <a:xfrm>
                <a:off x="3314" y="1200"/>
                <a:ext cx="4" cy="5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0 h 14"/>
                  <a:gd name="T4" fmla="*/ 0 w 13"/>
                  <a:gd name="T5" fmla="*/ 0 h 14"/>
                  <a:gd name="T6" fmla="*/ 0 w 13"/>
                  <a:gd name="T7" fmla="*/ 0 h 14"/>
                  <a:gd name="T8" fmla="*/ 0 w 13"/>
                  <a:gd name="T9" fmla="*/ 0 h 14"/>
                  <a:gd name="T10" fmla="*/ 0 w 13"/>
                  <a:gd name="T11" fmla="*/ 0 h 14"/>
                  <a:gd name="T12" fmla="*/ 0 w 13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4"/>
                  <a:gd name="T23" fmla="*/ 13 w 13"/>
                  <a:gd name="T24" fmla="*/ 14 h 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4">
                    <a:moveTo>
                      <a:pt x="12" y="1"/>
                    </a:moveTo>
                    <a:lnTo>
                      <a:pt x="8" y="0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3" y="13"/>
                    </a:lnTo>
                    <a:lnTo>
                      <a:pt x="8" y="14"/>
                    </a:lnTo>
                    <a:lnTo>
                      <a:pt x="1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59" name="Freeform 218"/>
              <p:cNvSpPr>
                <a:spLocks/>
              </p:cNvSpPr>
              <p:nvPr/>
            </p:nvSpPr>
            <p:spPr bwMode="auto">
              <a:xfrm>
                <a:off x="3314" y="1201"/>
                <a:ext cx="5" cy="3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w 13"/>
                  <a:gd name="T7" fmla="*/ 0 h 12"/>
                  <a:gd name="T8" fmla="*/ 0 w 13"/>
                  <a:gd name="T9" fmla="*/ 0 h 12"/>
                  <a:gd name="T10" fmla="*/ 0 w 13"/>
                  <a:gd name="T11" fmla="*/ 0 h 12"/>
                  <a:gd name="T12" fmla="*/ 0 w 13"/>
                  <a:gd name="T13" fmla="*/ 0 h 12"/>
                  <a:gd name="T14" fmla="*/ 0 w 13"/>
                  <a:gd name="T15" fmla="*/ 0 h 12"/>
                  <a:gd name="T16" fmla="*/ 0 w 13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2"/>
                  <a:gd name="T29" fmla="*/ 13 w 13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2">
                    <a:moveTo>
                      <a:pt x="13" y="6"/>
                    </a:moveTo>
                    <a:lnTo>
                      <a:pt x="10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6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3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60" name="Line 219"/>
              <p:cNvSpPr>
                <a:spLocks noChangeShapeType="1"/>
              </p:cNvSpPr>
              <p:nvPr/>
            </p:nvSpPr>
            <p:spPr bwMode="auto">
              <a:xfrm flipV="1">
                <a:off x="3545" y="1280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1" name="Freeform 220"/>
              <p:cNvSpPr>
                <a:spLocks/>
              </p:cNvSpPr>
              <p:nvPr/>
            </p:nvSpPr>
            <p:spPr bwMode="auto">
              <a:xfrm>
                <a:off x="3544" y="1373"/>
                <a:ext cx="4" cy="5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7" y="14"/>
                    </a:lnTo>
                    <a:lnTo>
                      <a:pt x="11" y="13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62" name="Line 221"/>
              <p:cNvSpPr>
                <a:spLocks noChangeShapeType="1"/>
              </p:cNvSpPr>
              <p:nvPr/>
            </p:nvSpPr>
            <p:spPr bwMode="auto">
              <a:xfrm>
                <a:off x="3511" y="1345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3" name="Line 222"/>
              <p:cNvSpPr>
                <a:spLocks noChangeShapeType="1"/>
              </p:cNvSpPr>
              <p:nvPr/>
            </p:nvSpPr>
            <p:spPr bwMode="auto">
              <a:xfrm>
                <a:off x="3509" y="1329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" name="Line 223"/>
              <p:cNvSpPr>
                <a:spLocks noChangeShapeType="1"/>
              </p:cNvSpPr>
              <p:nvPr/>
            </p:nvSpPr>
            <p:spPr bwMode="auto">
              <a:xfrm>
                <a:off x="3510" y="1337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5" name="Line 224"/>
              <p:cNvSpPr>
                <a:spLocks noChangeShapeType="1"/>
              </p:cNvSpPr>
              <p:nvPr/>
            </p:nvSpPr>
            <p:spPr bwMode="auto">
              <a:xfrm>
                <a:off x="3507" y="1332"/>
                <a:ext cx="3" cy="1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6" name="Freeform 225"/>
              <p:cNvSpPr>
                <a:spLocks/>
              </p:cNvSpPr>
              <p:nvPr/>
            </p:nvSpPr>
            <p:spPr bwMode="auto">
              <a:xfrm>
                <a:off x="3535" y="1311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7" y="14"/>
                    </a:lnTo>
                    <a:lnTo>
                      <a:pt x="11" y="13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67" name="Freeform 226"/>
              <p:cNvSpPr>
                <a:spLocks/>
              </p:cNvSpPr>
              <p:nvPr/>
            </p:nvSpPr>
            <p:spPr bwMode="auto">
              <a:xfrm>
                <a:off x="3527" y="1344"/>
                <a:ext cx="4" cy="4"/>
              </a:xfrm>
              <a:custGeom>
                <a:avLst/>
                <a:gdLst>
                  <a:gd name="T0" fmla="*/ 0 w 15"/>
                  <a:gd name="T1" fmla="*/ 0 h 14"/>
                  <a:gd name="T2" fmla="*/ 0 w 15"/>
                  <a:gd name="T3" fmla="*/ 0 h 14"/>
                  <a:gd name="T4" fmla="*/ 0 w 15"/>
                  <a:gd name="T5" fmla="*/ 0 h 14"/>
                  <a:gd name="T6" fmla="*/ 0 w 15"/>
                  <a:gd name="T7" fmla="*/ 0 h 14"/>
                  <a:gd name="T8" fmla="*/ 0 w 15"/>
                  <a:gd name="T9" fmla="*/ 0 h 14"/>
                  <a:gd name="T10" fmla="*/ 0 w 15"/>
                  <a:gd name="T11" fmla="*/ 0 h 14"/>
                  <a:gd name="T12" fmla="*/ 0 w 15"/>
                  <a:gd name="T13" fmla="*/ 0 h 14"/>
                  <a:gd name="T14" fmla="*/ 0 w 15"/>
                  <a:gd name="T15" fmla="*/ 0 h 14"/>
                  <a:gd name="T16" fmla="*/ 0 w 15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4"/>
                  <a:gd name="T29" fmla="*/ 15 w 15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4">
                    <a:moveTo>
                      <a:pt x="15" y="7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13" y="12"/>
                    </a:lnTo>
                    <a:lnTo>
                      <a:pt x="15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68" name="Line 227"/>
              <p:cNvSpPr>
                <a:spLocks noChangeShapeType="1"/>
              </p:cNvSpPr>
              <p:nvPr/>
            </p:nvSpPr>
            <p:spPr bwMode="auto">
              <a:xfrm flipH="1" flipV="1">
                <a:off x="3538" y="1255"/>
                <a:ext cx="2" cy="1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9" name="Line 228"/>
              <p:cNvSpPr>
                <a:spLocks noChangeShapeType="1"/>
              </p:cNvSpPr>
              <p:nvPr/>
            </p:nvSpPr>
            <p:spPr bwMode="auto">
              <a:xfrm flipV="1">
                <a:off x="3537" y="127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0" name="Line 229"/>
              <p:cNvSpPr>
                <a:spLocks noChangeShapeType="1"/>
              </p:cNvSpPr>
              <p:nvPr/>
            </p:nvSpPr>
            <p:spPr bwMode="auto">
              <a:xfrm flipH="1" flipV="1">
                <a:off x="3536" y="1262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1" name="Line 230"/>
              <p:cNvSpPr>
                <a:spLocks noChangeShapeType="1"/>
              </p:cNvSpPr>
              <p:nvPr/>
            </p:nvSpPr>
            <p:spPr bwMode="auto">
              <a:xfrm flipH="1" flipV="1">
                <a:off x="3534" y="1252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2" name="Line 231"/>
              <p:cNvSpPr>
                <a:spLocks noChangeShapeType="1"/>
              </p:cNvSpPr>
              <p:nvPr/>
            </p:nvSpPr>
            <p:spPr bwMode="auto">
              <a:xfrm flipH="1">
                <a:off x="3488" y="1326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3" name="Line 232"/>
              <p:cNvSpPr>
                <a:spLocks noChangeShapeType="1"/>
              </p:cNvSpPr>
              <p:nvPr/>
            </p:nvSpPr>
            <p:spPr bwMode="auto">
              <a:xfrm flipH="1">
                <a:off x="3482" y="1328"/>
                <a:ext cx="1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4" name="Line 233"/>
              <p:cNvSpPr>
                <a:spLocks noChangeShapeType="1"/>
              </p:cNvSpPr>
              <p:nvPr/>
            </p:nvSpPr>
            <p:spPr bwMode="auto">
              <a:xfrm flipH="1">
                <a:off x="3497" y="132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5" name="Line 234"/>
              <p:cNvSpPr>
                <a:spLocks noChangeShapeType="1"/>
              </p:cNvSpPr>
              <p:nvPr/>
            </p:nvSpPr>
            <p:spPr bwMode="auto">
              <a:xfrm flipH="1">
                <a:off x="3479" y="1327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6" name="Line 235"/>
              <p:cNvSpPr>
                <a:spLocks noChangeShapeType="1"/>
              </p:cNvSpPr>
              <p:nvPr/>
            </p:nvSpPr>
            <p:spPr bwMode="auto">
              <a:xfrm flipV="1">
                <a:off x="3492" y="1266"/>
                <a:ext cx="44" cy="6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7" name="Line 236"/>
              <p:cNvSpPr>
                <a:spLocks noChangeShapeType="1"/>
              </p:cNvSpPr>
              <p:nvPr/>
            </p:nvSpPr>
            <p:spPr bwMode="auto">
              <a:xfrm flipV="1">
                <a:off x="3497" y="1271"/>
                <a:ext cx="40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" name="Freeform 237"/>
              <p:cNvSpPr>
                <a:spLocks/>
              </p:cNvSpPr>
              <p:nvPr/>
            </p:nvSpPr>
            <p:spPr bwMode="auto">
              <a:xfrm>
                <a:off x="3384" y="1175"/>
                <a:ext cx="4" cy="5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0 h 13"/>
                  <a:gd name="T4" fmla="*/ 0 w 12"/>
                  <a:gd name="T5" fmla="*/ 0 h 13"/>
                  <a:gd name="T6" fmla="*/ 0 w 12"/>
                  <a:gd name="T7" fmla="*/ 0 h 13"/>
                  <a:gd name="T8" fmla="*/ 0 w 12"/>
                  <a:gd name="T9" fmla="*/ 0 h 13"/>
                  <a:gd name="T10" fmla="*/ 0 w 12"/>
                  <a:gd name="T11" fmla="*/ 0 h 13"/>
                  <a:gd name="T12" fmla="*/ 0 w 12"/>
                  <a:gd name="T13" fmla="*/ 0 h 13"/>
                  <a:gd name="T14" fmla="*/ 0 w 12"/>
                  <a:gd name="T15" fmla="*/ 0 h 13"/>
                  <a:gd name="T16" fmla="*/ 0 w 12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3"/>
                  <a:gd name="T29" fmla="*/ 12 w 12"/>
                  <a:gd name="T30" fmla="*/ 13 h 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3">
                    <a:moveTo>
                      <a:pt x="12" y="6"/>
                    </a:moveTo>
                    <a:lnTo>
                      <a:pt x="10" y="3"/>
                    </a:lnTo>
                    <a:lnTo>
                      <a:pt x="6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2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79" name="Freeform 238"/>
              <p:cNvSpPr>
                <a:spLocks/>
              </p:cNvSpPr>
              <p:nvPr/>
            </p:nvSpPr>
            <p:spPr bwMode="auto">
              <a:xfrm>
                <a:off x="3384" y="1175"/>
                <a:ext cx="4" cy="4"/>
              </a:xfrm>
              <a:custGeom>
                <a:avLst/>
                <a:gdLst>
                  <a:gd name="T0" fmla="*/ 0 w 14"/>
                  <a:gd name="T1" fmla="*/ 0 h 12"/>
                  <a:gd name="T2" fmla="*/ 0 w 14"/>
                  <a:gd name="T3" fmla="*/ 0 h 12"/>
                  <a:gd name="T4" fmla="*/ 0 w 14"/>
                  <a:gd name="T5" fmla="*/ 0 h 12"/>
                  <a:gd name="T6" fmla="*/ 0 w 14"/>
                  <a:gd name="T7" fmla="*/ 0 h 12"/>
                  <a:gd name="T8" fmla="*/ 0 w 14"/>
                  <a:gd name="T9" fmla="*/ 0 h 12"/>
                  <a:gd name="T10" fmla="*/ 0 w 14"/>
                  <a:gd name="T11" fmla="*/ 0 h 12"/>
                  <a:gd name="T12" fmla="*/ 0 w 14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2"/>
                  <a:gd name="T23" fmla="*/ 14 w 14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2">
                    <a:moveTo>
                      <a:pt x="14" y="11"/>
                    </a:moveTo>
                    <a:lnTo>
                      <a:pt x="14" y="5"/>
                    </a:lnTo>
                    <a:lnTo>
                      <a:pt x="11" y="1"/>
                    </a:lnTo>
                    <a:lnTo>
                      <a:pt x="6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3" y="1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80" name="Freeform 239"/>
              <p:cNvSpPr>
                <a:spLocks/>
              </p:cNvSpPr>
              <p:nvPr/>
            </p:nvSpPr>
            <p:spPr bwMode="auto">
              <a:xfrm>
                <a:off x="3377" y="1192"/>
                <a:ext cx="4" cy="3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w 11"/>
                  <a:gd name="T11" fmla="*/ 0 h 11"/>
                  <a:gd name="T12" fmla="*/ 0 w 11"/>
                  <a:gd name="T13" fmla="*/ 0 h 11"/>
                  <a:gd name="T14" fmla="*/ 0 w 11"/>
                  <a:gd name="T15" fmla="*/ 0 h 11"/>
                  <a:gd name="T16" fmla="*/ 0 w 11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9" y="1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81" name="Freeform 240"/>
              <p:cNvSpPr>
                <a:spLocks/>
              </p:cNvSpPr>
              <p:nvPr/>
            </p:nvSpPr>
            <p:spPr bwMode="auto">
              <a:xfrm>
                <a:off x="3376" y="1191"/>
                <a:ext cx="5" cy="4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0 h 13"/>
                  <a:gd name="T4" fmla="*/ 0 w 12"/>
                  <a:gd name="T5" fmla="*/ 0 h 13"/>
                  <a:gd name="T6" fmla="*/ 0 w 12"/>
                  <a:gd name="T7" fmla="*/ 0 h 13"/>
                  <a:gd name="T8" fmla="*/ 0 w 12"/>
                  <a:gd name="T9" fmla="*/ 0 h 13"/>
                  <a:gd name="T10" fmla="*/ 0 w 12"/>
                  <a:gd name="T11" fmla="*/ 0 h 13"/>
                  <a:gd name="T12" fmla="*/ 0 w 1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3"/>
                  <a:gd name="T23" fmla="*/ 12 w 12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3">
                    <a:moveTo>
                      <a:pt x="12" y="10"/>
                    </a:moveTo>
                    <a:lnTo>
                      <a:pt x="12" y="4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9"/>
                    </a:lnTo>
                    <a:lnTo>
                      <a:pt x="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82" name="Freeform 241"/>
              <p:cNvSpPr>
                <a:spLocks/>
              </p:cNvSpPr>
              <p:nvPr/>
            </p:nvSpPr>
            <p:spPr bwMode="auto">
              <a:xfrm>
                <a:off x="3364" y="1203"/>
                <a:ext cx="3" cy="4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w 11"/>
                  <a:gd name="T11" fmla="*/ 0 h 11"/>
                  <a:gd name="T12" fmla="*/ 0 w 11"/>
                  <a:gd name="T13" fmla="*/ 0 h 11"/>
                  <a:gd name="T14" fmla="*/ 0 w 11"/>
                  <a:gd name="T15" fmla="*/ 0 h 11"/>
                  <a:gd name="T16" fmla="*/ 0 w 11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6"/>
                    </a:lnTo>
                    <a:lnTo>
                      <a:pt x="1" y="10"/>
                    </a:lnTo>
                    <a:lnTo>
                      <a:pt x="5" y="11"/>
                    </a:lnTo>
                    <a:lnTo>
                      <a:pt x="8" y="10"/>
                    </a:lnTo>
                    <a:lnTo>
                      <a:pt x="11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83" name="Freeform 242"/>
              <p:cNvSpPr>
                <a:spLocks/>
              </p:cNvSpPr>
              <p:nvPr/>
            </p:nvSpPr>
            <p:spPr bwMode="auto">
              <a:xfrm>
                <a:off x="3363" y="1203"/>
                <a:ext cx="4" cy="4"/>
              </a:xfrm>
              <a:custGeom>
                <a:avLst/>
                <a:gdLst>
                  <a:gd name="T0" fmla="*/ 0 w 14"/>
                  <a:gd name="T1" fmla="*/ 0 h 13"/>
                  <a:gd name="T2" fmla="*/ 0 w 14"/>
                  <a:gd name="T3" fmla="*/ 0 h 13"/>
                  <a:gd name="T4" fmla="*/ 0 w 14"/>
                  <a:gd name="T5" fmla="*/ 0 h 13"/>
                  <a:gd name="T6" fmla="*/ 0 w 14"/>
                  <a:gd name="T7" fmla="*/ 0 h 13"/>
                  <a:gd name="T8" fmla="*/ 0 w 14"/>
                  <a:gd name="T9" fmla="*/ 0 h 13"/>
                  <a:gd name="T10" fmla="*/ 0 w 14"/>
                  <a:gd name="T11" fmla="*/ 0 h 13"/>
                  <a:gd name="T12" fmla="*/ 0 w 14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3"/>
                  <a:gd name="T23" fmla="*/ 14 w 14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3">
                    <a:moveTo>
                      <a:pt x="14" y="10"/>
                    </a:moveTo>
                    <a:lnTo>
                      <a:pt x="14" y="6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84" name="Line 243"/>
              <p:cNvSpPr>
                <a:spLocks noChangeShapeType="1"/>
              </p:cNvSpPr>
              <p:nvPr/>
            </p:nvSpPr>
            <p:spPr bwMode="auto">
              <a:xfrm flipV="1">
                <a:off x="3497" y="1270"/>
                <a:ext cx="42" cy="5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5" name="Line 244"/>
              <p:cNvSpPr>
                <a:spLocks noChangeShapeType="1"/>
              </p:cNvSpPr>
              <p:nvPr/>
            </p:nvSpPr>
            <p:spPr bwMode="auto">
              <a:xfrm flipH="1">
                <a:off x="3510" y="1280"/>
                <a:ext cx="43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6" name="Line 245"/>
              <p:cNvSpPr>
                <a:spLocks noChangeShapeType="1"/>
              </p:cNvSpPr>
              <p:nvPr/>
            </p:nvSpPr>
            <p:spPr bwMode="auto">
              <a:xfrm flipH="1">
                <a:off x="3509" y="1280"/>
                <a:ext cx="40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7" name="Line 246"/>
              <p:cNvSpPr>
                <a:spLocks noChangeShapeType="1"/>
              </p:cNvSpPr>
              <p:nvPr/>
            </p:nvSpPr>
            <p:spPr bwMode="auto">
              <a:xfrm flipH="1">
                <a:off x="3540" y="1261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8" name="Line 247"/>
              <p:cNvSpPr>
                <a:spLocks noChangeShapeType="1"/>
              </p:cNvSpPr>
              <p:nvPr/>
            </p:nvSpPr>
            <p:spPr bwMode="auto">
              <a:xfrm flipV="1">
                <a:off x="3344" y="881"/>
                <a:ext cx="59" cy="2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9" name="Line 248"/>
              <p:cNvSpPr>
                <a:spLocks noChangeShapeType="1"/>
              </p:cNvSpPr>
              <p:nvPr/>
            </p:nvSpPr>
            <p:spPr bwMode="auto">
              <a:xfrm flipV="1">
                <a:off x="3346" y="884"/>
                <a:ext cx="58" cy="2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0" name="Line 249"/>
              <p:cNvSpPr>
                <a:spLocks noChangeShapeType="1"/>
              </p:cNvSpPr>
              <p:nvPr/>
            </p:nvSpPr>
            <p:spPr bwMode="auto">
              <a:xfrm flipH="1" flipV="1">
                <a:off x="3323" y="984"/>
                <a:ext cx="28" cy="3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1" name="Line 250"/>
              <p:cNvSpPr>
                <a:spLocks noChangeShapeType="1"/>
              </p:cNvSpPr>
              <p:nvPr/>
            </p:nvSpPr>
            <p:spPr bwMode="auto">
              <a:xfrm flipH="1" flipV="1">
                <a:off x="3385" y="903"/>
                <a:ext cx="2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2" name="Line 251"/>
              <p:cNvSpPr>
                <a:spLocks noChangeShapeType="1"/>
              </p:cNvSpPr>
              <p:nvPr/>
            </p:nvSpPr>
            <p:spPr bwMode="auto">
              <a:xfrm flipH="1" flipV="1">
                <a:off x="3384" y="897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3" name="Freeform 252"/>
              <p:cNvSpPr>
                <a:spLocks/>
              </p:cNvSpPr>
              <p:nvPr/>
            </p:nvSpPr>
            <p:spPr bwMode="auto">
              <a:xfrm>
                <a:off x="3377" y="883"/>
                <a:ext cx="6" cy="11"/>
              </a:xfrm>
              <a:custGeom>
                <a:avLst/>
                <a:gdLst>
                  <a:gd name="T0" fmla="*/ 0 w 20"/>
                  <a:gd name="T1" fmla="*/ 0 h 34"/>
                  <a:gd name="T2" fmla="*/ 0 w 20"/>
                  <a:gd name="T3" fmla="*/ 0 h 34"/>
                  <a:gd name="T4" fmla="*/ 0 w 20"/>
                  <a:gd name="T5" fmla="*/ 0 h 34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34"/>
                  <a:gd name="T11" fmla="*/ 20 w 20"/>
                  <a:gd name="T12" fmla="*/ 34 h 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34">
                    <a:moveTo>
                      <a:pt x="20" y="34"/>
                    </a:moveTo>
                    <a:lnTo>
                      <a:pt x="20" y="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94" name="Line 253"/>
              <p:cNvSpPr>
                <a:spLocks noChangeShapeType="1"/>
              </p:cNvSpPr>
              <p:nvPr/>
            </p:nvSpPr>
            <p:spPr bwMode="auto">
              <a:xfrm flipH="1" flipV="1">
                <a:off x="3373" y="87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5" name="Freeform 254"/>
              <p:cNvSpPr>
                <a:spLocks/>
              </p:cNvSpPr>
              <p:nvPr/>
            </p:nvSpPr>
            <p:spPr bwMode="auto">
              <a:xfrm>
                <a:off x="3363" y="867"/>
                <a:ext cx="9" cy="8"/>
              </a:xfrm>
              <a:custGeom>
                <a:avLst/>
                <a:gdLst>
                  <a:gd name="T0" fmla="*/ 0 w 30"/>
                  <a:gd name="T1" fmla="*/ 0 h 26"/>
                  <a:gd name="T2" fmla="*/ 0 w 30"/>
                  <a:gd name="T3" fmla="*/ 0 h 26"/>
                  <a:gd name="T4" fmla="*/ 0 w 30"/>
                  <a:gd name="T5" fmla="*/ 0 h 26"/>
                  <a:gd name="T6" fmla="*/ 0 60000 65536"/>
                  <a:gd name="T7" fmla="*/ 0 60000 65536"/>
                  <a:gd name="T8" fmla="*/ 0 60000 65536"/>
                  <a:gd name="T9" fmla="*/ 0 w 30"/>
                  <a:gd name="T10" fmla="*/ 0 h 26"/>
                  <a:gd name="T11" fmla="*/ 30 w 30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" h="26">
                    <a:moveTo>
                      <a:pt x="30" y="26"/>
                    </a:moveTo>
                    <a:lnTo>
                      <a:pt x="26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96" name="Line 255"/>
              <p:cNvSpPr>
                <a:spLocks noChangeShapeType="1"/>
              </p:cNvSpPr>
              <p:nvPr/>
            </p:nvSpPr>
            <p:spPr bwMode="auto">
              <a:xfrm flipH="1" flipV="1">
                <a:off x="3357" y="864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7" name="Freeform 256"/>
              <p:cNvSpPr>
                <a:spLocks/>
              </p:cNvSpPr>
              <p:nvPr/>
            </p:nvSpPr>
            <p:spPr bwMode="auto">
              <a:xfrm>
                <a:off x="3344" y="858"/>
                <a:ext cx="11" cy="5"/>
              </a:xfrm>
              <a:custGeom>
                <a:avLst/>
                <a:gdLst>
                  <a:gd name="T0" fmla="*/ 0 w 37"/>
                  <a:gd name="T1" fmla="*/ 0 h 13"/>
                  <a:gd name="T2" fmla="*/ 0 w 37"/>
                  <a:gd name="T3" fmla="*/ 0 h 13"/>
                  <a:gd name="T4" fmla="*/ 0 w 37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13"/>
                  <a:gd name="T11" fmla="*/ 37 w 37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13">
                    <a:moveTo>
                      <a:pt x="37" y="13"/>
                    </a:moveTo>
                    <a:lnTo>
                      <a:pt x="26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98" name="Line 257"/>
              <p:cNvSpPr>
                <a:spLocks noChangeShapeType="1"/>
              </p:cNvSpPr>
              <p:nvPr/>
            </p:nvSpPr>
            <p:spPr bwMode="auto">
              <a:xfrm flipH="1" flipV="1">
                <a:off x="3338" y="857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9" name="Freeform 258"/>
              <p:cNvSpPr>
                <a:spLocks/>
              </p:cNvSpPr>
              <p:nvPr/>
            </p:nvSpPr>
            <p:spPr bwMode="auto">
              <a:xfrm>
                <a:off x="3323" y="856"/>
                <a:ext cx="12" cy="1"/>
              </a:xfrm>
              <a:custGeom>
                <a:avLst/>
                <a:gdLst>
                  <a:gd name="T0" fmla="*/ 0 w 40"/>
                  <a:gd name="T1" fmla="*/ 0 h 3"/>
                  <a:gd name="T2" fmla="*/ 0 w 40"/>
                  <a:gd name="T3" fmla="*/ 0 h 3"/>
                  <a:gd name="T4" fmla="*/ 0 w 40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3"/>
                  <a:gd name="T11" fmla="*/ 40 w 40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3">
                    <a:moveTo>
                      <a:pt x="40" y="3"/>
                    </a:moveTo>
                    <a:lnTo>
                      <a:pt x="21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00" name="Line 259"/>
              <p:cNvSpPr>
                <a:spLocks noChangeShapeType="1"/>
              </p:cNvSpPr>
              <p:nvPr/>
            </p:nvSpPr>
            <p:spPr bwMode="auto">
              <a:xfrm flipH="1">
                <a:off x="3317" y="85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1" name="Freeform 260"/>
              <p:cNvSpPr>
                <a:spLocks/>
              </p:cNvSpPr>
              <p:nvPr/>
            </p:nvSpPr>
            <p:spPr bwMode="auto">
              <a:xfrm>
                <a:off x="3303" y="859"/>
                <a:ext cx="11" cy="4"/>
              </a:xfrm>
              <a:custGeom>
                <a:avLst/>
                <a:gdLst>
                  <a:gd name="T0" fmla="*/ 0 w 37"/>
                  <a:gd name="T1" fmla="*/ 0 h 14"/>
                  <a:gd name="T2" fmla="*/ 0 w 37"/>
                  <a:gd name="T3" fmla="*/ 0 h 14"/>
                  <a:gd name="T4" fmla="*/ 0 w 37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14"/>
                  <a:gd name="T11" fmla="*/ 37 w 37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14">
                    <a:moveTo>
                      <a:pt x="37" y="0"/>
                    </a:moveTo>
                    <a:lnTo>
                      <a:pt x="14" y="4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02" name="Line 261"/>
              <p:cNvSpPr>
                <a:spLocks noChangeShapeType="1"/>
              </p:cNvSpPr>
              <p:nvPr/>
            </p:nvSpPr>
            <p:spPr bwMode="auto">
              <a:xfrm flipH="1">
                <a:off x="3298" y="865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3" name="Freeform 262"/>
              <p:cNvSpPr>
                <a:spLocks/>
              </p:cNvSpPr>
              <p:nvPr/>
            </p:nvSpPr>
            <p:spPr bwMode="auto">
              <a:xfrm>
                <a:off x="3286" y="869"/>
                <a:ext cx="9" cy="7"/>
              </a:xfrm>
              <a:custGeom>
                <a:avLst/>
                <a:gdLst>
                  <a:gd name="T0" fmla="*/ 0 w 30"/>
                  <a:gd name="T1" fmla="*/ 0 h 26"/>
                  <a:gd name="T2" fmla="*/ 0 w 30"/>
                  <a:gd name="T3" fmla="*/ 0 h 26"/>
                  <a:gd name="T4" fmla="*/ 0 w 30"/>
                  <a:gd name="T5" fmla="*/ 0 h 26"/>
                  <a:gd name="T6" fmla="*/ 0 60000 65536"/>
                  <a:gd name="T7" fmla="*/ 0 60000 65536"/>
                  <a:gd name="T8" fmla="*/ 0 60000 65536"/>
                  <a:gd name="T9" fmla="*/ 0 w 30"/>
                  <a:gd name="T10" fmla="*/ 0 h 26"/>
                  <a:gd name="T11" fmla="*/ 30 w 30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" h="26">
                    <a:moveTo>
                      <a:pt x="30" y="0"/>
                    </a:moveTo>
                    <a:lnTo>
                      <a:pt x="7" y="16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04" name="Line 263"/>
              <p:cNvSpPr>
                <a:spLocks noChangeShapeType="1"/>
              </p:cNvSpPr>
              <p:nvPr/>
            </p:nvSpPr>
            <p:spPr bwMode="auto">
              <a:xfrm flipH="1">
                <a:off x="3282" y="87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" name="Freeform 264"/>
              <p:cNvSpPr>
                <a:spLocks/>
              </p:cNvSpPr>
              <p:nvPr/>
            </p:nvSpPr>
            <p:spPr bwMode="auto">
              <a:xfrm>
                <a:off x="3275" y="884"/>
                <a:ext cx="6" cy="10"/>
              </a:xfrm>
              <a:custGeom>
                <a:avLst/>
                <a:gdLst>
                  <a:gd name="T0" fmla="*/ 0 w 19"/>
                  <a:gd name="T1" fmla="*/ 0 h 34"/>
                  <a:gd name="T2" fmla="*/ 0 w 19"/>
                  <a:gd name="T3" fmla="*/ 0 h 34"/>
                  <a:gd name="T4" fmla="*/ 0 w 19"/>
                  <a:gd name="T5" fmla="*/ 0 h 34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34"/>
                  <a:gd name="T11" fmla="*/ 19 w 19"/>
                  <a:gd name="T12" fmla="*/ 34 h 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34">
                    <a:moveTo>
                      <a:pt x="19" y="0"/>
                    </a:moveTo>
                    <a:lnTo>
                      <a:pt x="2" y="27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06" name="Line 265"/>
              <p:cNvSpPr>
                <a:spLocks noChangeShapeType="1"/>
              </p:cNvSpPr>
              <p:nvPr/>
            </p:nvSpPr>
            <p:spPr bwMode="auto">
              <a:xfrm flipH="1">
                <a:off x="3274" y="89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7" name="Freeform 266"/>
              <p:cNvSpPr>
                <a:spLocks/>
              </p:cNvSpPr>
              <p:nvPr/>
            </p:nvSpPr>
            <p:spPr bwMode="auto">
              <a:xfrm>
                <a:off x="3272" y="904"/>
                <a:ext cx="1" cy="11"/>
              </a:xfrm>
              <a:custGeom>
                <a:avLst/>
                <a:gdLst>
                  <a:gd name="T0" fmla="*/ 0 w 7"/>
                  <a:gd name="T1" fmla="*/ 0 h 39"/>
                  <a:gd name="T2" fmla="*/ 0 w 7"/>
                  <a:gd name="T3" fmla="*/ 0 h 39"/>
                  <a:gd name="T4" fmla="*/ 0 w 7"/>
                  <a:gd name="T5" fmla="*/ 0 h 3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9"/>
                  <a:gd name="T11" fmla="*/ 7 w 7"/>
                  <a:gd name="T12" fmla="*/ 39 h 3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9">
                    <a:moveTo>
                      <a:pt x="7" y="0"/>
                    </a:moveTo>
                    <a:lnTo>
                      <a:pt x="0" y="36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08" name="Line 267"/>
              <p:cNvSpPr>
                <a:spLocks noChangeShapeType="1"/>
              </p:cNvSpPr>
              <p:nvPr/>
            </p:nvSpPr>
            <p:spPr bwMode="auto">
              <a:xfrm>
                <a:off x="3272" y="91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9" name="Line 268"/>
              <p:cNvSpPr>
                <a:spLocks noChangeShapeType="1"/>
              </p:cNvSpPr>
              <p:nvPr/>
            </p:nvSpPr>
            <p:spPr bwMode="auto">
              <a:xfrm>
                <a:off x="3273" y="925"/>
                <a:ext cx="3" cy="1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0" name="Line 269"/>
              <p:cNvSpPr>
                <a:spLocks noChangeShapeType="1"/>
              </p:cNvSpPr>
              <p:nvPr/>
            </p:nvSpPr>
            <p:spPr bwMode="auto">
              <a:xfrm>
                <a:off x="3278" y="93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1" name="Line 270"/>
              <p:cNvSpPr>
                <a:spLocks noChangeShapeType="1"/>
              </p:cNvSpPr>
              <p:nvPr/>
            </p:nvSpPr>
            <p:spPr bwMode="auto">
              <a:xfrm>
                <a:off x="3281" y="944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2" name="Line 271"/>
              <p:cNvSpPr>
                <a:spLocks noChangeShapeType="1"/>
              </p:cNvSpPr>
              <p:nvPr/>
            </p:nvSpPr>
            <p:spPr bwMode="auto">
              <a:xfrm>
                <a:off x="3290" y="957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3" name="Line 272"/>
              <p:cNvSpPr>
                <a:spLocks noChangeShapeType="1"/>
              </p:cNvSpPr>
              <p:nvPr/>
            </p:nvSpPr>
            <p:spPr bwMode="auto">
              <a:xfrm>
                <a:off x="3295" y="960"/>
                <a:ext cx="10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4" name="Line 273"/>
              <p:cNvSpPr>
                <a:spLocks noChangeShapeType="1"/>
              </p:cNvSpPr>
              <p:nvPr/>
            </p:nvSpPr>
            <p:spPr bwMode="auto">
              <a:xfrm>
                <a:off x="3307" y="968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5" name="Line 274"/>
              <p:cNvSpPr>
                <a:spLocks noChangeShapeType="1"/>
              </p:cNvSpPr>
              <p:nvPr/>
            </p:nvSpPr>
            <p:spPr bwMode="auto">
              <a:xfrm>
                <a:off x="3314" y="969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6" name="Freeform 275"/>
              <p:cNvSpPr>
                <a:spLocks/>
              </p:cNvSpPr>
              <p:nvPr/>
            </p:nvSpPr>
            <p:spPr bwMode="auto">
              <a:xfrm>
                <a:off x="3328" y="972"/>
                <a:ext cx="3" cy="1"/>
              </a:xfrm>
              <a:custGeom>
                <a:avLst/>
                <a:gdLst>
                  <a:gd name="T0" fmla="*/ 0 w 10"/>
                  <a:gd name="T1" fmla="*/ 1 h 2"/>
                  <a:gd name="T2" fmla="*/ 0 w 10"/>
                  <a:gd name="T3" fmla="*/ 1 h 2"/>
                  <a:gd name="T4" fmla="*/ 0 w 10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2"/>
                  <a:gd name="T11" fmla="*/ 10 w 10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2">
                    <a:moveTo>
                      <a:pt x="0" y="2"/>
                    </a:moveTo>
                    <a:lnTo>
                      <a:pt x="3" y="2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17" name="Line 276"/>
              <p:cNvSpPr>
                <a:spLocks noChangeShapeType="1"/>
              </p:cNvSpPr>
              <p:nvPr/>
            </p:nvSpPr>
            <p:spPr bwMode="auto">
              <a:xfrm flipV="1">
                <a:off x="3335" y="969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8" name="Freeform 277"/>
              <p:cNvSpPr>
                <a:spLocks/>
              </p:cNvSpPr>
              <p:nvPr/>
            </p:nvSpPr>
            <p:spPr bwMode="auto">
              <a:xfrm>
                <a:off x="3349" y="968"/>
                <a:ext cx="3" cy="1"/>
              </a:xfrm>
              <a:custGeom>
                <a:avLst/>
                <a:gdLst>
                  <a:gd name="T0" fmla="*/ 0 w 10"/>
                  <a:gd name="T1" fmla="*/ 0 h 3"/>
                  <a:gd name="T2" fmla="*/ 0 w 10"/>
                  <a:gd name="T3" fmla="*/ 0 h 3"/>
                  <a:gd name="T4" fmla="*/ 0 w 10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3"/>
                  <a:gd name="T11" fmla="*/ 10 w 10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3">
                    <a:moveTo>
                      <a:pt x="0" y="3"/>
                    </a:moveTo>
                    <a:lnTo>
                      <a:pt x="7" y="1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19" name="Line 278"/>
              <p:cNvSpPr>
                <a:spLocks noChangeShapeType="1"/>
              </p:cNvSpPr>
              <p:nvPr/>
            </p:nvSpPr>
            <p:spPr bwMode="auto">
              <a:xfrm flipV="1">
                <a:off x="3355" y="959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0" name="Line 279"/>
              <p:cNvSpPr>
                <a:spLocks noChangeShapeType="1"/>
              </p:cNvSpPr>
              <p:nvPr/>
            </p:nvSpPr>
            <p:spPr bwMode="auto">
              <a:xfrm flipV="1">
                <a:off x="3367" y="956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1" name="Line 280"/>
              <p:cNvSpPr>
                <a:spLocks noChangeShapeType="1"/>
              </p:cNvSpPr>
              <p:nvPr/>
            </p:nvSpPr>
            <p:spPr bwMode="auto">
              <a:xfrm flipV="1">
                <a:off x="3372" y="943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2" name="Line 281"/>
              <p:cNvSpPr>
                <a:spLocks noChangeShapeType="1"/>
              </p:cNvSpPr>
              <p:nvPr/>
            </p:nvSpPr>
            <p:spPr bwMode="auto">
              <a:xfrm flipV="1">
                <a:off x="3380" y="938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3" name="Line 282"/>
              <p:cNvSpPr>
                <a:spLocks noChangeShapeType="1"/>
              </p:cNvSpPr>
              <p:nvPr/>
            </p:nvSpPr>
            <p:spPr bwMode="auto">
              <a:xfrm flipV="1">
                <a:off x="3383" y="923"/>
                <a:ext cx="2" cy="1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4" name="Line 283"/>
              <p:cNvSpPr>
                <a:spLocks noChangeShapeType="1"/>
              </p:cNvSpPr>
              <p:nvPr/>
            </p:nvSpPr>
            <p:spPr bwMode="auto">
              <a:xfrm flipV="1">
                <a:off x="3386" y="91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5" name="Line 284"/>
              <p:cNvSpPr>
                <a:spLocks noChangeShapeType="1"/>
              </p:cNvSpPr>
              <p:nvPr/>
            </p:nvSpPr>
            <p:spPr bwMode="auto">
              <a:xfrm>
                <a:off x="3387" y="91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6" name="Freeform 285"/>
              <p:cNvSpPr>
                <a:spLocks/>
              </p:cNvSpPr>
              <p:nvPr/>
            </p:nvSpPr>
            <p:spPr bwMode="auto">
              <a:xfrm>
                <a:off x="3291" y="875"/>
                <a:ext cx="73" cy="78"/>
              </a:xfrm>
              <a:custGeom>
                <a:avLst/>
                <a:gdLst>
                  <a:gd name="T0" fmla="*/ 0 w 245"/>
                  <a:gd name="T1" fmla="*/ 0 h 257"/>
                  <a:gd name="T2" fmla="*/ 0 w 245"/>
                  <a:gd name="T3" fmla="*/ 0 h 257"/>
                  <a:gd name="T4" fmla="*/ 0 w 245"/>
                  <a:gd name="T5" fmla="*/ 0 h 257"/>
                  <a:gd name="T6" fmla="*/ 0 w 245"/>
                  <a:gd name="T7" fmla="*/ 0 h 257"/>
                  <a:gd name="T8" fmla="*/ 0 w 245"/>
                  <a:gd name="T9" fmla="*/ 0 h 257"/>
                  <a:gd name="T10" fmla="*/ 0 w 245"/>
                  <a:gd name="T11" fmla="*/ 0 h 257"/>
                  <a:gd name="T12" fmla="*/ 0 w 245"/>
                  <a:gd name="T13" fmla="*/ 0 h 257"/>
                  <a:gd name="T14" fmla="*/ 0 w 245"/>
                  <a:gd name="T15" fmla="*/ 0 h 257"/>
                  <a:gd name="T16" fmla="*/ 0 w 245"/>
                  <a:gd name="T17" fmla="*/ 0 h 257"/>
                  <a:gd name="T18" fmla="*/ 0 w 245"/>
                  <a:gd name="T19" fmla="*/ 0 h 257"/>
                  <a:gd name="T20" fmla="*/ 0 w 245"/>
                  <a:gd name="T21" fmla="*/ 0 h 2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5"/>
                  <a:gd name="T34" fmla="*/ 0 h 257"/>
                  <a:gd name="T35" fmla="*/ 245 w 245"/>
                  <a:gd name="T36" fmla="*/ 257 h 2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5" h="257">
                    <a:moveTo>
                      <a:pt x="245" y="72"/>
                    </a:moveTo>
                    <a:lnTo>
                      <a:pt x="202" y="22"/>
                    </a:lnTo>
                    <a:lnTo>
                      <a:pt x="138" y="0"/>
                    </a:lnTo>
                    <a:lnTo>
                      <a:pt x="73" y="13"/>
                    </a:lnTo>
                    <a:lnTo>
                      <a:pt x="22" y="57"/>
                    </a:lnTo>
                    <a:lnTo>
                      <a:pt x="0" y="120"/>
                    </a:lnTo>
                    <a:lnTo>
                      <a:pt x="13" y="186"/>
                    </a:lnTo>
                    <a:lnTo>
                      <a:pt x="59" y="235"/>
                    </a:lnTo>
                    <a:lnTo>
                      <a:pt x="121" y="257"/>
                    </a:lnTo>
                    <a:lnTo>
                      <a:pt x="186" y="243"/>
                    </a:lnTo>
                    <a:lnTo>
                      <a:pt x="237" y="19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27" name="Freeform 286"/>
              <p:cNvSpPr>
                <a:spLocks/>
              </p:cNvSpPr>
              <p:nvPr/>
            </p:nvSpPr>
            <p:spPr bwMode="auto">
              <a:xfrm>
                <a:off x="3279" y="864"/>
                <a:ext cx="96" cy="101"/>
              </a:xfrm>
              <a:custGeom>
                <a:avLst/>
                <a:gdLst>
                  <a:gd name="T0" fmla="*/ 0 w 318"/>
                  <a:gd name="T1" fmla="*/ 0 h 334"/>
                  <a:gd name="T2" fmla="*/ 0 w 318"/>
                  <a:gd name="T3" fmla="*/ 0 h 334"/>
                  <a:gd name="T4" fmla="*/ 0 w 318"/>
                  <a:gd name="T5" fmla="*/ 0 h 334"/>
                  <a:gd name="T6" fmla="*/ 0 w 318"/>
                  <a:gd name="T7" fmla="*/ 0 h 334"/>
                  <a:gd name="T8" fmla="*/ 0 w 318"/>
                  <a:gd name="T9" fmla="*/ 0 h 334"/>
                  <a:gd name="T10" fmla="*/ 0 w 318"/>
                  <a:gd name="T11" fmla="*/ 0 h 334"/>
                  <a:gd name="T12" fmla="*/ 0 w 318"/>
                  <a:gd name="T13" fmla="*/ 0 h 334"/>
                  <a:gd name="T14" fmla="*/ 0 w 318"/>
                  <a:gd name="T15" fmla="*/ 0 h 334"/>
                  <a:gd name="T16" fmla="*/ 0 w 318"/>
                  <a:gd name="T17" fmla="*/ 0 h 334"/>
                  <a:gd name="T18" fmla="*/ 0 w 318"/>
                  <a:gd name="T19" fmla="*/ 0 h 334"/>
                  <a:gd name="T20" fmla="*/ 0 w 318"/>
                  <a:gd name="T21" fmla="*/ 0 h 334"/>
                  <a:gd name="T22" fmla="*/ 0 w 318"/>
                  <a:gd name="T23" fmla="*/ 0 h 334"/>
                  <a:gd name="T24" fmla="*/ 0 w 318"/>
                  <a:gd name="T25" fmla="*/ 0 h 334"/>
                  <a:gd name="T26" fmla="*/ 0 w 318"/>
                  <a:gd name="T27" fmla="*/ 0 h 3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18"/>
                  <a:gd name="T43" fmla="*/ 0 h 334"/>
                  <a:gd name="T44" fmla="*/ 318 w 318"/>
                  <a:gd name="T45" fmla="*/ 334 h 33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18" h="334">
                    <a:moveTo>
                      <a:pt x="318" y="96"/>
                    </a:moveTo>
                    <a:lnTo>
                      <a:pt x="280" y="44"/>
                    </a:lnTo>
                    <a:lnTo>
                      <a:pt x="223" y="10"/>
                    </a:lnTo>
                    <a:lnTo>
                      <a:pt x="159" y="0"/>
                    </a:lnTo>
                    <a:lnTo>
                      <a:pt x="95" y="16"/>
                    </a:lnTo>
                    <a:lnTo>
                      <a:pt x="43" y="54"/>
                    </a:lnTo>
                    <a:lnTo>
                      <a:pt x="10" y="111"/>
                    </a:lnTo>
                    <a:lnTo>
                      <a:pt x="0" y="176"/>
                    </a:lnTo>
                    <a:lnTo>
                      <a:pt x="16" y="239"/>
                    </a:lnTo>
                    <a:lnTo>
                      <a:pt x="55" y="292"/>
                    </a:lnTo>
                    <a:lnTo>
                      <a:pt x="112" y="326"/>
                    </a:lnTo>
                    <a:lnTo>
                      <a:pt x="176" y="334"/>
                    </a:lnTo>
                    <a:lnTo>
                      <a:pt x="240" y="317"/>
                    </a:lnTo>
                    <a:lnTo>
                      <a:pt x="292" y="27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28" name="Line 287"/>
              <p:cNvSpPr>
                <a:spLocks noChangeShapeType="1"/>
              </p:cNvSpPr>
              <p:nvPr/>
            </p:nvSpPr>
            <p:spPr bwMode="auto">
              <a:xfrm flipH="1">
                <a:off x="3343" y="89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9" name="Freeform 288"/>
              <p:cNvSpPr>
                <a:spLocks/>
              </p:cNvSpPr>
              <p:nvPr/>
            </p:nvSpPr>
            <p:spPr bwMode="auto">
              <a:xfrm>
                <a:off x="3341" y="903"/>
                <a:ext cx="8" cy="9"/>
              </a:xfrm>
              <a:custGeom>
                <a:avLst/>
                <a:gdLst>
                  <a:gd name="T0" fmla="*/ 0 w 26"/>
                  <a:gd name="T1" fmla="*/ 0 h 27"/>
                  <a:gd name="T2" fmla="*/ 0 w 26"/>
                  <a:gd name="T3" fmla="*/ 0 h 27"/>
                  <a:gd name="T4" fmla="*/ 0 w 26"/>
                  <a:gd name="T5" fmla="*/ 0 h 27"/>
                  <a:gd name="T6" fmla="*/ 0 w 26"/>
                  <a:gd name="T7" fmla="*/ 0 h 27"/>
                  <a:gd name="T8" fmla="*/ 0 w 26"/>
                  <a:gd name="T9" fmla="*/ 0 h 27"/>
                  <a:gd name="T10" fmla="*/ 0 w 26"/>
                  <a:gd name="T11" fmla="*/ 0 h 27"/>
                  <a:gd name="T12" fmla="*/ 0 w 26"/>
                  <a:gd name="T13" fmla="*/ 0 h 27"/>
                  <a:gd name="T14" fmla="*/ 0 w 26"/>
                  <a:gd name="T15" fmla="*/ 0 h 27"/>
                  <a:gd name="T16" fmla="*/ 0 w 26"/>
                  <a:gd name="T17" fmla="*/ 0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27"/>
                  <a:gd name="T29" fmla="*/ 26 w 26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27">
                    <a:moveTo>
                      <a:pt x="26" y="1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3" y="4"/>
                    </a:lnTo>
                    <a:lnTo>
                      <a:pt x="0" y="14"/>
                    </a:lnTo>
                    <a:lnTo>
                      <a:pt x="3" y="23"/>
                    </a:lnTo>
                    <a:lnTo>
                      <a:pt x="13" y="27"/>
                    </a:lnTo>
                    <a:lnTo>
                      <a:pt x="22" y="23"/>
                    </a:lnTo>
                    <a:lnTo>
                      <a:pt x="26" y="1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30" name="Freeform 289"/>
              <p:cNvSpPr>
                <a:spLocks/>
              </p:cNvSpPr>
              <p:nvPr/>
            </p:nvSpPr>
            <p:spPr bwMode="auto">
              <a:xfrm>
                <a:off x="3344" y="906"/>
                <a:ext cx="2" cy="3"/>
              </a:xfrm>
              <a:custGeom>
                <a:avLst/>
                <a:gdLst>
                  <a:gd name="T0" fmla="*/ 0 w 8"/>
                  <a:gd name="T1" fmla="*/ 0 h 13"/>
                  <a:gd name="T2" fmla="*/ 0 w 8"/>
                  <a:gd name="T3" fmla="*/ 0 h 13"/>
                  <a:gd name="T4" fmla="*/ 0 w 8"/>
                  <a:gd name="T5" fmla="*/ 0 h 13"/>
                  <a:gd name="T6" fmla="*/ 0 w 8"/>
                  <a:gd name="T7" fmla="*/ 0 h 13"/>
                  <a:gd name="T8" fmla="*/ 0 w 8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3"/>
                  <a:gd name="T17" fmla="*/ 8 w 8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3">
                    <a:moveTo>
                      <a:pt x="3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3" y="13"/>
                    </a:lnTo>
                    <a:lnTo>
                      <a:pt x="8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31" name="Line 290"/>
              <p:cNvSpPr>
                <a:spLocks noChangeShapeType="1"/>
              </p:cNvSpPr>
              <p:nvPr/>
            </p:nvSpPr>
            <p:spPr bwMode="auto">
              <a:xfrm flipV="1">
                <a:off x="3227" y="1032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2" name="Line 291"/>
              <p:cNvSpPr>
                <a:spLocks noChangeShapeType="1"/>
              </p:cNvSpPr>
              <p:nvPr/>
            </p:nvSpPr>
            <p:spPr bwMode="auto">
              <a:xfrm flipV="1">
                <a:off x="3222" y="1028"/>
                <a:ext cx="1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3" name="Line 292"/>
              <p:cNvSpPr>
                <a:spLocks noChangeShapeType="1"/>
              </p:cNvSpPr>
              <p:nvPr/>
            </p:nvSpPr>
            <p:spPr bwMode="auto">
              <a:xfrm flipV="1">
                <a:off x="3220" y="103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4" name="Line 293"/>
              <p:cNvSpPr>
                <a:spLocks noChangeShapeType="1"/>
              </p:cNvSpPr>
              <p:nvPr/>
            </p:nvSpPr>
            <p:spPr bwMode="auto">
              <a:xfrm flipV="1">
                <a:off x="3235" y="1031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5" name="Line 294"/>
              <p:cNvSpPr>
                <a:spLocks noChangeShapeType="1"/>
              </p:cNvSpPr>
              <p:nvPr/>
            </p:nvSpPr>
            <p:spPr bwMode="auto">
              <a:xfrm flipH="1">
                <a:off x="3183" y="1032"/>
                <a:ext cx="44" cy="6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6" name="Line 295"/>
              <p:cNvSpPr>
                <a:spLocks noChangeShapeType="1"/>
              </p:cNvSpPr>
              <p:nvPr/>
            </p:nvSpPr>
            <p:spPr bwMode="auto">
              <a:xfrm flipH="1">
                <a:off x="3182" y="1033"/>
                <a:ext cx="40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7" name="Line 296"/>
              <p:cNvSpPr>
                <a:spLocks noChangeShapeType="1"/>
              </p:cNvSpPr>
              <p:nvPr/>
            </p:nvSpPr>
            <p:spPr bwMode="auto">
              <a:xfrm>
                <a:off x="3201" y="101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8" name="Line 297"/>
              <p:cNvSpPr>
                <a:spLocks noChangeShapeType="1"/>
              </p:cNvSpPr>
              <p:nvPr/>
            </p:nvSpPr>
            <p:spPr bwMode="auto">
              <a:xfrm>
                <a:off x="3199" y="1003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9" name="Freeform 298"/>
              <p:cNvSpPr>
                <a:spLocks/>
              </p:cNvSpPr>
              <p:nvPr/>
            </p:nvSpPr>
            <p:spPr bwMode="auto">
              <a:xfrm>
                <a:off x="3191" y="1013"/>
                <a:ext cx="3" cy="2"/>
              </a:xfrm>
              <a:custGeom>
                <a:avLst/>
                <a:gdLst>
                  <a:gd name="T0" fmla="*/ 0 w 8"/>
                  <a:gd name="T1" fmla="*/ 0 h 7"/>
                  <a:gd name="T2" fmla="*/ 0 w 8"/>
                  <a:gd name="T3" fmla="*/ 0 h 7"/>
                  <a:gd name="T4" fmla="*/ 0 w 8"/>
                  <a:gd name="T5" fmla="*/ 0 h 7"/>
                  <a:gd name="T6" fmla="*/ 0 w 8"/>
                  <a:gd name="T7" fmla="*/ 0 h 7"/>
                  <a:gd name="T8" fmla="*/ 0 w 8"/>
                  <a:gd name="T9" fmla="*/ 0 h 7"/>
                  <a:gd name="T10" fmla="*/ 0 w 8"/>
                  <a:gd name="T11" fmla="*/ 0 h 7"/>
                  <a:gd name="T12" fmla="*/ 0 w 8"/>
                  <a:gd name="T13" fmla="*/ 0 h 7"/>
                  <a:gd name="T14" fmla="*/ 0 w 8"/>
                  <a:gd name="T15" fmla="*/ 0 h 7"/>
                  <a:gd name="T16" fmla="*/ 0 w 8"/>
                  <a:gd name="T17" fmla="*/ 0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7"/>
                  <a:gd name="T29" fmla="*/ 8 w 8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7">
                    <a:moveTo>
                      <a:pt x="8" y="3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8" y="3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40" name="Line 299"/>
              <p:cNvSpPr>
                <a:spLocks noChangeShapeType="1"/>
              </p:cNvSpPr>
              <p:nvPr/>
            </p:nvSpPr>
            <p:spPr bwMode="auto">
              <a:xfrm>
                <a:off x="3195" y="101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1" name="Line 300"/>
              <p:cNvSpPr>
                <a:spLocks noChangeShapeType="1"/>
              </p:cNvSpPr>
              <p:nvPr/>
            </p:nvSpPr>
            <p:spPr bwMode="auto">
              <a:xfrm flipV="1">
                <a:off x="3201" y="100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2" name="Line 301"/>
              <p:cNvSpPr>
                <a:spLocks noChangeShapeType="1"/>
              </p:cNvSpPr>
              <p:nvPr/>
            </p:nvSpPr>
            <p:spPr bwMode="auto">
              <a:xfrm flipV="1">
                <a:off x="3201" y="100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3" name="Line 302"/>
              <p:cNvSpPr>
                <a:spLocks noChangeShapeType="1"/>
              </p:cNvSpPr>
              <p:nvPr/>
            </p:nvSpPr>
            <p:spPr bwMode="auto">
              <a:xfrm flipH="1">
                <a:off x="3199" y="999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4" name="Line 303"/>
              <p:cNvSpPr>
                <a:spLocks noChangeShapeType="1"/>
              </p:cNvSpPr>
              <p:nvPr/>
            </p:nvSpPr>
            <p:spPr bwMode="auto">
              <a:xfrm flipH="1" flipV="1">
                <a:off x="3282" y="968"/>
                <a:ext cx="18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5" name="Line 304"/>
              <p:cNvSpPr>
                <a:spLocks noChangeShapeType="1"/>
              </p:cNvSpPr>
              <p:nvPr/>
            </p:nvSpPr>
            <p:spPr bwMode="auto">
              <a:xfrm flipH="1">
                <a:off x="3329" y="998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6" name="Freeform 305"/>
              <p:cNvSpPr>
                <a:spLocks/>
              </p:cNvSpPr>
              <p:nvPr/>
            </p:nvSpPr>
            <p:spPr bwMode="auto">
              <a:xfrm>
                <a:off x="3298" y="1001"/>
                <a:ext cx="38" cy="39"/>
              </a:xfrm>
              <a:custGeom>
                <a:avLst/>
                <a:gdLst>
                  <a:gd name="T0" fmla="*/ 0 w 128"/>
                  <a:gd name="T1" fmla="*/ 0 h 130"/>
                  <a:gd name="T2" fmla="*/ 0 w 128"/>
                  <a:gd name="T3" fmla="*/ 0 h 130"/>
                  <a:gd name="T4" fmla="*/ 0 w 128"/>
                  <a:gd name="T5" fmla="*/ 0 h 130"/>
                  <a:gd name="T6" fmla="*/ 0 w 128"/>
                  <a:gd name="T7" fmla="*/ 0 h 130"/>
                  <a:gd name="T8" fmla="*/ 0 w 128"/>
                  <a:gd name="T9" fmla="*/ 0 h 130"/>
                  <a:gd name="T10" fmla="*/ 0 w 128"/>
                  <a:gd name="T11" fmla="*/ 0 h 130"/>
                  <a:gd name="T12" fmla="*/ 0 w 128"/>
                  <a:gd name="T13" fmla="*/ 0 h 130"/>
                  <a:gd name="T14" fmla="*/ 0 w 128"/>
                  <a:gd name="T15" fmla="*/ 0 h 130"/>
                  <a:gd name="T16" fmla="*/ 0 w 128"/>
                  <a:gd name="T17" fmla="*/ 0 h 1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130"/>
                  <a:gd name="T29" fmla="*/ 128 w 128"/>
                  <a:gd name="T30" fmla="*/ 130 h 1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130">
                    <a:moveTo>
                      <a:pt x="128" y="64"/>
                    </a:moveTo>
                    <a:lnTo>
                      <a:pt x="109" y="19"/>
                    </a:lnTo>
                    <a:lnTo>
                      <a:pt x="64" y="0"/>
                    </a:lnTo>
                    <a:lnTo>
                      <a:pt x="19" y="19"/>
                    </a:lnTo>
                    <a:lnTo>
                      <a:pt x="0" y="64"/>
                    </a:lnTo>
                    <a:lnTo>
                      <a:pt x="19" y="111"/>
                    </a:lnTo>
                    <a:lnTo>
                      <a:pt x="64" y="130"/>
                    </a:lnTo>
                    <a:lnTo>
                      <a:pt x="109" y="111"/>
                    </a:lnTo>
                    <a:lnTo>
                      <a:pt x="128" y="6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47" name="Line 306"/>
              <p:cNvSpPr>
                <a:spLocks noChangeShapeType="1"/>
              </p:cNvSpPr>
              <p:nvPr/>
            </p:nvSpPr>
            <p:spPr bwMode="auto">
              <a:xfrm flipH="1" flipV="1">
                <a:off x="3297" y="976"/>
                <a:ext cx="11" cy="2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8" name="Line 307"/>
              <p:cNvSpPr>
                <a:spLocks noChangeShapeType="1"/>
              </p:cNvSpPr>
              <p:nvPr/>
            </p:nvSpPr>
            <p:spPr bwMode="auto">
              <a:xfrm flipH="1" flipV="1">
                <a:off x="3251" y="868"/>
                <a:ext cx="12" cy="2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9" name="Line 308"/>
              <p:cNvSpPr>
                <a:spLocks noChangeShapeType="1"/>
              </p:cNvSpPr>
              <p:nvPr/>
            </p:nvSpPr>
            <p:spPr bwMode="auto">
              <a:xfrm flipH="1" flipV="1">
                <a:off x="3240" y="869"/>
                <a:ext cx="18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0" name="Line 309"/>
              <p:cNvSpPr>
                <a:spLocks noChangeShapeType="1"/>
              </p:cNvSpPr>
              <p:nvPr/>
            </p:nvSpPr>
            <p:spPr bwMode="auto">
              <a:xfrm flipV="1">
                <a:off x="3260" y="967"/>
                <a:ext cx="24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1" name="Line 310"/>
              <p:cNvSpPr>
                <a:spLocks noChangeShapeType="1"/>
              </p:cNvSpPr>
              <p:nvPr/>
            </p:nvSpPr>
            <p:spPr bwMode="auto">
              <a:xfrm flipV="1">
                <a:off x="3235" y="910"/>
                <a:ext cx="25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2" name="Line 311"/>
              <p:cNvSpPr>
                <a:spLocks noChangeShapeType="1"/>
              </p:cNvSpPr>
              <p:nvPr/>
            </p:nvSpPr>
            <p:spPr bwMode="auto">
              <a:xfrm flipH="1">
                <a:off x="3301" y="90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3" name="Line 312"/>
              <p:cNvSpPr>
                <a:spLocks noChangeShapeType="1"/>
              </p:cNvSpPr>
              <p:nvPr/>
            </p:nvSpPr>
            <p:spPr bwMode="auto">
              <a:xfrm flipV="1">
                <a:off x="3313" y="937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4" name="Freeform 313"/>
              <p:cNvSpPr>
                <a:spLocks/>
              </p:cNvSpPr>
              <p:nvPr/>
            </p:nvSpPr>
            <p:spPr bwMode="auto">
              <a:xfrm>
                <a:off x="3311" y="900"/>
                <a:ext cx="8" cy="7"/>
              </a:xfrm>
              <a:custGeom>
                <a:avLst/>
                <a:gdLst>
                  <a:gd name="T0" fmla="*/ 0 w 26"/>
                  <a:gd name="T1" fmla="*/ 0 h 25"/>
                  <a:gd name="T2" fmla="*/ 0 w 26"/>
                  <a:gd name="T3" fmla="*/ 0 h 25"/>
                  <a:gd name="T4" fmla="*/ 0 w 26"/>
                  <a:gd name="T5" fmla="*/ 0 h 25"/>
                  <a:gd name="T6" fmla="*/ 0 w 26"/>
                  <a:gd name="T7" fmla="*/ 0 h 25"/>
                  <a:gd name="T8" fmla="*/ 0 w 26"/>
                  <a:gd name="T9" fmla="*/ 0 h 25"/>
                  <a:gd name="T10" fmla="*/ 0 w 26"/>
                  <a:gd name="T11" fmla="*/ 0 h 25"/>
                  <a:gd name="T12" fmla="*/ 0 w 26"/>
                  <a:gd name="T13" fmla="*/ 0 h 25"/>
                  <a:gd name="T14" fmla="*/ 0 w 26"/>
                  <a:gd name="T15" fmla="*/ 0 h 25"/>
                  <a:gd name="T16" fmla="*/ 0 w 26"/>
                  <a:gd name="T17" fmla="*/ 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25"/>
                  <a:gd name="T29" fmla="*/ 26 w 26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25">
                    <a:moveTo>
                      <a:pt x="26" y="12"/>
                    </a:moveTo>
                    <a:lnTo>
                      <a:pt x="21" y="3"/>
                    </a:lnTo>
                    <a:lnTo>
                      <a:pt x="13" y="0"/>
                    </a:lnTo>
                    <a:lnTo>
                      <a:pt x="4" y="3"/>
                    </a:lnTo>
                    <a:lnTo>
                      <a:pt x="0" y="12"/>
                    </a:lnTo>
                    <a:lnTo>
                      <a:pt x="4" y="21"/>
                    </a:lnTo>
                    <a:lnTo>
                      <a:pt x="13" y="25"/>
                    </a:lnTo>
                    <a:lnTo>
                      <a:pt x="21" y="21"/>
                    </a:lnTo>
                    <a:lnTo>
                      <a:pt x="26" y="12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5" name="Freeform 314"/>
              <p:cNvSpPr>
                <a:spLocks/>
              </p:cNvSpPr>
              <p:nvPr/>
            </p:nvSpPr>
            <p:spPr bwMode="auto">
              <a:xfrm>
                <a:off x="3313" y="901"/>
                <a:ext cx="6" cy="6"/>
              </a:xfrm>
              <a:custGeom>
                <a:avLst/>
                <a:gdLst>
                  <a:gd name="T0" fmla="*/ 0 w 20"/>
                  <a:gd name="T1" fmla="*/ 0 h 19"/>
                  <a:gd name="T2" fmla="*/ 0 w 20"/>
                  <a:gd name="T3" fmla="*/ 0 h 19"/>
                  <a:gd name="T4" fmla="*/ 0 w 20"/>
                  <a:gd name="T5" fmla="*/ 0 h 19"/>
                  <a:gd name="T6" fmla="*/ 0 w 20"/>
                  <a:gd name="T7" fmla="*/ 0 h 19"/>
                  <a:gd name="T8" fmla="*/ 0 w 20"/>
                  <a:gd name="T9" fmla="*/ 0 h 19"/>
                  <a:gd name="T10" fmla="*/ 0 w 20"/>
                  <a:gd name="T11" fmla="*/ 0 h 19"/>
                  <a:gd name="T12" fmla="*/ 0 w 20"/>
                  <a:gd name="T13" fmla="*/ 0 h 19"/>
                  <a:gd name="T14" fmla="*/ 0 w 20"/>
                  <a:gd name="T15" fmla="*/ 0 h 19"/>
                  <a:gd name="T16" fmla="*/ 0 w 20"/>
                  <a:gd name="T17" fmla="*/ 0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19"/>
                  <a:gd name="T29" fmla="*/ 20 w 20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19">
                    <a:moveTo>
                      <a:pt x="20" y="9"/>
                    </a:moveTo>
                    <a:lnTo>
                      <a:pt x="17" y="2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0" y="9"/>
                    </a:lnTo>
                    <a:lnTo>
                      <a:pt x="3" y="17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20" y="9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6" name="Freeform 315"/>
              <p:cNvSpPr>
                <a:spLocks/>
              </p:cNvSpPr>
              <p:nvPr/>
            </p:nvSpPr>
            <p:spPr bwMode="auto">
              <a:xfrm>
                <a:off x="3325" y="929"/>
                <a:ext cx="4" cy="5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w 13"/>
                  <a:gd name="T7" fmla="*/ 0 h 12"/>
                  <a:gd name="T8" fmla="*/ 0 w 13"/>
                  <a:gd name="T9" fmla="*/ 0 h 12"/>
                  <a:gd name="T10" fmla="*/ 0 w 13"/>
                  <a:gd name="T11" fmla="*/ 0 h 12"/>
                  <a:gd name="T12" fmla="*/ 0 w 13"/>
                  <a:gd name="T13" fmla="*/ 0 h 12"/>
                  <a:gd name="T14" fmla="*/ 0 w 13"/>
                  <a:gd name="T15" fmla="*/ 0 h 12"/>
                  <a:gd name="T16" fmla="*/ 0 w 13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2"/>
                  <a:gd name="T29" fmla="*/ 13 w 13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2">
                    <a:moveTo>
                      <a:pt x="13" y="7"/>
                    </a:moveTo>
                    <a:lnTo>
                      <a:pt x="12" y="3"/>
                    </a:lnTo>
                    <a:lnTo>
                      <a:pt x="6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6" y="12"/>
                    </a:lnTo>
                    <a:lnTo>
                      <a:pt x="12" y="11"/>
                    </a:lnTo>
                    <a:lnTo>
                      <a:pt x="13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7" name="Freeform 316"/>
              <p:cNvSpPr>
                <a:spLocks/>
              </p:cNvSpPr>
              <p:nvPr/>
            </p:nvSpPr>
            <p:spPr bwMode="auto">
              <a:xfrm>
                <a:off x="3323" y="928"/>
                <a:ext cx="8" cy="7"/>
              </a:xfrm>
              <a:custGeom>
                <a:avLst/>
                <a:gdLst>
                  <a:gd name="T0" fmla="*/ 0 w 26"/>
                  <a:gd name="T1" fmla="*/ 0 h 26"/>
                  <a:gd name="T2" fmla="*/ 0 w 26"/>
                  <a:gd name="T3" fmla="*/ 0 h 26"/>
                  <a:gd name="T4" fmla="*/ 0 w 26"/>
                  <a:gd name="T5" fmla="*/ 0 h 26"/>
                  <a:gd name="T6" fmla="*/ 0 w 26"/>
                  <a:gd name="T7" fmla="*/ 0 h 26"/>
                  <a:gd name="T8" fmla="*/ 0 w 26"/>
                  <a:gd name="T9" fmla="*/ 0 h 26"/>
                  <a:gd name="T10" fmla="*/ 0 w 26"/>
                  <a:gd name="T11" fmla="*/ 0 h 26"/>
                  <a:gd name="T12" fmla="*/ 0 w 26"/>
                  <a:gd name="T13" fmla="*/ 0 h 26"/>
                  <a:gd name="T14" fmla="*/ 0 w 26"/>
                  <a:gd name="T15" fmla="*/ 0 h 26"/>
                  <a:gd name="T16" fmla="*/ 0 w 26"/>
                  <a:gd name="T17" fmla="*/ 0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26"/>
                  <a:gd name="T29" fmla="*/ 26 w 26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26">
                    <a:moveTo>
                      <a:pt x="26" y="13"/>
                    </a:moveTo>
                    <a:lnTo>
                      <a:pt x="23" y="3"/>
                    </a:lnTo>
                    <a:lnTo>
                      <a:pt x="13" y="0"/>
                    </a:lnTo>
                    <a:lnTo>
                      <a:pt x="5" y="3"/>
                    </a:lnTo>
                    <a:lnTo>
                      <a:pt x="0" y="13"/>
                    </a:lnTo>
                    <a:lnTo>
                      <a:pt x="5" y="21"/>
                    </a:lnTo>
                    <a:lnTo>
                      <a:pt x="13" y="26"/>
                    </a:lnTo>
                    <a:lnTo>
                      <a:pt x="23" y="21"/>
                    </a:lnTo>
                    <a:lnTo>
                      <a:pt x="26" y="13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8" name="Freeform 317"/>
              <p:cNvSpPr>
                <a:spLocks/>
              </p:cNvSpPr>
              <p:nvPr/>
            </p:nvSpPr>
            <p:spPr bwMode="auto">
              <a:xfrm>
                <a:off x="3299" y="1154"/>
                <a:ext cx="3" cy="4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w 12"/>
                  <a:gd name="T11" fmla="*/ 0 h 12"/>
                  <a:gd name="T12" fmla="*/ 0 w 12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2"/>
                  <a:gd name="T23" fmla="*/ 12 w 12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2">
                    <a:moveTo>
                      <a:pt x="0" y="12"/>
                    </a:moveTo>
                    <a:lnTo>
                      <a:pt x="6" y="12"/>
                    </a:lnTo>
                    <a:lnTo>
                      <a:pt x="10" y="9"/>
                    </a:lnTo>
                    <a:lnTo>
                      <a:pt x="12" y="5"/>
                    </a:lnTo>
                    <a:lnTo>
                      <a:pt x="9" y="1"/>
                    </a:ln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59" name="Freeform 318"/>
              <p:cNvSpPr>
                <a:spLocks/>
              </p:cNvSpPr>
              <p:nvPr/>
            </p:nvSpPr>
            <p:spPr bwMode="auto">
              <a:xfrm>
                <a:off x="3298" y="1154"/>
                <a:ext cx="4" cy="3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w 11"/>
                  <a:gd name="T11" fmla="*/ 0 h 11"/>
                  <a:gd name="T12" fmla="*/ 0 w 11"/>
                  <a:gd name="T13" fmla="*/ 0 h 11"/>
                  <a:gd name="T14" fmla="*/ 0 w 11"/>
                  <a:gd name="T15" fmla="*/ 0 h 11"/>
                  <a:gd name="T16" fmla="*/ 0 w 11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10" y="2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9"/>
                    </a:lnTo>
                    <a:lnTo>
                      <a:pt x="6" y="11"/>
                    </a:lnTo>
                    <a:lnTo>
                      <a:pt x="10" y="9"/>
                    </a:lnTo>
                    <a:lnTo>
                      <a:pt x="11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0" name="Freeform 319"/>
              <p:cNvSpPr>
                <a:spLocks/>
              </p:cNvSpPr>
              <p:nvPr/>
            </p:nvSpPr>
            <p:spPr bwMode="auto">
              <a:xfrm>
                <a:off x="3306" y="1138"/>
                <a:ext cx="4" cy="4"/>
              </a:xfrm>
              <a:custGeom>
                <a:avLst/>
                <a:gdLst>
                  <a:gd name="T0" fmla="*/ 0 w 12"/>
                  <a:gd name="T1" fmla="*/ 0 h 14"/>
                  <a:gd name="T2" fmla="*/ 0 w 12"/>
                  <a:gd name="T3" fmla="*/ 0 h 14"/>
                  <a:gd name="T4" fmla="*/ 0 w 12"/>
                  <a:gd name="T5" fmla="*/ 0 h 14"/>
                  <a:gd name="T6" fmla="*/ 0 w 12"/>
                  <a:gd name="T7" fmla="*/ 0 h 14"/>
                  <a:gd name="T8" fmla="*/ 0 w 12"/>
                  <a:gd name="T9" fmla="*/ 0 h 14"/>
                  <a:gd name="T10" fmla="*/ 0 w 12"/>
                  <a:gd name="T11" fmla="*/ 0 h 14"/>
                  <a:gd name="T12" fmla="*/ 0 w 12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4"/>
                  <a:gd name="T23" fmla="*/ 12 w 12"/>
                  <a:gd name="T24" fmla="*/ 14 h 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4">
                    <a:moveTo>
                      <a:pt x="1" y="13"/>
                    </a:moveTo>
                    <a:lnTo>
                      <a:pt x="7" y="14"/>
                    </a:lnTo>
                    <a:lnTo>
                      <a:pt x="11" y="11"/>
                    </a:lnTo>
                    <a:lnTo>
                      <a:pt x="12" y="6"/>
                    </a:lnTo>
                    <a:lnTo>
                      <a:pt x="9" y="1"/>
                    </a:ln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1" name="Freeform 320"/>
              <p:cNvSpPr>
                <a:spLocks/>
              </p:cNvSpPr>
              <p:nvPr/>
            </p:nvSpPr>
            <p:spPr bwMode="auto">
              <a:xfrm>
                <a:off x="3306" y="1138"/>
                <a:ext cx="4" cy="3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w 13"/>
                  <a:gd name="T7" fmla="*/ 0 h 12"/>
                  <a:gd name="T8" fmla="*/ 0 w 13"/>
                  <a:gd name="T9" fmla="*/ 0 h 12"/>
                  <a:gd name="T10" fmla="*/ 0 w 13"/>
                  <a:gd name="T11" fmla="*/ 0 h 12"/>
                  <a:gd name="T12" fmla="*/ 0 w 13"/>
                  <a:gd name="T13" fmla="*/ 0 h 12"/>
                  <a:gd name="T14" fmla="*/ 0 w 13"/>
                  <a:gd name="T15" fmla="*/ 0 h 12"/>
                  <a:gd name="T16" fmla="*/ 0 w 13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2"/>
                  <a:gd name="T29" fmla="*/ 13 w 13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2">
                    <a:moveTo>
                      <a:pt x="13" y="6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6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1" y="10"/>
                    </a:lnTo>
                    <a:lnTo>
                      <a:pt x="13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2" name="Freeform 321"/>
              <p:cNvSpPr>
                <a:spLocks/>
              </p:cNvSpPr>
              <p:nvPr/>
            </p:nvSpPr>
            <p:spPr bwMode="auto">
              <a:xfrm>
                <a:off x="3319" y="1126"/>
                <a:ext cx="4" cy="5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0 h 14"/>
                  <a:gd name="T4" fmla="*/ 0 w 13"/>
                  <a:gd name="T5" fmla="*/ 0 h 14"/>
                  <a:gd name="T6" fmla="*/ 0 w 13"/>
                  <a:gd name="T7" fmla="*/ 0 h 14"/>
                  <a:gd name="T8" fmla="*/ 0 w 13"/>
                  <a:gd name="T9" fmla="*/ 0 h 14"/>
                  <a:gd name="T10" fmla="*/ 0 w 13"/>
                  <a:gd name="T11" fmla="*/ 0 h 14"/>
                  <a:gd name="T12" fmla="*/ 0 w 13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4"/>
                  <a:gd name="T23" fmla="*/ 13 w 13"/>
                  <a:gd name="T24" fmla="*/ 14 h 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4">
                    <a:moveTo>
                      <a:pt x="2" y="12"/>
                    </a:moveTo>
                    <a:lnTo>
                      <a:pt x="7" y="14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3" name="Freeform 322"/>
              <p:cNvSpPr>
                <a:spLocks/>
              </p:cNvSpPr>
              <p:nvPr/>
            </p:nvSpPr>
            <p:spPr bwMode="auto">
              <a:xfrm>
                <a:off x="3319" y="1127"/>
                <a:ext cx="3" cy="3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0 h 11"/>
                  <a:gd name="T4" fmla="*/ 0 w 12"/>
                  <a:gd name="T5" fmla="*/ 0 h 11"/>
                  <a:gd name="T6" fmla="*/ 0 w 12"/>
                  <a:gd name="T7" fmla="*/ 0 h 11"/>
                  <a:gd name="T8" fmla="*/ 0 w 12"/>
                  <a:gd name="T9" fmla="*/ 0 h 11"/>
                  <a:gd name="T10" fmla="*/ 0 w 12"/>
                  <a:gd name="T11" fmla="*/ 0 h 11"/>
                  <a:gd name="T12" fmla="*/ 0 w 12"/>
                  <a:gd name="T13" fmla="*/ 0 h 11"/>
                  <a:gd name="T14" fmla="*/ 0 w 12"/>
                  <a:gd name="T15" fmla="*/ 0 h 11"/>
                  <a:gd name="T16" fmla="*/ 0 w 12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1"/>
                  <a:gd name="T29" fmla="*/ 12 w 12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1">
                    <a:moveTo>
                      <a:pt x="12" y="6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6"/>
                    </a:lnTo>
                    <a:lnTo>
                      <a:pt x="3" y="10"/>
                    </a:lnTo>
                    <a:lnTo>
                      <a:pt x="7" y="11"/>
                    </a:lnTo>
                    <a:lnTo>
                      <a:pt x="11" y="10"/>
                    </a:lnTo>
                    <a:lnTo>
                      <a:pt x="12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4" name="Freeform 323"/>
              <p:cNvSpPr>
                <a:spLocks/>
              </p:cNvSpPr>
              <p:nvPr/>
            </p:nvSpPr>
            <p:spPr bwMode="auto">
              <a:xfrm>
                <a:off x="3335" y="1121"/>
                <a:ext cx="4" cy="4"/>
              </a:xfrm>
              <a:custGeom>
                <a:avLst/>
                <a:gdLst>
                  <a:gd name="T0" fmla="*/ 0 w 13"/>
                  <a:gd name="T1" fmla="*/ 0 h 13"/>
                  <a:gd name="T2" fmla="*/ 0 w 13"/>
                  <a:gd name="T3" fmla="*/ 0 h 13"/>
                  <a:gd name="T4" fmla="*/ 0 w 13"/>
                  <a:gd name="T5" fmla="*/ 0 h 13"/>
                  <a:gd name="T6" fmla="*/ 0 w 13"/>
                  <a:gd name="T7" fmla="*/ 0 h 13"/>
                  <a:gd name="T8" fmla="*/ 0 w 13"/>
                  <a:gd name="T9" fmla="*/ 0 h 13"/>
                  <a:gd name="T10" fmla="*/ 0 w 13"/>
                  <a:gd name="T11" fmla="*/ 0 h 13"/>
                  <a:gd name="T12" fmla="*/ 0 w 1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3"/>
                  <a:gd name="T23" fmla="*/ 13 w 13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3">
                    <a:moveTo>
                      <a:pt x="1" y="13"/>
                    </a:moveTo>
                    <a:lnTo>
                      <a:pt x="6" y="13"/>
                    </a:lnTo>
                    <a:lnTo>
                      <a:pt x="11" y="12"/>
                    </a:lnTo>
                    <a:lnTo>
                      <a:pt x="13" y="6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5" name="Freeform 324"/>
              <p:cNvSpPr>
                <a:spLocks/>
              </p:cNvSpPr>
              <p:nvPr/>
            </p:nvSpPr>
            <p:spPr bwMode="auto">
              <a:xfrm>
                <a:off x="3335" y="1121"/>
                <a:ext cx="3" cy="3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w 11"/>
                  <a:gd name="T11" fmla="*/ 0 h 12"/>
                  <a:gd name="T12" fmla="*/ 0 w 11"/>
                  <a:gd name="T13" fmla="*/ 0 h 12"/>
                  <a:gd name="T14" fmla="*/ 0 w 11"/>
                  <a:gd name="T15" fmla="*/ 0 h 12"/>
                  <a:gd name="T16" fmla="*/ 0 w 11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2"/>
                  <a:gd name="T29" fmla="*/ 11 w 11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2">
                    <a:moveTo>
                      <a:pt x="11" y="6"/>
                    </a:moveTo>
                    <a:lnTo>
                      <a:pt x="10" y="3"/>
                    </a:lnTo>
                    <a:lnTo>
                      <a:pt x="6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10"/>
                    </a:lnTo>
                    <a:lnTo>
                      <a:pt x="6" y="12"/>
                    </a:lnTo>
                    <a:lnTo>
                      <a:pt x="10" y="10"/>
                    </a:lnTo>
                    <a:lnTo>
                      <a:pt x="11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6" name="Line 325"/>
              <p:cNvSpPr>
                <a:spLocks noChangeShapeType="1"/>
              </p:cNvSpPr>
              <p:nvPr/>
            </p:nvSpPr>
            <p:spPr bwMode="auto">
              <a:xfrm flipV="1">
                <a:off x="3179" y="1031"/>
                <a:ext cx="43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7" name="Freeform 326"/>
              <p:cNvSpPr>
                <a:spLocks/>
              </p:cNvSpPr>
              <p:nvPr/>
            </p:nvSpPr>
            <p:spPr bwMode="auto">
              <a:xfrm>
                <a:off x="3312" y="897"/>
                <a:ext cx="35" cy="35"/>
              </a:xfrm>
              <a:custGeom>
                <a:avLst/>
                <a:gdLst>
                  <a:gd name="T0" fmla="*/ 0 w 115"/>
                  <a:gd name="T1" fmla="*/ 0 h 115"/>
                  <a:gd name="T2" fmla="*/ 0 w 115"/>
                  <a:gd name="T3" fmla="*/ 0 h 115"/>
                  <a:gd name="T4" fmla="*/ 0 w 115"/>
                  <a:gd name="T5" fmla="*/ 0 h 115"/>
                  <a:gd name="T6" fmla="*/ 0 w 115"/>
                  <a:gd name="T7" fmla="*/ 0 h 115"/>
                  <a:gd name="T8" fmla="*/ 0 w 115"/>
                  <a:gd name="T9" fmla="*/ 0 h 115"/>
                  <a:gd name="T10" fmla="*/ 0 w 115"/>
                  <a:gd name="T11" fmla="*/ 0 h 115"/>
                  <a:gd name="T12" fmla="*/ 0 w 115"/>
                  <a:gd name="T13" fmla="*/ 0 h 115"/>
                  <a:gd name="T14" fmla="*/ 0 w 115"/>
                  <a:gd name="T15" fmla="*/ 0 h 115"/>
                  <a:gd name="T16" fmla="*/ 0 w 115"/>
                  <a:gd name="T17" fmla="*/ 0 h 1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5"/>
                  <a:gd name="T28" fmla="*/ 0 h 115"/>
                  <a:gd name="T29" fmla="*/ 115 w 115"/>
                  <a:gd name="T30" fmla="*/ 115 h 1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5" h="115">
                    <a:moveTo>
                      <a:pt x="115" y="58"/>
                    </a:moveTo>
                    <a:lnTo>
                      <a:pt x="98" y="17"/>
                    </a:lnTo>
                    <a:lnTo>
                      <a:pt x="57" y="0"/>
                    </a:lnTo>
                    <a:lnTo>
                      <a:pt x="17" y="17"/>
                    </a:lnTo>
                    <a:lnTo>
                      <a:pt x="0" y="58"/>
                    </a:lnTo>
                    <a:lnTo>
                      <a:pt x="17" y="98"/>
                    </a:lnTo>
                    <a:lnTo>
                      <a:pt x="57" y="115"/>
                    </a:lnTo>
                    <a:lnTo>
                      <a:pt x="98" y="98"/>
                    </a:lnTo>
                    <a:lnTo>
                      <a:pt x="115" y="58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68" name="Line 327"/>
              <p:cNvSpPr>
                <a:spLocks noChangeShapeType="1"/>
              </p:cNvSpPr>
              <p:nvPr/>
            </p:nvSpPr>
            <p:spPr bwMode="auto">
              <a:xfrm flipH="1">
                <a:off x="3335" y="1007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9" name="Line 328"/>
              <p:cNvSpPr>
                <a:spLocks noChangeShapeType="1"/>
              </p:cNvSpPr>
              <p:nvPr/>
            </p:nvSpPr>
            <p:spPr bwMode="auto">
              <a:xfrm flipV="1">
                <a:off x="3157" y="1014"/>
                <a:ext cx="44" cy="5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0" name="Line 329"/>
              <p:cNvSpPr>
                <a:spLocks noChangeShapeType="1"/>
              </p:cNvSpPr>
              <p:nvPr/>
            </p:nvSpPr>
            <p:spPr bwMode="auto">
              <a:xfrm flipV="1">
                <a:off x="3152" y="1007"/>
                <a:ext cx="52" cy="7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1" name="Line 330"/>
              <p:cNvSpPr>
                <a:spLocks noChangeShapeType="1"/>
              </p:cNvSpPr>
              <p:nvPr/>
            </p:nvSpPr>
            <p:spPr bwMode="auto">
              <a:xfrm flipH="1">
                <a:off x="3157" y="1015"/>
                <a:ext cx="39" cy="5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2" name="Line 331"/>
              <p:cNvSpPr>
                <a:spLocks noChangeShapeType="1"/>
              </p:cNvSpPr>
              <p:nvPr/>
            </p:nvSpPr>
            <p:spPr bwMode="auto">
              <a:xfrm flipH="1" flipV="1">
                <a:off x="3187" y="1000"/>
                <a:ext cx="1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3" name="Freeform 332"/>
              <p:cNvSpPr>
                <a:spLocks/>
              </p:cNvSpPr>
              <p:nvPr/>
            </p:nvSpPr>
            <p:spPr bwMode="auto">
              <a:xfrm>
                <a:off x="3179" y="968"/>
                <a:ext cx="15" cy="15"/>
              </a:xfrm>
              <a:custGeom>
                <a:avLst/>
                <a:gdLst>
                  <a:gd name="T0" fmla="*/ 0 w 51"/>
                  <a:gd name="T1" fmla="*/ 0 h 51"/>
                  <a:gd name="T2" fmla="*/ 0 w 51"/>
                  <a:gd name="T3" fmla="*/ 0 h 51"/>
                  <a:gd name="T4" fmla="*/ 0 w 51"/>
                  <a:gd name="T5" fmla="*/ 0 h 51"/>
                  <a:gd name="T6" fmla="*/ 0 w 51"/>
                  <a:gd name="T7" fmla="*/ 0 h 51"/>
                  <a:gd name="T8" fmla="*/ 0 w 51"/>
                  <a:gd name="T9" fmla="*/ 0 h 51"/>
                  <a:gd name="T10" fmla="*/ 0 w 51"/>
                  <a:gd name="T11" fmla="*/ 0 h 51"/>
                  <a:gd name="T12" fmla="*/ 0 w 51"/>
                  <a:gd name="T13" fmla="*/ 0 h 51"/>
                  <a:gd name="T14" fmla="*/ 0 w 51"/>
                  <a:gd name="T15" fmla="*/ 0 h 51"/>
                  <a:gd name="T16" fmla="*/ 0 w 51"/>
                  <a:gd name="T17" fmla="*/ 0 h 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1"/>
                  <a:gd name="T28" fmla="*/ 0 h 51"/>
                  <a:gd name="T29" fmla="*/ 51 w 51"/>
                  <a:gd name="T30" fmla="*/ 51 h 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1" h="51">
                    <a:moveTo>
                      <a:pt x="51" y="26"/>
                    </a:moveTo>
                    <a:lnTo>
                      <a:pt x="44" y="7"/>
                    </a:lnTo>
                    <a:lnTo>
                      <a:pt x="25" y="0"/>
                    </a:lnTo>
                    <a:lnTo>
                      <a:pt x="7" y="7"/>
                    </a:lnTo>
                    <a:lnTo>
                      <a:pt x="0" y="26"/>
                    </a:lnTo>
                    <a:lnTo>
                      <a:pt x="7" y="44"/>
                    </a:lnTo>
                    <a:lnTo>
                      <a:pt x="25" y="51"/>
                    </a:lnTo>
                    <a:lnTo>
                      <a:pt x="44" y="44"/>
                    </a:lnTo>
                    <a:lnTo>
                      <a:pt x="51" y="2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74" name="Freeform 333"/>
              <p:cNvSpPr>
                <a:spLocks/>
              </p:cNvSpPr>
              <p:nvPr/>
            </p:nvSpPr>
            <p:spPr bwMode="auto">
              <a:xfrm>
                <a:off x="3181" y="971"/>
                <a:ext cx="11" cy="10"/>
              </a:xfrm>
              <a:custGeom>
                <a:avLst/>
                <a:gdLst>
                  <a:gd name="T0" fmla="*/ 0 w 34"/>
                  <a:gd name="T1" fmla="*/ 0 h 34"/>
                  <a:gd name="T2" fmla="*/ 0 w 34"/>
                  <a:gd name="T3" fmla="*/ 0 h 34"/>
                  <a:gd name="T4" fmla="*/ 0 w 34"/>
                  <a:gd name="T5" fmla="*/ 0 h 34"/>
                  <a:gd name="T6" fmla="*/ 0 w 34"/>
                  <a:gd name="T7" fmla="*/ 0 h 34"/>
                  <a:gd name="T8" fmla="*/ 0 w 34"/>
                  <a:gd name="T9" fmla="*/ 0 h 34"/>
                  <a:gd name="T10" fmla="*/ 0 w 34"/>
                  <a:gd name="T11" fmla="*/ 0 h 34"/>
                  <a:gd name="T12" fmla="*/ 0 w 34"/>
                  <a:gd name="T13" fmla="*/ 0 h 34"/>
                  <a:gd name="T14" fmla="*/ 0 w 34"/>
                  <a:gd name="T15" fmla="*/ 0 h 34"/>
                  <a:gd name="T16" fmla="*/ 0 w 34"/>
                  <a:gd name="T17" fmla="*/ 0 h 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4"/>
                  <a:gd name="T28" fmla="*/ 0 h 34"/>
                  <a:gd name="T29" fmla="*/ 34 w 34"/>
                  <a:gd name="T30" fmla="*/ 34 h 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4" h="34">
                    <a:moveTo>
                      <a:pt x="34" y="17"/>
                    </a:moveTo>
                    <a:lnTo>
                      <a:pt x="28" y="4"/>
                    </a:lnTo>
                    <a:lnTo>
                      <a:pt x="17" y="0"/>
                    </a:lnTo>
                    <a:lnTo>
                      <a:pt x="6" y="4"/>
                    </a:lnTo>
                    <a:lnTo>
                      <a:pt x="0" y="17"/>
                    </a:lnTo>
                    <a:lnTo>
                      <a:pt x="6" y="28"/>
                    </a:lnTo>
                    <a:lnTo>
                      <a:pt x="17" y="34"/>
                    </a:lnTo>
                    <a:lnTo>
                      <a:pt x="28" y="28"/>
                    </a:lnTo>
                    <a:lnTo>
                      <a:pt x="34" y="1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75" name="Freeform 334"/>
              <p:cNvSpPr>
                <a:spLocks/>
              </p:cNvSpPr>
              <p:nvPr/>
            </p:nvSpPr>
            <p:spPr bwMode="auto">
              <a:xfrm>
                <a:off x="3182" y="971"/>
                <a:ext cx="9" cy="9"/>
              </a:xfrm>
              <a:custGeom>
                <a:avLst/>
                <a:gdLst>
                  <a:gd name="T0" fmla="*/ 0 w 32"/>
                  <a:gd name="T1" fmla="*/ 0 h 32"/>
                  <a:gd name="T2" fmla="*/ 0 w 32"/>
                  <a:gd name="T3" fmla="*/ 0 h 32"/>
                  <a:gd name="T4" fmla="*/ 0 w 32"/>
                  <a:gd name="T5" fmla="*/ 0 h 32"/>
                  <a:gd name="T6" fmla="*/ 0 w 32"/>
                  <a:gd name="T7" fmla="*/ 0 h 32"/>
                  <a:gd name="T8" fmla="*/ 0 w 32"/>
                  <a:gd name="T9" fmla="*/ 0 h 32"/>
                  <a:gd name="T10" fmla="*/ 0 w 32"/>
                  <a:gd name="T11" fmla="*/ 0 h 32"/>
                  <a:gd name="T12" fmla="*/ 0 w 32"/>
                  <a:gd name="T13" fmla="*/ 0 h 32"/>
                  <a:gd name="T14" fmla="*/ 0 w 32"/>
                  <a:gd name="T15" fmla="*/ 0 h 32"/>
                  <a:gd name="T16" fmla="*/ 0 w 32"/>
                  <a:gd name="T17" fmla="*/ 0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32"/>
                  <a:gd name="T29" fmla="*/ 32 w 32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32">
                    <a:moveTo>
                      <a:pt x="32" y="17"/>
                    </a:moveTo>
                    <a:lnTo>
                      <a:pt x="27" y="5"/>
                    </a:lnTo>
                    <a:lnTo>
                      <a:pt x="16" y="0"/>
                    </a:lnTo>
                    <a:lnTo>
                      <a:pt x="5" y="5"/>
                    </a:lnTo>
                    <a:lnTo>
                      <a:pt x="0" y="17"/>
                    </a:lnTo>
                    <a:lnTo>
                      <a:pt x="5" y="28"/>
                    </a:lnTo>
                    <a:lnTo>
                      <a:pt x="16" y="32"/>
                    </a:lnTo>
                    <a:lnTo>
                      <a:pt x="27" y="28"/>
                    </a:lnTo>
                    <a:lnTo>
                      <a:pt x="32" y="1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76" name="Line 335"/>
              <p:cNvSpPr>
                <a:spLocks noChangeShapeType="1"/>
              </p:cNvSpPr>
              <p:nvPr/>
            </p:nvSpPr>
            <p:spPr bwMode="auto">
              <a:xfrm flipV="1">
                <a:off x="3182" y="974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7" name="Line 336"/>
              <p:cNvSpPr>
                <a:spLocks noChangeShapeType="1"/>
              </p:cNvSpPr>
              <p:nvPr/>
            </p:nvSpPr>
            <p:spPr bwMode="auto">
              <a:xfrm>
                <a:off x="3184" y="1101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8" name="Line 337"/>
              <p:cNvSpPr>
                <a:spLocks noChangeShapeType="1"/>
              </p:cNvSpPr>
              <p:nvPr/>
            </p:nvSpPr>
            <p:spPr bwMode="auto">
              <a:xfrm>
                <a:off x="3181" y="108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9" name="Line 338"/>
              <p:cNvSpPr>
                <a:spLocks noChangeShapeType="1"/>
              </p:cNvSpPr>
              <p:nvPr/>
            </p:nvSpPr>
            <p:spPr bwMode="auto">
              <a:xfrm>
                <a:off x="3179" y="1089"/>
                <a:ext cx="2" cy="1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0" name="Line 339"/>
              <p:cNvSpPr>
                <a:spLocks noChangeShapeType="1"/>
              </p:cNvSpPr>
              <p:nvPr/>
            </p:nvSpPr>
            <p:spPr bwMode="auto">
              <a:xfrm>
                <a:off x="3183" y="1092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1" name="Line 340"/>
              <p:cNvSpPr>
                <a:spLocks noChangeShapeType="1"/>
              </p:cNvSpPr>
              <p:nvPr/>
            </p:nvSpPr>
            <p:spPr bwMode="auto">
              <a:xfrm flipV="1">
                <a:off x="3155" y="107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2" name="Freeform 341"/>
              <p:cNvSpPr>
                <a:spLocks/>
              </p:cNvSpPr>
              <p:nvPr/>
            </p:nvSpPr>
            <p:spPr bwMode="auto">
              <a:xfrm>
                <a:off x="3154" y="1063"/>
                <a:ext cx="2" cy="3"/>
              </a:xfrm>
              <a:custGeom>
                <a:avLst/>
                <a:gdLst>
                  <a:gd name="T0" fmla="*/ 0 w 7"/>
                  <a:gd name="T1" fmla="*/ 0 h 8"/>
                  <a:gd name="T2" fmla="*/ 0 w 7"/>
                  <a:gd name="T3" fmla="*/ 0 h 8"/>
                  <a:gd name="T4" fmla="*/ 0 w 7"/>
                  <a:gd name="T5" fmla="*/ 0 h 8"/>
                  <a:gd name="T6" fmla="*/ 0 w 7"/>
                  <a:gd name="T7" fmla="*/ 0 h 8"/>
                  <a:gd name="T8" fmla="*/ 0 w 7"/>
                  <a:gd name="T9" fmla="*/ 0 h 8"/>
                  <a:gd name="T10" fmla="*/ 0 w 7"/>
                  <a:gd name="T11" fmla="*/ 0 h 8"/>
                  <a:gd name="T12" fmla="*/ 0 w 7"/>
                  <a:gd name="T13" fmla="*/ 0 h 8"/>
                  <a:gd name="T14" fmla="*/ 0 w 7"/>
                  <a:gd name="T15" fmla="*/ 0 h 8"/>
                  <a:gd name="T16" fmla="*/ 0 w 7"/>
                  <a:gd name="T17" fmla="*/ 0 h 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8"/>
                  <a:gd name="T29" fmla="*/ 7 w 7"/>
                  <a:gd name="T30" fmla="*/ 8 h 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8">
                    <a:moveTo>
                      <a:pt x="7" y="4"/>
                    </a:moveTo>
                    <a:lnTo>
                      <a:pt x="7" y="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8"/>
                    </a:lnTo>
                    <a:lnTo>
                      <a:pt x="7" y="7"/>
                    </a:lnTo>
                    <a:lnTo>
                      <a:pt x="7" y="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83" name="Line 342"/>
              <p:cNvSpPr>
                <a:spLocks noChangeShapeType="1"/>
              </p:cNvSpPr>
              <p:nvPr/>
            </p:nvSpPr>
            <p:spPr bwMode="auto">
              <a:xfrm flipH="1">
                <a:off x="3154" y="106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4" name="Line 343"/>
              <p:cNvSpPr>
                <a:spLocks noChangeShapeType="1"/>
              </p:cNvSpPr>
              <p:nvPr/>
            </p:nvSpPr>
            <p:spPr bwMode="auto">
              <a:xfrm>
                <a:off x="3148" y="975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5" name="Line 344"/>
              <p:cNvSpPr>
                <a:spLocks noChangeShapeType="1"/>
              </p:cNvSpPr>
              <p:nvPr/>
            </p:nvSpPr>
            <p:spPr bwMode="auto">
              <a:xfrm flipH="1" flipV="1">
                <a:off x="3172" y="996"/>
                <a:ext cx="1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6" name="Freeform 345"/>
              <p:cNvSpPr>
                <a:spLocks/>
              </p:cNvSpPr>
              <p:nvPr/>
            </p:nvSpPr>
            <p:spPr bwMode="auto">
              <a:xfrm>
                <a:off x="3163" y="992"/>
                <a:ext cx="3" cy="3"/>
              </a:xfrm>
              <a:custGeom>
                <a:avLst/>
                <a:gdLst>
                  <a:gd name="T0" fmla="*/ 0 w 9"/>
                  <a:gd name="T1" fmla="*/ 0 h 7"/>
                  <a:gd name="T2" fmla="*/ 0 w 9"/>
                  <a:gd name="T3" fmla="*/ 0 h 7"/>
                  <a:gd name="T4" fmla="*/ 0 w 9"/>
                  <a:gd name="T5" fmla="*/ 0 h 7"/>
                  <a:gd name="T6" fmla="*/ 0 w 9"/>
                  <a:gd name="T7" fmla="*/ 0 h 7"/>
                  <a:gd name="T8" fmla="*/ 0 w 9"/>
                  <a:gd name="T9" fmla="*/ 0 h 7"/>
                  <a:gd name="T10" fmla="*/ 0 w 9"/>
                  <a:gd name="T11" fmla="*/ 0 h 7"/>
                  <a:gd name="T12" fmla="*/ 0 w 9"/>
                  <a:gd name="T13" fmla="*/ 0 h 7"/>
                  <a:gd name="T14" fmla="*/ 0 w 9"/>
                  <a:gd name="T15" fmla="*/ 0 h 7"/>
                  <a:gd name="T16" fmla="*/ 0 w 9"/>
                  <a:gd name="T17" fmla="*/ 0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7"/>
                  <a:gd name="T29" fmla="*/ 9 w 9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7">
                    <a:moveTo>
                      <a:pt x="9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87" name="Line 346"/>
              <p:cNvSpPr>
                <a:spLocks noChangeShapeType="1"/>
              </p:cNvSpPr>
              <p:nvPr/>
            </p:nvSpPr>
            <p:spPr bwMode="auto">
              <a:xfrm flipH="1">
                <a:off x="3159" y="867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8" name="Line 347"/>
              <p:cNvSpPr>
                <a:spLocks noChangeShapeType="1"/>
              </p:cNvSpPr>
              <p:nvPr/>
            </p:nvSpPr>
            <p:spPr bwMode="auto">
              <a:xfrm>
                <a:off x="3148" y="855"/>
                <a:ext cx="2" cy="1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9" name="Freeform 348"/>
              <p:cNvSpPr>
                <a:spLocks/>
              </p:cNvSpPr>
              <p:nvPr/>
            </p:nvSpPr>
            <p:spPr bwMode="auto">
              <a:xfrm>
                <a:off x="3352" y="1121"/>
                <a:ext cx="4" cy="4"/>
              </a:xfrm>
              <a:custGeom>
                <a:avLst/>
                <a:gdLst>
                  <a:gd name="T0" fmla="*/ 0 w 11"/>
                  <a:gd name="T1" fmla="*/ 0 h 13"/>
                  <a:gd name="T2" fmla="*/ 0 w 11"/>
                  <a:gd name="T3" fmla="*/ 0 h 13"/>
                  <a:gd name="T4" fmla="*/ 0 w 11"/>
                  <a:gd name="T5" fmla="*/ 0 h 13"/>
                  <a:gd name="T6" fmla="*/ 0 w 11"/>
                  <a:gd name="T7" fmla="*/ 0 h 13"/>
                  <a:gd name="T8" fmla="*/ 0 w 11"/>
                  <a:gd name="T9" fmla="*/ 0 h 13"/>
                  <a:gd name="T10" fmla="*/ 0 w 11"/>
                  <a:gd name="T11" fmla="*/ 0 h 13"/>
                  <a:gd name="T12" fmla="*/ 0 w 11"/>
                  <a:gd name="T13" fmla="*/ 0 h 13"/>
                  <a:gd name="T14" fmla="*/ 0 w 11"/>
                  <a:gd name="T15" fmla="*/ 0 h 13"/>
                  <a:gd name="T16" fmla="*/ 0 w 11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3"/>
                  <a:gd name="T29" fmla="*/ 11 w 11"/>
                  <a:gd name="T30" fmla="*/ 13 h 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3">
                    <a:moveTo>
                      <a:pt x="11" y="7"/>
                    </a:moveTo>
                    <a:lnTo>
                      <a:pt x="10" y="3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1"/>
                    </a:lnTo>
                    <a:lnTo>
                      <a:pt x="5" y="13"/>
                    </a:lnTo>
                    <a:lnTo>
                      <a:pt x="10" y="11"/>
                    </a:lnTo>
                    <a:lnTo>
                      <a:pt x="11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0" name="Freeform 349"/>
              <p:cNvSpPr>
                <a:spLocks/>
              </p:cNvSpPr>
              <p:nvPr/>
            </p:nvSpPr>
            <p:spPr bwMode="auto">
              <a:xfrm>
                <a:off x="3352" y="1121"/>
                <a:ext cx="4" cy="4"/>
              </a:xfrm>
              <a:custGeom>
                <a:avLst/>
                <a:gdLst>
                  <a:gd name="T0" fmla="*/ 0 w 15"/>
                  <a:gd name="T1" fmla="*/ 0 h 11"/>
                  <a:gd name="T2" fmla="*/ 0 w 15"/>
                  <a:gd name="T3" fmla="*/ 0 h 11"/>
                  <a:gd name="T4" fmla="*/ 0 w 15"/>
                  <a:gd name="T5" fmla="*/ 0 h 11"/>
                  <a:gd name="T6" fmla="*/ 0 w 15"/>
                  <a:gd name="T7" fmla="*/ 0 h 11"/>
                  <a:gd name="T8" fmla="*/ 0 w 15"/>
                  <a:gd name="T9" fmla="*/ 0 h 11"/>
                  <a:gd name="T10" fmla="*/ 0 w 15"/>
                  <a:gd name="T11" fmla="*/ 0 h 11"/>
                  <a:gd name="T12" fmla="*/ 0 w 1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11"/>
                  <a:gd name="T23" fmla="*/ 15 w 15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11">
                    <a:moveTo>
                      <a:pt x="15" y="10"/>
                    </a:moveTo>
                    <a:lnTo>
                      <a:pt x="15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3" y="1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1" name="Freeform 350"/>
              <p:cNvSpPr>
                <a:spLocks/>
              </p:cNvSpPr>
              <p:nvPr/>
            </p:nvSpPr>
            <p:spPr bwMode="auto">
              <a:xfrm>
                <a:off x="3367" y="1129"/>
                <a:ext cx="5" cy="3"/>
              </a:xfrm>
              <a:custGeom>
                <a:avLst/>
                <a:gdLst>
                  <a:gd name="T0" fmla="*/ 0 w 13"/>
                  <a:gd name="T1" fmla="*/ 0 h 11"/>
                  <a:gd name="T2" fmla="*/ 0 w 13"/>
                  <a:gd name="T3" fmla="*/ 0 h 11"/>
                  <a:gd name="T4" fmla="*/ 0 w 13"/>
                  <a:gd name="T5" fmla="*/ 0 h 11"/>
                  <a:gd name="T6" fmla="*/ 0 w 13"/>
                  <a:gd name="T7" fmla="*/ 0 h 11"/>
                  <a:gd name="T8" fmla="*/ 0 w 13"/>
                  <a:gd name="T9" fmla="*/ 0 h 11"/>
                  <a:gd name="T10" fmla="*/ 0 w 13"/>
                  <a:gd name="T11" fmla="*/ 0 h 11"/>
                  <a:gd name="T12" fmla="*/ 0 w 13"/>
                  <a:gd name="T13" fmla="*/ 0 h 11"/>
                  <a:gd name="T14" fmla="*/ 0 w 13"/>
                  <a:gd name="T15" fmla="*/ 0 h 11"/>
                  <a:gd name="T16" fmla="*/ 0 w 13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1"/>
                  <a:gd name="T29" fmla="*/ 13 w 13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1">
                    <a:moveTo>
                      <a:pt x="13" y="5"/>
                    </a:moveTo>
                    <a:lnTo>
                      <a:pt x="11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5"/>
                    </a:lnTo>
                    <a:lnTo>
                      <a:pt x="3" y="10"/>
                    </a:lnTo>
                    <a:lnTo>
                      <a:pt x="7" y="11"/>
                    </a:lnTo>
                    <a:lnTo>
                      <a:pt x="11" y="10"/>
                    </a:lnTo>
                    <a:lnTo>
                      <a:pt x="13" y="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2" name="Freeform 351"/>
              <p:cNvSpPr>
                <a:spLocks/>
              </p:cNvSpPr>
              <p:nvPr/>
            </p:nvSpPr>
            <p:spPr bwMode="auto">
              <a:xfrm>
                <a:off x="3367" y="1129"/>
                <a:ext cx="5" cy="3"/>
              </a:xfrm>
              <a:custGeom>
                <a:avLst/>
                <a:gdLst>
                  <a:gd name="T0" fmla="*/ 0 w 13"/>
                  <a:gd name="T1" fmla="*/ 0 h 13"/>
                  <a:gd name="T2" fmla="*/ 0 w 13"/>
                  <a:gd name="T3" fmla="*/ 0 h 13"/>
                  <a:gd name="T4" fmla="*/ 0 w 13"/>
                  <a:gd name="T5" fmla="*/ 0 h 13"/>
                  <a:gd name="T6" fmla="*/ 0 w 13"/>
                  <a:gd name="T7" fmla="*/ 0 h 13"/>
                  <a:gd name="T8" fmla="*/ 0 w 13"/>
                  <a:gd name="T9" fmla="*/ 0 h 13"/>
                  <a:gd name="T10" fmla="*/ 0 w 13"/>
                  <a:gd name="T11" fmla="*/ 0 h 13"/>
                  <a:gd name="T12" fmla="*/ 0 w 1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3"/>
                  <a:gd name="T23" fmla="*/ 13 w 13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3">
                    <a:moveTo>
                      <a:pt x="13" y="10"/>
                    </a:moveTo>
                    <a:lnTo>
                      <a:pt x="13" y="6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1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3" name="Freeform 352"/>
              <p:cNvSpPr>
                <a:spLocks/>
              </p:cNvSpPr>
              <p:nvPr/>
            </p:nvSpPr>
            <p:spPr bwMode="auto">
              <a:xfrm>
                <a:off x="3379" y="1142"/>
                <a:ext cx="4" cy="4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w 11"/>
                  <a:gd name="T11" fmla="*/ 0 h 12"/>
                  <a:gd name="T12" fmla="*/ 0 w 11"/>
                  <a:gd name="T13" fmla="*/ 0 h 12"/>
                  <a:gd name="T14" fmla="*/ 0 w 11"/>
                  <a:gd name="T15" fmla="*/ 0 h 12"/>
                  <a:gd name="T16" fmla="*/ 0 w 11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2"/>
                  <a:gd name="T29" fmla="*/ 11 w 11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2">
                    <a:moveTo>
                      <a:pt x="11" y="6"/>
                    </a:moveTo>
                    <a:lnTo>
                      <a:pt x="10" y="2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1" y="10"/>
                    </a:lnTo>
                    <a:lnTo>
                      <a:pt x="5" y="12"/>
                    </a:lnTo>
                    <a:lnTo>
                      <a:pt x="10" y="10"/>
                    </a:lnTo>
                    <a:lnTo>
                      <a:pt x="11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4" name="Freeform 353"/>
              <p:cNvSpPr>
                <a:spLocks/>
              </p:cNvSpPr>
              <p:nvPr/>
            </p:nvSpPr>
            <p:spPr bwMode="auto">
              <a:xfrm>
                <a:off x="3379" y="1141"/>
                <a:ext cx="4" cy="5"/>
              </a:xfrm>
              <a:custGeom>
                <a:avLst/>
                <a:gdLst>
                  <a:gd name="T0" fmla="*/ 0 w 13"/>
                  <a:gd name="T1" fmla="*/ 0 h 13"/>
                  <a:gd name="T2" fmla="*/ 0 w 13"/>
                  <a:gd name="T3" fmla="*/ 0 h 13"/>
                  <a:gd name="T4" fmla="*/ 0 w 13"/>
                  <a:gd name="T5" fmla="*/ 0 h 13"/>
                  <a:gd name="T6" fmla="*/ 0 w 13"/>
                  <a:gd name="T7" fmla="*/ 0 h 13"/>
                  <a:gd name="T8" fmla="*/ 0 w 13"/>
                  <a:gd name="T9" fmla="*/ 0 h 13"/>
                  <a:gd name="T10" fmla="*/ 0 w 13"/>
                  <a:gd name="T11" fmla="*/ 0 h 13"/>
                  <a:gd name="T12" fmla="*/ 0 w 1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13"/>
                  <a:gd name="T23" fmla="*/ 13 w 13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13">
                    <a:moveTo>
                      <a:pt x="13" y="10"/>
                    </a:moveTo>
                    <a:lnTo>
                      <a:pt x="13" y="5"/>
                    </a:lnTo>
                    <a:lnTo>
                      <a:pt x="10" y="1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8"/>
                    </a:lnTo>
                    <a:lnTo>
                      <a:pt x="2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5" name="Freeform 354"/>
              <p:cNvSpPr>
                <a:spLocks/>
              </p:cNvSpPr>
              <p:nvPr/>
            </p:nvSpPr>
            <p:spPr bwMode="auto">
              <a:xfrm>
                <a:off x="3385" y="1158"/>
                <a:ext cx="3" cy="4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w 11"/>
                  <a:gd name="T11" fmla="*/ 0 h 12"/>
                  <a:gd name="T12" fmla="*/ 0 w 11"/>
                  <a:gd name="T13" fmla="*/ 0 h 12"/>
                  <a:gd name="T14" fmla="*/ 0 w 11"/>
                  <a:gd name="T15" fmla="*/ 0 h 12"/>
                  <a:gd name="T16" fmla="*/ 0 w 11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2"/>
                  <a:gd name="T29" fmla="*/ 11 w 11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2">
                    <a:moveTo>
                      <a:pt x="11" y="6"/>
                    </a:move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10" y="10"/>
                    </a:lnTo>
                    <a:lnTo>
                      <a:pt x="11" y="6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6" name="Freeform 355"/>
              <p:cNvSpPr>
                <a:spLocks/>
              </p:cNvSpPr>
              <p:nvPr/>
            </p:nvSpPr>
            <p:spPr bwMode="auto">
              <a:xfrm>
                <a:off x="3385" y="1158"/>
                <a:ext cx="4" cy="4"/>
              </a:xfrm>
              <a:custGeom>
                <a:avLst/>
                <a:gdLst>
                  <a:gd name="T0" fmla="*/ 0 w 14"/>
                  <a:gd name="T1" fmla="*/ 0 h 13"/>
                  <a:gd name="T2" fmla="*/ 0 w 14"/>
                  <a:gd name="T3" fmla="*/ 0 h 13"/>
                  <a:gd name="T4" fmla="*/ 0 w 14"/>
                  <a:gd name="T5" fmla="*/ 0 h 13"/>
                  <a:gd name="T6" fmla="*/ 0 w 14"/>
                  <a:gd name="T7" fmla="*/ 0 h 13"/>
                  <a:gd name="T8" fmla="*/ 0 w 14"/>
                  <a:gd name="T9" fmla="*/ 0 h 13"/>
                  <a:gd name="T10" fmla="*/ 0 w 14"/>
                  <a:gd name="T11" fmla="*/ 0 h 13"/>
                  <a:gd name="T12" fmla="*/ 0 w 14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3"/>
                  <a:gd name="T23" fmla="*/ 14 w 14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3">
                    <a:moveTo>
                      <a:pt x="14" y="10"/>
                    </a:moveTo>
                    <a:lnTo>
                      <a:pt x="14" y="5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7" name="Freeform 356"/>
              <p:cNvSpPr>
                <a:spLocks/>
              </p:cNvSpPr>
              <p:nvPr/>
            </p:nvSpPr>
            <p:spPr bwMode="auto">
              <a:xfrm>
                <a:off x="3358" y="1119"/>
                <a:ext cx="26" cy="19"/>
              </a:xfrm>
              <a:custGeom>
                <a:avLst/>
                <a:gdLst>
                  <a:gd name="T0" fmla="*/ 0 w 87"/>
                  <a:gd name="T1" fmla="*/ 0 h 64"/>
                  <a:gd name="T2" fmla="*/ 0 w 87"/>
                  <a:gd name="T3" fmla="*/ 0 h 64"/>
                  <a:gd name="T4" fmla="*/ 0 w 87"/>
                  <a:gd name="T5" fmla="*/ 0 h 64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64"/>
                  <a:gd name="T11" fmla="*/ 87 w 87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64">
                    <a:moveTo>
                      <a:pt x="87" y="64"/>
                    </a:moveTo>
                    <a:lnTo>
                      <a:pt x="49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8" name="Freeform 357"/>
              <p:cNvSpPr>
                <a:spLocks/>
              </p:cNvSpPr>
              <p:nvPr/>
            </p:nvSpPr>
            <p:spPr bwMode="auto">
              <a:xfrm>
                <a:off x="3351" y="960"/>
                <a:ext cx="86" cy="79"/>
              </a:xfrm>
              <a:custGeom>
                <a:avLst/>
                <a:gdLst>
                  <a:gd name="T0" fmla="*/ 0 w 286"/>
                  <a:gd name="T1" fmla="*/ 0 h 259"/>
                  <a:gd name="T2" fmla="*/ 0 w 286"/>
                  <a:gd name="T3" fmla="*/ 0 h 259"/>
                  <a:gd name="T4" fmla="*/ 0 w 286"/>
                  <a:gd name="T5" fmla="*/ 0 h 259"/>
                  <a:gd name="T6" fmla="*/ 0 w 286"/>
                  <a:gd name="T7" fmla="*/ 0 h 259"/>
                  <a:gd name="T8" fmla="*/ 0 w 286"/>
                  <a:gd name="T9" fmla="*/ 0 h 259"/>
                  <a:gd name="T10" fmla="*/ 0 w 286"/>
                  <a:gd name="T11" fmla="*/ 0 h 259"/>
                  <a:gd name="T12" fmla="*/ 0 w 286"/>
                  <a:gd name="T13" fmla="*/ 0 h 259"/>
                  <a:gd name="T14" fmla="*/ 0 w 286"/>
                  <a:gd name="T15" fmla="*/ 0 h 259"/>
                  <a:gd name="T16" fmla="*/ 0 w 286"/>
                  <a:gd name="T17" fmla="*/ 0 h 2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6"/>
                  <a:gd name="T28" fmla="*/ 0 h 259"/>
                  <a:gd name="T29" fmla="*/ 286 w 286"/>
                  <a:gd name="T30" fmla="*/ 259 h 2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6" h="259">
                    <a:moveTo>
                      <a:pt x="0" y="198"/>
                    </a:moveTo>
                    <a:lnTo>
                      <a:pt x="48" y="240"/>
                    </a:lnTo>
                    <a:lnTo>
                      <a:pt x="107" y="259"/>
                    </a:lnTo>
                    <a:lnTo>
                      <a:pt x="170" y="254"/>
                    </a:lnTo>
                    <a:lnTo>
                      <a:pt x="225" y="225"/>
                    </a:lnTo>
                    <a:lnTo>
                      <a:pt x="266" y="178"/>
                    </a:lnTo>
                    <a:lnTo>
                      <a:pt x="286" y="119"/>
                    </a:lnTo>
                    <a:lnTo>
                      <a:pt x="281" y="56"/>
                    </a:lnTo>
                    <a:lnTo>
                      <a:pt x="252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299" name="Line 358"/>
              <p:cNvSpPr>
                <a:spLocks noChangeShapeType="1"/>
              </p:cNvSpPr>
              <p:nvPr/>
            </p:nvSpPr>
            <p:spPr bwMode="auto">
              <a:xfrm flipH="1">
                <a:off x="3399" y="888"/>
                <a:ext cx="18" cy="2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0" name="Line 359"/>
              <p:cNvSpPr>
                <a:spLocks noChangeShapeType="1"/>
              </p:cNvSpPr>
              <p:nvPr/>
            </p:nvSpPr>
            <p:spPr bwMode="auto">
              <a:xfrm>
                <a:off x="3363" y="852"/>
                <a:ext cx="49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1" name="Line 360"/>
              <p:cNvSpPr>
                <a:spLocks noChangeShapeType="1"/>
              </p:cNvSpPr>
              <p:nvPr/>
            </p:nvSpPr>
            <p:spPr bwMode="auto">
              <a:xfrm>
                <a:off x="3379" y="866"/>
                <a:ext cx="29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2" name="Line 361"/>
              <p:cNvSpPr>
                <a:spLocks noChangeShapeType="1"/>
              </p:cNvSpPr>
              <p:nvPr/>
            </p:nvSpPr>
            <p:spPr bwMode="auto">
              <a:xfrm flipH="1" flipV="1">
                <a:off x="3399" y="923"/>
                <a:ext cx="28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3" name="Freeform 362"/>
              <p:cNvSpPr>
                <a:spLocks/>
              </p:cNvSpPr>
              <p:nvPr/>
            </p:nvSpPr>
            <p:spPr bwMode="auto">
              <a:xfrm>
                <a:off x="3408" y="852"/>
                <a:ext cx="38" cy="39"/>
              </a:xfrm>
              <a:custGeom>
                <a:avLst/>
                <a:gdLst>
                  <a:gd name="T0" fmla="*/ 0 w 128"/>
                  <a:gd name="T1" fmla="*/ 0 h 128"/>
                  <a:gd name="T2" fmla="*/ 0 w 128"/>
                  <a:gd name="T3" fmla="*/ 0 h 128"/>
                  <a:gd name="T4" fmla="*/ 0 w 128"/>
                  <a:gd name="T5" fmla="*/ 0 h 128"/>
                  <a:gd name="T6" fmla="*/ 0 w 128"/>
                  <a:gd name="T7" fmla="*/ 0 h 128"/>
                  <a:gd name="T8" fmla="*/ 0 w 128"/>
                  <a:gd name="T9" fmla="*/ 0 h 128"/>
                  <a:gd name="T10" fmla="*/ 0 w 128"/>
                  <a:gd name="T11" fmla="*/ 0 h 128"/>
                  <a:gd name="T12" fmla="*/ 0 w 128"/>
                  <a:gd name="T13" fmla="*/ 0 h 128"/>
                  <a:gd name="T14" fmla="*/ 0 w 128"/>
                  <a:gd name="T15" fmla="*/ 0 h 128"/>
                  <a:gd name="T16" fmla="*/ 0 w 128"/>
                  <a:gd name="T17" fmla="*/ 0 h 1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128"/>
                  <a:gd name="T29" fmla="*/ 128 w 128"/>
                  <a:gd name="T30" fmla="*/ 128 h 1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128">
                    <a:moveTo>
                      <a:pt x="128" y="64"/>
                    </a:moveTo>
                    <a:lnTo>
                      <a:pt x="110" y="19"/>
                    </a:lnTo>
                    <a:lnTo>
                      <a:pt x="64" y="0"/>
                    </a:lnTo>
                    <a:lnTo>
                      <a:pt x="19" y="19"/>
                    </a:lnTo>
                    <a:lnTo>
                      <a:pt x="0" y="64"/>
                    </a:lnTo>
                    <a:lnTo>
                      <a:pt x="19" y="110"/>
                    </a:lnTo>
                    <a:lnTo>
                      <a:pt x="64" y="128"/>
                    </a:lnTo>
                    <a:lnTo>
                      <a:pt x="110" y="110"/>
                    </a:lnTo>
                    <a:lnTo>
                      <a:pt x="128" y="6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04" name="Line 363"/>
              <p:cNvSpPr>
                <a:spLocks noChangeShapeType="1"/>
              </p:cNvSpPr>
              <p:nvPr/>
            </p:nvSpPr>
            <p:spPr bwMode="auto">
              <a:xfrm flipH="1">
                <a:off x="3401" y="891"/>
                <a:ext cx="26" cy="3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5" name="Line 364"/>
              <p:cNvSpPr>
                <a:spLocks noChangeShapeType="1"/>
              </p:cNvSpPr>
              <p:nvPr/>
            </p:nvSpPr>
            <p:spPr bwMode="auto">
              <a:xfrm>
                <a:off x="3406" y="1036"/>
                <a:ext cx="98" cy="12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6" name="Freeform 365"/>
              <p:cNvSpPr>
                <a:spLocks/>
              </p:cNvSpPr>
              <p:nvPr/>
            </p:nvSpPr>
            <p:spPr bwMode="auto">
              <a:xfrm>
                <a:off x="3364" y="901"/>
                <a:ext cx="4" cy="31"/>
              </a:xfrm>
              <a:custGeom>
                <a:avLst/>
                <a:gdLst>
                  <a:gd name="T0" fmla="*/ 0 w 14"/>
                  <a:gd name="T1" fmla="*/ 0 h 102"/>
                  <a:gd name="T2" fmla="*/ 0 w 14"/>
                  <a:gd name="T3" fmla="*/ 0 h 102"/>
                  <a:gd name="T4" fmla="*/ 0 w 14"/>
                  <a:gd name="T5" fmla="*/ 0 h 102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02"/>
                  <a:gd name="T11" fmla="*/ 14 w 14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02">
                    <a:moveTo>
                      <a:pt x="0" y="102"/>
                    </a:moveTo>
                    <a:lnTo>
                      <a:pt x="14" y="5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07" name="Freeform 366"/>
              <p:cNvSpPr>
                <a:spLocks/>
              </p:cNvSpPr>
              <p:nvPr/>
            </p:nvSpPr>
            <p:spPr bwMode="auto">
              <a:xfrm>
                <a:off x="3369" y="897"/>
                <a:ext cx="10" cy="48"/>
              </a:xfrm>
              <a:custGeom>
                <a:avLst/>
                <a:gdLst>
                  <a:gd name="T0" fmla="*/ 0 w 34"/>
                  <a:gd name="T1" fmla="*/ 0 h 161"/>
                  <a:gd name="T2" fmla="*/ 0 w 34"/>
                  <a:gd name="T3" fmla="*/ 0 h 161"/>
                  <a:gd name="T4" fmla="*/ 0 w 34"/>
                  <a:gd name="T5" fmla="*/ 0 h 161"/>
                  <a:gd name="T6" fmla="*/ 0 w 34"/>
                  <a:gd name="T7" fmla="*/ 0 h 16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161"/>
                  <a:gd name="T14" fmla="*/ 34 w 34"/>
                  <a:gd name="T15" fmla="*/ 161 h 16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161">
                    <a:moveTo>
                      <a:pt x="0" y="161"/>
                    </a:moveTo>
                    <a:lnTo>
                      <a:pt x="25" y="111"/>
                    </a:lnTo>
                    <a:lnTo>
                      <a:pt x="34" y="56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08" name="Line 367"/>
              <p:cNvSpPr>
                <a:spLocks noChangeShapeType="1"/>
              </p:cNvSpPr>
              <p:nvPr/>
            </p:nvSpPr>
            <p:spPr bwMode="auto">
              <a:xfrm flipV="1">
                <a:off x="3355" y="91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" name="Freeform 368"/>
              <p:cNvSpPr>
                <a:spLocks/>
              </p:cNvSpPr>
              <p:nvPr/>
            </p:nvSpPr>
            <p:spPr bwMode="auto">
              <a:xfrm>
                <a:off x="3403" y="881"/>
                <a:ext cx="3" cy="3"/>
              </a:xfrm>
              <a:custGeom>
                <a:avLst/>
                <a:gdLst>
                  <a:gd name="T0" fmla="*/ 0 w 8"/>
                  <a:gd name="T1" fmla="*/ 0 h 12"/>
                  <a:gd name="T2" fmla="*/ 0 w 8"/>
                  <a:gd name="T3" fmla="*/ 0 h 12"/>
                  <a:gd name="T4" fmla="*/ 0 w 8"/>
                  <a:gd name="T5" fmla="*/ 0 h 12"/>
                  <a:gd name="T6" fmla="*/ 0 w 8"/>
                  <a:gd name="T7" fmla="*/ 0 h 12"/>
                  <a:gd name="T8" fmla="*/ 0 w 8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2"/>
                  <a:gd name="T17" fmla="*/ 8 w 8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2">
                    <a:moveTo>
                      <a:pt x="4" y="12"/>
                    </a:moveTo>
                    <a:lnTo>
                      <a:pt x="8" y="9"/>
                    </a:lnTo>
                    <a:lnTo>
                      <a:pt x="8" y="3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10" name="Line 369"/>
              <p:cNvSpPr>
                <a:spLocks noChangeShapeType="1"/>
              </p:cNvSpPr>
              <p:nvPr/>
            </p:nvSpPr>
            <p:spPr bwMode="auto">
              <a:xfrm flipV="1">
                <a:off x="3504" y="1143"/>
                <a:ext cx="23" cy="1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1" name="Line 370"/>
              <p:cNvSpPr>
                <a:spLocks noChangeShapeType="1"/>
              </p:cNvSpPr>
              <p:nvPr/>
            </p:nvSpPr>
            <p:spPr bwMode="auto">
              <a:xfrm>
                <a:off x="3429" y="1018"/>
                <a:ext cx="98" cy="12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2" name="Line 371"/>
              <p:cNvSpPr>
                <a:spLocks noChangeShapeType="1"/>
              </p:cNvSpPr>
              <p:nvPr/>
            </p:nvSpPr>
            <p:spPr bwMode="auto">
              <a:xfrm>
                <a:off x="3770" y="1449"/>
                <a:ext cx="14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3" name="Line 372"/>
              <p:cNvSpPr>
                <a:spLocks noChangeShapeType="1"/>
              </p:cNvSpPr>
              <p:nvPr/>
            </p:nvSpPr>
            <p:spPr bwMode="auto">
              <a:xfrm flipV="1">
                <a:off x="3738" y="1442"/>
                <a:ext cx="78" cy="10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4" name="Line 373"/>
              <p:cNvSpPr>
                <a:spLocks noChangeShapeType="1"/>
              </p:cNvSpPr>
              <p:nvPr/>
            </p:nvSpPr>
            <p:spPr bwMode="auto">
              <a:xfrm flipH="1">
                <a:off x="3954" y="1616"/>
                <a:ext cx="37" cy="4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5" name="Line 374"/>
              <p:cNvSpPr>
                <a:spLocks noChangeShapeType="1"/>
              </p:cNvSpPr>
              <p:nvPr/>
            </p:nvSpPr>
            <p:spPr bwMode="auto">
              <a:xfrm flipH="1">
                <a:off x="3955" y="1615"/>
                <a:ext cx="40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6" name="Line 375"/>
              <p:cNvSpPr>
                <a:spLocks noChangeShapeType="1"/>
              </p:cNvSpPr>
              <p:nvPr/>
            </p:nvSpPr>
            <p:spPr bwMode="auto">
              <a:xfrm flipH="1">
                <a:off x="3959" y="1620"/>
                <a:ext cx="36" cy="4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" name="Line 376"/>
              <p:cNvSpPr>
                <a:spLocks noChangeShapeType="1"/>
              </p:cNvSpPr>
              <p:nvPr/>
            </p:nvSpPr>
            <p:spPr bwMode="auto">
              <a:xfrm flipH="1">
                <a:off x="3959" y="1619"/>
                <a:ext cx="41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" name="Line 377"/>
              <p:cNvSpPr>
                <a:spLocks noChangeShapeType="1"/>
              </p:cNvSpPr>
              <p:nvPr/>
            </p:nvSpPr>
            <p:spPr bwMode="auto">
              <a:xfrm flipH="1">
                <a:off x="3950" y="1611"/>
                <a:ext cx="40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9" name="Line 378"/>
              <p:cNvSpPr>
                <a:spLocks noChangeShapeType="1"/>
              </p:cNvSpPr>
              <p:nvPr/>
            </p:nvSpPr>
            <p:spPr bwMode="auto">
              <a:xfrm flipV="1">
                <a:off x="3733" y="1487"/>
                <a:ext cx="89" cy="1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0" name="Freeform 379"/>
              <p:cNvSpPr>
                <a:spLocks/>
              </p:cNvSpPr>
              <p:nvPr/>
            </p:nvSpPr>
            <p:spPr bwMode="auto">
              <a:xfrm>
                <a:off x="3896" y="1634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3" y="3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7" y="14"/>
                    </a:lnTo>
                    <a:lnTo>
                      <a:pt x="13" y="11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21" name="Freeform 380"/>
              <p:cNvSpPr>
                <a:spLocks/>
              </p:cNvSpPr>
              <p:nvPr/>
            </p:nvSpPr>
            <p:spPr bwMode="auto">
              <a:xfrm>
                <a:off x="3929" y="1628"/>
                <a:ext cx="4" cy="5"/>
              </a:xfrm>
              <a:custGeom>
                <a:avLst/>
                <a:gdLst>
                  <a:gd name="T0" fmla="*/ 0 w 15"/>
                  <a:gd name="T1" fmla="*/ 0 h 14"/>
                  <a:gd name="T2" fmla="*/ 0 w 15"/>
                  <a:gd name="T3" fmla="*/ 0 h 14"/>
                  <a:gd name="T4" fmla="*/ 0 w 15"/>
                  <a:gd name="T5" fmla="*/ 0 h 14"/>
                  <a:gd name="T6" fmla="*/ 0 w 15"/>
                  <a:gd name="T7" fmla="*/ 0 h 14"/>
                  <a:gd name="T8" fmla="*/ 0 w 15"/>
                  <a:gd name="T9" fmla="*/ 0 h 14"/>
                  <a:gd name="T10" fmla="*/ 0 w 15"/>
                  <a:gd name="T11" fmla="*/ 0 h 14"/>
                  <a:gd name="T12" fmla="*/ 0 w 15"/>
                  <a:gd name="T13" fmla="*/ 0 h 14"/>
                  <a:gd name="T14" fmla="*/ 0 w 15"/>
                  <a:gd name="T15" fmla="*/ 0 h 14"/>
                  <a:gd name="T16" fmla="*/ 0 w 15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4"/>
                  <a:gd name="T29" fmla="*/ 15 w 15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4">
                    <a:moveTo>
                      <a:pt x="15" y="7"/>
                    </a:moveTo>
                    <a:lnTo>
                      <a:pt x="12" y="3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7" y="14"/>
                    </a:lnTo>
                    <a:lnTo>
                      <a:pt x="12" y="13"/>
                    </a:lnTo>
                    <a:lnTo>
                      <a:pt x="15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22" name="Freeform 381"/>
              <p:cNvSpPr>
                <a:spLocks/>
              </p:cNvSpPr>
              <p:nvPr/>
            </p:nvSpPr>
            <p:spPr bwMode="auto">
              <a:xfrm>
                <a:off x="3863" y="1580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3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7" y="14"/>
                    </a:lnTo>
                    <a:lnTo>
                      <a:pt x="13" y="11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23" name="Freeform 382"/>
              <p:cNvSpPr>
                <a:spLocks/>
              </p:cNvSpPr>
              <p:nvPr/>
            </p:nvSpPr>
            <p:spPr bwMode="auto">
              <a:xfrm>
                <a:off x="3922" y="1651"/>
                <a:ext cx="4" cy="4"/>
              </a:xfrm>
              <a:custGeom>
                <a:avLst/>
                <a:gdLst>
                  <a:gd name="T0" fmla="*/ 0 w 14"/>
                  <a:gd name="T1" fmla="*/ 0 h 15"/>
                  <a:gd name="T2" fmla="*/ 0 w 14"/>
                  <a:gd name="T3" fmla="*/ 0 h 15"/>
                  <a:gd name="T4" fmla="*/ 0 w 14"/>
                  <a:gd name="T5" fmla="*/ 0 h 15"/>
                  <a:gd name="T6" fmla="*/ 0 w 14"/>
                  <a:gd name="T7" fmla="*/ 0 h 15"/>
                  <a:gd name="T8" fmla="*/ 0 w 14"/>
                  <a:gd name="T9" fmla="*/ 0 h 15"/>
                  <a:gd name="T10" fmla="*/ 0 w 14"/>
                  <a:gd name="T11" fmla="*/ 0 h 15"/>
                  <a:gd name="T12" fmla="*/ 0 w 14"/>
                  <a:gd name="T13" fmla="*/ 0 h 15"/>
                  <a:gd name="T14" fmla="*/ 0 w 14"/>
                  <a:gd name="T15" fmla="*/ 0 h 15"/>
                  <a:gd name="T16" fmla="*/ 0 w 14"/>
                  <a:gd name="T17" fmla="*/ 0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5"/>
                  <a:gd name="T29" fmla="*/ 14 w 14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5">
                    <a:moveTo>
                      <a:pt x="14" y="7"/>
                    </a:moveTo>
                    <a:lnTo>
                      <a:pt x="13" y="3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7" y="15"/>
                    </a:lnTo>
                    <a:lnTo>
                      <a:pt x="13" y="13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24" name="Line 383"/>
              <p:cNvSpPr>
                <a:spLocks noChangeShapeType="1"/>
              </p:cNvSpPr>
              <p:nvPr/>
            </p:nvSpPr>
            <p:spPr bwMode="auto">
              <a:xfrm flipH="1">
                <a:off x="3853" y="159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5" name="Line 384"/>
              <p:cNvSpPr>
                <a:spLocks noChangeShapeType="1"/>
              </p:cNvSpPr>
              <p:nvPr/>
            </p:nvSpPr>
            <p:spPr bwMode="auto">
              <a:xfrm flipH="1">
                <a:off x="3919" y="1642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6" name="Line 385"/>
              <p:cNvSpPr>
                <a:spLocks noChangeShapeType="1"/>
              </p:cNvSpPr>
              <p:nvPr/>
            </p:nvSpPr>
            <p:spPr bwMode="auto">
              <a:xfrm>
                <a:off x="3850" y="1597"/>
                <a:ext cx="11" cy="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7" name="Line 386"/>
              <p:cNvSpPr>
                <a:spLocks noChangeShapeType="1"/>
              </p:cNvSpPr>
              <p:nvPr/>
            </p:nvSpPr>
            <p:spPr bwMode="auto">
              <a:xfrm>
                <a:off x="3912" y="1642"/>
                <a:ext cx="8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8" name="Line 387"/>
              <p:cNvSpPr>
                <a:spLocks noChangeShapeType="1"/>
              </p:cNvSpPr>
              <p:nvPr/>
            </p:nvSpPr>
            <p:spPr bwMode="auto">
              <a:xfrm flipV="1">
                <a:off x="3850" y="159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9" name="Line 388"/>
              <p:cNvSpPr>
                <a:spLocks noChangeShapeType="1"/>
              </p:cNvSpPr>
              <p:nvPr/>
            </p:nvSpPr>
            <p:spPr bwMode="auto">
              <a:xfrm>
                <a:off x="3851" y="159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0" name="Line 389"/>
              <p:cNvSpPr>
                <a:spLocks noChangeShapeType="1"/>
              </p:cNvSpPr>
              <p:nvPr/>
            </p:nvSpPr>
            <p:spPr bwMode="auto">
              <a:xfrm>
                <a:off x="3853" y="1597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1" name="Line 390"/>
              <p:cNvSpPr>
                <a:spLocks noChangeShapeType="1"/>
              </p:cNvSpPr>
              <p:nvPr/>
            </p:nvSpPr>
            <p:spPr bwMode="auto">
              <a:xfrm flipH="1" flipV="1">
                <a:off x="3919" y="1645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2" name="Line 391"/>
              <p:cNvSpPr>
                <a:spLocks noChangeShapeType="1"/>
              </p:cNvSpPr>
              <p:nvPr/>
            </p:nvSpPr>
            <p:spPr bwMode="auto">
              <a:xfrm flipV="1">
                <a:off x="3920" y="164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3" name="Line 392"/>
              <p:cNvSpPr>
                <a:spLocks noChangeShapeType="1"/>
              </p:cNvSpPr>
              <p:nvPr/>
            </p:nvSpPr>
            <p:spPr bwMode="auto">
              <a:xfrm flipH="1" flipV="1">
                <a:off x="3915" y="1642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4" name="Line 393"/>
              <p:cNvSpPr>
                <a:spLocks noChangeShapeType="1"/>
              </p:cNvSpPr>
              <p:nvPr/>
            </p:nvSpPr>
            <p:spPr bwMode="auto">
              <a:xfrm flipH="1">
                <a:off x="3861" y="1599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5" name="Line 394"/>
              <p:cNvSpPr>
                <a:spLocks noChangeShapeType="1"/>
              </p:cNvSpPr>
              <p:nvPr/>
            </p:nvSpPr>
            <p:spPr bwMode="auto">
              <a:xfrm flipH="1">
                <a:off x="3915" y="163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6" name="Line 395"/>
              <p:cNvSpPr>
                <a:spLocks noChangeShapeType="1"/>
              </p:cNvSpPr>
              <p:nvPr/>
            </p:nvSpPr>
            <p:spPr bwMode="auto">
              <a:xfrm>
                <a:off x="3912" y="1640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7" name="Line 396"/>
              <p:cNvSpPr>
                <a:spLocks noChangeShapeType="1"/>
              </p:cNvSpPr>
              <p:nvPr/>
            </p:nvSpPr>
            <p:spPr bwMode="auto">
              <a:xfrm flipV="1">
                <a:off x="3911" y="1640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8" name="Line 397"/>
              <p:cNvSpPr>
                <a:spLocks noChangeShapeType="1"/>
              </p:cNvSpPr>
              <p:nvPr/>
            </p:nvSpPr>
            <p:spPr bwMode="auto">
              <a:xfrm flipV="1">
                <a:off x="3862" y="160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9" name="Line 398"/>
              <p:cNvSpPr>
                <a:spLocks noChangeShapeType="1"/>
              </p:cNvSpPr>
              <p:nvPr/>
            </p:nvSpPr>
            <p:spPr bwMode="auto">
              <a:xfrm flipH="1" flipV="1">
                <a:off x="3861" y="1603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0" name="Line 399"/>
              <p:cNvSpPr>
                <a:spLocks noChangeShapeType="1"/>
              </p:cNvSpPr>
              <p:nvPr/>
            </p:nvSpPr>
            <p:spPr bwMode="auto">
              <a:xfrm>
                <a:off x="3861" y="160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1" name="Line 400"/>
              <p:cNvSpPr>
                <a:spLocks noChangeShapeType="1"/>
              </p:cNvSpPr>
              <p:nvPr/>
            </p:nvSpPr>
            <p:spPr bwMode="auto">
              <a:xfrm>
                <a:off x="3864" y="1599"/>
                <a:ext cx="52" cy="4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2" name="Line 401"/>
              <p:cNvSpPr>
                <a:spLocks noChangeShapeType="1"/>
              </p:cNvSpPr>
              <p:nvPr/>
            </p:nvSpPr>
            <p:spPr bwMode="auto">
              <a:xfrm>
                <a:off x="3911" y="164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3" name="Line 402"/>
              <p:cNvSpPr>
                <a:spLocks noChangeShapeType="1"/>
              </p:cNvSpPr>
              <p:nvPr/>
            </p:nvSpPr>
            <p:spPr bwMode="auto">
              <a:xfrm>
                <a:off x="3860" y="160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4" name="Line 403"/>
              <p:cNvSpPr>
                <a:spLocks noChangeShapeType="1"/>
              </p:cNvSpPr>
              <p:nvPr/>
            </p:nvSpPr>
            <p:spPr bwMode="auto">
              <a:xfrm flipH="1">
                <a:off x="3915" y="1642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5" name="Freeform 404"/>
              <p:cNvSpPr>
                <a:spLocks/>
              </p:cNvSpPr>
              <p:nvPr/>
            </p:nvSpPr>
            <p:spPr bwMode="auto">
              <a:xfrm>
                <a:off x="3859" y="1595"/>
                <a:ext cx="5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w 14"/>
                  <a:gd name="T19" fmla="*/ 0 h 14"/>
                  <a:gd name="T20" fmla="*/ 0 w 14"/>
                  <a:gd name="T21" fmla="*/ 0 h 1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14"/>
                  <a:gd name="T35" fmla="*/ 14 w 14"/>
                  <a:gd name="T36" fmla="*/ 14 h 1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14">
                    <a:moveTo>
                      <a:pt x="14" y="14"/>
                    </a:moveTo>
                    <a:lnTo>
                      <a:pt x="14" y="13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46" name="Freeform 405"/>
              <p:cNvSpPr>
                <a:spLocks/>
              </p:cNvSpPr>
              <p:nvPr/>
            </p:nvSpPr>
            <p:spPr bwMode="auto">
              <a:xfrm>
                <a:off x="3856" y="1593"/>
                <a:ext cx="3" cy="2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0 h 6"/>
                  <a:gd name="T4" fmla="*/ 0 w 11"/>
                  <a:gd name="T5" fmla="*/ 0 h 6"/>
                  <a:gd name="T6" fmla="*/ 0 w 11"/>
                  <a:gd name="T7" fmla="*/ 0 h 6"/>
                  <a:gd name="T8" fmla="*/ 0 w 11"/>
                  <a:gd name="T9" fmla="*/ 0 h 6"/>
                  <a:gd name="T10" fmla="*/ 0 w 11"/>
                  <a:gd name="T11" fmla="*/ 0 h 6"/>
                  <a:gd name="T12" fmla="*/ 0 w 11"/>
                  <a:gd name="T13" fmla="*/ 0 h 6"/>
                  <a:gd name="T14" fmla="*/ 0 w 11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"/>
                  <a:gd name="T25" fmla="*/ 0 h 6"/>
                  <a:gd name="T26" fmla="*/ 11 w 11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" h="6">
                    <a:moveTo>
                      <a:pt x="11" y="6"/>
                    </a:moveTo>
                    <a:lnTo>
                      <a:pt x="8" y="5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47" name="Freeform 406"/>
              <p:cNvSpPr>
                <a:spLocks/>
              </p:cNvSpPr>
              <p:nvPr/>
            </p:nvSpPr>
            <p:spPr bwMode="auto">
              <a:xfrm>
                <a:off x="3916" y="1639"/>
                <a:ext cx="5" cy="3"/>
              </a:xfrm>
              <a:custGeom>
                <a:avLst/>
                <a:gdLst>
                  <a:gd name="T0" fmla="*/ 0 w 15"/>
                  <a:gd name="T1" fmla="*/ 0 h 11"/>
                  <a:gd name="T2" fmla="*/ 0 w 15"/>
                  <a:gd name="T3" fmla="*/ 0 h 11"/>
                  <a:gd name="T4" fmla="*/ 0 w 15"/>
                  <a:gd name="T5" fmla="*/ 0 h 11"/>
                  <a:gd name="T6" fmla="*/ 0 w 15"/>
                  <a:gd name="T7" fmla="*/ 0 h 11"/>
                  <a:gd name="T8" fmla="*/ 0 w 15"/>
                  <a:gd name="T9" fmla="*/ 0 h 11"/>
                  <a:gd name="T10" fmla="*/ 0 w 15"/>
                  <a:gd name="T11" fmla="*/ 0 h 11"/>
                  <a:gd name="T12" fmla="*/ 0 w 15"/>
                  <a:gd name="T13" fmla="*/ 0 h 11"/>
                  <a:gd name="T14" fmla="*/ 0 w 15"/>
                  <a:gd name="T15" fmla="*/ 0 h 11"/>
                  <a:gd name="T16" fmla="*/ 0 w 15"/>
                  <a:gd name="T17" fmla="*/ 0 h 11"/>
                  <a:gd name="T18" fmla="*/ 0 w 15"/>
                  <a:gd name="T19" fmla="*/ 0 h 11"/>
                  <a:gd name="T20" fmla="*/ 0 w 15"/>
                  <a:gd name="T21" fmla="*/ 0 h 11"/>
                  <a:gd name="T22" fmla="*/ 0 w 15"/>
                  <a:gd name="T23" fmla="*/ 0 h 11"/>
                  <a:gd name="T24" fmla="*/ 0 w 15"/>
                  <a:gd name="T25" fmla="*/ 0 h 11"/>
                  <a:gd name="T26" fmla="*/ 0 w 15"/>
                  <a:gd name="T27" fmla="*/ 0 h 11"/>
                  <a:gd name="T28" fmla="*/ 0 w 15"/>
                  <a:gd name="T29" fmla="*/ 0 h 11"/>
                  <a:gd name="T30" fmla="*/ 0 w 15"/>
                  <a:gd name="T31" fmla="*/ 0 h 11"/>
                  <a:gd name="T32" fmla="*/ 0 w 15"/>
                  <a:gd name="T33" fmla="*/ 0 h 11"/>
                  <a:gd name="T34" fmla="*/ 0 w 15"/>
                  <a:gd name="T35" fmla="*/ 0 h 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"/>
                  <a:gd name="T55" fmla="*/ 0 h 11"/>
                  <a:gd name="T56" fmla="*/ 15 w 15"/>
                  <a:gd name="T57" fmla="*/ 11 h 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" h="11">
                    <a:moveTo>
                      <a:pt x="15" y="11"/>
                    </a:moveTo>
                    <a:lnTo>
                      <a:pt x="15" y="10"/>
                    </a:lnTo>
                    <a:lnTo>
                      <a:pt x="14" y="9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48" name="Freeform 407"/>
              <p:cNvSpPr>
                <a:spLocks/>
              </p:cNvSpPr>
              <p:nvPr/>
            </p:nvSpPr>
            <p:spPr bwMode="auto">
              <a:xfrm>
                <a:off x="3868" y="1614"/>
                <a:ext cx="5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7" y="14"/>
                    </a:lnTo>
                    <a:lnTo>
                      <a:pt x="11" y="12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49" name="Freeform 408"/>
              <p:cNvSpPr>
                <a:spLocks/>
              </p:cNvSpPr>
              <p:nvPr/>
            </p:nvSpPr>
            <p:spPr bwMode="auto">
              <a:xfrm>
                <a:off x="3949" y="1602"/>
                <a:ext cx="4" cy="4"/>
              </a:xfrm>
              <a:custGeom>
                <a:avLst/>
                <a:gdLst>
                  <a:gd name="T0" fmla="*/ 0 w 14"/>
                  <a:gd name="T1" fmla="*/ 0 h 15"/>
                  <a:gd name="T2" fmla="*/ 0 w 14"/>
                  <a:gd name="T3" fmla="*/ 0 h 15"/>
                  <a:gd name="T4" fmla="*/ 0 w 14"/>
                  <a:gd name="T5" fmla="*/ 0 h 15"/>
                  <a:gd name="T6" fmla="*/ 0 w 14"/>
                  <a:gd name="T7" fmla="*/ 0 h 15"/>
                  <a:gd name="T8" fmla="*/ 0 w 14"/>
                  <a:gd name="T9" fmla="*/ 0 h 15"/>
                  <a:gd name="T10" fmla="*/ 0 w 14"/>
                  <a:gd name="T11" fmla="*/ 0 h 15"/>
                  <a:gd name="T12" fmla="*/ 0 w 14"/>
                  <a:gd name="T13" fmla="*/ 0 h 15"/>
                  <a:gd name="T14" fmla="*/ 0 w 14"/>
                  <a:gd name="T15" fmla="*/ 0 h 15"/>
                  <a:gd name="T16" fmla="*/ 0 w 14"/>
                  <a:gd name="T17" fmla="*/ 0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5"/>
                  <a:gd name="T29" fmla="*/ 14 w 14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5">
                    <a:moveTo>
                      <a:pt x="14" y="8"/>
                    </a:moveTo>
                    <a:lnTo>
                      <a:pt x="13" y="3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3" y="13"/>
                    </a:lnTo>
                    <a:lnTo>
                      <a:pt x="7" y="15"/>
                    </a:lnTo>
                    <a:lnTo>
                      <a:pt x="13" y="13"/>
                    </a:lnTo>
                    <a:lnTo>
                      <a:pt x="14" y="8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0" name="Freeform 409"/>
              <p:cNvSpPr>
                <a:spLocks/>
              </p:cNvSpPr>
              <p:nvPr/>
            </p:nvSpPr>
            <p:spPr bwMode="auto">
              <a:xfrm>
                <a:off x="3878" y="1562"/>
                <a:ext cx="61" cy="62"/>
              </a:xfrm>
              <a:custGeom>
                <a:avLst/>
                <a:gdLst>
                  <a:gd name="T0" fmla="*/ 0 w 205"/>
                  <a:gd name="T1" fmla="*/ 0 h 206"/>
                  <a:gd name="T2" fmla="*/ 0 w 205"/>
                  <a:gd name="T3" fmla="*/ 0 h 206"/>
                  <a:gd name="T4" fmla="*/ 0 w 205"/>
                  <a:gd name="T5" fmla="*/ 0 h 206"/>
                  <a:gd name="T6" fmla="*/ 0 w 205"/>
                  <a:gd name="T7" fmla="*/ 0 h 206"/>
                  <a:gd name="T8" fmla="*/ 0 w 205"/>
                  <a:gd name="T9" fmla="*/ 0 h 206"/>
                  <a:gd name="T10" fmla="*/ 0 w 205"/>
                  <a:gd name="T11" fmla="*/ 0 h 206"/>
                  <a:gd name="T12" fmla="*/ 0 w 205"/>
                  <a:gd name="T13" fmla="*/ 0 h 206"/>
                  <a:gd name="T14" fmla="*/ 0 w 205"/>
                  <a:gd name="T15" fmla="*/ 0 h 206"/>
                  <a:gd name="T16" fmla="*/ 0 w 205"/>
                  <a:gd name="T17" fmla="*/ 0 h 206"/>
                  <a:gd name="T18" fmla="*/ 0 w 205"/>
                  <a:gd name="T19" fmla="*/ 0 h 206"/>
                  <a:gd name="T20" fmla="*/ 0 w 205"/>
                  <a:gd name="T21" fmla="*/ 0 h 206"/>
                  <a:gd name="T22" fmla="*/ 0 w 205"/>
                  <a:gd name="T23" fmla="*/ 0 h 206"/>
                  <a:gd name="T24" fmla="*/ 0 w 205"/>
                  <a:gd name="T25" fmla="*/ 0 h 20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5"/>
                  <a:gd name="T40" fmla="*/ 0 h 206"/>
                  <a:gd name="T41" fmla="*/ 205 w 205"/>
                  <a:gd name="T42" fmla="*/ 206 h 20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5" h="206">
                    <a:moveTo>
                      <a:pt x="205" y="103"/>
                    </a:moveTo>
                    <a:lnTo>
                      <a:pt x="193" y="52"/>
                    </a:lnTo>
                    <a:lnTo>
                      <a:pt x="154" y="15"/>
                    </a:lnTo>
                    <a:lnTo>
                      <a:pt x="103" y="0"/>
                    </a:lnTo>
                    <a:lnTo>
                      <a:pt x="52" y="15"/>
                    </a:lnTo>
                    <a:lnTo>
                      <a:pt x="14" y="52"/>
                    </a:lnTo>
                    <a:lnTo>
                      <a:pt x="0" y="103"/>
                    </a:lnTo>
                    <a:lnTo>
                      <a:pt x="14" y="154"/>
                    </a:lnTo>
                    <a:lnTo>
                      <a:pt x="52" y="192"/>
                    </a:lnTo>
                    <a:lnTo>
                      <a:pt x="103" y="206"/>
                    </a:lnTo>
                    <a:lnTo>
                      <a:pt x="154" y="192"/>
                    </a:lnTo>
                    <a:lnTo>
                      <a:pt x="193" y="154"/>
                    </a:lnTo>
                    <a:lnTo>
                      <a:pt x="205" y="103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1" name="Freeform 410"/>
              <p:cNvSpPr>
                <a:spLocks/>
              </p:cNvSpPr>
              <p:nvPr/>
            </p:nvSpPr>
            <p:spPr bwMode="auto">
              <a:xfrm>
                <a:off x="3876" y="1560"/>
                <a:ext cx="64" cy="65"/>
              </a:xfrm>
              <a:custGeom>
                <a:avLst/>
                <a:gdLst>
                  <a:gd name="T0" fmla="*/ 0 w 211"/>
                  <a:gd name="T1" fmla="*/ 0 h 211"/>
                  <a:gd name="T2" fmla="*/ 0 w 211"/>
                  <a:gd name="T3" fmla="*/ 0 h 211"/>
                  <a:gd name="T4" fmla="*/ 0 w 211"/>
                  <a:gd name="T5" fmla="*/ 0 h 211"/>
                  <a:gd name="T6" fmla="*/ 0 w 211"/>
                  <a:gd name="T7" fmla="*/ 0 h 211"/>
                  <a:gd name="T8" fmla="*/ 0 w 211"/>
                  <a:gd name="T9" fmla="*/ 0 h 211"/>
                  <a:gd name="T10" fmla="*/ 0 w 211"/>
                  <a:gd name="T11" fmla="*/ 0 h 211"/>
                  <a:gd name="T12" fmla="*/ 0 w 211"/>
                  <a:gd name="T13" fmla="*/ 0 h 211"/>
                  <a:gd name="T14" fmla="*/ 0 w 211"/>
                  <a:gd name="T15" fmla="*/ 0 h 211"/>
                  <a:gd name="T16" fmla="*/ 0 w 211"/>
                  <a:gd name="T17" fmla="*/ 0 h 211"/>
                  <a:gd name="T18" fmla="*/ 0 w 211"/>
                  <a:gd name="T19" fmla="*/ 0 h 211"/>
                  <a:gd name="T20" fmla="*/ 0 w 211"/>
                  <a:gd name="T21" fmla="*/ 0 h 211"/>
                  <a:gd name="T22" fmla="*/ 0 w 211"/>
                  <a:gd name="T23" fmla="*/ 0 h 211"/>
                  <a:gd name="T24" fmla="*/ 0 w 211"/>
                  <a:gd name="T25" fmla="*/ 0 h 2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11"/>
                  <a:gd name="T40" fmla="*/ 0 h 211"/>
                  <a:gd name="T41" fmla="*/ 211 w 211"/>
                  <a:gd name="T42" fmla="*/ 211 h 2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11" h="211">
                    <a:moveTo>
                      <a:pt x="211" y="105"/>
                    </a:moveTo>
                    <a:lnTo>
                      <a:pt x="197" y="52"/>
                    </a:lnTo>
                    <a:lnTo>
                      <a:pt x="159" y="14"/>
                    </a:lnTo>
                    <a:lnTo>
                      <a:pt x="106" y="0"/>
                    </a:lnTo>
                    <a:lnTo>
                      <a:pt x="52" y="14"/>
                    </a:lnTo>
                    <a:lnTo>
                      <a:pt x="14" y="52"/>
                    </a:lnTo>
                    <a:lnTo>
                      <a:pt x="0" y="105"/>
                    </a:lnTo>
                    <a:lnTo>
                      <a:pt x="14" y="159"/>
                    </a:lnTo>
                    <a:lnTo>
                      <a:pt x="52" y="197"/>
                    </a:lnTo>
                    <a:lnTo>
                      <a:pt x="106" y="211"/>
                    </a:lnTo>
                    <a:lnTo>
                      <a:pt x="159" y="197"/>
                    </a:lnTo>
                    <a:lnTo>
                      <a:pt x="197" y="159"/>
                    </a:lnTo>
                    <a:lnTo>
                      <a:pt x="211" y="10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2" name="Freeform 411"/>
              <p:cNvSpPr>
                <a:spLocks/>
              </p:cNvSpPr>
              <p:nvPr/>
            </p:nvSpPr>
            <p:spPr bwMode="auto">
              <a:xfrm>
                <a:off x="3944" y="1568"/>
                <a:ext cx="4" cy="4"/>
              </a:xfrm>
              <a:custGeom>
                <a:avLst/>
                <a:gdLst>
                  <a:gd name="T0" fmla="*/ 0 w 15"/>
                  <a:gd name="T1" fmla="*/ 0 h 14"/>
                  <a:gd name="T2" fmla="*/ 0 w 15"/>
                  <a:gd name="T3" fmla="*/ 0 h 14"/>
                  <a:gd name="T4" fmla="*/ 0 w 15"/>
                  <a:gd name="T5" fmla="*/ 0 h 14"/>
                  <a:gd name="T6" fmla="*/ 0 w 15"/>
                  <a:gd name="T7" fmla="*/ 0 h 14"/>
                  <a:gd name="T8" fmla="*/ 0 w 15"/>
                  <a:gd name="T9" fmla="*/ 0 h 14"/>
                  <a:gd name="T10" fmla="*/ 0 w 15"/>
                  <a:gd name="T11" fmla="*/ 0 h 14"/>
                  <a:gd name="T12" fmla="*/ 0 w 15"/>
                  <a:gd name="T13" fmla="*/ 0 h 14"/>
                  <a:gd name="T14" fmla="*/ 0 w 15"/>
                  <a:gd name="T15" fmla="*/ 0 h 14"/>
                  <a:gd name="T16" fmla="*/ 0 w 15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4"/>
                  <a:gd name="T29" fmla="*/ 15 w 15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4">
                    <a:moveTo>
                      <a:pt x="15" y="7"/>
                    </a:moveTo>
                    <a:lnTo>
                      <a:pt x="12" y="3"/>
                    </a:lnTo>
                    <a:lnTo>
                      <a:pt x="8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8" y="14"/>
                    </a:lnTo>
                    <a:lnTo>
                      <a:pt x="12" y="13"/>
                    </a:lnTo>
                    <a:lnTo>
                      <a:pt x="15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3" name="Freeform 412"/>
              <p:cNvSpPr>
                <a:spLocks/>
              </p:cNvSpPr>
              <p:nvPr/>
            </p:nvSpPr>
            <p:spPr bwMode="auto">
              <a:xfrm>
                <a:off x="3918" y="1547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1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7"/>
                    </a:lnTo>
                    <a:lnTo>
                      <a:pt x="1" y="11"/>
                    </a:lnTo>
                    <a:lnTo>
                      <a:pt x="7" y="14"/>
                    </a:lnTo>
                    <a:lnTo>
                      <a:pt x="11" y="11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4" name="Freeform 413"/>
              <p:cNvSpPr>
                <a:spLocks/>
              </p:cNvSpPr>
              <p:nvPr/>
            </p:nvSpPr>
            <p:spPr bwMode="auto">
              <a:xfrm>
                <a:off x="3884" y="1552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7" y="14"/>
                    </a:lnTo>
                    <a:lnTo>
                      <a:pt x="11" y="13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5" name="Freeform 414"/>
              <p:cNvSpPr>
                <a:spLocks/>
              </p:cNvSpPr>
              <p:nvPr/>
            </p:nvSpPr>
            <p:spPr bwMode="auto">
              <a:xfrm>
                <a:off x="3859" y="1543"/>
                <a:ext cx="99" cy="99"/>
              </a:xfrm>
              <a:custGeom>
                <a:avLst/>
                <a:gdLst>
                  <a:gd name="T0" fmla="*/ 0 w 326"/>
                  <a:gd name="T1" fmla="*/ 0 h 327"/>
                  <a:gd name="T2" fmla="*/ 0 w 326"/>
                  <a:gd name="T3" fmla="*/ 0 h 327"/>
                  <a:gd name="T4" fmla="*/ 0 w 326"/>
                  <a:gd name="T5" fmla="*/ 0 h 327"/>
                  <a:gd name="T6" fmla="*/ 0 w 326"/>
                  <a:gd name="T7" fmla="*/ 0 h 327"/>
                  <a:gd name="T8" fmla="*/ 0 w 326"/>
                  <a:gd name="T9" fmla="*/ 0 h 327"/>
                  <a:gd name="T10" fmla="*/ 0 w 326"/>
                  <a:gd name="T11" fmla="*/ 0 h 327"/>
                  <a:gd name="T12" fmla="*/ 0 w 326"/>
                  <a:gd name="T13" fmla="*/ 0 h 327"/>
                  <a:gd name="T14" fmla="*/ 0 w 326"/>
                  <a:gd name="T15" fmla="*/ 0 h 327"/>
                  <a:gd name="T16" fmla="*/ 0 w 326"/>
                  <a:gd name="T17" fmla="*/ 0 h 327"/>
                  <a:gd name="T18" fmla="*/ 0 w 326"/>
                  <a:gd name="T19" fmla="*/ 0 h 327"/>
                  <a:gd name="T20" fmla="*/ 0 w 326"/>
                  <a:gd name="T21" fmla="*/ 0 h 327"/>
                  <a:gd name="T22" fmla="*/ 0 w 326"/>
                  <a:gd name="T23" fmla="*/ 0 h 327"/>
                  <a:gd name="T24" fmla="*/ 0 w 326"/>
                  <a:gd name="T25" fmla="*/ 0 h 327"/>
                  <a:gd name="T26" fmla="*/ 0 w 326"/>
                  <a:gd name="T27" fmla="*/ 0 h 327"/>
                  <a:gd name="T28" fmla="*/ 0 w 326"/>
                  <a:gd name="T29" fmla="*/ 0 h 327"/>
                  <a:gd name="T30" fmla="*/ 0 w 326"/>
                  <a:gd name="T31" fmla="*/ 0 h 327"/>
                  <a:gd name="T32" fmla="*/ 0 w 326"/>
                  <a:gd name="T33" fmla="*/ 0 h 32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6"/>
                  <a:gd name="T52" fmla="*/ 0 h 327"/>
                  <a:gd name="T53" fmla="*/ 326 w 326"/>
                  <a:gd name="T54" fmla="*/ 327 h 32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6" h="327">
                    <a:moveTo>
                      <a:pt x="326" y="164"/>
                    </a:moveTo>
                    <a:lnTo>
                      <a:pt x="314" y="101"/>
                    </a:lnTo>
                    <a:lnTo>
                      <a:pt x="278" y="49"/>
                    </a:lnTo>
                    <a:lnTo>
                      <a:pt x="226" y="13"/>
                    </a:lnTo>
                    <a:lnTo>
                      <a:pt x="163" y="0"/>
                    </a:lnTo>
                    <a:lnTo>
                      <a:pt x="101" y="13"/>
                    </a:lnTo>
                    <a:lnTo>
                      <a:pt x="48" y="49"/>
                    </a:lnTo>
                    <a:lnTo>
                      <a:pt x="13" y="101"/>
                    </a:lnTo>
                    <a:lnTo>
                      <a:pt x="0" y="164"/>
                    </a:lnTo>
                    <a:lnTo>
                      <a:pt x="13" y="226"/>
                    </a:lnTo>
                    <a:lnTo>
                      <a:pt x="48" y="279"/>
                    </a:lnTo>
                    <a:lnTo>
                      <a:pt x="101" y="314"/>
                    </a:lnTo>
                    <a:lnTo>
                      <a:pt x="163" y="327"/>
                    </a:lnTo>
                    <a:lnTo>
                      <a:pt x="226" y="314"/>
                    </a:lnTo>
                    <a:lnTo>
                      <a:pt x="278" y="279"/>
                    </a:lnTo>
                    <a:lnTo>
                      <a:pt x="314" y="226"/>
                    </a:lnTo>
                    <a:lnTo>
                      <a:pt x="326" y="164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56" name="Line 415"/>
              <p:cNvSpPr>
                <a:spLocks noChangeShapeType="1"/>
              </p:cNvSpPr>
              <p:nvPr/>
            </p:nvSpPr>
            <p:spPr bwMode="auto">
              <a:xfrm>
                <a:off x="3897" y="1544"/>
                <a:ext cx="61" cy="4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7" name="Line 416"/>
              <p:cNvSpPr>
                <a:spLocks noChangeShapeType="1"/>
              </p:cNvSpPr>
              <p:nvPr/>
            </p:nvSpPr>
            <p:spPr bwMode="auto">
              <a:xfrm flipH="1">
                <a:off x="3969" y="1627"/>
                <a:ext cx="37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8" name="Line 417"/>
              <p:cNvSpPr>
                <a:spLocks noChangeShapeType="1"/>
              </p:cNvSpPr>
              <p:nvPr/>
            </p:nvSpPr>
            <p:spPr bwMode="auto">
              <a:xfrm flipH="1">
                <a:off x="3965" y="1623"/>
                <a:ext cx="39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9" name="Line 418"/>
              <p:cNvSpPr>
                <a:spLocks noChangeShapeType="1"/>
              </p:cNvSpPr>
              <p:nvPr/>
            </p:nvSpPr>
            <p:spPr bwMode="auto">
              <a:xfrm flipH="1">
                <a:off x="3964" y="1623"/>
                <a:ext cx="36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0" name="Line 419"/>
              <p:cNvSpPr>
                <a:spLocks noChangeShapeType="1"/>
              </p:cNvSpPr>
              <p:nvPr/>
            </p:nvSpPr>
            <p:spPr bwMode="auto">
              <a:xfrm flipH="1">
                <a:off x="3979" y="1634"/>
                <a:ext cx="36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1" name="Line 420"/>
              <p:cNvSpPr>
                <a:spLocks noChangeShapeType="1"/>
              </p:cNvSpPr>
              <p:nvPr/>
            </p:nvSpPr>
            <p:spPr bwMode="auto">
              <a:xfrm flipH="1">
                <a:off x="3974" y="1630"/>
                <a:ext cx="41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2" name="Line 421"/>
              <p:cNvSpPr>
                <a:spLocks noChangeShapeType="1"/>
              </p:cNvSpPr>
              <p:nvPr/>
            </p:nvSpPr>
            <p:spPr bwMode="auto">
              <a:xfrm flipH="1">
                <a:off x="3973" y="1631"/>
                <a:ext cx="37" cy="4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3" name="Line 422"/>
              <p:cNvSpPr>
                <a:spLocks noChangeShapeType="1"/>
              </p:cNvSpPr>
              <p:nvPr/>
            </p:nvSpPr>
            <p:spPr bwMode="auto">
              <a:xfrm flipH="1">
                <a:off x="3969" y="1626"/>
                <a:ext cx="41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4" name="Line 423"/>
              <p:cNvSpPr>
                <a:spLocks noChangeShapeType="1"/>
              </p:cNvSpPr>
              <p:nvPr/>
            </p:nvSpPr>
            <p:spPr bwMode="auto">
              <a:xfrm flipH="1">
                <a:off x="3979" y="1634"/>
                <a:ext cx="40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5" name="Freeform 424"/>
              <p:cNvSpPr>
                <a:spLocks/>
              </p:cNvSpPr>
              <p:nvPr/>
            </p:nvSpPr>
            <p:spPr bwMode="auto">
              <a:xfrm>
                <a:off x="3968" y="1588"/>
                <a:ext cx="4" cy="5"/>
              </a:xfrm>
              <a:custGeom>
                <a:avLst/>
                <a:gdLst>
                  <a:gd name="T0" fmla="*/ 0 w 14"/>
                  <a:gd name="T1" fmla="*/ 0 h 15"/>
                  <a:gd name="T2" fmla="*/ 0 w 14"/>
                  <a:gd name="T3" fmla="*/ 0 h 15"/>
                  <a:gd name="T4" fmla="*/ 0 w 14"/>
                  <a:gd name="T5" fmla="*/ 0 h 15"/>
                  <a:gd name="T6" fmla="*/ 0 w 14"/>
                  <a:gd name="T7" fmla="*/ 0 h 15"/>
                  <a:gd name="T8" fmla="*/ 0 w 14"/>
                  <a:gd name="T9" fmla="*/ 0 h 15"/>
                  <a:gd name="T10" fmla="*/ 0 w 14"/>
                  <a:gd name="T11" fmla="*/ 0 h 15"/>
                  <a:gd name="T12" fmla="*/ 0 w 14"/>
                  <a:gd name="T13" fmla="*/ 0 h 15"/>
                  <a:gd name="T14" fmla="*/ 0 w 14"/>
                  <a:gd name="T15" fmla="*/ 0 h 15"/>
                  <a:gd name="T16" fmla="*/ 0 w 14"/>
                  <a:gd name="T17" fmla="*/ 0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5"/>
                  <a:gd name="T29" fmla="*/ 14 w 14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5">
                    <a:moveTo>
                      <a:pt x="14" y="8"/>
                    </a:moveTo>
                    <a:lnTo>
                      <a:pt x="12" y="3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8"/>
                    </a:lnTo>
                    <a:lnTo>
                      <a:pt x="2" y="13"/>
                    </a:lnTo>
                    <a:lnTo>
                      <a:pt x="7" y="15"/>
                    </a:lnTo>
                    <a:lnTo>
                      <a:pt x="12" y="13"/>
                    </a:lnTo>
                    <a:lnTo>
                      <a:pt x="14" y="8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66" name="Line 425"/>
              <p:cNvSpPr>
                <a:spLocks noChangeShapeType="1"/>
              </p:cNvSpPr>
              <p:nvPr/>
            </p:nvSpPr>
            <p:spPr bwMode="auto">
              <a:xfrm flipH="1" flipV="1">
                <a:off x="4023" y="1743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7" name="Line 426"/>
              <p:cNvSpPr>
                <a:spLocks noChangeShapeType="1"/>
              </p:cNvSpPr>
              <p:nvPr/>
            </p:nvSpPr>
            <p:spPr bwMode="auto">
              <a:xfrm flipH="1" flipV="1">
                <a:off x="4080" y="1666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8" name="Line 427"/>
              <p:cNvSpPr>
                <a:spLocks noChangeShapeType="1"/>
              </p:cNvSpPr>
              <p:nvPr/>
            </p:nvSpPr>
            <p:spPr bwMode="auto">
              <a:xfrm flipH="1" flipV="1">
                <a:off x="4031" y="1640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9" name="Line 428"/>
              <p:cNvSpPr>
                <a:spLocks noChangeShapeType="1"/>
              </p:cNvSpPr>
              <p:nvPr/>
            </p:nvSpPr>
            <p:spPr bwMode="auto">
              <a:xfrm flipH="1" flipV="1">
                <a:off x="3988" y="169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0" name="Line 429"/>
              <p:cNvSpPr>
                <a:spLocks noChangeShapeType="1"/>
              </p:cNvSpPr>
              <p:nvPr/>
            </p:nvSpPr>
            <p:spPr bwMode="auto">
              <a:xfrm flipH="1" flipV="1">
                <a:off x="3993" y="1725"/>
                <a:ext cx="17" cy="1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1" name="Line 430"/>
              <p:cNvSpPr>
                <a:spLocks noChangeShapeType="1"/>
              </p:cNvSpPr>
              <p:nvPr/>
            </p:nvSpPr>
            <p:spPr bwMode="auto">
              <a:xfrm flipH="1" flipV="1">
                <a:off x="3997" y="1725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2" name="Line 431"/>
              <p:cNvSpPr>
                <a:spLocks noChangeShapeType="1"/>
              </p:cNvSpPr>
              <p:nvPr/>
            </p:nvSpPr>
            <p:spPr bwMode="auto">
              <a:xfrm>
                <a:off x="3994" y="1723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3" name="Line 432"/>
              <p:cNvSpPr>
                <a:spLocks noChangeShapeType="1"/>
              </p:cNvSpPr>
              <p:nvPr/>
            </p:nvSpPr>
            <p:spPr bwMode="auto">
              <a:xfrm flipV="1">
                <a:off x="3993" y="172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4" name="Line 433"/>
              <p:cNvSpPr>
                <a:spLocks noChangeShapeType="1"/>
              </p:cNvSpPr>
              <p:nvPr/>
            </p:nvSpPr>
            <p:spPr bwMode="auto">
              <a:xfrm flipV="1">
                <a:off x="3993" y="172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5" name="Line 434"/>
              <p:cNvSpPr>
                <a:spLocks noChangeShapeType="1"/>
              </p:cNvSpPr>
              <p:nvPr/>
            </p:nvSpPr>
            <p:spPr bwMode="auto">
              <a:xfrm flipV="1">
                <a:off x="4010" y="173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6" name="Line 435"/>
              <p:cNvSpPr>
                <a:spLocks noChangeShapeType="1"/>
              </p:cNvSpPr>
              <p:nvPr/>
            </p:nvSpPr>
            <p:spPr bwMode="auto">
              <a:xfrm flipH="1" flipV="1">
                <a:off x="4009" y="1734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7" name="Line 436"/>
              <p:cNvSpPr>
                <a:spLocks noChangeShapeType="1"/>
              </p:cNvSpPr>
              <p:nvPr/>
            </p:nvSpPr>
            <p:spPr bwMode="auto">
              <a:xfrm flipV="1">
                <a:off x="4010" y="173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8" name="Line 437"/>
              <p:cNvSpPr>
                <a:spLocks noChangeShapeType="1"/>
              </p:cNvSpPr>
              <p:nvPr/>
            </p:nvSpPr>
            <p:spPr bwMode="auto">
              <a:xfrm flipV="1">
                <a:off x="4009" y="1728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" name="Line 438"/>
              <p:cNvSpPr>
                <a:spLocks noChangeShapeType="1"/>
              </p:cNvSpPr>
              <p:nvPr/>
            </p:nvSpPr>
            <p:spPr bwMode="auto">
              <a:xfrm flipV="1">
                <a:off x="3997" y="1719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0" name="Freeform 439"/>
              <p:cNvSpPr>
                <a:spLocks/>
              </p:cNvSpPr>
              <p:nvPr/>
            </p:nvSpPr>
            <p:spPr bwMode="auto">
              <a:xfrm>
                <a:off x="4018" y="1675"/>
                <a:ext cx="29" cy="29"/>
              </a:xfrm>
              <a:custGeom>
                <a:avLst/>
                <a:gdLst>
                  <a:gd name="T0" fmla="*/ 0 w 96"/>
                  <a:gd name="T1" fmla="*/ 0 h 97"/>
                  <a:gd name="T2" fmla="*/ 0 w 96"/>
                  <a:gd name="T3" fmla="*/ 0 h 97"/>
                  <a:gd name="T4" fmla="*/ 0 w 96"/>
                  <a:gd name="T5" fmla="*/ 0 h 97"/>
                  <a:gd name="T6" fmla="*/ 0 w 96"/>
                  <a:gd name="T7" fmla="*/ 0 h 97"/>
                  <a:gd name="T8" fmla="*/ 0 w 96"/>
                  <a:gd name="T9" fmla="*/ 0 h 97"/>
                  <a:gd name="T10" fmla="*/ 0 w 96"/>
                  <a:gd name="T11" fmla="*/ 0 h 97"/>
                  <a:gd name="T12" fmla="*/ 0 w 96"/>
                  <a:gd name="T13" fmla="*/ 0 h 97"/>
                  <a:gd name="T14" fmla="*/ 0 w 96"/>
                  <a:gd name="T15" fmla="*/ 0 h 97"/>
                  <a:gd name="T16" fmla="*/ 0 w 96"/>
                  <a:gd name="T17" fmla="*/ 0 h 97"/>
                  <a:gd name="T18" fmla="*/ 0 w 96"/>
                  <a:gd name="T19" fmla="*/ 0 h 97"/>
                  <a:gd name="T20" fmla="*/ 0 w 96"/>
                  <a:gd name="T21" fmla="*/ 0 h 97"/>
                  <a:gd name="T22" fmla="*/ 0 w 96"/>
                  <a:gd name="T23" fmla="*/ 0 h 97"/>
                  <a:gd name="T24" fmla="*/ 0 w 96"/>
                  <a:gd name="T25" fmla="*/ 0 h 97"/>
                  <a:gd name="T26" fmla="*/ 0 w 96"/>
                  <a:gd name="T27" fmla="*/ 0 h 97"/>
                  <a:gd name="T28" fmla="*/ 0 w 96"/>
                  <a:gd name="T29" fmla="*/ 0 h 97"/>
                  <a:gd name="T30" fmla="*/ 0 w 96"/>
                  <a:gd name="T31" fmla="*/ 0 h 97"/>
                  <a:gd name="T32" fmla="*/ 0 w 96"/>
                  <a:gd name="T33" fmla="*/ 0 h 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6"/>
                  <a:gd name="T52" fmla="*/ 0 h 97"/>
                  <a:gd name="T53" fmla="*/ 96 w 96"/>
                  <a:gd name="T54" fmla="*/ 97 h 9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6" h="97">
                    <a:moveTo>
                      <a:pt x="96" y="49"/>
                    </a:moveTo>
                    <a:lnTo>
                      <a:pt x="93" y="30"/>
                    </a:lnTo>
                    <a:lnTo>
                      <a:pt x="83" y="15"/>
                    </a:lnTo>
                    <a:lnTo>
                      <a:pt x="66" y="5"/>
                    </a:lnTo>
                    <a:lnTo>
                      <a:pt x="48" y="0"/>
                    </a:lnTo>
                    <a:lnTo>
                      <a:pt x="29" y="5"/>
                    </a:lnTo>
                    <a:lnTo>
                      <a:pt x="14" y="15"/>
                    </a:lnTo>
                    <a:lnTo>
                      <a:pt x="4" y="30"/>
                    </a:lnTo>
                    <a:lnTo>
                      <a:pt x="0" y="49"/>
                    </a:lnTo>
                    <a:lnTo>
                      <a:pt x="4" y="67"/>
                    </a:lnTo>
                    <a:lnTo>
                      <a:pt x="14" y="83"/>
                    </a:lnTo>
                    <a:lnTo>
                      <a:pt x="29" y="93"/>
                    </a:lnTo>
                    <a:lnTo>
                      <a:pt x="48" y="97"/>
                    </a:lnTo>
                    <a:lnTo>
                      <a:pt x="66" y="93"/>
                    </a:lnTo>
                    <a:lnTo>
                      <a:pt x="83" y="83"/>
                    </a:lnTo>
                    <a:lnTo>
                      <a:pt x="93" y="67"/>
                    </a:lnTo>
                    <a:lnTo>
                      <a:pt x="96" y="49"/>
                    </a:lnTo>
                    <a:close/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1" name="Freeform 440"/>
              <p:cNvSpPr>
                <a:spLocks/>
              </p:cNvSpPr>
              <p:nvPr/>
            </p:nvSpPr>
            <p:spPr bwMode="auto">
              <a:xfrm>
                <a:off x="4023" y="1680"/>
                <a:ext cx="19" cy="20"/>
              </a:xfrm>
              <a:custGeom>
                <a:avLst/>
                <a:gdLst>
                  <a:gd name="T0" fmla="*/ 0 w 64"/>
                  <a:gd name="T1" fmla="*/ 0 h 64"/>
                  <a:gd name="T2" fmla="*/ 0 w 64"/>
                  <a:gd name="T3" fmla="*/ 0 h 64"/>
                  <a:gd name="T4" fmla="*/ 0 w 64"/>
                  <a:gd name="T5" fmla="*/ 0 h 64"/>
                  <a:gd name="T6" fmla="*/ 0 w 64"/>
                  <a:gd name="T7" fmla="*/ 0 h 64"/>
                  <a:gd name="T8" fmla="*/ 0 w 64"/>
                  <a:gd name="T9" fmla="*/ 0 h 64"/>
                  <a:gd name="T10" fmla="*/ 0 w 64"/>
                  <a:gd name="T11" fmla="*/ 0 h 64"/>
                  <a:gd name="T12" fmla="*/ 0 w 64"/>
                  <a:gd name="T13" fmla="*/ 0 h 64"/>
                  <a:gd name="T14" fmla="*/ 0 w 64"/>
                  <a:gd name="T15" fmla="*/ 0 h 64"/>
                  <a:gd name="T16" fmla="*/ 0 w 64"/>
                  <a:gd name="T17" fmla="*/ 0 h 64"/>
                  <a:gd name="T18" fmla="*/ 0 w 64"/>
                  <a:gd name="T19" fmla="*/ 0 h 64"/>
                  <a:gd name="T20" fmla="*/ 0 w 64"/>
                  <a:gd name="T21" fmla="*/ 0 h 64"/>
                  <a:gd name="T22" fmla="*/ 0 w 64"/>
                  <a:gd name="T23" fmla="*/ 0 h 64"/>
                  <a:gd name="T24" fmla="*/ 0 w 64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4"/>
                  <a:gd name="T40" fmla="*/ 0 h 64"/>
                  <a:gd name="T41" fmla="*/ 64 w 64"/>
                  <a:gd name="T42" fmla="*/ 64 h 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4" h="64">
                    <a:moveTo>
                      <a:pt x="64" y="32"/>
                    </a:moveTo>
                    <a:lnTo>
                      <a:pt x="59" y="16"/>
                    </a:lnTo>
                    <a:lnTo>
                      <a:pt x="48" y="3"/>
                    </a:lnTo>
                    <a:lnTo>
                      <a:pt x="31" y="0"/>
                    </a:lnTo>
                    <a:lnTo>
                      <a:pt x="15" y="3"/>
                    </a:lnTo>
                    <a:lnTo>
                      <a:pt x="4" y="16"/>
                    </a:lnTo>
                    <a:lnTo>
                      <a:pt x="0" y="32"/>
                    </a:lnTo>
                    <a:lnTo>
                      <a:pt x="4" y="47"/>
                    </a:lnTo>
                    <a:lnTo>
                      <a:pt x="15" y="59"/>
                    </a:lnTo>
                    <a:lnTo>
                      <a:pt x="31" y="64"/>
                    </a:lnTo>
                    <a:lnTo>
                      <a:pt x="48" y="59"/>
                    </a:lnTo>
                    <a:lnTo>
                      <a:pt x="59" y="47"/>
                    </a:lnTo>
                    <a:lnTo>
                      <a:pt x="64" y="32"/>
                    </a:lnTo>
                    <a:close/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2" name="Freeform 441"/>
              <p:cNvSpPr>
                <a:spLocks/>
              </p:cNvSpPr>
              <p:nvPr/>
            </p:nvSpPr>
            <p:spPr bwMode="auto">
              <a:xfrm>
                <a:off x="4022" y="1679"/>
                <a:ext cx="22" cy="21"/>
              </a:xfrm>
              <a:custGeom>
                <a:avLst/>
                <a:gdLst>
                  <a:gd name="T0" fmla="*/ 0 w 71"/>
                  <a:gd name="T1" fmla="*/ 0 h 71"/>
                  <a:gd name="T2" fmla="*/ 0 w 71"/>
                  <a:gd name="T3" fmla="*/ 0 h 71"/>
                  <a:gd name="T4" fmla="*/ 0 w 71"/>
                  <a:gd name="T5" fmla="*/ 0 h 71"/>
                  <a:gd name="T6" fmla="*/ 0 w 71"/>
                  <a:gd name="T7" fmla="*/ 0 h 71"/>
                  <a:gd name="T8" fmla="*/ 0 w 71"/>
                  <a:gd name="T9" fmla="*/ 0 h 71"/>
                  <a:gd name="T10" fmla="*/ 0 w 71"/>
                  <a:gd name="T11" fmla="*/ 0 h 71"/>
                  <a:gd name="T12" fmla="*/ 0 w 71"/>
                  <a:gd name="T13" fmla="*/ 0 h 71"/>
                  <a:gd name="T14" fmla="*/ 0 w 71"/>
                  <a:gd name="T15" fmla="*/ 0 h 71"/>
                  <a:gd name="T16" fmla="*/ 0 w 71"/>
                  <a:gd name="T17" fmla="*/ 0 h 71"/>
                  <a:gd name="T18" fmla="*/ 0 w 71"/>
                  <a:gd name="T19" fmla="*/ 0 h 71"/>
                  <a:gd name="T20" fmla="*/ 0 w 71"/>
                  <a:gd name="T21" fmla="*/ 0 h 71"/>
                  <a:gd name="T22" fmla="*/ 0 w 71"/>
                  <a:gd name="T23" fmla="*/ 0 h 71"/>
                  <a:gd name="T24" fmla="*/ 0 w 71"/>
                  <a:gd name="T25" fmla="*/ 0 h 71"/>
                  <a:gd name="T26" fmla="*/ 0 w 71"/>
                  <a:gd name="T27" fmla="*/ 0 h 71"/>
                  <a:gd name="T28" fmla="*/ 0 w 71"/>
                  <a:gd name="T29" fmla="*/ 0 h 71"/>
                  <a:gd name="T30" fmla="*/ 0 w 71"/>
                  <a:gd name="T31" fmla="*/ 0 h 71"/>
                  <a:gd name="T32" fmla="*/ 0 w 71"/>
                  <a:gd name="T33" fmla="*/ 0 h 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1"/>
                  <a:gd name="T52" fmla="*/ 0 h 71"/>
                  <a:gd name="T53" fmla="*/ 71 w 71"/>
                  <a:gd name="T54" fmla="*/ 71 h 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1" h="71">
                    <a:moveTo>
                      <a:pt x="71" y="36"/>
                    </a:moveTo>
                    <a:lnTo>
                      <a:pt x="68" y="23"/>
                    </a:lnTo>
                    <a:lnTo>
                      <a:pt x="59" y="10"/>
                    </a:lnTo>
                    <a:lnTo>
                      <a:pt x="48" y="3"/>
                    </a:lnTo>
                    <a:lnTo>
                      <a:pt x="35" y="0"/>
                    </a:lnTo>
                    <a:lnTo>
                      <a:pt x="21" y="3"/>
                    </a:lnTo>
                    <a:lnTo>
                      <a:pt x="10" y="10"/>
                    </a:lnTo>
                    <a:lnTo>
                      <a:pt x="1" y="23"/>
                    </a:lnTo>
                    <a:lnTo>
                      <a:pt x="0" y="36"/>
                    </a:lnTo>
                    <a:lnTo>
                      <a:pt x="1" y="50"/>
                    </a:lnTo>
                    <a:lnTo>
                      <a:pt x="10" y="61"/>
                    </a:lnTo>
                    <a:lnTo>
                      <a:pt x="21" y="68"/>
                    </a:lnTo>
                    <a:lnTo>
                      <a:pt x="35" y="71"/>
                    </a:lnTo>
                    <a:lnTo>
                      <a:pt x="48" y="68"/>
                    </a:lnTo>
                    <a:lnTo>
                      <a:pt x="59" y="61"/>
                    </a:lnTo>
                    <a:lnTo>
                      <a:pt x="68" y="50"/>
                    </a:lnTo>
                    <a:lnTo>
                      <a:pt x="71" y="36"/>
                    </a:lnTo>
                    <a:close/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3" name="Line 442"/>
              <p:cNvSpPr>
                <a:spLocks noChangeShapeType="1"/>
              </p:cNvSpPr>
              <p:nvPr/>
            </p:nvSpPr>
            <p:spPr bwMode="auto">
              <a:xfrm flipH="1">
                <a:off x="4042" y="1678"/>
                <a:ext cx="62" cy="8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4" name="Freeform 443"/>
              <p:cNvSpPr>
                <a:spLocks/>
              </p:cNvSpPr>
              <p:nvPr/>
            </p:nvSpPr>
            <p:spPr bwMode="auto">
              <a:xfrm>
                <a:off x="4232" y="1685"/>
                <a:ext cx="11" cy="18"/>
              </a:xfrm>
              <a:custGeom>
                <a:avLst/>
                <a:gdLst>
                  <a:gd name="T0" fmla="*/ 0 w 38"/>
                  <a:gd name="T1" fmla="*/ 0 h 59"/>
                  <a:gd name="T2" fmla="*/ 0 w 38"/>
                  <a:gd name="T3" fmla="*/ 0 h 59"/>
                  <a:gd name="T4" fmla="*/ 0 w 38"/>
                  <a:gd name="T5" fmla="*/ 0 h 59"/>
                  <a:gd name="T6" fmla="*/ 0 60000 65536"/>
                  <a:gd name="T7" fmla="*/ 0 60000 65536"/>
                  <a:gd name="T8" fmla="*/ 0 60000 65536"/>
                  <a:gd name="T9" fmla="*/ 0 w 38"/>
                  <a:gd name="T10" fmla="*/ 0 h 59"/>
                  <a:gd name="T11" fmla="*/ 38 w 38"/>
                  <a:gd name="T12" fmla="*/ 59 h 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" h="59">
                    <a:moveTo>
                      <a:pt x="0" y="59"/>
                    </a:moveTo>
                    <a:lnTo>
                      <a:pt x="20" y="0"/>
                    </a:lnTo>
                    <a:lnTo>
                      <a:pt x="38" y="5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5" name="Line 444"/>
              <p:cNvSpPr>
                <a:spLocks noChangeShapeType="1"/>
              </p:cNvSpPr>
              <p:nvPr/>
            </p:nvSpPr>
            <p:spPr bwMode="auto">
              <a:xfrm flipH="1">
                <a:off x="4234" y="1698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6" name="Line 445"/>
              <p:cNvSpPr>
                <a:spLocks noChangeShapeType="1"/>
              </p:cNvSpPr>
              <p:nvPr/>
            </p:nvSpPr>
            <p:spPr bwMode="auto">
              <a:xfrm flipV="1">
                <a:off x="4249" y="1685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7" name="Freeform 446"/>
              <p:cNvSpPr>
                <a:spLocks/>
              </p:cNvSpPr>
              <p:nvPr/>
            </p:nvSpPr>
            <p:spPr bwMode="auto">
              <a:xfrm>
                <a:off x="4255" y="1685"/>
                <a:ext cx="12" cy="18"/>
              </a:xfrm>
              <a:custGeom>
                <a:avLst/>
                <a:gdLst>
                  <a:gd name="T0" fmla="*/ 0 w 40"/>
                  <a:gd name="T1" fmla="*/ 0 h 59"/>
                  <a:gd name="T2" fmla="*/ 0 w 40"/>
                  <a:gd name="T3" fmla="*/ 0 h 59"/>
                  <a:gd name="T4" fmla="*/ 0 w 40"/>
                  <a:gd name="T5" fmla="*/ 0 h 59"/>
                  <a:gd name="T6" fmla="*/ 0 w 40"/>
                  <a:gd name="T7" fmla="*/ 0 h 59"/>
                  <a:gd name="T8" fmla="*/ 0 w 4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59"/>
                  <a:gd name="T17" fmla="*/ 40 w 40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59">
                    <a:moveTo>
                      <a:pt x="0" y="59"/>
                    </a:moveTo>
                    <a:lnTo>
                      <a:pt x="0" y="0"/>
                    </a:lnTo>
                    <a:lnTo>
                      <a:pt x="20" y="33"/>
                    </a:lnTo>
                    <a:lnTo>
                      <a:pt x="40" y="0"/>
                    </a:lnTo>
                    <a:lnTo>
                      <a:pt x="40" y="5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8" name="Freeform 447"/>
              <p:cNvSpPr>
                <a:spLocks/>
              </p:cNvSpPr>
              <p:nvPr/>
            </p:nvSpPr>
            <p:spPr bwMode="auto">
              <a:xfrm>
                <a:off x="4272" y="1685"/>
                <a:ext cx="12" cy="18"/>
              </a:xfrm>
              <a:custGeom>
                <a:avLst/>
                <a:gdLst>
                  <a:gd name="T0" fmla="*/ 0 w 38"/>
                  <a:gd name="T1" fmla="*/ 0 h 59"/>
                  <a:gd name="T2" fmla="*/ 0 w 38"/>
                  <a:gd name="T3" fmla="*/ 0 h 59"/>
                  <a:gd name="T4" fmla="*/ 0 w 38"/>
                  <a:gd name="T5" fmla="*/ 0 h 59"/>
                  <a:gd name="T6" fmla="*/ 0 60000 65536"/>
                  <a:gd name="T7" fmla="*/ 0 60000 65536"/>
                  <a:gd name="T8" fmla="*/ 0 60000 65536"/>
                  <a:gd name="T9" fmla="*/ 0 w 38"/>
                  <a:gd name="T10" fmla="*/ 0 h 59"/>
                  <a:gd name="T11" fmla="*/ 38 w 38"/>
                  <a:gd name="T12" fmla="*/ 59 h 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" h="59">
                    <a:moveTo>
                      <a:pt x="0" y="59"/>
                    </a:moveTo>
                    <a:lnTo>
                      <a:pt x="19" y="0"/>
                    </a:lnTo>
                    <a:lnTo>
                      <a:pt x="38" y="5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89" name="Line 448"/>
              <p:cNvSpPr>
                <a:spLocks noChangeShapeType="1"/>
              </p:cNvSpPr>
              <p:nvPr/>
            </p:nvSpPr>
            <p:spPr bwMode="auto">
              <a:xfrm flipH="1">
                <a:off x="4274" y="1698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0" name="Freeform 449"/>
              <p:cNvSpPr>
                <a:spLocks/>
              </p:cNvSpPr>
              <p:nvPr/>
            </p:nvSpPr>
            <p:spPr bwMode="auto">
              <a:xfrm>
                <a:off x="4290" y="1685"/>
                <a:ext cx="10" cy="18"/>
              </a:xfrm>
              <a:custGeom>
                <a:avLst/>
                <a:gdLst>
                  <a:gd name="T0" fmla="*/ 0 w 32"/>
                  <a:gd name="T1" fmla="*/ 0 h 59"/>
                  <a:gd name="T2" fmla="*/ 0 w 32"/>
                  <a:gd name="T3" fmla="*/ 0 h 59"/>
                  <a:gd name="T4" fmla="*/ 0 w 32"/>
                  <a:gd name="T5" fmla="*/ 0 h 59"/>
                  <a:gd name="T6" fmla="*/ 0 w 3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59"/>
                  <a:gd name="T14" fmla="*/ 32 w 3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59">
                    <a:moveTo>
                      <a:pt x="0" y="59"/>
                    </a:moveTo>
                    <a:lnTo>
                      <a:pt x="0" y="0"/>
                    </a:lnTo>
                    <a:lnTo>
                      <a:pt x="32" y="59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391" name="Line 450"/>
              <p:cNvSpPr>
                <a:spLocks noChangeShapeType="1"/>
              </p:cNvSpPr>
              <p:nvPr/>
            </p:nvSpPr>
            <p:spPr bwMode="auto">
              <a:xfrm flipV="1">
                <a:off x="4310" y="1685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2" name="Line 451"/>
              <p:cNvSpPr>
                <a:spLocks noChangeShapeType="1"/>
              </p:cNvSpPr>
              <p:nvPr/>
            </p:nvSpPr>
            <p:spPr bwMode="auto">
              <a:xfrm>
                <a:off x="4305" y="1685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3" name="Line 452"/>
              <p:cNvSpPr>
                <a:spLocks noChangeShapeType="1"/>
              </p:cNvSpPr>
              <p:nvPr/>
            </p:nvSpPr>
            <p:spPr bwMode="auto">
              <a:xfrm flipV="1">
                <a:off x="3647" y="1383"/>
                <a:ext cx="43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4" name="Line 453"/>
              <p:cNvSpPr>
                <a:spLocks noChangeShapeType="1"/>
              </p:cNvSpPr>
              <p:nvPr/>
            </p:nvSpPr>
            <p:spPr bwMode="auto">
              <a:xfrm flipH="1" flipV="1">
                <a:off x="3557" y="1279"/>
                <a:ext cx="132" cy="9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5" name="Line 454"/>
              <p:cNvSpPr>
                <a:spLocks noChangeShapeType="1"/>
              </p:cNvSpPr>
              <p:nvPr/>
            </p:nvSpPr>
            <p:spPr bwMode="auto">
              <a:xfrm flipH="1" flipV="1">
                <a:off x="3690" y="1386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6" name="Line 455"/>
              <p:cNvSpPr>
                <a:spLocks noChangeShapeType="1"/>
              </p:cNvSpPr>
              <p:nvPr/>
            </p:nvSpPr>
            <p:spPr bwMode="auto">
              <a:xfrm flipH="1" flipV="1">
                <a:off x="3560" y="1278"/>
                <a:ext cx="129" cy="9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7" name="Line 456"/>
              <p:cNvSpPr>
                <a:spLocks noChangeShapeType="1"/>
              </p:cNvSpPr>
              <p:nvPr/>
            </p:nvSpPr>
            <p:spPr bwMode="auto">
              <a:xfrm flipV="1">
                <a:off x="3651" y="1386"/>
                <a:ext cx="39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8" name="Line 457"/>
              <p:cNvSpPr>
                <a:spLocks noChangeShapeType="1"/>
              </p:cNvSpPr>
              <p:nvPr/>
            </p:nvSpPr>
            <p:spPr bwMode="auto">
              <a:xfrm flipH="1" flipV="1">
                <a:off x="3690" y="1370"/>
                <a:ext cx="3" cy="1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9" name="Line 458"/>
              <p:cNvSpPr>
                <a:spLocks noChangeShapeType="1"/>
              </p:cNvSpPr>
              <p:nvPr/>
            </p:nvSpPr>
            <p:spPr bwMode="auto">
              <a:xfrm flipH="1" flipV="1">
                <a:off x="3689" y="137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0" name="Line 459"/>
              <p:cNvSpPr>
                <a:spLocks noChangeShapeType="1"/>
              </p:cNvSpPr>
              <p:nvPr/>
            </p:nvSpPr>
            <p:spPr bwMode="auto">
              <a:xfrm flipH="1" flipV="1">
                <a:off x="3687" y="1368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1" name="Line 460"/>
              <p:cNvSpPr>
                <a:spLocks noChangeShapeType="1"/>
              </p:cNvSpPr>
              <p:nvPr/>
            </p:nvSpPr>
            <p:spPr bwMode="auto">
              <a:xfrm flipH="1">
                <a:off x="3634" y="1442"/>
                <a:ext cx="19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2" name="Line 461"/>
              <p:cNvSpPr>
                <a:spLocks noChangeShapeType="1"/>
              </p:cNvSpPr>
              <p:nvPr/>
            </p:nvSpPr>
            <p:spPr bwMode="auto">
              <a:xfrm flipH="1">
                <a:off x="3642" y="1440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3" name="Line 462"/>
              <p:cNvSpPr>
                <a:spLocks noChangeShapeType="1"/>
              </p:cNvSpPr>
              <p:nvPr/>
            </p:nvSpPr>
            <p:spPr bwMode="auto">
              <a:xfrm flipH="1">
                <a:off x="3651" y="1439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4" name="Line 463"/>
              <p:cNvSpPr>
                <a:spLocks noChangeShapeType="1"/>
              </p:cNvSpPr>
              <p:nvPr/>
            </p:nvSpPr>
            <p:spPr bwMode="auto">
              <a:xfrm flipH="1">
                <a:off x="3632" y="1442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5" name="Line 464"/>
              <p:cNvSpPr>
                <a:spLocks noChangeShapeType="1"/>
              </p:cNvSpPr>
              <p:nvPr/>
            </p:nvSpPr>
            <p:spPr bwMode="auto">
              <a:xfrm flipV="1">
                <a:off x="3560" y="1278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6" name="Freeform 465"/>
              <p:cNvSpPr>
                <a:spLocks/>
              </p:cNvSpPr>
              <p:nvPr/>
            </p:nvSpPr>
            <p:spPr bwMode="auto">
              <a:xfrm>
                <a:off x="3597" y="1302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7" y="14"/>
                    </a:lnTo>
                    <a:lnTo>
                      <a:pt x="11" y="13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07" name="Freeform 466"/>
              <p:cNvSpPr>
                <a:spLocks/>
              </p:cNvSpPr>
              <p:nvPr/>
            </p:nvSpPr>
            <p:spPr bwMode="auto">
              <a:xfrm>
                <a:off x="3565" y="1294"/>
                <a:ext cx="4" cy="4"/>
              </a:xfrm>
              <a:custGeom>
                <a:avLst/>
                <a:gdLst>
                  <a:gd name="T0" fmla="*/ 0 w 14"/>
                  <a:gd name="T1" fmla="*/ 0 h 14"/>
                  <a:gd name="T2" fmla="*/ 0 w 14"/>
                  <a:gd name="T3" fmla="*/ 0 h 14"/>
                  <a:gd name="T4" fmla="*/ 0 w 14"/>
                  <a:gd name="T5" fmla="*/ 0 h 14"/>
                  <a:gd name="T6" fmla="*/ 0 w 14"/>
                  <a:gd name="T7" fmla="*/ 0 h 14"/>
                  <a:gd name="T8" fmla="*/ 0 w 14"/>
                  <a:gd name="T9" fmla="*/ 0 h 14"/>
                  <a:gd name="T10" fmla="*/ 0 w 14"/>
                  <a:gd name="T11" fmla="*/ 0 h 14"/>
                  <a:gd name="T12" fmla="*/ 0 w 14"/>
                  <a:gd name="T13" fmla="*/ 0 h 14"/>
                  <a:gd name="T14" fmla="*/ 0 w 14"/>
                  <a:gd name="T15" fmla="*/ 0 h 14"/>
                  <a:gd name="T16" fmla="*/ 0 w 14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"/>
                  <a:gd name="T28" fmla="*/ 0 h 14"/>
                  <a:gd name="T29" fmla="*/ 14 w 14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" h="14">
                    <a:moveTo>
                      <a:pt x="14" y="7"/>
                    </a:moveTo>
                    <a:lnTo>
                      <a:pt x="12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7" y="14"/>
                    </a:lnTo>
                    <a:lnTo>
                      <a:pt x="12" y="11"/>
                    </a:lnTo>
                    <a:lnTo>
                      <a:pt x="14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08" name="Freeform 467"/>
              <p:cNvSpPr>
                <a:spLocks/>
              </p:cNvSpPr>
              <p:nvPr/>
            </p:nvSpPr>
            <p:spPr bwMode="auto">
              <a:xfrm>
                <a:off x="3577" y="1382"/>
                <a:ext cx="4" cy="4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0 h 14"/>
                  <a:gd name="T4" fmla="*/ 0 w 13"/>
                  <a:gd name="T5" fmla="*/ 0 h 14"/>
                  <a:gd name="T6" fmla="*/ 0 w 13"/>
                  <a:gd name="T7" fmla="*/ 0 h 14"/>
                  <a:gd name="T8" fmla="*/ 0 w 13"/>
                  <a:gd name="T9" fmla="*/ 0 h 14"/>
                  <a:gd name="T10" fmla="*/ 0 w 13"/>
                  <a:gd name="T11" fmla="*/ 0 h 14"/>
                  <a:gd name="T12" fmla="*/ 0 w 13"/>
                  <a:gd name="T13" fmla="*/ 0 h 14"/>
                  <a:gd name="T14" fmla="*/ 0 w 13"/>
                  <a:gd name="T15" fmla="*/ 0 h 14"/>
                  <a:gd name="T16" fmla="*/ 0 w 13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4"/>
                  <a:gd name="T29" fmla="*/ 13 w 13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4">
                    <a:moveTo>
                      <a:pt x="13" y="7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7" y="14"/>
                    </a:lnTo>
                    <a:lnTo>
                      <a:pt x="11" y="12"/>
                    </a:lnTo>
                    <a:lnTo>
                      <a:pt x="13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09" name="Freeform 468"/>
              <p:cNvSpPr>
                <a:spLocks/>
              </p:cNvSpPr>
              <p:nvPr/>
            </p:nvSpPr>
            <p:spPr bwMode="auto">
              <a:xfrm>
                <a:off x="3606" y="1364"/>
                <a:ext cx="4" cy="5"/>
              </a:xfrm>
              <a:custGeom>
                <a:avLst/>
                <a:gdLst>
                  <a:gd name="T0" fmla="*/ 0 w 15"/>
                  <a:gd name="T1" fmla="*/ 0 h 14"/>
                  <a:gd name="T2" fmla="*/ 0 w 15"/>
                  <a:gd name="T3" fmla="*/ 0 h 14"/>
                  <a:gd name="T4" fmla="*/ 0 w 15"/>
                  <a:gd name="T5" fmla="*/ 0 h 14"/>
                  <a:gd name="T6" fmla="*/ 0 w 15"/>
                  <a:gd name="T7" fmla="*/ 0 h 14"/>
                  <a:gd name="T8" fmla="*/ 0 w 15"/>
                  <a:gd name="T9" fmla="*/ 0 h 14"/>
                  <a:gd name="T10" fmla="*/ 0 w 15"/>
                  <a:gd name="T11" fmla="*/ 0 h 14"/>
                  <a:gd name="T12" fmla="*/ 0 w 15"/>
                  <a:gd name="T13" fmla="*/ 0 h 14"/>
                  <a:gd name="T14" fmla="*/ 0 w 15"/>
                  <a:gd name="T15" fmla="*/ 0 h 14"/>
                  <a:gd name="T16" fmla="*/ 0 w 15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4"/>
                  <a:gd name="T29" fmla="*/ 15 w 15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4">
                    <a:moveTo>
                      <a:pt x="15" y="7"/>
                    </a:moveTo>
                    <a:lnTo>
                      <a:pt x="12" y="3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7" y="14"/>
                    </a:lnTo>
                    <a:lnTo>
                      <a:pt x="12" y="13"/>
                    </a:lnTo>
                    <a:lnTo>
                      <a:pt x="15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0" name="Freeform 469"/>
              <p:cNvSpPr>
                <a:spLocks/>
              </p:cNvSpPr>
              <p:nvPr/>
            </p:nvSpPr>
            <p:spPr bwMode="auto">
              <a:xfrm>
                <a:off x="3615" y="1331"/>
                <a:ext cx="4" cy="4"/>
              </a:xfrm>
              <a:custGeom>
                <a:avLst/>
                <a:gdLst>
                  <a:gd name="T0" fmla="*/ 0 w 15"/>
                  <a:gd name="T1" fmla="*/ 0 h 14"/>
                  <a:gd name="T2" fmla="*/ 0 w 15"/>
                  <a:gd name="T3" fmla="*/ 0 h 14"/>
                  <a:gd name="T4" fmla="*/ 0 w 15"/>
                  <a:gd name="T5" fmla="*/ 0 h 14"/>
                  <a:gd name="T6" fmla="*/ 0 w 15"/>
                  <a:gd name="T7" fmla="*/ 0 h 14"/>
                  <a:gd name="T8" fmla="*/ 0 w 15"/>
                  <a:gd name="T9" fmla="*/ 0 h 14"/>
                  <a:gd name="T10" fmla="*/ 0 w 15"/>
                  <a:gd name="T11" fmla="*/ 0 h 14"/>
                  <a:gd name="T12" fmla="*/ 0 w 15"/>
                  <a:gd name="T13" fmla="*/ 0 h 14"/>
                  <a:gd name="T14" fmla="*/ 0 w 15"/>
                  <a:gd name="T15" fmla="*/ 0 h 14"/>
                  <a:gd name="T16" fmla="*/ 0 w 15"/>
                  <a:gd name="T17" fmla="*/ 0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4"/>
                  <a:gd name="T29" fmla="*/ 15 w 15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4">
                    <a:moveTo>
                      <a:pt x="15" y="7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13" y="12"/>
                    </a:lnTo>
                    <a:lnTo>
                      <a:pt x="15" y="7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1" name="Freeform 470"/>
              <p:cNvSpPr>
                <a:spLocks/>
              </p:cNvSpPr>
              <p:nvPr/>
            </p:nvSpPr>
            <p:spPr bwMode="auto">
              <a:xfrm>
                <a:off x="3556" y="1311"/>
                <a:ext cx="65" cy="77"/>
              </a:xfrm>
              <a:custGeom>
                <a:avLst/>
                <a:gdLst>
                  <a:gd name="T0" fmla="*/ 0 w 216"/>
                  <a:gd name="T1" fmla="*/ 0 h 258"/>
                  <a:gd name="T2" fmla="*/ 0 w 216"/>
                  <a:gd name="T3" fmla="*/ 0 h 258"/>
                  <a:gd name="T4" fmla="*/ 0 w 216"/>
                  <a:gd name="T5" fmla="*/ 0 h 258"/>
                  <a:gd name="T6" fmla="*/ 0 w 216"/>
                  <a:gd name="T7" fmla="*/ 0 h 258"/>
                  <a:gd name="T8" fmla="*/ 0 w 216"/>
                  <a:gd name="T9" fmla="*/ 0 h 258"/>
                  <a:gd name="T10" fmla="*/ 0 w 216"/>
                  <a:gd name="T11" fmla="*/ 0 h 258"/>
                  <a:gd name="T12" fmla="*/ 0 w 216"/>
                  <a:gd name="T13" fmla="*/ 0 h 258"/>
                  <a:gd name="T14" fmla="*/ 0 w 216"/>
                  <a:gd name="T15" fmla="*/ 0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"/>
                  <a:gd name="T25" fmla="*/ 0 h 258"/>
                  <a:gd name="T26" fmla="*/ 216 w 216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" h="258">
                    <a:moveTo>
                      <a:pt x="0" y="248"/>
                    </a:moveTo>
                    <a:lnTo>
                      <a:pt x="58" y="258"/>
                    </a:lnTo>
                    <a:lnTo>
                      <a:pt x="116" y="246"/>
                    </a:lnTo>
                    <a:lnTo>
                      <a:pt x="166" y="215"/>
                    </a:lnTo>
                    <a:lnTo>
                      <a:pt x="200" y="168"/>
                    </a:lnTo>
                    <a:lnTo>
                      <a:pt x="216" y="111"/>
                    </a:lnTo>
                    <a:lnTo>
                      <a:pt x="211" y="53"/>
                    </a:lnTo>
                    <a:lnTo>
                      <a:pt x="184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2" name="Line 471"/>
              <p:cNvSpPr>
                <a:spLocks noChangeShapeType="1"/>
              </p:cNvSpPr>
              <p:nvPr/>
            </p:nvSpPr>
            <p:spPr bwMode="auto">
              <a:xfrm flipH="1" flipV="1">
                <a:off x="3589" y="1294"/>
                <a:ext cx="23" cy="1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3" name="Line 472"/>
              <p:cNvSpPr>
                <a:spLocks noChangeShapeType="1"/>
              </p:cNvSpPr>
              <p:nvPr/>
            </p:nvSpPr>
            <p:spPr bwMode="auto">
              <a:xfrm flipH="1">
                <a:off x="3603" y="1339"/>
                <a:ext cx="78" cy="10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4" name="Freeform 473"/>
              <p:cNvSpPr>
                <a:spLocks/>
              </p:cNvSpPr>
              <p:nvPr/>
            </p:nvSpPr>
            <p:spPr bwMode="auto">
              <a:xfrm>
                <a:off x="3612" y="1362"/>
                <a:ext cx="60" cy="60"/>
              </a:xfrm>
              <a:custGeom>
                <a:avLst/>
                <a:gdLst>
                  <a:gd name="T0" fmla="*/ 0 w 199"/>
                  <a:gd name="T1" fmla="*/ 0 h 200"/>
                  <a:gd name="T2" fmla="*/ 0 w 199"/>
                  <a:gd name="T3" fmla="*/ 0 h 200"/>
                  <a:gd name="T4" fmla="*/ 0 w 199"/>
                  <a:gd name="T5" fmla="*/ 0 h 200"/>
                  <a:gd name="T6" fmla="*/ 0 w 199"/>
                  <a:gd name="T7" fmla="*/ 0 h 200"/>
                  <a:gd name="T8" fmla="*/ 0 w 199"/>
                  <a:gd name="T9" fmla="*/ 0 h 200"/>
                  <a:gd name="T10" fmla="*/ 0 w 199"/>
                  <a:gd name="T11" fmla="*/ 0 h 200"/>
                  <a:gd name="T12" fmla="*/ 0 w 199"/>
                  <a:gd name="T13" fmla="*/ 0 h 200"/>
                  <a:gd name="T14" fmla="*/ 0 w 199"/>
                  <a:gd name="T15" fmla="*/ 0 h 200"/>
                  <a:gd name="T16" fmla="*/ 0 w 199"/>
                  <a:gd name="T17" fmla="*/ 0 h 200"/>
                  <a:gd name="T18" fmla="*/ 0 w 199"/>
                  <a:gd name="T19" fmla="*/ 0 h 200"/>
                  <a:gd name="T20" fmla="*/ 0 w 199"/>
                  <a:gd name="T21" fmla="*/ 0 h 200"/>
                  <a:gd name="T22" fmla="*/ 0 w 199"/>
                  <a:gd name="T23" fmla="*/ 0 h 200"/>
                  <a:gd name="T24" fmla="*/ 0 w 199"/>
                  <a:gd name="T25" fmla="*/ 0 h 2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9"/>
                  <a:gd name="T40" fmla="*/ 0 h 200"/>
                  <a:gd name="T41" fmla="*/ 199 w 199"/>
                  <a:gd name="T42" fmla="*/ 200 h 2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9" h="200">
                    <a:moveTo>
                      <a:pt x="199" y="99"/>
                    </a:moveTo>
                    <a:lnTo>
                      <a:pt x="186" y="50"/>
                    </a:lnTo>
                    <a:lnTo>
                      <a:pt x="149" y="14"/>
                    </a:lnTo>
                    <a:lnTo>
                      <a:pt x="99" y="0"/>
                    </a:lnTo>
                    <a:lnTo>
                      <a:pt x="49" y="14"/>
                    </a:lnTo>
                    <a:lnTo>
                      <a:pt x="13" y="50"/>
                    </a:lnTo>
                    <a:lnTo>
                      <a:pt x="0" y="99"/>
                    </a:lnTo>
                    <a:lnTo>
                      <a:pt x="13" y="149"/>
                    </a:lnTo>
                    <a:lnTo>
                      <a:pt x="49" y="186"/>
                    </a:lnTo>
                    <a:lnTo>
                      <a:pt x="99" y="200"/>
                    </a:lnTo>
                    <a:lnTo>
                      <a:pt x="149" y="186"/>
                    </a:lnTo>
                    <a:lnTo>
                      <a:pt x="186" y="149"/>
                    </a:lnTo>
                    <a:lnTo>
                      <a:pt x="199" y="99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5" name="Freeform 474"/>
              <p:cNvSpPr>
                <a:spLocks/>
              </p:cNvSpPr>
              <p:nvPr/>
            </p:nvSpPr>
            <p:spPr bwMode="auto">
              <a:xfrm>
                <a:off x="3616" y="1366"/>
                <a:ext cx="52" cy="52"/>
              </a:xfrm>
              <a:custGeom>
                <a:avLst/>
                <a:gdLst>
                  <a:gd name="T0" fmla="*/ 0 w 170"/>
                  <a:gd name="T1" fmla="*/ 0 h 172"/>
                  <a:gd name="T2" fmla="*/ 0 w 170"/>
                  <a:gd name="T3" fmla="*/ 0 h 172"/>
                  <a:gd name="T4" fmla="*/ 0 w 170"/>
                  <a:gd name="T5" fmla="*/ 0 h 172"/>
                  <a:gd name="T6" fmla="*/ 0 w 170"/>
                  <a:gd name="T7" fmla="*/ 0 h 172"/>
                  <a:gd name="T8" fmla="*/ 0 w 170"/>
                  <a:gd name="T9" fmla="*/ 0 h 172"/>
                  <a:gd name="T10" fmla="*/ 0 w 170"/>
                  <a:gd name="T11" fmla="*/ 0 h 172"/>
                  <a:gd name="T12" fmla="*/ 0 w 170"/>
                  <a:gd name="T13" fmla="*/ 0 h 172"/>
                  <a:gd name="T14" fmla="*/ 0 w 170"/>
                  <a:gd name="T15" fmla="*/ 0 h 172"/>
                  <a:gd name="T16" fmla="*/ 0 w 170"/>
                  <a:gd name="T17" fmla="*/ 0 h 172"/>
                  <a:gd name="T18" fmla="*/ 0 w 170"/>
                  <a:gd name="T19" fmla="*/ 0 h 172"/>
                  <a:gd name="T20" fmla="*/ 0 w 170"/>
                  <a:gd name="T21" fmla="*/ 0 h 172"/>
                  <a:gd name="T22" fmla="*/ 0 w 170"/>
                  <a:gd name="T23" fmla="*/ 0 h 172"/>
                  <a:gd name="T24" fmla="*/ 0 w 170"/>
                  <a:gd name="T25" fmla="*/ 0 h 1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0"/>
                  <a:gd name="T40" fmla="*/ 0 h 172"/>
                  <a:gd name="T41" fmla="*/ 170 w 170"/>
                  <a:gd name="T42" fmla="*/ 172 h 1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0" h="172">
                    <a:moveTo>
                      <a:pt x="170" y="85"/>
                    </a:moveTo>
                    <a:lnTo>
                      <a:pt x="159" y="43"/>
                    </a:lnTo>
                    <a:lnTo>
                      <a:pt x="128" y="12"/>
                    </a:lnTo>
                    <a:lnTo>
                      <a:pt x="85" y="0"/>
                    </a:lnTo>
                    <a:lnTo>
                      <a:pt x="43" y="12"/>
                    </a:lnTo>
                    <a:lnTo>
                      <a:pt x="11" y="43"/>
                    </a:lnTo>
                    <a:lnTo>
                      <a:pt x="0" y="85"/>
                    </a:lnTo>
                    <a:lnTo>
                      <a:pt x="11" y="128"/>
                    </a:lnTo>
                    <a:lnTo>
                      <a:pt x="43" y="159"/>
                    </a:lnTo>
                    <a:lnTo>
                      <a:pt x="85" y="172"/>
                    </a:lnTo>
                    <a:lnTo>
                      <a:pt x="128" y="159"/>
                    </a:lnTo>
                    <a:lnTo>
                      <a:pt x="159" y="128"/>
                    </a:lnTo>
                    <a:lnTo>
                      <a:pt x="170" y="8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6" name="Freeform 475"/>
              <p:cNvSpPr>
                <a:spLocks/>
              </p:cNvSpPr>
              <p:nvPr/>
            </p:nvSpPr>
            <p:spPr bwMode="auto">
              <a:xfrm>
                <a:off x="3617" y="1367"/>
                <a:ext cx="49" cy="49"/>
              </a:xfrm>
              <a:custGeom>
                <a:avLst/>
                <a:gdLst>
                  <a:gd name="T0" fmla="*/ 0 w 163"/>
                  <a:gd name="T1" fmla="*/ 0 h 163"/>
                  <a:gd name="T2" fmla="*/ 0 w 163"/>
                  <a:gd name="T3" fmla="*/ 0 h 163"/>
                  <a:gd name="T4" fmla="*/ 0 w 163"/>
                  <a:gd name="T5" fmla="*/ 0 h 163"/>
                  <a:gd name="T6" fmla="*/ 0 w 163"/>
                  <a:gd name="T7" fmla="*/ 0 h 163"/>
                  <a:gd name="T8" fmla="*/ 0 w 163"/>
                  <a:gd name="T9" fmla="*/ 0 h 163"/>
                  <a:gd name="T10" fmla="*/ 0 w 163"/>
                  <a:gd name="T11" fmla="*/ 0 h 163"/>
                  <a:gd name="T12" fmla="*/ 0 w 163"/>
                  <a:gd name="T13" fmla="*/ 0 h 163"/>
                  <a:gd name="T14" fmla="*/ 0 w 163"/>
                  <a:gd name="T15" fmla="*/ 0 h 163"/>
                  <a:gd name="T16" fmla="*/ 0 w 163"/>
                  <a:gd name="T17" fmla="*/ 0 h 163"/>
                  <a:gd name="T18" fmla="*/ 0 w 163"/>
                  <a:gd name="T19" fmla="*/ 0 h 163"/>
                  <a:gd name="T20" fmla="*/ 0 w 163"/>
                  <a:gd name="T21" fmla="*/ 0 h 163"/>
                  <a:gd name="T22" fmla="*/ 0 w 163"/>
                  <a:gd name="T23" fmla="*/ 0 h 163"/>
                  <a:gd name="T24" fmla="*/ 0 w 163"/>
                  <a:gd name="T25" fmla="*/ 0 h 1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3"/>
                  <a:gd name="T40" fmla="*/ 0 h 163"/>
                  <a:gd name="T41" fmla="*/ 163 w 163"/>
                  <a:gd name="T42" fmla="*/ 163 h 16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3" h="163">
                    <a:moveTo>
                      <a:pt x="163" y="80"/>
                    </a:moveTo>
                    <a:lnTo>
                      <a:pt x="153" y="41"/>
                    </a:lnTo>
                    <a:lnTo>
                      <a:pt x="123" y="9"/>
                    </a:lnTo>
                    <a:lnTo>
                      <a:pt x="82" y="0"/>
                    </a:lnTo>
                    <a:lnTo>
                      <a:pt x="41" y="9"/>
                    </a:lnTo>
                    <a:lnTo>
                      <a:pt x="11" y="41"/>
                    </a:lnTo>
                    <a:lnTo>
                      <a:pt x="0" y="80"/>
                    </a:lnTo>
                    <a:lnTo>
                      <a:pt x="11" y="122"/>
                    </a:lnTo>
                    <a:lnTo>
                      <a:pt x="41" y="151"/>
                    </a:lnTo>
                    <a:lnTo>
                      <a:pt x="82" y="163"/>
                    </a:lnTo>
                    <a:lnTo>
                      <a:pt x="123" y="151"/>
                    </a:lnTo>
                    <a:lnTo>
                      <a:pt x="153" y="122"/>
                    </a:lnTo>
                    <a:lnTo>
                      <a:pt x="163" y="80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17" name="Line 476"/>
              <p:cNvSpPr>
                <a:spLocks noChangeShapeType="1"/>
              </p:cNvSpPr>
              <p:nvPr/>
            </p:nvSpPr>
            <p:spPr bwMode="auto">
              <a:xfrm>
                <a:off x="3576" y="1261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8" name="Line 477"/>
              <p:cNvSpPr>
                <a:spLocks noChangeShapeType="1"/>
              </p:cNvSpPr>
              <p:nvPr/>
            </p:nvSpPr>
            <p:spPr bwMode="auto">
              <a:xfrm flipH="1">
                <a:off x="3576" y="1260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" name="Line 478"/>
              <p:cNvSpPr>
                <a:spLocks noChangeShapeType="1"/>
              </p:cNvSpPr>
              <p:nvPr/>
            </p:nvSpPr>
            <p:spPr bwMode="auto">
              <a:xfrm flipH="1">
                <a:off x="3568" y="1263"/>
                <a:ext cx="10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0" name="Line 479"/>
              <p:cNvSpPr>
                <a:spLocks noChangeShapeType="1"/>
              </p:cNvSpPr>
              <p:nvPr/>
            </p:nvSpPr>
            <p:spPr bwMode="auto">
              <a:xfrm>
                <a:off x="3577" y="1260"/>
                <a:ext cx="16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1" name="Line 480"/>
              <p:cNvSpPr>
                <a:spLocks noChangeShapeType="1"/>
              </p:cNvSpPr>
              <p:nvPr/>
            </p:nvSpPr>
            <p:spPr bwMode="auto">
              <a:xfrm>
                <a:off x="3578" y="1263"/>
                <a:ext cx="11" cy="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2" name="Line 481"/>
              <p:cNvSpPr>
                <a:spLocks noChangeShapeType="1"/>
              </p:cNvSpPr>
              <p:nvPr/>
            </p:nvSpPr>
            <p:spPr bwMode="auto">
              <a:xfrm flipH="1" flipV="1">
                <a:off x="3589" y="1271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3" name="Line 482"/>
              <p:cNvSpPr>
                <a:spLocks noChangeShapeType="1"/>
              </p:cNvSpPr>
              <p:nvPr/>
            </p:nvSpPr>
            <p:spPr bwMode="auto">
              <a:xfrm flipH="1">
                <a:off x="3578" y="1271"/>
                <a:ext cx="11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4" name="Line 483"/>
              <p:cNvSpPr>
                <a:spLocks noChangeShapeType="1"/>
              </p:cNvSpPr>
              <p:nvPr/>
            </p:nvSpPr>
            <p:spPr bwMode="auto">
              <a:xfrm flipH="1">
                <a:off x="3592" y="127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5" name="Line 484"/>
              <p:cNvSpPr>
                <a:spLocks noChangeShapeType="1"/>
              </p:cNvSpPr>
              <p:nvPr/>
            </p:nvSpPr>
            <p:spPr bwMode="auto">
              <a:xfrm flipH="1">
                <a:off x="3677" y="1345"/>
                <a:ext cx="10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6" name="Line 485"/>
              <p:cNvSpPr>
                <a:spLocks noChangeShapeType="1"/>
              </p:cNvSpPr>
              <p:nvPr/>
            </p:nvSpPr>
            <p:spPr bwMode="auto">
              <a:xfrm flipH="1">
                <a:off x="3687" y="1353"/>
                <a:ext cx="11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7" name="Line 486"/>
              <p:cNvSpPr>
                <a:spLocks noChangeShapeType="1"/>
              </p:cNvSpPr>
              <p:nvPr/>
            </p:nvSpPr>
            <p:spPr bwMode="auto">
              <a:xfrm flipH="1" flipV="1">
                <a:off x="3698" y="135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8" name="Line 487"/>
              <p:cNvSpPr>
                <a:spLocks noChangeShapeType="1"/>
              </p:cNvSpPr>
              <p:nvPr/>
            </p:nvSpPr>
            <p:spPr bwMode="auto">
              <a:xfrm flipH="1">
                <a:off x="3701" y="135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9" name="Line 488"/>
              <p:cNvSpPr>
                <a:spLocks noChangeShapeType="1"/>
              </p:cNvSpPr>
              <p:nvPr/>
            </p:nvSpPr>
            <p:spPr bwMode="auto">
              <a:xfrm flipH="1">
                <a:off x="3686" y="134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" name="Line 489"/>
              <p:cNvSpPr>
                <a:spLocks noChangeShapeType="1"/>
              </p:cNvSpPr>
              <p:nvPr/>
            </p:nvSpPr>
            <p:spPr bwMode="auto">
              <a:xfrm>
                <a:off x="3686" y="134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1" name="Line 490"/>
              <p:cNvSpPr>
                <a:spLocks noChangeShapeType="1"/>
              </p:cNvSpPr>
              <p:nvPr/>
            </p:nvSpPr>
            <p:spPr bwMode="auto">
              <a:xfrm flipH="1" flipV="1">
                <a:off x="3687" y="1345"/>
                <a:ext cx="11" cy="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2" name="Line 491"/>
              <p:cNvSpPr>
                <a:spLocks noChangeShapeType="1"/>
              </p:cNvSpPr>
              <p:nvPr/>
            </p:nvSpPr>
            <p:spPr bwMode="auto">
              <a:xfrm flipH="1" flipV="1">
                <a:off x="3687" y="1342"/>
                <a:ext cx="15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" name="Freeform 492"/>
              <p:cNvSpPr>
                <a:spLocks/>
              </p:cNvSpPr>
              <p:nvPr/>
            </p:nvSpPr>
            <p:spPr bwMode="auto">
              <a:xfrm>
                <a:off x="3733" y="1457"/>
                <a:ext cx="21" cy="22"/>
              </a:xfrm>
              <a:custGeom>
                <a:avLst/>
                <a:gdLst>
                  <a:gd name="T0" fmla="*/ 0 w 71"/>
                  <a:gd name="T1" fmla="*/ 0 h 71"/>
                  <a:gd name="T2" fmla="*/ 0 w 71"/>
                  <a:gd name="T3" fmla="*/ 0 h 71"/>
                  <a:gd name="T4" fmla="*/ 0 w 71"/>
                  <a:gd name="T5" fmla="*/ 0 h 71"/>
                  <a:gd name="T6" fmla="*/ 0 w 71"/>
                  <a:gd name="T7" fmla="*/ 0 h 71"/>
                  <a:gd name="T8" fmla="*/ 0 w 71"/>
                  <a:gd name="T9" fmla="*/ 0 h 71"/>
                  <a:gd name="T10" fmla="*/ 0 w 71"/>
                  <a:gd name="T11" fmla="*/ 0 h 71"/>
                  <a:gd name="T12" fmla="*/ 0 w 71"/>
                  <a:gd name="T13" fmla="*/ 0 h 71"/>
                  <a:gd name="T14" fmla="*/ 0 w 71"/>
                  <a:gd name="T15" fmla="*/ 0 h 71"/>
                  <a:gd name="T16" fmla="*/ 0 w 71"/>
                  <a:gd name="T17" fmla="*/ 0 h 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1"/>
                  <a:gd name="T28" fmla="*/ 0 h 71"/>
                  <a:gd name="T29" fmla="*/ 71 w 71"/>
                  <a:gd name="T30" fmla="*/ 71 h 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1" h="71">
                    <a:moveTo>
                      <a:pt x="71" y="35"/>
                    </a:moveTo>
                    <a:lnTo>
                      <a:pt x="60" y="10"/>
                    </a:lnTo>
                    <a:lnTo>
                      <a:pt x="36" y="0"/>
                    </a:lnTo>
                    <a:lnTo>
                      <a:pt x="11" y="10"/>
                    </a:lnTo>
                    <a:lnTo>
                      <a:pt x="0" y="35"/>
                    </a:lnTo>
                    <a:lnTo>
                      <a:pt x="11" y="59"/>
                    </a:lnTo>
                    <a:lnTo>
                      <a:pt x="36" y="71"/>
                    </a:lnTo>
                    <a:lnTo>
                      <a:pt x="60" y="59"/>
                    </a:lnTo>
                    <a:lnTo>
                      <a:pt x="71" y="35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34" name="Freeform 493"/>
              <p:cNvSpPr>
                <a:spLocks/>
              </p:cNvSpPr>
              <p:nvPr/>
            </p:nvSpPr>
            <p:spPr bwMode="auto">
              <a:xfrm>
                <a:off x="3736" y="1461"/>
                <a:ext cx="13" cy="13"/>
              </a:xfrm>
              <a:custGeom>
                <a:avLst/>
                <a:gdLst>
                  <a:gd name="T0" fmla="*/ 0 w 44"/>
                  <a:gd name="T1" fmla="*/ 0 h 44"/>
                  <a:gd name="T2" fmla="*/ 0 w 44"/>
                  <a:gd name="T3" fmla="*/ 0 h 44"/>
                  <a:gd name="T4" fmla="*/ 0 w 44"/>
                  <a:gd name="T5" fmla="*/ 0 h 44"/>
                  <a:gd name="T6" fmla="*/ 0 w 44"/>
                  <a:gd name="T7" fmla="*/ 0 h 44"/>
                  <a:gd name="T8" fmla="*/ 0 w 44"/>
                  <a:gd name="T9" fmla="*/ 0 h 44"/>
                  <a:gd name="T10" fmla="*/ 0 w 44"/>
                  <a:gd name="T11" fmla="*/ 0 h 44"/>
                  <a:gd name="T12" fmla="*/ 0 w 44"/>
                  <a:gd name="T13" fmla="*/ 0 h 44"/>
                  <a:gd name="T14" fmla="*/ 0 w 44"/>
                  <a:gd name="T15" fmla="*/ 0 h 44"/>
                  <a:gd name="T16" fmla="*/ 0 w 4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44"/>
                  <a:gd name="T29" fmla="*/ 44 w 4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44">
                    <a:moveTo>
                      <a:pt x="44" y="22"/>
                    </a:moveTo>
                    <a:lnTo>
                      <a:pt x="38" y="7"/>
                    </a:lnTo>
                    <a:lnTo>
                      <a:pt x="23" y="0"/>
                    </a:lnTo>
                    <a:lnTo>
                      <a:pt x="7" y="7"/>
                    </a:lnTo>
                    <a:lnTo>
                      <a:pt x="0" y="22"/>
                    </a:lnTo>
                    <a:lnTo>
                      <a:pt x="7" y="36"/>
                    </a:lnTo>
                    <a:lnTo>
                      <a:pt x="23" y="44"/>
                    </a:lnTo>
                    <a:lnTo>
                      <a:pt x="38" y="36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35" name="Freeform 494"/>
              <p:cNvSpPr>
                <a:spLocks/>
              </p:cNvSpPr>
              <p:nvPr/>
            </p:nvSpPr>
            <p:spPr bwMode="auto">
              <a:xfrm>
                <a:off x="3737" y="1462"/>
                <a:ext cx="12" cy="12"/>
              </a:xfrm>
              <a:custGeom>
                <a:avLst/>
                <a:gdLst>
                  <a:gd name="T0" fmla="*/ 0 w 39"/>
                  <a:gd name="T1" fmla="*/ 0 h 41"/>
                  <a:gd name="T2" fmla="*/ 0 w 39"/>
                  <a:gd name="T3" fmla="*/ 0 h 41"/>
                  <a:gd name="T4" fmla="*/ 0 w 39"/>
                  <a:gd name="T5" fmla="*/ 0 h 41"/>
                  <a:gd name="T6" fmla="*/ 0 w 39"/>
                  <a:gd name="T7" fmla="*/ 0 h 41"/>
                  <a:gd name="T8" fmla="*/ 0 w 39"/>
                  <a:gd name="T9" fmla="*/ 0 h 41"/>
                  <a:gd name="T10" fmla="*/ 0 w 39"/>
                  <a:gd name="T11" fmla="*/ 0 h 41"/>
                  <a:gd name="T12" fmla="*/ 0 w 39"/>
                  <a:gd name="T13" fmla="*/ 0 h 41"/>
                  <a:gd name="T14" fmla="*/ 0 w 39"/>
                  <a:gd name="T15" fmla="*/ 0 h 41"/>
                  <a:gd name="T16" fmla="*/ 0 w 39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41"/>
                  <a:gd name="T29" fmla="*/ 39 w 39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41">
                    <a:moveTo>
                      <a:pt x="39" y="21"/>
                    </a:moveTo>
                    <a:lnTo>
                      <a:pt x="34" y="6"/>
                    </a:lnTo>
                    <a:lnTo>
                      <a:pt x="20" y="0"/>
                    </a:lnTo>
                    <a:lnTo>
                      <a:pt x="5" y="6"/>
                    </a:lnTo>
                    <a:lnTo>
                      <a:pt x="0" y="21"/>
                    </a:lnTo>
                    <a:lnTo>
                      <a:pt x="5" y="35"/>
                    </a:lnTo>
                    <a:lnTo>
                      <a:pt x="20" y="41"/>
                    </a:lnTo>
                    <a:lnTo>
                      <a:pt x="34" y="35"/>
                    </a:lnTo>
                    <a:lnTo>
                      <a:pt x="39" y="21"/>
                    </a:lnTo>
                    <a:close/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436" name="Line 495"/>
              <p:cNvSpPr>
                <a:spLocks noChangeShapeType="1"/>
              </p:cNvSpPr>
              <p:nvPr/>
            </p:nvSpPr>
            <p:spPr bwMode="auto">
              <a:xfrm>
                <a:off x="3261" y="840"/>
                <a:ext cx="5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7" name="Line 496"/>
              <p:cNvSpPr>
                <a:spLocks noChangeShapeType="1"/>
              </p:cNvSpPr>
              <p:nvPr/>
            </p:nvSpPr>
            <p:spPr bwMode="auto">
              <a:xfrm flipV="1">
                <a:off x="5352" y="820"/>
                <a:ext cx="322" cy="4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8" name="Line 497"/>
              <p:cNvSpPr>
                <a:spLocks noChangeShapeType="1"/>
              </p:cNvSpPr>
              <p:nvPr/>
            </p:nvSpPr>
            <p:spPr bwMode="auto">
              <a:xfrm>
                <a:off x="5674" y="820"/>
                <a:ext cx="31" cy="212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9" name="Line 498"/>
              <p:cNvSpPr>
                <a:spLocks noChangeShapeType="1"/>
              </p:cNvSpPr>
              <p:nvPr/>
            </p:nvSpPr>
            <p:spPr bwMode="auto">
              <a:xfrm flipV="1">
                <a:off x="5421" y="755"/>
                <a:ext cx="118" cy="102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0" name="Line 499"/>
              <p:cNvSpPr>
                <a:spLocks noChangeShapeType="1"/>
              </p:cNvSpPr>
              <p:nvPr/>
            </p:nvSpPr>
            <p:spPr bwMode="auto">
              <a:xfrm flipV="1">
                <a:off x="4501" y="1662"/>
                <a:ext cx="27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1" name="Line 500"/>
              <p:cNvSpPr>
                <a:spLocks noChangeShapeType="1"/>
              </p:cNvSpPr>
              <p:nvPr/>
            </p:nvSpPr>
            <p:spPr bwMode="auto">
              <a:xfrm flipV="1">
                <a:off x="4540" y="1642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2" name="Line 501"/>
              <p:cNvSpPr>
                <a:spLocks noChangeShapeType="1"/>
              </p:cNvSpPr>
              <p:nvPr/>
            </p:nvSpPr>
            <p:spPr bwMode="auto">
              <a:xfrm flipV="1">
                <a:off x="4564" y="1594"/>
                <a:ext cx="44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3" name="Line 502"/>
              <p:cNvSpPr>
                <a:spLocks noChangeShapeType="1"/>
              </p:cNvSpPr>
              <p:nvPr/>
            </p:nvSpPr>
            <p:spPr bwMode="auto">
              <a:xfrm flipV="1">
                <a:off x="4620" y="1574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4" name="Line 503"/>
              <p:cNvSpPr>
                <a:spLocks noChangeShapeType="1"/>
              </p:cNvSpPr>
              <p:nvPr/>
            </p:nvSpPr>
            <p:spPr bwMode="auto">
              <a:xfrm flipV="1">
                <a:off x="4644" y="1526"/>
                <a:ext cx="44" cy="3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5" name="Line 504"/>
              <p:cNvSpPr>
                <a:spLocks noChangeShapeType="1"/>
              </p:cNvSpPr>
              <p:nvPr/>
            </p:nvSpPr>
            <p:spPr bwMode="auto">
              <a:xfrm flipV="1">
                <a:off x="4700" y="1507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6" name="Line 505"/>
              <p:cNvSpPr>
                <a:spLocks noChangeShapeType="1"/>
              </p:cNvSpPr>
              <p:nvPr/>
            </p:nvSpPr>
            <p:spPr bwMode="auto">
              <a:xfrm flipV="1">
                <a:off x="4724" y="1459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7" name="Line 506"/>
              <p:cNvSpPr>
                <a:spLocks noChangeShapeType="1"/>
              </p:cNvSpPr>
              <p:nvPr/>
            </p:nvSpPr>
            <p:spPr bwMode="auto">
              <a:xfrm flipV="1">
                <a:off x="4780" y="1439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8" name="Line 507"/>
              <p:cNvSpPr>
                <a:spLocks noChangeShapeType="1"/>
              </p:cNvSpPr>
              <p:nvPr/>
            </p:nvSpPr>
            <p:spPr bwMode="auto">
              <a:xfrm flipV="1">
                <a:off x="4804" y="1392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9" name="Line 508"/>
              <p:cNvSpPr>
                <a:spLocks noChangeShapeType="1"/>
              </p:cNvSpPr>
              <p:nvPr/>
            </p:nvSpPr>
            <p:spPr bwMode="auto">
              <a:xfrm flipV="1">
                <a:off x="4861" y="1372"/>
                <a:ext cx="11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0" name="Line 509"/>
              <p:cNvSpPr>
                <a:spLocks noChangeShapeType="1"/>
              </p:cNvSpPr>
              <p:nvPr/>
            </p:nvSpPr>
            <p:spPr bwMode="auto">
              <a:xfrm flipV="1">
                <a:off x="4884" y="1324"/>
                <a:ext cx="45" cy="3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1" name="Line 510"/>
              <p:cNvSpPr>
                <a:spLocks noChangeShapeType="1"/>
              </p:cNvSpPr>
              <p:nvPr/>
            </p:nvSpPr>
            <p:spPr bwMode="auto">
              <a:xfrm flipV="1">
                <a:off x="4940" y="1304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2" name="Line 511"/>
              <p:cNvSpPr>
                <a:spLocks noChangeShapeType="1"/>
              </p:cNvSpPr>
              <p:nvPr/>
            </p:nvSpPr>
            <p:spPr bwMode="auto">
              <a:xfrm flipV="1">
                <a:off x="4964" y="1257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3" name="Line 512"/>
              <p:cNvSpPr>
                <a:spLocks noChangeShapeType="1"/>
              </p:cNvSpPr>
              <p:nvPr/>
            </p:nvSpPr>
            <p:spPr bwMode="auto">
              <a:xfrm flipV="1">
                <a:off x="5021" y="1237"/>
                <a:ext cx="11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4" name="Line 513"/>
              <p:cNvSpPr>
                <a:spLocks noChangeShapeType="1"/>
              </p:cNvSpPr>
              <p:nvPr/>
            </p:nvSpPr>
            <p:spPr bwMode="auto">
              <a:xfrm flipV="1">
                <a:off x="5044" y="1189"/>
                <a:ext cx="44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5" name="Line 514"/>
              <p:cNvSpPr>
                <a:spLocks noChangeShapeType="1"/>
              </p:cNvSpPr>
              <p:nvPr/>
            </p:nvSpPr>
            <p:spPr bwMode="auto">
              <a:xfrm flipV="1">
                <a:off x="5100" y="1169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6" name="Line 515"/>
              <p:cNvSpPr>
                <a:spLocks noChangeShapeType="1"/>
              </p:cNvSpPr>
              <p:nvPr/>
            </p:nvSpPr>
            <p:spPr bwMode="auto">
              <a:xfrm flipV="1">
                <a:off x="5124" y="1121"/>
                <a:ext cx="45" cy="3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7" name="Line 516"/>
              <p:cNvSpPr>
                <a:spLocks noChangeShapeType="1"/>
              </p:cNvSpPr>
              <p:nvPr/>
            </p:nvSpPr>
            <p:spPr bwMode="auto">
              <a:xfrm flipV="1">
                <a:off x="5181" y="1101"/>
                <a:ext cx="11" cy="1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8" name="Line 517"/>
              <p:cNvSpPr>
                <a:spLocks noChangeShapeType="1"/>
              </p:cNvSpPr>
              <p:nvPr/>
            </p:nvSpPr>
            <p:spPr bwMode="auto">
              <a:xfrm flipV="1">
                <a:off x="5204" y="1054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9" name="Line 518"/>
              <p:cNvSpPr>
                <a:spLocks noChangeShapeType="1"/>
              </p:cNvSpPr>
              <p:nvPr/>
            </p:nvSpPr>
            <p:spPr bwMode="auto">
              <a:xfrm flipV="1">
                <a:off x="5260" y="1034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0" name="Line 519"/>
              <p:cNvSpPr>
                <a:spLocks noChangeShapeType="1"/>
              </p:cNvSpPr>
              <p:nvPr/>
            </p:nvSpPr>
            <p:spPr bwMode="auto">
              <a:xfrm flipV="1">
                <a:off x="5284" y="987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1" name="Line 520"/>
              <p:cNvSpPr>
                <a:spLocks noChangeShapeType="1"/>
              </p:cNvSpPr>
              <p:nvPr/>
            </p:nvSpPr>
            <p:spPr bwMode="auto">
              <a:xfrm flipV="1">
                <a:off x="5340" y="966"/>
                <a:ext cx="12" cy="1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2" name="Line 521"/>
              <p:cNvSpPr>
                <a:spLocks noChangeShapeType="1"/>
              </p:cNvSpPr>
              <p:nvPr/>
            </p:nvSpPr>
            <p:spPr bwMode="auto">
              <a:xfrm flipV="1">
                <a:off x="5364" y="919"/>
                <a:ext cx="45" cy="3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3" name="Line 522"/>
              <p:cNvSpPr>
                <a:spLocks noChangeShapeType="1"/>
              </p:cNvSpPr>
              <p:nvPr/>
            </p:nvSpPr>
            <p:spPr bwMode="auto">
              <a:xfrm flipV="1">
                <a:off x="5421" y="899"/>
                <a:ext cx="11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4" name="Line 523"/>
              <p:cNvSpPr>
                <a:spLocks noChangeShapeType="1"/>
              </p:cNvSpPr>
              <p:nvPr/>
            </p:nvSpPr>
            <p:spPr bwMode="auto">
              <a:xfrm flipV="1">
                <a:off x="5444" y="852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5" name="Line 524"/>
              <p:cNvSpPr>
                <a:spLocks noChangeShapeType="1"/>
              </p:cNvSpPr>
              <p:nvPr/>
            </p:nvSpPr>
            <p:spPr bwMode="auto">
              <a:xfrm flipV="1">
                <a:off x="5500" y="832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6" name="Line 525"/>
              <p:cNvSpPr>
                <a:spLocks noChangeShapeType="1"/>
              </p:cNvSpPr>
              <p:nvPr/>
            </p:nvSpPr>
            <p:spPr bwMode="auto">
              <a:xfrm flipV="1">
                <a:off x="5524" y="784"/>
                <a:ext cx="45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7" name="Line 526"/>
              <p:cNvSpPr>
                <a:spLocks noChangeShapeType="1"/>
              </p:cNvSpPr>
              <p:nvPr/>
            </p:nvSpPr>
            <p:spPr bwMode="auto">
              <a:xfrm flipV="1">
                <a:off x="5581" y="764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8" name="Line 527"/>
              <p:cNvSpPr>
                <a:spLocks noChangeShapeType="1"/>
              </p:cNvSpPr>
              <p:nvPr/>
            </p:nvSpPr>
            <p:spPr bwMode="auto">
              <a:xfrm flipV="1">
                <a:off x="5604" y="732"/>
                <a:ext cx="27" cy="2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9" name="Line 528"/>
              <p:cNvSpPr>
                <a:spLocks noChangeShapeType="1"/>
              </p:cNvSpPr>
              <p:nvPr/>
            </p:nvSpPr>
            <p:spPr bwMode="auto">
              <a:xfrm flipH="1">
                <a:off x="5694" y="702"/>
                <a:ext cx="49" cy="3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0" name="Line 529"/>
              <p:cNvSpPr>
                <a:spLocks noChangeShapeType="1"/>
              </p:cNvSpPr>
              <p:nvPr/>
            </p:nvSpPr>
            <p:spPr bwMode="auto">
              <a:xfrm flipH="1">
                <a:off x="5669" y="750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1" name="Line 530"/>
              <p:cNvSpPr>
                <a:spLocks noChangeShapeType="1"/>
              </p:cNvSpPr>
              <p:nvPr/>
            </p:nvSpPr>
            <p:spPr bwMode="auto">
              <a:xfrm flipH="1">
                <a:off x="5611" y="770"/>
                <a:ext cx="46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2" name="Line 531"/>
              <p:cNvSpPr>
                <a:spLocks noChangeShapeType="1"/>
              </p:cNvSpPr>
              <p:nvPr/>
            </p:nvSpPr>
            <p:spPr bwMode="auto">
              <a:xfrm flipH="1">
                <a:off x="5587" y="815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3" name="Line 532"/>
              <p:cNvSpPr>
                <a:spLocks noChangeShapeType="1"/>
              </p:cNvSpPr>
              <p:nvPr/>
            </p:nvSpPr>
            <p:spPr bwMode="auto">
              <a:xfrm flipH="1">
                <a:off x="5530" y="835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4" name="Line 533"/>
              <p:cNvSpPr>
                <a:spLocks noChangeShapeType="1"/>
              </p:cNvSpPr>
              <p:nvPr/>
            </p:nvSpPr>
            <p:spPr bwMode="auto">
              <a:xfrm flipH="1">
                <a:off x="5506" y="880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5" name="Line 534"/>
              <p:cNvSpPr>
                <a:spLocks noChangeShapeType="1"/>
              </p:cNvSpPr>
              <p:nvPr/>
            </p:nvSpPr>
            <p:spPr bwMode="auto">
              <a:xfrm flipH="1">
                <a:off x="5447" y="900"/>
                <a:ext cx="46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6" name="Line 535"/>
              <p:cNvSpPr>
                <a:spLocks noChangeShapeType="1"/>
              </p:cNvSpPr>
              <p:nvPr/>
            </p:nvSpPr>
            <p:spPr bwMode="auto">
              <a:xfrm flipH="1">
                <a:off x="5424" y="946"/>
                <a:ext cx="11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7" name="Line 536"/>
              <p:cNvSpPr>
                <a:spLocks noChangeShapeType="1"/>
              </p:cNvSpPr>
              <p:nvPr/>
            </p:nvSpPr>
            <p:spPr bwMode="auto">
              <a:xfrm flipH="1">
                <a:off x="5366" y="965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8" name="Line 537"/>
              <p:cNvSpPr>
                <a:spLocks noChangeShapeType="1"/>
              </p:cNvSpPr>
              <p:nvPr/>
            </p:nvSpPr>
            <p:spPr bwMode="auto">
              <a:xfrm flipH="1">
                <a:off x="5341" y="1011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9" name="Line 538"/>
              <p:cNvSpPr>
                <a:spLocks noChangeShapeType="1"/>
              </p:cNvSpPr>
              <p:nvPr/>
            </p:nvSpPr>
            <p:spPr bwMode="auto">
              <a:xfrm flipH="1">
                <a:off x="5284" y="1030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0" name="Line 539"/>
              <p:cNvSpPr>
                <a:spLocks noChangeShapeType="1"/>
              </p:cNvSpPr>
              <p:nvPr/>
            </p:nvSpPr>
            <p:spPr bwMode="auto">
              <a:xfrm flipH="1">
                <a:off x="5259" y="1076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1" name="Line 540"/>
              <p:cNvSpPr>
                <a:spLocks noChangeShapeType="1"/>
              </p:cNvSpPr>
              <p:nvPr/>
            </p:nvSpPr>
            <p:spPr bwMode="auto">
              <a:xfrm flipH="1">
                <a:off x="5202" y="1095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2" name="Line 541"/>
              <p:cNvSpPr>
                <a:spLocks noChangeShapeType="1"/>
              </p:cNvSpPr>
              <p:nvPr/>
            </p:nvSpPr>
            <p:spPr bwMode="auto">
              <a:xfrm flipH="1">
                <a:off x="5178" y="1141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3" name="Line 542"/>
              <p:cNvSpPr>
                <a:spLocks noChangeShapeType="1"/>
              </p:cNvSpPr>
              <p:nvPr/>
            </p:nvSpPr>
            <p:spPr bwMode="auto">
              <a:xfrm flipH="1">
                <a:off x="5119" y="1160"/>
                <a:ext cx="46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4" name="Line 543"/>
              <p:cNvSpPr>
                <a:spLocks noChangeShapeType="1"/>
              </p:cNvSpPr>
              <p:nvPr/>
            </p:nvSpPr>
            <p:spPr bwMode="auto">
              <a:xfrm flipH="1">
                <a:off x="5096" y="1206"/>
                <a:ext cx="11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5" name="Line 544"/>
              <p:cNvSpPr>
                <a:spLocks noChangeShapeType="1"/>
              </p:cNvSpPr>
              <p:nvPr/>
            </p:nvSpPr>
            <p:spPr bwMode="auto">
              <a:xfrm flipH="1">
                <a:off x="5037" y="1225"/>
                <a:ext cx="46" cy="3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6" name="Line 545"/>
              <p:cNvSpPr>
                <a:spLocks noChangeShapeType="1"/>
              </p:cNvSpPr>
              <p:nvPr/>
            </p:nvSpPr>
            <p:spPr bwMode="auto">
              <a:xfrm flipH="1">
                <a:off x="5013" y="1271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7" name="Line 546"/>
              <p:cNvSpPr>
                <a:spLocks noChangeShapeType="1"/>
              </p:cNvSpPr>
              <p:nvPr/>
            </p:nvSpPr>
            <p:spPr bwMode="auto">
              <a:xfrm flipH="1">
                <a:off x="4956" y="1290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8" name="Line 547"/>
              <p:cNvSpPr>
                <a:spLocks noChangeShapeType="1"/>
              </p:cNvSpPr>
              <p:nvPr/>
            </p:nvSpPr>
            <p:spPr bwMode="auto">
              <a:xfrm flipH="1">
                <a:off x="4932" y="1336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9" name="Line 548"/>
              <p:cNvSpPr>
                <a:spLocks noChangeShapeType="1"/>
              </p:cNvSpPr>
              <p:nvPr/>
            </p:nvSpPr>
            <p:spPr bwMode="auto">
              <a:xfrm flipH="1">
                <a:off x="4874" y="1355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0" name="Line 549"/>
              <p:cNvSpPr>
                <a:spLocks noChangeShapeType="1"/>
              </p:cNvSpPr>
              <p:nvPr/>
            </p:nvSpPr>
            <p:spPr bwMode="auto">
              <a:xfrm flipH="1">
                <a:off x="4849" y="1402"/>
                <a:ext cx="13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1" name="Line 550"/>
              <p:cNvSpPr>
                <a:spLocks noChangeShapeType="1"/>
              </p:cNvSpPr>
              <p:nvPr/>
            </p:nvSpPr>
            <p:spPr bwMode="auto">
              <a:xfrm flipH="1">
                <a:off x="4791" y="1421"/>
                <a:ext cx="46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2" name="Line 551"/>
              <p:cNvSpPr>
                <a:spLocks noChangeShapeType="1"/>
              </p:cNvSpPr>
              <p:nvPr/>
            </p:nvSpPr>
            <p:spPr bwMode="auto">
              <a:xfrm flipH="1">
                <a:off x="4768" y="1466"/>
                <a:ext cx="11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3" name="Line 552"/>
              <p:cNvSpPr>
                <a:spLocks noChangeShapeType="1"/>
              </p:cNvSpPr>
              <p:nvPr/>
            </p:nvSpPr>
            <p:spPr bwMode="auto">
              <a:xfrm flipH="1">
                <a:off x="4710" y="1486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4" name="Line 553"/>
              <p:cNvSpPr>
                <a:spLocks noChangeShapeType="1"/>
              </p:cNvSpPr>
              <p:nvPr/>
            </p:nvSpPr>
            <p:spPr bwMode="auto">
              <a:xfrm flipH="1">
                <a:off x="4685" y="1531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5" name="Line 554"/>
              <p:cNvSpPr>
                <a:spLocks noChangeShapeType="1"/>
              </p:cNvSpPr>
              <p:nvPr/>
            </p:nvSpPr>
            <p:spPr bwMode="auto">
              <a:xfrm flipH="1">
                <a:off x="4628" y="1551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6" name="Line 555"/>
              <p:cNvSpPr>
                <a:spLocks noChangeShapeType="1"/>
              </p:cNvSpPr>
              <p:nvPr/>
            </p:nvSpPr>
            <p:spPr bwMode="auto">
              <a:xfrm flipH="1">
                <a:off x="4604" y="1596"/>
                <a:ext cx="12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7" name="Line 556"/>
              <p:cNvSpPr>
                <a:spLocks noChangeShapeType="1"/>
              </p:cNvSpPr>
              <p:nvPr/>
            </p:nvSpPr>
            <p:spPr bwMode="auto">
              <a:xfrm flipH="1">
                <a:off x="4546" y="1616"/>
                <a:ext cx="45" cy="3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8" name="Line 557"/>
              <p:cNvSpPr>
                <a:spLocks noChangeShapeType="1"/>
              </p:cNvSpPr>
              <p:nvPr/>
            </p:nvSpPr>
            <p:spPr bwMode="auto">
              <a:xfrm flipH="1">
                <a:off x="4522" y="1662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9" name="Line 558"/>
              <p:cNvSpPr>
                <a:spLocks noChangeShapeType="1"/>
              </p:cNvSpPr>
              <p:nvPr/>
            </p:nvSpPr>
            <p:spPr bwMode="auto">
              <a:xfrm flipH="1">
                <a:off x="4460" y="1680"/>
                <a:ext cx="49" cy="4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0" name="Line 559"/>
              <p:cNvSpPr>
                <a:spLocks noChangeShapeType="1"/>
              </p:cNvSpPr>
              <p:nvPr/>
            </p:nvSpPr>
            <p:spPr bwMode="auto">
              <a:xfrm flipV="1">
                <a:off x="5139" y="866"/>
                <a:ext cx="213" cy="169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1" name="Line 560"/>
              <p:cNvSpPr>
                <a:spLocks noChangeShapeType="1"/>
              </p:cNvSpPr>
              <p:nvPr/>
            </p:nvSpPr>
            <p:spPr bwMode="auto">
              <a:xfrm flipV="1">
                <a:off x="5124" y="1207"/>
                <a:ext cx="66" cy="5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2" name="Line 561"/>
              <p:cNvSpPr>
                <a:spLocks noChangeShapeType="1"/>
              </p:cNvSpPr>
              <p:nvPr/>
            </p:nvSpPr>
            <p:spPr bwMode="auto">
              <a:xfrm flipV="1">
                <a:off x="5066" y="1130"/>
                <a:ext cx="65" cy="5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3" name="Line 562"/>
              <p:cNvSpPr>
                <a:spLocks noChangeShapeType="1"/>
              </p:cNvSpPr>
              <p:nvPr/>
            </p:nvSpPr>
            <p:spPr bwMode="auto">
              <a:xfrm flipH="1" flipV="1">
                <a:off x="5139" y="1035"/>
                <a:ext cx="137" cy="1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4" name="Line 563"/>
              <p:cNvSpPr>
                <a:spLocks noChangeShapeType="1"/>
              </p:cNvSpPr>
              <p:nvPr/>
            </p:nvSpPr>
            <p:spPr bwMode="auto">
              <a:xfrm flipV="1">
                <a:off x="4718" y="1226"/>
                <a:ext cx="488" cy="35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5" name="Line 564"/>
              <p:cNvSpPr>
                <a:spLocks noChangeShapeType="1"/>
              </p:cNvSpPr>
              <p:nvPr/>
            </p:nvSpPr>
            <p:spPr bwMode="auto">
              <a:xfrm flipV="1">
                <a:off x="4649" y="1100"/>
                <a:ext cx="459" cy="39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6" name="Line 565"/>
              <p:cNvSpPr>
                <a:spLocks noChangeShapeType="1"/>
              </p:cNvSpPr>
              <p:nvPr/>
            </p:nvSpPr>
            <p:spPr bwMode="auto">
              <a:xfrm flipV="1">
                <a:off x="4480" y="1133"/>
                <a:ext cx="550" cy="4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7" name="Line 566"/>
              <p:cNvSpPr>
                <a:spLocks noChangeShapeType="1"/>
              </p:cNvSpPr>
              <p:nvPr/>
            </p:nvSpPr>
            <p:spPr bwMode="auto">
              <a:xfrm flipH="1">
                <a:off x="4538" y="1305"/>
                <a:ext cx="622" cy="42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8" name="Freeform 567"/>
              <p:cNvSpPr>
                <a:spLocks/>
              </p:cNvSpPr>
              <p:nvPr/>
            </p:nvSpPr>
            <p:spPr bwMode="auto">
              <a:xfrm>
                <a:off x="4570" y="1586"/>
                <a:ext cx="50" cy="51"/>
              </a:xfrm>
              <a:custGeom>
                <a:avLst/>
                <a:gdLst>
                  <a:gd name="T0" fmla="*/ 0 w 166"/>
                  <a:gd name="T1" fmla="*/ 0 h 167"/>
                  <a:gd name="T2" fmla="*/ 0 w 166"/>
                  <a:gd name="T3" fmla="*/ 0 h 167"/>
                  <a:gd name="T4" fmla="*/ 0 w 166"/>
                  <a:gd name="T5" fmla="*/ 0 h 167"/>
                  <a:gd name="T6" fmla="*/ 0 w 166"/>
                  <a:gd name="T7" fmla="*/ 0 h 167"/>
                  <a:gd name="T8" fmla="*/ 0 w 166"/>
                  <a:gd name="T9" fmla="*/ 0 h 167"/>
                  <a:gd name="T10" fmla="*/ 0 w 166"/>
                  <a:gd name="T11" fmla="*/ 0 h 167"/>
                  <a:gd name="T12" fmla="*/ 0 w 166"/>
                  <a:gd name="T13" fmla="*/ 0 h 167"/>
                  <a:gd name="T14" fmla="*/ 0 w 166"/>
                  <a:gd name="T15" fmla="*/ 0 h 167"/>
                  <a:gd name="T16" fmla="*/ 0 w 166"/>
                  <a:gd name="T17" fmla="*/ 0 h 167"/>
                  <a:gd name="T18" fmla="*/ 0 w 166"/>
                  <a:gd name="T19" fmla="*/ 0 h 167"/>
                  <a:gd name="T20" fmla="*/ 0 w 166"/>
                  <a:gd name="T21" fmla="*/ 0 h 167"/>
                  <a:gd name="T22" fmla="*/ 0 w 166"/>
                  <a:gd name="T23" fmla="*/ 0 h 167"/>
                  <a:gd name="T24" fmla="*/ 0 w 166"/>
                  <a:gd name="T25" fmla="*/ 0 h 1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167"/>
                  <a:gd name="T41" fmla="*/ 166 w 166"/>
                  <a:gd name="T42" fmla="*/ 167 h 1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167">
                    <a:moveTo>
                      <a:pt x="166" y="84"/>
                    </a:moveTo>
                    <a:lnTo>
                      <a:pt x="156" y="42"/>
                    </a:lnTo>
                    <a:lnTo>
                      <a:pt x="125" y="11"/>
                    </a:lnTo>
                    <a:lnTo>
                      <a:pt x="84" y="0"/>
                    </a:lnTo>
                    <a:lnTo>
                      <a:pt x="41" y="11"/>
                    </a:lnTo>
                    <a:lnTo>
                      <a:pt x="11" y="42"/>
                    </a:lnTo>
                    <a:lnTo>
                      <a:pt x="0" y="84"/>
                    </a:lnTo>
                    <a:lnTo>
                      <a:pt x="11" y="126"/>
                    </a:lnTo>
                    <a:lnTo>
                      <a:pt x="41" y="156"/>
                    </a:lnTo>
                    <a:lnTo>
                      <a:pt x="84" y="167"/>
                    </a:lnTo>
                    <a:lnTo>
                      <a:pt x="125" y="156"/>
                    </a:lnTo>
                    <a:lnTo>
                      <a:pt x="156" y="126"/>
                    </a:lnTo>
                    <a:lnTo>
                      <a:pt x="166" y="84"/>
                    </a:lnTo>
                    <a:close/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09" name="Freeform 568"/>
              <p:cNvSpPr>
                <a:spLocks/>
              </p:cNvSpPr>
              <p:nvPr/>
            </p:nvSpPr>
            <p:spPr bwMode="auto">
              <a:xfrm>
                <a:off x="4569" y="1626"/>
                <a:ext cx="7" cy="8"/>
              </a:xfrm>
              <a:custGeom>
                <a:avLst/>
                <a:gdLst>
                  <a:gd name="T0" fmla="*/ 0 w 24"/>
                  <a:gd name="T1" fmla="*/ 0 h 24"/>
                  <a:gd name="T2" fmla="*/ 0 w 24"/>
                  <a:gd name="T3" fmla="*/ 0 h 24"/>
                  <a:gd name="T4" fmla="*/ 0 w 24"/>
                  <a:gd name="T5" fmla="*/ 0 h 24"/>
                  <a:gd name="T6" fmla="*/ 0 w 24"/>
                  <a:gd name="T7" fmla="*/ 0 h 24"/>
                  <a:gd name="T8" fmla="*/ 0 w 24"/>
                  <a:gd name="T9" fmla="*/ 0 h 24"/>
                  <a:gd name="T10" fmla="*/ 0 w 24"/>
                  <a:gd name="T11" fmla="*/ 0 h 24"/>
                  <a:gd name="T12" fmla="*/ 0 w 24"/>
                  <a:gd name="T13" fmla="*/ 0 h 24"/>
                  <a:gd name="T14" fmla="*/ 0 w 24"/>
                  <a:gd name="T15" fmla="*/ 0 h 24"/>
                  <a:gd name="T16" fmla="*/ 0 w 24"/>
                  <a:gd name="T17" fmla="*/ 0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24"/>
                  <a:gd name="T29" fmla="*/ 24 w 24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24">
                    <a:moveTo>
                      <a:pt x="24" y="13"/>
                    </a:moveTo>
                    <a:lnTo>
                      <a:pt x="21" y="3"/>
                    </a:lnTo>
                    <a:lnTo>
                      <a:pt x="12" y="0"/>
                    </a:lnTo>
                    <a:lnTo>
                      <a:pt x="2" y="3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12" y="24"/>
                    </a:lnTo>
                    <a:lnTo>
                      <a:pt x="21" y="21"/>
                    </a:lnTo>
                    <a:lnTo>
                      <a:pt x="24" y="13"/>
                    </a:lnTo>
                    <a:close/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10" name="Line 569"/>
              <p:cNvSpPr>
                <a:spLocks noChangeShapeType="1"/>
              </p:cNvSpPr>
              <p:nvPr/>
            </p:nvSpPr>
            <p:spPr bwMode="auto">
              <a:xfrm flipH="1" flipV="1">
                <a:off x="4533" y="1532"/>
                <a:ext cx="130" cy="16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1" name="Line 570"/>
              <p:cNvSpPr>
                <a:spLocks noChangeShapeType="1"/>
              </p:cNvSpPr>
              <p:nvPr/>
            </p:nvSpPr>
            <p:spPr bwMode="auto">
              <a:xfrm flipH="1" flipV="1">
                <a:off x="4522" y="1570"/>
                <a:ext cx="13" cy="1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" name="Freeform 571"/>
              <p:cNvSpPr>
                <a:spLocks/>
              </p:cNvSpPr>
              <p:nvPr/>
            </p:nvSpPr>
            <p:spPr bwMode="auto">
              <a:xfrm>
                <a:off x="4576" y="1593"/>
                <a:ext cx="38" cy="38"/>
              </a:xfrm>
              <a:custGeom>
                <a:avLst/>
                <a:gdLst>
                  <a:gd name="T0" fmla="*/ 0 w 127"/>
                  <a:gd name="T1" fmla="*/ 0 h 129"/>
                  <a:gd name="T2" fmla="*/ 0 w 127"/>
                  <a:gd name="T3" fmla="*/ 0 h 129"/>
                  <a:gd name="T4" fmla="*/ 0 w 127"/>
                  <a:gd name="T5" fmla="*/ 0 h 129"/>
                  <a:gd name="T6" fmla="*/ 0 w 127"/>
                  <a:gd name="T7" fmla="*/ 0 h 129"/>
                  <a:gd name="T8" fmla="*/ 0 w 127"/>
                  <a:gd name="T9" fmla="*/ 0 h 129"/>
                  <a:gd name="T10" fmla="*/ 0 w 127"/>
                  <a:gd name="T11" fmla="*/ 0 h 129"/>
                  <a:gd name="T12" fmla="*/ 0 w 127"/>
                  <a:gd name="T13" fmla="*/ 0 h 129"/>
                  <a:gd name="T14" fmla="*/ 0 w 127"/>
                  <a:gd name="T15" fmla="*/ 0 h 129"/>
                  <a:gd name="T16" fmla="*/ 0 w 127"/>
                  <a:gd name="T17" fmla="*/ 0 h 129"/>
                  <a:gd name="T18" fmla="*/ 0 w 127"/>
                  <a:gd name="T19" fmla="*/ 0 h 129"/>
                  <a:gd name="T20" fmla="*/ 0 w 127"/>
                  <a:gd name="T21" fmla="*/ 0 h 129"/>
                  <a:gd name="T22" fmla="*/ 0 w 127"/>
                  <a:gd name="T23" fmla="*/ 0 h 129"/>
                  <a:gd name="T24" fmla="*/ 0 w 127"/>
                  <a:gd name="T25" fmla="*/ 0 h 1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7"/>
                  <a:gd name="T40" fmla="*/ 0 h 129"/>
                  <a:gd name="T41" fmla="*/ 127 w 127"/>
                  <a:gd name="T42" fmla="*/ 129 h 12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7" h="129">
                    <a:moveTo>
                      <a:pt x="127" y="65"/>
                    </a:moveTo>
                    <a:lnTo>
                      <a:pt x="119" y="32"/>
                    </a:lnTo>
                    <a:lnTo>
                      <a:pt x="95" y="8"/>
                    </a:lnTo>
                    <a:lnTo>
                      <a:pt x="64" y="0"/>
                    </a:lnTo>
                    <a:lnTo>
                      <a:pt x="31" y="8"/>
                    </a:lnTo>
                    <a:lnTo>
                      <a:pt x="8" y="32"/>
                    </a:lnTo>
                    <a:lnTo>
                      <a:pt x="0" y="65"/>
                    </a:lnTo>
                    <a:lnTo>
                      <a:pt x="8" y="96"/>
                    </a:lnTo>
                    <a:lnTo>
                      <a:pt x="31" y="120"/>
                    </a:lnTo>
                    <a:lnTo>
                      <a:pt x="64" y="129"/>
                    </a:lnTo>
                    <a:lnTo>
                      <a:pt x="95" y="120"/>
                    </a:lnTo>
                    <a:lnTo>
                      <a:pt x="119" y="96"/>
                    </a:lnTo>
                    <a:lnTo>
                      <a:pt x="127" y="65"/>
                    </a:lnTo>
                    <a:close/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13" name="Line 572"/>
              <p:cNvSpPr>
                <a:spLocks noChangeShapeType="1"/>
              </p:cNvSpPr>
              <p:nvPr/>
            </p:nvSpPr>
            <p:spPr bwMode="auto">
              <a:xfrm flipH="1" flipV="1">
                <a:off x="4654" y="1638"/>
                <a:ext cx="13" cy="1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" name="Line 573"/>
              <p:cNvSpPr>
                <a:spLocks noChangeShapeType="1"/>
              </p:cNvSpPr>
              <p:nvPr/>
            </p:nvSpPr>
            <p:spPr bwMode="auto">
              <a:xfrm flipH="1" flipV="1">
                <a:off x="4606" y="1676"/>
                <a:ext cx="13" cy="1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" name="Freeform 574"/>
              <p:cNvSpPr>
                <a:spLocks/>
              </p:cNvSpPr>
              <p:nvPr/>
            </p:nvSpPr>
            <p:spPr bwMode="auto">
              <a:xfrm>
                <a:off x="4614" y="1590"/>
                <a:ext cx="8" cy="8"/>
              </a:xfrm>
              <a:custGeom>
                <a:avLst/>
                <a:gdLst>
                  <a:gd name="T0" fmla="*/ 0 w 26"/>
                  <a:gd name="T1" fmla="*/ 0 h 25"/>
                  <a:gd name="T2" fmla="*/ 0 w 26"/>
                  <a:gd name="T3" fmla="*/ 0 h 25"/>
                  <a:gd name="T4" fmla="*/ 0 w 26"/>
                  <a:gd name="T5" fmla="*/ 0 h 25"/>
                  <a:gd name="T6" fmla="*/ 0 w 26"/>
                  <a:gd name="T7" fmla="*/ 0 h 25"/>
                  <a:gd name="T8" fmla="*/ 0 w 26"/>
                  <a:gd name="T9" fmla="*/ 0 h 25"/>
                  <a:gd name="T10" fmla="*/ 0 w 26"/>
                  <a:gd name="T11" fmla="*/ 0 h 25"/>
                  <a:gd name="T12" fmla="*/ 0 w 26"/>
                  <a:gd name="T13" fmla="*/ 0 h 25"/>
                  <a:gd name="T14" fmla="*/ 0 w 26"/>
                  <a:gd name="T15" fmla="*/ 0 h 25"/>
                  <a:gd name="T16" fmla="*/ 0 w 26"/>
                  <a:gd name="T17" fmla="*/ 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25"/>
                  <a:gd name="T29" fmla="*/ 26 w 26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25">
                    <a:moveTo>
                      <a:pt x="26" y="12"/>
                    </a:moveTo>
                    <a:lnTo>
                      <a:pt x="21" y="2"/>
                    </a:lnTo>
                    <a:lnTo>
                      <a:pt x="13" y="0"/>
                    </a:lnTo>
                    <a:lnTo>
                      <a:pt x="3" y="2"/>
                    </a:lnTo>
                    <a:lnTo>
                      <a:pt x="0" y="12"/>
                    </a:lnTo>
                    <a:lnTo>
                      <a:pt x="3" y="21"/>
                    </a:lnTo>
                    <a:lnTo>
                      <a:pt x="13" y="25"/>
                    </a:lnTo>
                    <a:lnTo>
                      <a:pt x="21" y="21"/>
                    </a:lnTo>
                    <a:lnTo>
                      <a:pt x="26" y="12"/>
                    </a:lnTo>
                    <a:close/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16" name="Line 575"/>
              <p:cNvSpPr>
                <a:spLocks noChangeShapeType="1"/>
              </p:cNvSpPr>
              <p:nvPr/>
            </p:nvSpPr>
            <p:spPr bwMode="auto">
              <a:xfrm flipH="1" flipV="1">
                <a:off x="4571" y="1531"/>
                <a:ext cx="13" cy="1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7" name="Line 576"/>
              <p:cNvSpPr>
                <a:spLocks noChangeShapeType="1"/>
              </p:cNvSpPr>
              <p:nvPr/>
            </p:nvSpPr>
            <p:spPr bwMode="auto">
              <a:xfrm>
                <a:off x="5030" y="1133"/>
                <a:ext cx="130" cy="172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8" name="Freeform 577"/>
              <p:cNvSpPr>
                <a:spLocks/>
              </p:cNvSpPr>
              <p:nvPr/>
            </p:nvSpPr>
            <p:spPr bwMode="auto">
              <a:xfrm>
                <a:off x="4820" y="1375"/>
                <a:ext cx="11" cy="12"/>
              </a:xfrm>
              <a:custGeom>
                <a:avLst/>
                <a:gdLst>
                  <a:gd name="T0" fmla="*/ 0 w 38"/>
                  <a:gd name="T1" fmla="*/ 0 h 38"/>
                  <a:gd name="T2" fmla="*/ 0 w 38"/>
                  <a:gd name="T3" fmla="*/ 0 h 38"/>
                  <a:gd name="T4" fmla="*/ 0 w 38"/>
                  <a:gd name="T5" fmla="*/ 0 h 38"/>
                  <a:gd name="T6" fmla="*/ 0 w 38"/>
                  <a:gd name="T7" fmla="*/ 0 h 38"/>
                  <a:gd name="T8" fmla="*/ 0 w 38"/>
                  <a:gd name="T9" fmla="*/ 0 h 38"/>
                  <a:gd name="T10" fmla="*/ 0 w 38"/>
                  <a:gd name="T11" fmla="*/ 0 h 38"/>
                  <a:gd name="T12" fmla="*/ 0 w 38"/>
                  <a:gd name="T13" fmla="*/ 0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38"/>
                  <a:gd name="T23" fmla="*/ 38 w 3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38">
                    <a:moveTo>
                      <a:pt x="20" y="38"/>
                    </a:moveTo>
                    <a:lnTo>
                      <a:pt x="33" y="28"/>
                    </a:lnTo>
                    <a:lnTo>
                      <a:pt x="38" y="17"/>
                    </a:lnTo>
                    <a:lnTo>
                      <a:pt x="36" y="6"/>
                    </a:lnTo>
                    <a:lnTo>
                      <a:pt x="26" y="0"/>
                    </a:lnTo>
                    <a:lnTo>
                      <a:pt x="13" y="3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19" name="Freeform 578"/>
              <p:cNvSpPr>
                <a:spLocks/>
              </p:cNvSpPr>
              <p:nvPr/>
            </p:nvSpPr>
            <p:spPr bwMode="auto">
              <a:xfrm>
                <a:off x="4815" y="1369"/>
                <a:ext cx="11" cy="18"/>
              </a:xfrm>
              <a:custGeom>
                <a:avLst/>
                <a:gdLst>
                  <a:gd name="T0" fmla="*/ 0 w 35"/>
                  <a:gd name="T1" fmla="*/ 0 h 58"/>
                  <a:gd name="T2" fmla="*/ 0 w 35"/>
                  <a:gd name="T3" fmla="*/ 0 h 58"/>
                  <a:gd name="T4" fmla="*/ 0 w 35"/>
                  <a:gd name="T5" fmla="*/ 0 h 58"/>
                  <a:gd name="T6" fmla="*/ 0 w 35"/>
                  <a:gd name="T7" fmla="*/ 0 h 58"/>
                  <a:gd name="T8" fmla="*/ 0 w 35"/>
                  <a:gd name="T9" fmla="*/ 0 h 58"/>
                  <a:gd name="T10" fmla="*/ 0 w 35"/>
                  <a:gd name="T11" fmla="*/ 0 h 58"/>
                  <a:gd name="T12" fmla="*/ 0 w 35"/>
                  <a:gd name="T13" fmla="*/ 0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58"/>
                  <a:gd name="T23" fmla="*/ 35 w 35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58">
                    <a:moveTo>
                      <a:pt x="28" y="23"/>
                    </a:moveTo>
                    <a:lnTo>
                      <a:pt x="34" y="14"/>
                    </a:lnTo>
                    <a:lnTo>
                      <a:pt x="31" y="4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0" y="11"/>
                    </a:lnTo>
                    <a:lnTo>
                      <a:pt x="35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0" name="Freeform 579"/>
              <p:cNvSpPr>
                <a:spLocks/>
              </p:cNvSpPr>
              <p:nvPr/>
            </p:nvSpPr>
            <p:spPr bwMode="auto">
              <a:xfrm>
                <a:off x="4827" y="1360"/>
                <a:ext cx="11" cy="18"/>
              </a:xfrm>
              <a:custGeom>
                <a:avLst/>
                <a:gdLst>
                  <a:gd name="T0" fmla="*/ 0 w 35"/>
                  <a:gd name="T1" fmla="*/ 0 h 57"/>
                  <a:gd name="T2" fmla="*/ 0 w 35"/>
                  <a:gd name="T3" fmla="*/ 0 h 57"/>
                  <a:gd name="T4" fmla="*/ 0 w 35"/>
                  <a:gd name="T5" fmla="*/ 0 h 57"/>
                  <a:gd name="T6" fmla="*/ 0 60000 65536"/>
                  <a:gd name="T7" fmla="*/ 0 60000 65536"/>
                  <a:gd name="T8" fmla="*/ 0 60000 65536"/>
                  <a:gd name="T9" fmla="*/ 0 w 35"/>
                  <a:gd name="T10" fmla="*/ 0 h 57"/>
                  <a:gd name="T11" fmla="*/ 35 w 35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" h="57">
                    <a:moveTo>
                      <a:pt x="35" y="57"/>
                    </a:moveTo>
                    <a:lnTo>
                      <a:pt x="0" y="12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1" name="Freeform 580"/>
              <p:cNvSpPr>
                <a:spLocks/>
              </p:cNvSpPr>
              <p:nvPr/>
            </p:nvSpPr>
            <p:spPr bwMode="auto">
              <a:xfrm>
                <a:off x="4831" y="1360"/>
                <a:ext cx="8" cy="8"/>
              </a:xfrm>
              <a:custGeom>
                <a:avLst/>
                <a:gdLst>
                  <a:gd name="T0" fmla="*/ 0 w 26"/>
                  <a:gd name="T1" fmla="*/ 0 h 29"/>
                  <a:gd name="T2" fmla="*/ 0 w 26"/>
                  <a:gd name="T3" fmla="*/ 0 h 29"/>
                  <a:gd name="T4" fmla="*/ 0 w 26"/>
                  <a:gd name="T5" fmla="*/ 0 h 29"/>
                  <a:gd name="T6" fmla="*/ 0 w 26"/>
                  <a:gd name="T7" fmla="*/ 0 h 29"/>
                  <a:gd name="T8" fmla="*/ 0 w 26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29"/>
                  <a:gd name="T17" fmla="*/ 26 w 2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29">
                    <a:moveTo>
                      <a:pt x="20" y="29"/>
                    </a:moveTo>
                    <a:lnTo>
                      <a:pt x="26" y="19"/>
                    </a:lnTo>
                    <a:lnTo>
                      <a:pt x="23" y="7"/>
                    </a:lnTo>
                    <a:lnTo>
                      <a:pt x="12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2" name="Line 581"/>
              <p:cNvSpPr>
                <a:spLocks noChangeShapeType="1"/>
              </p:cNvSpPr>
              <p:nvPr/>
            </p:nvSpPr>
            <p:spPr bwMode="auto">
              <a:xfrm flipH="1">
                <a:off x="4833" y="136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3" name="Line 582"/>
              <p:cNvSpPr>
                <a:spLocks noChangeShapeType="1"/>
              </p:cNvSpPr>
              <p:nvPr/>
            </p:nvSpPr>
            <p:spPr bwMode="auto">
              <a:xfrm>
                <a:off x="4838" y="1368"/>
                <a:ext cx="8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4" name="Freeform 583"/>
              <p:cNvSpPr>
                <a:spLocks/>
              </p:cNvSpPr>
              <p:nvPr/>
            </p:nvSpPr>
            <p:spPr bwMode="auto">
              <a:xfrm>
                <a:off x="4844" y="1351"/>
                <a:ext cx="15" cy="17"/>
              </a:xfrm>
              <a:custGeom>
                <a:avLst/>
                <a:gdLst>
                  <a:gd name="T0" fmla="*/ 0 w 51"/>
                  <a:gd name="T1" fmla="*/ 0 h 58"/>
                  <a:gd name="T2" fmla="*/ 0 w 51"/>
                  <a:gd name="T3" fmla="*/ 0 h 58"/>
                  <a:gd name="T4" fmla="*/ 0 w 51"/>
                  <a:gd name="T5" fmla="*/ 0 h 58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58"/>
                  <a:gd name="T11" fmla="*/ 51 w 51"/>
                  <a:gd name="T12" fmla="*/ 58 h 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58">
                    <a:moveTo>
                      <a:pt x="21" y="58"/>
                    </a:moveTo>
                    <a:lnTo>
                      <a:pt x="0" y="0"/>
                    </a:lnTo>
                    <a:lnTo>
                      <a:pt x="51" y="34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5" name="Line 584"/>
              <p:cNvSpPr>
                <a:spLocks noChangeShapeType="1"/>
              </p:cNvSpPr>
              <p:nvPr/>
            </p:nvSpPr>
            <p:spPr bwMode="auto">
              <a:xfrm flipH="1">
                <a:off x="4849" y="135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6" name="Freeform 585"/>
              <p:cNvSpPr>
                <a:spLocks/>
              </p:cNvSpPr>
              <p:nvPr/>
            </p:nvSpPr>
            <p:spPr bwMode="auto">
              <a:xfrm>
                <a:off x="4855" y="1339"/>
                <a:ext cx="10" cy="9"/>
              </a:xfrm>
              <a:custGeom>
                <a:avLst/>
                <a:gdLst>
                  <a:gd name="T0" fmla="*/ 0 w 34"/>
                  <a:gd name="T1" fmla="*/ 0 h 30"/>
                  <a:gd name="T2" fmla="*/ 0 w 34"/>
                  <a:gd name="T3" fmla="*/ 0 h 30"/>
                  <a:gd name="T4" fmla="*/ 0 w 34"/>
                  <a:gd name="T5" fmla="*/ 0 h 30"/>
                  <a:gd name="T6" fmla="*/ 0 w 34"/>
                  <a:gd name="T7" fmla="*/ 0 h 30"/>
                  <a:gd name="T8" fmla="*/ 0 w 34"/>
                  <a:gd name="T9" fmla="*/ 0 h 30"/>
                  <a:gd name="T10" fmla="*/ 0 w 34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4"/>
                  <a:gd name="T19" fmla="*/ 0 h 30"/>
                  <a:gd name="T20" fmla="*/ 34 w 34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4" h="30">
                    <a:moveTo>
                      <a:pt x="20" y="0"/>
                    </a:moveTo>
                    <a:lnTo>
                      <a:pt x="4" y="7"/>
                    </a:lnTo>
                    <a:lnTo>
                      <a:pt x="0" y="17"/>
                    </a:lnTo>
                    <a:lnTo>
                      <a:pt x="4" y="27"/>
                    </a:lnTo>
                    <a:lnTo>
                      <a:pt x="16" y="30"/>
                    </a:lnTo>
                    <a:lnTo>
                      <a:pt x="34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7" name="Freeform 586"/>
              <p:cNvSpPr>
                <a:spLocks/>
              </p:cNvSpPr>
              <p:nvPr/>
            </p:nvSpPr>
            <p:spPr bwMode="auto">
              <a:xfrm>
                <a:off x="4865" y="1346"/>
                <a:ext cx="5" cy="8"/>
              </a:xfrm>
              <a:custGeom>
                <a:avLst/>
                <a:gdLst>
                  <a:gd name="T0" fmla="*/ 0 w 16"/>
                  <a:gd name="T1" fmla="*/ 0 h 24"/>
                  <a:gd name="T2" fmla="*/ 0 w 16"/>
                  <a:gd name="T3" fmla="*/ 0 h 24"/>
                  <a:gd name="T4" fmla="*/ 0 w 16"/>
                  <a:gd name="T5" fmla="*/ 0 h 24"/>
                  <a:gd name="T6" fmla="*/ 0 w 1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24"/>
                  <a:gd name="T14" fmla="*/ 16 w 1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24">
                    <a:moveTo>
                      <a:pt x="11" y="24"/>
                    </a:moveTo>
                    <a:lnTo>
                      <a:pt x="16" y="13"/>
                    </a:lnTo>
                    <a:lnTo>
                      <a:pt x="1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28" name="Line 587"/>
              <p:cNvSpPr>
                <a:spLocks noChangeShapeType="1"/>
              </p:cNvSpPr>
              <p:nvPr/>
            </p:nvSpPr>
            <p:spPr bwMode="auto">
              <a:xfrm flipV="1">
                <a:off x="4863" y="135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9" name="Freeform 588"/>
              <p:cNvSpPr>
                <a:spLocks/>
              </p:cNvSpPr>
              <p:nvPr/>
            </p:nvSpPr>
            <p:spPr bwMode="auto">
              <a:xfrm>
                <a:off x="4872" y="1326"/>
                <a:ext cx="16" cy="17"/>
              </a:xfrm>
              <a:custGeom>
                <a:avLst/>
                <a:gdLst>
                  <a:gd name="T0" fmla="*/ 0 w 54"/>
                  <a:gd name="T1" fmla="*/ 0 h 58"/>
                  <a:gd name="T2" fmla="*/ 0 w 54"/>
                  <a:gd name="T3" fmla="*/ 0 h 58"/>
                  <a:gd name="T4" fmla="*/ 0 w 54"/>
                  <a:gd name="T5" fmla="*/ 0 h 58"/>
                  <a:gd name="T6" fmla="*/ 0 w 54"/>
                  <a:gd name="T7" fmla="*/ 0 h 58"/>
                  <a:gd name="T8" fmla="*/ 0 w 54"/>
                  <a:gd name="T9" fmla="*/ 0 h 58"/>
                  <a:gd name="T10" fmla="*/ 0 w 54"/>
                  <a:gd name="T11" fmla="*/ 0 h 58"/>
                  <a:gd name="T12" fmla="*/ 0 w 54"/>
                  <a:gd name="T13" fmla="*/ 0 h 58"/>
                  <a:gd name="T14" fmla="*/ 0 w 54"/>
                  <a:gd name="T15" fmla="*/ 0 h 58"/>
                  <a:gd name="T16" fmla="*/ 0 w 54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58"/>
                  <a:gd name="T29" fmla="*/ 54 w 54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58">
                    <a:moveTo>
                      <a:pt x="36" y="58"/>
                    </a:moveTo>
                    <a:lnTo>
                      <a:pt x="47" y="48"/>
                    </a:lnTo>
                    <a:lnTo>
                      <a:pt x="54" y="37"/>
                    </a:lnTo>
                    <a:lnTo>
                      <a:pt x="50" y="24"/>
                    </a:lnTo>
                    <a:lnTo>
                      <a:pt x="37" y="7"/>
                    </a:lnTo>
                    <a:lnTo>
                      <a:pt x="26" y="0"/>
                    </a:lnTo>
                    <a:lnTo>
                      <a:pt x="13" y="3"/>
                    </a:lnTo>
                    <a:lnTo>
                      <a:pt x="0" y="13"/>
                    </a:lnTo>
                    <a:lnTo>
                      <a:pt x="36" y="58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0" name="Freeform 589"/>
              <p:cNvSpPr>
                <a:spLocks/>
              </p:cNvSpPr>
              <p:nvPr/>
            </p:nvSpPr>
            <p:spPr bwMode="auto">
              <a:xfrm>
                <a:off x="4884" y="1315"/>
                <a:ext cx="17" cy="19"/>
              </a:xfrm>
              <a:custGeom>
                <a:avLst/>
                <a:gdLst>
                  <a:gd name="T0" fmla="*/ 0 w 56"/>
                  <a:gd name="T1" fmla="*/ 0 h 62"/>
                  <a:gd name="T2" fmla="*/ 0 w 56"/>
                  <a:gd name="T3" fmla="*/ 0 h 62"/>
                  <a:gd name="T4" fmla="*/ 0 w 56"/>
                  <a:gd name="T5" fmla="*/ 0 h 62"/>
                  <a:gd name="T6" fmla="*/ 0 w 56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62"/>
                  <a:gd name="T14" fmla="*/ 56 w 56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62">
                    <a:moveTo>
                      <a:pt x="56" y="47"/>
                    </a:moveTo>
                    <a:lnTo>
                      <a:pt x="35" y="62"/>
                    </a:lnTo>
                    <a:lnTo>
                      <a:pt x="0" y="15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1" name="Line 590"/>
              <p:cNvSpPr>
                <a:spLocks noChangeShapeType="1"/>
              </p:cNvSpPr>
              <p:nvPr/>
            </p:nvSpPr>
            <p:spPr bwMode="auto">
              <a:xfrm flipH="1">
                <a:off x="4889" y="1322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2" name="Freeform 591"/>
              <p:cNvSpPr>
                <a:spLocks/>
              </p:cNvSpPr>
              <p:nvPr/>
            </p:nvSpPr>
            <p:spPr bwMode="auto">
              <a:xfrm>
                <a:off x="4903" y="1302"/>
                <a:ext cx="11" cy="9"/>
              </a:xfrm>
              <a:custGeom>
                <a:avLst/>
                <a:gdLst>
                  <a:gd name="T0" fmla="*/ 0 w 35"/>
                  <a:gd name="T1" fmla="*/ 0 h 29"/>
                  <a:gd name="T2" fmla="*/ 0 w 35"/>
                  <a:gd name="T3" fmla="*/ 0 h 29"/>
                  <a:gd name="T4" fmla="*/ 0 w 35"/>
                  <a:gd name="T5" fmla="*/ 0 h 29"/>
                  <a:gd name="T6" fmla="*/ 0 w 35"/>
                  <a:gd name="T7" fmla="*/ 0 h 29"/>
                  <a:gd name="T8" fmla="*/ 0 w 35"/>
                  <a:gd name="T9" fmla="*/ 0 h 29"/>
                  <a:gd name="T10" fmla="*/ 0 w 35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29"/>
                  <a:gd name="T20" fmla="*/ 35 w 35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29">
                    <a:moveTo>
                      <a:pt x="19" y="0"/>
                    </a:moveTo>
                    <a:lnTo>
                      <a:pt x="5" y="8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5" y="29"/>
                    </a:lnTo>
                    <a:lnTo>
                      <a:pt x="35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3" name="Freeform 592"/>
              <p:cNvSpPr>
                <a:spLocks/>
              </p:cNvSpPr>
              <p:nvPr/>
            </p:nvSpPr>
            <p:spPr bwMode="auto">
              <a:xfrm>
                <a:off x="4914" y="1310"/>
                <a:ext cx="4" cy="7"/>
              </a:xfrm>
              <a:custGeom>
                <a:avLst/>
                <a:gdLst>
                  <a:gd name="T0" fmla="*/ 0 w 14"/>
                  <a:gd name="T1" fmla="*/ 0 h 23"/>
                  <a:gd name="T2" fmla="*/ 0 w 14"/>
                  <a:gd name="T3" fmla="*/ 0 h 23"/>
                  <a:gd name="T4" fmla="*/ 0 w 14"/>
                  <a:gd name="T5" fmla="*/ 0 h 23"/>
                  <a:gd name="T6" fmla="*/ 0 w 1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3"/>
                  <a:gd name="T14" fmla="*/ 14 w 1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3">
                    <a:moveTo>
                      <a:pt x="10" y="23"/>
                    </a:moveTo>
                    <a:lnTo>
                      <a:pt x="14" y="13"/>
                    </a:lnTo>
                    <a:lnTo>
                      <a:pt x="10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4" name="Line 593"/>
              <p:cNvSpPr>
                <a:spLocks noChangeShapeType="1"/>
              </p:cNvSpPr>
              <p:nvPr/>
            </p:nvSpPr>
            <p:spPr bwMode="auto">
              <a:xfrm flipV="1">
                <a:off x="4910" y="1317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5" name="Line 594"/>
              <p:cNvSpPr>
                <a:spLocks noChangeShapeType="1"/>
              </p:cNvSpPr>
              <p:nvPr/>
            </p:nvSpPr>
            <p:spPr bwMode="auto">
              <a:xfrm flipH="1" flipV="1">
                <a:off x="4916" y="1301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6" name="Freeform 595"/>
              <p:cNvSpPr>
                <a:spLocks/>
              </p:cNvSpPr>
              <p:nvPr/>
            </p:nvSpPr>
            <p:spPr bwMode="auto">
              <a:xfrm>
                <a:off x="4915" y="1293"/>
                <a:ext cx="9" cy="8"/>
              </a:xfrm>
              <a:custGeom>
                <a:avLst/>
                <a:gdLst>
                  <a:gd name="T0" fmla="*/ 0 w 28"/>
                  <a:gd name="T1" fmla="*/ 0 h 25"/>
                  <a:gd name="T2" fmla="*/ 0 w 28"/>
                  <a:gd name="T3" fmla="*/ 0 h 25"/>
                  <a:gd name="T4" fmla="*/ 0 w 28"/>
                  <a:gd name="T5" fmla="*/ 0 h 25"/>
                  <a:gd name="T6" fmla="*/ 0 w 28"/>
                  <a:gd name="T7" fmla="*/ 0 h 25"/>
                  <a:gd name="T8" fmla="*/ 0 w 2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5"/>
                  <a:gd name="T17" fmla="*/ 28 w 2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5">
                    <a:moveTo>
                      <a:pt x="28" y="5"/>
                    </a:moveTo>
                    <a:lnTo>
                      <a:pt x="17" y="0"/>
                    </a:lnTo>
                    <a:lnTo>
                      <a:pt x="6" y="3"/>
                    </a:lnTo>
                    <a:lnTo>
                      <a:pt x="0" y="14"/>
                    </a:lnTo>
                    <a:lnTo>
                      <a:pt x="3" y="25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7" name="Line 596"/>
              <p:cNvSpPr>
                <a:spLocks noChangeShapeType="1"/>
              </p:cNvSpPr>
              <p:nvPr/>
            </p:nvSpPr>
            <p:spPr bwMode="auto">
              <a:xfrm>
                <a:off x="4924" y="1295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8" name="Freeform 597"/>
              <p:cNvSpPr>
                <a:spLocks/>
              </p:cNvSpPr>
              <p:nvPr/>
            </p:nvSpPr>
            <p:spPr bwMode="auto">
              <a:xfrm>
                <a:off x="4921" y="1302"/>
                <a:ext cx="8" cy="7"/>
              </a:xfrm>
              <a:custGeom>
                <a:avLst/>
                <a:gdLst>
                  <a:gd name="T0" fmla="*/ 0 w 28"/>
                  <a:gd name="T1" fmla="*/ 0 h 24"/>
                  <a:gd name="T2" fmla="*/ 0 w 28"/>
                  <a:gd name="T3" fmla="*/ 0 h 24"/>
                  <a:gd name="T4" fmla="*/ 0 w 28"/>
                  <a:gd name="T5" fmla="*/ 0 h 24"/>
                  <a:gd name="T6" fmla="*/ 0 w 28"/>
                  <a:gd name="T7" fmla="*/ 0 h 24"/>
                  <a:gd name="T8" fmla="*/ 0 w 28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4"/>
                  <a:gd name="T17" fmla="*/ 28 w 2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4">
                    <a:moveTo>
                      <a:pt x="0" y="18"/>
                    </a:moveTo>
                    <a:lnTo>
                      <a:pt x="11" y="24"/>
                    </a:lnTo>
                    <a:lnTo>
                      <a:pt x="22" y="21"/>
                    </a:lnTo>
                    <a:lnTo>
                      <a:pt x="28" y="11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39" name="Freeform 598"/>
              <p:cNvSpPr>
                <a:spLocks/>
              </p:cNvSpPr>
              <p:nvPr/>
            </p:nvSpPr>
            <p:spPr bwMode="auto">
              <a:xfrm>
                <a:off x="4926" y="1285"/>
                <a:ext cx="10" cy="17"/>
              </a:xfrm>
              <a:custGeom>
                <a:avLst/>
                <a:gdLst>
                  <a:gd name="T0" fmla="*/ 0 w 36"/>
                  <a:gd name="T1" fmla="*/ 0 h 56"/>
                  <a:gd name="T2" fmla="*/ 0 w 36"/>
                  <a:gd name="T3" fmla="*/ 0 h 56"/>
                  <a:gd name="T4" fmla="*/ 0 w 36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56"/>
                  <a:gd name="T11" fmla="*/ 36 w 36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56">
                    <a:moveTo>
                      <a:pt x="36" y="56"/>
                    </a:moveTo>
                    <a:lnTo>
                      <a:pt x="0" y="10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40" name="Freeform 599"/>
              <p:cNvSpPr>
                <a:spLocks/>
              </p:cNvSpPr>
              <p:nvPr/>
            </p:nvSpPr>
            <p:spPr bwMode="auto">
              <a:xfrm>
                <a:off x="4929" y="1284"/>
                <a:ext cx="8" cy="8"/>
              </a:xfrm>
              <a:custGeom>
                <a:avLst/>
                <a:gdLst>
                  <a:gd name="T0" fmla="*/ 0 w 25"/>
                  <a:gd name="T1" fmla="*/ 0 h 29"/>
                  <a:gd name="T2" fmla="*/ 0 w 25"/>
                  <a:gd name="T3" fmla="*/ 0 h 29"/>
                  <a:gd name="T4" fmla="*/ 0 w 25"/>
                  <a:gd name="T5" fmla="*/ 0 h 29"/>
                  <a:gd name="T6" fmla="*/ 0 w 25"/>
                  <a:gd name="T7" fmla="*/ 0 h 29"/>
                  <a:gd name="T8" fmla="*/ 0 w 25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9"/>
                  <a:gd name="T17" fmla="*/ 25 w 25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9">
                    <a:moveTo>
                      <a:pt x="20" y="29"/>
                    </a:moveTo>
                    <a:lnTo>
                      <a:pt x="25" y="19"/>
                    </a:lnTo>
                    <a:lnTo>
                      <a:pt x="23" y="6"/>
                    </a:lnTo>
                    <a:lnTo>
                      <a:pt x="11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41" name="Line 600"/>
              <p:cNvSpPr>
                <a:spLocks noChangeShapeType="1"/>
              </p:cNvSpPr>
              <p:nvPr/>
            </p:nvSpPr>
            <p:spPr bwMode="auto">
              <a:xfrm flipH="1">
                <a:off x="4932" y="129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2" name="Line 601"/>
              <p:cNvSpPr>
                <a:spLocks noChangeShapeType="1"/>
              </p:cNvSpPr>
              <p:nvPr/>
            </p:nvSpPr>
            <p:spPr bwMode="auto">
              <a:xfrm>
                <a:off x="4936" y="1291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3" name="Line 602"/>
              <p:cNvSpPr>
                <a:spLocks noChangeShapeType="1"/>
              </p:cNvSpPr>
              <p:nvPr/>
            </p:nvSpPr>
            <p:spPr bwMode="auto">
              <a:xfrm flipH="1" flipV="1">
                <a:off x="4941" y="1275"/>
                <a:ext cx="11" cy="1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4" name="Line 603"/>
              <p:cNvSpPr>
                <a:spLocks noChangeShapeType="1"/>
              </p:cNvSpPr>
              <p:nvPr/>
            </p:nvSpPr>
            <p:spPr bwMode="auto">
              <a:xfrm flipV="1">
                <a:off x="4938" y="1272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5" name="Line 604"/>
              <p:cNvSpPr>
                <a:spLocks noChangeShapeType="1"/>
              </p:cNvSpPr>
              <p:nvPr/>
            </p:nvSpPr>
            <p:spPr bwMode="auto">
              <a:xfrm flipH="1" flipV="1">
                <a:off x="4950" y="1269"/>
                <a:ext cx="10" cy="1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6" name="Freeform 605"/>
              <p:cNvSpPr>
                <a:spLocks/>
              </p:cNvSpPr>
              <p:nvPr/>
            </p:nvSpPr>
            <p:spPr bwMode="auto">
              <a:xfrm>
                <a:off x="4954" y="1260"/>
                <a:ext cx="17" cy="19"/>
              </a:xfrm>
              <a:custGeom>
                <a:avLst/>
                <a:gdLst>
                  <a:gd name="T0" fmla="*/ 0 w 55"/>
                  <a:gd name="T1" fmla="*/ 0 h 61"/>
                  <a:gd name="T2" fmla="*/ 0 w 55"/>
                  <a:gd name="T3" fmla="*/ 0 h 61"/>
                  <a:gd name="T4" fmla="*/ 0 w 55"/>
                  <a:gd name="T5" fmla="*/ 0 h 61"/>
                  <a:gd name="T6" fmla="*/ 0 w 55"/>
                  <a:gd name="T7" fmla="*/ 0 h 6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1"/>
                  <a:gd name="T14" fmla="*/ 55 w 55"/>
                  <a:gd name="T15" fmla="*/ 61 h 6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1">
                    <a:moveTo>
                      <a:pt x="55" y="45"/>
                    </a:moveTo>
                    <a:lnTo>
                      <a:pt x="35" y="61"/>
                    </a:lnTo>
                    <a:lnTo>
                      <a:pt x="0" y="15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47" name="Line 606"/>
              <p:cNvSpPr>
                <a:spLocks noChangeShapeType="1"/>
              </p:cNvSpPr>
              <p:nvPr/>
            </p:nvSpPr>
            <p:spPr bwMode="auto">
              <a:xfrm flipH="1">
                <a:off x="4959" y="126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8" name="Line 607"/>
              <p:cNvSpPr>
                <a:spLocks noChangeShapeType="1"/>
              </p:cNvSpPr>
              <p:nvPr/>
            </p:nvSpPr>
            <p:spPr bwMode="auto">
              <a:xfrm flipH="1">
                <a:off x="5542" y="1032"/>
                <a:ext cx="163" cy="24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9" name="Line 608"/>
              <p:cNvSpPr>
                <a:spLocks noChangeShapeType="1"/>
              </p:cNvSpPr>
              <p:nvPr/>
            </p:nvSpPr>
            <p:spPr bwMode="auto">
              <a:xfrm flipV="1">
                <a:off x="5276" y="1056"/>
                <a:ext cx="266" cy="15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0" name="Line 609"/>
              <p:cNvSpPr>
                <a:spLocks noChangeShapeType="1"/>
              </p:cNvSpPr>
              <p:nvPr/>
            </p:nvSpPr>
            <p:spPr bwMode="auto">
              <a:xfrm flipH="1">
                <a:off x="5682" y="863"/>
                <a:ext cx="69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1" name="Line 610"/>
              <p:cNvSpPr>
                <a:spLocks noChangeShapeType="1"/>
              </p:cNvSpPr>
              <p:nvPr/>
            </p:nvSpPr>
            <p:spPr bwMode="auto">
              <a:xfrm flipH="1" flipV="1">
                <a:off x="5690" y="951"/>
                <a:ext cx="70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2" name="Rectangle 611"/>
              <p:cNvSpPr>
                <a:spLocks noChangeArrowheads="1"/>
              </p:cNvSpPr>
              <p:nvPr/>
            </p:nvSpPr>
            <p:spPr bwMode="auto">
              <a:xfrm>
                <a:off x="5473" y="1108"/>
                <a:ext cx="196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53" name="Rectangle 612"/>
              <p:cNvSpPr>
                <a:spLocks noChangeArrowheads="1"/>
              </p:cNvSpPr>
              <p:nvPr/>
            </p:nvSpPr>
            <p:spPr bwMode="auto">
              <a:xfrm>
                <a:off x="5474" y="1108"/>
                <a:ext cx="18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554" name="Rectangle 613"/>
              <p:cNvSpPr>
                <a:spLocks noChangeArrowheads="1"/>
              </p:cNvSpPr>
              <p:nvPr/>
            </p:nvSpPr>
            <p:spPr bwMode="auto">
              <a:xfrm>
                <a:off x="5444" y="1140"/>
                <a:ext cx="270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55" name="Rectangle 614"/>
              <p:cNvSpPr>
                <a:spLocks noChangeArrowheads="1"/>
              </p:cNvSpPr>
              <p:nvPr/>
            </p:nvSpPr>
            <p:spPr bwMode="auto">
              <a:xfrm>
                <a:off x="5444" y="1140"/>
                <a:ext cx="18" cy="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556" name="Rectangle 615"/>
              <p:cNvSpPr>
                <a:spLocks noChangeArrowheads="1"/>
              </p:cNvSpPr>
              <p:nvPr/>
            </p:nvSpPr>
            <p:spPr bwMode="auto">
              <a:xfrm>
                <a:off x="5439" y="960"/>
                <a:ext cx="293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57" name="Rectangle 616"/>
              <p:cNvSpPr>
                <a:spLocks noChangeArrowheads="1"/>
              </p:cNvSpPr>
              <p:nvPr/>
            </p:nvSpPr>
            <p:spPr bwMode="auto">
              <a:xfrm>
                <a:off x="5439" y="961"/>
                <a:ext cx="18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558" name="Line 617"/>
              <p:cNvSpPr>
                <a:spLocks noChangeShapeType="1"/>
              </p:cNvSpPr>
              <p:nvPr/>
            </p:nvSpPr>
            <p:spPr bwMode="auto">
              <a:xfrm flipV="1">
                <a:off x="5568" y="818"/>
                <a:ext cx="23" cy="2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9" name="Line 618"/>
              <p:cNvSpPr>
                <a:spLocks noChangeShapeType="1"/>
              </p:cNvSpPr>
              <p:nvPr/>
            </p:nvSpPr>
            <p:spPr bwMode="auto">
              <a:xfrm>
                <a:off x="5674" y="820"/>
                <a:ext cx="2" cy="1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0" name="Line 619"/>
              <p:cNvSpPr>
                <a:spLocks noChangeShapeType="1"/>
              </p:cNvSpPr>
              <p:nvPr/>
            </p:nvSpPr>
            <p:spPr bwMode="auto">
              <a:xfrm>
                <a:off x="5527" y="741"/>
                <a:ext cx="74" cy="89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1" name="Line 620"/>
              <p:cNvSpPr>
                <a:spLocks noChangeShapeType="1"/>
              </p:cNvSpPr>
              <p:nvPr/>
            </p:nvSpPr>
            <p:spPr bwMode="auto">
              <a:xfrm flipV="1">
                <a:off x="5601" y="827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2" name="Line 621"/>
              <p:cNvSpPr>
                <a:spLocks noChangeShapeType="1"/>
              </p:cNvSpPr>
              <p:nvPr/>
            </p:nvSpPr>
            <p:spPr bwMode="auto">
              <a:xfrm flipH="1" flipV="1">
                <a:off x="5531" y="737"/>
                <a:ext cx="75" cy="9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3" name="Line 622"/>
              <p:cNvSpPr>
                <a:spLocks noChangeShapeType="1"/>
              </p:cNvSpPr>
              <p:nvPr/>
            </p:nvSpPr>
            <p:spPr bwMode="auto">
              <a:xfrm flipH="1">
                <a:off x="5527" y="737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4" name="Line 623"/>
              <p:cNvSpPr>
                <a:spLocks noChangeShapeType="1"/>
              </p:cNvSpPr>
              <p:nvPr/>
            </p:nvSpPr>
            <p:spPr bwMode="auto">
              <a:xfrm>
                <a:off x="5708" y="998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5" name="Line 624"/>
              <p:cNvSpPr>
                <a:spLocks noChangeShapeType="1"/>
              </p:cNvSpPr>
              <p:nvPr/>
            </p:nvSpPr>
            <p:spPr bwMode="auto">
              <a:xfrm flipV="1">
                <a:off x="5715" y="920"/>
                <a:ext cx="3" cy="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6" name="Line 625"/>
              <p:cNvSpPr>
                <a:spLocks noChangeShapeType="1"/>
              </p:cNvSpPr>
              <p:nvPr/>
            </p:nvSpPr>
            <p:spPr bwMode="auto">
              <a:xfrm flipH="1" flipV="1">
                <a:off x="5696" y="920"/>
                <a:ext cx="22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7" name="Line 626"/>
              <p:cNvSpPr>
                <a:spLocks noChangeShapeType="1"/>
              </p:cNvSpPr>
              <p:nvPr/>
            </p:nvSpPr>
            <p:spPr bwMode="auto">
              <a:xfrm flipH="1">
                <a:off x="5715" y="921"/>
                <a:ext cx="3" cy="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8" name="Line 627"/>
              <p:cNvSpPr>
                <a:spLocks noChangeShapeType="1"/>
              </p:cNvSpPr>
              <p:nvPr/>
            </p:nvSpPr>
            <p:spPr bwMode="auto">
              <a:xfrm>
                <a:off x="5715" y="99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9" name="Line 628"/>
              <p:cNvSpPr>
                <a:spLocks noChangeShapeType="1"/>
              </p:cNvSpPr>
              <p:nvPr/>
            </p:nvSpPr>
            <p:spPr bwMode="auto">
              <a:xfrm flipV="1">
                <a:off x="5717" y="921"/>
                <a:ext cx="2" cy="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0" name="Line 629"/>
              <p:cNvSpPr>
                <a:spLocks noChangeShapeType="1"/>
              </p:cNvSpPr>
              <p:nvPr/>
            </p:nvSpPr>
            <p:spPr bwMode="auto">
              <a:xfrm flipH="1">
                <a:off x="5718" y="92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1" name="Line 630"/>
              <p:cNvSpPr>
                <a:spLocks noChangeShapeType="1"/>
              </p:cNvSpPr>
              <p:nvPr/>
            </p:nvSpPr>
            <p:spPr bwMode="auto">
              <a:xfrm flipH="1">
                <a:off x="5717" y="920"/>
                <a:ext cx="2" cy="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2" name="Line 631"/>
              <p:cNvSpPr>
                <a:spLocks noChangeShapeType="1"/>
              </p:cNvSpPr>
              <p:nvPr/>
            </p:nvSpPr>
            <p:spPr bwMode="auto">
              <a:xfrm>
                <a:off x="5717" y="998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3" name="Line 632"/>
              <p:cNvSpPr>
                <a:spLocks noChangeShapeType="1"/>
              </p:cNvSpPr>
              <p:nvPr/>
            </p:nvSpPr>
            <p:spPr bwMode="auto">
              <a:xfrm flipV="1">
                <a:off x="5722" y="920"/>
                <a:ext cx="3" cy="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4" name="Line 633"/>
              <p:cNvSpPr>
                <a:spLocks noChangeShapeType="1"/>
              </p:cNvSpPr>
              <p:nvPr/>
            </p:nvSpPr>
            <p:spPr bwMode="auto">
              <a:xfrm flipH="1">
                <a:off x="5719" y="920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5" name="Freeform 634"/>
              <p:cNvSpPr>
                <a:spLocks/>
              </p:cNvSpPr>
              <p:nvPr/>
            </p:nvSpPr>
            <p:spPr bwMode="auto">
              <a:xfrm>
                <a:off x="5394" y="966"/>
                <a:ext cx="27" cy="15"/>
              </a:xfrm>
              <a:custGeom>
                <a:avLst/>
                <a:gdLst>
                  <a:gd name="T0" fmla="*/ 0 w 91"/>
                  <a:gd name="T1" fmla="*/ 0 h 50"/>
                  <a:gd name="T2" fmla="*/ 0 w 91"/>
                  <a:gd name="T3" fmla="*/ 0 h 50"/>
                  <a:gd name="T4" fmla="*/ 0 w 91"/>
                  <a:gd name="T5" fmla="*/ 0 h 50"/>
                  <a:gd name="T6" fmla="*/ 0 w 91"/>
                  <a:gd name="T7" fmla="*/ 0 h 50"/>
                  <a:gd name="T8" fmla="*/ 0 w 91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50"/>
                  <a:gd name="T17" fmla="*/ 91 w 91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50">
                    <a:moveTo>
                      <a:pt x="0" y="0"/>
                    </a:moveTo>
                    <a:lnTo>
                      <a:pt x="12" y="34"/>
                    </a:lnTo>
                    <a:lnTo>
                      <a:pt x="41" y="50"/>
                    </a:lnTo>
                    <a:lnTo>
                      <a:pt x="75" y="38"/>
                    </a:lnTo>
                    <a:lnTo>
                      <a:pt x="91" y="7"/>
                    </a:lnTo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76" name="Freeform 635"/>
              <p:cNvSpPr>
                <a:spLocks/>
              </p:cNvSpPr>
              <p:nvPr/>
            </p:nvSpPr>
            <p:spPr bwMode="auto">
              <a:xfrm>
                <a:off x="5394" y="954"/>
                <a:ext cx="27" cy="15"/>
              </a:xfrm>
              <a:custGeom>
                <a:avLst/>
                <a:gdLst>
                  <a:gd name="T0" fmla="*/ 0 w 91"/>
                  <a:gd name="T1" fmla="*/ 0 h 48"/>
                  <a:gd name="T2" fmla="*/ 0 w 91"/>
                  <a:gd name="T3" fmla="*/ 0 h 48"/>
                  <a:gd name="T4" fmla="*/ 0 w 91"/>
                  <a:gd name="T5" fmla="*/ 0 h 48"/>
                  <a:gd name="T6" fmla="*/ 0 w 91"/>
                  <a:gd name="T7" fmla="*/ 0 h 48"/>
                  <a:gd name="T8" fmla="*/ 0 w 91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48"/>
                  <a:gd name="T17" fmla="*/ 91 w 91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48">
                    <a:moveTo>
                      <a:pt x="91" y="48"/>
                    </a:moveTo>
                    <a:lnTo>
                      <a:pt x="80" y="15"/>
                    </a:lnTo>
                    <a:lnTo>
                      <a:pt x="48" y="0"/>
                    </a:lnTo>
                    <a:lnTo>
                      <a:pt x="16" y="11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577" name="Line 636"/>
              <p:cNvSpPr>
                <a:spLocks noChangeShapeType="1"/>
              </p:cNvSpPr>
              <p:nvPr/>
            </p:nvSpPr>
            <p:spPr bwMode="auto">
              <a:xfrm flipV="1">
                <a:off x="4719" y="1593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8" name="Line 637"/>
              <p:cNvSpPr>
                <a:spLocks noChangeShapeType="1"/>
              </p:cNvSpPr>
              <p:nvPr/>
            </p:nvSpPr>
            <p:spPr bwMode="auto">
              <a:xfrm flipH="1" flipV="1">
                <a:off x="4642" y="1486"/>
                <a:ext cx="83" cy="10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9" name="Line 638"/>
              <p:cNvSpPr>
                <a:spLocks noChangeShapeType="1"/>
              </p:cNvSpPr>
              <p:nvPr/>
            </p:nvSpPr>
            <p:spPr bwMode="auto">
              <a:xfrm flipH="1">
                <a:off x="4636" y="1486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0" name="Line 639"/>
              <p:cNvSpPr>
                <a:spLocks noChangeShapeType="1"/>
              </p:cNvSpPr>
              <p:nvPr/>
            </p:nvSpPr>
            <p:spPr bwMode="auto">
              <a:xfrm>
                <a:off x="4636" y="1491"/>
                <a:ext cx="83" cy="10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1" name="Line 640"/>
              <p:cNvSpPr>
                <a:spLocks noChangeShapeType="1"/>
              </p:cNvSpPr>
              <p:nvPr/>
            </p:nvSpPr>
            <p:spPr bwMode="auto">
              <a:xfrm flipV="1">
                <a:off x="4713" y="1597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2" name="Line 641"/>
              <p:cNvSpPr>
                <a:spLocks noChangeShapeType="1"/>
              </p:cNvSpPr>
              <p:nvPr/>
            </p:nvSpPr>
            <p:spPr bwMode="auto">
              <a:xfrm flipH="1" flipV="1">
                <a:off x="4636" y="1491"/>
                <a:ext cx="83" cy="10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3" name="Line 642"/>
              <p:cNvSpPr>
                <a:spLocks noChangeShapeType="1"/>
              </p:cNvSpPr>
              <p:nvPr/>
            </p:nvSpPr>
            <p:spPr bwMode="auto">
              <a:xfrm flipH="1">
                <a:off x="4630" y="1491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4" name="Line 643"/>
              <p:cNvSpPr>
                <a:spLocks noChangeShapeType="1"/>
              </p:cNvSpPr>
              <p:nvPr/>
            </p:nvSpPr>
            <p:spPr bwMode="auto">
              <a:xfrm>
                <a:off x="4630" y="1496"/>
                <a:ext cx="83" cy="10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5" name="Line 644"/>
              <p:cNvSpPr>
                <a:spLocks noChangeShapeType="1"/>
              </p:cNvSpPr>
              <p:nvPr/>
            </p:nvSpPr>
            <p:spPr bwMode="auto">
              <a:xfrm flipV="1">
                <a:off x="4605" y="1643"/>
                <a:ext cx="76" cy="6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6" name="Line 645"/>
              <p:cNvSpPr>
                <a:spLocks noChangeShapeType="1"/>
              </p:cNvSpPr>
              <p:nvPr/>
            </p:nvSpPr>
            <p:spPr bwMode="auto">
              <a:xfrm>
                <a:off x="4681" y="1643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7" name="Line 646"/>
              <p:cNvSpPr>
                <a:spLocks noChangeShapeType="1"/>
              </p:cNvSpPr>
              <p:nvPr/>
            </p:nvSpPr>
            <p:spPr bwMode="auto">
              <a:xfrm flipH="1">
                <a:off x="4609" y="1649"/>
                <a:ext cx="76" cy="6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8" name="Line 647"/>
              <p:cNvSpPr>
                <a:spLocks noChangeShapeType="1"/>
              </p:cNvSpPr>
              <p:nvPr/>
            </p:nvSpPr>
            <p:spPr bwMode="auto">
              <a:xfrm flipH="1" flipV="1">
                <a:off x="4605" y="1704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9" name="Line 648"/>
              <p:cNvSpPr>
                <a:spLocks noChangeShapeType="1"/>
              </p:cNvSpPr>
              <p:nvPr/>
            </p:nvSpPr>
            <p:spPr bwMode="auto">
              <a:xfrm flipH="1">
                <a:off x="4450" y="163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0" name="Line 649"/>
              <p:cNvSpPr>
                <a:spLocks noChangeShapeType="1"/>
              </p:cNvSpPr>
              <p:nvPr/>
            </p:nvSpPr>
            <p:spPr bwMode="auto">
              <a:xfrm>
                <a:off x="4450" y="1643"/>
                <a:ext cx="81" cy="10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1" name="Line 650"/>
              <p:cNvSpPr>
                <a:spLocks noChangeShapeType="1"/>
              </p:cNvSpPr>
              <p:nvPr/>
            </p:nvSpPr>
            <p:spPr bwMode="auto">
              <a:xfrm flipV="1">
                <a:off x="4531" y="174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2" name="Line 651"/>
              <p:cNvSpPr>
                <a:spLocks noChangeShapeType="1"/>
              </p:cNvSpPr>
              <p:nvPr/>
            </p:nvSpPr>
            <p:spPr bwMode="auto">
              <a:xfrm flipH="1" flipV="1">
                <a:off x="4456" y="1639"/>
                <a:ext cx="81" cy="10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3" name="Line 652"/>
              <p:cNvSpPr>
                <a:spLocks noChangeShapeType="1"/>
              </p:cNvSpPr>
              <p:nvPr/>
            </p:nvSpPr>
            <p:spPr bwMode="auto">
              <a:xfrm flipV="1">
                <a:off x="4537" y="173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" name="Line 653"/>
              <p:cNvSpPr>
                <a:spLocks noChangeShapeType="1"/>
              </p:cNvSpPr>
              <p:nvPr/>
            </p:nvSpPr>
            <p:spPr bwMode="auto">
              <a:xfrm flipH="1" flipV="1">
                <a:off x="4462" y="1634"/>
                <a:ext cx="81" cy="10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5" name="Line 654"/>
              <p:cNvSpPr>
                <a:spLocks noChangeShapeType="1"/>
              </p:cNvSpPr>
              <p:nvPr/>
            </p:nvSpPr>
            <p:spPr bwMode="auto">
              <a:xfrm flipH="1">
                <a:off x="4456" y="1634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6" name="Line 655"/>
              <p:cNvSpPr>
                <a:spLocks noChangeShapeType="1"/>
              </p:cNvSpPr>
              <p:nvPr/>
            </p:nvSpPr>
            <p:spPr bwMode="auto">
              <a:xfrm>
                <a:off x="4456" y="1639"/>
                <a:ext cx="81" cy="10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7" name="Line 656"/>
              <p:cNvSpPr>
                <a:spLocks noChangeShapeType="1"/>
              </p:cNvSpPr>
              <p:nvPr/>
            </p:nvSpPr>
            <p:spPr bwMode="auto">
              <a:xfrm flipV="1">
                <a:off x="4509" y="1520"/>
                <a:ext cx="76" cy="6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8" name="Line 657"/>
              <p:cNvSpPr>
                <a:spLocks noChangeShapeType="1"/>
              </p:cNvSpPr>
              <p:nvPr/>
            </p:nvSpPr>
            <p:spPr bwMode="auto">
              <a:xfrm flipH="1" flipV="1">
                <a:off x="4581" y="1515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9" name="Line 658"/>
              <p:cNvSpPr>
                <a:spLocks noChangeShapeType="1"/>
              </p:cNvSpPr>
              <p:nvPr/>
            </p:nvSpPr>
            <p:spPr bwMode="auto">
              <a:xfrm flipH="1">
                <a:off x="4504" y="1515"/>
                <a:ext cx="77" cy="6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0" name="Line 659"/>
              <p:cNvSpPr>
                <a:spLocks noChangeShapeType="1"/>
              </p:cNvSpPr>
              <p:nvPr/>
            </p:nvSpPr>
            <p:spPr bwMode="auto">
              <a:xfrm>
                <a:off x="4504" y="1575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1" name="Line 660"/>
              <p:cNvSpPr>
                <a:spLocks noChangeShapeType="1"/>
              </p:cNvSpPr>
              <p:nvPr/>
            </p:nvSpPr>
            <p:spPr bwMode="auto">
              <a:xfrm flipV="1">
                <a:off x="4537" y="1596"/>
                <a:ext cx="171" cy="13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2" name="Line 661"/>
              <p:cNvSpPr>
                <a:spLocks noChangeShapeType="1"/>
              </p:cNvSpPr>
              <p:nvPr/>
            </p:nvSpPr>
            <p:spPr bwMode="auto">
              <a:xfrm flipH="1" flipV="1">
                <a:off x="4637" y="1505"/>
                <a:ext cx="71" cy="9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3" name="Line 662"/>
              <p:cNvSpPr>
                <a:spLocks noChangeShapeType="1"/>
              </p:cNvSpPr>
              <p:nvPr/>
            </p:nvSpPr>
            <p:spPr bwMode="auto">
              <a:xfrm flipH="1">
                <a:off x="4467" y="1505"/>
                <a:ext cx="170" cy="13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4" name="Line 663"/>
              <p:cNvSpPr>
                <a:spLocks noChangeShapeType="1"/>
              </p:cNvSpPr>
              <p:nvPr/>
            </p:nvSpPr>
            <p:spPr bwMode="auto">
              <a:xfrm>
                <a:off x="4467" y="1640"/>
                <a:ext cx="70" cy="9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5" name="Line 664"/>
              <p:cNvSpPr>
                <a:spLocks noChangeShapeType="1"/>
              </p:cNvSpPr>
              <p:nvPr/>
            </p:nvSpPr>
            <p:spPr bwMode="auto">
              <a:xfrm flipV="1">
                <a:off x="5217" y="1235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6" name="Line 665"/>
              <p:cNvSpPr>
                <a:spLocks noChangeShapeType="1"/>
              </p:cNvSpPr>
              <p:nvPr/>
            </p:nvSpPr>
            <p:spPr bwMode="auto">
              <a:xfrm flipH="1" flipV="1">
                <a:off x="5102" y="1081"/>
                <a:ext cx="121" cy="154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7" name="Line 666"/>
              <p:cNvSpPr>
                <a:spLocks noChangeShapeType="1"/>
              </p:cNvSpPr>
              <p:nvPr/>
            </p:nvSpPr>
            <p:spPr bwMode="auto">
              <a:xfrm flipH="1">
                <a:off x="5096" y="1081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8" name="Line 667"/>
              <p:cNvSpPr>
                <a:spLocks noChangeShapeType="1"/>
              </p:cNvSpPr>
              <p:nvPr/>
            </p:nvSpPr>
            <p:spPr bwMode="auto">
              <a:xfrm>
                <a:off x="5096" y="1086"/>
                <a:ext cx="121" cy="15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9" name="Line 668"/>
              <p:cNvSpPr>
                <a:spLocks noChangeShapeType="1"/>
              </p:cNvSpPr>
              <p:nvPr/>
            </p:nvSpPr>
            <p:spPr bwMode="auto">
              <a:xfrm flipH="1" flipV="1">
                <a:off x="5146" y="1045"/>
                <a:ext cx="122" cy="15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0" name="Line 669"/>
              <p:cNvSpPr>
                <a:spLocks noChangeShapeType="1"/>
              </p:cNvSpPr>
              <p:nvPr/>
            </p:nvSpPr>
            <p:spPr bwMode="auto">
              <a:xfrm flipH="1">
                <a:off x="5140" y="1045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1" name="Line 670"/>
              <p:cNvSpPr>
                <a:spLocks noChangeShapeType="1"/>
              </p:cNvSpPr>
              <p:nvPr/>
            </p:nvSpPr>
            <p:spPr bwMode="auto">
              <a:xfrm>
                <a:off x="5140" y="1051"/>
                <a:ext cx="122" cy="15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2" name="Line 671"/>
              <p:cNvSpPr>
                <a:spLocks noChangeShapeType="1"/>
              </p:cNvSpPr>
              <p:nvPr/>
            </p:nvSpPr>
            <p:spPr bwMode="auto">
              <a:xfrm flipV="1">
                <a:off x="5262" y="1202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3" name="Line 672"/>
              <p:cNvSpPr>
                <a:spLocks noChangeShapeType="1"/>
              </p:cNvSpPr>
              <p:nvPr/>
            </p:nvSpPr>
            <p:spPr bwMode="auto">
              <a:xfrm flipH="1" flipV="1">
                <a:off x="5141" y="1052"/>
                <a:ext cx="120" cy="15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4" name="Line 673"/>
              <p:cNvSpPr>
                <a:spLocks noChangeShapeType="1"/>
              </p:cNvSpPr>
              <p:nvPr/>
            </p:nvSpPr>
            <p:spPr bwMode="auto">
              <a:xfrm flipH="1">
                <a:off x="5103" y="1052"/>
                <a:ext cx="38" cy="3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5" name="Line 674"/>
              <p:cNvSpPr>
                <a:spLocks noChangeShapeType="1"/>
              </p:cNvSpPr>
              <p:nvPr/>
            </p:nvSpPr>
            <p:spPr bwMode="auto">
              <a:xfrm>
                <a:off x="5103" y="1082"/>
                <a:ext cx="120" cy="15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6" name="Line 675"/>
              <p:cNvSpPr>
                <a:spLocks noChangeShapeType="1"/>
              </p:cNvSpPr>
              <p:nvPr/>
            </p:nvSpPr>
            <p:spPr bwMode="auto">
              <a:xfrm flipV="1">
                <a:off x="5223" y="1205"/>
                <a:ext cx="38" cy="3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7" name="Line 676"/>
              <p:cNvSpPr>
                <a:spLocks noChangeShapeType="1"/>
              </p:cNvSpPr>
              <p:nvPr/>
            </p:nvSpPr>
            <p:spPr bwMode="auto">
              <a:xfrm>
                <a:off x="5712" y="829"/>
                <a:ext cx="11" cy="7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8" name="Line 677"/>
              <p:cNvSpPr>
                <a:spLocks noChangeShapeType="1"/>
              </p:cNvSpPr>
              <p:nvPr/>
            </p:nvSpPr>
            <p:spPr bwMode="auto">
              <a:xfrm flipV="1">
                <a:off x="5723" y="906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9" name="Line 678"/>
              <p:cNvSpPr>
                <a:spLocks noChangeShapeType="1"/>
              </p:cNvSpPr>
              <p:nvPr/>
            </p:nvSpPr>
            <p:spPr bwMode="auto">
              <a:xfrm flipH="1" flipV="1">
                <a:off x="5718" y="828"/>
                <a:ext cx="11" cy="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0" name="Line 679"/>
              <p:cNvSpPr>
                <a:spLocks noChangeShapeType="1"/>
              </p:cNvSpPr>
              <p:nvPr/>
            </p:nvSpPr>
            <p:spPr bwMode="auto">
              <a:xfrm flipH="1">
                <a:off x="5712" y="828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1" name="Line 680"/>
              <p:cNvSpPr>
                <a:spLocks noChangeShapeType="1"/>
              </p:cNvSpPr>
              <p:nvPr/>
            </p:nvSpPr>
            <p:spPr bwMode="auto">
              <a:xfrm>
                <a:off x="5712" y="830"/>
                <a:ext cx="10" cy="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2" name="Line 681"/>
              <p:cNvSpPr>
                <a:spLocks noChangeShapeType="1"/>
              </p:cNvSpPr>
              <p:nvPr/>
            </p:nvSpPr>
            <p:spPr bwMode="auto">
              <a:xfrm>
                <a:off x="5722" y="90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3" name="Line 682"/>
              <p:cNvSpPr>
                <a:spLocks noChangeShapeType="1"/>
              </p:cNvSpPr>
              <p:nvPr/>
            </p:nvSpPr>
            <p:spPr bwMode="auto">
              <a:xfrm flipH="1" flipV="1">
                <a:off x="5712" y="830"/>
                <a:ext cx="11" cy="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4" name="Line 683"/>
              <p:cNvSpPr>
                <a:spLocks noChangeShapeType="1"/>
              </p:cNvSpPr>
              <p:nvPr/>
            </p:nvSpPr>
            <p:spPr bwMode="auto">
              <a:xfrm flipH="1">
                <a:off x="5712" y="830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5" name="Line 684"/>
              <p:cNvSpPr>
                <a:spLocks noChangeShapeType="1"/>
              </p:cNvSpPr>
              <p:nvPr/>
            </p:nvSpPr>
            <p:spPr bwMode="auto">
              <a:xfrm>
                <a:off x="5690" y="832"/>
                <a:ext cx="11" cy="78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6" name="Line 685"/>
              <p:cNvSpPr>
                <a:spLocks noChangeShapeType="1"/>
              </p:cNvSpPr>
              <p:nvPr/>
            </p:nvSpPr>
            <p:spPr bwMode="auto">
              <a:xfrm flipV="1">
                <a:off x="5701" y="906"/>
                <a:ext cx="21" cy="4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7" name="Line 686"/>
              <p:cNvSpPr>
                <a:spLocks noChangeShapeType="1"/>
              </p:cNvSpPr>
              <p:nvPr/>
            </p:nvSpPr>
            <p:spPr bwMode="auto">
              <a:xfrm flipH="1" flipV="1">
                <a:off x="5711" y="829"/>
                <a:ext cx="11" cy="77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8" name="Line 687"/>
              <p:cNvSpPr>
                <a:spLocks noChangeShapeType="1"/>
              </p:cNvSpPr>
              <p:nvPr/>
            </p:nvSpPr>
            <p:spPr bwMode="auto">
              <a:xfrm flipH="1">
                <a:off x="5690" y="829"/>
                <a:ext cx="21" cy="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9" name="Line 688"/>
              <p:cNvSpPr>
                <a:spLocks noChangeShapeType="1"/>
              </p:cNvSpPr>
              <p:nvPr/>
            </p:nvSpPr>
            <p:spPr bwMode="auto">
              <a:xfrm>
                <a:off x="5684" y="834"/>
                <a:ext cx="10" cy="75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0" name="Line 689"/>
              <p:cNvSpPr>
                <a:spLocks noChangeShapeType="1"/>
              </p:cNvSpPr>
              <p:nvPr/>
            </p:nvSpPr>
            <p:spPr bwMode="auto">
              <a:xfrm flipV="1">
                <a:off x="5694" y="909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1" name="Line 690"/>
              <p:cNvSpPr>
                <a:spLocks noChangeShapeType="1"/>
              </p:cNvSpPr>
              <p:nvPr/>
            </p:nvSpPr>
            <p:spPr bwMode="auto">
              <a:xfrm flipH="1" flipV="1">
                <a:off x="5690" y="833"/>
                <a:ext cx="11" cy="76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2" name="Line 691"/>
              <p:cNvSpPr>
                <a:spLocks noChangeShapeType="1"/>
              </p:cNvSpPr>
              <p:nvPr/>
            </p:nvSpPr>
            <p:spPr bwMode="auto">
              <a:xfrm flipH="1">
                <a:off x="5684" y="833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3" name="Line 692"/>
              <p:cNvSpPr>
                <a:spLocks noChangeShapeType="1"/>
              </p:cNvSpPr>
              <p:nvPr/>
            </p:nvSpPr>
            <p:spPr bwMode="auto">
              <a:xfrm>
                <a:off x="5676" y="837"/>
                <a:ext cx="27" cy="18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4" name="Line 693"/>
              <p:cNvSpPr>
                <a:spLocks noChangeShapeType="1"/>
              </p:cNvSpPr>
              <p:nvPr/>
            </p:nvSpPr>
            <p:spPr bwMode="auto">
              <a:xfrm flipV="1">
                <a:off x="5703" y="1018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5" name="Line 694"/>
              <p:cNvSpPr>
                <a:spLocks noChangeShapeType="1"/>
              </p:cNvSpPr>
              <p:nvPr/>
            </p:nvSpPr>
            <p:spPr bwMode="auto">
              <a:xfrm flipH="1" flipV="1">
                <a:off x="5684" y="835"/>
                <a:ext cx="26" cy="183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6" name="Line 695"/>
              <p:cNvSpPr>
                <a:spLocks noChangeShapeType="1"/>
              </p:cNvSpPr>
              <p:nvPr/>
            </p:nvSpPr>
            <p:spPr bwMode="auto">
              <a:xfrm flipH="1">
                <a:off x="5676" y="835"/>
                <a:ext cx="8" cy="2"/>
              </a:xfrm>
              <a:prstGeom prst="line">
                <a:avLst/>
              </a:prstGeom>
              <a:noFill/>
              <a:ln w="1588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7" name="Line 696"/>
              <p:cNvSpPr>
                <a:spLocks noChangeShapeType="1"/>
              </p:cNvSpPr>
              <p:nvPr/>
            </p:nvSpPr>
            <p:spPr bwMode="auto">
              <a:xfrm>
                <a:off x="3778" y="1434"/>
                <a:ext cx="55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8" name="Line 697"/>
              <p:cNvSpPr>
                <a:spLocks noChangeShapeType="1"/>
              </p:cNvSpPr>
              <p:nvPr/>
            </p:nvSpPr>
            <p:spPr bwMode="auto">
              <a:xfrm flipV="1">
                <a:off x="3833" y="147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9" name="Line 698"/>
              <p:cNvSpPr>
                <a:spLocks noChangeShapeType="1"/>
              </p:cNvSpPr>
              <p:nvPr/>
            </p:nvSpPr>
            <p:spPr bwMode="auto">
              <a:xfrm flipH="1" flipV="1">
                <a:off x="3780" y="1431"/>
                <a:ext cx="56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0" name="Line 699"/>
              <p:cNvSpPr>
                <a:spLocks noChangeShapeType="1"/>
              </p:cNvSpPr>
              <p:nvPr/>
            </p:nvSpPr>
            <p:spPr bwMode="auto">
              <a:xfrm flipH="1">
                <a:off x="3778" y="1431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1" name="Line 700"/>
              <p:cNvSpPr>
                <a:spLocks noChangeShapeType="1"/>
              </p:cNvSpPr>
              <p:nvPr/>
            </p:nvSpPr>
            <p:spPr bwMode="auto">
              <a:xfrm flipH="1" flipV="1">
                <a:off x="3644" y="1454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2" name="Line 701"/>
              <p:cNvSpPr>
                <a:spLocks noChangeShapeType="1"/>
              </p:cNvSpPr>
              <p:nvPr/>
            </p:nvSpPr>
            <p:spPr bwMode="auto">
              <a:xfrm flipV="1">
                <a:off x="3644" y="1376"/>
                <a:ext cx="58" cy="7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3" name="Line 702"/>
              <p:cNvSpPr>
                <a:spLocks noChangeShapeType="1"/>
              </p:cNvSpPr>
              <p:nvPr/>
            </p:nvSpPr>
            <p:spPr bwMode="auto">
              <a:xfrm>
                <a:off x="3702" y="1376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4" name="Line 703"/>
              <p:cNvSpPr>
                <a:spLocks noChangeShapeType="1"/>
              </p:cNvSpPr>
              <p:nvPr/>
            </p:nvSpPr>
            <p:spPr bwMode="auto">
              <a:xfrm flipH="1">
                <a:off x="3649" y="1380"/>
                <a:ext cx="58" cy="7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5" name="Line 704"/>
              <p:cNvSpPr>
                <a:spLocks noChangeShapeType="1"/>
              </p:cNvSpPr>
              <p:nvPr/>
            </p:nvSpPr>
            <p:spPr bwMode="auto">
              <a:xfrm>
                <a:off x="3654" y="1452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6" name="Line 705"/>
              <p:cNvSpPr>
                <a:spLocks noChangeShapeType="1"/>
              </p:cNvSpPr>
              <p:nvPr/>
            </p:nvSpPr>
            <p:spPr bwMode="auto">
              <a:xfrm flipV="1">
                <a:off x="3657" y="1388"/>
                <a:ext cx="48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7" name="Line 706"/>
              <p:cNvSpPr>
                <a:spLocks noChangeShapeType="1"/>
              </p:cNvSpPr>
              <p:nvPr/>
            </p:nvSpPr>
            <p:spPr bwMode="auto">
              <a:xfrm flipH="1" flipV="1">
                <a:off x="3703" y="1386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8" name="Line 707"/>
              <p:cNvSpPr>
                <a:spLocks noChangeShapeType="1"/>
              </p:cNvSpPr>
              <p:nvPr/>
            </p:nvSpPr>
            <p:spPr bwMode="auto">
              <a:xfrm flipH="1">
                <a:off x="3654" y="1386"/>
                <a:ext cx="49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9" name="Line 708"/>
              <p:cNvSpPr>
                <a:spLocks noChangeShapeType="1"/>
              </p:cNvSpPr>
              <p:nvPr/>
            </p:nvSpPr>
            <p:spPr bwMode="auto">
              <a:xfrm flipH="1" flipV="1">
                <a:off x="3687" y="1477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0" name="Line 709"/>
              <p:cNvSpPr>
                <a:spLocks noChangeShapeType="1"/>
              </p:cNvSpPr>
              <p:nvPr/>
            </p:nvSpPr>
            <p:spPr bwMode="auto">
              <a:xfrm flipV="1">
                <a:off x="3687" y="1411"/>
                <a:ext cx="49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1" name="Line 710"/>
              <p:cNvSpPr>
                <a:spLocks noChangeShapeType="1"/>
              </p:cNvSpPr>
              <p:nvPr/>
            </p:nvSpPr>
            <p:spPr bwMode="auto">
              <a:xfrm>
                <a:off x="3736" y="141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2" name="Line 711"/>
              <p:cNvSpPr>
                <a:spLocks noChangeShapeType="1"/>
              </p:cNvSpPr>
              <p:nvPr/>
            </p:nvSpPr>
            <p:spPr bwMode="auto">
              <a:xfrm flipH="1">
                <a:off x="3691" y="1414"/>
                <a:ext cx="48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3" name="Line 712"/>
              <p:cNvSpPr>
                <a:spLocks noChangeShapeType="1"/>
              </p:cNvSpPr>
              <p:nvPr/>
            </p:nvSpPr>
            <p:spPr bwMode="auto">
              <a:xfrm>
                <a:off x="3663" y="1446"/>
                <a:ext cx="30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4" name="Line 713"/>
              <p:cNvSpPr>
                <a:spLocks noChangeShapeType="1"/>
              </p:cNvSpPr>
              <p:nvPr/>
            </p:nvSpPr>
            <p:spPr bwMode="auto">
              <a:xfrm flipV="1">
                <a:off x="3693" y="1419"/>
                <a:ext cx="37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" name="Line 714"/>
              <p:cNvSpPr>
                <a:spLocks noChangeShapeType="1"/>
              </p:cNvSpPr>
              <p:nvPr/>
            </p:nvSpPr>
            <p:spPr bwMode="auto">
              <a:xfrm flipH="1" flipV="1">
                <a:off x="3700" y="1397"/>
                <a:ext cx="30" cy="2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6" name="Line 715"/>
              <p:cNvSpPr>
                <a:spLocks noChangeShapeType="1"/>
              </p:cNvSpPr>
              <p:nvPr/>
            </p:nvSpPr>
            <p:spPr bwMode="auto">
              <a:xfrm flipH="1">
                <a:off x="3663" y="1397"/>
                <a:ext cx="37" cy="4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7" name="Line 716"/>
              <p:cNvSpPr>
                <a:spLocks noChangeShapeType="1"/>
              </p:cNvSpPr>
              <p:nvPr/>
            </p:nvSpPr>
            <p:spPr bwMode="auto">
              <a:xfrm>
                <a:off x="4041" y="1626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8" name="Line 717"/>
              <p:cNvSpPr>
                <a:spLocks noChangeShapeType="1"/>
              </p:cNvSpPr>
              <p:nvPr/>
            </p:nvSpPr>
            <p:spPr bwMode="auto">
              <a:xfrm flipH="1">
                <a:off x="3983" y="1630"/>
                <a:ext cx="64" cy="86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9" name="Line 718"/>
              <p:cNvSpPr>
                <a:spLocks noChangeShapeType="1"/>
              </p:cNvSpPr>
              <p:nvPr/>
            </p:nvSpPr>
            <p:spPr bwMode="auto">
              <a:xfrm flipH="1" flipV="1">
                <a:off x="3978" y="1712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0" name="Line 719"/>
              <p:cNvSpPr>
                <a:spLocks noChangeShapeType="1"/>
              </p:cNvSpPr>
              <p:nvPr/>
            </p:nvSpPr>
            <p:spPr bwMode="auto">
              <a:xfrm flipV="1">
                <a:off x="3978" y="1626"/>
                <a:ext cx="63" cy="8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1" name="Line 720"/>
              <p:cNvSpPr>
                <a:spLocks noChangeShapeType="1"/>
              </p:cNvSpPr>
              <p:nvPr/>
            </p:nvSpPr>
            <p:spPr bwMode="auto">
              <a:xfrm>
                <a:off x="3988" y="1709"/>
                <a:ext cx="38" cy="30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2" name="Line 721"/>
              <p:cNvSpPr>
                <a:spLocks noChangeShapeType="1"/>
              </p:cNvSpPr>
              <p:nvPr/>
            </p:nvSpPr>
            <p:spPr bwMode="auto">
              <a:xfrm flipV="1">
                <a:off x="4026" y="1670"/>
                <a:ext cx="51" cy="69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3" name="Line 722"/>
              <p:cNvSpPr>
                <a:spLocks noChangeShapeType="1"/>
              </p:cNvSpPr>
              <p:nvPr/>
            </p:nvSpPr>
            <p:spPr bwMode="auto">
              <a:xfrm flipH="1" flipV="1">
                <a:off x="4039" y="1642"/>
                <a:ext cx="38" cy="28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4" name="Line 723"/>
              <p:cNvSpPr>
                <a:spLocks noChangeShapeType="1"/>
              </p:cNvSpPr>
              <p:nvPr/>
            </p:nvSpPr>
            <p:spPr bwMode="auto">
              <a:xfrm flipH="1">
                <a:off x="3988" y="1642"/>
                <a:ext cx="51" cy="67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5" name="Line 724"/>
              <p:cNvSpPr>
                <a:spLocks noChangeShapeType="1"/>
              </p:cNvSpPr>
              <p:nvPr/>
            </p:nvSpPr>
            <p:spPr bwMode="auto">
              <a:xfrm>
                <a:off x="4021" y="1746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6" name="Line 725"/>
              <p:cNvSpPr>
                <a:spLocks noChangeShapeType="1"/>
              </p:cNvSpPr>
              <p:nvPr/>
            </p:nvSpPr>
            <p:spPr bwMode="auto">
              <a:xfrm flipV="1">
                <a:off x="4026" y="1667"/>
                <a:ext cx="62" cy="8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7" name="Line 726"/>
              <p:cNvSpPr>
                <a:spLocks noChangeShapeType="1"/>
              </p:cNvSpPr>
              <p:nvPr/>
            </p:nvSpPr>
            <p:spPr bwMode="auto">
              <a:xfrm flipH="1" flipV="1">
                <a:off x="4083" y="1663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8" name="Line 727"/>
              <p:cNvSpPr>
                <a:spLocks noChangeShapeType="1"/>
              </p:cNvSpPr>
              <p:nvPr/>
            </p:nvSpPr>
            <p:spPr bwMode="auto">
              <a:xfrm flipH="1">
                <a:off x="4021" y="1663"/>
                <a:ext cx="62" cy="8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9" name="Line 728"/>
              <p:cNvSpPr>
                <a:spLocks noChangeShapeType="1"/>
              </p:cNvSpPr>
              <p:nvPr/>
            </p:nvSpPr>
            <p:spPr bwMode="auto">
              <a:xfrm flipH="1">
                <a:off x="3970" y="1590"/>
                <a:ext cx="7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0" name="Line 729"/>
              <p:cNvSpPr>
                <a:spLocks noChangeShapeType="1"/>
              </p:cNvSpPr>
              <p:nvPr/>
            </p:nvSpPr>
            <p:spPr bwMode="auto">
              <a:xfrm flipH="1">
                <a:off x="3971" y="1590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1" name="Line 730"/>
              <p:cNvSpPr>
                <a:spLocks noChangeShapeType="1"/>
              </p:cNvSpPr>
              <p:nvPr/>
            </p:nvSpPr>
            <p:spPr bwMode="auto">
              <a:xfrm flipH="1">
                <a:off x="3962" y="1583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2" name="Line 731"/>
              <p:cNvSpPr>
                <a:spLocks noChangeShapeType="1"/>
              </p:cNvSpPr>
              <p:nvPr/>
            </p:nvSpPr>
            <p:spPr bwMode="auto">
              <a:xfrm flipH="1">
                <a:off x="3962" y="1584"/>
                <a:ext cx="7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3" name="Line 732"/>
              <p:cNvSpPr>
                <a:spLocks noChangeShapeType="1"/>
              </p:cNvSpPr>
              <p:nvPr/>
            </p:nvSpPr>
            <p:spPr bwMode="auto">
              <a:xfrm flipV="1">
                <a:off x="3972" y="1591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4" name="Line 733"/>
              <p:cNvSpPr>
                <a:spLocks noChangeShapeType="1"/>
              </p:cNvSpPr>
              <p:nvPr/>
            </p:nvSpPr>
            <p:spPr bwMode="auto">
              <a:xfrm flipH="1" flipV="1">
                <a:off x="3968" y="1582"/>
                <a:ext cx="10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5" name="Line 734"/>
              <p:cNvSpPr>
                <a:spLocks noChangeShapeType="1"/>
              </p:cNvSpPr>
              <p:nvPr/>
            </p:nvSpPr>
            <p:spPr bwMode="auto">
              <a:xfrm flipH="1">
                <a:off x="3961" y="1582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6" name="Line 735"/>
              <p:cNvSpPr>
                <a:spLocks noChangeShapeType="1"/>
              </p:cNvSpPr>
              <p:nvPr/>
            </p:nvSpPr>
            <p:spPr bwMode="auto">
              <a:xfrm>
                <a:off x="3985" y="160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7" name="Freeform 736"/>
              <p:cNvSpPr>
                <a:spLocks/>
              </p:cNvSpPr>
              <p:nvPr/>
            </p:nvSpPr>
            <p:spPr bwMode="auto">
              <a:xfrm>
                <a:off x="3990" y="1611"/>
                <a:ext cx="1" cy="3"/>
              </a:xfrm>
              <a:custGeom>
                <a:avLst/>
                <a:gdLst>
                  <a:gd name="T0" fmla="*/ 0 w 2"/>
                  <a:gd name="T1" fmla="*/ 0 h 7"/>
                  <a:gd name="T2" fmla="*/ 1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0" y="7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78" name="Freeform 737"/>
              <p:cNvSpPr>
                <a:spLocks/>
              </p:cNvSpPr>
              <p:nvPr/>
            </p:nvSpPr>
            <p:spPr bwMode="auto">
              <a:xfrm>
                <a:off x="3990" y="1614"/>
                <a:ext cx="1" cy="2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1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2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79" name="Freeform 738"/>
              <p:cNvSpPr>
                <a:spLocks/>
              </p:cNvSpPr>
              <p:nvPr/>
            </p:nvSpPr>
            <p:spPr bwMode="auto">
              <a:xfrm>
                <a:off x="3991" y="1616"/>
                <a:ext cx="1" cy="0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0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0" y="0"/>
                    </a:moveTo>
                    <a:lnTo>
                      <a:pt x="4" y="2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0" name="Freeform 739"/>
              <p:cNvSpPr>
                <a:spLocks/>
              </p:cNvSpPr>
              <p:nvPr/>
            </p:nvSpPr>
            <p:spPr bwMode="auto">
              <a:xfrm>
                <a:off x="3992" y="1615"/>
                <a:ext cx="3" cy="1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2"/>
                    </a:moveTo>
                    <a:lnTo>
                      <a:pt x="4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1" name="Freeform 740"/>
              <p:cNvSpPr>
                <a:spLocks/>
              </p:cNvSpPr>
              <p:nvPr/>
            </p:nvSpPr>
            <p:spPr bwMode="auto">
              <a:xfrm>
                <a:off x="3995" y="1615"/>
                <a:ext cx="0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7"/>
                    </a:move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2" name="Freeform 741"/>
              <p:cNvSpPr>
                <a:spLocks/>
              </p:cNvSpPr>
              <p:nvPr/>
            </p:nvSpPr>
            <p:spPr bwMode="auto">
              <a:xfrm>
                <a:off x="3995" y="1617"/>
                <a:ext cx="0" cy="3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0"/>
                    </a:moveTo>
                    <a:lnTo>
                      <a:pt x="0" y="3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3" name="Freeform 742"/>
              <p:cNvSpPr>
                <a:spLocks/>
              </p:cNvSpPr>
              <p:nvPr/>
            </p:nvSpPr>
            <p:spPr bwMode="auto">
              <a:xfrm>
                <a:off x="3995" y="1619"/>
                <a:ext cx="3" cy="1"/>
              </a:xfrm>
              <a:custGeom>
                <a:avLst/>
                <a:gdLst>
                  <a:gd name="T0" fmla="*/ 0 w 9"/>
                  <a:gd name="T1" fmla="*/ 0 h 3"/>
                  <a:gd name="T2" fmla="*/ 0 w 9"/>
                  <a:gd name="T3" fmla="*/ 0 h 3"/>
                  <a:gd name="T4" fmla="*/ 0 w 9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3"/>
                  <a:gd name="T11" fmla="*/ 9 w 9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3">
                    <a:moveTo>
                      <a:pt x="0" y="1"/>
                    </a:moveTo>
                    <a:lnTo>
                      <a:pt x="5" y="3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4" name="Freeform 743"/>
              <p:cNvSpPr>
                <a:spLocks/>
              </p:cNvSpPr>
              <p:nvPr/>
            </p:nvSpPr>
            <p:spPr bwMode="auto">
              <a:xfrm>
                <a:off x="3998" y="1619"/>
                <a:ext cx="2" cy="0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0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0"/>
                    </a:move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5" name="Freeform 744"/>
              <p:cNvSpPr>
                <a:spLocks/>
              </p:cNvSpPr>
              <p:nvPr/>
            </p:nvSpPr>
            <p:spPr bwMode="auto">
              <a:xfrm>
                <a:off x="4000" y="1619"/>
                <a:ext cx="0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7"/>
                    </a:moveTo>
                    <a:lnTo>
                      <a:pt x="1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6" name="Freeform 745"/>
              <p:cNvSpPr>
                <a:spLocks/>
              </p:cNvSpPr>
              <p:nvPr/>
            </p:nvSpPr>
            <p:spPr bwMode="auto">
              <a:xfrm>
                <a:off x="4000" y="1621"/>
                <a:ext cx="0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5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7" name="Freeform 746"/>
              <p:cNvSpPr>
                <a:spLocks/>
              </p:cNvSpPr>
              <p:nvPr/>
            </p:nvSpPr>
            <p:spPr bwMode="auto">
              <a:xfrm>
                <a:off x="4000" y="1623"/>
                <a:ext cx="3" cy="0"/>
              </a:xfrm>
              <a:custGeom>
                <a:avLst/>
                <a:gdLst>
                  <a:gd name="T0" fmla="*/ 0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2"/>
                  <a:gd name="T11" fmla="*/ 8 w 8"/>
                  <a:gd name="T12" fmla="*/ 0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2">
                    <a:moveTo>
                      <a:pt x="0" y="2"/>
                    </a:moveTo>
                    <a:lnTo>
                      <a:pt x="5" y="2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8" name="Freeform 747"/>
              <p:cNvSpPr>
                <a:spLocks/>
              </p:cNvSpPr>
              <p:nvPr/>
            </p:nvSpPr>
            <p:spPr bwMode="auto">
              <a:xfrm>
                <a:off x="4003" y="1622"/>
                <a:ext cx="1" cy="1"/>
              </a:xfrm>
              <a:custGeom>
                <a:avLst/>
                <a:gdLst>
                  <a:gd name="T0" fmla="*/ 0 w 7"/>
                  <a:gd name="T1" fmla="*/ 1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1"/>
                    </a:move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89" name="Freeform 748"/>
              <p:cNvSpPr>
                <a:spLocks/>
              </p:cNvSpPr>
              <p:nvPr/>
            </p:nvSpPr>
            <p:spPr bwMode="auto">
              <a:xfrm>
                <a:off x="4004" y="1623"/>
                <a:ext cx="2" cy="2"/>
              </a:xfrm>
              <a:custGeom>
                <a:avLst/>
                <a:gdLst>
                  <a:gd name="T0" fmla="*/ 1 w 2"/>
                  <a:gd name="T1" fmla="*/ 0 h 7"/>
                  <a:gd name="T2" fmla="*/ 2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1" y="7"/>
                    </a:moveTo>
                    <a:lnTo>
                      <a:pt x="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0" name="Freeform 749"/>
              <p:cNvSpPr>
                <a:spLocks/>
              </p:cNvSpPr>
              <p:nvPr/>
            </p:nvSpPr>
            <p:spPr bwMode="auto">
              <a:xfrm>
                <a:off x="4005" y="1625"/>
                <a:ext cx="1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1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4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1" name="Freeform 750"/>
              <p:cNvSpPr>
                <a:spLocks/>
              </p:cNvSpPr>
              <p:nvPr/>
            </p:nvSpPr>
            <p:spPr bwMode="auto">
              <a:xfrm>
                <a:off x="4006" y="1626"/>
                <a:ext cx="1" cy="1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3"/>
                  <a:gd name="T11" fmla="*/ 8 w 8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3">
                    <a:moveTo>
                      <a:pt x="0" y="1"/>
                    </a:moveTo>
                    <a:lnTo>
                      <a:pt x="3" y="3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2" name="Freeform 751"/>
              <p:cNvSpPr>
                <a:spLocks/>
              </p:cNvSpPr>
              <p:nvPr/>
            </p:nvSpPr>
            <p:spPr bwMode="auto">
              <a:xfrm>
                <a:off x="4007" y="1626"/>
                <a:ext cx="3" cy="0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0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2"/>
                    </a:move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3" name="Freeform 752"/>
              <p:cNvSpPr>
                <a:spLocks/>
              </p:cNvSpPr>
              <p:nvPr/>
            </p:nvSpPr>
            <p:spPr bwMode="auto">
              <a:xfrm>
                <a:off x="4010" y="1626"/>
                <a:ext cx="0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7"/>
                    </a:move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4" name="Freeform 753"/>
              <p:cNvSpPr>
                <a:spLocks/>
              </p:cNvSpPr>
              <p:nvPr/>
            </p:nvSpPr>
            <p:spPr bwMode="auto">
              <a:xfrm>
                <a:off x="4010" y="1628"/>
                <a:ext cx="0" cy="3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0"/>
                    </a:moveTo>
                    <a:lnTo>
                      <a:pt x="0" y="4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5" name="Freeform 754"/>
              <p:cNvSpPr>
                <a:spLocks/>
              </p:cNvSpPr>
              <p:nvPr/>
            </p:nvSpPr>
            <p:spPr bwMode="auto">
              <a:xfrm>
                <a:off x="4010" y="1630"/>
                <a:ext cx="2" cy="1"/>
              </a:xfrm>
              <a:custGeom>
                <a:avLst/>
                <a:gdLst>
                  <a:gd name="T0" fmla="*/ 0 w 7"/>
                  <a:gd name="T1" fmla="*/ 1 h 1"/>
                  <a:gd name="T2" fmla="*/ 0 w 7"/>
                  <a:gd name="T3" fmla="*/ 1 h 1"/>
                  <a:gd name="T4" fmla="*/ 0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1"/>
                    </a:moveTo>
                    <a:lnTo>
                      <a:pt x="4" y="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6" name="Freeform 755"/>
              <p:cNvSpPr>
                <a:spLocks/>
              </p:cNvSpPr>
              <p:nvPr/>
            </p:nvSpPr>
            <p:spPr bwMode="auto">
              <a:xfrm>
                <a:off x="4012" y="1630"/>
                <a:ext cx="3" cy="1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0"/>
                    </a:move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7" name="Freeform 756"/>
              <p:cNvSpPr>
                <a:spLocks/>
              </p:cNvSpPr>
              <p:nvPr/>
            </p:nvSpPr>
            <p:spPr bwMode="auto">
              <a:xfrm>
                <a:off x="4015" y="1630"/>
                <a:ext cx="0" cy="2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0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7"/>
                  <a:gd name="T11" fmla="*/ 0 w 3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7">
                    <a:moveTo>
                      <a:pt x="2" y="7"/>
                    </a:move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8" name="Freeform 757"/>
              <p:cNvSpPr>
                <a:spLocks/>
              </p:cNvSpPr>
              <p:nvPr/>
            </p:nvSpPr>
            <p:spPr bwMode="auto">
              <a:xfrm>
                <a:off x="4015" y="1632"/>
                <a:ext cx="0" cy="2"/>
              </a:xfrm>
              <a:custGeom>
                <a:avLst/>
                <a:gdLst>
                  <a:gd name="T0" fmla="*/ 0 w 3"/>
                  <a:gd name="T1" fmla="*/ 0 h 9"/>
                  <a:gd name="T2" fmla="*/ 0 w 3"/>
                  <a:gd name="T3" fmla="*/ 0 h 9"/>
                  <a:gd name="T4" fmla="*/ 0 w 3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9"/>
                  <a:gd name="T11" fmla="*/ 0 w 3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9">
                    <a:moveTo>
                      <a:pt x="2" y="0"/>
                    </a:moveTo>
                    <a:lnTo>
                      <a:pt x="0" y="5"/>
                    </a:lnTo>
                    <a:lnTo>
                      <a:pt x="3" y="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699" name="Freeform 758"/>
              <p:cNvSpPr>
                <a:spLocks/>
              </p:cNvSpPr>
              <p:nvPr/>
            </p:nvSpPr>
            <p:spPr bwMode="auto">
              <a:xfrm>
                <a:off x="4015" y="1634"/>
                <a:ext cx="3" cy="1"/>
              </a:xfrm>
              <a:custGeom>
                <a:avLst/>
                <a:gdLst>
                  <a:gd name="T0" fmla="*/ 0 w 7"/>
                  <a:gd name="T1" fmla="*/ 1 h 2"/>
                  <a:gd name="T2" fmla="*/ 0 w 7"/>
                  <a:gd name="T3" fmla="*/ 1 h 2"/>
                  <a:gd name="T4" fmla="*/ 0 w 7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0" y="2"/>
                    </a:moveTo>
                    <a:lnTo>
                      <a:pt x="4" y="2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00" name="Freeform 759"/>
              <p:cNvSpPr>
                <a:spLocks/>
              </p:cNvSpPr>
              <p:nvPr/>
            </p:nvSpPr>
            <p:spPr bwMode="auto">
              <a:xfrm>
                <a:off x="4018" y="1633"/>
                <a:ext cx="1" cy="1"/>
              </a:xfrm>
              <a:custGeom>
                <a:avLst/>
                <a:gdLst>
                  <a:gd name="T0" fmla="*/ 0 w 7"/>
                  <a:gd name="T1" fmla="*/ 1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1"/>
                    </a:move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01" name="Line 760"/>
              <p:cNvSpPr>
                <a:spLocks noChangeShapeType="1"/>
              </p:cNvSpPr>
              <p:nvPr/>
            </p:nvSpPr>
            <p:spPr bwMode="auto">
              <a:xfrm>
                <a:off x="4019" y="1634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2" name="Line 761"/>
              <p:cNvSpPr>
                <a:spLocks noChangeShapeType="1"/>
              </p:cNvSpPr>
              <p:nvPr/>
            </p:nvSpPr>
            <p:spPr bwMode="auto">
              <a:xfrm>
                <a:off x="3972" y="170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3" name="Line 762"/>
              <p:cNvSpPr>
                <a:spLocks noChangeShapeType="1"/>
              </p:cNvSpPr>
              <p:nvPr/>
            </p:nvSpPr>
            <p:spPr bwMode="auto">
              <a:xfrm flipV="1">
                <a:off x="3978" y="1626"/>
                <a:ext cx="63" cy="86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4" name="Line 763"/>
              <p:cNvSpPr>
                <a:spLocks noChangeShapeType="1"/>
              </p:cNvSpPr>
              <p:nvPr/>
            </p:nvSpPr>
            <p:spPr bwMode="auto">
              <a:xfrm flipH="1" flipV="1">
                <a:off x="4036" y="1622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5" name="Line 764"/>
              <p:cNvSpPr>
                <a:spLocks noChangeShapeType="1"/>
              </p:cNvSpPr>
              <p:nvPr/>
            </p:nvSpPr>
            <p:spPr bwMode="auto">
              <a:xfrm flipH="1">
                <a:off x="3972" y="1622"/>
                <a:ext cx="64" cy="8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6" name="Line 765"/>
              <p:cNvSpPr>
                <a:spLocks noChangeShapeType="1"/>
              </p:cNvSpPr>
              <p:nvPr/>
            </p:nvSpPr>
            <p:spPr bwMode="auto">
              <a:xfrm>
                <a:off x="4026" y="1750"/>
                <a:ext cx="16" cy="1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7" name="Line 766"/>
              <p:cNvSpPr>
                <a:spLocks noChangeShapeType="1"/>
              </p:cNvSpPr>
              <p:nvPr/>
            </p:nvSpPr>
            <p:spPr bwMode="auto">
              <a:xfrm flipV="1">
                <a:off x="4042" y="1678"/>
                <a:ext cx="62" cy="84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8" name="Line 767"/>
              <p:cNvSpPr>
                <a:spLocks noChangeShapeType="1"/>
              </p:cNvSpPr>
              <p:nvPr/>
            </p:nvSpPr>
            <p:spPr bwMode="auto">
              <a:xfrm flipH="1" flipV="1">
                <a:off x="4088" y="1667"/>
                <a:ext cx="16" cy="11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9" name="Line 768"/>
              <p:cNvSpPr>
                <a:spLocks noChangeShapeType="1"/>
              </p:cNvSpPr>
              <p:nvPr/>
            </p:nvSpPr>
            <p:spPr bwMode="auto">
              <a:xfrm flipH="1">
                <a:off x="4026" y="1667"/>
                <a:ext cx="62" cy="83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0" name="Line 769"/>
              <p:cNvSpPr>
                <a:spLocks noChangeShapeType="1"/>
              </p:cNvSpPr>
              <p:nvPr/>
            </p:nvSpPr>
            <p:spPr bwMode="auto">
              <a:xfrm flipH="1" flipV="1">
                <a:off x="3822" y="1487"/>
                <a:ext cx="75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1" name="Line 770"/>
              <p:cNvSpPr>
                <a:spLocks noChangeShapeType="1"/>
              </p:cNvSpPr>
              <p:nvPr/>
            </p:nvSpPr>
            <p:spPr bwMode="auto">
              <a:xfrm>
                <a:off x="3784" y="1539"/>
                <a:ext cx="72" cy="5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2" name="Line 771"/>
              <p:cNvSpPr>
                <a:spLocks noChangeShapeType="1"/>
              </p:cNvSpPr>
              <p:nvPr/>
            </p:nvSpPr>
            <p:spPr bwMode="auto">
              <a:xfrm flipV="1">
                <a:off x="3921" y="164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3" name="Line 772"/>
              <p:cNvSpPr>
                <a:spLocks noChangeShapeType="1"/>
              </p:cNvSpPr>
              <p:nvPr/>
            </p:nvSpPr>
            <p:spPr bwMode="auto">
              <a:xfrm flipH="1">
                <a:off x="3916" y="1648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4" name="Line 773"/>
              <p:cNvSpPr>
                <a:spLocks noChangeShapeType="1"/>
              </p:cNvSpPr>
              <p:nvPr/>
            </p:nvSpPr>
            <p:spPr bwMode="auto">
              <a:xfrm>
                <a:off x="3916" y="1653"/>
                <a:ext cx="10" cy="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5" name="Line 774"/>
              <p:cNvSpPr>
                <a:spLocks noChangeShapeType="1"/>
              </p:cNvSpPr>
              <p:nvPr/>
            </p:nvSpPr>
            <p:spPr bwMode="auto">
              <a:xfrm flipV="1">
                <a:off x="3926" y="1651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6" name="Line 775"/>
              <p:cNvSpPr>
                <a:spLocks noChangeShapeType="1"/>
              </p:cNvSpPr>
              <p:nvPr/>
            </p:nvSpPr>
            <p:spPr bwMode="auto">
              <a:xfrm flipV="1">
                <a:off x="3917" y="1645"/>
                <a:ext cx="7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" name="Line 776"/>
              <p:cNvSpPr>
                <a:spLocks noChangeShapeType="1"/>
              </p:cNvSpPr>
              <p:nvPr/>
            </p:nvSpPr>
            <p:spPr bwMode="auto">
              <a:xfrm flipV="1">
                <a:off x="3916" y="1648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" name="Line 777"/>
              <p:cNvSpPr>
                <a:spLocks noChangeShapeType="1"/>
              </p:cNvSpPr>
              <p:nvPr/>
            </p:nvSpPr>
            <p:spPr bwMode="auto">
              <a:xfrm flipV="1">
                <a:off x="3925" y="1650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" name="Line 778"/>
              <p:cNvSpPr>
                <a:spLocks noChangeShapeType="1"/>
              </p:cNvSpPr>
              <p:nvPr/>
            </p:nvSpPr>
            <p:spPr bwMode="auto">
              <a:xfrm flipV="1">
                <a:off x="3926" y="1651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" name="Line 779"/>
              <p:cNvSpPr>
                <a:spLocks noChangeShapeType="1"/>
              </p:cNvSpPr>
              <p:nvPr/>
            </p:nvSpPr>
            <p:spPr bwMode="auto">
              <a:xfrm flipH="1">
                <a:off x="3920" y="164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" name="Line 780"/>
              <p:cNvSpPr>
                <a:spLocks noChangeShapeType="1"/>
              </p:cNvSpPr>
              <p:nvPr/>
            </p:nvSpPr>
            <p:spPr bwMode="auto">
              <a:xfrm flipH="1">
                <a:off x="3723" y="1500"/>
                <a:ext cx="10" cy="1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" name="Line 781"/>
              <p:cNvSpPr>
                <a:spLocks noChangeShapeType="1"/>
              </p:cNvSpPr>
              <p:nvPr/>
            </p:nvSpPr>
            <p:spPr bwMode="auto">
              <a:xfrm>
                <a:off x="3723" y="1513"/>
                <a:ext cx="51" cy="3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" name="Line 782"/>
              <p:cNvSpPr>
                <a:spLocks noChangeShapeType="1"/>
              </p:cNvSpPr>
              <p:nvPr/>
            </p:nvSpPr>
            <p:spPr bwMode="auto">
              <a:xfrm flipV="1">
                <a:off x="3774" y="1539"/>
                <a:ext cx="10" cy="1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" name="Line 783"/>
              <p:cNvSpPr>
                <a:spLocks noChangeShapeType="1"/>
              </p:cNvSpPr>
              <p:nvPr/>
            </p:nvSpPr>
            <p:spPr bwMode="auto">
              <a:xfrm>
                <a:off x="3717" y="1514"/>
                <a:ext cx="56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5" name="Line 784"/>
              <p:cNvSpPr>
                <a:spLocks noChangeShapeType="1"/>
              </p:cNvSpPr>
              <p:nvPr/>
            </p:nvSpPr>
            <p:spPr bwMode="auto">
              <a:xfrm flipV="1">
                <a:off x="3773" y="155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6" name="Line 785"/>
              <p:cNvSpPr>
                <a:spLocks noChangeShapeType="1"/>
              </p:cNvSpPr>
              <p:nvPr/>
            </p:nvSpPr>
            <p:spPr bwMode="auto">
              <a:xfrm flipH="1" flipV="1">
                <a:off x="3720" y="1511"/>
                <a:ext cx="56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7" name="Line 786"/>
              <p:cNvSpPr>
                <a:spLocks noChangeShapeType="1"/>
              </p:cNvSpPr>
              <p:nvPr/>
            </p:nvSpPr>
            <p:spPr bwMode="auto">
              <a:xfrm flipH="1">
                <a:off x="3717" y="151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8" name="Line 787"/>
              <p:cNvSpPr>
                <a:spLocks noChangeShapeType="1"/>
              </p:cNvSpPr>
              <p:nvPr/>
            </p:nvSpPr>
            <p:spPr bwMode="auto">
              <a:xfrm>
                <a:off x="3921" y="1642"/>
                <a:ext cx="14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9" name="Line 788"/>
              <p:cNvSpPr>
                <a:spLocks noChangeShapeType="1"/>
              </p:cNvSpPr>
              <p:nvPr/>
            </p:nvSpPr>
            <p:spPr bwMode="auto">
              <a:xfrm flipV="1">
                <a:off x="3935" y="1601"/>
                <a:ext cx="38" cy="5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0" name="Line 789"/>
              <p:cNvSpPr>
                <a:spLocks noChangeShapeType="1"/>
              </p:cNvSpPr>
              <p:nvPr/>
            </p:nvSpPr>
            <p:spPr bwMode="auto">
              <a:xfrm flipH="1" flipV="1">
                <a:off x="3958" y="1590"/>
                <a:ext cx="15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1" name="Line 790"/>
              <p:cNvSpPr>
                <a:spLocks noChangeShapeType="1"/>
              </p:cNvSpPr>
              <p:nvPr/>
            </p:nvSpPr>
            <p:spPr bwMode="auto">
              <a:xfrm>
                <a:off x="3922" y="1670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2" name="Line 791"/>
              <p:cNvSpPr>
                <a:spLocks noChangeShapeType="1"/>
              </p:cNvSpPr>
              <p:nvPr/>
            </p:nvSpPr>
            <p:spPr bwMode="auto">
              <a:xfrm flipV="1">
                <a:off x="3928" y="1588"/>
                <a:ext cx="63" cy="8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3" name="Line 792"/>
              <p:cNvSpPr>
                <a:spLocks noChangeShapeType="1"/>
              </p:cNvSpPr>
              <p:nvPr/>
            </p:nvSpPr>
            <p:spPr bwMode="auto">
              <a:xfrm flipH="1" flipV="1">
                <a:off x="3986" y="1584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4" name="Line 793"/>
              <p:cNvSpPr>
                <a:spLocks noChangeShapeType="1"/>
              </p:cNvSpPr>
              <p:nvPr/>
            </p:nvSpPr>
            <p:spPr bwMode="auto">
              <a:xfrm flipH="1">
                <a:off x="3922" y="1584"/>
                <a:ext cx="64" cy="8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5" name="Line 794"/>
              <p:cNvSpPr>
                <a:spLocks noChangeShapeType="1"/>
              </p:cNvSpPr>
              <p:nvPr/>
            </p:nvSpPr>
            <p:spPr bwMode="auto">
              <a:xfrm>
                <a:off x="3945" y="1663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6" name="Freeform 795"/>
              <p:cNvSpPr>
                <a:spLocks/>
              </p:cNvSpPr>
              <p:nvPr/>
            </p:nvSpPr>
            <p:spPr bwMode="auto">
              <a:xfrm>
                <a:off x="3950" y="1666"/>
                <a:ext cx="2" cy="1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1 h 2"/>
                  <a:gd name="T4" fmla="*/ 0 w 7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0" y="0"/>
                    </a:moveTo>
                    <a:lnTo>
                      <a:pt x="2" y="2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37" name="Freeform 796"/>
              <p:cNvSpPr>
                <a:spLocks/>
              </p:cNvSpPr>
              <p:nvPr/>
            </p:nvSpPr>
            <p:spPr bwMode="auto">
              <a:xfrm>
                <a:off x="3952" y="1665"/>
                <a:ext cx="2" cy="1"/>
              </a:xfrm>
              <a:custGeom>
                <a:avLst/>
                <a:gdLst>
                  <a:gd name="T0" fmla="*/ 0 w 7"/>
                  <a:gd name="T1" fmla="*/ 1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1"/>
                    </a:move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38" name="Freeform 797"/>
              <p:cNvSpPr>
                <a:spLocks/>
              </p:cNvSpPr>
              <p:nvPr/>
            </p:nvSpPr>
            <p:spPr bwMode="auto">
              <a:xfrm>
                <a:off x="3954" y="1666"/>
                <a:ext cx="1" cy="2"/>
              </a:xfrm>
              <a:custGeom>
                <a:avLst/>
                <a:gdLst>
                  <a:gd name="T0" fmla="*/ 0 w 1"/>
                  <a:gd name="T1" fmla="*/ 0 h 7"/>
                  <a:gd name="T2" fmla="*/ 1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7"/>
                    </a:move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39" name="Freeform 798"/>
              <p:cNvSpPr>
                <a:spLocks/>
              </p:cNvSpPr>
              <p:nvPr/>
            </p:nvSpPr>
            <p:spPr bwMode="auto">
              <a:xfrm>
                <a:off x="3954" y="1668"/>
                <a:ext cx="1" cy="2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1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4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0" name="Freeform 799"/>
              <p:cNvSpPr>
                <a:spLocks/>
              </p:cNvSpPr>
              <p:nvPr/>
            </p:nvSpPr>
            <p:spPr bwMode="auto">
              <a:xfrm>
                <a:off x="3955" y="1670"/>
                <a:ext cx="1" cy="0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0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1"/>
                    </a:moveTo>
                    <a:lnTo>
                      <a:pt x="4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1" name="Freeform 800"/>
              <p:cNvSpPr>
                <a:spLocks/>
              </p:cNvSpPr>
              <p:nvPr/>
            </p:nvSpPr>
            <p:spPr bwMode="auto">
              <a:xfrm>
                <a:off x="3956" y="1669"/>
                <a:ext cx="3" cy="1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0"/>
                    </a:move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2" name="Freeform 801"/>
              <p:cNvSpPr>
                <a:spLocks/>
              </p:cNvSpPr>
              <p:nvPr/>
            </p:nvSpPr>
            <p:spPr bwMode="auto">
              <a:xfrm>
                <a:off x="3959" y="1670"/>
                <a:ext cx="0" cy="1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0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7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3" name="Freeform 802"/>
              <p:cNvSpPr>
                <a:spLocks/>
              </p:cNvSpPr>
              <p:nvPr/>
            </p:nvSpPr>
            <p:spPr bwMode="auto">
              <a:xfrm>
                <a:off x="3959" y="1671"/>
                <a:ext cx="0" cy="3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0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0"/>
                    </a:moveTo>
                    <a:lnTo>
                      <a:pt x="0" y="3"/>
                    </a:lnTo>
                    <a:lnTo>
                      <a:pt x="2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4" name="Freeform 803"/>
              <p:cNvSpPr>
                <a:spLocks/>
              </p:cNvSpPr>
              <p:nvPr/>
            </p:nvSpPr>
            <p:spPr bwMode="auto">
              <a:xfrm>
                <a:off x="3959" y="1673"/>
                <a:ext cx="2" cy="1"/>
              </a:xfrm>
              <a:custGeom>
                <a:avLst/>
                <a:gdLst>
                  <a:gd name="T0" fmla="*/ 0 w 7"/>
                  <a:gd name="T1" fmla="*/ 1 h 1"/>
                  <a:gd name="T2" fmla="*/ 0 w 7"/>
                  <a:gd name="T3" fmla="*/ 1 h 1"/>
                  <a:gd name="T4" fmla="*/ 0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1"/>
                    </a:moveTo>
                    <a:lnTo>
                      <a:pt x="4" y="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5" name="Freeform 804"/>
              <p:cNvSpPr>
                <a:spLocks/>
              </p:cNvSpPr>
              <p:nvPr/>
            </p:nvSpPr>
            <p:spPr bwMode="auto">
              <a:xfrm>
                <a:off x="3961" y="1673"/>
                <a:ext cx="3" cy="0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3"/>
                  <a:gd name="T11" fmla="*/ 8 w 8"/>
                  <a:gd name="T12" fmla="*/ 0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3">
                    <a:moveTo>
                      <a:pt x="8" y="1"/>
                    </a:moveTo>
                    <a:lnTo>
                      <a:pt x="4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6" name="Freeform 805"/>
              <p:cNvSpPr>
                <a:spLocks/>
              </p:cNvSpPr>
              <p:nvPr/>
            </p:nvSpPr>
            <p:spPr bwMode="auto">
              <a:xfrm>
                <a:off x="3964" y="1673"/>
                <a:ext cx="0" cy="2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0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7"/>
                    </a:moveTo>
                    <a:lnTo>
                      <a:pt x="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7" name="Freeform 806"/>
              <p:cNvSpPr>
                <a:spLocks/>
              </p:cNvSpPr>
              <p:nvPr/>
            </p:nvSpPr>
            <p:spPr bwMode="auto">
              <a:xfrm>
                <a:off x="3964" y="1675"/>
                <a:ext cx="0" cy="2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0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2" y="0"/>
                    </a:moveTo>
                    <a:lnTo>
                      <a:pt x="0" y="5"/>
                    </a:lnTo>
                    <a:lnTo>
                      <a:pt x="2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8" name="Freeform 807"/>
              <p:cNvSpPr>
                <a:spLocks/>
              </p:cNvSpPr>
              <p:nvPr/>
            </p:nvSpPr>
            <p:spPr bwMode="auto">
              <a:xfrm>
                <a:off x="3964" y="1677"/>
                <a:ext cx="3" cy="0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3"/>
                  <a:gd name="T11" fmla="*/ 8 w 8"/>
                  <a:gd name="T12" fmla="*/ 0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3">
                    <a:moveTo>
                      <a:pt x="0" y="1"/>
                    </a:moveTo>
                    <a:lnTo>
                      <a:pt x="4" y="3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49" name="Freeform 808"/>
              <p:cNvSpPr>
                <a:spLocks/>
              </p:cNvSpPr>
              <p:nvPr/>
            </p:nvSpPr>
            <p:spPr bwMode="auto">
              <a:xfrm>
                <a:off x="3967" y="1676"/>
                <a:ext cx="2" cy="1"/>
              </a:xfrm>
              <a:custGeom>
                <a:avLst/>
                <a:gdLst>
                  <a:gd name="T0" fmla="*/ 0 w 7"/>
                  <a:gd name="T1" fmla="*/ 1 h 1"/>
                  <a:gd name="T2" fmla="*/ 0 w 7"/>
                  <a:gd name="T3" fmla="*/ 0 h 1"/>
                  <a:gd name="T4" fmla="*/ 0 w 7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7" y="1"/>
                    </a:moveTo>
                    <a:lnTo>
                      <a:pt x="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0" name="Freeform 809"/>
              <p:cNvSpPr>
                <a:spLocks/>
              </p:cNvSpPr>
              <p:nvPr/>
            </p:nvSpPr>
            <p:spPr bwMode="auto">
              <a:xfrm>
                <a:off x="3969" y="1677"/>
                <a:ext cx="1" cy="2"/>
              </a:xfrm>
              <a:custGeom>
                <a:avLst/>
                <a:gdLst>
                  <a:gd name="T0" fmla="*/ 0 w 2"/>
                  <a:gd name="T1" fmla="*/ 0 h 7"/>
                  <a:gd name="T2" fmla="*/ 1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0" y="7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1" name="Freeform 810"/>
              <p:cNvSpPr>
                <a:spLocks/>
              </p:cNvSpPr>
              <p:nvPr/>
            </p:nvSpPr>
            <p:spPr bwMode="auto">
              <a:xfrm>
                <a:off x="3969" y="1679"/>
                <a:ext cx="1" cy="2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1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2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2" name="Freeform 811"/>
              <p:cNvSpPr>
                <a:spLocks/>
              </p:cNvSpPr>
              <p:nvPr/>
            </p:nvSpPr>
            <p:spPr bwMode="auto">
              <a:xfrm>
                <a:off x="3969" y="1680"/>
                <a:ext cx="2" cy="1"/>
              </a:xfrm>
              <a:custGeom>
                <a:avLst/>
                <a:gdLst>
                  <a:gd name="T0" fmla="*/ 0 w 7"/>
                  <a:gd name="T1" fmla="*/ 1 h 1"/>
                  <a:gd name="T2" fmla="*/ 0 w 7"/>
                  <a:gd name="T3" fmla="*/ 1 h 1"/>
                  <a:gd name="T4" fmla="*/ 0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1"/>
                    </a:moveTo>
                    <a:lnTo>
                      <a:pt x="4" y="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3" name="Freeform 812"/>
              <p:cNvSpPr>
                <a:spLocks/>
              </p:cNvSpPr>
              <p:nvPr/>
            </p:nvSpPr>
            <p:spPr bwMode="auto">
              <a:xfrm>
                <a:off x="3971" y="1680"/>
                <a:ext cx="2" cy="1"/>
              </a:xfrm>
              <a:custGeom>
                <a:avLst/>
                <a:gdLst>
                  <a:gd name="T0" fmla="*/ 0 w 7"/>
                  <a:gd name="T1" fmla="*/ 1 h 2"/>
                  <a:gd name="T2" fmla="*/ 0 w 7"/>
                  <a:gd name="T3" fmla="*/ 0 h 2"/>
                  <a:gd name="T4" fmla="*/ 0 w 7"/>
                  <a:gd name="T5" fmla="*/ 1 h 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"/>
                  <a:gd name="T11" fmla="*/ 7 w 7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">
                    <a:moveTo>
                      <a:pt x="7" y="2"/>
                    </a:move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4" name="Freeform 813"/>
              <p:cNvSpPr>
                <a:spLocks/>
              </p:cNvSpPr>
              <p:nvPr/>
            </p:nvSpPr>
            <p:spPr bwMode="auto">
              <a:xfrm>
                <a:off x="3973" y="1680"/>
                <a:ext cx="1" cy="2"/>
              </a:xfrm>
              <a:custGeom>
                <a:avLst/>
                <a:gdLst>
                  <a:gd name="T0" fmla="*/ 1 w 1"/>
                  <a:gd name="T1" fmla="*/ 0 h 7"/>
                  <a:gd name="T2" fmla="*/ 1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7"/>
                    </a:moveTo>
                    <a:lnTo>
                      <a:pt x="1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5" name="Freeform 814"/>
              <p:cNvSpPr>
                <a:spLocks/>
              </p:cNvSpPr>
              <p:nvPr/>
            </p:nvSpPr>
            <p:spPr bwMode="auto">
              <a:xfrm>
                <a:off x="3973" y="1682"/>
                <a:ext cx="1" cy="3"/>
              </a:xfrm>
              <a:custGeom>
                <a:avLst/>
                <a:gdLst>
                  <a:gd name="T0" fmla="*/ 1 w 1"/>
                  <a:gd name="T1" fmla="*/ 0 h 9"/>
                  <a:gd name="T2" fmla="*/ 0 w 1"/>
                  <a:gd name="T3" fmla="*/ 0 h 9"/>
                  <a:gd name="T4" fmla="*/ 1 w 1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9"/>
                  <a:gd name="T11" fmla="*/ 1 w 1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9">
                    <a:moveTo>
                      <a:pt x="1" y="0"/>
                    </a:moveTo>
                    <a:lnTo>
                      <a:pt x="0" y="5"/>
                    </a:lnTo>
                    <a:lnTo>
                      <a:pt x="1" y="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6" name="Freeform 815"/>
              <p:cNvSpPr>
                <a:spLocks/>
              </p:cNvSpPr>
              <p:nvPr/>
            </p:nvSpPr>
            <p:spPr bwMode="auto">
              <a:xfrm>
                <a:off x="3974" y="1685"/>
                <a:ext cx="2" cy="0"/>
              </a:xfrm>
              <a:custGeom>
                <a:avLst/>
                <a:gdLst>
                  <a:gd name="T0" fmla="*/ 0 w 8"/>
                  <a:gd name="T1" fmla="*/ 0 h 1"/>
                  <a:gd name="T2" fmla="*/ 0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"/>
                  <a:gd name="T11" fmla="*/ 8 w 8"/>
                  <a:gd name="T12" fmla="*/ 0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">
                    <a:moveTo>
                      <a:pt x="0" y="1"/>
                    </a:moveTo>
                    <a:lnTo>
                      <a:pt x="5" y="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7" name="Freeform 816"/>
              <p:cNvSpPr>
                <a:spLocks/>
              </p:cNvSpPr>
              <p:nvPr/>
            </p:nvSpPr>
            <p:spPr bwMode="auto">
              <a:xfrm>
                <a:off x="3976" y="1683"/>
                <a:ext cx="2" cy="2"/>
              </a:xfrm>
              <a:custGeom>
                <a:avLst/>
                <a:gdLst>
                  <a:gd name="T0" fmla="*/ 0 w 7"/>
                  <a:gd name="T1" fmla="*/ 1 h 3"/>
                  <a:gd name="T2" fmla="*/ 0 w 7"/>
                  <a:gd name="T3" fmla="*/ 0 h 3"/>
                  <a:gd name="T4" fmla="*/ 0 w 7"/>
                  <a:gd name="T5" fmla="*/ 1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1"/>
                    </a:moveTo>
                    <a:lnTo>
                      <a:pt x="4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8" name="Freeform 817"/>
              <p:cNvSpPr>
                <a:spLocks/>
              </p:cNvSpPr>
              <p:nvPr/>
            </p:nvSpPr>
            <p:spPr bwMode="auto">
              <a:xfrm>
                <a:off x="3978" y="1684"/>
                <a:ext cx="1" cy="3"/>
              </a:xfrm>
              <a:custGeom>
                <a:avLst/>
                <a:gdLst>
                  <a:gd name="T0" fmla="*/ 1 w 2"/>
                  <a:gd name="T1" fmla="*/ 0 h 7"/>
                  <a:gd name="T2" fmla="*/ 1 w 2"/>
                  <a:gd name="T3" fmla="*/ 0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7"/>
                  <a:gd name="T11" fmla="*/ 2 w 2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7">
                    <a:moveTo>
                      <a:pt x="1" y="7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59" name="Freeform 818"/>
              <p:cNvSpPr>
                <a:spLocks/>
              </p:cNvSpPr>
              <p:nvPr/>
            </p:nvSpPr>
            <p:spPr bwMode="auto">
              <a:xfrm>
                <a:off x="3979" y="1687"/>
                <a:ext cx="0" cy="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0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0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0"/>
                    </a:moveTo>
                    <a:lnTo>
                      <a:pt x="0" y="4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760" name="Line 819"/>
              <p:cNvSpPr>
                <a:spLocks noChangeShapeType="1"/>
              </p:cNvSpPr>
              <p:nvPr/>
            </p:nvSpPr>
            <p:spPr bwMode="auto">
              <a:xfrm>
                <a:off x="3979" y="1688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1" name="Line 820"/>
              <p:cNvSpPr>
                <a:spLocks noChangeShapeType="1"/>
              </p:cNvSpPr>
              <p:nvPr/>
            </p:nvSpPr>
            <p:spPr bwMode="auto">
              <a:xfrm>
                <a:off x="3928" y="1674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2" name="Line 821"/>
              <p:cNvSpPr>
                <a:spLocks noChangeShapeType="1"/>
              </p:cNvSpPr>
              <p:nvPr/>
            </p:nvSpPr>
            <p:spPr bwMode="auto">
              <a:xfrm flipV="1">
                <a:off x="3933" y="1593"/>
                <a:ext cx="64" cy="8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3" name="Line 822"/>
              <p:cNvSpPr>
                <a:spLocks noChangeShapeType="1"/>
              </p:cNvSpPr>
              <p:nvPr/>
            </p:nvSpPr>
            <p:spPr bwMode="auto">
              <a:xfrm flipH="1" flipV="1">
                <a:off x="3991" y="1588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4" name="Line 823"/>
              <p:cNvSpPr>
                <a:spLocks noChangeShapeType="1"/>
              </p:cNvSpPr>
              <p:nvPr/>
            </p:nvSpPr>
            <p:spPr bwMode="auto">
              <a:xfrm flipH="1">
                <a:off x="3928" y="1588"/>
                <a:ext cx="63" cy="8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5" name="Line 824"/>
              <p:cNvSpPr>
                <a:spLocks noChangeShapeType="1"/>
              </p:cNvSpPr>
              <p:nvPr/>
            </p:nvSpPr>
            <p:spPr bwMode="auto">
              <a:xfrm flipH="1" flipV="1">
                <a:off x="3740" y="1425"/>
                <a:ext cx="30" cy="2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6" name="Line 825"/>
              <p:cNvSpPr>
                <a:spLocks noChangeShapeType="1"/>
              </p:cNvSpPr>
              <p:nvPr/>
            </p:nvSpPr>
            <p:spPr bwMode="auto">
              <a:xfrm flipH="1">
                <a:off x="3701" y="1425"/>
                <a:ext cx="39" cy="5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7" name="Line 826"/>
              <p:cNvSpPr>
                <a:spLocks noChangeShapeType="1"/>
              </p:cNvSpPr>
              <p:nvPr/>
            </p:nvSpPr>
            <p:spPr bwMode="auto">
              <a:xfrm>
                <a:off x="3701" y="1477"/>
                <a:ext cx="32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8" name="Line 827"/>
              <p:cNvSpPr>
                <a:spLocks noChangeShapeType="1"/>
              </p:cNvSpPr>
              <p:nvPr/>
            </p:nvSpPr>
            <p:spPr bwMode="auto">
              <a:xfrm>
                <a:off x="3691" y="1480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9" name="Line 828"/>
              <p:cNvSpPr>
                <a:spLocks noChangeShapeType="1"/>
              </p:cNvSpPr>
              <p:nvPr/>
            </p:nvSpPr>
            <p:spPr bwMode="auto">
              <a:xfrm flipV="1">
                <a:off x="3696" y="1419"/>
                <a:ext cx="49" cy="6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0" name="Line 829"/>
              <p:cNvSpPr>
                <a:spLocks noChangeShapeType="1"/>
              </p:cNvSpPr>
              <p:nvPr/>
            </p:nvSpPr>
            <p:spPr bwMode="auto">
              <a:xfrm flipH="1" flipV="1">
                <a:off x="3739" y="1414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1" name="Line 830"/>
              <p:cNvSpPr>
                <a:spLocks noChangeShapeType="1"/>
              </p:cNvSpPr>
              <p:nvPr/>
            </p:nvSpPr>
            <p:spPr bwMode="auto">
              <a:xfrm flipH="1">
                <a:off x="3691" y="1414"/>
                <a:ext cx="48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2" name="Line 831"/>
              <p:cNvSpPr>
                <a:spLocks noChangeShapeType="1"/>
              </p:cNvSpPr>
              <p:nvPr/>
            </p:nvSpPr>
            <p:spPr bwMode="auto">
              <a:xfrm flipV="1">
                <a:off x="3822" y="1474"/>
                <a:ext cx="9" cy="1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3" name="Line 832"/>
              <p:cNvSpPr>
                <a:spLocks noChangeShapeType="1"/>
              </p:cNvSpPr>
              <p:nvPr/>
            </p:nvSpPr>
            <p:spPr bwMode="auto">
              <a:xfrm flipH="1" flipV="1">
                <a:off x="3779" y="1436"/>
                <a:ext cx="52" cy="3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4" name="Line 833"/>
              <p:cNvSpPr>
                <a:spLocks noChangeShapeType="1"/>
              </p:cNvSpPr>
              <p:nvPr/>
            </p:nvSpPr>
            <p:spPr bwMode="auto">
              <a:xfrm flipH="1">
                <a:off x="3770" y="1436"/>
                <a:ext cx="9" cy="1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5" name="Line 834"/>
              <p:cNvSpPr>
                <a:spLocks noChangeShapeType="1"/>
              </p:cNvSpPr>
              <p:nvPr/>
            </p:nvSpPr>
            <p:spPr bwMode="auto">
              <a:xfrm>
                <a:off x="3423" y="1130"/>
                <a:ext cx="42" cy="3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6" name="Line 835"/>
              <p:cNvSpPr>
                <a:spLocks noChangeShapeType="1"/>
              </p:cNvSpPr>
              <p:nvPr/>
            </p:nvSpPr>
            <p:spPr bwMode="auto">
              <a:xfrm flipH="1" flipV="1">
                <a:off x="3385" y="88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7" name="Line 836"/>
              <p:cNvSpPr>
                <a:spLocks noChangeShapeType="1"/>
              </p:cNvSpPr>
              <p:nvPr/>
            </p:nvSpPr>
            <p:spPr bwMode="auto">
              <a:xfrm flipH="1">
                <a:off x="3380" y="886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8" name="Line 837"/>
              <p:cNvSpPr>
                <a:spLocks noChangeShapeType="1"/>
              </p:cNvSpPr>
              <p:nvPr/>
            </p:nvSpPr>
            <p:spPr bwMode="auto">
              <a:xfrm flipH="1">
                <a:off x="3378" y="886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9" name="Line 838"/>
              <p:cNvSpPr>
                <a:spLocks noChangeShapeType="1"/>
              </p:cNvSpPr>
              <p:nvPr/>
            </p:nvSpPr>
            <p:spPr bwMode="auto">
              <a:xfrm>
                <a:off x="3378" y="891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0" name="Line 839"/>
              <p:cNvSpPr>
                <a:spLocks noChangeShapeType="1"/>
              </p:cNvSpPr>
              <p:nvPr/>
            </p:nvSpPr>
            <p:spPr bwMode="auto">
              <a:xfrm>
                <a:off x="3359" y="864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1" name="Line 840"/>
              <p:cNvSpPr>
                <a:spLocks noChangeShapeType="1"/>
              </p:cNvSpPr>
              <p:nvPr/>
            </p:nvSpPr>
            <p:spPr bwMode="auto">
              <a:xfrm>
                <a:off x="3359" y="870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2" name="Line 841"/>
              <p:cNvSpPr>
                <a:spLocks noChangeShapeType="1"/>
              </p:cNvSpPr>
              <p:nvPr/>
            </p:nvSpPr>
            <p:spPr bwMode="auto">
              <a:xfrm flipV="1">
                <a:off x="3364" y="870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3" name="Line 842"/>
              <p:cNvSpPr>
                <a:spLocks noChangeShapeType="1"/>
              </p:cNvSpPr>
              <p:nvPr/>
            </p:nvSpPr>
            <p:spPr bwMode="auto">
              <a:xfrm flipV="1">
                <a:off x="3369" y="86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4" name="Line 843"/>
              <p:cNvSpPr>
                <a:spLocks noChangeShapeType="1"/>
              </p:cNvSpPr>
              <p:nvPr/>
            </p:nvSpPr>
            <p:spPr bwMode="auto">
              <a:xfrm flipH="1" flipV="1">
                <a:off x="3364" y="86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5" name="Line 844"/>
              <p:cNvSpPr>
                <a:spLocks noChangeShapeType="1"/>
              </p:cNvSpPr>
              <p:nvPr/>
            </p:nvSpPr>
            <p:spPr bwMode="auto">
              <a:xfrm flipH="1">
                <a:off x="3359" y="86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6" name="Line 845"/>
              <p:cNvSpPr>
                <a:spLocks noChangeShapeType="1"/>
              </p:cNvSpPr>
              <p:nvPr/>
            </p:nvSpPr>
            <p:spPr bwMode="auto">
              <a:xfrm flipH="1">
                <a:off x="3382" y="91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7" name="Line 846"/>
              <p:cNvSpPr>
                <a:spLocks noChangeShapeType="1"/>
              </p:cNvSpPr>
              <p:nvPr/>
            </p:nvSpPr>
            <p:spPr bwMode="auto">
              <a:xfrm>
                <a:off x="3382" y="918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8" name="Line 847"/>
              <p:cNvSpPr>
                <a:spLocks noChangeShapeType="1"/>
              </p:cNvSpPr>
              <p:nvPr/>
            </p:nvSpPr>
            <p:spPr bwMode="auto">
              <a:xfrm>
                <a:off x="3382" y="924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9" name="Line 848"/>
              <p:cNvSpPr>
                <a:spLocks noChangeShapeType="1"/>
              </p:cNvSpPr>
              <p:nvPr/>
            </p:nvSpPr>
            <p:spPr bwMode="auto">
              <a:xfrm flipV="1">
                <a:off x="3387" y="92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0" name="Line 849"/>
              <p:cNvSpPr>
                <a:spLocks noChangeShapeType="1"/>
              </p:cNvSpPr>
              <p:nvPr/>
            </p:nvSpPr>
            <p:spPr bwMode="auto">
              <a:xfrm flipV="1">
                <a:off x="3391" y="91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1" name="Line 850"/>
              <p:cNvSpPr>
                <a:spLocks noChangeShapeType="1"/>
              </p:cNvSpPr>
              <p:nvPr/>
            </p:nvSpPr>
            <p:spPr bwMode="auto">
              <a:xfrm flipH="1" flipV="1">
                <a:off x="3387" y="91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2" name="Line 851"/>
              <p:cNvSpPr>
                <a:spLocks noChangeShapeType="1"/>
              </p:cNvSpPr>
              <p:nvPr/>
            </p:nvSpPr>
            <p:spPr bwMode="auto">
              <a:xfrm>
                <a:off x="3379" y="89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3" name="Line 852"/>
              <p:cNvSpPr>
                <a:spLocks noChangeShapeType="1"/>
              </p:cNvSpPr>
              <p:nvPr/>
            </p:nvSpPr>
            <p:spPr bwMode="auto">
              <a:xfrm flipV="1">
                <a:off x="3380" y="895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4" name="Line 853"/>
              <p:cNvSpPr>
                <a:spLocks noChangeShapeType="1"/>
              </p:cNvSpPr>
              <p:nvPr/>
            </p:nvSpPr>
            <p:spPr bwMode="auto">
              <a:xfrm flipV="1">
                <a:off x="3385" y="891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5" name="Line 854"/>
              <p:cNvSpPr>
                <a:spLocks noChangeShapeType="1"/>
              </p:cNvSpPr>
              <p:nvPr/>
            </p:nvSpPr>
            <p:spPr bwMode="auto">
              <a:xfrm>
                <a:off x="3371" y="951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6" name="Line 855"/>
              <p:cNvSpPr>
                <a:spLocks noChangeShapeType="1"/>
              </p:cNvSpPr>
              <p:nvPr/>
            </p:nvSpPr>
            <p:spPr bwMode="auto">
              <a:xfrm flipV="1">
                <a:off x="3373" y="954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7" name="Line 856"/>
              <p:cNvSpPr>
                <a:spLocks noChangeShapeType="1"/>
              </p:cNvSpPr>
              <p:nvPr/>
            </p:nvSpPr>
            <p:spPr bwMode="auto">
              <a:xfrm flipV="1">
                <a:off x="3379" y="949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8" name="Line 857"/>
              <p:cNvSpPr>
                <a:spLocks noChangeShapeType="1"/>
              </p:cNvSpPr>
              <p:nvPr/>
            </p:nvSpPr>
            <p:spPr bwMode="auto">
              <a:xfrm flipH="1" flipV="1">
                <a:off x="3378" y="944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9" name="Line 858"/>
              <p:cNvSpPr>
                <a:spLocks noChangeShapeType="1"/>
              </p:cNvSpPr>
              <p:nvPr/>
            </p:nvSpPr>
            <p:spPr bwMode="auto">
              <a:xfrm flipH="1">
                <a:off x="3373" y="944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0" name="Line 859"/>
              <p:cNvSpPr>
                <a:spLocks noChangeShapeType="1"/>
              </p:cNvSpPr>
              <p:nvPr/>
            </p:nvSpPr>
            <p:spPr bwMode="auto">
              <a:xfrm flipH="1">
                <a:off x="3370" y="944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1" name="Line 860"/>
              <p:cNvSpPr>
                <a:spLocks noChangeShapeType="1"/>
              </p:cNvSpPr>
              <p:nvPr/>
            </p:nvSpPr>
            <p:spPr bwMode="auto">
              <a:xfrm>
                <a:off x="3162" y="867"/>
                <a:ext cx="10" cy="1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2" name="Line 861"/>
              <p:cNvSpPr>
                <a:spLocks noChangeShapeType="1"/>
              </p:cNvSpPr>
              <p:nvPr/>
            </p:nvSpPr>
            <p:spPr bwMode="auto">
              <a:xfrm flipV="1">
                <a:off x="3172" y="880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3" name="Line 862"/>
              <p:cNvSpPr>
                <a:spLocks noChangeShapeType="1"/>
              </p:cNvSpPr>
              <p:nvPr/>
            </p:nvSpPr>
            <p:spPr bwMode="auto">
              <a:xfrm flipH="1" flipV="1">
                <a:off x="3166" y="863"/>
                <a:ext cx="11" cy="1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4" name="Line 863"/>
              <p:cNvSpPr>
                <a:spLocks noChangeShapeType="1"/>
              </p:cNvSpPr>
              <p:nvPr/>
            </p:nvSpPr>
            <p:spPr bwMode="auto">
              <a:xfrm flipH="1">
                <a:off x="3162" y="863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5" name="Line 864"/>
              <p:cNvSpPr>
                <a:spLocks noChangeShapeType="1"/>
              </p:cNvSpPr>
              <p:nvPr/>
            </p:nvSpPr>
            <p:spPr bwMode="auto">
              <a:xfrm flipH="1" flipV="1">
                <a:off x="3155" y="903"/>
                <a:ext cx="44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6" name="Line 865"/>
              <p:cNvSpPr>
                <a:spLocks noChangeShapeType="1"/>
              </p:cNvSpPr>
              <p:nvPr/>
            </p:nvSpPr>
            <p:spPr bwMode="auto">
              <a:xfrm flipH="1" flipV="1">
                <a:off x="3156" y="904"/>
                <a:ext cx="43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7" name="Line 866"/>
              <p:cNvSpPr>
                <a:spLocks noChangeShapeType="1"/>
              </p:cNvSpPr>
              <p:nvPr/>
            </p:nvSpPr>
            <p:spPr bwMode="auto">
              <a:xfrm flipH="1">
                <a:off x="3152" y="904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8" name="Line 867"/>
              <p:cNvSpPr>
                <a:spLocks noChangeShapeType="1"/>
              </p:cNvSpPr>
              <p:nvPr/>
            </p:nvSpPr>
            <p:spPr bwMode="auto">
              <a:xfrm flipV="1">
                <a:off x="3210" y="1001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9" name="Line 868"/>
              <p:cNvSpPr>
                <a:spLocks noChangeShapeType="1"/>
              </p:cNvSpPr>
              <p:nvPr/>
            </p:nvSpPr>
            <p:spPr bwMode="auto">
              <a:xfrm flipH="1" flipV="1">
                <a:off x="3190" y="937"/>
                <a:ext cx="28" cy="6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0" name="Line 869"/>
              <p:cNvSpPr>
                <a:spLocks noChangeShapeType="1"/>
              </p:cNvSpPr>
              <p:nvPr/>
            </p:nvSpPr>
            <p:spPr bwMode="auto">
              <a:xfrm flipH="1">
                <a:off x="3183" y="937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1" name="Line 870"/>
              <p:cNvSpPr>
                <a:spLocks noChangeShapeType="1"/>
              </p:cNvSpPr>
              <p:nvPr/>
            </p:nvSpPr>
            <p:spPr bwMode="auto">
              <a:xfrm>
                <a:off x="3183" y="940"/>
                <a:ext cx="27" cy="6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2" name="Line 871"/>
              <p:cNvSpPr>
                <a:spLocks noChangeShapeType="1"/>
              </p:cNvSpPr>
              <p:nvPr/>
            </p:nvSpPr>
            <p:spPr bwMode="auto">
              <a:xfrm>
                <a:off x="3156" y="1076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3" name="Line 872"/>
              <p:cNvSpPr>
                <a:spLocks noChangeShapeType="1"/>
              </p:cNvSpPr>
              <p:nvPr/>
            </p:nvSpPr>
            <p:spPr bwMode="auto">
              <a:xfrm flipV="1">
                <a:off x="3162" y="1015"/>
                <a:ext cx="48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4" name="Line 873"/>
              <p:cNvSpPr>
                <a:spLocks noChangeShapeType="1"/>
              </p:cNvSpPr>
              <p:nvPr/>
            </p:nvSpPr>
            <p:spPr bwMode="auto">
              <a:xfrm flipH="1" flipV="1">
                <a:off x="3204" y="1011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5" name="Line 874"/>
              <p:cNvSpPr>
                <a:spLocks noChangeShapeType="1"/>
              </p:cNvSpPr>
              <p:nvPr/>
            </p:nvSpPr>
            <p:spPr bwMode="auto">
              <a:xfrm flipH="1">
                <a:off x="3156" y="1011"/>
                <a:ext cx="48" cy="6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6" name="Line 875"/>
              <p:cNvSpPr>
                <a:spLocks noChangeShapeType="1"/>
              </p:cNvSpPr>
              <p:nvPr/>
            </p:nvSpPr>
            <p:spPr bwMode="auto">
              <a:xfrm>
                <a:off x="3171" y="1069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7" name="Line 876"/>
              <p:cNvSpPr>
                <a:spLocks noChangeShapeType="1"/>
              </p:cNvSpPr>
              <p:nvPr/>
            </p:nvSpPr>
            <p:spPr bwMode="auto">
              <a:xfrm flipV="1">
                <a:off x="3179" y="1035"/>
                <a:ext cx="31" cy="4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8" name="Line 877"/>
              <p:cNvSpPr>
                <a:spLocks noChangeShapeType="1"/>
              </p:cNvSpPr>
              <p:nvPr/>
            </p:nvSpPr>
            <p:spPr bwMode="auto">
              <a:xfrm flipH="1" flipV="1">
                <a:off x="3201" y="1028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9" name="Line 878"/>
              <p:cNvSpPr>
                <a:spLocks noChangeShapeType="1"/>
              </p:cNvSpPr>
              <p:nvPr/>
            </p:nvSpPr>
            <p:spPr bwMode="auto">
              <a:xfrm flipH="1">
                <a:off x="3171" y="1028"/>
                <a:ext cx="30" cy="4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0" name="Line 879"/>
              <p:cNvSpPr>
                <a:spLocks noChangeShapeType="1"/>
              </p:cNvSpPr>
              <p:nvPr/>
            </p:nvSpPr>
            <p:spPr bwMode="auto">
              <a:xfrm>
                <a:off x="3171" y="1088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1" name="Line 880"/>
              <p:cNvSpPr>
                <a:spLocks noChangeShapeType="1"/>
              </p:cNvSpPr>
              <p:nvPr/>
            </p:nvSpPr>
            <p:spPr bwMode="auto">
              <a:xfrm flipV="1">
                <a:off x="3177" y="1027"/>
                <a:ext cx="48" cy="6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2" name="Line 881"/>
              <p:cNvSpPr>
                <a:spLocks noChangeShapeType="1"/>
              </p:cNvSpPr>
              <p:nvPr/>
            </p:nvSpPr>
            <p:spPr bwMode="auto">
              <a:xfrm flipH="1" flipV="1">
                <a:off x="3219" y="102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3" name="Line 882"/>
              <p:cNvSpPr>
                <a:spLocks noChangeShapeType="1"/>
              </p:cNvSpPr>
              <p:nvPr/>
            </p:nvSpPr>
            <p:spPr bwMode="auto">
              <a:xfrm flipH="1">
                <a:off x="3171" y="1022"/>
                <a:ext cx="48" cy="6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4" name="Line 883"/>
              <p:cNvSpPr>
                <a:spLocks noChangeShapeType="1"/>
              </p:cNvSpPr>
              <p:nvPr/>
            </p:nvSpPr>
            <p:spPr bwMode="auto">
              <a:xfrm flipH="1" flipV="1">
                <a:off x="3329" y="859"/>
                <a:ext cx="14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5" name="Freeform 884"/>
              <p:cNvSpPr>
                <a:spLocks/>
              </p:cNvSpPr>
              <p:nvPr/>
            </p:nvSpPr>
            <p:spPr bwMode="auto">
              <a:xfrm>
                <a:off x="3320" y="855"/>
                <a:ext cx="9" cy="4"/>
              </a:xfrm>
              <a:custGeom>
                <a:avLst/>
                <a:gdLst>
                  <a:gd name="T0" fmla="*/ 0 w 33"/>
                  <a:gd name="T1" fmla="*/ 0 h 14"/>
                  <a:gd name="T2" fmla="*/ 0 w 33"/>
                  <a:gd name="T3" fmla="*/ 0 h 14"/>
                  <a:gd name="T4" fmla="*/ 0 w 33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4"/>
                  <a:gd name="T11" fmla="*/ 33 w 33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4">
                    <a:moveTo>
                      <a:pt x="33" y="14"/>
                    </a:move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26" name="Line 885"/>
              <p:cNvSpPr>
                <a:spLocks noChangeShapeType="1"/>
              </p:cNvSpPr>
              <p:nvPr/>
            </p:nvSpPr>
            <p:spPr bwMode="auto">
              <a:xfrm flipH="1">
                <a:off x="3294" y="855"/>
                <a:ext cx="26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7" name="Freeform 886"/>
              <p:cNvSpPr>
                <a:spLocks/>
              </p:cNvSpPr>
              <p:nvPr/>
            </p:nvSpPr>
            <p:spPr bwMode="auto">
              <a:xfrm>
                <a:off x="3290" y="866"/>
                <a:ext cx="4" cy="10"/>
              </a:xfrm>
              <a:custGeom>
                <a:avLst/>
                <a:gdLst>
                  <a:gd name="T0" fmla="*/ 0 w 14"/>
                  <a:gd name="T1" fmla="*/ 0 h 34"/>
                  <a:gd name="T2" fmla="*/ 0 w 14"/>
                  <a:gd name="T3" fmla="*/ 0 h 34"/>
                  <a:gd name="T4" fmla="*/ 0 w 14"/>
                  <a:gd name="T5" fmla="*/ 0 h 3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34"/>
                  <a:gd name="T11" fmla="*/ 14 w 14"/>
                  <a:gd name="T12" fmla="*/ 34 h 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34">
                    <a:moveTo>
                      <a:pt x="14" y="0"/>
                    </a:moveTo>
                    <a:lnTo>
                      <a:pt x="0" y="14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828" name="Line 887"/>
              <p:cNvSpPr>
                <a:spLocks noChangeShapeType="1"/>
              </p:cNvSpPr>
              <p:nvPr/>
            </p:nvSpPr>
            <p:spPr bwMode="auto">
              <a:xfrm>
                <a:off x="3290" y="876"/>
                <a:ext cx="14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9" name="Line 888"/>
              <p:cNvSpPr>
                <a:spLocks noChangeShapeType="1"/>
              </p:cNvSpPr>
              <p:nvPr/>
            </p:nvSpPr>
            <p:spPr bwMode="auto">
              <a:xfrm flipV="1">
                <a:off x="3334" y="861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0" name="Line 889"/>
              <p:cNvSpPr>
                <a:spLocks noChangeShapeType="1"/>
              </p:cNvSpPr>
              <p:nvPr/>
            </p:nvSpPr>
            <p:spPr bwMode="auto">
              <a:xfrm flipV="1">
                <a:off x="3339" y="856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1" name="Line 890"/>
              <p:cNvSpPr>
                <a:spLocks noChangeShapeType="1"/>
              </p:cNvSpPr>
              <p:nvPr/>
            </p:nvSpPr>
            <p:spPr bwMode="auto">
              <a:xfrm flipH="1" flipV="1">
                <a:off x="3339" y="85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2" name="Line 891"/>
              <p:cNvSpPr>
                <a:spLocks noChangeShapeType="1"/>
              </p:cNvSpPr>
              <p:nvPr/>
            </p:nvSpPr>
            <p:spPr bwMode="auto">
              <a:xfrm flipH="1">
                <a:off x="3334" y="852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3" name="Line 892"/>
              <p:cNvSpPr>
                <a:spLocks noChangeShapeType="1"/>
              </p:cNvSpPr>
              <p:nvPr/>
            </p:nvSpPr>
            <p:spPr bwMode="auto">
              <a:xfrm flipH="1">
                <a:off x="3331" y="85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4" name="Line 893"/>
              <p:cNvSpPr>
                <a:spLocks noChangeShapeType="1"/>
              </p:cNvSpPr>
              <p:nvPr/>
            </p:nvSpPr>
            <p:spPr bwMode="auto">
              <a:xfrm flipV="1">
                <a:off x="3207" y="1002"/>
                <a:ext cx="8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5" name="Line 894"/>
              <p:cNvSpPr>
                <a:spLocks noChangeShapeType="1"/>
              </p:cNvSpPr>
              <p:nvPr/>
            </p:nvSpPr>
            <p:spPr bwMode="auto">
              <a:xfrm flipV="1">
                <a:off x="3207" y="1002"/>
                <a:ext cx="8" cy="1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6" name="Line 895"/>
              <p:cNvSpPr>
                <a:spLocks noChangeShapeType="1"/>
              </p:cNvSpPr>
              <p:nvPr/>
            </p:nvSpPr>
            <p:spPr bwMode="auto">
              <a:xfrm>
                <a:off x="3251" y="1000"/>
                <a:ext cx="74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7" name="Line 896"/>
              <p:cNvSpPr>
                <a:spLocks noChangeShapeType="1"/>
              </p:cNvSpPr>
              <p:nvPr/>
            </p:nvSpPr>
            <p:spPr bwMode="auto">
              <a:xfrm flipH="1" flipV="1">
                <a:off x="3307" y="85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8" name="Line 897"/>
              <p:cNvSpPr>
                <a:spLocks noChangeShapeType="1"/>
              </p:cNvSpPr>
              <p:nvPr/>
            </p:nvSpPr>
            <p:spPr bwMode="auto">
              <a:xfrm flipH="1">
                <a:off x="3302" y="855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9" name="Line 898"/>
              <p:cNvSpPr>
                <a:spLocks noChangeShapeType="1"/>
              </p:cNvSpPr>
              <p:nvPr/>
            </p:nvSpPr>
            <p:spPr bwMode="auto">
              <a:xfrm>
                <a:off x="3302" y="85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0" name="Line 899"/>
              <p:cNvSpPr>
                <a:spLocks noChangeShapeType="1"/>
              </p:cNvSpPr>
              <p:nvPr/>
            </p:nvSpPr>
            <p:spPr bwMode="auto">
              <a:xfrm flipV="1">
                <a:off x="3260" y="994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1" name="Line 900"/>
              <p:cNvSpPr>
                <a:spLocks noChangeShapeType="1"/>
              </p:cNvSpPr>
              <p:nvPr/>
            </p:nvSpPr>
            <p:spPr bwMode="auto">
              <a:xfrm flipH="1" flipV="1">
                <a:off x="3228" y="904"/>
                <a:ext cx="39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2" name="Line 901"/>
              <p:cNvSpPr>
                <a:spLocks noChangeShapeType="1"/>
              </p:cNvSpPr>
              <p:nvPr/>
            </p:nvSpPr>
            <p:spPr bwMode="auto">
              <a:xfrm flipH="1">
                <a:off x="3222" y="904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3" name="Line 902"/>
              <p:cNvSpPr>
                <a:spLocks noChangeShapeType="1"/>
              </p:cNvSpPr>
              <p:nvPr/>
            </p:nvSpPr>
            <p:spPr bwMode="auto">
              <a:xfrm>
                <a:off x="3222" y="907"/>
                <a:ext cx="38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4" name="Line 903"/>
              <p:cNvSpPr>
                <a:spLocks noChangeShapeType="1"/>
              </p:cNvSpPr>
              <p:nvPr/>
            </p:nvSpPr>
            <p:spPr bwMode="auto">
              <a:xfrm flipV="1">
                <a:off x="3246" y="997"/>
                <a:ext cx="14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5" name="Line 904"/>
              <p:cNvSpPr>
                <a:spLocks noChangeShapeType="1"/>
              </p:cNvSpPr>
              <p:nvPr/>
            </p:nvSpPr>
            <p:spPr bwMode="auto">
              <a:xfrm flipH="1" flipV="1">
                <a:off x="3222" y="907"/>
                <a:ext cx="38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6" name="Line 905"/>
              <p:cNvSpPr>
                <a:spLocks noChangeShapeType="1"/>
              </p:cNvSpPr>
              <p:nvPr/>
            </p:nvSpPr>
            <p:spPr bwMode="auto">
              <a:xfrm flipH="1">
                <a:off x="3208" y="907"/>
                <a:ext cx="14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7" name="Line 906"/>
              <p:cNvSpPr>
                <a:spLocks noChangeShapeType="1"/>
              </p:cNvSpPr>
              <p:nvPr/>
            </p:nvSpPr>
            <p:spPr bwMode="auto">
              <a:xfrm>
                <a:off x="3208" y="914"/>
                <a:ext cx="38" cy="8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8" name="Line 907"/>
              <p:cNvSpPr>
                <a:spLocks noChangeShapeType="1"/>
              </p:cNvSpPr>
              <p:nvPr/>
            </p:nvSpPr>
            <p:spPr bwMode="auto">
              <a:xfrm flipV="1">
                <a:off x="3237" y="1003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9" name="Line 908"/>
              <p:cNvSpPr>
                <a:spLocks noChangeShapeType="1"/>
              </p:cNvSpPr>
              <p:nvPr/>
            </p:nvSpPr>
            <p:spPr bwMode="auto">
              <a:xfrm flipH="1" flipV="1">
                <a:off x="3208" y="914"/>
                <a:ext cx="38" cy="8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0" name="Line 909"/>
              <p:cNvSpPr>
                <a:spLocks noChangeShapeType="1"/>
              </p:cNvSpPr>
              <p:nvPr/>
            </p:nvSpPr>
            <p:spPr bwMode="auto">
              <a:xfrm flipH="1">
                <a:off x="3199" y="914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1" name="Line 910"/>
              <p:cNvSpPr>
                <a:spLocks noChangeShapeType="1"/>
              </p:cNvSpPr>
              <p:nvPr/>
            </p:nvSpPr>
            <p:spPr bwMode="auto">
              <a:xfrm>
                <a:off x="3199" y="917"/>
                <a:ext cx="38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2" name="Line 911"/>
              <p:cNvSpPr>
                <a:spLocks noChangeShapeType="1"/>
              </p:cNvSpPr>
              <p:nvPr/>
            </p:nvSpPr>
            <p:spPr bwMode="auto">
              <a:xfrm flipV="1">
                <a:off x="3232" y="1007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3" name="Line 912"/>
              <p:cNvSpPr>
                <a:spLocks noChangeShapeType="1"/>
              </p:cNvSpPr>
              <p:nvPr/>
            </p:nvSpPr>
            <p:spPr bwMode="auto">
              <a:xfrm flipH="1" flipV="1">
                <a:off x="3199" y="917"/>
                <a:ext cx="38" cy="9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4" name="Line 913"/>
              <p:cNvSpPr>
                <a:spLocks noChangeShapeType="1"/>
              </p:cNvSpPr>
              <p:nvPr/>
            </p:nvSpPr>
            <p:spPr bwMode="auto">
              <a:xfrm flipH="1">
                <a:off x="3194" y="917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5" name="Line 914"/>
              <p:cNvSpPr>
                <a:spLocks noChangeShapeType="1"/>
              </p:cNvSpPr>
              <p:nvPr/>
            </p:nvSpPr>
            <p:spPr bwMode="auto">
              <a:xfrm>
                <a:off x="3194" y="920"/>
                <a:ext cx="38" cy="8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6" name="Line 915"/>
              <p:cNvSpPr>
                <a:spLocks noChangeShapeType="1"/>
              </p:cNvSpPr>
              <p:nvPr/>
            </p:nvSpPr>
            <p:spPr bwMode="auto">
              <a:xfrm flipV="1">
                <a:off x="3220" y="993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7" name="Line 916"/>
              <p:cNvSpPr>
                <a:spLocks noChangeShapeType="1"/>
              </p:cNvSpPr>
              <p:nvPr/>
            </p:nvSpPr>
            <p:spPr bwMode="auto">
              <a:xfrm flipH="1" flipV="1">
                <a:off x="3201" y="936"/>
                <a:ext cx="24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8" name="Line 917"/>
              <p:cNvSpPr>
                <a:spLocks noChangeShapeType="1"/>
              </p:cNvSpPr>
              <p:nvPr/>
            </p:nvSpPr>
            <p:spPr bwMode="auto">
              <a:xfrm flipH="1">
                <a:off x="3196" y="93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9" name="Line 918"/>
              <p:cNvSpPr>
                <a:spLocks noChangeShapeType="1"/>
              </p:cNvSpPr>
              <p:nvPr/>
            </p:nvSpPr>
            <p:spPr bwMode="auto">
              <a:xfrm>
                <a:off x="3196" y="938"/>
                <a:ext cx="24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0" name="Line 919"/>
              <p:cNvSpPr>
                <a:spLocks noChangeShapeType="1"/>
              </p:cNvSpPr>
              <p:nvPr/>
            </p:nvSpPr>
            <p:spPr bwMode="auto">
              <a:xfrm flipV="1">
                <a:off x="3218" y="999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1" name="Line 920"/>
              <p:cNvSpPr>
                <a:spLocks noChangeShapeType="1"/>
              </p:cNvSpPr>
              <p:nvPr/>
            </p:nvSpPr>
            <p:spPr bwMode="auto">
              <a:xfrm flipH="1" flipV="1">
                <a:off x="3194" y="934"/>
                <a:ext cx="28" cy="6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2" name="Line 921"/>
              <p:cNvSpPr>
                <a:spLocks noChangeShapeType="1"/>
              </p:cNvSpPr>
              <p:nvPr/>
            </p:nvSpPr>
            <p:spPr bwMode="auto">
              <a:xfrm flipH="1">
                <a:off x="3190" y="934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3" name="Line 922"/>
              <p:cNvSpPr>
                <a:spLocks noChangeShapeType="1"/>
              </p:cNvSpPr>
              <p:nvPr/>
            </p:nvSpPr>
            <p:spPr bwMode="auto">
              <a:xfrm>
                <a:off x="3190" y="937"/>
                <a:ext cx="28" cy="6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4" name="Line 923"/>
              <p:cNvSpPr>
                <a:spLocks noChangeShapeType="1"/>
              </p:cNvSpPr>
              <p:nvPr/>
            </p:nvSpPr>
            <p:spPr bwMode="auto">
              <a:xfrm flipH="1" flipV="1">
                <a:off x="3285" y="874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5" name="Line 924"/>
              <p:cNvSpPr>
                <a:spLocks noChangeShapeType="1"/>
              </p:cNvSpPr>
              <p:nvPr/>
            </p:nvSpPr>
            <p:spPr bwMode="auto">
              <a:xfrm flipH="1">
                <a:off x="3280" y="874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6" name="Line 925"/>
              <p:cNvSpPr>
                <a:spLocks noChangeShapeType="1"/>
              </p:cNvSpPr>
              <p:nvPr/>
            </p:nvSpPr>
            <p:spPr bwMode="auto">
              <a:xfrm flipH="1">
                <a:off x="3278" y="874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7" name="Line 926"/>
              <p:cNvSpPr>
                <a:spLocks noChangeShapeType="1"/>
              </p:cNvSpPr>
              <p:nvPr/>
            </p:nvSpPr>
            <p:spPr bwMode="auto">
              <a:xfrm>
                <a:off x="3278" y="88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8" name="Line 927"/>
              <p:cNvSpPr>
                <a:spLocks noChangeShapeType="1"/>
              </p:cNvSpPr>
              <p:nvPr/>
            </p:nvSpPr>
            <p:spPr bwMode="auto">
              <a:xfrm>
                <a:off x="3280" y="884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9" name="Line 928"/>
              <p:cNvSpPr>
                <a:spLocks noChangeShapeType="1"/>
              </p:cNvSpPr>
              <p:nvPr/>
            </p:nvSpPr>
            <p:spPr bwMode="auto">
              <a:xfrm flipV="1">
                <a:off x="3285" y="88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0" name="Line 929"/>
              <p:cNvSpPr>
                <a:spLocks noChangeShapeType="1"/>
              </p:cNvSpPr>
              <p:nvPr/>
            </p:nvSpPr>
            <p:spPr bwMode="auto">
              <a:xfrm flipV="1">
                <a:off x="3272" y="910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1" name="Line 930"/>
              <p:cNvSpPr>
                <a:spLocks noChangeShapeType="1"/>
              </p:cNvSpPr>
              <p:nvPr/>
            </p:nvSpPr>
            <p:spPr bwMode="auto">
              <a:xfrm flipH="1" flipV="1">
                <a:off x="3276" y="90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2" name="Line 931"/>
              <p:cNvSpPr>
                <a:spLocks noChangeShapeType="1"/>
              </p:cNvSpPr>
              <p:nvPr/>
            </p:nvSpPr>
            <p:spPr bwMode="auto">
              <a:xfrm flipH="1" flipV="1">
                <a:off x="3272" y="90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3" name="Line 932"/>
              <p:cNvSpPr>
                <a:spLocks noChangeShapeType="1"/>
              </p:cNvSpPr>
              <p:nvPr/>
            </p:nvSpPr>
            <p:spPr bwMode="auto">
              <a:xfrm flipH="1">
                <a:off x="3267" y="90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4" name="Line 933"/>
              <p:cNvSpPr>
                <a:spLocks noChangeShapeType="1"/>
              </p:cNvSpPr>
              <p:nvPr/>
            </p:nvSpPr>
            <p:spPr bwMode="auto">
              <a:xfrm>
                <a:off x="3267" y="90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5" name="Line 934"/>
              <p:cNvSpPr>
                <a:spLocks noChangeShapeType="1"/>
              </p:cNvSpPr>
              <p:nvPr/>
            </p:nvSpPr>
            <p:spPr bwMode="auto">
              <a:xfrm>
                <a:off x="3267" y="910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6" name="Line 935"/>
              <p:cNvSpPr>
                <a:spLocks noChangeShapeType="1"/>
              </p:cNvSpPr>
              <p:nvPr/>
            </p:nvSpPr>
            <p:spPr bwMode="auto">
              <a:xfrm flipV="1">
                <a:off x="3279" y="937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7" name="Line 936"/>
              <p:cNvSpPr>
                <a:spLocks noChangeShapeType="1"/>
              </p:cNvSpPr>
              <p:nvPr/>
            </p:nvSpPr>
            <p:spPr bwMode="auto">
              <a:xfrm flipH="1" flipV="1">
                <a:off x="3279" y="932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8" name="Line 937"/>
              <p:cNvSpPr>
                <a:spLocks noChangeShapeType="1"/>
              </p:cNvSpPr>
              <p:nvPr/>
            </p:nvSpPr>
            <p:spPr bwMode="auto">
              <a:xfrm flipH="1">
                <a:off x="3273" y="932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9" name="Line 938"/>
              <p:cNvSpPr>
                <a:spLocks noChangeShapeType="1"/>
              </p:cNvSpPr>
              <p:nvPr/>
            </p:nvSpPr>
            <p:spPr bwMode="auto">
              <a:xfrm flipH="1">
                <a:off x="3270" y="932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0" name="Line 939"/>
              <p:cNvSpPr>
                <a:spLocks noChangeShapeType="1"/>
              </p:cNvSpPr>
              <p:nvPr/>
            </p:nvSpPr>
            <p:spPr bwMode="auto">
              <a:xfrm>
                <a:off x="3270" y="937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1" name="Line 940"/>
              <p:cNvSpPr>
                <a:spLocks noChangeShapeType="1"/>
              </p:cNvSpPr>
              <p:nvPr/>
            </p:nvSpPr>
            <p:spPr bwMode="auto">
              <a:xfrm>
                <a:off x="3273" y="942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2" name="Line 941"/>
              <p:cNvSpPr>
                <a:spLocks noChangeShapeType="1"/>
              </p:cNvSpPr>
              <p:nvPr/>
            </p:nvSpPr>
            <p:spPr bwMode="auto">
              <a:xfrm>
                <a:off x="3302" y="863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3" name="Line 942"/>
              <p:cNvSpPr>
                <a:spLocks noChangeShapeType="1"/>
              </p:cNvSpPr>
              <p:nvPr/>
            </p:nvSpPr>
            <p:spPr bwMode="auto">
              <a:xfrm>
                <a:off x="3302" y="863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4" name="Line 943"/>
              <p:cNvSpPr>
                <a:spLocks noChangeShapeType="1"/>
              </p:cNvSpPr>
              <p:nvPr/>
            </p:nvSpPr>
            <p:spPr bwMode="auto">
              <a:xfrm flipV="1">
                <a:off x="3307" y="86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5" name="Line 944"/>
              <p:cNvSpPr>
                <a:spLocks noChangeShapeType="1"/>
              </p:cNvSpPr>
              <p:nvPr/>
            </p:nvSpPr>
            <p:spPr bwMode="auto">
              <a:xfrm flipV="1">
                <a:off x="3311" y="85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6" name="Line 945"/>
              <p:cNvSpPr>
                <a:spLocks noChangeShapeType="1"/>
              </p:cNvSpPr>
              <p:nvPr/>
            </p:nvSpPr>
            <p:spPr bwMode="auto">
              <a:xfrm flipV="1">
                <a:off x="3299" y="95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7" name="Line 946"/>
              <p:cNvSpPr>
                <a:spLocks noChangeShapeType="1"/>
              </p:cNvSpPr>
              <p:nvPr/>
            </p:nvSpPr>
            <p:spPr bwMode="auto">
              <a:xfrm flipH="1" flipV="1">
                <a:off x="3295" y="95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8" name="Line 947"/>
              <p:cNvSpPr>
                <a:spLocks noChangeShapeType="1"/>
              </p:cNvSpPr>
              <p:nvPr/>
            </p:nvSpPr>
            <p:spPr bwMode="auto">
              <a:xfrm flipH="1">
                <a:off x="3290" y="95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9" name="Line 948"/>
              <p:cNvSpPr>
                <a:spLocks noChangeShapeType="1"/>
              </p:cNvSpPr>
              <p:nvPr/>
            </p:nvSpPr>
            <p:spPr bwMode="auto">
              <a:xfrm>
                <a:off x="3290" y="958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0" name="Line 949"/>
              <p:cNvSpPr>
                <a:spLocks noChangeShapeType="1"/>
              </p:cNvSpPr>
              <p:nvPr/>
            </p:nvSpPr>
            <p:spPr bwMode="auto">
              <a:xfrm>
                <a:off x="3290" y="964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1" name="Line 950"/>
              <p:cNvSpPr>
                <a:spLocks noChangeShapeType="1"/>
              </p:cNvSpPr>
              <p:nvPr/>
            </p:nvSpPr>
            <p:spPr bwMode="auto">
              <a:xfrm flipV="1">
                <a:off x="3295" y="96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2" name="Line 951"/>
              <p:cNvSpPr>
                <a:spLocks noChangeShapeType="1"/>
              </p:cNvSpPr>
              <p:nvPr/>
            </p:nvSpPr>
            <p:spPr bwMode="auto">
              <a:xfrm flipH="1">
                <a:off x="3320" y="967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3" name="Line 952"/>
              <p:cNvSpPr>
                <a:spLocks noChangeShapeType="1"/>
              </p:cNvSpPr>
              <p:nvPr/>
            </p:nvSpPr>
            <p:spPr bwMode="auto">
              <a:xfrm flipH="1">
                <a:off x="3317" y="968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4" name="Line 953"/>
              <p:cNvSpPr>
                <a:spLocks noChangeShapeType="1"/>
              </p:cNvSpPr>
              <p:nvPr/>
            </p:nvSpPr>
            <p:spPr bwMode="auto">
              <a:xfrm>
                <a:off x="3317" y="972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5" name="Line 954"/>
              <p:cNvSpPr>
                <a:spLocks noChangeShapeType="1"/>
              </p:cNvSpPr>
              <p:nvPr/>
            </p:nvSpPr>
            <p:spPr bwMode="auto">
              <a:xfrm>
                <a:off x="3320" y="977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6" name="Line 955"/>
              <p:cNvSpPr>
                <a:spLocks noChangeShapeType="1"/>
              </p:cNvSpPr>
              <p:nvPr/>
            </p:nvSpPr>
            <p:spPr bwMode="auto">
              <a:xfrm flipV="1">
                <a:off x="3325" y="972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7" name="Line 956"/>
              <p:cNvSpPr>
                <a:spLocks noChangeShapeType="1"/>
              </p:cNvSpPr>
              <p:nvPr/>
            </p:nvSpPr>
            <p:spPr bwMode="auto">
              <a:xfrm flipH="1" flipV="1">
                <a:off x="3327" y="97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8" name="Line 957"/>
              <p:cNvSpPr>
                <a:spLocks noChangeShapeType="1"/>
              </p:cNvSpPr>
              <p:nvPr/>
            </p:nvSpPr>
            <p:spPr bwMode="auto">
              <a:xfrm flipV="1">
                <a:off x="3408" y="1117"/>
                <a:ext cx="25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9" name="Line 958"/>
              <p:cNvSpPr>
                <a:spLocks noChangeShapeType="1"/>
              </p:cNvSpPr>
              <p:nvPr/>
            </p:nvSpPr>
            <p:spPr bwMode="auto">
              <a:xfrm flipH="1" flipV="1">
                <a:off x="3335" y="1041"/>
                <a:ext cx="98" cy="7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0" name="Line 959"/>
              <p:cNvSpPr>
                <a:spLocks noChangeShapeType="1"/>
              </p:cNvSpPr>
              <p:nvPr/>
            </p:nvSpPr>
            <p:spPr bwMode="auto">
              <a:xfrm flipH="1">
                <a:off x="3310" y="1041"/>
                <a:ext cx="25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1" name="Line 960"/>
              <p:cNvSpPr>
                <a:spLocks noChangeShapeType="1"/>
              </p:cNvSpPr>
              <p:nvPr/>
            </p:nvSpPr>
            <p:spPr bwMode="auto">
              <a:xfrm>
                <a:off x="3335" y="1041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2" name="Line 961"/>
              <p:cNvSpPr>
                <a:spLocks noChangeShapeType="1"/>
              </p:cNvSpPr>
              <p:nvPr/>
            </p:nvSpPr>
            <p:spPr bwMode="auto">
              <a:xfrm flipV="1">
                <a:off x="3366" y="106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3" name="Line 962"/>
              <p:cNvSpPr>
                <a:spLocks noChangeShapeType="1"/>
              </p:cNvSpPr>
              <p:nvPr/>
            </p:nvSpPr>
            <p:spPr bwMode="auto">
              <a:xfrm flipH="1" flipV="1">
                <a:off x="3336" y="1040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4" name="Line 963"/>
              <p:cNvSpPr>
                <a:spLocks noChangeShapeType="1"/>
              </p:cNvSpPr>
              <p:nvPr/>
            </p:nvSpPr>
            <p:spPr bwMode="auto">
              <a:xfrm flipH="1">
                <a:off x="3335" y="1040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5" name="Line 964"/>
              <p:cNvSpPr>
                <a:spLocks noChangeShapeType="1"/>
              </p:cNvSpPr>
              <p:nvPr/>
            </p:nvSpPr>
            <p:spPr bwMode="auto">
              <a:xfrm>
                <a:off x="3313" y="938"/>
                <a:ext cx="12" cy="3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6" name="Freeform 965"/>
              <p:cNvSpPr>
                <a:spLocks/>
              </p:cNvSpPr>
              <p:nvPr/>
            </p:nvSpPr>
            <p:spPr bwMode="auto">
              <a:xfrm>
                <a:off x="3325" y="968"/>
                <a:ext cx="14" cy="6"/>
              </a:xfrm>
              <a:custGeom>
                <a:avLst/>
                <a:gdLst>
                  <a:gd name="T0" fmla="*/ 0 w 47"/>
                  <a:gd name="T1" fmla="*/ 0 h 19"/>
                  <a:gd name="T2" fmla="*/ 0 w 47"/>
                  <a:gd name="T3" fmla="*/ 0 h 19"/>
                  <a:gd name="T4" fmla="*/ 0 w 47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19"/>
                  <a:gd name="T11" fmla="*/ 47 w 47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19">
                    <a:moveTo>
                      <a:pt x="0" y="0"/>
                    </a:moveTo>
                    <a:lnTo>
                      <a:pt x="20" y="19"/>
                    </a:lnTo>
                    <a:lnTo>
                      <a:pt x="47" y="1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07" name="Line 966"/>
              <p:cNvSpPr>
                <a:spLocks noChangeShapeType="1"/>
              </p:cNvSpPr>
              <p:nvPr/>
            </p:nvSpPr>
            <p:spPr bwMode="auto">
              <a:xfrm flipV="1">
                <a:off x="3339" y="962"/>
                <a:ext cx="25" cy="1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8" name="Freeform 967"/>
              <p:cNvSpPr>
                <a:spLocks/>
              </p:cNvSpPr>
              <p:nvPr/>
            </p:nvSpPr>
            <p:spPr bwMode="auto">
              <a:xfrm>
                <a:off x="3364" y="949"/>
                <a:ext cx="6" cy="13"/>
              </a:xfrm>
              <a:custGeom>
                <a:avLst/>
                <a:gdLst>
                  <a:gd name="T0" fmla="*/ 0 w 20"/>
                  <a:gd name="T1" fmla="*/ 0 h 46"/>
                  <a:gd name="T2" fmla="*/ 0 w 20"/>
                  <a:gd name="T3" fmla="*/ 0 h 46"/>
                  <a:gd name="T4" fmla="*/ 0 w 20"/>
                  <a:gd name="T5" fmla="*/ 0 h 46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46"/>
                  <a:gd name="T11" fmla="*/ 20 w 20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46">
                    <a:moveTo>
                      <a:pt x="0" y="46"/>
                    </a:moveTo>
                    <a:lnTo>
                      <a:pt x="20" y="27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09" name="Line 968"/>
              <p:cNvSpPr>
                <a:spLocks noChangeShapeType="1"/>
              </p:cNvSpPr>
              <p:nvPr/>
            </p:nvSpPr>
            <p:spPr bwMode="auto">
              <a:xfrm flipH="1" flipV="1">
                <a:off x="3358" y="919"/>
                <a:ext cx="12" cy="3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0" name="Line 969"/>
              <p:cNvSpPr>
                <a:spLocks noChangeShapeType="1"/>
              </p:cNvSpPr>
              <p:nvPr/>
            </p:nvSpPr>
            <p:spPr bwMode="auto">
              <a:xfrm>
                <a:off x="3316" y="937"/>
                <a:ext cx="12" cy="2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1" name="Freeform 970"/>
              <p:cNvSpPr>
                <a:spLocks/>
              </p:cNvSpPr>
              <p:nvPr/>
            </p:nvSpPr>
            <p:spPr bwMode="auto">
              <a:xfrm>
                <a:off x="3328" y="966"/>
                <a:ext cx="10" cy="5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0 h 13"/>
                  <a:gd name="T4" fmla="*/ 0 w 3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3"/>
                  <a:gd name="T11" fmla="*/ 33 w 3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3">
                    <a:moveTo>
                      <a:pt x="0" y="0"/>
                    </a:moveTo>
                    <a:lnTo>
                      <a:pt x="14" y="13"/>
                    </a:lnTo>
                    <a:lnTo>
                      <a:pt x="33" y="1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12" name="Line 971"/>
              <p:cNvSpPr>
                <a:spLocks noChangeShapeType="1"/>
              </p:cNvSpPr>
              <p:nvPr/>
            </p:nvSpPr>
            <p:spPr bwMode="auto">
              <a:xfrm flipV="1">
                <a:off x="3338" y="960"/>
                <a:ext cx="25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3" name="Freeform 972"/>
              <p:cNvSpPr>
                <a:spLocks/>
              </p:cNvSpPr>
              <p:nvPr/>
            </p:nvSpPr>
            <p:spPr bwMode="auto">
              <a:xfrm>
                <a:off x="3363" y="949"/>
                <a:ext cx="4" cy="11"/>
              </a:xfrm>
              <a:custGeom>
                <a:avLst/>
                <a:gdLst>
                  <a:gd name="T0" fmla="*/ 0 w 14"/>
                  <a:gd name="T1" fmla="*/ 0 h 34"/>
                  <a:gd name="T2" fmla="*/ 0 w 14"/>
                  <a:gd name="T3" fmla="*/ 0 h 34"/>
                  <a:gd name="T4" fmla="*/ 0 w 14"/>
                  <a:gd name="T5" fmla="*/ 0 h 3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34"/>
                  <a:gd name="T11" fmla="*/ 14 w 14"/>
                  <a:gd name="T12" fmla="*/ 34 h 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34">
                    <a:moveTo>
                      <a:pt x="0" y="34"/>
                    </a:moveTo>
                    <a:lnTo>
                      <a:pt x="14" y="20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14" name="Line 973"/>
              <p:cNvSpPr>
                <a:spLocks noChangeShapeType="1"/>
              </p:cNvSpPr>
              <p:nvPr/>
            </p:nvSpPr>
            <p:spPr bwMode="auto">
              <a:xfrm flipH="1" flipV="1">
                <a:off x="3355" y="920"/>
                <a:ext cx="12" cy="2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5" name="Line 974"/>
              <p:cNvSpPr>
                <a:spLocks noChangeShapeType="1"/>
              </p:cNvSpPr>
              <p:nvPr/>
            </p:nvSpPr>
            <p:spPr bwMode="auto">
              <a:xfrm>
                <a:off x="3347" y="970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6" name="Line 975"/>
              <p:cNvSpPr>
                <a:spLocks noChangeShapeType="1"/>
              </p:cNvSpPr>
              <p:nvPr/>
            </p:nvSpPr>
            <p:spPr bwMode="auto">
              <a:xfrm>
                <a:off x="3347" y="971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7" name="Line 976"/>
              <p:cNvSpPr>
                <a:spLocks noChangeShapeType="1"/>
              </p:cNvSpPr>
              <p:nvPr/>
            </p:nvSpPr>
            <p:spPr bwMode="auto">
              <a:xfrm flipV="1">
                <a:off x="3352" y="971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8" name="Line 977"/>
              <p:cNvSpPr>
                <a:spLocks noChangeShapeType="1"/>
              </p:cNvSpPr>
              <p:nvPr/>
            </p:nvSpPr>
            <p:spPr bwMode="auto">
              <a:xfrm flipV="1">
                <a:off x="3357" y="966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9" name="Line 978"/>
              <p:cNvSpPr>
                <a:spLocks noChangeShapeType="1"/>
              </p:cNvSpPr>
              <p:nvPr/>
            </p:nvSpPr>
            <p:spPr bwMode="auto">
              <a:xfrm flipH="1" flipV="1">
                <a:off x="3352" y="96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0" name="Line 979"/>
              <p:cNvSpPr>
                <a:spLocks noChangeShapeType="1"/>
              </p:cNvSpPr>
              <p:nvPr/>
            </p:nvSpPr>
            <p:spPr bwMode="auto">
              <a:xfrm flipH="1">
                <a:off x="3347" y="962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1" name="Line 980"/>
              <p:cNvSpPr>
                <a:spLocks noChangeShapeType="1"/>
              </p:cNvSpPr>
              <p:nvPr/>
            </p:nvSpPr>
            <p:spPr bwMode="auto">
              <a:xfrm>
                <a:off x="3347" y="96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2" name="Line 981"/>
              <p:cNvSpPr>
                <a:spLocks noChangeShapeType="1"/>
              </p:cNvSpPr>
              <p:nvPr/>
            </p:nvSpPr>
            <p:spPr bwMode="auto">
              <a:xfrm>
                <a:off x="3491" y="1336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3" name="Line 982"/>
              <p:cNvSpPr>
                <a:spLocks noChangeShapeType="1"/>
              </p:cNvSpPr>
              <p:nvPr/>
            </p:nvSpPr>
            <p:spPr bwMode="auto">
              <a:xfrm flipV="1">
                <a:off x="3494" y="1264"/>
                <a:ext cx="56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4" name="Line 983"/>
              <p:cNvSpPr>
                <a:spLocks noChangeShapeType="1"/>
              </p:cNvSpPr>
              <p:nvPr/>
            </p:nvSpPr>
            <p:spPr bwMode="auto">
              <a:xfrm flipH="1" flipV="1">
                <a:off x="3546" y="1261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5" name="Line 984"/>
              <p:cNvSpPr>
                <a:spLocks noChangeShapeType="1"/>
              </p:cNvSpPr>
              <p:nvPr/>
            </p:nvSpPr>
            <p:spPr bwMode="auto">
              <a:xfrm flipH="1">
                <a:off x="3491" y="1261"/>
                <a:ext cx="55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6" name="Line 985"/>
              <p:cNvSpPr>
                <a:spLocks noChangeShapeType="1"/>
              </p:cNvSpPr>
              <p:nvPr/>
            </p:nvSpPr>
            <p:spPr bwMode="auto">
              <a:xfrm>
                <a:off x="3501" y="1329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7" name="Line 986"/>
              <p:cNvSpPr>
                <a:spLocks noChangeShapeType="1"/>
              </p:cNvSpPr>
              <p:nvPr/>
            </p:nvSpPr>
            <p:spPr bwMode="auto">
              <a:xfrm flipV="1">
                <a:off x="3506" y="1277"/>
                <a:ext cx="42" cy="5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8" name="Line 987"/>
              <p:cNvSpPr>
                <a:spLocks noChangeShapeType="1"/>
              </p:cNvSpPr>
              <p:nvPr/>
            </p:nvSpPr>
            <p:spPr bwMode="auto">
              <a:xfrm flipH="1" flipV="1">
                <a:off x="3542" y="1274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9" name="Line 988"/>
              <p:cNvSpPr>
                <a:spLocks noChangeShapeType="1"/>
              </p:cNvSpPr>
              <p:nvPr/>
            </p:nvSpPr>
            <p:spPr bwMode="auto">
              <a:xfrm flipH="1">
                <a:off x="3501" y="1274"/>
                <a:ext cx="41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0" name="Line 989"/>
              <p:cNvSpPr>
                <a:spLocks noChangeShapeType="1"/>
              </p:cNvSpPr>
              <p:nvPr/>
            </p:nvSpPr>
            <p:spPr bwMode="auto">
              <a:xfrm>
                <a:off x="3429" y="1353"/>
                <a:ext cx="31" cy="2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1" name="Line 990"/>
              <p:cNvSpPr>
                <a:spLocks noChangeShapeType="1"/>
              </p:cNvSpPr>
              <p:nvPr/>
            </p:nvSpPr>
            <p:spPr bwMode="auto">
              <a:xfrm flipV="1">
                <a:off x="3460" y="137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2" name="Line 991"/>
              <p:cNvSpPr>
                <a:spLocks noChangeShapeType="1"/>
              </p:cNvSpPr>
              <p:nvPr/>
            </p:nvSpPr>
            <p:spPr bwMode="auto">
              <a:xfrm flipH="1" flipV="1">
                <a:off x="3430" y="1352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3" name="Line 992"/>
              <p:cNvSpPr>
                <a:spLocks noChangeShapeType="1"/>
              </p:cNvSpPr>
              <p:nvPr/>
            </p:nvSpPr>
            <p:spPr bwMode="auto">
              <a:xfrm flipH="1">
                <a:off x="3429" y="135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4" name="Line 993"/>
              <p:cNvSpPr>
                <a:spLocks noChangeShapeType="1"/>
              </p:cNvSpPr>
              <p:nvPr/>
            </p:nvSpPr>
            <p:spPr bwMode="auto">
              <a:xfrm>
                <a:off x="3498" y="132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5" name="Line 994"/>
              <p:cNvSpPr>
                <a:spLocks noChangeShapeType="1"/>
              </p:cNvSpPr>
              <p:nvPr/>
            </p:nvSpPr>
            <p:spPr bwMode="auto">
              <a:xfrm flipV="1">
                <a:off x="3500" y="1274"/>
                <a:ext cx="36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6" name="Line 995"/>
              <p:cNvSpPr>
                <a:spLocks noChangeShapeType="1"/>
              </p:cNvSpPr>
              <p:nvPr/>
            </p:nvSpPr>
            <p:spPr bwMode="auto">
              <a:xfrm flipH="1" flipV="1">
                <a:off x="3535" y="127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7" name="Line 996"/>
              <p:cNvSpPr>
                <a:spLocks noChangeShapeType="1"/>
              </p:cNvSpPr>
              <p:nvPr/>
            </p:nvSpPr>
            <p:spPr bwMode="auto">
              <a:xfrm flipH="1">
                <a:off x="3498" y="1272"/>
                <a:ext cx="37" cy="5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8" name="Line 997"/>
              <p:cNvSpPr>
                <a:spLocks noChangeShapeType="1"/>
              </p:cNvSpPr>
              <p:nvPr/>
            </p:nvSpPr>
            <p:spPr bwMode="auto">
              <a:xfrm>
                <a:off x="3221" y="1196"/>
                <a:ext cx="30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9" name="Line 998"/>
              <p:cNvSpPr>
                <a:spLocks noChangeShapeType="1"/>
              </p:cNvSpPr>
              <p:nvPr/>
            </p:nvSpPr>
            <p:spPr bwMode="auto">
              <a:xfrm flipV="1">
                <a:off x="3251" y="121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0" name="Line 999"/>
              <p:cNvSpPr>
                <a:spLocks noChangeShapeType="1"/>
              </p:cNvSpPr>
              <p:nvPr/>
            </p:nvSpPr>
            <p:spPr bwMode="auto">
              <a:xfrm flipH="1" flipV="1">
                <a:off x="3222" y="1194"/>
                <a:ext cx="30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1" name="Line 1000"/>
              <p:cNvSpPr>
                <a:spLocks noChangeShapeType="1"/>
              </p:cNvSpPr>
              <p:nvPr/>
            </p:nvSpPr>
            <p:spPr bwMode="auto">
              <a:xfrm flipH="1">
                <a:off x="3221" y="119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2" name="Line 1001"/>
              <p:cNvSpPr>
                <a:spLocks noChangeShapeType="1"/>
              </p:cNvSpPr>
              <p:nvPr/>
            </p:nvSpPr>
            <p:spPr bwMode="auto">
              <a:xfrm flipH="1" flipV="1">
                <a:off x="3331" y="1255"/>
                <a:ext cx="42" cy="3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3" name="Line 1002"/>
              <p:cNvSpPr>
                <a:spLocks noChangeShapeType="1"/>
              </p:cNvSpPr>
              <p:nvPr/>
            </p:nvSpPr>
            <p:spPr bwMode="auto">
              <a:xfrm flipH="1">
                <a:off x="3222" y="1160"/>
                <a:ext cx="25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4" name="Line 1003"/>
              <p:cNvSpPr>
                <a:spLocks noChangeShapeType="1"/>
              </p:cNvSpPr>
              <p:nvPr/>
            </p:nvSpPr>
            <p:spPr bwMode="auto">
              <a:xfrm>
                <a:off x="3222" y="1194"/>
                <a:ext cx="98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5" name="Line 1004"/>
              <p:cNvSpPr>
                <a:spLocks noChangeShapeType="1"/>
              </p:cNvSpPr>
              <p:nvPr/>
            </p:nvSpPr>
            <p:spPr bwMode="auto">
              <a:xfrm flipV="1">
                <a:off x="3320" y="1235"/>
                <a:ext cx="26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6" name="Line 1005"/>
              <p:cNvSpPr>
                <a:spLocks noChangeShapeType="1"/>
              </p:cNvSpPr>
              <p:nvPr/>
            </p:nvSpPr>
            <p:spPr bwMode="auto">
              <a:xfrm>
                <a:off x="3228" y="1022"/>
                <a:ext cx="318" cy="2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7" name="Line 1006"/>
              <p:cNvSpPr>
                <a:spLocks noChangeShapeType="1"/>
              </p:cNvSpPr>
              <p:nvPr/>
            </p:nvSpPr>
            <p:spPr bwMode="auto">
              <a:xfrm flipV="1">
                <a:off x="3546" y="1257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8" name="Line 1007"/>
              <p:cNvSpPr>
                <a:spLocks noChangeShapeType="1"/>
              </p:cNvSpPr>
              <p:nvPr/>
            </p:nvSpPr>
            <p:spPr bwMode="auto">
              <a:xfrm flipH="1" flipV="1">
                <a:off x="3232" y="1017"/>
                <a:ext cx="317" cy="24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9" name="Line 1008"/>
              <p:cNvSpPr>
                <a:spLocks noChangeShapeType="1"/>
              </p:cNvSpPr>
              <p:nvPr/>
            </p:nvSpPr>
            <p:spPr bwMode="auto">
              <a:xfrm flipH="1">
                <a:off x="3228" y="1017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0" name="Line 1009"/>
              <p:cNvSpPr>
                <a:spLocks noChangeShapeType="1"/>
              </p:cNvSpPr>
              <p:nvPr/>
            </p:nvSpPr>
            <p:spPr bwMode="auto">
              <a:xfrm>
                <a:off x="3491" y="133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1" name="Line 1010"/>
              <p:cNvSpPr>
                <a:spLocks noChangeShapeType="1"/>
              </p:cNvSpPr>
              <p:nvPr/>
            </p:nvSpPr>
            <p:spPr bwMode="auto">
              <a:xfrm flipH="1" flipV="1">
                <a:off x="3173" y="1097"/>
                <a:ext cx="318" cy="2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2" name="Line 1011"/>
              <p:cNvSpPr>
                <a:spLocks noChangeShapeType="1"/>
              </p:cNvSpPr>
              <p:nvPr/>
            </p:nvSpPr>
            <p:spPr bwMode="auto">
              <a:xfrm flipH="1">
                <a:off x="3169" y="1097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3" name="Line 1012"/>
              <p:cNvSpPr>
                <a:spLocks noChangeShapeType="1"/>
              </p:cNvSpPr>
              <p:nvPr/>
            </p:nvSpPr>
            <p:spPr bwMode="auto">
              <a:xfrm>
                <a:off x="3169" y="1101"/>
                <a:ext cx="317" cy="2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4" name="Line 1013"/>
              <p:cNvSpPr>
                <a:spLocks noChangeShapeType="1"/>
              </p:cNvSpPr>
              <p:nvPr/>
            </p:nvSpPr>
            <p:spPr bwMode="auto">
              <a:xfrm flipH="1" flipV="1">
                <a:off x="3189" y="1095"/>
                <a:ext cx="115" cy="8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5" name="Line 1014"/>
              <p:cNvSpPr>
                <a:spLocks noChangeShapeType="1"/>
              </p:cNvSpPr>
              <p:nvPr/>
            </p:nvSpPr>
            <p:spPr bwMode="auto">
              <a:xfrm flipV="1">
                <a:off x="3189" y="1038"/>
                <a:ext cx="42" cy="5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6" name="Line 1015"/>
              <p:cNvSpPr>
                <a:spLocks noChangeShapeType="1"/>
              </p:cNvSpPr>
              <p:nvPr/>
            </p:nvSpPr>
            <p:spPr bwMode="auto">
              <a:xfrm>
                <a:off x="3231" y="1038"/>
                <a:ext cx="115" cy="8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7" name="Line 1016"/>
              <p:cNvSpPr>
                <a:spLocks noChangeShapeType="1"/>
              </p:cNvSpPr>
              <p:nvPr/>
            </p:nvSpPr>
            <p:spPr bwMode="auto">
              <a:xfrm flipH="1">
                <a:off x="3304" y="1125"/>
                <a:ext cx="42" cy="5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8" name="Line 1017"/>
              <p:cNvSpPr>
                <a:spLocks noChangeShapeType="1"/>
              </p:cNvSpPr>
              <p:nvPr/>
            </p:nvSpPr>
            <p:spPr bwMode="auto">
              <a:xfrm>
                <a:off x="3185" y="1094"/>
                <a:ext cx="305" cy="22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9" name="Line 1018"/>
              <p:cNvSpPr>
                <a:spLocks noChangeShapeType="1"/>
              </p:cNvSpPr>
              <p:nvPr/>
            </p:nvSpPr>
            <p:spPr bwMode="auto">
              <a:xfrm flipV="1">
                <a:off x="3490" y="1264"/>
                <a:ext cx="44" cy="5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0" name="Line 1019"/>
              <p:cNvSpPr>
                <a:spLocks noChangeShapeType="1"/>
              </p:cNvSpPr>
              <p:nvPr/>
            </p:nvSpPr>
            <p:spPr bwMode="auto">
              <a:xfrm flipH="1" flipV="1">
                <a:off x="3229" y="1035"/>
                <a:ext cx="305" cy="22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1" name="Line 1020"/>
              <p:cNvSpPr>
                <a:spLocks noChangeShapeType="1"/>
              </p:cNvSpPr>
              <p:nvPr/>
            </p:nvSpPr>
            <p:spPr bwMode="auto">
              <a:xfrm flipH="1">
                <a:off x="3185" y="1035"/>
                <a:ext cx="44" cy="5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2" name="Line 1021"/>
              <p:cNvSpPr>
                <a:spLocks noChangeShapeType="1"/>
              </p:cNvSpPr>
              <p:nvPr/>
            </p:nvSpPr>
            <p:spPr bwMode="auto">
              <a:xfrm>
                <a:off x="3173" y="1097"/>
                <a:ext cx="318" cy="2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3" name="Line 1022"/>
              <p:cNvSpPr>
                <a:spLocks noChangeShapeType="1"/>
              </p:cNvSpPr>
              <p:nvPr/>
            </p:nvSpPr>
            <p:spPr bwMode="auto">
              <a:xfrm flipV="1">
                <a:off x="3491" y="1261"/>
                <a:ext cx="55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4" name="Line 1023"/>
              <p:cNvSpPr>
                <a:spLocks noChangeShapeType="1"/>
              </p:cNvSpPr>
              <p:nvPr/>
            </p:nvSpPr>
            <p:spPr bwMode="auto">
              <a:xfrm flipH="1" flipV="1">
                <a:off x="3228" y="1022"/>
                <a:ext cx="318" cy="2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5" name="Line 1024"/>
              <p:cNvSpPr>
                <a:spLocks noChangeShapeType="1"/>
              </p:cNvSpPr>
              <p:nvPr/>
            </p:nvSpPr>
            <p:spPr bwMode="auto">
              <a:xfrm flipH="1">
                <a:off x="3173" y="1022"/>
                <a:ext cx="55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6" name="Line 1025"/>
              <p:cNvSpPr>
                <a:spLocks noChangeShapeType="1"/>
              </p:cNvSpPr>
              <p:nvPr/>
            </p:nvSpPr>
            <p:spPr bwMode="auto">
              <a:xfrm>
                <a:off x="3201" y="1099"/>
                <a:ext cx="96" cy="7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7" name="Freeform 1026"/>
              <p:cNvSpPr>
                <a:spLocks/>
              </p:cNvSpPr>
              <p:nvPr/>
            </p:nvSpPr>
            <p:spPr bwMode="auto">
              <a:xfrm>
                <a:off x="3297" y="1170"/>
                <a:ext cx="7" cy="2"/>
              </a:xfrm>
              <a:custGeom>
                <a:avLst/>
                <a:gdLst>
                  <a:gd name="T0" fmla="*/ 0 w 23"/>
                  <a:gd name="T1" fmla="*/ 0 h 5"/>
                  <a:gd name="T2" fmla="*/ 0 w 23"/>
                  <a:gd name="T3" fmla="*/ 0 h 5"/>
                  <a:gd name="T4" fmla="*/ 0 w 23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5"/>
                  <a:gd name="T11" fmla="*/ 23 w 23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5">
                    <a:moveTo>
                      <a:pt x="0" y="2"/>
                    </a:moveTo>
                    <a:lnTo>
                      <a:pt x="12" y="5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68" name="Line 1027"/>
              <p:cNvSpPr>
                <a:spLocks noChangeShapeType="1"/>
              </p:cNvSpPr>
              <p:nvPr/>
            </p:nvSpPr>
            <p:spPr bwMode="auto">
              <a:xfrm flipV="1">
                <a:off x="3304" y="1127"/>
                <a:ext cx="31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9" name="Freeform 1028"/>
              <p:cNvSpPr>
                <a:spLocks/>
              </p:cNvSpPr>
              <p:nvPr/>
            </p:nvSpPr>
            <p:spPr bwMode="auto">
              <a:xfrm>
                <a:off x="3334" y="1121"/>
                <a:ext cx="2" cy="6"/>
              </a:xfrm>
              <a:custGeom>
                <a:avLst/>
                <a:gdLst>
                  <a:gd name="T0" fmla="*/ 0 w 7"/>
                  <a:gd name="T1" fmla="*/ 0 h 22"/>
                  <a:gd name="T2" fmla="*/ 0 w 7"/>
                  <a:gd name="T3" fmla="*/ 0 h 22"/>
                  <a:gd name="T4" fmla="*/ 0 w 7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2"/>
                  <a:gd name="T11" fmla="*/ 7 w 7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2">
                    <a:moveTo>
                      <a:pt x="4" y="22"/>
                    </a:moveTo>
                    <a:lnTo>
                      <a:pt x="7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70" name="Line 1029"/>
              <p:cNvSpPr>
                <a:spLocks noChangeShapeType="1"/>
              </p:cNvSpPr>
              <p:nvPr/>
            </p:nvSpPr>
            <p:spPr bwMode="auto">
              <a:xfrm flipH="1" flipV="1">
                <a:off x="3239" y="1049"/>
                <a:ext cx="95" cy="7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1" name="Freeform 1030"/>
              <p:cNvSpPr>
                <a:spLocks/>
              </p:cNvSpPr>
              <p:nvPr/>
            </p:nvSpPr>
            <p:spPr bwMode="auto">
              <a:xfrm>
                <a:off x="3232" y="1048"/>
                <a:ext cx="7" cy="1"/>
              </a:xfrm>
              <a:custGeom>
                <a:avLst/>
                <a:gdLst>
                  <a:gd name="T0" fmla="*/ 0 w 21"/>
                  <a:gd name="T1" fmla="*/ 0 h 6"/>
                  <a:gd name="T2" fmla="*/ 0 w 21"/>
                  <a:gd name="T3" fmla="*/ 0 h 6"/>
                  <a:gd name="T4" fmla="*/ 0 w 2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6"/>
                  <a:gd name="T11" fmla="*/ 21 w 2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6">
                    <a:moveTo>
                      <a:pt x="21" y="3"/>
                    </a:moveTo>
                    <a:lnTo>
                      <a:pt x="10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72" name="Line 1031"/>
              <p:cNvSpPr>
                <a:spLocks noChangeShapeType="1"/>
              </p:cNvSpPr>
              <p:nvPr/>
            </p:nvSpPr>
            <p:spPr bwMode="auto">
              <a:xfrm flipH="1">
                <a:off x="3201" y="1049"/>
                <a:ext cx="31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3" name="Freeform 1032"/>
              <p:cNvSpPr>
                <a:spLocks/>
              </p:cNvSpPr>
              <p:nvPr/>
            </p:nvSpPr>
            <p:spPr bwMode="auto">
              <a:xfrm>
                <a:off x="3200" y="1092"/>
                <a:ext cx="1" cy="7"/>
              </a:xfrm>
              <a:custGeom>
                <a:avLst/>
                <a:gdLst>
                  <a:gd name="T0" fmla="*/ 0 w 6"/>
                  <a:gd name="T1" fmla="*/ 0 h 21"/>
                  <a:gd name="T2" fmla="*/ 0 w 6"/>
                  <a:gd name="T3" fmla="*/ 0 h 21"/>
                  <a:gd name="T4" fmla="*/ 0 w 6"/>
                  <a:gd name="T5" fmla="*/ 0 h 2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21"/>
                  <a:gd name="T11" fmla="*/ 6 w 6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21">
                    <a:moveTo>
                      <a:pt x="3" y="0"/>
                    </a:moveTo>
                    <a:lnTo>
                      <a:pt x="0" y="11"/>
                    </a:lnTo>
                    <a:lnTo>
                      <a:pt x="6" y="2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974" name="Line 1033"/>
              <p:cNvSpPr>
                <a:spLocks noChangeShapeType="1"/>
              </p:cNvSpPr>
              <p:nvPr/>
            </p:nvSpPr>
            <p:spPr bwMode="auto">
              <a:xfrm flipH="1" flipV="1">
                <a:off x="3135" y="888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5" name="Line 1034"/>
              <p:cNvSpPr>
                <a:spLocks noChangeShapeType="1"/>
              </p:cNvSpPr>
              <p:nvPr/>
            </p:nvSpPr>
            <p:spPr bwMode="auto">
              <a:xfrm>
                <a:off x="3075" y="1030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6" name="Line 1035"/>
              <p:cNvSpPr>
                <a:spLocks noChangeShapeType="1"/>
              </p:cNvSpPr>
              <p:nvPr/>
            </p:nvSpPr>
            <p:spPr bwMode="auto">
              <a:xfrm flipV="1">
                <a:off x="3080" y="949"/>
                <a:ext cx="62" cy="8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7" name="Line 1036"/>
              <p:cNvSpPr>
                <a:spLocks noChangeShapeType="1"/>
              </p:cNvSpPr>
              <p:nvPr/>
            </p:nvSpPr>
            <p:spPr bwMode="auto">
              <a:xfrm flipH="1" flipV="1">
                <a:off x="3138" y="94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8" name="Line 1037"/>
              <p:cNvSpPr>
                <a:spLocks noChangeShapeType="1"/>
              </p:cNvSpPr>
              <p:nvPr/>
            </p:nvSpPr>
            <p:spPr bwMode="auto">
              <a:xfrm flipH="1">
                <a:off x="3075" y="946"/>
                <a:ext cx="63" cy="8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9" name="Line 1038"/>
              <p:cNvSpPr>
                <a:spLocks noChangeShapeType="1"/>
              </p:cNvSpPr>
              <p:nvPr/>
            </p:nvSpPr>
            <p:spPr bwMode="auto">
              <a:xfrm flipH="1">
                <a:off x="2969" y="973"/>
                <a:ext cx="20" cy="2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0" name="Line 1039"/>
              <p:cNvSpPr>
                <a:spLocks noChangeShapeType="1"/>
              </p:cNvSpPr>
              <p:nvPr/>
            </p:nvSpPr>
            <p:spPr bwMode="auto">
              <a:xfrm>
                <a:off x="2969" y="1001"/>
                <a:ext cx="37" cy="2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1" name="Line 1040"/>
              <p:cNvSpPr>
                <a:spLocks noChangeShapeType="1"/>
              </p:cNvSpPr>
              <p:nvPr/>
            </p:nvSpPr>
            <p:spPr bwMode="auto">
              <a:xfrm flipH="1">
                <a:off x="3005" y="1009"/>
                <a:ext cx="18" cy="2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2" name="Line 1041"/>
              <p:cNvSpPr>
                <a:spLocks noChangeShapeType="1"/>
              </p:cNvSpPr>
              <p:nvPr/>
            </p:nvSpPr>
            <p:spPr bwMode="auto">
              <a:xfrm>
                <a:off x="3005" y="103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3" name="Line 1042"/>
              <p:cNvSpPr>
                <a:spLocks noChangeShapeType="1"/>
              </p:cNvSpPr>
              <p:nvPr/>
            </p:nvSpPr>
            <p:spPr bwMode="auto">
              <a:xfrm flipV="1">
                <a:off x="3007" y="994"/>
                <a:ext cx="31" cy="4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4" name="Line 1043"/>
              <p:cNvSpPr>
                <a:spLocks noChangeShapeType="1"/>
              </p:cNvSpPr>
              <p:nvPr/>
            </p:nvSpPr>
            <p:spPr bwMode="auto">
              <a:xfrm flipH="1">
                <a:off x="3004" y="1009"/>
                <a:ext cx="17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5" name="Line 1044"/>
              <p:cNvSpPr>
                <a:spLocks noChangeShapeType="1"/>
              </p:cNvSpPr>
              <p:nvPr/>
            </p:nvSpPr>
            <p:spPr bwMode="auto">
              <a:xfrm>
                <a:off x="3004" y="1032"/>
                <a:ext cx="15" cy="1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6" name="Line 1045"/>
              <p:cNvSpPr>
                <a:spLocks noChangeShapeType="1"/>
              </p:cNvSpPr>
              <p:nvPr/>
            </p:nvSpPr>
            <p:spPr bwMode="auto">
              <a:xfrm flipV="1">
                <a:off x="3019" y="1002"/>
                <a:ext cx="31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7" name="Line 1046"/>
              <p:cNvSpPr>
                <a:spLocks noChangeShapeType="1"/>
              </p:cNvSpPr>
              <p:nvPr/>
            </p:nvSpPr>
            <p:spPr bwMode="auto">
              <a:xfrm flipH="1">
                <a:off x="3011" y="996"/>
                <a:ext cx="30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8" name="Line 1047"/>
              <p:cNvSpPr>
                <a:spLocks noChangeShapeType="1"/>
              </p:cNvSpPr>
              <p:nvPr/>
            </p:nvSpPr>
            <p:spPr bwMode="auto">
              <a:xfrm>
                <a:off x="3011" y="103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9" name="Line 1048"/>
              <p:cNvSpPr>
                <a:spLocks noChangeShapeType="1"/>
              </p:cNvSpPr>
              <p:nvPr/>
            </p:nvSpPr>
            <p:spPr bwMode="auto">
              <a:xfrm flipV="1">
                <a:off x="3012" y="997"/>
                <a:ext cx="31" cy="4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0" name="Line 1049"/>
              <p:cNvSpPr>
                <a:spLocks noChangeShapeType="1"/>
              </p:cNvSpPr>
              <p:nvPr/>
            </p:nvSpPr>
            <p:spPr bwMode="auto">
              <a:xfrm flipH="1">
                <a:off x="3033" y="1008"/>
                <a:ext cx="24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1" name="Line 1050"/>
              <p:cNvSpPr>
                <a:spLocks noChangeShapeType="1"/>
              </p:cNvSpPr>
              <p:nvPr/>
            </p:nvSpPr>
            <p:spPr bwMode="auto">
              <a:xfrm>
                <a:off x="3033" y="1041"/>
                <a:ext cx="32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2" name="Line 1051"/>
              <p:cNvSpPr>
                <a:spLocks noChangeShapeType="1"/>
              </p:cNvSpPr>
              <p:nvPr/>
            </p:nvSpPr>
            <p:spPr bwMode="auto">
              <a:xfrm flipV="1">
                <a:off x="3065" y="1030"/>
                <a:ext cx="24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3" name="Line 1052"/>
              <p:cNvSpPr>
                <a:spLocks noChangeShapeType="1"/>
              </p:cNvSpPr>
              <p:nvPr/>
            </p:nvSpPr>
            <p:spPr bwMode="auto">
              <a:xfrm>
                <a:off x="3090" y="922"/>
                <a:ext cx="42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4" name="Line 1053"/>
              <p:cNvSpPr>
                <a:spLocks noChangeShapeType="1"/>
              </p:cNvSpPr>
              <p:nvPr/>
            </p:nvSpPr>
            <p:spPr bwMode="auto">
              <a:xfrm flipV="1">
                <a:off x="3132" y="95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5" name="Line 1054"/>
              <p:cNvSpPr>
                <a:spLocks noChangeShapeType="1"/>
              </p:cNvSpPr>
              <p:nvPr/>
            </p:nvSpPr>
            <p:spPr bwMode="auto">
              <a:xfrm flipH="1" flipV="1">
                <a:off x="3092" y="920"/>
                <a:ext cx="42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6" name="Line 1055"/>
              <p:cNvSpPr>
                <a:spLocks noChangeShapeType="1"/>
              </p:cNvSpPr>
              <p:nvPr/>
            </p:nvSpPr>
            <p:spPr bwMode="auto">
              <a:xfrm flipH="1">
                <a:off x="3090" y="92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7" name="Line 1056"/>
              <p:cNvSpPr>
                <a:spLocks noChangeShapeType="1"/>
              </p:cNvSpPr>
              <p:nvPr/>
            </p:nvSpPr>
            <p:spPr bwMode="auto">
              <a:xfrm>
                <a:off x="3038" y="993"/>
                <a:ext cx="41" cy="3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8" name="Line 1057"/>
              <p:cNvSpPr>
                <a:spLocks noChangeShapeType="1"/>
              </p:cNvSpPr>
              <p:nvPr/>
            </p:nvSpPr>
            <p:spPr bwMode="auto">
              <a:xfrm flipV="1">
                <a:off x="3079" y="102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9" name="Line 1058"/>
              <p:cNvSpPr>
                <a:spLocks noChangeShapeType="1"/>
              </p:cNvSpPr>
              <p:nvPr/>
            </p:nvSpPr>
            <p:spPr bwMode="auto">
              <a:xfrm flipH="1" flipV="1">
                <a:off x="3039" y="991"/>
                <a:ext cx="42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0" name="Line 1059"/>
              <p:cNvSpPr>
                <a:spLocks noChangeShapeType="1"/>
              </p:cNvSpPr>
              <p:nvPr/>
            </p:nvSpPr>
            <p:spPr bwMode="auto">
              <a:xfrm flipH="1">
                <a:off x="3038" y="99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1" name="Line 1060"/>
              <p:cNvSpPr>
                <a:spLocks noChangeShapeType="1"/>
              </p:cNvSpPr>
              <p:nvPr/>
            </p:nvSpPr>
            <p:spPr bwMode="auto">
              <a:xfrm>
                <a:off x="3038" y="990"/>
                <a:ext cx="43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2" name="Line 1061"/>
              <p:cNvSpPr>
                <a:spLocks noChangeShapeType="1"/>
              </p:cNvSpPr>
              <p:nvPr/>
            </p:nvSpPr>
            <p:spPr bwMode="auto">
              <a:xfrm flipV="1">
                <a:off x="3081" y="954"/>
                <a:ext cx="51" cy="6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3" name="Line 1062"/>
              <p:cNvSpPr>
                <a:spLocks noChangeShapeType="1"/>
              </p:cNvSpPr>
              <p:nvPr/>
            </p:nvSpPr>
            <p:spPr bwMode="auto">
              <a:xfrm flipH="1" flipV="1">
                <a:off x="3089" y="921"/>
                <a:ext cx="43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4" name="Line 1063"/>
              <p:cNvSpPr>
                <a:spLocks noChangeShapeType="1"/>
              </p:cNvSpPr>
              <p:nvPr/>
            </p:nvSpPr>
            <p:spPr bwMode="auto">
              <a:xfrm flipH="1">
                <a:off x="3038" y="921"/>
                <a:ext cx="51" cy="6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5" name="Line 1064"/>
              <p:cNvSpPr>
                <a:spLocks noChangeShapeType="1"/>
              </p:cNvSpPr>
              <p:nvPr/>
            </p:nvSpPr>
            <p:spPr bwMode="auto">
              <a:xfrm>
                <a:off x="3048" y="975"/>
                <a:ext cx="44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6" name="Line 1065"/>
              <p:cNvSpPr>
                <a:spLocks noChangeShapeType="1"/>
              </p:cNvSpPr>
              <p:nvPr/>
            </p:nvSpPr>
            <p:spPr bwMode="auto">
              <a:xfrm flipV="1">
                <a:off x="3092" y="969"/>
                <a:ext cx="29" cy="3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7" name="Line 1066"/>
              <p:cNvSpPr>
                <a:spLocks noChangeShapeType="1"/>
              </p:cNvSpPr>
              <p:nvPr/>
            </p:nvSpPr>
            <p:spPr bwMode="auto">
              <a:xfrm flipH="1" flipV="1">
                <a:off x="3078" y="936"/>
                <a:ext cx="43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8" name="Line 1067"/>
              <p:cNvSpPr>
                <a:spLocks noChangeShapeType="1"/>
              </p:cNvSpPr>
              <p:nvPr/>
            </p:nvSpPr>
            <p:spPr bwMode="auto">
              <a:xfrm flipH="1">
                <a:off x="3048" y="936"/>
                <a:ext cx="30" cy="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9" name="Line 1068"/>
              <p:cNvSpPr>
                <a:spLocks noChangeShapeType="1"/>
              </p:cNvSpPr>
              <p:nvPr/>
            </p:nvSpPr>
            <p:spPr bwMode="auto">
              <a:xfrm>
                <a:off x="3024" y="100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0" name="Freeform 1069"/>
              <p:cNvSpPr>
                <a:spLocks/>
              </p:cNvSpPr>
              <p:nvPr/>
            </p:nvSpPr>
            <p:spPr bwMode="auto">
              <a:xfrm>
                <a:off x="3022" y="1009"/>
                <a:ext cx="2" cy="0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0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1"/>
                    </a:moveTo>
                    <a:lnTo>
                      <a:pt x="4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11" name="Line 1070"/>
              <p:cNvSpPr>
                <a:spLocks noChangeShapeType="1"/>
              </p:cNvSpPr>
              <p:nvPr/>
            </p:nvSpPr>
            <p:spPr bwMode="auto">
              <a:xfrm flipH="1" flipV="1">
                <a:off x="3017" y="1005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2" name="Freeform 1071"/>
              <p:cNvSpPr>
                <a:spLocks/>
              </p:cNvSpPr>
              <p:nvPr/>
            </p:nvSpPr>
            <p:spPr bwMode="auto">
              <a:xfrm>
                <a:off x="3016" y="1003"/>
                <a:ext cx="1" cy="2"/>
              </a:xfrm>
              <a:custGeom>
                <a:avLst/>
                <a:gdLst>
                  <a:gd name="T0" fmla="*/ 1 w 1"/>
                  <a:gd name="T1" fmla="*/ 0 h 7"/>
                  <a:gd name="T2" fmla="*/ 0 w 1"/>
                  <a:gd name="T3" fmla="*/ 0 h 7"/>
                  <a:gd name="T4" fmla="*/ 1 w 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1" y="0"/>
                    </a:moveTo>
                    <a:lnTo>
                      <a:pt x="0" y="4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13" name="Line 1072"/>
              <p:cNvSpPr>
                <a:spLocks noChangeShapeType="1"/>
              </p:cNvSpPr>
              <p:nvPr/>
            </p:nvSpPr>
            <p:spPr bwMode="auto">
              <a:xfrm flipV="1">
                <a:off x="3017" y="100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4" name="Freeform 1073"/>
              <p:cNvSpPr>
                <a:spLocks/>
              </p:cNvSpPr>
              <p:nvPr/>
            </p:nvSpPr>
            <p:spPr bwMode="auto">
              <a:xfrm>
                <a:off x="3018" y="999"/>
                <a:ext cx="0" cy="2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0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7"/>
                  <a:gd name="T11" fmla="*/ 0 w 3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7">
                    <a:moveTo>
                      <a:pt x="1" y="7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15" name="Line 1074"/>
              <p:cNvSpPr>
                <a:spLocks noChangeShapeType="1"/>
              </p:cNvSpPr>
              <p:nvPr/>
            </p:nvSpPr>
            <p:spPr bwMode="auto">
              <a:xfrm flipH="1" flipV="1">
                <a:off x="3015" y="997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6" name="Freeform 1075"/>
              <p:cNvSpPr>
                <a:spLocks/>
              </p:cNvSpPr>
              <p:nvPr/>
            </p:nvSpPr>
            <p:spPr bwMode="auto">
              <a:xfrm>
                <a:off x="3013" y="997"/>
                <a:ext cx="2" cy="1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3"/>
                  <a:gd name="T11" fmla="*/ 8 w 8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3">
                    <a:moveTo>
                      <a:pt x="8" y="2"/>
                    </a:moveTo>
                    <a:lnTo>
                      <a:pt x="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17" name="Line 1076"/>
              <p:cNvSpPr>
                <a:spLocks noChangeShapeType="1"/>
              </p:cNvSpPr>
              <p:nvPr/>
            </p:nvSpPr>
            <p:spPr bwMode="auto">
              <a:xfrm flipH="1">
                <a:off x="3011" y="99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8" name="Freeform 1077"/>
              <p:cNvSpPr>
                <a:spLocks/>
              </p:cNvSpPr>
              <p:nvPr/>
            </p:nvSpPr>
            <p:spPr bwMode="auto">
              <a:xfrm>
                <a:off x="3009" y="999"/>
                <a:ext cx="2" cy="1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1"/>
                    </a:moveTo>
                    <a:lnTo>
                      <a:pt x="4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19" name="Line 1078"/>
              <p:cNvSpPr>
                <a:spLocks noChangeShapeType="1"/>
              </p:cNvSpPr>
              <p:nvPr/>
            </p:nvSpPr>
            <p:spPr bwMode="auto">
              <a:xfrm flipH="1" flipV="1">
                <a:off x="3005" y="996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0" name="Freeform 1079"/>
              <p:cNvSpPr>
                <a:spLocks/>
              </p:cNvSpPr>
              <p:nvPr/>
            </p:nvSpPr>
            <p:spPr bwMode="auto">
              <a:xfrm>
                <a:off x="3003" y="994"/>
                <a:ext cx="2" cy="2"/>
              </a:xfrm>
              <a:custGeom>
                <a:avLst/>
                <a:gdLst>
                  <a:gd name="T0" fmla="*/ 1 w 3"/>
                  <a:gd name="T1" fmla="*/ 0 h 7"/>
                  <a:gd name="T2" fmla="*/ 0 w 3"/>
                  <a:gd name="T3" fmla="*/ 0 h 7"/>
                  <a:gd name="T4" fmla="*/ 1 w 3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7"/>
                  <a:gd name="T11" fmla="*/ 3 w 3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7">
                    <a:moveTo>
                      <a:pt x="2" y="0"/>
                    </a:moveTo>
                    <a:lnTo>
                      <a:pt x="0" y="5"/>
                    </a:lnTo>
                    <a:lnTo>
                      <a:pt x="3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21" name="Line 1080"/>
              <p:cNvSpPr>
                <a:spLocks noChangeShapeType="1"/>
              </p:cNvSpPr>
              <p:nvPr/>
            </p:nvSpPr>
            <p:spPr bwMode="auto">
              <a:xfrm>
                <a:off x="3004" y="99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2" name="Line 1081"/>
              <p:cNvSpPr>
                <a:spLocks noChangeShapeType="1"/>
              </p:cNvSpPr>
              <p:nvPr/>
            </p:nvSpPr>
            <p:spPr bwMode="auto">
              <a:xfrm flipV="1">
                <a:off x="3004" y="887"/>
                <a:ext cx="78" cy="10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3" name="Line 1082"/>
              <p:cNvSpPr>
                <a:spLocks noChangeShapeType="1"/>
              </p:cNvSpPr>
              <p:nvPr/>
            </p:nvSpPr>
            <p:spPr bwMode="auto">
              <a:xfrm>
                <a:off x="3082" y="88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4" name="Freeform 1083"/>
              <p:cNvSpPr>
                <a:spLocks/>
              </p:cNvSpPr>
              <p:nvPr/>
            </p:nvSpPr>
            <p:spPr bwMode="auto">
              <a:xfrm>
                <a:off x="3082" y="886"/>
                <a:ext cx="3" cy="1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2"/>
                    </a:moveTo>
                    <a:lnTo>
                      <a:pt x="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25" name="Line 1084"/>
              <p:cNvSpPr>
                <a:spLocks noChangeShapeType="1"/>
              </p:cNvSpPr>
              <p:nvPr/>
            </p:nvSpPr>
            <p:spPr bwMode="auto">
              <a:xfrm>
                <a:off x="3085" y="886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6" name="Freeform 1085"/>
              <p:cNvSpPr>
                <a:spLocks/>
              </p:cNvSpPr>
              <p:nvPr/>
            </p:nvSpPr>
            <p:spPr bwMode="auto">
              <a:xfrm>
                <a:off x="3089" y="890"/>
                <a:ext cx="1" cy="2"/>
              </a:xfrm>
              <a:custGeom>
                <a:avLst/>
                <a:gdLst>
                  <a:gd name="T0" fmla="*/ 0 w 1"/>
                  <a:gd name="T1" fmla="*/ 0 h 8"/>
                  <a:gd name="T2" fmla="*/ 1 w 1"/>
                  <a:gd name="T3" fmla="*/ 0 h 8"/>
                  <a:gd name="T4" fmla="*/ 0 w 1"/>
                  <a:gd name="T5" fmla="*/ 0 h 8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8"/>
                  <a:gd name="T11" fmla="*/ 1 w 1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8">
                    <a:moveTo>
                      <a:pt x="0" y="8"/>
                    </a:move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27" name="Line 1086"/>
              <p:cNvSpPr>
                <a:spLocks noChangeShapeType="1"/>
              </p:cNvSpPr>
              <p:nvPr/>
            </p:nvSpPr>
            <p:spPr bwMode="auto">
              <a:xfrm flipH="1">
                <a:off x="3088" y="89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8" name="Freeform 1087"/>
              <p:cNvSpPr>
                <a:spLocks/>
              </p:cNvSpPr>
              <p:nvPr/>
            </p:nvSpPr>
            <p:spPr bwMode="auto">
              <a:xfrm>
                <a:off x="3088" y="894"/>
                <a:ext cx="1" cy="3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0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7"/>
                  <a:gd name="T11" fmla="*/ 3 w 3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7">
                    <a:moveTo>
                      <a:pt x="2" y="0"/>
                    </a:moveTo>
                    <a:lnTo>
                      <a:pt x="0" y="4"/>
                    </a:lnTo>
                    <a:lnTo>
                      <a:pt x="3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29" name="Line 1088"/>
              <p:cNvSpPr>
                <a:spLocks noChangeShapeType="1"/>
              </p:cNvSpPr>
              <p:nvPr/>
            </p:nvSpPr>
            <p:spPr bwMode="auto">
              <a:xfrm>
                <a:off x="3089" y="89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0" name="Freeform 1089"/>
              <p:cNvSpPr>
                <a:spLocks/>
              </p:cNvSpPr>
              <p:nvPr/>
            </p:nvSpPr>
            <p:spPr bwMode="auto">
              <a:xfrm>
                <a:off x="3091" y="898"/>
                <a:ext cx="3" cy="1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1"/>
                    </a:moveTo>
                    <a:lnTo>
                      <a:pt x="4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31" name="Line 1090"/>
              <p:cNvSpPr>
                <a:spLocks noChangeShapeType="1"/>
              </p:cNvSpPr>
              <p:nvPr/>
            </p:nvSpPr>
            <p:spPr bwMode="auto">
              <a:xfrm flipV="1">
                <a:off x="3094" y="89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2" name="Freeform 1091"/>
              <p:cNvSpPr>
                <a:spLocks/>
              </p:cNvSpPr>
              <p:nvPr/>
            </p:nvSpPr>
            <p:spPr bwMode="auto">
              <a:xfrm>
                <a:off x="3095" y="895"/>
                <a:ext cx="2" cy="2"/>
              </a:xfrm>
              <a:custGeom>
                <a:avLst/>
                <a:gdLst>
                  <a:gd name="T0" fmla="*/ 0 w 7"/>
                  <a:gd name="T1" fmla="*/ 1 h 3"/>
                  <a:gd name="T2" fmla="*/ 0 w 7"/>
                  <a:gd name="T3" fmla="*/ 0 h 3"/>
                  <a:gd name="T4" fmla="*/ 0 w 7"/>
                  <a:gd name="T5" fmla="*/ 1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2"/>
                    </a:moveTo>
                    <a:lnTo>
                      <a:pt x="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33" name="Line 1092"/>
              <p:cNvSpPr>
                <a:spLocks noChangeShapeType="1"/>
              </p:cNvSpPr>
              <p:nvPr/>
            </p:nvSpPr>
            <p:spPr bwMode="auto">
              <a:xfrm>
                <a:off x="3097" y="896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4" name="Freeform 1093"/>
              <p:cNvSpPr>
                <a:spLocks/>
              </p:cNvSpPr>
              <p:nvPr/>
            </p:nvSpPr>
            <p:spPr bwMode="auto">
              <a:xfrm>
                <a:off x="3102" y="900"/>
                <a:ext cx="1" cy="2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0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7"/>
                  <a:gd name="T11" fmla="*/ 3 w 3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7">
                    <a:moveTo>
                      <a:pt x="1" y="7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35" name="Line 1094"/>
              <p:cNvSpPr>
                <a:spLocks noChangeShapeType="1"/>
              </p:cNvSpPr>
              <p:nvPr/>
            </p:nvSpPr>
            <p:spPr bwMode="auto">
              <a:xfrm>
                <a:off x="3103" y="90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6" name="Line 1095"/>
              <p:cNvSpPr>
                <a:spLocks noChangeShapeType="1"/>
              </p:cNvSpPr>
              <p:nvPr/>
            </p:nvSpPr>
            <p:spPr bwMode="auto">
              <a:xfrm flipH="1">
                <a:off x="3024" y="902"/>
                <a:ext cx="79" cy="10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7" name="Freeform 1096"/>
              <p:cNvSpPr>
                <a:spLocks/>
              </p:cNvSpPr>
              <p:nvPr/>
            </p:nvSpPr>
            <p:spPr bwMode="auto">
              <a:xfrm>
                <a:off x="3069" y="969"/>
                <a:ext cx="27" cy="15"/>
              </a:xfrm>
              <a:custGeom>
                <a:avLst/>
                <a:gdLst>
                  <a:gd name="T0" fmla="*/ 0 w 89"/>
                  <a:gd name="T1" fmla="*/ 0 h 48"/>
                  <a:gd name="T2" fmla="*/ 0 w 89"/>
                  <a:gd name="T3" fmla="*/ 0 h 48"/>
                  <a:gd name="T4" fmla="*/ 0 w 89"/>
                  <a:gd name="T5" fmla="*/ 0 h 48"/>
                  <a:gd name="T6" fmla="*/ 0 w 89"/>
                  <a:gd name="T7" fmla="*/ 0 h 48"/>
                  <a:gd name="T8" fmla="*/ 0 w 89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48"/>
                  <a:gd name="T17" fmla="*/ 89 w 89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48">
                    <a:moveTo>
                      <a:pt x="0" y="0"/>
                    </a:moveTo>
                    <a:lnTo>
                      <a:pt x="11" y="32"/>
                    </a:lnTo>
                    <a:lnTo>
                      <a:pt x="41" y="48"/>
                    </a:lnTo>
                    <a:lnTo>
                      <a:pt x="74" y="37"/>
                    </a:lnTo>
                    <a:lnTo>
                      <a:pt x="89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38" name="Freeform 1097"/>
              <p:cNvSpPr>
                <a:spLocks/>
              </p:cNvSpPr>
              <p:nvPr/>
            </p:nvSpPr>
            <p:spPr bwMode="auto">
              <a:xfrm>
                <a:off x="3069" y="957"/>
                <a:ext cx="27" cy="14"/>
              </a:xfrm>
              <a:custGeom>
                <a:avLst/>
                <a:gdLst>
                  <a:gd name="T0" fmla="*/ 0 w 89"/>
                  <a:gd name="T1" fmla="*/ 0 h 46"/>
                  <a:gd name="T2" fmla="*/ 0 w 89"/>
                  <a:gd name="T3" fmla="*/ 0 h 46"/>
                  <a:gd name="T4" fmla="*/ 0 w 89"/>
                  <a:gd name="T5" fmla="*/ 0 h 46"/>
                  <a:gd name="T6" fmla="*/ 0 w 89"/>
                  <a:gd name="T7" fmla="*/ 0 h 46"/>
                  <a:gd name="T8" fmla="*/ 0 w 89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46"/>
                  <a:gd name="T17" fmla="*/ 89 w 89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46">
                    <a:moveTo>
                      <a:pt x="89" y="46"/>
                    </a:moveTo>
                    <a:lnTo>
                      <a:pt x="79" y="14"/>
                    </a:lnTo>
                    <a:lnTo>
                      <a:pt x="48" y="0"/>
                    </a:lnTo>
                    <a:lnTo>
                      <a:pt x="15" y="10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39" name="Line 1098"/>
              <p:cNvSpPr>
                <a:spLocks noChangeShapeType="1"/>
              </p:cNvSpPr>
              <p:nvPr/>
            </p:nvSpPr>
            <p:spPr bwMode="auto">
              <a:xfrm flipV="1">
                <a:off x="3104" y="869"/>
                <a:ext cx="46" cy="6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0" name="Line 1099"/>
              <p:cNvSpPr>
                <a:spLocks noChangeShapeType="1"/>
              </p:cNvSpPr>
              <p:nvPr/>
            </p:nvSpPr>
            <p:spPr bwMode="auto">
              <a:xfrm flipH="1">
                <a:off x="3032" y="1007"/>
                <a:ext cx="24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1" name="Line 1100"/>
              <p:cNvSpPr>
                <a:spLocks noChangeShapeType="1"/>
              </p:cNvSpPr>
              <p:nvPr/>
            </p:nvSpPr>
            <p:spPr bwMode="auto">
              <a:xfrm>
                <a:off x="3032" y="1040"/>
                <a:ext cx="99" cy="7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2" name="Line 1101"/>
              <p:cNvSpPr>
                <a:spLocks noChangeShapeType="1"/>
              </p:cNvSpPr>
              <p:nvPr/>
            </p:nvSpPr>
            <p:spPr bwMode="auto">
              <a:xfrm flipV="1">
                <a:off x="3131" y="1078"/>
                <a:ext cx="27" cy="3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3" name="Line 1102"/>
              <p:cNvSpPr>
                <a:spLocks noChangeShapeType="1"/>
              </p:cNvSpPr>
              <p:nvPr/>
            </p:nvSpPr>
            <p:spPr bwMode="auto">
              <a:xfrm flipV="1">
                <a:off x="3142" y="923"/>
                <a:ext cx="27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4" name="Line 1103"/>
              <p:cNvSpPr>
                <a:spLocks noChangeShapeType="1"/>
              </p:cNvSpPr>
              <p:nvPr/>
            </p:nvSpPr>
            <p:spPr bwMode="auto">
              <a:xfrm flipH="1" flipV="1">
                <a:off x="3138" y="900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5" name="Line 1104"/>
              <p:cNvSpPr>
                <a:spLocks noChangeShapeType="1"/>
              </p:cNvSpPr>
              <p:nvPr/>
            </p:nvSpPr>
            <p:spPr bwMode="auto">
              <a:xfrm flipH="1">
                <a:off x="3112" y="900"/>
                <a:ext cx="26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6" name="Line 1105"/>
              <p:cNvSpPr>
                <a:spLocks noChangeShapeType="1"/>
              </p:cNvSpPr>
              <p:nvPr/>
            </p:nvSpPr>
            <p:spPr bwMode="auto">
              <a:xfrm flipH="1" flipV="1">
                <a:off x="3136" y="899"/>
                <a:ext cx="51" cy="3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7" name="Line 1106"/>
              <p:cNvSpPr>
                <a:spLocks noChangeShapeType="1"/>
              </p:cNvSpPr>
              <p:nvPr/>
            </p:nvSpPr>
            <p:spPr bwMode="auto">
              <a:xfrm flipH="1">
                <a:off x="3110" y="899"/>
                <a:ext cx="26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8" name="Line 1107"/>
              <p:cNvSpPr>
                <a:spLocks noChangeShapeType="1"/>
              </p:cNvSpPr>
              <p:nvPr/>
            </p:nvSpPr>
            <p:spPr bwMode="auto">
              <a:xfrm>
                <a:off x="3021" y="1041"/>
                <a:ext cx="105" cy="8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9" name="Line 1108"/>
              <p:cNvSpPr>
                <a:spLocks noChangeShapeType="1"/>
              </p:cNvSpPr>
              <p:nvPr/>
            </p:nvSpPr>
            <p:spPr bwMode="auto">
              <a:xfrm flipV="1">
                <a:off x="3126" y="1078"/>
                <a:ext cx="32" cy="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0" name="Line 1109"/>
              <p:cNvSpPr>
                <a:spLocks noChangeShapeType="1"/>
              </p:cNvSpPr>
              <p:nvPr/>
            </p:nvSpPr>
            <p:spPr bwMode="auto">
              <a:xfrm>
                <a:off x="3080" y="1034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1" name="Line 1110"/>
              <p:cNvSpPr>
                <a:spLocks noChangeShapeType="1"/>
              </p:cNvSpPr>
              <p:nvPr/>
            </p:nvSpPr>
            <p:spPr bwMode="auto">
              <a:xfrm flipV="1">
                <a:off x="3084" y="953"/>
                <a:ext cx="62" cy="8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2" name="Line 1111"/>
              <p:cNvSpPr>
                <a:spLocks noChangeShapeType="1"/>
              </p:cNvSpPr>
              <p:nvPr/>
            </p:nvSpPr>
            <p:spPr bwMode="auto">
              <a:xfrm flipH="1" flipV="1">
                <a:off x="3142" y="950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3" name="Line 1112"/>
              <p:cNvSpPr>
                <a:spLocks noChangeShapeType="1"/>
              </p:cNvSpPr>
              <p:nvPr/>
            </p:nvSpPr>
            <p:spPr bwMode="auto">
              <a:xfrm flipH="1">
                <a:off x="3080" y="950"/>
                <a:ext cx="62" cy="8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4" name="Line 1113"/>
              <p:cNvSpPr>
                <a:spLocks noChangeShapeType="1"/>
              </p:cNvSpPr>
              <p:nvPr/>
            </p:nvSpPr>
            <p:spPr bwMode="auto">
              <a:xfrm flipH="1" flipV="1">
                <a:off x="3106" y="1020"/>
                <a:ext cx="50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5" name="Freeform 1114"/>
              <p:cNvSpPr>
                <a:spLocks/>
              </p:cNvSpPr>
              <p:nvPr/>
            </p:nvSpPr>
            <p:spPr bwMode="auto">
              <a:xfrm>
                <a:off x="3104" y="1014"/>
                <a:ext cx="2" cy="6"/>
              </a:xfrm>
              <a:custGeom>
                <a:avLst/>
                <a:gdLst>
                  <a:gd name="T0" fmla="*/ 0 w 5"/>
                  <a:gd name="T1" fmla="*/ 0 h 19"/>
                  <a:gd name="T2" fmla="*/ 0 w 5"/>
                  <a:gd name="T3" fmla="*/ 0 h 19"/>
                  <a:gd name="T4" fmla="*/ 0 w 5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9"/>
                  <a:gd name="T11" fmla="*/ 5 w 5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9">
                    <a:moveTo>
                      <a:pt x="2" y="0"/>
                    </a:moveTo>
                    <a:lnTo>
                      <a:pt x="0" y="10"/>
                    </a:lnTo>
                    <a:lnTo>
                      <a:pt x="5" y="1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56" name="Line 1115"/>
              <p:cNvSpPr>
                <a:spLocks noChangeShapeType="1"/>
              </p:cNvSpPr>
              <p:nvPr/>
            </p:nvSpPr>
            <p:spPr bwMode="auto">
              <a:xfrm flipV="1">
                <a:off x="3105" y="980"/>
                <a:ext cx="26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7" name="Freeform 1116"/>
              <p:cNvSpPr>
                <a:spLocks/>
              </p:cNvSpPr>
              <p:nvPr/>
            </p:nvSpPr>
            <p:spPr bwMode="auto">
              <a:xfrm>
                <a:off x="3131" y="978"/>
                <a:ext cx="5" cy="2"/>
              </a:xfrm>
              <a:custGeom>
                <a:avLst/>
                <a:gdLst>
                  <a:gd name="T0" fmla="*/ 0 w 19"/>
                  <a:gd name="T1" fmla="*/ 1 h 4"/>
                  <a:gd name="T2" fmla="*/ 0 w 19"/>
                  <a:gd name="T3" fmla="*/ 0 h 4"/>
                  <a:gd name="T4" fmla="*/ 0 w 1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4"/>
                  <a:gd name="T11" fmla="*/ 19 w 1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4">
                    <a:moveTo>
                      <a:pt x="19" y="2"/>
                    </a:moveTo>
                    <a:lnTo>
                      <a:pt x="9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58" name="Line 1117"/>
              <p:cNvSpPr>
                <a:spLocks noChangeShapeType="1"/>
              </p:cNvSpPr>
              <p:nvPr/>
            </p:nvSpPr>
            <p:spPr bwMode="auto">
              <a:xfrm>
                <a:off x="3136" y="980"/>
                <a:ext cx="49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9" name="Freeform 1118"/>
              <p:cNvSpPr>
                <a:spLocks/>
              </p:cNvSpPr>
              <p:nvPr/>
            </p:nvSpPr>
            <p:spPr bwMode="auto">
              <a:xfrm>
                <a:off x="3185" y="1017"/>
                <a:ext cx="2" cy="4"/>
              </a:xfrm>
              <a:custGeom>
                <a:avLst/>
                <a:gdLst>
                  <a:gd name="T0" fmla="*/ 0 w 6"/>
                  <a:gd name="T1" fmla="*/ 0 h 17"/>
                  <a:gd name="T2" fmla="*/ 0 w 6"/>
                  <a:gd name="T3" fmla="*/ 0 h 17"/>
                  <a:gd name="T4" fmla="*/ 0 w 6"/>
                  <a:gd name="T5" fmla="*/ 0 h 17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7"/>
                  <a:gd name="T11" fmla="*/ 6 w 6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7">
                    <a:moveTo>
                      <a:pt x="3" y="17"/>
                    </a:moveTo>
                    <a:lnTo>
                      <a:pt x="6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60" name="Line 1119"/>
              <p:cNvSpPr>
                <a:spLocks noChangeShapeType="1"/>
              </p:cNvSpPr>
              <p:nvPr/>
            </p:nvSpPr>
            <p:spPr bwMode="auto">
              <a:xfrm flipH="1">
                <a:off x="3160" y="1021"/>
                <a:ext cx="26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1" name="Freeform 1120"/>
              <p:cNvSpPr>
                <a:spLocks/>
              </p:cNvSpPr>
              <p:nvPr/>
            </p:nvSpPr>
            <p:spPr bwMode="auto">
              <a:xfrm>
                <a:off x="3156" y="1056"/>
                <a:ext cx="4" cy="2"/>
              </a:xfrm>
              <a:custGeom>
                <a:avLst/>
                <a:gdLst>
                  <a:gd name="T0" fmla="*/ 0 w 18"/>
                  <a:gd name="T1" fmla="*/ 0 h 6"/>
                  <a:gd name="T2" fmla="*/ 0 w 18"/>
                  <a:gd name="T3" fmla="*/ 0 h 6"/>
                  <a:gd name="T4" fmla="*/ 0 w 18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6"/>
                  <a:gd name="T11" fmla="*/ 18 w 18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6">
                    <a:moveTo>
                      <a:pt x="0" y="3"/>
                    </a:moveTo>
                    <a:lnTo>
                      <a:pt x="10" y="6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62" name="Line 1121"/>
              <p:cNvSpPr>
                <a:spLocks noChangeShapeType="1"/>
              </p:cNvSpPr>
              <p:nvPr/>
            </p:nvSpPr>
            <p:spPr bwMode="auto">
              <a:xfrm flipH="1" flipV="1">
                <a:off x="3106" y="1021"/>
                <a:ext cx="48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3" name="Freeform 1122"/>
              <p:cNvSpPr>
                <a:spLocks/>
              </p:cNvSpPr>
              <p:nvPr/>
            </p:nvSpPr>
            <p:spPr bwMode="auto">
              <a:xfrm>
                <a:off x="3103" y="1014"/>
                <a:ext cx="3" cy="7"/>
              </a:xfrm>
              <a:custGeom>
                <a:avLst/>
                <a:gdLst>
                  <a:gd name="T0" fmla="*/ 0 w 7"/>
                  <a:gd name="T1" fmla="*/ 0 h 23"/>
                  <a:gd name="T2" fmla="*/ 0 w 7"/>
                  <a:gd name="T3" fmla="*/ 0 h 23"/>
                  <a:gd name="T4" fmla="*/ 0 w 7"/>
                  <a:gd name="T5" fmla="*/ 0 h 2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3"/>
                  <a:gd name="T11" fmla="*/ 7 w 7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3">
                    <a:moveTo>
                      <a:pt x="5" y="0"/>
                    </a:moveTo>
                    <a:lnTo>
                      <a:pt x="0" y="11"/>
                    </a:lnTo>
                    <a:lnTo>
                      <a:pt x="7" y="23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64" name="Line 1123"/>
              <p:cNvSpPr>
                <a:spLocks noChangeShapeType="1"/>
              </p:cNvSpPr>
              <p:nvPr/>
            </p:nvSpPr>
            <p:spPr bwMode="auto">
              <a:xfrm flipV="1">
                <a:off x="3104" y="980"/>
                <a:ext cx="26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5" name="Freeform 1124"/>
              <p:cNvSpPr>
                <a:spLocks/>
              </p:cNvSpPr>
              <p:nvPr/>
            </p:nvSpPr>
            <p:spPr bwMode="auto">
              <a:xfrm>
                <a:off x="3130" y="977"/>
                <a:ext cx="7" cy="3"/>
              </a:xfrm>
              <a:custGeom>
                <a:avLst/>
                <a:gdLst>
                  <a:gd name="T0" fmla="*/ 0 w 24"/>
                  <a:gd name="T1" fmla="*/ 0 h 7"/>
                  <a:gd name="T2" fmla="*/ 0 w 24"/>
                  <a:gd name="T3" fmla="*/ 0 h 7"/>
                  <a:gd name="T4" fmla="*/ 0 w 24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7"/>
                  <a:gd name="T11" fmla="*/ 24 w 24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7">
                    <a:moveTo>
                      <a:pt x="24" y="3"/>
                    </a:move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66" name="Line 1125"/>
              <p:cNvSpPr>
                <a:spLocks noChangeShapeType="1"/>
              </p:cNvSpPr>
              <p:nvPr/>
            </p:nvSpPr>
            <p:spPr bwMode="auto">
              <a:xfrm>
                <a:off x="3137" y="978"/>
                <a:ext cx="49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7" name="Freeform 1126"/>
              <p:cNvSpPr>
                <a:spLocks/>
              </p:cNvSpPr>
              <p:nvPr/>
            </p:nvSpPr>
            <p:spPr bwMode="auto">
              <a:xfrm>
                <a:off x="3186" y="1015"/>
                <a:ext cx="2" cy="8"/>
              </a:xfrm>
              <a:custGeom>
                <a:avLst/>
                <a:gdLst>
                  <a:gd name="T0" fmla="*/ 0 w 7"/>
                  <a:gd name="T1" fmla="*/ 0 h 22"/>
                  <a:gd name="T2" fmla="*/ 0 w 7"/>
                  <a:gd name="T3" fmla="*/ 0 h 22"/>
                  <a:gd name="T4" fmla="*/ 0 w 7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2"/>
                  <a:gd name="T11" fmla="*/ 7 w 7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2">
                    <a:moveTo>
                      <a:pt x="4" y="22"/>
                    </a:moveTo>
                    <a:lnTo>
                      <a:pt x="7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68" name="Line 1127"/>
              <p:cNvSpPr>
                <a:spLocks noChangeShapeType="1"/>
              </p:cNvSpPr>
              <p:nvPr/>
            </p:nvSpPr>
            <p:spPr bwMode="auto">
              <a:xfrm flipH="1">
                <a:off x="3162" y="1023"/>
                <a:ext cx="25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9" name="Freeform 1128"/>
              <p:cNvSpPr>
                <a:spLocks/>
              </p:cNvSpPr>
              <p:nvPr/>
            </p:nvSpPr>
            <p:spPr bwMode="auto">
              <a:xfrm>
                <a:off x="3154" y="1057"/>
                <a:ext cx="8" cy="2"/>
              </a:xfrm>
              <a:custGeom>
                <a:avLst/>
                <a:gdLst>
                  <a:gd name="T0" fmla="*/ 0 w 24"/>
                  <a:gd name="T1" fmla="*/ 0 h 7"/>
                  <a:gd name="T2" fmla="*/ 0 w 24"/>
                  <a:gd name="T3" fmla="*/ 0 h 7"/>
                  <a:gd name="T4" fmla="*/ 0 w 24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7"/>
                  <a:gd name="T11" fmla="*/ 24 w 24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7">
                    <a:moveTo>
                      <a:pt x="0" y="3"/>
                    </a:moveTo>
                    <a:lnTo>
                      <a:pt x="12" y="7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70" name="Line 1129"/>
              <p:cNvSpPr>
                <a:spLocks noChangeShapeType="1"/>
              </p:cNvSpPr>
              <p:nvPr/>
            </p:nvSpPr>
            <p:spPr bwMode="auto">
              <a:xfrm flipH="1">
                <a:off x="3136" y="868"/>
                <a:ext cx="23" cy="3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1" name="Line 1130"/>
              <p:cNvSpPr>
                <a:spLocks noChangeShapeType="1"/>
              </p:cNvSpPr>
              <p:nvPr/>
            </p:nvSpPr>
            <p:spPr bwMode="auto">
              <a:xfrm>
                <a:off x="3136" y="899"/>
                <a:ext cx="14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2" name="Line 1131"/>
              <p:cNvSpPr>
                <a:spLocks noChangeShapeType="1"/>
              </p:cNvSpPr>
              <p:nvPr/>
            </p:nvSpPr>
            <p:spPr bwMode="auto">
              <a:xfrm flipV="1">
                <a:off x="3150" y="881"/>
                <a:ext cx="21" cy="2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3" name="Line 1132"/>
              <p:cNvSpPr>
                <a:spLocks noChangeShapeType="1"/>
              </p:cNvSpPr>
              <p:nvPr/>
            </p:nvSpPr>
            <p:spPr bwMode="auto">
              <a:xfrm flipH="1">
                <a:off x="3041" y="105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4" name="Line 1133"/>
              <p:cNvSpPr>
                <a:spLocks noChangeShapeType="1"/>
              </p:cNvSpPr>
              <p:nvPr/>
            </p:nvSpPr>
            <p:spPr bwMode="auto">
              <a:xfrm>
                <a:off x="3041" y="1060"/>
                <a:ext cx="454" cy="3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5" name="Line 1134"/>
              <p:cNvSpPr>
                <a:spLocks noChangeShapeType="1"/>
              </p:cNvSpPr>
              <p:nvPr/>
            </p:nvSpPr>
            <p:spPr bwMode="auto">
              <a:xfrm flipV="1">
                <a:off x="3495" y="1363"/>
                <a:ext cx="31" cy="4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6" name="Line 1135"/>
              <p:cNvSpPr>
                <a:spLocks noChangeShapeType="1"/>
              </p:cNvSpPr>
              <p:nvPr/>
            </p:nvSpPr>
            <p:spPr bwMode="auto">
              <a:xfrm flipH="1">
                <a:off x="3041" y="105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7" name="Line 1136"/>
              <p:cNvSpPr>
                <a:spLocks noChangeShapeType="1"/>
              </p:cNvSpPr>
              <p:nvPr/>
            </p:nvSpPr>
            <p:spPr bwMode="auto">
              <a:xfrm>
                <a:off x="3041" y="1060"/>
                <a:ext cx="454" cy="34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8" name="Line 1137"/>
              <p:cNvSpPr>
                <a:spLocks noChangeShapeType="1"/>
              </p:cNvSpPr>
              <p:nvPr/>
            </p:nvSpPr>
            <p:spPr bwMode="auto">
              <a:xfrm flipV="1">
                <a:off x="3495" y="1388"/>
                <a:ext cx="12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9" name="Line 1138"/>
              <p:cNvSpPr>
                <a:spLocks noChangeShapeType="1"/>
              </p:cNvSpPr>
              <p:nvPr/>
            </p:nvSpPr>
            <p:spPr bwMode="auto">
              <a:xfrm flipH="1" flipV="1">
                <a:off x="3472" y="1361"/>
                <a:ext cx="35" cy="2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0" name="Line 1139"/>
              <p:cNvSpPr>
                <a:spLocks noChangeShapeType="1"/>
              </p:cNvSpPr>
              <p:nvPr/>
            </p:nvSpPr>
            <p:spPr bwMode="auto">
              <a:xfrm flipH="1" flipV="1">
                <a:off x="3104" y="1022"/>
                <a:ext cx="50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1" name="Freeform 1140"/>
              <p:cNvSpPr>
                <a:spLocks/>
              </p:cNvSpPr>
              <p:nvPr/>
            </p:nvSpPr>
            <p:spPr bwMode="auto">
              <a:xfrm>
                <a:off x="3102" y="1013"/>
                <a:ext cx="2" cy="9"/>
              </a:xfrm>
              <a:custGeom>
                <a:avLst/>
                <a:gdLst>
                  <a:gd name="T0" fmla="*/ 0 w 9"/>
                  <a:gd name="T1" fmla="*/ 0 h 30"/>
                  <a:gd name="T2" fmla="*/ 0 w 9"/>
                  <a:gd name="T3" fmla="*/ 0 h 30"/>
                  <a:gd name="T4" fmla="*/ 0 w 9"/>
                  <a:gd name="T5" fmla="*/ 0 h 30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30"/>
                  <a:gd name="T11" fmla="*/ 9 w 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30">
                    <a:moveTo>
                      <a:pt x="4" y="0"/>
                    </a:moveTo>
                    <a:lnTo>
                      <a:pt x="0" y="16"/>
                    </a:lnTo>
                    <a:lnTo>
                      <a:pt x="9" y="3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82" name="Line 1141"/>
              <p:cNvSpPr>
                <a:spLocks noChangeShapeType="1"/>
              </p:cNvSpPr>
              <p:nvPr/>
            </p:nvSpPr>
            <p:spPr bwMode="auto">
              <a:xfrm flipV="1">
                <a:off x="3103" y="978"/>
                <a:ext cx="25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3" name="Freeform 1142"/>
              <p:cNvSpPr>
                <a:spLocks/>
              </p:cNvSpPr>
              <p:nvPr/>
            </p:nvSpPr>
            <p:spPr bwMode="auto">
              <a:xfrm>
                <a:off x="3128" y="976"/>
                <a:ext cx="10" cy="2"/>
              </a:xfrm>
              <a:custGeom>
                <a:avLst/>
                <a:gdLst>
                  <a:gd name="T0" fmla="*/ 0 w 31"/>
                  <a:gd name="T1" fmla="*/ 0 h 9"/>
                  <a:gd name="T2" fmla="*/ 0 w 31"/>
                  <a:gd name="T3" fmla="*/ 0 h 9"/>
                  <a:gd name="T4" fmla="*/ 0 w 31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9"/>
                  <a:gd name="T11" fmla="*/ 31 w 31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9">
                    <a:moveTo>
                      <a:pt x="31" y="4"/>
                    </a:moveTo>
                    <a:lnTo>
                      <a:pt x="16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84" name="Line 1143"/>
              <p:cNvSpPr>
                <a:spLocks noChangeShapeType="1"/>
              </p:cNvSpPr>
              <p:nvPr/>
            </p:nvSpPr>
            <p:spPr bwMode="auto">
              <a:xfrm>
                <a:off x="3138" y="977"/>
                <a:ext cx="49" cy="3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5" name="Freeform 1144"/>
              <p:cNvSpPr>
                <a:spLocks/>
              </p:cNvSpPr>
              <p:nvPr/>
            </p:nvSpPr>
            <p:spPr bwMode="auto">
              <a:xfrm>
                <a:off x="3187" y="1014"/>
                <a:ext cx="3" cy="9"/>
              </a:xfrm>
              <a:custGeom>
                <a:avLst/>
                <a:gdLst>
                  <a:gd name="T0" fmla="*/ 0 w 8"/>
                  <a:gd name="T1" fmla="*/ 0 h 30"/>
                  <a:gd name="T2" fmla="*/ 0 w 8"/>
                  <a:gd name="T3" fmla="*/ 0 h 30"/>
                  <a:gd name="T4" fmla="*/ 0 w 8"/>
                  <a:gd name="T5" fmla="*/ 0 h 30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30"/>
                  <a:gd name="T11" fmla="*/ 8 w 8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30">
                    <a:moveTo>
                      <a:pt x="4" y="30"/>
                    </a:move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86" name="Line 1145"/>
              <p:cNvSpPr>
                <a:spLocks noChangeShapeType="1"/>
              </p:cNvSpPr>
              <p:nvPr/>
            </p:nvSpPr>
            <p:spPr bwMode="auto">
              <a:xfrm flipH="1">
                <a:off x="3163" y="1023"/>
                <a:ext cx="25" cy="3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7" name="Freeform 1146"/>
              <p:cNvSpPr>
                <a:spLocks/>
              </p:cNvSpPr>
              <p:nvPr/>
            </p:nvSpPr>
            <p:spPr bwMode="auto">
              <a:xfrm>
                <a:off x="3154" y="1058"/>
                <a:ext cx="9" cy="2"/>
              </a:xfrm>
              <a:custGeom>
                <a:avLst/>
                <a:gdLst>
                  <a:gd name="T0" fmla="*/ 0 w 30"/>
                  <a:gd name="T1" fmla="*/ 0 h 8"/>
                  <a:gd name="T2" fmla="*/ 0 w 30"/>
                  <a:gd name="T3" fmla="*/ 0 h 8"/>
                  <a:gd name="T4" fmla="*/ 0 w 30"/>
                  <a:gd name="T5" fmla="*/ 0 h 8"/>
                  <a:gd name="T6" fmla="*/ 0 60000 65536"/>
                  <a:gd name="T7" fmla="*/ 0 60000 65536"/>
                  <a:gd name="T8" fmla="*/ 0 60000 65536"/>
                  <a:gd name="T9" fmla="*/ 0 w 30"/>
                  <a:gd name="T10" fmla="*/ 0 h 8"/>
                  <a:gd name="T11" fmla="*/ 30 w 30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" h="8">
                    <a:moveTo>
                      <a:pt x="0" y="4"/>
                    </a:moveTo>
                    <a:lnTo>
                      <a:pt x="17" y="8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088" name="Line 1147"/>
              <p:cNvSpPr>
                <a:spLocks noChangeShapeType="1"/>
              </p:cNvSpPr>
              <p:nvPr/>
            </p:nvSpPr>
            <p:spPr bwMode="auto">
              <a:xfrm flipH="1" flipV="1">
                <a:off x="3136" y="1108"/>
                <a:ext cx="96" cy="7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9" name="Line 1148"/>
              <p:cNvSpPr>
                <a:spLocks noChangeShapeType="1"/>
              </p:cNvSpPr>
              <p:nvPr/>
            </p:nvSpPr>
            <p:spPr bwMode="auto">
              <a:xfrm flipV="1">
                <a:off x="3581" y="1248"/>
                <a:ext cx="31" cy="4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0" name="Line 1149"/>
              <p:cNvSpPr>
                <a:spLocks noChangeShapeType="1"/>
              </p:cNvSpPr>
              <p:nvPr/>
            </p:nvSpPr>
            <p:spPr bwMode="auto">
              <a:xfrm flipH="1" flipV="1">
                <a:off x="3263" y="984"/>
                <a:ext cx="349" cy="26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1" name="Line 1150"/>
              <p:cNvSpPr>
                <a:spLocks noChangeShapeType="1"/>
              </p:cNvSpPr>
              <p:nvPr/>
            </p:nvSpPr>
            <p:spPr bwMode="auto">
              <a:xfrm>
                <a:off x="3564" y="1237"/>
                <a:ext cx="36" cy="2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2" name="Line 1151"/>
              <p:cNvSpPr>
                <a:spLocks noChangeShapeType="1"/>
              </p:cNvSpPr>
              <p:nvPr/>
            </p:nvSpPr>
            <p:spPr bwMode="auto">
              <a:xfrm flipV="1">
                <a:off x="3600" y="1248"/>
                <a:ext cx="12" cy="1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3" name="Line 1152"/>
              <p:cNvSpPr>
                <a:spLocks noChangeShapeType="1"/>
              </p:cNvSpPr>
              <p:nvPr/>
            </p:nvSpPr>
            <p:spPr bwMode="auto">
              <a:xfrm flipH="1" flipV="1">
                <a:off x="3263" y="984"/>
                <a:ext cx="349" cy="26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4" name="Line 1153"/>
              <p:cNvSpPr>
                <a:spLocks noChangeShapeType="1"/>
              </p:cNvSpPr>
              <p:nvPr/>
            </p:nvSpPr>
            <p:spPr bwMode="auto">
              <a:xfrm flipH="1">
                <a:off x="3363" y="1266"/>
                <a:ext cx="25" cy="3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5" name="Line 1154"/>
              <p:cNvSpPr>
                <a:spLocks noChangeShapeType="1"/>
              </p:cNvSpPr>
              <p:nvPr/>
            </p:nvSpPr>
            <p:spPr bwMode="auto">
              <a:xfrm>
                <a:off x="3363" y="1300"/>
                <a:ext cx="98" cy="7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6" name="Line 1155"/>
              <p:cNvSpPr>
                <a:spLocks noChangeShapeType="1"/>
              </p:cNvSpPr>
              <p:nvPr/>
            </p:nvSpPr>
            <p:spPr bwMode="auto">
              <a:xfrm flipV="1">
                <a:off x="3461" y="1222"/>
                <a:ext cx="114" cy="15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7" name="Line 1156"/>
              <p:cNvSpPr>
                <a:spLocks noChangeShapeType="1"/>
              </p:cNvSpPr>
              <p:nvPr/>
            </p:nvSpPr>
            <p:spPr bwMode="auto">
              <a:xfrm flipH="1" flipV="1">
                <a:off x="3476" y="1148"/>
                <a:ext cx="99" cy="7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8" name="Line 1157"/>
              <p:cNvSpPr>
                <a:spLocks noChangeShapeType="1"/>
              </p:cNvSpPr>
              <p:nvPr/>
            </p:nvSpPr>
            <p:spPr bwMode="auto">
              <a:xfrm flipH="1">
                <a:off x="3450" y="1148"/>
                <a:ext cx="26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9" name="Line 1158"/>
              <p:cNvSpPr>
                <a:spLocks noChangeShapeType="1"/>
              </p:cNvSpPr>
              <p:nvPr/>
            </p:nvSpPr>
            <p:spPr bwMode="auto">
              <a:xfrm>
                <a:off x="3516" y="1343"/>
                <a:ext cx="124" cy="9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0" name="Freeform 1159"/>
              <p:cNvSpPr>
                <a:spLocks/>
              </p:cNvSpPr>
              <p:nvPr/>
            </p:nvSpPr>
            <p:spPr bwMode="auto">
              <a:xfrm>
                <a:off x="3640" y="1436"/>
                <a:ext cx="8" cy="2"/>
              </a:xfrm>
              <a:custGeom>
                <a:avLst/>
                <a:gdLst>
                  <a:gd name="T0" fmla="*/ 0 w 27"/>
                  <a:gd name="T1" fmla="*/ 0 h 9"/>
                  <a:gd name="T2" fmla="*/ 0 w 27"/>
                  <a:gd name="T3" fmla="*/ 0 h 9"/>
                  <a:gd name="T4" fmla="*/ 0 w 27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9"/>
                  <a:gd name="T11" fmla="*/ 27 w 2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9">
                    <a:moveTo>
                      <a:pt x="0" y="5"/>
                    </a:moveTo>
                    <a:lnTo>
                      <a:pt x="15" y="9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01" name="Line 1160"/>
              <p:cNvSpPr>
                <a:spLocks noChangeShapeType="1"/>
              </p:cNvSpPr>
              <p:nvPr/>
            </p:nvSpPr>
            <p:spPr bwMode="auto">
              <a:xfrm flipV="1">
                <a:off x="3648" y="1385"/>
                <a:ext cx="37" cy="5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2" name="Freeform 1161"/>
              <p:cNvSpPr>
                <a:spLocks/>
              </p:cNvSpPr>
              <p:nvPr/>
            </p:nvSpPr>
            <p:spPr bwMode="auto">
              <a:xfrm>
                <a:off x="3684" y="1377"/>
                <a:ext cx="2" cy="8"/>
              </a:xfrm>
              <a:custGeom>
                <a:avLst/>
                <a:gdLst>
                  <a:gd name="T0" fmla="*/ 0 w 7"/>
                  <a:gd name="T1" fmla="*/ 0 h 27"/>
                  <a:gd name="T2" fmla="*/ 0 w 7"/>
                  <a:gd name="T3" fmla="*/ 0 h 27"/>
                  <a:gd name="T4" fmla="*/ 0 w 7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7"/>
                  <a:gd name="T11" fmla="*/ 7 w 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7">
                    <a:moveTo>
                      <a:pt x="4" y="27"/>
                    </a:moveTo>
                    <a:lnTo>
                      <a:pt x="7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03" name="Line 1162"/>
              <p:cNvSpPr>
                <a:spLocks noChangeShapeType="1"/>
              </p:cNvSpPr>
              <p:nvPr/>
            </p:nvSpPr>
            <p:spPr bwMode="auto">
              <a:xfrm flipH="1" flipV="1">
                <a:off x="3560" y="1283"/>
                <a:ext cx="124" cy="94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4" name="Freeform 1163"/>
              <p:cNvSpPr>
                <a:spLocks/>
              </p:cNvSpPr>
              <p:nvPr/>
            </p:nvSpPr>
            <p:spPr bwMode="auto">
              <a:xfrm>
                <a:off x="3551" y="1283"/>
                <a:ext cx="9" cy="2"/>
              </a:xfrm>
              <a:custGeom>
                <a:avLst/>
                <a:gdLst>
                  <a:gd name="T0" fmla="*/ 0 w 27"/>
                  <a:gd name="T1" fmla="*/ 0 h 7"/>
                  <a:gd name="T2" fmla="*/ 0 w 27"/>
                  <a:gd name="T3" fmla="*/ 0 h 7"/>
                  <a:gd name="T4" fmla="*/ 0 w 27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7"/>
                  <a:gd name="T11" fmla="*/ 27 w 27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7">
                    <a:moveTo>
                      <a:pt x="27" y="3"/>
                    </a:move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05" name="Line 1164"/>
              <p:cNvSpPr>
                <a:spLocks noChangeShapeType="1"/>
              </p:cNvSpPr>
              <p:nvPr/>
            </p:nvSpPr>
            <p:spPr bwMode="auto">
              <a:xfrm flipH="1">
                <a:off x="3515" y="1285"/>
                <a:ext cx="36" cy="5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6" name="Freeform 1165"/>
              <p:cNvSpPr>
                <a:spLocks/>
              </p:cNvSpPr>
              <p:nvPr/>
            </p:nvSpPr>
            <p:spPr bwMode="auto">
              <a:xfrm>
                <a:off x="3513" y="1335"/>
                <a:ext cx="3" cy="8"/>
              </a:xfrm>
              <a:custGeom>
                <a:avLst/>
                <a:gdLst>
                  <a:gd name="T0" fmla="*/ 0 w 8"/>
                  <a:gd name="T1" fmla="*/ 0 h 27"/>
                  <a:gd name="T2" fmla="*/ 0 w 8"/>
                  <a:gd name="T3" fmla="*/ 0 h 27"/>
                  <a:gd name="T4" fmla="*/ 0 w 8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27"/>
                  <a:gd name="T11" fmla="*/ 8 w 8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27">
                    <a:moveTo>
                      <a:pt x="4" y="0"/>
                    </a:moveTo>
                    <a:lnTo>
                      <a:pt x="0" y="14"/>
                    </a:lnTo>
                    <a:lnTo>
                      <a:pt x="8" y="27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07" name="Line 1166"/>
              <p:cNvSpPr>
                <a:spLocks noChangeShapeType="1"/>
              </p:cNvSpPr>
              <p:nvPr/>
            </p:nvSpPr>
            <p:spPr bwMode="auto">
              <a:xfrm>
                <a:off x="3500" y="1343"/>
                <a:ext cx="144" cy="10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8" name="Line 1167"/>
              <p:cNvSpPr>
                <a:spLocks noChangeShapeType="1"/>
              </p:cNvSpPr>
              <p:nvPr/>
            </p:nvSpPr>
            <p:spPr bwMode="auto">
              <a:xfrm flipV="1">
                <a:off x="3644" y="1452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9" name="Line 1168"/>
              <p:cNvSpPr>
                <a:spLocks noChangeShapeType="1"/>
              </p:cNvSpPr>
              <p:nvPr/>
            </p:nvSpPr>
            <p:spPr bwMode="auto">
              <a:xfrm flipV="1">
                <a:off x="3646" y="1379"/>
                <a:ext cx="54" cy="7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0" name="Line 1169"/>
              <p:cNvSpPr>
                <a:spLocks noChangeShapeType="1"/>
              </p:cNvSpPr>
              <p:nvPr/>
            </p:nvSpPr>
            <p:spPr bwMode="auto">
              <a:xfrm flipV="1">
                <a:off x="3700" y="137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1" name="Line 1170"/>
              <p:cNvSpPr>
                <a:spLocks noChangeShapeType="1"/>
              </p:cNvSpPr>
              <p:nvPr/>
            </p:nvSpPr>
            <p:spPr bwMode="auto">
              <a:xfrm flipH="1" flipV="1">
                <a:off x="3556" y="1268"/>
                <a:ext cx="144" cy="109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2" name="Line 1171"/>
              <p:cNvSpPr>
                <a:spLocks noChangeShapeType="1"/>
              </p:cNvSpPr>
              <p:nvPr/>
            </p:nvSpPr>
            <p:spPr bwMode="auto">
              <a:xfrm flipH="1">
                <a:off x="3554" y="126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3" name="Line 1172"/>
              <p:cNvSpPr>
                <a:spLocks noChangeShapeType="1"/>
              </p:cNvSpPr>
              <p:nvPr/>
            </p:nvSpPr>
            <p:spPr bwMode="auto">
              <a:xfrm flipH="1">
                <a:off x="3500" y="1269"/>
                <a:ext cx="54" cy="7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4" name="Line 1173"/>
              <p:cNvSpPr>
                <a:spLocks noChangeShapeType="1"/>
              </p:cNvSpPr>
              <p:nvPr/>
            </p:nvSpPr>
            <p:spPr bwMode="auto">
              <a:xfrm>
                <a:off x="3500" y="134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5" name="Line 1174"/>
              <p:cNvSpPr>
                <a:spLocks noChangeShapeType="1"/>
              </p:cNvSpPr>
              <p:nvPr/>
            </p:nvSpPr>
            <p:spPr bwMode="auto">
              <a:xfrm>
                <a:off x="3544" y="1199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6" name="Line 1175"/>
              <p:cNvSpPr>
                <a:spLocks noChangeShapeType="1"/>
              </p:cNvSpPr>
              <p:nvPr/>
            </p:nvSpPr>
            <p:spPr bwMode="auto">
              <a:xfrm flipV="1">
                <a:off x="3575" y="122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7" name="Line 1176"/>
              <p:cNvSpPr>
                <a:spLocks noChangeShapeType="1"/>
              </p:cNvSpPr>
              <p:nvPr/>
            </p:nvSpPr>
            <p:spPr bwMode="auto">
              <a:xfrm flipH="1" flipV="1">
                <a:off x="3545" y="1197"/>
                <a:ext cx="31" cy="2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8" name="Line 1177"/>
              <p:cNvSpPr>
                <a:spLocks noChangeShapeType="1"/>
              </p:cNvSpPr>
              <p:nvPr/>
            </p:nvSpPr>
            <p:spPr bwMode="auto">
              <a:xfrm flipH="1">
                <a:off x="3544" y="119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9" name="Line 1178"/>
              <p:cNvSpPr>
                <a:spLocks noChangeShapeType="1"/>
              </p:cNvSpPr>
              <p:nvPr/>
            </p:nvSpPr>
            <p:spPr bwMode="auto">
              <a:xfrm flipH="1" flipV="1">
                <a:off x="3142" y="845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0" name="Line 1179"/>
              <p:cNvSpPr>
                <a:spLocks noChangeShapeType="1"/>
              </p:cNvSpPr>
              <p:nvPr/>
            </p:nvSpPr>
            <p:spPr bwMode="auto">
              <a:xfrm flipH="1">
                <a:off x="3102" y="845"/>
                <a:ext cx="40" cy="55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1" name="Line 1180"/>
              <p:cNvSpPr>
                <a:spLocks noChangeShapeType="1"/>
              </p:cNvSpPr>
              <p:nvPr/>
            </p:nvSpPr>
            <p:spPr bwMode="auto">
              <a:xfrm flipV="1">
                <a:off x="3097" y="852"/>
                <a:ext cx="54" cy="7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2" name="Line 1181"/>
              <p:cNvSpPr>
                <a:spLocks noChangeShapeType="1"/>
              </p:cNvSpPr>
              <p:nvPr/>
            </p:nvSpPr>
            <p:spPr bwMode="auto">
              <a:xfrm flipH="1" flipV="1">
                <a:off x="3150" y="85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3" name="Line 1182"/>
              <p:cNvSpPr>
                <a:spLocks noChangeShapeType="1"/>
              </p:cNvSpPr>
              <p:nvPr/>
            </p:nvSpPr>
            <p:spPr bwMode="auto">
              <a:xfrm flipH="1">
                <a:off x="3095" y="850"/>
                <a:ext cx="55" cy="7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4" name="Line 1183"/>
              <p:cNvSpPr>
                <a:spLocks noChangeShapeType="1"/>
              </p:cNvSpPr>
              <p:nvPr/>
            </p:nvSpPr>
            <p:spPr bwMode="auto">
              <a:xfrm flipV="1">
                <a:off x="3092" y="848"/>
                <a:ext cx="55" cy="7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5" name="Line 1184"/>
              <p:cNvSpPr>
                <a:spLocks noChangeShapeType="1"/>
              </p:cNvSpPr>
              <p:nvPr/>
            </p:nvSpPr>
            <p:spPr bwMode="auto">
              <a:xfrm flipH="1" flipV="1">
                <a:off x="3144" y="846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6" name="Line 1185"/>
              <p:cNvSpPr>
                <a:spLocks noChangeShapeType="1"/>
              </p:cNvSpPr>
              <p:nvPr/>
            </p:nvSpPr>
            <p:spPr bwMode="auto">
              <a:xfrm flipH="1">
                <a:off x="3103" y="846"/>
                <a:ext cx="41" cy="56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7" name="Line 1186"/>
              <p:cNvSpPr>
                <a:spLocks noChangeShapeType="1"/>
              </p:cNvSpPr>
              <p:nvPr/>
            </p:nvSpPr>
            <p:spPr bwMode="auto">
              <a:xfrm flipH="1" flipV="1">
                <a:off x="3082" y="849"/>
                <a:ext cx="37" cy="28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8" name="Line 1187"/>
              <p:cNvSpPr>
                <a:spLocks noChangeShapeType="1"/>
              </p:cNvSpPr>
              <p:nvPr/>
            </p:nvSpPr>
            <p:spPr bwMode="auto">
              <a:xfrm flipH="1">
                <a:off x="3059" y="849"/>
                <a:ext cx="23" cy="3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9" name="Line 1188"/>
              <p:cNvSpPr>
                <a:spLocks noChangeShapeType="1"/>
              </p:cNvSpPr>
              <p:nvPr/>
            </p:nvSpPr>
            <p:spPr bwMode="auto">
              <a:xfrm>
                <a:off x="2943" y="938"/>
                <a:ext cx="66" cy="49"/>
              </a:xfrm>
              <a:prstGeom prst="line">
                <a:avLst/>
              </a:prstGeom>
              <a:noFill/>
              <a:ln w="1588">
                <a:solidFill>
                  <a:srgbClr val="A78F5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0" name="Line 1189"/>
              <p:cNvSpPr>
                <a:spLocks noChangeShapeType="1"/>
              </p:cNvSpPr>
              <p:nvPr/>
            </p:nvSpPr>
            <p:spPr bwMode="auto">
              <a:xfrm flipV="1">
                <a:off x="3009" y="894"/>
                <a:ext cx="69" cy="93"/>
              </a:xfrm>
              <a:prstGeom prst="line">
                <a:avLst/>
              </a:prstGeom>
              <a:noFill/>
              <a:ln w="1588">
                <a:solidFill>
                  <a:srgbClr val="A78F5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1" name="Line 1190"/>
              <p:cNvSpPr>
                <a:spLocks noChangeShapeType="1"/>
              </p:cNvSpPr>
              <p:nvPr/>
            </p:nvSpPr>
            <p:spPr bwMode="auto">
              <a:xfrm flipH="1" flipV="1">
                <a:off x="3012" y="844"/>
                <a:ext cx="66" cy="50"/>
              </a:xfrm>
              <a:prstGeom prst="line">
                <a:avLst/>
              </a:prstGeom>
              <a:noFill/>
              <a:ln w="1588">
                <a:solidFill>
                  <a:srgbClr val="A78F5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2" name="Line 1191"/>
              <p:cNvSpPr>
                <a:spLocks noChangeShapeType="1"/>
              </p:cNvSpPr>
              <p:nvPr/>
            </p:nvSpPr>
            <p:spPr bwMode="auto">
              <a:xfrm flipH="1">
                <a:off x="2943" y="844"/>
                <a:ext cx="69" cy="94"/>
              </a:xfrm>
              <a:prstGeom prst="line">
                <a:avLst/>
              </a:prstGeom>
              <a:noFill/>
              <a:ln w="1588">
                <a:solidFill>
                  <a:srgbClr val="A78F5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3" name="Line 1192"/>
              <p:cNvSpPr>
                <a:spLocks noChangeShapeType="1"/>
              </p:cNvSpPr>
              <p:nvPr/>
            </p:nvSpPr>
            <p:spPr bwMode="auto">
              <a:xfrm flipH="1" flipV="1">
                <a:off x="3332" y="858"/>
                <a:ext cx="14" cy="32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4" name="Freeform 1193"/>
              <p:cNvSpPr>
                <a:spLocks/>
              </p:cNvSpPr>
              <p:nvPr/>
            </p:nvSpPr>
            <p:spPr bwMode="auto">
              <a:xfrm>
                <a:off x="3319" y="852"/>
                <a:ext cx="13" cy="6"/>
              </a:xfrm>
              <a:custGeom>
                <a:avLst/>
                <a:gdLst>
                  <a:gd name="T0" fmla="*/ 0 w 47"/>
                  <a:gd name="T1" fmla="*/ 0 h 20"/>
                  <a:gd name="T2" fmla="*/ 0 w 47"/>
                  <a:gd name="T3" fmla="*/ 0 h 20"/>
                  <a:gd name="T4" fmla="*/ 0 w 47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20"/>
                  <a:gd name="T11" fmla="*/ 47 w 47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20">
                    <a:moveTo>
                      <a:pt x="47" y="20"/>
                    </a:moveTo>
                    <a:lnTo>
                      <a:pt x="27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35" name="Line 1194"/>
              <p:cNvSpPr>
                <a:spLocks noChangeShapeType="1"/>
              </p:cNvSpPr>
              <p:nvPr/>
            </p:nvSpPr>
            <p:spPr bwMode="auto">
              <a:xfrm flipH="1">
                <a:off x="3293" y="852"/>
                <a:ext cx="26" cy="11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6" name="Freeform 1195"/>
              <p:cNvSpPr>
                <a:spLocks/>
              </p:cNvSpPr>
              <p:nvPr/>
            </p:nvSpPr>
            <p:spPr bwMode="auto">
              <a:xfrm>
                <a:off x="3287" y="863"/>
                <a:ext cx="6" cy="14"/>
              </a:xfrm>
              <a:custGeom>
                <a:avLst/>
                <a:gdLst>
                  <a:gd name="T0" fmla="*/ 0 w 20"/>
                  <a:gd name="T1" fmla="*/ 0 h 48"/>
                  <a:gd name="T2" fmla="*/ 0 w 20"/>
                  <a:gd name="T3" fmla="*/ 0 h 48"/>
                  <a:gd name="T4" fmla="*/ 0 w 20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48"/>
                  <a:gd name="T11" fmla="*/ 20 w 20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48">
                    <a:moveTo>
                      <a:pt x="20" y="0"/>
                    </a:moveTo>
                    <a:lnTo>
                      <a:pt x="0" y="19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37" name="Line 1196"/>
              <p:cNvSpPr>
                <a:spLocks noChangeShapeType="1"/>
              </p:cNvSpPr>
              <p:nvPr/>
            </p:nvSpPr>
            <p:spPr bwMode="auto">
              <a:xfrm>
                <a:off x="3287" y="877"/>
                <a:ext cx="14" cy="33"/>
              </a:xfrm>
              <a:prstGeom prst="line">
                <a:avLst/>
              </a:prstGeom>
              <a:noFill/>
              <a:ln w="1588">
                <a:solidFill>
                  <a:srgbClr val="003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8" name="Rectangle 1197"/>
              <p:cNvSpPr>
                <a:spLocks noChangeArrowheads="1"/>
              </p:cNvSpPr>
              <p:nvPr/>
            </p:nvSpPr>
            <p:spPr bwMode="auto">
              <a:xfrm>
                <a:off x="4510" y="1958"/>
                <a:ext cx="450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39" name="Rectangle 1198"/>
              <p:cNvSpPr>
                <a:spLocks noChangeArrowheads="1"/>
              </p:cNvSpPr>
              <p:nvPr/>
            </p:nvSpPr>
            <p:spPr bwMode="auto">
              <a:xfrm>
                <a:off x="4509" y="1958"/>
                <a:ext cx="1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sz="1800">
                  <a:latin typeface="Arial" charset="0"/>
                </a:endParaRPr>
              </a:p>
            </p:txBody>
          </p:sp>
          <p:sp>
            <p:nvSpPr>
              <p:cNvPr id="1140" name="Rectangle 1199"/>
              <p:cNvSpPr>
                <a:spLocks noChangeArrowheads="1"/>
              </p:cNvSpPr>
              <p:nvPr/>
            </p:nvSpPr>
            <p:spPr bwMode="auto">
              <a:xfrm>
                <a:off x="4922" y="1983"/>
                <a:ext cx="18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1141" name="Rectangle 1200"/>
              <p:cNvSpPr>
                <a:spLocks noChangeArrowheads="1"/>
              </p:cNvSpPr>
              <p:nvPr/>
            </p:nvSpPr>
            <p:spPr bwMode="auto">
              <a:xfrm>
                <a:off x="4510" y="2036"/>
                <a:ext cx="313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42" name="Rectangle 1201"/>
              <p:cNvSpPr>
                <a:spLocks noChangeArrowheads="1"/>
              </p:cNvSpPr>
              <p:nvPr/>
            </p:nvSpPr>
            <p:spPr bwMode="auto">
              <a:xfrm>
                <a:off x="4509" y="2035"/>
                <a:ext cx="1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sz="1800">
                  <a:latin typeface="Arial" charset="0"/>
                </a:endParaRPr>
              </a:p>
            </p:txBody>
          </p:sp>
          <p:sp>
            <p:nvSpPr>
              <p:cNvPr id="1143" name="Rectangle 1202"/>
              <p:cNvSpPr>
                <a:spLocks noChangeArrowheads="1"/>
              </p:cNvSpPr>
              <p:nvPr/>
            </p:nvSpPr>
            <p:spPr bwMode="auto">
              <a:xfrm>
                <a:off x="4785" y="2061"/>
                <a:ext cx="18" cy="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fr-FR" sz="1800">
                  <a:latin typeface="Arial" charset="0"/>
                </a:endParaRPr>
              </a:p>
            </p:txBody>
          </p:sp>
          <p:sp>
            <p:nvSpPr>
              <p:cNvPr id="1144" name="Line 1203"/>
              <p:cNvSpPr>
                <a:spLocks noChangeShapeType="1"/>
              </p:cNvSpPr>
              <p:nvPr/>
            </p:nvSpPr>
            <p:spPr bwMode="auto">
              <a:xfrm flipV="1">
                <a:off x="4066" y="1552"/>
                <a:ext cx="1" cy="29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5" name="Line 1204"/>
              <p:cNvSpPr>
                <a:spLocks noChangeShapeType="1"/>
              </p:cNvSpPr>
              <p:nvPr/>
            </p:nvSpPr>
            <p:spPr bwMode="auto">
              <a:xfrm>
                <a:off x="4066" y="1552"/>
                <a:ext cx="414" cy="1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6" name="Line 1205"/>
              <p:cNvSpPr>
                <a:spLocks noChangeShapeType="1"/>
              </p:cNvSpPr>
              <p:nvPr/>
            </p:nvSpPr>
            <p:spPr bwMode="auto">
              <a:xfrm>
                <a:off x="4480" y="1552"/>
                <a:ext cx="1" cy="292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7" name="Line 1206"/>
              <p:cNvSpPr>
                <a:spLocks noChangeShapeType="1"/>
              </p:cNvSpPr>
              <p:nvPr/>
            </p:nvSpPr>
            <p:spPr bwMode="auto">
              <a:xfrm flipH="1">
                <a:off x="4066" y="1844"/>
                <a:ext cx="414" cy="1"/>
              </a:xfrm>
              <a:prstGeom prst="line">
                <a:avLst/>
              </a:pr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8" name="Freeform 1207"/>
              <p:cNvSpPr>
                <a:spLocks/>
              </p:cNvSpPr>
              <p:nvPr/>
            </p:nvSpPr>
            <p:spPr bwMode="auto">
              <a:xfrm>
                <a:off x="4258" y="1863"/>
                <a:ext cx="155" cy="129"/>
              </a:xfrm>
              <a:custGeom>
                <a:avLst/>
                <a:gdLst>
                  <a:gd name="T0" fmla="*/ 0 w 517"/>
                  <a:gd name="T1" fmla="*/ 0 h 428"/>
                  <a:gd name="T2" fmla="*/ 0 w 517"/>
                  <a:gd name="T3" fmla="*/ 0 h 428"/>
                  <a:gd name="T4" fmla="*/ 0 w 517"/>
                  <a:gd name="T5" fmla="*/ 0 h 428"/>
                  <a:gd name="T6" fmla="*/ 0 w 517"/>
                  <a:gd name="T7" fmla="*/ 0 h 4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7"/>
                  <a:gd name="T13" fmla="*/ 0 h 428"/>
                  <a:gd name="T14" fmla="*/ 517 w 517"/>
                  <a:gd name="T15" fmla="*/ 428 h 4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7" h="428">
                    <a:moveTo>
                      <a:pt x="401" y="428"/>
                    </a:moveTo>
                    <a:lnTo>
                      <a:pt x="0" y="0"/>
                    </a:lnTo>
                    <a:lnTo>
                      <a:pt x="517" y="275"/>
                    </a:lnTo>
                    <a:lnTo>
                      <a:pt x="401" y="42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49" name="Freeform 1208"/>
              <p:cNvSpPr>
                <a:spLocks/>
              </p:cNvSpPr>
              <p:nvPr/>
            </p:nvSpPr>
            <p:spPr bwMode="auto">
              <a:xfrm>
                <a:off x="4258" y="1863"/>
                <a:ext cx="155" cy="129"/>
              </a:xfrm>
              <a:custGeom>
                <a:avLst/>
                <a:gdLst>
                  <a:gd name="T0" fmla="*/ 0 w 517"/>
                  <a:gd name="T1" fmla="*/ 0 h 428"/>
                  <a:gd name="T2" fmla="*/ 0 w 517"/>
                  <a:gd name="T3" fmla="*/ 0 h 428"/>
                  <a:gd name="T4" fmla="*/ 0 w 517"/>
                  <a:gd name="T5" fmla="*/ 0 h 428"/>
                  <a:gd name="T6" fmla="*/ 0 w 517"/>
                  <a:gd name="T7" fmla="*/ 0 h 4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7"/>
                  <a:gd name="T13" fmla="*/ 0 h 428"/>
                  <a:gd name="T14" fmla="*/ 517 w 517"/>
                  <a:gd name="T15" fmla="*/ 428 h 4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7" h="428">
                    <a:moveTo>
                      <a:pt x="401" y="428"/>
                    </a:moveTo>
                    <a:lnTo>
                      <a:pt x="0" y="0"/>
                    </a:lnTo>
                    <a:lnTo>
                      <a:pt x="517" y="275"/>
                    </a:lnTo>
                    <a:lnTo>
                      <a:pt x="401" y="428"/>
                    </a:lnTo>
                    <a:close/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50" name="Freeform 1209"/>
              <p:cNvSpPr>
                <a:spLocks/>
              </p:cNvSpPr>
              <p:nvPr/>
            </p:nvSpPr>
            <p:spPr bwMode="auto">
              <a:xfrm>
                <a:off x="4069" y="1725"/>
                <a:ext cx="417" cy="316"/>
              </a:xfrm>
              <a:custGeom>
                <a:avLst/>
                <a:gdLst>
                  <a:gd name="T0" fmla="*/ 0 w 1386"/>
                  <a:gd name="T1" fmla="*/ 0 h 1043"/>
                  <a:gd name="T2" fmla="*/ 0 w 1386"/>
                  <a:gd name="T3" fmla="*/ 0 h 1043"/>
                  <a:gd name="T4" fmla="*/ 0 w 1386"/>
                  <a:gd name="T5" fmla="*/ 0 h 1043"/>
                  <a:gd name="T6" fmla="*/ 0 w 1386"/>
                  <a:gd name="T7" fmla="*/ 0 h 10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6"/>
                  <a:gd name="T13" fmla="*/ 0 h 1043"/>
                  <a:gd name="T14" fmla="*/ 1386 w 1386"/>
                  <a:gd name="T15" fmla="*/ 1043 h 10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6" h="1043">
                    <a:moveTo>
                      <a:pt x="1363" y="1043"/>
                    </a:moveTo>
                    <a:lnTo>
                      <a:pt x="1386" y="1012"/>
                    </a:lnTo>
                    <a:lnTo>
                      <a:pt x="0" y="0"/>
                    </a:lnTo>
                    <a:lnTo>
                      <a:pt x="1363" y="104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51" name="Freeform 1210"/>
              <p:cNvSpPr>
                <a:spLocks/>
              </p:cNvSpPr>
              <p:nvPr/>
            </p:nvSpPr>
            <p:spPr bwMode="auto">
              <a:xfrm>
                <a:off x="4069" y="1715"/>
                <a:ext cx="417" cy="317"/>
              </a:xfrm>
              <a:custGeom>
                <a:avLst/>
                <a:gdLst>
                  <a:gd name="T0" fmla="*/ 0 w 1386"/>
                  <a:gd name="T1" fmla="*/ 0 h 1046"/>
                  <a:gd name="T2" fmla="*/ 0 w 1386"/>
                  <a:gd name="T3" fmla="*/ 0 h 1046"/>
                  <a:gd name="T4" fmla="*/ 0 w 1386"/>
                  <a:gd name="T5" fmla="*/ 0 h 1046"/>
                  <a:gd name="T6" fmla="*/ 0 w 1386"/>
                  <a:gd name="T7" fmla="*/ 0 h 10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6"/>
                  <a:gd name="T13" fmla="*/ 0 h 1046"/>
                  <a:gd name="T14" fmla="*/ 1386 w 1386"/>
                  <a:gd name="T15" fmla="*/ 1046 h 10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6" h="1046">
                    <a:moveTo>
                      <a:pt x="1386" y="1046"/>
                    </a:moveTo>
                    <a:lnTo>
                      <a:pt x="0" y="32"/>
                    </a:lnTo>
                    <a:lnTo>
                      <a:pt x="23" y="0"/>
                    </a:lnTo>
                    <a:lnTo>
                      <a:pt x="1386" y="104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  <p:sp>
            <p:nvSpPr>
              <p:cNvPr id="1152" name="Freeform 1211"/>
              <p:cNvSpPr>
                <a:spLocks/>
              </p:cNvSpPr>
              <p:nvPr/>
            </p:nvSpPr>
            <p:spPr bwMode="auto">
              <a:xfrm>
                <a:off x="4069" y="1715"/>
                <a:ext cx="417" cy="326"/>
              </a:xfrm>
              <a:custGeom>
                <a:avLst/>
                <a:gdLst>
                  <a:gd name="T0" fmla="*/ 0 w 1386"/>
                  <a:gd name="T1" fmla="*/ 0 h 1075"/>
                  <a:gd name="T2" fmla="*/ 0 w 1386"/>
                  <a:gd name="T3" fmla="*/ 0 h 1075"/>
                  <a:gd name="T4" fmla="*/ 0 w 1386"/>
                  <a:gd name="T5" fmla="*/ 0 h 1075"/>
                  <a:gd name="T6" fmla="*/ 0 w 1386"/>
                  <a:gd name="T7" fmla="*/ 0 h 1075"/>
                  <a:gd name="T8" fmla="*/ 0 w 1386"/>
                  <a:gd name="T9" fmla="*/ 0 h 10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6"/>
                  <a:gd name="T16" fmla="*/ 0 h 1075"/>
                  <a:gd name="T17" fmla="*/ 1386 w 1386"/>
                  <a:gd name="T18" fmla="*/ 1075 h 10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6" h="1075">
                    <a:moveTo>
                      <a:pt x="1363" y="1075"/>
                    </a:moveTo>
                    <a:lnTo>
                      <a:pt x="1386" y="1044"/>
                    </a:lnTo>
                    <a:lnTo>
                      <a:pt x="23" y="0"/>
                    </a:lnTo>
                    <a:lnTo>
                      <a:pt x="0" y="32"/>
                    </a:lnTo>
                    <a:lnTo>
                      <a:pt x="1363" y="1075"/>
                    </a:lnTo>
                    <a:close/>
                  </a:path>
                </a:pathLst>
              </a:custGeom>
              <a:noFill/>
              <a:ln w="1588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800">
                  <a:latin typeface="Arial" charset="0"/>
                </a:endParaRPr>
              </a:p>
            </p:txBody>
          </p:sp>
        </p:grpSp>
        <p:sp>
          <p:nvSpPr>
            <p:cNvPr id="7" name="Text Box 1217"/>
            <p:cNvSpPr>
              <a:spLocks noChangeArrowheads="1"/>
            </p:cNvSpPr>
            <p:nvPr/>
          </p:nvSpPr>
          <p:spPr bwMode="auto">
            <a:xfrm>
              <a:off x="1301" y="2315"/>
              <a:ext cx="1070" cy="23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square"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solidFill>
                    <a:srgbClr val="CC0000"/>
                  </a:solidFill>
                  <a:latin typeface="Verdana" pitchFamily="34" charset="0"/>
                  <a:cs typeface="Times New Roman" pitchFamily="18" charset="0"/>
                </a:rPr>
                <a:t>Las</a:t>
              </a:r>
              <a:r>
                <a:rPr lang="en-US" sz="1400" b="1" dirty="0">
                  <a:solidFill>
                    <a:srgbClr val="008000"/>
                  </a:solidFill>
                  <a:latin typeface="Verdana" pitchFamily="34" charset="0"/>
                  <a:cs typeface="Times New Roman" pitchFamily="18" charset="0"/>
                </a:rPr>
                <a:t>er</a:t>
              </a:r>
              <a:r>
                <a:rPr lang="en-US" sz="1400" b="1" dirty="0">
                  <a:latin typeface="Verdana" pitchFamily="34" charset="0"/>
                  <a:cs typeface="Times New Roman" pitchFamily="18" charset="0"/>
                </a:rPr>
                <a:t> </a:t>
              </a:r>
              <a:r>
                <a:rPr lang="en-US" sz="1400" b="1" dirty="0">
                  <a:solidFill>
                    <a:srgbClr val="008000"/>
                  </a:solidFill>
                  <a:latin typeface="Verdana" pitchFamily="34" charset="0"/>
                  <a:cs typeface="Times New Roman" pitchFamily="18" charset="0"/>
                </a:rPr>
                <a:t>be</a:t>
              </a:r>
              <a:r>
                <a:rPr lang="en-US" sz="1400" b="1" dirty="0">
                  <a:solidFill>
                    <a:srgbClr val="0000FF"/>
                  </a:solidFill>
                  <a:latin typeface="Verdana" pitchFamily="34" charset="0"/>
                  <a:cs typeface="Times New Roman" pitchFamily="18" charset="0"/>
                </a:rPr>
                <a:t>ams</a:t>
              </a:r>
            </a:p>
          </p:txBody>
        </p:sp>
        <p:grpSp>
          <p:nvGrpSpPr>
            <p:cNvPr id="8" name="Group 1166"/>
            <p:cNvGrpSpPr>
              <a:grpSpLocks/>
            </p:cNvGrpSpPr>
            <p:nvPr/>
          </p:nvGrpSpPr>
          <p:grpSpPr bwMode="auto">
            <a:xfrm>
              <a:off x="1212" y="693"/>
              <a:ext cx="300" cy="109"/>
              <a:chOff x="1248" y="712"/>
              <a:chExt cx="300" cy="109"/>
            </a:xfrm>
          </p:grpSpPr>
          <p:sp>
            <p:nvSpPr>
              <p:cNvPr id="15" name="AutoShape 1153"/>
              <p:cNvSpPr>
                <a:spLocks noChangeAspect="1" noChangeArrowheads="1"/>
              </p:cNvSpPr>
              <p:nvPr/>
            </p:nvSpPr>
            <p:spPr bwMode="auto">
              <a:xfrm flipH="1">
                <a:off x="1248" y="712"/>
                <a:ext cx="245" cy="82"/>
              </a:xfrm>
              <a:prstGeom prst="homePlate">
                <a:avLst>
                  <a:gd name="adj" fmla="val 54334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66FF66"/>
                  </a:gs>
                  <a:gs pos="100000">
                    <a:srgbClr val="0000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AutoShape 1154"/>
              <p:cNvSpPr>
                <a:spLocks noChangeAspect="1" noChangeArrowheads="1"/>
              </p:cNvSpPr>
              <p:nvPr/>
            </p:nvSpPr>
            <p:spPr bwMode="auto">
              <a:xfrm flipH="1">
                <a:off x="1303" y="739"/>
                <a:ext cx="245" cy="82"/>
              </a:xfrm>
              <a:prstGeom prst="homePlate">
                <a:avLst>
                  <a:gd name="adj" fmla="val 54334"/>
                </a:avLst>
              </a:prstGeom>
              <a:gradFill rotWithShape="1">
                <a:gsLst>
                  <a:gs pos="0">
                    <a:srgbClr val="FF0000"/>
                  </a:gs>
                  <a:gs pos="5000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" name="Rectangle 1156"/>
            <p:cNvSpPr>
              <a:spLocks noChangeArrowheads="1"/>
            </p:cNvSpPr>
            <p:nvPr/>
          </p:nvSpPr>
          <p:spPr bwMode="auto">
            <a:xfrm>
              <a:off x="261" y="551"/>
              <a:ext cx="1360" cy="596"/>
            </a:xfrm>
            <a:prstGeom prst="rect">
              <a:avLst/>
            </a:prstGeom>
            <a:noFill/>
            <a:ln w="381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10" name="AutoShape 1163"/>
            <p:cNvCxnSpPr>
              <a:cxnSpLocks noChangeShapeType="1"/>
              <a:endCxn id="7" idx="2"/>
            </p:cNvCxnSpPr>
            <p:nvPr/>
          </p:nvCxnSpPr>
          <p:spPr bwMode="auto">
            <a:xfrm rot="10800000">
              <a:off x="1836" y="2554"/>
              <a:ext cx="2252" cy="1348"/>
            </a:xfrm>
            <a:prstGeom prst="bentConnector2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lg"/>
            </a:ln>
            <a:effectLst/>
          </p:spPr>
        </p:cxnSp>
        <p:sp>
          <p:nvSpPr>
            <p:cNvPr id="11" name="Line 1164"/>
            <p:cNvSpPr>
              <a:spLocks noChangeShapeType="1"/>
            </p:cNvSpPr>
            <p:nvPr/>
          </p:nvSpPr>
          <p:spPr bwMode="auto">
            <a:xfrm>
              <a:off x="2880" y="3884"/>
              <a:ext cx="953" cy="0"/>
            </a:xfrm>
            <a:prstGeom prst="line">
              <a:avLst/>
            </a:prstGeom>
            <a:noFill/>
            <a:ln w="28575">
              <a:solidFill>
                <a:srgbClr val="A071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165"/>
            <p:cNvSpPr>
              <a:spLocks noChangeShapeType="1"/>
            </p:cNvSpPr>
            <p:nvPr/>
          </p:nvSpPr>
          <p:spPr bwMode="auto">
            <a:xfrm flipH="1">
              <a:off x="4007" y="3884"/>
              <a:ext cx="953" cy="0"/>
            </a:xfrm>
            <a:prstGeom prst="line">
              <a:avLst/>
            </a:prstGeom>
            <a:noFill/>
            <a:ln w="28575">
              <a:solidFill>
                <a:srgbClr val="A375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 rot="14148631">
              <a:off x="429" y="947"/>
              <a:ext cx="188" cy="507"/>
            </a:xfrm>
            <a:prstGeom prst="triangle">
              <a:avLst>
                <a:gd name="adj" fmla="val 50000"/>
              </a:avLst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fr-FR" sz="1800">
                <a:latin typeface="Arial" charset="0"/>
              </a:endParaRPr>
            </a:p>
          </p:txBody>
        </p:sp>
        <p:pic>
          <p:nvPicPr>
            <p:cNvPr id="14" name="Picture 1151" descr="febiad_2-1"/>
            <p:cNvPicPr>
              <a:picLocks noChangeAspect="1" noChangeArrowheads="1"/>
            </p:cNvPicPr>
            <p:nvPr/>
          </p:nvPicPr>
          <p:blipFill>
            <a:blip r:embed="rId3" cstate="print"/>
            <a:srcRect l="33673" t="40208" r="38318" b="38867"/>
            <a:stretch>
              <a:fillRect/>
            </a:stretch>
          </p:blipFill>
          <p:spPr bwMode="auto">
            <a:xfrm>
              <a:off x="276" y="572"/>
              <a:ext cx="877" cy="567"/>
            </a:xfrm>
            <a:prstGeom prst="rect">
              <a:avLst/>
            </a:prstGeom>
            <a:noFill/>
          </p:spPr>
        </p:pic>
      </p:grpSp>
      <p:sp>
        <p:nvSpPr>
          <p:cNvPr id="1162" name="ZoneTexte 1161"/>
          <p:cNvSpPr txBox="1"/>
          <p:nvPr/>
        </p:nvSpPr>
        <p:spPr>
          <a:xfrm>
            <a:off x="1547664" y="1196752"/>
            <a:ext cx="50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CC"/>
                </a:solidFill>
              </a:rPr>
              <a:t>Collaboration with ISOLDE-CERN (</a:t>
            </a:r>
            <a:r>
              <a:rPr lang="en-GB" dirty="0" err="1" smtClean="0">
                <a:solidFill>
                  <a:srgbClr val="0000CC"/>
                </a:solidFill>
              </a:rPr>
              <a:t>V.Fedosseev</a:t>
            </a:r>
            <a:r>
              <a:rPr lang="en-GB" dirty="0" smtClean="0">
                <a:solidFill>
                  <a:srgbClr val="0000CC"/>
                </a:solidFill>
              </a:rPr>
              <a:t> et al.)</a:t>
            </a:r>
          </a:p>
          <a:p>
            <a:r>
              <a:rPr lang="en-GB" dirty="0" smtClean="0">
                <a:solidFill>
                  <a:srgbClr val="0000CC"/>
                </a:solidFill>
              </a:rPr>
              <a:t>to start the exploitation of RILIS at ALTO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164" name="ZoneTexte 1163"/>
          <p:cNvSpPr txBox="1"/>
          <p:nvPr/>
        </p:nvSpPr>
        <p:spPr>
          <a:xfrm>
            <a:off x="5778446" y="3573016"/>
            <a:ext cx="179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0000CC"/>
                </a:solidFill>
              </a:rPr>
              <a:t>Edgewave</a:t>
            </a:r>
            <a:endParaRPr lang="en-GB" sz="1200" dirty="0" smtClean="0">
              <a:solidFill>
                <a:srgbClr val="0000CC"/>
              </a:solidFill>
            </a:endParaRPr>
          </a:p>
          <a:p>
            <a:r>
              <a:rPr lang="en-GB" sz="1200" dirty="0" smtClean="0">
                <a:solidFill>
                  <a:srgbClr val="0000CC"/>
                </a:solidFill>
              </a:rPr>
              <a:t>Power: 100 W; pulse: 9 ns</a:t>
            </a:r>
            <a:endParaRPr lang="en-GB" sz="1200" dirty="0">
              <a:solidFill>
                <a:srgbClr val="0000CC"/>
              </a:solidFill>
            </a:endParaRPr>
          </a:p>
        </p:txBody>
      </p:sp>
      <p:sp>
        <p:nvSpPr>
          <p:cNvPr id="1165" name="Text Box 10"/>
          <p:cNvSpPr txBox="1">
            <a:spLocks noChangeArrowheads="1"/>
          </p:cNvSpPr>
          <p:nvPr/>
        </p:nvSpPr>
        <p:spPr bwMode="auto">
          <a:xfrm>
            <a:off x="4823279" y="1988840"/>
            <a:ext cx="3498073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rgbClr val="0000CC"/>
                </a:solidFill>
                <a:latin typeface="Arial" charset="0"/>
              </a:rPr>
              <a:t>1</a:t>
            </a:r>
            <a:r>
              <a:rPr lang="en-GB" sz="1800" baseline="30000" dirty="0" smtClean="0">
                <a:solidFill>
                  <a:srgbClr val="0000CC"/>
                </a:solidFill>
                <a:latin typeface="Arial" charset="0"/>
              </a:rPr>
              <a:t>st</a:t>
            </a:r>
            <a:r>
              <a:rPr lang="en-GB" sz="1800" dirty="0" smtClean="0">
                <a:solidFill>
                  <a:srgbClr val="0000CC"/>
                </a:solidFill>
                <a:latin typeface="Arial" charset="0"/>
              </a:rPr>
              <a:t> Ionization schemes planned:</a:t>
            </a:r>
          </a:p>
          <a:p>
            <a:r>
              <a:rPr lang="en-GB" sz="1800" dirty="0" err="1" smtClean="0">
                <a:solidFill>
                  <a:srgbClr val="0000CC"/>
                </a:solidFill>
                <a:latin typeface="Arial" charset="0"/>
              </a:rPr>
              <a:t>Ga</a:t>
            </a:r>
            <a:r>
              <a:rPr lang="en-GB" sz="1800" dirty="0" smtClean="0">
                <a:solidFill>
                  <a:srgbClr val="0000CC"/>
                </a:solidFill>
                <a:latin typeface="Arial" charset="0"/>
              </a:rPr>
              <a:t> 287 nm, 532 nm (</a:t>
            </a:r>
            <a:r>
              <a:rPr lang="el-GR" sz="2100" dirty="0">
                <a:solidFill>
                  <a:srgbClr val="0000CC"/>
                </a:solidFill>
                <a:latin typeface="Times New Roman" pitchFamily="18" charset="0"/>
              </a:rPr>
              <a:t>ε</a:t>
            </a:r>
            <a:r>
              <a:rPr lang="en-GB" baseline="30000" dirty="0">
                <a:solidFill>
                  <a:srgbClr val="0000CC"/>
                </a:solidFill>
                <a:latin typeface="Verdana" pitchFamily="34" charset="0"/>
              </a:rPr>
              <a:t> </a:t>
            </a:r>
            <a:r>
              <a:rPr lang="en-GB" sz="1800" dirty="0">
                <a:solidFill>
                  <a:srgbClr val="0000CC"/>
                </a:solidFill>
                <a:latin typeface="Arial" charset="0"/>
                <a:cs typeface="Arial" charset="0"/>
              </a:rPr>
              <a:t>≤</a:t>
            </a:r>
            <a:r>
              <a:rPr lang="en-GB" sz="1800" baseline="300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en-GB" sz="1800" dirty="0">
                <a:solidFill>
                  <a:srgbClr val="0000CC"/>
                </a:solidFill>
                <a:latin typeface="Arial" charset="0"/>
              </a:rPr>
              <a:t>21%), </a:t>
            </a:r>
            <a:endParaRPr lang="en-GB" sz="1800" dirty="0" smtClean="0">
              <a:solidFill>
                <a:srgbClr val="0000CC"/>
              </a:solidFill>
              <a:latin typeface="Arial" charset="0"/>
            </a:endParaRPr>
          </a:p>
          <a:p>
            <a:r>
              <a:rPr lang="en-GB" sz="1800" dirty="0" smtClean="0">
                <a:solidFill>
                  <a:srgbClr val="0000CC"/>
                </a:solidFill>
                <a:latin typeface="Arial" charset="0"/>
              </a:rPr>
              <a:t>Cu  327 nm, 287 nm </a:t>
            </a:r>
            <a:r>
              <a:rPr lang="en-GB" dirty="0" smtClean="0">
                <a:solidFill>
                  <a:srgbClr val="0000CC"/>
                </a:solidFill>
                <a:latin typeface="Verdana" pitchFamily="34" charset="0"/>
              </a:rPr>
              <a:t>(</a:t>
            </a:r>
            <a:r>
              <a:rPr lang="el-GR" dirty="0">
                <a:solidFill>
                  <a:srgbClr val="0000CC"/>
                </a:solidFill>
                <a:latin typeface="Verdana" pitchFamily="34" charset="0"/>
              </a:rPr>
              <a:t>ε</a:t>
            </a: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 ≤ 7</a:t>
            </a:r>
            <a:r>
              <a:rPr lang="en-GB" dirty="0" smtClean="0">
                <a:solidFill>
                  <a:srgbClr val="0000CC"/>
                </a:solidFill>
                <a:latin typeface="Verdana" pitchFamily="34" charset="0"/>
              </a:rPr>
              <a:t>%),</a:t>
            </a:r>
          </a:p>
          <a:p>
            <a:r>
              <a:rPr lang="en-GB" sz="1800" dirty="0" err="1" smtClean="0">
                <a:solidFill>
                  <a:srgbClr val="0000CC"/>
                </a:solidFill>
                <a:latin typeface="Arial" charset="0"/>
              </a:rPr>
              <a:t>Sn</a:t>
            </a:r>
            <a:r>
              <a:rPr lang="en-GB" sz="1800" dirty="0" smtClean="0">
                <a:solidFill>
                  <a:srgbClr val="0000CC"/>
                </a:solidFill>
                <a:latin typeface="Arial" charset="0"/>
              </a:rPr>
              <a:t>   286, 410 </a:t>
            </a:r>
            <a:r>
              <a:rPr lang="en-GB" dirty="0" smtClean="0">
                <a:solidFill>
                  <a:srgbClr val="0000CC"/>
                </a:solidFill>
                <a:latin typeface="Verdana" pitchFamily="34" charset="0"/>
              </a:rPr>
              <a:t>(</a:t>
            </a:r>
            <a:r>
              <a:rPr lang="el-GR" dirty="0">
                <a:solidFill>
                  <a:srgbClr val="0000CC"/>
                </a:solidFill>
                <a:latin typeface="Verdana" pitchFamily="34" charset="0"/>
              </a:rPr>
              <a:t>ε</a:t>
            </a: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 ≤ 9</a:t>
            </a:r>
            <a:r>
              <a:rPr lang="en-GB" dirty="0" smtClean="0">
                <a:solidFill>
                  <a:srgbClr val="0000CC"/>
                </a:solidFill>
                <a:latin typeface="Verdana" pitchFamily="34" charset="0"/>
              </a:rPr>
              <a:t>%)</a:t>
            </a:r>
            <a:endParaRPr lang="en-GB" sz="1800" dirty="0">
              <a:solidFill>
                <a:srgbClr val="0000CC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EURIMIS (EURISOL Multi-megawatt Ion Sources)</a:t>
            </a:r>
            <a:endParaRPr lang="en-GB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4075534" y="1196752"/>
          <a:ext cx="4744938" cy="1750695"/>
        </p:xfrm>
        <a:graphic>
          <a:graphicData uri="http://schemas.openxmlformats.org/drawingml/2006/table">
            <a:tbl>
              <a:tblPr/>
              <a:tblGrid>
                <a:gridCol w="1342709"/>
                <a:gridCol w="1709856"/>
                <a:gridCol w="1692373"/>
              </a:tblGrid>
              <a:tr h="4076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>
                          <a:solidFill>
                            <a:srgbClr val="0000CC"/>
                          </a:solidFill>
                          <a:latin typeface="Calibri"/>
                        </a:rPr>
                        <a:t>Partners</a:t>
                      </a:r>
                      <a:endParaRPr lang="fr-FR" sz="1600" b="0" i="0" u="none" strike="noStrike" dirty="0">
                        <a:solidFill>
                          <a:srgbClr val="0000CC"/>
                        </a:solidFill>
                        <a:latin typeface="Calibri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Requested 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Responsable Labo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CERN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0 k€</a:t>
                      </a:r>
                    </a:p>
                  </a:txBody>
                  <a:tcPr marL="9525" marR="285750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B. Marsh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IFJ (Poland)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25 k€</a:t>
                      </a:r>
                    </a:p>
                  </a:txBody>
                  <a:tcPr marL="9525" marR="28575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R. Misiak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IPNO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210 k€</a:t>
                      </a:r>
                    </a:p>
                  </a:txBody>
                  <a:tcPr marL="9525" marR="28575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C. Lau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LNL-INFN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60 k€</a:t>
                      </a:r>
                    </a:p>
                  </a:txBody>
                  <a:tcPr marL="9525" marR="28575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A. Andrighetto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SLCJ (Poland)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25 k€</a:t>
                      </a:r>
                    </a:p>
                  </a:txBody>
                  <a:tcPr marL="9525" marR="28575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>
                          <a:solidFill>
                            <a:srgbClr val="0000CC"/>
                          </a:solidFill>
                          <a:latin typeface="Calibri"/>
                        </a:rPr>
                        <a:t>J. </a:t>
                      </a:r>
                      <a:r>
                        <a:rPr lang="fr-FR" sz="1600" b="0" i="0" u="none" strike="noStrike" dirty="0" err="1">
                          <a:solidFill>
                            <a:srgbClr val="0000CC"/>
                          </a:solidFill>
                          <a:latin typeface="Calibri"/>
                        </a:rPr>
                        <a:t>Choinski</a:t>
                      </a:r>
                      <a:endParaRPr lang="fr-FR" sz="1600" b="0" i="0" u="none" strike="noStrike" dirty="0">
                        <a:solidFill>
                          <a:srgbClr val="0000CC"/>
                        </a:solidFill>
                        <a:latin typeface="Calibri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987824" y="3573016"/>
          <a:ext cx="5749900" cy="1750695"/>
        </p:xfrm>
        <a:graphic>
          <a:graphicData uri="http://schemas.openxmlformats.org/drawingml/2006/table">
            <a:tbl>
              <a:tblPr/>
              <a:tblGrid>
                <a:gridCol w="5749900"/>
              </a:tblGrid>
              <a:tr h="4076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>
                          <a:solidFill>
                            <a:srgbClr val="0000CC"/>
                          </a:solidFill>
                          <a:latin typeface="Calibri"/>
                        </a:rPr>
                        <a:t>Work</a:t>
                      </a:r>
                      <a:r>
                        <a:rPr lang="fr-FR" sz="1600" b="0" i="0" u="none" strike="noStrike" dirty="0">
                          <a:solidFill>
                            <a:srgbClr val="0000CC"/>
                          </a:solidFill>
                          <a:latin typeface="Calibri"/>
                        </a:rPr>
                        <a:t> Package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Project coordination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WP1:   IRENA device for the RILIS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WP2:   Beam extraction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WP3:   Physicochemical alteration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CC"/>
                          </a:solidFill>
                          <a:latin typeface="Calibri"/>
                        </a:rPr>
                        <a:t>WP4:   Material for selective regulation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0" descr="FOUR 6"/>
          <p:cNvPicPr>
            <a:picLocks noChangeAspect="1" noChangeArrowheads="1"/>
          </p:cNvPicPr>
          <p:nvPr/>
        </p:nvPicPr>
        <p:blipFill>
          <a:blip r:embed="rId2" cstate="print"/>
          <a:srcRect l="15941" t="7297" r="31883" b="7297"/>
          <a:stretch>
            <a:fillRect/>
          </a:stretch>
        </p:blipFill>
        <p:spPr bwMode="auto">
          <a:xfrm>
            <a:off x="487362" y="1557459"/>
            <a:ext cx="1831050" cy="1558932"/>
          </a:xfrm>
          <a:prstGeom prst="rect">
            <a:avLst/>
          </a:prstGeom>
          <a:noFill/>
        </p:spPr>
      </p:pic>
      <p:grpSp>
        <p:nvGrpSpPr>
          <p:cNvPr id="6" name="Group 1166"/>
          <p:cNvGrpSpPr>
            <a:grpSpLocks noChangeAspect="1"/>
          </p:cNvGrpSpPr>
          <p:nvPr/>
        </p:nvGrpSpPr>
        <p:grpSpPr bwMode="auto">
          <a:xfrm>
            <a:off x="2504788" y="2263909"/>
            <a:ext cx="432050" cy="156979"/>
            <a:chOff x="1248" y="712"/>
            <a:chExt cx="300" cy="109"/>
          </a:xfrm>
        </p:grpSpPr>
        <p:sp>
          <p:nvSpPr>
            <p:cNvPr id="7" name="AutoShape 1153"/>
            <p:cNvSpPr>
              <a:spLocks noChangeAspect="1" noChangeArrowheads="1"/>
            </p:cNvSpPr>
            <p:nvPr/>
          </p:nvSpPr>
          <p:spPr bwMode="auto">
            <a:xfrm flipH="1">
              <a:off x="1248" y="712"/>
              <a:ext cx="245" cy="82"/>
            </a:xfrm>
            <a:prstGeom prst="homePlate">
              <a:avLst>
                <a:gd name="adj" fmla="val 54334"/>
              </a:avLst>
            </a:prstGeom>
            <a:gradFill rotWithShape="1">
              <a:gsLst>
                <a:gs pos="0">
                  <a:srgbClr val="0000FF"/>
                </a:gs>
                <a:gs pos="50000">
                  <a:srgbClr val="66FF66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AutoShape 1154"/>
            <p:cNvSpPr>
              <a:spLocks noChangeAspect="1" noChangeArrowheads="1"/>
            </p:cNvSpPr>
            <p:nvPr/>
          </p:nvSpPr>
          <p:spPr bwMode="auto">
            <a:xfrm flipH="1">
              <a:off x="1303" y="739"/>
              <a:ext cx="245" cy="82"/>
            </a:xfrm>
            <a:prstGeom prst="homePlate">
              <a:avLst>
                <a:gd name="adj" fmla="val 54334"/>
              </a:avLst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ModèleSimple_PP2007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ol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ModèleSimple_PP2007v1</Template>
  <TotalTime>2307</TotalTime>
  <Words>401</Words>
  <Application>Microsoft Office PowerPoint</Application>
  <PresentationFormat>Affichage à l'écran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ModèleSimple_PP2007v1</vt:lpstr>
      <vt:lpstr>Status of R&amp;D on ion source at</vt:lpstr>
      <vt:lpstr>IRENA plasma ion source for SPIRAL2</vt:lpstr>
      <vt:lpstr>Tests of the IRENA plasma ion source</vt:lpstr>
      <vt:lpstr>IRENA: Latest results (tests still in progress)</vt:lpstr>
      <vt:lpstr>RILIS ion source</vt:lpstr>
      <vt:lpstr>EURIMIS (EURISOL Multi-megawatt Ion Sources)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lau</dc:creator>
  <cp:lastModifiedBy>lau</cp:lastModifiedBy>
  <cp:revision>299</cp:revision>
  <dcterms:created xsi:type="dcterms:W3CDTF">2011-03-25T17:24:59Z</dcterms:created>
  <dcterms:modified xsi:type="dcterms:W3CDTF">2011-06-27T13:18:36Z</dcterms:modified>
</cp:coreProperties>
</file>