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4"/>
  </p:sldMasterIdLst>
  <p:notesMasterIdLst>
    <p:notesMasterId r:id="rId20"/>
  </p:notesMasterIdLst>
  <p:handoutMasterIdLst>
    <p:handoutMasterId r:id="rId21"/>
  </p:handoutMasterIdLst>
  <p:sldIdLst>
    <p:sldId id="256" r:id="rId5"/>
    <p:sldId id="364" r:id="rId6"/>
    <p:sldId id="366" r:id="rId7"/>
    <p:sldId id="372" r:id="rId8"/>
    <p:sldId id="363" r:id="rId9"/>
    <p:sldId id="367" r:id="rId10"/>
    <p:sldId id="368" r:id="rId11"/>
    <p:sldId id="304" r:id="rId12"/>
    <p:sldId id="355" r:id="rId13"/>
    <p:sldId id="369" r:id="rId14"/>
    <p:sldId id="353" r:id="rId15"/>
    <p:sldId id="370" r:id="rId16"/>
    <p:sldId id="360" r:id="rId17"/>
    <p:sldId id="362" r:id="rId18"/>
    <p:sldId id="371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798"/>
    <a:srgbClr val="1F297F"/>
    <a:srgbClr val="233A8D"/>
    <a:srgbClr val="204798"/>
    <a:srgbClr val="232D7F"/>
    <a:srgbClr val="263C8C"/>
    <a:srgbClr val="00245B"/>
    <a:srgbClr val="FF0000"/>
    <a:srgbClr val="2D1FE5"/>
    <a:srgbClr val="33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89163" autoAdjust="0"/>
  </p:normalViewPr>
  <p:slideViewPr>
    <p:cSldViewPr>
      <p:cViewPr varScale="1">
        <p:scale>
          <a:sx n="52" d="100"/>
          <a:sy n="52" d="100"/>
        </p:scale>
        <p:origin x="-4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0FD550-16D9-5148-AE7A-EC15103B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1221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1DFFC8-EEE4-D042-ADF6-2455D948E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5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3A08D9-ACC8-A840-B98D-9ECC87DB978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A83042-4B78-874E-A00A-FF8630C876A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A83042-4B78-874E-A00A-FF8630C876AA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A83042-4B78-874E-A00A-FF8630C876AA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29125" y="5715000"/>
            <a:ext cx="64452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39750" y="3598863"/>
            <a:ext cx="8353425" cy="973137"/>
          </a:xfrm>
        </p:spPr>
        <p:txBody>
          <a:bodyPr anchor="t"/>
          <a:lstStyle>
            <a:lvl1pPr>
              <a:lnSpc>
                <a:spcPct val="120000"/>
              </a:lnSpc>
              <a:defRPr/>
            </a:lvl1pPr>
          </a:lstStyle>
          <a:p>
            <a:pPr lvl="0"/>
            <a:r>
              <a:rPr lang="en-US" noProof="0" smtClean="0"/>
              <a:t>Mastertitelformat bearbeiten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857750"/>
            <a:ext cx="8353425" cy="1458913"/>
          </a:xfrm>
        </p:spPr>
        <p:txBody>
          <a:bodyPr/>
          <a:lstStyle>
            <a:lvl1pPr>
              <a:lnSpc>
                <a:spcPct val="112000"/>
              </a:lnSpc>
              <a:defRPr/>
            </a:lvl1pPr>
          </a:lstStyle>
          <a:p>
            <a:pPr lvl="0"/>
            <a:r>
              <a:rPr lang="en-US" noProof="0" smtClean="0"/>
              <a:t>Master-Untertitelformat bearbeiten</a:t>
            </a:r>
          </a:p>
        </p:txBody>
      </p:sp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7524750" y="6551613"/>
            <a:ext cx="1227138" cy="2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fld id="{6A734D1C-50D6-0843-8EEE-BF4C4C49D46B}" type="slidenum">
              <a:rPr lang="en-US" sz="700">
                <a:solidFill>
                  <a:srgbClr val="204798"/>
                </a:solidFill>
                <a:latin typeface="Verdana" charset="0"/>
                <a:cs typeface="+mn-cs"/>
              </a:rPr>
              <a:pPr algn="r">
                <a:defRPr/>
              </a:pPr>
              <a:t>‹#›</a:t>
            </a:fld>
            <a:endParaRPr lang="en-US" sz="700" dirty="0">
              <a:solidFill>
                <a:srgbClr val="204798"/>
              </a:solidFill>
              <a:latin typeface="Verdana" charset="0"/>
              <a:cs typeface="+mn-cs"/>
            </a:endParaRPr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cs typeface="+mn-cs"/>
            </a:endParaRPr>
          </a:p>
        </p:txBody>
      </p:sp>
      <p:sp>
        <p:nvSpPr>
          <p:cNvPr id="15" name="Rectangle 13"/>
          <p:cNvSpPr>
            <a:spLocks noChangeArrowheads="1"/>
          </p:cNvSpPr>
          <p:nvPr userDrawn="1"/>
        </p:nvSpPr>
        <p:spPr bwMode="auto">
          <a:xfrm>
            <a:off x="539750" y="6543675"/>
            <a:ext cx="82089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2957513" algn="l"/>
                <a:tab pos="3048000" algn="l"/>
              </a:tabLst>
              <a:defRPr/>
            </a:pPr>
            <a:r>
              <a:rPr lang="en-US" sz="700" dirty="0" smtClean="0">
                <a:solidFill>
                  <a:srgbClr val="204798"/>
                </a:solidFill>
                <a:latin typeface="Verdana" charset="0"/>
                <a:cs typeface="+mn-cs"/>
              </a:rPr>
              <a:t>CERN, 26.06.2011</a:t>
            </a:r>
            <a:endParaRPr lang="en-US" sz="700" dirty="0">
              <a:solidFill>
                <a:srgbClr val="204798"/>
              </a:solidFill>
              <a:latin typeface="Verdana" charset="0"/>
              <a:cs typeface="+mn-cs"/>
            </a:endParaRPr>
          </a:p>
        </p:txBody>
      </p:sp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555625" y="6548438"/>
            <a:ext cx="82089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700" dirty="0" smtClean="0">
                <a:solidFill>
                  <a:srgbClr val="204798"/>
                </a:solidFill>
                <a:latin typeface="Verdana" charset="0"/>
                <a:cs typeface="+mn-cs"/>
              </a:rPr>
              <a:t>EURISOL-NET Working Group Meeting</a:t>
            </a:r>
            <a:endParaRPr lang="en-US" sz="700" dirty="0">
              <a:solidFill>
                <a:srgbClr val="204798"/>
              </a:solidFill>
              <a:latin typeface="Verdana" charset="0"/>
              <a:cs typeface="+mn-cs"/>
            </a:endParaRPr>
          </a:p>
        </p:txBody>
      </p:sp>
      <p:pic>
        <p:nvPicPr>
          <p:cNvPr id="17" name="Bild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5538" y="116632"/>
            <a:ext cx="1103954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305315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52740422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05613" y="242888"/>
            <a:ext cx="2087562" cy="604837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242888"/>
            <a:ext cx="6113463" cy="604837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088892587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539750" y="242888"/>
            <a:ext cx="8353425" cy="6048375"/>
          </a:xfr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98640646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242888"/>
            <a:ext cx="7232650" cy="33337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7074465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1101357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407068138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2331907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93162276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67664027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7245451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73933351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41980706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125538"/>
            <a:ext cx="8353425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42888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pic>
        <p:nvPicPr>
          <p:cNvPr id="2" name="Bild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815538" y="116632"/>
            <a:ext cx="1103954" cy="1080120"/>
          </a:xfrm>
          <a:prstGeom prst="rect">
            <a:avLst/>
          </a:prstGeom>
        </p:spPr>
      </p:pic>
      <p:cxnSp>
        <p:nvCxnSpPr>
          <p:cNvPr id="4" name="Gerade Verbindung 3"/>
          <p:cNvCxnSpPr/>
          <p:nvPr userDrawn="1"/>
        </p:nvCxnSpPr>
        <p:spPr>
          <a:xfrm>
            <a:off x="529858" y="644473"/>
            <a:ext cx="7056784" cy="0"/>
          </a:xfrm>
          <a:prstGeom prst="line">
            <a:avLst/>
          </a:prstGeom>
          <a:ln w="31750">
            <a:solidFill>
              <a:srgbClr val="20479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7524750" y="6551613"/>
            <a:ext cx="1227138" cy="2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fld id="{6A734D1C-50D6-0843-8EEE-BF4C4C49D46B}" type="slidenum">
              <a:rPr lang="en-US" sz="700">
                <a:solidFill>
                  <a:srgbClr val="204798"/>
                </a:solidFill>
                <a:latin typeface="Verdana" charset="0"/>
                <a:cs typeface="+mn-cs"/>
              </a:rPr>
              <a:pPr algn="r">
                <a:defRPr/>
              </a:pPr>
              <a:t>‹#›</a:t>
            </a:fld>
            <a:endParaRPr lang="en-US" sz="700" dirty="0">
              <a:solidFill>
                <a:srgbClr val="204798"/>
              </a:solidFill>
              <a:latin typeface="Verdana" charset="0"/>
              <a:cs typeface="+mn-cs"/>
            </a:endParaRPr>
          </a:p>
        </p:txBody>
      </p:sp>
      <p:sp>
        <p:nvSpPr>
          <p:cNvPr id="13" name="Line 8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539750" y="6543675"/>
            <a:ext cx="82089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2957513" algn="l"/>
                <a:tab pos="3048000" algn="l"/>
              </a:tabLst>
              <a:defRPr/>
            </a:pPr>
            <a:r>
              <a:rPr lang="en-US" sz="700" dirty="0" smtClean="0">
                <a:solidFill>
                  <a:srgbClr val="204798"/>
                </a:solidFill>
                <a:latin typeface="Verdana" charset="0"/>
                <a:cs typeface="+mn-cs"/>
              </a:rPr>
              <a:t>CERN, 26.06.2011</a:t>
            </a:r>
            <a:endParaRPr lang="en-US" sz="700" dirty="0">
              <a:solidFill>
                <a:srgbClr val="204798"/>
              </a:solidFill>
              <a:latin typeface="Verdana" charset="0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 userDrawn="1"/>
        </p:nvSpPr>
        <p:spPr bwMode="auto">
          <a:xfrm>
            <a:off x="555625" y="6548438"/>
            <a:ext cx="82089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700" dirty="0" smtClean="0">
                <a:solidFill>
                  <a:srgbClr val="204798"/>
                </a:solidFill>
                <a:latin typeface="Verdana" charset="0"/>
                <a:cs typeface="+mn-cs"/>
              </a:rPr>
              <a:t>EURISOL-NET Working Group Meeting</a:t>
            </a:r>
            <a:endParaRPr lang="en-US" sz="700" dirty="0">
              <a:solidFill>
                <a:srgbClr val="204798"/>
              </a:solidFill>
              <a:latin typeface="Verdana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rgbClr val="1F4798">
              <a:alpha val="93000"/>
            </a:srgbClr>
          </a:solidFill>
          <a:effectLst>
            <a:outerShdw blurRad="27305" dist="19939" dir="5400000" algn="tl" rotWithShape="0">
              <a:srgbClr val="000000">
                <a:alpha val="38000"/>
              </a:srgbClr>
            </a:outerShdw>
          </a:effectLst>
          <a:latin typeface="+mj-lt"/>
          <a:ea typeface="+mj-ea"/>
          <a:cs typeface="ＭＳ Ｐゴシック" charset="0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defRPr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556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600">
          <a:solidFill>
            <a:schemeClr val="tx1"/>
          </a:solidFill>
          <a:latin typeface="+mn-lt"/>
          <a:ea typeface="+mn-ea"/>
        </a:defRPr>
      </a:lvl2pPr>
      <a:lvl3pPr marL="723900" indent="-1889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3pPr>
      <a:lvl4pPr marL="10795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4pPr>
      <a:lvl5pPr marL="14351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5pPr>
      <a:lvl6pPr marL="18923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23495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28067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32639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24" descr="synchrotronlic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555" r="-182915"/>
          <a:stretch>
            <a:fillRect/>
          </a:stretch>
        </p:blipFill>
        <p:spPr bwMode="auto">
          <a:xfrm>
            <a:off x="292072" y="3284984"/>
            <a:ext cx="8528400" cy="2304256"/>
          </a:xfrm>
          <a:prstGeom prst="rect">
            <a:avLst/>
          </a:prstGeom>
          <a:solidFill>
            <a:srgbClr val="00245B"/>
          </a:solidFill>
          <a:ln>
            <a:noFill/>
          </a:ln>
        </p:spPr>
      </p:pic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984297" y="4285545"/>
            <a:ext cx="651668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="" xmlns:a14="http://schemas.microsoft.com/office/drawing/2010/main" w="101600">
                <a:solidFill>
                  <a:srgbClr val="49539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Verdana" charset="0"/>
                <a:cs typeface="+mn-cs"/>
              </a:rPr>
              <a:t>Uranium Carbide Material Developments</a:t>
            </a:r>
          </a:p>
          <a:p>
            <a:pPr algn="r">
              <a:defRPr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Verdana" charset="0"/>
                <a:cs typeface="+mn-cs"/>
              </a:rPr>
              <a:t>at CERN-ISOLDE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Verdana" charset="0"/>
              <a:cs typeface="+mn-cs"/>
            </a:endParaRPr>
          </a:p>
          <a:p>
            <a:pPr algn="r"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Verdana" charset="0"/>
                <a:ea typeface="굴림" charset="0"/>
                <a:cs typeface="Times New Roman" charset="0"/>
              </a:rPr>
              <a:t/>
            </a:r>
            <a:br>
              <a:rPr lang="en-US" sz="1200" dirty="0">
                <a:solidFill>
                  <a:schemeClr val="bg1">
                    <a:lumMod val="50000"/>
                  </a:schemeClr>
                </a:solidFill>
                <a:latin typeface="Verdana" charset="0"/>
                <a:ea typeface="굴림" charset="0"/>
                <a:cs typeface="Times New Roman" charset="0"/>
              </a:rPr>
            </a:b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Verdana" charset="0"/>
                <a:ea typeface="굴림" charset="0"/>
                <a:cs typeface="Times New Roman" charset="0"/>
              </a:rPr>
              <a:t>Alexander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Verdana" charset="0"/>
                <a:ea typeface="굴림" charset="0"/>
                <a:cs typeface="Times New Roman" charset="0"/>
              </a:rPr>
              <a:t>Gottberg</a:t>
            </a:r>
          </a:p>
        </p:txBody>
      </p:sp>
      <p:pic>
        <p:nvPicPr>
          <p:cNvPr id="8" name="Bild 4" descr="UC_ACS_Aug2010_fin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135" t="3972" r="423" b="77231"/>
          <a:stretch/>
        </p:blipFill>
        <p:spPr bwMode="auto">
          <a:xfrm>
            <a:off x="291600" y="1628800"/>
            <a:ext cx="852887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Micro Spot Material Mapping at SLS</a:t>
            </a:r>
            <a:endParaRPr lang="en-US" dirty="0"/>
          </a:p>
        </p:txBody>
      </p:sp>
      <p:sp>
        <p:nvSpPr>
          <p:cNvPr id="5" name="Text Box 57"/>
          <p:cNvSpPr txBox="1">
            <a:spLocks noChangeArrowheads="1"/>
          </p:cNvSpPr>
          <p:nvPr/>
        </p:nvSpPr>
        <p:spPr bwMode="auto">
          <a:xfrm>
            <a:off x="539750" y="1024275"/>
            <a:ext cx="8136706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Beamline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X05LA </a:t>
            </a:r>
            <a:r>
              <a:rPr lang="en-US" sz="1400" dirty="0">
                <a:solidFill>
                  <a:srgbClr val="1F4798"/>
                </a:solidFill>
                <a:latin typeface="+mn-lt"/>
              </a:rPr>
              <a:t>@ SLS, PSI offers: 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h</a:t>
            </a:r>
            <a:r>
              <a:rPr lang="en-US" sz="1400" dirty="0" err="1" smtClean="0">
                <a:solidFill>
                  <a:srgbClr val="1F4798"/>
                </a:solidFill>
                <a:latin typeface="Symbol" charset="2"/>
                <a:cs typeface="Symbol" charset="2"/>
              </a:rPr>
              <a:t>n</a:t>
            </a:r>
            <a:r>
              <a:rPr lang="en-US" sz="1400" dirty="0">
                <a:solidFill>
                  <a:srgbClr val="1F4798"/>
                </a:solidFill>
                <a:latin typeface="+mn-lt"/>
              </a:rPr>
              <a:t>= 5 – 20 </a:t>
            </a:r>
            <a:r>
              <a:rPr lang="en-US" sz="1400" dirty="0" err="1">
                <a:solidFill>
                  <a:srgbClr val="1F4798"/>
                </a:solidFill>
                <a:latin typeface="+mn-lt"/>
              </a:rPr>
              <a:t>keV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,  </a:t>
            </a:r>
            <a:r>
              <a:rPr lang="en-US" sz="1400" dirty="0" smtClean="0">
                <a:solidFill>
                  <a:srgbClr val="1F4798"/>
                </a:solidFill>
                <a:latin typeface="Symbol" charset="2"/>
                <a:cs typeface="Symbol" charset="2"/>
              </a:rPr>
              <a:t>D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E/E=2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ea typeface="Wingdings"/>
                <a:cs typeface="Wingdings"/>
                <a:sym typeface="Wingdings"/>
              </a:rPr>
              <a:t>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10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</a:rPr>
              <a:t>-4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,  1 </a:t>
            </a:r>
            <a:r>
              <a:rPr lang="en-US" sz="1400" dirty="0">
                <a:solidFill>
                  <a:srgbClr val="1F4798"/>
                </a:solidFill>
                <a:latin typeface="+mn-lt"/>
              </a:rPr>
              <a:t>x 1 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µm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</a:rPr>
              <a:t>2</a:t>
            </a:r>
            <a:endParaRPr lang="en-US" sz="1400" baseline="30000" dirty="0">
              <a:solidFill>
                <a:srgbClr val="1F4798"/>
              </a:solidFill>
              <a:latin typeface="+mn-lt"/>
            </a:endParaRPr>
          </a:p>
          <a:p>
            <a:pPr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XRD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XFS</a:t>
            </a:r>
            <a:endParaRPr lang="en-US" sz="1400" dirty="0">
              <a:solidFill>
                <a:srgbClr val="1F4798"/>
              </a:solidFill>
              <a:latin typeface="+mn-lt"/>
            </a:endParaRP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1F4798"/>
                </a:solidFill>
                <a:latin typeface="+mn-lt"/>
              </a:rPr>
              <a:t>X-ray absorption fine structure (XAFS, NEXAFS, EXAFS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)</a:t>
            </a:r>
            <a:endParaRPr lang="en-US" sz="1400" dirty="0">
              <a:solidFill>
                <a:srgbClr val="1F4798"/>
              </a:solidFill>
              <a:latin typeface="+mn-lt"/>
            </a:endParaRPr>
          </a:p>
        </p:txBody>
      </p:sp>
      <p:pic>
        <p:nvPicPr>
          <p:cNvPr id="26627" name="Bild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2547417"/>
            <a:ext cx="4984801" cy="1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Bild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18842"/>
            <a:ext cx="2376264" cy="196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Micro Spot Material Mapping at SLS</a:t>
            </a:r>
            <a:endParaRPr lang="en-US" dirty="0"/>
          </a:p>
        </p:txBody>
      </p:sp>
      <p:graphicFrame>
        <p:nvGraphicFramePr>
          <p:cNvPr id="18" name="Object 3"/>
          <p:cNvGraphicFramePr>
            <a:graphicFrameLocks noChangeAspect="1"/>
          </p:cNvGraphicFramePr>
          <p:nvPr/>
        </p:nvGraphicFramePr>
        <p:xfrm>
          <a:off x="60002" y="2401832"/>
          <a:ext cx="4740275" cy="3309938"/>
        </p:xfrm>
        <a:graphic>
          <a:graphicData uri="http://schemas.openxmlformats.org/presentationml/2006/ole">
            <p:oleObj spid="_x0000_s29697" name="Graph" r:id="rId3" imgW="4154400" imgH="2901600" progId="Origin50.Graph">
              <p:embed/>
            </p:oleObj>
          </a:graphicData>
        </a:graphic>
      </p:graphicFrame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4296221" y="2401832"/>
          <a:ext cx="4740275" cy="3309938"/>
        </p:xfrm>
        <a:graphic>
          <a:graphicData uri="http://schemas.openxmlformats.org/presentationml/2006/ole">
            <p:oleObj spid="_x0000_s29698" name="Graph" r:id="rId4" imgW="4154400" imgH="2901600" progId="Origin50.Graph">
              <p:embed/>
            </p:oleObj>
          </a:graphicData>
        </a:graphic>
      </p:graphicFrame>
      <p:sp>
        <p:nvSpPr>
          <p:cNvPr id="20" name="Rechteck 2"/>
          <p:cNvSpPr/>
          <p:nvPr/>
        </p:nvSpPr>
        <p:spPr>
          <a:xfrm>
            <a:off x="1703933" y="2348880"/>
            <a:ext cx="15119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rgbClr val="1F4798"/>
                </a:solidFill>
                <a:latin typeface="+mn-lt"/>
                <a:cs typeface="+mn-cs"/>
              </a:rPr>
              <a:t>Fluorescence</a:t>
            </a:r>
            <a:endParaRPr lang="en-US" sz="16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21" name="Rechteck 2"/>
          <p:cNvSpPr/>
          <p:nvPr/>
        </p:nvSpPr>
        <p:spPr>
          <a:xfrm>
            <a:off x="5952603" y="2348880"/>
            <a:ext cx="15119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rgbClr val="1F4798"/>
                </a:solidFill>
                <a:latin typeface="+mn-lt"/>
                <a:cs typeface="+mn-cs"/>
              </a:rPr>
              <a:t>EXAFS</a:t>
            </a:r>
            <a:endParaRPr lang="en-US" sz="16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539750" y="5785519"/>
            <a:ext cx="813670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Results from first X-ray absorption experiments on UC</a:t>
            </a:r>
            <a:endParaRPr lang="en-US" sz="1400" dirty="0">
              <a:solidFill>
                <a:srgbClr val="1F4798"/>
              </a:solidFill>
              <a:latin typeface="+mn-lt"/>
            </a:endParaRPr>
          </a:p>
        </p:txBody>
      </p:sp>
      <p:sp>
        <p:nvSpPr>
          <p:cNvPr id="24" name="Text Box 57"/>
          <p:cNvSpPr txBox="1">
            <a:spLocks noChangeArrowheads="1"/>
          </p:cNvSpPr>
          <p:nvPr/>
        </p:nvSpPr>
        <p:spPr bwMode="auto">
          <a:xfrm>
            <a:off x="539750" y="1024275"/>
            <a:ext cx="8136706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Beamline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X05LA </a:t>
            </a:r>
            <a:r>
              <a:rPr lang="en-US" sz="1400" dirty="0">
                <a:solidFill>
                  <a:srgbClr val="1F4798"/>
                </a:solidFill>
                <a:latin typeface="+mn-lt"/>
              </a:rPr>
              <a:t>@ SLS, PSI offers: 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h</a:t>
            </a:r>
            <a:r>
              <a:rPr lang="en-US" sz="1400" dirty="0" err="1" smtClean="0">
                <a:solidFill>
                  <a:srgbClr val="1F4798"/>
                </a:solidFill>
                <a:latin typeface="Symbol" charset="2"/>
                <a:cs typeface="Symbol" charset="2"/>
              </a:rPr>
              <a:t>n</a:t>
            </a:r>
            <a:r>
              <a:rPr lang="en-US" sz="1400" dirty="0">
                <a:solidFill>
                  <a:srgbClr val="1F4798"/>
                </a:solidFill>
                <a:latin typeface="+mn-lt"/>
              </a:rPr>
              <a:t>= 5 – 20 </a:t>
            </a:r>
            <a:r>
              <a:rPr lang="en-US" sz="1400" dirty="0" err="1">
                <a:solidFill>
                  <a:srgbClr val="1F4798"/>
                </a:solidFill>
                <a:latin typeface="+mn-lt"/>
              </a:rPr>
              <a:t>keV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,  </a:t>
            </a:r>
            <a:r>
              <a:rPr lang="en-US" sz="1400" dirty="0" smtClean="0">
                <a:solidFill>
                  <a:srgbClr val="1F4798"/>
                </a:solidFill>
                <a:latin typeface="Symbol" charset="2"/>
                <a:cs typeface="Symbol" charset="2"/>
              </a:rPr>
              <a:t>D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E/E=2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ea typeface="Wingdings"/>
                <a:cs typeface="Wingdings"/>
                <a:sym typeface="Wingdings"/>
              </a:rPr>
              <a:t>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10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</a:rPr>
              <a:t>-4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,  1 </a:t>
            </a:r>
            <a:r>
              <a:rPr lang="en-US" sz="1400" dirty="0">
                <a:solidFill>
                  <a:srgbClr val="1F4798"/>
                </a:solidFill>
                <a:latin typeface="+mn-lt"/>
              </a:rPr>
              <a:t>x 1 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µm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</a:rPr>
              <a:t>2</a:t>
            </a:r>
            <a:endParaRPr lang="en-US" sz="1400" baseline="30000" dirty="0">
              <a:solidFill>
                <a:srgbClr val="1F4798"/>
              </a:solidFill>
              <a:latin typeface="+mn-lt"/>
            </a:endParaRPr>
          </a:p>
          <a:p>
            <a:pPr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XRD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XFS</a:t>
            </a:r>
            <a:endParaRPr lang="en-US" sz="1400" dirty="0">
              <a:solidFill>
                <a:srgbClr val="1F4798"/>
              </a:solidFill>
              <a:latin typeface="+mn-lt"/>
            </a:endParaRP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1F4798"/>
                </a:solidFill>
                <a:latin typeface="+mn-lt"/>
              </a:rPr>
              <a:t>X-ray absorption fine structure (XAFS, NEXAFS, EXAFS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)</a:t>
            </a:r>
            <a:endParaRPr lang="en-US" sz="1400" dirty="0">
              <a:solidFill>
                <a:srgbClr val="1F4798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and Collaboration</a:t>
            </a:r>
            <a:endParaRPr lang="en-GB" dirty="0"/>
          </a:p>
        </p:txBody>
      </p:sp>
      <p:sp>
        <p:nvSpPr>
          <p:cNvPr id="12" name="Text Box 57"/>
          <p:cNvSpPr txBox="1">
            <a:spLocks noChangeArrowheads="1"/>
          </p:cNvSpPr>
          <p:nvPr/>
        </p:nvSpPr>
        <p:spPr bwMode="auto">
          <a:xfrm>
            <a:off x="827782" y="1762358"/>
            <a:ext cx="3168154" cy="289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Team:</a:t>
            </a:r>
          </a:p>
          <a:p>
            <a:pPr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Richard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Catherall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Thierry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Stora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Tim Giles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Pekka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Suominen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João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Pedro Ramos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Christoph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Seiffert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Bernard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Crepieux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Gunvor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Koldste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Marc Guichard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/>
              <a:buChar char="•"/>
              <a:defRPr/>
            </a:pPr>
            <a:endParaRPr lang="en-US" sz="1400" dirty="0">
              <a:solidFill>
                <a:srgbClr val="1F4798"/>
              </a:solidFill>
              <a:latin typeface="+mn-lt"/>
            </a:endParaRPr>
          </a:p>
        </p:txBody>
      </p:sp>
      <p:sp>
        <p:nvSpPr>
          <p:cNvPr id="4" name="Text Box 57"/>
          <p:cNvSpPr txBox="1">
            <a:spLocks noChangeArrowheads="1"/>
          </p:cNvSpPr>
          <p:nvPr/>
        </p:nvSpPr>
        <p:spPr bwMode="auto">
          <a:xfrm>
            <a:off x="4499992" y="1762358"/>
            <a:ext cx="4264939" cy="37548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Thanks to:</a:t>
            </a:r>
          </a:p>
          <a:p>
            <a:pPr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Daniel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Grolimund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(PSI)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Claude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Degueldre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(PSI)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Ines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Günther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-Leopold (PSI)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Daniel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Stracener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(ORNL)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Vladimir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Panteleev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(PNPI)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Stefano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Sgobba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(EN-MME)</a:t>
            </a: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Yorick</a:t>
            </a: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Blumenfeld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</a:rPr>
              <a:t>Magdalena </a:t>
            </a:r>
            <a:r>
              <a:rPr lang="en-US" sz="1400" dirty="0" err="1" smtClean="0">
                <a:solidFill>
                  <a:srgbClr val="1F4798"/>
                </a:solidFill>
                <a:latin typeface="+mn-lt"/>
              </a:rPr>
              <a:t>Kowalska</a:t>
            </a: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 pitchFamily="34" charset="0"/>
              <a:buChar char="•"/>
              <a:defRPr/>
            </a:pPr>
            <a:endParaRPr lang="en-US" sz="1400" dirty="0" smtClean="0">
              <a:solidFill>
                <a:srgbClr val="1F4798"/>
              </a:solidFill>
              <a:latin typeface="+mn-lt"/>
            </a:endParaRPr>
          </a:p>
          <a:p>
            <a:pPr marL="176213" indent="-125413">
              <a:buFont typeface="Arial"/>
              <a:buChar char="•"/>
              <a:defRPr/>
            </a:pPr>
            <a:endParaRPr lang="en-US" sz="1400" dirty="0">
              <a:solidFill>
                <a:srgbClr val="1F4798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first results</a:t>
            </a:r>
            <a:endParaRPr lang="en-GB" dirty="0"/>
          </a:p>
        </p:txBody>
      </p:sp>
      <p:sp>
        <p:nvSpPr>
          <p:cNvPr id="12" name="Text Box 57"/>
          <p:cNvSpPr txBox="1">
            <a:spLocks noChangeArrowheads="1"/>
          </p:cNvSpPr>
          <p:nvPr/>
        </p:nvSpPr>
        <p:spPr bwMode="auto">
          <a:xfrm>
            <a:off x="539750" y="4509120"/>
            <a:ext cx="8136706" cy="24929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F4798"/>
                </a:solidFill>
                <a:latin typeface="+mn-lt"/>
              </a:rPr>
              <a:t>Follow up:</a:t>
            </a:r>
          </a:p>
          <a:p>
            <a:pPr>
              <a:defRPr/>
            </a:pPr>
            <a:endParaRPr lang="en-US" sz="1200" dirty="0" smtClean="0">
              <a:solidFill>
                <a:srgbClr val="1F4798"/>
              </a:solidFill>
              <a:latin typeface="+mn-lt"/>
            </a:endParaRPr>
          </a:p>
          <a:p>
            <a:pPr marL="92075" indent="-920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1F4798"/>
                </a:solidFill>
                <a:latin typeface="+mn-lt"/>
              </a:rPr>
              <a:t>Simulation tests</a:t>
            </a:r>
          </a:p>
          <a:p>
            <a:pPr marL="92075" indent="-920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1F4798"/>
                </a:solidFill>
                <a:latin typeface="+mn-lt"/>
              </a:rPr>
              <a:t>Advance sample preparation</a:t>
            </a:r>
          </a:p>
          <a:p>
            <a:pPr marL="92075" indent="-920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1F4798"/>
                </a:solidFill>
                <a:latin typeface="+mn-lt"/>
              </a:rPr>
              <a:t>Using post-irradiated </a:t>
            </a:r>
            <a:r>
              <a:rPr lang="en-US" sz="1200" dirty="0" err="1" smtClean="0">
                <a:solidFill>
                  <a:srgbClr val="1F4798"/>
                </a:solidFill>
                <a:latin typeface="+mn-lt"/>
              </a:rPr>
              <a:t>UC</a:t>
            </a:r>
            <a:r>
              <a:rPr lang="en-US" sz="1200" baseline="-25000" dirty="0" err="1" smtClean="0">
                <a:solidFill>
                  <a:srgbClr val="1F4798"/>
                </a:solidFill>
                <a:latin typeface="+mn-lt"/>
              </a:rPr>
              <a:t>x</a:t>
            </a:r>
            <a:r>
              <a:rPr lang="en-US" sz="1200" dirty="0" smtClean="0">
                <a:solidFill>
                  <a:srgbClr val="1F4798"/>
                </a:solidFill>
              </a:rPr>
              <a:t> pellets</a:t>
            </a:r>
            <a:r>
              <a:rPr lang="en-US" sz="1200" baseline="-25000" dirty="0" smtClean="0">
                <a:solidFill>
                  <a:srgbClr val="1F4798"/>
                </a:solidFill>
                <a:latin typeface="+mn-lt"/>
              </a:rPr>
              <a:t> </a:t>
            </a:r>
          </a:p>
          <a:p>
            <a:pPr marL="92075" indent="-92075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200" dirty="0" err="1" smtClean="0">
                <a:solidFill>
                  <a:srgbClr val="1F4798"/>
                </a:solidFill>
                <a:latin typeface="+mn-lt"/>
              </a:rPr>
              <a:t>Beamtime</a:t>
            </a:r>
            <a:r>
              <a:rPr lang="en-US" sz="1200" dirty="0" smtClean="0">
                <a:solidFill>
                  <a:srgbClr val="1F4798"/>
                </a:solidFill>
                <a:latin typeface="+mn-lt"/>
              </a:rPr>
              <a:t> and </a:t>
            </a:r>
            <a:r>
              <a:rPr lang="en-US" sz="1200" dirty="0" err="1" smtClean="0">
                <a:solidFill>
                  <a:srgbClr val="1F4798"/>
                </a:solidFill>
                <a:latin typeface="+mn-lt"/>
              </a:rPr>
              <a:t>Actinet</a:t>
            </a:r>
            <a:r>
              <a:rPr lang="en-US" sz="1200" dirty="0" smtClean="0">
                <a:solidFill>
                  <a:srgbClr val="1F4798"/>
                </a:solidFill>
                <a:latin typeface="+mn-lt"/>
              </a:rPr>
              <a:t> request for 2012</a:t>
            </a:r>
            <a:endParaRPr lang="en-US" sz="1200" dirty="0">
              <a:solidFill>
                <a:srgbClr val="1F4798"/>
              </a:solidFill>
              <a:latin typeface="+mn-lt"/>
            </a:endParaRPr>
          </a:p>
          <a:p>
            <a:pPr marL="171450" indent="-171450">
              <a:buFont typeface="Arial"/>
              <a:buChar char="•"/>
              <a:defRPr/>
            </a:pPr>
            <a:endParaRPr lang="en-US" sz="1200" dirty="0">
              <a:solidFill>
                <a:srgbClr val="1F4798"/>
              </a:solidFill>
              <a:latin typeface="+mn-lt"/>
            </a:endParaRPr>
          </a:p>
          <a:p>
            <a:pPr marL="171450" indent="-171450">
              <a:buFont typeface="Arial"/>
              <a:buChar char="•"/>
              <a:defRPr/>
            </a:pPr>
            <a:endParaRPr lang="en-US" sz="1200" dirty="0">
              <a:solidFill>
                <a:srgbClr val="1F4798"/>
              </a:solidFill>
              <a:latin typeface="+mn-lt"/>
            </a:endParaRPr>
          </a:p>
          <a:p>
            <a:pPr marL="171450" indent="-171450">
              <a:buFont typeface="Arial"/>
              <a:buChar char="•"/>
              <a:defRPr/>
            </a:pPr>
            <a:endParaRPr lang="en-US" sz="1200" dirty="0">
              <a:solidFill>
                <a:srgbClr val="1F4798"/>
              </a:solidFill>
              <a:latin typeface="+mn-lt"/>
            </a:endParaRPr>
          </a:p>
          <a:p>
            <a:pPr marL="171450" indent="-171450">
              <a:defRPr/>
            </a:pPr>
            <a:endParaRPr lang="en-US" sz="1200" dirty="0">
              <a:solidFill>
                <a:srgbClr val="1F4798"/>
              </a:solidFill>
              <a:latin typeface="+mn-lt"/>
            </a:endParaRPr>
          </a:p>
          <a:p>
            <a:pPr marL="171450" indent="-171450">
              <a:buFont typeface="Arial"/>
              <a:buChar char="•"/>
              <a:defRPr/>
            </a:pPr>
            <a:endParaRPr lang="en-US" sz="1200" dirty="0">
              <a:solidFill>
                <a:srgbClr val="1F4798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first results</a:t>
            </a:r>
            <a:endParaRPr lang="en-GB" dirty="0"/>
          </a:p>
        </p:txBody>
      </p:sp>
      <p:sp>
        <p:nvSpPr>
          <p:cNvPr id="10" name="Rechteck 2"/>
          <p:cNvSpPr/>
          <p:nvPr/>
        </p:nvSpPr>
        <p:spPr>
          <a:xfrm>
            <a:off x="432048" y="1052736"/>
            <a:ext cx="4824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rgbClr val="1F4798"/>
                </a:solidFill>
                <a:latin typeface="+mn-lt"/>
                <a:cs typeface="+mn-cs"/>
              </a:rPr>
              <a:t>Peter Kunz: First </a:t>
            </a:r>
            <a:r>
              <a:rPr lang="en-US" sz="1600" dirty="0" err="1" smtClean="0">
                <a:solidFill>
                  <a:srgbClr val="1F4798"/>
                </a:solidFill>
                <a:latin typeface="+mn-lt"/>
                <a:cs typeface="+mn-cs"/>
              </a:rPr>
              <a:t>UC</a:t>
            </a:r>
            <a:r>
              <a:rPr lang="en-US" sz="1600" baseline="-25000" dirty="0" err="1" smtClean="0">
                <a:solidFill>
                  <a:srgbClr val="1F4798"/>
                </a:solidFill>
                <a:latin typeface="+mn-lt"/>
                <a:cs typeface="+mn-cs"/>
              </a:rPr>
              <a:t>x</a:t>
            </a:r>
            <a:r>
              <a:rPr lang="en-US" sz="1600" dirty="0" smtClean="0">
                <a:solidFill>
                  <a:srgbClr val="1F4798"/>
                </a:solidFill>
                <a:latin typeface="+mn-lt"/>
                <a:cs typeface="+mn-cs"/>
              </a:rPr>
              <a:t> Target Run at TRIUMF</a:t>
            </a:r>
            <a:endParaRPr lang="en-US" sz="16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12" name="Text Box 57"/>
          <p:cNvSpPr txBox="1">
            <a:spLocks noChangeArrowheads="1"/>
          </p:cNvSpPr>
          <p:nvPr/>
        </p:nvSpPr>
        <p:spPr bwMode="auto">
          <a:xfrm>
            <a:off x="467544" y="1654929"/>
            <a:ext cx="4392488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1463" indent="-171450"/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UC</a:t>
            </a:r>
            <a:r>
              <a:rPr lang="en-GB" sz="1200" baseline="-25000" dirty="0" smtClean="0">
                <a:solidFill>
                  <a:srgbClr val="1F4798"/>
                </a:solidFill>
                <a:latin typeface="+mj-lt"/>
              </a:rPr>
              <a:t>2+x</a:t>
            </a:r>
            <a:br>
              <a:rPr lang="en-GB" sz="1200" baseline="-25000" dirty="0" smtClean="0">
                <a:solidFill>
                  <a:srgbClr val="1F4798"/>
                </a:solidFill>
                <a:latin typeface="+mj-lt"/>
              </a:rPr>
            </a:br>
            <a:endParaRPr lang="en-GB" sz="1200" baseline="-25000" dirty="0" smtClean="0">
              <a:solidFill>
                <a:srgbClr val="1F4798"/>
              </a:solidFill>
              <a:latin typeface="+mj-lt"/>
            </a:endParaRPr>
          </a:p>
          <a:p>
            <a:pPr marL="271463" indent="-171450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sintered </a:t>
            </a: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UC</a:t>
            </a:r>
            <a:r>
              <a:rPr lang="en-GB" sz="1200" baseline="-25000" dirty="0" err="1" smtClean="0">
                <a:solidFill>
                  <a:srgbClr val="1F4798"/>
                </a:solidFill>
                <a:latin typeface="+mj-lt"/>
              </a:rPr>
              <a:t>x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/C on </a:t>
            </a: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exfoilated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graphite</a:t>
            </a:r>
          </a:p>
          <a:p>
            <a:pPr marL="271463" indent="-171450">
              <a:buFont typeface="Arial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target thickness 15g/cm</a:t>
            </a:r>
            <a:r>
              <a:rPr lang="en-GB" sz="1200" baseline="30000" dirty="0" smtClean="0">
                <a:solidFill>
                  <a:srgbClr val="1F4798"/>
                </a:solidFill>
                <a:latin typeface="+mj-lt"/>
              </a:rPr>
              <a:t>2</a:t>
            </a:r>
          </a:p>
          <a:p>
            <a:pPr marL="271463" indent="-171450">
              <a:buFont typeface="Arial" pitchFamily="34" charset="0"/>
              <a:buChar char="•"/>
            </a:pP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I</a:t>
            </a:r>
            <a:r>
              <a:rPr lang="en-GB" sz="1200" baseline="-25000" dirty="0" err="1" smtClean="0">
                <a:solidFill>
                  <a:srgbClr val="1F4798"/>
                </a:solidFill>
                <a:latin typeface="+mj-lt"/>
              </a:rPr>
              <a:t>Proton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= 2</a:t>
            </a:r>
            <a:r>
              <a:rPr lang="el-GR" sz="1200" dirty="0" smtClean="0">
                <a:solidFill>
                  <a:srgbClr val="1F4798"/>
                </a:solidFill>
                <a:latin typeface="+mj-lt"/>
              </a:rPr>
              <a:t>μ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A (license limit)</a:t>
            </a:r>
          </a:p>
          <a:p>
            <a:pPr marL="271463" indent="-171450">
              <a:buFont typeface="Arial" pitchFamily="34" charset="0"/>
              <a:buChar char="•"/>
            </a:pP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T</a:t>
            </a:r>
            <a:r>
              <a:rPr lang="en-GB" sz="1200" baseline="-25000" dirty="0" err="1" smtClean="0">
                <a:solidFill>
                  <a:srgbClr val="1F4798"/>
                </a:solidFill>
                <a:latin typeface="+mj-lt"/>
              </a:rPr>
              <a:t>Target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= 1950˚C</a:t>
            </a:r>
          </a:p>
        </p:txBody>
      </p:sp>
      <p:sp>
        <p:nvSpPr>
          <p:cNvPr id="9" name="Text Box 57"/>
          <p:cNvSpPr txBox="1">
            <a:spLocks noChangeArrowheads="1"/>
          </p:cNvSpPr>
          <p:nvPr/>
        </p:nvSpPr>
        <p:spPr bwMode="auto">
          <a:xfrm>
            <a:off x="4427984" y="1654929"/>
            <a:ext cx="4392488" cy="11387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Close to ISOLDE process:</a:t>
            </a:r>
            <a:endParaRPr lang="en-GB" sz="1200" baseline="-25000" dirty="0" smtClean="0">
              <a:solidFill>
                <a:srgbClr val="1F4798"/>
              </a:solidFill>
              <a:latin typeface="+mj-lt"/>
            </a:endParaRPr>
          </a:p>
          <a:p>
            <a:endParaRPr lang="en-GB" sz="1200" baseline="-25000" dirty="0" smtClean="0">
              <a:solidFill>
                <a:srgbClr val="1F4798"/>
              </a:solidFill>
              <a:latin typeface="+mj-lt"/>
            </a:endParaRPr>
          </a:p>
          <a:p>
            <a:pPr marL="228600" indent="-228600">
              <a:buAutoNum type="arabicPeriod"/>
            </a:pP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Carbothermal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reduction of UO</a:t>
            </a:r>
            <a:r>
              <a:rPr lang="en-GB" sz="1200" baseline="-25000" dirty="0" smtClean="0">
                <a:solidFill>
                  <a:srgbClr val="1F4798"/>
                </a:solidFill>
                <a:latin typeface="+mj-lt"/>
              </a:rPr>
              <a:t>2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Fabrication of target disks (under inert gas atmosphere)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Conditioning / Sintering of target material</a:t>
            </a:r>
            <a:endParaRPr lang="en-US" sz="1200" dirty="0">
              <a:solidFill>
                <a:srgbClr val="1F4798"/>
              </a:solidFill>
              <a:latin typeface="+mj-lt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3569771"/>
            <a:ext cx="3084366" cy="202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 t="11889"/>
          <a:stretch>
            <a:fillRect/>
          </a:stretch>
        </p:blipFill>
        <p:spPr bwMode="auto">
          <a:xfrm>
            <a:off x="4687970" y="3569771"/>
            <a:ext cx="305238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57"/>
          <p:cNvSpPr txBox="1">
            <a:spLocks noChangeArrowheads="1"/>
          </p:cNvSpPr>
          <p:nvPr/>
        </p:nvSpPr>
        <p:spPr bwMode="auto">
          <a:xfrm>
            <a:off x="611560" y="5662989"/>
            <a:ext cx="439248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1463" indent="-171450"/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UC</a:t>
            </a:r>
            <a:r>
              <a:rPr lang="en-GB" sz="1200" baseline="-25000" dirty="0" err="1" smtClean="0">
                <a:solidFill>
                  <a:srgbClr val="1F4798"/>
                </a:solidFill>
                <a:latin typeface="+mj-lt"/>
              </a:rPr>
              <a:t>x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after carbonization procedure</a:t>
            </a:r>
          </a:p>
          <a:p>
            <a:pPr marL="271463" indent="-171450"/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(step 1)</a:t>
            </a:r>
          </a:p>
          <a:p>
            <a:pPr marL="271463" indent="-171450">
              <a:defRPr/>
            </a:pPr>
            <a:endParaRPr lang="en-US" sz="1200" dirty="0">
              <a:solidFill>
                <a:srgbClr val="1F4798"/>
              </a:solidFill>
              <a:latin typeface="+mj-lt"/>
            </a:endParaRPr>
          </a:p>
        </p:txBody>
      </p:sp>
      <p:sp>
        <p:nvSpPr>
          <p:cNvPr id="14" name="Text Box 57"/>
          <p:cNvSpPr txBox="1">
            <a:spLocks noChangeArrowheads="1"/>
          </p:cNvSpPr>
          <p:nvPr/>
        </p:nvSpPr>
        <p:spPr bwMode="auto">
          <a:xfrm>
            <a:off x="4572000" y="5662989"/>
            <a:ext cx="439248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1463" indent="-171450"/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Sintered </a:t>
            </a: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UC</a:t>
            </a:r>
            <a:r>
              <a:rPr lang="en-GB" sz="1200" baseline="-25000" dirty="0" err="1" smtClean="0">
                <a:solidFill>
                  <a:srgbClr val="1F4798"/>
                </a:solidFill>
                <a:latin typeface="+mj-lt"/>
              </a:rPr>
              <a:t>x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on </a:t>
            </a:r>
            <a:r>
              <a:rPr lang="en-GB" sz="1200" dirty="0" err="1" smtClean="0">
                <a:solidFill>
                  <a:srgbClr val="1F4798"/>
                </a:solidFill>
                <a:latin typeface="+mj-lt"/>
              </a:rPr>
              <a:t>targe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 disc</a:t>
            </a:r>
          </a:p>
          <a:p>
            <a:pPr marL="271463" indent="-171450"/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(step 3)</a:t>
            </a:r>
          </a:p>
          <a:p>
            <a:pPr marL="271463" indent="-171450">
              <a:defRPr/>
            </a:pPr>
            <a:endParaRPr lang="en-US" sz="1200" dirty="0">
              <a:solidFill>
                <a:srgbClr val="1F4798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483768" y="3358733"/>
            <a:ext cx="1080120" cy="1588"/>
          </a:xfrm>
          <a:prstGeom prst="straightConnector1">
            <a:avLst/>
          </a:prstGeom>
          <a:ln>
            <a:solidFill>
              <a:srgbClr val="1F4798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2627784" y="3070701"/>
            <a:ext cx="79208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1463" indent="-171450"/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10</a:t>
            </a:r>
            <a:r>
              <a:rPr lang="en-GB" sz="1200" dirty="0" smtClean="0">
                <a:solidFill>
                  <a:srgbClr val="1F4798"/>
                </a:solidFill>
                <a:latin typeface="Symbol" pitchFamily="18" charset="2"/>
              </a:rPr>
              <a:t>m</a:t>
            </a:r>
            <a:r>
              <a:rPr lang="en-GB" sz="1200" dirty="0" smtClean="0">
                <a:solidFill>
                  <a:srgbClr val="1F4798"/>
                </a:solidFill>
                <a:latin typeface="+mj-lt"/>
              </a:rPr>
              <a:t>m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Yields from HD UC</a:t>
            </a:r>
            <a:endParaRPr lang="en-US" dirty="0">
              <a:cs typeface="+mj-cs"/>
            </a:endParaRPr>
          </a:p>
        </p:txBody>
      </p:sp>
      <p:pic>
        <p:nvPicPr>
          <p:cNvPr id="8" name="Picture 3568" descr="\\cern.ch\dfs\Users\a\agottber\Desktop\ARIS 2011\Capture3.PNG"/>
          <p:cNvPicPr>
            <a:picLocks noChangeAspect="1" noChangeArrowheads="1"/>
          </p:cNvPicPr>
          <p:nvPr/>
        </p:nvPicPr>
        <p:blipFill>
          <a:blip r:embed="rId3" cstate="print"/>
          <a:srcRect l="37179" t="29079"/>
          <a:stretch>
            <a:fillRect/>
          </a:stretch>
        </p:blipFill>
        <p:spPr bwMode="auto">
          <a:xfrm>
            <a:off x="3295822" y="3717032"/>
            <a:ext cx="4804570" cy="265679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Picture 3572" descr="\\cern.ch\dfs\Users\a\agottber\Desktop\ARIS 2011\126Cs Release Curve.jpg"/>
          <p:cNvPicPr>
            <a:picLocks noChangeAspect="1" noChangeArrowheads="1"/>
          </p:cNvPicPr>
          <p:nvPr/>
        </p:nvPicPr>
        <p:blipFill>
          <a:blip r:embed="rId4" cstate="print"/>
          <a:srcRect l="4144" t="2968" r="10193" b="3049"/>
          <a:stretch>
            <a:fillRect/>
          </a:stretch>
        </p:blipFill>
        <p:spPr bwMode="auto">
          <a:xfrm>
            <a:off x="3491880" y="764704"/>
            <a:ext cx="3816424" cy="292387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Picture 3577"/>
          <p:cNvPicPr>
            <a:picLocks noChangeAspect="1" noChangeArrowheads="1"/>
          </p:cNvPicPr>
          <p:nvPr/>
        </p:nvPicPr>
        <p:blipFill>
          <a:blip r:embed="rId5" cstate="print"/>
          <a:srcRect t="16036"/>
          <a:stretch>
            <a:fillRect/>
          </a:stretch>
        </p:blipFill>
        <p:spPr bwMode="auto">
          <a:xfrm>
            <a:off x="539552" y="1519219"/>
            <a:ext cx="2664296" cy="4070021"/>
          </a:xfrm>
          <a:prstGeom prst="rect">
            <a:avLst/>
          </a:prstGeom>
          <a:ln w="0">
            <a:solidFill>
              <a:schemeClr val="tx1"/>
            </a:solidFill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539750" y="242888"/>
            <a:ext cx="7232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Actinide Targets Online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  <p:sp>
        <p:nvSpPr>
          <p:cNvPr id="12" name="Text Box 2391"/>
          <p:cNvSpPr txBox="1">
            <a:spLocks noChangeArrowheads="1"/>
          </p:cNvSpPr>
          <p:nvPr/>
        </p:nvSpPr>
        <p:spPr bwMode="auto">
          <a:xfrm>
            <a:off x="467544" y="1052736"/>
            <a:ext cx="8028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</a:pP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Actinide targets in 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2010 (2009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)</a:t>
            </a:r>
            <a:b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</a:br>
            <a:endParaRPr lang="en-GB" sz="1400" i="0" dirty="0" smtClean="0">
              <a:solidFill>
                <a:srgbClr val="1F4798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244 shifts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out of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350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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72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%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(282 </a:t>
            </a:r>
            <a:r>
              <a:rPr lang="en-GB" sz="1400" dirty="0" smtClean="0">
                <a:solidFill>
                  <a:srgbClr val="1F4798"/>
                </a:solidFill>
                <a:ea typeface="Verdana" pitchFamily="34" charset="0"/>
                <a:cs typeface="Verdana" pitchFamily="34" charset="0"/>
                <a:sym typeface="Symbol"/>
              </a:rPr>
              <a:t> over 60% of total)</a:t>
            </a: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12 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new 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and 2 old units (12 new)</a:t>
            </a:r>
            <a:endParaRPr lang="en-US" sz="1400" i="0" dirty="0">
              <a:solidFill>
                <a:srgbClr val="1F4798"/>
              </a:solidFill>
              <a:latin typeface="+mn-lt"/>
            </a:endParaRPr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/>
        </p:nvGraphicFramePr>
        <p:xfrm>
          <a:off x="-1260648" y="1556792"/>
          <a:ext cx="7446304" cy="5200778"/>
        </p:xfrm>
        <a:graphic>
          <a:graphicData uri="http://schemas.openxmlformats.org/presentationml/2006/ole">
            <p:oleObj spid="_x0000_s34818" name="Graph" r:id="rId3" imgW="4154400" imgH="2901600" progId="Origin50.Graph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2123728" y="5538478"/>
            <a:ext cx="23600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1F4798"/>
                </a:solidFill>
                <a:latin typeface="+mj-lt"/>
                <a:ea typeface="Verdana" pitchFamily="34" charset="0"/>
                <a:cs typeface="Verdana" pitchFamily="34" charset="0"/>
                <a:sym typeface="Symbol"/>
              </a:rPr>
              <a:t>Numbers from </a:t>
            </a:r>
            <a:r>
              <a:rPr lang="en-GB" sz="1200" dirty="0" smtClean="0">
                <a:solidFill>
                  <a:srgbClr val="1F4798"/>
                </a:solidFill>
                <a:latin typeface="+mj-lt"/>
                <a:ea typeface="Verdana" pitchFamily="34" charset="0"/>
                <a:cs typeface="Verdana" pitchFamily="34" charset="0"/>
                <a:sym typeface="Symbol"/>
              </a:rPr>
              <a:t>M. </a:t>
            </a:r>
            <a:r>
              <a:rPr lang="en-GB" sz="1200" dirty="0" err="1" smtClean="0">
                <a:solidFill>
                  <a:srgbClr val="1F4798"/>
                </a:solidFill>
                <a:latin typeface="+mj-lt"/>
                <a:ea typeface="Verdana" pitchFamily="34" charset="0"/>
                <a:cs typeface="Verdana" pitchFamily="34" charset="0"/>
                <a:sym typeface="Symbol"/>
              </a:rPr>
              <a:t>Kowalska</a:t>
            </a:r>
            <a:endParaRPr lang="en-GB" sz="1200" dirty="0"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Actinide Targets Online</a:t>
            </a:r>
            <a:endParaRPr lang="en-GB" dirty="0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3923928" y="2274211"/>
          <a:ext cx="5328592" cy="3721689"/>
        </p:xfrm>
        <a:graphic>
          <a:graphicData uri="http://schemas.openxmlformats.org/presentationml/2006/ole">
            <p:oleObj spid="_x0000_s33796" name="Graph" r:id="rId3" imgW="4154400" imgH="2901600" progId="Origin50.Graph">
              <p:embed/>
            </p:oleObj>
          </a:graphicData>
        </a:graphic>
      </p:graphicFrame>
      <p:graphicFrame>
        <p:nvGraphicFramePr>
          <p:cNvPr id="11" name="Object 1"/>
          <p:cNvGraphicFramePr>
            <a:graphicFrameLocks noChangeAspect="1"/>
          </p:cNvGraphicFramePr>
          <p:nvPr/>
        </p:nvGraphicFramePr>
        <p:xfrm>
          <a:off x="-1260648" y="1556792"/>
          <a:ext cx="7446304" cy="5200778"/>
        </p:xfrm>
        <a:graphic>
          <a:graphicData uri="http://schemas.openxmlformats.org/presentationml/2006/ole">
            <p:oleObj spid="_x0000_s33799" name="Graph" r:id="rId4" imgW="4154400" imgH="2901600" progId="Origin50.Graph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2123728" y="5538478"/>
            <a:ext cx="23600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1F4798"/>
                </a:solidFill>
                <a:latin typeface="+mj-lt"/>
                <a:ea typeface="Verdana" pitchFamily="34" charset="0"/>
                <a:cs typeface="Verdana" pitchFamily="34" charset="0"/>
                <a:sym typeface="Symbol"/>
              </a:rPr>
              <a:t>Numbers from </a:t>
            </a:r>
            <a:r>
              <a:rPr lang="en-GB" sz="1200" dirty="0" smtClean="0">
                <a:solidFill>
                  <a:srgbClr val="1F4798"/>
                </a:solidFill>
                <a:latin typeface="+mj-lt"/>
                <a:ea typeface="Verdana" pitchFamily="34" charset="0"/>
                <a:cs typeface="Verdana" pitchFamily="34" charset="0"/>
                <a:sym typeface="Symbol"/>
              </a:rPr>
              <a:t>M. </a:t>
            </a:r>
            <a:r>
              <a:rPr lang="en-GB" sz="1200" dirty="0" err="1" smtClean="0">
                <a:solidFill>
                  <a:srgbClr val="1F4798"/>
                </a:solidFill>
                <a:latin typeface="+mj-lt"/>
                <a:ea typeface="Verdana" pitchFamily="34" charset="0"/>
                <a:cs typeface="Verdana" pitchFamily="34" charset="0"/>
                <a:sym typeface="Symbol"/>
              </a:rPr>
              <a:t>Kowalska</a:t>
            </a:r>
            <a:endParaRPr lang="en-GB" sz="1200" dirty="0">
              <a:latin typeface="+mj-lt"/>
            </a:endParaRPr>
          </a:p>
        </p:txBody>
      </p:sp>
      <p:sp>
        <p:nvSpPr>
          <p:cNvPr id="14" name="Text Box 2391"/>
          <p:cNvSpPr txBox="1">
            <a:spLocks noChangeArrowheads="1"/>
          </p:cNvSpPr>
          <p:nvPr/>
        </p:nvSpPr>
        <p:spPr bwMode="auto">
          <a:xfrm>
            <a:off x="467544" y="1052736"/>
            <a:ext cx="8028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</a:pP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Actinide targets in 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2010 (2009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)</a:t>
            </a:r>
            <a:b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</a:br>
            <a:endParaRPr lang="en-GB" sz="1400" i="0" dirty="0" smtClean="0">
              <a:solidFill>
                <a:srgbClr val="1F4798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244 shifts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out of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350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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72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% 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(282 </a:t>
            </a:r>
            <a:r>
              <a:rPr lang="en-GB" sz="1400" dirty="0" smtClean="0">
                <a:solidFill>
                  <a:srgbClr val="1F4798"/>
                </a:solidFill>
                <a:ea typeface="Verdana" pitchFamily="34" charset="0"/>
                <a:cs typeface="Verdana" pitchFamily="34" charset="0"/>
                <a:sym typeface="Symbol"/>
              </a:rPr>
              <a:t> over 60% of total)</a:t>
            </a: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12 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new 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  <a:sym typeface="Symbol"/>
              </a:rPr>
              <a:t>and 2 old units (12 new)</a:t>
            </a:r>
            <a:endParaRPr lang="en-US" sz="1400" i="0" dirty="0">
              <a:solidFill>
                <a:srgbClr val="1F4798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5536" y="4771490"/>
            <a:ext cx="4392488" cy="13505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Production</a:t>
            </a:r>
            <a:endParaRPr lang="en-GB" dirty="0"/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36350" y="1340768"/>
          <a:ext cx="4607658" cy="3218161"/>
        </p:xfrm>
        <a:graphic>
          <a:graphicData uri="http://schemas.openxmlformats.org/presentationml/2006/ole">
            <p:oleObj spid="_x0000_s38914" name="Graph" r:id="rId4" imgW="4154400" imgH="2901600" progId="Origin50.Graph">
              <p:embed/>
            </p:oleObj>
          </a:graphicData>
        </a:graphic>
      </p:graphicFrame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4716016" y="1196752"/>
            <a:ext cx="3456384" cy="10977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1F4798"/>
                </a:solidFill>
                <a:latin typeface="+mj-lt"/>
              </a:rPr>
              <a:t>Production Process:</a:t>
            </a:r>
            <a:endParaRPr lang="en-GB" sz="1400" baseline="-25000" dirty="0" smtClean="0">
              <a:solidFill>
                <a:srgbClr val="1F4798"/>
              </a:solidFill>
              <a:latin typeface="+mj-lt"/>
            </a:endParaRPr>
          </a:p>
          <a:p>
            <a:endParaRPr lang="en-GB" sz="1400" baseline="-25000" dirty="0" smtClean="0">
              <a:solidFill>
                <a:srgbClr val="1F4798"/>
              </a:solidFill>
              <a:latin typeface="+mj-lt"/>
            </a:endParaRPr>
          </a:p>
          <a:p>
            <a:pPr marL="228600" indent="-228600">
              <a:buAutoNum type="arabicPeriod"/>
            </a:pPr>
            <a:r>
              <a:rPr lang="en-GB" sz="1400" dirty="0" smtClean="0">
                <a:solidFill>
                  <a:srgbClr val="1F4798"/>
                </a:solidFill>
                <a:latin typeface="+mj-lt"/>
              </a:rPr>
              <a:t>Blending UO</a:t>
            </a:r>
            <a:r>
              <a:rPr lang="en-GB" sz="1400" baseline="-25000" dirty="0" smtClean="0">
                <a:solidFill>
                  <a:srgbClr val="1F4798"/>
                </a:solidFill>
                <a:latin typeface="+mj-lt"/>
              </a:rPr>
              <a:t>2</a:t>
            </a:r>
            <a:r>
              <a:rPr lang="en-GB" sz="1400" dirty="0" smtClean="0">
                <a:solidFill>
                  <a:srgbClr val="1F4798"/>
                </a:solidFill>
                <a:latin typeface="+mj-lt"/>
              </a:rPr>
              <a:t> and carbon powder</a:t>
            </a:r>
          </a:p>
          <a:p>
            <a:pPr marL="228600" indent="-228600">
              <a:buFontTx/>
              <a:buAutoNum type="arabicPeriod"/>
            </a:pPr>
            <a:r>
              <a:rPr lang="en-GB" sz="1400" dirty="0" smtClean="0">
                <a:solidFill>
                  <a:srgbClr val="1F4798"/>
                </a:solidFill>
                <a:latin typeface="+mj-lt"/>
              </a:rPr>
              <a:t>Cold pressing into pills</a:t>
            </a:r>
          </a:p>
          <a:p>
            <a:pPr marL="228600" indent="-228600">
              <a:buAutoNum type="arabicPeriod"/>
            </a:pPr>
            <a:r>
              <a:rPr lang="en-GB" sz="1400" dirty="0" err="1" smtClean="0">
                <a:solidFill>
                  <a:srgbClr val="1F4798"/>
                </a:solidFill>
                <a:latin typeface="+mj-lt"/>
              </a:rPr>
              <a:t>Carbothermal</a:t>
            </a:r>
            <a:r>
              <a:rPr lang="en-GB" sz="1400" dirty="0" smtClean="0">
                <a:solidFill>
                  <a:srgbClr val="1F4798"/>
                </a:solidFill>
                <a:latin typeface="+mj-lt"/>
              </a:rPr>
              <a:t> reduction of UO</a:t>
            </a:r>
            <a:r>
              <a:rPr lang="en-GB" sz="1400" baseline="-25000" dirty="0" smtClean="0">
                <a:solidFill>
                  <a:srgbClr val="1F4798"/>
                </a:solidFill>
                <a:latin typeface="+mj-lt"/>
              </a:rPr>
              <a:t>2</a:t>
            </a:r>
            <a:endParaRPr lang="en-GB" sz="1400" dirty="0" smtClean="0">
              <a:solidFill>
                <a:srgbClr val="1F4798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088" y="1052736"/>
            <a:ext cx="3059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spcBef>
                <a:spcPts val="1500"/>
              </a:spcBef>
              <a:buClr>
                <a:srgbClr val="000000"/>
              </a:buClr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+mj-lt"/>
                <a:cs typeface="DejaVu Sans" pitchFamily="34" charset="0"/>
              </a:rPr>
              <a:t>UO</a:t>
            </a:r>
            <a:r>
              <a:rPr lang="en-GB" sz="1400" baseline="-25000" dirty="0" smtClean="0">
                <a:solidFill>
                  <a:srgbClr val="1F4798"/>
                </a:solidFill>
                <a:latin typeface="+mj-lt"/>
                <a:cs typeface="DejaVu Sans" pitchFamily="34" charset="0"/>
              </a:rPr>
              <a:t>2</a:t>
            </a:r>
            <a:r>
              <a:rPr lang="en-GB" sz="1400" dirty="0" smtClean="0">
                <a:solidFill>
                  <a:srgbClr val="1F4798"/>
                </a:solidFill>
                <a:latin typeface="+mj-lt"/>
                <a:cs typeface="DejaVu Sans" pitchFamily="34" charset="0"/>
              </a:rPr>
              <a:t> + 6C → UC</a:t>
            </a:r>
            <a:r>
              <a:rPr lang="en-GB" sz="1400" baseline="-25000" dirty="0" smtClean="0">
                <a:solidFill>
                  <a:srgbClr val="1F4798"/>
                </a:solidFill>
                <a:latin typeface="+mj-lt"/>
                <a:cs typeface="DejaVu Sans" pitchFamily="34" charset="0"/>
              </a:rPr>
              <a:t>2</a:t>
            </a:r>
            <a:r>
              <a:rPr lang="en-GB" sz="1400" dirty="0" smtClean="0">
                <a:solidFill>
                  <a:srgbClr val="1F4798"/>
                </a:solidFill>
                <a:latin typeface="+mj-lt"/>
                <a:cs typeface="DejaVu Sans" pitchFamily="34" charset="0"/>
              </a:rPr>
              <a:t> + 2C + 2CO</a:t>
            </a:r>
            <a:r>
              <a:rPr lang="en-GB" sz="1400" baseline="-25000" dirty="0" smtClean="0">
                <a:solidFill>
                  <a:srgbClr val="1F4798"/>
                </a:solidFill>
                <a:cs typeface="DejaVu Sans" pitchFamily="34" charset="0"/>
              </a:rPr>
              <a:t>(g)</a:t>
            </a:r>
            <a:endParaRPr lang="en-GB" sz="1400" dirty="0">
              <a:solidFill>
                <a:srgbClr val="1F4798"/>
              </a:solidFill>
              <a:latin typeface="+mj-lt"/>
              <a:cs typeface="DejaVu San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631631"/>
            <a:ext cx="4125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conventional UC pills used at ISOLDE, </a:t>
            </a:r>
            <a:br>
              <a:rPr lang="en-GB" sz="1200" i="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GB" sz="1200" i="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3.5g/cm</a:t>
            </a:r>
            <a:r>
              <a:rPr lang="en-GB" sz="1200" i="0" baseline="3000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GB" sz="1200" i="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grain size 3</a:t>
            </a:r>
            <a:r>
              <a:rPr lang="el-GR" sz="1200" dirty="0" smtClean="0">
                <a:solidFill>
                  <a:srgbClr val="1F4798"/>
                </a:solidFill>
                <a:ea typeface="Verdana" pitchFamily="34" charset="0"/>
                <a:cs typeface="Verdana" pitchFamily="34" charset="0"/>
              </a:rPr>
              <a:t> μ</a:t>
            </a:r>
            <a:r>
              <a:rPr lang="en-GB" sz="1200" i="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 to 50</a:t>
            </a:r>
            <a:r>
              <a:rPr lang="el-GR" sz="1200" dirty="0" smtClean="0">
                <a:solidFill>
                  <a:srgbClr val="1F4798"/>
                </a:solidFill>
                <a:ea typeface="Verdana" pitchFamily="34" charset="0"/>
                <a:cs typeface="Verdana" pitchFamily="34" charset="0"/>
              </a:rPr>
              <a:t> μ</a:t>
            </a:r>
            <a:r>
              <a:rPr lang="en-GB" sz="1200" i="0" dirty="0" smtClean="0">
                <a:solidFill>
                  <a:srgbClr val="1F4798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m, high porosity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 l="25750" t="2388" r="4357"/>
          <a:stretch>
            <a:fillRect/>
          </a:stretch>
        </p:blipFill>
        <p:spPr bwMode="auto">
          <a:xfrm>
            <a:off x="4932040" y="2636912"/>
            <a:ext cx="3240360" cy="3485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42888"/>
            <a:ext cx="7232650" cy="3333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204798"/>
                </a:solidFill>
                <a:cs typeface="+mj-cs"/>
              </a:rPr>
              <a:t>Current UC</a:t>
            </a:r>
            <a:r>
              <a:rPr lang="en-US" baseline="-25000" dirty="0" smtClean="0">
                <a:solidFill>
                  <a:srgbClr val="204798"/>
                </a:solidFill>
                <a:cs typeface="+mj-cs"/>
              </a:rPr>
              <a:t>x</a:t>
            </a:r>
            <a:r>
              <a:rPr lang="en-US" dirty="0" smtClean="0">
                <a:solidFill>
                  <a:srgbClr val="204798"/>
                </a:solidFill>
                <a:cs typeface="+mj-cs"/>
              </a:rPr>
              <a:t> at ISOLDE</a:t>
            </a:r>
            <a:endParaRPr lang="en-US" dirty="0">
              <a:solidFill>
                <a:srgbClr val="204798"/>
              </a:solidFill>
              <a:cs typeface="+mj-cs"/>
            </a:endParaRPr>
          </a:p>
        </p:txBody>
      </p:sp>
      <p:pic>
        <p:nvPicPr>
          <p:cNvPr id="11" name="Bild 4" descr="UC_ACS_Aug2010_f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232"/>
          <a:stretch>
            <a:fillRect/>
          </a:stretch>
        </p:blipFill>
        <p:spPr bwMode="auto">
          <a:xfrm>
            <a:off x="539750" y="1125438"/>
            <a:ext cx="3155950" cy="476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4618" y="1207145"/>
            <a:ext cx="147955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7"/>
          <p:cNvSpPr/>
          <p:nvPr/>
        </p:nvSpPr>
        <p:spPr>
          <a:xfrm>
            <a:off x="6300788" y="1773138"/>
            <a:ext cx="1638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Symbol" pitchFamily="18" charset="2"/>
                <a:cs typeface="+mn-cs"/>
              </a:rPr>
              <a:t></a:t>
            </a:r>
            <a:r>
              <a:rPr lang="en-US" sz="1400" baseline="-25000" dirty="0" smtClean="0">
                <a:latin typeface="+mn-lt"/>
                <a:cs typeface="+mn-cs"/>
              </a:rPr>
              <a:t>bulk</a:t>
            </a:r>
            <a:r>
              <a:rPr lang="en-US" sz="1400" dirty="0" smtClean="0">
                <a:latin typeface="+mn-lt"/>
                <a:cs typeface="+mn-cs"/>
              </a:rPr>
              <a:t>= 3.5 g/cm</a:t>
            </a:r>
            <a:r>
              <a:rPr lang="en-US" sz="1400" baseline="30000" dirty="0" smtClean="0">
                <a:latin typeface="+mn-lt"/>
                <a:cs typeface="+mn-cs"/>
              </a:rPr>
              <a:t>3</a:t>
            </a:r>
            <a:endParaRPr lang="en-US" sz="1400" baseline="30000" dirty="0">
              <a:latin typeface="+mn-lt"/>
              <a:cs typeface="+mn-cs"/>
            </a:endParaRPr>
          </a:p>
        </p:txBody>
      </p:sp>
      <p:pic>
        <p:nvPicPr>
          <p:cNvPr id="14" name="Bild 11" descr="UC_ACS_Aug2010_fin.p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08" t="13441" r="18376" b="6270"/>
          <a:stretch>
            <a:fillRect/>
          </a:stretch>
        </p:blipFill>
        <p:spPr bwMode="auto">
          <a:xfrm>
            <a:off x="4140200" y="3068960"/>
            <a:ext cx="3916363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9"/>
          <p:cNvSpPr/>
          <p:nvPr/>
        </p:nvSpPr>
        <p:spPr>
          <a:xfrm>
            <a:off x="6569330" y="5805264"/>
            <a:ext cx="14590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latin typeface="+mn-lt"/>
                <a:cs typeface="+mn-cs"/>
              </a:rPr>
              <a:t>L. </a:t>
            </a:r>
            <a:r>
              <a:rPr lang="en-US" sz="1200" dirty="0" err="1" smtClean="0">
                <a:latin typeface="+mn-lt"/>
                <a:cs typeface="+mn-cs"/>
              </a:rPr>
              <a:t>Biasetto</a:t>
            </a:r>
            <a:r>
              <a:rPr lang="en-US" sz="1200" dirty="0" smtClean="0">
                <a:latin typeface="+mn-lt"/>
                <a:cs typeface="+mn-cs"/>
              </a:rPr>
              <a:t> et al.</a:t>
            </a:r>
            <a:endParaRPr lang="en-US" sz="12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ActiLab</a:t>
            </a:r>
            <a:r>
              <a:rPr lang="en-GB" dirty="0" smtClean="0"/>
              <a:t> in FP7-ENSAR</a:t>
            </a:r>
            <a:endParaRPr lang="en-GB" dirty="0"/>
          </a:p>
        </p:txBody>
      </p:sp>
      <p:pic>
        <p:nvPicPr>
          <p:cNvPr id="34818" name="Picture 2" descr="\\cern.ch\dfs\Users\a\agottber\Desktop\ENSAR Meeting\PSI%20Logo%20larg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9952" y="3491024"/>
            <a:ext cx="2880320" cy="1211969"/>
          </a:xfrm>
          <a:prstGeom prst="rect">
            <a:avLst/>
          </a:prstGeom>
          <a:noFill/>
        </p:spPr>
      </p:pic>
      <p:pic>
        <p:nvPicPr>
          <p:cNvPr id="34820" name="Picture 4" descr="\\cern.ch\dfs\Users\a\agottber\Desktop\ENSAR Meeting\cern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3284984"/>
            <a:ext cx="1656184" cy="1656184"/>
          </a:xfrm>
          <a:prstGeom prst="rect">
            <a:avLst/>
          </a:prstGeom>
          <a:noFill/>
        </p:spPr>
      </p:pic>
      <p:pic>
        <p:nvPicPr>
          <p:cNvPr id="34821" name="Picture 5" descr="\\cern.ch\dfs\Users\a\agottber\Desktop\ENSAR Meeting\logo GANI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9792" y="1748609"/>
            <a:ext cx="3384376" cy="747859"/>
          </a:xfrm>
          <a:prstGeom prst="rect">
            <a:avLst/>
          </a:prstGeom>
          <a:noFill/>
        </p:spPr>
      </p:pic>
      <p:pic>
        <p:nvPicPr>
          <p:cNvPr id="34822" name="Picture 6" descr="\\cern.ch\dfs\Users\a\agottber\Desktop\ENSAR Meeting\logo_inf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560" y="1428775"/>
            <a:ext cx="1677391" cy="1067693"/>
          </a:xfrm>
          <a:prstGeom prst="rect">
            <a:avLst/>
          </a:prstGeom>
          <a:noFill/>
        </p:spPr>
      </p:pic>
      <p:pic>
        <p:nvPicPr>
          <p:cNvPr id="34823" name="Picture 7" descr="\\cern.ch\dfs\Users\a\agottber\Desktop\ENSAR Meeting\logo_IPN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00" y="1340768"/>
            <a:ext cx="1892300" cy="11557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ActiLab</a:t>
            </a:r>
            <a:r>
              <a:rPr lang="en-GB" dirty="0" smtClean="0"/>
              <a:t> in FP7-ENSAR</a:t>
            </a:r>
            <a:endParaRPr lang="en-GB" dirty="0"/>
          </a:p>
        </p:txBody>
      </p:sp>
      <p:sp>
        <p:nvSpPr>
          <p:cNvPr id="8" name="Rechteck 3"/>
          <p:cNvSpPr/>
          <p:nvPr/>
        </p:nvSpPr>
        <p:spPr>
          <a:xfrm>
            <a:off x="539750" y="1762125"/>
            <a:ext cx="8064500" cy="35385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b="1" dirty="0">
                <a:solidFill>
                  <a:srgbClr val="1F4798"/>
                </a:solidFill>
                <a:latin typeface="Verdana" pitchFamily="34" charset="0"/>
              </a:rPr>
              <a:t>Task 1: Synthesis of new actinide targets (CERN, INFN, IPNO) </a:t>
            </a: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1: Sol-gel synthesis in complex </a:t>
            </a:r>
            <a:r>
              <a:rPr lang="de-DE" sz="1600" dirty="0" smtClean="0">
                <a:solidFill>
                  <a:srgbClr val="1F4798"/>
                </a:solidFill>
                <a:latin typeface="Verdana" pitchFamily="34" charset="0"/>
              </a:rPr>
              <a:t>fluids</a:t>
            </a:r>
            <a:endParaRPr lang="de-DE" altLang="ja-JP" sz="1600" dirty="0">
              <a:solidFill>
                <a:srgbClr val="1F4798"/>
              </a:solidFill>
              <a:latin typeface="Verdana" pitchFamily="34" charset="0"/>
            </a:endParaRP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2: Nanostructures</a:t>
            </a:r>
          </a:p>
          <a:p>
            <a:endParaRPr lang="de-DE" sz="1600" dirty="0">
              <a:solidFill>
                <a:srgbClr val="1F4798"/>
              </a:solidFill>
              <a:latin typeface="Verdana" pitchFamily="34" charset="0"/>
            </a:endParaRPr>
          </a:p>
          <a:p>
            <a:r>
              <a:rPr lang="de-DE" sz="1600" b="1" dirty="0">
                <a:solidFill>
                  <a:srgbClr val="1F4798"/>
                </a:solidFill>
                <a:latin typeface="Verdana" pitchFamily="34" charset="0"/>
              </a:rPr>
              <a:t>Task 2: Characterization of actinide targets (CERN, INFN) </a:t>
            </a: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1: Microstructure, porosity, specific surface, crystalline phase</a:t>
            </a: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2: Emissivity, thermal conductivity at high temperature</a:t>
            </a:r>
          </a:p>
          <a:p>
            <a:endParaRPr lang="de-DE" sz="1600" dirty="0">
              <a:solidFill>
                <a:srgbClr val="1F4798"/>
              </a:solidFill>
              <a:latin typeface="Verdana" pitchFamily="34" charset="0"/>
            </a:endParaRPr>
          </a:p>
          <a:p>
            <a:r>
              <a:rPr lang="de-DE" sz="1600" b="1" dirty="0">
                <a:solidFill>
                  <a:srgbClr val="1F4798"/>
                </a:solidFill>
                <a:latin typeface="Verdana" pitchFamily="34" charset="0"/>
              </a:rPr>
              <a:t>Task 3: Actinide targets properties after irradiation (CERN, PSI) </a:t>
            </a: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1: Post-irradiation examination of target prototypes</a:t>
            </a:r>
          </a:p>
          <a:p>
            <a:endParaRPr lang="de-DE" sz="1600" dirty="0">
              <a:solidFill>
                <a:srgbClr val="1F4798"/>
              </a:solidFill>
              <a:latin typeface="Verdana" pitchFamily="34" charset="0"/>
            </a:endParaRPr>
          </a:p>
          <a:p>
            <a:r>
              <a:rPr lang="de-DE" sz="1600" b="1" dirty="0">
                <a:solidFill>
                  <a:srgbClr val="1F4798"/>
                </a:solidFill>
                <a:latin typeface="Verdana" pitchFamily="34" charset="0"/>
              </a:rPr>
              <a:t>Task 4: Online tests of actinide targets (CERN, GANIL, IPNO) </a:t>
            </a: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1: Impact of pulse time structure on release and ageing properties</a:t>
            </a:r>
          </a:p>
          <a:p>
            <a:r>
              <a:rPr lang="de-DE" sz="1600" dirty="0">
                <a:solidFill>
                  <a:srgbClr val="1F4798"/>
                </a:solidFill>
                <a:latin typeface="Verdana" pitchFamily="34" charset="0"/>
              </a:rPr>
              <a:t>Subtask 2: Analysis of the results-effusion and diffusion phenomena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42888"/>
            <a:ext cx="7232650" cy="3333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High Density UC Target at CERN</a:t>
            </a:r>
            <a:endParaRPr lang="en-US" dirty="0">
              <a:cs typeface="+mj-cs"/>
            </a:endParaRPr>
          </a:p>
        </p:txBody>
      </p:sp>
      <p:sp>
        <p:nvSpPr>
          <p:cNvPr id="16" name="Rechteck 2"/>
          <p:cNvSpPr/>
          <p:nvPr/>
        </p:nvSpPr>
        <p:spPr>
          <a:xfrm>
            <a:off x="467742" y="980728"/>
            <a:ext cx="5544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Importation from Russia of HD-UC pellets to CERN &amp; online tests in Nov. 2010:</a:t>
            </a:r>
            <a:endParaRPr lang="en-US" sz="14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pic>
        <p:nvPicPr>
          <p:cNvPr id="17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271216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4"/>
          <p:cNvSpPr/>
          <p:nvPr/>
        </p:nvSpPr>
        <p:spPr>
          <a:xfrm>
            <a:off x="539552" y="4348842"/>
            <a:ext cx="784822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Set 1: 100 pills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UC (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  <a:cs typeface="+mn-cs"/>
              </a:rPr>
              <a:t>235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U:0.38%), 13.2mm diam., 1mm thick, 12.3g/cm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  <a:cs typeface="+mn-cs"/>
              </a:rPr>
              <a:t>3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, </a:t>
            </a:r>
            <a:b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</a:b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avg. grain 10 </a:t>
            </a:r>
            <a:r>
              <a:rPr lang="en-US" sz="1400" dirty="0" smtClean="0">
                <a:solidFill>
                  <a:srgbClr val="1F4798"/>
                </a:solidFill>
                <a:latin typeface="Symbol" pitchFamily="18" charset="2"/>
                <a:cs typeface="+mn-cs"/>
              </a:rPr>
              <a:t>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m , UC</a:t>
            </a:r>
            <a:r>
              <a:rPr lang="en-US" sz="1400" baseline="-25000" dirty="0" smtClean="0">
                <a:solidFill>
                  <a:srgbClr val="1F4798"/>
                </a:solidFill>
                <a:latin typeface="+mn-lt"/>
                <a:cs typeface="+mn-cs"/>
              </a:rPr>
              <a:t>2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&lt;4%</a:t>
            </a:r>
          </a:p>
          <a:p>
            <a:pPr>
              <a:defRPr/>
            </a:pPr>
            <a:endParaRPr lang="en-US" sz="1400" dirty="0" smtClean="0">
              <a:solidFill>
                <a:srgbClr val="1F4798"/>
              </a:solidFill>
              <a:latin typeface="+mn-lt"/>
              <a:cs typeface="+mn-cs"/>
            </a:endParaRPr>
          </a:p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Set 2: 300 pills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UC (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  <a:cs typeface="+mn-cs"/>
              </a:rPr>
              <a:t>235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U:0.38%), 13.2mm diam., 1mm thick, 12.7g/cm</a:t>
            </a:r>
            <a:r>
              <a:rPr lang="en-US" sz="1400" baseline="30000" dirty="0" smtClean="0">
                <a:solidFill>
                  <a:srgbClr val="1F4798"/>
                </a:solidFill>
                <a:latin typeface="+mn-lt"/>
                <a:cs typeface="+mn-cs"/>
              </a:rPr>
              <a:t>3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, </a:t>
            </a:r>
            <a:b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</a:b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avg. grain 6 </a:t>
            </a:r>
            <a:r>
              <a:rPr lang="en-US" sz="1400" dirty="0" smtClean="0">
                <a:solidFill>
                  <a:srgbClr val="1F4798"/>
                </a:solidFill>
                <a:latin typeface="Symbol" pitchFamily="18" charset="2"/>
                <a:cs typeface="+mn-cs"/>
              </a:rPr>
              <a:t>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m , UC</a:t>
            </a:r>
            <a:r>
              <a:rPr lang="en-US" sz="1400" baseline="-25000" dirty="0" smtClean="0">
                <a:solidFill>
                  <a:srgbClr val="1F4798"/>
                </a:solidFill>
                <a:latin typeface="+mn-lt"/>
                <a:cs typeface="+mn-cs"/>
              </a:rPr>
              <a:t>2</a:t>
            </a:r>
            <a:r>
              <a:rPr lang="en-US" sz="1400" dirty="0" smtClean="0">
                <a:solidFill>
                  <a:srgbClr val="1F4798"/>
                </a:solidFill>
                <a:latin typeface="+mn-lt"/>
                <a:cs typeface="+mn-cs"/>
              </a:rPr>
              <a:t>&lt;4%</a:t>
            </a:r>
            <a:endParaRPr lang="en-US" sz="14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pic>
        <p:nvPicPr>
          <p:cNvPr id="19" name="Bild 5" descr="DSC_042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476" r="6264"/>
          <a:stretch/>
        </p:blipFill>
        <p:spPr>
          <a:xfrm>
            <a:off x="5940152" y="1772816"/>
            <a:ext cx="2736304" cy="2232248"/>
          </a:xfrm>
          <a:prstGeom prst="rect">
            <a:avLst/>
          </a:prstGeom>
        </p:spPr>
      </p:pic>
      <p:pic>
        <p:nvPicPr>
          <p:cNvPr id="20" name="Bild 1" descr="DSC_042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772816"/>
            <a:ext cx="2697687" cy="222358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Yields from HD UC</a:t>
            </a:r>
            <a:endParaRPr lang="en-US" dirty="0">
              <a:cs typeface="+mj-cs"/>
            </a:endParaRPr>
          </a:p>
        </p:txBody>
      </p:sp>
      <p:sp>
        <p:nvSpPr>
          <p:cNvPr id="26" name="Text Box 2391"/>
          <p:cNvSpPr txBox="1">
            <a:spLocks noChangeArrowheads="1"/>
          </p:cNvSpPr>
          <p:nvPr/>
        </p:nvSpPr>
        <p:spPr bwMode="auto">
          <a:xfrm>
            <a:off x="216024" y="5858108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Comparable absolute yields (</a:t>
            </a:r>
            <a:r>
              <a:rPr lang="en-GB" sz="1400" i="0" dirty="0" err="1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Gatchina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 91g/cm</a:t>
            </a:r>
            <a:r>
              <a:rPr lang="en-GB" sz="1400" i="0" baseline="300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  <a:r>
              <a:rPr lang="en-GB" sz="14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,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 conventional ISOLDE ≈45g/cm</a:t>
            </a:r>
            <a:r>
              <a:rPr lang="en-GB" sz="1400" i="0" baseline="300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  <a:r>
              <a:rPr lang="en-GB" sz="1400" dirty="0" smtClean="0">
                <a:solidFill>
                  <a:srgbClr val="1F4798"/>
                </a:solidFill>
                <a:ea typeface="Verdana" pitchFamily="34" charset="0"/>
                <a:cs typeface="Verdana" pitchFamily="34" charset="0"/>
              </a:rPr>
              <a:t>)</a:t>
            </a:r>
            <a:endParaRPr lang="en-GB" sz="1400" i="0" dirty="0" smtClean="0">
              <a:solidFill>
                <a:srgbClr val="1F4798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176213" indent="-176213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HD absolute yields @ ISOLDE (241g/cm</a:t>
            </a:r>
            <a:r>
              <a:rPr lang="en-GB" sz="1400" i="0" baseline="3000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2</a:t>
            </a:r>
            <a:r>
              <a:rPr lang="en-GB" sz="1400" i="0" dirty="0" smtClean="0">
                <a:solidFill>
                  <a:srgbClr val="1F4798"/>
                </a:solidFill>
                <a:latin typeface="+mn-lt"/>
                <a:ea typeface="Verdana" pitchFamily="34" charset="0"/>
                <a:cs typeface="Verdana" pitchFamily="34" charset="0"/>
              </a:rPr>
              <a:t>) x2 to x10 lower than from conventional UC targets</a:t>
            </a:r>
            <a:endParaRPr lang="en-US" sz="1400" i="0" dirty="0">
              <a:solidFill>
                <a:srgbClr val="1F4798"/>
              </a:solidFill>
              <a:latin typeface="+mn-lt"/>
            </a:endParaRPr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251520" y="657781"/>
          <a:ext cx="4176464" cy="2906712"/>
        </p:xfrm>
        <a:graphic>
          <a:graphicData uri="http://schemas.openxmlformats.org/presentationml/2006/ole">
            <p:oleObj spid="_x0000_s8193" name="Graph" r:id="rId4" imgW="4154400" imgH="2901600" progId="Origin50.Graph">
              <p:embed/>
            </p:oleObj>
          </a:graphicData>
        </a:graphic>
      </p:graphicFrame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419872" y="657781"/>
          <a:ext cx="4156075" cy="2901950"/>
        </p:xfrm>
        <a:graphic>
          <a:graphicData uri="http://schemas.openxmlformats.org/presentationml/2006/ole">
            <p:oleObj spid="_x0000_s8194" name="Graph" r:id="rId5" imgW="4154400" imgH="2901600" progId="Origin50.Graph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51520" y="3191346"/>
          <a:ext cx="4156075" cy="2901950"/>
        </p:xfrm>
        <a:graphic>
          <a:graphicData uri="http://schemas.openxmlformats.org/presentationml/2006/ole">
            <p:oleObj spid="_x0000_s8195" name="Graph" r:id="rId6" imgW="4154400" imgH="2901600" progId="Origin50.Graph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3419872" y="3191346"/>
          <a:ext cx="4156075" cy="2901950"/>
        </p:xfrm>
        <a:graphic>
          <a:graphicData uri="http://schemas.openxmlformats.org/presentationml/2006/ole">
            <p:oleObj spid="_x0000_s8196" name="Graph" r:id="rId7" imgW="4154400" imgH="2901600" progId="Origin50.Graph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7236296" y="5297433"/>
            <a:ext cx="20162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27013" algn="l"/>
              </a:tabLst>
            </a:pPr>
            <a:r>
              <a:rPr lang="en-US" sz="900" dirty="0" smtClean="0">
                <a:solidFill>
                  <a:srgbClr val="1F4798"/>
                </a:solidFill>
                <a:latin typeface="Verdana" pitchFamily="34" charset="0"/>
              </a:rPr>
              <a:t>[1]	V. N. </a:t>
            </a:r>
            <a:r>
              <a:rPr lang="en-US" sz="900" dirty="0" err="1" smtClean="0">
                <a:solidFill>
                  <a:srgbClr val="1F4798"/>
                </a:solidFill>
                <a:latin typeface="Verdana" pitchFamily="34" charset="0"/>
              </a:rPr>
              <a:t>Panteleev</a:t>
            </a:r>
            <a:r>
              <a:rPr lang="en-US" sz="900" dirty="0" smtClean="0">
                <a:solidFill>
                  <a:srgbClr val="1F4798"/>
                </a:solidFill>
                <a:latin typeface="Verdana" pitchFamily="34" charset="0"/>
              </a:rPr>
              <a:t>, et al., </a:t>
            </a:r>
          </a:p>
          <a:p>
            <a:pPr>
              <a:tabLst>
                <a:tab pos="227013" algn="l"/>
              </a:tabLst>
            </a:pPr>
            <a:r>
              <a:rPr lang="en-US" sz="900" dirty="0" smtClean="0">
                <a:solidFill>
                  <a:srgbClr val="1F4798"/>
                </a:solidFill>
                <a:latin typeface="Verdana" pitchFamily="34" charset="0"/>
              </a:rPr>
              <a:t>	Eur. Phys. J. A </a:t>
            </a:r>
            <a:r>
              <a:rPr lang="en-US" sz="900" b="1" dirty="0" smtClean="0">
                <a:solidFill>
                  <a:srgbClr val="1F4798"/>
                </a:solidFill>
                <a:latin typeface="Verdana" pitchFamily="34" charset="0"/>
              </a:rPr>
              <a:t>42</a:t>
            </a:r>
            <a:r>
              <a:rPr lang="en-US" sz="900" dirty="0" smtClean="0">
                <a:solidFill>
                  <a:srgbClr val="1F4798"/>
                </a:solidFill>
                <a:latin typeface="Verdana" pitchFamily="34" charset="0"/>
              </a:rPr>
              <a:t>, </a:t>
            </a:r>
          </a:p>
          <a:p>
            <a:pPr>
              <a:tabLst>
                <a:tab pos="227013" algn="l"/>
              </a:tabLst>
            </a:pPr>
            <a:r>
              <a:rPr lang="en-US" sz="900" dirty="0" smtClean="0">
                <a:solidFill>
                  <a:srgbClr val="1F4798"/>
                </a:solidFill>
                <a:latin typeface="Verdana" pitchFamily="34" charset="0"/>
              </a:rPr>
              <a:t>	495-501 (2009)</a:t>
            </a:r>
            <a:endParaRPr lang="en-US" sz="900" dirty="0">
              <a:solidFill>
                <a:srgbClr val="1F4798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SIZE" val="10"/>
  <p:tag name="PREAMBLE" val="\documentclass{article}&#10;\pagestyle{empty}&#10;\usepackage{xspace,amssymb,amsfonts,amsmath}&#10;\usepackage{color}&#10;\usepackage{TeX4PPT}&#10;"/>
  <p:tag name="MAGPC" val="200"/>
</p:tagLst>
</file>

<file path=ppt/theme/theme1.xml><?xml version="1.0" encoding="utf-8"?>
<a:theme xmlns:a="http://schemas.openxmlformats.org/drawingml/2006/main" name="PPT_Vorlage">
  <a:themeElements>
    <a:clrScheme name="">
      <a:dk1>
        <a:srgbClr val="333333"/>
      </a:dk1>
      <a:lt1>
        <a:srgbClr val="FFFFFF"/>
      </a:lt1>
      <a:dk2>
        <a:srgbClr val="757575"/>
      </a:dk2>
      <a:lt2>
        <a:srgbClr val="FFFFFF"/>
      </a:lt2>
      <a:accent1>
        <a:srgbClr val="BCC7F6"/>
      </a:accent1>
      <a:accent2>
        <a:srgbClr val="86B600"/>
      </a:accent2>
      <a:accent3>
        <a:srgbClr val="FFFFFF"/>
      </a:accent3>
      <a:accent4>
        <a:srgbClr val="2A2A2A"/>
      </a:accent4>
      <a:accent5>
        <a:srgbClr val="DAE0FA"/>
      </a:accent5>
      <a:accent6>
        <a:srgbClr val="79A500"/>
      </a:accent6>
      <a:hlink>
        <a:srgbClr val="003366"/>
      </a:hlink>
      <a:folHlink>
        <a:srgbClr val="CC0000"/>
      </a:folHlink>
    </a:clrScheme>
    <a:fontScheme name="PPT_Vorlag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FF4F14F8F72459ED42F32002FE301" ma:contentTypeVersion="0" ma:contentTypeDescription="Create a new document." ma:contentTypeScope="" ma:versionID="a21554d59b3f36c223c22214eb5b920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9277753-774E-4E65-92E6-3E4B7EA1892B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8D88631-6B8C-4685-835C-A82BC32A71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90CCFE-2347-42EC-9F86-9592952F60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2424</TotalTime>
  <Words>527</Words>
  <Application>Microsoft Office PowerPoint</Application>
  <PresentationFormat>On-screen Show (4:3)</PresentationFormat>
  <Paragraphs>127</Paragraphs>
  <Slides>15</Slides>
  <Notes>4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PPT_Vorlage</vt:lpstr>
      <vt:lpstr>Graph</vt:lpstr>
      <vt:lpstr>Origin Graph</vt:lpstr>
      <vt:lpstr>Slide 1</vt:lpstr>
      <vt:lpstr>Slide 2</vt:lpstr>
      <vt:lpstr>Actinide Targets Online</vt:lpstr>
      <vt:lpstr>Material Production</vt:lpstr>
      <vt:lpstr>Current UCx at ISOLDE</vt:lpstr>
      <vt:lpstr>ActiLab in FP7-ENSAR</vt:lpstr>
      <vt:lpstr>ActiLab in FP7-ENSAR</vt:lpstr>
      <vt:lpstr>High Density UC Target at CERN</vt:lpstr>
      <vt:lpstr>Yields from HD UC</vt:lpstr>
      <vt:lpstr>Micro Spot Material Mapping at SLS</vt:lpstr>
      <vt:lpstr>Micro Spot Material Mapping at SLS</vt:lpstr>
      <vt:lpstr>Team and Collaboration</vt:lpstr>
      <vt:lpstr>Some first results</vt:lpstr>
      <vt:lpstr>Some first results</vt:lpstr>
      <vt:lpstr>Yields from HD UC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Alexander</dc:creator>
  <cp:lastModifiedBy>Alexander Gottberg</cp:lastModifiedBy>
  <cp:revision>314</cp:revision>
  <cp:lastPrinted>2011-01-19T18:26:54Z</cp:lastPrinted>
  <dcterms:created xsi:type="dcterms:W3CDTF">2006-06-21T10:26:47Z</dcterms:created>
  <dcterms:modified xsi:type="dcterms:W3CDTF">2011-06-27T11:54:11Z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0x010100C95FF4F14F8F72459ED42F32002FE301</vt:lpwstr>
  </property>
</Properties>
</file>