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</p:sldMasterIdLst>
  <p:notesMasterIdLst>
    <p:notesMasterId r:id="rId13"/>
  </p:notesMasterIdLst>
  <p:handoutMasterIdLst>
    <p:handoutMasterId r:id="rId14"/>
  </p:handoutMasterIdLst>
  <p:sldIdLst>
    <p:sldId id="256" r:id="rId2"/>
    <p:sldId id="1140" r:id="rId3"/>
    <p:sldId id="1141" r:id="rId4"/>
    <p:sldId id="1142" r:id="rId5"/>
    <p:sldId id="1144" r:id="rId6"/>
    <p:sldId id="1145" r:id="rId7"/>
    <p:sldId id="1143" r:id="rId8"/>
    <p:sldId id="327" r:id="rId9"/>
    <p:sldId id="1123" r:id="rId10"/>
    <p:sldId id="1138" r:id="rId11"/>
    <p:sldId id="113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g" initials="YL" lastIdx="2" clrIdx="0">
    <p:extLst>
      <p:ext uri="{19B8F6BF-5375-455C-9EA6-DF929625EA0E}">
        <p15:presenceInfo xmlns:p15="http://schemas.microsoft.com/office/powerpoint/2012/main" userId="Yong" providerId="None"/>
      </p:ext>
    </p:extLst>
  </p:cmAuthor>
  <p:cmAuthor id="2" name="Liu Yong" initials="LY" lastIdx="1" clrIdx="1">
    <p:extLst>
      <p:ext uri="{19B8F6BF-5375-455C-9EA6-DF929625EA0E}">
        <p15:presenceInfo xmlns:p15="http://schemas.microsoft.com/office/powerpoint/2012/main" userId="f67eed56fa64138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99CC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8" autoAdjust="0"/>
    <p:restoredTop sz="94427" autoAdjust="0"/>
  </p:normalViewPr>
  <p:slideViewPr>
    <p:cSldViewPr snapToGrid="0">
      <p:cViewPr varScale="1">
        <p:scale>
          <a:sx n="117" d="100"/>
          <a:sy n="117" d="100"/>
        </p:scale>
        <p:origin x="6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0D3AB-08F8-401C-A7AC-1B6969450005}" type="datetimeFigureOut">
              <a:rPr lang="zh-CN" altLang="en-US" smtClean="0"/>
              <a:t>2024/3/5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6B329-62CD-4550-A5F4-1C653F0ADA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089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7CBDA-5F51-4C38-99E1-555FE020B3D3}" type="datetimeFigureOut">
              <a:rPr lang="zh-CN" altLang="en-US" smtClean="0"/>
              <a:t>2024/3/5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4EB2-C7CA-48A7-85FD-3EC02B7679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5988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E4EB2-C7CA-48A7-85FD-3EC02B7679C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91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 anchorCtr="0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5A94B4BF-7720-4B02-B910-75DFC3EC1F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73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6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419844" y="996694"/>
            <a:ext cx="2628900" cy="518026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45820" y="996695"/>
            <a:ext cx="8316468" cy="518026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65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63434" y="244929"/>
            <a:ext cx="10760530" cy="600226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5363" y="1036864"/>
            <a:ext cx="11340193" cy="5140099"/>
          </a:xfrm>
        </p:spPr>
        <p:txBody>
          <a:bodyPr/>
          <a:lstStyle>
            <a:lvl1pPr>
              <a:buClr>
                <a:srgbClr val="0070C0"/>
              </a:buClr>
              <a:defRPr/>
            </a:lvl1pPr>
            <a:lvl2pPr>
              <a:buClr>
                <a:srgbClr val="0070C0"/>
              </a:buClr>
              <a:defRPr/>
            </a:lvl2pPr>
            <a:lvl3pPr>
              <a:buClr>
                <a:srgbClr val="0070C0"/>
              </a:buClr>
              <a:defRPr/>
            </a:lvl3pPr>
            <a:lvl4pPr>
              <a:buClr>
                <a:srgbClr val="0070C0"/>
              </a:buClr>
              <a:defRPr/>
            </a:lvl4pPr>
            <a:lvl5pPr>
              <a:buClr>
                <a:srgbClr val="0070C0"/>
              </a:buClr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45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64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188720"/>
            <a:ext cx="5181600" cy="498824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188720"/>
            <a:ext cx="5181600" cy="498824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146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07300" y="127381"/>
            <a:ext cx="10515600" cy="668147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104" y="103193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022538"/>
            <a:ext cx="5157787" cy="4167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03193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022538"/>
            <a:ext cx="5183188" cy="41671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99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6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640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1078992"/>
            <a:ext cx="3932237" cy="9784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36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36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363434" y="1"/>
            <a:ext cx="10760530" cy="845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5363" y="1159329"/>
            <a:ext cx="11340193" cy="5017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-1" y="6418759"/>
            <a:ext cx="1000125" cy="2975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83864" y="6418759"/>
            <a:ext cx="5678424" cy="3027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altLang="zh-CN"/>
              <a:t>ECFA DRD6 WP3 First Meeting: HGCCAL Status and Plans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59896" y="6418759"/>
            <a:ext cx="829056" cy="3027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4B4BF-7720-4B02-B910-75DFC3EC1F7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363435" y="845155"/>
            <a:ext cx="1082856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63435" cy="917532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/>
        </p:nvCxnSpPr>
        <p:spPr>
          <a:xfrm>
            <a:off x="0" y="6356350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8"/>
          <p:cNvSpPr txBox="1"/>
          <p:nvPr userDrawn="1"/>
        </p:nvSpPr>
        <p:spPr>
          <a:xfrm>
            <a:off x="1469878" y="6454701"/>
            <a:ext cx="21572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>
                <a:solidFill>
                  <a:schemeClr val="accent1"/>
                </a:solidFill>
                <a:latin typeface="+mn-lt"/>
              </a:rPr>
              <a:t>Yong</a:t>
            </a:r>
            <a:r>
              <a:rPr lang="en-US" sz="1050" b="1" baseline="0" dirty="0">
                <a:solidFill>
                  <a:schemeClr val="accent1"/>
                </a:solidFill>
                <a:latin typeface="+mn-lt"/>
              </a:rPr>
              <a:t> Liu </a:t>
            </a:r>
            <a:r>
              <a:rPr lang="en-US" sz="1050" b="1" dirty="0">
                <a:solidFill>
                  <a:schemeClr val="accent1"/>
                </a:solidFill>
                <a:latin typeface="+mn-lt"/>
              </a:rPr>
              <a:t> (liuyong@ihep.ac.cn)</a:t>
            </a:r>
          </a:p>
        </p:txBody>
      </p:sp>
    </p:spTree>
    <p:extLst>
      <p:ext uri="{BB962C8B-B14F-4D97-AF65-F5344CB8AC3E}">
        <p14:creationId xmlns:p14="http://schemas.microsoft.com/office/powerpoint/2010/main" val="397447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png"/><Relationship Id="rId3" Type="http://schemas.openxmlformats.org/officeDocument/2006/relationships/hyperlink" Target="https://indico.ph.ed.ac.uk/event/259/contributions/2598/" TargetMode="External"/><Relationship Id="rId7" Type="http://schemas.openxmlformats.org/officeDocument/2006/relationships/image" Target="../media/image35.png"/><Relationship Id="rId12" Type="http://schemas.openxmlformats.org/officeDocument/2006/relationships/image" Target="../media/image761.png"/><Relationship Id="rId2" Type="http://schemas.openxmlformats.org/officeDocument/2006/relationships/hyperlink" Target="https://indico.ihep.ac.cn/event/19839/contributions/138701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00.png"/><Relationship Id="rId5" Type="http://schemas.openxmlformats.org/officeDocument/2006/relationships/image" Target="../media/image33.png"/><Relationship Id="rId15" Type="http://schemas.openxmlformats.org/officeDocument/2006/relationships/hyperlink" Target="https://link.springer.com/article/10.1007/JHEP12(2022)135" TargetMode="External"/><Relationship Id="rId4" Type="http://schemas.openxmlformats.org/officeDocument/2006/relationships/image" Target="../media/image75.png"/><Relationship Id="rId1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886494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86494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11" Type="http://schemas.openxmlformats.org/officeDocument/2006/relationships/hyperlink" Target="https://cds.cern.ch/record/2886494" TargetMode="External"/><Relationship Id="rId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hyperlink" Target="https://cds.cern.ch/record/2886494" TargetMode="External"/><Relationship Id="rId5" Type="http://schemas.openxmlformats.org/officeDocument/2006/relationships/image" Target="../media/image22.jpeg"/><Relationship Id="rId10" Type="http://schemas.openxmlformats.org/officeDocument/2006/relationships/image" Target="../media/image10.png"/><Relationship Id="rId4" Type="http://schemas.openxmlformats.org/officeDocument/2006/relationships/image" Target="../media/image21.jp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ps-sps-coordination.web.cern.ch/ps-sps-coordination/schedules/ps/2024/v0.7.0/schedule_runs_v070_20240227_ps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-tdli.sjtu.edu.cn/event/1616/contributions/8872/attachments/3613/5672/CLHCP2023_JCW.pdf" TargetMode="External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44064"/>
            <a:ext cx="9383949" cy="2387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/>
              <a:t>HGCCAL Status and </a:t>
            </a:r>
            <a:r>
              <a:rPr lang="en-US" altLang="zh-CN" sz="3600" dirty="0"/>
              <a:t>Plans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59628"/>
            <a:ext cx="9144000" cy="1672045"/>
          </a:xfrm>
        </p:spPr>
        <p:txBody>
          <a:bodyPr>
            <a:normAutofit/>
          </a:bodyPr>
          <a:lstStyle/>
          <a:p>
            <a:r>
              <a:rPr lang="en-US" dirty="0"/>
              <a:t>Yong Liu (IHEP) for the DRD6-HGCCAL team</a:t>
            </a:r>
          </a:p>
          <a:p>
            <a:r>
              <a:rPr lang="en-US"/>
              <a:t>DRD-on-Calorimetry </a:t>
            </a:r>
            <a:r>
              <a:rPr lang="en-US" dirty="0"/>
              <a:t>WP3 Meeting</a:t>
            </a:r>
          </a:p>
          <a:p>
            <a:r>
              <a:rPr lang="en-US" dirty="0"/>
              <a:t>Mar. 5, 202</a:t>
            </a:r>
            <a:r>
              <a:rPr lang="de-DE" dirty="0"/>
              <a:t>4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A6FF39-050B-2443-B7AF-F8DCA969A2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256" y="117184"/>
            <a:ext cx="1554481" cy="6566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95FCF5-76C6-3541-8033-ECF9D01BE4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566" y="112686"/>
            <a:ext cx="1126202" cy="66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05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AB1E9-2788-3C42-8ABC-A866A9944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Higgs physics benchmarks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519B2-C43F-2344-8F4A-F605BEAD4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D3D82-F0E8-4948-8CC3-225550B5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A9D2D-BFA6-D543-90B1-91F73DDBA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14" name="图片 31">
            <a:extLst>
              <a:ext uri="{FF2B5EF4-FFF2-40B4-BE49-F238E27FC236}">
                <a16:creationId xmlns:a16="http://schemas.microsoft.com/office/drawing/2014/main" id="{23225D88-6FAF-CF40-AFDD-577FE8759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190" y="3703436"/>
            <a:ext cx="6497033" cy="2616950"/>
          </a:xfrm>
          <a:prstGeom prst="rect">
            <a:avLst/>
          </a:prstGeom>
        </p:spPr>
      </p:pic>
      <p:sp>
        <p:nvSpPr>
          <p:cNvPr id="17" name="文本框 5">
            <a:extLst>
              <a:ext uri="{FF2B5EF4-FFF2-40B4-BE49-F238E27FC236}">
                <a16:creationId xmlns:a16="http://schemas.microsoft.com/office/drawing/2014/main" id="{9D915AA2-0C82-0842-B560-9C1D680F98C4}"/>
              </a:ext>
            </a:extLst>
          </p:cNvPr>
          <p:cNvSpPr txBox="1"/>
          <p:nvPr/>
        </p:nvSpPr>
        <p:spPr>
          <a:xfrm>
            <a:off x="8881104" y="4332972"/>
            <a:ext cx="96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</a:t>
            </a:r>
            <a:endParaRPr lang="zh-CN" alt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6">
            <a:extLst>
              <a:ext uri="{FF2B5EF4-FFF2-40B4-BE49-F238E27FC236}">
                <a16:creationId xmlns:a16="http://schemas.microsoft.com/office/drawing/2014/main" id="{28E211F8-740A-0947-B93F-CB51FC8BDDC0}"/>
              </a:ext>
            </a:extLst>
          </p:cNvPr>
          <p:cNvSpPr txBox="1"/>
          <p:nvPr/>
        </p:nvSpPr>
        <p:spPr>
          <a:xfrm>
            <a:off x="5595136" y="4332972"/>
            <a:ext cx="1129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SiW-ECAL</a:t>
            </a:r>
            <a:endParaRPr lang="zh-CN" alt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89368F5-B7F6-4D44-9A95-33678BEFD8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0"/>
          <a:stretch/>
        </p:blipFill>
        <p:spPr>
          <a:xfrm>
            <a:off x="5365006" y="1298943"/>
            <a:ext cx="2886113" cy="242878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D1B898B-2219-CF44-AD12-6588E45667A3}"/>
              </a:ext>
            </a:extLst>
          </p:cNvPr>
          <p:cNvSpPr/>
          <p:nvPr/>
        </p:nvSpPr>
        <p:spPr>
          <a:xfrm>
            <a:off x="5450341" y="943665"/>
            <a:ext cx="2764090" cy="338554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Detector with SiW-ECAL option</a:t>
            </a:r>
          </a:p>
        </p:txBody>
      </p:sp>
      <p:sp>
        <p:nvSpPr>
          <p:cNvPr id="21" name="矩形 17">
            <a:extLst>
              <a:ext uri="{FF2B5EF4-FFF2-40B4-BE49-F238E27FC236}">
                <a16:creationId xmlns:a16="http://schemas.microsoft.com/office/drawing/2014/main" id="{50563B72-693C-0E46-9350-2F995D53030B}"/>
              </a:ext>
            </a:extLst>
          </p:cNvPr>
          <p:cNvSpPr/>
          <p:nvPr/>
        </p:nvSpPr>
        <p:spPr>
          <a:xfrm>
            <a:off x="6645505" y="2960712"/>
            <a:ext cx="12650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in Progress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矩形 15">
            <a:extLst>
              <a:ext uri="{FF2B5EF4-FFF2-40B4-BE49-F238E27FC236}">
                <a16:creationId xmlns:a16="http://schemas.microsoft.com/office/drawing/2014/main" id="{F1619D02-CB6E-0E42-819E-C6F9ECE6477D}"/>
              </a:ext>
            </a:extLst>
          </p:cNvPr>
          <p:cNvSpPr/>
          <p:nvPr/>
        </p:nvSpPr>
        <p:spPr>
          <a:xfrm>
            <a:off x="6645505" y="2492056"/>
            <a:ext cx="10182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</a:rPr>
              <a:t>BMR: 3.8 %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p:pic>
        <p:nvPicPr>
          <p:cNvPr id="23" name="图片 45">
            <a:extLst>
              <a:ext uri="{FF2B5EF4-FFF2-40B4-BE49-F238E27FC236}">
                <a16:creationId xmlns:a16="http://schemas.microsoft.com/office/drawing/2014/main" id="{8DF9A7A5-120C-D142-8684-32A3209D0E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5280" y="3502572"/>
            <a:ext cx="3311525" cy="2741576"/>
          </a:xfrm>
          <a:prstGeom prst="rect">
            <a:avLst/>
          </a:prstGeom>
        </p:spPr>
      </p:pic>
      <p:sp>
        <p:nvSpPr>
          <p:cNvPr id="24" name="矩形 46">
            <a:extLst>
              <a:ext uri="{FF2B5EF4-FFF2-40B4-BE49-F238E27FC236}">
                <a16:creationId xmlns:a16="http://schemas.microsoft.com/office/drawing/2014/main" id="{7EE03BB6-F28E-274D-9FA4-84DD0F3A45C1}"/>
              </a:ext>
            </a:extLst>
          </p:cNvPr>
          <p:cNvSpPr/>
          <p:nvPr/>
        </p:nvSpPr>
        <p:spPr>
          <a:xfrm>
            <a:off x="2681930" y="5729703"/>
            <a:ext cx="1221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黑体" panose="02010609060101010101" pitchFamily="49" charset="-122"/>
                <a:cs typeface="Calibri" panose="020F0502020204030204" pitchFamily="34" charset="0"/>
              </a:rPr>
              <a:t>𝐻 → 𝑔𝑔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4ED4B2-9F3E-D44F-85DC-C6AE91C7AFF7}"/>
              </a:ext>
            </a:extLst>
          </p:cNvPr>
          <p:cNvSpPr txBox="1"/>
          <p:nvPr/>
        </p:nvSpPr>
        <p:spPr>
          <a:xfrm>
            <a:off x="1842571" y="3003342"/>
            <a:ext cx="213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Higgs to 2 gluon jets </a:t>
            </a:r>
          </a:p>
          <a:p>
            <a:pPr algn="ctr"/>
            <a:r>
              <a:rPr lang="en-US" dirty="0">
                <a:solidFill>
                  <a:srgbClr val="00B0F0"/>
                </a:solidFill>
              </a:rPr>
              <a:t>(with crystal ECAL)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C8DE48E2-6BFE-4A44-A55C-533D27918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2687" y="1325752"/>
            <a:ext cx="2437923" cy="2279312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DCB1F7D-910E-EA40-A9A5-D1C3DDD10D39}"/>
              </a:ext>
            </a:extLst>
          </p:cNvPr>
          <p:cNvSpPr/>
          <p:nvPr/>
        </p:nvSpPr>
        <p:spPr>
          <a:xfrm>
            <a:off x="8595806" y="937811"/>
            <a:ext cx="2972417" cy="338554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Detector with crystal ECAL option</a:t>
            </a:r>
          </a:p>
        </p:txBody>
      </p:sp>
      <p:sp>
        <p:nvSpPr>
          <p:cNvPr id="27" name="矩形 15">
            <a:extLst>
              <a:ext uri="{FF2B5EF4-FFF2-40B4-BE49-F238E27FC236}">
                <a16:creationId xmlns:a16="http://schemas.microsoft.com/office/drawing/2014/main" id="{F892DAA8-E371-FF46-9BBF-4F626EF4C848}"/>
              </a:ext>
            </a:extLst>
          </p:cNvPr>
          <p:cNvSpPr/>
          <p:nvPr/>
        </p:nvSpPr>
        <p:spPr>
          <a:xfrm>
            <a:off x="9987756" y="2492055"/>
            <a:ext cx="10182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C00000"/>
                </a:solidFill>
              </a:rPr>
              <a:t>BMR: 3.6 %</a:t>
            </a:r>
            <a:endParaRPr lang="zh-CN" altLang="en-US" sz="14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5045EC99-4EC0-FC4F-B033-DD77931DA7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0172" y="1097502"/>
                <a:ext cx="4934235" cy="189319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altLang="zh-CN" dirty="0">
                    <a:ea typeface="微软雅黑" panose="020B0503020204020204" pitchFamily="34" charset="-122"/>
                  </a:rPr>
                  <a:t>Physics potentials with crystals</a:t>
                </a:r>
              </a:p>
              <a:p>
                <a:pPr lvl="1"/>
                <a:r>
                  <a:rPr lang="en-US" altLang="zh-CN" dirty="0">
                    <a:ea typeface="微软雅黑" panose="020B0503020204020204" pitchFamily="34" charset="-122"/>
                  </a:rPr>
                  <a:t>Photons and jets</a:t>
                </a:r>
              </a:p>
              <a:p>
                <a:r>
                  <a:rPr lang="en-US" altLang="zh-CN" dirty="0">
                    <a:ea typeface="微软雅黑" panose="020B0503020204020204" pitchFamily="34" charset="-122"/>
                  </a:rPr>
                  <a:t>Boson Mass Resolution (BMR)</a:t>
                </a:r>
              </a:p>
              <a:p>
                <a:pPr lvl="1"/>
                <a:r>
                  <a:rPr lang="en-US" altLang="zh-CN" dirty="0">
                    <a:ea typeface="微软雅黑" panose="020B0503020204020204" pitchFamily="34" charset="-122"/>
                  </a:rPr>
                  <a:t>Jets </a:t>
                </a:r>
                <a:r>
                  <a:rPr lang="en-US" altLang="zh-CN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Calibri" panose="020F0502020204030204" pitchFamily="34" charset="0"/>
                      </a:rPr>
                      <m:t>𝐻</m:t>
                    </m:r>
                    <m:r>
                      <a:rPr lang="en-US" altLang="zh-CN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𝑔𝑔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): </a:t>
                </a:r>
                <a:r>
                  <a:rPr lang="en-US" altLang="zh-CN" dirty="0"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3.8 %</a:t>
                </a:r>
                <a:r>
                  <a:rPr lang="en-US" altLang="zh-CN" dirty="0">
                    <a:solidFill>
                      <a:srgbClr val="FF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 </a:t>
                </a:r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→ </a:t>
                </a:r>
                <a:r>
                  <a:rPr lang="en-US" altLang="zh-CN" dirty="0">
                    <a:solidFill>
                      <a:srgbClr val="FF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3.6%</a:t>
                </a:r>
              </a:p>
              <a:p>
                <a:pPr lvl="1"/>
                <a:r>
                  <a:rPr lang="en-US" altLang="zh-CN" dirty="0">
                    <a:ea typeface="微软雅黑" panose="020B0503020204020204" pitchFamily="34" charset="-122"/>
                  </a:rPr>
                  <a:t>Photons </a:t>
                </a:r>
                <a:r>
                  <a:rPr lang="en-US" altLang="zh-CN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Calibri" panose="020F0502020204030204" pitchFamily="34" charset="0"/>
                      </a:rPr>
                      <m:t>𝐻</m:t>
                    </m:r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  <m:r>
                      <a:rPr lang="zh-CN" alt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𝛾𝛾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): </a:t>
                </a:r>
                <a:r>
                  <a:rPr lang="en-US" altLang="zh-CN" dirty="0"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2.1%  </a:t>
                </a:r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→  </a:t>
                </a:r>
                <a:r>
                  <a:rPr lang="en-US" altLang="zh-CN" dirty="0">
                    <a:solidFill>
                      <a:srgbClr val="FF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cs typeface="Calibri" panose="020F0502020204030204" pitchFamily="34" charset="0"/>
                  </a:rPr>
                  <a:t>1.2%</a:t>
                </a:r>
              </a:p>
            </p:txBody>
          </p:sp>
        </mc:Choice>
        <mc:Fallback xmlns="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5045EC99-4EC0-FC4F-B033-DD77931DA7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0172" y="1097502"/>
                <a:ext cx="4934235" cy="1893191"/>
              </a:xfrm>
              <a:blipFill>
                <a:blip r:embed="rId6"/>
                <a:stretch>
                  <a:fillRect l="-1852" t="-6431" b="-45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Arrow 6">
            <a:extLst>
              <a:ext uri="{FF2B5EF4-FFF2-40B4-BE49-F238E27FC236}">
                <a16:creationId xmlns:a16="http://schemas.microsoft.com/office/drawing/2014/main" id="{3C00E466-DD9D-8040-A482-5558867A5A63}"/>
              </a:ext>
            </a:extLst>
          </p:cNvPr>
          <p:cNvSpPr/>
          <p:nvPr/>
        </p:nvSpPr>
        <p:spPr>
          <a:xfrm>
            <a:off x="8126512" y="2097454"/>
            <a:ext cx="418300" cy="4169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矩形 17">
            <a:extLst>
              <a:ext uri="{FF2B5EF4-FFF2-40B4-BE49-F238E27FC236}">
                <a16:creationId xmlns:a16="http://schemas.microsoft.com/office/drawing/2014/main" id="{86B60AA2-0E9D-9049-B060-5D106457C976}"/>
              </a:ext>
            </a:extLst>
          </p:cNvPr>
          <p:cNvSpPr/>
          <p:nvPr/>
        </p:nvSpPr>
        <p:spPr>
          <a:xfrm>
            <a:off x="5459353" y="5510071"/>
            <a:ext cx="12650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in Progress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矩形 17">
            <a:extLst>
              <a:ext uri="{FF2B5EF4-FFF2-40B4-BE49-F238E27FC236}">
                <a16:creationId xmlns:a16="http://schemas.microsoft.com/office/drawing/2014/main" id="{0A74052A-E643-0A41-BE2B-7443B7EF8FB7}"/>
              </a:ext>
            </a:extLst>
          </p:cNvPr>
          <p:cNvSpPr/>
          <p:nvPr/>
        </p:nvSpPr>
        <p:spPr>
          <a:xfrm>
            <a:off x="8729392" y="5510071"/>
            <a:ext cx="12650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in Progress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矩形 17">
            <a:extLst>
              <a:ext uri="{FF2B5EF4-FFF2-40B4-BE49-F238E27FC236}">
                <a16:creationId xmlns:a16="http://schemas.microsoft.com/office/drawing/2014/main" id="{87A9AED2-5F3D-B040-A33E-22BF51A04E49}"/>
              </a:ext>
            </a:extLst>
          </p:cNvPr>
          <p:cNvSpPr/>
          <p:nvPr/>
        </p:nvSpPr>
        <p:spPr>
          <a:xfrm>
            <a:off x="9832277" y="2942935"/>
            <a:ext cx="12650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in Progress</a:t>
            </a:r>
            <a:endParaRPr lang="zh-CN" altLang="en-US" sz="11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46">
            <a:extLst>
              <a:ext uri="{FF2B5EF4-FFF2-40B4-BE49-F238E27FC236}">
                <a16:creationId xmlns:a16="http://schemas.microsoft.com/office/drawing/2014/main" id="{3F6ABA7C-57B5-CD43-B90A-5EBAD48A78D6}"/>
              </a:ext>
            </a:extLst>
          </p:cNvPr>
          <p:cNvSpPr/>
          <p:nvPr/>
        </p:nvSpPr>
        <p:spPr>
          <a:xfrm>
            <a:off x="7841096" y="2634010"/>
            <a:ext cx="1221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黑体" panose="02010609060101010101" pitchFamily="49" charset="-122"/>
                <a:cs typeface="Calibri" panose="020F0502020204030204" pitchFamily="34" charset="0"/>
              </a:rPr>
              <a:t>𝐻 → 𝑔𝑔</a:t>
            </a:r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" name="TextBox 16">
            <a:extLst>
              <a:ext uri="{FF2B5EF4-FFF2-40B4-BE49-F238E27FC236}">
                <a16:creationId xmlns:a16="http://schemas.microsoft.com/office/drawing/2014/main" id="{80132717-137E-4A75-9EA5-3E549B99EC47}"/>
              </a:ext>
            </a:extLst>
          </p:cNvPr>
          <p:cNvSpPr txBox="1"/>
          <p:nvPr/>
        </p:nvSpPr>
        <p:spPr>
          <a:xfrm>
            <a:off x="7876938" y="470653"/>
            <a:ext cx="431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Baohua</a:t>
            </a:r>
            <a:r>
              <a:rPr lang="en-US" dirty="0"/>
              <a:t> Qi, Dan Yu (IHEP); </a:t>
            </a:r>
            <a:r>
              <a:rPr lang="en-US" dirty="0" err="1"/>
              <a:t>Zhiyu</a:t>
            </a:r>
            <a:r>
              <a:rPr lang="en-US" dirty="0"/>
              <a:t> Zhao (SJTU)</a:t>
            </a:r>
          </a:p>
        </p:txBody>
      </p:sp>
    </p:spTree>
    <p:extLst>
      <p:ext uri="{BB962C8B-B14F-4D97-AF65-F5344CB8AC3E}">
        <p14:creationId xmlns:p14="http://schemas.microsoft.com/office/powerpoint/2010/main" val="2263099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6C862-F552-9D4D-B2D1-B8B735516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Flavor physics potentials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E0685-BA4B-F749-96D1-A37AC0D0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C834F-2701-E64B-8328-7474F392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FBB45-77B3-5040-94C0-2D07651B2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11298B7B-E8A1-9646-91A0-3B5937D27171}"/>
              </a:ext>
            </a:extLst>
          </p:cNvPr>
          <p:cNvSpPr txBox="1"/>
          <p:nvPr/>
        </p:nvSpPr>
        <p:spPr>
          <a:xfrm>
            <a:off x="6902685" y="1047043"/>
            <a:ext cx="50109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B0 to pipi @CEPC(CEPC Flavor Physics/New Physics/Detector Technology Workshop, Fudan, 2023), Yuexin Wang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6B6AD02-76DE-7246-9AA2-6DF4C4F7F9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7599" y="1053700"/>
                <a:ext cx="5609782" cy="180821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lvl="1">
                  <a:spcBef>
                    <a:spcPts val="600"/>
                  </a:spcBef>
                </a:pPr>
                <a:r>
                  <a:rPr lang="en-US" altLang="zh-CN" sz="2800" dirty="0">
                    <a:latin typeface="Calibri" panose="020F0502020204030204" pitchFamily="34" charset="0"/>
                    <a:ea typeface="黑体" panose="02010609060101010101" pitchFamily="49" charset="-122"/>
                    <a:cs typeface="Calibri" panose="020F0502020204030204" pitchFamily="34" charset="0"/>
                  </a:rPr>
                  <a:t>Crystal ECAL</a:t>
                </a:r>
              </a:p>
              <a:p>
                <a:pPr marL="685800" lvl="2">
                  <a:spcBef>
                    <a:spcPts val="600"/>
                  </a:spcBef>
                </a:pPr>
                <a:r>
                  <a:rPr lang="en-US" altLang="zh-CN" sz="2400" dirty="0">
                    <a:latin typeface="Calibri" panose="020F0502020204030204" pitchFamily="34" charset="0"/>
                    <a:ea typeface="黑体" panose="02010609060101010101" pitchFamily="49" charset="-122"/>
                    <a:cs typeface="Calibri" panose="020F0502020204030204" pitchFamily="34" charset="0"/>
                  </a:rPr>
                  <a:t>Higher sensitivity to photons and much better EM resolution</a:t>
                </a:r>
              </a:p>
              <a:p>
                <a:pPr marL="228600" lvl="1">
                  <a:spcBef>
                    <a:spcPts val="600"/>
                  </a:spcBef>
                </a:pPr>
                <a:r>
                  <a:rPr lang="en-US" altLang="zh-CN" sz="2800" dirty="0">
                    <a:latin typeface="Calibri" panose="020F0502020204030204" pitchFamily="34" charset="0"/>
                    <a:ea typeface="黑体" panose="02010609060101010101" pitchFamily="49" charset="-122"/>
                    <a:cs typeface="Calibri" panose="020F0502020204030204" pitchFamily="34" charset="0"/>
                  </a:rPr>
                  <a:t>Potentials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zh-CN" altLang="en-US" sz="2800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Calibri" panose="020F0502020204030204" pitchFamily="34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r>
                      <a:rPr lang="en-US" altLang="zh-CN" sz="2800" b="0" i="1" smtClean="0">
                        <a:latin typeface="Cambria Math" panose="02040503050406030204" pitchFamily="18" charset="0"/>
                        <a:ea typeface="黑体" panose="02010609060101010101" pitchFamily="49" charset="-122"/>
                        <a:cs typeface="Calibri" panose="020F0502020204030204" pitchFamily="34" charset="0"/>
                      </a:rPr>
                      <m:t>/</m:t>
                    </m:r>
                    <m:r>
                      <a:rPr lang="zh-CN" altLang="en-US" sz="2800" b="0" i="1" smtClean="0">
                        <a:latin typeface="Cambria Math" panose="02040503050406030204" pitchFamily="18" charset="0"/>
                        <a:ea typeface="黑体" panose="02010609060101010101" pitchFamily="49" charset="-122"/>
                        <a:cs typeface="Calibri" panose="020F0502020204030204" pitchFamily="34" charset="0"/>
                      </a:rPr>
                      <m:t>𝛾</m:t>
                    </m:r>
                  </m:oMath>
                </a14:m>
                <a:r>
                  <a:rPr kumimoji="1" lang="zh-CN" altLang="en-US" sz="3200" dirty="0"/>
                  <a:t> </a:t>
                </a:r>
                <a:r>
                  <a:rPr lang="en-US" altLang="zh-CN" sz="2800" dirty="0">
                    <a:latin typeface="Calibri" panose="020F0502020204030204" pitchFamily="34" charset="0"/>
                    <a:ea typeface="黑体" panose="02010609060101010101" pitchFamily="49" charset="-122"/>
                    <a:cs typeface="Calibri" panose="020F0502020204030204" pitchFamily="34" charset="0"/>
                  </a:rPr>
                  <a:t>in flavor physics</a:t>
                </a:r>
                <a:endParaRPr lang="zh-CN" altLang="en-US" sz="2800" dirty="0">
                  <a:latin typeface="Calibri" panose="020F0502020204030204" pitchFamily="34" charset="0"/>
                  <a:ea typeface="黑体" panose="02010609060101010101" pitchFamily="49" charset="-122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6B6AD02-76DE-7246-9AA2-6DF4C4F7F9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599" y="1053700"/>
                <a:ext cx="5609782" cy="1808217"/>
              </a:xfrm>
              <a:prstGeom prst="rect">
                <a:avLst/>
              </a:prstGeom>
              <a:blipFill>
                <a:blip r:embed="rId4"/>
                <a:stretch>
                  <a:fillRect l="-1810" t="-5594" r="-1357" b="-3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10">
            <a:extLst>
              <a:ext uri="{FF2B5EF4-FFF2-40B4-BE49-F238E27FC236}">
                <a16:creationId xmlns:a16="http://schemas.microsoft.com/office/drawing/2014/main" id="{757C4174-8271-7D40-A34B-6CA397DDA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152" y="2958811"/>
            <a:ext cx="3471798" cy="3029933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EE53591B-9CD5-014F-8E29-3C1E5FBE8813}"/>
              </a:ext>
            </a:extLst>
          </p:cNvPr>
          <p:cNvGrpSpPr/>
          <p:nvPr/>
        </p:nvGrpSpPr>
        <p:grpSpPr>
          <a:xfrm>
            <a:off x="1533569" y="2766146"/>
            <a:ext cx="4333996" cy="3091188"/>
            <a:chOff x="924444" y="2661813"/>
            <a:chExt cx="4333996" cy="3091188"/>
          </a:xfrm>
        </p:grpSpPr>
        <p:pic>
          <p:nvPicPr>
            <p:cNvPr id="13" name="图片 4">
              <a:extLst>
                <a:ext uri="{FF2B5EF4-FFF2-40B4-BE49-F238E27FC236}">
                  <a16:creationId xmlns:a16="http://schemas.microsoft.com/office/drawing/2014/main" id="{3BC1E821-6CD2-C741-A619-DBEB880C53B2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24444" y="2661813"/>
              <a:ext cx="4333996" cy="3091188"/>
            </a:xfrm>
            <a:prstGeom prst="rect">
              <a:avLst/>
            </a:prstGeom>
          </p:spPr>
        </p:pic>
        <p:pic>
          <p:nvPicPr>
            <p:cNvPr id="14" name="图片 6">
              <a:extLst>
                <a:ext uri="{FF2B5EF4-FFF2-40B4-BE49-F238E27FC236}">
                  <a16:creationId xmlns:a16="http://schemas.microsoft.com/office/drawing/2014/main" id="{334BB988-B853-244A-B1E9-38A9C90EE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96202" y="4971578"/>
              <a:ext cx="2080797" cy="4224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8">
                  <a:extLst>
                    <a:ext uri="{FF2B5EF4-FFF2-40B4-BE49-F238E27FC236}">
                      <a16:creationId xmlns:a16="http://schemas.microsoft.com/office/drawing/2014/main" id="{7FC1188E-05AA-9449-9E36-39ECC4BF300C}"/>
                    </a:ext>
                  </a:extLst>
                </p:cNvPr>
                <p:cNvSpPr txBox="1"/>
                <p:nvPr/>
              </p:nvSpPr>
              <p:spPr>
                <a:xfrm>
                  <a:off x="1516208" y="3255160"/>
                  <a:ext cx="2080796" cy="33855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9% 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𝑣𝑠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 4% @5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𝐺𝑒𝑉</m:t>
                        </m:r>
                      </m:oMath>
                    </m:oMathPara>
                  </a14:m>
                  <a:endParaRPr lang="zh-CN" altLang="en-US" sz="160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4509F23C-BAB3-F90B-EE9D-34274EA47B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6208" y="3255160"/>
                  <a:ext cx="2080796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 w="1905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6">
                <a:extLst>
                  <a:ext uri="{FF2B5EF4-FFF2-40B4-BE49-F238E27FC236}">
                    <a16:creationId xmlns:a16="http://schemas.microsoft.com/office/drawing/2014/main" id="{11327ACD-BC20-0349-AC1A-95B50172598A}"/>
                  </a:ext>
                </a:extLst>
              </p:cNvPr>
              <p:cNvSpPr txBox="1"/>
              <p:nvPr/>
            </p:nvSpPr>
            <p:spPr>
              <a:xfrm>
                <a:off x="3887495" y="3176690"/>
                <a:ext cx="209868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zh-CN" alt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𝛾𝛾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16" name="文本框 16">
                <a:extLst>
                  <a:ext uri="{FF2B5EF4-FFF2-40B4-BE49-F238E27FC236}">
                    <a16:creationId xmlns:a16="http://schemas.microsoft.com/office/drawing/2014/main" id="{11327ACD-BC20-0349-AC1A-95B501725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495" y="3176690"/>
                <a:ext cx="2098689" cy="276999"/>
              </a:xfrm>
              <a:prstGeom prst="rect">
                <a:avLst/>
              </a:prstGeom>
              <a:blipFill>
                <a:blip r:embed="rId12"/>
                <a:stretch>
                  <a:fillRect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2">
            <a:extLst>
              <a:ext uri="{FF2B5EF4-FFF2-40B4-BE49-F238E27FC236}">
                <a16:creationId xmlns:a16="http://schemas.microsoft.com/office/drawing/2014/main" id="{30E986EF-6F06-EE49-B3B9-226F21EA144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20453"/>
          <a:stretch/>
        </p:blipFill>
        <p:spPr>
          <a:xfrm>
            <a:off x="6467381" y="1477510"/>
            <a:ext cx="5609782" cy="12662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B33D1B1-1A10-414F-8412-3911FE1F9410}"/>
              </a:ext>
            </a:extLst>
          </p:cNvPr>
          <p:cNvSpPr txBox="1"/>
          <p:nvPr/>
        </p:nvSpPr>
        <p:spPr>
          <a:xfrm>
            <a:off x="8414043" y="450942"/>
            <a:ext cx="377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Zhiyu</a:t>
            </a:r>
            <a:r>
              <a:rPr lang="en-US" dirty="0"/>
              <a:t> Zhao (SJTU), </a:t>
            </a:r>
            <a:r>
              <a:rPr lang="en-US" dirty="0" err="1"/>
              <a:t>Yuexin</a:t>
            </a:r>
            <a:r>
              <a:rPr lang="en-US" dirty="0"/>
              <a:t> Wang (IHEP)</a:t>
            </a:r>
          </a:p>
        </p:txBody>
      </p:sp>
      <p:pic>
        <p:nvPicPr>
          <p:cNvPr id="2049" name="Picture 1" descr="page20image3332498272">
            <a:extLst>
              <a:ext uri="{FF2B5EF4-FFF2-40B4-BE49-F238E27FC236}">
                <a16:creationId xmlns:a16="http://schemas.microsoft.com/office/drawing/2014/main" id="{F03D1CF2-78CF-9145-879B-C9157952E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918" y="3114932"/>
            <a:ext cx="2805742" cy="273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6A9343C-707F-D949-9E90-A60EF53455D3}"/>
              </a:ext>
            </a:extLst>
          </p:cNvPr>
          <p:cNvSpPr/>
          <p:nvPr/>
        </p:nvSpPr>
        <p:spPr>
          <a:xfrm>
            <a:off x="9864511" y="5950052"/>
            <a:ext cx="1880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260BF"/>
                </a:solidFill>
                <a:hlinkClick r:id="rId15"/>
              </a:rPr>
              <a:t>JHEP12(2022)135 </a:t>
            </a:r>
            <a:endParaRPr lang="de-D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986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8025BE-3D49-4FE0-9634-FD0C098EF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High-Granularity Crystal Calorimeter (HGCCAL)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CE9BE49E-04D8-4F16-9067-F1457E6635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5363" y="1036864"/>
                <a:ext cx="6817180" cy="4978185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HGCCAL proposed for future Higgs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 i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200" dirty="0"/>
                  <a:t> factories</a:t>
                </a:r>
              </a:p>
              <a:p>
                <a:pPr lvl="1"/>
                <a:r>
                  <a:rPr lang="en-US" sz="2000" dirty="0"/>
                  <a:t>Optimal EM resolution: 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zh-CN" sz="20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20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%/</m:t>
                    </m:r>
                    <m:rad>
                      <m:radPr>
                        <m:degHide m:val="on"/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rad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Fine segmentations for particle-flow algorithm</a:t>
                </a:r>
              </a:p>
              <a:p>
                <a:r>
                  <a:rPr lang="en-US" sz="2200" dirty="0"/>
                  <a:t>Two designs and features</a:t>
                </a:r>
              </a:p>
              <a:p>
                <a:pPr lvl="1"/>
                <a:r>
                  <a:rPr lang="en-US" sz="2000" dirty="0"/>
                  <a:t>Short crystals: compatible with PFA</a:t>
                </a:r>
              </a:p>
              <a:p>
                <a:pPr lvl="1"/>
                <a:r>
                  <a:rPr lang="en-US" sz="2000" dirty="0"/>
                  <a:t>Long crystals: minimize dead materials, readout channels</a:t>
                </a:r>
              </a:p>
              <a:p>
                <a:r>
                  <a:rPr lang="en-US" sz="2200" dirty="0"/>
                  <a:t>Challenges</a:t>
                </a:r>
              </a:p>
              <a:p>
                <a:pPr lvl="1"/>
                <a:r>
                  <a:rPr lang="en-US" sz="2000" dirty="0"/>
                  <a:t>Short crystals: integration (</a:t>
                </a:r>
                <a:r>
                  <a:rPr 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light-weighted</a:t>
                </a:r>
                <a:r>
                  <a:rPr lang="en-US" sz="2000" dirty="0"/>
                  <a:t> materials of </a:t>
                </a:r>
                <a:r>
                  <a:rPr lang="en-US" sz="2000" i="1" dirty="0"/>
                  <a:t>mechanics</a:t>
                </a:r>
                <a:r>
                  <a:rPr lang="en-US" sz="2000" dirty="0"/>
                  <a:t>, </a:t>
                </a:r>
                <a:r>
                  <a:rPr lang="en-US" sz="2000" i="1" dirty="0"/>
                  <a:t>cooling</a:t>
                </a:r>
                <a:r>
                  <a:rPr lang="en-US" sz="2000" dirty="0"/>
                  <a:t> and </a:t>
                </a:r>
                <a:r>
                  <a:rPr lang="en-US" sz="2000" i="1" dirty="0"/>
                  <a:t>readout boards</a:t>
                </a:r>
                <a:r>
                  <a:rPr lang="en-US" sz="2000" dirty="0"/>
                  <a:t>)</a:t>
                </a:r>
              </a:p>
              <a:p>
                <a:pPr lvl="1"/>
                <a:r>
                  <a:rPr lang="en-US" sz="2000" dirty="0"/>
                  <a:t>Long crystals: </a:t>
                </a:r>
                <a:r>
                  <a:rPr lang="en-US" sz="2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pattern recognition</a:t>
                </a:r>
                <a:r>
                  <a:rPr lang="en-US" sz="2000" dirty="0"/>
                  <a:t> (ambiguity issues)</a:t>
                </a:r>
              </a:p>
              <a:p>
                <a:pPr lvl="1"/>
                <a:r>
                  <a:rPr lang="en-US" sz="2000" dirty="0"/>
                  <a:t>Common</a:t>
                </a:r>
              </a:p>
              <a:p>
                <a:pPr lvl="2"/>
                <a:r>
                  <a:rPr lang="en-US" dirty="0"/>
                  <a:t>Large </a:t>
                </a:r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dynamic range</a:t>
                </a:r>
                <a:r>
                  <a:rPr lang="en-US" dirty="0"/>
                  <a:t> for SiPM + ASIC</a:t>
                </a:r>
              </a:p>
              <a:p>
                <a:pPr lvl="2"/>
                <a:r>
                  <a:rPr lang="en-US" dirty="0"/>
                  <a:t>Front-end ASIC: </a:t>
                </a:r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low-power</a:t>
                </a:r>
                <a:r>
                  <a:rPr lang="en-US" dirty="0"/>
                  <a:t> (millions of channels), continuous readout (</a:t>
                </a:r>
                <a:r>
                  <a:rPr lang="en-US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high rate </a:t>
                </a:r>
                <a:r>
                  <a:rPr lang="en-US" dirty="0"/>
                  <a:t>at circular colliders)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CE9BE49E-04D8-4F16-9067-F1457E6635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5363" y="1036864"/>
                <a:ext cx="6817180" cy="4978185"/>
              </a:xfrm>
              <a:blipFill>
                <a:blip r:embed="rId2"/>
                <a:stretch>
                  <a:fillRect l="-983" t="-1469" r="-179" b="-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528916-22C0-4AC1-AFAF-EC1C9EFDF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/>
              <a:t>3/5/2024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8EA0E5-871A-4D03-BCBE-B900766A6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CE3B6E-FD3E-411C-92FB-21E893E7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2</a:t>
            </a:fld>
            <a:endParaRPr lang="zh-CN" altLang="en-US"/>
          </a:p>
        </p:txBody>
      </p:sp>
      <p:pic>
        <p:nvPicPr>
          <p:cNvPr id="7" name="图片 15">
            <a:extLst>
              <a:ext uri="{FF2B5EF4-FFF2-40B4-BE49-F238E27FC236}">
                <a16:creationId xmlns:a16="http://schemas.microsoft.com/office/drawing/2014/main" id="{479A8995-4B6B-427B-949B-B5D031B3B7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201" y="1123382"/>
            <a:ext cx="4491990" cy="194753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FE752D2-8A5E-48F8-A997-4101616E8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4647" y="3652093"/>
            <a:ext cx="4691544" cy="203377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CAB81B7F-00D7-43F5-BF6F-DE6F5C00A41C}"/>
              </a:ext>
            </a:extLst>
          </p:cNvPr>
          <p:cNvSpPr txBox="1"/>
          <p:nvPr/>
        </p:nvSpPr>
        <p:spPr>
          <a:xfrm>
            <a:off x="7631976" y="3248383"/>
            <a:ext cx="429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DRD 6: Calorimetry (</a:t>
            </a:r>
            <a:r>
              <a:rPr lang="en-US" dirty="0">
                <a:hlinkClick r:id="rId5"/>
              </a:rPr>
              <a:t>CERN-DRDC-2024-004</a:t>
            </a:r>
            <a:r>
              <a:rPr lang="en-US" dirty="0"/>
              <a:t>)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B31C20B-B96A-4D7C-962D-E1B6A4C0C16C}"/>
              </a:ext>
            </a:extLst>
          </p:cNvPr>
          <p:cNvSpPr txBox="1"/>
          <p:nvPr/>
        </p:nvSpPr>
        <p:spPr>
          <a:xfrm>
            <a:off x="7369159" y="5830383"/>
            <a:ext cx="46220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HGCCAL team: IHEP, SIC-CAS, SJTU, TDLI, USTC</a:t>
            </a:r>
          </a:p>
        </p:txBody>
      </p:sp>
    </p:spTree>
    <p:extLst>
      <p:ext uri="{BB962C8B-B14F-4D97-AF65-F5344CB8AC3E}">
        <p14:creationId xmlns:p14="http://schemas.microsoft.com/office/powerpoint/2010/main" val="2250946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1C529F-2925-4980-8CA4-1B8370C71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simulation and specs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5719C7-E3CA-402D-9832-304E91A89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363" y="1036865"/>
            <a:ext cx="11340193" cy="868439"/>
          </a:xfrm>
        </p:spPr>
        <p:txBody>
          <a:bodyPr>
            <a:normAutofit/>
          </a:bodyPr>
          <a:lstStyle/>
          <a:p>
            <a:r>
              <a:rPr lang="en-US" dirty="0"/>
              <a:t>Geant4 full simulation and digitisation (2022-2023)</a:t>
            </a:r>
          </a:p>
          <a:p>
            <a:pPr lvl="1"/>
            <a:r>
              <a:rPr lang="en-US" dirty="0"/>
              <a:t>To formulate a first set of </a:t>
            </a:r>
            <a:r>
              <a:rPr lang="en-US" u="sng" dirty="0"/>
              <a:t>specifications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to be validated with prototyping and tests</a:t>
            </a:r>
            <a:endParaRPr 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6847C2-6661-4690-9CFD-228194FC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A08662-DC2D-4D84-AA45-7CCDB6E6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46C128-8623-4C92-8D44-DD167AC9B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3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2">
                <a:extLst>
                  <a:ext uri="{FF2B5EF4-FFF2-40B4-BE49-F238E27FC236}">
                    <a16:creationId xmlns:a16="http://schemas.microsoft.com/office/drawing/2014/main" id="{595A8462-0897-4E7E-81FA-DC0DC6598C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7477350"/>
                  </p:ext>
                </p:extLst>
              </p:nvPr>
            </p:nvGraphicFramePr>
            <p:xfrm>
              <a:off x="7097651" y="2104734"/>
              <a:ext cx="4676773" cy="2374516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416900">
                      <a:extLst>
                        <a:ext uri="{9D8B030D-6E8A-4147-A177-3AD203B41FA5}">
                          <a16:colId xmlns:a16="http://schemas.microsoft.com/office/drawing/2014/main" val="2636995586"/>
                        </a:ext>
                      </a:extLst>
                    </a:gridCol>
                    <a:gridCol w="2259873">
                      <a:extLst>
                        <a:ext uri="{9D8B030D-6E8A-4147-A177-3AD203B41FA5}">
                          <a16:colId xmlns:a16="http://schemas.microsoft.com/office/drawing/2014/main" val="2809305798"/>
                        </a:ext>
                      </a:extLst>
                    </a:gridCol>
                  </a:tblGrid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Key Parameters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Value</a:t>
                          </a:r>
                          <a:endParaRPr lang="zh-CN" altLang="en-US" sz="120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2428820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MIP light yield</a:t>
                          </a:r>
                          <a:endParaRPr lang="zh-CN" altLang="en-US" sz="120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~200 p.e./MIP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05774"/>
                      </a:ext>
                    </a:extLst>
                  </a:tr>
                  <a:tr h="303874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Dynamic range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altLang="zh-CN" sz="1200" dirty="0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altLang="zh-CN" sz="1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200" dirty="0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200" dirty="0"/>
                            <a:t> </a:t>
                          </a:r>
                          <a:r>
                            <a:rPr lang="en-US" altLang="zh-CN" sz="1200" baseline="0" dirty="0"/>
                            <a:t>p.e.</a:t>
                          </a:r>
                          <a:endParaRPr lang="zh-CN" altLang="en-US" sz="1200" baseline="300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16044866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Energy threshold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~0.1 MIP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277569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(MIP) Timing resolution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1ns (→100 ps, or even 10ps?) 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3223228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Response non-uniformity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&lt;1%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2431797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Temperature stability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/>
                            <a:t>Stable at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200" smtClean="0">
                                  <a:latin typeface="Cambria Math" panose="02040503050406030204" pitchFamily="18" charset="0"/>
                                </a:rPr>
                                <m:t>~0.05 ℃</m:t>
                              </m:r>
                            </m:oMath>
                          </a14:m>
                          <a:r>
                            <a:rPr lang="en-US" altLang="zh-CN" sz="1200"/>
                            <a:t> </a:t>
                          </a:r>
                          <a:endParaRPr lang="zh-CN" altLang="en-US" sz="120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8671114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Gap tolerance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~100 </a:t>
                          </a:r>
                          <a:r>
                            <a:rPr lang="el-GR" altLang="zh-CN" sz="1200" dirty="0"/>
                            <a:t>μ</a:t>
                          </a:r>
                          <a:r>
                            <a:rPr lang="en-US" altLang="zh-CN" sz="1200" dirty="0"/>
                            <a:t>m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46573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2">
                <a:extLst>
                  <a:ext uri="{FF2B5EF4-FFF2-40B4-BE49-F238E27FC236}">
                    <a16:creationId xmlns:a16="http://schemas.microsoft.com/office/drawing/2014/main" id="{595A8462-0897-4E7E-81FA-DC0DC6598C9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7477350"/>
                  </p:ext>
                </p:extLst>
              </p:nvPr>
            </p:nvGraphicFramePr>
            <p:xfrm>
              <a:off x="7097651" y="2104734"/>
              <a:ext cx="4676773" cy="2374516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416900">
                      <a:extLst>
                        <a:ext uri="{9D8B030D-6E8A-4147-A177-3AD203B41FA5}">
                          <a16:colId xmlns:a16="http://schemas.microsoft.com/office/drawing/2014/main" val="2636995586"/>
                        </a:ext>
                      </a:extLst>
                    </a:gridCol>
                    <a:gridCol w="2259873">
                      <a:extLst>
                        <a:ext uri="{9D8B030D-6E8A-4147-A177-3AD203B41FA5}">
                          <a16:colId xmlns:a16="http://schemas.microsoft.com/office/drawing/2014/main" val="2809305798"/>
                        </a:ext>
                      </a:extLst>
                    </a:gridCol>
                  </a:tblGrid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Key Parameters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Value</a:t>
                          </a:r>
                          <a:endParaRPr lang="zh-CN" altLang="en-US" sz="120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22428820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MIP light yield</a:t>
                          </a:r>
                          <a:endParaRPr lang="zh-CN" altLang="en-US" sz="120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~200 p.e./MIP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05774"/>
                      </a:ext>
                    </a:extLst>
                  </a:tr>
                  <a:tr h="303874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Dynamic range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7008" t="-196000" r="-270" b="-49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16044866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Energy threshold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~0.1 MIP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277569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(MIP) Timing resolution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1ns (→100 ps, or even 10ps?) 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3223228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Response non-uniformity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&lt;1%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2431797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Temperature stability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7008" t="-612500" r="-270" b="-1104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08671114"/>
                      </a:ext>
                    </a:extLst>
                  </a:tr>
                  <a:tr h="295806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Gap tolerance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/>
                            <a:t>~100 </a:t>
                          </a:r>
                          <a:r>
                            <a:rPr lang="el-GR" altLang="zh-CN" sz="1200" dirty="0"/>
                            <a:t>μ</a:t>
                          </a:r>
                          <a:r>
                            <a:rPr lang="en-US" altLang="zh-CN" sz="1200" dirty="0"/>
                            <a:t>m</a:t>
                          </a:r>
                          <a:endParaRPr lang="zh-CN" altLang="en-US" sz="12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465738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10">
            <a:extLst>
              <a:ext uri="{FF2B5EF4-FFF2-40B4-BE49-F238E27FC236}">
                <a16:creationId xmlns:a16="http://schemas.microsoft.com/office/drawing/2014/main" id="{A772C7CF-53AE-4E77-AA65-9E6FC7FBD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05" y="2351313"/>
            <a:ext cx="2755122" cy="2071653"/>
          </a:xfrm>
          <a:prstGeom prst="rect">
            <a:avLst/>
          </a:prstGeom>
        </p:spPr>
      </p:pic>
      <p:pic>
        <p:nvPicPr>
          <p:cNvPr id="10" name="图片 18">
            <a:extLst>
              <a:ext uri="{FF2B5EF4-FFF2-40B4-BE49-F238E27FC236}">
                <a16:creationId xmlns:a16="http://schemas.microsoft.com/office/drawing/2014/main" id="{080F4A63-850F-4824-AB0F-133E6E124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53296" y="2171728"/>
            <a:ext cx="2909552" cy="2251240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782E265C-1D6F-4C72-8446-9C31E5E08382}"/>
              </a:ext>
            </a:extLst>
          </p:cNvPr>
          <p:cNvGrpSpPr/>
          <p:nvPr/>
        </p:nvGrpSpPr>
        <p:grpSpPr>
          <a:xfrm>
            <a:off x="1116440" y="4541281"/>
            <a:ext cx="8403770" cy="1756543"/>
            <a:chOff x="1604120" y="4523285"/>
            <a:chExt cx="8403770" cy="175654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98F48DB1-10A6-471F-9046-BAD901EB823C}"/>
                </a:ext>
              </a:extLst>
            </p:cNvPr>
            <p:cNvGrpSpPr/>
            <p:nvPr/>
          </p:nvGrpSpPr>
          <p:grpSpPr>
            <a:xfrm>
              <a:off x="1604120" y="4815831"/>
              <a:ext cx="8403770" cy="1463997"/>
              <a:chOff x="1623714" y="4745147"/>
              <a:chExt cx="8403770" cy="1463997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985EC940-A2CE-4DD6-BCA7-81E812F3C6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3714" y="4745147"/>
                <a:ext cx="8403770" cy="1463997"/>
              </a:xfrm>
              <a:prstGeom prst="rect">
                <a:avLst/>
              </a:prstGeom>
            </p:spPr>
          </p:pic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BF315E98-BB69-456E-9363-ABAFEA4BD80D}"/>
                  </a:ext>
                </a:extLst>
              </p:cNvPr>
              <p:cNvCxnSpPr/>
              <p:nvPr/>
            </p:nvCxnSpPr>
            <p:spPr>
              <a:xfrm>
                <a:off x="4536349" y="5049502"/>
                <a:ext cx="855617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ED39E95-37B4-4D01-A347-15AA9C4AA744}"/>
                </a:ext>
              </a:extLst>
            </p:cNvPr>
            <p:cNvSpPr txBox="1"/>
            <p:nvPr/>
          </p:nvSpPr>
          <p:spPr>
            <a:xfrm>
              <a:off x="6619710" y="4523285"/>
              <a:ext cx="33881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DRD 6: Calorimetry (</a:t>
              </a:r>
              <a:r>
                <a:rPr lang="en-US" sz="1400" dirty="0">
                  <a:hlinkClick r:id="rId6"/>
                </a:rPr>
                <a:t>CERN-DRDC-2024-004</a:t>
              </a:r>
              <a:r>
                <a:rPr lang="en-US" sz="1400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817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81319E-FADF-4C1B-9574-F6E43A76E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crystal module and </a:t>
            </a:r>
            <a:r>
              <a:rPr lang="en-US" dirty="0" err="1"/>
              <a:t>beamtest</a:t>
            </a:r>
            <a:r>
              <a:rPr lang="en-US" dirty="0"/>
              <a:t> in 2023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97FF1B-C95A-44F5-9BEE-87433B63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647C0C-821C-4A14-B2FD-9954BDC8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63D551-F710-4EFE-8F07-1A66AB9C1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7" name="图片 17">
            <a:extLst>
              <a:ext uri="{FF2B5EF4-FFF2-40B4-BE49-F238E27FC236}">
                <a16:creationId xmlns:a16="http://schemas.microsoft.com/office/drawing/2014/main" id="{08ADDC06-4F50-47CC-BCEF-DD50C1AF8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40" y="1052248"/>
            <a:ext cx="2848074" cy="1569458"/>
          </a:xfrm>
          <a:prstGeom prst="rect">
            <a:avLst/>
          </a:prstGeom>
        </p:spPr>
      </p:pic>
      <p:sp>
        <p:nvSpPr>
          <p:cNvPr id="8" name="矩形 15">
            <a:extLst>
              <a:ext uri="{FF2B5EF4-FFF2-40B4-BE49-F238E27FC236}">
                <a16:creationId xmlns:a16="http://schemas.microsoft.com/office/drawing/2014/main" id="{C80A7559-292F-4D48-BA96-F956F97FBAFA}"/>
              </a:ext>
            </a:extLst>
          </p:cNvPr>
          <p:cNvSpPr/>
          <p:nvPr/>
        </p:nvSpPr>
        <p:spPr>
          <a:xfrm>
            <a:off x="408497" y="2254549"/>
            <a:ext cx="2635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黑体" panose="02010609060101010101" pitchFamily="49" charset="-122"/>
                <a:cs typeface="Calibri" panose="020F0502020204030204" pitchFamily="34" charset="0"/>
              </a:rPr>
              <a:t>BGO crystals from SIC-CAS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20">
            <a:extLst>
              <a:ext uri="{FF2B5EF4-FFF2-40B4-BE49-F238E27FC236}">
                <a16:creationId xmlns:a16="http://schemas.microsoft.com/office/drawing/2014/main" id="{D4395622-F1C7-4BFF-B90E-E20368B6A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392" y="2914051"/>
            <a:ext cx="2344723" cy="1661111"/>
          </a:xfrm>
          <a:prstGeom prst="rect">
            <a:avLst/>
          </a:prstGeom>
        </p:spPr>
      </p:pic>
      <p:pic>
        <p:nvPicPr>
          <p:cNvPr id="10" name="图片 19">
            <a:extLst>
              <a:ext uri="{FF2B5EF4-FFF2-40B4-BE49-F238E27FC236}">
                <a16:creationId xmlns:a16="http://schemas.microsoft.com/office/drawing/2014/main" id="{174D7EC0-F4B8-4FFD-B116-30768E7304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8893" y="1052247"/>
            <a:ext cx="2134222" cy="1708848"/>
          </a:xfrm>
          <a:prstGeom prst="rect">
            <a:avLst/>
          </a:prstGeom>
        </p:spPr>
      </p:pic>
      <p:pic>
        <p:nvPicPr>
          <p:cNvPr id="12" name="图片 23">
            <a:extLst>
              <a:ext uri="{FF2B5EF4-FFF2-40B4-BE49-F238E27FC236}">
                <a16:creationId xmlns:a16="http://schemas.microsoft.com/office/drawing/2014/main" id="{0B88F89D-CEDA-43C2-B9F8-6BD6FA6F9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092" y="2918756"/>
            <a:ext cx="2411828" cy="1638482"/>
          </a:xfrm>
          <a:prstGeom prst="rect">
            <a:avLst/>
          </a:prstGeom>
        </p:spPr>
      </p:pic>
      <p:pic>
        <p:nvPicPr>
          <p:cNvPr id="13" name="图片 15">
            <a:extLst>
              <a:ext uri="{FF2B5EF4-FFF2-40B4-BE49-F238E27FC236}">
                <a16:creationId xmlns:a16="http://schemas.microsoft.com/office/drawing/2014/main" id="{7203BB24-C3CC-4A15-8CAC-021E838A5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680" y="990695"/>
            <a:ext cx="2590775" cy="192335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1EDEFA3-D940-4FBC-B4C6-95AE281D36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7853" y="991210"/>
            <a:ext cx="2659827" cy="1922840"/>
          </a:xfrm>
          <a:prstGeom prst="rect">
            <a:avLst/>
          </a:prstGeom>
        </p:spPr>
      </p:pic>
      <p:pic>
        <p:nvPicPr>
          <p:cNvPr id="15" name="图片 37">
            <a:extLst>
              <a:ext uri="{FF2B5EF4-FFF2-40B4-BE49-F238E27FC236}">
                <a16:creationId xmlns:a16="http://schemas.microsoft.com/office/drawing/2014/main" id="{7183C67D-4E05-4869-8A64-BF2DD71DB7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0868" y="2963388"/>
            <a:ext cx="2969232" cy="1626539"/>
          </a:xfrm>
          <a:prstGeom prst="rect">
            <a:avLst/>
          </a:prstGeom>
        </p:spPr>
      </p:pic>
      <p:pic>
        <p:nvPicPr>
          <p:cNvPr id="16" name="图片 33">
            <a:extLst>
              <a:ext uri="{FF2B5EF4-FFF2-40B4-BE49-F238E27FC236}">
                <a16:creationId xmlns:a16="http://schemas.microsoft.com/office/drawing/2014/main" id="{1C26C965-2B21-452F-BF89-F6DB9E5236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0876" y="2938889"/>
            <a:ext cx="2349020" cy="176601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93D0EC48-27F5-43BB-8763-5D90FF32C5BA}"/>
              </a:ext>
            </a:extLst>
          </p:cNvPr>
          <p:cNvGrpSpPr/>
          <p:nvPr/>
        </p:nvGrpSpPr>
        <p:grpSpPr>
          <a:xfrm>
            <a:off x="249140" y="4604692"/>
            <a:ext cx="8019722" cy="1659351"/>
            <a:chOff x="1604120" y="4620477"/>
            <a:chExt cx="8019722" cy="165935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92773AF3-F7C4-450A-8419-24E0E1383233}"/>
                </a:ext>
              </a:extLst>
            </p:cNvPr>
            <p:cNvGrpSpPr/>
            <p:nvPr/>
          </p:nvGrpSpPr>
          <p:grpSpPr>
            <a:xfrm>
              <a:off x="1604120" y="4898057"/>
              <a:ext cx="7931766" cy="1381771"/>
              <a:chOff x="1623714" y="4827373"/>
              <a:chExt cx="7931766" cy="1381771"/>
            </a:xfrm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E5514423-1F58-44B2-A8F0-B24029F67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23714" y="4827373"/>
                <a:ext cx="7931766" cy="1381771"/>
              </a:xfrm>
              <a:prstGeom prst="rect">
                <a:avLst/>
              </a:prstGeom>
            </p:spPr>
          </p:pic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77E3C7E9-B2F8-4622-B5DA-AA3539DEA9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78449" y="5388048"/>
                <a:ext cx="40982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D44F07B2-D095-4C15-A13B-F441E649E7E1}"/>
                </a:ext>
              </a:extLst>
            </p:cNvPr>
            <p:cNvSpPr txBox="1"/>
            <p:nvPr/>
          </p:nvSpPr>
          <p:spPr>
            <a:xfrm>
              <a:off x="6235662" y="4620477"/>
              <a:ext cx="33881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DRD 6: Calorimetry (</a:t>
              </a:r>
              <a:r>
                <a:rPr lang="en-US" sz="1400" dirty="0">
                  <a:hlinkClick r:id="rId11"/>
                </a:rPr>
                <a:t>CERN-DRDC-2024-004</a:t>
              </a:r>
              <a:r>
                <a:rPr lang="en-US" sz="1400" dirty="0"/>
                <a:t>)</a:t>
              </a:r>
            </a:p>
          </p:txBody>
        </p:sp>
      </p:grpSp>
      <p:sp>
        <p:nvSpPr>
          <p:cNvPr id="29" name="内容占位符 2">
            <a:extLst>
              <a:ext uri="{FF2B5EF4-FFF2-40B4-BE49-F238E27FC236}">
                <a16:creationId xmlns:a16="http://schemas.microsoft.com/office/drawing/2014/main" id="{7F608711-983B-4D99-93FC-22B8FC7EC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0907" y="4867507"/>
            <a:ext cx="4008046" cy="14230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altLang="zh-CN" sz="1800" dirty="0"/>
              <a:t>Developed the first </a:t>
            </a:r>
            <a:r>
              <a:rPr lang="en-US" altLang="zh-CN" sz="1800" i="1" dirty="0"/>
              <a:t>crystal module 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Parasitic runs with CALICE prototypes in May 2023 at CERN PS-T09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Data with muons and electrons</a:t>
            </a:r>
          </a:p>
          <a:p>
            <a:pPr>
              <a:lnSpc>
                <a:spcPct val="100000"/>
              </a:lnSpc>
            </a:pP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DF872CD8-C822-47FB-A2CE-C5205B4CC274}"/>
                  </a:ext>
                </a:extLst>
              </p:cNvPr>
              <p:cNvSpPr txBox="1"/>
              <p:nvPr/>
            </p:nvSpPr>
            <p:spPr>
              <a:xfrm>
                <a:off x="507937" y="3919452"/>
                <a:ext cx="2099448" cy="652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Crystal module: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𝟏𝟐</m:t>
                      </m:r>
                      <m:r>
                        <a:rPr lang="en-US" b="1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r>
                        <a:rPr lang="en-US" b="1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1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0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𝐜𝐦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DF872CD8-C822-47FB-A2CE-C5205B4CC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37" y="3919452"/>
                <a:ext cx="2099448" cy="652551"/>
              </a:xfrm>
              <a:prstGeom prst="rect">
                <a:avLst/>
              </a:prstGeom>
              <a:blipFill>
                <a:blip r:embed="rId12"/>
                <a:stretch>
                  <a:fillRect l="-2609" t="-5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矩形 15">
            <a:extLst>
              <a:ext uri="{FF2B5EF4-FFF2-40B4-BE49-F238E27FC236}">
                <a16:creationId xmlns:a16="http://schemas.microsoft.com/office/drawing/2014/main" id="{02513542-4271-4938-9004-99C598FF8154}"/>
              </a:ext>
            </a:extLst>
          </p:cNvPr>
          <p:cNvSpPr/>
          <p:nvPr/>
        </p:nvSpPr>
        <p:spPr>
          <a:xfrm>
            <a:off x="9078865" y="2505444"/>
            <a:ext cx="2037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黑体" panose="02010609060101010101" pitchFamily="49" charset="-122"/>
                <a:cs typeface="Calibri" panose="020F0502020204030204" pitchFamily="34" charset="0"/>
              </a:rPr>
              <a:t>BGO crystal module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04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52BE5-F9F2-A249-B027-BEBDA0822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 crystal modules and </a:t>
            </a:r>
            <a:r>
              <a:rPr lang="en-US" dirty="0" err="1"/>
              <a:t>beamtest</a:t>
            </a:r>
            <a:r>
              <a:rPr lang="en-US" dirty="0"/>
              <a:t> in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4F35A-7889-8246-8B61-7F486572D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F1E18-167E-2741-ACA2-32BB59B95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AE526-F88A-504C-A241-B222C6EB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Picture 2" descr="page15image50873776">
            <a:extLst>
              <a:ext uri="{FF2B5EF4-FFF2-40B4-BE49-F238E27FC236}">
                <a16:creationId xmlns:a16="http://schemas.microsoft.com/office/drawing/2014/main" id="{4E153A5C-BFAF-BE4C-9FBE-D8397C6DE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" y="950981"/>
            <a:ext cx="3167010" cy="17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page15image50888336">
            <a:extLst>
              <a:ext uri="{FF2B5EF4-FFF2-40B4-BE49-F238E27FC236}">
                <a16:creationId xmlns:a16="http://schemas.microsoft.com/office/drawing/2014/main" id="{4136089E-06D0-A34E-8388-4AA703A2F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864" y="957865"/>
            <a:ext cx="2293458" cy="17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26">
            <a:extLst>
              <a:ext uri="{FF2B5EF4-FFF2-40B4-BE49-F238E27FC236}">
                <a16:creationId xmlns:a16="http://schemas.microsoft.com/office/drawing/2014/main" id="{9BC5CF66-71D8-4D44-8C69-0ABBAD59C18A}"/>
              </a:ext>
            </a:extLst>
          </p:cNvPr>
          <p:cNvGrpSpPr/>
          <p:nvPr/>
        </p:nvGrpSpPr>
        <p:grpSpPr>
          <a:xfrm>
            <a:off x="7865726" y="882287"/>
            <a:ext cx="3850105" cy="3035790"/>
            <a:chOff x="3097659" y="3610607"/>
            <a:chExt cx="3850105" cy="3035790"/>
          </a:xfrm>
        </p:grpSpPr>
        <p:pic>
          <p:nvPicPr>
            <p:cNvPr id="11" name="图片 27">
              <a:extLst>
                <a:ext uri="{FF2B5EF4-FFF2-40B4-BE49-F238E27FC236}">
                  <a16:creationId xmlns:a16="http://schemas.microsoft.com/office/drawing/2014/main" id="{6442AF6B-4847-3B4B-AAD8-61B74B327F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80" t="17063" r="8259" b="2839"/>
            <a:stretch/>
          </p:blipFill>
          <p:spPr>
            <a:xfrm>
              <a:off x="3097659" y="3610607"/>
              <a:ext cx="3850105" cy="2998658"/>
            </a:xfrm>
            <a:prstGeom prst="rect">
              <a:avLst/>
            </a:prstGeom>
          </p:spPr>
        </p:pic>
        <p:sp>
          <p:nvSpPr>
            <p:cNvPr id="12" name="文本框 28">
              <a:extLst>
                <a:ext uri="{FF2B5EF4-FFF2-40B4-BE49-F238E27FC236}">
                  <a16:creationId xmlns:a16="http://schemas.microsoft.com/office/drawing/2014/main" id="{6394B069-F2B9-3844-836B-1C54BE93EB4E}"/>
                </a:ext>
              </a:extLst>
            </p:cNvPr>
            <p:cNvSpPr txBox="1"/>
            <p:nvPr/>
          </p:nvSpPr>
          <p:spPr>
            <a:xfrm>
              <a:off x="4937261" y="6338620"/>
              <a:ext cx="16071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Long Crystal Bars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29">
              <a:extLst>
                <a:ext uri="{FF2B5EF4-FFF2-40B4-BE49-F238E27FC236}">
                  <a16:creationId xmlns:a16="http://schemas.microsoft.com/office/drawing/2014/main" id="{2FABF16E-0836-C240-8563-69ED32EBB6EA}"/>
                </a:ext>
              </a:extLst>
            </p:cNvPr>
            <p:cNvSpPr txBox="1"/>
            <p:nvPr/>
          </p:nvSpPr>
          <p:spPr>
            <a:xfrm>
              <a:off x="5085295" y="5147965"/>
              <a:ext cx="14590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ScintGlass Tiles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30">
              <a:extLst>
                <a:ext uri="{FF2B5EF4-FFF2-40B4-BE49-F238E27FC236}">
                  <a16:creationId xmlns:a16="http://schemas.microsoft.com/office/drawing/2014/main" id="{2544E1F5-B068-AB43-B861-823D133EFE0D}"/>
                </a:ext>
              </a:extLst>
            </p:cNvPr>
            <p:cNvSpPr txBox="1"/>
            <p:nvPr/>
          </p:nvSpPr>
          <p:spPr>
            <a:xfrm>
              <a:off x="3097659" y="3972916"/>
              <a:ext cx="15595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Crystal Modules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图片 31">
            <a:extLst>
              <a:ext uri="{FF2B5EF4-FFF2-40B4-BE49-F238E27FC236}">
                <a16:creationId xmlns:a16="http://schemas.microsoft.com/office/drawing/2014/main" id="{FF71A1A2-FCE8-5047-A4CE-13A240155D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82" y="958343"/>
            <a:ext cx="2272938" cy="1705369"/>
          </a:xfrm>
          <a:prstGeom prst="rect">
            <a:avLst/>
          </a:prstGeom>
        </p:spPr>
      </p:pic>
      <p:pic>
        <p:nvPicPr>
          <p:cNvPr id="16" name="图片 33">
            <a:extLst>
              <a:ext uri="{FF2B5EF4-FFF2-40B4-BE49-F238E27FC236}">
                <a16:creationId xmlns:a16="http://schemas.microsoft.com/office/drawing/2014/main" id="{26FD4541-229F-6547-86EE-75DF1D049FD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8" r="9786" b="7272"/>
          <a:stretch/>
        </p:blipFill>
        <p:spPr>
          <a:xfrm>
            <a:off x="2009498" y="2739978"/>
            <a:ext cx="1568133" cy="1378044"/>
          </a:xfrm>
          <a:prstGeom prst="rect">
            <a:avLst/>
          </a:prstGeom>
        </p:spPr>
      </p:pic>
      <p:pic>
        <p:nvPicPr>
          <p:cNvPr id="17" name="图片 34">
            <a:extLst>
              <a:ext uri="{FF2B5EF4-FFF2-40B4-BE49-F238E27FC236}">
                <a16:creationId xmlns:a16="http://schemas.microsoft.com/office/drawing/2014/main" id="{FD616E0D-35FB-7840-BB55-331BF70C76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16" y="2736039"/>
            <a:ext cx="1809148" cy="1357391"/>
          </a:xfrm>
          <a:prstGeom prst="rect">
            <a:avLst/>
          </a:prstGeom>
        </p:spPr>
      </p:pic>
      <p:pic>
        <p:nvPicPr>
          <p:cNvPr id="18" name="图片 42">
            <a:extLst>
              <a:ext uri="{FF2B5EF4-FFF2-40B4-BE49-F238E27FC236}">
                <a16:creationId xmlns:a16="http://schemas.microsoft.com/office/drawing/2014/main" id="{75F65718-32C8-DB47-84C5-C88E7AE8E7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7631" y="2727423"/>
            <a:ext cx="4222691" cy="1466866"/>
          </a:xfrm>
          <a:prstGeom prst="rect">
            <a:avLst/>
          </a:prstGeom>
        </p:spPr>
      </p:pic>
      <p:sp>
        <p:nvSpPr>
          <p:cNvPr id="19" name="文本框 46">
            <a:extLst>
              <a:ext uri="{FF2B5EF4-FFF2-40B4-BE49-F238E27FC236}">
                <a16:creationId xmlns:a16="http://schemas.microsoft.com/office/drawing/2014/main" id="{738C437F-0769-EC41-84A2-8B894C915E26}"/>
              </a:ext>
            </a:extLst>
          </p:cNvPr>
          <p:cNvSpPr txBox="1"/>
          <p:nvPr/>
        </p:nvSpPr>
        <p:spPr>
          <a:xfrm>
            <a:off x="7865726" y="3850768"/>
            <a:ext cx="3985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0070C0"/>
                </a:solidFill>
              </a:rPr>
              <a:t>B</a:t>
            </a:r>
            <a:r>
              <a:rPr lang="en-US" dirty="0" err="1">
                <a:solidFill>
                  <a:srgbClr val="0070C0"/>
                </a:solidFill>
              </a:rPr>
              <a:t>eamtest</a:t>
            </a:r>
            <a:r>
              <a:rPr lang="en-US" dirty="0">
                <a:solidFill>
                  <a:srgbClr val="0070C0"/>
                </a:solidFill>
              </a:rPr>
              <a:t> at DESY TB22 (Oct. 2-15, 2023)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内容占位符 2">
                <a:extLst>
                  <a:ext uri="{FF2B5EF4-FFF2-40B4-BE49-F238E27FC236}">
                    <a16:creationId xmlns:a16="http://schemas.microsoft.com/office/drawing/2014/main" id="{93F2D424-9719-41C7-A7B9-6E8C41A1EA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63690" y="4356431"/>
                <a:ext cx="5460274" cy="187348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altLang="zh-CN" sz="2000" dirty="0" err="1"/>
                  <a:t>Beamtest</a:t>
                </a:r>
                <a:r>
                  <a:rPr lang="en-US" altLang="zh-CN" sz="2000" dirty="0"/>
                  <a:t> at DESY with electron beam (1-6 GeV) 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altLang="zh-CN" sz="1800" dirty="0"/>
                  <a:t>Crystal modules (</a:t>
                </a:r>
                <a14:m>
                  <m:oMath xmlns:m="http://schemas.openxmlformats.org/officeDocument/2006/math">
                    <m:r>
                      <a:rPr lang="en-US" altLang="zh-CN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cs typeface="Arial" panose="020B0604020202020204" pitchFamily="34" charset="0"/>
                      </a:rPr>
                      <m:t>21</m:t>
                    </m:r>
                    <m:sSub>
                      <m:sSubPr>
                        <m:ctrlP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Arial" panose="020B0604020202020204" pitchFamily="34" charset="0"/>
                          </a:rPr>
                          <m:t>𝑋</m:t>
                        </m:r>
                      </m:e>
                      <m:sub>
                        <m:r>
                          <a:rPr lang="en-US" altLang="zh-CN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dirty="0"/>
                  <a:t>): system integration, EM shower performance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altLang="zh-CN" sz="1800" dirty="0"/>
                  <a:t>Long crystal bars (40/60cm): timing resolution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</a:rPr>
                  <a:t>Also tested </a:t>
                </a:r>
                <a:r>
                  <a:rPr lang="en-US" altLang="zh-CN" sz="1800" i="1" dirty="0">
                    <a:solidFill>
                      <a:schemeClr val="bg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glass tiles</a:t>
                </a:r>
                <a:r>
                  <a:rPr lang="en-US" altLang="zh-CN" sz="1800" dirty="0">
                    <a:solidFill>
                      <a:schemeClr val="bg1">
                        <a:lumMod val="50000"/>
                      </a:schemeClr>
                    </a:solidFill>
                  </a:rPr>
                  <a:t> and </a:t>
                </a:r>
                <a:r>
                  <a:rPr lang="en-US" altLang="zh-CN" sz="1800" i="1" dirty="0">
                    <a:solidFill>
                      <a:schemeClr val="bg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SiPM-readout ASIC</a:t>
                </a:r>
              </a:p>
            </p:txBody>
          </p:sp>
        </mc:Choice>
        <mc:Fallback xmlns="">
          <p:sp>
            <p:nvSpPr>
              <p:cNvPr id="23" name="内容占位符 2">
                <a:extLst>
                  <a:ext uri="{FF2B5EF4-FFF2-40B4-BE49-F238E27FC236}">
                    <a16:creationId xmlns:a16="http://schemas.microsoft.com/office/drawing/2014/main" id="{93F2D424-9719-41C7-A7B9-6E8C41A1EA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63690" y="4356431"/>
                <a:ext cx="5460274" cy="1873483"/>
              </a:xfrm>
              <a:blipFill>
                <a:blip r:embed="rId9"/>
                <a:stretch>
                  <a:fillRect l="-1004" t="-1303" r="-112" b="-32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组合 24">
            <a:extLst>
              <a:ext uri="{FF2B5EF4-FFF2-40B4-BE49-F238E27FC236}">
                <a16:creationId xmlns:a16="http://schemas.microsoft.com/office/drawing/2014/main" id="{720298AA-8DBC-4130-9D8D-1A5106751DAD}"/>
              </a:ext>
            </a:extLst>
          </p:cNvPr>
          <p:cNvGrpSpPr/>
          <p:nvPr/>
        </p:nvGrpSpPr>
        <p:grpSpPr>
          <a:xfrm>
            <a:off x="176349" y="4450057"/>
            <a:ext cx="6535940" cy="1552918"/>
            <a:chOff x="2302033" y="4605329"/>
            <a:chExt cx="6535940" cy="1552918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506BA49E-8FAD-455E-835D-44302F626924}"/>
                </a:ext>
              </a:extLst>
            </p:cNvPr>
            <p:cNvGrpSpPr/>
            <p:nvPr/>
          </p:nvGrpSpPr>
          <p:grpSpPr>
            <a:xfrm>
              <a:off x="2302033" y="5019639"/>
              <a:ext cx="6535940" cy="1138608"/>
              <a:chOff x="2321627" y="4948955"/>
              <a:chExt cx="6535940" cy="1138608"/>
            </a:xfrm>
          </p:grpSpPr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id="{1CD7AB96-273A-4D55-AAC5-AA89688D0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321627" y="4948955"/>
                <a:ext cx="6535940" cy="1138608"/>
              </a:xfrm>
              <a:prstGeom prst="rect">
                <a:avLst/>
              </a:prstGeom>
            </p:spPr>
          </p:pic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id="{0D4BCDF1-B204-4357-B535-C6AB43BD90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95204" y="5415807"/>
                <a:ext cx="3371754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0CCD8A0-9A49-4B57-9847-6AE89C2EAC77}"/>
                </a:ext>
              </a:extLst>
            </p:cNvPr>
            <p:cNvSpPr txBox="1"/>
            <p:nvPr/>
          </p:nvSpPr>
          <p:spPr>
            <a:xfrm>
              <a:off x="5235035" y="4605329"/>
              <a:ext cx="33881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DRD 6: Calorimetry (</a:t>
              </a:r>
              <a:r>
                <a:rPr lang="en-US" sz="1400" dirty="0">
                  <a:hlinkClick r:id="rId11"/>
                </a:rPr>
                <a:t>CERN-DRDC-2024-004</a:t>
              </a:r>
              <a:r>
                <a:rPr lang="en-US" sz="1400" dirty="0"/>
                <a:t>)</a:t>
              </a:r>
            </a:p>
          </p:txBody>
        </p:sp>
      </p:grpSp>
      <p:sp>
        <p:nvSpPr>
          <p:cNvPr id="24" name="矩形 15">
            <a:extLst>
              <a:ext uri="{FF2B5EF4-FFF2-40B4-BE49-F238E27FC236}">
                <a16:creationId xmlns:a16="http://schemas.microsoft.com/office/drawing/2014/main" id="{E15ECC3C-51D0-4377-94E9-8549122043ED}"/>
              </a:ext>
            </a:extLst>
          </p:cNvPr>
          <p:cNvSpPr/>
          <p:nvPr/>
        </p:nvSpPr>
        <p:spPr>
          <a:xfrm>
            <a:off x="1984175" y="2321886"/>
            <a:ext cx="25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黑体" panose="02010609060101010101" pitchFamily="49" charset="-122"/>
                <a:cs typeface="Calibri" panose="020F0502020204030204" pitchFamily="34" charset="0"/>
              </a:rPr>
              <a:t>Two BGO crystal modules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0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27A3DC-25B7-44C3-8066-C99A8A7D7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HGCCAL: ongoing studies and plans in 2024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0184976-4FE7-4071-BF7E-4C8703EE7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4" y="1036864"/>
            <a:ext cx="11830050" cy="4910664"/>
          </a:xfrm>
        </p:spPr>
        <p:txBody>
          <a:bodyPr>
            <a:normAutofit/>
          </a:bodyPr>
          <a:lstStyle/>
          <a:p>
            <a:r>
              <a:rPr lang="en-US" sz="2200" dirty="0"/>
              <a:t>New reconstruction software for the long-bar design: ongoing activities</a:t>
            </a:r>
          </a:p>
          <a:p>
            <a:pPr lvl="1"/>
            <a:r>
              <a:rPr lang="en-US" sz="2200" dirty="0"/>
              <a:t>Integration in the CEPCSW with PFA: to evaluate jet performance </a:t>
            </a:r>
          </a:p>
          <a:p>
            <a:pPr lvl="1"/>
            <a:r>
              <a:rPr lang="en-US" sz="2200" dirty="0"/>
              <a:t>Joint efforts within software, hardware and mechanics teams</a:t>
            </a:r>
          </a:p>
          <a:p>
            <a:r>
              <a:rPr lang="en-US" sz="2200" dirty="0"/>
              <a:t>Planning for 2024</a:t>
            </a:r>
          </a:p>
          <a:p>
            <a:pPr lvl="1"/>
            <a:r>
              <a:rPr lang="en-US" sz="2200" dirty="0"/>
              <a:t>Further analysis of 2023 </a:t>
            </a:r>
            <a:r>
              <a:rPr lang="en-US" sz="2200" dirty="0" err="1"/>
              <a:t>beamtest</a:t>
            </a:r>
            <a:r>
              <a:rPr lang="en-US" sz="2200" dirty="0"/>
              <a:t> data sets (CERN, DESY)</a:t>
            </a:r>
          </a:p>
          <a:p>
            <a:pPr lvl="2"/>
            <a:r>
              <a:rPr lang="en-US" dirty="0"/>
              <a:t>To fully explore potentials and understand possible limitations</a:t>
            </a:r>
          </a:p>
          <a:p>
            <a:pPr lvl="1"/>
            <a:r>
              <a:rPr lang="en-US" sz="2200" dirty="0"/>
              <a:t>Crystal R&amp;D activities: </a:t>
            </a:r>
          </a:p>
          <a:p>
            <a:pPr lvl="2"/>
            <a:r>
              <a:rPr lang="en-US" dirty="0"/>
              <a:t>Light yield, scintillation time, radiation hardness</a:t>
            </a:r>
          </a:p>
          <a:p>
            <a:pPr lvl="1"/>
            <a:r>
              <a:rPr lang="en-US" sz="2200" dirty="0"/>
              <a:t>SiPM and front-end ASIC: specs and validation</a:t>
            </a:r>
          </a:p>
          <a:p>
            <a:pPr lvl="2"/>
            <a:r>
              <a:rPr lang="en-US" dirty="0"/>
              <a:t>Single photon calibration, dynamic range, power consumption, timing precision, …</a:t>
            </a:r>
          </a:p>
          <a:p>
            <a:pPr lvl="1"/>
            <a:r>
              <a:rPr lang="en-US" sz="2200" dirty="0"/>
              <a:t>2024 CERN </a:t>
            </a:r>
            <a:r>
              <a:rPr lang="en-US" sz="2200" dirty="0" err="1"/>
              <a:t>beamtests</a:t>
            </a:r>
            <a:r>
              <a:rPr lang="en-US" sz="2200" dirty="0"/>
              <a:t> (details in next page)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540DD6-BA50-4085-9F23-08350F7B9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1AF8CA-FEC9-4927-B633-520598CD6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343BB2-AC53-42CA-A24E-A1372BDD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773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27A3DC-25B7-44C3-8066-C99A8A7D7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HGCCAL: </a:t>
            </a:r>
            <a:r>
              <a:rPr lang="en-US" dirty="0" err="1"/>
              <a:t>beamtests</a:t>
            </a:r>
            <a:r>
              <a:rPr lang="en-US" dirty="0"/>
              <a:t> in 2024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0184976-4FE7-4071-BF7E-4C8703EE7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14" y="2527663"/>
            <a:ext cx="11830050" cy="3788228"/>
          </a:xfrm>
        </p:spPr>
        <p:txBody>
          <a:bodyPr>
            <a:normAutofit/>
          </a:bodyPr>
          <a:lstStyle/>
          <a:p>
            <a:r>
              <a:rPr lang="en-US" sz="2200" dirty="0" err="1"/>
              <a:t>Beamtest</a:t>
            </a:r>
            <a:r>
              <a:rPr lang="en-US" sz="2200" dirty="0"/>
              <a:t> planning for 2024</a:t>
            </a:r>
          </a:p>
          <a:p>
            <a:pPr lvl="1"/>
            <a:r>
              <a:rPr lang="en-US" sz="2200" dirty="0"/>
              <a:t>2024 CERN PS-T09 </a:t>
            </a:r>
            <a:r>
              <a:rPr lang="en-US" sz="2200" dirty="0" err="1"/>
              <a:t>beamtest</a:t>
            </a:r>
            <a:r>
              <a:rPr lang="en-US" sz="2200" dirty="0"/>
              <a:t>: MIP calibration, EM performance (~0.1 – 5 GeV)</a:t>
            </a:r>
          </a:p>
          <a:p>
            <a:pPr lvl="2"/>
            <a:r>
              <a:rPr lang="en-US" dirty="0"/>
              <a:t>Application on behalf of CALICE: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weeks as </a:t>
            </a: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user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CW26-28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draft schedule</a:t>
            </a:r>
            <a:r>
              <a:rPr lang="en-US" dirty="0"/>
              <a:t>)</a:t>
            </a:r>
          </a:p>
          <a:p>
            <a:pPr lvl="1"/>
            <a:r>
              <a:rPr lang="en-US" sz="2200" dirty="0"/>
              <a:t>2024 CERN SPS </a:t>
            </a:r>
            <a:r>
              <a:rPr lang="en-US" sz="2200" dirty="0" err="1"/>
              <a:t>beamtest</a:t>
            </a:r>
            <a:r>
              <a:rPr lang="en-US" sz="2200" dirty="0"/>
              <a:t>: EM performance (10-120 GeV)</a:t>
            </a:r>
          </a:p>
          <a:p>
            <a:pPr lvl="2"/>
            <a:r>
              <a:rPr lang="en-US" dirty="0"/>
              <a:t>Only applied for parasitic runs, but not scheduled (mostly all calorimeters at H2 in 2024 second half)</a:t>
            </a:r>
          </a:p>
          <a:p>
            <a:pPr lvl="2"/>
            <a:r>
              <a:rPr lang="en-US" dirty="0"/>
              <a:t>Optional: hadronic performance, combined with a full-sized HCAL prototype (likely w/ EUDAQ+TLU)</a:t>
            </a:r>
          </a:p>
          <a:p>
            <a:r>
              <a:rPr lang="en-US" sz="2200" dirty="0"/>
              <a:t>Discussions: </a:t>
            </a:r>
            <a:r>
              <a:rPr lang="en-US" sz="2200" i="1" u="sng" dirty="0"/>
              <a:t>synergies with other projects in WP3</a:t>
            </a:r>
          </a:p>
          <a:p>
            <a:pPr lvl="1"/>
            <a:r>
              <a:rPr lang="en-US" sz="2000" dirty="0"/>
              <a:t>To best exploit the beamtime (2 weeks) at PS-T09</a:t>
            </a:r>
          </a:p>
          <a:p>
            <a:pPr lvl="1"/>
            <a:r>
              <a:rPr lang="en-US" sz="2000" dirty="0"/>
              <a:t>To continue planning and coordination for parasitic runs at SPS (H6, H8; or extended proton program if approved): e.g. combined </a:t>
            </a:r>
            <a:r>
              <a:rPr lang="en-US" sz="2000" dirty="0" err="1"/>
              <a:t>beamtests</a:t>
            </a:r>
            <a:r>
              <a:rPr lang="en-US" sz="2000" dirty="0"/>
              <a:t> with other projects in DRD6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540DD6-BA50-4085-9F23-08350F7B9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1AF8CA-FEC9-4927-B633-520598CD6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343BB2-AC53-42CA-A24E-A1372BDD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E918D6-4641-4104-AC8F-78C957E30113}"/>
              </a:ext>
            </a:extLst>
          </p:cNvPr>
          <p:cNvSpPr txBox="1"/>
          <p:nvPr/>
        </p:nvSpPr>
        <p:spPr>
          <a:xfrm>
            <a:off x="6618623" y="5998477"/>
            <a:ext cx="55053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i="1" dirty="0"/>
              <a:t>Your feedback/suggestions would be appreciated!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ABF917F-BC44-4FEB-82B4-A024EB7ED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4" y="896105"/>
            <a:ext cx="10459105" cy="1654289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A64CA5C3-CCD0-44F0-8FB6-985DE180B008}"/>
              </a:ext>
            </a:extLst>
          </p:cNvPr>
          <p:cNvSpPr/>
          <p:nvPr/>
        </p:nvSpPr>
        <p:spPr>
          <a:xfrm>
            <a:off x="5941694" y="1689735"/>
            <a:ext cx="626745" cy="304799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489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E632-CFB9-3842-9E85-340360B40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CDA58-B651-8E42-A9A3-5D12EB4754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477F0-1F80-ED46-87F1-4F700A2C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BBE66-A67B-154B-85F8-632C8452F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7B01A-FD9B-2B43-9765-6DAB2F45A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605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872EF-5929-7341-AC58-B9D5D365B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concepts for CEPC calorimetry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6FB3FF-9F35-9446-84A2-AAC6DB00AF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5362" y="1036865"/>
                <a:ext cx="7150283" cy="458669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High-granularity calorimetry with PFA</a:t>
                </a:r>
              </a:p>
              <a:p>
                <a:pPr lvl="1"/>
                <a:r>
                  <a:rPr lang="en-US" dirty="0"/>
                  <a:t>Requires Boson Mass Resolution &lt;4%</a:t>
                </a:r>
              </a:p>
              <a:p>
                <a:r>
                  <a:rPr lang="en-US" dirty="0"/>
                  <a:t>Electromagnetic calorimeter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Crystal</a:t>
                </a:r>
                <a:r>
                  <a:rPr lang="en-US" dirty="0"/>
                  <a:t> option: 3D-positioning and timing </a:t>
                </a:r>
              </a:p>
              <a:p>
                <a:pPr lvl="1"/>
                <a:r>
                  <a:rPr lang="en-US" dirty="0"/>
                  <a:t>To improve EM energy resolution from</a:t>
                </a:r>
                <a:r>
                  <a:rPr lang="en-US" dirty="0"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~16%/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dirty="0">
                    <a:ea typeface="微软雅黑" panose="020B0503020204020204" pitchFamily="34" charset="-122"/>
                  </a:rPr>
                  <a:t> (CEPC-CDR) to </a:t>
                </a:r>
                <a14:m>
                  <m:oMath xmlns:m="http://schemas.openxmlformats.org/officeDocument/2006/math">
                    <m:r>
                      <a:rPr lang="en-US" altLang="zh-CN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%/</m:t>
                    </m:r>
                    <m:rad>
                      <m:radPr>
                        <m:degHide m:val="on"/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rad>
                  </m:oMath>
                </a14:m>
                <a:endParaRPr lang="en-US" altLang="zh-CN" dirty="0">
                  <a:ea typeface="微软雅黑" panose="020B0503020204020204" pitchFamily="34" charset="-122"/>
                </a:endParaRPr>
              </a:p>
              <a:p>
                <a:r>
                  <a:rPr lang="en-US" altLang="zh-CN" dirty="0">
                    <a:ea typeface="微软雅黑" panose="020B0503020204020204" pitchFamily="34" charset="-122"/>
                  </a:rPr>
                  <a:t>Hadron calorimeter</a:t>
                </a:r>
              </a:p>
              <a:p>
                <a:pPr lvl="1"/>
                <a:r>
                  <a:rPr lang="en-US" altLang="zh-CN" dirty="0">
                    <a:solidFill>
                      <a:srgbClr val="C00000"/>
                    </a:solidFill>
                    <a:ea typeface="微软雅黑" panose="020B0503020204020204" pitchFamily="34" charset="-122"/>
                  </a:rPr>
                  <a:t>Scintillating glass </a:t>
                </a:r>
                <a:r>
                  <a:rPr lang="en-US" altLang="zh-CN" dirty="0">
                    <a:ea typeface="微软雅黑" panose="020B0503020204020204" pitchFamily="34" charset="-122"/>
                  </a:rPr>
                  <a:t>(dense and bright): in the form factor of tiles for high granularity (PFA-compatible)</a:t>
                </a:r>
                <a:endParaRPr lang="en-US" dirty="0">
                  <a:ea typeface="微软雅黑" panose="020B0503020204020204" pitchFamily="34" charset="-122"/>
                </a:endParaRPr>
              </a:p>
              <a:p>
                <a:pPr lvl="1"/>
                <a:r>
                  <a:rPr lang="en-US" dirty="0">
                    <a:ea typeface="微软雅黑" panose="020B0503020204020204" pitchFamily="34" charset="-122"/>
                  </a:rPr>
                  <a:t>To improve hadron energy resolution </a:t>
                </a:r>
                <a:r>
                  <a:rPr lang="en-US" dirty="0"/>
                  <a:t>from</a:t>
                </a:r>
                <a:r>
                  <a:rPr lang="en-US" dirty="0">
                    <a:ea typeface="微软雅黑" panose="020B0503020204020204" pitchFamily="34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%/</m:t>
                    </m:r>
                    <m:rad>
                      <m:radPr>
                        <m:deg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rad>
                  </m:oMath>
                </a14:m>
                <a:r>
                  <a:rPr lang="en-US" altLang="zh-CN" dirty="0">
                    <a:ea typeface="微软雅黑" panose="020B0503020204020204" pitchFamily="34" charset="-122"/>
                  </a:rPr>
                  <a:t> (CEPC-CDR) to </a:t>
                </a:r>
                <a14:m>
                  <m:oMath xmlns:m="http://schemas.openxmlformats.org/officeDocument/2006/math">
                    <m:r>
                      <a:rPr lang="en-US" altLang="zh-CN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 b="0" i="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altLang="zh-CN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altLang="zh-CN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~40%</m:t>
                    </m:r>
                    <m:r>
                      <a:rPr lang="en-US" altLang="zh-CN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altLang="zh-CN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</m:rad>
                  </m:oMath>
                </a14:m>
                <a:endParaRPr lang="en-US" altLang="zh-CN" dirty="0"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6FB3FF-9F35-9446-84A2-AAC6DB00AF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5362" y="1036865"/>
                <a:ext cx="7150283" cy="4586696"/>
              </a:xfrm>
              <a:blipFill>
                <a:blip r:embed="rId2"/>
                <a:stretch>
                  <a:fillRect l="-1535" t="-2125" r="-938" b="-1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FDF92-3403-3647-A158-2C6E0FEF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3/5/2024</a:t>
            </a:r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42137-660C-F746-814E-63A3EF1AD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ECFA DRD6 WP3 First Meeting: HGCCAL Status and Plans</a:t>
            </a:r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E61FA-E27C-954F-8582-CDE542E07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B4BF-7720-4B02-B910-75DFC3EC1F7E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4866C1C-3E55-0343-A104-945598548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255" y="1342808"/>
            <a:ext cx="4026208" cy="1874550"/>
          </a:xfrm>
          <a:prstGeom prst="rect">
            <a:avLst/>
          </a:prstGeom>
        </p:spPr>
      </p:pic>
      <p:pic>
        <p:nvPicPr>
          <p:cNvPr id="8" name="图片 8">
            <a:extLst>
              <a:ext uri="{FF2B5EF4-FFF2-40B4-BE49-F238E27FC236}">
                <a16:creationId xmlns:a16="http://schemas.microsoft.com/office/drawing/2014/main" id="{4E76825E-0BF5-CF47-9DFA-E1C938759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8088" y="3822119"/>
            <a:ext cx="2641826" cy="2067912"/>
          </a:xfrm>
          <a:prstGeom prst="rect">
            <a:avLst/>
          </a:prstGeom>
        </p:spPr>
      </p:pic>
      <p:sp>
        <p:nvSpPr>
          <p:cNvPr id="9" name="矩形 9">
            <a:extLst>
              <a:ext uri="{FF2B5EF4-FFF2-40B4-BE49-F238E27FC236}">
                <a16:creationId xmlns:a16="http://schemas.microsoft.com/office/drawing/2014/main" id="{95FD3F53-F925-424E-9940-EEBDCDEED763}"/>
              </a:ext>
            </a:extLst>
          </p:cNvPr>
          <p:cNvSpPr/>
          <p:nvPr/>
        </p:nvSpPr>
        <p:spPr>
          <a:xfrm>
            <a:off x="8292804" y="981640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PFA-oriented Calorimetry</a:t>
            </a:r>
            <a:endParaRPr lang="en-US" dirty="0"/>
          </a:p>
        </p:txBody>
      </p:sp>
      <p:sp>
        <p:nvSpPr>
          <p:cNvPr id="10" name="矩形 11">
            <a:extLst>
              <a:ext uri="{FF2B5EF4-FFF2-40B4-BE49-F238E27FC236}">
                <a16:creationId xmlns:a16="http://schemas.microsoft.com/office/drawing/2014/main" id="{0C705D6B-B5D4-E246-95B3-AF484EF4D2F1}"/>
              </a:ext>
            </a:extLst>
          </p:cNvPr>
          <p:cNvSpPr/>
          <p:nvPr/>
        </p:nvSpPr>
        <p:spPr>
          <a:xfrm>
            <a:off x="7703821" y="3407532"/>
            <a:ext cx="37086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70C0"/>
                </a:solidFill>
              </a:rPr>
              <a:t>CEPC: the </a:t>
            </a:r>
            <a:r>
              <a:rPr lang="en-US" sz="1600" dirty="0">
                <a:solidFill>
                  <a:srgbClr val="0070C0"/>
                </a:solidFill>
              </a:rPr>
              <a:t>4th Conceptual Detector Design</a:t>
            </a:r>
          </a:p>
        </p:txBody>
      </p:sp>
      <p:sp>
        <p:nvSpPr>
          <p:cNvPr id="11" name="矩形 12">
            <a:extLst>
              <a:ext uri="{FF2B5EF4-FFF2-40B4-BE49-F238E27FC236}">
                <a16:creationId xmlns:a16="http://schemas.microsoft.com/office/drawing/2014/main" id="{7B090D4A-284D-DE4A-B042-E8F61DCCD221}"/>
              </a:ext>
            </a:extLst>
          </p:cNvPr>
          <p:cNvSpPr/>
          <p:nvPr/>
        </p:nvSpPr>
        <p:spPr>
          <a:xfrm>
            <a:off x="7430565" y="5890031"/>
            <a:ext cx="469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Calorimeters: crystal ECAL and ScintGlass HCAL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E7241E-570F-6B48-90A0-7C9B708FAE43}"/>
              </a:ext>
            </a:extLst>
          </p:cNvPr>
          <p:cNvSpPr txBox="1"/>
          <p:nvPr/>
        </p:nvSpPr>
        <p:spPr>
          <a:xfrm>
            <a:off x="342682" y="5890031"/>
            <a:ext cx="659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/>
              <a:t>Jianchun</a:t>
            </a:r>
            <a:r>
              <a:rPr lang="en" dirty="0"/>
              <a:t> Wang, </a:t>
            </a:r>
            <a:r>
              <a:rPr lang="en" dirty="0">
                <a:hlinkClick r:id="rId5"/>
              </a:rPr>
              <a:t>“Status and Perspective of the CEPC”</a:t>
            </a:r>
            <a:r>
              <a:rPr lang="en" dirty="0"/>
              <a:t> at CLHCP2023 </a:t>
            </a:r>
          </a:p>
        </p:txBody>
      </p:sp>
    </p:spTree>
    <p:extLst>
      <p:ext uri="{BB962C8B-B14F-4D97-AF65-F5344CB8AC3E}">
        <p14:creationId xmlns:p14="http://schemas.microsoft.com/office/powerpoint/2010/main" val="36174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9572</TotalTime>
  <Words>1015</Words>
  <Application>Microsoft Office PowerPoint</Application>
  <PresentationFormat>宽屏</PresentationFormat>
  <Paragraphs>157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微软雅黑</vt:lpstr>
      <vt:lpstr>Arial</vt:lpstr>
      <vt:lpstr>Calibri</vt:lpstr>
      <vt:lpstr>Calibri Light</vt:lpstr>
      <vt:lpstr>Cambria Math</vt:lpstr>
      <vt:lpstr>Office 主题</vt:lpstr>
      <vt:lpstr>HGCCAL Status and Plans</vt:lpstr>
      <vt:lpstr>High-Granularity Crystal Calorimeter (HGCCAL)</vt:lpstr>
      <vt:lpstr>Status: simulation and specs</vt:lpstr>
      <vt:lpstr>Status: crystal module and beamtest in 2023</vt:lpstr>
      <vt:lpstr>Status: crystal modules and beamtest in 2023</vt:lpstr>
      <vt:lpstr>HGCCAL: ongoing studies and plans in 2024</vt:lpstr>
      <vt:lpstr>HGCCAL: beamtests in 2024</vt:lpstr>
      <vt:lpstr>Backup</vt:lpstr>
      <vt:lpstr>New concepts for CEPC calorimetry</vt:lpstr>
      <vt:lpstr>Higgs physics benchmarks</vt:lpstr>
      <vt:lpstr>Flavor physics potentials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DRD6 HGCCAL Status and Plans</dc:title>
  <dc:creator>Yong</dc:creator>
  <cp:lastModifiedBy>Liu Yong</cp:lastModifiedBy>
  <cp:revision>1890</cp:revision>
  <cp:lastPrinted>2023-11-17T17:15:25Z</cp:lastPrinted>
  <dcterms:created xsi:type="dcterms:W3CDTF">2018-07-04T05:40:47Z</dcterms:created>
  <dcterms:modified xsi:type="dcterms:W3CDTF">2024-03-05T13:12:50Z</dcterms:modified>
</cp:coreProperties>
</file>