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2" r:id="rId3"/>
    <p:sldId id="429" r:id="rId4"/>
    <p:sldId id="438" r:id="rId5"/>
    <p:sldId id="441" r:id="rId6"/>
    <p:sldId id="444" r:id="rId7"/>
    <p:sldId id="445" r:id="rId8"/>
    <p:sldId id="446" r:id="rId9"/>
  </p:sldIdLst>
  <p:sldSz cx="9144000" cy="5143500" type="screen16x9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FF9300"/>
    <a:srgbClr val="FFFF00"/>
    <a:srgbClr val="FF6700"/>
    <a:srgbClr val="66FF33"/>
    <a:srgbClr val="FF00FF"/>
    <a:srgbClr val="CCC976"/>
    <a:srgbClr val="FFEFDF"/>
    <a:srgbClr val="FFF8ED"/>
    <a:srgbClr val="FFC3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14" autoAdjust="0"/>
    <p:restoredTop sz="95952" autoAdjust="0"/>
  </p:normalViewPr>
  <p:slideViewPr>
    <p:cSldViewPr>
      <p:cViewPr varScale="1">
        <p:scale>
          <a:sx n="154" d="100"/>
          <a:sy n="154" d="100"/>
        </p:scale>
        <p:origin x="744" y="192"/>
      </p:cViewPr>
      <p:guideLst>
        <p:guide orient="horz" pos="323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>
        <p:scale>
          <a:sx n="75" d="100"/>
          <a:sy n="75" d="100"/>
        </p:scale>
        <p:origin x="-31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417BE7-545C-44B4-B966-0EA357EB8E32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56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711CAC-3FE3-4B42-9B5C-CB08EB2A4D0C}" type="slidenum">
              <a:rPr lang="en-GB"/>
              <a:pPr/>
              <a:t>1</a:t>
            </a:fld>
            <a:endParaRPr lang="en-GB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2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3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878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4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1989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5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8450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6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3565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7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253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29885-735F-45B2-BAA2-00C9ADACBD1A}" type="slidenum">
              <a:rPr lang="en-GB"/>
              <a:pPr/>
              <a:t>8</a:t>
            </a:fld>
            <a:endParaRPr lang="en-GB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fr-FR" sz="1200" b="0" i="0" u="none" strike="noStrike" kern="1200" baseline="0" dirty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26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264F4-42E8-4989-A277-F0A8DE993C66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44456-9EA9-473B-A2BB-3A395994FDAC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6764C-6A33-44E4-881D-F36F66D30894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8A95E7CE-C323-4912-9DBA-72325B420391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12C66-2E64-453B-9610-68EE26338240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49B36-5741-4FB6-92BF-3C54E32E7278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EEF0A-922C-411C-8ED0-6C052E101209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91791-5AF4-4E62-8187-23278037C8CB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E07FE-AD9B-412B-8BD3-816834E76B32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B33A3-8DE1-4715-9FFA-777918C1C3EB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E9C96-4203-450E-B090-83C5BBB4A34C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2EBB6-B5D5-40B6-AC80-184D1AABAA52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0099"/>
            </a:gs>
            <a:gs pos="100000">
              <a:srgbClr val="000099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5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fld id="{DDD60AB1-C6B5-4D16-8D9E-7177D9C831AA}" type="slidenum">
              <a:rPr lang="en-GB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rebuchet MS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https://schneidezahn-privat.eu/Schrmb_Laut01_x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98597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fine sampling crystal grain calorimetry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-10905" y="2725984"/>
            <a:ext cx="946854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Behalf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thr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Group:</a:t>
            </a:r>
          </a:p>
          <a:p>
            <a:pPr>
              <a:spcBef>
                <a:spcPct val="50000"/>
              </a:spcBef>
            </a:pPr>
            <a:r>
              <a:rPr lang="it-IT" sz="1500" b="1" dirty="0" err="1">
                <a:solidFill>
                  <a:srgbClr val="FF9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IJCLab</a:t>
            </a:r>
            <a:r>
              <a:rPr lang="it-IT" sz="1500" b="1" dirty="0">
                <a:solidFill>
                  <a:srgbClr val="FF9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S.Barsuk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I.Boyarintseva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D.Breton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S.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Monteil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J.Lefrançois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MH.Schune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>
              <a:spcBef>
                <a:spcPct val="50000"/>
              </a:spcBef>
            </a:pPr>
            <a:r>
              <a:rPr lang="it-IT" sz="1500" b="1" dirty="0">
                <a:solidFill>
                  <a:srgbClr val="FF9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ISMA: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A.Boyarintsev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I.Tupitsyna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it-IT" sz="1500" b="1" dirty="0">
                <a:solidFill>
                  <a:srgbClr val="FF9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LP-Clermont: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H.Chanal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Y.Hou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M.Magne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S.Monteil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D.Picard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M.Yeresko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>
              <a:spcBef>
                <a:spcPct val="50000"/>
              </a:spcBef>
            </a:pPr>
            <a:r>
              <a:rPr lang="it-IT" sz="1500" b="1" dirty="0">
                <a:solidFill>
                  <a:srgbClr val="FF9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TSNUK: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O.Bezshyyko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A.Dubovik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A.Kotenko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it-IT" sz="1500" b="1" dirty="0" err="1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N.Semkiv</a:t>
            </a:r>
            <a:r>
              <a:rPr lang="it-IT" sz="1500" b="1" dirty="0">
                <a:solidFill>
                  <a:srgbClr val="FFC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it-IT" sz="1500" b="1" dirty="0">
              <a:solidFill>
                <a:srgbClr val="FFC3B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B542539-551B-DCF6-D446-ABE34AEB1E84}"/>
              </a:ext>
            </a:extLst>
          </p:cNvPr>
          <p:cNvSpPr txBox="1"/>
          <p:nvPr/>
        </p:nvSpPr>
        <p:spPr>
          <a:xfrm>
            <a:off x="-621175" y="15451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689A205-5BC2-DC3C-5D92-4E2192D3C20A}"/>
              </a:ext>
            </a:extLst>
          </p:cNvPr>
          <p:cNvSpPr txBox="1"/>
          <p:nvPr/>
        </p:nvSpPr>
        <p:spPr>
          <a:xfrm>
            <a:off x="2212483" y="1696216"/>
            <a:ext cx="4719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</a:rPr>
              <a:t>Giulia Hull,</a:t>
            </a:r>
          </a:p>
          <a:p>
            <a:r>
              <a:rPr lang="fr-FR" sz="1800" dirty="0">
                <a:solidFill>
                  <a:schemeClr val="bg1"/>
                </a:solidFill>
              </a:rPr>
              <a:t>Université Paris-Saclay, CNRS/IN2P3, </a:t>
            </a:r>
            <a:r>
              <a:rPr lang="fr-FR" sz="1800" dirty="0" err="1">
                <a:solidFill>
                  <a:schemeClr val="bg1"/>
                </a:solidFill>
              </a:rPr>
              <a:t>IJCLab</a:t>
            </a:r>
            <a:endParaRPr lang="fr-FR" sz="1800" dirty="0">
              <a:solidFill>
                <a:schemeClr val="bg1"/>
              </a:solidFill>
            </a:endParaRPr>
          </a:p>
          <a:p>
            <a:endParaRPr lang="fr-FR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C111D550-9379-39A3-81A5-22CE23F224AB}"/>
              </a:ext>
            </a:extLst>
          </p:cNvPr>
          <p:cNvSpPr/>
          <p:nvPr/>
        </p:nvSpPr>
        <p:spPr bwMode="auto">
          <a:xfrm>
            <a:off x="5113089" y="932028"/>
            <a:ext cx="39736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 err="1">
                <a:solidFill>
                  <a:schemeClr val="bg1"/>
                </a:solidFill>
              </a:rPr>
              <a:t>GRAiNITA</a:t>
            </a:r>
            <a:r>
              <a:rPr lang="fr-FR" sz="1600" b="1" dirty="0">
                <a:solidFill>
                  <a:schemeClr val="bg1"/>
                </a:solidFill>
              </a:rPr>
              <a:t>: mix of </a:t>
            </a:r>
            <a:r>
              <a:rPr lang="fr-FR" sz="1600" b="1" dirty="0" err="1">
                <a:solidFill>
                  <a:schemeClr val="bg1"/>
                </a:solidFill>
              </a:rPr>
              <a:t>scintillator</a:t>
            </a:r>
            <a:r>
              <a:rPr lang="fr-FR" sz="1600" b="1" dirty="0">
                <a:solidFill>
                  <a:schemeClr val="bg1"/>
                </a:solidFill>
              </a:rPr>
              <a:t> grains </a:t>
            </a:r>
            <a:r>
              <a:rPr lang="fr-FR" sz="1600" b="1" dirty="0" err="1">
                <a:solidFill>
                  <a:schemeClr val="bg1"/>
                </a:solidFill>
              </a:rPr>
              <a:t>soaked</a:t>
            </a:r>
            <a:r>
              <a:rPr lang="fr-FR" sz="1600" b="1" dirty="0">
                <a:solidFill>
                  <a:schemeClr val="bg1"/>
                </a:solidFill>
              </a:rPr>
              <a:t> in a high-</a:t>
            </a:r>
            <a:r>
              <a:rPr lang="fr-FR" sz="1600" b="1" dirty="0" err="1">
                <a:solidFill>
                  <a:schemeClr val="bg1"/>
                </a:solidFill>
              </a:rPr>
              <a:t>density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liquid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20884" name="Rectangle 420883">
            <a:extLst>
              <a:ext uri="{FF2B5EF4-FFF2-40B4-BE49-F238E27FC236}">
                <a16:creationId xmlns:a16="http://schemas.microsoft.com/office/drawing/2014/main" id="{F332A014-974D-C2E2-8D49-2C1176347871}"/>
              </a:ext>
            </a:extLst>
          </p:cNvPr>
          <p:cNvSpPr/>
          <p:nvPr/>
        </p:nvSpPr>
        <p:spPr bwMode="auto">
          <a:xfrm>
            <a:off x="107504" y="1539354"/>
            <a:ext cx="8928992" cy="1677998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defTabSz="685800"/>
            <a:endParaRPr lang="fr-FR" sz="1800" dirty="0">
              <a:latin typeface="+mj-lt"/>
            </a:endParaRPr>
          </a:p>
        </p:txBody>
      </p:sp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70079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concept</a:t>
            </a:r>
            <a:endParaRPr lang="it-IT" sz="3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" name="Flèche droite rayée 41">
            <a:extLst>
              <a:ext uri="{FF2B5EF4-FFF2-40B4-BE49-F238E27FC236}">
                <a16:creationId xmlns:a16="http://schemas.microsoft.com/office/drawing/2014/main" id="{2B823D8A-A808-FBF0-E442-885DF76414D1}"/>
              </a:ext>
            </a:extLst>
          </p:cNvPr>
          <p:cNvSpPr/>
          <p:nvPr/>
        </p:nvSpPr>
        <p:spPr bwMode="auto">
          <a:xfrm>
            <a:off x="4104843" y="1857780"/>
            <a:ext cx="712297" cy="663154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3D5EB28-7E38-626C-99B7-C678853B97B5}"/>
              </a:ext>
            </a:extLst>
          </p:cNvPr>
          <p:cNvSpPr/>
          <p:nvPr/>
        </p:nvSpPr>
        <p:spPr bwMode="auto">
          <a:xfrm>
            <a:off x="4393" y="909478"/>
            <a:ext cx="419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 err="1">
                <a:solidFill>
                  <a:schemeClr val="bg1"/>
                </a:solidFill>
              </a:rPr>
              <a:t>Shashlik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calorimeter</a:t>
            </a:r>
            <a:r>
              <a:rPr lang="fr-FR" sz="1600" b="1" dirty="0">
                <a:solidFill>
                  <a:schemeClr val="bg1"/>
                </a:solidFill>
              </a:rPr>
              <a:t>: </a:t>
            </a:r>
            <a:r>
              <a:rPr lang="fr-FR" sz="1600" b="1" dirty="0" err="1">
                <a:solidFill>
                  <a:schemeClr val="bg1"/>
                </a:solidFill>
              </a:rPr>
              <a:t>alterning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layers</a:t>
            </a:r>
            <a:r>
              <a:rPr lang="fr-FR" sz="1600" b="1" dirty="0">
                <a:solidFill>
                  <a:schemeClr val="bg1"/>
                </a:solidFill>
              </a:rPr>
              <a:t> of </a:t>
            </a:r>
            <a:r>
              <a:rPr lang="fr-FR" sz="1600" b="1" dirty="0" err="1">
                <a:solidFill>
                  <a:schemeClr val="bg1"/>
                </a:solidFill>
              </a:rPr>
              <a:t>scintillator</a:t>
            </a:r>
            <a:r>
              <a:rPr lang="fr-FR" sz="1600" b="1" dirty="0">
                <a:solidFill>
                  <a:schemeClr val="bg1"/>
                </a:solidFill>
              </a:rPr>
              <a:t> and absorber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6160C88-F7F2-D59F-BB46-A750F9EFEE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4"/>
          <a:stretch/>
        </p:blipFill>
        <p:spPr bwMode="auto">
          <a:xfrm>
            <a:off x="431468" y="1582877"/>
            <a:ext cx="919029" cy="1265796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BC82391B-E1B0-21A0-29F4-90F843A16C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1" t="24157" r="15279" b="25063"/>
          <a:stretch/>
        </p:blipFill>
        <p:spPr bwMode="auto">
          <a:xfrm rot="5400000">
            <a:off x="7682041" y="1861643"/>
            <a:ext cx="1265797" cy="8119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0885" name="ZoneTexte 9">
                <a:extLst>
                  <a:ext uri="{FF2B5EF4-FFF2-40B4-BE49-F238E27FC236}">
                    <a16:creationId xmlns:a16="http://schemas.microsoft.com/office/drawing/2014/main" id="{791A0486-CBEF-5711-7F27-966B3EA31A1C}"/>
                  </a:ext>
                </a:extLst>
              </p:cNvPr>
              <p:cNvSpPr txBox="1"/>
              <p:nvPr/>
            </p:nvSpPr>
            <p:spPr>
              <a:xfrm>
                <a:off x="5379879" y="2468038"/>
                <a:ext cx="2002600" cy="45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ctrlPr>
                          <a:rPr lang="en-GB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1575" i="1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1%−2%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575" dirty="0">
                    <a:latin typeface="+mj-lt"/>
                  </a:rPr>
                  <a:t> </a:t>
                </a:r>
                <a:r>
                  <a:rPr lang="en-GB" sz="1125" dirty="0">
                    <a:latin typeface="+mj-lt"/>
                  </a:rPr>
                  <a:t>is expected  </a:t>
                </a:r>
              </a:p>
            </p:txBody>
          </p:sp>
        </mc:Choice>
        <mc:Fallback xmlns="">
          <p:sp>
            <p:nvSpPr>
              <p:cNvPr id="420885" name="ZoneTexte 9">
                <a:extLst>
                  <a:ext uri="{FF2B5EF4-FFF2-40B4-BE49-F238E27FC236}">
                    <a16:creationId xmlns:a16="http://schemas.microsoft.com/office/drawing/2014/main" id="{791A0486-CBEF-5711-7F27-966B3EA31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9879" y="2468038"/>
                <a:ext cx="2002600" cy="4560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0886" name="ZoneTexte 7">
                <a:extLst>
                  <a:ext uri="{FF2B5EF4-FFF2-40B4-BE49-F238E27FC236}">
                    <a16:creationId xmlns:a16="http://schemas.microsoft.com/office/drawing/2014/main" id="{2FCBEA26-A0B1-4ADF-0612-9919E614C2DC}"/>
                  </a:ext>
                </a:extLst>
              </p:cNvPr>
              <p:cNvSpPr txBox="1"/>
              <p:nvPr/>
            </p:nvSpPr>
            <p:spPr>
              <a:xfrm>
                <a:off x="2115239" y="2761329"/>
                <a:ext cx="1406282" cy="45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ctrlPr>
                          <a:rPr lang="en-GB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1575" i="1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10%−15%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575" dirty="0">
                    <a:latin typeface="+mj-lt"/>
                  </a:rPr>
                  <a:t>  </a:t>
                </a:r>
                <a:endParaRPr lang="en-GB" sz="1800" dirty="0">
                  <a:latin typeface="+mj-lt"/>
                </a:endParaRPr>
              </a:p>
            </p:txBody>
          </p:sp>
        </mc:Choice>
        <mc:Fallback xmlns="">
          <p:sp>
            <p:nvSpPr>
              <p:cNvPr id="420886" name="ZoneTexte 7">
                <a:extLst>
                  <a:ext uri="{FF2B5EF4-FFF2-40B4-BE49-F238E27FC236}">
                    <a16:creationId xmlns:a16="http://schemas.microsoft.com/office/drawing/2014/main" id="{2FCBEA26-A0B1-4ADF-0612-9919E614C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239" y="2761329"/>
                <a:ext cx="1406282" cy="4560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0890" name="ZoneTexte 5">
            <a:extLst>
              <a:ext uri="{FF2B5EF4-FFF2-40B4-BE49-F238E27FC236}">
                <a16:creationId xmlns:a16="http://schemas.microsoft.com/office/drawing/2014/main" id="{F5CE1115-79B5-7AE3-7C5F-71E7D4D83122}"/>
              </a:ext>
            </a:extLst>
          </p:cNvPr>
          <p:cNvSpPr txBox="1"/>
          <p:nvPr/>
        </p:nvSpPr>
        <p:spPr>
          <a:xfrm>
            <a:off x="2627784" y="4410955"/>
            <a:ext cx="4082376" cy="461665"/>
          </a:xfrm>
          <a:prstGeom prst="rect">
            <a:avLst/>
          </a:prstGeom>
          <a:solidFill>
            <a:srgbClr val="FF9300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Inspired by </a:t>
            </a:r>
            <a:r>
              <a:rPr lang="en-GB" sz="1200" dirty="0" err="1">
                <a:latin typeface="+mj-lt"/>
              </a:rPr>
              <a:t>LiquidO</a:t>
            </a:r>
            <a:r>
              <a:rPr lang="en-GB" sz="1200" dirty="0">
                <a:latin typeface="+mj-lt"/>
              </a:rPr>
              <a:t> technique for neutrino detector </a:t>
            </a:r>
          </a:p>
          <a:p>
            <a:r>
              <a:rPr lang="en-GB" sz="1200" dirty="0">
                <a:latin typeface="+mj-lt"/>
              </a:rPr>
              <a:t>(</a:t>
            </a:r>
            <a:r>
              <a:rPr lang="fr-FR" sz="1200" dirty="0">
                <a:latin typeface="+mj-lt"/>
              </a:rPr>
              <a:t>A. Cabrera et al. </a:t>
            </a:r>
            <a:r>
              <a:rPr lang="fr-FR" sz="1200" dirty="0" err="1">
                <a:latin typeface="+mj-lt"/>
              </a:rPr>
              <a:t>LiquidO</a:t>
            </a:r>
            <a:r>
              <a:rPr lang="fr-FR" sz="1200" dirty="0">
                <a:latin typeface="+mj-lt"/>
              </a:rPr>
              <a:t> Commun Phys 4, 273 (2021) )</a:t>
            </a:r>
            <a:endParaRPr lang="en-GB" sz="1200" dirty="0">
              <a:latin typeface="+mj-lt"/>
            </a:endParaRPr>
          </a:p>
        </p:txBody>
      </p:sp>
      <p:sp>
        <p:nvSpPr>
          <p:cNvPr id="420891" name="ZoneTexte 420890">
            <a:extLst>
              <a:ext uri="{FF2B5EF4-FFF2-40B4-BE49-F238E27FC236}">
                <a16:creationId xmlns:a16="http://schemas.microsoft.com/office/drawing/2014/main" id="{4C85F656-85E3-AC51-649A-25E9B535DD81}"/>
              </a:ext>
            </a:extLst>
          </p:cNvPr>
          <p:cNvSpPr txBox="1"/>
          <p:nvPr/>
        </p:nvSpPr>
        <p:spPr>
          <a:xfrm>
            <a:off x="770797" y="3555154"/>
            <a:ext cx="2998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40FF"/>
                </a:solidFill>
              </a:rPr>
              <a:t>High granularity 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40FF"/>
                </a:solidFill>
              </a:rPr>
              <a:t>Modest energy resolution</a:t>
            </a:r>
          </a:p>
        </p:txBody>
      </p:sp>
      <p:sp>
        <p:nvSpPr>
          <p:cNvPr id="420892" name="ZoneTexte 420891">
            <a:extLst>
              <a:ext uri="{FF2B5EF4-FFF2-40B4-BE49-F238E27FC236}">
                <a16:creationId xmlns:a16="http://schemas.microsoft.com/office/drawing/2014/main" id="{23001BC2-A12C-9D0B-E8B8-A5E83DB26701}"/>
              </a:ext>
            </a:extLst>
          </p:cNvPr>
          <p:cNvSpPr txBox="1"/>
          <p:nvPr/>
        </p:nvSpPr>
        <p:spPr>
          <a:xfrm>
            <a:off x="5836766" y="3545039"/>
            <a:ext cx="286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FF"/>
                </a:solidFill>
              </a:rPr>
              <a:t>High granularity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FF"/>
                </a:solidFill>
              </a:rPr>
              <a:t>Good energy resolution</a:t>
            </a:r>
          </a:p>
        </p:txBody>
      </p:sp>
      <p:sp>
        <p:nvSpPr>
          <p:cNvPr id="420893" name="Line 2">
            <a:extLst>
              <a:ext uri="{FF2B5EF4-FFF2-40B4-BE49-F238E27FC236}">
                <a16:creationId xmlns:a16="http://schemas.microsoft.com/office/drawing/2014/main" id="{E38C24C4-EC88-3056-29EE-ACBCB475319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820491-F705-3609-21EC-960CDCE48A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40" y="1584924"/>
            <a:ext cx="1343582" cy="113831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B5C1D0C-AE31-04CF-1134-A5E61644D0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51440" y="1583120"/>
            <a:ext cx="2595116" cy="8202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74533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prototype: the “Troll”</a:t>
            </a:r>
            <a:endParaRPr lang="it-IT" sz="3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3D6ED11E-E9B6-C60E-1EEA-A7589EAD8390}"/>
              </a:ext>
            </a:extLst>
          </p:cNvPr>
          <p:cNvSpPr txBox="1"/>
          <p:nvPr/>
        </p:nvSpPr>
        <p:spPr bwMode="auto">
          <a:xfrm>
            <a:off x="-48743" y="672855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FF"/>
                </a:solidFill>
              </a:rPr>
              <a:t>Development of two medium-size </a:t>
            </a:r>
            <a:r>
              <a:rPr lang="en-US" sz="2000" b="1" dirty="0" err="1">
                <a:solidFill>
                  <a:srgbClr val="FF00FF"/>
                </a:solidFill>
              </a:rPr>
              <a:t>GRAiNITA</a:t>
            </a:r>
            <a:r>
              <a:rPr lang="en-US" sz="2000" b="1" dirty="0">
                <a:solidFill>
                  <a:srgbClr val="FF00FF"/>
                </a:solidFill>
              </a:rPr>
              <a:t> prototypes, employing </a:t>
            </a:r>
            <a:r>
              <a:rPr lang="en-US" sz="2000" b="1" dirty="0" err="1">
                <a:solidFill>
                  <a:srgbClr val="FF00FF"/>
                </a:solidFill>
              </a:rPr>
              <a:t>respectivement</a:t>
            </a:r>
            <a:r>
              <a:rPr lang="en-US" sz="2000" b="1" dirty="0">
                <a:solidFill>
                  <a:srgbClr val="FF00FF"/>
                </a:solidFill>
              </a:rPr>
              <a:t> BGO and ZnWO</a:t>
            </a:r>
            <a:r>
              <a:rPr lang="en-US" sz="2000" b="1" baseline="-25000" dirty="0">
                <a:solidFill>
                  <a:srgbClr val="FF00FF"/>
                </a:solidFill>
              </a:rPr>
              <a:t>4</a:t>
            </a:r>
            <a:r>
              <a:rPr lang="en-US" sz="2000" b="1" dirty="0">
                <a:solidFill>
                  <a:srgbClr val="FF00FF"/>
                </a:solidFill>
              </a:rPr>
              <a:t> grains and equipped with 16 WLS </a:t>
            </a:r>
            <a:r>
              <a:rPr lang="en-US" sz="2000" b="1" dirty="0" err="1">
                <a:solidFill>
                  <a:srgbClr val="FF00FF"/>
                </a:solidFill>
              </a:rPr>
              <a:t>fibres</a:t>
            </a:r>
            <a:r>
              <a:rPr lang="en-US" sz="2000" b="1" dirty="0">
                <a:solidFill>
                  <a:srgbClr val="FF00FF"/>
                </a:solidFill>
              </a:rPr>
              <a:t> and </a:t>
            </a:r>
            <a:r>
              <a:rPr lang="en-US" sz="2000" b="1" dirty="0" err="1">
                <a:solidFill>
                  <a:srgbClr val="FF00FF"/>
                </a:solidFill>
              </a:rPr>
              <a:t>SiPMs</a:t>
            </a:r>
            <a:r>
              <a:rPr lang="en-US" sz="2000" b="1" dirty="0">
                <a:solidFill>
                  <a:srgbClr val="FF00FF"/>
                </a:solidFill>
              </a:rPr>
              <a:t> for the read-out of the scintillation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7">
                <a:extLst>
                  <a:ext uri="{FF2B5EF4-FFF2-40B4-BE49-F238E27FC236}">
                    <a16:creationId xmlns:a16="http://schemas.microsoft.com/office/drawing/2014/main" id="{0D430C00-F97A-B4B1-01EE-160E55E7ACD6}"/>
                  </a:ext>
                </a:extLst>
              </p:cNvPr>
              <p:cNvSpPr txBox="1"/>
              <p:nvPr/>
            </p:nvSpPr>
            <p:spPr bwMode="auto">
              <a:xfrm>
                <a:off x="365902" y="1878512"/>
                <a:ext cx="2472285" cy="1815882"/>
              </a:xfrm>
              <a:prstGeom prst="rect">
                <a:avLst/>
              </a:prstGeom>
              <a:noFill/>
              <a:ln w="31750">
                <a:solidFill>
                  <a:srgbClr val="FF93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fr-FR" sz="1600" b="1" dirty="0">
                    <a:solidFill>
                      <a:srgbClr val="FFFF00"/>
                    </a:solidFill>
                    <a:latin typeface="+mn-lt"/>
                  </a:rPr>
                  <a:t>ZnWO</a:t>
                </a:r>
                <a:r>
                  <a:rPr lang="fr-FR" sz="1600" b="1" baseline="-25000" dirty="0">
                    <a:solidFill>
                      <a:srgbClr val="FFFF00"/>
                    </a:solidFill>
                    <a:latin typeface="+mn-lt"/>
                  </a:rPr>
                  <a:t>4</a:t>
                </a: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 </a:t>
                </a:r>
              </a:p>
              <a:p>
                <a:pPr marL="214313" indent="-214313" algn="l">
                  <a:buFont typeface="Arial" panose="020B0604020202020204" pitchFamily="34" charset="0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LY= 10 000 ph/MeV</a:t>
                </a:r>
              </a:p>
              <a:p>
                <a:pPr marL="214313" indent="-214313" algn="l">
                  <a:buFont typeface="Arial" panose="020B0604020202020204" pitchFamily="34" charset="0"/>
                  <a:buChar char="•"/>
                  <a:defRPr/>
                </a:pPr>
                <a:r>
                  <a:rPr lang="fr-FR" sz="1600" dirty="0" err="1">
                    <a:solidFill>
                      <a:srgbClr val="FFFF00"/>
                    </a:solidFill>
                    <a:latin typeface="+mn-lt"/>
                  </a:rPr>
                  <a:t>Z</a:t>
                </a:r>
                <a:r>
                  <a:rPr lang="fr-FR" sz="1600" baseline="-25000" dirty="0" err="1">
                    <a:solidFill>
                      <a:srgbClr val="FFFF00"/>
                    </a:solidFill>
                    <a:latin typeface="+mn-lt"/>
                  </a:rPr>
                  <a:t>eff</a:t>
                </a: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=61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Density 7.62 g/cm</a:t>
                </a:r>
                <a:r>
                  <a:rPr lang="fr-FR" sz="1600" baseline="30000" dirty="0">
                    <a:solidFill>
                      <a:srgbClr val="FFFF00"/>
                    </a:solidFill>
                    <a:latin typeface="+mn-lt"/>
                  </a:rPr>
                  <a:t>3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n=2.1-2.3 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𝜏 = 20 𝜇s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1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1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p>
                    </m:sSubSup>
                    <m:r>
                      <a:rPr lang="ar-AE" sz="16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ar-AE" sz="1600" dirty="0">
                    <a:solidFill>
                      <a:srgbClr val="FFFF00"/>
                    </a:solidFill>
                    <a:latin typeface="+mn-lt"/>
                  </a:rPr>
                  <a:t>=</a:t>
                </a:r>
                <a:r>
                  <a:rPr lang="en-US" sz="1600" dirty="0">
                    <a:solidFill>
                      <a:srgbClr val="FFFF00"/>
                    </a:solidFill>
                    <a:latin typeface="+mn-lt"/>
                  </a:rPr>
                  <a:t> 490 nm</a:t>
                </a:r>
              </a:p>
            </p:txBody>
          </p:sp>
        </mc:Choice>
        <mc:Fallback xmlns="">
          <p:sp>
            <p:nvSpPr>
              <p:cNvPr id="22" name="ZoneTexte 7">
                <a:extLst>
                  <a:ext uri="{FF2B5EF4-FFF2-40B4-BE49-F238E27FC236}">
                    <a16:creationId xmlns:a16="http://schemas.microsoft.com/office/drawing/2014/main" id="{0D430C00-F97A-B4B1-01EE-160E55E7A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902" y="1878512"/>
                <a:ext cx="2472285" cy="1815882"/>
              </a:xfrm>
              <a:prstGeom prst="rect">
                <a:avLst/>
              </a:prstGeom>
              <a:blipFill>
                <a:blip r:embed="rId3"/>
                <a:stretch>
                  <a:fillRect l="-503" b="-2721"/>
                </a:stretch>
              </a:blipFill>
              <a:ln w="31750">
                <a:solidFill>
                  <a:srgbClr val="FF93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7">
                <a:extLst>
                  <a:ext uri="{FF2B5EF4-FFF2-40B4-BE49-F238E27FC236}">
                    <a16:creationId xmlns:a16="http://schemas.microsoft.com/office/drawing/2014/main" id="{6D2A56BA-2F3E-2702-251A-B04058038CC0}"/>
                  </a:ext>
                </a:extLst>
              </p:cNvPr>
              <p:cNvSpPr txBox="1"/>
              <p:nvPr/>
            </p:nvSpPr>
            <p:spPr bwMode="auto">
              <a:xfrm>
                <a:off x="3131840" y="1892766"/>
                <a:ext cx="2472285" cy="1815882"/>
              </a:xfrm>
              <a:prstGeom prst="rect">
                <a:avLst/>
              </a:prstGeom>
              <a:noFill/>
              <a:ln w="31750">
                <a:solidFill>
                  <a:srgbClr val="FF93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fr-FR" sz="1600" b="1" dirty="0">
                    <a:solidFill>
                      <a:srgbClr val="FFFF00"/>
                    </a:solidFill>
                    <a:latin typeface="+mn-lt"/>
                  </a:rPr>
                  <a:t>Bi</a:t>
                </a:r>
                <a:r>
                  <a:rPr lang="fr-FR" sz="1600" b="1" baseline="-25000" dirty="0">
                    <a:solidFill>
                      <a:srgbClr val="FFFF00"/>
                    </a:solidFill>
                    <a:latin typeface="+mn-lt"/>
                  </a:rPr>
                  <a:t>4</a:t>
                </a:r>
                <a:r>
                  <a:rPr lang="fr-FR" sz="1600" b="1" dirty="0">
                    <a:solidFill>
                      <a:srgbClr val="FFFF00"/>
                    </a:solidFill>
                    <a:latin typeface="+mn-lt"/>
                  </a:rPr>
                  <a:t>Ge</a:t>
                </a:r>
                <a:r>
                  <a:rPr lang="fr-FR" sz="1600" b="1" baseline="-25000" dirty="0">
                    <a:solidFill>
                      <a:srgbClr val="FFFF00"/>
                    </a:solidFill>
                    <a:latin typeface="+mn-lt"/>
                  </a:rPr>
                  <a:t>3</a:t>
                </a:r>
                <a:r>
                  <a:rPr lang="fr-FR" sz="1600" b="1" dirty="0">
                    <a:solidFill>
                      <a:srgbClr val="FFFF00"/>
                    </a:solidFill>
                    <a:latin typeface="+mn-lt"/>
                  </a:rPr>
                  <a:t>O</a:t>
                </a:r>
                <a:r>
                  <a:rPr lang="fr-FR" sz="1600" b="1" baseline="-25000" dirty="0">
                    <a:solidFill>
                      <a:srgbClr val="FFFF00"/>
                    </a:solidFill>
                    <a:latin typeface="+mn-lt"/>
                  </a:rPr>
                  <a:t>12</a:t>
                </a:r>
                <a:r>
                  <a:rPr lang="fr-FR" sz="1600" b="1" dirty="0">
                    <a:solidFill>
                      <a:srgbClr val="FFFF00"/>
                    </a:solidFill>
                    <a:latin typeface="+mn-lt"/>
                  </a:rPr>
                  <a:t> (BGO)</a:t>
                </a: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 </a:t>
                </a:r>
              </a:p>
              <a:p>
                <a:pPr marL="214313" indent="-214313" algn="l">
                  <a:buFont typeface="Arial" panose="020B0604020202020204" pitchFamily="34" charset="0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LY= 10 000 ph/MeV</a:t>
                </a:r>
              </a:p>
              <a:p>
                <a:pPr marL="214313" indent="-214313" algn="l">
                  <a:buFont typeface="Arial" panose="020B0604020202020204" pitchFamily="34" charset="0"/>
                  <a:buChar char="•"/>
                  <a:defRPr/>
                </a:pPr>
                <a:r>
                  <a:rPr lang="fr-FR" sz="1600" dirty="0" err="1">
                    <a:solidFill>
                      <a:srgbClr val="FFFF00"/>
                    </a:solidFill>
                    <a:latin typeface="+mn-lt"/>
                  </a:rPr>
                  <a:t>Z</a:t>
                </a:r>
                <a:r>
                  <a:rPr lang="fr-FR" sz="1600" baseline="-25000" dirty="0" err="1">
                    <a:solidFill>
                      <a:srgbClr val="FFFF00"/>
                    </a:solidFill>
                    <a:latin typeface="+mn-lt"/>
                  </a:rPr>
                  <a:t>eff</a:t>
                </a: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=74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Density 7.13 g/cm</a:t>
                </a:r>
                <a:r>
                  <a:rPr lang="fr-FR" sz="1600" baseline="30000" dirty="0">
                    <a:solidFill>
                      <a:srgbClr val="FFFF00"/>
                    </a:solidFill>
                    <a:latin typeface="+mn-lt"/>
                  </a:rPr>
                  <a:t>3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n=2.1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𝜏 = 300 ns</a:t>
                </a:r>
              </a:p>
              <a:p>
                <a:pPr marL="160735" indent="-160735" algn="l">
                  <a:buFont typeface="Arial"/>
                  <a:buChar char="•"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1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1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p>
                    </m:sSubSup>
                    <m:r>
                      <a:rPr lang="ar-AE" sz="16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ar-AE" sz="1600" dirty="0">
                    <a:solidFill>
                      <a:srgbClr val="FFFF00"/>
                    </a:solidFill>
                    <a:latin typeface="+mn-lt"/>
                  </a:rPr>
                  <a:t>= </a:t>
                </a:r>
                <a:r>
                  <a:rPr lang="en-US" sz="1600" dirty="0">
                    <a:solidFill>
                      <a:srgbClr val="FFFF00"/>
                    </a:solidFill>
                    <a:latin typeface="+mn-lt"/>
                  </a:rPr>
                  <a:t> </a:t>
                </a:r>
                <a:r>
                  <a:rPr lang="ar-AE" sz="1600" dirty="0">
                    <a:solidFill>
                      <a:srgbClr val="FFFF00"/>
                    </a:solidFill>
                    <a:latin typeface="+mn-lt"/>
                  </a:rPr>
                  <a:t>480</a:t>
                </a:r>
                <a:r>
                  <a:rPr lang="en-US" sz="1600" dirty="0">
                    <a:solidFill>
                      <a:srgbClr val="FFFF00"/>
                    </a:solidFill>
                    <a:latin typeface="+mn-lt"/>
                  </a:rPr>
                  <a:t> </a:t>
                </a:r>
                <a:r>
                  <a:rPr lang="ar-AE" sz="1600" dirty="0">
                    <a:solidFill>
                      <a:srgbClr val="FFFF00"/>
                    </a:solidFill>
                    <a:latin typeface="+mn-lt"/>
                  </a:rPr>
                  <a:t> </a:t>
                </a:r>
                <a:r>
                  <a:rPr lang="fr-FR" sz="1600" dirty="0">
                    <a:solidFill>
                      <a:srgbClr val="FFFF00"/>
                    </a:solidFill>
                    <a:latin typeface="+mn-lt"/>
                  </a:rPr>
                  <a:t>nm</a:t>
                </a:r>
              </a:p>
            </p:txBody>
          </p:sp>
        </mc:Choice>
        <mc:Fallback xmlns="">
          <p:sp>
            <p:nvSpPr>
              <p:cNvPr id="24" name="ZoneTexte 7">
                <a:extLst>
                  <a:ext uri="{FF2B5EF4-FFF2-40B4-BE49-F238E27FC236}">
                    <a16:creationId xmlns:a16="http://schemas.microsoft.com/office/drawing/2014/main" id="{6D2A56BA-2F3E-2702-251A-B04058038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31840" y="1892766"/>
                <a:ext cx="2472285" cy="1815882"/>
              </a:xfrm>
              <a:prstGeom prst="rect">
                <a:avLst/>
              </a:prstGeom>
              <a:blipFill>
                <a:blip r:embed="rId4"/>
                <a:stretch>
                  <a:fillRect l="-505" b="-2721"/>
                </a:stretch>
              </a:blipFill>
              <a:ln w="31750">
                <a:solidFill>
                  <a:srgbClr val="FF93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ine 2">
            <a:extLst>
              <a:ext uri="{FF2B5EF4-FFF2-40B4-BE49-F238E27FC236}">
                <a16:creationId xmlns:a16="http://schemas.microsoft.com/office/drawing/2014/main" id="{D826438D-4433-9158-D283-4E3D993200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3E050A8-BF8E-9E7E-6E55-90B0E43D3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122" y="2060660"/>
            <a:ext cx="2905266" cy="193684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FFB2E4-F128-C584-C35E-5237689C49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6848" y="3723878"/>
            <a:ext cx="1152128" cy="107291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2BEB1E0-09B5-6C46-F863-0E8E8E7FD0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78" y="3671492"/>
            <a:ext cx="1457541" cy="109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3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69870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cosmic rays test-bench</a:t>
            </a:r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8B34B6CB-9518-69A5-2483-CB9D9C100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E8064C6A-EB93-0292-C535-C5F73B54D8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2" b="6787"/>
          <a:stretch/>
        </p:blipFill>
        <p:spPr>
          <a:xfrm rot="5400000">
            <a:off x="-26547" y="1096890"/>
            <a:ext cx="2450270" cy="1824297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F06BA997-36C6-DFEB-C025-7F6E986703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5" r="28125"/>
          <a:stretch/>
        </p:blipFill>
        <p:spPr>
          <a:xfrm rot="5400000">
            <a:off x="764653" y="3167377"/>
            <a:ext cx="1616371" cy="184911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04D72C6-5DB1-29D1-F652-125F34630543}"/>
              </a:ext>
            </a:extLst>
          </p:cNvPr>
          <p:cNvSpPr txBox="1"/>
          <p:nvPr/>
        </p:nvSpPr>
        <p:spPr>
          <a:xfrm>
            <a:off x="2110737" y="788706"/>
            <a:ext cx="6858000" cy="2471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16 </a:t>
            </a:r>
            <a:r>
              <a:rPr lang="fr-FR" sz="1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WLS </a:t>
            </a: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fibers coupled to 16 SiPMs plugged on a PCB to amplify the signals</a:t>
            </a: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Two 8-ch WaveCatchers for the signal readout</a:t>
            </a: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Since ZnWO</a:t>
            </a:r>
            <a:r>
              <a:rPr lang="fr-FR" sz="1400" baseline="-25000">
                <a:solidFill>
                  <a:schemeClr val="accent1">
                    <a:lumMod val="40000"/>
                    <a:lumOff val="60000"/>
                  </a:schemeClr>
                </a:solidFill>
              </a:rPr>
              <a:t>4</a:t>
            </a: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 has a long decay time </a:t>
            </a:r>
            <a:r>
              <a:rPr lang="el-G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τ≈20 μ</a:t>
            </a: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s, a special program has been implemented allowing to count the number of the single phe pulses on a time scale of 25 </a:t>
            </a:r>
            <a:r>
              <a:rPr lang="el-G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μ</a:t>
            </a: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s</a:t>
            </a: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400">
                <a:solidFill>
                  <a:schemeClr val="accent1">
                    <a:lumMod val="40000"/>
                    <a:lumOff val="60000"/>
                  </a:schemeClr>
                </a:solidFill>
              </a:rPr>
              <a:t>Before and after each run with cosmic rays, we acquire 1000 ev. illuminating the grain volume with the green LED</a:t>
            </a:r>
            <a:endParaRPr lang="fr-FR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FABEE495-E9DA-A805-E353-CCE096FE41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59" b="10309"/>
          <a:stretch/>
        </p:blipFill>
        <p:spPr>
          <a:xfrm rot="10800000">
            <a:off x="3108032" y="3310122"/>
            <a:ext cx="2060245" cy="161636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86AD3F9-1E2C-8BCA-DEA5-CC0BFAD103C9}"/>
              </a:ext>
            </a:extLst>
          </p:cNvPr>
          <p:cNvSpPr txBox="1"/>
          <p:nvPr/>
        </p:nvSpPr>
        <p:spPr>
          <a:xfrm>
            <a:off x="5539737" y="3435119"/>
            <a:ext cx="2955980" cy="1246495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rgbClr val="FFFF00"/>
                </a:solidFill>
              </a:rPr>
              <a:t>Volume </a:t>
            </a:r>
            <a:r>
              <a:rPr lang="fr-FR" sz="1500" dirty="0" err="1">
                <a:solidFill>
                  <a:srgbClr val="FFFF00"/>
                </a:solidFill>
              </a:rPr>
              <a:t>filled</a:t>
            </a:r>
            <a:r>
              <a:rPr lang="fr-FR" sz="1500" dirty="0">
                <a:solidFill>
                  <a:srgbClr val="FFFF00"/>
                </a:solidFill>
              </a:rPr>
              <a:t> </a:t>
            </a:r>
            <a:r>
              <a:rPr lang="fr-FR" sz="1500" dirty="0" err="1">
                <a:solidFill>
                  <a:srgbClr val="FFFF00"/>
                </a:solidFill>
              </a:rPr>
              <a:t>with</a:t>
            </a:r>
            <a:r>
              <a:rPr lang="fr-FR" sz="1500" dirty="0">
                <a:solidFill>
                  <a:srgbClr val="FFFF00"/>
                </a:solidFill>
              </a:rPr>
              <a:t>: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FFFF00"/>
                </a:solidFill>
              </a:rPr>
              <a:t>Air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FFFF00"/>
                </a:solidFill>
              </a:rPr>
              <a:t>ZnWO</a:t>
            </a:r>
            <a:r>
              <a:rPr lang="fr-FR" sz="1500" baseline="-25000" dirty="0">
                <a:solidFill>
                  <a:srgbClr val="FFFF00"/>
                </a:solidFill>
              </a:rPr>
              <a:t>4</a:t>
            </a:r>
            <a:endParaRPr lang="fr-FR" sz="1500" dirty="0">
              <a:solidFill>
                <a:srgbClr val="FFFF00"/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FFFF00"/>
                </a:solidFill>
              </a:rPr>
              <a:t>ZnWO</a:t>
            </a:r>
            <a:r>
              <a:rPr lang="fr-FR" sz="1500" baseline="-25000" dirty="0">
                <a:solidFill>
                  <a:srgbClr val="FFFF00"/>
                </a:solidFill>
              </a:rPr>
              <a:t>4 </a:t>
            </a:r>
            <a:r>
              <a:rPr lang="fr-FR" sz="1500" dirty="0">
                <a:solidFill>
                  <a:srgbClr val="FFFF00"/>
                </a:solidFill>
              </a:rPr>
              <a:t>+ water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FFFF00"/>
                </a:solidFill>
              </a:rPr>
              <a:t>ZnWO</a:t>
            </a:r>
            <a:r>
              <a:rPr lang="fr-FR" sz="1500" baseline="-25000" dirty="0">
                <a:solidFill>
                  <a:srgbClr val="FFFF00"/>
                </a:solidFill>
              </a:rPr>
              <a:t>4</a:t>
            </a:r>
            <a:r>
              <a:rPr lang="fr-FR" sz="1500" dirty="0">
                <a:solidFill>
                  <a:srgbClr val="FFFF00"/>
                </a:solidFill>
              </a:rPr>
              <a:t> + </a:t>
            </a:r>
            <a:r>
              <a:rPr lang="fr-FR" sz="1500" dirty="0" err="1">
                <a:solidFill>
                  <a:srgbClr val="FFFF00"/>
                </a:solidFill>
              </a:rPr>
              <a:t>ethylene</a:t>
            </a:r>
            <a:r>
              <a:rPr lang="fr-FR" sz="1500" dirty="0">
                <a:solidFill>
                  <a:srgbClr val="FFFF00"/>
                </a:solidFill>
              </a:rPr>
              <a:t> glycol</a:t>
            </a:r>
          </a:p>
        </p:txBody>
      </p:sp>
    </p:spTree>
    <p:extLst>
      <p:ext uri="{BB962C8B-B14F-4D97-AF65-F5344CB8AC3E}">
        <p14:creationId xmlns:p14="http://schemas.microsoft.com/office/powerpoint/2010/main" val="229515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69870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Light yield</a:t>
            </a:r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8B34B6CB-9518-69A5-2483-CB9D9C100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094FF35-8122-7FA6-C01A-E0FAB227C95C}"/>
              </a:ext>
            </a:extLst>
          </p:cNvPr>
          <p:cNvSpPr txBox="1"/>
          <p:nvPr/>
        </p:nvSpPr>
        <p:spPr>
          <a:xfrm>
            <a:off x="2339479" y="2735050"/>
            <a:ext cx="1353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Ignored</a:t>
            </a:r>
            <a:r>
              <a:rPr lang="fr-FR" sz="1200" dirty="0">
                <a:solidFill>
                  <a:srgbClr val="002060"/>
                </a:solidFill>
              </a:rPr>
              <a:t> in the fit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A1717A-C90F-3BC7-229C-707270AEA55C}"/>
              </a:ext>
            </a:extLst>
          </p:cNvPr>
          <p:cNvSpPr txBox="1"/>
          <p:nvPr/>
        </p:nvSpPr>
        <p:spPr>
          <a:xfrm>
            <a:off x="5498774" y="2295462"/>
            <a:ext cx="30692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>
                <a:solidFill>
                  <a:srgbClr val="FFFF00"/>
                </a:solidFill>
              </a:rPr>
              <a:t>LY = O(400phe/40MeV)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0894815-3F37-EBC9-E454-8E54D235BFD8}"/>
              </a:ext>
            </a:extLst>
          </p:cNvPr>
          <p:cNvSpPr txBox="1"/>
          <p:nvPr/>
        </p:nvSpPr>
        <p:spPr>
          <a:xfrm>
            <a:off x="5349891" y="2998288"/>
            <a:ext cx="3437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solidFill>
                  <a:srgbClr val="FF0000"/>
                </a:solidFill>
                <a:latin typeface="+mj-lt"/>
              </a:rPr>
              <a:t>10000 </a:t>
            </a:r>
            <a:r>
              <a:rPr lang="fr-FR" sz="1800" b="1" dirty="0" err="1">
                <a:solidFill>
                  <a:srgbClr val="FF0000"/>
                </a:solidFill>
                <a:latin typeface="+mj-lt"/>
              </a:rPr>
              <a:t>phe</a:t>
            </a:r>
            <a:r>
              <a:rPr lang="fr-FR" sz="1800" b="1" dirty="0">
                <a:solidFill>
                  <a:srgbClr val="FF0000"/>
                </a:solidFill>
                <a:latin typeface="+mj-lt"/>
              </a:rPr>
              <a:t>/</a:t>
            </a:r>
            <a:r>
              <a:rPr lang="fr-FR" sz="1800" b="1" dirty="0" err="1">
                <a:solidFill>
                  <a:srgbClr val="FF0000"/>
                </a:solidFill>
                <a:latin typeface="+mj-lt"/>
              </a:rPr>
              <a:t>GeV</a:t>
            </a:r>
            <a:r>
              <a:rPr lang="fr-FR" sz="18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fr-FR" sz="1800" dirty="0">
                <a:solidFill>
                  <a:srgbClr val="FF0000"/>
                </a:solidFill>
                <a:latin typeface="+mj-lt"/>
                <a:sym typeface="Wingdings" pitchFamily="2" charset="2"/>
              </a:rPr>
              <a:t> </a:t>
            </a:r>
            <a:r>
              <a:rPr lang="en-GB" sz="1800">
                <a:solidFill>
                  <a:srgbClr val="FF0000"/>
                </a:solidFill>
                <a:latin typeface="+mj-lt"/>
              </a:rPr>
              <a:t>statistical contribution </a:t>
            </a:r>
            <a:r>
              <a:rPr lang="en-GB" sz="1800" dirty="0">
                <a:solidFill>
                  <a:srgbClr val="FF0000"/>
                </a:solidFill>
                <a:latin typeface="+mj-lt"/>
              </a:rPr>
              <a:t>= 1% for 1 GeV high energy photon </a:t>
            </a:r>
            <a:endParaRPr lang="fr-FR" sz="1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2DBD6CF-7C78-C9BF-F99F-1435B28B67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521898" y="735546"/>
            <a:ext cx="1327528" cy="768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6A523D5-B466-373C-5810-9188BE20E8C4}"/>
              </a:ext>
            </a:extLst>
          </p:cNvPr>
          <p:cNvSpPr txBox="1"/>
          <p:nvPr/>
        </p:nvSpPr>
        <p:spPr>
          <a:xfrm>
            <a:off x="5938160" y="4155926"/>
            <a:ext cx="2719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Can </a:t>
            </a:r>
            <a:r>
              <a:rPr lang="fr-FR" sz="1200" dirty="0" err="1">
                <a:solidFill>
                  <a:schemeClr val="bg1"/>
                </a:solidFill>
              </a:rPr>
              <a:t>be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improved</a:t>
            </a:r>
            <a:r>
              <a:rPr lang="fr-FR" sz="1200" dirty="0">
                <a:solidFill>
                  <a:schemeClr val="bg1"/>
                </a:solidFill>
              </a:rPr>
              <a:t> as the </a:t>
            </a:r>
            <a:r>
              <a:rPr lang="fr-FR" sz="1200" dirty="0" err="1">
                <a:solidFill>
                  <a:schemeClr val="bg1"/>
                </a:solidFill>
              </a:rPr>
              <a:t>fiber</a:t>
            </a:r>
            <a:r>
              <a:rPr lang="fr-FR" sz="1200" dirty="0">
                <a:solidFill>
                  <a:schemeClr val="bg1"/>
                </a:solidFill>
              </a:rPr>
              <a:t> ends are not </a:t>
            </a:r>
            <a:r>
              <a:rPr lang="fr-FR" sz="1200" dirty="0" err="1">
                <a:solidFill>
                  <a:schemeClr val="bg1"/>
                </a:solidFill>
              </a:rPr>
              <a:t>covered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with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reflector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" name="Rectangle avec flèche vers la gauche 2">
            <a:extLst>
              <a:ext uri="{FF2B5EF4-FFF2-40B4-BE49-F238E27FC236}">
                <a16:creationId xmlns:a16="http://schemas.microsoft.com/office/drawing/2014/main" id="{40D570E1-DD27-3A97-6A73-35F78CE1477B}"/>
              </a:ext>
            </a:extLst>
          </p:cNvPr>
          <p:cNvSpPr/>
          <p:nvPr/>
        </p:nvSpPr>
        <p:spPr bwMode="auto">
          <a:xfrm>
            <a:off x="5479711" y="1208316"/>
            <a:ext cx="3177901" cy="69742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8345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BF4CC8-8E02-0139-3968-9DC6C22342DC}"/>
              </a:ext>
            </a:extLst>
          </p:cNvPr>
          <p:cNvSpPr txBox="1"/>
          <p:nvPr/>
        </p:nvSpPr>
        <p:spPr bwMode="auto">
          <a:xfrm>
            <a:off x="195776" y="71875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latin typeface="+mj-lt"/>
                <a:ea typeface="Calibri"/>
                <a:cs typeface="Arial Narrow"/>
              </a:rPr>
              <a:t>Registered signals from cosmic rays</a:t>
            </a:r>
            <a:endParaRPr lang="fr-FR" dirty="0">
              <a:solidFill>
                <a:srgbClr val="FFFF00"/>
              </a:solidFill>
              <a:latin typeface="+mj-lt"/>
              <a:cs typeface="Arial Narrow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20230E8-FC29-F320-2045-37BCEE69DE48}"/>
              </a:ext>
            </a:extLst>
          </p:cNvPr>
          <p:cNvSpPr txBox="1"/>
          <p:nvPr/>
        </p:nvSpPr>
        <p:spPr bwMode="auto">
          <a:xfrm>
            <a:off x="695549" y="5977068"/>
            <a:ext cx="362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Peut être amélioré car les extrémités des fibres ne sont pas recouvertes de réflecteur</a:t>
            </a:r>
            <a:endParaRPr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4CAE588-E9D1-B70B-74E9-F9CFD3BE56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59" y="1119653"/>
            <a:ext cx="5169329" cy="348995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DB9DA3-50F8-6A6A-EDF9-7D7F89B2EF9E}"/>
              </a:ext>
            </a:extLst>
          </p:cNvPr>
          <p:cNvSpPr txBox="1"/>
          <p:nvPr/>
        </p:nvSpPr>
        <p:spPr bwMode="auto">
          <a:xfrm>
            <a:off x="5966803" y="1256717"/>
            <a:ext cx="26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latin typeface="+mn-lt"/>
                <a:cs typeface="Arial Narrow" panose="020B0604020202020204" pitchFamily="34" charset="0"/>
              </a:rPr>
              <a:t>20-25% more light </a:t>
            </a:r>
            <a:r>
              <a:rPr lang="fr-FR" sz="1800" dirty="0" err="1">
                <a:latin typeface="+mn-lt"/>
                <a:cs typeface="Arial Narrow" panose="020B0604020202020204" pitchFamily="34" charset="0"/>
              </a:rPr>
              <a:t>when</a:t>
            </a:r>
            <a:r>
              <a:rPr lang="fr-FR" sz="1800" dirty="0">
                <a:latin typeface="+mn-lt"/>
                <a:cs typeface="Arial Narrow" panose="020B0604020202020204" pitchFamily="34" charset="0"/>
              </a:rPr>
              <a:t> </a:t>
            </a:r>
            <a:r>
              <a:rPr lang="fr-FR" sz="1800" dirty="0" err="1">
                <a:latin typeface="+mn-lt"/>
                <a:cs typeface="Arial Narrow" panose="020B0604020202020204" pitchFamily="34" charset="0"/>
              </a:rPr>
              <a:t>we</a:t>
            </a:r>
            <a:r>
              <a:rPr lang="fr-FR" sz="1800" dirty="0">
                <a:latin typeface="+mn-lt"/>
                <a:cs typeface="Arial Narrow" panose="020B0604020202020204" pitchFamily="34" charset="0"/>
              </a:rPr>
              <a:t> </a:t>
            </a:r>
            <a:r>
              <a:rPr lang="fr-FR" sz="1800" dirty="0" err="1">
                <a:latin typeface="+mn-lt"/>
                <a:cs typeface="Arial Narrow" panose="020B0604020202020204" pitchFamily="34" charset="0"/>
              </a:rPr>
              <a:t>add</a:t>
            </a:r>
            <a:r>
              <a:rPr lang="fr-FR" sz="1800" dirty="0">
                <a:latin typeface="+mn-lt"/>
                <a:cs typeface="Arial Narrow" panose="020B0604020202020204" pitchFamily="34" charset="0"/>
              </a:rPr>
              <a:t> liquide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1C9149-D31A-FB38-3720-28F3C9861B14}"/>
              </a:ext>
            </a:extLst>
          </p:cNvPr>
          <p:cNvSpPr/>
          <p:nvPr/>
        </p:nvSpPr>
        <p:spPr bwMode="auto">
          <a:xfrm>
            <a:off x="3491880" y="1903048"/>
            <a:ext cx="1275896" cy="3924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61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69870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Light confinement</a:t>
            </a:r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8B34B6CB-9518-69A5-2483-CB9D9C100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C527927-64DA-240D-7CE9-599CADDD76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1729723"/>
            <a:ext cx="3439212" cy="226521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A04A064-9843-339F-E9EF-465E6ADF5609}"/>
              </a:ext>
            </a:extLst>
          </p:cNvPr>
          <p:cNvSpPr txBox="1"/>
          <p:nvPr/>
        </p:nvSpPr>
        <p:spPr bwMode="auto">
          <a:xfrm>
            <a:off x="78528" y="2291783"/>
            <a:ext cx="15701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+mj-lt"/>
                <a:cs typeface="Arial Narrow" panose="020B0604020202020204" pitchFamily="34" charset="0"/>
              </a:rPr>
              <a:t>Green LED light injected in the center of the prototype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5EBF94-DB94-84C9-3330-EA22FAF95304}"/>
              </a:ext>
            </a:extLst>
          </p:cNvPr>
          <p:cNvSpPr txBox="1"/>
          <p:nvPr/>
        </p:nvSpPr>
        <p:spPr bwMode="auto">
          <a:xfrm>
            <a:off x="5481942" y="821344"/>
            <a:ext cx="3554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Arial Narrow" panose="020B0604020202020204" pitchFamily="34" charset="0"/>
              </a:rPr>
              <a:t>Ratio between the sum of the signal in the 4 central channels and the total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D858D08-FE67-3048-7638-0A4395E4A51E}"/>
              </a:ext>
            </a:extLst>
          </p:cNvPr>
          <p:cNvSpPr txBox="1"/>
          <p:nvPr/>
        </p:nvSpPr>
        <p:spPr>
          <a:xfrm>
            <a:off x="35496" y="4253526"/>
            <a:ext cx="910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Using just grains in the volume the scintillation light is more confined, this confinement decreases adding liquid with increasing refractive index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59BD96-CD39-BFC4-55E4-A1B617F7A9DA}"/>
              </a:ext>
            </a:extLst>
          </p:cNvPr>
          <p:cNvSpPr/>
          <p:nvPr/>
        </p:nvSpPr>
        <p:spPr>
          <a:xfrm>
            <a:off x="179512" y="709543"/>
            <a:ext cx="1368152" cy="143225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820FA7-A4B3-F456-ED15-56CCAE037CA0}"/>
              </a:ext>
            </a:extLst>
          </p:cNvPr>
          <p:cNvSpPr/>
          <p:nvPr/>
        </p:nvSpPr>
        <p:spPr>
          <a:xfrm>
            <a:off x="340700" y="964025"/>
            <a:ext cx="1012500" cy="945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3" name="Group 28">
            <a:extLst>
              <a:ext uri="{FF2B5EF4-FFF2-40B4-BE49-F238E27FC236}">
                <a16:creationId xmlns:a16="http://schemas.microsoft.com/office/drawing/2014/main" id="{302C5313-6EBD-26DE-4B41-02EA4B445378}"/>
              </a:ext>
            </a:extLst>
          </p:cNvPr>
          <p:cNvGrpSpPr/>
          <p:nvPr/>
        </p:nvGrpSpPr>
        <p:grpSpPr>
          <a:xfrm>
            <a:off x="556350" y="1324902"/>
            <a:ext cx="593050" cy="27000"/>
            <a:chOff x="4557119" y="1901375"/>
            <a:chExt cx="790733" cy="36000"/>
          </a:xfrm>
          <a:solidFill>
            <a:srgbClr val="FF9300"/>
          </a:solidFill>
        </p:grpSpPr>
        <p:sp>
          <p:nvSpPr>
            <p:cNvPr id="38" name="Oval 44">
              <a:extLst>
                <a:ext uri="{FF2B5EF4-FFF2-40B4-BE49-F238E27FC236}">
                  <a16:creationId xmlns:a16="http://schemas.microsoft.com/office/drawing/2014/main" id="{3883F616-667D-80DA-15D3-99C254ED7079}"/>
                </a:ext>
              </a:extLst>
            </p:cNvPr>
            <p:cNvSpPr/>
            <p:nvPr/>
          </p:nvSpPr>
          <p:spPr>
            <a:xfrm>
              <a:off x="4557119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9" name="Oval 45">
              <a:extLst>
                <a:ext uri="{FF2B5EF4-FFF2-40B4-BE49-F238E27FC236}">
                  <a16:creationId xmlns:a16="http://schemas.microsoft.com/office/drawing/2014/main" id="{2CEFCCD9-0E45-C382-BF4E-2DBE142D6DE7}"/>
                </a:ext>
              </a:extLst>
            </p:cNvPr>
            <p:cNvSpPr/>
            <p:nvPr/>
          </p:nvSpPr>
          <p:spPr>
            <a:xfrm>
              <a:off x="4806930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40" name="Oval 46">
              <a:extLst>
                <a:ext uri="{FF2B5EF4-FFF2-40B4-BE49-F238E27FC236}">
                  <a16:creationId xmlns:a16="http://schemas.microsoft.com/office/drawing/2014/main" id="{72348E93-2D8E-4B02-3718-B1CDA38D493E}"/>
                </a:ext>
              </a:extLst>
            </p:cNvPr>
            <p:cNvSpPr/>
            <p:nvPr/>
          </p:nvSpPr>
          <p:spPr>
            <a:xfrm>
              <a:off x="5056741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41" name="Oval 47">
              <a:extLst>
                <a:ext uri="{FF2B5EF4-FFF2-40B4-BE49-F238E27FC236}">
                  <a16:creationId xmlns:a16="http://schemas.microsoft.com/office/drawing/2014/main" id="{F882B6D5-3FC2-2828-7443-9D152693E1F2}"/>
                </a:ext>
              </a:extLst>
            </p:cNvPr>
            <p:cNvSpPr/>
            <p:nvPr/>
          </p:nvSpPr>
          <p:spPr>
            <a:xfrm>
              <a:off x="5311852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14" name="Group 29">
            <a:extLst>
              <a:ext uri="{FF2B5EF4-FFF2-40B4-BE49-F238E27FC236}">
                <a16:creationId xmlns:a16="http://schemas.microsoft.com/office/drawing/2014/main" id="{BD733F9B-CE8D-D72D-E1D9-325A7A876AEF}"/>
              </a:ext>
            </a:extLst>
          </p:cNvPr>
          <p:cNvGrpSpPr/>
          <p:nvPr/>
        </p:nvGrpSpPr>
        <p:grpSpPr>
          <a:xfrm>
            <a:off x="556349" y="1512224"/>
            <a:ext cx="593050" cy="27000"/>
            <a:chOff x="4557119" y="1901375"/>
            <a:chExt cx="790733" cy="36000"/>
          </a:xfrm>
          <a:solidFill>
            <a:srgbClr val="FF9300"/>
          </a:solidFill>
        </p:grpSpPr>
        <p:sp>
          <p:nvSpPr>
            <p:cNvPr id="34" name="Oval 40">
              <a:extLst>
                <a:ext uri="{FF2B5EF4-FFF2-40B4-BE49-F238E27FC236}">
                  <a16:creationId xmlns:a16="http://schemas.microsoft.com/office/drawing/2014/main" id="{B6EAE517-4438-3595-A38A-494E740C38DE}"/>
                </a:ext>
              </a:extLst>
            </p:cNvPr>
            <p:cNvSpPr/>
            <p:nvPr/>
          </p:nvSpPr>
          <p:spPr>
            <a:xfrm>
              <a:off x="4557119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5" name="Oval 41">
              <a:extLst>
                <a:ext uri="{FF2B5EF4-FFF2-40B4-BE49-F238E27FC236}">
                  <a16:creationId xmlns:a16="http://schemas.microsoft.com/office/drawing/2014/main" id="{EE14E2D0-EC0E-47E8-92D9-1DF04CCC4152}"/>
                </a:ext>
              </a:extLst>
            </p:cNvPr>
            <p:cNvSpPr/>
            <p:nvPr/>
          </p:nvSpPr>
          <p:spPr>
            <a:xfrm>
              <a:off x="4806930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6" name="Oval 42">
              <a:extLst>
                <a:ext uri="{FF2B5EF4-FFF2-40B4-BE49-F238E27FC236}">
                  <a16:creationId xmlns:a16="http://schemas.microsoft.com/office/drawing/2014/main" id="{47450193-0CE7-84B5-0C1E-671488D73B9A}"/>
                </a:ext>
              </a:extLst>
            </p:cNvPr>
            <p:cNvSpPr/>
            <p:nvPr/>
          </p:nvSpPr>
          <p:spPr>
            <a:xfrm>
              <a:off x="5056741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7" name="Oval 43">
              <a:extLst>
                <a:ext uri="{FF2B5EF4-FFF2-40B4-BE49-F238E27FC236}">
                  <a16:creationId xmlns:a16="http://schemas.microsoft.com/office/drawing/2014/main" id="{714FC089-B824-834C-1B34-D07ABD08CF8F}"/>
                </a:ext>
              </a:extLst>
            </p:cNvPr>
            <p:cNvSpPr/>
            <p:nvPr/>
          </p:nvSpPr>
          <p:spPr>
            <a:xfrm>
              <a:off x="5311852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16" name="Group 30">
            <a:extLst>
              <a:ext uri="{FF2B5EF4-FFF2-40B4-BE49-F238E27FC236}">
                <a16:creationId xmlns:a16="http://schemas.microsoft.com/office/drawing/2014/main" id="{6354C175-14B2-5F24-3EC3-135068363172}"/>
              </a:ext>
            </a:extLst>
          </p:cNvPr>
          <p:cNvGrpSpPr/>
          <p:nvPr/>
        </p:nvGrpSpPr>
        <p:grpSpPr>
          <a:xfrm>
            <a:off x="556347" y="1702723"/>
            <a:ext cx="593050" cy="27000"/>
            <a:chOff x="4557119" y="1901375"/>
            <a:chExt cx="790733" cy="36000"/>
          </a:xfrm>
          <a:solidFill>
            <a:srgbClr val="FF9300"/>
          </a:solidFill>
        </p:grpSpPr>
        <p:sp>
          <p:nvSpPr>
            <p:cNvPr id="30" name="Oval 36">
              <a:extLst>
                <a:ext uri="{FF2B5EF4-FFF2-40B4-BE49-F238E27FC236}">
                  <a16:creationId xmlns:a16="http://schemas.microsoft.com/office/drawing/2014/main" id="{8C54016D-4290-C9E2-983F-7FE57E2ADA04}"/>
                </a:ext>
              </a:extLst>
            </p:cNvPr>
            <p:cNvSpPr/>
            <p:nvPr/>
          </p:nvSpPr>
          <p:spPr>
            <a:xfrm>
              <a:off x="4557119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1" name="Oval 37">
              <a:extLst>
                <a:ext uri="{FF2B5EF4-FFF2-40B4-BE49-F238E27FC236}">
                  <a16:creationId xmlns:a16="http://schemas.microsoft.com/office/drawing/2014/main" id="{A4C0E842-B311-C3AD-1563-86503AE35EEA}"/>
                </a:ext>
              </a:extLst>
            </p:cNvPr>
            <p:cNvSpPr/>
            <p:nvPr/>
          </p:nvSpPr>
          <p:spPr>
            <a:xfrm>
              <a:off x="4806930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2" name="Oval 38">
              <a:extLst>
                <a:ext uri="{FF2B5EF4-FFF2-40B4-BE49-F238E27FC236}">
                  <a16:creationId xmlns:a16="http://schemas.microsoft.com/office/drawing/2014/main" id="{7BAE6DF5-BBDB-1021-2B92-11EA1D0EB8C7}"/>
                </a:ext>
              </a:extLst>
            </p:cNvPr>
            <p:cNvSpPr/>
            <p:nvPr/>
          </p:nvSpPr>
          <p:spPr>
            <a:xfrm>
              <a:off x="5056741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3" name="Oval 39">
              <a:extLst>
                <a:ext uri="{FF2B5EF4-FFF2-40B4-BE49-F238E27FC236}">
                  <a16:creationId xmlns:a16="http://schemas.microsoft.com/office/drawing/2014/main" id="{CBB20D2E-46D4-0F98-BB34-B7633ABFDFED}"/>
                </a:ext>
              </a:extLst>
            </p:cNvPr>
            <p:cNvSpPr/>
            <p:nvPr/>
          </p:nvSpPr>
          <p:spPr>
            <a:xfrm>
              <a:off x="5311852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17" name="Group 31">
            <a:extLst>
              <a:ext uri="{FF2B5EF4-FFF2-40B4-BE49-F238E27FC236}">
                <a16:creationId xmlns:a16="http://schemas.microsoft.com/office/drawing/2014/main" id="{7BFB6E52-5F5D-1B2B-AAE8-6EA5CF971B2C}"/>
              </a:ext>
            </a:extLst>
          </p:cNvPr>
          <p:cNvGrpSpPr/>
          <p:nvPr/>
        </p:nvGrpSpPr>
        <p:grpSpPr>
          <a:xfrm>
            <a:off x="556349" y="1134402"/>
            <a:ext cx="593050" cy="27000"/>
            <a:chOff x="4557119" y="1901375"/>
            <a:chExt cx="790733" cy="36000"/>
          </a:xfrm>
          <a:solidFill>
            <a:srgbClr val="FF9300"/>
          </a:solidFill>
        </p:grpSpPr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36B326BE-E3C8-43D4-D4E6-55715F78350D}"/>
                </a:ext>
              </a:extLst>
            </p:cNvPr>
            <p:cNvSpPr/>
            <p:nvPr/>
          </p:nvSpPr>
          <p:spPr>
            <a:xfrm>
              <a:off x="4557119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7" name="Oval 33">
              <a:extLst>
                <a:ext uri="{FF2B5EF4-FFF2-40B4-BE49-F238E27FC236}">
                  <a16:creationId xmlns:a16="http://schemas.microsoft.com/office/drawing/2014/main" id="{CA91A36C-3A52-2D52-9996-95FBBE2EE464}"/>
                </a:ext>
              </a:extLst>
            </p:cNvPr>
            <p:cNvSpPr/>
            <p:nvPr/>
          </p:nvSpPr>
          <p:spPr>
            <a:xfrm>
              <a:off x="4806930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8" name="Oval 34">
              <a:extLst>
                <a:ext uri="{FF2B5EF4-FFF2-40B4-BE49-F238E27FC236}">
                  <a16:creationId xmlns:a16="http://schemas.microsoft.com/office/drawing/2014/main" id="{3AB7B37B-EA4F-784A-E3F1-71564CE0DE64}"/>
                </a:ext>
              </a:extLst>
            </p:cNvPr>
            <p:cNvSpPr/>
            <p:nvPr/>
          </p:nvSpPr>
          <p:spPr>
            <a:xfrm>
              <a:off x="5056741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9" name="Oval 35">
              <a:extLst>
                <a:ext uri="{FF2B5EF4-FFF2-40B4-BE49-F238E27FC236}">
                  <a16:creationId xmlns:a16="http://schemas.microsoft.com/office/drawing/2014/main" id="{1E670101-E5C8-B7A3-C33E-6A9C44D08589}"/>
                </a:ext>
              </a:extLst>
            </p:cNvPr>
            <p:cNvSpPr/>
            <p:nvPr/>
          </p:nvSpPr>
          <p:spPr>
            <a:xfrm>
              <a:off x="5311852" y="190137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22" name="Left Brace 23">
            <a:extLst>
              <a:ext uri="{FF2B5EF4-FFF2-40B4-BE49-F238E27FC236}">
                <a16:creationId xmlns:a16="http://schemas.microsoft.com/office/drawing/2014/main" id="{6004B6DB-E083-B8DD-B69C-8B8286D54AD2}"/>
              </a:ext>
            </a:extLst>
          </p:cNvPr>
          <p:cNvSpPr/>
          <p:nvPr/>
        </p:nvSpPr>
        <p:spPr>
          <a:xfrm>
            <a:off x="442186" y="1134402"/>
            <a:ext cx="75589" cy="645867"/>
          </a:xfrm>
          <a:prstGeom prst="leftBrace">
            <a:avLst/>
          </a:prstGeom>
          <a:ln w="952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TextBox 24">
            <a:extLst>
              <a:ext uri="{FF2B5EF4-FFF2-40B4-BE49-F238E27FC236}">
                <a16:creationId xmlns:a16="http://schemas.microsoft.com/office/drawing/2014/main" id="{6C76F123-63E5-A6AD-B510-AAB27026C21C}"/>
              </a:ext>
            </a:extLst>
          </p:cNvPr>
          <p:cNvSpPr txBox="1"/>
          <p:nvPr/>
        </p:nvSpPr>
        <p:spPr>
          <a:xfrm rot="16200000">
            <a:off x="-114029" y="1352863"/>
            <a:ext cx="9252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9900"/>
                </a:solidFill>
              </a:rPr>
              <a:t>16 WLS fibers</a:t>
            </a:r>
          </a:p>
        </p:txBody>
      </p:sp>
      <p:sp>
        <p:nvSpPr>
          <p:cNvPr id="24" name="TextBox 49">
            <a:extLst>
              <a:ext uri="{FF2B5EF4-FFF2-40B4-BE49-F238E27FC236}">
                <a16:creationId xmlns:a16="http://schemas.microsoft.com/office/drawing/2014/main" id="{E253AFA3-6806-C6DF-8FF8-252809DAC6ED}"/>
              </a:ext>
            </a:extLst>
          </p:cNvPr>
          <p:cNvSpPr txBox="1"/>
          <p:nvPr/>
        </p:nvSpPr>
        <p:spPr>
          <a:xfrm>
            <a:off x="544616" y="701073"/>
            <a:ext cx="7553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Top view</a:t>
            </a:r>
            <a:endParaRPr lang="fr-FR" sz="1050" b="1" dirty="0"/>
          </a:p>
        </p:txBody>
      </p:sp>
      <p:sp>
        <p:nvSpPr>
          <p:cNvPr id="42" name="Oval 34">
            <a:extLst>
              <a:ext uri="{FF2B5EF4-FFF2-40B4-BE49-F238E27FC236}">
                <a16:creationId xmlns:a16="http://schemas.microsoft.com/office/drawing/2014/main" id="{7F19EC64-8CF4-234F-7273-C25A1D7ECD56}"/>
              </a:ext>
            </a:extLst>
          </p:cNvPr>
          <p:cNvSpPr/>
          <p:nvPr/>
        </p:nvSpPr>
        <p:spPr>
          <a:xfrm>
            <a:off x="841226" y="1423025"/>
            <a:ext cx="27000" cy="27000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1DA3097-807C-3045-3164-FC22AFB38F88}"/>
              </a:ext>
            </a:extLst>
          </p:cNvPr>
          <p:cNvSpPr txBox="1"/>
          <p:nvPr/>
        </p:nvSpPr>
        <p:spPr>
          <a:xfrm>
            <a:off x="528185" y="1910964"/>
            <a:ext cx="7216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66FF33"/>
                </a:solidFill>
              </a:rPr>
              <a:t>Green LED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B7E051C-E160-4669-D57D-5079E8575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005" y="1729723"/>
            <a:ext cx="3421455" cy="226521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B0AB6CC-AE93-8AB1-2F70-0D7A92A503F3}"/>
              </a:ext>
            </a:extLst>
          </p:cNvPr>
          <p:cNvSpPr txBox="1"/>
          <p:nvPr/>
        </p:nvSpPr>
        <p:spPr bwMode="auto">
          <a:xfrm>
            <a:off x="2085012" y="1031808"/>
            <a:ext cx="2994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Arial Narrow" panose="020B0604020202020204" pitchFamily="34" charset="0"/>
              </a:rPr>
              <a:t>Sum of the signals in the 16 channels </a:t>
            </a:r>
          </a:p>
        </p:txBody>
      </p:sp>
    </p:spTree>
    <p:extLst>
      <p:ext uri="{BB962C8B-B14F-4D97-AF65-F5344CB8AC3E}">
        <p14:creationId xmlns:p14="http://schemas.microsoft.com/office/powerpoint/2010/main" val="72240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248088" y="67651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69870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 present: the constant term</a:t>
            </a:r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8B34B6CB-9518-69A5-2483-CB9D9C100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6593E272-3E86-419F-8AEC-A7FAED78D014}"/>
              </a:ext>
            </a:extLst>
          </p:cNvPr>
          <p:cNvGrpSpPr/>
          <p:nvPr/>
        </p:nvGrpSpPr>
        <p:grpSpPr>
          <a:xfrm>
            <a:off x="179512" y="1661435"/>
            <a:ext cx="2935962" cy="2808303"/>
            <a:chOff x="251521" y="1059582"/>
            <a:chExt cx="2935962" cy="280830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58201C9-15D7-A7A8-2F2D-AEE3BD663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0" b="29000"/>
            <a:stretch/>
          </p:blipFill>
          <p:spPr>
            <a:xfrm>
              <a:off x="251521" y="1059582"/>
              <a:ext cx="2935962" cy="2808303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0F14699-4EAF-AB92-092D-DDCE66034BF7}"/>
                </a:ext>
              </a:extLst>
            </p:cNvPr>
            <p:cNvSpPr/>
            <p:nvPr/>
          </p:nvSpPr>
          <p:spPr bwMode="auto">
            <a:xfrm>
              <a:off x="2827442" y="1109477"/>
              <a:ext cx="360040" cy="239837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endParaRPr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7465A6A0-69B7-ABF2-A4F2-96A25AABE75D}"/>
              </a:ext>
            </a:extLst>
          </p:cNvPr>
          <p:cNvSpPr txBox="1"/>
          <p:nvPr/>
        </p:nvSpPr>
        <p:spPr>
          <a:xfrm>
            <a:off x="0" y="691245"/>
            <a:ext cx="909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FF00"/>
                </a:solidFill>
              </a:rPr>
              <a:t>Non-</a:t>
            </a:r>
            <a:r>
              <a:rPr lang="fr-FR" sz="2000" dirty="0" err="1">
                <a:solidFill>
                  <a:srgbClr val="FFFF00"/>
                </a:solidFill>
              </a:rPr>
              <a:t>uniformities</a:t>
            </a:r>
            <a:r>
              <a:rPr lang="fr-FR" sz="2000" dirty="0">
                <a:solidFill>
                  <a:srgbClr val="FFFF00"/>
                </a:solidFill>
              </a:rPr>
              <a:t> and </a:t>
            </a:r>
            <a:r>
              <a:rPr lang="fr-FR" sz="2000" dirty="0" err="1">
                <a:solidFill>
                  <a:srgbClr val="FFFF00"/>
                </a:solidFill>
              </a:rPr>
              <a:t>escaping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 err="1">
                <a:solidFill>
                  <a:srgbClr val="FFFF00"/>
                </a:solidFill>
              </a:rPr>
              <a:t>energies</a:t>
            </a:r>
            <a:r>
              <a:rPr lang="fr-FR" sz="2000" dirty="0">
                <a:solidFill>
                  <a:srgbClr val="FFFF00"/>
                </a:solidFill>
              </a:rPr>
              <a:t> are </a:t>
            </a:r>
            <a:r>
              <a:rPr lang="fr-FR" sz="2000" dirty="0" err="1">
                <a:solidFill>
                  <a:srgbClr val="FFFF00"/>
                </a:solidFill>
              </a:rPr>
              <a:t>among</a:t>
            </a:r>
            <a:r>
              <a:rPr lang="fr-FR" sz="2000" dirty="0">
                <a:solidFill>
                  <a:srgbClr val="FFFF00"/>
                </a:solidFill>
              </a:rPr>
              <a:t> the sources of </a:t>
            </a:r>
            <a:r>
              <a:rPr lang="fr-FR" sz="2000" dirty="0" err="1">
                <a:solidFill>
                  <a:srgbClr val="FFFF00"/>
                </a:solidFill>
              </a:rPr>
              <a:t>energy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 err="1">
                <a:solidFill>
                  <a:srgbClr val="FFFF00"/>
                </a:solidFill>
              </a:rPr>
              <a:t>resolution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 err="1">
                <a:solidFill>
                  <a:srgbClr val="FFFF00"/>
                </a:solidFill>
              </a:rPr>
              <a:t>degradation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>
                <a:solidFill>
                  <a:srgbClr val="FFFF00"/>
                </a:solidFill>
                <a:sym typeface="Wingdings" pitchFamily="2" charset="2"/>
              </a:rPr>
              <a:t> muon test </a:t>
            </a:r>
            <a:r>
              <a:rPr lang="fr-FR" sz="2000" dirty="0" err="1">
                <a:solidFill>
                  <a:srgbClr val="FFFF00"/>
                </a:solidFill>
                <a:sym typeface="Wingdings" pitchFamily="2" charset="2"/>
              </a:rPr>
              <a:t>beam</a:t>
            </a:r>
            <a:r>
              <a:rPr lang="fr-FR" sz="2000" dirty="0">
                <a:solidFill>
                  <a:srgbClr val="FFFF00"/>
                </a:solidFill>
                <a:sym typeface="Wingdings" pitchFamily="2" charset="2"/>
              </a:rPr>
              <a:t> and simulation</a:t>
            </a:r>
            <a:endParaRPr lang="fr-FR" sz="2000" dirty="0">
              <a:solidFill>
                <a:srgbClr val="FFFF00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11470C0-F5AC-2FBE-95FE-7EBCB4A4F3A8}"/>
              </a:ext>
            </a:extLst>
          </p:cNvPr>
          <p:cNvSpPr txBox="1"/>
          <p:nvPr/>
        </p:nvSpPr>
        <p:spPr>
          <a:xfrm>
            <a:off x="3145189" y="1569221"/>
            <a:ext cx="58681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schemeClr val="bg1"/>
                </a:solidFill>
              </a:rPr>
              <a:t>Accurate</a:t>
            </a:r>
            <a:r>
              <a:rPr lang="fr-FR" sz="2000" dirty="0">
                <a:solidFill>
                  <a:schemeClr val="bg1"/>
                </a:solidFill>
              </a:rPr>
              <a:t> (1mm at 15 cm) </a:t>
            </a:r>
            <a:r>
              <a:rPr lang="fr-FR" sz="2000" dirty="0" err="1">
                <a:solidFill>
                  <a:schemeClr val="bg1"/>
                </a:solidFill>
              </a:rPr>
              <a:t>knowledge</a:t>
            </a:r>
            <a:r>
              <a:rPr lang="fr-FR" sz="2000" dirty="0">
                <a:solidFill>
                  <a:schemeClr val="bg1"/>
                </a:solidFill>
              </a:rPr>
              <a:t> of the muon </a:t>
            </a:r>
            <a:r>
              <a:rPr lang="fr-FR" sz="2000" dirty="0" err="1">
                <a:solidFill>
                  <a:schemeClr val="bg1"/>
                </a:solidFill>
              </a:rPr>
              <a:t>trajectory</a:t>
            </a:r>
            <a:r>
              <a:rPr lang="fr-FR" sz="2000" dirty="0">
                <a:solidFill>
                  <a:schemeClr val="bg1"/>
                </a:solidFill>
              </a:rPr>
              <a:t> in the prototype </a:t>
            </a:r>
            <a:r>
              <a:rPr lang="fr-FR" sz="2000" dirty="0" err="1">
                <a:solidFill>
                  <a:schemeClr val="bg1"/>
                </a:solidFill>
              </a:rPr>
              <a:t>thanks</a:t>
            </a:r>
            <a:r>
              <a:rPr lang="fr-FR" sz="2000" dirty="0">
                <a:solidFill>
                  <a:schemeClr val="bg1"/>
                </a:solidFill>
              </a:rPr>
              <a:t> to a Si </a:t>
            </a:r>
            <a:r>
              <a:rPr lang="fr-FR" sz="2000" dirty="0" err="1">
                <a:solidFill>
                  <a:schemeClr val="bg1"/>
                </a:solidFill>
              </a:rPr>
              <a:t>telescope</a:t>
            </a:r>
            <a:r>
              <a:rPr lang="fr-FR" sz="2000" dirty="0">
                <a:solidFill>
                  <a:schemeClr val="bg1"/>
                </a:solidFill>
              </a:rPr>
              <a:t> prototype(TPX3)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 Aim at </a:t>
            </a:r>
            <a:r>
              <a:rPr lang="fr-FR" sz="2000" dirty="0" err="1">
                <a:solidFill>
                  <a:schemeClr val="bg1"/>
                </a:solidFill>
              </a:rPr>
              <a:t>measuring</a:t>
            </a:r>
            <a:r>
              <a:rPr lang="fr-FR" sz="2000" dirty="0">
                <a:solidFill>
                  <a:schemeClr val="bg1"/>
                </a:solidFill>
              </a:rPr>
              <a:t> the </a:t>
            </a:r>
            <a:r>
              <a:rPr lang="fr-FR" sz="2000" dirty="0" err="1">
                <a:solidFill>
                  <a:schemeClr val="bg1"/>
                </a:solidFill>
              </a:rPr>
              <a:t>response</a:t>
            </a:r>
            <a:r>
              <a:rPr lang="fr-FR" sz="2000" dirty="0">
                <a:solidFill>
                  <a:schemeClr val="bg1"/>
                </a:solidFill>
              </a:rPr>
              <a:t> of the </a:t>
            </a:r>
            <a:r>
              <a:rPr lang="fr-FR" sz="2000" dirty="0" err="1">
                <a:solidFill>
                  <a:schemeClr val="bg1"/>
                </a:solidFill>
              </a:rPr>
              <a:t>GRAiNITA</a:t>
            </a:r>
            <a:r>
              <a:rPr lang="fr-FR" sz="2000" dirty="0">
                <a:solidFill>
                  <a:schemeClr val="bg1"/>
                </a:solidFill>
              </a:rPr>
              <a:t> prototype as a </a:t>
            </a:r>
            <a:r>
              <a:rPr lang="fr-FR" sz="2000" dirty="0" err="1">
                <a:solidFill>
                  <a:schemeClr val="bg1"/>
                </a:solidFill>
              </a:rPr>
              <a:t>function</a:t>
            </a:r>
            <a:r>
              <a:rPr lang="fr-FR" sz="2000" dirty="0">
                <a:solidFill>
                  <a:schemeClr val="bg1"/>
                </a:solidFill>
              </a:rPr>
              <a:t> of the </a:t>
            </a:r>
            <a:r>
              <a:rPr lang="fr-FR" sz="2000" dirty="0" err="1">
                <a:solidFill>
                  <a:schemeClr val="bg1"/>
                </a:solidFill>
              </a:rPr>
              <a:t>actual</a:t>
            </a:r>
            <a:r>
              <a:rPr lang="fr-FR" sz="2000" dirty="0">
                <a:solidFill>
                  <a:schemeClr val="bg1"/>
                </a:solidFill>
              </a:rPr>
              <a:t> (</a:t>
            </a:r>
            <a:r>
              <a:rPr lang="fr-FR" sz="2000" dirty="0" err="1">
                <a:solidFill>
                  <a:schemeClr val="bg1"/>
                </a:solidFill>
              </a:rPr>
              <a:t>length</a:t>
            </a:r>
            <a:r>
              <a:rPr lang="fr-FR" sz="2000" dirty="0">
                <a:solidFill>
                  <a:schemeClr val="bg1"/>
                </a:solidFill>
              </a:rPr>
              <a:t>) passage of the </a:t>
            </a:r>
            <a:r>
              <a:rPr lang="fr-FR" sz="2000" dirty="0" err="1">
                <a:solidFill>
                  <a:schemeClr val="bg1"/>
                </a:solidFill>
              </a:rPr>
              <a:t>particle</a:t>
            </a:r>
            <a:r>
              <a:rPr lang="fr-FR" sz="2000" dirty="0">
                <a:solidFill>
                  <a:schemeClr val="bg1"/>
                </a:solidFill>
              </a:rPr>
              <a:t>, the distance to the fibre etc…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Start to </a:t>
            </a:r>
            <a:r>
              <a:rPr lang="fr-FR" sz="2000" dirty="0" err="1">
                <a:solidFill>
                  <a:schemeClr val="bg1"/>
                </a:solidFill>
              </a:rPr>
              <a:t>address</a:t>
            </a:r>
            <a:r>
              <a:rPr lang="fr-FR" sz="2000" dirty="0">
                <a:solidFill>
                  <a:schemeClr val="bg1"/>
                </a:solidFill>
              </a:rPr>
              <a:t> the non-</a:t>
            </a:r>
            <a:r>
              <a:rPr lang="fr-FR" sz="2000" dirty="0" err="1">
                <a:solidFill>
                  <a:schemeClr val="bg1"/>
                </a:solidFill>
              </a:rPr>
              <a:t>uniformities</a:t>
            </a:r>
            <a:endParaRPr lang="fr-FR" sz="2000" dirty="0">
              <a:solidFill>
                <a:schemeClr val="bg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To </a:t>
            </a:r>
            <a:r>
              <a:rPr lang="fr-FR" sz="2000" dirty="0" err="1">
                <a:solidFill>
                  <a:schemeClr val="bg1"/>
                </a:solidFill>
              </a:rPr>
              <a:t>be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used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further</a:t>
            </a:r>
            <a:r>
              <a:rPr lang="fr-FR" sz="2000" dirty="0">
                <a:solidFill>
                  <a:schemeClr val="bg1"/>
                </a:solidFill>
              </a:rPr>
              <a:t> in muon test </a:t>
            </a:r>
            <a:r>
              <a:rPr lang="fr-FR" sz="2000" dirty="0" err="1">
                <a:solidFill>
                  <a:schemeClr val="bg1"/>
                </a:solidFill>
              </a:rPr>
              <a:t>beam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43C37CE-3A06-B167-C9A5-6CC5641D78F8}"/>
              </a:ext>
            </a:extLst>
          </p:cNvPr>
          <p:cNvSpPr txBox="1"/>
          <p:nvPr/>
        </p:nvSpPr>
        <p:spPr>
          <a:xfrm>
            <a:off x="3064589" y="4466851"/>
            <a:ext cx="6029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40FF"/>
                </a:solidFill>
              </a:rPr>
              <a:t>Test </a:t>
            </a:r>
            <a:r>
              <a:rPr lang="fr-FR" dirty="0" err="1">
                <a:solidFill>
                  <a:srgbClr val="FF40FF"/>
                </a:solidFill>
              </a:rPr>
              <a:t>beam</a:t>
            </a:r>
            <a:r>
              <a:rPr lang="fr-FR" dirty="0">
                <a:solidFill>
                  <a:srgbClr val="FF40FF"/>
                </a:solidFill>
              </a:rPr>
              <a:t>  (</a:t>
            </a:r>
            <a:r>
              <a:rPr lang="fr-FR" dirty="0" err="1">
                <a:solidFill>
                  <a:srgbClr val="FF40FF"/>
                </a:solidFill>
              </a:rPr>
              <a:t>hopefully</a:t>
            </a:r>
            <a:r>
              <a:rPr lang="fr-FR" dirty="0">
                <a:solidFill>
                  <a:srgbClr val="FF40FF"/>
                </a:solidFill>
              </a:rPr>
              <a:t>) </a:t>
            </a:r>
            <a:r>
              <a:rPr lang="fr-FR" dirty="0" err="1">
                <a:solidFill>
                  <a:srgbClr val="FF40FF"/>
                </a:solidFill>
              </a:rPr>
              <a:t>before</a:t>
            </a:r>
            <a:r>
              <a:rPr lang="fr-FR" dirty="0">
                <a:solidFill>
                  <a:srgbClr val="FF40FF"/>
                </a:solidFill>
              </a:rPr>
              <a:t> the </a:t>
            </a:r>
            <a:r>
              <a:rPr lang="fr-FR" dirty="0" err="1">
                <a:solidFill>
                  <a:srgbClr val="FF40FF"/>
                </a:solidFill>
              </a:rPr>
              <a:t>summer</a:t>
            </a:r>
            <a:endParaRPr lang="fr-FR" dirty="0">
              <a:solidFill>
                <a:srgbClr val="FF4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9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143000" y="141685"/>
            <a:ext cx="6858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3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601671" y="5002020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7544" y="57102"/>
            <a:ext cx="787033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the future: the </a:t>
            </a:r>
            <a:r>
              <a:rPr lang="en-US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GRAiNITA</a:t>
            </a: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Demontrator</a:t>
            </a: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8B34B6CB-9518-69A5-2483-CB9D9C100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1671" y="673762"/>
            <a:ext cx="5669756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00D7DEA-F9C4-1DBB-DB25-545AD792F9C9}"/>
              </a:ext>
            </a:extLst>
          </p:cNvPr>
          <p:cNvSpPr txBox="1"/>
          <p:nvPr/>
        </p:nvSpPr>
        <p:spPr>
          <a:xfrm>
            <a:off x="107503" y="915566"/>
            <a:ext cx="903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40FF"/>
                </a:solidFill>
              </a:rPr>
              <a:t>We</a:t>
            </a:r>
            <a:r>
              <a:rPr lang="fr-FR" dirty="0">
                <a:solidFill>
                  <a:srgbClr val="FF40FF"/>
                </a:solidFill>
              </a:rPr>
              <a:t> are </a:t>
            </a:r>
            <a:r>
              <a:rPr lang="fr-FR" dirty="0" err="1">
                <a:solidFill>
                  <a:srgbClr val="FF40FF"/>
                </a:solidFill>
              </a:rPr>
              <a:t>working</a:t>
            </a:r>
            <a:r>
              <a:rPr lang="fr-FR" dirty="0">
                <a:solidFill>
                  <a:srgbClr val="FF40FF"/>
                </a:solidFill>
              </a:rPr>
              <a:t> at the </a:t>
            </a:r>
            <a:r>
              <a:rPr lang="fr-FR" dirty="0" err="1">
                <a:solidFill>
                  <a:srgbClr val="FF40FF"/>
                </a:solidFill>
              </a:rPr>
              <a:t>proposal</a:t>
            </a:r>
            <a:r>
              <a:rPr lang="fr-FR" dirty="0">
                <a:solidFill>
                  <a:srgbClr val="FF40FF"/>
                </a:solidFill>
              </a:rPr>
              <a:t> for the </a:t>
            </a:r>
            <a:r>
              <a:rPr lang="fr-FR" dirty="0" err="1">
                <a:solidFill>
                  <a:srgbClr val="FF40FF"/>
                </a:solidFill>
              </a:rPr>
              <a:t>funding</a:t>
            </a:r>
            <a:r>
              <a:rPr lang="fr-FR" dirty="0">
                <a:solidFill>
                  <a:srgbClr val="FF40FF"/>
                </a:solidFill>
              </a:rPr>
              <a:t> </a:t>
            </a:r>
            <a:r>
              <a:rPr lang="fr-FR" dirty="0" err="1">
                <a:solidFill>
                  <a:srgbClr val="FF40FF"/>
                </a:solidFill>
              </a:rPr>
              <a:t>request</a:t>
            </a:r>
            <a:endParaRPr lang="fr-FR" dirty="0">
              <a:solidFill>
                <a:srgbClr val="FF40FF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5A66EAE-46C0-019E-CAD4-7BD0A20076FF}"/>
              </a:ext>
            </a:extLst>
          </p:cNvPr>
          <p:cNvSpPr txBox="1"/>
          <p:nvPr/>
        </p:nvSpPr>
        <p:spPr>
          <a:xfrm>
            <a:off x="376380" y="1559738"/>
            <a:ext cx="8549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FF00"/>
                </a:solidFill>
              </a:rPr>
              <a:t>Full size </a:t>
            </a:r>
            <a:r>
              <a:rPr lang="fr-FR" dirty="0" err="1">
                <a:solidFill>
                  <a:srgbClr val="FFFF00"/>
                </a:solidFill>
              </a:rPr>
              <a:t>demonstrator</a:t>
            </a:r>
            <a:r>
              <a:rPr lang="fr-FR" dirty="0">
                <a:solidFill>
                  <a:srgbClr val="FFFF00"/>
                </a:solidFill>
              </a:rPr>
              <a:t>: 17cm x 17 cm x 40 cm:</a:t>
            </a:r>
          </a:p>
          <a:p>
            <a:pPr algn="l"/>
            <a:r>
              <a:rPr lang="fr-FR" dirty="0">
                <a:solidFill>
                  <a:srgbClr val="FFFF00"/>
                </a:solidFill>
              </a:rPr>
              <a:t>	45 kg ZnWO</a:t>
            </a:r>
            <a:r>
              <a:rPr lang="fr-FR" baseline="-25000" dirty="0">
                <a:solidFill>
                  <a:srgbClr val="FFFF00"/>
                </a:solidFill>
              </a:rPr>
              <a:t>4 </a:t>
            </a:r>
            <a:r>
              <a:rPr lang="fr-FR" dirty="0">
                <a:solidFill>
                  <a:srgbClr val="FFFF00"/>
                </a:solidFill>
              </a:rPr>
              <a:t>grains, </a:t>
            </a:r>
            <a:r>
              <a:rPr lang="fr-FR" dirty="0" err="1">
                <a:solidFill>
                  <a:srgbClr val="FFFF00"/>
                </a:solidFill>
              </a:rPr>
              <a:t>heavy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liquid</a:t>
            </a:r>
            <a:r>
              <a:rPr lang="fr-FR" dirty="0">
                <a:solidFill>
                  <a:srgbClr val="FFFF00"/>
                </a:solidFill>
              </a:rPr>
              <a:t>, 576 </a:t>
            </a:r>
            <a:r>
              <a:rPr lang="fr-FR" dirty="0" err="1">
                <a:solidFill>
                  <a:srgbClr val="FFFF00"/>
                </a:solidFill>
              </a:rPr>
              <a:t>fibers</a:t>
            </a:r>
            <a:r>
              <a:rPr lang="fr-FR" dirty="0">
                <a:solidFill>
                  <a:srgbClr val="FFFF00"/>
                </a:solidFill>
              </a:rPr>
              <a:t>, 36 </a:t>
            </a:r>
            <a:r>
              <a:rPr lang="fr-FR" dirty="0" err="1">
                <a:solidFill>
                  <a:srgbClr val="FFFF00"/>
                </a:solidFill>
              </a:rPr>
              <a:t>SiPMs</a:t>
            </a:r>
            <a:endParaRPr lang="fr-FR" dirty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FFFF00"/>
                </a:solidFill>
              </a:rPr>
              <a:t>Study</a:t>
            </a:r>
            <a:r>
              <a:rPr lang="fr-FR" dirty="0">
                <a:solidFill>
                  <a:srgbClr val="FFFF00"/>
                </a:solidFill>
              </a:rPr>
              <a:t> of the PSD discrimination </a:t>
            </a:r>
            <a:r>
              <a:rPr lang="fr-FR" dirty="0" err="1">
                <a:solidFill>
                  <a:srgbClr val="FFFF00"/>
                </a:solidFill>
              </a:rPr>
              <a:t>capability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FDA9752-8E19-8BE6-4541-3B6C472F35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9" b="48600"/>
          <a:stretch/>
        </p:blipFill>
        <p:spPr>
          <a:xfrm>
            <a:off x="1007549" y="2432328"/>
            <a:ext cx="6858000" cy="264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497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27626</TotalTime>
  <Words>651</Words>
  <Application>Microsoft Macintosh PowerPoint</Application>
  <PresentationFormat>Affichage à l'écran (16:9)</PresentationFormat>
  <Paragraphs>85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Cambria Math</vt:lpstr>
      <vt:lpstr>Trebuchet MS</vt:lpstr>
      <vt:lpstr>Default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hull</dc:creator>
  <cp:lastModifiedBy>Microsoft Office User</cp:lastModifiedBy>
  <cp:revision>1390</cp:revision>
  <cp:lastPrinted>2017-10-17T16:48:20Z</cp:lastPrinted>
  <dcterms:created xsi:type="dcterms:W3CDTF">2003-07-29T07:23:18Z</dcterms:created>
  <dcterms:modified xsi:type="dcterms:W3CDTF">2024-03-05T13:28:33Z</dcterms:modified>
</cp:coreProperties>
</file>