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1162" r:id="rId2"/>
    <p:sldId id="428" r:id="rId3"/>
    <p:sldId id="429" r:id="rId4"/>
    <p:sldId id="430" r:id="rId5"/>
    <p:sldId id="514" r:id="rId6"/>
    <p:sldId id="439" r:id="rId7"/>
    <p:sldId id="440" r:id="rId8"/>
    <p:sldId id="443" r:id="rId9"/>
    <p:sldId id="444" r:id="rId10"/>
    <p:sldId id="445" r:id="rId11"/>
    <p:sldId id="446" r:id="rId12"/>
    <p:sldId id="447" r:id="rId13"/>
    <p:sldId id="552" r:id="rId14"/>
    <p:sldId id="1238" r:id="rId15"/>
    <p:sldId id="362" r:id="rId16"/>
    <p:sldId id="492" r:id="rId17"/>
    <p:sldId id="530" r:id="rId18"/>
    <p:sldId id="494" r:id="rId19"/>
    <p:sldId id="495" r:id="rId20"/>
    <p:sldId id="1242" r:id="rId21"/>
    <p:sldId id="1243" r:id="rId22"/>
    <p:sldId id="1244" r:id="rId23"/>
    <p:sldId id="1245" r:id="rId24"/>
    <p:sldId id="1248" r:id="rId25"/>
    <p:sldId id="1249" r:id="rId2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E7ED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704" autoAdjust="0"/>
  </p:normalViewPr>
  <p:slideViewPr>
    <p:cSldViewPr>
      <p:cViewPr varScale="1">
        <p:scale>
          <a:sx n="86" d="100"/>
          <a:sy n="86" d="100"/>
        </p:scale>
        <p:origin x="124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5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7" Type="http://schemas.openxmlformats.org/officeDocument/2006/relationships/image" Target="../media/image69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emf"/><Relationship Id="rId7" Type="http://schemas.openxmlformats.org/officeDocument/2006/relationships/image" Target="../media/image20.wmf"/><Relationship Id="rId2" Type="http://schemas.openxmlformats.org/officeDocument/2006/relationships/image" Target="../media/image15.emf"/><Relationship Id="rId1" Type="http://schemas.openxmlformats.org/officeDocument/2006/relationships/image" Target="../media/image14.e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1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e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30.emf"/><Relationship Id="rId7" Type="http://schemas.openxmlformats.org/officeDocument/2006/relationships/image" Target="../media/image33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23.wmf"/><Relationship Id="rId5" Type="http://schemas.openxmlformats.org/officeDocument/2006/relationships/image" Target="../media/image32.wmf"/><Relationship Id="rId4" Type="http://schemas.openxmlformats.org/officeDocument/2006/relationships/image" Target="../media/image31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89EB782-F257-4405-8AFF-8509351BED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01528CF-3D11-406E-80D7-1EA62227879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22F033B-D0A4-4762-811F-8558259BE50E}" type="datetimeFigureOut">
              <a:rPr lang="fr-FR"/>
              <a:pPr>
                <a:defRPr/>
              </a:pPr>
              <a:t>14/07/2024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D5026EAE-1583-4369-9B24-5086CDA2BA6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2271A42F-DEC4-40DF-884D-4D10DEB934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/>
              <a:t>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08F52BF-9481-4B24-9DC0-0282AA82367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02CD01-F66A-43A6-92B7-19C8C777C1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E5EC4D6-C1B5-4295-AB5E-A736883B008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8694F6B-23EF-4C94-9915-F7F85DEEEF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C5909CB-CA20-4E2E-944F-F971494804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EEA7A2B-C18B-4AA9-8344-D86493FD21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3CCAD-2B13-4BCA-AC42-7505F704A87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36251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2C9F109-00B9-4EB1-B03F-2C8CAAC38B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CEBE7A7-3B5E-44F9-836E-3460E8CAD3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7B46BBA-81A6-4297-AE32-5B34DF77FE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09A9C-D3E2-4060-94EE-D73B43ED605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86886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F1F78F5-C3B1-4737-9A66-B9EBD09FA1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53E8C4A-39F3-4757-8120-DE6C0C79CF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F125E41-1139-4A3A-B7FC-29708700D4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D0736-0A0D-4AE8-9904-CA6772252CF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21083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9884987-BC37-42B6-AD7F-5A0C8EE4F7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F1129A8-7903-41A6-AE5D-2EF87C6628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1FC4509-4473-459B-B2C7-42C2B75D4A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DC6FB-C95E-412C-A519-7253852B80A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7174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AE9668-3F4A-4D38-8411-B8DE399170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D1276FC-E6C9-467C-9E43-4690DE1FCF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95AC766-7023-4628-9304-8045ACAECF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2968A5B-14A9-4E7C-A1AF-471FA081296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48818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F99A05E-2554-4F93-A60D-F209E95FD8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D6BDC17-FFEC-4585-9E27-C177EA18D8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6ABB43A-06DF-40C7-A8C0-DA72A71526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EE3DD-EE74-4216-90EC-E34208B2E4A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3328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348501-2BAF-4A84-865D-176F27FDF9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1AD27F-8143-4EF2-B09F-593C1F88A6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CFBAD3-1177-4E6C-806B-26638D5E8E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DBECD-07C1-4B5E-9BB7-2CDF311C867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3800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06C7DDE-2618-4291-A477-15CA094DE0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6212B0A-9A29-4B75-883A-DAC78CDC2E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7A5AAB0-CEE1-4105-A66F-7D25CCADF0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EF93B-A420-45D3-AAE4-601D9B2E418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4719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6DB263A-CC82-4F8A-8633-27A606ADC7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05CEEA3-A75C-40C5-AAAA-9D768F3C82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F1EDF0A-70DD-4810-B2DE-28C306673A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BD9FB-5235-4349-9340-5FC3A02B5B9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16622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79BFB95-BC2C-4C58-830B-FA06A9BEF7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073A8DB-CD38-46F0-84E1-CC58E1C88F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8F91083-2787-443C-BCE2-B0BF233066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E87FF-76FA-47B1-9F9E-C2103482C5B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6348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9EF113-76C3-4AD5-B99A-325AE0E861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37067C-987F-4094-8135-A794C08DE2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A72F50-3109-47CB-AFE5-281ABC15B5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A24E9-80F1-40B4-BF53-A90F2F26B0F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8652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18ECA9-9DB4-4422-85A7-3F01FD1437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D63E7C-FF10-44AD-B941-EE416EAEA6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F24A22-398C-4BAC-A551-A3F136BF16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B16C7-4619-420F-9DEA-F8FD9E8A913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48098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08E0B94-521D-43DB-9645-3BF3038455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F5FE4E1-0720-4AA0-B56D-B987F2BEAB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FE066D3-7C44-427C-839C-FFE6D463EA2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r>
              <a:rPr lang="fr-FR" altLang="fr-FR"/>
              <a:t>July 2023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14071C5-9174-4641-99E4-793A51FE972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r>
              <a:rPr lang="en-US" altLang="fr-FR"/>
              <a:t>Cabibbo adn Flavours Emergence</a:t>
            </a:r>
            <a:endParaRPr lang="fr-FR" alt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81CA7CE-14E4-41E1-8EAB-EAAB3002E15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6701C8B-8C06-4950-B37A-80ACD260ED4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11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34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2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3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31.e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oleObject" Target="../embeddings/oleObject39.bin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4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40.e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4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image" Target="../media/image45.jpeg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6.jpeg"/><Relationship Id="rId5" Type="http://schemas.openxmlformats.org/officeDocument/2006/relationships/image" Target="../media/image5.wmf"/><Relationship Id="rId4" Type="http://schemas.openxmlformats.org/officeDocument/2006/relationships/oleObject" Target="../embeddings/oleObject42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oleObject" Target="../embeddings/oleObject44.bin"/><Relationship Id="rId7" Type="http://schemas.openxmlformats.org/officeDocument/2006/relationships/image" Target="../media/image4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47.wmf"/><Relationship Id="rId9" Type="http://schemas.openxmlformats.org/officeDocument/2006/relationships/oleObject" Target="../embeddings/oleObject4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53.bin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12" Type="http://schemas.openxmlformats.org/officeDocument/2006/relationships/image" Target="../media/image6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9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52.bin"/><Relationship Id="rId5" Type="http://schemas.openxmlformats.org/officeDocument/2006/relationships/oleObject" Target="../embeddings/oleObject49.bin"/><Relationship Id="rId15" Type="http://schemas.openxmlformats.org/officeDocument/2006/relationships/oleObject" Target="../embeddings/oleObject54.bin"/><Relationship Id="rId10" Type="http://schemas.openxmlformats.org/officeDocument/2006/relationships/image" Target="../media/image66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51.bin"/><Relationship Id="rId14" Type="http://schemas.openxmlformats.org/officeDocument/2006/relationships/image" Target="../media/image68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7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73.wmf"/><Relationship Id="rId4" Type="http://schemas.openxmlformats.org/officeDocument/2006/relationships/image" Target="../media/image70.wmf"/><Relationship Id="rId9" Type="http://schemas.openxmlformats.org/officeDocument/2006/relationships/oleObject" Target="../embeddings/oleObject58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png"/><Relationship Id="rId18" Type="http://schemas.openxmlformats.org/officeDocument/2006/relationships/image" Target="../media/image92.png"/><Relationship Id="rId3" Type="http://schemas.openxmlformats.org/officeDocument/2006/relationships/image" Target="../media/image77.png"/><Relationship Id="rId21" Type="http://schemas.openxmlformats.org/officeDocument/2006/relationships/image" Target="../media/image93.pn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17" Type="http://schemas.openxmlformats.org/officeDocument/2006/relationships/image" Target="../media/image9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0.png"/><Relationship Id="rId20" Type="http://schemas.openxmlformats.org/officeDocument/2006/relationships/image" Target="../media/image75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24" Type="http://schemas.openxmlformats.org/officeDocument/2006/relationships/image" Target="../media/image94.png"/><Relationship Id="rId5" Type="http://schemas.openxmlformats.org/officeDocument/2006/relationships/image" Target="../media/image79.png"/><Relationship Id="rId15" Type="http://schemas.openxmlformats.org/officeDocument/2006/relationships/image" Target="../media/image89.png"/><Relationship Id="rId23" Type="http://schemas.openxmlformats.org/officeDocument/2006/relationships/image" Target="../media/image76.wmf"/><Relationship Id="rId10" Type="http://schemas.openxmlformats.org/officeDocument/2006/relationships/image" Target="../media/image84.png"/><Relationship Id="rId19" Type="http://schemas.openxmlformats.org/officeDocument/2006/relationships/oleObject" Target="../embeddings/oleObject60.bin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8.png"/><Relationship Id="rId22" Type="http://schemas.openxmlformats.org/officeDocument/2006/relationships/oleObject" Target="../embeddings/oleObject6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13" Type="http://schemas.openxmlformats.org/officeDocument/2006/relationships/hyperlink" Target="http://utfit.roma1.infn.it/ckm-constraints/03-dmd.html" TargetMode="External"/><Relationship Id="rId18" Type="http://schemas.openxmlformats.org/officeDocument/2006/relationships/image" Target="../media/image105.png"/><Relationship Id="rId3" Type="http://schemas.openxmlformats.org/officeDocument/2006/relationships/image" Target="../media/image96.jpeg"/><Relationship Id="rId7" Type="http://schemas.openxmlformats.org/officeDocument/2006/relationships/hyperlink" Target="http://utfit.roma1.infn.it/btaunu/ckm-btaunu.html" TargetMode="External"/><Relationship Id="rId12" Type="http://schemas.openxmlformats.org/officeDocument/2006/relationships/image" Target="../media/image101.jpeg"/><Relationship Id="rId17" Type="http://schemas.openxmlformats.org/officeDocument/2006/relationships/image" Target="../media/image104.png"/><Relationship Id="rId2" Type="http://schemas.openxmlformats.org/officeDocument/2006/relationships/image" Target="../media/image95.jpeg"/><Relationship Id="rId16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jpeg"/><Relationship Id="rId11" Type="http://schemas.openxmlformats.org/officeDocument/2006/relationships/hyperlink" Target="http://utfit.roma1.infn.it/ckm-constraints/01-vub.html" TargetMode="External"/><Relationship Id="rId5" Type="http://schemas.openxmlformats.org/officeDocument/2006/relationships/hyperlink" Target="http://darthvader.roma1.infn.it/maurizio/utfit/2bpg/ckm-s2bpg.html" TargetMode="External"/><Relationship Id="rId15" Type="http://schemas.openxmlformats.org/officeDocument/2006/relationships/hyperlink" Target="http://utfit.roma1.infn.it/ckm-constraints/04-dms.html" TargetMode="External"/><Relationship Id="rId10" Type="http://schemas.openxmlformats.org/officeDocument/2006/relationships/image" Target="../media/image100.jpeg"/><Relationship Id="rId4" Type="http://schemas.openxmlformats.org/officeDocument/2006/relationships/image" Target="../media/image97.jpeg"/><Relationship Id="rId9" Type="http://schemas.openxmlformats.org/officeDocument/2006/relationships/hyperlink" Target="http://utfit.roma1.infn.it/btovg/ckm-btovg.html" TargetMode="External"/><Relationship Id="rId14" Type="http://schemas.openxmlformats.org/officeDocument/2006/relationships/image" Target="../media/image10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7" Type="http://schemas.openxmlformats.org/officeDocument/2006/relationships/image" Target="../media/image111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jpeg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10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jpeg"/><Relationship Id="rId5" Type="http://schemas.openxmlformats.org/officeDocument/2006/relationships/image" Target="../media/image9.png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3.jpeg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2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e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7.emf"/><Relationship Id="rId4" Type="http://schemas.openxmlformats.org/officeDocument/2006/relationships/image" Target="../media/image14.e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13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10" Type="http://schemas.openxmlformats.org/officeDocument/2006/relationships/image" Target="../media/image25.e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Espace réservé du numéro de diapositive 3">
            <a:extLst>
              <a:ext uri="{FF2B5EF4-FFF2-40B4-BE49-F238E27FC236}">
                <a16:creationId xmlns:a16="http://schemas.microsoft.com/office/drawing/2014/main" id="{137A548D-2868-4F9D-86DA-3D41F8A3E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2A93BDE-A00F-4DB5-99F9-0BBDA3DAE60D}" type="slidenum">
              <a:rPr lang="fr-FR" altLang="fr-FR" sz="100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000"/>
          </a:p>
        </p:txBody>
      </p:sp>
      <p:sp>
        <p:nvSpPr>
          <p:cNvPr id="4" name="ZoneTexte 4">
            <a:extLst>
              <a:ext uri="{FF2B5EF4-FFF2-40B4-BE49-F238E27FC236}">
                <a16:creationId xmlns:a16="http://schemas.microsoft.com/office/drawing/2014/main" id="{C3368EB1-1507-46C9-B21D-92760C1F8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1465952"/>
            <a:ext cx="2801280" cy="92333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5400" dirty="0">
                <a:latin typeface="Arial" panose="020B0604020202020204" pitchFamily="34" charset="0"/>
              </a:rPr>
              <a:t>PART IV</a:t>
            </a:r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022C6A07-41FD-4C8B-82F8-5327D13CB2B8}"/>
              </a:ext>
            </a:extLst>
          </p:cNvPr>
          <p:cNvSpPr txBox="1"/>
          <p:nvPr/>
        </p:nvSpPr>
        <p:spPr>
          <a:xfrm>
            <a:off x="642392" y="2837502"/>
            <a:ext cx="78592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fr-FR" sz="4000" b="1" dirty="0" err="1"/>
              <a:t>Unitarity</a:t>
            </a:r>
            <a:r>
              <a:rPr lang="fr-FR" sz="4000" b="1" dirty="0"/>
              <a:t> Triangle </a:t>
            </a:r>
            <a:r>
              <a:rPr lang="fr-FR" sz="4000" b="1" dirty="0" err="1"/>
              <a:t>Formalism</a:t>
            </a:r>
            <a:endParaRPr lang="fr-FR" sz="4000" b="1" dirty="0"/>
          </a:p>
          <a:p>
            <a:pPr algn="ctr"/>
            <a:endParaRPr lang="fr-FR" sz="4000" b="1" dirty="0"/>
          </a:p>
          <a:p>
            <a:pPr algn="ctr"/>
            <a:r>
              <a:rPr lang="fr-FR" sz="4000" b="1" dirty="0"/>
              <a:t>How </a:t>
            </a:r>
            <a:r>
              <a:rPr lang="fr-FR" sz="4000" b="1" dirty="0" err="1"/>
              <a:t>well</a:t>
            </a:r>
            <a:r>
              <a:rPr lang="fr-FR" sz="4000" b="1" dirty="0"/>
              <a:t> </a:t>
            </a:r>
            <a:r>
              <a:rPr lang="fr-FR" sz="4000" b="1" dirty="0" err="1"/>
              <a:t>we</a:t>
            </a:r>
            <a:r>
              <a:rPr lang="fr-FR" sz="4000" b="1" dirty="0"/>
              <a:t> know CKM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2">
            <a:extLst>
              <a:ext uri="{FF2B5EF4-FFF2-40B4-BE49-F238E27FC236}">
                <a16:creationId xmlns:a16="http://schemas.microsoft.com/office/drawing/2014/main" id="{8FB2D15B-724E-4CB1-AD5B-E6EB1E7B7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750" y="2205038"/>
            <a:ext cx="1619250" cy="230346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latin typeface="Arial" panose="020B0604020202020204" pitchFamily="34" charset="0"/>
            </a:endParaRPr>
          </a:p>
        </p:txBody>
      </p:sp>
      <p:graphicFrame>
        <p:nvGraphicFramePr>
          <p:cNvPr id="29699" name="Object 4">
            <a:extLst>
              <a:ext uri="{FF2B5EF4-FFF2-40B4-BE49-F238E27FC236}">
                <a16:creationId xmlns:a16="http://schemas.microsoft.com/office/drawing/2014/main" id="{9AFDD171-52AC-4CF1-AE20-088F9A08F5D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950" y="5013325"/>
          <a:ext cx="28797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06" name="Equation" r:id="rId3" imgW="2159000" imgH="381000" progId="Equation.DSMT4">
                  <p:embed/>
                </p:oleObj>
              </mc:Choice>
              <mc:Fallback>
                <p:oleObj name="Equation" r:id="rId3" imgW="2159000" imgH="381000" progId="Equation.DSMT4">
                  <p:embed/>
                  <p:pic>
                    <p:nvPicPr>
                      <p:cNvPr id="29699" name="Object 4">
                        <a:extLst>
                          <a:ext uri="{FF2B5EF4-FFF2-40B4-BE49-F238E27FC236}">
                            <a16:creationId xmlns:a16="http://schemas.microsoft.com/office/drawing/2014/main" id="{9AFDD171-52AC-4CF1-AE20-088F9A08F5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5013325"/>
                        <a:ext cx="28797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0" name="Text Box 21">
            <a:extLst>
              <a:ext uri="{FF2B5EF4-FFF2-40B4-BE49-F238E27FC236}">
                <a16:creationId xmlns:a16="http://schemas.microsoft.com/office/drawing/2014/main" id="{712AD6EB-3583-438A-830B-4BEE8BFFD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652963"/>
            <a:ext cx="6711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600">
                <a:solidFill>
                  <a:schemeClr val="accent2"/>
                </a:solidFill>
                <a:latin typeface="Arial" panose="020B0604020202020204" pitchFamily="34" charset="0"/>
              </a:rPr>
              <a:t>Probability to observe in the state </a:t>
            </a:r>
            <a:r>
              <a:rPr lang="en-US" altLang="fr-FR" sz="1600" i="1">
                <a:solidFill>
                  <a:schemeClr val="accent2"/>
                </a:solidFill>
                <a:latin typeface="Arial" panose="020B0604020202020204" pitchFamily="34" charset="0"/>
              </a:rPr>
              <a:t>f</a:t>
            </a:r>
            <a:r>
              <a:rPr lang="en-US" altLang="fr-FR" sz="1600">
                <a:solidFill>
                  <a:schemeClr val="accent2"/>
                </a:solidFill>
                <a:latin typeface="Arial" panose="020B0604020202020204" pitchFamily="34" charset="0"/>
              </a:rPr>
              <a:t> a B</a:t>
            </a:r>
            <a:r>
              <a:rPr lang="en-US" altLang="fr-FR" sz="1600" baseline="30000">
                <a:solidFill>
                  <a:schemeClr val="accent2"/>
                </a:solidFill>
                <a:latin typeface="Arial" panose="020B0604020202020204" pitchFamily="34" charset="0"/>
              </a:rPr>
              <a:t>0</a:t>
            </a:r>
            <a:r>
              <a:rPr lang="en-US" altLang="fr-FR" sz="1600">
                <a:solidFill>
                  <a:schemeClr val="accent2"/>
                </a:solidFill>
                <a:latin typeface="Arial" panose="020B0604020202020204" pitchFamily="34" charset="0"/>
              </a:rPr>
              <a:t> produced at time t=0: </a:t>
            </a:r>
          </a:p>
        </p:txBody>
      </p:sp>
      <p:graphicFrame>
        <p:nvGraphicFramePr>
          <p:cNvPr id="29701" name="Object 5">
            <a:extLst>
              <a:ext uri="{FF2B5EF4-FFF2-40B4-BE49-F238E27FC236}">
                <a16:creationId xmlns:a16="http://schemas.microsoft.com/office/drawing/2014/main" id="{2B72C908-2C70-41AE-8B78-5BC2D609258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01850" y="2578100"/>
          <a:ext cx="5075238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07" name="Equation" r:id="rId5" imgW="3937000" imgH="889000" progId="Equation.DSMT4">
                  <p:embed/>
                </p:oleObj>
              </mc:Choice>
              <mc:Fallback>
                <p:oleObj name="Equation" r:id="rId5" imgW="3937000" imgH="889000" progId="Equation.DSMT4">
                  <p:embed/>
                  <p:pic>
                    <p:nvPicPr>
                      <p:cNvPr id="29701" name="Object 5">
                        <a:extLst>
                          <a:ext uri="{FF2B5EF4-FFF2-40B4-BE49-F238E27FC236}">
                            <a16:creationId xmlns:a16="http://schemas.microsoft.com/office/drawing/2014/main" id="{2B72C908-2C70-41AE-8B78-5BC2D609258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850" y="2578100"/>
                        <a:ext cx="5075238" cy="123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2" name="Text Box 27">
            <a:extLst>
              <a:ext uri="{FF2B5EF4-FFF2-40B4-BE49-F238E27FC236}">
                <a16:creationId xmlns:a16="http://schemas.microsoft.com/office/drawing/2014/main" id="{C6A13894-1BF1-4C22-8FD1-8DDB3E09B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781300"/>
            <a:ext cx="22320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</a:rPr>
              <a:t>When ΔΓ</a:t>
            </a:r>
            <a:r>
              <a:rPr lang="en-US" altLang="fr-FR" sz="1600">
                <a:latin typeface="Symbol" panose="05050102010706020507" pitchFamily="18" charset="2"/>
              </a:rPr>
              <a:t> </a:t>
            </a:r>
            <a:r>
              <a:rPr lang="en-US" altLang="fr-FR" sz="1600">
                <a:latin typeface="Arial" panose="020B0604020202020204" pitchFamily="34" charset="0"/>
              </a:rPr>
              <a:t>is small  they simplify to : </a:t>
            </a:r>
            <a:endParaRPr lang="fr-FR" altLang="fr-FR" sz="1600">
              <a:latin typeface="Arial" panose="020B0604020202020204" pitchFamily="34" charset="0"/>
            </a:endParaRPr>
          </a:p>
        </p:txBody>
      </p:sp>
      <p:sp>
        <p:nvSpPr>
          <p:cNvPr id="29703" name="AutoShape 29">
            <a:extLst>
              <a:ext uri="{FF2B5EF4-FFF2-40B4-BE49-F238E27FC236}">
                <a16:creationId xmlns:a16="http://schemas.microsoft.com/office/drawing/2014/main" id="{128A3D6B-8C3C-4123-9DA3-62028E4A3A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988" y="3536950"/>
            <a:ext cx="3529012" cy="687388"/>
          </a:xfrm>
          <a:prstGeom prst="flowChartAlternate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fr-FR" altLang="fr-FR" sz="140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29704" name="Object 6">
            <a:extLst>
              <a:ext uri="{FF2B5EF4-FFF2-40B4-BE49-F238E27FC236}">
                <a16:creationId xmlns:a16="http://schemas.microsoft.com/office/drawing/2014/main" id="{100A4D4E-093E-48D8-9D08-5A2B6D4032F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04125" y="2224088"/>
          <a:ext cx="1431925" cy="163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08" name="Equation" r:id="rId7" imgW="1421280" imgH="1717200" progId="Equation.DSMT4">
                  <p:embed/>
                </p:oleObj>
              </mc:Choice>
              <mc:Fallback>
                <p:oleObj name="Equation" r:id="rId7" imgW="1421280" imgH="1717200" progId="Equation.DSMT4">
                  <p:embed/>
                  <p:pic>
                    <p:nvPicPr>
                      <p:cNvPr id="29704" name="Object 6">
                        <a:extLst>
                          <a:ext uri="{FF2B5EF4-FFF2-40B4-BE49-F238E27FC236}">
                            <a16:creationId xmlns:a16="http://schemas.microsoft.com/office/drawing/2014/main" id="{100A4D4E-093E-48D8-9D08-5A2B6D4032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4125" y="2224088"/>
                        <a:ext cx="1431925" cy="163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AEA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fol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5" name="Object 7">
            <a:extLst>
              <a:ext uri="{FF2B5EF4-FFF2-40B4-BE49-F238E27FC236}">
                <a16:creationId xmlns:a16="http://schemas.microsoft.com/office/drawing/2014/main" id="{F296CA62-091E-40C9-A1A6-3D675F63902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67625" y="3860800"/>
          <a:ext cx="129857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09" name="Equation" r:id="rId9" imgW="1472040" imgH="559800" progId="Equation.DSMT4">
                  <p:embed/>
                </p:oleObj>
              </mc:Choice>
              <mc:Fallback>
                <p:oleObj name="Equation" r:id="rId9" imgW="1472040" imgH="559800" progId="Equation.DSMT4">
                  <p:embed/>
                  <p:pic>
                    <p:nvPicPr>
                      <p:cNvPr id="29705" name="Object 7">
                        <a:extLst>
                          <a:ext uri="{FF2B5EF4-FFF2-40B4-BE49-F238E27FC236}">
                            <a16:creationId xmlns:a16="http://schemas.microsoft.com/office/drawing/2014/main" id="{F296CA62-091E-40C9-A1A6-3D675F6390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25" y="3860800"/>
                        <a:ext cx="1298575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E5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6" name="Object 9">
            <a:extLst>
              <a:ext uri="{FF2B5EF4-FFF2-40B4-BE49-F238E27FC236}">
                <a16:creationId xmlns:a16="http://schemas.microsoft.com/office/drawing/2014/main" id="{DDA130B3-A81F-4AF5-BCCC-BC4485FE2D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925" y="6184900"/>
          <a:ext cx="28956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10" name="Equation" r:id="rId11" imgW="2171700" imgH="469900" progId="Equation.DSMT4">
                  <p:embed/>
                </p:oleObj>
              </mc:Choice>
              <mc:Fallback>
                <p:oleObj name="Equation" r:id="rId11" imgW="2171700" imgH="469900" progId="Equation.DSMT4">
                  <p:embed/>
                  <p:pic>
                    <p:nvPicPr>
                      <p:cNvPr id="29706" name="Object 9">
                        <a:extLst>
                          <a:ext uri="{FF2B5EF4-FFF2-40B4-BE49-F238E27FC236}">
                            <a16:creationId xmlns:a16="http://schemas.microsoft.com/office/drawing/2014/main" id="{DDA130B3-A81F-4AF5-BCCC-BC4485FE2D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6184900"/>
                        <a:ext cx="2895600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7" name="Text Box 37">
            <a:extLst>
              <a:ext uri="{FF2B5EF4-FFF2-40B4-BE49-F238E27FC236}">
                <a16:creationId xmlns:a16="http://schemas.microsoft.com/office/drawing/2014/main" id="{A0D04199-0BCA-4FC6-8C91-733F86AE8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8" y="5767388"/>
            <a:ext cx="6711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600">
                <a:solidFill>
                  <a:srgbClr val="FF0000"/>
                </a:solidFill>
                <a:latin typeface="Arial" panose="020B0604020202020204" pitchFamily="34" charset="0"/>
              </a:rPr>
              <a:t>Probability to observe in the state </a:t>
            </a:r>
            <a:r>
              <a:rPr lang="en-US" altLang="fr-FR" sz="1600" i="1">
                <a:solidFill>
                  <a:srgbClr val="FF0000"/>
                </a:solidFill>
                <a:latin typeface="Arial" panose="020B0604020202020204" pitchFamily="34" charset="0"/>
              </a:rPr>
              <a:t>f</a:t>
            </a:r>
            <a:r>
              <a:rPr lang="en-US" altLang="fr-FR" sz="1600">
                <a:solidFill>
                  <a:srgbClr val="FF0000"/>
                </a:solidFill>
                <a:latin typeface="Arial" panose="020B0604020202020204" pitchFamily="34" charset="0"/>
              </a:rPr>
              <a:t> a B</a:t>
            </a:r>
            <a:r>
              <a:rPr lang="en-US" altLang="fr-FR" sz="1600" baseline="30000">
                <a:solidFill>
                  <a:srgbClr val="FF0000"/>
                </a:solidFill>
                <a:latin typeface="Arial" panose="020B0604020202020204" pitchFamily="34" charset="0"/>
              </a:rPr>
              <a:t>0</a:t>
            </a:r>
            <a:r>
              <a:rPr lang="en-US" altLang="fr-FR" sz="1600">
                <a:solidFill>
                  <a:srgbClr val="FF0000"/>
                </a:solidFill>
                <a:latin typeface="Arial" panose="020B0604020202020204" pitchFamily="34" charset="0"/>
              </a:rPr>
              <a:t> produced at time t=0: </a:t>
            </a:r>
          </a:p>
        </p:txBody>
      </p:sp>
      <p:sp>
        <p:nvSpPr>
          <p:cNvPr id="29708" name="Line 38">
            <a:extLst>
              <a:ext uri="{FF2B5EF4-FFF2-40B4-BE49-F238E27FC236}">
                <a16:creationId xmlns:a16="http://schemas.microsoft.com/office/drawing/2014/main" id="{CD977A8B-E7AB-44E0-B7EA-6607945C606F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0400" y="5849938"/>
            <a:ext cx="7143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9709" name="Rectangle 4">
            <a:extLst>
              <a:ext uri="{FF2B5EF4-FFF2-40B4-BE49-F238E27FC236}">
                <a16:creationId xmlns:a16="http://schemas.microsoft.com/office/drawing/2014/main" id="{693A695F-57D0-471C-B271-0F236167AF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" y="395288"/>
            <a:ext cx="8929688" cy="179863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29710" name="Text Box 5">
            <a:extLst>
              <a:ext uri="{FF2B5EF4-FFF2-40B4-BE49-F238E27FC236}">
                <a16:creationId xmlns:a16="http://schemas.microsoft.com/office/drawing/2014/main" id="{A51BB348-C413-47CC-9DE2-E5EF26452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8" y="-44450"/>
            <a:ext cx="78803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45" tIns="41473" rIns="82945" bIns="4147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500">
                <a:latin typeface="Verdana" panose="020B0604030504040204" pitchFamily="34" charset="0"/>
                <a:sym typeface="Symbol" panose="05050102010706020507" pitchFamily="18" charset="2"/>
              </a:rPr>
              <a:t>Time evolution of the physical states</a:t>
            </a:r>
            <a:endParaRPr lang="sq-AL" altLang="fr-FR" sz="1500">
              <a:latin typeface="Verdana" panose="020B060403050404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29711" name="Object 6">
            <a:extLst>
              <a:ext uri="{FF2B5EF4-FFF2-40B4-BE49-F238E27FC236}">
                <a16:creationId xmlns:a16="http://schemas.microsoft.com/office/drawing/2014/main" id="{F97EE76C-5C11-452A-888D-78734EF13C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41750" y="-30163"/>
          <a:ext cx="1357313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11" name="Equation" r:id="rId13" imgW="1079500" imgH="279400" progId="Equation.DSMT4">
                  <p:embed/>
                </p:oleObj>
              </mc:Choice>
              <mc:Fallback>
                <p:oleObj name="Equation" r:id="rId13" imgW="1079500" imgH="279400" progId="Equation.DSMT4">
                  <p:embed/>
                  <p:pic>
                    <p:nvPicPr>
                      <p:cNvPr id="29711" name="Object 6">
                        <a:extLst>
                          <a:ext uri="{FF2B5EF4-FFF2-40B4-BE49-F238E27FC236}">
                            <a16:creationId xmlns:a16="http://schemas.microsoft.com/office/drawing/2014/main" id="{F97EE76C-5C11-452A-888D-78734EF13C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1750" y="-30163"/>
                        <a:ext cx="1357313" cy="350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2" name="Object 7">
            <a:extLst>
              <a:ext uri="{FF2B5EF4-FFF2-40B4-BE49-F238E27FC236}">
                <a16:creationId xmlns:a16="http://schemas.microsoft.com/office/drawing/2014/main" id="{68A5BCF1-9AE9-4783-8E22-B88867B845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488" y="525463"/>
          <a:ext cx="3232150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12" name="Equation" r:id="rId15" imgW="2108200" imgH="863600" progId="Equation.DSMT4">
                  <p:embed/>
                </p:oleObj>
              </mc:Choice>
              <mc:Fallback>
                <p:oleObj name="Equation" r:id="rId15" imgW="2108200" imgH="863600" progId="Equation.DSMT4">
                  <p:embed/>
                  <p:pic>
                    <p:nvPicPr>
                      <p:cNvPr id="29712" name="Object 7">
                        <a:extLst>
                          <a:ext uri="{FF2B5EF4-FFF2-40B4-BE49-F238E27FC236}">
                            <a16:creationId xmlns:a16="http://schemas.microsoft.com/office/drawing/2014/main" id="{68A5BCF1-9AE9-4783-8E22-B88867B845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8" y="525463"/>
                        <a:ext cx="3232150" cy="1330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3" name="Object 8">
            <a:extLst>
              <a:ext uri="{FF2B5EF4-FFF2-40B4-BE49-F238E27FC236}">
                <a16:creationId xmlns:a16="http://schemas.microsoft.com/office/drawing/2014/main" id="{18E8A523-F637-4D89-AA5D-22A90BA0A85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55988" y="349250"/>
          <a:ext cx="5311775" cy="150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13" name="Equation" r:id="rId17" imgW="4241800" imgH="1130300" progId="Equation.DSMT4">
                  <p:embed/>
                </p:oleObj>
              </mc:Choice>
              <mc:Fallback>
                <p:oleObj name="Equation" r:id="rId17" imgW="4241800" imgH="1130300" progId="Equation.DSMT4">
                  <p:embed/>
                  <p:pic>
                    <p:nvPicPr>
                      <p:cNvPr id="29713" name="Object 8">
                        <a:extLst>
                          <a:ext uri="{FF2B5EF4-FFF2-40B4-BE49-F238E27FC236}">
                            <a16:creationId xmlns:a16="http://schemas.microsoft.com/office/drawing/2014/main" id="{18E8A523-F637-4D89-AA5D-22A90BA0A8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988" y="349250"/>
                        <a:ext cx="5311775" cy="1509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4" name="Text Box 12">
            <a:extLst>
              <a:ext uri="{FF2B5EF4-FFF2-40B4-BE49-F238E27FC236}">
                <a16:creationId xmlns:a16="http://schemas.microsoft.com/office/drawing/2014/main" id="{4E6D9311-9975-4867-ACFB-00BDA9EB8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5863" y="1855788"/>
            <a:ext cx="2679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45" tIns="41473" rIns="82945" bIns="4147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500">
                <a:latin typeface="Verdana" panose="020B0604030504040204" pitchFamily="34" charset="0"/>
              </a:rPr>
              <a:t>More general formulae</a:t>
            </a:r>
            <a:endParaRPr lang="fr-FR" altLang="fr-FR" sz="1500">
              <a:latin typeface="Verdana" panose="020B0604030504040204" pitchFamily="34" charset="0"/>
            </a:endParaRPr>
          </a:p>
        </p:txBody>
      </p:sp>
      <p:sp>
        <p:nvSpPr>
          <p:cNvPr id="29715" name="Espace réservé du numéro de diapositive 3">
            <a:extLst>
              <a:ext uri="{FF2B5EF4-FFF2-40B4-BE49-F238E27FC236}">
                <a16:creationId xmlns:a16="http://schemas.microsoft.com/office/drawing/2014/main" id="{33659C1B-E4B0-4E5A-8A5A-B371BE235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EA0BCB9-2ECD-43E6-955D-3F0FADCD6552}" type="slidenum">
              <a:rPr lang="fr-FR" altLang="fr-FR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163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>
            <a:extLst>
              <a:ext uri="{FF2B5EF4-FFF2-40B4-BE49-F238E27FC236}">
                <a16:creationId xmlns:a16="http://schemas.microsoft.com/office/drawing/2014/main" id="{C1AC3AFC-7864-4227-BFE3-760E2753781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8275" y="2114550"/>
          <a:ext cx="7572375" cy="1458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4" name="Equation" r:id="rId3" imgW="5676900" imgH="1016000" progId="Equation.DSMT4">
                  <p:embed/>
                </p:oleObj>
              </mc:Choice>
              <mc:Fallback>
                <p:oleObj name="Equation" r:id="rId3" imgW="5676900" imgH="1016000" progId="Equation.DSMT4">
                  <p:embed/>
                  <p:pic>
                    <p:nvPicPr>
                      <p:cNvPr id="30722" name="Object 2">
                        <a:extLst>
                          <a:ext uri="{FF2B5EF4-FFF2-40B4-BE49-F238E27FC236}">
                            <a16:creationId xmlns:a16="http://schemas.microsoft.com/office/drawing/2014/main" id="{C1AC3AFC-7864-4227-BFE3-760E275378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2114550"/>
                        <a:ext cx="7572375" cy="1458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3" name="Object 3">
            <a:extLst>
              <a:ext uri="{FF2B5EF4-FFF2-40B4-BE49-F238E27FC236}">
                <a16:creationId xmlns:a16="http://schemas.microsoft.com/office/drawing/2014/main" id="{3464D298-E605-4C01-A2B8-DC352F96778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9388" y="3987800"/>
          <a:ext cx="7572375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5" name="Equation" r:id="rId5" imgW="5676900" imgH="1016000" progId="Equation.DSMT4">
                  <p:embed/>
                </p:oleObj>
              </mc:Choice>
              <mc:Fallback>
                <p:oleObj name="Equation" r:id="rId5" imgW="5676900" imgH="1016000" progId="Equation.DSMT4">
                  <p:embed/>
                  <p:pic>
                    <p:nvPicPr>
                      <p:cNvPr id="30723" name="Object 3">
                        <a:extLst>
                          <a:ext uri="{FF2B5EF4-FFF2-40B4-BE49-F238E27FC236}">
                            <a16:creationId xmlns:a16="http://schemas.microsoft.com/office/drawing/2014/main" id="{3464D298-E605-4C01-A2B8-DC352F96778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3987800"/>
                        <a:ext cx="7572375" cy="145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Text Box 6">
            <a:extLst>
              <a:ext uri="{FF2B5EF4-FFF2-40B4-BE49-F238E27FC236}">
                <a16:creationId xmlns:a16="http://schemas.microsoft.com/office/drawing/2014/main" id="{D43FD800-C607-4C70-9990-ACC94CAF4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976313"/>
            <a:ext cx="7921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fr-FR" altLang="fr-FR" sz="1800">
                <a:latin typeface="Arial" panose="020B0604020202020204" pitchFamily="34" charset="0"/>
              </a:rPr>
              <a:t>The two master formulae (having however neglected </a:t>
            </a:r>
            <a:r>
              <a:rPr lang="fr-FR" altLang="fr-FR" sz="1800">
                <a:latin typeface="Symbol" panose="05050102010706020507" pitchFamily="18" charset="2"/>
              </a:rPr>
              <a:t>DG</a:t>
            </a:r>
            <a:r>
              <a:rPr lang="fr-FR" altLang="fr-FR" sz="1800">
                <a:latin typeface="Arial" panose="020B0604020202020204" pitchFamily="34" charset="0"/>
              </a:rPr>
              <a:t> :</a:t>
            </a:r>
          </a:p>
        </p:txBody>
      </p:sp>
      <p:sp>
        <p:nvSpPr>
          <p:cNvPr id="30725" name="Espace réservé du numéro de diapositive 3">
            <a:extLst>
              <a:ext uri="{FF2B5EF4-FFF2-40B4-BE49-F238E27FC236}">
                <a16:creationId xmlns:a16="http://schemas.microsoft.com/office/drawing/2014/main" id="{A9EF7135-475B-45DF-8632-A52F04623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EF953C0-96D6-45D7-91D9-1972653957F6}" type="slidenum">
              <a:rPr lang="fr-FR" altLang="fr-FR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217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5">
            <a:extLst>
              <a:ext uri="{FF2B5EF4-FFF2-40B4-BE49-F238E27FC236}">
                <a16:creationId xmlns:a16="http://schemas.microsoft.com/office/drawing/2014/main" id="{AD203DDF-CF0A-4260-8F18-AA1D0DD55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8" y="44450"/>
            <a:ext cx="3206751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</a:rPr>
              <a:t>Considering only the mixing :</a:t>
            </a:r>
            <a:endParaRPr lang="fr-FR" altLang="fr-FR" sz="1600">
              <a:latin typeface="Arial" panose="020B0604020202020204" pitchFamily="34" charset="0"/>
            </a:endParaRPr>
          </a:p>
        </p:txBody>
      </p:sp>
      <p:graphicFrame>
        <p:nvGraphicFramePr>
          <p:cNvPr id="31747" name="Object 2">
            <a:extLst>
              <a:ext uri="{FF2B5EF4-FFF2-40B4-BE49-F238E27FC236}">
                <a16:creationId xmlns:a16="http://schemas.microsoft.com/office/drawing/2014/main" id="{C4733024-A99F-4AF7-89CB-E49B12E485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7338" y="719138"/>
          <a:ext cx="4037012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2" name="Equation" r:id="rId3" imgW="2667000" imgH="469900" progId="Equation.DSMT4">
                  <p:embed/>
                </p:oleObj>
              </mc:Choice>
              <mc:Fallback>
                <p:oleObj name="Equation" r:id="rId3" imgW="2667000" imgH="469900" progId="Equation.DSMT4">
                  <p:embed/>
                  <p:pic>
                    <p:nvPicPr>
                      <p:cNvPr id="31747" name="Object 2">
                        <a:extLst>
                          <a:ext uri="{FF2B5EF4-FFF2-40B4-BE49-F238E27FC236}">
                            <a16:creationId xmlns:a16="http://schemas.microsoft.com/office/drawing/2014/main" id="{C4733024-A99F-4AF7-89CB-E49B12E4857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38" y="719138"/>
                        <a:ext cx="4037012" cy="7651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8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8" name="Text Box 15">
            <a:extLst>
              <a:ext uri="{FF2B5EF4-FFF2-40B4-BE49-F238E27FC236}">
                <a16:creationId xmlns:a16="http://schemas.microsoft.com/office/drawing/2014/main" id="{B776DD53-21DE-4A79-B466-A01C34C9E8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" y="2997200"/>
            <a:ext cx="9107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If one does not neglect  Δ</a:t>
            </a:r>
            <a:r>
              <a:rPr lang="en-US" altLang="fr-FR" sz="1800">
                <a:latin typeface="Symbol" panose="05050102010706020507" pitchFamily="18" charset="2"/>
              </a:rPr>
              <a:t>Γ</a:t>
            </a:r>
            <a:r>
              <a:rPr lang="en-US" altLang="fr-FR" sz="1800">
                <a:latin typeface="Arial" panose="020B0604020202020204" pitchFamily="34" charset="0"/>
              </a:rPr>
              <a:t> (useful for charm or B</a:t>
            </a:r>
            <a:r>
              <a:rPr lang="en-US" altLang="fr-FR" sz="1800" baseline="-25000">
                <a:latin typeface="Arial" panose="020B0604020202020204" pitchFamily="34" charset="0"/>
              </a:rPr>
              <a:t>s</a:t>
            </a:r>
            <a:r>
              <a:rPr lang="en-US" altLang="fr-FR" sz="1800">
                <a:latin typeface="Arial" panose="020B0604020202020204" pitchFamily="34" charset="0"/>
              </a:rPr>
              <a:t>) the previous formulae become</a:t>
            </a:r>
            <a:endParaRPr lang="fr-FR" altLang="fr-FR" sz="1800">
              <a:latin typeface="Arial" panose="020B0604020202020204" pitchFamily="34" charset="0"/>
            </a:endParaRPr>
          </a:p>
        </p:txBody>
      </p:sp>
      <p:graphicFrame>
        <p:nvGraphicFramePr>
          <p:cNvPr id="31749" name="Object 3">
            <a:extLst>
              <a:ext uri="{FF2B5EF4-FFF2-40B4-BE49-F238E27FC236}">
                <a16:creationId xmlns:a16="http://schemas.microsoft.com/office/drawing/2014/main" id="{623C4592-4EA6-4FF3-B51B-73FB176577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11413" y="3284538"/>
          <a:ext cx="3478212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3" name="Equation" r:id="rId5" imgW="2235200" imgH="469900" progId="Equation.DSMT4">
                  <p:embed/>
                </p:oleObj>
              </mc:Choice>
              <mc:Fallback>
                <p:oleObj name="Equation" r:id="rId5" imgW="2235200" imgH="469900" progId="Equation.DSMT4">
                  <p:embed/>
                  <p:pic>
                    <p:nvPicPr>
                      <p:cNvPr id="31749" name="Object 3">
                        <a:extLst>
                          <a:ext uri="{FF2B5EF4-FFF2-40B4-BE49-F238E27FC236}">
                            <a16:creationId xmlns:a16="http://schemas.microsoft.com/office/drawing/2014/main" id="{623C4592-4EA6-4FF3-B51B-73FB176577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284538"/>
                        <a:ext cx="3478212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0" name="Object 4">
            <a:extLst>
              <a:ext uri="{FF2B5EF4-FFF2-40B4-BE49-F238E27FC236}">
                <a16:creationId xmlns:a16="http://schemas.microsoft.com/office/drawing/2014/main" id="{C3C80445-963E-4DD0-B1E0-6CF877DF87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0825" y="2060575"/>
          <a:ext cx="4037013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4" name="Equation" r:id="rId7" imgW="2667000" imgH="482600" progId="Equation.DSMT4">
                  <p:embed/>
                </p:oleObj>
              </mc:Choice>
              <mc:Fallback>
                <p:oleObj name="Equation" r:id="rId7" imgW="2667000" imgH="482600" progId="Equation.DSMT4">
                  <p:embed/>
                  <p:pic>
                    <p:nvPicPr>
                      <p:cNvPr id="31750" name="Object 4">
                        <a:extLst>
                          <a:ext uri="{FF2B5EF4-FFF2-40B4-BE49-F238E27FC236}">
                            <a16:creationId xmlns:a16="http://schemas.microsoft.com/office/drawing/2014/main" id="{C3C80445-963E-4DD0-B1E0-6CF877DF87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060575"/>
                        <a:ext cx="4037013" cy="78581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8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1" name="Text Box 18">
            <a:extLst>
              <a:ext uri="{FF2B5EF4-FFF2-40B4-BE49-F238E27FC236}">
                <a16:creationId xmlns:a16="http://schemas.microsoft.com/office/drawing/2014/main" id="{07D2B3A0-8BF7-4D7E-A5F4-CAF751F0E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8" y="423863"/>
            <a:ext cx="20494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</a:rPr>
              <a:t>Starting from a B</a:t>
            </a:r>
            <a:r>
              <a:rPr lang="en-US" altLang="fr-FR" sz="1600" baseline="30000">
                <a:latin typeface="Arial" panose="020B0604020202020204" pitchFamily="34" charset="0"/>
              </a:rPr>
              <a:t>0</a:t>
            </a:r>
            <a:endParaRPr lang="fr-FR" altLang="fr-FR" sz="1600" baseline="30000">
              <a:latin typeface="Arial" panose="020B0604020202020204" pitchFamily="34" charset="0"/>
            </a:endParaRPr>
          </a:p>
        </p:txBody>
      </p:sp>
      <p:sp>
        <p:nvSpPr>
          <p:cNvPr id="31752" name="Text Box 19">
            <a:extLst>
              <a:ext uri="{FF2B5EF4-FFF2-40B4-BE49-F238E27FC236}">
                <a16:creationId xmlns:a16="http://schemas.microsoft.com/office/drawing/2014/main" id="{82B3C757-76D2-4979-A9D9-5B0DFF828C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8" y="1700213"/>
            <a:ext cx="20494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</a:rPr>
              <a:t>Starting from a B</a:t>
            </a:r>
            <a:r>
              <a:rPr lang="en-US" altLang="fr-FR" sz="1600" baseline="30000">
                <a:latin typeface="Arial" panose="020B0604020202020204" pitchFamily="34" charset="0"/>
              </a:rPr>
              <a:t>0</a:t>
            </a:r>
            <a:endParaRPr lang="fr-FR" altLang="fr-FR" sz="1600" baseline="30000">
              <a:latin typeface="Arial" panose="020B0604020202020204" pitchFamily="34" charset="0"/>
            </a:endParaRPr>
          </a:p>
        </p:txBody>
      </p:sp>
      <p:sp>
        <p:nvSpPr>
          <p:cNvPr id="31753" name="Line 20">
            <a:extLst>
              <a:ext uri="{FF2B5EF4-FFF2-40B4-BE49-F238E27FC236}">
                <a16:creationId xmlns:a16="http://schemas.microsoft.com/office/drawing/2014/main" id="{91BF2D2A-922E-4C7E-B910-0A78134FAD0C}"/>
              </a:ext>
            </a:extLst>
          </p:cNvPr>
          <p:cNvSpPr>
            <a:spLocks noChangeShapeType="1"/>
          </p:cNvSpPr>
          <p:nvPr/>
        </p:nvSpPr>
        <p:spPr bwMode="auto">
          <a:xfrm>
            <a:off x="1381125" y="1725613"/>
            <a:ext cx="217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54" name="Text Box 21">
            <a:extLst>
              <a:ext uri="{FF2B5EF4-FFF2-40B4-BE49-F238E27FC236}">
                <a16:creationId xmlns:a16="http://schemas.microsoft.com/office/drawing/2014/main" id="{C02F8109-8229-42F9-ACD2-2507E2CE9F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9925" y="908050"/>
            <a:ext cx="21240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</a:rPr>
              <a:t>CP violation is neglected : q/p=1</a:t>
            </a:r>
          </a:p>
        </p:txBody>
      </p:sp>
      <p:graphicFrame>
        <p:nvGraphicFramePr>
          <p:cNvPr id="31755" name="Object 5">
            <a:extLst>
              <a:ext uri="{FF2B5EF4-FFF2-40B4-BE49-F238E27FC236}">
                <a16:creationId xmlns:a16="http://schemas.microsoft.com/office/drawing/2014/main" id="{D5C96F46-4A0E-4588-8734-8ADD5B0658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31913" y="5137150"/>
          <a:ext cx="5945187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5" name="Equation" r:id="rId9" imgW="4543200" imgH="636120" progId="Equation.DSMT4">
                  <p:embed/>
                </p:oleObj>
              </mc:Choice>
              <mc:Fallback>
                <p:oleObj name="Equation" r:id="rId9" imgW="4543200" imgH="636120" progId="Equation.DSMT4">
                  <p:embed/>
                  <p:pic>
                    <p:nvPicPr>
                      <p:cNvPr id="31755" name="Object 5">
                        <a:extLst>
                          <a:ext uri="{FF2B5EF4-FFF2-40B4-BE49-F238E27FC236}">
                            <a16:creationId xmlns:a16="http://schemas.microsoft.com/office/drawing/2014/main" id="{D5C96F46-4A0E-4588-8734-8ADD5B0658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5137150"/>
                        <a:ext cx="5945187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6" name="Text Box 28">
            <a:extLst>
              <a:ext uri="{FF2B5EF4-FFF2-40B4-BE49-F238E27FC236}">
                <a16:creationId xmlns:a16="http://schemas.microsoft.com/office/drawing/2014/main" id="{D68AD890-66BA-49C0-9C45-379EE266C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4718050"/>
            <a:ext cx="79930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  <a:sym typeface="Symbol" panose="05050102010706020507" pitchFamily="18" charset="2"/>
              </a:rPr>
              <a:t>So that one finds for the time dependent mixing asymmetry:</a:t>
            </a:r>
            <a:endParaRPr lang="sq-AL" altLang="fr-FR" sz="18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31757" name="Group 34">
            <a:extLst>
              <a:ext uri="{FF2B5EF4-FFF2-40B4-BE49-F238E27FC236}">
                <a16:creationId xmlns:a16="http://schemas.microsoft.com/office/drawing/2014/main" id="{4839554C-0B49-4A3C-AB9A-45B601E3B5BE}"/>
              </a:ext>
            </a:extLst>
          </p:cNvPr>
          <p:cNvGrpSpPr>
            <a:grpSpLocks/>
          </p:cNvGrpSpPr>
          <p:nvPr/>
        </p:nvGrpSpPr>
        <p:grpSpPr bwMode="auto">
          <a:xfrm>
            <a:off x="117475" y="6016625"/>
            <a:ext cx="4681538" cy="779463"/>
            <a:chOff x="448" y="3827"/>
            <a:chExt cx="2949" cy="491"/>
          </a:xfrm>
        </p:grpSpPr>
        <p:sp>
          <p:nvSpPr>
            <p:cNvPr id="31762" name="Text Box 29">
              <a:extLst>
                <a:ext uri="{FF2B5EF4-FFF2-40B4-BE49-F238E27FC236}">
                  <a16:creationId xmlns:a16="http://schemas.microsoft.com/office/drawing/2014/main" id="{32C488EC-4C0B-4687-B3EC-2BA288D807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" y="3827"/>
              <a:ext cx="2949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fr-FR" sz="1800">
                  <a:latin typeface="Arial" panose="020B0604020202020204" pitchFamily="34" charset="0"/>
                </a:rPr>
                <a:t>Mixed :   B</a:t>
              </a:r>
              <a:r>
                <a:rPr lang="en-US" altLang="fr-FR" sz="1800" baseline="30000">
                  <a:latin typeface="Arial" panose="020B0604020202020204" pitchFamily="34" charset="0"/>
                </a:rPr>
                <a:t>0 </a:t>
              </a:r>
              <a:r>
                <a:rPr lang="en-US" altLang="fr-FR" sz="180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r>
                <a:rPr lang="en-US" altLang="fr-FR" sz="1800">
                  <a:latin typeface="Arial" panose="020B0604020202020204" pitchFamily="34" charset="0"/>
                  <a:sym typeface="Symbol" panose="05050102010706020507" pitchFamily="18" charset="2"/>
                </a:rPr>
                <a:t> B</a:t>
              </a:r>
              <a:r>
                <a:rPr lang="en-US" altLang="fr-FR" sz="1800" baseline="30000">
                  <a:latin typeface="Arial" panose="020B0604020202020204" pitchFamily="34" charset="0"/>
                  <a:sym typeface="Symbol" panose="05050102010706020507" pitchFamily="18" charset="2"/>
                </a:rPr>
                <a:t>0 </a:t>
              </a:r>
              <a:r>
                <a:rPr lang="en-US" altLang="fr-FR" sz="1800">
                  <a:latin typeface="Arial" panose="020B0604020202020204" pitchFamily="34" charset="0"/>
                  <a:sym typeface="Symbol" panose="05050102010706020507" pitchFamily="18" charset="2"/>
                </a:rPr>
                <a:t>or </a:t>
              </a:r>
              <a:r>
                <a:rPr lang="en-US" altLang="fr-FR" sz="1800">
                  <a:latin typeface="Arial" panose="020B0604020202020204" pitchFamily="34" charset="0"/>
                </a:rPr>
                <a:t>B</a:t>
              </a:r>
              <a:r>
                <a:rPr lang="en-US" altLang="fr-FR" sz="1800" baseline="30000">
                  <a:latin typeface="Arial" panose="020B0604020202020204" pitchFamily="34" charset="0"/>
                </a:rPr>
                <a:t>0 </a:t>
              </a:r>
              <a:r>
                <a:rPr lang="en-US" altLang="fr-FR" sz="180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r>
                <a:rPr lang="en-US" altLang="fr-FR" sz="1800">
                  <a:latin typeface="Arial" panose="020B0604020202020204" pitchFamily="34" charset="0"/>
                  <a:sym typeface="Symbol" panose="05050102010706020507" pitchFamily="18" charset="2"/>
                </a:rPr>
                <a:t> B</a:t>
              </a:r>
              <a:r>
                <a:rPr lang="en-US" altLang="fr-FR" sz="1800" baseline="30000">
                  <a:latin typeface="Arial" panose="020B0604020202020204" pitchFamily="34" charset="0"/>
                  <a:sym typeface="Symbol" panose="05050102010706020507" pitchFamily="18" charset="2"/>
                </a:rPr>
                <a:t>0 </a:t>
              </a:r>
              <a:endParaRPr lang="en-US" altLang="fr-FR" sz="1800">
                <a:latin typeface="Arial" panose="020B0604020202020204" pitchFamily="34" charset="0"/>
                <a:sym typeface="Symbol" panose="05050102010706020507" pitchFamily="18" charset="2"/>
              </a:endParaRP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fr-FR" sz="1800">
                  <a:latin typeface="Arial" panose="020B0604020202020204" pitchFamily="34" charset="0"/>
                  <a:sym typeface="Symbol" panose="05050102010706020507" pitchFamily="18" charset="2"/>
                </a:rPr>
                <a:t>UnMixed :  </a:t>
              </a:r>
              <a:r>
                <a:rPr lang="en-US" altLang="fr-FR" sz="1800">
                  <a:latin typeface="Arial" panose="020B0604020202020204" pitchFamily="34" charset="0"/>
                </a:rPr>
                <a:t>B</a:t>
              </a:r>
              <a:r>
                <a:rPr lang="en-US" altLang="fr-FR" sz="1800" baseline="30000">
                  <a:latin typeface="Arial" panose="020B0604020202020204" pitchFamily="34" charset="0"/>
                </a:rPr>
                <a:t>0</a:t>
              </a:r>
              <a:r>
                <a:rPr lang="en-US" altLang="fr-FR" sz="180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 </a:t>
              </a:r>
              <a:r>
                <a:rPr lang="en-US" altLang="fr-FR" sz="1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fr-FR" sz="1800" baseline="30000">
                  <a:latin typeface="Arial" panose="020B0604020202020204" pitchFamily="34" charset="0"/>
                  <a:sym typeface="Symbol" panose="05050102010706020507" pitchFamily="18" charset="2"/>
                </a:rPr>
                <a:t>0 </a:t>
              </a:r>
              <a:r>
                <a:rPr lang="en-US" altLang="fr-FR" sz="1800">
                  <a:latin typeface="Arial" panose="020B0604020202020204" pitchFamily="34" charset="0"/>
                  <a:sym typeface="Symbol" panose="05050102010706020507" pitchFamily="18" charset="2"/>
                </a:rPr>
                <a:t>or </a:t>
              </a:r>
              <a:r>
                <a:rPr lang="en-US" altLang="fr-FR" sz="1800">
                  <a:latin typeface="Arial" panose="020B0604020202020204" pitchFamily="34" charset="0"/>
                </a:rPr>
                <a:t>B</a:t>
              </a:r>
              <a:r>
                <a:rPr lang="en-US" altLang="fr-FR" sz="1800" baseline="30000">
                  <a:latin typeface="Arial" panose="020B0604020202020204" pitchFamily="34" charset="0"/>
                </a:rPr>
                <a:t>0 </a:t>
              </a:r>
              <a:r>
                <a:rPr lang="en-US" altLang="fr-FR" sz="180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lang="en-US" altLang="fr-FR" sz="1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fr-FR" sz="1800" baseline="30000">
                  <a:latin typeface="Arial" panose="020B0604020202020204" pitchFamily="34" charset="0"/>
                  <a:sym typeface="Symbol" panose="05050102010706020507" pitchFamily="18" charset="2"/>
                </a:rPr>
                <a:t>0 </a:t>
              </a:r>
              <a:endParaRPr lang="en-US" altLang="fr-FR" sz="1800">
                <a:latin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31763" name="Line 30">
              <a:extLst>
                <a:ext uri="{FF2B5EF4-FFF2-40B4-BE49-F238E27FC236}">
                  <a16:creationId xmlns:a16="http://schemas.microsoft.com/office/drawing/2014/main" id="{D33F1089-66E2-4E08-B4C4-C1B84EE80D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1" y="3856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764" name="Line 31">
              <a:extLst>
                <a:ext uri="{FF2B5EF4-FFF2-40B4-BE49-F238E27FC236}">
                  <a16:creationId xmlns:a16="http://schemas.microsoft.com/office/drawing/2014/main" id="{C278CD6E-5870-4A4C-AEFD-CB4B50C34C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7" y="3866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765" name="Line 32">
              <a:extLst>
                <a:ext uri="{FF2B5EF4-FFF2-40B4-BE49-F238E27FC236}">
                  <a16:creationId xmlns:a16="http://schemas.microsoft.com/office/drawing/2014/main" id="{89442303-9CC3-407E-92BF-E3D1F521A8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2" y="4128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766" name="Line 33">
              <a:extLst>
                <a:ext uri="{FF2B5EF4-FFF2-40B4-BE49-F238E27FC236}">
                  <a16:creationId xmlns:a16="http://schemas.microsoft.com/office/drawing/2014/main" id="{592A140D-FE11-4C79-AFE4-6E5EB585A7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6" y="4138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aphicFrame>
        <p:nvGraphicFramePr>
          <p:cNvPr id="31758" name="Object 6">
            <a:extLst>
              <a:ext uri="{FF2B5EF4-FFF2-40B4-BE49-F238E27FC236}">
                <a16:creationId xmlns:a16="http://schemas.microsoft.com/office/drawing/2014/main" id="{C0B1FAA6-A3C6-482F-917E-45DE832B6B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19700" y="5962650"/>
          <a:ext cx="3713163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6" name="Equation" r:id="rId11" imgW="2829960" imgH="330840" progId="Equation.DSMT4">
                  <p:embed/>
                </p:oleObj>
              </mc:Choice>
              <mc:Fallback>
                <p:oleObj name="Equation" r:id="rId11" imgW="2829960" imgH="330840" progId="Equation.DSMT4">
                  <p:embed/>
                  <p:pic>
                    <p:nvPicPr>
                      <p:cNvPr id="31758" name="Object 6">
                        <a:extLst>
                          <a:ext uri="{FF2B5EF4-FFF2-40B4-BE49-F238E27FC236}">
                            <a16:creationId xmlns:a16="http://schemas.microsoft.com/office/drawing/2014/main" id="{C0B1FAA6-A3C6-482F-917E-45DE832B6BA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5962650"/>
                        <a:ext cx="3713163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9" name="Object 7">
            <a:extLst>
              <a:ext uri="{FF2B5EF4-FFF2-40B4-BE49-F238E27FC236}">
                <a16:creationId xmlns:a16="http://schemas.microsoft.com/office/drawing/2014/main" id="{4D8B31F9-DDD3-4BB7-A7A0-207A1D8EE11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6600" y="3933825"/>
          <a:ext cx="1344613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7" name="Equation" r:id="rId13" imgW="863225" imgH="457002" progId="Equation.DSMT4">
                  <p:embed/>
                </p:oleObj>
              </mc:Choice>
              <mc:Fallback>
                <p:oleObj name="Equation" r:id="rId13" imgW="863225" imgH="457002" progId="Equation.DSMT4">
                  <p:embed/>
                  <p:pic>
                    <p:nvPicPr>
                      <p:cNvPr id="31759" name="Object 7">
                        <a:extLst>
                          <a:ext uri="{FF2B5EF4-FFF2-40B4-BE49-F238E27FC236}">
                            <a16:creationId xmlns:a16="http://schemas.microsoft.com/office/drawing/2014/main" id="{4D8B31F9-DDD3-4BB7-A7A0-207A1D8EE11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933825"/>
                        <a:ext cx="1344613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60" name="AutoShape 37">
            <a:extLst>
              <a:ext uri="{FF2B5EF4-FFF2-40B4-BE49-F238E27FC236}">
                <a16:creationId xmlns:a16="http://schemas.microsoft.com/office/drawing/2014/main" id="{01AB5F04-7D4A-4BAF-B830-B959B0572245}"/>
              </a:ext>
            </a:extLst>
          </p:cNvPr>
          <p:cNvSpPr>
            <a:spLocks/>
          </p:cNvSpPr>
          <p:nvPr/>
        </p:nvSpPr>
        <p:spPr bwMode="auto">
          <a:xfrm rot="-5400000">
            <a:off x="3636169" y="3428206"/>
            <a:ext cx="215900" cy="1081088"/>
          </a:xfrm>
          <a:prstGeom prst="leftBrace">
            <a:avLst>
              <a:gd name="adj1" fmla="val 4172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31761" name="Espace réservé du numéro de diapositive 3">
            <a:extLst>
              <a:ext uri="{FF2B5EF4-FFF2-40B4-BE49-F238E27FC236}">
                <a16:creationId xmlns:a16="http://schemas.microsoft.com/office/drawing/2014/main" id="{F220B697-DB9F-468F-A627-5D8261D63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FD71119-8E45-4F4E-831B-6D7A3F10D32C}" type="slidenum">
              <a:rPr lang="fr-FR" altLang="fr-FR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316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2">
            <a:extLst>
              <a:ext uri="{FF2B5EF4-FFF2-40B4-BE49-F238E27FC236}">
                <a16:creationId xmlns:a16="http://schemas.microsoft.com/office/drawing/2014/main" id="{7D616F5B-E496-4AA2-92E8-499C3A5246E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81200" y="1670050"/>
          <a:ext cx="4800600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4" name="Equation" r:id="rId3" imgW="2019300" imgH="355600" progId="Equation.3">
                  <p:embed/>
                </p:oleObj>
              </mc:Choice>
              <mc:Fallback>
                <p:oleObj name="Equation" r:id="rId3" imgW="2019300" imgH="355600" progId="Equation.3">
                  <p:embed/>
                  <p:pic>
                    <p:nvPicPr>
                      <p:cNvPr id="35842" name="Object 2">
                        <a:extLst>
                          <a:ext uri="{FF2B5EF4-FFF2-40B4-BE49-F238E27FC236}">
                            <a16:creationId xmlns:a16="http://schemas.microsoft.com/office/drawing/2014/main" id="{7D616F5B-E496-4AA2-92E8-499C3A5246E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670050"/>
                        <a:ext cx="4800600" cy="844550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3810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3" name="Rectangle 3">
            <a:extLst>
              <a:ext uri="{FF2B5EF4-FFF2-40B4-BE49-F238E27FC236}">
                <a16:creationId xmlns:a16="http://schemas.microsoft.com/office/drawing/2014/main" id="{997F4B56-245D-4386-A506-7D157D5C6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5" y="152400"/>
            <a:ext cx="9144000" cy="400110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fr-FR" sz="2000" b="1" dirty="0">
                <a:highlight>
                  <a:srgbClr val="FFFF00"/>
                </a:highlight>
                <a:latin typeface="Arial" panose="020B0604020202020204" pitchFamily="34" charset="0"/>
              </a:rPr>
              <a:t>Oscillations are characterized by </a:t>
            </a:r>
            <a:r>
              <a:rPr lang="en-US" altLang="fr-FR" sz="2000" b="1" dirty="0">
                <a:highlight>
                  <a:srgbClr val="FFFF00"/>
                </a:highlight>
                <a:latin typeface="Symbol" panose="05050102010706020507" pitchFamily="18" charset="2"/>
              </a:rPr>
              <a:t>D</a:t>
            </a:r>
            <a:r>
              <a:rPr lang="en-US" altLang="fr-FR" sz="2000" b="1" dirty="0">
                <a:highlight>
                  <a:srgbClr val="FFFF00"/>
                </a:highlight>
                <a:latin typeface="Arial" panose="020B0604020202020204" pitchFamily="34" charset="0"/>
              </a:rPr>
              <a:t>m which is related to </a:t>
            </a:r>
            <a:r>
              <a:rPr lang="en-US" altLang="fr-FR" sz="2000" b="1" dirty="0" err="1">
                <a:highlight>
                  <a:srgbClr val="FFFF00"/>
                </a:highlight>
                <a:latin typeface="Arial" panose="020B0604020202020204" pitchFamily="34" charset="0"/>
              </a:rPr>
              <a:t>Vtd</a:t>
            </a:r>
            <a:r>
              <a:rPr lang="en-US" altLang="fr-FR" sz="2000" b="1" dirty="0">
                <a:highlight>
                  <a:srgbClr val="FFFF00"/>
                </a:highlight>
                <a:latin typeface="Arial" panose="020B0604020202020204" pitchFamily="34" charset="0"/>
              </a:rPr>
              <a:t> and </a:t>
            </a:r>
            <a:r>
              <a:rPr lang="en-US" altLang="fr-FR" sz="2000" b="1" dirty="0" err="1">
                <a:highlight>
                  <a:srgbClr val="FFFF00"/>
                </a:highlight>
                <a:latin typeface="Arial" panose="020B0604020202020204" pitchFamily="34" charset="0"/>
              </a:rPr>
              <a:t>Vts</a:t>
            </a:r>
            <a:endParaRPr lang="en-US" altLang="fr-FR" sz="2000" b="1" dirty="0">
              <a:highlight>
                <a:srgbClr val="FFFF00"/>
              </a:highlight>
              <a:latin typeface="Arial" panose="020B0604020202020204" pitchFamily="34" charset="0"/>
            </a:endParaRPr>
          </a:p>
        </p:txBody>
      </p:sp>
      <p:sp>
        <p:nvSpPr>
          <p:cNvPr id="35844" name="Text Box 4">
            <a:extLst>
              <a:ext uri="{FF2B5EF4-FFF2-40B4-BE49-F238E27FC236}">
                <a16:creationId xmlns:a16="http://schemas.microsoft.com/office/drawing/2014/main" id="{1377762D-2EDF-4BD3-931C-CEF90F648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2681288"/>
            <a:ext cx="6085320" cy="369332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 b="1" dirty="0" err="1">
                <a:latin typeface="Symbol" panose="05050102010706020507" pitchFamily="18" charset="2"/>
              </a:rPr>
              <a:t>D</a:t>
            </a:r>
            <a:r>
              <a:rPr lang="en-US" altLang="fr-FR" sz="1800" b="1" dirty="0" err="1">
                <a:latin typeface="Arial" panose="020B0604020202020204" pitchFamily="34" charset="0"/>
              </a:rPr>
              <a:t>m</a:t>
            </a:r>
            <a:r>
              <a:rPr lang="en-US" altLang="fr-FR" sz="1800" b="1" baseline="-25000" dirty="0" err="1">
                <a:latin typeface="Arial" panose="020B0604020202020204" pitchFamily="34" charset="0"/>
              </a:rPr>
              <a:t>q</a:t>
            </a:r>
            <a:r>
              <a:rPr lang="en-US" altLang="fr-FR" sz="1800" b="1" dirty="0">
                <a:latin typeface="Arial" panose="020B0604020202020204" pitchFamily="34" charset="0"/>
              </a:rPr>
              <a:t> </a:t>
            </a:r>
            <a:r>
              <a:rPr lang="en-US" altLang="fr-FR" sz="1800" dirty="0">
                <a:latin typeface="Arial" panose="020B0604020202020204" pitchFamily="34" charset="0"/>
              </a:rPr>
              <a:t>is </a:t>
            </a:r>
            <a:r>
              <a:rPr lang="en-US" altLang="fr-FR" sz="1800" b="1" dirty="0">
                <a:latin typeface="Arial" panose="020B0604020202020204" pitchFamily="34" charset="0"/>
              </a:rPr>
              <a:t>the oscillation frequency : 1 ps</a:t>
            </a:r>
            <a:r>
              <a:rPr lang="en-US" altLang="fr-FR" sz="1800" b="1" baseline="30000" dirty="0">
                <a:latin typeface="Arial" panose="020B0604020202020204" pitchFamily="34" charset="0"/>
              </a:rPr>
              <a:t>-1</a:t>
            </a:r>
            <a:r>
              <a:rPr lang="en-US" altLang="fr-FR" sz="1800" b="1" dirty="0">
                <a:latin typeface="Arial" panose="020B0604020202020204" pitchFamily="34" charset="0"/>
              </a:rPr>
              <a:t>  =  6.58 10</a:t>
            </a:r>
            <a:r>
              <a:rPr lang="en-US" altLang="fr-FR" sz="1800" b="1" baseline="30000" dirty="0">
                <a:latin typeface="Arial" panose="020B0604020202020204" pitchFamily="34" charset="0"/>
              </a:rPr>
              <a:t>-4</a:t>
            </a:r>
            <a:r>
              <a:rPr lang="en-US" altLang="fr-FR" sz="1800" b="1" dirty="0">
                <a:latin typeface="Arial" panose="020B0604020202020204" pitchFamily="34" charset="0"/>
              </a:rPr>
              <a:t> eV</a:t>
            </a:r>
          </a:p>
        </p:txBody>
      </p:sp>
      <p:sp>
        <p:nvSpPr>
          <p:cNvPr id="35845" name="Line 5">
            <a:extLst>
              <a:ext uri="{FF2B5EF4-FFF2-40B4-BE49-F238E27FC236}">
                <a16:creationId xmlns:a16="http://schemas.microsoft.com/office/drawing/2014/main" id="{FECF8C6F-14C4-4FC0-9FB8-90BF679817A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4800" y="152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aphicFrame>
        <p:nvGraphicFramePr>
          <p:cNvPr id="35846" name="Object 6">
            <a:extLst>
              <a:ext uri="{FF2B5EF4-FFF2-40B4-BE49-F238E27FC236}">
                <a16:creationId xmlns:a16="http://schemas.microsoft.com/office/drawing/2014/main" id="{9D509245-00A9-4D5D-8DB5-57D706F78B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6600" y="3429000"/>
          <a:ext cx="2071688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5" name="Equation" r:id="rId5" imgW="952087" imgH="279279" progId="Equation.DSMT4">
                  <p:embed/>
                </p:oleObj>
              </mc:Choice>
              <mc:Fallback>
                <p:oleObj name="Equation" r:id="rId5" imgW="952087" imgH="279279" progId="Equation.DSMT4">
                  <p:embed/>
                  <p:pic>
                    <p:nvPicPr>
                      <p:cNvPr id="35846" name="Object 6">
                        <a:extLst>
                          <a:ext uri="{FF2B5EF4-FFF2-40B4-BE49-F238E27FC236}">
                            <a16:creationId xmlns:a16="http://schemas.microsoft.com/office/drawing/2014/main" id="{9D509245-00A9-4D5D-8DB5-57D706F78B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429000"/>
                        <a:ext cx="2071688" cy="65405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Text Box 7">
            <a:extLst>
              <a:ext uri="{FF2B5EF4-FFF2-40B4-BE49-F238E27FC236}">
                <a16:creationId xmlns:a16="http://schemas.microsoft.com/office/drawing/2014/main" id="{099CC5EF-80D0-4492-B2E1-BA035779D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3275" y="3956050"/>
            <a:ext cx="2135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Times" panose="02020603050405020304" pitchFamily="18" charset="0"/>
              </a:rPr>
              <a:t>In SM</a:t>
            </a:r>
            <a:r>
              <a:rPr lang="en-US" altLang="fr-FR" sz="1800">
                <a:latin typeface="Symbol" panose="05050102010706020507" pitchFamily="18" charset="2"/>
              </a:rPr>
              <a:t> :D</a:t>
            </a:r>
            <a:r>
              <a:rPr lang="en-US" altLang="fr-FR" sz="1800">
                <a:latin typeface="Arial" panose="020B0604020202020204" pitchFamily="34" charset="0"/>
              </a:rPr>
              <a:t>F=2 process</a:t>
            </a:r>
          </a:p>
        </p:txBody>
      </p:sp>
      <p:sp>
        <p:nvSpPr>
          <p:cNvPr id="35848" name="Text Box 8">
            <a:extLst>
              <a:ext uri="{FF2B5EF4-FFF2-40B4-BE49-F238E27FC236}">
                <a16:creationId xmlns:a16="http://schemas.microsoft.com/office/drawing/2014/main" id="{321F3184-E869-4C18-971D-7FF80712C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875" y="4337050"/>
            <a:ext cx="3387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GIM mechanism (Rate ~ m</a:t>
            </a:r>
            <a:r>
              <a:rPr lang="en-US" altLang="fr-FR" sz="1800" baseline="-25000">
                <a:latin typeface="Arial" panose="020B0604020202020204" pitchFamily="34" charset="0"/>
              </a:rPr>
              <a:t>1</a:t>
            </a:r>
            <a:r>
              <a:rPr lang="en-US" altLang="fr-FR" sz="1800" baseline="30000">
                <a:latin typeface="Arial" panose="020B0604020202020204" pitchFamily="34" charset="0"/>
              </a:rPr>
              <a:t>2</a:t>
            </a:r>
            <a:r>
              <a:rPr lang="en-US" altLang="fr-FR" sz="1800">
                <a:latin typeface="Arial" panose="020B0604020202020204" pitchFamily="34" charset="0"/>
              </a:rPr>
              <a:t>- m</a:t>
            </a:r>
            <a:r>
              <a:rPr lang="en-US" altLang="fr-FR" sz="1800" baseline="-25000">
                <a:latin typeface="Arial" panose="020B0604020202020204" pitchFamily="34" charset="0"/>
              </a:rPr>
              <a:t>2</a:t>
            </a:r>
            <a:r>
              <a:rPr lang="en-US" altLang="fr-FR" sz="1800" baseline="30000">
                <a:latin typeface="Arial" panose="020B0604020202020204" pitchFamily="34" charset="0"/>
              </a:rPr>
              <a:t>2</a:t>
            </a:r>
            <a:r>
              <a:rPr lang="en-US" altLang="fr-FR" sz="180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35849" name="Rectangle 9">
            <a:extLst>
              <a:ext uri="{FF2B5EF4-FFF2-40B4-BE49-F238E27FC236}">
                <a16:creationId xmlns:a16="http://schemas.microsoft.com/office/drawing/2014/main" id="{AAFC9200-DEF0-4F63-A9CF-5A99AD658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4508500"/>
            <a:ext cx="801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B</a:t>
            </a:r>
            <a:r>
              <a:rPr lang="en-US" altLang="fr-FR" sz="1800" baseline="42000">
                <a:latin typeface="Arial" panose="020B0604020202020204" pitchFamily="34" charset="0"/>
              </a:rPr>
              <a:t>0</a:t>
            </a:r>
            <a:r>
              <a:rPr lang="en-US" altLang="fr-FR" sz="1800" baseline="-25000">
                <a:latin typeface="Arial" panose="020B0604020202020204" pitchFamily="34" charset="0"/>
              </a:rPr>
              <a:t>d,s</a:t>
            </a:r>
            <a:endParaRPr lang="en-US" altLang="fr-FR" sz="1800" baseline="44000">
              <a:latin typeface="Arial" panose="020B0604020202020204" pitchFamily="34" charset="0"/>
            </a:endParaRPr>
          </a:p>
        </p:txBody>
      </p:sp>
      <p:sp>
        <p:nvSpPr>
          <p:cNvPr id="35850" name="Text Box 10">
            <a:extLst>
              <a:ext uri="{FF2B5EF4-FFF2-40B4-BE49-F238E27FC236}">
                <a16:creationId xmlns:a16="http://schemas.microsoft.com/office/drawing/2014/main" id="{329533CE-4DB5-4344-AB86-664C10939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725" y="5014913"/>
            <a:ext cx="501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 i="1">
                <a:solidFill>
                  <a:schemeClr val="accent2"/>
                </a:solidFill>
                <a:latin typeface="Arial" panose="020B0604020202020204" pitchFamily="34" charset="0"/>
              </a:rPr>
              <a:t>d, s</a:t>
            </a:r>
          </a:p>
        </p:txBody>
      </p:sp>
      <p:sp>
        <p:nvSpPr>
          <p:cNvPr id="35851" name="Text Box 11">
            <a:extLst>
              <a:ext uri="{FF2B5EF4-FFF2-40B4-BE49-F238E27FC236}">
                <a16:creationId xmlns:a16="http://schemas.microsoft.com/office/drawing/2014/main" id="{51A2DBFF-B3B4-45C1-B16A-C44A9B5F6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0" y="5014913"/>
            <a:ext cx="298450" cy="366712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 i="1">
                <a:solidFill>
                  <a:schemeClr val="accent2"/>
                </a:solidFill>
                <a:latin typeface="Arial" panose="020B0604020202020204" pitchFamily="34" charset="0"/>
              </a:rPr>
              <a:t>b</a:t>
            </a:r>
          </a:p>
        </p:txBody>
      </p:sp>
      <p:sp>
        <p:nvSpPr>
          <p:cNvPr id="35852" name="Text Box 12">
            <a:extLst>
              <a:ext uri="{FF2B5EF4-FFF2-40B4-BE49-F238E27FC236}">
                <a16:creationId xmlns:a16="http://schemas.microsoft.com/office/drawing/2014/main" id="{CC026EA7-6EF8-46E4-B081-4D97CD04A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4086225"/>
            <a:ext cx="60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 i="1">
                <a:solidFill>
                  <a:schemeClr val="accent2"/>
                </a:solidFill>
                <a:latin typeface="Arial" panose="020B0604020202020204" pitchFamily="34" charset="0"/>
              </a:rPr>
              <a:t>d,s</a:t>
            </a:r>
            <a:endParaRPr lang="en-US" altLang="fr-FR" sz="1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5853" name="Line 13">
            <a:extLst>
              <a:ext uri="{FF2B5EF4-FFF2-40B4-BE49-F238E27FC236}">
                <a16:creationId xmlns:a16="http://schemas.microsoft.com/office/drawing/2014/main" id="{9A4CEE79-8FD7-410D-8420-A56BB9492F82}"/>
              </a:ext>
            </a:extLst>
          </p:cNvPr>
          <p:cNvSpPr>
            <a:spLocks noChangeShapeType="1"/>
          </p:cNvSpPr>
          <p:nvPr/>
        </p:nvSpPr>
        <p:spPr bwMode="auto">
          <a:xfrm>
            <a:off x="1489075" y="4408488"/>
            <a:ext cx="9001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4" name="Line 14">
            <a:extLst>
              <a:ext uri="{FF2B5EF4-FFF2-40B4-BE49-F238E27FC236}">
                <a16:creationId xmlns:a16="http://schemas.microsoft.com/office/drawing/2014/main" id="{085964DE-D522-413C-AD88-0174179D52AA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3563" y="4408488"/>
            <a:ext cx="903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5" name="Line 15">
            <a:extLst>
              <a:ext uri="{FF2B5EF4-FFF2-40B4-BE49-F238E27FC236}">
                <a16:creationId xmlns:a16="http://schemas.microsoft.com/office/drawing/2014/main" id="{58C2F365-7860-4532-8702-A384274EC2BE}"/>
              </a:ext>
            </a:extLst>
          </p:cNvPr>
          <p:cNvSpPr>
            <a:spLocks noChangeShapeType="1"/>
          </p:cNvSpPr>
          <p:nvPr/>
        </p:nvSpPr>
        <p:spPr bwMode="auto">
          <a:xfrm>
            <a:off x="1489075" y="5111750"/>
            <a:ext cx="9001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6" name="Line 16">
            <a:extLst>
              <a:ext uri="{FF2B5EF4-FFF2-40B4-BE49-F238E27FC236}">
                <a16:creationId xmlns:a16="http://schemas.microsoft.com/office/drawing/2014/main" id="{523EAB08-47EC-4977-87DB-2DFFB084D93C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3563" y="5111750"/>
            <a:ext cx="903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7" name="Line 17">
            <a:extLst>
              <a:ext uri="{FF2B5EF4-FFF2-40B4-BE49-F238E27FC236}">
                <a16:creationId xmlns:a16="http://schemas.microsoft.com/office/drawing/2014/main" id="{E7A84F09-D406-4A89-A171-6102ADC302F2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9188" y="4408488"/>
            <a:ext cx="0" cy="703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8" name="Line 18">
            <a:extLst>
              <a:ext uri="{FF2B5EF4-FFF2-40B4-BE49-F238E27FC236}">
                <a16:creationId xmlns:a16="http://schemas.microsoft.com/office/drawing/2014/main" id="{C3626752-1A5E-49EE-AE1D-FFAAE5D8A61E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3563" y="4408488"/>
            <a:ext cx="0" cy="703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9" name="Line 19">
            <a:extLst>
              <a:ext uri="{FF2B5EF4-FFF2-40B4-BE49-F238E27FC236}">
                <a16:creationId xmlns:a16="http://schemas.microsoft.com/office/drawing/2014/main" id="{10126400-778F-4208-B947-B28C88103650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9188" y="4408488"/>
            <a:ext cx="714375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60" name="Line 20">
            <a:extLst>
              <a:ext uri="{FF2B5EF4-FFF2-40B4-BE49-F238E27FC236}">
                <a16:creationId xmlns:a16="http://schemas.microsoft.com/office/drawing/2014/main" id="{56988474-6B8C-44F9-A2F5-D114A90FF80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7113" y="5111750"/>
            <a:ext cx="80645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61" name="Text Box 21">
            <a:extLst>
              <a:ext uri="{FF2B5EF4-FFF2-40B4-BE49-F238E27FC236}">
                <a16:creationId xmlns:a16="http://schemas.microsoft.com/office/drawing/2014/main" id="{BD735B60-CE55-42D7-8A7E-9A18C51DF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4235450"/>
            <a:ext cx="298450" cy="366713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 i="1">
                <a:solidFill>
                  <a:schemeClr val="accent2"/>
                </a:solidFill>
                <a:latin typeface="Arial" panose="020B0604020202020204" pitchFamily="34" charset="0"/>
              </a:rPr>
              <a:t>b</a:t>
            </a:r>
          </a:p>
        </p:txBody>
      </p:sp>
      <p:sp>
        <p:nvSpPr>
          <p:cNvPr id="35862" name="Oval 22">
            <a:extLst>
              <a:ext uri="{FF2B5EF4-FFF2-40B4-BE49-F238E27FC236}">
                <a16:creationId xmlns:a16="http://schemas.microsoft.com/office/drawing/2014/main" id="{935242F3-738B-4E26-B934-0B0B240D3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650" y="4991100"/>
            <a:ext cx="266700" cy="234950"/>
          </a:xfrm>
          <a:prstGeom prst="ellipse">
            <a:avLst/>
          </a:prstGeom>
          <a:solidFill>
            <a:srgbClr val="FF7C80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35863" name="Line 23">
            <a:extLst>
              <a:ext uri="{FF2B5EF4-FFF2-40B4-BE49-F238E27FC236}">
                <a16:creationId xmlns:a16="http://schemas.microsoft.com/office/drawing/2014/main" id="{A98B06D7-9CA0-46BD-BD07-C475414B9BC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6325" y="5073650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64" name="Line 24">
            <a:extLst>
              <a:ext uri="{FF2B5EF4-FFF2-40B4-BE49-F238E27FC236}">
                <a16:creationId xmlns:a16="http://schemas.microsoft.com/office/drawing/2014/main" id="{66F74F30-A498-4B10-A021-8B0D658D2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5051425"/>
            <a:ext cx="1127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65" name="Text Box 25">
            <a:extLst>
              <a:ext uri="{FF2B5EF4-FFF2-40B4-BE49-F238E27FC236}">
                <a16:creationId xmlns:a16="http://schemas.microsoft.com/office/drawing/2014/main" id="{B67DB332-BEBD-450E-B697-526AFC53D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4162425"/>
            <a:ext cx="60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5866" name="Line 26">
            <a:extLst>
              <a:ext uri="{FF2B5EF4-FFF2-40B4-BE49-F238E27FC236}">
                <a16:creationId xmlns:a16="http://schemas.microsoft.com/office/drawing/2014/main" id="{C7661CDE-22FA-429E-AAEC-61ED780D64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1000" y="5051425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67" name="Text Box 27">
            <a:extLst>
              <a:ext uri="{FF2B5EF4-FFF2-40B4-BE49-F238E27FC236}">
                <a16:creationId xmlns:a16="http://schemas.microsoft.com/office/drawing/2014/main" id="{B2CE19CD-15A9-4A1C-AA4F-FA5FF3CC2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863" y="4521200"/>
            <a:ext cx="714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t,c,u</a:t>
            </a:r>
          </a:p>
        </p:txBody>
      </p:sp>
      <p:sp>
        <p:nvSpPr>
          <p:cNvPr id="35868" name="Text Box 28">
            <a:extLst>
              <a:ext uri="{FF2B5EF4-FFF2-40B4-BE49-F238E27FC236}">
                <a16:creationId xmlns:a16="http://schemas.microsoft.com/office/drawing/2014/main" id="{78655567-59FB-4067-B9D2-496917593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550" y="4006850"/>
            <a:ext cx="484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W</a:t>
            </a:r>
            <a:r>
              <a:rPr lang="en-US" altLang="fr-FR" sz="1800" baseline="50000">
                <a:latin typeface="Symbol" panose="05050102010706020507" pitchFamily="18" charset="2"/>
              </a:rPr>
              <a:t>-</a:t>
            </a:r>
          </a:p>
        </p:txBody>
      </p:sp>
      <p:sp>
        <p:nvSpPr>
          <p:cNvPr id="35869" name="Rectangle 29">
            <a:extLst>
              <a:ext uri="{FF2B5EF4-FFF2-40B4-BE49-F238E27FC236}">
                <a16:creationId xmlns:a16="http://schemas.microsoft.com/office/drawing/2014/main" id="{E1B107B0-7ABF-4962-A07F-DBDD54FD6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550" y="4740275"/>
            <a:ext cx="484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W</a:t>
            </a:r>
            <a:r>
              <a:rPr lang="en-US" altLang="fr-FR" sz="1800" baseline="50000">
                <a:latin typeface="Symbol" panose="05050102010706020507" pitchFamily="18" charset="2"/>
              </a:rPr>
              <a:t>+</a:t>
            </a:r>
          </a:p>
        </p:txBody>
      </p:sp>
      <p:sp>
        <p:nvSpPr>
          <p:cNvPr id="35870" name="Text Box 30">
            <a:extLst>
              <a:ext uri="{FF2B5EF4-FFF2-40B4-BE49-F238E27FC236}">
                <a16:creationId xmlns:a16="http://schemas.microsoft.com/office/drawing/2014/main" id="{8D6331DA-6E0E-4129-8375-E2B4F90F8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4597400"/>
            <a:ext cx="990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B</a:t>
            </a:r>
            <a:r>
              <a:rPr lang="en-US" altLang="fr-FR" sz="1800" baseline="42000">
                <a:latin typeface="Arial" panose="020B0604020202020204" pitchFamily="34" charset="0"/>
              </a:rPr>
              <a:t>0</a:t>
            </a:r>
            <a:r>
              <a:rPr lang="en-US" altLang="fr-FR" sz="1800" baseline="-25000">
                <a:latin typeface="Arial" panose="020B0604020202020204" pitchFamily="34" charset="0"/>
              </a:rPr>
              <a:t>d,s</a:t>
            </a:r>
          </a:p>
        </p:txBody>
      </p:sp>
      <p:sp>
        <p:nvSpPr>
          <p:cNvPr id="35871" name="Oval 31">
            <a:extLst>
              <a:ext uri="{FF2B5EF4-FFF2-40B4-BE49-F238E27FC236}">
                <a16:creationId xmlns:a16="http://schemas.microsoft.com/office/drawing/2014/main" id="{5141DA8C-AA7D-4568-B870-0E78CDDCA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0688" y="4271963"/>
            <a:ext cx="265112" cy="234950"/>
          </a:xfrm>
          <a:prstGeom prst="ellipse">
            <a:avLst/>
          </a:prstGeom>
          <a:solidFill>
            <a:srgbClr val="FF7C80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35872" name="Text Box 32">
            <a:extLst>
              <a:ext uri="{FF2B5EF4-FFF2-40B4-BE49-F238E27FC236}">
                <a16:creationId xmlns:a16="http://schemas.microsoft.com/office/drawing/2014/main" id="{B5BA94AE-9D11-495E-BFA0-D4FD35F46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9925" y="4521200"/>
            <a:ext cx="876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t,c,u</a:t>
            </a:r>
          </a:p>
        </p:txBody>
      </p:sp>
      <p:sp>
        <p:nvSpPr>
          <p:cNvPr id="35873" name="Text Box 33">
            <a:extLst>
              <a:ext uri="{FF2B5EF4-FFF2-40B4-BE49-F238E27FC236}">
                <a16:creationId xmlns:a16="http://schemas.microsoft.com/office/drawing/2014/main" id="{71ECA6A5-98EC-48C4-9714-3912BAF44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5075" y="4718050"/>
            <a:ext cx="2628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 i="1">
                <a:latin typeface="Arial" panose="020B0604020202020204" pitchFamily="34" charset="0"/>
              </a:rPr>
              <a:t>Dominated by  </a:t>
            </a:r>
            <a:r>
              <a:rPr lang="en-US" altLang="fr-FR" sz="1800" b="1" i="1">
                <a:latin typeface="Arial" panose="020B0604020202020204" pitchFamily="34" charset="0"/>
              </a:rPr>
              <a:t>t</a:t>
            </a:r>
            <a:r>
              <a:rPr lang="en-US" altLang="fr-FR" sz="1800" i="1">
                <a:latin typeface="Arial" panose="020B0604020202020204" pitchFamily="34" charset="0"/>
              </a:rPr>
              <a:t>  exchange</a:t>
            </a:r>
          </a:p>
        </p:txBody>
      </p:sp>
      <p:sp>
        <p:nvSpPr>
          <p:cNvPr id="35874" name="Text Box 34">
            <a:extLst>
              <a:ext uri="{FF2B5EF4-FFF2-40B4-BE49-F238E27FC236}">
                <a16:creationId xmlns:a16="http://schemas.microsoft.com/office/drawing/2014/main" id="{4E0DF576-C989-440B-A7DC-490566AE8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5646738"/>
            <a:ext cx="606425" cy="519112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2800">
                <a:latin typeface="Arial" panose="020B0604020202020204" pitchFamily="34" charset="0"/>
              </a:rPr>
              <a:t>V</a:t>
            </a:r>
            <a:r>
              <a:rPr lang="en-US" altLang="fr-FR" sz="2800" i="1" baseline="-25000">
                <a:solidFill>
                  <a:schemeClr val="accent2"/>
                </a:solidFill>
                <a:latin typeface="Arial" panose="020B0604020202020204" pitchFamily="34" charset="0"/>
              </a:rPr>
              <a:t>ts</a:t>
            </a:r>
            <a:r>
              <a:rPr lang="en-US" altLang="fr-FR" sz="2800" baseline="-25000">
                <a:latin typeface="Arial" panose="020B0604020202020204" pitchFamily="34" charset="0"/>
              </a:rPr>
              <a:t> </a:t>
            </a:r>
            <a:endParaRPr lang="en-US" altLang="fr-FR" sz="2800" i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5875" name="Rectangle 35">
            <a:extLst>
              <a:ext uri="{FF2B5EF4-FFF2-40B4-BE49-F238E27FC236}">
                <a16:creationId xmlns:a16="http://schemas.microsoft.com/office/drawing/2014/main" id="{2A019BB9-E1A6-4BB7-91BF-6333EFAA9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5646738"/>
            <a:ext cx="669925" cy="519112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2800">
                <a:latin typeface="Arial" panose="020B0604020202020204" pitchFamily="34" charset="0"/>
              </a:rPr>
              <a:t>V</a:t>
            </a:r>
            <a:r>
              <a:rPr lang="en-US" altLang="fr-FR" sz="2800" i="1" baseline="-25000">
                <a:solidFill>
                  <a:schemeClr val="accent2"/>
                </a:solidFill>
                <a:latin typeface="Arial" panose="020B0604020202020204" pitchFamily="34" charset="0"/>
              </a:rPr>
              <a:t>td</a:t>
            </a:r>
          </a:p>
        </p:txBody>
      </p:sp>
      <p:sp>
        <p:nvSpPr>
          <p:cNvPr id="35876" name="Text Box 36">
            <a:extLst>
              <a:ext uri="{FF2B5EF4-FFF2-40B4-BE49-F238E27FC236}">
                <a16:creationId xmlns:a16="http://schemas.microsoft.com/office/drawing/2014/main" id="{EE2B1420-B449-4340-8BFA-F50CE25D9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3475" y="50419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 i="1">
                <a:latin typeface="Arial" panose="020B0604020202020204" pitchFamily="34" charset="0"/>
              </a:rPr>
              <a:t>Rate LARGE</a:t>
            </a:r>
          </a:p>
        </p:txBody>
      </p:sp>
      <p:sp>
        <p:nvSpPr>
          <p:cNvPr id="35877" name="Line 37">
            <a:extLst>
              <a:ext uri="{FF2B5EF4-FFF2-40B4-BE49-F238E27FC236}">
                <a16:creationId xmlns:a16="http://schemas.microsoft.com/office/drawing/2014/main" id="{29C12CC8-FAA5-481C-BC1C-3C3613EEE12D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4613275"/>
            <a:ext cx="10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78" name="Line 38">
            <a:extLst>
              <a:ext uri="{FF2B5EF4-FFF2-40B4-BE49-F238E27FC236}">
                <a16:creationId xmlns:a16="http://schemas.microsoft.com/office/drawing/2014/main" id="{B9244733-D51A-4BF7-BC81-A7741A21886B}"/>
              </a:ext>
            </a:extLst>
          </p:cNvPr>
          <p:cNvSpPr>
            <a:spLocks noChangeShapeType="1"/>
          </p:cNvSpPr>
          <p:nvPr/>
        </p:nvSpPr>
        <p:spPr bwMode="auto">
          <a:xfrm>
            <a:off x="3457575" y="4613275"/>
            <a:ext cx="119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79" name="Line 39">
            <a:extLst>
              <a:ext uri="{FF2B5EF4-FFF2-40B4-BE49-F238E27FC236}">
                <a16:creationId xmlns:a16="http://schemas.microsoft.com/office/drawing/2014/main" id="{772C691C-4A37-4E4C-BFE4-7498A76F36F8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7600" y="4613275"/>
            <a:ext cx="10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80" name="Text Box 40">
            <a:extLst>
              <a:ext uri="{FF2B5EF4-FFF2-40B4-BE49-F238E27FC236}">
                <a16:creationId xmlns:a16="http://schemas.microsoft.com/office/drawing/2014/main" id="{43DD4719-854E-4318-8CF7-FA66BC239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7388" y="5595938"/>
            <a:ext cx="4467225" cy="641350"/>
          </a:xfrm>
          <a:prstGeom prst="rect">
            <a:avLst/>
          </a:prstGeom>
          <a:solidFill>
            <a:srgbClr val="CC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Allow to access fundamental parameters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           of the Standard Model</a:t>
            </a:r>
          </a:p>
        </p:txBody>
      </p:sp>
      <p:sp>
        <p:nvSpPr>
          <p:cNvPr id="35881" name="Line 41">
            <a:extLst>
              <a:ext uri="{FF2B5EF4-FFF2-40B4-BE49-F238E27FC236}">
                <a16:creationId xmlns:a16="http://schemas.microsoft.com/office/drawing/2014/main" id="{DA65855C-3376-49BC-9F87-421ADDBFFE5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45402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82" name="Text Box 42">
            <a:extLst>
              <a:ext uri="{FF2B5EF4-FFF2-40B4-BE49-F238E27FC236}">
                <a16:creationId xmlns:a16="http://schemas.microsoft.com/office/drawing/2014/main" id="{7BB3272E-D33C-45C8-AC37-8EF8BF9D4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746125"/>
            <a:ext cx="822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The probability that the meson B</a:t>
            </a:r>
            <a:r>
              <a:rPr lang="en-US" altLang="fr-FR" sz="1800" baseline="30000">
                <a:latin typeface="Arial" panose="020B0604020202020204" pitchFamily="34" charset="0"/>
              </a:rPr>
              <a:t>0</a:t>
            </a:r>
            <a:r>
              <a:rPr lang="en-US" altLang="fr-FR" sz="1800">
                <a:latin typeface="Arial" panose="020B0604020202020204" pitchFamily="34" charset="0"/>
              </a:rPr>
              <a:t> produced (by strong interaction) at </a:t>
            </a:r>
            <a:r>
              <a:rPr lang="en-US" altLang="fr-FR" sz="1800" i="1">
                <a:latin typeface="Arial" panose="020B0604020202020204" pitchFamily="34" charset="0"/>
              </a:rPr>
              <a:t>t = 0</a:t>
            </a:r>
            <a:r>
              <a:rPr lang="en-US" altLang="fr-FR" sz="1800">
                <a:latin typeface="Arial" panose="020B0604020202020204" pitchFamily="34" charset="0"/>
              </a:rPr>
              <a:t>  transforms (weak interaction)  into B</a:t>
            </a:r>
            <a:r>
              <a:rPr lang="en-US" altLang="fr-FR" sz="1800" baseline="30000">
                <a:latin typeface="Arial" panose="020B0604020202020204" pitchFamily="34" charset="0"/>
              </a:rPr>
              <a:t>0</a:t>
            </a:r>
            <a:r>
              <a:rPr lang="en-US" altLang="fr-FR" sz="1800">
                <a:latin typeface="Arial" panose="020B0604020202020204" pitchFamily="34" charset="0"/>
              </a:rPr>
              <a:t> (or stays as a B</a:t>
            </a:r>
            <a:r>
              <a:rPr lang="en-US" altLang="fr-FR" sz="1800" baseline="30000">
                <a:latin typeface="Arial" panose="020B0604020202020204" pitchFamily="34" charset="0"/>
              </a:rPr>
              <a:t>0 </a:t>
            </a:r>
            <a:r>
              <a:rPr lang="en-US" altLang="fr-FR" sz="1800">
                <a:latin typeface="Arial" panose="020B0604020202020204" pitchFamily="34" charset="0"/>
              </a:rPr>
              <a:t>) at time </a:t>
            </a:r>
            <a:r>
              <a:rPr lang="en-US" altLang="fr-FR" sz="1800" i="1">
                <a:latin typeface="Arial" panose="020B0604020202020204" pitchFamily="34" charset="0"/>
              </a:rPr>
              <a:t>t</a:t>
            </a:r>
            <a:r>
              <a:rPr lang="en-US" altLang="fr-FR" sz="1800">
                <a:latin typeface="Arial" panose="020B0604020202020204" pitchFamily="34" charset="0"/>
              </a:rPr>
              <a:t> is given by :</a:t>
            </a:r>
          </a:p>
        </p:txBody>
      </p:sp>
      <p:sp>
        <p:nvSpPr>
          <p:cNvPr id="35883" name="Line 43">
            <a:extLst>
              <a:ext uri="{FF2B5EF4-FFF2-40B4-BE49-F238E27FC236}">
                <a16:creationId xmlns:a16="http://schemas.microsoft.com/office/drawing/2014/main" id="{BFC89D4B-75F3-4496-ABDC-07CADB3E6BF3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112712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84" name="Espace réservé du numéro de diapositive 3">
            <a:extLst>
              <a:ext uri="{FF2B5EF4-FFF2-40B4-BE49-F238E27FC236}">
                <a16:creationId xmlns:a16="http://schemas.microsoft.com/office/drawing/2014/main" id="{335569A6-5F85-4E49-88CE-B78DB4E22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7D9CC60-4EF3-4488-ADB1-B0842885CEEE}" type="slidenum">
              <a:rPr lang="fr-FR" altLang="fr-FR" sz="100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000"/>
          </a:p>
        </p:txBody>
      </p:sp>
    </p:spTree>
    <p:extLst>
      <p:ext uri="{BB962C8B-B14F-4D97-AF65-F5344CB8AC3E}">
        <p14:creationId xmlns:p14="http://schemas.microsoft.com/office/powerpoint/2010/main" val="1998934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Espace réservé du numéro de diapositive 3">
            <a:extLst>
              <a:ext uri="{FF2B5EF4-FFF2-40B4-BE49-F238E27FC236}">
                <a16:creationId xmlns:a16="http://schemas.microsoft.com/office/drawing/2014/main" id="{A5561556-AC36-49F5-B206-99C6545CA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2401778-8A09-4944-AF40-73A64CA3FDB0}" type="slidenum">
              <a:rPr lang="fr-FR" altLang="fr-FR" sz="75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75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252A5C3-5AC5-418C-B5A4-4A201C77FADD}"/>
              </a:ext>
            </a:extLst>
          </p:cNvPr>
          <p:cNvGrpSpPr/>
          <p:nvPr/>
        </p:nvGrpSpPr>
        <p:grpSpPr>
          <a:xfrm>
            <a:off x="-108520" y="764704"/>
            <a:ext cx="9252520" cy="4752528"/>
            <a:chOff x="1018280" y="1431131"/>
            <a:chExt cx="6907711" cy="3434955"/>
          </a:xfrm>
        </p:grpSpPr>
        <p:sp>
          <p:nvSpPr>
            <p:cNvPr id="158723" name="ZoneTexte 1">
              <a:extLst>
                <a:ext uri="{FF2B5EF4-FFF2-40B4-BE49-F238E27FC236}">
                  <a16:creationId xmlns:a16="http://schemas.microsoft.com/office/drawing/2014/main" id="{0FDEC01C-1489-4231-B3D1-A16D092D78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1" y="3494485"/>
              <a:ext cx="515500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u="sng">
                  <a:latin typeface="Arial" panose="020B0604020202020204" pitchFamily="34" charset="0"/>
                </a:rPr>
                <a:t>If we can access to the imaginary part of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u="sng">
                  <a:latin typeface="Arial" panose="020B0604020202020204" pitchFamily="34" charset="0"/>
                </a:rPr>
                <a:t>the amplitude involving V</a:t>
              </a:r>
              <a:r>
                <a:rPr lang="fr-FR" altLang="fr-FR" sz="1800" u="sng" baseline="-25000">
                  <a:latin typeface="Arial" panose="020B0604020202020204" pitchFamily="34" charset="0"/>
                </a:rPr>
                <a:t>ub</a:t>
              </a:r>
              <a:r>
                <a:rPr lang="fr-FR" altLang="fr-FR" sz="1800" u="sng">
                  <a:latin typeface="Arial" panose="020B0604020202020204" pitchFamily="34" charset="0"/>
                </a:rPr>
                <a:t> </a:t>
              </a:r>
              <a:r>
                <a:rPr lang="fr-FR" altLang="fr-FR" sz="1800" u="sng">
                  <a:latin typeface="Arial" panose="020B0604020202020204" pitchFamily="34" charset="0"/>
                  <a:sym typeface="Wingdings" panose="05000000000000000000" pitchFamily="2" charset="2"/>
                </a:rPr>
                <a:t>  access to </a:t>
              </a:r>
              <a:r>
                <a:rPr lang="fr-FR" altLang="fr-FR" sz="1800" u="sng">
                  <a:latin typeface="Symbol" panose="05050102010706020507" pitchFamily="18" charset="2"/>
                  <a:sym typeface="Wingdings" panose="05000000000000000000" pitchFamily="2" charset="2"/>
                </a:rPr>
                <a:t>g</a:t>
              </a:r>
              <a:r>
                <a:rPr lang="fr-FR" altLang="fr-FR" sz="1800" u="sng">
                  <a:latin typeface="Arial" panose="020B0604020202020204" pitchFamily="34" charset="0"/>
                  <a:sym typeface="Wingdings" panose="05000000000000000000" pitchFamily="2" charset="2"/>
                </a:rPr>
                <a:t> angle</a:t>
              </a:r>
              <a:r>
                <a:rPr lang="fr-FR" altLang="fr-FR" sz="1800" u="sng">
                  <a:latin typeface="Arial" panose="020B0604020202020204" pitchFamily="34" charset="0"/>
                </a:rPr>
                <a:t> </a:t>
              </a:r>
            </a:p>
          </p:txBody>
        </p:sp>
        <p:pic>
          <p:nvPicPr>
            <p:cNvPr id="158724" name="Picture 1085" descr="CKM_fit_all">
              <a:extLst>
                <a:ext uri="{FF2B5EF4-FFF2-40B4-BE49-F238E27FC236}">
                  <a16:creationId xmlns:a16="http://schemas.microsoft.com/office/drawing/2014/main" id="{62B39403-06B9-4AED-BE30-649C848BC9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7" r="7312"/>
            <a:stretch>
              <a:fillRect/>
            </a:stretch>
          </p:blipFill>
          <p:spPr bwMode="auto">
            <a:xfrm>
              <a:off x="6088856" y="3496866"/>
              <a:ext cx="1214438" cy="132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DC92958-8264-4C01-930E-0515363AAFD4}"/>
                </a:ext>
              </a:extLst>
            </p:cNvPr>
            <p:cNvSpPr/>
            <p:nvPr/>
          </p:nvSpPr>
          <p:spPr>
            <a:xfrm>
              <a:off x="6285311" y="3649267"/>
              <a:ext cx="144065" cy="916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graphicFrame>
          <p:nvGraphicFramePr>
            <p:cNvPr id="158726" name="Object 9">
              <a:extLst>
                <a:ext uri="{FF2B5EF4-FFF2-40B4-BE49-F238E27FC236}">
                  <a16:creationId xmlns:a16="http://schemas.microsoft.com/office/drawing/2014/main" id="{C3E1A330-75A3-47D6-BD86-379D0D45739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5981716"/>
                </p:ext>
              </p:extLst>
            </p:nvPr>
          </p:nvGraphicFramePr>
          <p:xfrm>
            <a:off x="2101455" y="4156472"/>
            <a:ext cx="2921794" cy="6655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838" name="Equation" r:id="rId4" imgW="2120900" imgH="482600" progId="Equation.DSMT4">
                    <p:embed/>
                  </p:oleObj>
                </mc:Choice>
                <mc:Fallback>
                  <p:oleObj name="Equation" r:id="rId4" imgW="2120900" imgH="482600" progId="Equation.DSMT4">
                    <p:embed/>
                    <p:pic>
                      <p:nvPicPr>
                        <p:cNvPr id="158726" name="Object 9">
                          <a:extLst>
                            <a:ext uri="{FF2B5EF4-FFF2-40B4-BE49-F238E27FC236}">
                              <a16:creationId xmlns:a16="http://schemas.microsoft.com/office/drawing/2014/main" id="{C3E1A330-75A3-47D6-BD86-379D0D45739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01455" y="4156472"/>
                          <a:ext cx="2921794" cy="66555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rgbClr val="FFFFFF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8727" name="Oval 13">
              <a:extLst>
                <a:ext uri="{FF2B5EF4-FFF2-40B4-BE49-F238E27FC236}">
                  <a16:creationId xmlns:a16="http://schemas.microsoft.com/office/drawing/2014/main" id="{0A074DC1-A609-4F2A-B2EE-F73BAFFAB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422" y="4136232"/>
              <a:ext cx="323850" cy="378619"/>
            </a:xfrm>
            <a:prstGeom prst="ellips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350">
                <a:latin typeface="Arial" panose="020B0604020202020204" pitchFamily="34" charset="0"/>
              </a:endParaRPr>
            </a:p>
          </p:txBody>
        </p:sp>
        <p:sp>
          <p:nvSpPr>
            <p:cNvPr id="10" name="Rectangle 24">
              <a:extLst>
                <a:ext uri="{FF2B5EF4-FFF2-40B4-BE49-F238E27FC236}">
                  <a16:creationId xmlns:a16="http://schemas.microsoft.com/office/drawing/2014/main" id="{BA6F8F11-86B9-4A2E-BF4F-4A75A3B5C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3000" y="3429001"/>
              <a:ext cx="6782991" cy="1437085"/>
            </a:xfrm>
            <a:prstGeom prst="rect">
              <a:avLst/>
            </a:prstGeom>
            <a:noFill/>
            <a:ln w="57150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 kern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E91CE20F-3284-4184-86E6-EFAA3468A49B}"/>
                </a:ext>
              </a:extLst>
            </p:cNvPr>
            <p:cNvCxnSpPr/>
            <p:nvPr/>
          </p:nvCxnSpPr>
          <p:spPr>
            <a:xfrm flipH="1">
              <a:off x="6528197" y="3649266"/>
              <a:ext cx="479822" cy="1075134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F1D295F3-D3CE-4481-B4BA-F5E6EDBA9518}"/>
                </a:ext>
              </a:extLst>
            </p:cNvPr>
            <p:cNvSpPr/>
            <p:nvPr/>
          </p:nvSpPr>
          <p:spPr>
            <a:xfrm>
              <a:off x="6712744" y="4007644"/>
              <a:ext cx="253604" cy="352425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58731" name="Rectangle 13">
              <a:extLst>
                <a:ext uri="{FF2B5EF4-FFF2-40B4-BE49-F238E27FC236}">
                  <a16:creationId xmlns:a16="http://schemas.microsoft.com/office/drawing/2014/main" id="{C1988DBD-23F1-4996-BD4B-B674A8DC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5872" y="3914776"/>
              <a:ext cx="240772" cy="2539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050" u="sng">
                  <a:latin typeface="Symbol" panose="05050102010706020507" pitchFamily="18" charset="2"/>
                  <a:sym typeface="Wingdings" panose="05000000000000000000" pitchFamily="2" charset="2"/>
                </a:rPr>
                <a:t>g</a:t>
              </a:r>
              <a:endParaRPr lang="fr-FR" altLang="fr-FR" sz="1050">
                <a:latin typeface="Arial" panose="020B0604020202020204" pitchFamily="34" charset="0"/>
              </a:endParaRPr>
            </a:p>
          </p:txBody>
        </p:sp>
        <p:sp>
          <p:nvSpPr>
            <p:cNvPr id="158732" name="Espace réservé du numéro de diapositive 5">
              <a:extLst>
                <a:ext uri="{FF2B5EF4-FFF2-40B4-BE49-F238E27FC236}">
                  <a16:creationId xmlns:a16="http://schemas.microsoft.com/office/drawing/2014/main" id="{433D47DA-3473-4AD1-8CC1-C90BB62CD04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009085" y="4406503"/>
              <a:ext cx="1600200" cy="357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fld id="{F3497990-248F-45A5-94B6-D05987DD2D14}" type="slidenum">
                <a:rPr lang="fr-FR" altLang="fr-FR" sz="750"/>
                <a:pPr algn="r" eaLnBrk="1" hangingPunct="1">
                  <a:spcBef>
                    <a:spcPct val="0"/>
                  </a:spcBef>
                  <a:buFontTx/>
                  <a:buNone/>
                </a:pPr>
                <a:t>14</a:t>
              </a:fld>
              <a:endParaRPr lang="fr-FR" altLang="fr-FR" sz="750"/>
            </a:p>
          </p:txBody>
        </p:sp>
        <p:pic>
          <p:nvPicPr>
            <p:cNvPr id="158733" name="Picture 11" descr="05-s2b">
              <a:extLst>
                <a:ext uri="{FF2B5EF4-FFF2-40B4-BE49-F238E27FC236}">
                  <a16:creationId xmlns:a16="http://schemas.microsoft.com/office/drawing/2014/main" id="{147DE6C2-8FCC-4809-BFA3-CB7CE6CB74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6" t="8025" r="7889"/>
            <a:stretch>
              <a:fillRect/>
            </a:stretch>
          </p:blipFill>
          <p:spPr bwMode="auto">
            <a:xfrm>
              <a:off x="6268642" y="1538289"/>
              <a:ext cx="1396603" cy="1440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8734" name="Rectangle 65">
              <a:extLst>
                <a:ext uri="{FF2B5EF4-FFF2-40B4-BE49-F238E27FC236}">
                  <a16:creationId xmlns:a16="http://schemas.microsoft.com/office/drawing/2014/main" id="{B88929D4-C3F5-44B4-B432-BA6FD433F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047" y="1431131"/>
              <a:ext cx="6782991" cy="1638300"/>
            </a:xfrm>
            <a:prstGeom prst="rect">
              <a:avLst/>
            </a:prstGeom>
            <a:noFill/>
            <a:ln w="57150">
              <a:solidFill>
                <a:srgbClr val="92D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350">
                <a:latin typeface="Arial" panose="020B0604020202020204" pitchFamily="34" charset="0"/>
              </a:endParaRPr>
            </a:p>
          </p:txBody>
        </p:sp>
        <p:graphicFrame>
          <p:nvGraphicFramePr>
            <p:cNvPr id="158735" name="Objet 2">
              <a:extLst>
                <a:ext uri="{FF2B5EF4-FFF2-40B4-BE49-F238E27FC236}">
                  <a16:creationId xmlns:a16="http://schemas.microsoft.com/office/drawing/2014/main" id="{E866F140-2501-4E79-BA2B-93F9D92B163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030858"/>
                </p:ext>
              </p:extLst>
            </p:nvPr>
          </p:nvGraphicFramePr>
          <p:xfrm>
            <a:off x="1930004" y="2326483"/>
            <a:ext cx="3095625" cy="670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839" name="Equation" r:id="rId7" imgW="2425700" imgH="482600" progId="Equation.DSMT4">
                    <p:embed/>
                  </p:oleObj>
                </mc:Choice>
                <mc:Fallback>
                  <p:oleObj name="Equation" r:id="rId7" imgW="2425700" imgH="482600" progId="Equation.DSMT4">
                    <p:embed/>
                    <p:pic>
                      <p:nvPicPr>
                        <p:cNvPr id="158735" name="Objet 2">
                          <a:extLst>
                            <a:ext uri="{FF2B5EF4-FFF2-40B4-BE49-F238E27FC236}">
                              <a16:creationId xmlns:a16="http://schemas.microsoft.com/office/drawing/2014/main" id="{E866F140-2501-4E79-BA2B-93F9D92B163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0004" y="2326483"/>
                          <a:ext cx="3095625" cy="67032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8736" name="ZoneTexte 16">
              <a:extLst>
                <a:ext uri="{FF2B5EF4-FFF2-40B4-BE49-F238E27FC236}">
                  <a16:creationId xmlns:a16="http://schemas.microsoft.com/office/drawing/2014/main" id="{62D58DA9-7391-4C0A-B159-50B6379EBF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8280" y="1626395"/>
              <a:ext cx="528221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u="sng">
                  <a:latin typeface="Arial" panose="020B0604020202020204" pitchFamily="34" charset="0"/>
                </a:rPr>
                <a:t>If we can access to the imaginary part of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u="sng">
                  <a:latin typeface="Arial" panose="020B0604020202020204" pitchFamily="34" charset="0"/>
                </a:rPr>
                <a:t>the ampliutude involving V</a:t>
              </a:r>
              <a:r>
                <a:rPr lang="fr-FR" altLang="fr-FR" sz="1800" u="sng" baseline="-25000">
                  <a:latin typeface="Arial" panose="020B0604020202020204" pitchFamily="34" charset="0"/>
                </a:rPr>
                <a:t>td</a:t>
              </a:r>
              <a:r>
                <a:rPr lang="fr-FR" altLang="fr-FR" sz="1800" u="sng">
                  <a:latin typeface="Arial" panose="020B0604020202020204" pitchFamily="34" charset="0"/>
                </a:rPr>
                <a:t> </a:t>
              </a:r>
              <a:r>
                <a:rPr lang="fr-FR" altLang="fr-FR" sz="1800" u="sng">
                  <a:latin typeface="Arial" panose="020B0604020202020204" pitchFamily="34" charset="0"/>
                  <a:sym typeface="Wingdings" panose="05000000000000000000" pitchFamily="2" charset="2"/>
                </a:rPr>
                <a:t>  access to </a:t>
              </a:r>
              <a:r>
                <a:rPr lang="fr-FR" altLang="fr-FR" sz="1800" u="sng">
                  <a:latin typeface="Symbol" panose="05050102010706020507" pitchFamily="18" charset="2"/>
                  <a:sym typeface="Wingdings" panose="05000000000000000000" pitchFamily="2" charset="2"/>
                </a:rPr>
                <a:t>b</a:t>
              </a:r>
              <a:r>
                <a:rPr lang="fr-FR" altLang="fr-FR" sz="1800" u="sng">
                  <a:latin typeface="Arial" panose="020B0604020202020204" pitchFamily="34" charset="0"/>
                  <a:sym typeface="Wingdings" panose="05000000000000000000" pitchFamily="2" charset="2"/>
                </a:rPr>
                <a:t> angle</a:t>
              </a:r>
              <a:r>
                <a:rPr lang="fr-FR" altLang="fr-FR" sz="1800" u="sng"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158737" name="Oval 13">
              <a:extLst>
                <a:ext uri="{FF2B5EF4-FFF2-40B4-BE49-F238E27FC236}">
                  <a16:creationId xmlns:a16="http://schemas.microsoft.com/office/drawing/2014/main" id="{C61BF725-5451-41FF-988F-24C364610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6106" y="2349105"/>
              <a:ext cx="323850" cy="378619"/>
            </a:xfrm>
            <a:prstGeom prst="ellips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350">
                <a:latin typeface="Arial" panose="020B0604020202020204" pitchFamily="34" charset="0"/>
              </a:endParaRPr>
            </a:p>
          </p:txBody>
        </p:sp>
        <p:sp>
          <p:nvSpPr>
            <p:cNvPr id="158738" name="Rectangle 21">
              <a:extLst>
                <a:ext uri="{FF2B5EF4-FFF2-40B4-BE49-F238E27FC236}">
                  <a16:creationId xmlns:a16="http://schemas.microsoft.com/office/drawing/2014/main" id="{A65D2C5A-955F-4AC2-83D9-E74A28801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3719" y="2071687"/>
              <a:ext cx="279244" cy="3000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 u="sng">
                  <a:latin typeface="Symbol" panose="05050102010706020507" pitchFamily="18" charset="2"/>
                  <a:sym typeface="Wingdings" panose="05000000000000000000" pitchFamily="2" charset="2"/>
                </a:rPr>
                <a:t>b</a:t>
              </a:r>
              <a:endParaRPr lang="fr-FR" altLang="fr-FR" sz="1350">
                <a:latin typeface="Arial" panose="020B0604020202020204" pitchFamily="34" charset="0"/>
              </a:endParaRPr>
            </a:p>
          </p:txBody>
        </p: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A77A3724-5C57-464A-85B7-82AEF89005FD}"/>
                </a:ext>
              </a:extLst>
            </p:cNvPr>
            <p:cNvCxnSpPr/>
            <p:nvPr/>
          </p:nvCxnSpPr>
          <p:spPr>
            <a:xfrm>
              <a:off x="6421042" y="1754982"/>
              <a:ext cx="1120378" cy="454819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1CBF2EC5-5993-4A50-B7DC-EEA2C333A6D0}"/>
                </a:ext>
              </a:extLst>
            </p:cNvPr>
            <p:cNvSpPr/>
            <p:nvPr/>
          </p:nvSpPr>
          <p:spPr>
            <a:xfrm>
              <a:off x="7187805" y="2022872"/>
              <a:ext cx="253603" cy="352425"/>
            </a:xfrm>
            <a:prstGeom prst="arc">
              <a:avLst>
                <a:gd name="adj1" fmla="val 10769363"/>
                <a:gd name="adj2" fmla="val 13989025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892C55C-2037-41D7-92E5-6E657FC7D68E}"/>
                </a:ext>
              </a:extLst>
            </p:cNvPr>
            <p:cNvSpPr/>
            <p:nvPr/>
          </p:nvSpPr>
          <p:spPr>
            <a:xfrm>
              <a:off x="6444853" y="2695576"/>
              <a:ext cx="147638" cy="10834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58742" name="Espace réservé du numéro de diapositive 3">
              <a:extLst>
                <a:ext uri="{FF2B5EF4-FFF2-40B4-BE49-F238E27FC236}">
                  <a16:creationId xmlns:a16="http://schemas.microsoft.com/office/drawing/2014/main" id="{F5620D25-D382-4800-98C1-86F38838DE9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003131" y="2840831"/>
              <a:ext cx="1600200" cy="357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fld id="{458E095E-A3DC-404D-B8CD-CB014852D93C}" type="slidenum">
                <a:rPr lang="fr-FR" altLang="fr-FR" sz="750"/>
                <a:pPr algn="r" eaLnBrk="1" hangingPunct="1">
                  <a:spcBef>
                    <a:spcPct val="0"/>
                  </a:spcBef>
                  <a:buFontTx/>
                  <a:buNone/>
                </a:pPr>
                <a:t>14</a:t>
              </a:fld>
              <a:endParaRPr lang="fr-FR" altLang="fr-FR" sz="75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Text Box 5">
            <a:extLst>
              <a:ext uri="{FF2B5EF4-FFF2-40B4-BE49-F238E27FC236}">
                <a16:creationId xmlns:a16="http://schemas.microsoft.com/office/drawing/2014/main" id="{195FC8A5-C268-414A-81D3-374934A05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290424"/>
            <a:ext cx="8784976" cy="46166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>
                <a:latin typeface="Arial" panose="020B0604020202020204" pitchFamily="34" charset="0"/>
              </a:rPr>
              <a:t>Angles are accessible through CP violating measurements</a:t>
            </a:r>
            <a:endParaRPr lang="en-GB" altLang="fr-FR" sz="2400" dirty="0">
              <a:latin typeface="Arial" panose="020B0604020202020204" pitchFamily="34" charset="0"/>
            </a:endParaRPr>
          </a:p>
        </p:txBody>
      </p:sp>
      <p:sp>
        <p:nvSpPr>
          <p:cNvPr id="159748" name="Rectangle 33">
            <a:extLst>
              <a:ext uri="{FF2B5EF4-FFF2-40B4-BE49-F238E27FC236}">
                <a16:creationId xmlns:a16="http://schemas.microsoft.com/office/drawing/2014/main" id="{18956528-425F-4256-A35C-3F75F2E28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7332" y="4402494"/>
            <a:ext cx="45244" cy="43576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59749" name="Rectangle 34">
            <a:extLst>
              <a:ext uri="{FF2B5EF4-FFF2-40B4-BE49-F238E27FC236}">
                <a16:creationId xmlns:a16="http://schemas.microsoft.com/office/drawing/2014/main" id="{03B7D4D6-6E90-4D3D-800F-24BDB055E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7332" y="4953754"/>
            <a:ext cx="45244" cy="6786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59750" name="Rectangle 35">
            <a:extLst>
              <a:ext uri="{FF2B5EF4-FFF2-40B4-BE49-F238E27FC236}">
                <a16:creationId xmlns:a16="http://schemas.microsoft.com/office/drawing/2014/main" id="{C7EE65DD-7507-493C-86F5-8BA1ED86D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7332" y="5121632"/>
            <a:ext cx="45244" cy="43576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59751" name="Rectangle 36">
            <a:extLst>
              <a:ext uri="{FF2B5EF4-FFF2-40B4-BE49-F238E27FC236}">
                <a16:creationId xmlns:a16="http://schemas.microsoft.com/office/drawing/2014/main" id="{D475F7FE-185B-4E8A-BFBB-8D8725691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5071" y="4834692"/>
            <a:ext cx="339329" cy="201215"/>
          </a:xfrm>
          <a:prstGeom prst="rect">
            <a:avLst/>
          </a:prstGeom>
          <a:solidFill>
            <a:srgbClr val="FF00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59752" name="Line 37">
            <a:extLst>
              <a:ext uri="{FF2B5EF4-FFF2-40B4-BE49-F238E27FC236}">
                <a16:creationId xmlns:a16="http://schemas.microsoft.com/office/drawing/2014/main" id="{64FD8934-7638-4CB6-98B6-2B20FDC1A0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10828" y="4877553"/>
            <a:ext cx="635794" cy="666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9753" name="Line 38">
            <a:extLst>
              <a:ext uri="{FF2B5EF4-FFF2-40B4-BE49-F238E27FC236}">
                <a16:creationId xmlns:a16="http://schemas.microsoft.com/office/drawing/2014/main" id="{4B1BE793-D40B-41B0-AE2E-DDC93D8493FD}"/>
              </a:ext>
            </a:extLst>
          </p:cNvPr>
          <p:cNvSpPr>
            <a:spLocks noChangeShapeType="1"/>
          </p:cNvSpPr>
          <p:nvPr/>
        </p:nvSpPr>
        <p:spPr bwMode="auto">
          <a:xfrm>
            <a:off x="2110828" y="4957326"/>
            <a:ext cx="570310" cy="117872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9754" name="Rectangle 39">
            <a:extLst>
              <a:ext uri="{FF2B5EF4-FFF2-40B4-BE49-F238E27FC236}">
                <a16:creationId xmlns:a16="http://schemas.microsoft.com/office/drawing/2014/main" id="{DFD56451-1D54-41EC-AFB1-7A3A3E5A6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3625" y="4442975"/>
            <a:ext cx="46434" cy="1073944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59755" name="Line 40">
            <a:extLst>
              <a:ext uri="{FF2B5EF4-FFF2-40B4-BE49-F238E27FC236}">
                <a16:creationId xmlns:a16="http://schemas.microsoft.com/office/drawing/2014/main" id="{2E4C70C8-0842-4055-A15E-84124DC64216}"/>
              </a:ext>
            </a:extLst>
          </p:cNvPr>
          <p:cNvSpPr>
            <a:spLocks noChangeShapeType="1"/>
          </p:cNvSpPr>
          <p:nvPr/>
        </p:nvSpPr>
        <p:spPr bwMode="auto">
          <a:xfrm>
            <a:off x="2727571" y="4877554"/>
            <a:ext cx="834629" cy="69056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9756" name="Line 41">
            <a:extLst>
              <a:ext uri="{FF2B5EF4-FFF2-40B4-BE49-F238E27FC236}">
                <a16:creationId xmlns:a16="http://schemas.microsoft.com/office/drawing/2014/main" id="{ECE9D28B-22F7-450B-BB7E-55F8E77CC9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81137" y="4953754"/>
            <a:ext cx="881063" cy="121444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9757" name="Text Box 42">
            <a:extLst>
              <a:ext uri="{FF2B5EF4-FFF2-40B4-BE49-F238E27FC236}">
                <a16:creationId xmlns:a16="http://schemas.microsoft.com/office/drawing/2014/main" id="{6380B201-5365-45DD-AB78-D78B3ACA1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264" y="4610853"/>
            <a:ext cx="816249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fr-FR" sz="1500" b="1">
                <a:solidFill>
                  <a:srgbClr val="FF3300"/>
                </a:solidFill>
                <a:latin typeface="Arial" panose="020B0604020202020204" pitchFamily="34" charset="0"/>
              </a:rPr>
              <a:t>source</a:t>
            </a:r>
            <a:endParaRPr lang="en-US" altLang="fr-FR" sz="150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59758" name="Object 43">
            <a:extLst>
              <a:ext uri="{FF2B5EF4-FFF2-40B4-BE49-F238E27FC236}">
                <a16:creationId xmlns:a16="http://schemas.microsoft.com/office/drawing/2014/main" id="{80BBD922-0739-4670-BC07-23FBA4CC07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223856"/>
              </p:ext>
            </p:extLst>
          </p:nvPr>
        </p:nvGraphicFramePr>
        <p:xfrm>
          <a:off x="2874018" y="4620379"/>
          <a:ext cx="247650" cy="288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4" name="Equation" r:id="rId3" imgW="165028" imgH="228501" progId="Equation.DSMT4">
                  <p:embed/>
                </p:oleObj>
              </mc:Choice>
              <mc:Fallback>
                <p:oleObj name="Equation" r:id="rId3" imgW="165028" imgH="228501" progId="Equation.DSMT4">
                  <p:embed/>
                  <p:pic>
                    <p:nvPicPr>
                      <p:cNvPr id="159758" name="Object 43">
                        <a:extLst>
                          <a:ext uri="{FF2B5EF4-FFF2-40B4-BE49-F238E27FC236}">
                            <a16:creationId xmlns:a16="http://schemas.microsoft.com/office/drawing/2014/main" id="{80BBD922-0739-4670-BC07-23FBA4CC07F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4018" y="4620379"/>
                        <a:ext cx="247650" cy="2881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59" name="Object 44">
            <a:extLst>
              <a:ext uri="{FF2B5EF4-FFF2-40B4-BE49-F238E27FC236}">
                <a16:creationId xmlns:a16="http://schemas.microsoft.com/office/drawing/2014/main" id="{DB4B5AA5-5B91-4EF0-8222-851C726F19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464384"/>
              </p:ext>
            </p:extLst>
          </p:nvPr>
        </p:nvGraphicFramePr>
        <p:xfrm>
          <a:off x="2874018" y="5038288"/>
          <a:ext cx="289322" cy="288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5" name="Equation" r:id="rId5" imgW="190500" imgH="228600" progId="Equation.DSMT4">
                  <p:embed/>
                </p:oleObj>
              </mc:Choice>
              <mc:Fallback>
                <p:oleObj name="Equation" r:id="rId5" imgW="190500" imgH="228600" progId="Equation.DSMT4">
                  <p:embed/>
                  <p:pic>
                    <p:nvPicPr>
                      <p:cNvPr id="159759" name="Object 44">
                        <a:extLst>
                          <a:ext uri="{FF2B5EF4-FFF2-40B4-BE49-F238E27FC236}">
                            <a16:creationId xmlns:a16="http://schemas.microsoft.com/office/drawing/2014/main" id="{DB4B5AA5-5B91-4EF0-8222-851C726F19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4018" y="5038288"/>
                        <a:ext cx="289322" cy="2881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760" name="Text Box 45">
            <a:extLst>
              <a:ext uri="{FF2B5EF4-FFF2-40B4-BE49-F238E27FC236}">
                <a16:creationId xmlns:a16="http://schemas.microsoft.com/office/drawing/2014/main" id="{549C3406-5561-483D-A57F-2C43E5014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737" y="5665747"/>
            <a:ext cx="3062288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350" i="1">
                <a:solidFill>
                  <a:schemeClr val="accent2"/>
                </a:solidFill>
                <a:latin typeface="Arial" panose="020B0604020202020204" pitchFamily="34" charset="0"/>
              </a:rPr>
              <a:t>In the double-slit experiment</a:t>
            </a:r>
            <a:r>
              <a:rPr lang="en-US" altLang="fr-FR" sz="1350">
                <a:solidFill>
                  <a:schemeClr val="accent2"/>
                </a:solidFill>
                <a:latin typeface="Arial" panose="020B0604020202020204" pitchFamily="34" charset="0"/>
              </a:rPr>
              <a:t>, there are two paths to the same point on the screen.</a:t>
            </a:r>
          </a:p>
        </p:txBody>
      </p:sp>
      <p:pic>
        <p:nvPicPr>
          <p:cNvPr id="159761" name="Picture 46" descr="Fig_CP_idea">
            <a:extLst>
              <a:ext uri="{FF2B5EF4-FFF2-40B4-BE49-F238E27FC236}">
                <a16:creationId xmlns:a16="http://schemas.microsoft.com/office/drawing/2014/main" id="{97F19C74-DB43-40B9-B654-4CC6401EB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2" t="27512" r="31653" b="60336"/>
          <a:stretch>
            <a:fillRect/>
          </a:stretch>
        </p:blipFill>
        <p:spPr bwMode="auto">
          <a:xfrm>
            <a:off x="5096916" y="4471549"/>
            <a:ext cx="1984772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9762" name="Object 47">
            <a:extLst>
              <a:ext uri="{FF2B5EF4-FFF2-40B4-BE49-F238E27FC236}">
                <a16:creationId xmlns:a16="http://schemas.microsoft.com/office/drawing/2014/main" id="{4C3AFF24-5C2A-45FE-95C0-E5AF11024C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80524"/>
              </p:ext>
            </p:extLst>
          </p:nvPr>
        </p:nvGraphicFramePr>
        <p:xfrm>
          <a:off x="5926781" y="4476313"/>
          <a:ext cx="236934" cy="308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6" name="Equation" r:id="rId8" imgW="165028" imgH="228501" progId="Equation.DSMT4">
                  <p:embed/>
                </p:oleObj>
              </mc:Choice>
              <mc:Fallback>
                <p:oleObj name="Equation" r:id="rId8" imgW="165028" imgH="228501" progId="Equation.DSMT4">
                  <p:embed/>
                  <p:pic>
                    <p:nvPicPr>
                      <p:cNvPr id="159762" name="Object 47">
                        <a:extLst>
                          <a:ext uri="{FF2B5EF4-FFF2-40B4-BE49-F238E27FC236}">
                            <a16:creationId xmlns:a16="http://schemas.microsoft.com/office/drawing/2014/main" id="{4C3AFF24-5C2A-45FE-95C0-E5AF11024C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6781" y="4476313"/>
                        <a:ext cx="236934" cy="30837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63" name="Object 48">
            <a:extLst>
              <a:ext uri="{FF2B5EF4-FFF2-40B4-BE49-F238E27FC236}">
                <a16:creationId xmlns:a16="http://schemas.microsoft.com/office/drawing/2014/main" id="{476B6210-8EDE-4BD3-93A5-BE001388D4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627750"/>
              </p:ext>
            </p:extLst>
          </p:nvPr>
        </p:nvGraphicFramePr>
        <p:xfrm>
          <a:off x="6056559" y="4963278"/>
          <a:ext cx="277416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7" name="Equation" r:id="rId9" imgW="190500" imgH="228600" progId="Equation.DSMT4">
                  <p:embed/>
                </p:oleObj>
              </mc:Choice>
              <mc:Fallback>
                <p:oleObj name="Equation" r:id="rId9" imgW="190500" imgH="228600" progId="Equation.DSMT4">
                  <p:embed/>
                  <p:pic>
                    <p:nvPicPr>
                      <p:cNvPr id="159763" name="Object 48">
                        <a:extLst>
                          <a:ext uri="{FF2B5EF4-FFF2-40B4-BE49-F238E27FC236}">
                            <a16:creationId xmlns:a16="http://schemas.microsoft.com/office/drawing/2014/main" id="{476B6210-8EDE-4BD3-93A5-BE001388D4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6559" y="4963278"/>
                        <a:ext cx="277416" cy="30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764" name="Line 49">
            <a:extLst>
              <a:ext uri="{FF2B5EF4-FFF2-40B4-BE49-F238E27FC236}">
                <a16:creationId xmlns:a16="http://schemas.microsoft.com/office/drawing/2014/main" id="{73AB259A-296F-4615-901B-B4A56F2F8D6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03253" y="5594309"/>
            <a:ext cx="1714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9765" name="Line 50">
            <a:extLst>
              <a:ext uri="{FF2B5EF4-FFF2-40B4-BE49-F238E27FC236}">
                <a16:creationId xmlns:a16="http://schemas.microsoft.com/office/drawing/2014/main" id="{770EACFE-C348-48C6-87AD-CDBBA33286B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4375" y="5997931"/>
            <a:ext cx="1714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9766" name="Rectangle 51">
            <a:extLst>
              <a:ext uri="{FF2B5EF4-FFF2-40B4-BE49-F238E27FC236}">
                <a16:creationId xmlns:a16="http://schemas.microsoft.com/office/drawing/2014/main" id="{5393D9E8-3360-46D4-B855-2E417A45E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4447" y="5358566"/>
            <a:ext cx="406598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350" i="1" dirty="0">
                <a:solidFill>
                  <a:schemeClr val="accent2"/>
                </a:solidFill>
                <a:latin typeface="Arial" panose="020B0604020202020204" pitchFamily="34" charset="0"/>
              </a:rPr>
              <a:t>In the B experiment</a:t>
            </a:r>
            <a:r>
              <a:rPr lang="en-US" altLang="fr-FR" sz="1350" dirty="0">
                <a:solidFill>
                  <a:schemeClr val="accent2"/>
                </a:solidFill>
                <a:latin typeface="Arial" panose="020B0604020202020204" pitchFamily="34" charset="0"/>
              </a:rPr>
              <a:t>, we must choose final states that both a </a:t>
            </a:r>
            <a:r>
              <a:rPr lang="en-US" altLang="fr-FR" sz="1350" i="1" dirty="0">
                <a:solidFill>
                  <a:schemeClr val="accent2"/>
                </a:solidFill>
                <a:latin typeface="Arial" panose="020B0604020202020204" pitchFamily="34" charset="0"/>
              </a:rPr>
              <a:t>B</a:t>
            </a:r>
            <a:r>
              <a:rPr lang="en-US" altLang="fr-FR" sz="1350" baseline="30000" dirty="0">
                <a:solidFill>
                  <a:schemeClr val="accent2"/>
                </a:solidFill>
                <a:latin typeface="Arial" panose="020B0604020202020204" pitchFamily="34" charset="0"/>
              </a:rPr>
              <a:t>0</a:t>
            </a:r>
            <a:r>
              <a:rPr lang="en-US" altLang="fr-FR" sz="1350" dirty="0">
                <a:solidFill>
                  <a:schemeClr val="accent2"/>
                </a:solidFill>
                <a:latin typeface="Arial" panose="020B0604020202020204" pitchFamily="34" charset="0"/>
              </a:rPr>
              <a:t> and a </a:t>
            </a:r>
            <a:r>
              <a:rPr lang="en-US" altLang="fr-FR" sz="1350" i="1" dirty="0">
                <a:solidFill>
                  <a:schemeClr val="accent2"/>
                </a:solidFill>
                <a:latin typeface="Arial" panose="020B0604020202020204" pitchFamily="34" charset="0"/>
              </a:rPr>
              <a:t>B</a:t>
            </a:r>
            <a:r>
              <a:rPr lang="en-US" altLang="fr-FR" sz="1350" baseline="30000" dirty="0">
                <a:solidFill>
                  <a:schemeClr val="accent2"/>
                </a:solidFill>
                <a:latin typeface="Arial" panose="020B0604020202020204" pitchFamily="34" charset="0"/>
              </a:rPr>
              <a:t>0</a:t>
            </a:r>
            <a:r>
              <a:rPr lang="en-US" altLang="fr-FR" sz="1350" dirty="0">
                <a:solidFill>
                  <a:schemeClr val="accent2"/>
                </a:solidFill>
                <a:latin typeface="Arial" panose="020B0604020202020204" pitchFamily="34" charset="0"/>
              </a:rPr>
              <a:t> can decay into.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fr-FR" sz="1350" i="1" dirty="0">
                <a:solidFill>
                  <a:srgbClr val="FF0000"/>
                </a:solidFill>
                <a:latin typeface="Arial" panose="020B0604020202020204" pitchFamily="34" charset="0"/>
              </a:rPr>
              <a:t>We perform the B experiment twice</a:t>
            </a:r>
            <a:r>
              <a:rPr lang="en-US" altLang="fr-FR" sz="1350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en-US" altLang="fr-FR" sz="1350" dirty="0">
                <a:solidFill>
                  <a:srgbClr val="FF0000"/>
                </a:solidFill>
                <a:latin typeface="Arial" panose="020B0604020202020204" pitchFamily="34" charset="0"/>
              </a:rPr>
              <a:t>(starting from </a:t>
            </a:r>
            <a:r>
              <a:rPr lang="en-US" altLang="fr-FR" sz="1350" i="1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r>
              <a:rPr lang="en-US" altLang="fr-FR" sz="135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0</a:t>
            </a:r>
            <a:r>
              <a:rPr lang="en-US" altLang="fr-FR" sz="1350" dirty="0">
                <a:solidFill>
                  <a:srgbClr val="FF0000"/>
                </a:solidFill>
                <a:latin typeface="Arial" panose="020B0604020202020204" pitchFamily="34" charset="0"/>
              </a:rPr>
              <a:t> and from </a:t>
            </a:r>
            <a:r>
              <a:rPr lang="en-US" altLang="fr-FR" sz="1350" i="1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r>
              <a:rPr lang="en-US" altLang="fr-FR" sz="135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0</a:t>
            </a:r>
            <a:r>
              <a:rPr lang="en-US" altLang="fr-FR" sz="1350" dirty="0">
                <a:solidFill>
                  <a:srgbClr val="FF0000"/>
                </a:solidFill>
                <a:latin typeface="Arial" panose="020B0604020202020204" pitchFamily="34" charset="0"/>
              </a:rPr>
              <a:t>).</a:t>
            </a:r>
            <a:r>
              <a:rPr lang="en-US" altLang="fr-FR" sz="1350" dirty="0">
                <a:solidFill>
                  <a:schemeClr val="accent2"/>
                </a:solidFill>
                <a:latin typeface="Arial" panose="020B0604020202020204" pitchFamily="34" charset="0"/>
              </a:rPr>
              <a:t> We then compare the results.</a:t>
            </a:r>
          </a:p>
        </p:txBody>
      </p:sp>
      <p:sp>
        <p:nvSpPr>
          <p:cNvPr id="159767" name="Rectangle 52">
            <a:extLst>
              <a:ext uri="{FF2B5EF4-FFF2-40B4-BE49-F238E27FC236}">
                <a16:creationId xmlns:a16="http://schemas.microsoft.com/office/drawing/2014/main" id="{22FF0556-AC13-4095-8C08-593CA916C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8382" y="3748087"/>
            <a:ext cx="493603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350">
                <a:solidFill>
                  <a:schemeClr val="tx2"/>
                </a:solidFill>
                <a:latin typeface="Arial" panose="020B0604020202020204" pitchFamily="34" charset="0"/>
              </a:rPr>
              <a:t>Analogy: “Double-Slit” Experiments with Matter and Antimatter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AB83DCBA-3467-4A61-9DBC-F24CF8FB13C3}"/>
              </a:ext>
            </a:extLst>
          </p:cNvPr>
          <p:cNvGrpSpPr/>
          <p:nvPr/>
        </p:nvGrpSpPr>
        <p:grpSpPr>
          <a:xfrm>
            <a:off x="1489993" y="762509"/>
            <a:ext cx="6668330" cy="3170546"/>
            <a:chOff x="2337198" y="1353742"/>
            <a:chExt cx="4043564" cy="2302669"/>
          </a:xfrm>
        </p:grpSpPr>
        <p:grpSp>
          <p:nvGrpSpPr>
            <p:cNvPr id="159747" name="Group 6">
              <a:extLst>
                <a:ext uri="{FF2B5EF4-FFF2-40B4-BE49-F238E27FC236}">
                  <a16:creationId xmlns:a16="http://schemas.microsoft.com/office/drawing/2014/main" id="{6812779F-0CCE-4A59-AA99-074B8D78FA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4157" y="1353742"/>
              <a:ext cx="3479006" cy="2302669"/>
              <a:chOff x="1338" y="659"/>
              <a:chExt cx="2922" cy="1934"/>
            </a:xfrm>
          </p:grpSpPr>
          <p:sp>
            <p:nvSpPr>
              <p:cNvPr id="159771" name="Line 7">
                <a:extLst>
                  <a:ext uri="{FF2B5EF4-FFF2-40B4-BE49-F238E27FC236}">
                    <a16:creationId xmlns:a16="http://schemas.microsoft.com/office/drawing/2014/main" id="{CF24112C-53DE-4515-9D5F-DEBCFB1A79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4" y="974"/>
                <a:ext cx="16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72" name="Line 8">
                <a:extLst>
                  <a:ext uri="{FF2B5EF4-FFF2-40B4-BE49-F238E27FC236}">
                    <a16:creationId xmlns:a16="http://schemas.microsoft.com/office/drawing/2014/main" id="{8EAD888C-C5E6-47B1-9AB1-B143BB01F2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4" y="1262"/>
                <a:ext cx="16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73" name="Line 9">
                <a:extLst>
                  <a:ext uri="{FF2B5EF4-FFF2-40B4-BE49-F238E27FC236}">
                    <a16:creationId xmlns:a16="http://schemas.microsoft.com/office/drawing/2014/main" id="{986B3CAC-C557-4FB5-A85E-0376E18C2B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084129">
                <a:off x="1492" y="1838"/>
                <a:ext cx="110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74" name="Line 10">
                <a:extLst>
                  <a:ext uri="{FF2B5EF4-FFF2-40B4-BE49-F238E27FC236}">
                    <a16:creationId xmlns:a16="http://schemas.microsoft.com/office/drawing/2014/main" id="{C366D68D-2D0D-48F1-AC45-7FC00BE588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084129">
                <a:off x="1364" y="2101"/>
                <a:ext cx="110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75" name="Line 11">
                <a:extLst>
                  <a:ext uri="{FF2B5EF4-FFF2-40B4-BE49-F238E27FC236}">
                    <a16:creationId xmlns:a16="http://schemas.microsoft.com/office/drawing/2014/main" id="{B144BE38-9C0F-467A-8C17-C9F283460B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1967780">
                <a:off x="2836" y="1838"/>
                <a:ext cx="110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76" name="Line 12">
                <a:extLst>
                  <a:ext uri="{FF2B5EF4-FFF2-40B4-BE49-F238E27FC236}">
                    <a16:creationId xmlns:a16="http://schemas.microsoft.com/office/drawing/2014/main" id="{E3098405-653C-46DE-AF64-585357A983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1967780">
                <a:off x="2956" y="2094"/>
                <a:ext cx="110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77" name="Text Box 13">
                <a:extLst>
                  <a:ext uri="{FF2B5EF4-FFF2-40B4-BE49-F238E27FC236}">
                    <a16:creationId xmlns:a16="http://schemas.microsoft.com/office/drawing/2014/main" id="{8F0A2BD3-C410-49F4-ACA1-9321959033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38" y="952"/>
                <a:ext cx="30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350">
                    <a:latin typeface="Arial" panose="020B0604020202020204" pitchFamily="34" charset="0"/>
                  </a:rPr>
                  <a:t>B</a:t>
                </a:r>
                <a:r>
                  <a:rPr lang="en-US" altLang="fr-FR" sz="1350" baseline="30000">
                    <a:latin typeface="Arial" panose="020B0604020202020204" pitchFamily="34" charset="0"/>
                  </a:rPr>
                  <a:t>0</a:t>
                </a:r>
                <a:endParaRPr lang="en-GB" altLang="fr-FR" sz="1350" baseline="30000">
                  <a:latin typeface="Arial" panose="020B0604020202020204" pitchFamily="34" charset="0"/>
                </a:endParaRPr>
              </a:p>
            </p:txBody>
          </p:sp>
          <p:sp>
            <p:nvSpPr>
              <p:cNvPr id="159778" name="Text Box 14">
                <a:extLst>
                  <a:ext uri="{FF2B5EF4-FFF2-40B4-BE49-F238E27FC236}">
                    <a16:creationId xmlns:a16="http://schemas.microsoft.com/office/drawing/2014/main" id="{1A71EA3E-D6EB-4D86-834B-89A8F82EFF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08" y="2341"/>
                <a:ext cx="30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350">
                    <a:latin typeface="Arial" panose="020B0604020202020204" pitchFamily="34" charset="0"/>
                  </a:rPr>
                  <a:t>B</a:t>
                </a:r>
                <a:r>
                  <a:rPr lang="en-US" altLang="fr-FR" sz="1350" baseline="30000">
                    <a:latin typeface="Arial" panose="020B0604020202020204" pitchFamily="34" charset="0"/>
                  </a:rPr>
                  <a:t>0</a:t>
                </a:r>
                <a:endParaRPr lang="en-GB" altLang="fr-FR" sz="1350" baseline="30000">
                  <a:latin typeface="Arial" panose="020B0604020202020204" pitchFamily="34" charset="0"/>
                </a:endParaRPr>
              </a:p>
            </p:txBody>
          </p:sp>
          <p:sp>
            <p:nvSpPr>
              <p:cNvPr id="159779" name="Line 15">
                <a:extLst>
                  <a:ext uri="{FF2B5EF4-FFF2-40B4-BE49-F238E27FC236}">
                    <a16:creationId xmlns:a16="http://schemas.microsoft.com/office/drawing/2014/main" id="{554FAAA4-26C4-4D22-ACF4-5531DE7FF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52" y="2341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80" name="Text Box 16">
                <a:extLst>
                  <a:ext uri="{FF2B5EF4-FFF2-40B4-BE49-F238E27FC236}">
                    <a16:creationId xmlns:a16="http://schemas.microsoft.com/office/drawing/2014/main" id="{9BDB828D-F5AD-44C5-8867-2E3766AB738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0" y="952"/>
                <a:ext cx="33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350">
                    <a:latin typeface="Arial" panose="020B0604020202020204" pitchFamily="34" charset="0"/>
                  </a:rPr>
                  <a:t>f</a:t>
                </a:r>
                <a:r>
                  <a:rPr lang="en-US" altLang="fr-FR" sz="1350" baseline="-25000">
                    <a:latin typeface="Arial" panose="020B0604020202020204" pitchFamily="34" charset="0"/>
                  </a:rPr>
                  <a:t>CP</a:t>
                </a:r>
                <a:endParaRPr lang="en-GB" altLang="fr-FR" sz="1350" baseline="-25000">
                  <a:latin typeface="Arial" panose="020B0604020202020204" pitchFamily="34" charset="0"/>
                </a:endParaRPr>
              </a:p>
            </p:txBody>
          </p:sp>
          <p:sp>
            <p:nvSpPr>
              <p:cNvPr id="159781" name="Text Box 17">
                <a:extLst>
                  <a:ext uri="{FF2B5EF4-FFF2-40B4-BE49-F238E27FC236}">
                    <a16:creationId xmlns:a16="http://schemas.microsoft.com/office/drawing/2014/main" id="{14A9768A-9D37-44DD-A00B-96ED2AABBE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86" y="758"/>
                <a:ext cx="30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350">
                    <a:latin typeface="Arial" panose="020B0604020202020204" pitchFamily="34" charset="0"/>
                  </a:rPr>
                  <a:t>A</a:t>
                </a:r>
                <a:r>
                  <a:rPr lang="en-US" altLang="fr-FR" sz="1350" baseline="-25000">
                    <a:latin typeface="Arial" panose="020B0604020202020204" pitchFamily="34" charset="0"/>
                  </a:rPr>
                  <a:t>1</a:t>
                </a:r>
                <a:endParaRPr lang="en-GB" altLang="fr-FR" sz="1350" baseline="-25000">
                  <a:latin typeface="Arial" panose="020B0604020202020204" pitchFamily="34" charset="0"/>
                </a:endParaRPr>
              </a:p>
            </p:txBody>
          </p:sp>
          <p:sp>
            <p:nvSpPr>
              <p:cNvPr id="159782" name="Text Box 18">
                <a:extLst>
                  <a:ext uri="{FF2B5EF4-FFF2-40B4-BE49-F238E27FC236}">
                    <a16:creationId xmlns:a16="http://schemas.microsoft.com/office/drawing/2014/main" id="{24DE7F7B-41AF-4ED2-8FC5-305C87946E6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68" y="1271"/>
                <a:ext cx="30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350">
                    <a:latin typeface="Arial" panose="020B0604020202020204" pitchFamily="34" charset="0"/>
                  </a:rPr>
                  <a:t>A</a:t>
                </a:r>
                <a:r>
                  <a:rPr lang="en-US" altLang="fr-FR" sz="1350" baseline="-25000">
                    <a:latin typeface="Arial" panose="020B0604020202020204" pitchFamily="34" charset="0"/>
                  </a:rPr>
                  <a:t>2</a:t>
                </a:r>
                <a:endParaRPr lang="en-GB" altLang="fr-FR" sz="1350" baseline="-25000">
                  <a:latin typeface="Arial" panose="020B0604020202020204" pitchFamily="34" charset="0"/>
                </a:endParaRPr>
              </a:p>
            </p:txBody>
          </p:sp>
          <p:sp>
            <p:nvSpPr>
              <p:cNvPr id="159783" name="Text Box 19">
                <a:extLst>
                  <a:ext uri="{FF2B5EF4-FFF2-40B4-BE49-F238E27FC236}">
                    <a16:creationId xmlns:a16="http://schemas.microsoft.com/office/drawing/2014/main" id="{1DF79881-5819-494E-B4D2-A63E23353F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16" y="1550"/>
                <a:ext cx="30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350">
                    <a:latin typeface="Arial" panose="020B0604020202020204" pitchFamily="34" charset="0"/>
                  </a:rPr>
                  <a:t>A</a:t>
                </a:r>
                <a:r>
                  <a:rPr lang="en-US" altLang="fr-FR" sz="1350" baseline="-25000">
                    <a:latin typeface="Arial" panose="020B0604020202020204" pitchFamily="34" charset="0"/>
                  </a:rPr>
                  <a:t>1</a:t>
                </a:r>
                <a:endParaRPr lang="en-GB" altLang="fr-FR" sz="1350" baseline="-25000">
                  <a:latin typeface="Arial" panose="020B0604020202020204" pitchFamily="34" charset="0"/>
                </a:endParaRPr>
              </a:p>
            </p:txBody>
          </p:sp>
          <p:sp>
            <p:nvSpPr>
              <p:cNvPr id="159784" name="Text Box 20">
                <a:extLst>
                  <a:ext uri="{FF2B5EF4-FFF2-40B4-BE49-F238E27FC236}">
                    <a16:creationId xmlns:a16="http://schemas.microsoft.com/office/drawing/2014/main" id="{D293192D-70D0-4326-BD6B-D8DB956B5C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84" y="2135"/>
                <a:ext cx="30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350">
                    <a:latin typeface="Arial" panose="020B0604020202020204" pitchFamily="34" charset="0"/>
                  </a:rPr>
                  <a:t>A</a:t>
                </a:r>
                <a:r>
                  <a:rPr lang="en-US" altLang="fr-FR" sz="1350" baseline="-25000">
                    <a:latin typeface="Arial" panose="020B0604020202020204" pitchFamily="34" charset="0"/>
                  </a:rPr>
                  <a:t>2</a:t>
                </a:r>
                <a:endParaRPr lang="en-GB" altLang="fr-FR" sz="1350" baseline="-25000">
                  <a:latin typeface="Arial" panose="020B0604020202020204" pitchFamily="34" charset="0"/>
                </a:endParaRPr>
              </a:p>
            </p:txBody>
          </p:sp>
          <p:sp>
            <p:nvSpPr>
              <p:cNvPr id="159785" name="Line 21">
                <a:extLst>
                  <a:ext uri="{FF2B5EF4-FFF2-40B4-BE49-F238E27FC236}">
                    <a16:creationId xmlns:a16="http://schemas.microsoft.com/office/drawing/2014/main" id="{41B8A9D8-083A-42A4-87C9-A542C03FE3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4" y="159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86" name="Line 22">
                <a:extLst>
                  <a:ext uri="{FF2B5EF4-FFF2-40B4-BE49-F238E27FC236}">
                    <a16:creationId xmlns:a16="http://schemas.microsoft.com/office/drawing/2014/main" id="{D1C706A5-084F-424B-A821-3E83B731D9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4" y="216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87" name="Line 23">
                <a:extLst>
                  <a:ext uri="{FF2B5EF4-FFF2-40B4-BE49-F238E27FC236}">
                    <a16:creationId xmlns:a16="http://schemas.microsoft.com/office/drawing/2014/main" id="{72CD9700-0608-4694-8032-E09F2B981A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40" y="974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arrow" w="med" len="med"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88" name="Line 24">
                <a:extLst>
                  <a:ext uri="{FF2B5EF4-FFF2-40B4-BE49-F238E27FC236}">
                    <a16:creationId xmlns:a16="http://schemas.microsoft.com/office/drawing/2014/main" id="{9093E628-38B4-4004-8D9B-4AFE857EB0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4" y="1838"/>
                <a:ext cx="192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89" name="Line 25">
                <a:extLst>
                  <a:ext uri="{FF2B5EF4-FFF2-40B4-BE49-F238E27FC236}">
                    <a16:creationId xmlns:a16="http://schemas.microsoft.com/office/drawing/2014/main" id="{19B89B42-2FFD-4ED8-B4EF-B8FC31C57D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76" y="1838"/>
                <a:ext cx="192" cy="240"/>
              </a:xfrm>
              <a:prstGeom prst="line">
                <a:avLst/>
              </a:prstGeom>
              <a:noFill/>
              <a:ln w="38100" cap="rnd">
                <a:solidFill>
                  <a:schemeClr val="tx1"/>
                </a:solidFill>
                <a:prstDash val="sysDot"/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90" name="Line 26">
                <a:extLst>
                  <a:ext uri="{FF2B5EF4-FFF2-40B4-BE49-F238E27FC236}">
                    <a16:creationId xmlns:a16="http://schemas.microsoft.com/office/drawing/2014/main" id="{68DCACE5-75EF-4239-BBEF-5922B92047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24" y="1310"/>
                <a:ext cx="336" cy="384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91" name="Text Box 27">
                <a:extLst>
                  <a:ext uri="{FF2B5EF4-FFF2-40B4-BE49-F238E27FC236}">
                    <a16:creationId xmlns:a16="http://schemas.microsoft.com/office/drawing/2014/main" id="{D886990A-9755-4AFC-9503-E25B80397C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16" y="1742"/>
                <a:ext cx="384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350">
                    <a:latin typeface="Arial" panose="020B0604020202020204" pitchFamily="34" charset="0"/>
                  </a:rPr>
                  <a:t>M</a:t>
                </a:r>
                <a:r>
                  <a:rPr lang="en-US" altLang="fr-FR" sz="1350" baseline="-25000">
                    <a:latin typeface="Arial" panose="020B0604020202020204" pitchFamily="34" charset="0"/>
                  </a:rPr>
                  <a:t>12</a:t>
                </a:r>
                <a:endParaRPr lang="en-GB" altLang="fr-FR" sz="1350" baseline="-25000">
                  <a:latin typeface="Arial" panose="020B0604020202020204" pitchFamily="34" charset="0"/>
                </a:endParaRPr>
              </a:p>
            </p:txBody>
          </p:sp>
          <p:sp>
            <p:nvSpPr>
              <p:cNvPr id="159792" name="Text Box 28">
                <a:extLst>
                  <a:ext uri="{FF2B5EF4-FFF2-40B4-BE49-F238E27FC236}">
                    <a16:creationId xmlns:a16="http://schemas.microsoft.com/office/drawing/2014/main" id="{3F2435C6-E598-4FD4-A835-AA49AA4672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80" y="2126"/>
                <a:ext cx="299" cy="4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350">
                    <a:latin typeface="Symbol" panose="05050102010706020507" pitchFamily="18" charset="2"/>
                  </a:rPr>
                  <a:t>G</a:t>
                </a:r>
                <a:r>
                  <a:rPr lang="en-US" altLang="fr-FR" sz="1350" baseline="-25000">
                    <a:latin typeface="Arial" panose="020B0604020202020204" pitchFamily="34" charset="0"/>
                  </a:rPr>
                  <a:t>12</a:t>
                </a:r>
                <a:endParaRPr lang="en-GB" altLang="fr-FR" sz="1500">
                  <a:latin typeface="Arial" panose="020B0604020202020204" pitchFamily="34" charset="0"/>
                </a:endParaRPr>
              </a:p>
            </p:txBody>
          </p:sp>
          <p:sp>
            <p:nvSpPr>
              <p:cNvPr id="159793" name="Text Box 29">
                <a:extLst>
                  <a:ext uri="{FF2B5EF4-FFF2-40B4-BE49-F238E27FC236}">
                    <a16:creationId xmlns:a16="http://schemas.microsoft.com/office/drawing/2014/main" id="{3768FE7E-518E-4A13-A1EB-69ED1D55C4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8" y="1013"/>
                <a:ext cx="47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200">
                    <a:latin typeface="Arial" panose="020B0604020202020204" pitchFamily="34" charset="0"/>
                  </a:rPr>
                  <a:t>direct</a:t>
                </a:r>
                <a:endParaRPr lang="en-GB" altLang="fr-FR" sz="1200">
                  <a:latin typeface="Arial" panose="020B0604020202020204" pitchFamily="34" charset="0"/>
                </a:endParaRPr>
              </a:p>
            </p:txBody>
          </p:sp>
          <p:sp>
            <p:nvSpPr>
              <p:cNvPr id="159794" name="Text Box 30">
                <a:extLst>
                  <a:ext uri="{FF2B5EF4-FFF2-40B4-BE49-F238E27FC236}">
                    <a16:creationId xmlns:a16="http://schemas.microsoft.com/office/drawing/2014/main" id="{8650C308-3ED1-4F02-B942-1F29CAD6A86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042532">
                <a:off x="1989" y="2022"/>
                <a:ext cx="52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200">
                    <a:latin typeface="Arial" panose="020B0604020202020204" pitchFamily="34" charset="0"/>
                  </a:rPr>
                  <a:t>mixing</a:t>
                </a:r>
                <a:endParaRPr lang="en-GB" altLang="fr-FR" sz="1200">
                  <a:latin typeface="Arial" panose="020B0604020202020204" pitchFamily="34" charset="0"/>
                </a:endParaRPr>
              </a:p>
            </p:txBody>
          </p:sp>
          <p:sp>
            <p:nvSpPr>
              <p:cNvPr id="159795" name="Text Box 31">
                <a:extLst>
                  <a:ext uri="{FF2B5EF4-FFF2-40B4-BE49-F238E27FC236}">
                    <a16:creationId xmlns:a16="http://schemas.microsoft.com/office/drawing/2014/main" id="{7535BF47-8AC2-4327-BA41-EE7DD9C5C7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695814">
                <a:off x="1401" y="1192"/>
                <a:ext cx="913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200">
                    <a:latin typeface="Arial" panose="020B0604020202020204" pitchFamily="34" charset="0"/>
                  </a:rPr>
                  <a:t>Interference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200">
                    <a:latin typeface="Arial" panose="020B0604020202020204" pitchFamily="34" charset="0"/>
                  </a:rPr>
                  <a:t>mixing-decay</a:t>
                </a:r>
                <a:endParaRPr lang="en-GB" altLang="fr-FR" sz="1200">
                  <a:latin typeface="Arial" panose="020B0604020202020204" pitchFamily="34" charset="0"/>
                </a:endParaRPr>
              </a:p>
            </p:txBody>
          </p:sp>
          <p:sp>
            <p:nvSpPr>
              <p:cNvPr id="159796" name="Text Box 32">
                <a:extLst>
                  <a:ext uri="{FF2B5EF4-FFF2-40B4-BE49-F238E27FC236}">
                    <a16:creationId xmlns:a16="http://schemas.microsoft.com/office/drawing/2014/main" id="{E4E0410F-2D13-42F3-8625-B6AE00069D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13" y="659"/>
                <a:ext cx="1201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200">
                    <a:latin typeface="Arial" panose="020B0604020202020204" pitchFamily="34" charset="0"/>
                  </a:rPr>
                  <a:t>Direct also with B</a:t>
                </a:r>
                <a:r>
                  <a:rPr lang="en-US" altLang="fr-FR" sz="1200" baseline="30000">
                    <a:latin typeface="Arial" panose="020B0604020202020204" pitchFamily="34" charset="0"/>
                  </a:rPr>
                  <a:t>+</a:t>
                </a:r>
              </a:p>
            </p:txBody>
          </p:sp>
        </p:grpSp>
        <p:sp>
          <p:nvSpPr>
            <p:cNvPr id="159768" name="Text Box 53">
              <a:extLst>
                <a:ext uri="{FF2B5EF4-FFF2-40B4-BE49-F238E27FC236}">
                  <a16:creationId xmlns:a16="http://schemas.microsoft.com/office/drawing/2014/main" id="{4A42F10B-B8E2-477A-A5BB-DC5A367634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7198" y="2330053"/>
              <a:ext cx="431528" cy="3000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350">
                  <a:latin typeface="Symbol" panose="05050102010706020507" pitchFamily="18" charset="2"/>
                </a:rPr>
                <a:t>a,b</a:t>
              </a:r>
            </a:p>
          </p:txBody>
        </p:sp>
        <p:sp>
          <p:nvSpPr>
            <p:cNvPr id="159769" name="Text Box 54">
              <a:extLst>
                <a:ext uri="{FF2B5EF4-FFF2-40B4-BE49-F238E27FC236}">
                  <a16:creationId xmlns:a16="http://schemas.microsoft.com/office/drawing/2014/main" id="{A46595DA-D9AC-40BE-A13B-51C8D6B663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5564" y="1688072"/>
              <a:ext cx="255198" cy="3000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350">
                  <a:latin typeface="Symbol" panose="05050102010706020507" pitchFamily="18" charset="2"/>
                </a:rPr>
                <a:t>g</a:t>
              </a:r>
            </a:p>
          </p:txBody>
        </p:sp>
      </p:grpSp>
      <p:sp>
        <p:nvSpPr>
          <p:cNvPr id="159770" name="Espace réservé du numéro de diapositive 3">
            <a:extLst>
              <a:ext uri="{FF2B5EF4-FFF2-40B4-BE49-F238E27FC236}">
                <a16:creationId xmlns:a16="http://schemas.microsoft.com/office/drawing/2014/main" id="{BE8FC49F-5C1D-407B-A1BB-DC63CE943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12379FC-A1F1-48A9-8807-4A676A94E5C3}" type="slidenum">
              <a:rPr lang="fr-FR" altLang="fr-FR" sz="75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75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>
            <a:extLst>
              <a:ext uri="{FF2B5EF4-FFF2-40B4-BE49-F238E27FC236}">
                <a16:creationId xmlns:a16="http://schemas.microsoft.com/office/drawing/2014/main" id="{18F95DDD-5A8F-4768-8166-EFC4F565F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71" name="Rectangle 4">
            <a:extLst>
              <a:ext uri="{FF2B5EF4-FFF2-40B4-BE49-F238E27FC236}">
                <a16:creationId xmlns:a16="http://schemas.microsoft.com/office/drawing/2014/main" id="{E459E850-D42D-4319-A8FB-C6B2AD55F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72" name="Rectangle 6">
            <a:extLst>
              <a:ext uri="{FF2B5EF4-FFF2-40B4-BE49-F238E27FC236}">
                <a16:creationId xmlns:a16="http://schemas.microsoft.com/office/drawing/2014/main" id="{FA9501FD-19F4-4388-B084-7C7D2E218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73" name="Rectangle 8">
            <a:extLst>
              <a:ext uri="{FF2B5EF4-FFF2-40B4-BE49-F238E27FC236}">
                <a16:creationId xmlns:a16="http://schemas.microsoft.com/office/drawing/2014/main" id="{6A90F4D1-C9E7-47A6-B073-C96927E60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74" name="Rectangle 10">
            <a:extLst>
              <a:ext uri="{FF2B5EF4-FFF2-40B4-BE49-F238E27FC236}">
                <a16:creationId xmlns:a16="http://schemas.microsoft.com/office/drawing/2014/main" id="{69C6D553-8620-4AE4-B54E-C5290E6A7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75" name="Rectangle 12">
            <a:extLst>
              <a:ext uri="{FF2B5EF4-FFF2-40B4-BE49-F238E27FC236}">
                <a16:creationId xmlns:a16="http://schemas.microsoft.com/office/drawing/2014/main" id="{C64FFAC4-8F75-47CD-AA35-DF415DEA5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76" name="Rectangle 14">
            <a:extLst>
              <a:ext uri="{FF2B5EF4-FFF2-40B4-BE49-F238E27FC236}">
                <a16:creationId xmlns:a16="http://schemas.microsoft.com/office/drawing/2014/main" id="{98875258-C92B-4C9C-B633-916550174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77" name="Rectangle 16">
            <a:extLst>
              <a:ext uri="{FF2B5EF4-FFF2-40B4-BE49-F238E27FC236}">
                <a16:creationId xmlns:a16="http://schemas.microsoft.com/office/drawing/2014/main" id="{6F74FA9D-2DB9-4812-8162-ED18FA561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78" name="Rectangle 18">
            <a:extLst>
              <a:ext uri="{FF2B5EF4-FFF2-40B4-BE49-F238E27FC236}">
                <a16:creationId xmlns:a16="http://schemas.microsoft.com/office/drawing/2014/main" id="{A3AC2F7E-1C90-47F0-BDEB-306B56380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79" name="Rectangle 20">
            <a:extLst>
              <a:ext uri="{FF2B5EF4-FFF2-40B4-BE49-F238E27FC236}">
                <a16:creationId xmlns:a16="http://schemas.microsoft.com/office/drawing/2014/main" id="{5115AC05-B1F7-4382-AA9C-5AC3A4F12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80" name="ZoneTexte 7">
            <a:extLst>
              <a:ext uri="{FF2B5EF4-FFF2-40B4-BE49-F238E27FC236}">
                <a16:creationId xmlns:a16="http://schemas.microsoft.com/office/drawing/2014/main" id="{E2A0E0B5-9136-4C2C-9F4A-D7FED1D52F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8945" y="231912"/>
            <a:ext cx="7632848" cy="369332"/>
          </a:xfrm>
          <a:prstGeom prst="rect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800">
                <a:latin typeface="Arial" panose="020B0604020202020204" pitchFamily="34" charset="0"/>
              </a:rPr>
              <a:t>Three types of CP violation</a:t>
            </a:r>
          </a:p>
        </p:txBody>
      </p:sp>
      <p:sp>
        <p:nvSpPr>
          <p:cNvPr id="160781" name="ZoneTexte 52">
            <a:extLst>
              <a:ext uri="{FF2B5EF4-FFF2-40B4-BE49-F238E27FC236}">
                <a16:creationId xmlns:a16="http://schemas.microsoft.com/office/drawing/2014/main" id="{1E4EC3A2-3184-43A2-9CBB-1B601291F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4451" y="2800351"/>
            <a:ext cx="332184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 u="sng">
                <a:solidFill>
                  <a:srgbClr val="0000FF"/>
                </a:solidFill>
                <a:latin typeface="Arial" panose="020B0604020202020204" pitchFamily="34" charset="0"/>
              </a:rPr>
              <a:t>CP violation CP in mixing :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37A9F11-7803-4107-9B16-EFE50B754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4450" y="3829051"/>
            <a:ext cx="41255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FR" u="sng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CP violation in </a:t>
            </a:r>
            <a:r>
              <a:rPr lang="fr-FR" u="sng" dirty="0" err="1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decay</a:t>
            </a:r>
            <a:r>
              <a:rPr lang="fr-FR" u="sng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 (« direct CP») :</a:t>
            </a:r>
          </a:p>
        </p:txBody>
      </p:sp>
      <p:sp>
        <p:nvSpPr>
          <p:cNvPr id="160783" name="ZoneTexte 56">
            <a:extLst>
              <a:ext uri="{FF2B5EF4-FFF2-40B4-BE49-F238E27FC236}">
                <a16:creationId xmlns:a16="http://schemas.microsoft.com/office/drawing/2014/main" id="{227AD562-3161-40BE-B582-07B796693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4450" y="4857751"/>
            <a:ext cx="278606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fr-FR" altLang="fr-FR" sz="1350" u="sng">
                <a:solidFill>
                  <a:srgbClr val="FF6699"/>
                </a:solidFill>
                <a:latin typeface="Arial" panose="020B0604020202020204" pitchFamily="34" charset="0"/>
              </a:rPr>
              <a:t>CP violation in the interference between mixing and decay :</a:t>
            </a:r>
          </a:p>
        </p:txBody>
      </p:sp>
      <p:grpSp>
        <p:nvGrpSpPr>
          <p:cNvPr id="160784" name="Groupe 51">
            <a:extLst>
              <a:ext uri="{FF2B5EF4-FFF2-40B4-BE49-F238E27FC236}">
                <a16:creationId xmlns:a16="http://schemas.microsoft.com/office/drawing/2014/main" id="{EE5FD4D9-3CC1-4A12-BEBF-039CEE172D68}"/>
              </a:ext>
            </a:extLst>
          </p:cNvPr>
          <p:cNvGrpSpPr>
            <a:grpSpLocks/>
          </p:cNvGrpSpPr>
          <p:nvPr/>
        </p:nvGrpSpPr>
        <p:grpSpPr bwMode="auto">
          <a:xfrm>
            <a:off x="3650456" y="2739630"/>
            <a:ext cx="2786063" cy="535781"/>
            <a:chOff x="4776791" y="3286124"/>
            <a:chExt cx="4152926" cy="923929"/>
          </a:xfrm>
        </p:grpSpPr>
        <p:pic>
          <p:nvPicPr>
            <p:cNvPr id="160827" name="Picture 17">
              <a:extLst>
                <a:ext uri="{FF2B5EF4-FFF2-40B4-BE49-F238E27FC236}">
                  <a16:creationId xmlns:a16="http://schemas.microsoft.com/office/drawing/2014/main" id="{EACA74A6-227B-465F-923F-C2B7A0DA39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6791" y="3362327"/>
              <a:ext cx="295275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828" name="Picture 19">
              <a:extLst>
                <a:ext uri="{FF2B5EF4-FFF2-40B4-BE49-F238E27FC236}">
                  <a16:creationId xmlns:a16="http://schemas.microsoft.com/office/drawing/2014/main" id="{6798F6B9-3590-4FEC-AD87-D078FD5519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7055" y="3357562"/>
              <a:ext cx="295275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5815201F-C56F-4E77-84E9-860E2B550CB1}"/>
                </a:ext>
              </a:extLst>
            </p:cNvPr>
            <p:cNvCxnSpPr/>
            <p:nvPr/>
          </p:nvCxnSpPr>
          <p:spPr>
            <a:xfrm>
              <a:off x="5144166" y="3499654"/>
              <a:ext cx="1428677" cy="20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>
              <a:extLst>
                <a:ext uri="{FF2B5EF4-FFF2-40B4-BE49-F238E27FC236}">
                  <a16:creationId xmlns:a16="http://schemas.microsoft.com/office/drawing/2014/main" id="{78E4BF0C-3621-4973-8ECF-D0B6FDC8B72F}"/>
                </a:ext>
              </a:extLst>
            </p:cNvPr>
            <p:cNvCxnSpPr/>
            <p:nvPr/>
          </p:nvCxnSpPr>
          <p:spPr>
            <a:xfrm>
              <a:off x="7215304" y="3499654"/>
              <a:ext cx="1428678" cy="20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0831" name="Picture 7">
              <a:extLst>
                <a:ext uri="{FF2B5EF4-FFF2-40B4-BE49-F238E27FC236}">
                  <a16:creationId xmlns:a16="http://schemas.microsoft.com/office/drawing/2014/main" id="{1C958037-9A2F-434F-980C-D228A46636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6842" y="3286124"/>
              <a:ext cx="142875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832" name="Picture 17">
              <a:extLst>
                <a:ext uri="{FF2B5EF4-FFF2-40B4-BE49-F238E27FC236}">
                  <a16:creationId xmlns:a16="http://schemas.microsoft.com/office/drawing/2014/main" id="{F022D95A-77B2-4D57-A791-4A80FF6B6C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7055" y="3857628"/>
              <a:ext cx="295275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833" name="Picture 19">
              <a:extLst>
                <a:ext uri="{FF2B5EF4-FFF2-40B4-BE49-F238E27FC236}">
                  <a16:creationId xmlns:a16="http://schemas.microsoft.com/office/drawing/2014/main" id="{02E476F0-2948-4367-B97B-5CCAC1523A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6791" y="3857628"/>
              <a:ext cx="295275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A10F872E-A93B-4E66-87F7-CA31C2AF0090}"/>
                </a:ext>
              </a:extLst>
            </p:cNvPr>
            <p:cNvCxnSpPr/>
            <p:nvPr/>
          </p:nvCxnSpPr>
          <p:spPr>
            <a:xfrm>
              <a:off x="5144166" y="4000629"/>
              <a:ext cx="1428677" cy="20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>
              <a:extLst>
                <a:ext uri="{FF2B5EF4-FFF2-40B4-BE49-F238E27FC236}">
                  <a16:creationId xmlns:a16="http://schemas.microsoft.com/office/drawing/2014/main" id="{8187BA96-1822-47E0-8E01-26CE1DC75611}"/>
                </a:ext>
              </a:extLst>
            </p:cNvPr>
            <p:cNvCxnSpPr/>
            <p:nvPr/>
          </p:nvCxnSpPr>
          <p:spPr>
            <a:xfrm>
              <a:off x="7215304" y="4000629"/>
              <a:ext cx="1428678" cy="20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0836" name="Picture 9">
              <a:extLst>
                <a:ext uri="{FF2B5EF4-FFF2-40B4-BE49-F238E27FC236}">
                  <a16:creationId xmlns:a16="http://schemas.microsoft.com/office/drawing/2014/main" id="{F53DE68F-DEBC-486C-875B-AF2CE486C7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6842" y="3789594"/>
              <a:ext cx="142875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0785" name="Groupe 28">
            <a:extLst>
              <a:ext uri="{FF2B5EF4-FFF2-40B4-BE49-F238E27FC236}">
                <a16:creationId xmlns:a16="http://schemas.microsoft.com/office/drawing/2014/main" id="{6BF08AA5-CD52-4456-B72A-11B4E511CB39}"/>
              </a:ext>
            </a:extLst>
          </p:cNvPr>
          <p:cNvGrpSpPr>
            <a:grpSpLocks/>
          </p:cNvGrpSpPr>
          <p:nvPr/>
        </p:nvGrpSpPr>
        <p:grpSpPr bwMode="auto">
          <a:xfrm>
            <a:off x="4336256" y="3654028"/>
            <a:ext cx="2786063" cy="803672"/>
            <a:chOff x="2214546" y="2285992"/>
            <a:chExt cx="4071965" cy="1357322"/>
          </a:xfrm>
        </p:grpSpPr>
        <p:cxnSp>
          <p:nvCxnSpPr>
            <p:cNvPr id="31" name="Connecteur droit avec flèche 30">
              <a:extLst>
                <a:ext uri="{FF2B5EF4-FFF2-40B4-BE49-F238E27FC236}">
                  <a16:creationId xmlns:a16="http://schemas.microsoft.com/office/drawing/2014/main" id="{BC250F70-5B0A-4991-8A0B-EBB16BEBE386}"/>
                </a:ext>
              </a:extLst>
            </p:cNvPr>
            <p:cNvCxnSpPr/>
            <p:nvPr/>
          </p:nvCxnSpPr>
          <p:spPr>
            <a:xfrm>
              <a:off x="2499932" y="2643923"/>
              <a:ext cx="350119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2B16F917-0247-41EE-B5F4-9AED971A03EE}"/>
                </a:ext>
              </a:extLst>
            </p:cNvPr>
            <p:cNvCxnSpPr/>
            <p:nvPr/>
          </p:nvCxnSpPr>
          <p:spPr>
            <a:xfrm>
              <a:off x="2499932" y="3142613"/>
              <a:ext cx="3501194" cy="20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0821" name="Picture 1">
              <a:extLst>
                <a:ext uri="{FF2B5EF4-FFF2-40B4-BE49-F238E27FC236}">
                  <a16:creationId xmlns:a16="http://schemas.microsoft.com/office/drawing/2014/main" id="{7093E274-910C-4492-A7D1-896778E138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5761" y="2285992"/>
              <a:ext cx="161925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822" name="Picture 3">
              <a:extLst>
                <a:ext uri="{FF2B5EF4-FFF2-40B4-BE49-F238E27FC236}">
                  <a16:creationId xmlns:a16="http://schemas.microsoft.com/office/drawing/2014/main" id="{14003BD4-209B-48CA-8DB3-08474F0658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5761" y="3290889"/>
              <a:ext cx="161925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823" name="Picture 5">
              <a:extLst>
                <a:ext uri="{FF2B5EF4-FFF2-40B4-BE49-F238E27FC236}">
                  <a16:creationId xmlns:a16="http://schemas.microsoft.com/office/drawing/2014/main" id="{B874CB3E-1562-423C-AEDD-4350B3515A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546" y="3000372"/>
              <a:ext cx="171450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824" name="Picture 7">
              <a:extLst>
                <a:ext uri="{FF2B5EF4-FFF2-40B4-BE49-F238E27FC236}">
                  <a16:creationId xmlns:a16="http://schemas.microsoft.com/office/drawing/2014/main" id="{E0A39BF8-E8E8-4473-935D-4DE118697E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3636" y="2939820"/>
              <a:ext cx="142875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825" name="Picture 9">
              <a:extLst>
                <a:ext uri="{FF2B5EF4-FFF2-40B4-BE49-F238E27FC236}">
                  <a16:creationId xmlns:a16="http://schemas.microsoft.com/office/drawing/2014/main" id="{046F7ADD-E32E-4B00-ACCA-8772FEDFD2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3636" y="2443158"/>
              <a:ext cx="142875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826" name="Picture 11">
              <a:extLst>
                <a:ext uri="{FF2B5EF4-FFF2-40B4-BE49-F238E27FC236}">
                  <a16:creationId xmlns:a16="http://schemas.microsoft.com/office/drawing/2014/main" id="{3DF1C764-F7F2-4D94-8F3F-57D0562703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546" y="2500306"/>
              <a:ext cx="171450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0786" name="Groupe 81">
            <a:extLst>
              <a:ext uri="{FF2B5EF4-FFF2-40B4-BE49-F238E27FC236}">
                <a16:creationId xmlns:a16="http://schemas.microsoft.com/office/drawing/2014/main" id="{4B459877-52EC-4F5F-BDC0-10EE066A37B2}"/>
              </a:ext>
            </a:extLst>
          </p:cNvPr>
          <p:cNvGrpSpPr>
            <a:grpSpLocks/>
          </p:cNvGrpSpPr>
          <p:nvPr/>
        </p:nvGrpSpPr>
        <p:grpSpPr bwMode="auto">
          <a:xfrm>
            <a:off x="4304110" y="4607720"/>
            <a:ext cx="3589734" cy="1393031"/>
            <a:chOff x="1357290" y="3797076"/>
            <a:chExt cx="5572164" cy="2270365"/>
          </a:xfrm>
        </p:grpSpPr>
        <p:cxnSp>
          <p:nvCxnSpPr>
            <p:cNvPr id="40" name="Connecteur droit avec flèche 39">
              <a:extLst>
                <a:ext uri="{FF2B5EF4-FFF2-40B4-BE49-F238E27FC236}">
                  <a16:creationId xmlns:a16="http://schemas.microsoft.com/office/drawing/2014/main" id="{B2C0A099-3BB3-4519-B8B2-4649055C7E56}"/>
                </a:ext>
              </a:extLst>
            </p:cNvPr>
            <p:cNvCxnSpPr/>
            <p:nvPr/>
          </p:nvCxnSpPr>
          <p:spPr>
            <a:xfrm>
              <a:off x="1713982" y="4000827"/>
              <a:ext cx="4929010" cy="19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>
              <a:extLst>
                <a:ext uri="{FF2B5EF4-FFF2-40B4-BE49-F238E27FC236}">
                  <a16:creationId xmlns:a16="http://schemas.microsoft.com/office/drawing/2014/main" id="{62B5F53E-27BF-451A-B83A-9ED8CDEFE43B}"/>
                </a:ext>
              </a:extLst>
            </p:cNvPr>
            <p:cNvCxnSpPr/>
            <p:nvPr/>
          </p:nvCxnSpPr>
          <p:spPr>
            <a:xfrm>
              <a:off x="1713982" y="4499531"/>
              <a:ext cx="4929010" cy="19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0809" name="Picture 9">
              <a:extLst>
                <a:ext uri="{FF2B5EF4-FFF2-40B4-BE49-F238E27FC236}">
                  <a16:creationId xmlns:a16="http://schemas.microsoft.com/office/drawing/2014/main" id="{30C8D8AB-A2D0-412C-AB17-0F704C8DB6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6579" y="3797076"/>
              <a:ext cx="142875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810" name="Picture 17">
              <a:extLst>
                <a:ext uri="{FF2B5EF4-FFF2-40B4-BE49-F238E27FC236}">
                  <a16:creationId xmlns:a16="http://schemas.microsoft.com/office/drawing/2014/main" id="{48197BEC-EEAF-4344-8261-743566AD6D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7290" y="3857628"/>
              <a:ext cx="295275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811" name="Picture 19">
              <a:extLst>
                <a:ext uri="{FF2B5EF4-FFF2-40B4-BE49-F238E27FC236}">
                  <a16:creationId xmlns:a16="http://schemas.microsoft.com/office/drawing/2014/main" id="{DF7AEBBA-F775-46CD-9DFF-D4C7E7581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5287" y="5214950"/>
              <a:ext cx="295275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5" name="Connecteur droit avec flèche 44">
              <a:extLst>
                <a:ext uri="{FF2B5EF4-FFF2-40B4-BE49-F238E27FC236}">
                  <a16:creationId xmlns:a16="http://schemas.microsoft.com/office/drawing/2014/main" id="{9877D0C3-583F-443C-9D6B-C916B12ED9D1}"/>
                </a:ext>
              </a:extLst>
            </p:cNvPr>
            <p:cNvCxnSpPr/>
            <p:nvPr/>
          </p:nvCxnSpPr>
          <p:spPr>
            <a:xfrm>
              <a:off x="1713982" y="4000827"/>
              <a:ext cx="2286159" cy="135639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>
              <a:extLst>
                <a:ext uri="{FF2B5EF4-FFF2-40B4-BE49-F238E27FC236}">
                  <a16:creationId xmlns:a16="http://schemas.microsoft.com/office/drawing/2014/main" id="{7B14BFDD-D632-4777-8BD1-36CDE8DC910F}"/>
                </a:ext>
              </a:extLst>
            </p:cNvPr>
            <p:cNvCxnSpPr/>
            <p:nvPr/>
          </p:nvCxnSpPr>
          <p:spPr>
            <a:xfrm flipV="1">
              <a:off x="4715373" y="4000827"/>
              <a:ext cx="1927618" cy="135639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0814" name="Picture 17">
              <a:extLst>
                <a:ext uri="{FF2B5EF4-FFF2-40B4-BE49-F238E27FC236}">
                  <a16:creationId xmlns:a16="http://schemas.microsoft.com/office/drawing/2014/main" id="{E5A04EC2-6599-4271-A545-061A04A88F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5287" y="5715016"/>
              <a:ext cx="295275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815" name="Picture 19">
              <a:extLst>
                <a:ext uri="{FF2B5EF4-FFF2-40B4-BE49-F238E27FC236}">
                  <a16:creationId xmlns:a16="http://schemas.microsoft.com/office/drawing/2014/main" id="{7BE85058-C474-40ED-86A6-D9B67478AE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7290" y="4357694"/>
              <a:ext cx="295275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9" name="Connecteur droit avec flèche 48">
              <a:extLst>
                <a:ext uri="{FF2B5EF4-FFF2-40B4-BE49-F238E27FC236}">
                  <a16:creationId xmlns:a16="http://schemas.microsoft.com/office/drawing/2014/main" id="{3FE93F2E-406A-47D3-BFF7-BD16F4AD9644}"/>
                </a:ext>
              </a:extLst>
            </p:cNvPr>
            <p:cNvCxnSpPr/>
            <p:nvPr/>
          </p:nvCxnSpPr>
          <p:spPr>
            <a:xfrm>
              <a:off x="1713982" y="4499531"/>
              <a:ext cx="2286159" cy="13583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>
              <a:extLst>
                <a:ext uri="{FF2B5EF4-FFF2-40B4-BE49-F238E27FC236}">
                  <a16:creationId xmlns:a16="http://schemas.microsoft.com/office/drawing/2014/main" id="{296E2757-4190-4B38-93E6-23948E16A42C}"/>
                </a:ext>
              </a:extLst>
            </p:cNvPr>
            <p:cNvCxnSpPr/>
            <p:nvPr/>
          </p:nvCxnSpPr>
          <p:spPr>
            <a:xfrm flipV="1">
              <a:off x="4715373" y="4499531"/>
              <a:ext cx="1927618" cy="13583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0818" name="Picture 9">
              <a:extLst>
                <a:ext uri="{FF2B5EF4-FFF2-40B4-BE49-F238E27FC236}">
                  <a16:creationId xmlns:a16="http://schemas.microsoft.com/office/drawing/2014/main" id="{CFD33946-D675-4BDB-85EB-4A70CA54C0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6578" y="4300546"/>
              <a:ext cx="142875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0787" name="Rectangle 54">
            <a:extLst>
              <a:ext uri="{FF2B5EF4-FFF2-40B4-BE49-F238E27FC236}">
                <a16:creationId xmlns:a16="http://schemas.microsoft.com/office/drawing/2014/main" id="{D13BA222-7804-42A5-9E47-C3129FE51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88" name="Rectangle 56">
            <a:extLst>
              <a:ext uri="{FF2B5EF4-FFF2-40B4-BE49-F238E27FC236}">
                <a16:creationId xmlns:a16="http://schemas.microsoft.com/office/drawing/2014/main" id="{B1F9534C-A8B3-4FEC-9B22-069473475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89" name="Rectangle 58">
            <a:extLst>
              <a:ext uri="{FF2B5EF4-FFF2-40B4-BE49-F238E27FC236}">
                <a16:creationId xmlns:a16="http://schemas.microsoft.com/office/drawing/2014/main" id="{8201F5DF-3E3A-4D07-AFE1-2F11E508ED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86913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160791" name="ZoneTexte 79">
            <a:extLst>
              <a:ext uri="{FF2B5EF4-FFF2-40B4-BE49-F238E27FC236}">
                <a16:creationId xmlns:a16="http://schemas.microsoft.com/office/drawing/2014/main" id="{0AC829C4-E318-400B-9933-EF8EB0B9A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0895" y="3771901"/>
            <a:ext cx="96440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900" dirty="0">
                <a:latin typeface="Arial" panose="020B0604020202020204" pitchFamily="34" charset="0"/>
              </a:rPr>
              <a:t>Only one existing for charged B</a:t>
            </a:r>
            <a:endParaRPr lang="fr-FR" altLang="fr-FR" sz="900" dirty="0">
              <a:latin typeface="Arial" panose="020B0604020202020204" pitchFamily="34" charset="0"/>
            </a:endParaRPr>
          </a:p>
        </p:txBody>
      </p:sp>
      <p:sp>
        <p:nvSpPr>
          <p:cNvPr id="160793" name="ZoneTexte 64">
            <a:extLst>
              <a:ext uri="{FF2B5EF4-FFF2-40B4-BE49-F238E27FC236}">
                <a16:creationId xmlns:a16="http://schemas.microsoft.com/office/drawing/2014/main" id="{B5948F9D-1967-4D54-8A80-0CACF2027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3730" y="2382442"/>
            <a:ext cx="21967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200">
                <a:latin typeface="Arial" panose="020B0604020202020204" pitchFamily="34" charset="0"/>
              </a:rPr>
              <a:t>CP conjugate of</a:t>
            </a:r>
          </a:p>
        </p:txBody>
      </p:sp>
      <p:pic>
        <p:nvPicPr>
          <p:cNvPr id="160794" name="Picture 55">
            <a:extLst>
              <a:ext uri="{FF2B5EF4-FFF2-40B4-BE49-F238E27FC236}">
                <a16:creationId xmlns:a16="http://schemas.microsoft.com/office/drawing/2014/main" id="{8A42180E-88D6-4690-87A0-03051DE23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199" y="2403872"/>
            <a:ext cx="107156" cy="22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95" name="Picture 57">
            <a:extLst>
              <a:ext uri="{FF2B5EF4-FFF2-40B4-BE49-F238E27FC236}">
                <a16:creationId xmlns:a16="http://schemas.microsoft.com/office/drawing/2014/main" id="{9F1852DB-2B5B-4743-B705-8C36EDB83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76" y="2390776"/>
            <a:ext cx="107156" cy="23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96" name="Picture 13">
            <a:extLst>
              <a:ext uri="{FF2B5EF4-FFF2-40B4-BE49-F238E27FC236}">
                <a16:creationId xmlns:a16="http://schemas.microsoft.com/office/drawing/2014/main" id="{241A5DC6-6AD8-4261-BEDD-A92CA4705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045" y="1257301"/>
            <a:ext cx="1635919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97" name="Picture 15">
            <a:extLst>
              <a:ext uri="{FF2B5EF4-FFF2-40B4-BE49-F238E27FC236}">
                <a16:creationId xmlns:a16="http://schemas.microsoft.com/office/drawing/2014/main" id="{B63E3438-380B-43C7-A0DA-4749E10F9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9" y="1846661"/>
            <a:ext cx="1735931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63">
            <a:extLst>
              <a:ext uri="{FF2B5EF4-FFF2-40B4-BE49-F238E27FC236}">
                <a16:creationId xmlns:a16="http://schemas.microsoft.com/office/drawing/2014/main" id="{6842D205-B4E3-431E-BE88-CD9A38D246B8}"/>
              </a:ext>
            </a:extLst>
          </p:cNvPr>
          <p:cNvSpPr/>
          <p:nvPr/>
        </p:nvSpPr>
        <p:spPr>
          <a:xfrm>
            <a:off x="3943350" y="1600200"/>
            <a:ext cx="2457450" cy="40005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160799" name="Groupe 70">
            <a:extLst>
              <a:ext uri="{FF2B5EF4-FFF2-40B4-BE49-F238E27FC236}">
                <a16:creationId xmlns:a16="http://schemas.microsoft.com/office/drawing/2014/main" id="{B85770AD-6248-451B-AB1E-70350A963B87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1657349"/>
            <a:ext cx="2143125" cy="300082"/>
            <a:chOff x="-1526939" y="2582441"/>
            <a:chExt cx="2857043" cy="399512"/>
          </a:xfrm>
        </p:grpSpPr>
        <p:sp>
          <p:nvSpPr>
            <p:cNvPr id="160805" name="ZoneTexte 63">
              <a:extLst>
                <a:ext uri="{FF2B5EF4-FFF2-40B4-BE49-F238E27FC236}">
                  <a16:creationId xmlns:a16="http://schemas.microsoft.com/office/drawing/2014/main" id="{711424B4-484D-4F6C-8DFE-A26AD8FA06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526939" y="2582441"/>
              <a:ext cx="2857043" cy="399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>
                  <a:latin typeface="Arial" panose="020B0604020202020204" pitchFamily="34" charset="0"/>
                </a:rPr>
                <a:t>CP violation if </a:t>
              </a:r>
            </a:p>
          </p:txBody>
        </p:sp>
        <p:pic>
          <p:nvPicPr>
            <p:cNvPr id="160806" name="Picture 53">
              <a:extLst>
                <a:ext uri="{FF2B5EF4-FFF2-40B4-BE49-F238E27FC236}">
                  <a16:creationId xmlns:a16="http://schemas.microsoft.com/office/drawing/2014/main" id="{7A4669BC-C0BF-42A1-AED0-7B65D4467A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05" y="2605682"/>
              <a:ext cx="1244753" cy="357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D188C853-5EA6-4F0C-BD1D-B3825911F011}"/>
              </a:ext>
            </a:extLst>
          </p:cNvPr>
          <p:cNvSpPr/>
          <p:nvPr/>
        </p:nvSpPr>
        <p:spPr>
          <a:xfrm>
            <a:off x="1257300" y="2686050"/>
            <a:ext cx="6572250" cy="800100"/>
          </a:xfrm>
          <a:prstGeom prst="rect">
            <a:avLst/>
          </a:prstGeom>
          <a:noFill/>
          <a:ln w="28575"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BBB422E-6E1E-4EB7-90D2-8D8A6C73C0BC}"/>
              </a:ext>
            </a:extLst>
          </p:cNvPr>
          <p:cNvSpPr/>
          <p:nvPr/>
        </p:nvSpPr>
        <p:spPr>
          <a:xfrm>
            <a:off x="1257300" y="3657600"/>
            <a:ext cx="6743700" cy="80010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C587F3A-F2CB-4335-B71F-F660D61659A2}"/>
              </a:ext>
            </a:extLst>
          </p:cNvPr>
          <p:cNvSpPr/>
          <p:nvPr/>
        </p:nvSpPr>
        <p:spPr>
          <a:xfrm>
            <a:off x="1257300" y="4514850"/>
            <a:ext cx="6743700" cy="1428750"/>
          </a:xfrm>
          <a:prstGeom prst="rect">
            <a:avLst/>
          </a:prstGeom>
          <a:noFill/>
          <a:ln w="28575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0803" name="ZoneTexte 70">
            <a:extLst>
              <a:ext uri="{FF2B5EF4-FFF2-40B4-BE49-F238E27FC236}">
                <a16:creationId xmlns:a16="http://schemas.microsoft.com/office/drawing/2014/main" id="{06B0D084-79A1-4C24-99B1-C77067C3E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354" y="4150519"/>
            <a:ext cx="1377300" cy="30008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350">
                <a:latin typeface="Arial" panose="020B0604020202020204" pitchFamily="34" charset="0"/>
              </a:rPr>
              <a:t>γ measurement</a:t>
            </a:r>
          </a:p>
        </p:txBody>
      </p:sp>
      <p:sp>
        <p:nvSpPr>
          <p:cNvPr id="160804" name="Espace réservé du numéro de diapositive 3">
            <a:extLst>
              <a:ext uri="{FF2B5EF4-FFF2-40B4-BE49-F238E27FC236}">
                <a16:creationId xmlns:a16="http://schemas.microsoft.com/office/drawing/2014/main" id="{485AD9DE-0B2B-4DFF-9FAC-42DED5458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58AC7CF-F98F-48F0-9AE2-982815D57892}" type="slidenum">
              <a:rPr lang="fr-FR" altLang="fr-FR" sz="75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fr-FR" sz="75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5" name="Text Box 16">
            <a:extLst>
              <a:ext uri="{FF2B5EF4-FFF2-40B4-BE49-F238E27FC236}">
                <a16:creationId xmlns:a16="http://schemas.microsoft.com/office/drawing/2014/main" id="{6A7A6CD4-846F-4FA1-8BC2-FE81DD341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209853"/>
            <a:ext cx="8579296" cy="556742"/>
          </a:xfrm>
          <a:prstGeom prst="rect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1229" tIns="31839" rIns="61229" bIns="31839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i="1">
                <a:latin typeface="Verdana" panose="020B0604030504040204" pitchFamily="34" charset="0"/>
              </a:rPr>
              <a:t>CP</a:t>
            </a:r>
            <a:r>
              <a:rPr lang="en-US" altLang="fr-FR">
                <a:latin typeface="Verdana" panose="020B0604030504040204" pitchFamily="34" charset="0"/>
              </a:rPr>
              <a:t> violation in the decay</a:t>
            </a:r>
          </a:p>
        </p:txBody>
      </p:sp>
      <p:sp>
        <p:nvSpPr>
          <p:cNvPr id="162872" name="Espace réservé du numéro de diapositive 3">
            <a:extLst>
              <a:ext uri="{FF2B5EF4-FFF2-40B4-BE49-F238E27FC236}">
                <a16:creationId xmlns:a16="http://schemas.microsoft.com/office/drawing/2014/main" id="{F7B3819A-9BF0-4DA4-89F8-C9440B729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5982979-EEEF-4259-9E44-3A2FD491A287}" type="slidenum">
              <a:rPr lang="fr-FR" altLang="fr-FR" sz="105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fr-FR" altLang="fr-FR" sz="1050">
              <a:latin typeface="Arial" panose="020B0604020202020204" pitchFamily="34" charset="0"/>
            </a:endParaRPr>
          </a:p>
        </p:txBody>
      </p:sp>
      <p:sp>
        <p:nvSpPr>
          <p:cNvPr id="149" name="Text Box 2">
            <a:extLst>
              <a:ext uri="{FF2B5EF4-FFF2-40B4-BE49-F238E27FC236}">
                <a16:creationId xmlns:a16="http://schemas.microsoft.com/office/drawing/2014/main" id="{F817D577-3C4B-4360-A582-9A44342B66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969937"/>
            <a:ext cx="1644202" cy="552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229" tIns="31839" rIns="61229" bIns="31839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125" i="1">
                <a:solidFill>
                  <a:srgbClr val="0000FF"/>
                </a:solidFill>
                <a:latin typeface="Arial" panose="020B0604020202020204" pitchFamily="34" charset="0"/>
              </a:rPr>
              <a:t>CP</a:t>
            </a:r>
            <a:r>
              <a:rPr lang="en-US" altLang="fr-FR" sz="1125">
                <a:solidFill>
                  <a:srgbClr val="0000FF"/>
                </a:solidFill>
                <a:latin typeface="Arial" panose="020B0604020202020204" pitchFamily="34" charset="0"/>
              </a:rPr>
              <a:t>-conjugated amplitudes :</a:t>
            </a:r>
            <a:r>
              <a:rPr lang="en-US" altLang="fr-FR" sz="1125">
                <a:latin typeface="Arial" panose="020B0604020202020204" pitchFamily="34" charset="0"/>
              </a:rPr>
              <a:t> </a:t>
            </a:r>
          </a:p>
        </p:txBody>
      </p:sp>
      <p:graphicFrame>
        <p:nvGraphicFramePr>
          <p:cNvPr id="150" name="Object 2">
            <a:extLst>
              <a:ext uri="{FF2B5EF4-FFF2-40B4-BE49-F238E27FC236}">
                <a16:creationId xmlns:a16="http://schemas.microsoft.com/office/drawing/2014/main" id="{CF3F4E15-3E54-43D2-82ED-E900D2587E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127958"/>
              </p:ext>
            </p:extLst>
          </p:nvPr>
        </p:nvGraphicFramePr>
        <p:xfrm>
          <a:off x="706095" y="1826544"/>
          <a:ext cx="3897426" cy="853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7" name="Equation" r:id="rId3" imgW="2730500" imgH="609600" progId="Equation.DSMT4">
                  <p:embed/>
                </p:oleObj>
              </mc:Choice>
              <mc:Fallback>
                <p:oleObj name="Equation" r:id="rId3" imgW="2730500" imgH="609600" progId="Equation.DSMT4">
                  <p:embed/>
                  <p:pic>
                    <p:nvPicPr>
                      <p:cNvPr id="162819" name="Object 2">
                        <a:extLst>
                          <a:ext uri="{FF2B5EF4-FFF2-40B4-BE49-F238E27FC236}">
                            <a16:creationId xmlns:a16="http://schemas.microsoft.com/office/drawing/2014/main" id="{BD6F0CA7-EFAB-4DB7-BF5B-981AA69FC9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095" y="1826544"/>
                        <a:ext cx="3897426" cy="8534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1" name="Group 4">
            <a:extLst>
              <a:ext uri="{FF2B5EF4-FFF2-40B4-BE49-F238E27FC236}">
                <a16:creationId xmlns:a16="http://schemas.microsoft.com/office/drawing/2014/main" id="{39B6FB96-1898-4931-B999-36B1F9280483}"/>
              </a:ext>
            </a:extLst>
          </p:cNvPr>
          <p:cNvGrpSpPr>
            <a:grpSpLocks/>
          </p:cNvGrpSpPr>
          <p:nvPr/>
        </p:nvGrpSpPr>
        <p:grpSpPr bwMode="auto">
          <a:xfrm>
            <a:off x="1982923" y="969938"/>
            <a:ext cx="1427042" cy="616436"/>
            <a:chOff x="385" y="1298"/>
            <a:chExt cx="964" cy="425"/>
          </a:xfrm>
        </p:grpSpPr>
        <p:sp>
          <p:nvSpPr>
            <p:cNvPr id="165" name="AutoShape 5">
              <a:extLst>
                <a:ext uri="{FF2B5EF4-FFF2-40B4-BE49-F238E27FC236}">
                  <a16:creationId xmlns:a16="http://schemas.microsoft.com/office/drawing/2014/main" id="{0345496F-08E9-47C5-9EA3-822C922EF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" y="1375"/>
              <a:ext cx="64" cy="273"/>
            </a:xfrm>
            <a:prstGeom prst="leftBrace">
              <a:avLst>
                <a:gd name="adj1" fmla="val 43742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7500" tIns="35100" rIns="67500" bIns="3510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350">
                <a:latin typeface="Arial" panose="020B0604020202020204" pitchFamily="34" charset="0"/>
              </a:endParaRPr>
            </a:p>
          </p:txBody>
        </p:sp>
        <p:graphicFrame>
          <p:nvGraphicFramePr>
            <p:cNvPr id="166" name="Object 8">
              <a:extLst>
                <a:ext uri="{FF2B5EF4-FFF2-40B4-BE49-F238E27FC236}">
                  <a16:creationId xmlns:a16="http://schemas.microsoft.com/office/drawing/2014/main" id="{B1388B24-53D3-47B5-B83E-A93D88D28B0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6" y="1298"/>
            <a:ext cx="873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48" name="Equation" r:id="rId5" imgW="990170" imgH="482391" progId="Equation.DSMT4">
                    <p:embed/>
                  </p:oleObj>
                </mc:Choice>
                <mc:Fallback>
                  <p:oleObj name="Equation" r:id="rId5" imgW="990170" imgH="482391" progId="Equation.DSMT4">
                    <p:embed/>
                    <p:pic>
                      <p:nvPicPr>
                        <p:cNvPr id="162899" name="Object 8">
                          <a:extLst>
                            <a:ext uri="{FF2B5EF4-FFF2-40B4-BE49-F238E27FC236}">
                              <a16:creationId xmlns:a16="http://schemas.microsoft.com/office/drawing/2014/main" id="{16812C9D-4A10-494C-9812-E290B2F0F1A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" y="1298"/>
                          <a:ext cx="873" cy="4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52" name="Object 3">
            <a:extLst>
              <a:ext uri="{FF2B5EF4-FFF2-40B4-BE49-F238E27FC236}">
                <a16:creationId xmlns:a16="http://schemas.microsoft.com/office/drawing/2014/main" id="{69CB0661-DA23-45B9-A908-FECC5F44B7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171240"/>
              </p:ext>
            </p:extLst>
          </p:nvPr>
        </p:nvGraphicFramePr>
        <p:xfrm>
          <a:off x="3816524" y="851453"/>
          <a:ext cx="1626241" cy="975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9" name="Equation" r:id="rId7" imgW="1244600" imgH="762000" progId="Equation.DSMT4">
                  <p:embed/>
                </p:oleObj>
              </mc:Choice>
              <mc:Fallback>
                <p:oleObj name="Equation" r:id="rId7" imgW="1244600" imgH="762000" progId="Equation.DSMT4">
                  <p:embed/>
                  <p:pic>
                    <p:nvPicPr>
                      <p:cNvPr id="162821" name="Object 3">
                        <a:extLst>
                          <a:ext uri="{FF2B5EF4-FFF2-40B4-BE49-F238E27FC236}">
                            <a16:creationId xmlns:a16="http://schemas.microsoft.com/office/drawing/2014/main" id="{9E3F317B-A5F4-45D3-BFAE-AB6B616D50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6524" y="851453"/>
                        <a:ext cx="1626241" cy="9750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3" name="Group 8">
            <a:extLst>
              <a:ext uri="{FF2B5EF4-FFF2-40B4-BE49-F238E27FC236}">
                <a16:creationId xmlns:a16="http://schemas.microsoft.com/office/drawing/2014/main" id="{8DBA642A-AEB1-4361-9A62-57F1FC664D80}"/>
              </a:ext>
            </a:extLst>
          </p:cNvPr>
          <p:cNvGrpSpPr>
            <a:grpSpLocks/>
          </p:cNvGrpSpPr>
          <p:nvPr/>
        </p:nvGrpSpPr>
        <p:grpSpPr bwMode="auto">
          <a:xfrm>
            <a:off x="6066483" y="766595"/>
            <a:ext cx="2231998" cy="951071"/>
            <a:chOff x="3323" y="1082"/>
            <a:chExt cx="1507" cy="655"/>
          </a:xfrm>
        </p:grpSpPr>
        <p:sp>
          <p:nvSpPr>
            <p:cNvPr id="160" name="Text Box 9">
              <a:extLst>
                <a:ext uri="{FF2B5EF4-FFF2-40B4-BE49-F238E27FC236}">
                  <a16:creationId xmlns:a16="http://schemas.microsoft.com/office/drawing/2014/main" id="{1240FC3F-06C4-4DB0-B4B7-CB412BDC5E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0" y="1082"/>
              <a:ext cx="1150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7500" tIns="35100" rIns="67500" bIns="351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fr-FR" sz="975">
                  <a:solidFill>
                    <a:srgbClr val="0000FF"/>
                  </a:solidFill>
                  <a:latin typeface="Arial" panose="020B0604020202020204" pitchFamily="34" charset="0"/>
                </a:rPr>
                <a:t>alters sign under </a:t>
              </a:r>
              <a:r>
                <a:rPr lang="en-US" altLang="fr-FR" sz="975" i="1">
                  <a:solidFill>
                    <a:srgbClr val="0000FF"/>
                  </a:solidFill>
                  <a:latin typeface="Arial" panose="020B0604020202020204" pitchFamily="34" charset="0"/>
                </a:rPr>
                <a:t>CP</a:t>
              </a:r>
              <a:r>
                <a:rPr lang="en-US" altLang="fr-FR" sz="975">
                  <a:latin typeface="Arial" panose="020B0604020202020204" pitchFamily="34" charset="0"/>
                </a:rPr>
                <a:t> </a:t>
              </a:r>
              <a:br>
                <a:rPr lang="en-US" altLang="fr-FR" sz="975">
                  <a:latin typeface="Arial" panose="020B0604020202020204" pitchFamily="34" charset="0"/>
                </a:rPr>
              </a:br>
              <a:r>
                <a:rPr lang="en-US" altLang="fr-FR" sz="975">
                  <a:latin typeface="Arial" panose="020B0604020202020204" pitchFamily="34" charset="0"/>
                </a:rPr>
                <a:t>(</a:t>
              </a:r>
              <a:r>
                <a:rPr lang="en-US" altLang="fr-FR" sz="975">
                  <a:solidFill>
                    <a:srgbClr val="FF0000"/>
                  </a:solidFill>
                  <a:latin typeface="Arial" panose="020B0604020202020204" pitchFamily="34" charset="0"/>
                </a:rPr>
                <a:t>weak</a:t>
              </a:r>
              <a:r>
                <a:rPr lang="en-US" altLang="fr-FR" sz="975">
                  <a:latin typeface="Arial" panose="020B0604020202020204" pitchFamily="34" charset="0"/>
                </a:rPr>
                <a:t> phase)</a:t>
              </a:r>
            </a:p>
          </p:txBody>
        </p:sp>
        <p:sp>
          <p:nvSpPr>
            <p:cNvPr id="161" name="Text Box 10">
              <a:extLst>
                <a:ext uri="{FF2B5EF4-FFF2-40B4-BE49-F238E27FC236}">
                  <a16:creationId xmlns:a16="http://schemas.microsoft.com/office/drawing/2014/main" id="{A6182C74-E378-4490-966D-B53E5C482A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0" y="1421"/>
              <a:ext cx="878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7500" tIns="35100" rIns="67500" bIns="351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fr-FR" sz="975" i="1">
                  <a:solidFill>
                    <a:srgbClr val="0000FF"/>
                  </a:solidFill>
                  <a:latin typeface="Arial" panose="020B0604020202020204" pitchFamily="34" charset="0"/>
                </a:rPr>
                <a:t>CP</a:t>
              </a:r>
              <a:r>
                <a:rPr lang="en-US" altLang="fr-FR" sz="975">
                  <a:solidFill>
                    <a:srgbClr val="0000FF"/>
                  </a:solidFill>
                  <a:latin typeface="Arial" panose="020B0604020202020204" pitchFamily="34" charset="0"/>
                </a:rPr>
                <a:t> invariant </a:t>
              </a:r>
              <a:br>
                <a:rPr lang="en-US" altLang="fr-FR" sz="975">
                  <a:solidFill>
                    <a:srgbClr val="0000FF"/>
                  </a:solidFill>
                  <a:latin typeface="Arial" panose="020B0604020202020204" pitchFamily="34" charset="0"/>
                </a:rPr>
              </a:br>
              <a:r>
                <a:rPr lang="en-US" altLang="fr-FR" sz="975">
                  <a:latin typeface="Arial" panose="020B0604020202020204" pitchFamily="34" charset="0"/>
                </a:rPr>
                <a:t>(</a:t>
              </a:r>
              <a:r>
                <a:rPr lang="en-US" altLang="fr-FR" sz="975">
                  <a:solidFill>
                    <a:srgbClr val="FF0000"/>
                  </a:solidFill>
                  <a:latin typeface="Arial" panose="020B0604020202020204" pitchFamily="34" charset="0"/>
                </a:rPr>
                <a:t>strong </a:t>
              </a:r>
              <a:r>
                <a:rPr lang="en-US" altLang="fr-FR" sz="975">
                  <a:latin typeface="Arial" panose="020B0604020202020204" pitchFamily="34" charset="0"/>
                </a:rPr>
                <a:t>phase)</a:t>
              </a:r>
            </a:p>
          </p:txBody>
        </p:sp>
        <p:sp>
          <p:nvSpPr>
            <p:cNvPr id="162" name="AutoShape 11">
              <a:extLst>
                <a:ext uri="{FF2B5EF4-FFF2-40B4-BE49-F238E27FC236}">
                  <a16:creationId xmlns:a16="http://schemas.microsoft.com/office/drawing/2014/main" id="{849B34A0-B0FC-429A-9746-3E2DD24DF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3" y="1273"/>
              <a:ext cx="192" cy="291"/>
            </a:xfrm>
            <a:prstGeom prst="leftBrace">
              <a:avLst>
                <a:gd name="adj1" fmla="val 30166"/>
                <a:gd name="adj2" fmla="val 50000"/>
              </a:avLst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7500" tIns="35100" rIns="67500" bIns="3510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350">
                <a:latin typeface="Arial" panose="020B0604020202020204" pitchFamily="34" charset="0"/>
              </a:endParaRPr>
            </a:p>
          </p:txBody>
        </p:sp>
        <p:graphicFrame>
          <p:nvGraphicFramePr>
            <p:cNvPr id="163" name="Object 6">
              <a:extLst>
                <a:ext uri="{FF2B5EF4-FFF2-40B4-BE49-F238E27FC236}">
                  <a16:creationId xmlns:a16="http://schemas.microsoft.com/office/drawing/2014/main" id="{2D96C2B7-C857-4156-9BC5-5C55A74F865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83" y="1478"/>
            <a:ext cx="168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50" name="Equation" r:id="rId9" imgW="164957" imgH="241091" progId="Equation.DSMT4">
                    <p:embed/>
                  </p:oleObj>
                </mc:Choice>
                <mc:Fallback>
                  <p:oleObj name="Equation" r:id="rId9" imgW="164957" imgH="241091" progId="Equation.DSMT4">
                    <p:embed/>
                    <p:pic>
                      <p:nvPicPr>
                        <p:cNvPr id="162896" name="Object 6">
                          <a:extLst>
                            <a:ext uri="{FF2B5EF4-FFF2-40B4-BE49-F238E27FC236}">
                              <a16:creationId xmlns:a16="http://schemas.microsoft.com/office/drawing/2014/main" id="{D2E7F170-096B-44B2-88A7-82CD1CAB756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83" y="1478"/>
                          <a:ext cx="168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4" name="Object 7">
              <a:extLst>
                <a:ext uri="{FF2B5EF4-FFF2-40B4-BE49-F238E27FC236}">
                  <a16:creationId xmlns:a16="http://schemas.microsoft.com/office/drawing/2014/main" id="{7CD4487D-63E5-4908-AE32-117C94E50AE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83" y="1094"/>
            <a:ext cx="168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51" name="Equation" r:id="rId11" imgW="164957" imgH="241091" progId="Equation.DSMT4">
                    <p:embed/>
                  </p:oleObj>
                </mc:Choice>
                <mc:Fallback>
                  <p:oleObj name="Equation" r:id="rId11" imgW="164957" imgH="241091" progId="Equation.DSMT4">
                    <p:embed/>
                    <p:pic>
                      <p:nvPicPr>
                        <p:cNvPr id="162897" name="Object 7">
                          <a:extLst>
                            <a:ext uri="{FF2B5EF4-FFF2-40B4-BE49-F238E27FC236}">
                              <a16:creationId xmlns:a16="http://schemas.microsoft.com/office/drawing/2014/main" id="{E56203CA-2D3E-4C1A-B3D6-5FCDE816BBC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83" y="1094"/>
                          <a:ext cx="168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54" name="Object 4">
            <a:extLst>
              <a:ext uri="{FF2B5EF4-FFF2-40B4-BE49-F238E27FC236}">
                <a16:creationId xmlns:a16="http://schemas.microsoft.com/office/drawing/2014/main" id="{49B597F6-558E-4EE4-8A71-D0A8EE31FF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602214"/>
              </p:ext>
            </p:extLst>
          </p:nvPr>
        </p:nvGraphicFramePr>
        <p:xfrm>
          <a:off x="4668830" y="1805729"/>
          <a:ext cx="3427188" cy="9078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2" name="Equation" r:id="rId13" imgW="2628900" imgH="711200" progId="Equation.DSMT4">
                  <p:embed/>
                </p:oleObj>
              </mc:Choice>
              <mc:Fallback>
                <p:oleObj name="Equation" r:id="rId13" imgW="2628900" imgH="711200" progId="Equation.DSMT4">
                  <p:embed/>
                  <p:pic>
                    <p:nvPicPr>
                      <p:cNvPr id="162823" name="Object 4">
                        <a:extLst>
                          <a:ext uri="{FF2B5EF4-FFF2-40B4-BE49-F238E27FC236}">
                            <a16:creationId xmlns:a16="http://schemas.microsoft.com/office/drawing/2014/main" id="{584B351E-9D5C-45F9-B3E8-90F05F9E60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8830" y="1805729"/>
                        <a:ext cx="3427188" cy="9078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" name="Text Box 15">
            <a:extLst>
              <a:ext uri="{FF2B5EF4-FFF2-40B4-BE49-F238E27FC236}">
                <a16:creationId xmlns:a16="http://schemas.microsoft.com/office/drawing/2014/main" id="{3353DEFC-E464-4143-8FE2-D9AFEFED2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2817047"/>
            <a:ext cx="8411131" cy="562898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1229" tIns="31839" rIns="61229" bIns="31839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chemeClr val="bg1"/>
                </a:solidFill>
                <a:latin typeface="Verdana" panose="020B0604030504040204" pitchFamily="34" charset="0"/>
              </a:rPr>
              <a:t>Direct </a:t>
            </a:r>
            <a:r>
              <a:rPr lang="en-US" altLang="fr-FR" sz="1800" i="1">
                <a:solidFill>
                  <a:schemeClr val="bg1"/>
                </a:solidFill>
                <a:latin typeface="Verdana" panose="020B0604030504040204" pitchFamily="34" charset="0"/>
              </a:rPr>
              <a:t>CP</a:t>
            </a:r>
            <a:r>
              <a:rPr lang="en-US" altLang="fr-FR" sz="1800">
                <a:solidFill>
                  <a:schemeClr val="bg1"/>
                </a:solidFill>
                <a:latin typeface="Verdana" panose="020B0604030504040204" pitchFamily="34" charset="0"/>
              </a:rPr>
              <a:t> violation requires at least two amplitudes with different weak </a:t>
            </a:r>
            <a:r>
              <a:rPr lang="en-US" altLang="fr-FR" sz="1800" b="1" i="1">
                <a:solidFill>
                  <a:schemeClr val="bg1"/>
                </a:solidFill>
                <a:latin typeface="Verdana" panose="020B0604030504040204" pitchFamily="34" charset="0"/>
              </a:rPr>
              <a:t>and</a:t>
            </a:r>
            <a:r>
              <a:rPr lang="en-US" altLang="fr-FR" sz="1800">
                <a:solidFill>
                  <a:schemeClr val="bg1"/>
                </a:solidFill>
                <a:latin typeface="Verdana" panose="020B0604030504040204" pitchFamily="34" charset="0"/>
              </a:rPr>
              <a:t> strong phases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E6FE865-01CB-4653-8F4B-E44513AEBB7A}"/>
              </a:ext>
            </a:extLst>
          </p:cNvPr>
          <p:cNvGrpSpPr/>
          <p:nvPr/>
        </p:nvGrpSpPr>
        <p:grpSpPr>
          <a:xfrm>
            <a:off x="611560" y="3502927"/>
            <a:ext cx="7686921" cy="3096344"/>
            <a:chOff x="1618060" y="3971924"/>
            <a:chExt cx="5966222" cy="2337396"/>
          </a:xfrm>
        </p:grpSpPr>
        <p:graphicFrame>
          <p:nvGraphicFramePr>
            <p:cNvPr id="86" name="Object 5">
              <a:extLst>
                <a:ext uri="{FF2B5EF4-FFF2-40B4-BE49-F238E27FC236}">
                  <a16:creationId xmlns:a16="http://schemas.microsoft.com/office/drawing/2014/main" id="{468B7B3D-F1A4-4C42-9E59-D6CE4F239F2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56445803"/>
                </p:ext>
              </p:extLst>
            </p:nvPr>
          </p:nvGraphicFramePr>
          <p:xfrm>
            <a:off x="1618060" y="5531643"/>
            <a:ext cx="5966222" cy="2845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53" name="Equation" r:id="rId15" imgW="5321300" imgH="254000" progId="Equation.DSMT4">
                    <p:embed/>
                  </p:oleObj>
                </mc:Choice>
                <mc:Fallback>
                  <p:oleObj name="Equation" r:id="rId15" imgW="5321300" imgH="254000" progId="Equation.DSMT4">
                    <p:embed/>
                    <p:pic>
                      <p:nvPicPr>
                        <p:cNvPr id="162826" name="Object 5">
                          <a:extLst>
                            <a:ext uri="{FF2B5EF4-FFF2-40B4-BE49-F238E27FC236}">
                              <a16:creationId xmlns:a16="http://schemas.microsoft.com/office/drawing/2014/main" id="{C200190B-F2AA-463E-8111-AECB8E96AC3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8060" y="5531643"/>
                          <a:ext cx="5966222" cy="2845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7" name="Line 18">
              <a:extLst>
                <a:ext uri="{FF2B5EF4-FFF2-40B4-BE49-F238E27FC236}">
                  <a16:creationId xmlns:a16="http://schemas.microsoft.com/office/drawing/2014/main" id="{6E3C617C-6588-4E06-BC90-CEDCCA8EA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17008" y="4706540"/>
              <a:ext cx="1078706" cy="1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88" name="Line 19">
              <a:extLst>
                <a:ext uri="{FF2B5EF4-FFF2-40B4-BE49-F238E27FC236}">
                  <a16:creationId xmlns:a16="http://schemas.microsoft.com/office/drawing/2014/main" id="{82D20960-77EE-459B-B2DA-939E544432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76589" y="4462463"/>
              <a:ext cx="308372" cy="2440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89" name="Line 20">
              <a:extLst>
                <a:ext uri="{FF2B5EF4-FFF2-40B4-BE49-F238E27FC236}">
                  <a16:creationId xmlns:a16="http://schemas.microsoft.com/office/drawing/2014/main" id="{1CA34527-9EE0-4BDA-B36B-74DC53E977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84961" y="4105274"/>
              <a:ext cx="154781" cy="3417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90" name="Line 21">
              <a:extLst>
                <a:ext uri="{FF2B5EF4-FFF2-40B4-BE49-F238E27FC236}">
                  <a16:creationId xmlns:a16="http://schemas.microsoft.com/office/drawing/2014/main" id="{74F85791-D051-43E3-8A29-A9D6987EF1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87342" y="4349353"/>
              <a:ext cx="359569" cy="976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91" name="Text Box 22">
              <a:extLst>
                <a:ext uri="{FF2B5EF4-FFF2-40B4-BE49-F238E27FC236}">
                  <a16:creationId xmlns:a16="http://schemas.microsoft.com/office/drawing/2014/main" id="{EF5FA9BB-48BA-4430-81DF-7839E59DC5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7204" y="4606528"/>
              <a:ext cx="197769" cy="235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>
                  <a:latin typeface="Times New Roman" panose="02020603050405020304" pitchFamily="18" charset="0"/>
                </a:rPr>
                <a:t>b</a:t>
              </a:r>
              <a:endParaRPr lang="en-GB" altLang="fr-FR" sz="1125">
                <a:latin typeface="Times New Roman" panose="02020603050405020304" pitchFamily="18" charset="0"/>
              </a:endParaRPr>
            </a:p>
          </p:txBody>
        </p:sp>
        <p:sp>
          <p:nvSpPr>
            <p:cNvPr id="92" name="Text Box 23">
              <a:extLst>
                <a:ext uri="{FF2B5EF4-FFF2-40B4-BE49-F238E27FC236}">
                  <a16:creationId xmlns:a16="http://schemas.microsoft.com/office/drawing/2014/main" id="{E3210C66-83F8-4335-A4EB-CD11A88A2E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1726" y="5113734"/>
              <a:ext cx="197769" cy="235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>
                  <a:latin typeface="Times New Roman" panose="02020603050405020304" pitchFamily="18" charset="0"/>
                </a:rPr>
                <a:t>u</a:t>
              </a:r>
              <a:endParaRPr lang="en-GB" altLang="fr-FR" sz="1125">
                <a:latin typeface="Times New Roman" panose="02020603050405020304" pitchFamily="18" charset="0"/>
              </a:endParaRPr>
            </a:p>
          </p:txBody>
        </p:sp>
        <p:sp>
          <p:nvSpPr>
            <p:cNvPr id="93" name="Text Box 24">
              <a:extLst>
                <a:ext uri="{FF2B5EF4-FFF2-40B4-BE49-F238E27FC236}">
                  <a16:creationId xmlns:a16="http://schemas.microsoft.com/office/drawing/2014/main" id="{CAC52245-9269-458F-B8C5-EA4C769A9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4779" y="4799408"/>
              <a:ext cx="284331" cy="247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>
                  <a:latin typeface="Times New Roman" panose="02020603050405020304" pitchFamily="18" charset="0"/>
                </a:rPr>
                <a:t>B</a:t>
              </a:r>
              <a:r>
                <a:rPr lang="en-US" altLang="fr-FR" sz="1200" baseline="60000">
                  <a:latin typeface="Symbol" panose="05050102010706020507" pitchFamily="18" charset="2"/>
                </a:rPr>
                <a:t>-</a:t>
              </a:r>
              <a:endParaRPr lang="en-GB" altLang="fr-FR" sz="1200" baseline="60000">
                <a:latin typeface="Symbol" panose="05050102010706020507" pitchFamily="18" charset="2"/>
              </a:endParaRPr>
            </a:p>
          </p:txBody>
        </p:sp>
        <p:sp>
          <p:nvSpPr>
            <p:cNvPr id="94" name="Text Box 25">
              <a:extLst>
                <a:ext uri="{FF2B5EF4-FFF2-40B4-BE49-F238E27FC236}">
                  <a16:creationId xmlns:a16="http://schemas.microsoft.com/office/drawing/2014/main" id="{1EE7CC7B-23C9-4467-B726-E1C4A17452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9292" y="4607719"/>
              <a:ext cx="197769" cy="235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>
                  <a:latin typeface="Times New Roman" panose="02020603050405020304" pitchFamily="18" charset="0"/>
                </a:rPr>
                <a:t>u</a:t>
              </a:r>
              <a:endParaRPr lang="en-GB" altLang="fr-FR" sz="1125">
                <a:latin typeface="Times New Roman" panose="02020603050405020304" pitchFamily="18" charset="0"/>
              </a:endParaRPr>
            </a:p>
          </p:txBody>
        </p:sp>
        <p:sp>
          <p:nvSpPr>
            <p:cNvPr id="95" name="Line 26">
              <a:extLst>
                <a:ext uri="{FF2B5EF4-FFF2-40B4-BE49-F238E27FC236}">
                  <a16:creationId xmlns:a16="http://schemas.microsoft.com/office/drawing/2014/main" id="{4162B5ED-4A62-4C45-9677-531C8188F3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96730" y="5138738"/>
              <a:ext cx="102394" cy="11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grpSp>
          <p:nvGrpSpPr>
            <p:cNvPr id="96" name="Group 27">
              <a:extLst>
                <a:ext uri="{FF2B5EF4-FFF2-40B4-BE49-F238E27FC236}">
                  <a16:creationId xmlns:a16="http://schemas.microsoft.com/office/drawing/2014/main" id="{B541D268-E3ED-43BC-8E7A-E7DEC710FB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9292" y="5100631"/>
              <a:ext cx="256739" cy="264956"/>
              <a:chOff x="2304" y="2208"/>
              <a:chExt cx="240" cy="262"/>
            </a:xfrm>
          </p:grpSpPr>
          <p:sp>
            <p:nvSpPr>
              <p:cNvPr id="97" name="Text Box 28">
                <a:extLst>
                  <a:ext uri="{FF2B5EF4-FFF2-40B4-BE49-F238E27FC236}">
                    <a16:creationId xmlns:a16="http://schemas.microsoft.com/office/drawing/2014/main" id="{7A9D47A5-9167-4ABB-97C3-8C9C3166AA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04" y="2208"/>
                <a:ext cx="240" cy="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125">
                    <a:latin typeface="Times New Roman" panose="02020603050405020304" pitchFamily="18" charset="0"/>
                  </a:rPr>
                  <a:t>u</a:t>
                </a:r>
                <a:endParaRPr lang="en-GB" altLang="fr-FR" sz="1125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8" name="Line 29">
                <a:extLst>
                  <a:ext uri="{FF2B5EF4-FFF2-40B4-BE49-F238E27FC236}">
                    <a16:creationId xmlns:a16="http://schemas.microsoft.com/office/drawing/2014/main" id="{ABDC386B-1544-48BD-B61C-EF816D520B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6" y="22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99" name="Text Box 33">
              <a:extLst>
                <a:ext uri="{FF2B5EF4-FFF2-40B4-BE49-F238E27FC236}">
                  <a16:creationId xmlns:a16="http://schemas.microsoft.com/office/drawing/2014/main" id="{3D2E488C-CE92-4F90-9612-06C73C581B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2388" y="4232672"/>
              <a:ext cx="181739" cy="235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>
                  <a:latin typeface="Times New Roman" panose="02020603050405020304" pitchFamily="18" charset="0"/>
                </a:rPr>
                <a:t>s</a:t>
              </a:r>
              <a:endParaRPr lang="en-GB" altLang="fr-FR" sz="1125">
                <a:latin typeface="Times New Roman" panose="02020603050405020304" pitchFamily="18" charset="0"/>
              </a:endParaRPr>
            </a:p>
          </p:txBody>
        </p:sp>
        <p:sp>
          <p:nvSpPr>
            <p:cNvPr id="100" name="Rectangle 34">
              <a:extLst>
                <a:ext uri="{FF2B5EF4-FFF2-40B4-BE49-F238E27FC236}">
                  <a16:creationId xmlns:a16="http://schemas.microsoft.com/office/drawing/2014/main" id="{3412314F-2AC7-4E83-A0BD-6117BBF32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1462" y="4835127"/>
              <a:ext cx="319088" cy="247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>
                  <a:latin typeface="Symbol" panose="05050102010706020507" pitchFamily="18" charset="2"/>
                </a:rPr>
                <a:t>p</a:t>
              </a:r>
              <a:r>
                <a:rPr lang="en-US" altLang="fr-FR" sz="1200" baseline="60000">
                  <a:latin typeface="Symbol" panose="05050102010706020507" pitchFamily="18" charset="2"/>
                </a:rPr>
                <a:t>0</a:t>
              </a:r>
              <a:endParaRPr lang="en-GB" altLang="fr-FR" sz="1200" baseline="60000">
                <a:latin typeface="Symbol" panose="05050102010706020507" pitchFamily="18" charset="2"/>
              </a:endParaRPr>
            </a:p>
          </p:txBody>
        </p:sp>
        <p:sp>
          <p:nvSpPr>
            <p:cNvPr id="101" name="Text Box 36">
              <a:extLst>
                <a:ext uri="{FF2B5EF4-FFF2-40B4-BE49-F238E27FC236}">
                  <a16:creationId xmlns:a16="http://schemas.microsoft.com/office/drawing/2014/main" id="{A8DB29F4-AF0A-4D2D-8EE3-8431895A96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1806" y="4782740"/>
              <a:ext cx="409575" cy="247483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>
                  <a:latin typeface="Times New Roman" panose="02020603050405020304" pitchFamily="18" charset="0"/>
                </a:rPr>
                <a:t>V</a:t>
              </a:r>
              <a:r>
                <a:rPr lang="en-US" altLang="fr-FR" sz="1200" baseline="-25000">
                  <a:latin typeface="Times New Roman" panose="02020603050405020304" pitchFamily="18" charset="0"/>
                </a:rPr>
                <a:t>ub</a:t>
              </a:r>
              <a:endParaRPr lang="en-GB" altLang="fr-FR" sz="12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02" name="Oval 37">
              <a:extLst>
                <a:ext uri="{FF2B5EF4-FFF2-40B4-BE49-F238E27FC236}">
                  <a16:creationId xmlns:a16="http://schemas.microsoft.com/office/drawing/2014/main" id="{E4ECA107-30D0-4AC1-84AF-1CFF55C9C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6347" y="4683919"/>
              <a:ext cx="51197" cy="4881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2209" tIns="31105" rIns="62209" bIns="31105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350">
                <a:latin typeface="Arial" panose="020B0604020202020204" pitchFamily="34" charset="0"/>
              </a:endParaRPr>
            </a:p>
          </p:txBody>
        </p:sp>
        <p:sp>
          <p:nvSpPr>
            <p:cNvPr id="103" name="Line 38">
              <a:extLst>
                <a:ext uri="{FF2B5EF4-FFF2-40B4-BE49-F238E27FC236}">
                  <a16:creationId xmlns:a16="http://schemas.microsoft.com/office/drawing/2014/main" id="{D69237E7-770A-4E85-853C-A24E4A94B9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3108" y="4695826"/>
              <a:ext cx="975122" cy="11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104" name="Line 39">
              <a:extLst>
                <a:ext uri="{FF2B5EF4-FFF2-40B4-BE49-F238E27FC236}">
                  <a16:creationId xmlns:a16="http://schemas.microsoft.com/office/drawing/2014/main" id="{019FC461-28D0-47BA-9D7C-A1EA9DF619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1441" y="5213746"/>
              <a:ext cx="975122" cy="1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105" name="Text Box 40">
              <a:extLst>
                <a:ext uri="{FF2B5EF4-FFF2-40B4-BE49-F238E27FC236}">
                  <a16:creationId xmlns:a16="http://schemas.microsoft.com/office/drawing/2014/main" id="{00FB07B0-DBA1-479F-A4D5-731F821A03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76888" y="4595813"/>
              <a:ext cx="197769" cy="235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>
                  <a:latin typeface="Times New Roman" panose="02020603050405020304" pitchFamily="18" charset="0"/>
                </a:rPr>
                <a:t>b</a:t>
              </a:r>
              <a:endParaRPr lang="en-GB" altLang="fr-FR" sz="1125">
                <a:latin typeface="Times New Roman" panose="02020603050405020304" pitchFamily="18" charset="0"/>
              </a:endParaRPr>
            </a:p>
          </p:txBody>
        </p:sp>
        <p:sp>
          <p:nvSpPr>
            <p:cNvPr id="106" name="Text Box 41">
              <a:extLst>
                <a:ext uri="{FF2B5EF4-FFF2-40B4-BE49-F238E27FC236}">
                  <a16:creationId xmlns:a16="http://schemas.microsoft.com/office/drawing/2014/main" id="{5A043B32-A43A-44E8-9ED8-48E1D578A6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2601" y="5103019"/>
              <a:ext cx="197769" cy="235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>
                  <a:latin typeface="Times New Roman" panose="02020603050405020304" pitchFamily="18" charset="0"/>
                </a:rPr>
                <a:t>u</a:t>
              </a:r>
              <a:endParaRPr lang="en-GB" altLang="fr-FR" sz="1125">
                <a:latin typeface="Times New Roman" panose="02020603050405020304" pitchFamily="18" charset="0"/>
              </a:endParaRPr>
            </a:p>
          </p:txBody>
        </p:sp>
        <p:sp>
          <p:nvSpPr>
            <p:cNvPr id="107" name="Text Box 42">
              <a:extLst>
                <a:ext uri="{FF2B5EF4-FFF2-40B4-BE49-F238E27FC236}">
                  <a16:creationId xmlns:a16="http://schemas.microsoft.com/office/drawing/2014/main" id="{36456D0B-B9C6-4B0A-B8E4-EE215A997C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25654" y="4788694"/>
              <a:ext cx="284331" cy="247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>
                  <a:latin typeface="Times New Roman" panose="02020603050405020304" pitchFamily="18" charset="0"/>
                </a:rPr>
                <a:t>B</a:t>
              </a:r>
              <a:r>
                <a:rPr lang="en-US" altLang="fr-FR" sz="1200" baseline="60000">
                  <a:latin typeface="Symbol" panose="05050102010706020507" pitchFamily="18" charset="2"/>
                </a:rPr>
                <a:t>-</a:t>
              </a:r>
              <a:endParaRPr lang="en-GB" altLang="fr-FR" sz="1200" baseline="60000">
                <a:latin typeface="Symbol" panose="05050102010706020507" pitchFamily="18" charset="2"/>
              </a:endParaRPr>
            </a:p>
          </p:txBody>
        </p:sp>
        <p:sp>
          <p:nvSpPr>
            <p:cNvPr id="108" name="Text Box 43">
              <a:extLst>
                <a:ext uri="{FF2B5EF4-FFF2-40B4-BE49-F238E27FC236}">
                  <a16:creationId xmlns:a16="http://schemas.microsoft.com/office/drawing/2014/main" id="{E52F7A99-2BD7-40F6-AE34-161AAB010D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2998" y="4554140"/>
              <a:ext cx="181739" cy="235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>
                  <a:latin typeface="Times New Roman" panose="02020603050405020304" pitchFamily="18" charset="0"/>
                </a:rPr>
                <a:t>s</a:t>
              </a:r>
              <a:endParaRPr lang="en-GB" altLang="fr-FR" sz="1125">
                <a:latin typeface="Times New Roman" panose="02020603050405020304" pitchFamily="18" charset="0"/>
              </a:endParaRPr>
            </a:p>
          </p:txBody>
        </p:sp>
        <p:sp>
          <p:nvSpPr>
            <p:cNvPr id="109" name="Line 44">
              <a:extLst>
                <a:ext uri="{FF2B5EF4-FFF2-40B4-BE49-F238E27FC236}">
                  <a16:creationId xmlns:a16="http://schemas.microsoft.com/office/drawing/2014/main" id="{3C558421-BE2B-4934-BEFC-44B8261451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7605" y="5128021"/>
              <a:ext cx="102394" cy="1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grpSp>
          <p:nvGrpSpPr>
            <p:cNvPr id="110" name="Group 45">
              <a:extLst>
                <a:ext uri="{FF2B5EF4-FFF2-40B4-BE49-F238E27FC236}">
                  <a16:creationId xmlns:a16="http://schemas.microsoft.com/office/drawing/2014/main" id="{F4B764FC-9960-4732-8CCA-D5B2B09E70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32997" y="5089918"/>
              <a:ext cx="256353" cy="264956"/>
              <a:chOff x="2304" y="2208"/>
              <a:chExt cx="241" cy="262"/>
            </a:xfrm>
          </p:grpSpPr>
          <p:sp>
            <p:nvSpPr>
              <p:cNvPr id="111" name="Text Box 46">
                <a:extLst>
                  <a:ext uri="{FF2B5EF4-FFF2-40B4-BE49-F238E27FC236}">
                    <a16:creationId xmlns:a16="http://schemas.microsoft.com/office/drawing/2014/main" id="{318F2CD3-31D7-4C94-AEF4-FBA3A5799E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04" y="2208"/>
                <a:ext cx="241" cy="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125">
                    <a:latin typeface="Times New Roman" panose="02020603050405020304" pitchFamily="18" charset="0"/>
                  </a:rPr>
                  <a:t>u</a:t>
                </a:r>
                <a:endParaRPr lang="en-GB" altLang="fr-FR" sz="1125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Line 47">
                <a:extLst>
                  <a:ext uri="{FF2B5EF4-FFF2-40B4-BE49-F238E27FC236}">
                    <a16:creationId xmlns:a16="http://schemas.microsoft.com/office/drawing/2014/main" id="{AE0599C5-5FCB-4D5C-B009-1655C3076E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6" y="22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13" name="Rectangle 48">
              <a:extLst>
                <a:ext uri="{FF2B5EF4-FFF2-40B4-BE49-F238E27FC236}">
                  <a16:creationId xmlns:a16="http://schemas.microsoft.com/office/drawing/2014/main" id="{BD32AD67-4F7E-421F-84B2-3110FC8AC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9939" y="5073253"/>
              <a:ext cx="302419" cy="247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>
                  <a:latin typeface="Symbol" panose="05050102010706020507" pitchFamily="18" charset="2"/>
                </a:rPr>
                <a:t>p</a:t>
              </a:r>
              <a:r>
                <a:rPr lang="en-US" altLang="fr-FR" sz="1200" baseline="60000">
                  <a:latin typeface="Symbol" panose="05050102010706020507" pitchFamily="18" charset="2"/>
                </a:rPr>
                <a:t>0</a:t>
              </a:r>
              <a:endParaRPr lang="en-GB" altLang="fr-FR" sz="1200" baseline="60000">
                <a:latin typeface="Symbol" panose="05050102010706020507" pitchFamily="18" charset="2"/>
              </a:endParaRPr>
            </a:p>
          </p:txBody>
        </p:sp>
        <p:sp>
          <p:nvSpPr>
            <p:cNvPr id="114" name="Text Box 49">
              <a:extLst>
                <a:ext uri="{FF2B5EF4-FFF2-40B4-BE49-F238E27FC236}">
                  <a16:creationId xmlns:a16="http://schemas.microsoft.com/office/drawing/2014/main" id="{DE07C18E-2830-4651-90AD-6C91DCC96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21128" y="4606528"/>
              <a:ext cx="292345" cy="247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>
                  <a:latin typeface="Times New Roman" panose="02020603050405020304" pitchFamily="18" charset="0"/>
                </a:rPr>
                <a:t>K</a:t>
              </a:r>
              <a:r>
                <a:rPr lang="en-US" altLang="fr-FR" sz="1200" baseline="60000">
                  <a:latin typeface="Symbol" panose="05050102010706020507" pitchFamily="18" charset="2"/>
                </a:rPr>
                <a:t>-</a:t>
              </a:r>
              <a:endParaRPr lang="en-GB" altLang="fr-FR" sz="1200" baseline="60000">
                <a:latin typeface="Symbol" panose="05050102010706020507" pitchFamily="18" charset="2"/>
              </a:endParaRPr>
            </a:p>
          </p:txBody>
        </p:sp>
        <p:sp>
          <p:nvSpPr>
            <p:cNvPr id="115" name="Arc 50">
              <a:extLst>
                <a:ext uri="{FF2B5EF4-FFF2-40B4-BE49-F238E27FC236}">
                  <a16:creationId xmlns:a16="http://schemas.microsoft.com/office/drawing/2014/main" id="{15ED7D22-B5AB-48CB-9DB7-FA403CC89CC3}"/>
                </a:ext>
              </a:extLst>
            </p:cNvPr>
            <p:cNvSpPr>
              <a:spLocks/>
            </p:cNvSpPr>
            <p:nvPr/>
          </p:nvSpPr>
          <p:spPr bwMode="auto">
            <a:xfrm rot="5291913" flipV="1">
              <a:off x="6207325" y="4636888"/>
              <a:ext cx="145256" cy="310754"/>
            </a:xfrm>
            <a:custGeom>
              <a:avLst/>
              <a:gdLst>
                <a:gd name="T0" fmla="*/ 0 w 21600"/>
                <a:gd name="T1" fmla="*/ 0 h 43148"/>
                <a:gd name="T2" fmla="*/ 2147483646 w 21600"/>
                <a:gd name="T3" fmla="*/ 2147483646 h 43148"/>
                <a:gd name="T4" fmla="*/ 0 w 21600"/>
                <a:gd name="T5" fmla="*/ 2147483646 h 43148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48"/>
                <a:gd name="T11" fmla="*/ 21600 w 21600"/>
                <a:gd name="T12" fmla="*/ 43148 h 431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48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947"/>
                    <a:pt x="12818" y="42360"/>
                    <a:pt x="1497" y="43147"/>
                  </a:cubicBezTo>
                </a:path>
                <a:path w="21600" h="43148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947"/>
                    <a:pt x="12818" y="42360"/>
                    <a:pt x="1497" y="43147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2209" tIns="31105" rIns="62209" bIns="31105" anchor="ctr"/>
            <a:lstStyle/>
            <a:p>
              <a:endParaRPr lang="fr-FR"/>
            </a:p>
          </p:txBody>
        </p:sp>
        <p:sp>
          <p:nvSpPr>
            <p:cNvPr id="116" name="Line 51">
              <a:extLst>
                <a:ext uri="{FF2B5EF4-FFF2-40B4-BE49-F238E27FC236}">
                  <a16:creationId xmlns:a16="http://schemas.microsoft.com/office/drawing/2014/main" id="{1BD9A1C7-63F0-4A3D-94F8-CF86ECD897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3676" y="5207794"/>
              <a:ext cx="1078706" cy="11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117" name="Line 52">
              <a:extLst>
                <a:ext uri="{FF2B5EF4-FFF2-40B4-BE49-F238E27FC236}">
                  <a16:creationId xmlns:a16="http://schemas.microsoft.com/office/drawing/2014/main" id="{A0073F94-1529-4735-90B0-EDFC1DFEF8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49628" y="4906565"/>
              <a:ext cx="204788" cy="48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118" name="Line 53">
              <a:extLst>
                <a:ext uri="{FF2B5EF4-FFF2-40B4-BE49-F238E27FC236}">
                  <a16:creationId xmlns:a16="http://schemas.microsoft.com/office/drawing/2014/main" id="{01D4F72D-DE9F-441F-B0D8-822B74A72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1294" y="4983957"/>
              <a:ext cx="204788" cy="488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grpSp>
          <p:nvGrpSpPr>
            <p:cNvPr id="119" name="Group 54">
              <a:extLst>
                <a:ext uri="{FF2B5EF4-FFF2-40B4-BE49-F238E27FC236}">
                  <a16:creationId xmlns:a16="http://schemas.microsoft.com/office/drawing/2014/main" id="{B14CA576-ADCD-44FA-8B52-E2C9E20BA9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30616" y="4744637"/>
              <a:ext cx="256353" cy="264956"/>
              <a:chOff x="2304" y="2208"/>
              <a:chExt cx="241" cy="262"/>
            </a:xfrm>
          </p:grpSpPr>
          <p:sp>
            <p:nvSpPr>
              <p:cNvPr id="120" name="Text Box 55">
                <a:extLst>
                  <a:ext uri="{FF2B5EF4-FFF2-40B4-BE49-F238E27FC236}">
                    <a16:creationId xmlns:a16="http://schemas.microsoft.com/office/drawing/2014/main" id="{9A0CE555-03B4-44A8-88DB-7CAAE43AC3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04" y="2208"/>
                <a:ext cx="241" cy="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125">
                    <a:latin typeface="Times New Roman" panose="02020603050405020304" pitchFamily="18" charset="0"/>
                  </a:rPr>
                  <a:t>u</a:t>
                </a:r>
                <a:endParaRPr lang="en-GB" altLang="fr-FR" sz="1125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56">
                <a:extLst>
                  <a:ext uri="{FF2B5EF4-FFF2-40B4-BE49-F238E27FC236}">
                    <a16:creationId xmlns:a16="http://schemas.microsoft.com/office/drawing/2014/main" id="{293F63B9-AFFC-42BF-BDDE-9EE5E16B02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6" y="22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22" name="Text Box 57">
              <a:extLst>
                <a:ext uri="{FF2B5EF4-FFF2-40B4-BE49-F238E27FC236}">
                  <a16:creationId xmlns:a16="http://schemas.microsoft.com/office/drawing/2014/main" id="{CFC71B19-C301-4FE7-B89E-581C784C72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6569" y="4895850"/>
              <a:ext cx="197769" cy="235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>
                  <a:latin typeface="Times New Roman" panose="02020603050405020304" pitchFamily="18" charset="0"/>
                </a:rPr>
                <a:t>u</a:t>
              </a:r>
              <a:endParaRPr lang="en-GB" altLang="fr-FR" sz="1125">
                <a:latin typeface="Times New Roman" panose="02020603050405020304" pitchFamily="18" charset="0"/>
              </a:endParaRPr>
            </a:p>
          </p:txBody>
        </p:sp>
        <p:grpSp>
          <p:nvGrpSpPr>
            <p:cNvPr id="123" name="Group 58">
              <a:extLst>
                <a:ext uri="{FF2B5EF4-FFF2-40B4-BE49-F238E27FC236}">
                  <a16:creationId xmlns:a16="http://schemas.microsoft.com/office/drawing/2014/main" id="{406EAE07-98E7-461A-AF88-19557E3152B5}"/>
                </a:ext>
              </a:extLst>
            </p:cNvPr>
            <p:cNvGrpSpPr>
              <a:grpSpLocks/>
            </p:cNvGrpSpPr>
            <p:nvPr/>
          </p:nvGrpSpPr>
          <p:grpSpPr bwMode="auto">
            <a:xfrm rot="2241092" flipV="1">
              <a:off x="6330553" y="4855368"/>
              <a:ext cx="214313" cy="100013"/>
              <a:chOff x="3216" y="1200"/>
              <a:chExt cx="312" cy="96"/>
            </a:xfrm>
          </p:grpSpPr>
          <p:sp>
            <p:nvSpPr>
              <p:cNvPr id="124" name="AutoShape 59">
                <a:extLst>
                  <a:ext uri="{FF2B5EF4-FFF2-40B4-BE49-F238E27FC236}">
                    <a16:creationId xmlns:a16="http://schemas.microsoft.com/office/drawing/2014/main" id="{1FB2C37B-C50E-4373-B691-9866E5925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348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91 w 21600"/>
                  <a:gd name="T13" fmla="*/ 0 h 21600"/>
                  <a:gd name="T14" fmla="*/ 21109 w 21600"/>
                  <a:gd name="T15" fmla="*/ 1327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0" y="10163"/>
                    </a:moveTo>
                    <a:cubicBezTo>
                      <a:pt x="428" y="4495"/>
                      <a:pt x="5122" y="71"/>
                      <a:pt x="10800" y="72"/>
                    </a:cubicBezTo>
                    <a:cubicBezTo>
                      <a:pt x="16477" y="72"/>
                      <a:pt x="21171" y="4495"/>
                      <a:pt x="21509" y="10163"/>
                    </a:cubicBezTo>
                    <a:lnTo>
                      <a:pt x="21580" y="10158"/>
                    </a:lnTo>
                    <a:cubicBezTo>
                      <a:pt x="21241" y="4453"/>
                      <a:pt x="16515" y="-1"/>
                      <a:pt x="10799" y="0"/>
                    </a:cubicBezTo>
                    <a:cubicBezTo>
                      <a:pt x="5084" y="0"/>
                      <a:pt x="358" y="4453"/>
                      <a:pt x="19" y="10158"/>
                    </a:cubicBezTo>
                    <a:lnTo>
                      <a:pt x="90" y="1016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5" name="AutoShape 60">
                <a:extLst>
                  <a:ext uri="{FF2B5EF4-FFF2-40B4-BE49-F238E27FC236}">
                    <a16:creationId xmlns:a16="http://schemas.microsoft.com/office/drawing/2014/main" id="{0B4A28F8-8505-4C89-8B5F-021D91D0D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87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10943"/>
                    </a:moveTo>
                    <a:cubicBezTo>
                      <a:pt x="0" y="10895"/>
                      <a:pt x="0" y="10847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847"/>
                      <a:pt x="21599" y="10895"/>
                      <a:pt x="21599" y="10943"/>
                    </a:cubicBezTo>
                    <a:cubicBezTo>
                      <a:pt x="21599" y="10895"/>
                      <a:pt x="21600" y="108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47"/>
                      <a:pt x="0" y="10895"/>
                      <a:pt x="0" y="109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6" name="AutoShape 61">
                <a:extLst>
                  <a:ext uri="{FF2B5EF4-FFF2-40B4-BE49-F238E27FC236}">
                    <a16:creationId xmlns:a16="http://schemas.microsoft.com/office/drawing/2014/main" id="{10295B14-3D42-4CB3-9AEE-EF68081B1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436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91 w 21600"/>
                  <a:gd name="T13" fmla="*/ 0 h 21600"/>
                  <a:gd name="T14" fmla="*/ 21109 w 21600"/>
                  <a:gd name="T15" fmla="*/ 135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0" y="10538"/>
                    </a:moveTo>
                    <a:cubicBezTo>
                      <a:pt x="232" y="4725"/>
                      <a:pt x="4985" y="86"/>
                      <a:pt x="10800" y="87"/>
                    </a:cubicBezTo>
                    <a:cubicBezTo>
                      <a:pt x="16614" y="87"/>
                      <a:pt x="21367" y="4725"/>
                      <a:pt x="21509" y="10538"/>
                    </a:cubicBezTo>
                    <a:lnTo>
                      <a:pt x="21596" y="10535"/>
                    </a:lnTo>
                    <a:cubicBezTo>
                      <a:pt x="21453" y="4675"/>
                      <a:pt x="16661" y="-1"/>
                      <a:pt x="10799" y="0"/>
                    </a:cubicBezTo>
                    <a:cubicBezTo>
                      <a:pt x="4938" y="0"/>
                      <a:pt x="146" y="4675"/>
                      <a:pt x="3" y="10535"/>
                    </a:cubicBezTo>
                    <a:lnTo>
                      <a:pt x="90" y="1053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7" name="AutoShape 62">
                <a:extLst>
                  <a:ext uri="{FF2B5EF4-FFF2-40B4-BE49-F238E27FC236}">
                    <a16:creationId xmlns:a16="http://schemas.microsoft.com/office/drawing/2014/main" id="{33FCD61D-9977-4472-A0F5-7E3BF27DD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6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91 w 21600"/>
                  <a:gd name="T13" fmla="*/ 0 h 21600"/>
                  <a:gd name="T14" fmla="*/ 21109 w 21600"/>
                  <a:gd name="T15" fmla="*/ 1327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0" y="10163"/>
                    </a:moveTo>
                    <a:cubicBezTo>
                      <a:pt x="428" y="4495"/>
                      <a:pt x="5122" y="71"/>
                      <a:pt x="10800" y="72"/>
                    </a:cubicBezTo>
                    <a:cubicBezTo>
                      <a:pt x="16477" y="72"/>
                      <a:pt x="21171" y="4495"/>
                      <a:pt x="21509" y="10163"/>
                    </a:cubicBezTo>
                    <a:lnTo>
                      <a:pt x="21580" y="10158"/>
                    </a:lnTo>
                    <a:cubicBezTo>
                      <a:pt x="21241" y="4453"/>
                      <a:pt x="16515" y="-1"/>
                      <a:pt x="10799" y="0"/>
                    </a:cubicBezTo>
                    <a:cubicBezTo>
                      <a:pt x="5084" y="0"/>
                      <a:pt x="358" y="4453"/>
                      <a:pt x="19" y="10158"/>
                    </a:cubicBezTo>
                    <a:lnTo>
                      <a:pt x="90" y="1016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8" name="AutoShape 63">
                <a:extLst>
                  <a:ext uri="{FF2B5EF4-FFF2-40B4-BE49-F238E27FC236}">
                    <a16:creationId xmlns:a16="http://schemas.microsoft.com/office/drawing/2014/main" id="{47C4482F-2AE8-48AE-ACAB-AAC519C19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260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87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10943"/>
                    </a:moveTo>
                    <a:cubicBezTo>
                      <a:pt x="0" y="10895"/>
                      <a:pt x="0" y="10847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847"/>
                      <a:pt x="21599" y="10895"/>
                      <a:pt x="21599" y="10943"/>
                    </a:cubicBezTo>
                    <a:cubicBezTo>
                      <a:pt x="21599" y="10895"/>
                      <a:pt x="21600" y="108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47"/>
                      <a:pt x="0" y="10895"/>
                      <a:pt x="0" y="109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9" name="AutoShape 64">
                <a:extLst>
                  <a:ext uri="{FF2B5EF4-FFF2-40B4-BE49-F238E27FC236}">
                    <a16:creationId xmlns:a16="http://schemas.microsoft.com/office/drawing/2014/main" id="{0C7BCDB6-2553-408F-9E8C-298492EBAC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4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91 w 21600"/>
                  <a:gd name="T13" fmla="*/ 0 h 21600"/>
                  <a:gd name="T14" fmla="*/ 21109 w 21600"/>
                  <a:gd name="T15" fmla="*/ 135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0" y="10538"/>
                    </a:moveTo>
                    <a:cubicBezTo>
                      <a:pt x="232" y="4725"/>
                      <a:pt x="4985" y="86"/>
                      <a:pt x="10800" y="87"/>
                    </a:cubicBezTo>
                    <a:cubicBezTo>
                      <a:pt x="16614" y="87"/>
                      <a:pt x="21367" y="4725"/>
                      <a:pt x="21509" y="10538"/>
                    </a:cubicBezTo>
                    <a:lnTo>
                      <a:pt x="21596" y="10535"/>
                    </a:lnTo>
                    <a:cubicBezTo>
                      <a:pt x="21453" y="4675"/>
                      <a:pt x="16661" y="-1"/>
                      <a:pt x="10799" y="0"/>
                    </a:cubicBezTo>
                    <a:cubicBezTo>
                      <a:pt x="4938" y="0"/>
                      <a:pt x="146" y="4675"/>
                      <a:pt x="3" y="10535"/>
                    </a:cubicBezTo>
                    <a:lnTo>
                      <a:pt x="90" y="1053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30" name="AutoShape 65">
                <a:extLst>
                  <a:ext uri="{FF2B5EF4-FFF2-40B4-BE49-F238E27FC236}">
                    <a16:creationId xmlns:a16="http://schemas.microsoft.com/office/drawing/2014/main" id="{FEE610AD-F64E-414E-BC99-6FD10E0E6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396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91 w 21600"/>
                  <a:gd name="T13" fmla="*/ 0 h 21600"/>
                  <a:gd name="T14" fmla="*/ 21109 w 21600"/>
                  <a:gd name="T15" fmla="*/ 1327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0" y="10163"/>
                    </a:moveTo>
                    <a:cubicBezTo>
                      <a:pt x="428" y="4495"/>
                      <a:pt x="5122" y="71"/>
                      <a:pt x="10800" y="72"/>
                    </a:cubicBezTo>
                    <a:cubicBezTo>
                      <a:pt x="16477" y="72"/>
                      <a:pt x="21171" y="4495"/>
                      <a:pt x="21509" y="10163"/>
                    </a:cubicBezTo>
                    <a:lnTo>
                      <a:pt x="21580" y="10158"/>
                    </a:lnTo>
                    <a:cubicBezTo>
                      <a:pt x="21241" y="4453"/>
                      <a:pt x="16515" y="-1"/>
                      <a:pt x="10799" y="0"/>
                    </a:cubicBezTo>
                    <a:cubicBezTo>
                      <a:pt x="5084" y="0"/>
                      <a:pt x="358" y="4453"/>
                      <a:pt x="19" y="10158"/>
                    </a:cubicBezTo>
                    <a:lnTo>
                      <a:pt x="90" y="1016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31" name="AutoShape 66">
                <a:extLst>
                  <a:ext uri="{FF2B5EF4-FFF2-40B4-BE49-F238E27FC236}">
                    <a16:creationId xmlns:a16="http://schemas.microsoft.com/office/drawing/2014/main" id="{3CB06552-3150-4D4F-8E24-1159A8921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0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87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10943"/>
                    </a:moveTo>
                    <a:cubicBezTo>
                      <a:pt x="0" y="10895"/>
                      <a:pt x="0" y="10847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847"/>
                      <a:pt x="21599" y="10895"/>
                      <a:pt x="21599" y="10943"/>
                    </a:cubicBezTo>
                    <a:cubicBezTo>
                      <a:pt x="21599" y="10895"/>
                      <a:pt x="21600" y="108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47"/>
                      <a:pt x="0" y="10895"/>
                      <a:pt x="0" y="109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32" name="AutoShape 67">
                <a:extLst>
                  <a:ext uri="{FF2B5EF4-FFF2-40B4-BE49-F238E27FC236}">
                    <a16:creationId xmlns:a16="http://schemas.microsoft.com/office/drawing/2014/main" id="{9833E356-6CB1-4C7C-A460-589BCB9AF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484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91 w 21600"/>
                  <a:gd name="T13" fmla="*/ 0 h 21600"/>
                  <a:gd name="T14" fmla="*/ 21109 w 21600"/>
                  <a:gd name="T15" fmla="*/ 135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0" y="10538"/>
                    </a:moveTo>
                    <a:cubicBezTo>
                      <a:pt x="232" y="4725"/>
                      <a:pt x="4985" y="86"/>
                      <a:pt x="10800" y="87"/>
                    </a:cubicBezTo>
                    <a:cubicBezTo>
                      <a:pt x="16614" y="87"/>
                      <a:pt x="21367" y="4725"/>
                      <a:pt x="21509" y="10538"/>
                    </a:cubicBezTo>
                    <a:lnTo>
                      <a:pt x="21596" y="10535"/>
                    </a:lnTo>
                    <a:cubicBezTo>
                      <a:pt x="21453" y="4675"/>
                      <a:pt x="16661" y="-1"/>
                      <a:pt x="10799" y="0"/>
                    </a:cubicBezTo>
                    <a:cubicBezTo>
                      <a:pt x="4938" y="0"/>
                      <a:pt x="146" y="4675"/>
                      <a:pt x="3" y="10535"/>
                    </a:cubicBezTo>
                    <a:lnTo>
                      <a:pt x="90" y="1053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33" name="AutoShape 68">
                <a:extLst>
                  <a:ext uri="{FF2B5EF4-FFF2-40B4-BE49-F238E27FC236}">
                    <a16:creationId xmlns:a16="http://schemas.microsoft.com/office/drawing/2014/main" id="{A322425C-A7D2-4113-8118-6FB37A85D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4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91 w 21600"/>
                  <a:gd name="T13" fmla="*/ 0 h 21600"/>
                  <a:gd name="T14" fmla="*/ 21109 w 21600"/>
                  <a:gd name="T15" fmla="*/ 1327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0" y="10163"/>
                    </a:moveTo>
                    <a:cubicBezTo>
                      <a:pt x="428" y="4495"/>
                      <a:pt x="5122" y="71"/>
                      <a:pt x="10800" y="72"/>
                    </a:cubicBezTo>
                    <a:cubicBezTo>
                      <a:pt x="16477" y="72"/>
                      <a:pt x="21171" y="4495"/>
                      <a:pt x="21509" y="10163"/>
                    </a:cubicBezTo>
                    <a:lnTo>
                      <a:pt x="21580" y="10158"/>
                    </a:lnTo>
                    <a:cubicBezTo>
                      <a:pt x="21241" y="4453"/>
                      <a:pt x="16515" y="-1"/>
                      <a:pt x="10799" y="0"/>
                    </a:cubicBezTo>
                    <a:cubicBezTo>
                      <a:pt x="5084" y="0"/>
                      <a:pt x="358" y="4453"/>
                      <a:pt x="19" y="10158"/>
                    </a:cubicBezTo>
                    <a:lnTo>
                      <a:pt x="90" y="1016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34" name="AutoShape 69">
                <a:extLst>
                  <a:ext uri="{FF2B5EF4-FFF2-40B4-BE49-F238E27FC236}">
                    <a16:creationId xmlns:a16="http://schemas.microsoft.com/office/drawing/2014/main" id="{0BED4F56-1F01-480B-852B-19636016C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308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87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10943"/>
                    </a:moveTo>
                    <a:cubicBezTo>
                      <a:pt x="0" y="10895"/>
                      <a:pt x="0" y="10847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0847"/>
                      <a:pt x="21599" y="10895"/>
                      <a:pt x="21599" y="10943"/>
                    </a:cubicBezTo>
                    <a:cubicBezTo>
                      <a:pt x="21599" y="10895"/>
                      <a:pt x="21600" y="108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47"/>
                      <a:pt x="0" y="10895"/>
                      <a:pt x="0" y="109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35" name="AutoShape 70">
                <a:extLst>
                  <a:ext uri="{FF2B5EF4-FFF2-40B4-BE49-F238E27FC236}">
                    <a16:creationId xmlns:a16="http://schemas.microsoft.com/office/drawing/2014/main" id="{F3C78D01-927F-4F9B-9A32-BDF52CE81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2" y="1200"/>
                <a:ext cx="44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91 w 21600"/>
                  <a:gd name="T13" fmla="*/ 0 h 21600"/>
                  <a:gd name="T14" fmla="*/ 21109 w 21600"/>
                  <a:gd name="T15" fmla="*/ 135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0" y="10538"/>
                    </a:moveTo>
                    <a:cubicBezTo>
                      <a:pt x="232" y="4725"/>
                      <a:pt x="4985" y="86"/>
                      <a:pt x="10800" y="87"/>
                    </a:cubicBezTo>
                    <a:cubicBezTo>
                      <a:pt x="16614" y="87"/>
                      <a:pt x="21367" y="4725"/>
                      <a:pt x="21509" y="10538"/>
                    </a:cubicBezTo>
                    <a:lnTo>
                      <a:pt x="21596" y="10535"/>
                    </a:lnTo>
                    <a:cubicBezTo>
                      <a:pt x="21453" y="4675"/>
                      <a:pt x="16661" y="-1"/>
                      <a:pt x="10799" y="0"/>
                    </a:cubicBezTo>
                    <a:cubicBezTo>
                      <a:pt x="4938" y="0"/>
                      <a:pt x="146" y="4675"/>
                      <a:pt x="3" y="10535"/>
                    </a:cubicBezTo>
                    <a:lnTo>
                      <a:pt x="90" y="1053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36" name="Line 71">
              <a:extLst>
                <a:ext uri="{FF2B5EF4-FFF2-40B4-BE49-F238E27FC236}">
                  <a16:creationId xmlns:a16="http://schemas.microsoft.com/office/drawing/2014/main" id="{9CBA3EA7-DE64-436B-8320-D47CBB3D6B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23347" y="4695826"/>
              <a:ext cx="265509" cy="11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137" name="Line 72">
              <a:extLst>
                <a:ext uri="{FF2B5EF4-FFF2-40B4-BE49-F238E27FC236}">
                  <a16:creationId xmlns:a16="http://schemas.microsoft.com/office/drawing/2014/main" id="{970B6AAA-66CA-4110-996B-4EC863F1C0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47236" y="4695826"/>
              <a:ext cx="307181" cy="11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138" name="Text Box 73">
              <a:extLst>
                <a:ext uri="{FF2B5EF4-FFF2-40B4-BE49-F238E27FC236}">
                  <a16:creationId xmlns:a16="http://schemas.microsoft.com/office/drawing/2014/main" id="{536FE517-F583-492E-96C9-DE4B879D68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5774" y="4492228"/>
              <a:ext cx="267890" cy="235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 i="1">
                  <a:latin typeface="Times New Roman" panose="02020603050405020304" pitchFamily="18" charset="0"/>
                </a:rPr>
                <a:t>W</a:t>
              </a:r>
              <a:endParaRPr lang="en-GB" altLang="fr-FR" sz="1125" i="1">
                <a:latin typeface="Times New Roman" panose="02020603050405020304" pitchFamily="18" charset="0"/>
              </a:endParaRPr>
            </a:p>
          </p:txBody>
        </p:sp>
        <p:sp>
          <p:nvSpPr>
            <p:cNvPr id="139" name="Text Box 74">
              <a:extLst>
                <a:ext uri="{FF2B5EF4-FFF2-40B4-BE49-F238E27FC236}">
                  <a16:creationId xmlns:a16="http://schemas.microsoft.com/office/drawing/2014/main" id="{D154A034-8AC5-4531-AEF5-9FC4A56CAF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2060" y="4408884"/>
              <a:ext cx="245859" cy="235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 i="1">
                  <a:latin typeface="Times New Roman" panose="02020603050405020304" pitchFamily="18" charset="0"/>
                </a:rPr>
                <a:t>W</a:t>
              </a:r>
              <a:endParaRPr lang="en-GB" altLang="fr-FR" sz="1125" i="1">
                <a:latin typeface="Times New Roman" panose="02020603050405020304" pitchFamily="18" charset="0"/>
              </a:endParaRPr>
            </a:p>
          </p:txBody>
        </p:sp>
        <p:sp>
          <p:nvSpPr>
            <p:cNvPr id="140" name="Text Box 75">
              <a:extLst>
                <a:ext uri="{FF2B5EF4-FFF2-40B4-BE49-F238E27FC236}">
                  <a16:creationId xmlns:a16="http://schemas.microsoft.com/office/drawing/2014/main" id="{21F511B8-0402-4824-81B4-E157369EE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0517" y="4761309"/>
              <a:ext cx="205978" cy="235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 i="1">
                  <a:latin typeface="Times New Roman" panose="02020603050405020304" pitchFamily="18" charset="0"/>
                </a:rPr>
                <a:t>t</a:t>
              </a:r>
              <a:endParaRPr lang="en-GB" altLang="fr-FR" sz="1125" i="1">
                <a:latin typeface="Times New Roman" panose="02020603050405020304" pitchFamily="18" charset="0"/>
              </a:endParaRPr>
            </a:p>
          </p:txBody>
        </p:sp>
        <p:sp>
          <p:nvSpPr>
            <p:cNvPr id="141" name="Line 76">
              <a:extLst>
                <a:ext uri="{FF2B5EF4-FFF2-40B4-BE49-F238E27FC236}">
                  <a16:creationId xmlns:a16="http://schemas.microsoft.com/office/drawing/2014/main" id="{196315AE-C513-4936-AB2D-5FB680BFFC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33738" y="5249464"/>
              <a:ext cx="1191" cy="244079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142" name="Line 77">
              <a:extLst>
                <a:ext uri="{FF2B5EF4-FFF2-40B4-BE49-F238E27FC236}">
                  <a16:creationId xmlns:a16="http://schemas.microsoft.com/office/drawing/2014/main" id="{E7AF6A35-D7B2-4BC0-9A7F-52C1C22144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56472" y="5200649"/>
              <a:ext cx="1047750" cy="284559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2209" tIns="31105" rIns="62209" bIns="31105"/>
            <a:lstStyle/>
            <a:p>
              <a:endParaRPr lang="fr-FR"/>
            </a:p>
          </p:txBody>
        </p:sp>
        <p:sp>
          <p:nvSpPr>
            <p:cNvPr id="143" name="Oval 78">
              <a:extLst>
                <a:ext uri="{FF2B5EF4-FFF2-40B4-BE49-F238E27FC236}">
                  <a16:creationId xmlns:a16="http://schemas.microsoft.com/office/drawing/2014/main" id="{15DD5B81-8FB3-45DF-9349-76722D6D17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3675" y="5506641"/>
              <a:ext cx="658416" cy="350044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2209" tIns="31105" rIns="62209" bIns="31105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350">
                <a:latin typeface="Arial" panose="020B0604020202020204" pitchFamily="34" charset="0"/>
              </a:endParaRPr>
            </a:p>
          </p:txBody>
        </p:sp>
        <p:sp>
          <p:nvSpPr>
            <p:cNvPr id="144" name="Oval 79">
              <a:extLst>
                <a:ext uri="{FF2B5EF4-FFF2-40B4-BE49-F238E27FC236}">
                  <a16:creationId xmlns:a16="http://schemas.microsoft.com/office/drawing/2014/main" id="{26963F63-4FD9-4747-8BC4-2381418DAF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297" y="5460207"/>
              <a:ext cx="752475" cy="396478"/>
            </a:xfrm>
            <a:prstGeom prst="ellipse">
              <a:avLst/>
            </a:prstGeom>
            <a:noFill/>
            <a:ln w="28575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2209" tIns="31105" rIns="62209" bIns="31105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350">
                <a:latin typeface="Arial" panose="020B0604020202020204" pitchFamily="34" charset="0"/>
              </a:endParaRPr>
            </a:p>
          </p:txBody>
        </p:sp>
        <p:sp>
          <p:nvSpPr>
            <p:cNvPr id="145" name="Rectangle 80">
              <a:extLst>
                <a:ext uri="{FF2B5EF4-FFF2-40B4-BE49-F238E27FC236}">
                  <a16:creationId xmlns:a16="http://schemas.microsoft.com/office/drawing/2014/main" id="{62B1A900-19AD-4173-AA9A-DF0F09B09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985" y="4362451"/>
              <a:ext cx="2232422" cy="1106090"/>
            </a:xfrm>
            <a:prstGeom prst="rect">
              <a:avLst/>
            </a:prstGeom>
            <a:noFill/>
            <a:ln w="28575">
              <a:solidFill>
                <a:srgbClr val="FF99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2209" tIns="31105" rIns="62209" bIns="31105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350">
                <a:latin typeface="Arial" panose="020B0604020202020204" pitchFamily="34" charset="0"/>
              </a:endParaRPr>
            </a:p>
          </p:txBody>
        </p:sp>
        <p:sp>
          <p:nvSpPr>
            <p:cNvPr id="146" name="Rectangle 81">
              <a:extLst>
                <a:ext uri="{FF2B5EF4-FFF2-40B4-BE49-F238E27FC236}">
                  <a16:creationId xmlns:a16="http://schemas.microsoft.com/office/drawing/2014/main" id="{8002A0B0-1464-42DC-B7C9-AF8D2BC2FA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539" y="3971924"/>
              <a:ext cx="2475310" cy="1366838"/>
            </a:xfrm>
            <a:prstGeom prst="rect">
              <a:avLst/>
            </a:prstGeom>
            <a:noFill/>
            <a:ln w="28575">
              <a:solidFill>
                <a:srgbClr val="33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2209" tIns="31105" rIns="62209" bIns="31105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350">
                <a:latin typeface="Arial" panose="020B0604020202020204" pitchFamily="34" charset="0"/>
              </a:endParaRPr>
            </a:p>
          </p:txBody>
        </p:sp>
        <p:sp>
          <p:nvSpPr>
            <p:cNvPr id="147" name="Text Box 82">
              <a:extLst>
                <a:ext uri="{FF2B5EF4-FFF2-40B4-BE49-F238E27FC236}">
                  <a16:creationId xmlns:a16="http://schemas.microsoft.com/office/drawing/2014/main" id="{72E4C9A4-9EA7-4624-A156-95E35AAEE0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8775" y="6073378"/>
              <a:ext cx="2874784" cy="235942"/>
            </a:xfrm>
            <a:prstGeom prst="rect">
              <a:avLst/>
            </a:prstGeom>
            <a:noFill/>
            <a:ln w="28575">
              <a:solidFill>
                <a:srgbClr val="0066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25">
                  <a:latin typeface="Verdana" panose="020B0604030504040204" pitchFamily="34" charset="0"/>
                </a:rPr>
                <a:t>In this case weak phase difference : </a:t>
              </a:r>
              <a:r>
                <a:rPr lang="en-US" altLang="fr-FR" sz="1125">
                  <a:latin typeface="Symbol" panose="05050102010706020507" pitchFamily="18" charset="2"/>
                </a:rPr>
                <a:t>g</a:t>
              </a:r>
              <a:endParaRPr lang="en-GB" altLang="fr-FR" sz="1125">
                <a:latin typeface="Symbol" panose="05050102010706020507" pitchFamily="18" charset="2"/>
              </a:endParaRPr>
            </a:p>
          </p:txBody>
        </p:sp>
        <p:grpSp>
          <p:nvGrpSpPr>
            <p:cNvPr id="156" name="Group 30">
              <a:extLst>
                <a:ext uri="{FF2B5EF4-FFF2-40B4-BE49-F238E27FC236}">
                  <a16:creationId xmlns:a16="http://schemas.microsoft.com/office/drawing/2014/main" id="{66D15FE2-C42A-4477-8AB3-A1D001F07A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7925" y="4062564"/>
              <a:ext cx="352082" cy="356308"/>
              <a:chOff x="2304" y="2208"/>
              <a:chExt cx="240" cy="262"/>
            </a:xfrm>
          </p:grpSpPr>
          <p:sp>
            <p:nvSpPr>
              <p:cNvPr id="158" name="Text Box 31">
                <a:extLst>
                  <a:ext uri="{FF2B5EF4-FFF2-40B4-BE49-F238E27FC236}">
                    <a16:creationId xmlns:a16="http://schemas.microsoft.com/office/drawing/2014/main" id="{F92C3218-0356-4C90-9115-67468F59C3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04" y="2208"/>
                <a:ext cx="240" cy="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125">
                    <a:latin typeface="Times New Roman" panose="02020603050405020304" pitchFamily="18" charset="0"/>
                  </a:rPr>
                  <a:t>u</a:t>
                </a:r>
                <a:endParaRPr lang="en-GB" altLang="fr-FR" sz="1125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9" name="Line 32">
                <a:extLst>
                  <a:ext uri="{FF2B5EF4-FFF2-40B4-BE49-F238E27FC236}">
                    <a16:creationId xmlns:a16="http://schemas.microsoft.com/office/drawing/2014/main" id="{10FC09BE-B0CE-4923-A7D0-9054C9F8C8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6" y="22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57" name="Text Box 35">
              <a:extLst>
                <a:ext uri="{FF2B5EF4-FFF2-40B4-BE49-F238E27FC236}">
                  <a16:creationId xmlns:a16="http://schemas.microsoft.com/office/drawing/2014/main" id="{EB438645-AED0-48A5-8C1C-B73D879CAA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0004" y="3998522"/>
              <a:ext cx="400909" cy="332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2209" tIns="31105" rIns="62209" bIns="31105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 dirty="0">
                  <a:latin typeface="Times New Roman" panose="02020603050405020304" pitchFamily="18" charset="0"/>
                </a:rPr>
                <a:t>K</a:t>
              </a:r>
              <a:r>
                <a:rPr lang="en-US" altLang="fr-FR" sz="1200" baseline="60000" dirty="0">
                  <a:latin typeface="Symbol" panose="05050102010706020507" pitchFamily="18" charset="2"/>
                </a:rPr>
                <a:t>-</a:t>
              </a:r>
              <a:endParaRPr lang="en-GB" altLang="fr-FR" sz="1200" baseline="60000" dirty="0">
                <a:latin typeface="Symbol" panose="05050102010706020507" pitchFamily="18" charset="2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66">
            <a:extLst>
              <a:ext uri="{FF2B5EF4-FFF2-40B4-BE49-F238E27FC236}">
                <a16:creationId xmlns:a16="http://schemas.microsoft.com/office/drawing/2014/main" id="{56A09ABF-CE1B-4BC0-BA0F-4B03BA55BC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2469" y="2438400"/>
            <a:ext cx="52387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fr-FR" sz="1500">
                <a:latin typeface="Symbol" panose="05050102010706020507" pitchFamily="18" charset="2"/>
              </a:rPr>
              <a:t>b</a:t>
            </a:r>
            <a:endParaRPr lang="fr-FR" altLang="fr-FR" sz="1500">
              <a:latin typeface="Symbol" panose="05050102010706020507" pitchFamily="18" charset="2"/>
            </a:endParaRPr>
          </a:p>
        </p:txBody>
      </p:sp>
      <p:graphicFrame>
        <p:nvGraphicFramePr>
          <p:cNvPr id="165891" name="Object 3">
            <a:extLst>
              <a:ext uri="{FF2B5EF4-FFF2-40B4-BE49-F238E27FC236}">
                <a16:creationId xmlns:a16="http://schemas.microsoft.com/office/drawing/2014/main" id="{3370597E-9F56-40DB-880F-6FBFA74A65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47763" y="1173958"/>
          <a:ext cx="1182291" cy="354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2" name="Equation" r:id="rId3" imgW="876300" imgH="228600" progId="Equation.DSMT4">
                  <p:embed/>
                </p:oleObj>
              </mc:Choice>
              <mc:Fallback>
                <p:oleObj name="Equation" r:id="rId3" imgW="876300" imgH="228600" progId="Equation.DSMT4">
                  <p:embed/>
                  <p:pic>
                    <p:nvPicPr>
                      <p:cNvPr id="165891" name="Object 3">
                        <a:extLst>
                          <a:ext uri="{FF2B5EF4-FFF2-40B4-BE49-F238E27FC236}">
                            <a16:creationId xmlns:a16="http://schemas.microsoft.com/office/drawing/2014/main" id="{3370597E-9F56-40DB-880F-6FBFA74A65E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7763" y="1173958"/>
                        <a:ext cx="1182291" cy="3548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892" name="Object 4">
            <a:extLst>
              <a:ext uri="{FF2B5EF4-FFF2-40B4-BE49-F238E27FC236}">
                <a16:creationId xmlns:a16="http://schemas.microsoft.com/office/drawing/2014/main" id="{D5385E11-44A6-498C-A763-974EE86A41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0067" y="1457325"/>
          <a:ext cx="631031" cy="729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3" name="Equation" r:id="rId5" imgW="508000" imgH="508000" progId="Equation.DSMT4">
                  <p:embed/>
                </p:oleObj>
              </mc:Choice>
              <mc:Fallback>
                <p:oleObj name="Equation" r:id="rId5" imgW="508000" imgH="508000" progId="Equation.DSMT4">
                  <p:embed/>
                  <p:pic>
                    <p:nvPicPr>
                      <p:cNvPr id="165892" name="Object 4">
                        <a:extLst>
                          <a:ext uri="{FF2B5EF4-FFF2-40B4-BE49-F238E27FC236}">
                            <a16:creationId xmlns:a16="http://schemas.microsoft.com/office/drawing/2014/main" id="{D5385E11-44A6-498C-A763-974EE86A41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0067" y="1457325"/>
                        <a:ext cx="631031" cy="7298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893" name="Object 5">
            <a:extLst>
              <a:ext uri="{FF2B5EF4-FFF2-40B4-BE49-F238E27FC236}">
                <a16:creationId xmlns:a16="http://schemas.microsoft.com/office/drawing/2014/main" id="{FA48FDC0-BF5D-40B2-8305-64364564926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79094" y="1275161"/>
          <a:ext cx="647700" cy="748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4" name="Equation" r:id="rId7" imgW="508000" imgH="508000" progId="Equation.DSMT4">
                  <p:embed/>
                </p:oleObj>
              </mc:Choice>
              <mc:Fallback>
                <p:oleObj name="Equation" r:id="rId7" imgW="508000" imgH="508000" progId="Equation.DSMT4">
                  <p:embed/>
                  <p:pic>
                    <p:nvPicPr>
                      <p:cNvPr id="165893" name="Object 5">
                        <a:extLst>
                          <a:ext uri="{FF2B5EF4-FFF2-40B4-BE49-F238E27FC236}">
                            <a16:creationId xmlns:a16="http://schemas.microsoft.com/office/drawing/2014/main" id="{FA48FDC0-BF5D-40B2-8305-6436456492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9094" y="1275161"/>
                        <a:ext cx="647700" cy="7489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894" name="Text Box 71">
            <a:extLst>
              <a:ext uri="{FF2B5EF4-FFF2-40B4-BE49-F238E27FC236}">
                <a16:creationId xmlns:a16="http://schemas.microsoft.com/office/drawing/2014/main" id="{3FB01A38-CEBC-444A-8620-052DDF286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7826" y="2862262"/>
            <a:ext cx="46434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>
                <a:latin typeface="Verdana" panose="020B0604030504040204" pitchFamily="34" charset="0"/>
              </a:rPr>
              <a:t>1</a:t>
            </a:r>
          </a:p>
        </p:txBody>
      </p:sp>
      <p:graphicFrame>
        <p:nvGraphicFramePr>
          <p:cNvPr id="165895" name="Object 6">
            <a:extLst>
              <a:ext uri="{FF2B5EF4-FFF2-40B4-BE49-F238E27FC236}">
                <a16:creationId xmlns:a16="http://schemas.microsoft.com/office/drawing/2014/main" id="{1BD29416-3041-4D17-BF67-3FD22885050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05138" y="2947987"/>
          <a:ext cx="107632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5" name="Equation" r:id="rId9" imgW="889000" imgH="228600" progId="Equation.DSMT4">
                  <p:embed/>
                </p:oleObj>
              </mc:Choice>
              <mc:Fallback>
                <p:oleObj name="Equation" r:id="rId9" imgW="889000" imgH="228600" progId="Equation.DSMT4">
                  <p:embed/>
                  <p:pic>
                    <p:nvPicPr>
                      <p:cNvPr id="165895" name="Object 6">
                        <a:extLst>
                          <a:ext uri="{FF2B5EF4-FFF2-40B4-BE49-F238E27FC236}">
                            <a16:creationId xmlns:a16="http://schemas.microsoft.com/office/drawing/2014/main" id="{1BD29416-3041-4D17-BF67-3FD22885050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5138" y="2947987"/>
                        <a:ext cx="1076325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5896" name="Group 73">
            <a:extLst>
              <a:ext uri="{FF2B5EF4-FFF2-40B4-BE49-F238E27FC236}">
                <a16:creationId xmlns:a16="http://schemas.microsoft.com/office/drawing/2014/main" id="{9D33EB9D-9A8A-4884-BF3F-3204CF087443}"/>
              </a:ext>
            </a:extLst>
          </p:cNvPr>
          <p:cNvGrpSpPr>
            <a:grpSpLocks/>
          </p:cNvGrpSpPr>
          <p:nvPr/>
        </p:nvGrpSpPr>
        <p:grpSpPr bwMode="auto">
          <a:xfrm>
            <a:off x="2397919" y="931070"/>
            <a:ext cx="3438525" cy="1969294"/>
            <a:chOff x="3833" y="3249"/>
            <a:chExt cx="1406" cy="861"/>
          </a:xfrm>
        </p:grpSpPr>
        <p:sp>
          <p:nvSpPr>
            <p:cNvPr id="165964" name="Line 74">
              <a:extLst>
                <a:ext uri="{FF2B5EF4-FFF2-40B4-BE49-F238E27FC236}">
                  <a16:creationId xmlns:a16="http://schemas.microsoft.com/office/drawing/2014/main" id="{0D1B88EF-FF87-416B-89E3-47EEBB1CAA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3" y="3249"/>
              <a:ext cx="0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5965" name="Line 75">
              <a:extLst>
                <a:ext uri="{FF2B5EF4-FFF2-40B4-BE49-F238E27FC236}">
                  <a16:creationId xmlns:a16="http://schemas.microsoft.com/office/drawing/2014/main" id="{DC2CC65A-DE63-444E-8A69-658426AF0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3" y="4110"/>
              <a:ext cx="14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5966" name="Line 76">
              <a:extLst>
                <a:ext uri="{FF2B5EF4-FFF2-40B4-BE49-F238E27FC236}">
                  <a16:creationId xmlns:a16="http://schemas.microsoft.com/office/drawing/2014/main" id="{7AC34147-C450-4C82-9EEB-1725E48528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3" y="3475"/>
              <a:ext cx="408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5967" name="Line 77">
              <a:extLst>
                <a:ext uri="{FF2B5EF4-FFF2-40B4-BE49-F238E27FC236}">
                  <a16:creationId xmlns:a16="http://schemas.microsoft.com/office/drawing/2014/main" id="{685DB3B8-8EE4-4BEF-9F3F-6DBE8D554F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1" y="3475"/>
              <a:ext cx="907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65897" name="Freeform 78">
            <a:extLst>
              <a:ext uri="{FF2B5EF4-FFF2-40B4-BE49-F238E27FC236}">
                <a16:creationId xmlns:a16="http://schemas.microsoft.com/office/drawing/2014/main" id="{06F86A7A-117D-42B2-B6DB-D961026376E1}"/>
              </a:ext>
            </a:extLst>
          </p:cNvPr>
          <p:cNvSpPr>
            <a:spLocks/>
          </p:cNvSpPr>
          <p:nvPr/>
        </p:nvSpPr>
        <p:spPr bwMode="auto">
          <a:xfrm>
            <a:off x="3138489" y="1765697"/>
            <a:ext cx="746522" cy="203597"/>
          </a:xfrm>
          <a:custGeom>
            <a:avLst/>
            <a:gdLst>
              <a:gd name="T0" fmla="*/ 0 w 499"/>
              <a:gd name="T1" fmla="*/ 2147483646 h 144"/>
              <a:gd name="T2" fmla="*/ 2147483646 w 499"/>
              <a:gd name="T3" fmla="*/ 2147483646 h 144"/>
              <a:gd name="T4" fmla="*/ 2147483646 w 499"/>
              <a:gd name="T5" fmla="*/ 0 h 144"/>
              <a:gd name="T6" fmla="*/ 0 60000 65536"/>
              <a:gd name="T7" fmla="*/ 0 60000 65536"/>
              <a:gd name="T8" fmla="*/ 0 60000 65536"/>
              <a:gd name="T9" fmla="*/ 0 w 499"/>
              <a:gd name="T10" fmla="*/ 0 h 144"/>
              <a:gd name="T11" fmla="*/ 499 w 499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144">
                <a:moveTo>
                  <a:pt x="0" y="46"/>
                </a:moveTo>
                <a:cubicBezTo>
                  <a:pt x="71" y="95"/>
                  <a:pt x="143" y="144"/>
                  <a:pt x="226" y="136"/>
                </a:cubicBezTo>
                <a:cubicBezTo>
                  <a:pt x="309" y="128"/>
                  <a:pt x="404" y="64"/>
                  <a:pt x="499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5898" name="Freeform 79">
            <a:extLst>
              <a:ext uri="{FF2B5EF4-FFF2-40B4-BE49-F238E27FC236}">
                <a16:creationId xmlns:a16="http://schemas.microsoft.com/office/drawing/2014/main" id="{33330CFB-B03A-4B78-AB23-0DF572B87D22}"/>
              </a:ext>
            </a:extLst>
          </p:cNvPr>
          <p:cNvSpPr>
            <a:spLocks/>
          </p:cNvSpPr>
          <p:nvPr/>
        </p:nvSpPr>
        <p:spPr bwMode="auto">
          <a:xfrm>
            <a:off x="2709862" y="2445544"/>
            <a:ext cx="396479" cy="447675"/>
          </a:xfrm>
          <a:custGeom>
            <a:avLst/>
            <a:gdLst>
              <a:gd name="T0" fmla="*/ 2147483646 w 265"/>
              <a:gd name="T1" fmla="*/ 2147483646 h 318"/>
              <a:gd name="T2" fmla="*/ 2147483646 w 265"/>
              <a:gd name="T3" fmla="*/ 2147483646 h 318"/>
              <a:gd name="T4" fmla="*/ 0 w 265"/>
              <a:gd name="T5" fmla="*/ 0 h 318"/>
              <a:gd name="T6" fmla="*/ 0 60000 65536"/>
              <a:gd name="T7" fmla="*/ 0 60000 65536"/>
              <a:gd name="T8" fmla="*/ 0 60000 65536"/>
              <a:gd name="T9" fmla="*/ 0 w 265"/>
              <a:gd name="T10" fmla="*/ 0 h 318"/>
              <a:gd name="T11" fmla="*/ 265 w 265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5" h="318">
                <a:moveTo>
                  <a:pt x="227" y="318"/>
                </a:moveTo>
                <a:cubicBezTo>
                  <a:pt x="246" y="253"/>
                  <a:pt x="265" y="189"/>
                  <a:pt x="227" y="136"/>
                </a:cubicBezTo>
                <a:cubicBezTo>
                  <a:pt x="189" y="83"/>
                  <a:pt x="94" y="41"/>
                  <a:pt x="0" y="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5899" name="Freeform 80">
            <a:extLst>
              <a:ext uri="{FF2B5EF4-FFF2-40B4-BE49-F238E27FC236}">
                <a16:creationId xmlns:a16="http://schemas.microsoft.com/office/drawing/2014/main" id="{8D92A927-03C2-4327-8E68-E51BDA8CF9C8}"/>
              </a:ext>
            </a:extLst>
          </p:cNvPr>
          <p:cNvSpPr>
            <a:spLocks/>
          </p:cNvSpPr>
          <p:nvPr/>
        </p:nvSpPr>
        <p:spPr bwMode="auto">
          <a:xfrm>
            <a:off x="4708922" y="2496741"/>
            <a:ext cx="271463" cy="447675"/>
          </a:xfrm>
          <a:custGeom>
            <a:avLst/>
            <a:gdLst>
              <a:gd name="T0" fmla="*/ 2147483646 w 181"/>
              <a:gd name="T1" fmla="*/ 0 h 318"/>
              <a:gd name="T2" fmla="*/ 2147483646 w 181"/>
              <a:gd name="T3" fmla="*/ 2147483646 h 318"/>
              <a:gd name="T4" fmla="*/ 0 w 181"/>
              <a:gd name="T5" fmla="*/ 2147483646 h 318"/>
              <a:gd name="T6" fmla="*/ 0 60000 65536"/>
              <a:gd name="T7" fmla="*/ 0 60000 65536"/>
              <a:gd name="T8" fmla="*/ 0 60000 65536"/>
              <a:gd name="T9" fmla="*/ 0 w 181"/>
              <a:gd name="T10" fmla="*/ 0 h 318"/>
              <a:gd name="T11" fmla="*/ 181 w 181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1" h="318">
                <a:moveTo>
                  <a:pt x="181" y="0"/>
                </a:moveTo>
                <a:cubicBezTo>
                  <a:pt x="128" y="19"/>
                  <a:pt x="75" y="38"/>
                  <a:pt x="45" y="91"/>
                </a:cubicBezTo>
                <a:cubicBezTo>
                  <a:pt x="15" y="144"/>
                  <a:pt x="7" y="231"/>
                  <a:pt x="0" y="3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5900" name="Line 81">
            <a:extLst>
              <a:ext uri="{FF2B5EF4-FFF2-40B4-BE49-F238E27FC236}">
                <a16:creationId xmlns:a16="http://schemas.microsoft.com/office/drawing/2014/main" id="{9B047508-33D2-4A07-9B39-BFE03B2CF7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02681" y="1478756"/>
            <a:ext cx="10858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5901" name="Line 82">
            <a:extLst>
              <a:ext uri="{FF2B5EF4-FFF2-40B4-BE49-F238E27FC236}">
                <a16:creationId xmlns:a16="http://schemas.microsoft.com/office/drawing/2014/main" id="{BB5CEFF0-0DBA-49AE-973F-EAACC7DDF8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457575" y="1438276"/>
            <a:ext cx="0" cy="169902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5902" name="Text Box 83">
            <a:extLst>
              <a:ext uri="{FF2B5EF4-FFF2-40B4-BE49-F238E27FC236}">
                <a16:creationId xmlns:a16="http://schemas.microsoft.com/office/drawing/2014/main" id="{250136A5-0CCC-4A7F-8A8C-F91FC6FA9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4219" y="1966912"/>
            <a:ext cx="47625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165903" name="Text Box 84">
            <a:extLst>
              <a:ext uri="{FF2B5EF4-FFF2-40B4-BE49-F238E27FC236}">
                <a16:creationId xmlns:a16="http://schemas.microsoft.com/office/drawing/2014/main" id="{9D7950CF-5782-4D89-8901-52186B6EA0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054" y="2533651"/>
            <a:ext cx="4762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</a:p>
        </p:txBody>
      </p:sp>
      <p:sp>
        <p:nvSpPr>
          <p:cNvPr id="165904" name="Text Box 85">
            <a:extLst>
              <a:ext uri="{FF2B5EF4-FFF2-40B4-BE49-F238E27FC236}">
                <a16:creationId xmlns:a16="http://schemas.microsoft.com/office/drawing/2014/main" id="{A617BF89-986F-490F-A555-1E0DCE8253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0510" y="2900362"/>
            <a:ext cx="46553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>
                <a:latin typeface="Verdana" panose="020B0604030504040204" pitchFamily="34" charset="0"/>
              </a:rPr>
              <a:t>0</a:t>
            </a:r>
          </a:p>
        </p:txBody>
      </p:sp>
      <p:graphicFrame>
        <p:nvGraphicFramePr>
          <p:cNvPr id="165905" name="Object 2">
            <a:extLst>
              <a:ext uri="{FF2B5EF4-FFF2-40B4-BE49-F238E27FC236}">
                <a16:creationId xmlns:a16="http://schemas.microsoft.com/office/drawing/2014/main" id="{E36554E0-4EA1-4EF6-B568-17E9072F909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26958" y="1700213"/>
          <a:ext cx="1716881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6" name="Equation" r:id="rId11" imgW="1282700" imgH="482600" progId="Equation.DSMT4">
                  <p:embed/>
                </p:oleObj>
              </mc:Choice>
              <mc:Fallback>
                <p:oleObj name="Equation" r:id="rId11" imgW="1282700" imgH="482600" progId="Equation.DSMT4">
                  <p:embed/>
                  <p:pic>
                    <p:nvPicPr>
                      <p:cNvPr id="165905" name="Object 2">
                        <a:extLst>
                          <a:ext uri="{FF2B5EF4-FFF2-40B4-BE49-F238E27FC236}">
                            <a16:creationId xmlns:a16="http://schemas.microsoft.com/office/drawing/2014/main" id="{E36554E0-4EA1-4EF6-B568-17E9072F90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6958" y="1700213"/>
                        <a:ext cx="1716881" cy="6477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906" name="Text Box 89">
            <a:extLst>
              <a:ext uri="{FF2B5EF4-FFF2-40B4-BE49-F238E27FC236}">
                <a16:creationId xmlns:a16="http://schemas.microsoft.com/office/drawing/2014/main" id="{351732AC-63AA-4081-929C-5E16BC5F2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2842" y="1073945"/>
            <a:ext cx="223123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>
                <a:solidFill>
                  <a:srgbClr val="CC0000"/>
                </a:solidFill>
                <a:latin typeface="Arial" panose="020B0604020202020204" pitchFamily="34" charset="0"/>
              </a:rPr>
              <a:t>Interferences between </a:t>
            </a:r>
            <a:r>
              <a:rPr lang="fr-FR" altLang="fr-FR" sz="1350" i="1">
                <a:solidFill>
                  <a:srgbClr val="CC0000"/>
                </a:solidFill>
                <a:latin typeface="Arial" panose="020B0604020202020204" pitchFamily="34" charset="0"/>
              </a:rPr>
              <a:t>b</a:t>
            </a:r>
            <a:r>
              <a:rPr lang="fr-FR" altLang="fr-FR" sz="1350" i="1">
                <a:solidFill>
                  <a:srgbClr val="CC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-&gt;c</a:t>
            </a:r>
            <a:r>
              <a:rPr lang="fr-FR" altLang="fr-FR" sz="1350">
                <a:solidFill>
                  <a:srgbClr val="CC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and </a:t>
            </a:r>
            <a:r>
              <a:rPr lang="fr-FR" altLang="fr-FR" sz="1350" i="1">
                <a:solidFill>
                  <a:srgbClr val="CC0000"/>
                </a:solidFill>
                <a:latin typeface="Arial" panose="020B0604020202020204" pitchFamily="34" charset="0"/>
              </a:rPr>
              <a:t>b</a:t>
            </a:r>
            <a:r>
              <a:rPr lang="fr-FR" altLang="fr-FR" sz="1350" i="1">
                <a:solidFill>
                  <a:srgbClr val="CC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-&gt;u</a:t>
            </a:r>
            <a:r>
              <a:rPr lang="fr-FR" altLang="fr-FR" sz="1350">
                <a:solidFill>
                  <a:srgbClr val="CC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transitions </a:t>
            </a:r>
          </a:p>
        </p:txBody>
      </p:sp>
      <p:sp>
        <p:nvSpPr>
          <p:cNvPr id="165907" name="Line 153">
            <a:extLst>
              <a:ext uri="{FF2B5EF4-FFF2-40B4-BE49-F238E27FC236}">
                <a16:creationId xmlns:a16="http://schemas.microsoft.com/office/drawing/2014/main" id="{F1684906-76E2-42F3-9CD0-6F994F9A38D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43051" y="4061222"/>
            <a:ext cx="188952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5908" name="Line 154">
            <a:extLst>
              <a:ext uri="{FF2B5EF4-FFF2-40B4-BE49-F238E27FC236}">
                <a16:creationId xmlns:a16="http://schemas.microsoft.com/office/drawing/2014/main" id="{6D2D9B10-C01C-436F-BF24-04E297DE237D}"/>
              </a:ext>
            </a:extLst>
          </p:cNvPr>
          <p:cNvSpPr>
            <a:spLocks noChangeShapeType="1"/>
          </p:cNvSpPr>
          <p:nvPr/>
        </p:nvSpPr>
        <p:spPr bwMode="auto">
          <a:xfrm>
            <a:off x="1543051" y="4548188"/>
            <a:ext cx="188952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65909" name="Group 155">
            <a:extLst>
              <a:ext uri="{FF2B5EF4-FFF2-40B4-BE49-F238E27FC236}">
                <a16:creationId xmlns:a16="http://schemas.microsoft.com/office/drawing/2014/main" id="{982B08F5-8AEB-4309-AB9A-B2CDC3CBEEFD}"/>
              </a:ext>
            </a:extLst>
          </p:cNvPr>
          <p:cNvGrpSpPr>
            <a:grpSpLocks/>
          </p:cNvGrpSpPr>
          <p:nvPr/>
        </p:nvGrpSpPr>
        <p:grpSpPr bwMode="auto">
          <a:xfrm>
            <a:off x="2838451" y="3467100"/>
            <a:ext cx="594122" cy="323850"/>
            <a:chOff x="3470" y="2478"/>
            <a:chExt cx="408" cy="453"/>
          </a:xfrm>
        </p:grpSpPr>
        <p:sp>
          <p:nvSpPr>
            <p:cNvPr id="165962" name="Line 156">
              <a:extLst>
                <a:ext uri="{FF2B5EF4-FFF2-40B4-BE49-F238E27FC236}">
                  <a16:creationId xmlns:a16="http://schemas.microsoft.com/office/drawing/2014/main" id="{8070AA85-45F6-4E11-BE7E-DE7937EF87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70" y="2478"/>
              <a:ext cx="408" cy="2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5963" name="Line 157">
              <a:extLst>
                <a:ext uri="{FF2B5EF4-FFF2-40B4-BE49-F238E27FC236}">
                  <a16:creationId xmlns:a16="http://schemas.microsoft.com/office/drawing/2014/main" id="{6A36CE38-D50E-44AA-882B-2A806AB6A3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470" y="2705"/>
              <a:ext cx="408" cy="2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65910" name="Line 158">
            <a:extLst>
              <a:ext uri="{FF2B5EF4-FFF2-40B4-BE49-F238E27FC236}">
                <a16:creationId xmlns:a16="http://schemas.microsoft.com/office/drawing/2014/main" id="{9FE8B301-B0BD-43DE-AFEF-95522408B3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52675" y="3630216"/>
            <a:ext cx="485775" cy="43219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5911" name="Text Box 159">
            <a:extLst>
              <a:ext uri="{FF2B5EF4-FFF2-40B4-BE49-F238E27FC236}">
                <a16:creationId xmlns:a16="http://schemas.microsoft.com/office/drawing/2014/main" id="{94EC6C27-94D2-40C5-BE2C-9548C4F2D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356" y="3894535"/>
            <a:ext cx="280846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 i="1">
                <a:latin typeface="Arial" panose="020B0604020202020204" pitchFamily="34" charset="0"/>
              </a:rPr>
              <a:t>b</a:t>
            </a:r>
          </a:p>
        </p:txBody>
      </p:sp>
      <p:grpSp>
        <p:nvGrpSpPr>
          <p:cNvPr id="165912" name="Group 160">
            <a:extLst>
              <a:ext uri="{FF2B5EF4-FFF2-40B4-BE49-F238E27FC236}">
                <a16:creationId xmlns:a16="http://schemas.microsoft.com/office/drawing/2014/main" id="{AF3B68F0-201C-42C4-89FA-B51D526B704D}"/>
              </a:ext>
            </a:extLst>
          </p:cNvPr>
          <p:cNvGrpSpPr>
            <a:grpSpLocks/>
          </p:cNvGrpSpPr>
          <p:nvPr/>
        </p:nvGrpSpPr>
        <p:grpSpPr bwMode="auto">
          <a:xfrm>
            <a:off x="1315643" y="4386266"/>
            <a:ext cx="280988" cy="300039"/>
            <a:chOff x="648" y="2614"/>
            <a:chExt cx="236" cy="252"/>
          </a:xfrm>
        </p:grpSpPr>
        <p:sp>
          <p:nvSpPr>
            <p:cNvPr id="165960" name="Text Box 161">
              <a:extLst>
                <a:ext uri="{FF2B5EF4-FFF2-40B4-BE49-F238E27FC236}">
                  <a16:creationId xmlns:a16="http://schemas.microsoft.com/office/drawing/2014/main" id="{642A28B0-E20E-4850-847D-594567F1DB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" y="2614"/>
              <a:ext cx="23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 i="1">
                  <a:latin typeface="Arial" panose="020B0604020202020204" pitchFamily="34" charset="0"/>
                </a:rPr>
                <a:t>u</a:t>
              </a:r>
            </a:p>
          </p:txBody>
        </p:sp>
        <p:sp>
          <p:nvSpPr>
            <p:cNvPr id="165961" name="Line 162">
              <a:extLst>
                <a:ext uri="{FF2B5EF4-FFF2-40B4-BE49-F238E27FC236}">
                  <a16:creationId xmlns:a16="http://schemas.microsoft.com/office/drawing/2014/main" id="{BB828852-4160-4B4B-88EC-927D5893BB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9" y="2665"/>
              <a:ext cx="85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65913" name="Text Box 163">
            <a:extLst>
              <a:ext uri="{FF2B5EF4-FFF2-40B4-BE49-F238E27FC236}">
                <a16:creationId xmlns:a16="http://schemas.microsoft.com/office/drawing/2014/main" id="{80669C87-39A4-4AE8-B555-6227EED2E3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5" y="4115991"/>
            <a:ext cx="33855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 i="1">
                <a:latin typeface="Arial" panose="020B0604020202020204" pitchFamily="34" charset="0"/>
              </a:rPr>
              <a:t>B</a:t>
            </a:r>
            <a:r>
              <a:rPr lang="fr-FR" altLang="fr-FR" sz="1350" i="1" baseline="30000">
                <a:latin typeface="Arial" panose="020B0604020202020204" pitchFamily="34" charset="0"/>
              </a:rPr>
              <a:t>-</a:t>
            </a:r>
          </a:p>
        </p:txBody>
      </p:sp>
      <p:sp>
        <p:nvSpPr>
          <p:cNvPr id="165914" name="Text Box 164">
            <a:extLst>
              <a:ext uri="{FF2B5EF4-FFF2-40B4-BE49-F238E27FC236}">
                <a16:creationId xmlns:a16="http://schemas.microsoft.com/office/drawing/2014/main" id="{A7F2B8C2-373B-4479-8228-158772D5D0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2572" y="4169569"/>
            <a:ext cx="37382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 i="1">
                <a:latin typeface="Arial" panose="020B0604020202020204" pitchFamily="34" charset="0"/>
              </a:rPr>
              <a:t>D</a:t>
            </a:r>
            <a:r>
              <a:rPr lang="fr-FR" altLang="fr-FR" sz="1350" i="1" baseline="30000"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165915" name="Text Box 165">
            <a:extLst>
              <a:ext uri="{FF2B5EF4-FFF2-40B4-BE49-F238E27FC236}">
                <a16:creationId xmlns:a16="http://schemas.microsoft.com/office/drawing/2014/main" id="{D59C5809-DDEC-445A-8233-D75A2C4CF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5675" y="3467100"/>
            <a:ext cx="33855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 i="1">
                <a:latin typeface="Arial" panose="020B0604020202020204" pitchFamily="34" charset="0"/>
              </a:rPr>
              <a:t>K</a:t>
            </a:r>
            <a:r>
              <a:rPr lang="fr-FR" altLang="fr-FR" sz="1350" i="1" baseline="30000">
                <a:latin typeface="Arial" panose="020B0604020202020204" pitchFamily="34" charset="0"/>
              </a:rPr>
              <a:t>-</a:t>
            </a:r>
          </a:p>
        </p:txBody>
      </p:sp>
      <p:sp>
        <p:nvSpPr>
          <p:cNvPr id="165916" name="Text Box 166">
            <a:extLst>
              <a:ext uri="{FF2B5EF4-FFF2-40B4-BE49-F238E27FC236}">
                <a16:creationId xmlns:a16="http://schemas.microsoft.com/office/drawing/2014/main" id="{89A4B010-8E88-46C2-B0E9-5EB1D3806B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0281" y="3679032"/>
            <a:ext cx="37266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 i="1">
                <a:latin typeface="Arial" panose="020B0604020202020204" pitchFamily="34" charset="0"/>
              </a:rPr>
              <a:t>W</a:t>
            </a:r>
            <a:r>
              <a:rPr lang="fr-FR" altLang="fr-FR" sz="1350" i="1" baseline="30000">
                <a:latin typeface="Arial" panose="020B0604020202020204" pitchFamily="34" charset="0"/>
              </a:rPr>
              <a:t>-</a:t>
            </a:r>
          </a:p>
        </p:txBody>
      </p:sp>
      <p:grpSp>
        <p:nvGrpSpPr>
          <p:cNvPr id="165917" name="Group 167">
            <a:extLst>
              <a:ext uri="{FF2B5EF4-FFF2-40B4-BE49-F238E27FC236}">
                <a16:creationId xmlns:a16="http://schemas.microsoft.com/office/drawing/2014/main" id="{3A3E3C9A-7583-4426-A562-49EFBFB8B312}"/>
              </a:ext>
            </a:extLst>
          </p:cNvPr>
          <p:cNvGrpSpPr>
            <a:grpSpLocks/>
          </p:cNvGrpSpPr>
          <p:nvPr/>
        </p:nvGrpSpPr>
        <p:grpSpPr bwMode="auto">
          <a:xfrm>
            <a:off x="3423049" y="3300416"/>
            <a:ext cx="280988" cy="300039"/>
            <a:chOff x="648" y="2614"/>
            <a:chExt cx="236" cy="252"/>
          </a:xfrm>
        </p:grpSpPr>
        <p:sp>
          <p:nvSpPr>
            <p:cNvPr id="165958" name="Text Box 168">
              <a:extLst>
                <a:ext uri="{FF2B5EF4-FFF2-40B4-BE49-F238E27FC236}">
                  <a16:creationId xmlns:a16="http://schemas.microsoft.com/office/drawing/2014/main" id="{F0EDD639-6C18-4343-9CEF-466FC9B4F8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" y="2614"/>
              <a:ext cx="23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 i="1">
                  <a:latin typeface="Arial" panose="020B0604020202020204" pitchFamily="34" charset="0"/>
                </a:rPr>
                <a:t>u</a:t>
              </a:r>
            </a:p>
          </p:txBody>
        </p:sp>
        <p:sp>
          <p:nvSpPr>
            <p:cNvPr id="165959" name="Line 169">
              <a:extLst>
                <a:ext uri="{FF2B5EF4-FFF2-40B4-BE49-F238E27FC236}">
                  <a16:creationId xmlns:a16="http://schemas.microsoft.com/office/drawing/2014/main" id="{FA14CE0B-F69A-4E99-BB83-B79913E62A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9" y="2665"/>
              <a:ext cx="85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5918" name="Group 170">
            <a:extLst>
              <a:ext uri="{FF2B5EF4-FFF2-40B4-BE49-F238E27FC236}">
                <a16:creationId xmlns:a16="http://schemas.microsoft.com/office/drawing/2014/main" id="{84C7807E-74C2-4084-B2E2-7FA5A187B44D}"/>
              </a:ext>
            </a:extLst>
          </p:cNvPr>
          <p:cNvGrpSpPr>
            <a:grpSpLocks/>
          </p:cNvGrpSpPr>
          <p:nvPr/>
        </p:nvGrpSpPr>
        <p:grpSpPr bwMode="auto">
          <a:xfrm>
            <a:off x="3415905" y="4411263"/>
            <a:ext cx="280988" cy="300037"/>
            <a:chOff x="648" y="2614"/>
            <a:chExt cx="236" cy="252"/>
          </a:xfrm>
        </p:grpSpPr>
        <p:sp>
          <p:nvSpPr>
            <p:cNvPr id="165956" name="Text Box 171">
              <a:extLst>
                <a:ext uri="{FF2B5EF4-FFF2-40B4-BE49-F238E27FC236}">
                  <a16:creationId xmlns:a16="http://schemas.microsoft.com/office/drawing/2014/main" id="{680C6374-DC3D-4FE6-9759-8F36134300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" y="2614"/>
              <a:ext cx="23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 i="1">
                  <a:latin typeface="Arial" panose="020B0604020202020204" pitchFamily="34" charset="0"/>
                </a:rPr>
                <a:t>u</a:t>
              </a:r>
            </a:p>
          </p:txBody>
        </p:sp>
        <p:sp>
          <p:nvSpPr>
            <p:cNvPr id="165957" name="Line 172">
              <a:extLst>
                <a:ext uri="{FF2B5EF4-FFF2-40B4-BE49-F238E27FC236}">
                  <a16:creationId xmlns:a16="http://schemas.microsoft.com/office/drawing/2014/main" id="{7F34217D-7098-4073-9AE4-C9B5B9E039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9" y="2665"/>
              <a:ext cx="85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65919" name="Text Box 173">
            <a:extLst>
              <a:ext uri="{FF2B5EF4-FFF2-40B4-BE49-F238E27FC236}">
                <a16:creationId xmlns:a16="http://schemas.microsoft.com/office/drawing/2014/main" id="{9DC75147-4AEE-4875-8232-4244B7F776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2572" y="3894535"/>
            <a:ext cx="27122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 i="1">
                <a:latin typeface="Arial" panose="020B0604020202020204" pitchFamily="34" charset="0"/>
              </a:rPr>
              <a:t>c</a:t>
            </a:r>
          </a:p>
        </p:txBody>
      </p:sp>
      <p:sp>
        <p:nvSpPr>
          <p:cNvPr id="165920" name="Text Box 174">
            <a:extLst>
              <a:ext uri="{FF2B5EF4-FFF2-40B4-BE49-F238E27FC236}">
                <a16:creationId xmlns:a16="http://schemas.microsoft.com/office/drawing/2014/main" id="{5A2540A7-CFCC-4E3E-93B4-D270DA53D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6379" y="3630216"/>
            <a:ext cx="27122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 i="1">
                <a:latin typeface="Arial" panose="020B0604020202020204" pitchFamily="34" charset="0"/>
              </a:rPr>
              <a:t>s</a:t>
            </a:r>
          </a:p>
        </p:txBody>
      </p:sp>
      <p:sp>
        <p:nvSpPr>
          <p:cNvPr id="165921" name="Text Box 175">
            <a:extLst>
              <a:ext uri="{FF2B5EF4-FFF2-40B4-BE49-F238E27FC236}">
                <a16:creationId xmlns:a16="http://schemas.microsoft.com/office/drawing/2014/main" id="{3341B7C9-A947-400A-8726-78EFB10C1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9369" y="3355181"/>
            <a:ext cx="41549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>
                <a:latin typeface="Arial" panose="020B0604020202020204" pitchFamily="34" charset="0"/>
              </a:rPr>
              <a:t>V</a:t>
            </a:r>
            <a:r>
              <a:rPr lang="fr-FR" altLang="fr-FR" sz="1350" baseline="-25000">
                <a:latin typeface="Arial" panose="020B0604020202020204" pitchFamily="34" charset="0"/>
              </a:rPr>
              <a:t>us</a:t>
            </a:r>
          </a:p>
        </p:txBody>
      </p:sp>
      <p:sp>
        <p:nvSpPr>
          <p:cNvPr id="165922" name="Text Box 176">
            <a:extLst>
              <a:ext uri="{FF2B5EF4-FFF2-40B4-BE49-F238E27FC236}">
                <a16:creationId xmlns:a16="http://schemas.microsoft.com/office/drawing/2014/main" id="{AE5B2A11-67E5-4622-9E85-A70800FAA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1941" y="4049316"/>
            <a:ext cx="42191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350">
                <a:solidFill>
                  <a:srgbClr val="CC0000"/>
                </a:solidFill>
                <a:latin typeface="Arial" panose="020B0604020202020204" pitchFamily="34" charset="0"/>
              </a:rPr>
              <a:t>V</a:t>
            </a:r>
            <a:r>
              <a:rPr lang="fr-FR" altLang="fr-FR" sz="1350" baseline="-25000">
                <a:solidFill>
                  <a:srgbClr val="CC0000"/>
                </a:solidFill>
                <a:latin typeface="Arial" panose="020B0604020202020204" pitchFamily="34" charset="0"/>
              </a:rPr>
              <a:t>cb</a:t>
            </a:r>
          </a:p>
        </p:txBody>
      </p:sp>
      <p:sp>
        <p:nvSpPr>
          <p:cNvPr id="165923" name="Oval 177">
            <a:extLst>
              <a:ext uri="{FF2B5EF4-FFF2-40B4-BE49-F238E27FC236}">
                <a16:creationId xmlns:a16="http://schemas.microsoft.com/office/drawing/2014/main" id="{F8ACECA8-E380-4414-9AAC-1CED6D48EA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9339" y="4039792"/>
            <a:ext cx="54769" cy="53578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fr-FR" sz="1350">
              <a:latin typeface="Arial" panose="020B0604020202020204" pitchFamily="34" charset="0"/>
            </a:endParaRPr>
          </a:p>
        </p:txBody>
      </p:sp>
      <p:grpSp>
        <p:nvGrpSpPr>
          <p:cNvPr id="165924" name="Group 178">
            <a:extLst>
              <a:ext uri="{FF2B5EF4-FFF2-40B4-BE49-F238E27FC236}">
                <a16:creationId xmlns:a16="http://schemas.microsoft.com/office/drawing/2014/main" id="{9D43CC8F-8C54-4288-8501-67BC028C145D}"/>
              </a:ext>
            </a:extLst>
          </p:cNvPr>
          <p:cNvGrpSpPr>
            <a:grpSpLocks/>
          </p:cNvGrpSpPr>
          <p:nvPr/>
        </p:nvGrpSpPr>
        <p:grpSpPr bwMode="auto">
          <a:xfrm>
            <a:off x="5219702" y="3407569"/>
            <a:ext cx="2880122" cy="1321594"/>
            <a:chOff x="3016" y="2205"/>
            <a:chExt cx="2419" cy="1110"/>
          </a:xfrm>
        </p:grpSpPr>
        <p:sp>
          <p:nvSpPr>
            <p:cNvPr id="165929" name="Line 179">
              <a:extLst>
                <a:ext uri="{FF2B5EF4-FFF2-40B4-BE49-F238E27FC236}">
                  <a16:creationId xmlns:a16="http://schemas.microsoft.com/office/drawing/2014/main" id="{684ACF9B-5FEA-41A9-A3DE-34A163C8A8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9" y="2345"/>
              <a:ext cx="15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5930" name="Line 180">
              <a:extLst>
                <a:ext uri="{FF2B5EF4-FFF2-40B4-BE49-F238E27FC236}">
                  <a16:creationId xmlns:a16="http://schemas.microsoft.com/office/drawing/2014/main" id="{78D14B09-7FD5-4F81-BC50-627E833B87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9" y="3178"/>
              <a:ext cx="15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165931" name="Group 181">
              <a:extLst>
                <a:ext uri="{FF2B5EF4-FFF2-40B4-BE49-F238E27FC236}">
                  <a16:creationId xmlns:a16="http://schemas.microsoft.com/office/drawing/2014/main" id="{8D330651-A22F-43CA-B240-870D9F8D9A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68" y="2573"/>
              <a:ext cx="499" cy="273"/>
              <a:chOff x="3470" y="2478"/>
              <a:chExt cx="408" cy="453"/>
            </a:xfrm>
          </p:grpSpPr>
          <p:sp>
            <p:nvSpPr>
              <p:cNvPr id="165954" name="Line 182">
                <a:extLst>
                  <a:ext uri="{FF2B5EF4-FFF2-40B4-BE49-F238E27FC236}">
                    <a16:creationId xmlns:a16="http://schemas.microsoft.com/office/drawing/2014/main" id="{D4291252-FF49-406C-A8DE-CE1401971F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70" y="2478"/>
                <a:ext cx="408" cy="22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955" name="Line 183">
                <a:extLst>
                  <a:ext uri="{FF2B5EF4-FFF2-40B4-BE49-F238E27FC236}">
                    <a16:creationId xmlns:a16="http://schemas.microsoft.com/office/drawing/2014/main" id="{F82070AD-191A-4B76-9750-0B6E71EBBA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70" y="2705"/>
                <a:ext cx="408" cy="22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65932" name="Line 184">
              <a:extLst>
                <a:ext uri="{FF2B5EF4-FFF2-40B4-BE49-F238E27FC236}">
                  <a16:creationId xmlns:a16="http://schemas.microsoft.com/office/drawing/2014/main" id="{DC7DE1A2-5270-43AB-8DB2-F5C6F5D2A5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059" y="2341"/>
              <a:ext cx="408" cy="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5933" name="Text Box 185">
              <a:extLst>
                <a:ext uri="{FF2B5EF4-FFF2-40B4-BE49-F238E27FC236}">
                  <a16:creationId xmlns:a16="http://schemas.microsoft.com/office/drawing/2014/main" id="{055B5F34-C1E5-44C8-8481-87731792AB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7" y="2205"/>
              <a:ext cx="23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 i="1">
                  <a:latin typeface="Arial" panose="020B0604020202020204" pitchFamily="34" charset="0"/>
                </a:rPr>
                <a:t>b</a:t>
              </a:r>
            </a:p>
          </p:txBody>
        </p:sp>
        <p:grpSp>
          <p:nvGrpSpPr>
            <p:cNvPr id="165934" name="Group 186">
              <a:extLst>
                <a:ext uri="{FF2B5EF4-FFF2-40B4-BE49-F238E27FC236}">
                  <a16:creationId xmlns:a16="http://schemas.microsoft.com/office/drawing/2014/main" id="{227172AA-6F40-49A6-881F-62F134BBF4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8" y="3042"/>
              <a:ext cx="236" cy="252"/>
              <a:chOff x="648" y="2614"/>
              <a:chExt cx="236" cy="252"/>
            </a:xfrm>
          </p:grpSpPr>
          <p:sp>
            <p:nvSpPr>
              <p:cNvPr id="165952" name="Text Box 187">
                <a:extLst>
                  <a:ext uri="{FF2B5EF4-FFF2-40B4-BE49-F238E27FC236}">
                    <a16:creationId xmlns:a16="http://schemas.microsoft.com/office/drawing/2014/main" id="{B232F4F3-38FF-4E44-910D-0B181800C2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8" y="2614"/>
                <a:ext cx="236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fr-FR" altLang="fr-FR" sz="1350" i="1">
                    <a:latin typeface="Arial" panose="020B0604020202020204" pitchFamily="34" charset="0"/>
                  </a:rPr>
                  <a:t>u</a:t>
                </a:r>
              </a:p>
            </p:txBody>
          </p:sp>
          <p:sp>
            <p:nvSpPr>
              <p:cNvPr id="165953" name="Line 188">
                <a:extLst>
                  <a:ext uri="{FF2B5EF4-FFF2-40B4-BE49-F238E27FC236}">
                    <a16:creationId xmlns:a16="http://schemas.microsoft.com/office/drawing/2014/main" id="{8EBEB9E4-3B44-4567-BAA2-E7F8B585E9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9" y="2665"/>
                <a:ext cx="85" cy="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65935" name="Text Box 189">
              <a:extLst>
                <a:ext uri="{FF2B5EF4-FFF2-40B4-BE49-F238E27FC236}">
                  <a16:creationId xmlns:a16="http://schemas.microsoft.com/office/drawing/2014/main" id="{B9F33344-4899-4FE6-9561-8A672C5DCE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6" y="2659"/>
              <a:ext cx="28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 i="1">
                  <a:latin typeface="Arial" panose="020B0604020202020204" pitchFamily="34" charset="0"/>
                </a:rPr>
                <a:t>B</a:t>
              </a:r>
              <a:r>
                <a:rPr lang="fr-FR" altLang="fr-FR" sz="1350" i="1" baseline="30000">
                  <a:latin typeface="Arial" panose="020B0604020202020204" pitchFamily="34" charset="0"/>
                </a:rPr>
                <a:t>-</a:t>
              </a:r>
            </a:p>
          </p:txBody>
        </p:sp>
        <p:sp>
          <p:nvSpPr>
            <p:cNvPr id="165936" name="Text Box 190">
              <a:extLst>
                <a:ext uri="{FF2B5EF4-FFF2-40B4-BE49-F238E27FC236}">
                  <a16:creationId xmlns:a16="http://schemas.microsoft.com/office/drawing/2014/main" id="{E5C59492-0038-4F04-A043-9DD573E1EC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3" y="2886"/>
              <a:ext cx="28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 i="1">
                  <a:latin typeface="Arial" panose="020B0604020202020204" pitchFamily="34" charset="0"/>
                </a:rPr>
                <a:t>K</a:t>
              </a:r>
              <a:r>
                <a:rPr lang="fr-FR" altLang="fr-FR" sz="1350" i="1" baseline="30000">
                  <a:latin typeface="Arial" panose="020B0604020202020204" pitchFamily="34" charset="0"/>
                </a:rPr>
                <a:t>-</a:t>
              </a:r>
            </a:p>
          </p:txBody>
        </p:sp>
        <p:sp>
          <p:nvSpPr>
            <p:cNvPr id="165937" name="Text Box 191">
              <a:extLst>
                <a:ext uri="{FF2B5EF4-FFF2-40B4-BE49-F238E27FC236}">
                  <a16:creationId xmlns:a16="http://schemas.microsoft.com/office/drawing/2014/main" id="{8BAF56A0-AE24-4A1C-B5E5-1A38148D50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1" y="2387"/>
              <a:ext cx="313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 i="1">
                  <a:latin typeface="Arial" panose="020B0604020202020204" pitchFamily="34" charset="0"/>
                </a:rPr>
                <a:t>W</a:t>
              </a:r>
              <a:r>
                <a:rPr lang="fr-FR" altLang="fr-FR" sz="1350" i="1" baseline="30000">
                  <a:latin typeface="Arial" panose="020B0604020202020204" pitchFamily="34" charset="0"/>
                </a:rPr>
                <a:t>-</a:t>
              </a:r>
            </a:p>
          </p:txBody>
        </p:sp>
        <p:grpSp>
          <p:nvGrpSpPr>
            <p:cNvPr id="165938" name="Group 192">
              <a:extLst>
                <a:ext uri="{FF2B5EF4-FFF2-40B4-BE49-F238E27FC236}">
                  <a16:creationId xmlns:a16="http://schemas.microsoft.com/office/drawing/2014/main" id="{73FE244A-11D5-47D9-B20C-AE0DFD92EA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58" y="2428"/>
              <a:ext cx="228" cy="252"/>
              <a:chOff x="648" y="2614"/>
              <a:chExt cx="228" cy="252"/>
            </a:xfrm>
          </p:grpSpPr>
          <p:sp>
            <p:nvSpPr>
              <p:cNvPr id="165950" name="Text Box 193">
                <a:extLst>
                  <a:ext uri="{FF2B5EF4-FFF2-40B4-BE49-F238E27FC236}">
                    <a16:creationId xmlns:a16="http://schemas.microsoft.com/office/drawing/2014/main" id="{B2E6AB71-2C05-456F-AE20-FE7E5EA9A6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8" y="2614"/>
                <a:ext cx="22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fr-FR" altLang="fr-FR" sz="1350" i="1">
                    <a:latin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165951" name="Line 194">
                <a:extLst>
                  <a:ext uri="{FF2B5EF4-FFF2-40B4-BE49-F238E27FC236}">
                    <a16:creationId xmlns:a16="http://schemas.microsoft.com/office/drawing/2014/main" id="{0AF9F3AF-8C7B-4AF2-A750-B1F757696E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9" y="2665"/>
                <a:ext cx="85" cy="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65939" name="Group 195">
              <a:extLst>
                <a:ext uri="{FF2B5EF4-FFF2-40B4-BE49-F238E27FC236}">
                  <a16:creationId xmlns:a16="http://schemas.microsoft.com/office/drawing/2014/main" id="{AD05BC5B-210D-4268-B44D-0E702AA7DE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52" y="3063"/>
              <a:ext cx="236" cy="252"/>
              <a:chOff x="648" y="2614"/>
              <a:chExt cx="236" cy="252"/>
            </a:xfrm>
          </p:grpSpPr>
          <p:sp>
            <p:nvSpPr>
              <p:cNvPr id="165948" name="Text Box 196">
                <a:extLst>
                  <a:ext uri="{FF2B5EF4-FFF2-40B4-BE49-F238E27FC236}">
                    <a16:creationId xmlns:a16="http://schemas.microsoft.com/office/drawing/2014/main" id="{D2D14F9E-BCA7-4D61-8A0E-4B3143CDBB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8" y="2614"/>
                <a:ext cx="236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fr-FR" altLang="fr-FR" sz="1350" i="1">
                    <a:latin typeface="Arial" panose="020B0604020202020204" pitchFamily="34" charset="0"/>
                  </a:rPr>
                  <a:t>u</a:t>
                </a:r>
              </a:p>
            </p:txBody>
          </p:sp>
          <p:sp>
            <p:nvSpPr>
              <p:cNvPr id="165949" name="Line 197">
                <a:extLst>
                  <a:ext uri="{FF2B5EF4-FFF2-40B4-BE49-F238E27FC236}">
                    <a16:creationId xmlns:a16="http://schemas.microsoft.com/office/drawing/2014/main" id="{1F5A0EB4-E0D1-484C-8BE3-D03B88740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9" y="2665"/>
                <a:ext cx="85" cy="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65940" name="Text Box 198">
              <a:extLst>
                <a:ext uri="{FF2B5EF4-FFF2-40B4-BE49-F238E27FC236}">
                  <a16:creationId xmlns:a16="http://schemas.microsoft.com/office/drawing/2014/main" id="{F17D30E7-01ED-47BC-80B4-386068897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6" y="2205"/>
              <a:ext cx="23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 i="1">
                  <a:latin typeface="Arial" panose="020B0604020202020204" pitchFamily="34" charset="0"/>
                </a:rPr>
                <a:t>u</a:t>
              </a:r>
            </a:p>
          </p:txBody>
        </p:sp>
        <p:sp>
          <p:nvSpPr>
            <p:cNvPr id="165941" name="Text Box 199">
              <a:extLst>
                <a:ext uri="{FF2B5EF4-FFF2-40B4-BE49-F238E27FC236}">
                  <a16:creationId xmlns:a16="http://schemas.microsoft.com/office/drawing/2014/main" id="{C80099C0-53DB-4CB9-917B-C2B23D3696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4" y="2704"/>
              <a:ext cx="228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 i="1">
                  <a:latin typeface="Arial" panose="020B0604020202020204" pitchFamily="34" charset="0"/>
                </a:rPr>
                <a:t>s</a:t>
              </a:r>
            </a:p>
          </p:txBody>
        </p:sp>
        <p:sp>
          <p:nvSpPr>
            <p:cNvPr id="165942" name="Text Box 200">
              <a:extLst>
                <a:ext uri="{FF2B5EF4-FFF2-40B4-BE49-F238E27FC236}">
                  <a16:creationId xmlns:a16="http://schemas.microsoft.com/office/drawing/2014/main" id="{1F4E6528-8BA1-4DCB-9748-898AA31175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6" y="2704"/>
              <a:ext cx="34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>
                  <a:latin typeface="Arial" panose="020B0604020202020204" pitchFamily="34" charset="0"/>
                </a:rPr>
                <a:t>V</a:t>
              </a:r>
              <a:r>
                <a:rPr lang="fr-FR" altLang="fr-FR" sz="1350" baseline="-25000">
                  <a:latin typeface="Arial" panose="020B0604020202020204" pitchFamily="34" charset="0"/>
                </a:rPr>
                <a:t>cs</a:t>
              </a:r>
            </a:p>
          </p:txBody>
        </p:sp>
        <p:sp>
          <p:nvSpPr>
            <p:cNvPr id="165943" name="Text Box 201">
              <a:extLst>
                <a:ext uri="{FF2B5EF4-FFF2-40B4-BE49-F238E27FC236}">
                  <a16:creationId xmlns:a16="http://schemas.microsoft.com/office/drawing/2014/main" id="{DCF738AB-08AE-4BC8-A65D-9EBFBD7EBC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4" y="2335"/>
              <a:ext cx="35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>
                  <a:solidFill>
                    <a:srgbClr val="CC0000"/>
                  </a:solidFill>
                  <a:latin typeface="Arial" panose="020B0604020202020204" pitchFamily="34" charset="0"/>
                </a:rPr>
                <a:t>V</a:t>
              </a:r>
              <a:r>
                <a:rPr lang="fr-FR" altLang="fr-FR" sz="1350" baseline="-25000">
                  <a:solidFill>
                    <a:srgbClr val="CC0000"/>
                  </a:solidFill>
                  <a:latin typeface="Arial" panose="020B0604020202020204" pitchFamily="34" charset="0"/>
                </a:rPr>
                <a:t>ub</a:t>
              </a:r>
            </a:p>
          </p:txBody>
        </p:sp>
        <p:sp>
          <p:nvSpPr>
            <p:cNvPr id="165944" name="Oval 202">
              <a:extLst>
                <a:ext uri="{FF2B5EF4-FFF2-40B4-BE49-F238E27FC236}">
                  <a16:creationId xmlns:a16="http://schemas.microsoft.com/office/drawing/2014/main" id="{D9F67DF8-597E-43E4-BBE9-012CBDC0E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1" y="2327"/>
              <a:ext cx="46" cy="45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fr-FR" sz="1350">
                <a:latin typeface="Arial" panose="020B0604020202020204" pitchFamily="34" charset="0"/>
              </a:endParaRPr>
            </a:p>
          </p:txBody>
        </p:sp>
        <p:grpSp>
          <p:nvGrpSpPr>
            <p:cNvPr id="165945" name="Group 203">
              <a:extLst>
                <a:ext uri="{FF2B5EF4-FFF2-40B4-BE49-F238E27FC236}">
                  <a16:creationId xmlns:a16="http://schemas.microsoft.com/office/drawing/2014/main" id="{052A6DCB-1AFD-4D73-A101-5E0DCCD327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1" y="2341"/>
              <a:ext cx="314" cy="252"/>
              <a:chOff x="5121" y="2341"/>
              <a:chExt cx="314" cy="252"/>
            </a:xfrm>
          </p:grpSpPr>
          <p:sp>
            <p:nvSpPr>
              <p:cNvPr id="165946" name="Text Box 204">
                <a:extLst>
                  <a:ext uri="{FF2B5EF4-FFF2-40B4-BE49-F238E27FC236}">
                    <a16:creationId xmlns:a16="http://schemas.microsoft.com/office/drawing/2014/main" id="{4A01349C-3DEA-4B32-B9C4-E8B9CD2D8D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21" y="2341"/>
                <a:ext cx="31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fr-FR" altLang="fr-FR" sz="1350" i="1">
                    <a:latin typeface="Arial" panose="020B0604020202020204" pitchFamily="34" charset="0"/>
                  </a:rPr>
                  <a:t>D</a:t>
                </a:r>
                <a:r>
                  <a:rPr lang="fr-FR" altLang="fr-FR" sz="1350" i="1" baseline="30000">
                    <a:latin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65947" name="Line 205">
                <a:extLst>
                  <a:ext uri="{FF2B5EF4-FFF2-40B4-BE49-F238E27FC236}">
                    <a16:creationId xmlns:a16="http://schemas.microsoft.com/office/drawing/2014/main" id="{25440F88-6EF4-4ACC-978B-E9C55F343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87" y="2387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65925" name="Grouper 166">
            <a:extLst>
              <a:ext uri="{FF2B5EF4-FFF2-40B4-BE49-F238E27FC236}">
                <a16:creationId xmlns:a16="http://schemas.microsoft.com/office/drawing/2014/main" id="{1A10D23F-4AB7-4318-BC94-3A3A3C2B0447}"/>
              </a:ext>
            </a:extLst>
          </p:cNvPr>
          <p:cNvGrpSpPr>
            <a:grpSpLocks/>
          </p:cNvGrpSpPr>
          <p:nvPr/>
        </p:nvGrpSpPr>
        <p:grpSpPr bwMode="auto">
          <a:xfrm>
            <a:off x="1308498" y="5082787"/>
            <a:ext cx="5915402" cy="323165"/>
            <a:chOff x="531813" y="5714719"/>
            <a:chExt cx="7887654" cy="430950"/>
          </a:xfrm>
        </p:grpSpPr>
        <p:sp>
          <p:nvSpPr>
            <p:cNvPr id="165927" name="ZoneTexte 163">
              <a:extLst>
                <a:ext uri="{FF2B5EF4-FFF2-40B4-BE49-F238E27FC236}">
                  <a16:creationId xmlns:a16="http://schemas.microsoft.com/office/drawing/2014/main" id="{E4DCF763-4442-41E8-A865-1A6D74D9F9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813" y="5714719"/>
              <a:ext cx="7887654" cy="430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fr-FR" sz="1500">
                  <a:latin typeface="Arial" panose="020B0604020202020204" pitchFamily="34" charset="0"/>
                </a:rPr>
                <a:t>Need to have modes for which D</a:t>
              </a:r>
              <a:r>
                <a:rPr lang="en-US" altLang="fr-FR" sz="1500" baseline="30000">
                  <a:latin typeface="Arial" panose="020B0604020202020204" pitchFamily="34" charset="0"/>
                </a:rPr>
                <a:t>0</a:t>
              </a:r>
              <a:r>
                <a:rPr lang="en-US" altLang="fr-FR" sz="1500">
                  <a:latin typeface="Arial" panose="020B0604020202020204" pitchFamily="34" charset="0"/>
                </a:rPr>
                <a:t> and D</a:t>
              </a:r>
              <a:r>
                <a:rPr lang="en-US" altLang="fr-FR" sz="1500" baseline="30000">
                  <a:latin typeface="Arial" panose="020B0604020202020204" pitchFamily="34" charset="0"/>
                </a:rPr>
                <a:t>0</a:t>
              </a:r>
              <a:r>
                <a:rPr lang="en-US" altLang="fr-FR" sz="1500">
                  <a:latin typeface="Arial" panose="020B0604020202020204" pitchFamily="34" charset="0"/>
                </a:rPr>
                <a:t> are undistinguishable …  </a:t>
              </a:r>
            </a:p>
          </p:txBody>
        </p:sp>
        <p:cxnSp>
          <p:nvCxnSpPr>
            <p:cNvPr id="166" name="Connecteur droit 165">
              <a:extLst>
                <a:ext uri="{FF2B5EF4-FFF2-40B4-BE49-F238E27FC236}">
                  <a16:creationId xmlns:a16="http://schemas.microsoft.com/office/drawing/2014/main" id="{2585F279-21DC-4055-8718-A59D13CBB7EB}"/>
                </a:ext>
              </a:extLst>
            </p:cNvPr>
            <p:cNvCxnSpPr/>
            <p:nvPr/>
          </p:nvCxnSpPr>
          <p:spPr>
            <a:xfrm>
              <a:off x="4561119" y="5782991"/>
              <a:ext cx="249251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926" name="Espace réservé du numéro de diapositive 3">
            <a:extLst>
              <a:ext uri="{FF2B5EF4-FFF2-40B4-BE49-F238E27FC236}">
                <a16:creationId xmlns:a16="http://schemas.microsoft.com/office/drawing/2014/main" id="{AD0757BA-C4EB-4E53-B896-F645E5047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D99905-5944-42F6-8F42-CD917511B340}" type="slidenum">
              <a:rPr lang="fr-FR" altLang="fr-FR" sz="75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fr-FR" altLang="fr-FR" sz="75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9F85AE5D-4F78-4876-8547-AFD38F75F68B}"/>
              </a:ext>
            </a:extLst>
          </p:cNvPr>
          <p:cNvGrpSpPr/>
          <p:nvPr/>
        </p:nvGrpSpPr>
        <p:grpSpPr>
          <a:xfrm>
            <a:off x="107504" y="44624"/>
            <a:ext cx="8928992" cy="5976664"/>
            <a:chOff x="1185862" y="890588"/>
            <a:chExt cx="6815138" cy="4563100"/>
          </a:xfrm>
        </p:grpSpPr>
        <p:grpSp>
          <p:nvGrpSpPr>
            <p:cNvPr id="166914" name="Groupe 78">
              <a:extLst>
                <a:ext uri="{FF2B5EF4-FFF2-40B4-BE49-F238E27FC236}">
                  <a16:creationId xmlns:a16="http://schemas.microsoft.com/office/drawing/2014/main" id="{B87348E0-0B54-4CD0-ADE0-1822E12798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1772" y="890588"/>
              <a:ext cx="3214688" cy="1553766"/>
              <a:chOff x="142845" y="3714752"/>
              <a:chExt cx="4286280" cy="2071702"/>
            </a:xfrm>
          </p:grpSpPr>
          <p:grpSp>
            <p:nvGrpSpPr>
              <p:cNvPr id="166956" name="Groupe 111">
                <a:extLst>
                  <a:ext uri="{FF2B5EF4-FFF2-40B4-BE49-F238E27FC236}">
                    <a16:creationId xmlns:a16="http://schemas.microsoft.com/office/drawing/2014/main" id="{F63AE546-DD8E-4915-BDF1-CE5699BF57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2845" y="3786191"/>
                <a:ext cx="4286281" cy="2000266"/>
                <a:chOff x="99300" y="928670"/>
                <a:chExt cx="4767973" cy="2398952"/>
              </a:xfrm>
            </p:grpSpPr>
            <p:pic>
              <p:nvPicPr>
                <p:cNvPr id="166958" name="Picture 15">
                  <a:extLst>
                    <a:ext uri="{FF2B5EF4-FFF2-40B4-BE49-F238E27FC236}">
                      <a16:creationId xmlns:a16="http://schemas.microsoft.com/office/drawing/2014/main" id="{D5812B44-2DF3-4A4A-985E-FFE3D84E8D3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86248" y="1428736"/>
                  <a:ext cx="542925" cy="371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59" name="Picture 17">
                  <a:extLst>
                    <a:ext uri="{FF2B5EF4-FFF2-40B4-BE49-F238E27FC236}">
                      <a16:creationId xmlns:a16="http://schemas.microsoft.com/office/drawing/2014/main" id="{10C55867-2D19-43F6-A632-7B7A60FC989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86248" y="2736392"/>
                  <a:ext cx="581025" cy="371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9" name="Connecteur droit 8">
                  <a:extLst>
                    <a:ext uri="{FF2B5EF4-FFF2-40B4-BE49-F238E27FC236}">
                      <a16:creationId xmlns:a16="http://schemas.microsoft.com/office/drawing/2014/main" id="{8CF795E6-D0F9-4F9B-844F-05AF2882B561}"/>
                    </a:ext>
                  </a:extLst>
                </p:cNvPr>
                <p:cNvCxnSpPr/>
                <p:nvPr/>
              </p:nvCxnSpPr>
              <p:spPr>
                <a:xfrm>
                  <a:off x="570799" y="1357052"/>
                  <a:ext cx="3358771" cy="190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Connecteur droit 9">
                  <a:extLst>
                    <a:ext uri="{FF2B5EF4-FFF2-40B4-BE49-F238E27FC236}">
                      <a16:creationId xmlns:a16="http://schemas.microsoft.com/office/drawing/2014/main" id="{602C8F0F-DA20-482A-A146-FDC352E1B4E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1851393" y="1496254"/>
                  <a:ext cx="892943" cy="61453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Connecteur droit 10">
                  <a:extLst>
                    <a:ext uri="{FF2B5EF4-FFF2-40B4-BE49-F238E27FC236}">
                      <a16:creationId xmlns:a16="http://schemas.microsoft.com/office/drawing/2014/main" id="{CA13FB8B-0C1A-427C-8EC0-A2671497EEB7}"/>
                    </a:ext>
                  </a:extLst>
                </p:cNvPr>
                <p:cNvCxnSpPr/>
                <p:nvPr/>
              </p:nvCxnSpPr>
              <p:spPr>
                <a:xfrm flipV="1">
                  <a:off x="2605134" y="1802571"/>
                  <a:ext cx="1324437" cy="4474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necteur droit 11">
                  <a:extLst>
                    <a:ext uri="{FF2B5EF4-FFF2-40B4-BE49-F238E27FC236}">
                      <a16:creationId xmlns:a16="http://schemas.microsoft.com/office/drawing/2014/main" id="{8A8886A4-FB81-4562-8589-D91696EE369D}"/>
                    </a:ext>
                  </a:extLst>
                </p:cNvPr>
                <p:cNvCxnSpPr/>
                <p:nvPr/>
              </p:nvCxnSpPr>
              <p:spPr>
                <a:xfrm>
                  <a:off x="2605134" y="2249995"/>
                  <a:ext cx="1324437" cy="44551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12">
                  <a:extLst>
                    <a:ext uri="{FF2B5EF4-FFF2-40B4-BE49-F238E27FC236}">
                      <a16:creationId xmlns:a16="http://schemas.microsoft.com/office/drawing/2014/main" id="{94F1FEF0-AF55-4E74-B734-3F569E8D3D42}"/>
                    </a:ext>
                  </a:extLst>
                </p:cNvPr>
                <p:cNvCxnSpPr/>
                <p:nvPr/>
              </p:nvCxnSpPr>
              <p:spPr>
                <a:xfrm>
                  <a:off x="570799" y="3141033"/>
                  <a:ext cx="3358771" cy="190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Connecteur droit avec flèche 13">
                  <a:extLst>
                    <a:ext uri="{FF2B5EF4-FFF2-40B4-BE49-F238E27FC236}">
                      <a16:creationId xmlns:a16="http://schemas.microsoft.com/office/drawing/2014/main" id="{DB20A281-0254-4627-905C-793669C988D2}"/>
                    </a:ext>
                  </a:extLst>
                </p:cNvPr>
                <p:cNvCxnSpPr/>
                <p:nvPr/>
              </p:nvCxnSpPr>
              <p:spPr>
                <a:xfrm>
                  <a:off x="2983039" y="1357052"/>
                  <a:ext cx="95359" cy="190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avec flèche 14">
                  <a:extLst>
                    <a:ext uri="{FF2B5EF4-FFF2-40B4-BE49-F238E27FC236}">
                      <a16:creationId xmlns:a16="http://schemas.microsoft.com/office/drawing/2014/main" id="{6DEA02D0-D831-42E2-AF19-A0FC7D4ED84F}"/>
                    </a:ext>
                  </a:extLst>
                </p:cNvPr>
                <p:cNvCxnSpPr/>
                <p:nvPr/>
              </p:nvCxnSpPr>
              <p:spPr>
                <a:xfrm>
                  <a:off x="1316015" y="1357052"/>
                  <a:ext cx="93594" cy="190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avec flèche 15">
                  <a:extLst>
                    <a:ext uri="{FF2B5EF4-FFF2-40B4-BE49-F238E27FC236}">
                      <a16:creationId xmlns:a16="http://schemas.microsoft.com/office/drawing/2014/main" id="{2E0E02F6-A239-41AE-BCB6-DF16F49FD233}"/>
                    </a:ext>
                  </a:extLst>
                </p:cNvPr>
                <p:cNvCxnSpPr/>
                <p:nvPr/>
              </p:nvCxnSpPr>
              <p:spPr>
                <a:xfrm rot="10800000">
                  <a:off x="2154826" y="3141033"/>
                  <a:ext cx="93593" cy="190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cteur droit avec flèche 16">
                  <a:extLst>
                    <a:ext uri="{FF2B5EF4-FFF2-40B4-BE49-F238E27FC236}">
                      <a16:creationId xmlns:a16="http://schemas.microsoft.com/office/drawing/2014/main" id="{5882311E-57C2-4262-A34E-3861D7D2EE8E}"/>
                    </a:ext>
                  </a:extLst>
                </p:cNvPr>
                <p:cNvCxnSpPr/>
                <p:nvPr/>
              </p:nvCxnSpPr>
              <p:spPr>
                <a:xfrm rot="10800000" flipV="1">
                  <a:off x="3286777" y="1975829"/>
                  <a:ext cx="141273" cy="4759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avec flèche 17">
                  <a:extLst>
                    <a:ext uri="{FF2B5EF4-FFF2-40B4-BE49-F238E27FC236}">
                      <a16:creationId xmlns:a16="http://schemas.microsoft.com/office/drawing/2014/main" id="{9285406A-66C1-46E7-BA57-2DA858360A4A}"/>
                    </a:ext>
                  </a:extLst>
                </p:cNvPr>
                <p:cNvCxnSpPr/>
                <p:nvPr/>
              </p:nvCxnSpPr>
              <p:spPr>
                <a:xfrm>
                  <a:off x="3277948" y="2472754"/>
                  <a:ext cx="141273" cy="4759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66970" name="Picture 3">
                  <a:extLst>
                    <a:ext uri="{FF2B5EF4-FFF2-40B4-BE49-F238E27FC236}">
                      <a16:creationId xmlns:a16="http://schemas.microsoft.com/office/drawing/2014/main" id="{69674333-FD58-4071-A208-D2C1AFDEC2F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57356" y="928670"/>
                  <a:ext cx="371475" cy="3905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71" name="Picture 7">
                  <a:extLst>
                    <a:ext uri="{FF2B5EF4-FFF2-40B4-BE49-F238E27FC236}">
                      <a16:creationId xmlns:a16="http://schemas.microsoft.com/office/drawing/2014/main" id="{82CD5F6E-C802-4883-A113-25816C2A550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28860" y="2285992"/>
                  <a:ext cx="352425" cy="371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72" name="Picture 9">
                  <a:extLst>
                    <a:ext uri="{FF2B5EF4-FFF2-40B4-BE49-F238E27FC236}">
                      <a16:creationId xmlns:a16="http://schemas.microsoft.com/office/drawing/2014/main" id="{1398F4B4-2226-4E71-BC6C-3284743C09E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85918" y="1785926"/>
                  <a:ext cx="400050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73" name="Picture 11">
                  <a:extLst>
                    <a:ext uri="{FF2B5EF4-FFF2-40B4-BE49-F238E27FC236}">
                      <a16:creationId xmlns:a16="http://schemas.microsoft.com/office/drawing/2014/main" id="{C21F98D8-34B1-45C4-8DF9-1BDBB93C627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300" y="2071678"/>
                  <a:ext cx="314325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74" name="Picture 19">
                  <a:extLst>
                    <a:ext uri="{FF2B5EF4-FFF2-40B4-BE49-F238E27FC236}">
                      <a16:creationId xmlns:a16="http://schemas.microsoft.com/office/drawing/2014/main" id="{6ABF9F35-5B7C-46E1-962A-90193C7B7FF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7158" y="1197414"/>
                  <a:ext cx="142875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75" name="Picture 21">
                  <a:extLst>
                    <a:ext uri="{FF2B5EF4-FFF2-40B4-BE49-F238E27FC236}">
                      <a16:creationId xmlns:a16="http://schemas.microsoft.com/office/drawing/2014/main" id="{450A73BF-9C4A-4B62-8EA7-9CB7339D417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90972" y="1196054"/>
                  <a:ext cx="152400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76" name="Picture 23">
                  <a:extLst>
                    <a:ext uri="{FF2B5EF4-FFF2-40B4-BE49-F238E27FC236}">
                      <a16:creationId xmlns:a16="http://schemas.microsoft.com/office/drawing/2014/main" id="{2EAFB170-F7CF-4D75-BDD5-1500733F43A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1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00496" y="2539086"/>
                  <a:ext cx="123825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77" name="Picture 27">
                  <a:extLst>
                    <a:ext uri="{FF2B5EF4-FFF2-40B4-BE49-F238E27FC236}">
                      <a16:creationId xmlns:a16="http://schemas.microsoft.com/office/drawing/2014/main" id="{39C4445A-2022-46CD-917D-BAB91509CC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00496" y="1632164"/>
                  <a:ext cx="123825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78" name="Picture 29">
                  <a:extLst>
                    <a:ext uri="{FF2B5EF4-FFF2-40B4-BE49-F238E27FC236}">
                      <a16:creationId xmlns:a16="http://schemas.microsoft.com/office/drawing/2014/main" id="{59D603D9-2057-4BB2-8B25-0C64F73476A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7634" y="2984722"/>
                  <a:ext cx="152400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79" name="Picture 29">
                  <a:extLst>
                    <a:ext uri="{FF2B5EF4-FFF2-40B4-BE49-F238E27FC236}">
                      <a16:creationId xmlns:a16="http://schemas.microsoft.com/office/drawing/2014/main" id="{C00B82B8-8CC0-4ADE-8484-836AD8A7F86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00496" y="2978600"/>
                  <a:ext cx="152400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603C0593-F819-4585-91C2-C240A4B009FB}"/>
                  </a:ext>
                </a:extLst>
              </p:cNvPr>
              <p:cNvSpPr/>
              <p:nvPr/>
            </p:nvSpPr>
            <p:spPr>
              <a:xfrm>
                <a:off x="1571605" y="3714752"/>
                <a:ext cx="642941" cy="428628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  <p:grpSp>
          <p:nvGrpSpPr>
            <p:cNvPr id="166915" name="Groupe 79">
              <a:extLst>
                <a:ext uri="{FF2B5EF4-FFF2-40B4-BE49-F238E27FC236}">
                  <a16:creationId xmlns:a16="http://schemas.microsoft.com/office/drawing/2014/main" id="{47A0EB4C-EF71-499A-B45F-1B4D1015EB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6350" y="1115616"/>
              <a:ext cx="3214688" cy="1328738"/>
              <a:chOff x="4643438" y="4014807"/>
              <a:chExt cx="4286248" cy="1771647"/>
            </a:xfrm>
          </p:grpSpPr>
          <p:grpSp>
            <p:nvGrpSpPr>
              <p:cNvPr id="166931" name="Groupe 112">
                <a:extLst>
                  <a:ext uri="{FF2B5EF4-FFF2-40B4-BE49-F238E27FC236}">
                    <a16:creationId xmlns:a16="http://schemas.microsoft.com/office/drawing/2014/main" id="{A1EC0AD1-E4FA-4944-AF9B-E12587B5EB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43438" y="4014808"/>
                <a:ext cx="4286247" cy="1771647"/>
                <a:chOff x="4143372" y="3500438"/>
                <a:chExt cx="4795867" cy="2200288"/>
              </a:xfrm>
            </p:grpSpPr>
            <p:grpSp>
              <p:nvGrpSpPr>
                <p:cNvPr id="166933" name="Groupe 66">
                  <a:extLst>
                    <a:ext uri="{FF2B5EF4-FFF2-40B4-BE49-F238E27FC236}">
                      <a16:creationId xmlns:a16="http://schemas.microsoft.com/office/drawing/2014/main" id="{69FFD94A-AC7D-47C5-B563-B31BFD73DDA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15324" y="3642392"/>
                  <a:ext cx="3396184" cy="1874976"/>
                  <a:chOff x="3786630" y="3964414"/>
                  <a:chExt cx="3396184" cy="1874976"/>
                </a:xfrm>
              </p:grpSpPr>
              <p:cxnSp>
                <p:nvCxnSpPr>
                  <p:cNvPr id="45" name="Connecteur droit 44">
                    <a:extLst>
                      <a:ext uri="{FF2B5EF4-FFF2-40B4-BE49-F238E27FC236}">
                        <a16:creationId xmlns:a16="http://schemas.microsoft.com/office/drawing/2014/main" id="{8B157903-CABD-4E32-9554-783CBFDDCCB7}"/>
                      </a:ext>
                    </a:extLst>
                  </p:cNvPr>
                  <p:cNvCxnSpPr/>
                  <p:nvPr/>
                </p:nvCxnSpPr>
                <p:spPr>
                  <a:xfrm>
                    <a:off x="3786630" y="5214397"/>
                    <a:ext cx="335710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Connecteur droit 45">
                    <a:extLst>
                      <a:ext uri="{FF2B5EF4-FFF2-40B4-BE49-F238E27FC236}">
                        <a16:creationId xmlns:a16="http://schemas.microsoft.com/office/drawing/2014/main" id="{8AE834A2-3205-4C6A-B312-48BAA4220E7B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5179316" y="4535978"/>
                    <a:ext cx="786663" cy="570175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Connecteur droit 46">
                    <a:extLst>
                      <a:ext uri="{FF2B5EF4-FFF2-40B4-BE49-F238E27FC236}">
                        <a16:creationId xmlns:a16="http://schemas.microsoft.com/office/drawing/2014/main" id="{D211455A-D3DD-42AA-B749-CFAFCE3B8594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5857735" y="3964413"/>
                    <a:ext cx="1325081" cy="44557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Connecteur droit 47">
                    <a:extLst>
                      <a:ext uri="{FF2B5EF4-FFF2-40B4-BE49-F238E27FC236}">
                        <a16:creationId xmlns:a16="http://schemas.microsoft.com/office/drawing/2014/main" id="{08C14BE0-5838-40AC-B3E3-6D33A37A6491}"/>
                      </a:ext>
                    </a:extLst>
                  </p:cNvPr>
                  <p:cNvCxnSpPr/>
                  <p:nvPr/>
                </p:nvCxnSpPr>
                <p:spPr>
                  <a:xfrm>
                    <a:off x="5857735" y="4409991"/>
                    <a:ext cx="1325081" cy="447549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Connecteur droit 48">
                    <a:extLst>
                      <a:ext uri="{FF2B5EF4-FFF2-40B4-BE49-F238E27FC236}">
                        <a16:creationId xmlns:a16="http://schemas.microsoft.com/office/drawing/2014/main" id="{C45DAF6C-11C3-487A-A741-C5B226D7544D}"/>
                      </a:ext>
                    </a:extLst>
                  </p:cNvPr>
                  <p:cNvCxnSpPr/>
                  <p:nvPr/>
                </p:nvCxnSpPr>
                <p:spPr>
                  <a:xfrm>
                    <a:off x="3786630" y="5837418"/>
                    <a:ext cx="3357108" cy="197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Connecteur droit avec flèche 49">
                    <a:extLst>
                      <a:ext uri="{FF2B5EF4-FFF2-40B4-BE49-F238E27FC236}">
                        <a16:creationId xmlns:a16="http://schemas.microsoft.com/office/drawing/2014/main" id="{794DA775-C603-45F8-92E2-795B88A9B235}"/>
                      </a:ext>
                    </a:extLst>
                  </p:cNvPr>
                  <p:cNvCxnSpPr/>
                  <p:nvPr/>
                </p:nvCxnSpPr>
                <p:spPr>
                  <a:xfrm>
                    <a:off x="6198774" y="5214397"/>
                    <a:ext cx="94142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Connecteur droit avec flèche 50">
                    <a:extLst>
                      <a:ext uri="{FF2B5EF4-FFF2-40B4-BE49-F238E27FC236}">
                        <a16:creationId xmlns:a16="http://schemas.microsoft.com/office/drawing/2014/main" id="{AA894E5A-F8BD-4CF3-A050-2EA21C80D6B4}"/>
                      </a:ext>
                    </a:extLst>
                  </p:cNvPr>
                  <p:cNvCxnSpPr/>
                  <p:nvPr/>
                </p:nvCxnSpPr>
                <p:spPr>
                  <a:xfrm>
                    <a:off x="4529101" y="5214397"/>
                    <a:ext cx="95917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Connecteur droit avec flèche 51">
                    <a:extLst>
                      <a:ext uri="{FF2B5EF4-FFF2-40B4-BE49-F238E27FC236}">
                        <a16:creationId xmlns:a16="http://schemas.microsoft.com/office/drawing/2014/main" id="{743EDFB1-A4AE-441A-B450-C81CA27F719A}"/>
                      </a:ext>
                    </a:extLst>
                  </p:cNvPr>
                  <p:cNvCxnSpPr/>
                  <p:nvPr/>
                </p:nvCxnSpPr>
                <p:spPr>
                  <a:xfrm rot="10800000">
                    <a:off x="5410120" y="5837418"/>
                    <a:ext cx="92365" cy="1971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Connecteur droit avec flèche 52">
                    <a:extLst>
                      <a:ext uri="{FF2B5EF4-FFF2-40B4-BE49-F238E27FC236}">
                        <a16:creationId xmlns:a16="http://schemas.microsoft.com/office/drawing/2014/main" id="{044271BD-5BB9-4166-9C18-B2B3AE917955}"/>
                      </a:ext>
                    </a:extLst>
                  </p:cNvPr>
                  <p:cNvCxnSpPr/>
                  <p:nvPr/>
                </p:nvCxnSpPr>
                <p:spPr>
                  <a:xfrm rot="10800000" flipV="1">
                    <a:off x="6541590" y="4135940"/>
                    <a:ext cx="140323" cy="4929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Connecteur droit avec flèche 53">
                    <a:extLst>
                      <a:ext uri="{FF2B5EF4-FFF2-40B4-BE49-F238E27FC236}">
                        <a16:creationId xmlns:a16="http://schemas.microsoft.com/office/drawing/2014/main" id="{A4F95F80-F130-4800-AEA9-FAF3CBB2A8D6}"/>
                      </a:ext>
                    </a:extLst>
                  </p:cNvPr>
                  <p:cNvCxnSpPr/>
                  <p:nvPr/>
                </p:nvCxnSpPr>
                <p:spPr>
                  <a:xfrm>
                    <a:off x="6530933" y="4632779"/>
                    <a:ext cx="142100" cy="4929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166934" name="Picture 1">
                  <a:extLst>
                    <a:ext uri="{FF2B5EF4-FFF2-40B4-BE49-F238E27FC236}">
                      <a16:creationId xmlns:a16="http://schemas.microsoft.com/office/drawing/2014/main" id="{3CB80DFD-4CA9-4761-BCE7-BDE38D5A53A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72198" y="4907426"/>
                  <a:ext cx="352425" cy="3905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35" name="Picture 5">
                  <a:extLst>
                    <a:ext uri="{FF2B5EF4-FFF2-40B4-BE49-F238E27FC236}">
                      <a16:creationId xmlns:a16="http://schemas.microsoft.com/office/drawing/2014/main" id="{22068D98-BB39-43FF-9AF8-2351DEDD090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79054" y="3654200"/>
                  <a:ext cx="352425" cy="371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36" name="Picture 13">
                  <a:extLst>
                    <a:ext uri="{FF2B5EF4-FFF2-40B4-BE49-F238E27FC236}">
                      <a16:creationId xmlns:a16="http://schemas.microsoft.com/office/drawing/2014/main" id="{8E7B3EB0-2722-4750-815E-0EDDF6CE9A9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58214" y="5017644"/>
                  <a:ext cx="542925" cy="371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37" name="Picture 25">
                  <a:extLst>
                    <a:ext uri="{FF2B5EF4-FFF2-40B4-BE49-F238E27FC236}">
                      <a16:creationId xmlns:a16="http://schemas.microsoft.com/office/drawing/2014/main" id="{583B63DF-4DAD-4C39-BEDC-EA97280C878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7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143900" y="4714884"/>
                  <a:ext cx="123825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38" name="Picture 9">
                  <a:extLst>
                    <a:ext uri="{FF2B5EF4-FFF2-40B4-BE49-F238E27FC236}">
                      <a16:creationId xmlns:a16="http://schemas.microsoft.com/office/drawing/2014/main" id="{33F589EA-0026-4373-B7D1-BDAD9660D8F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72198" y="4286256"/>
                  <a:ext cx="400050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39" name="Picture 11">
                  <a:extLst>
                    <a:ext uri="{FF2B5EF4-FFF2-40B4-BE49-F238E27FC236}">
                      <a16:creationId xmlns:a16="http://schemas.microsoft.com/office/drawing/2014/main" id="{FF68943D-3D38-41EF-9970-292945B6F92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43372" y="5039416"/>
                  <a:ext cx="314325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40" name="Picture 19">
                  <a:extLst>
                    <a:ext uri="{FF2B5EF4-FFF2-40B4-BE49-F238E27FC236}">
                      <a16:creationId xmlns:a16="http://schemas.microsoft.com/office/drawing/2014/main" id="{3EF50B5E-0569-4409-8EDC-07D8D16923A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00562" y="4714884"/>
                  <a:ext cx="142875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41" name="Picture 29">
                  <a:extLst>
                    <a:ext uri="{FF2B5EF4-FFF2-40B4-BE49-F238E27FC236}">
                      <a16:creationId xmlns:a16="http://schemas.microsoft.com/office/drawing/2014/main" id="{27550120-1F73-49CD-A456-EB5E71C847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00562" y="5357826"/>
                  <a:ext cx="152400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42" name="Picture 29">
                  <a:extLst>
                    <a:ext uri="{FF2B5EF4-FFF2-40B4-BE49-F238E27FC236}">
                      <a16:creationId xmlns:a16="http://schemas.microsoft.com/office/drawing/2014/main" id="{5816B5A3-463D-4AD5-86A4-F64DC1CCA6A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143900" y="5357826"/>
                  <a:ext cx="152400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43" name="Picture 23">
                  <a:extLst>
                    <a:ext uri="{FF2B5EF4-FFF2-40B4-BE49-F238E27FC236}">
                      <a16:creationId xmlns:a16="http://schemas.microsoft.com/office/drawing/2014/main" id="{72EC9FF0-4679-4E34-9302-64BB35FE248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1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162951" y="4357694"/>
                  <a:ext cx="123825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44" name="Picture 29">
                  <a:extLst>
                    <a:ext uri="{FF2B5EF4-FFF2-40B4-BE49-F238E27FC236}">
                      <a16:creationId xmlns:a16="http://schemas.microsoft.com/office/drawing/2014/main" id="{E5FB9958-C308-4EF1-9956-186D6116553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154786" y="3500438"/>
                  <a:ext cx="152400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6945" name="Picture 17">
                  <a:extLst>
                    <a:ext uri="{FF2B5EF4-FFF2-40B4-BE49-F238E27FC236}">
                      <a16:creationId xmlns:a16="http://schemas.microsoft.com/office/drawing/2014/main" id="{A56A0058-A391-46B1-9992-268C73A77AD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58214" y="3929066"/>
                  <a:ext cx="581025" cy="371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31" name="Ellipse 30">
                <a:extLst>
                  <a:ext uri="{FF2B5EF4-FFF2-40B4-BE49-F238E27FC236}">
                    <a16:creationId xmlns:a16="http://schemas.microsoft.com/office/drawing/2014/main" id="{923228E7-AE3E-45C6-9A8A-B22546080D3B}"/>
                  </a:ext>
                </a:extLst>
              </p:cNvPr>
              <p:cNvSpPr/>
              <p:nvPr/>
            </p:nvSpPr>
            <p:spPr>
              <a:xfrm>
                <a:off x="6215062" y="5072080"/>
                <a:ext cx="642938" cy="428624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  <p:cxnSp>
          <p:nvCxnSpPr>
            <p:cNvPr id="166916" name="Connecteur droit 81">
              <a:extLst>
                <a:ext uri="{FF2B5EF4-FFF2-40B4-BE49-F238E27FC236}">
                  <a16:creationId xmlns:a16="http://schemas.microsoft.com/office/drawing/2014/main" id="{3D649AAA-9463-4E1D-B590-41D8DC787E8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4543426" y="944166"/>
              <a:ext cx="2381" cy="1660922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66917" name="Picture 33">
              <a:extLst>
                <a:ext uri="{FF2B5EF4-FFF2-40B4-BE49-F238E27FC236}">
                  <a16:creationId xmlns:a16="http://schemas.microsoft.com/office/drawing/2014/main" id="{2EBA98D1-CF43-45B9-A102-CCBA6412F5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8930" y="2605089"/>
              <a:ext cx="3021806" cy="29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00F2311C-5074-43D2-AF83-558A8BD6130C}"/>
                </a:ext>
              </a:extLst>
            </p:cNvPr>
            <p:cNvSpPr/>
            <p:nvPr/>
          </p:nvSpPr>
          <p:spPr>
            <a:xfrm>
              <a:off x="4680349" y="2549129"/>
              <a:ext cx="3107531" cy="80962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graphicFrame>
          <p:nvGraphicFramePr>
            <p:cNvPr id="166919" name="Object 2">
              <a:extLst>
                <a:ext uri="{FF2B5EF4-FFF2-40B4-BE49-F238E27FC236}">
                  <a16:creationId xmlns:a16="http://schemas.microsoft.com/office/drawing/2014/main" id="{5B800A48-2A8F-4928-8822-2D85B9B0DFE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90385751"/>
                </p:ext>
              </p:extLst>
            </p:nvPr>
          </p:nvGraphicFramePr>
          <p:xfrm>
            <a:off x="4702970" y="2982516"/>
            <a:ext cx="2241947" cy="309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58" name="Equation" r:id="rId19" imgW="2247900" imgH="279400" progId="Equation.DSMT4">
                    <p:embed/>
                  </p:oleObj>
                </mc:Choice>
                <mc:Fallback>
                  <p:oleObj name="Equation" r:id="rId19" imgW="2247900" imgH="279400" progId="Equation.DSMT4">
                    <p:embed/>
                    <p:pic>
                      <p:nvPicPr>
                        <p:cNvPr id="166919" name="Object 2">
                          <a:extLst>
                            <a:ext uri="{FF2B5EF4-FFF2-40B4-BE49-F238E27FC236}">
                              <a16:creationId xmlns:a16="http://schemas.microsoft.com/office/drawing/2014/main" id="{5B800A48-2A8F-4928-8822-2D85B9B0DFE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2970" y="2982516"/>
                          <a:ext cx="2241947" cy="30956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rgbClr val="FF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66920" name="Group 62">
              <a:extLst>
                <a:ext uri="{FF2B5EF4-FFF2-40B4-BE49-F238E27FC236}">
                  <a16:creationId xmlns:a16="http://schemas.microsoft.com/office/drawing/2014/main" id="{00518717-F12A-4EF2-A4E2-238D496C24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9795" y="2551510"/>
              <a:ext cx="2250281" cy="852488"/>
              <a:chOff x="426" y="3024"/>
              <a:chExt cx="1890" cy="716"/>
            </a:xfrm>
          </p:grpSpPr>
          <p:pic>
            <p:nvPicPr>
              <p:cNvPr id="166928" name="Picture 31">
                <a:extLst>
                  <a:ext uri="{FF2B5EF4-FFF2-40B4-BE49-F238E27FC236}">
                    <a16:creationId xmlns:a16="http://schemas.microsoft.com/office/drawing/2014/main" id="{426CE48D-8ACA-4F16-B6C2-799741373D4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" y="3069"/>
                <a:ext cx="17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66929" name="Object 3">
                <a:extLst>
                  <a:ext uri="{FF2B5EF4-FFF2-40B4-BE49-F238E27FC236}">
                    <a16:creationId xmlns:a16="http://schemas.microsoft.com/office/drawing/2014/main" id="{D5AD5F4B-3B20-4E3B-B37F-10B635FCF1A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76" y="3385"/>
              <a:ext cx="1383" cy="35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959" name="Equation" r:id="rId22" imgW="1651000" imgH="381000" progId="Equation.DSMT4">
                      <p:embed/>
                    </p:oleObj>
                  </mc:Choice>
                  <mc:Fallback>
                    <p:oleObj name="Equation" r:id="rId22" imgW="1651000" imgH="381000" progId="Equation.DSMT4">
                      <p:embed/>
                      <p:pic>
                        <p:nvPicPr>
                          <p:cNvPr id="166929" name="Object 3">
                            <a:extLst>
                              <a:ext uri="{FF2B5EF4-FFF2-40B4-BE49-F238E27FC236}">
                                <a16:creationId xmlns:a16="http://schemas.microsoft.com/office/drawing/2014/main" id="{D5AD5F4B-3B20-4E3B-B37F-10B635FCF1A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6" y="3385"/>
                            <a:ext cx="1383" cy="35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28575">
                                <a:solidFill>
                                  <a:srgbClr val="FF33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09E0610C-5878-421D-92A3-A32088B8E4C0}"/>
                  </a:ext>
                </a:extLst>
              </p:cNvPr>
              <p:cNvSpPr/>
              <p:nvPr/>
            </p:nvSpPr>
            <p:spPr>
              <a:xfrm>
                <a:off x="426" y="3024"/>
                <a:ext cx="1890" cy="678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  <p:sp>
          <p:nvSpPr>
            <p:cNvPr id="166921" name="AutoShape 66">
              <a:extLst>
                <a:ext uri="{FF2B5EF4-FFF2-40B4-BE49-F238E27FC236}">
                  <a16:creationId xmlns:a16="http://schemas.microsoft.com/office/drawing/2014/main" id="{AB2AFEF2-4220-4613-959D-FD2178F849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8086" y="2618185"/>
              <a:ext cx="215503" cy="594122"/>
            </a:xfrm>
            <a:prstGeom prst="curvedRightArrow">
              <a:avLst>
                <a:gd name="adj1" fmla="val 55138"/>
                <a:gd name="adj2" fmla="val 110276"/>
                <a:gd name="adj3" fmla="val 33333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166922" name="Text Box 67">
              <a:extLst>
                <a:ext uri="{FF2B5EF4-FFF2-40B4-BE49-F238E27FC236}">
                  <a16:creationId xmlns:a16="http://schemas.microsoft.com/office/drawing/2014/main" id="{CC5816A9-D9AF-41AD-A00A-C2E770CC82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5887" y="2764632"/>
              <a:ext cx="377429" cy="507831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fr-FR" sz="1800">
                  <a:latin typeface="Arial" panose="020B0604020202020204" pitchFamily="34" charset="0"/>
                </a:rPr>
                <a:t>CP</a:t>
              </a:r>
              <a:endParaRPr lang="fr-FR" altLang="fr-FR" sz="1800">
                <a:latin typeface="Arial" panose="020B0604020202020204" pitchFamily="34" charset="0"/>
              </a:endParaRPr>
            </a:p>
          </p:txBody>
        </p:sp>
        <p:pic>
          <p:nvPicPr>
            <p:cNvPr id="166923" name="Picture 35">
              <a:extLst>
                <a:ext uri="{FF2B5EF4-FFF2-40B4-BE49-F238E27FC236}">
                  <a16:creationId xmlns:a16="http://schemas.microsoft.com/office/drawing/2014/main" id="{9048BF07-368B-4ACD-9190-4967872153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2311" y="3889773"/>
              <a:ext cx="1935956" cy="550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6924" name="Text Box 70">
              <a:extLst>
                <a:ext uri="{FF2B5EF4-FFF2-40B4-BE49-F238E27FC236}">
                  <a16:creationId xmlns:a16="http://schemas.microsoft.com/office/drawing/2014/main" id="{C1D21B42-1DBB-4F70-B835-03F584CA39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1141" y="3914776"/>
              <a:ext cx="4589859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fr-FR" sz="1800">
                  <a:latin typeface="Arial" panose="020B0604020202020204" pitchFamily="34" charset="0"/>
                </a:rPr>
                <a:t>Sensitivity on </a:t>
              </a:r>
              <a:r>
                <a:rPr lang="en-US" altLang="fr-FR" sz="1800">
                  <a:latin typeface="Symbol" panose="05050102010706020507" pitchFamily="18" charset="2"/>
                </a:rPr>
                <a:t>g </a:t>
              </a:r>
              <a:r>
                <a:rPr lang="en-US" altLang="fr-FR" sz="1800">
                  <a:latin typeface="Arial" panose="020B0604020202020204" pitchFamily="34" charset="0"/>
                </a:rPr>
                <a:t> depends strongly (linearly !) on the r</a:t>
              </a:r>
              <a:r>
                <a:rPr lang="en-US" altLang="fr-FR" sz="1800" baseline="-25000">
                  <a:latin typeface="Arial" panose="020B0604020202020204" pitchFamily="34" charset="0"/>
                </a:rPr>
                <a:t>B</a:t>
              </a:r>
              <a:r>
                <a:rPr lang="en-US" altLang="fr-FR" sz="1800">
                  <a:latin typeface="Arial" panose="020B0604020202020204" pitchFamily="34" charset="0"/>
                </a:rPr>
                <a:t> value…</a:t>
              </a: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166925" name="Rectangle 72">
              <a:extLst>
                <a:ext uri="{FF2B5EF4-FFF2-40B4-BE49-F238E27FC236}">
                  <a16:creationId xmlns:a16="http://schemas.microsoft.com/office/drawing/2014/main" id="{ED294B7B-FDED-4E66-8885-6D2749FCD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862" y="3861197"/>
              <a:ext cx="6777038" cy="594122"/>
            </a:xfrm>
            <a:prstGeom prst="rect">
              <a:avLst/>
            </a:prstGeom>
            <a:noFill/>
            <a:ln w="28575">
              <a:solidFill>
                <a:srgbClr val="00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166926" name="Text Box 82">
              <a:extLst>
                <a:ext uri="{FF2B5EF4-FFF2-40B4-BE49-F238E27FC236}">
                  <a16:creationId xmlns:a16="http://schemas.microsoft.com/office/drawing/2014/main" id="{829928C0-1128-495C-B1D7-11249FCC4E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3860" y="4945857"/>
              <a:ext cx="4356497" cy="50783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800">
                  <a:latin typeface="Arial" panose="020B0604020202020204" pitchFamily="34" charset="0"/>
                </a:rPr>
                <a:t>   Direct CP violation occurs because there are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800">
                  <a:latin typeface="Arial" panose="020B0604020202020204" pitchFamily="34" charset="0"/>
                </a:rPr>
                <a:t>two different ways of reaching the same final state</a:t>
              </a:r>
            </a:p>
          </p:txBody>
        </p:sp>
      </p:grpSp>
      <p:sp>
        <p:nvSpPr>
          <p:cNvPr id="166927" name="Espace réservé du numéro de diapositive 3">
            <a:extLst>
              <a:ext uri="{FF2B5EF4-FFF2-40B4-BE49-F238E27FC236}">
                <a16:creationId xmlns:a16="http://schemas.microsoft.com/office/drawing/2014/main" id="{597B6D36-327E-4BB4-859C-594C06E3D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EEE181C-C564-4B82-A9C8-C57C5DFFD7A6}" type="slidenum">
              <a:rPr lang="fr-FR" altLang="fr-FR" sz="75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fr-FR" altLang="fr-FR" sz="75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Image 3">
            <a:extLst>
              <a:ext uri="{FF2B5EF4-FFF2-40B4-BE49-F238E27FC236}">
                <a16:creationId xmlns:a16="http://schemas.microsoft.com/office/drawing/2014/main" id="{ED6BE4EB-0DCA-49F1-889F-B3481E548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591"/>
            <a:ext cx="8784976" cy="647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39" name="Espace réservé du numéro de diapositive 3">
            <a:extLst>
              <a:ext uri="{FF2B5EF4-FFF2-40B4-BE49-F238E27FC236}">
                <a16:creationId xmlns:a16="http://schemas.microsoft.com/office/drawing/2014/main" id="{FF71AE72-5885-4669-8C85-71EA15673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970520-97C1-41EF-989D-B456406A87EE}" type="slidenum">
              <a:rPr lang="fr-FR" altLang="fr-FR" sz="75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75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1" descr="sin2β">
            <a:extLst>
              <a:ext uri="{FF2B5EF4-FFF2-40B4-BE49-F238E27FC236}">
                <a16:creationId xmlns:a16="http://schemas.microsoft.com/office/drawing/2014/main" id="{B410A39A-2CE2-4419-9A4D-BEE1DFD82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1665686"/>
            <a:ext cx="1233488" cy="118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 Box 12">
            <a:extLst>
              <a:ext uri="{FF2B5EF4-FFF2-40B4-BE49-F238E27FC236}">
                <a16:creationId xmlns:a16="http://schemas.microsoft.com/office/drawing/2014/main" id="{16FEE73E-865E-44ED-9D65-3BE8BD4ED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9048" y="1676401"/>
            <a:ext cx="705321" cy="271228"/>
          </a:xfrm>
          <a:prstGeom prst="rect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66788">
              <a:spcBef>
                <a:spcPct val="20000"/>
              </a:spcBef>
              <a:buChar char="•"/>
              <a:tabLst>
                <a:tab pos="7651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66788">
              <a:spcBef>
                <a:spcPct val="20000"/>
              </a:spcBef>
              <a:buChar char="–"/>
              <a:tabLst>
                <a:tab pos="7651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66788">
              <a:spcBef>
                <a:spcPct val="20000"/>
              </a:spcBef>
              <a:buChar char="•"/>
              <a:tabLst>
                <a:tab pos="7651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66788">
              <a:spcBef>
                <a:spcPct val="20000"/>
              </a:spcBef>
              <a:buChar char="–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66788">
              <a:spcBef>
                <a:spcPct val="20000"/>
              </a:spcBef>
              <a:buChar char="»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4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Times New Roman" panose="02020603050405020304" pitchFamily="18" charset="0"/>
              <a:buNone/>
            </a:pPr>
            <a:r>
              <a:rPr lang="en-GB" altLang="fr-FR" sz="1875" b="1">
                <a:latin typeface="Times" panose="02020603050405020304" pitchFamily="18" charset="0"/>
              </a:rPr>
              <a:t>sin(</a:t>
            </a:r>
            <a:r>
              <a:rPr lang="en-GB" altLang="fr-FR" sz="1875" b="1">
                <a:latin typeface="Symbol" panose="05050102010706020507" pitchFamily="18" charset="2"/>
              </a:rPr>
              <a:t>2b)</a:t>
            </a:r>
            <a:endParaRPr lang="en-GB" altLang="fr-FR" sz="1875" b="1">
              <a:latin typeface="Times" panose="02020603050405020304" pitchFamily="18" charset="0"/>
            </a:endParaRPr>
          </a:p>
        </p:txBody>
      </p:sp>
      <p:sp>
        <p:nvSpPr>
          <p:cNvPr id="40" name="Rectangle 13">
            <a:extLst>
              <a:ext uri="{FF2B5EF4-FFF2-40B4-BE49-F238E27FC236}">
                <a16:creationId xmlns:a16="http://schemas.microsoft.com/office/drawing/2014/main" id="{AC5A3D86-D5D8-476F-A4C1-E65F55B33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6" y="1660924"/>
            <a:ext cx="1241822" cy="1173956"/>
          </a:xfrm>
          <a:prstGeom prst="rect">
            <a:avLst/>
          </a:prstGeom>
          <a:noFill/>
          <a:ln w="38100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kern="0">
              <a:solidFill>
                <a:sysClr val="windowText" lastClr="000000"/>
              </a:solidFill>
            </a:endParaRPr>
          </a:p>
        </p:txBody>
      </p:sp>
      <p:pic>
        <p:nvPicPr>
          <p:cNvPr id="41" name="Picture 14" descr="gamma using all">
            <a:extLst>
              <a:ext uri="{FF2B5EF4-FFF2-40B4-BE49-F238E27FC236}">
                <a16:creationId xmlns:a16="http://schemas.microsoft.com/office/drawing/2014/main" id="{7F241B56-0002-46E0-99F7-F4EDBE187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8" y="1607344"/>
            <a:ext cx="1400175" cy="13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15">
            <a:extLst>
              <a:ext uri="{FF2B5EF4-FFF2-40B4-BE49-F238E27FC236}">
                <a16:creationId xmlns:a16="http://schemas.microsoft.com/office/drawing/2014/main" id="{3D9A34B7-F8C1-4C18-A223-EC153058D6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1956" y="1660922"/>
            <a:ext cx="1295400" cy="1203722"/>
          </a:xfrm>
          <a:prstGeom prst="rect">
            <a:avLst/>
          </a:prstGeom>
          <a:noFill/>
          <a:ln w="38100">
            <a:solidFill>
              <a:srgbClr val="A553F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kern="0">
              <a:solidFill>
                <a:sysClr val="windowText" lastClr="000000"/>
              </a:solidFill>
            </a:endParaRPr>
          </a:p>
        </p:txBody>
      </p:sp>
      <p:sp>
        <p:nvSpPr>
          <p:cNvPr id="43" name="Text Box 16">
            <a:extLst>
              <a:ext uri="{FF2B5EF4-FFF2-40B4-BE49-F238E27FC236}">
                <a16:creationId xmlns:a16="http://schemas.microsoft.com/office/drawing/2014/main" id="{34B3FA7C-2D54-4099-B2A7-7F879F175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0305" y="1699023"/>
            <a:ext cx="215503" cy="347146"/>
          </a:xfrm>
          <a:prstGeom prst="rect">
            <a:avLst/>
          </a:prstGeom>
          <a:solidFill>
            <a:srgbClr val="A553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66788">
              <a:spcBef>
                <a:spcPct val="20000"/>
              </a:spcBef>
              <a:buChar char="•"/>
              <a:tabLst>
                <a:tab pos="7651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66788">
              <a:spcBef>
                <a:spcPct val="20000"/>
              </a:spcBef>
              <a:buChar char="–"/>
              <a:tabLst>
                <a:tab pos="7651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66788">
              <a:spcBef>
                <a:spcPct val="20000"/>
              </a:spcBef>
              <a:buChar char="•"/>
              <a:tabLst>
                <a:tab pos="7651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66788">
              <a:spcBef>
                <a:spcPct val="20000"/>
              </a:spcBef>
              <a:buChar char="–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66788">
              <a:spcBef>
                <a:spcPct val="20000"/>
              </a:spcBef>
              <a:buChar char="»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51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4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Times New Roman" panose="02020603050405020304" pitchFamily="18" charset="0"/>
              <a:buNone/>
            </a:pPr>
            <a:r>
              <a:rPr lang="en-GB" altLang="fr-FR" sz="2400" b="1">
                <a:latin typeface="Symbol" panose="05050102010706020507" pitchFamily="18" charset="2"/>
              </a:rPr>
              <a:t>g</a:t>
            </a:r>
            <a:endParaRPr lang="en-GB" altLang="fr-FR" sz="2400" b="1">
              <a:latin typeface="Times" panose="02020603050405020304" pitchFamily="18" charset="0"/>
            </a:endParaRPr>
          </a:p>
        </p:txBody>
      </p:sp>
      <p:pic>
        <p:nvPicPr>
          <p:cNvPr id="44" name="Picture 17" descr="2alpha from pipi and rhorho">
            <a:extLst>
              <a:ext uri="{FF2B5EF4-FFF2-40B4-BE49-F238E27FC236}">
                <a16:creationId xmlns:a16="http://schemas.microsoft.com/office/drawing/2014/main" id="{8258799B-41C8-4A24-893C-EB8EF05DA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862" y="1607345"/>
            <a:ext cx="1291829" cy="124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 Box 18">
            <a:extLst>
              <a:ext uri="{FF2B5EF4-FFF2-40B4-BE49-F238E27FC236}">
                <a16:creationId xmlns:a16="http://schemas.microsoft.com/office/drawing/2014/main" id="{6140D020-E4F6-4AF6-A9DE-DB757B9F5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4631" y="1660923"/>
            <a:ext cx="206788" cy="271228"/>
          </a:xfrm>
          <a:prstGeom prst="rect">
            <a:avLst/>
          </a:prstGeom>
          <a:solidFill>
            <a:srgbClr val="CCCCFF"/>
          </a:solidFill>
          <a:ln w="9525">
            <a:solidFill>
              <a:srgbClr val="CCCCFF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725091">
              <a:lnSpc>
                <a:spcPct val="94000"/>
              </a:lnSpc>
              <a:buClr>
                <a:srgbClr val="000000"/>
              </a:buClr>
              <a:buSzPct val="45000"/>
              <a:tabLst>
                <a:tab pos="573881" algn="l"/>
              </a:tabLst>
              <a:defRPr/>
            </a:pPr>
            <a:r>
              <a:rPr lang="en-GB" sz="1875" b="1" kern="0">
                <a:solidFill>
                  <a:sysClr val="windowText" lastClr="000000"/>
                </a:solidFill>
                <a:latin typeface="Symbol" pitchFamily="18" charset="2"/>
              </a:rPr>
              <a:t>a</a:t>
            </a:r>
            <a:r>
              <a:rPr lang="en-GB" sz="1875" b="1" kern="0">
                <a:solidFill>
                  <a:sysClr val="windowText" lastClr="000000"/>
                </a:solidFill>
                <a:latin typeface="Symbol Proportional" charset="2"/>
              </a:rPr>
              <a:t> </a:t>
            </a:r>
            <a:endParaRPr lang="en-GB" sz="1875" b="1" kern="0">
              <a:solidFill>
                <a:sysClr val="windowText" lastClr="000000"/>
              </a:solidFill>
              <a:latin typeface="Times" pitchFamily="18" charset="0"/>
            </a:endParaRPr>
          </a:p>
        </p:txBody>
      </p:sp>
      <p:sp>
        <p:nvSpPr>
          <p:cNvPr id="46" name="Rectangle 19">
            <a:extLst>
              <a:ext uri="{FF2B5EF4-FFF2-40B4-BE49-F238E27FC236}">
                <a16:creationId xmlns:a16="http://schemas.microsoft.com/office/drawing/2014/main" id="{4757BF1D-1C7D-46FE-BB26-3757D8DE1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4632" y="1660922"/>
            <a:ext cx="1235869" cy="1203722"/>
          </a:xfrm>
          <a:prstGeom prst="rect">
            <a:avLst/>
          </a:prstGeom>
          <a:noFill/>
          <a:ln w="38100">
            <a:solidFill>
              <a:srgbClr val="CC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kern="0">
              <a:solidFill>
                <a:sysClr val="windowText" lastClr="000000"/>
              </a:solidFill>
            </a:endParaRPr>
          </a:p>
        </p:txBody>
      </p:sp>
      <p:grpSp>
        <p:nvGrpSpPr>
          <p:cNvPr id="2" name="Group 22">
            <a:extLst>
              <a:ext uri="{FF2B5EF4-FFF2-40B4-BE49-F238E27FC236}">
                <a16:creationId xmlns:a16="http://schemas.microsoft.com/office/drawing/2014/main" id="{64D9D80D-86F1-43FC-8C10-3EC24C1853C7}"/>
              </a:ext>
            </a:extLst>
          </p:cNvPr>
          <p:cNvGrpSpPr>
            <a:grpSpLocks/>
          </p:cNvGrpSpPr>
          <p:nvPr/>
        </p:nvGrpSpPr>
        <p:grpSpPr bwMode="auto">
          <a:xfrm>
            <a:off x="5730479" y="1659733"/>
            <a:ext cx="1295400" cy="1241822"/>
            <a:chOff x="4082" y="658"/>
            <a:chExt cx="907" cy="952"/>
          </a:xfrm>
        </p:grpSpPr>
        <p:pic>
          <p:nvPicPr>
            <p:cNvPr id="181280" name="Picture 23" descr="(2beta+gamma) with r flat">
              <a:hlinkClick r:id="rId5"/>
              <a:extLst>
                <a:ext uri="{FF2B5EF4-FFF2-40B4-BE49-F238E27FC236}">
                  <a16:creationId xmlns:a16="http://schemas.microsoft.com/office/drawing/2014/main" id="{310D9EA2-43D9-4A6C-9C05-CBBEDDB08C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703"/>
              <a:ext cx="90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Rectangle 24">
              <a:extLst>
                <a:ext uri="{FF2B5EF4-FFF2-40B4-BE49-F238E27FC236}">
                  <a16:creationId xmlns:a16="http://schemas.microsoft.com/office/drawing/2014/main" id="{1BF9BD8B-10AA-4AA1-A655-6E5AB6236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2" y="658"/>
              <a:ext cx="907" cy="952"/>
            </a:xfrm>
            <a:prstGeom prst="rect">
              <a:avLst/>
            </a:prstGeom>
            <a:noFill/>
            <a:ln w="38100">
              <a:solidFill>
                <a:srgbClr val="99FF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Text Box 25">
              <a:extLst>
                <a:ext uri="{FF2B5EF4-FFF2-40B4-BE49-F238E27FC236}">
                  <a16:creationId xmlns:a16="http://schemas.microsoft.com/office/drawing/2014/main" id="{31002122-3EDD-45AF-8417-5A393FF4D5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2" y="658"/>
              <a:ext cx="387" cy="208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725091">
                <a:lnSpc>
                  <a:spcPct val="94000"/>
                </a:lnSpc>
                <a:buClr>
                  <a:srgbClr val="000000"/>
                </a:buClr>
                <a:buSzPct val="45000"/>
                <a:tabLst>
                  <a:tab pos="573881" algn="l"/>
                </a:tabLst>
                <a:defRPr/>
              </a:pPr>
              <a:r>
                <a:rPr lang="en-GB" sz="1200" b="1" kern="0" dirty="0">
                  <a:solidFill>
                    <a:sysClr val="windowText" lastClr="000000"/>
                  </a:solidFill>
                  <a:latin typeface="Times" pitchFamily="18" charset="0"/>
                </a:rPr>
                <a:t>sin(</a:t>
              </a:r>
              <a:r>
                <a:rPr lang="en-GB" sz="1200" b="1" kern="0" dirty="0" err="1">
                  <a:solidFill>
                    <a:sysClr val="windowText" lastClr="000000"/>
                  </a:solidFill>
                  <a:latin typeface="Symbol" pitchFamily="18" charset="2"/>
                </a:rPr>
                <a:t>b+g</a:t>
              </a:r>
              <a:r>
                <a:rPr lang="en-GB" sz="1875" b="1" kern="0" dirty="0">
                  <a:solidFill>
                    <a:sysClr val="windowText" lastClr="000000"/>
                  </a:solidFill>
                  <a:latin typeface="Symbol" pitchFamily="18" charset="2"/>
                </a:rPr>
                <a:t>)</a:t>
              </a:r>
              <a:endParaRPr lang="en-GB" sz="1875" b="1" kern="0" dirty="0">
                <a:solidFill>
                  <a:sysClr val="windowText" lastClr="000000"/>
                </a:solidFill>
                <a:latin typeface="Times" pitchFamily="18" charset="0"/>
              </a:endParaRPr>
            </a:p>
          </p:txBody>
        </p:sp>
      </p:grpSp>
      <p:pic>
        <p:nvPicPr>
          <p:cNvPr id="51" name="Picture 26" descr="B→tau nu">
            <a:hlinkClick r:id="rId7"/>
            <a:extLst>
              <a:ext uri="{FF2B5EF4-FFF2-40B4-BE49-F238E27FC236}">
                <a16:creationId xmlns:a16="http://schemas.microsoft.com/office/drawing/2014/main" id="{DFF91194-FFBA-41D7-ABBB-07B03C906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633" y="4604147"/>
            <a:ext cx="1241822" cy="1227534"/>
          </a:xfrm>
          <a:prstGeom prst="rect">
            <a:avLst/>
          </a:prstGeom>
          <a:noFill/>
          <a:ln w="57150">
            <a:solidFill>
              <a:srgbClr val="FF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7" descr="B → ρ/ω γ/B → K* γ ">
            <a:hlinkClick r:id="rId9"/>
            <a:extLst>
              <a:ext uri="{FF2B5EF4-FFF2-40B4-BE49-F238E27FC236}">
                <a16:creationId xmlns:a16="http://schemas.microsoft.com/office/drawing/2014/main" id="{567FEEDA-F2BE-4156-82DA-7FC78E95B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695" y="4614863"/>
            <a:ext cx="1193006" cy="1182291"/>
          </a:xfrm>
          <a:prstGeom prst="rect">
            <a:avLst/>
          </a:prstGeom>
          <a:noFill/>
          <a:ln w="57150">
            <a:solidFill>
              <a:srgbClr val="FF99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 Box 28">
            <a:extLst>
              <a:ext uri="{FF2B5EF4-FFF2-40B4-BE49-F238E27FC236}">
                <a16:creationId xmlns:a16="http://schemas.microsoft.com/office/drawing/2014/main" id="{4759BB78-0763-4506-9A84-124D6FAA0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4633" y="4574382"/>
            <a:ext cx="599523" cy="25670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9056" tIns="34529" rIns="69056" bIns="34529">
            <a:spAutoFit/>
          </a:bodyPr>
          <a:lstStyle>
            <a:lvl1pPr marL="287338" indent="-2873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996600"/>
              </a:buClr>
              <a:buSzPct val="70000"/>
              <a:buFont typeface="Wingdings" panose="05000000000000000000" pitchFamily="2" charset="2"/>
              <a:buNone/>
            </a:pPr>
            <a:r>
              <a:rPr lang="fr-FR" altLang="fr-FR" sz="1350" b="1">
                <a:solidFill>
                  <a:srgbClr val="0234B0"/>
                </a:solidFill>
                <a:latin typeface="Arial" panose="020B0604020202020204" pitchFamily="34" charset="0"/>
              </a:rPr>
              <a:t>B</a:t>
            </a:r>
            <a:r>
              <a:rPr lang="fr-FR" altLang="fr-FR" sz="1350" b="1">
                <a:solidFill>
                  <a:srgbClr val="0234B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fr-FR" altLang="fr-FR" sz="1350" b="1">
                <a:solidFill>
                  <a:srgbClr val="0234B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endParaRPr lang="fr-FR" altLang="fr-FR" sz="1350" b="1">
              <a:solidFill>
                <a:srgbClr val="0234B0"/>
              </a:solidFill>
              <a:latin typeface="Symbol" panose="05050102010706020507" pitchFamily="18" charset="2"/>
            </a:endParaRPr>
          </a:p>
        </p:txBody>
      </p:sp>
      <p:sp>
        <p:nvSpPr>
          <p:cNvPr id="54" name="Text Box 29">
            <a:extLst>
              <a:ext uri="{FF2B5EF4-FFF2-40B4-BE49-F238E27FC236}">
                <a16:creationId xmlns:a16="http://schemas.microsoft.com/office/drawing/2014/main" id="{C06C3BC6-B485-4868-AA3F-03AD00B0AA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9695" y="4574382"/>
            <a:ext cx="897682" cy="256707"/>
          </a:xfrm>
          <a:prstGeom prst="rect">
            <a:avLst/>
          </a:prstGeom>
          <a:solidFill>
            <a:srgbClr val="FF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9056" tIns="34529" rIns="69056" bIns="34529">
            <a:spAutoFit/>
          </a:bodyPr>
          <a:lstStyle>
            <a:lvl1pPr marL="287338" indent="-2873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996600"/>
              </a:buClr>
              <a:buSzPct val="70000"/>
              <a:buFont typeface="Wingdings" panose="05000000000000000000" pitchFamily="2" charset="2"/>
              <a:buNone/>
            </a:pPr>
            <a:r>
              <a:rPr lang="fr-FR" altLang="fr-FR" sz="1350" b="1">
                <a:solidFill>
                  <a:srgbClr val="0234B0"/>
                </a:solidFill>
                <a:latin typeface="Arial" panose="020B0604020202020204" pitchFamily="34" charset="0"/>
              </a:rPr>
              <a:t>B</a:t>
            </a:r>
            <a:r>
              <a:rPr lang="fr-FR" altLang="fr-FR" sz="1350" b="1">
                <a:solidFill>
                  <a:srgbClr val="0234B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fr-FR" altLang="fr-FR" sz="1350" b="1">
                <a:solidFill>
                  <a:srgbClr val="0234B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K</a:t>
            </a:r>
            <a:r>
              <a:rPr lang="fr-FR" altLang="fr-FR" sz="1350" b="1" baseline="30000">
                <a:solidFill>
                  <a:srgbClr val="0234B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*</a:t>
            </a:r>
            <a:r>
              <a:rPr lang="fr-FR" altLang="fr-FR" sz="1350" b="1">
                <a:solidFill>
                  <a:srgbClr val="0234B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(r)g</a:t>
            </a:r>
            <a:endParaRPr lang="fr-FR" altLang="fr-FR" sz="1350" b="1">
              <a:solidFill>
                <a:srgbClr val="0234B0"/>
              </a:solidFill>
              <a:latin typeface="Symbol" panose="05050102010706020507" pitchFamily="18" charset="2"/>
            </a:endParaRPr>
          </a:p>
        </p:txBody>
      </p:sp>
      <p:sp>
        <p:nvSpPr>
          <p:cNvPr id="55" name="Text Box 31">
            <a:extLst>
              <a:ext uri="{FF2B5EF4-FFF2-40B4-BE49-F238E27FC236}">
                <a16:creationId xmlns:a16="http://schemas.microsoft.com/office/drawing/2014/main" id="{6C0A6E49-F2BC-4A96-9BBE-102F77D84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397" y="3408761"/>
            <a:ext cx="971550" cy="230832"/>
          </a:xfrm>
          <a:prstGeom prst="rect">
            <a:avLst/>
          </a:prstGeom>
          <a:solidFill>
            <a:srgbClr val="FFFF00"/>
          </a:solidFill>
          <a:ln w="57150">
            <a:solidFill>
              <a:srgbClr val="FF33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723900" algn="l"/>
                <a:tab pos="14478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723900" algn="l"/>
                <a:tab pos="14478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fr-FR" sz="1500" b="1">
                <a:solidFill>
                  <a:srgbClr val="000000"/>
                </a:solidFill>
                <a:latin typeface="Times" panose="02020603050405020304" pitchFamily="18" charset="0"/>
              </a:rPr>
              <a:t> the sides...</a:t>
            </a:r>
            <a:endParaRPr lang="en-GB" altLang="fr-FR" sz="1500" b="1">
              <a:solidFill>
                <a:srgbClr val="000000"/>
              </a:solidFill>
              <a:latin typeface="Symbol" panose="05050102010706020507" pitchFamily="18" charset="2"/>
            </a:endParaRPr>
          </a:p>
        </p:txBody>
      </p:sp>
      <p:pic>
        <p:nvPicPr>
          <p:cNvPr id="181265" name="Picture 34" descr="|Vub/Vcb| from semileptonic B decays">
            <a:hlinkClick r:id="rId11"/>
            <a:extLst>
              <a:ext uri="{FF2B5EF4-FFF2-40B4-BE49-F238E27FC236}">
                <a16:creationId xmlns:a16="http://schemas.microsoft.com/office/drawing/2014/main" id="{BAE90334-8064-4F88-8E08-D410AE933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635" y="2967039"/>
            <a:ext cx="1295400" cy="1283494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1266" name="Picture 35" descr="Dmd">
            <a:hlinkClick r:id="rId13"/>
            <a:extLst>
              <a:ext uri="{FF2B5EF4-FFF2-40B4-BE49-F238E27FC236}">
                <a16:creationId xmlns:a16="http://schemas.microsoft.com/office/drawing/2014/main" id="{98857A8A-7F95-4810-8C8D-7B1089922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019" y="2975372"/>
            <a:ext cx="1295400" cy="1281113"/>
          </a:xfrm>
          <a:prstGeom prst="rect">
            <a:avLst/>
          </a:prstGeom>
          <a:noFill/>
          <a:ln w="38100">
            <a:solidFill>
              <a:srgbClr val="FF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1267" name="Picture 36" descr="Dmd/Dms">
            <a:hlinkClick r:id="rId15"/>
            <a:extLst>
              <a:ext uri="{FF2B5EF4-FFF2-40B4-BE49-F238E27FC236}">
                <a16:creationId xmlns:a16="http://schemas.microsoft.com/office/drawing/2014/main" id="{275ED37C-C9EC-4E16-9E99-B6B6F5C07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38" y="2976564"/>
            <a:ext cx="1257300" cy="1241822"/>
          </a:xfrm>
          <a:prstGeom prst="rect">
            <a:avLst/>
          </a:prstGeom>
          <a:noFill/>
          <a:ln w="38100">
            <a:solidFill>
              <a:srgbClr val="FF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 Box 40">
            <a:extLst>
              <a:ext uri="{FF2B5EF4-FFF2-40B4-BE49-F238E27FC236}">
                <a16:creationId xmlns:a16="http://schemas.microsoft.com/office/drawing/2014/main" id="{71509757-61DC-4A40-B24C-E9332E0A37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9695" y="2969420"/>
            <a:ext cx="543739" cy="32316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500" b="1" kern="0">
                <a:solidFill>
                  <a:sysClr val="windowText" lastClr="000000"/>
                </a:solidFill>
                <a:latin typeface="Symbol" pitchFamily="18" charset="2"/>
              </a:rPr>
              <a:t>D</a:t>
            </a:r>
            <a:r>
              <a:rPr lang="en-GB" sz="1500" b="1" kern="0">
                <a:solidFill>
                  <a:sysClr val="windowText" lastClr="000000"/>
                </a:solidFill>
              </a:rPr>
              <a:t>m</a:t>
            </a:r>
            <a:r>
              <a:rPr lang="en-GB" sz="1500" b="1" kern="0" baseline="-25000">
                <a:solidFill>
                  <a:sysClr val="windowText" lastClr="000000"/>
                </a:solidFill>
              </a:rPr>
              <a:t>s</a:t>
            </a:r>
          </a:p>
        </p:txBody>
      </p:sp>
      <p:sp>
        <p:nvSpPr>
          <p:cNvPr id="61" name="Text Box 41">
            <a:extLst>
              <a:ext uri="{FF2B5EF4-FFF2-40B4-BE49-F238E27FC236}">
                <a16:creationId xmlns:a16="http://schemas.microsoft.com/office/drawing/2014/main" id="{A769516D-729F-44C0-B979-BB3F9510FE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8210" y="2969420"/>
            <a:ext cx="551754" cy="32316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500" b="1" kern="0">
                <a:solidFill>
                  <a:sysClr val="windowText" lastClr="000000"/>
                </a:solidFill>
                <a:latin typeface="Symbol" pitchFamily="18" charset="2"/>
              </a:rPr>
              <a:t>D</a:t>
            </a:r>
            <a:r>
              <a:rPr lang="en-GB" sz="1500" b="1" kern="0">
                <a:solidFill>
                  <a:sysClr val="windowText" lastClr="000000"/>
                </a:solidFill>
              </a:rPr>
              <a:t>m</a:t>
            </a:r>
            <a:r>
              <a:rPr lang="en-GB" sz="1500" b="1" kern="0" baseline="-25000">
                <a:solidFill>
                  <a:sysClr val="windowText" lastClr="000000"/>
                </a:solidFill>
              </a:rPr>
              <a:t>d</a:t>
            </a:r>
          </a:p>
        </p:txBody>
      </p:sp>
      <p:sp>
        <p:nvSpPr>
          <p:cNvPr id="62" name="Text Box 42">
            <a:extLst>
              <a:ext uri="{FF2B5EF4-FFF2-40B4-BE49-F238E27FC236}">
                <a16:creationId xmlns:a16="http://schemas.microsoft.com/office/drawing/2014/main" id="{C4529877-D46E-4CB8-81EC-F1D532DDA7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0304" y="2970611"/>
            <a:ext cx="800219" cy="3231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500" b="1" kern="0" dirty="0" err="1">
                <a:solidFill>
                  <a:sysClr val="windowText" lastClr="000000"/>
                </a:solidFill>
              </a:rPr>
              <a:t>V</a:t>
            </a:r>
            <a:r>
              <a:rPr lang="en-GB" sz="1500" b="1" kern="0" baseline="-25000" dirty="0" err="1">
                <a:solidFill>
                  <a:sysClr val="windowText" lastClr="000000"/>
                </a:solidFill>
              </a:rPr>
              <a:t>ub</a:t>
            </a:r>
            <a:r>
              <a:rPr lang="en-GB" sz="1500" b="1" kern="0" dirty="0">
                <a:solidFill>
                  <a:sysClr val="windowText" lastClr="000000"/>
                </a:solidFill>
              </a:rPr>
              <a:t>/</a:t>
            </a:r>
            <a:r>
              <a:rPr lang="en-GB" sz="1500" b="1" kern="0" dirty="0" err="1">
                <a:solidFill>
                  <a:sysClr val="windowText" lastClr="000000"/>
                </a:solidFill>
              </a:rPr>
              <a:t>V</a:t>
            </a:r>
            <a:r>
              <a:rPr lang="en-GB" sz="1500" b="1" kern="0" baseline="-25000" dirty="0" err="1">
                <a:solidFill>
                  <a:sysClr val="windowText" lastClr="000000"/>
                </a:solidFill>
              </a:rPr>
              <a:t>cb</a:t>
            </a:r>
            <a:endParaRPr lang="en-GB" sz="1500" b="1" kern="0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66" name="Text Box 51">
            <a:extLst>
              <a:ext uri="{FF2B5EF4-FFF2-40B4-BE49-F238E27FC236}">
                <a16:creationId xmlns:a16="http://schemas.microsoft.com/office/drawing/2014/main" id="{B4C486B7-D13D-4E59-BC32-57A33C7CC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6836" y="4687491"/>
            <a:ext cx="704039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4050" kern="0" dirty="0">
                <a:solidFill>
                  <a:sysClr val="windowText" lastClr="000000"/>
                </a:solidFill>
              </a:rPr>
              <a:t>…</a:t>
            </a:r>
          </a:p>
        </p:txBody>
      </p:sp>
      <p:sp>
        <p:nvSpPr>
          <p:cNvPr id="67" name="Text Box 52">
            <a:extLst>
              <a:ext uri="{FF2B5EF4-FFF2-40B4-BE49-F238E27FC236}">
                <a16:creationId xmlns:a16="http://schemas.microsoft.com/office/drawing/2014/main" id="{1EFD2FDB-A387-45BC-AB82-B8FBAAE092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4423" y="1062037"/>
            <a:ext cx="4463081" cy="55399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500" kern="0" dirty="0">
                <a:solidFill>
                  <a:sysClr val="windowText" lastClr="000000"/>
                </a:solidFill>
              </a:rPr>
              <a:t>Many new (or more precise) measurements </a:t>
            </a:r>
          </a:p>
          <a:p>
            <a:pPr algn="ctr">
              <a:defRPr/>
            </a:pPr>
            <a:r>
              <a:rPr lang="en-US" sz="1500" kern="0" dirty="0">
                <a:solidFill>
                  <a:sysClr val="windowText" lastClr="000000"/>
                </a:solidFill>
              </a:rPr>
              <a:t>to constraint UT parameters and test New Physics</a:t>
            </a:r>
          </a:p>
        </p:txBody>
      </p:sp>
      <p:sp>
        <p:nvSpPr>
          <p:cNvPr id="68" name="Text Box 42">
            <a:extLst>
              <a:ext uri="{FF2B5EF4-FFF2-40B4-BE49-F238E27FC236}">
                <a16:creationId xmlns:a16="http://schemas.microsoft.com/office/drawing/2014/main" id="{67367641-0493-4DE5-977D-BE470EC80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9724" y="1984773"/>
            <a:ext cx="458390" cy="41549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100" b="1" kern="0" dirty="0" err="1">
                <a:solidFill>
                  <a:sysClr val="windowText" lastClr="000000"/>
                </a:solidFill>
                <a:latin typeface="Symbol" pitchFamily="18" charset="2"/>
              </a:rPr>
              <a:t>b</a:t>
            </a:r>
            <a:r>
              <a:rPr lang="en-GB" sz="2100" b="1" kern="0" baseline="-25000" dirty="0" err="1">
                <a:solidFill>
                  <a:sysClr val="windowText" lastClr="000000"/>
                </a:solidFill>
              </a:rPr>
              <a:t>s</a:t>
            </a:r>
            <a:endParaRPr lang="en-GB" sz="2100" b="1" kern="0" baseline="-25000" dirty="0">
              <a:solidFill>
                <a:sysClr val="windowText" lastClr="000000"/>
              </a:solidFill>
            </a:endParaRPr>
          </a:p>
        </p:txBody>
      </p:sp>
      <p:pic>
        <p:nvPicPr>
          <p:cNvPr id="181274" name="Picture 4">
            <a:extLst>
              <a:ext uri="{FF2B5EF4-FFF2-40B4-BE49-F238E27FC236}">
                <a16:creationId xmlns:a16="http://schemas.microsoft.com/office/drawing/2014/main" id="{28342730-242A-4DE9-A608-CF0FFDCD9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319" y="4326732"/>
            <a:ext cx="1295400" cy="1674019"/>
          </a:xfrm>
          <a:prstGeom prst="rect">
            <a:avLst/>
          </a:prstGeom>
          <a:noFill/>
          <a:ln w="57150">
            <a:solidFill>
              <a:srgbClr val="66FF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 Box 50">
            <a:extLst>
              <a:ext uri="{FF2B5EF4-FFF2-40B4-BE49-F238E27FC236}">
                <a16:creationId xmlns:a16="http://schemas.microsoft.com/office/drawing/2014/main" id="{F6A57116-D605-4A38-9E8E-2AD5DA145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806" y="3977879"/>
            <a:ext cx="1243013" cy="369332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900" kern="0" dirty="0">
                <a:solidFill>
                  <a:sysClr val="windowText" lastClr="000000"/>
                </a:solidFill>
              </a:rPr>
              <a:t>CP asymmetries in </a:t>
            </a:r>
          </a:p>
          <a:p>
            <a:pPr>
              <a:defRPr/>
            </a:pPr>
            <a:r>
              <a:rPr lang="en-GB" sz="900" kern="0" dirty="0" err="1">
                <a:solidFill>
                  <a:sysClr val="windowText" lastClr="000000"/>
                </a:solidFill>
              </a:rPr>
              <a:t>radiative</a:t>
            </a:r>
            <a:r>
              <a:rPr lang="en-GB" sz="900" kern="0" dirty="0">
                <a:solidFill>
                  <a:sysClr val="windowText" lastClr="000000"/>
                </a:solidFill>
              </a:rPr>
              <a:t> decays</a:t>
            </a:r>
          </a:p>
        </p:txBody>
      </p:sp>
      <p:pic>
        <p:nvPicPr>
          <p:cNvPr id="181276" name="Picture 6" descr="http://www.slac.stanford.edu/xorg/hfag/triangle/summer2010/plots/sPengS_CP_wna.png">
            <a:extLst>
              <a:ext uri="{FF2B5EF4-FFF2-40B4-BE49-F238E27FC236}">
                <a16:creationId xmlns:a16="http://schemas.microsoft.com/office/drawing/2014/main" id="{9411126D-DD6D-47DD-A2D2-B16C12B3A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381" y="4346974"/>
            <a:ext cx="1296591" cy="1620440"/>
          </a:xfrm>
          <a:prstGeom prst="rect">
            <a:avLst/>
          </a:prstGeom>
          <a:noFill/>
          <a:ln w="76200">
            <a:solidFill>
              <a:srgbClr val="F0AEF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 Box 10">
            <a:extLst>
              <a:ext uri="{FF2B5EF4-FFF2-40B4-BE49-F238E27FC236}">
                <a16:creationId xmlns:a16="http://schemas.microsoft.com/office/drawing/2014/main" id="{2CCB8AB0-46BA-436F-B3B6-B465F463B8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4682" y="2640807"/>
            <a:ext cx="1026319" cy="230832"/>
          </a:xfrm>
          <a:prstGeom prst="rect">
            <a:avLst/>
          </a:prstGeom>
          <a:solidFill>
            <a:srgbClr val="FFFF00"/>
          </a:solidFill>
          <a:ln w="57150">
            <a:solidFill>
              <a:srgbClr val="FF33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723900" algn="l"/>
                <a:tab pos="14478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723900" algn="l"/>
                <a:tab pos="14478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fr-FR" sz="1500" b="1">
                <a:solidFill>
                  <a:srgbClr val="000000"/>
                </a:solidFill>
                <a:latin typeface="Times" panose="02020603050405020304" pitchFamily="18" charset="0"/>
              </a:rPr>
              <a:t> the angles..</a:t>
            </a:r>
            <a:endParaRPr lang="en-GB" altLang="fr-FR" sz="1500" b="1">
              <a:solidFill>
                <a:srgbClr val="000000"/>
              </a:solidFill>
              <a:latin typeface="Symbol" panose="05050102010706020507" pitchFamily="18" charset="2"/>
            </a:endParaRPr>
          </a:p>
        </p:txBody>
      </p:sp>
      <p:sp>
        <p:nvSpPr>
          <p:cNvPr id="57" name="Text Box 32">
            <a:extLst>
              <a:ext uri="{FF2B5EF4-FFF2-40B4-BE49-F238E27FC236}">
                <a16:creationId xmlns:a16="http://schemas.microsoft.com/office/drawing/2014/main" id="{D69ED74D-2EE5-4A82-A113-FA3E2335D6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9178" y="5500689"/>
            <a:ext cx="1241822" cy="461665"/>
          </a:xfrm>
          <a:prstGeom prst="rect">
            <a:avLst/>
          </a:prstGeom>
          <a:solidFill>
            <a:srgbClr val="FFFF00"/>
          </a:solidFill>
          <a:ln w="57150">
            <a:solidFill>
              <a:srgbClr val="FF33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723900" algn="l"/>
                <a:tab pos="14478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723900" algn="l"/>
                <a:tab pos="14478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fr-FR" sz="1500" b="1">
                <a:solidFill>
                  <a:srgbClr val="000000"/>
                </a:solidFill>
                <a:latin typeface="Times" panose="02020603050405020304" pitchFamily="18" charset="0"/>
              </a:rPr>
              <a:t> Rare decays...</a:t>
            </a:r>
          </a:p>
          <a:p>
            <a:pPr>
              <a:spcBef>
                <a:spcPct val="0"/>
              </a:spcBef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fr-FR" sz="1500" b="1">
                <a:solidFill>
                  <a:srgbClr val="000000"/>
                </a:solidFill>
                <a:latin typeface="Times" panose="02020603050405020304" pitchFamily="18" charset="0"/>
              </a:rPr>
              <a:t>sensitive to NP</a:t>
            </a:r>
            <a:endParaRPr lang="en-GB" altLang="fr-FR" sz="1500" b="1">
              <a:solidFill>
                <a:srgbClr val="000000"/>
              </a:solidFill>
              <a:latin typeface="Symbol" panose="05050102010706020507" pitchFamily="18" charset="2"/>
            </a:endParaRPr>
          </a:p>
        </p:txBody>
      </p:sp>
      <p:sp>
        <p:nvSpPr>
          <p:cNvPr id="181279" name="ZoneTexte 4">
            <a:extLst>
              <a:ext uri="{FF2B5EF4-FFF2-40B4-BE49-F238E27FC236}">
                <a16:creationId xmlns:a16="http://schemas.microsoft.com/office/drawing/2014/main" id="{FADB6FDC-624E-41D4-9CF5-666E0FD193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57251"/>
            <a:ext cx="27109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What happened since….</a:t>
            </a:r>
            <a:endParaRPr lang="fr-FR" altLang="fr-FR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53" grpId="0" animBg="1"/>
      <p:bldP spid="54" grpId="0" animBg="1"/>
      <p:bldP spid="55" grpId="0" animBg="1"/>
      <p:bldP spid="48" grpId="0" animBg="1"/>
      <p:bldP spid="5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1410" name="Group 2">
            <a:extLst>
              <a:ext uri="{FF2B5EF4-FFF2-40B4-BE49-F238E27FC236}">
                <a16:creationId xmlns:a16="http://schemas.microsoft.com/office/drawing/2014/main" id="{CEB49591-85C2-4914-9231-0FFAF6EF3DBC}"/>
              </a:ext>
            </a:extLst>
          </p:cNvPr>
          <p:cNvGrpSpPr>
            <a:grpSpLocks/>
          </p:cNvGrpSpPr>
          <p:nvPr/>
        </p:nvGrpSpPr>
        <p:grpSpPr bwMode="auto">
          <a:xfrm>
            <a:off x="1144191" y="2105026"/>
            <a:ext cx="6858000" cy="3699272"/>
            <a:chOff x="0" y="1230"/>
            <a:chExt cx="5760" cy="3107"/>
          </a:xfrm>
        </p:grpSpPr>
        <p:pic>
          <p:nvPicPr>
            <p:cNvPr id="182298" name="Picture 3" descr="mh_1">
              <a:extLst>
                <a:ext uri="{FF2B5EF4-FFF2-40B4-BE49-F238E27FC236}">
                  <a16:creationId xmlns:a16="http://schemas.microsoft.com/office/drawing/2014/main" id="{3422C76A-30B2-4A98-A71F-791E2BC6BC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30"/>
              <a:ext cx="5760" cy="3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2299" name="Text Box 4">
              <a:extLst>
                <a:ext uri="{FF2B5EF4-FFF2-40B4-BE49-F238E27FC236}">
                  <a16:creationId xmlns:a16="http://schemas.microsoft.com/office/drawing/2014/main" id="{EA06BF64-086C-4899-8860-CB6E2B3364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5" y="1230"/>
              <a:ext cx="1497" cy="239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5596" tIns="37798" rIns="75596" bIns="37798">
              <a:spAutoFit/>
            </a:bodyPr>
            <a:lstStyle>
              <a:lvl1pPr defTabSz="1008063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008063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008063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008063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008063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fr-FR" sz="1350">
                  <a:latin typeface="Arial" panose="020B0604020202020204" pitchFamily="34" charset="0"/>
                </a:rPr>
                <a:t>b</a:t>
              </a:r>
              <a:r>
                <a:rPr lang="en-US" altLang="fr-FR" sz="1350">
                  <a:latin typeface="Arial" panose="020B0604020202020204" pitchFamily="34" charset="0"/>
                  <a:sym typeface="Symbol" panose="05050102010706020507" pitchFamily="18" charset="2"/>
                </a:rPr>
                <a:t>c</a:t>
              </a:r>
              <a:r>
                <a:rPr lang="en-US" altLang="fr-FR" sz="135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ℓ and </a:t>
              </a:r>
              <a:r>
                <a:rPr lang="en-US" altLang="fr-FR" sz="1350">
                  <a:latin typeface="Arial" panose="020B0604020202020204" pitchFamily="34" charset="0"/>
                </a:rPr>
                <a:t>b</a:t>
              </a:r>
              <a:r>
                <a:rPr lang="en-US" altLang="fr-FR" sz="1350">
                  <a:latin typeface="Arial" panose="020B0604020202020204" pitchFamily="34" charset="0"/>
                  <a:sym typeface="Symbol" panose="05050102010706020507" pitchFamily="18" charset="2"/>
                </a:rPr>
                <a:t>uℓ </a:t>
              </a:r>
            </a:p>
          </p:txBody>
        </p:sp>
      </p:grpSp>
      <p:grpSp>
        <p:nvGrpSpPr>
          <p:cNvPr id="401413" name="Group 5">
            <a:extLst>
              <a:ext uri="{FF2B5EF4-FFF2-40B4-BE49-F238E27FC236}">
                <a16:creationId xmlns:a16="http://schemas.microsoft.com/office/drawing/2014/main" id="{FF32292F-3612-4FE1-AE0C-17CECD661FBD}"/>
              </a:ext>
            </a:extLst>
          </p:cNvPr>
          <p:cNvGrpSpPr>
            <a:grpSpLocks/>
          </p:cNvGrpSpPr>
          <p:nvPr/>
        </p:nvGrpSpPr>
        <p:grpSpPr bwMode="auto">
          <a:xfrm>
            <a:off x="1145381" y="2105026"/>
            <a:ext cx="6858000" cy="3699272"/>
            <a:chOff x="0" y="1230"/>
            <a:chExt cx="5760" cy="3107"/>
          </a:xfrm>
        </p:grpSpPr>
        <p:pic>
          <p:nvPicPr>
            <p:cNvPr id="182296" name="Picture 6" descr="mh_2">
              <a:extLst>
                <a:ext uri="{FF2B5EF4-FFF2-40B4-BE49-F238E27FC236}">
                  <a16:creationId xmlns:a16="http://schemas.microsoft.com/office/drawing/2014/main" id="{7F35A51E-5A68-4FCA-88C6-4DB6086E49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30"/>
              <a:ext cx="5760" cy="3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2297" name="Text Box 7">
              <a:extLst>
                <a:ext uri="{FF2B5EF4-FFF2-40B4-BE49-F238E27FC236}">
                  <a16:creationId xmlns:a16="http://schemas.microsoft.com/office/drawing/2014/main" id="{7B3F6F27-1358-4B5B-8FE0-D104EB4843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5" y="1230"/>
              <a:ext cx="1225" cy="239"/>
            </a:xfrm>
            <a:prstGeom prst="rect">
              <a:avLst/>
            </a:prstGeom>
            <a:solidFill>
              <a:srgbClr val="FFCCCC">
                <a:alpha val="67058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5596" tIns="37798" rIns="75596" bIns="37798">
              <a:spAutoFit/>
            </a:bodyPr>
            <a:lstStyle>
              <a:lvl1pPr defTabSz="1008063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008063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008063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008063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008063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fr-FR" sz="1350">
                  <a:latin typeface="Arial" panose="020B0604020202020204" pitchFamily="34" charset="0"/>
                </a:rPr>
                <a:t>B</a:t>
              </a:r>
              <a:r>
                <a:rPr lang="en-US" altLang="fr-FR" sz="1350" baseline="-25000">
                  <a:latin typeface="Arial" panose="020B0604020202020204" pitchFamily="34" charset="0"/>
                </a:rPr>
                <a:t>d</a:t>
              </a:r>
              <a:r>
                <a:rPr lang="en-US" altLang="fr-FR" sz="1350">
                  <a:latin typeface="Arial" panose="020B0604020202020204" pitchFamily="34" charset="0"/>
                </a:rPr>
                <a:t> and B</a:t>
              </a:r>
              <a:r>
                <a:rPr lang="en-US" altLang="fr-FR" sz="1350" baseline="-25000">
                  <a:latin typeface="Arial" panose="020B0604020202020204" pitchFamily="34" charset="0"/>
                </a:rPr>
                <a:t>s</a:t>
              </a:r>
              <a:r>
                <a:rPr lang="en-US" altLang="fr-FR" sz="1350">
                  <a:latin typeface="Arial" panose="020B0604020202020204" pitchFamily="34" charset="0"/>
                </a:rPr>
                <a:t> mixing</a:t>
              </a:r>
              <a:endParaRPr lang="fr-FR" altLang="fr-FR" sz="1350">
                <a:latin typeface="Arial" panose="020B0604020202020204" pitchFamily="34" charset="0"/>
              </a:endParaRPr>
            </a:p>
          </p:txBody>
        </p:sp>
      </p:grpSp>
      <p:grpSp>
        <p:nvGrpSpPr>
          <p:cNvPr id="401416" name="Group 8">
            <a:extLst>
              <a:ext uri="{FF2B5EF4-FFF2-40B4-BE49-F238E27FC236}">
                <a16:creationId xmlns:a16="http://schemas.microsoft.com/office/drawing/2014/main" id="{A9630981-CA75-4243-9A7F-F59046270D9F}"/>
              </a:ext>
            </a:extLst>
          </p:cNvPr>
          <p:cNvGrpSpPr>
            <a:grpSpLocks/>
          </p:cNvGrpSpPr>
          <p:nvPr/>
        </p:nvGrpSpPr>
        <p:grpSpPr bwMode="auto">
          <a:xfrm>
            <a:off x="1145381" y="2105026"/>
            <a:ext cx="6858000" cy="3699272"/>
            <a:chOff x="0" y="1230"/>
            <a:chExt cx="5760" cy="3107"/>
          </a:xfrm>
        </p:grpSpPr>
        <p:pic>
          <p:nvPicPr>
            <p:cNvPr id="182294" name="Picture 9" descr="mh_3">
              <a:extLst>
                <a:ext uri="{FF2B5EF4-FFF2-40B4-BE49-F238E27FC236}">
                  <a16:creationId xmlns:a16="http://schemas.microsoft.com/office/drawing/2014/main" id="{1F472D55-D860-4842-8AE0-2C44D7BB1F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30"/>
              <a:ext cx="5760" cy="3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2295" name="Text Box 10">
              <a:extLst>
                <a:ext uri="{FF2B5EF4-FFF2-40B4-BE49-F238E27FC236}">
                  <a16:creationId xmlns:a16="http://schemas.microsoft.com/office/drawing/2014/main" id="{E7A14577-6BFE-41BD-8A52-640D4A870E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3" y="1230"/>
              <a:ext cx="1905" cy="297"/>
            </a:xfrm>
            <a:prstGeom prst="rect">
              <a:avLst/>
            </a:prstGeom>
            <a:solidFill>
              <a:srgbClr val="FF99FF">
                <a:alpha val="4509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5596" tIns="37798" rIns="75596" bIns="37798">
              <a:spAutoFit/>
            </a:bodyPr>
            <a:lstStyle>
              <a:lvl1pPr defTabSz="1008063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008063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008063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008063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008063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800">
                  <a:latin typeface="Arial" panose="020B0604020202020204" pitchFamily="34" charset="0"/>
                  <a:sym typeface="Symbol" panose="05050102010706020507" pitchFamily="18" charset="2"/>
                </a:rPr>
                <a:t></a:t>
              </a:r>
              <a:r>
                <a:rPr lang="fr-FR" altLang="fr-FR" sz="1350" baseline="-25000">
                  <a:latin typeface="Arial" panose="020B0604020202020204" pitchFamily="34" charset="0"/>
                  <a:sym typeface="Symbol" panose="05050102010706020507" pitchFamily="18" charset="2"/>
                </a:rPr>
                <a:t>K : </a:t>
              </a:r>
              <a:r>
                <a:rPr lang="fr-FR" altLang="fr-FR" sz="1350">
                  <a:latin typeface="Arial" panose="020B0604020202020204" pitchFamily="34" charset="0"/>
                  <a:sym typeface="Symbol" panose="05050102010706020507" pitchFamily="18" charset="2"/>
                </a:rPr>
                <a:t>CPV in K decays</a:t>
              </a:r>
            </a:p>
          </p:txBody>
        </p:sp>
      </p:grpSp>
      <p:grpSp>
        <p:nvGrpSpPr>
          <p:cNvPr id="401419" name="Group 11">
            <a:extLst>
              <a:ext uri="{FF2B5EF4-FFF2-40B4-BE49-F238E27FC236}">
                <a16:creationId xmlns:a16="http://schemas.microsoft.com/office/drawing/2014/main" id="{EB913797-8F50-481E-BD73-0FA32364C9C5}"/>
              </a:ext>
            </a:extLst>
          </p:cNvPr>
          <p:cNvGrpSpPr>
            <a:grpSpLocks/>
          </p:cNvGrpSpPr>
          <p:nvPr/>
        </p:nvGrpSpPr>
        <p:grpSpPr bwMode="auto">
          <a:xfrm>
            <a:off x="1170385" y="2077641"/>
            <a:ext cx="6858000" cy="3699272"/>
            <a:chOff x="0" y="1230"/>
            <a:chExt cx="5760" cy="3107"/>
          </a:xfrm>
        </p:grpSpPr>
        <p:pic>
          <p:nvPicPr>
            <p:cNvPr id="182290" name="Picture 12" descr="mh_4">
              <a:extLst>
                <a:ext uri="{FF2B5EF4-FFF2-40B4-BE49-F238E27FC236}">
                  <a16:creationId xmlns:a16="http://schemas.microsoft.com/office/drawing/2014/main" id="{034797CF-F3DA-49E6-98A5-5F205ABF3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30"/>
              <a:ext cx="5760" cy="3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2291" name="Group 13">
              <a:extLst>
                <a:ext uri="{FF2B5EF4-FFF2-40B4-BE49-F238E27FC236}">
                  <a16:creationId xmlns:a16="http://schemas.microsoft.com/office/drawing/2014/main" id="{BBDB2221-C5EB-45D1-839E-10C01F87BE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5" y="1253"/>
              <a:ext cx="1270" cy="239"/>
              <a:chOff x="1701" y="1230"/>
              <a:chExt cx="1270" cy="239"/>
            </a:xfrm>
          </p:grpSpPr>
          <p:sp>
            <p:nvSpPr>
              <p:cNvPr id="182292" name="Text Box 14">
                <a:extLst>
                  <a:ext uri="{FF2B5EF4-FFF2-40B4-BE49-F238E27FC236}">
                    <a16:creationId xmlns:a16="http://schemas.microsoft.com/office/drawing/2014/main" id="{107985D6-DA47-4C14-B238-EEE631FBC0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01" y="1230"/>
                <a:ext cx="1270" cy="239"/>
              </a:xfrm>
              <a:prstGeom prst="rect">
                <a:avLst/>
              </a:prstGeom>
              <a:solidFill>
                <a:srgbClr val="CCEC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5596" tIns="37798" rIns="75596" bIns="37798">
                <a:spAutoFit/>
              </a:bodyPr>
              <a:lstStyle>
                <a:lvl1pPr defTabSz="1008063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1008063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1008063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1008063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1008063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0080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0080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0080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0080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fr-FR" sz="1350">
                    <a:latin typeface="Arial" panose="020B0604020202020204" pitchFamily="34" charset="0"/>
                  </a:rPr>
                  <a:t>B</a:t>
                </a:r>
                <a:r>
                  <a:rPr lang="en-US" altLang="fr-FR" sz="1350">
                    <a:latin typeface="Arial" panose="020B0604020202020204" pitchFamily="34" charset="0"/>
                    <a:sym typeface="Symbol" panose="05050102010706020507" pitchFamily="18" charset="2"/>
                  </a:rPr>
                  <a:t>ccs : </a:t>
                </a:r>
                <a:r>
                  <a:rPr lang="en-US" altLang="fr-FR" sz="1350" baseline="-25000">
                    <a:latin typeface="Arial" panose="020B0604020202020204" pitchFamily="34" charset="0"/>
                    <a:sym typeface="Symbol" panose="05050102010706020507" pitchFamily="18" charset="2"/>
                  </a:rPr>
                  <a:t>1</a:t>
                </a:r>
                <a:r>
                  <a:rPr lang="en-US" altLang="fr-FR" sz="1350">
                    <a:latin typeface="Arial" panose="020B0604020202020204" pitchFamily="34" charset="0"/>
                    <a:sym typeface="Symbol" panose="05050102010706020507" pitchFamily="18" charset="2"/>
                  </a:rPr>
                  <a:t> /</a:t>
                </a:r>
                <a:r>
                  <a:rPr lang="en-US" altLang="fr-FR" sz="1350">
                    <a:latin typeface="Symbol" panose="05050102010706020507" pitchFamily="18" charset="2"/>
                    <a:sym typeface="Symbol" panose="05050102010706020507" pitchFamily="18" charset="2"/>
                  </a:rPr>
                  <a:t>b</a:t>
                </a:r>
              </a:p>
            </p:txBody>
          </p:sp>
          <p:sp>
            <p:nvSpPr>
              <p:cNvPr id="182293" name="Line 15">
                <a:extLst>
                  <a:ext uri="{FF2B5EF4-FFF2-40B4-BE49-F238E27FC236}">
                    <a16:creationId xmlns:a16="http://schemas.microsoft.com/office/drawing/2014/main" id="{21CFBCC9-60F4-423B-8E85-CD1E4FCA46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91" y="1293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401424" name="Group 16">
            <a:extLst>
              <a:ext uri="{FF2B5EF4-FFF2-40B4-BE49-F238E27FC236}">
                <a16:creationId xmlns:a16="http://schemas.microsoft.com/office/drawing/2014/main" id="{320EE895-319A-45F8-A992-653E4739D476}"/>
              </a:ext>
            </a:extLst>
          </p:cNvPr>
          <p:cNvGrpSpPr>
            <a:grpSpLocks/>
          </p:cNvGrpSpPr>
          <p:nvPr/>
        </p:nvGrpSpPr>
        <p:grpSpPr bwMode="auto">
          <a:xfrm>
            <a:off x="1144191" y="2077641"/>
            <a:ext cx="6858000" cy="3699272"/>
            <a:chOff x="0" y="1230"/>
            <a:chExt cx="5760" cy="3107"/>
          </a:xfrm>
        </p:grpSpPr>
        <p:pic>
          <p:nvPicPr>
            <p:cNvPr id="182288" name="Picture 17" descr="mh_5_bis">
              <a:extLst>
                <a:ext uri="{FF2B5EF4-FFF2-40B4-BE49-F238E27FC236}">
                  <a16:creationId xmlns:a16="http://schemas.microsoft.com/office/drawing/2014/main" id="{E0222E23-4C74-48AC-88D5-695EFF4838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30"/>
              <a:ext cx="5760" cy="3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2289" name="Text Box 18">
              <a:extLst>
                <a:ext uri="{FF2B5EF4-FFF2-40B4-BE49-F238E27FC236}">
                  <a16:creationId xmlns:a16="http://schemas.microsoft.com/office/drawing/2014/main" id="{E4307413-49C2-4BF0-8D07-0F4956C105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1" y="1253"/>
              <a:ext cx="1497" cy="239"/>
            </a:xfrm>
            <a:prstGeom prst="rect">
              <a:avLst/>
            </a:prstGeom>
            <a:solidFill>
              <a:srgbClr val="CCCCFF">
                <a:alpha val="67058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5596" tIns="37798" rIns="75596" bIns="37798">
              <a:spAutoFit/>
            </a:bodyPr>
            <a:lstStyle>
              <a:lvl1pPr defTabSz="1008063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008063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008063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008063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008063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fr-FR" sz="1350">
                  <a:latin typeface="Arial" panose="020B0604020202020204" pitchFamily="34" charset="0"/>
                </a:rPr>
                <a:t>B</a:t>
              </a:r>
              <a:r>
                <a:rPr lang="en-US" altLang="fr-FR" sz="1350">
                  <a:latin typeface="Arial" panose="020B0604020202020204" pitchFamily="34" charset="0"/>
                  <a:sym typeface="Symbol" panose="05050102010706020507" pitchFamily="18" charset="2"/>
                </a:rPr>
                <a:t>// : </a:t>
              </a:r>
              <a:r>
                <a:rPr lang="en-US" altLang="fr-FR" sz="1350" baseline="-25000">
                  <a:latin typeface="Arial" panose="020B0604020202020204" pitchFamily="34" charset="0"/>
                  <a:sym typeface="Symbol" panose="05050102010706020507" pitchFamily="18" charset="2"/>
                </a:rPr>
                <a:t>2</a:t>
              </a:r>
              <a:r>
                <a:rPr lang="en-US" altLang="fr-FR" sz="1350">
                  <a:latin typeface="Arial" panose="020B0604020202020204" pitchFamily="34" charset="0"/>
                  <a:sym typeface="Symbol" panose="05050102010706020507" pitchFamily="18" charset="2"/>
                </a:rPr>
                <a:t>/</a:t>
              </a:r>
            </a:p>
          </p:txBody>
        </p:sp>
      </p:grpSp>
      <p:grpSp>
        <p:nvGrpSpPr>
          <p:cNvPr id="401427" name="Group 19">
            <a:extLst>
              <a:ext uri="{FF2B5EF4-FFF2-40B4-BE49-F238E27FC236}">
                <a16:creationId xmlns:a16="http://schemas.microsoft.com/office/drawing/2014/main" id="{E44774D4-989F-4D1A-8F92-6AE9235771CA}"/>
              </a:ext>
            </a:extLst>
          </p:cNvPr>
          <p:cNvGrpSpPr>
            <a:grpSpLocks/>
          </p:cNvGrpSpPr>
          <p:nvPr/>
        </p:nvGrpSpPr>
        <p:grpSpPr bwMode="auto">
          <a:xfrm>
            <a:off x="1144191" y="2077641"/>
            <a:ext cx="6858000" cy="3699272"/>
            <a:chOff x="23" y="1230"/>
            <a:chExt cx="5760" cy="3107"/>
          </a:xfrm>
        </p:grpSpPr>
        <p:pic>
          <p:nvPicPr>
            <p:cNvPr id="182286" name="Picture 20" descr="mh_6_bis">
              <a:extLst>
                <a:ext uri="{FF2B5EF4-FFF2-40B4-BE49-F238E27FC236}">
                  <a16:creationId xmlns:a16="http://schemas.microsoft.com/office/drawing/2014/main" id="{FB54D670-24E1-4B20-BA75-4A9FE211AA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" y="1230"/>
              <a:ext cx="5760" cy="3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2287" name="Text Box 21">
              <a:extLst>
                <a:ext uri="{FF2B5EF4-FFF2-40B4-BE49-F238E27FC236}">
                  <a16:creationId xmlns:a16="http://schemas.microsoft.com/office/drawing/2014/main" id="{256107EB-6D31-485D-A099-321CDD337A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4" y="1287"/>
              <a:ext cx="1179" cy="239"/>
            </a:xfrm>
            <a:prstGeom prst="rect">
              <a:avLst/>
            </a:prstGeom>
            <a:solidFill>
              <a:srgbClr val="9966FF">
                <a:alpha val="7097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5596" tIns="37798" rIns="75596" bIns="37798">
              <a:spAutoFit/>
            </a:bodyPr>
            <a:lstStyle>
              <a:lvl1pPr defTabSz="1008063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008063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008063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008063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008063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fr-FR" sz="1350">
                  <a:latin typeface="Arial" panose="020B0604020202020204" pitchFamily="34" charset="0"/>
                </a:rPr>
                <a:t>B</a:t>
              </a:r>
              <a:r>
                <a:rPr lang="en-US" altLang="fr-FR" sz="1350">
                  <a:latin typeface="Arial" panose="020B0604020202020204" pitchFamily="34" charset="0"/>
                  <a:sym typeface="Symbol" panose="05050102010706020507" pitchFamily="18" charset="2"/>
                </a:rPr>
                <a:t>DK : </a:t>
              </a:r>
              <a:r>
                <a:rPr lang="en-US" altLang="fr-FR" sz="1350" baseline="-25000">
                  <a:latin typeface="Arial" panose="020B0604020202020204" pitchFamily="34" charset="0"/>
                  <a:sym typeface="Symbol" panose="05050102010706020507" pitchFamily="18" charset="2"/>
                </a:rPr>
                <a:t>3</a:t>
              </a:r>
              <a:r>
                <a:rPr lang="en-US" altLang="fr-FR" sz="1350">
                  <a:latin typeface="Arial" panose="020B0604020202020204" pitchFamily="34" charset="0"/>
                  <a:sym typeface="Symbol" panose="05050102010706020507" pitchFamily="18" charset="2"/>
                </a:rPr>
                <a:t>/</a:t>
              </a:r>
            </a:p>
          </p:txBody>
        </p:sp>
      </p:grpSp>
      <p:grpSp>
        <p:nvGrpSpPr>
          <p:cNvPr id="401431" name="Group 23">
            <a:extLst>
              <a:ext uri="{FF2B5EF4-FFF2-40B4-BE49-F238E27FC236}">
                <a16:creationId xmlns:a16="http://schemas.microsoft.com/office/drawing/2014/main" id="{D158F7E4-7D92-49C4-B6A8-70C16AAEE420}"/>
              </a:ext>
            </a:extLst>
          </p:cNvPr>
          <p:cNvGrpSpPr>
            <a:grpSpLocks/>
          </p:cNvGrpSpPr>
          <p:nvPr/>
        </p:nvGrpSpPr>
        <p:grpSpPr bwMode="auto">
          <a:xfrm>
            <a:off x="4654153" y="4156472"/>
            <a:ext cx="2052638" cy="723900"/>
            <a:chOff x="3084" y="2771"/>
            <a:chExt cx="1724" cy="608"/>
          </a:xfrm>
        </p:grpSpPr>
        <p:sp>
          <p:nvSpPr>
            <p:cNvPr id="182282" name="Line 24">
              <a:extLst>
                <a:ext uri="{FF2B5EF4-FFF2-40B4-BE49-F238E27FC236}">
                  <a16:creationId xmlns:a16="http://schemas.microsoft.com/office/drawing/2014/main" id="{38EA5283-98D9-4B2A-A51C-097B1256D4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356" y="2835"/>
              <a:ext cx="1452" cy="5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2283" name="Line 25">
              <a:extLst>
                <a:ext uri="{FF2B5EF4-FFF2-40B4-BE49-F238E27FC236}">
                  <a16:creationId xmlns:a16="http://schemas.microsoft.com/office/drawing/2014/main" id="{74D3740F-2E50-4FD0-B738-69F0FE6864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84" y="2835"/>
              <a:ext cx="272" cy="5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2284" name="Oval 26">
              <a:extLst>
                <a:ext uri="{FF2B5EF4-FFF2-40B4-BE49-F238E27FC236}">
                  <a16:creationId xmlns:a16="http://schemas.microsoft.com/office/drawing/2014/main" id="{3AB8ADDD-454D-4CC2-A93C-2CB08A752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" y="2771"/>
              <a:ext cx="136" cy="167"/>
            </a:xfrm>
            <a:prstGeom prst="ellipse">
              <a:avLst/>
            </a:prstGeom>
            <a:solidFill>
              <a:srgbClr val="00B8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350">
                <a:latin typeface="Arial" panose="020B0604020202020204" pitchFamily="34" charset="0"/>
              </a:endParaRPr>
            </a:p>
          </p:txBody>
        </p:sp>
        <p:sp>
          <p:nvSpPr>
            <p:cNvPr id="182285" name="Line 27">
              <a:extLst>
                <a:ext uri="{FF2B5EF4-FFF2-40B4-BE49-F238E27FC236}">
                  <a16:creationId xmlns:a16="http://schemas.microsoft.com/office/drawing/2014/main" id="{7249E9B2-4EF9-4997-B373-DDA5D8867F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4" y="3379"/>
              <a:ext cx="167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1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1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1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1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1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1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1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1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1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1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01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EE68E0ED-2321-40C7-B659-A6834E787F1E}"/>
              </a:ext>
            </a:extLst>
          </p:cNvPr>
          <p:cNvGrpSpPr/>
          <p:nvPr/>
        </p:nvGrpSpPr>
        <p:grpSpPr>
          <a:xfrm>
            <a:off x="179512" y="0"/>
            <a:ext cx="8869765" cy="6525344"/>
            <a:chOff x="1143000" y="938214"/>
            <a:chExt cx="6814800" cy="4922043"/>
          </a:xfrm>
        </p:grpSpPr>
        <p:pic>
          <p:nvPicPr>
            <p:cNvPr id="183298" name="Picture 5" descr="1988">
              <a:extLst>
                <a:ext uri="{FF2B5EF4-FFF2-40B4-BE49-F238E27FC236}">
                  <a16:creationId xmlns:a16="http://schemas.microsoft.com/office/drawing/2014/main" id="{9B39C5AD-CEDF-4A16-A8AD-A9C76A456B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3964" y="938214"/>
              <a:ext cx="1816894" cy="1140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3299" name="Picture 6" descr="1995">
              <a:extLst>
                <a:ext uri="{FF2B5EF4-FFF2-40B4-BE49-F238E27FC236}">
                  <a16:creationId xmlns:a16="http://schemas.microsoft.com/office/drawing/2014/main" id="{C9D86870-37A6-434D-9D2E-6FF6B5EA3B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9194" y="2025254"/>
              <a:ext cx="1857375" cy="1170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3300" name="Picture 7">
              <a:extLst>
                <a:ext uri="{FF2B5EF4-FFF2-40B4-BE49-F238E27FC236}">
                  <a16:creationId xmlns:a16="http://schemas.microsoft.com/office/drawing/2014/main" id="{50B71B4E-9B75-468A-B9A2-F368EBDD7F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6573" y="3158729"/>
              <a:ext cx="1940719" cy="1151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3301" name="Text Box 8">
              <a:extLst>
                <a:ext uri="{FF2B5EF4-FFF2-40B4-BE49-F238E27FC236}">
                  <a16:creationId xmlns:a16="http://schemas.microsoft.com/office/drawing/2014/main" id="{A32CBC74-0899-467D-B883-ABEE872354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20578" y="1101328"/>
              <a:ext cx="1463862" cy="300082"/>
            </a:xfrm>
            <a:prstGeom prst="rect">
              <a:avLst/>
            </a:prstGeom>
            <a:solidFill>
              <a:srgbClr val="A8F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350">
                  <a:latin typeface="Arial" panose="020B0604020202020204" pitchFamily="34" charset="0"/>
                </a:rPr>
                <a:t>From Childhood </a:t>
              </a:r>
            </a:p>
          </p:txBody>
        </p:sp>
        <p:sp>
          <p:nvSpPr>
            <p:cNvPr id="183302" name="Line 10">
              <a:extLst>
                <a:ext uri="{FF2B5EF4-FFF2-40B4-BE49-F238E27FC236}">
                  <a16:creationId xmlns:a16="http://schemas.microsoft.com/office/drawing/2014/main" id="{39F7317A-B820-4059-8829-7A2FA2DD64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8279" y="5211367"/>
              <a:ext cx="0" cy="648890"/>
            </a:xfrm>
            <a:prstGeom prst="line">
              <a:avLst/>
            </a:prstGeom>
            <a:noFill/>
            <a:ln w="57150">
              <a:solidFill>
                <a:srgbClr val="5AFF1E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pic>
          <p:nvPicPr>
            <p:cNvPr id="183303" name="Picture 13">
              <a:extLst>
                <a:ext uri="{FF2B5EF4-FFF2-40B4-BE49-F238E27FC236}">
                  <a16:creationId xmlns:a16="http://schemas.microsoft.com/office/drawing/2014/main" id="{9F29F3A4-5ABF-4DA5-9A86-4F9E2D5F33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4346973"/>
              <a:ext cx="2052638" cy="1168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3304" name="Picture 14">
              <a:extLst>
                <a:ext uri="{FF2B5EF4-FFF2-40B4-BE49-F238E27FC236}">
                  <a16:creationId xmlns:a16="http://schemas.microsoft.com/office/drawing/2014/main" id="{F96CE37D-B8B6-4D8A-A4A5-B62D708C10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20" t="41972" r="22063" b="31946"/>
            <a:stretch>
              <a:fillRect/>
            </a:stretch>
          </p:blipFill>
          <p:spPr bwMode="auto">
            <a:xfrm>
              <a:off x="3707606" y="1874044"/>
              <a:ext cx="4158854" cy="2334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3305" name="Text Box 39">
              <a:extLst>
                <a:ext uri="{FF2B5EF4-FFF2-40B4-BE49-F238E27FC236}">
                  <a16:creationId xmlns:a16="http://schemas.microsoft.com/office/drawing/2014/main" id="{47A75974-ED3D-4DD4-919B-5BEBAE6FA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2944" y="4403586"/>
              <a:ext cx="3794856" cy="7661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fr-FR" sz="2000" dirty="0">
                  <a:latin typeface="Arial" panose="020B0604020202020204" pitchFamily="34" charset="0"/>
                </a:rPr>
                <a:t>In ~2000 the first fundamental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fr-FR" sz="2000" dirty="0">
                  <a:latin typeface="Arial" panose="020B0604020202020204" pitchFamily="34" charset="0"/>
                </a:rPr>
                <a:t>test of agreement between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fr-FR" sz="2000" dirty="0">
                  <a:latin typeface="Arial" panose="020B0604020202020204" pitchFamily="34" charset="0"/>
                </a:rPr>
                <a:t>direct and indirect measurements of sin2</a:t>
              </a:r>
              <a:r>
                <a:rPr lang="en-GB" altLang="fr-FR" sz="2000" dirty="0">
                  <a:latin typeface="Symbol" panose="05050102010706020507" pitchFamily="18" charset="2"/>
                </a:rPr>
                <a:t>b</a:t>
              </a:r>
            </a:p>
          </p:txBody>
        </p:sp>
        <p:sp>
          <p:nvSpPr>
            <p:cNvPr id="183306" name="Line 40">
              <a:extLst>
                <a:ext uri="{FF2B5EF4-FFF2-40B4-BE49-F238E27FC236}">
                  <a16:creationId xmlns:a16="http://schemas.microsoft.com/office/drawing/2014/main" id="{68DC8ADC-4BEC-4AB8-8F69-2ABA886224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8279" y="1431132"/>
              <a:ext cx="0" cy="3780235"/>
            </a:xfrm>
            <a:prstGeom prst="line">
              <a:avLst/>
            </a:prstGeom>
            <a:noFill/>
            <a:ln w="57150">
              <a:solidFill>
                <a:srgbClr val="E1A0F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3307" name="Text Box 41">
              <a:extLst>
                <a:ext uri="{FF2B5EF4-FFF2-40B4-BE49-F238E27FC236}">
                  <a16:creationId xmlns:a16="http://schemas.microsoft.com/office/drawing/2014/main" id="{CE512784-235A-450C-93D6-CB66A23B37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2503" y="4396978"/>
              <a:ext cx="1214438" cy="507831"/>
            </a:xfrm>
            <a:prstGeom prst="rect">
              <a:avLst/>
            </a:prstGeom>
            <a:solidFill>
              <a:srgbClr val="5AFF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350">
                  <a:latin typeface="Arial" panose="020B0604020202020204" pitchFamily="34" charset="0"/>
                </a:rPr>
                <a:t>To precision  era</a:t>
              </a:r>
            </a:p>
          </p:txBody>
        </p:sp>
        <p:sp>
          <p:nvSpPr>
            <p:cNvPr id="183308" name="Text Box 43">
              <a:extLst>
                <a:ext uri="{FF2B5EF4-FFF2-40B4-BE49-F238E27FC236}">
                  <a16:creationId xmlns:a16="http://schemas.microsoft.com/office/drawing/2014/main" id="{3734B21E-EC04-4593-8167-967AC1E952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3383" y="1489473"/>
              <a:ext cx="3699272" cy="533956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fr-FR" sz="2000">
                  <a:latin typeface="Arial" panose="020B0604020202020204" pitchFamily="34" charset="0"/>
                </a:rPr>
                <a:t>Dominated by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fr-FR" sz="2000">
                  <a:latin typeface="Symbol" panose="05050102010706020507" pitchFamily="18" charset="2"/>
                </a:rPr>
                <a:t> D</a:t>
              </a:r>
              <a:r>
                <a:rPr lang="en-GB" altLang="fr-FR" sz="2000">
                  <a:latin typeface="Arial" panose="020B0604020202020204" pitchFamily="34" charset="0"/>
                </a:rPr>
                <a:t>m</a:t>
              </a:r>
              <a:r>
                <a:rPr lang="en-GB" altLang="fr-FR" sz="2000" baseline="-25000">
                  <a:latin typeface="Arial" panose="020B0604020202020204" pitchFamily="34" charset="0"/>
                </a:rPr>
                <a:t>d</a:t>
              </a:r>
              <a:r>
                <a:rPr lang="en-GB" altLang="fr-FR" sz="2000">
                  <a:latin typeface="Arial" panose="020B0604020202020204" pitchFamily="34" charset="0"/>
                </a:rPr>
                <a:t>, V</a:t>
              </a:r>
              <a:r>
                <a:rPr lang="en-GB" altLang="fr-FR" sz="2000" baseline="-25000">
                  <a:latin typeface="Arial" panose="020B0604020202020204" pitchFamily="34" charset="0"/>
                </a:rPr>
                <a:t>ub</a:t>
              </a:r>
              <a:r>
                <a:rPr lang="en-GB" altLang="fr-FR" sz="2000">
                  <a:latin typeface="Arial" panose="020B0604020202020204" pitchFamily="34" charset="0"/>
                </a:rPr>
                <a:t>,V</a:t>
              </a:r>
              <a:r>
                <a:rPr lang="en-GB" altLang="fr-FR" sz="2000" baseline="-25000">
                  <a:latin typeface="Arial" panose="020B0604020202020204" pitchFamily="34" charset="0"/>
                </a:rPr>
                <a:t>cb</a:t>
              </a:r>
              <a:r>
                <a:rPr lang="en-GB" altLang="fr-FR" sz="2000">
                  <a:latin typeface="Arial" panose="020B0604020202020204" pitchFamily="34" charset="0"/>
                </a:rPr>
                <a:t>, </a:t>
              </a:r>
              <a:r>
                <a:rPr lang="en-GB" altLang="fr-FR" sz="2000">
                  <a:latin typeface="Symbol" panose="05050102010706020507" pitchFamily="18" charset="2"/>
                </a:rPr>
                <a:t>e</a:t>
              </a:r>
              <a:r>
                <a:rPr lang="en-GB" altLang="fr-FR" sz="2000">
                  <a:latin typeface="Arial" panose="020B0604020202020204" pitchFamily="34" charset="0"/>
                </a:rPr>
                <a:t>K, limit on </a:t>
              </a:r>
              <a:r>
                <a:rPr lang="en-GB" altLang="fr-FR" sz="2000">
                  <a:latin typeface="Symbol" panose="05050102010706020507" pitchFamily="18" charset="2"/>
                </a:rPr>
                <a:t>D</a:t>
              </a:r>
              <a:r>
                <a:rPr lang="en-GB" altLang="fr-FR" sz="2000">
                  <a:latin typeface="Arial" panose="020B0604020202020204" pitchFamily="34" charset="0"/>
                </a:rPr>
                <a:t>m</a:t>
              </a:r>
              <a:r>
                <a:rPr lang="en-GB" altLang="fr-FR" sz="2000" baseline="-25000">
                  <a:latin typeface="Arial" panose="020B0604020202020204" pitchFamily="34" charset="0"/>
                </a:rPr>
                <a:t>s</a:t>
              </a:r>
              <a:r>
                <a:rPr lang="en-GB" altLang="fr-FR" sz="2000">
                  <a:latin typeface="Arial" panose="020B0604020202020204" pitchFamily="34" charset="0"/>
                </a:rPr>
                <a:t> and Lattice</a:t>
              </a:r>
            </a:p>
          </p:txBody>
        </p:sp>
        <p:sp>
          <p:nvSpPr>
            <p:cNvPr id="183309" name="Line 44">
              <a:extLst>
                <a:ext uri="{FF2B5EF4-FFF2-40B4-BE49-F238E27FC236}">
                  <a16:creationId xmlns:a16="http://schemas.microsoft.com/office/drawing/2014/main" id="{82B6F916-E60A-495A-9348-538DCA33F3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03860" y="5095876"/>
              <a:ext cx="8334" cy="654844"/>
            </a:xfrm>
            <a:prstGeom prst="line">
              <a:avLst/>
            </a:prstGeom>
            <a:noFill/>
            <a:ln w="57150">
              <a:solidFill>
                <a:srgbClr val="5AFF1E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466BAA71-6E47-4D48-9FA8-56285A888F36}"/>
                </a:ext>
              </a:extLst>
            </p:cNvPr>
            <p:cNvCxnSpPr/>
            <p:nvPr/>
          </p:nvCxnSpPr>
          <p:spPr>
            <a:xfrm rot="5400000" flipH="1" flipV="1">
              <a:off x="5922169" y="3243264"/>
              <a:ext cx="594122" cy="377428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BAB62FC8-8C34-4DDD-85CE-F7938E0095BC}"/>
                </a:ext>
              </a:extLst>
            </p:cNvPr>
            <p:cNvCxnSpPr/>
            <p:nvPr/>
          </p:nvCxnSpPr>
          <p:spPr>
            <a:xfrm>
              <a:off x="6407945" y="3189686"/>
              <a:ext cx="1350169" cy="539353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7BE39A3F-2616-45E1-B885-66A7E37EE603}"/>
                </a:ext>
              </a:extLst>
            </p:cNvPr>
            <p:cNvCxnSpPr/>
            <p:nvPr/>
          </p:nvCxnSpPr>
          <p:spPr>
            <a:xfrm>
              <a:off x="6030516" y="3729038"/>
              <a:ext cx="1727597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5ABCDD0E-E482-4895-B9E0-A696F9D64295}"/>
              </a:ext>
            </a:extLst>
          </p:cNvPr>
          <p:cNvGrpSpPr/>
          <p:nvPr/>
        </p:nvGrpSpPr>
        <p:grpSpPr>
          <a:xfrm>
            <a:off x="323528" y="116632"/>
            <a:ext cx="8820472" cy="6519724"/>
            <a:chOff x="1168302" y="914401"/>
            <a:chExt cx="6818167" cy="4992435"/>
          </a:xfrm>
        </p:grpSpPr>
        <p:sp>
          <p:nvSpPr>
            <p:cNvPr id="184322" name="Text Box 16">
              <a:extLst>
                <a:ext uri="{FF2B5EF4-FFF2-40B4-BE49-F238E27FC236}">
                  <a16:creationId xmlns:a16="http://schemas.microsoft.com/office/drawing/2014/main" id="{C4839579-F3C0-453C-A95C-4CB29BE449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3694" y="914401"/>
              <a:ext cx="3401616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StarSymbol"/>
                <a:buNone/>
              </a:pPr>
              <a:r>
                <a:rPr lang="en-GB" altLang="fr-FR" sz="2400" dirty="0">
                  <a:latin typeface="Arial" panose="020B0604020202020204" pitchFamily="34" charset="0"/>
                </a:rPr>
                <a:t>Global Fit within the SM</a:t>
              </a:r>
            </a:p>
          </p:txBody>
        </p:sp>
        <p:sp>
          <p:nvSpPr>
            <p:cNvPr id="184323" name="Line 27">
              <a:extLst>
                <a:ext uri="{FF2B5EF4-FFF2-40B4-BE49-F238E27FC236}">
                  <a16:creationId xmlns:a16="http://schemas.microsoft.com/office/drawing/2014/main" id="{3AE025B0-061C-4799-B91E-3CB645CD22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3426" y="3375422"/>
              <a:ext cx="11882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84324" name="Line 28">
              <a:extLst>
                <a:ext uri="{FF2B5EF4-FFF2-40B4-BE49-F238E27FC236}">
                  <a16:creationId xmlns:a16="http://schemas.microsoft.com/office/drawing/2014/main" id="{AEBACB9A-ADBC-4F9D-A6B7-05B52CE82E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29138" y="2924176"/>
              <a:ext cx="171450" cy="4369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84325" name="Line 29">
              <a:extLst>
                <a:ext uri="{FF2B5EF4-FFF2-40B4-BE49-F238E27FC236}">
                  <a16:creationId xmlns:a16="http://schemas.microsoft.com/office/drawing/2014/main" id="{199D811E-05B1-4A22-BD4B-692D23487D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3926" y="2952751"/>
              <a:ext cx="969169" cy="40362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84326" name="Text Box 39">
              <a:extLst>
                <a:ext uri="{FF2B5EF4-FFF2-40B4-BE49-F238E27FC236}">
                  <a16:creationId xmlns:a16="http://schemas.microsoft.com/office/drawing/2014/main" id="{B3EE944F-32B8-4702-BA6D-87F102233C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8302" y="5576887"/>
              <a:ext cx="6818167" cy="329949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2200" dirty="0">
                  <a:latin typeface="Arial" panose="020B0604020202020204" pitchFamily="34" charset="0"/>
                </a:rPr>
                <a:t>CKM matrix is the dominant source of </a:t>
              </a:r>
              <a:r>
                <a:rPr lang="en-US" altLang="fr-FR" sz="2200" dirty="0" err="1">
                  <a:latin typeface="Arial" panose="020B0604020202020204" pitchFamily="34" charset="0"/>
                </a:rPr>
                <a:t>flavour</a:t>
              </a:r>
              <a:r>
                <a:rPr lang="en-US" altLang="fr-FR" sz="2200" dirty="0">
                  <a:latin typeface="Arial" panose="020B0604020202020204" pitchFamily="34" charset="0"/>
                </a:rPr>
                <a:t> mixing and CP violation</a:t>
              </a:r>
              <a:endParaRPr lang="fr-FR" altLang="fr-FR" sz="2200" dirty="0">
                <a:latin typeface="Arial" panose="020B0604020202020204" pitchFamily="34" charset="0"/>
              </a:endParaRPr>
            </a:p>
          </p:txBody>
        </p:sp>
        <p:sp>
          <p:nvSpPr>
            <p:cNvPr id="16" name="Text Box 10">
              <a:extLst>
                <a:ext uri="{FF2B5EF4-FFF2-40B4-BE49-F238E27FC236}">
                  <a16:creationId xmlns:a16="http://schemas.microsoft.com/office/drawing/2014/main" id="{21FC1E25-7B14-408E-953E-FBAA9FBE9C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0244" y="1314451"/>
              <a:ext cx="2143125" cy="907331"/>
            </a:xfrm>
            <a:prstGeom prst="rect">
              <a:avLst/>
            </a:prstGeom>
            <a:solidFill>
              <a:srgbClr val="FFCC66"/>
            </a:solidFill>
            <a:ln w="38100">
              <a:solidFill>
                <a:srgbClr val="FF3300"/>
              </a:solidFill>
              <a:miter lim="800000"/>
              <a:headEnd/>
              <a:tailEnd/>
            </a:ln>
          </p:spPr>
          <p:txBody>
            <a:bodyPr lIns="75596" tIns="37798" rIns="75596" bIns="37798">
              <a:spAutoFit/>
            </a:bodyPr>
            <a:lstStyle>
              <a:lvl1pPr defTabSz="1008063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008063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008063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008063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008063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2400" b="1" i="1">
                  <a:latin typeface="Times New Roman" panose="02020603050405020304" pitchFamily="18" charset="0"/>
                </a:rPr>
                <a:t>Coherent picture of FCNC and CPV processes in SM</a:t>
              </a:r>
            </a:p>
          </p:txBody>
        </p:sp>
        <p:sp>
          <p:nvSpPr>
            <p:cNvPr id="184328" name="ZoneTexte 1">
              <a:extLst>
                <a:ext uri="{FF2B5EF4-FFF2-40B4-BE49-F238E27FC236}">
                  <a16:creationId xmlns:a16="http://schemas.microsoft.com/office/drawing/2014/main" id="{7AFA2132-D9C9-4560-B900-93D6E0F7F8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23964" y="2399111"/>
              <a:ext cx="2108269" cy="64633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2400">
                  <a:latin typeface="Arial" panose="020B0604020202020204" pitchFamily="34" charset="0"/>
                </a:rPr>
                <a:t>All the constraints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2400">
                  <a:latin typeface="Arial" panose="020B0604020202020204" pitchFamily="34" charset="0"/>
                </a:rPr>
                <a:t>Look compatibles !</a:t>
              </a:r>
            </a:p>
          </p:txBody>
        </p:sp>
        <p:pic>
          <p:nvPicPr>
            <p:cNvPr id="184329" name="Image 17">
              <a:extLst>
                <a:ext uri="{FF2B5EF4-FFF2-40B4-BE49-F238E27FC236}">
                  <a16:creationId xmlns:a16="http://schemas.microsoft.com/office/drawing/2014/main" id="{8E084798-4C76-43C7-BE7D-5DB630614E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3756" y="2251473"/>
              <a:ext cx="3030141" cy="3331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F76F24FF-CC89-4044-A9A5-246B0755B0DA}"/>
              </a:ext>
            </a:extLst>
          </p:cNvPr>
          <p:cNvGrpSpPr/>
          <p:nvPr/>
        </p:nvGrpSpPr>
        <p:grpSpPr>
          <a:xfrm>
            <a:off x="107504" y="0"/>
            <a:ext cx="8856984" cy="6525344"/>
            <a:chOff x="1289449" y="1113236"/>
            <a:chExt cx="6559152" cy="4632720"/>
          </a:xfrm>
        </p:grpSpPr>
        <p:pic>
          <p:nvPicPr>
            <p:cNvPr id="187394" name="Image 219">
              <a:extLst>
                <a:ext uri="{FF2B5EF4-FFF2-40B4-BE49-F238E27FC236}">
                  <a16:creationId xmlns:a16="http://schemas.microsoft.com/office/drawing/2014/main" id="{0C3E6187-6199-4D4A-9CB9-070EA6B21B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3019" y="3440906"/>
              <a:ext cx="2719388" cy="2305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7395" name="Image 220">
              <a:extLst>
                <a:ext uri="{FF2B5EF4-FFF2-40B4-BE49-F238E27FC236}">
                  <a16:creationId xmlns:a16="http://schemas.microsoft.com/office/drawing/2014/main" id="{1C31B850-2F50-44C2-BF1E-86E42863B0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9682" y="1117998"/>
              <a:ext cx="2778919" cy="2339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7396" name="Image 221">
              <a:extLst>
                <a:ext uri="{FF2B5EF4-FFF2-40B4-BE49-F238E27FC236}">
                  <a16:creationId xmlns:a16="http://schemas.microsoft.com/office/drawing/2014/main" id="{BC2A27BC-636B-4EA5-B033-6181B9D933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2398" y="3521869"/>
              <a:ext cx="2597944" cy="220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7397" name="Image 222">
              <a:extLst>
                <a:ext uri="{FF2B5EF4-FFF2-40B4-BE49-F238E27FC236}">
                  <a16:creationId xmlns:a16="http://schemas.microsoft.com/office/drawing/2014/main" id="{9DCA0F2F-08FB-4633-B673-29C157E345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449" y="1375172"/>
              <a:ext cx="2555081" cy="217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" name="TextShape 1">
              <a:extLst>
                <a:ext uri="{FF2B5EF4-FFF2-40B4-BE49-F238E27FC236}">
                  <a16:creationId xmlns:a16="http://schemas.microsoft.com/office/drawing/2014/main" id="{689180E1-96F5-41AC-9922-CD7AF17DC00E}"/>
                </a:ext>
              </a:extLst>
            </p:cNvPr>
            <p:cNvSpPr txBox="1"/>
            <p:nvPr/>
          </p:nvSpPr>
          <p:spPr>
            <a:xfrm>
              <a:off x="1290638" y="1113236"/>
              <a:ext cx="3514725" cy="267890"/>
            </a:xfrm>
            <a:prstGeom prst="rect">
              <a:avLst/>
            </a:prstGeom>
            <a:solidFill>
              <a:srgbClr val="FFFF00"/>
            </a:solidFill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898" spc="-1">
                  <a:solidFill>
                    <a:srgbClr val="000000"/>
                  </a:solidFill>
                  <a:latin typeface="Arial"/>
                </a:rPr>
                <a:t> Some interesting configurations </a:t>
              </a:r>
              <a:endParaRPr lang="en-US" sz="1898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25" name="TextShape 2">
              <a:extLst>
                <a:ext uri="{FF2B5EF4-FFF2-40B4-BE49-F238E27FC236}">
                  <a16:creationId xmlns:a16="http://schemas.microsoft.com/office/drawing/2014/main" id="{FAB02C09-3A68-47ED-B641-7FF52C6CE84C}"/>
                </a:ext>
              </a:extLst>
            </p:cNvPr>
            <p:cNvSpPr txBox="1"/>
            <p:nvPr/>
          </p:nvSpPr>
          <p:spPr>
            <a:xfrm>
              <a:off x="2582467" y="2257426"/>
              <a:ext cx="2034778" cy="197644"/>
            </a:xfrm>
            <a:prstGeom prst="rect">
              <a:avLst/>
            </a:prstGeom>
            <a:solidFill>
              <a:srgbClr val="FFFF00"/>
            </a:solidFill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355" spc="-1">
                  <a:solidFill>
                    <a:srgbClr val="000000"/>
                  </a:solidFill>
                  <a:latin typeface="Arial"/>
                </a:rPr>
                <a:t> Universal Unitary Triangle</a:t>
              </a:r>
              <a:endParaRPr lang="en-US" sz="1355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26" name="TextShape 3">
              <a:extLst>
                <a:ext uri="{FF2B5EF4-FFF2-40B4-BE49-F238E27FC236}">
                  <a16:creationId xmlns:a16="http://schemas.microsoft.com/office/drawing/2014/main" id="{82E90D26-26E1-411D-B820-AD5F24FED6D6}"/>
                </a:ext>
              </a:extLst>
            </p:cNvPr>
            <p:cNvSpPr txBox="1"/>
            <p:nvPr/>
          </p:nvSpPr>
          <p:spPr>
            <a:xfrm>
              <a:off x="6802042" y="1988345"/>
              <a:ext cx="926306" cy="192881"/>
            </a:xfrm>
            <a:prstGeom prst="rect">
              <a:avLst/>
            </a:prstGeom>
            <a:solidFill>
              <a:srgbClr val="FFFF00"/>
            </a:solidFill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355" spc="-1">
                  <a:solidFill>
                    <a:srgbClr val="000000"/>
                  </a:solidFill>
                  <a:latin typeface="Arial"/>
                </a:rPr>
                <a:t>Angles only</a:t>
              </a:r>
              <a:endParaRPr lang="en-US" sz="1355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27" name="TextShape 4">
              <a:extLst>
                <a:ext uri="{FF2B5EF4-FFF2-40B4-BE49-F238E27FC236}">
                  <a16:creationId xmlns:a16="http://schemas.microsoft.com/office/drawing/2014/main" id="{839157C8-5120-47C4-8EA9-856780EFE684}"/>
                </a:ext>
              </a:extLst>
            </p:cNvPr>
            <p:cNvSpPr txBox="1"/>
            <p:nvPr/>
          </p:nvSpPr>
          <p:spPr>
            <a:xfrm>
              <a:off x="6704411" y="4818461"/>
              <a:ext cx="1048940" cy="202406"/>
            </a:xfrm>
            <a:prstGeom prst="rect">
              <a:avLst/>
            </a:prstGeom>
            <a:solidFill>
              <a:srgbClr val="FFFF00"/>
            </a:solidFill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355" spc="-1">
                  <a:solidFill>
                    <a:srgbClr val="000000"/>
                  </a:solidFill>
                  <a:latin typeface="Arial"/>
                </a:rPr>
                <a:t>Sides and </a:t>
              </a:r>
              <a:r>
                <a:rPr lang="en-US" sz="1694" spc="-1">
                  <a:solidFill>
                    <a:srgbClr val="000000"/>
                  </a:solidFill>
                  <a:latin typeface="Standard Symbols L"/>
                </a:rPr>
                <a:t>e</a:t>
              </a:r>
              <a:r>
                <a:rPr lang="en-US" sz="1355" spc="-1" baseline="-15000">
                  <a:solidFill>
                    <a:srgbClr val="000000"/>
                  </a:solidFill>
                  <a:latin typeface="Arial"/>
                </a:rPr>
                <a:t>K</a:t>
              </a:r>
              <a:endParaRPr lang="en-US" sz="1355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28" name="TextShape 5">
              <a:extLst>
                <a:ext uri="{FF2B5EF4-FFF2-40B4-BE49-F238E27FC236}">
                  <a16:creationId xmlns:a16="http://schemas.microsoft.com/office/drawing/2014/main" id="{B2DC5B91-00AE-4D16-93A2-5D1561B17AFF}"/>
                </a:ext>
              </a:extLst>
            </p:cNvPr>
            <p:cNvSpPr txBox="1"/>
            <p:nvPr/>
          </p:nvSpPr>
          <p:spPr>
            <a:xfrm>
              <a:off x="3387330" y="1682353"/>
              <a:ext cx="1682353" cy="452438"/>
            </a:xfrm>
            <a:prstGeom prst="rect">
              <a:avLst/>
            </a:prstGeom>
            <a:noFill/>
            <a:ln w="36000">
              <a:solidFill>
                <a:srgbClr val="FFD320"/>
              </a:solidFill>
              <a:round/>
            </a:ln>
          </p:spPr>
          <p:txBody>
            <a:bodyPr lIns="12196" tIns="12196" rIns="12196" bIns="12196"/>
            <a:lstStyle/>
            <a:p>
              <a:pPr>
                <a:defRPr/>
              </a:pPr>
              <a:r>
                <a:rPr lang="en-US" sz="1490" spc="-1">
                  <a:solidFill>
                    <a:srgbClr val="000000"/>
                  </a:solidFill>
                  <a:latin typeface="Symbol"/>
                  <a:ea typeface="Standard Symbols L"/>
                </a:rPr>
                <a:t> </a:t>
              </a:r>
              <a:r>
                <a:rPr lang="en-US" sz="1490" spc="-1">
                  <a:solidFill>
                    <a:srgbClr val="000000"/>
                  </a:solidFill>
                  <a:latin typeface="Symbol"/>
                </a:rPr>
                <a:t>r</a:t>
              </a:r>
              <a:r>
                <a:rPr lang="en-US" sz="1490" spc="-1">
                  <a:solidFill>
                    <a:srgbClr val="000000"/>
                  </a:solidFill>
                  <a:latin typeface="Arial"/>
                </a:rPr>
                <a:t> = 0.160 ± 0.017</a:t>
              </a:r>
              <a:endParaRPr lang="en-US" sz="1490" spc="-1">
                <a:solidFill>
                  <a:srgbClr val="000000"/>
                </a:solidFill>
                <a:latin typeface="Times New Roman"/>
              </a:endParaRPr>
            </a:p>
            <a:p>
              <a:pPr>
                <a:defRPr/>
              </a:pPr>
              <a:r>
                <a:rPr lang="en-US" sz="1490" spc="-1">
                  <a:solidFill>
                    <a:srgbClr val="000000"/>
                  </a:solidFill>
                  <a:latin typeface="Symbol"/>
                  <a:ea typeface="Standard Symbols L"/>
                </a:rPr>
                <a:t> h</a:t>
              </a:r>
              <a:r>
                <a:rPr lang="en-US" sz="1490" spc="-1">
                  <a:solidFill>
                    <a:srgbClr val="000000"/>
                  </a:solidFill>
                  <a:latin typeface="Arial"/>
                </a:rPr>
                <a:t> = 0.338 ± 0.011 </a:t>
              </a:r>
              <a:endParaRPr lang="en-US" sz="149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29" name="TextShape 6">
              <a:extLst>
                <a:ext uri="{FF2B5EF4-FFF2-40B4-BE49-F238E27FC236}">
                  <a16:creationId xmlns:a16="http://schemas.microsoft.com/office/drawing/2014/main" id="{9B007729-0560-432B-93B4-72930DD4FE21}"/>
                </a:ext>
              </a:extLst>
            </p:cNvPr>
            <p:cNvSpPr txBox="1"/>
            <p:nvPr/>
          </p:nvSpPr>
          <p:spPr>
            <a:xfrm>
              <a:off x="4606529" y="1452564"/>
              <a:ext cx="400050" cy="173831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~11%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30" name="TextShape 7">
              <a:extLst>
                <a:ext uri="{FF2B5EF4-FFF2-40B4-BE49-F238E27FC236}">
                  <a16:creationId xmlns:a16="http://schemas.microsoft.com/office/drawing/2014/main" id="{A6CD0C30-954A-4027-A2AC-F086709F19B9}"/>
                </a:ext>
              </a:extLst>
            </p:cNvPr>
            <p:cNvSpPr txBox="1"/>
            <p:nvPr/>
          </p:nvSpPr>
          <p:spPr>
            <a:xfrm>
              <a:off x="4704160" y="2184799"/>
              <a:ext cx="314325" cy="173831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~3%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31" name="TextShape 8">
              <a:extLst>
                <a:ext uri="{FF2B5EF4-FFF2-40B4-BE49-F238E27FC236}">
                  <a16:creationId xmlns:a16="http://schemas.microsoft.com/office/drawing/2014/main" id="{85CE9A5E-6B48-428C-B598-C4FDB81FFA8A}"/>
                </a:ext>
              </a:extLst>
            </p:cNvPr>
            <p:cNvSpPr txBox="1"/>
            <p:nvPr/>
          </p:nvSpPr>
          <p:spPr>
            <a:xfrm>
              <a:off x="3484961" y="5281614"/>
              <a:ext cx="926306" cy="192881"/>
            </a:xfrm>
            <a:prstGeom prst="rect">
              <a:avLst/>
            </a:prstGeom>
            <a:solidFill>
              <a:srgbClr val="FFFF00"/>
            </a:solidFill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355" spc="-1">
                  <a:solidFill>
                    <a:srgbClr val="000000"/>
                  </a:solidFill>
                  <a:latin typeface="Arial"/>
                </a:rPr>
                <a:t>“Tree-only”</a:t>
              </a:r>
              <a:endParaRPr lang="en-US" sz="1355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32" name="TextShape 9">
              <a:extLst>
                <a:ext uri="{FF2B5EF4-FFF2-40B4-BE49-F238E27FC236}">
                  <a16:creationId xmlns:a16="http://schemas.microsoft.com/office/drawing/2014/main" id="{0382CE0F-0D20-4A0D-913C-0A766D593352}"/>
                </a:ext>
              </a:extLst>
            </p:cNvPr>
            <p:cNvSpPr txBox="1"/>
            <p:nvPr/>
          </p:nvSpPr>
          <p:spPr>
            <a:xfrm>
              <a:off x="1327547" y="3976688"/>
              <a:ext cx="985838" cy="866775"/>
            </a:xfrm>
            <a:prstGeom prst="rect">
              <a:avLst/>
            </a:prstGeom>
            <a:noFill/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Tree-level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processes: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Semileptonic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and DK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B decays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33" name="TextShape 10">
              <a:extLst>
                <a:ext uri="{FF2B5EF4-FFF2-40B4-BE49-F238E27FC236}">
                  <a16:creationId xmlns:a16="http://schemas.microsoft.com/office/drawing/2014/main" id="{80656E9A-4057-4948-BD87-109E025BD1B9}"/>
                </a:ext>
              </a:extLst>
            </p:cNvPr>
            <p:cNvSpPr txBox="1"/>
            <p:nvPr/>
          </p:nvSpPr>
          <p:spPr>
            <a:xfrm>
              <a:off x="4664869" y="3705225"/>
              <a:ext cx="400050" cy="185738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~15%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34" name="TextShape 11">
              <a:extLst>
                <a:ext uri="{FF2B5EF4-FFF2-40B4-BE49-F238E27FC236}">
                  <a16:creationId xmlns:a16="http://schemas.microsoft.com/office/drawing/2014/main" id="{E43B7790-4A7C-4758-87C3-A20A3BB935CB}"/>
                </a:ext>
              </a:extLst>
            </p:cNvPr>
            <p:cNvSpPr txBox="1"/>
            <p:nvPr/>
          </p:nvSpPr>
          <p:spPr>
            <a:xfrm>
              <a:off x="4698206" y="4482705"/>
              <a:ext cx="314325" cy="173831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~7%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35" name="TextShape 12">
              <a:extLst>
                <a:ext uri="{FF2B5EF4-FFF2-40B4-BE49-F238E27FC236}">
                  <a16:creationId xmlns:a16="http://schemas.microsoft.com/office/drawing/2014/main" id="{5048EEC3-2E64-4652-9C55-6D0CC2469E7B}"/>
                </a:ext>
              </a:extLst>
            </p:cNvPr>
            <p:cNvSpPr txBox="1"/>
            <p:nvPr/>
          </p:nvSpPr>
          <p:spPr>
            <a:xfrm>
              <a:off x="1303735" y="4979195"/>
              <a:ext cx="1132284" cy="665560"/>
            </a:xfrm>
            <a:prstGeom prst="rect">
              <a:avLst/>
            </a:prstGeom>
            <a:noFill/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→ reference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   for model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  <a:p>
              <a:pPr>
                <a:defRPr/>
              </a:pPr>
              <a:r>
                <a:rPr lang="en-US" sz="1220" spc="-1">
                  <a:solidFill>
                    <a:srgbClr val="000000"/>
                  </a:solidFill>
                  <a:latin typeface="Arial"/>
                </a:rPr>
                <a:t>   building</a:t>
              </a:r>
              <a:endParaRPr lang="en-US" sz="122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36" name="TextShape 13">
              <a:extLst>
                <a:ext uri="{FF2B5EF4-FFF2-40B4-BE49-F238E27FC236}">
                  <a16:creationId xmlns:a16="http://schemas.microsoft.com/office/drawing/2014/main" id="{6F095BA7-19E7-4C2A-BD5D-1B62727F43B3}"/>
                </a:ext>
              </a:extLst>
            </p:cNvPr>
            <p:cNvSpPr txBox="1"/>
            <p:nvPr/>
          </p:nvSpPr>
          <p:spPr>
            <a:xfrm>
              <a:off x="3601642" y="3964782"/>
              <a:ext cx="2191940" cy="456010"/>
            </a:xfrm>
            <a:prstGeom prst="rect">
              <a:avLst/>
            </a:prstGeom>
            <a:noFill/>
            <a:ln w="36000">
              <a:solidFill>
                <a:srgbClr val="FFD320"/>
              </a:solidFill>
              <a:round/>
            </a:ln>
          </p:spPr>
          <p:txBody>
            <a:bodyPr lIns="12196" tIns="12196" rIns="12196" bIns="12196"/>
            <a:lstStyle/>
            <a:p>
              <a:pPr>
                <a:defRPr/>
              </a:pPr>
              <a:r>
                <a:rPr lang="en-US" sz="1762" spc="-1" dirty="0">
                  <a:solidFill>
                    <a:srgbClr val="000000"/>
                  </a:solidFill>
                  <a:latin typeface="Symbol"/>
                  <a:ea typeface="Standard Symbols L"/>
                </a:rPr>
                <a:t> </a:t>
              </a:r>
              <a:r>
                <a:rPr lang="en-US" sz="1490" spc="-1" dirty="0">
                  <a:solidFill>
                    <a:srgbClr val="000000"/>
                  </a:solidFill>
                  <a:latin typeface="Symbol"/>
                </a:rPr>
                <a:t>r</a:t>
              </a:r>
              <a:r>
                <a:rPr lang="en-US" sz="1490" spc="-1" dirty="0">
                  <a:solidFill>
                    <a:srgbClr val="000000"/>
                  </a:solidFill>
                  <a:latin typeface="Arial"/>
                </a:rPr>
                <a:t> = ±0.162 ± 0.024</a:t>
              </a:r>
              <a:endParaRPr lang="en-US" sz="1490" spc="-1" dirty="0">
                <a:solidFill>
                  <a:srgbClr val="000000"/>
                </a:solidFill>
                <a:latin typeface="Times New Roman"/>
              </a:endParaRPr>
            </a:p>
            <a:p>
              <a:pPr>
                <a:defRPr/>
              </a:pPr>
              <a:r>
                <a:rPr lang="en-US" sz="1490" spc="-1" dirty="0">
                  <a:solidFill>
                    <a:srgbClr val="000000"/>
                  </a:solidFill>
                  <a:latin typeface="Symbol"/>
                  <a:ea typeface="Standard Symbols L"/>
                </a:rPr>
                <a:t> h</a:t>
              </a:r>
              <a:r>
                <a:rPr lang="en-US" sz="1490" spc="-1" dirty="0">
                  <a:solidFill>
                    <a:srgbClr val="000000"/>
                  </a:solidFill>
                  <a:latin typeface="Arial"/>
                </a:rPr>
                <a:t> = ±0.361 ± 0.025 </a:t>
              </a:r>
              <a:endParaRPr lang="en-US" sz="1490" spc="-1" dirty="0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0504D2C4-BE87-4DFE-A80F-46F868FF2575}"/>
              </a:ext>
            </a:extLst>
          </p:cNvPr>
          <p:cNvGrpSpPr/>
          <p:nvPr/>
        </p:nvGrpSpPr>
        <p:grpSpPr>
          <a:xfrm>
            <a:off x="107504" y="404664"/>
            <a:ext cx="8856983" cy="6048672"/>
            <a:chOff x="1289449" y="1113236"/>
            <a:chExt cx="6632971" cy="4436269"/>
          </a:xfrm>
        </p:grpSpPr>
        <p:pic>
          <p:nvPicPr>
            <p:cNvPr id="188418" name="Image 236">
              <a:extLst>
                <a:ext uri="{FF2B5EF4-FFF2-40B4-BE49-F238E27FC236}">
                  <a16:creationId xmlns:a16="http://schemas.microsoft.com/office/drawing/2014/main" id="{305231B2-212F-4823-B403-B2B261483A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950" y="1839516"/>
              <a:ext cx="3292079" cy="2776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8419" name="Image 237">
              <a:extLst>
                <a:ext uri="{FF2B5EF4-FFF2-40B4-BE49-F238E27FC236}">
                  <a16:creationId xmlns:a16="http://schemas.microsoft.com/office/drawing/2014/main" id="{3A42711E-8367-4BB8-8EB3-B159031D71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449" y="1825228"/>
              <a:ext cx="3317081" cy="2795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9" name="TextShape 1">
              <a:extLst>
                <a:ext uri="{FF2B5EF4-FFF2-40B4-BE49-F238E27FC236}">
                  <a16:creationId xmlns:a16="http://schemas.microsoft.com/office/drawing/2014/main" id="{1A775404-00FB-4D1C-89D7-062A27E5667D}"/>
                </a:ext>
              </a:extLst>
            </p:cNvPr>
            <p:cNvSpPr txBox="1"/>
            <p:nvPr/>
          </p:nvSpPr>
          <p:spPr>
            <a:xfrm>
              <a:off x="1290639" y="1113236"/>
              <a:ext cx="2413397" cy="267890"/>
            </a:xfrm>
            <a:prstGeom prst="rect">
              <a:avLst/>
            </a:prstGeom>
            <a:solidFill>
              <a:srgbClr val="FFFF00"/>
            </a:solidFill>
            <a:ln w="0"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r>
                <a:rPr lang="en-US" sz="1898" spc="-1">
                  <a:solidFill>
                    <a:srgbClr val="000000"/>
                  </a:solidFill>
                  <a:latin typeface="Arial"/>
                </a:rPr>
                <a:t>Inclusive vs Exclusive</a:t>
              </a:r>
              <a:endParaRPr lang="en-US" sz="1898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88421" name="TextShape 2">
              <a:extLst>
                <a:ext uri="{FF2B5EF4-FFF2-40B4-BE49-F238E27FC236}">
                  <a16:creationId xmlns:a16="http://schemas.microsoft.com/office/drawing/2014/main" id="{9622B5EE-7051-4415-81BC-90B5B76045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53001" y="4755358"/>
              <a:ext cx="2969419" cy="794147"/>
            </a:xfrm>
            <a:prstGeom prst="rect">
              <a:avLst/>
            </a:prstGeom>
            <a:noFill/>
            <a:ln w="36000">
              <a:solidFill>
                <a:srgbClr val="FFD3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6" tIns="12196" rIns="12196" bIns="12196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fr-FR" sz="1725">
                  <a:solidFill>
                    <a:srgbClr val="000000"/>
                  </a:solidFill>
                  <a:latin typeface="Symbol" panose="05050102010706020507" pitchFamily="18" charset="2"/>
                  <a:ea typeface="Standard Symbols L"/>
                  <a:cs typeface="Standard Symbols L"/>
                </a:rPr>
                <a:t>	 </a:t>
              </a:r>
              <a:r>
                <a:rPr lang="en-US" altLang="fr-FR" sz="1725">
                  <a:solidFill>
                    <a:srgbClr val="000000"/>
                  </a:solidFill>
                  <a:latin typeface="Symbol" panose="05050102010706020507" pitchFamily="18" charset="2"/>
                </a:rPr>
                <a:t>r</a:t>
              </a:r>
              <a:r>
                <a:rPr lang="en-US" altLang="fr-FR" sz="1725">
                  <a:solidFill>
                    <a:srgbClr val="000000"/>
                  </a:solidFill>
                  <a:latin typeface="Arial" panose="020B0604020202020204" pitchFamily="34" charset="0"/>
                </a:rPr>
                <a:t> = 0.162 ± 0.009</a:t>
              </a:r>
              <a:endParaRPr lang="en-US" altLang="fr-FR" sz="1725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fr-FR" sz="1725">
                  <a:solidFill>
                    <a:srgbClr val="000000"/>
                  </a:solidFill>
                  <a:latin typeface="Symbol" panose="05050102010706020507" pitchFamily="18" charset="2"/>
                  <a:ea typeface="Standard Symbols L"/>
                  <a:cs typeface="Standard Symbols L"/>
                </a:rPr>
                <a:t>	 h</a:t>
              </a:r>
              <a:r>
                <a:rPr lang="en-US" altLang="fr-FR" sz="1725">
                  <a:solidFill>
                    <a:srgbClr val="000000"/>
                  </a:solidFill>
                  <a:latin typeface="Arial" panose="020B0604020202020204" pitchFamily="34" charset="0"/>
                </a:rPr>
                <a:t> = 0.356 ± 0.009</a:t>
              </a:r>
              <a:endParaRPr lang="en-US" altLang="fr-FR" sz="1725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fr-FR" sz="1725">
                  <a:solidFill>
                    <a:srgbClr val="000000"/>
                  </a:solidFill>
                  <a:latin typeface="Arial" panose="020B0604020202020204" pitchFamily="34" charset="0"/>
                </a:rPr>
                <a:t>sin2</a:t>
              </a:r>
              <a:r>
                <a:rPr lang="en-US" altLang="fr-FR" sz="1725">
                  <a:solidFill>
                    <a:srgbClr val="000000"/>
                  </a:solidFill>
                  <a:latin typeface="Symbol" panose="05050102010706020507" pitchFamily="18" charset="2"/>
                </a:rPr>
                <a:t>b</a:t>
              </a:r>
              <a:r>
                <a:rPr lang="en-US" altLang="fr-FR" sz="1725">
                  <a:solidFill>
                    <a:srgbClr val="000000"/>
                  </a:solidFill>
                  <a:latin typeface="Arial" panose="020B0604020202020204" pitchFamily="34" charset="0"/>
                </a:rPr>
                <a:t> = 0.755 </a:t>
              </a:r>
              <a:r>
                <a:rPr lang="en-US" altLang="fr-FR" sz="1725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±</a:t>
              </a:r>
              <a:r>
                <a:rPr lang="en-US" altLang="fr-FR" sz="1725">
                  <a:solidFill>
                    <a:srgbClr val="000000"/>
                  </a:solidFill>
                  <a:latin typeface="Arial" panose="020B0604020202020204" pitchFamily="34" charset="0"/>
                </a:rPr>
                <a:t> 0.020 </a:t>
              </a:r>
              <a:endParaRPr lang="en-US" altLang="fr-FR" sz="1725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8422" name="TextShape 3">
              <a:extLst>
                <a:ext uri="{FF2B5EF4-FFF2-40B4-BE49-F238E27FC236}">
                  <a16:creationId xmlns:a16="http://schemas.microsoft.com/office/drawing/2014/main" id="{0CBCA034-9D89-498D-803F-0261E9F0B1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9017" y="4705350"/>
              <a:ext cx="3040856" cy="844154"/>
            </a:xfrm>
            <a:prstGeom prst="rect">
              <a:avLst/>
            </a:prstGeom>
            <a:noFill/>
            <a:ln w="36000">
              <a:solidFill>
                <a:srgbClr val="FFD3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6" tIns="12196" rIns="12196" bIns="12196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fr-FR" sz="1725" dirty="0">
                  <a:solidFill>
                    <a:srgbClr val="000000"/>
                  </a:solidFill>
                  <a:latin typeface="Symbol" panose="05050102010706020507" pitchFamily="18" charset="2"/>
                  <a:ea typeface="Standard Symbols L"/>
                  <a:cs typeface="Standard Symbols L"/>
                </a:rPr>
                <a:t>	 </a:t>
              </a:r>
              <a:r>
                <a:rPr lang="en-US" altLang="fr-FR" sz="1725" dirty="0">
                  <a:solidFill>
                    <a:srgbClr val="000000"/>
                  </a:solidFill>
                  <a:latin typeface="Symbol" panose="05050102010706020507" pitchFamily="18" charset="2"/>
                </a:rPr>
                <a:t>r</a:t>
              </a:r>
              <a:r>
                <a:rPr lang="en-US" altLang="fr-FR" sz="1725" dirty="0">
                  <a:solidFill>
                    <a:srgbClr val="000000"/>
                  </a:solidFill>
                  <a:latin typeface="Arial" panose="020B0604020202020204" pitchFamily="34" charset="0"/>
                </a:rPr>
                <a:t> = 0.164 ± 0.009</a:t>
              </a:r>
              <a:endParaRPr lang="en-US" altLang="fr-FR" sz="1725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fr-FR" sz="1725" dirty="0">
                  <a:solidFill>
                    <a:srgbClr val="000000"/>
                  </a:solidFill>
                  <a:latin typeface="Symbol" panose="05050102010706020507" pitchFamily="18" charset="2"/>
                  <a:ea typeface="Standard Symbols L"/>
                  <a:cs typeface="Standard Symbols L"/>
                </a:rPr>
                <a:t>	 h</a:t>
              </a:r>
              <a:r>
                <a:rPr lang="en-US" altLang="fr-FR" sz="1725" dirty="0">
                  <a:solidFill>
                    <a:srgbClr val="000000"/>
                  </a:solidFill>
                  <a:latin typeface="Arial" panose="020B0604020202020204" pitchFamily="34" charset="0"/>
                </a:rPr>
                <a:t> = 0.348 ± 0.009</a:t>
              </a:r>
              <a:endParaRPr lang="en-US" altLang="fr-FR" sz="1725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fr-FR" sz="1725" dirty="0">
                  <a:solidFill>
                    <a:srgbClr val="000000"/>
                  </a:solidFill>
                  <a:latin typeface="Arial" panose="020B0604020202020204" pitchFamily="34" charset="0"/>
                </a:rPr>
                <a:t>sin2</a:t>
              </a:r>
              <a:r>
                <a:rPr lang="en-US" altLang="fr-FR" sz="1725" dirty="0">
                  <a:solidFill>
                    <a:srgbClr val="000000"/>
                  </a:solidFill>
                  <a:latin typeface="Symbol" panose="05050102010706020507" pitchFamily="18" charset="2"/>
                </a:rPr>
                <a:t>b</a:t>
              </a:r>
              <a:r>
                <a:rPr lang="en-US" altLang="fr-FR" sz="1725" dirty="0">
                  <a:solidFill>
                    <a:srgbClr val="000000"/>
                  </a:solidFill>
                  <a:latin typeface="Arial" panose="020B0604020202020204" pitchFamily="34" charset="0"/>
                </a:rPr>
                <a:t> = 0.753 </a:t>
              </a:r>
              <a:r>
                <a:rPr lang="en-US" altLang="fr-FR" sz="1725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±</a:t>
              </a:r>
              <a:r>
                <a:rPr lang="en-US" altLang="fr-FR" sz="1725" dirty="0">
                  <a:solidFill>
                    <a:srgbClr val="000000"/>
                  </a:solidFill>
                  <a:latin typeface="Arial" panose="020B0604020202020204" pitchFamily="34" charset="0"/>
                </a:rPr>
                <a:t> 0.028 </a:t>
              </a:r>
              <a:endParaRPr lang="en-US" altLang="fr-FR" sz="1725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42" name="TextShape 4">
              <a:extLst>
                <a:ext uri="{FF2B5EF4-FFF2-40B4-BE49-F238E27FC236}">
                  <a16:creationId xmlns:a16="http://schemas.microsoft.com/office/drawing/2014/main" id="{8DE39AEA-8398-453E-A13D-D22A445BCB87}"/>
                </a:ext>
              </a:extLst>
            </p:cNvPr>
            <p:cNvSpPr txBox="1"/>
            <p:nvPr/>
          </p:nvSpPr>
          <p:spPr>
            <a:xfrm>
              <a:off x="2243138" y="1683544"/>
              <a:ext cx="1809750" cy="190500"/>
            </a:xfrm>
            <a:prstGeom prst="rect">
              <a:avLst/>
            </a:prstGeom>
            <a:noFill/>
            <a:ln w="0">
              <a:noFill/>
            </a:ln>
          </p:spPr>
          <p:txBody>
            <a:bodyPr lIns="0" tIns="0" rIns="0" bIns="0"/>
            <a:lstStyle/>
            <a:p>
              <a:pPr>
                <a:lnSpc>
                  <a:spcPct val="90000"/>
                </a:lnSpc>
                <a:defRPr/>
              </a:pPr>
              <a:r>
                <a:rPr lang="en-US" sz="1490" spc="-1">
                  <a:solidFill>
                    <a:srgbClr val="000000"/>
                  </a:solidFill>
                  <a:latin typeface="Arial"/>
                </a:rPr>
                <a:t>only inclusive values</a:t>
              </a:r>
              <a:endParaRPr lang="en-US" sz="149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43" name="TextShape 5">
              <a:extLst>
                <a:ext uri="{FF2B5EF4-FFF2-40B4-BE49-F238E27FC236}">
                  <a16:creationId xmlns:a16="http://schemas.microsoft.com/office/drawing/2014/main" id="{E605A730-4E49-4471-821B-AE4C638EEC60}"/>
                </a:ext>
              </a:extLst>
            </p:cNvPr>
            <p:cNvSpPr txBox="1"/>
            <p:nvPr/>
          </p:nvSpPr>
          <p:spPr>
            <a:xfrm>
              <a:off x="5323286" y="1699023"/>
              <a:ext cx="1858565" cy="216694"/>
            </a:xfrm>
            <a:prstGeom prst="rect">
              <a:avLst/>
            </a:prstGeom>
            <a:noFill/>
            <a:ln w="0">
              <a:noFill/>
            </a:ln>
          </p:spPr>
          <p:txBody>
            <a:bodyPr lIns="0" tIns="0" rIns="0" bIns="0"/>
            <a:lstStyle/>
            <a:p>
              <a:pPr>
                <a:lnSpc>
                  <a:spcPct val="90000"/>
                </a:lnSpc>
                <a:defRPr/>
              </a:pPr>
              <a:r>
                <a:rPr lang="en-US" sz="1490" spc="-1">
                  <a:solidFill>
                    <a:srgbClr val="000000"/>
                  </a:solidFill>
                  <a:latin typeface="Arial"/>
                </a:rPr>
                <a:t>only exclusive values</a:t>
              </a:r>
              <a:endParaRPr lang="en-US" sz="1490" spc="-1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Image 3">
            <a:extLst>
              <a:ext uri="{FF2B5EF4-FFF2-40B4-BE49-F238E27FC236}">
                <a16:creationId xmlns:a16="http://schemas.microsoft.com/office/drawing/2014/main" id="{B2E41C23-7A28-4B61-86FA-80A7FEFB1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6823"/>
            <a:ext cx="8928992" cy="648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3" name="Espace réservé du numéro de diapositive 3">
            <a:extLst>
              <a:ext uri="{FF2B5EF4-FFF2-40B4-BE49-F238E27FC236}">
                <a16:creationId xmlns:a16="http://schemas.microsoft.com/office/drawing/2014/main" id="{7FA80663-3D54-4254-BDD5-5D74A68B5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7855CAC-6D04-49A9-A64D-5CA490F040F3}" type="slidenum">
              <a:rPr lang="fr-FR" altLang="fr-FR" sz="75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75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Image 3">
            <a:extLst>
              <a:ext uri="{FF2B5EF4-FFF2-40B4-BE49-F238E27FC236}">
                <a16:creationId xmlns:a16="http://schemas.microsoft.com/office/drawing/2014/main" id="{021CC72E-A815-40D9-9B75-F2148DE42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14" y="136525"/>
            <a:ext cx="8764974" cy="650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87" name="Espace réservé du numéro de diapositive 3">
            <a:extLst>
              <a:ext uri="{FF2B5EF4-FFF2-40B4-BE49-F238E27FC236}">
                <a16:creationId xmlns:a16="http://schemas.microsoft.com/office/drawing/2014/main" id="{C14BDAF0-4F42-47FE-8E37-834E859F9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2C5852-E191-4EB6-8B93-75B629340FA6}" type="slidenum">
              <a:rPr lang="fr-FR" altLang="fr-FR" sz="75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75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412" name="Object 36">
            <a:extLst>
              <a:ext uri="{FF2B5EF4-FFF2-40B4-BE49-F238E27FC236}">
                <a16:creationId xmlns:a16="http://schemas.microsoft.com/office/drawing/2014/main" id="{740ACD4E-C180-4BA4-BE76-8D2DDA30C8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764531"/>
              </p:ext>
            </p:extLst>
          </p:nvPr>
        </p:nvGraphicFramePr>
        <p:xfrm>
          <a:off x="3998865" y="3405486"/>
          <a:ext cx="4710112" cy="877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62" name="Equation" r:id="rId3" imgW="2425700" imgH="482600" progId="Equation.DSMT4">
                  <p:embed/>
                </p:oleObj>
              </mc:Choice>
              <mc:Fallback>
                <p:oleObj name="Equation" r:id="rId3" imgW="2425700" imgH="482600" progId="Equation.DSMT4">
                  <p:embed/>
                  <p:pic>
                    <p:nvPicPr>
                      <p:cNvPr id="145412" name="Object 36">
                        <a:extLst>
                          <a:ext uri="{FF2B5EF4-FFF2-40B4-BE49-F238E27FC236}">
                            <a16:creationId xmlns:a16="http://schemas.microsoft.com/office/drawing/2014/main" id="{740ACD4E-C180-4BA4-BE76-8D2DDA30C8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8865" y="3405486"/>
                        <a:ext cx="4710112" cy="877283"/>
                      </a:xfrm>
                      <a:prstGeom prst="rect">
                        <a:avLst/>
                      </a:prstGeom>
                      <a:solidFill>
                        <a:srgbClr val="5AFF1E"/>
                      </a:solidFill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3" name="Object 37">
            <a:extLst>
              <a:ext uri="{FF2B5EF4-FFF2-40B4-BE49-F238E27FC236}">
                <a16:creationId xmlns:a16="http://schemas.microsoft.com/office/drawing/2014/main" id="{6BB32F4C-54EF-4DFD-9E06-CBAA8CD9D0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2492361"/>
              </p:ext>
            </p:extLst>
          </p:nvPr>
        </p:nvGraphicFramePr>
        <p:xfrm>
          <a:off x="3998866" y="4373064"/>
          <a:ext cx="4710112" cy="947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63" name="Equation" r:id="rId5" imgW="2120900" imgH="482600" progId="Equation.DSMT4">
                  <p:embed/>
                </p:oleObj>
              </mc:Choice>
              <mc:Fallback>
                <p:oleObj name="Equation" r:id="rId5" imgW="2120900" imgH="482600" progId="Equation.DSMT4">
                  <p:embed/>
                  <p:pic>
                    <p:nvPicPr>
                      <p:cNvPr id="145413" name="Object 37">
                        <a:extLst>
                          <a:ext uri="{FF2B5EF4-FFF2-40B4-BE49-F238E27FC236}">
                            <a16:creationId xmlns:a16="http://schemas.microsoft.com/office/drawing/2014/main" id="{6BB32F4C-54EF-4DFD-9E06-CBAA8CD9D0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8866" y="4373064"/>
                        <a:ext cx="4710112" cy="947539"/>
                      </a:xfrm>
                      <a:prstGeom prst="rect">
                        <a:avLst/>
                      </a:prstGeom>
                      <a:solidFill>
                        <a:srgbClr val="A0FEA9"/>
                      </a:solidFill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e 2">
            <a:extLst>
              <a:ext uri="{FF2B5EF4-FFF2-40B4-BE49-F238E27FC236}">
                <a16:creationId xmlns:a16="http://schemas.microsoft.com/office/drawing/2014/main" id="{CF21B9AB-5D0A-407B-AF9C-515A6419A42D}"/>
              </a:ext>
            </a:extLst>
          </p:cNvPr>
          <p:cNvGrpSpPr/>
          <p:nvPr/>
        </p:nvGrpSpPr>
        <p:grpSpPr>
          <a:xfrm>
            <a:off x="3998865" y="1360471"/>
            <a:ext cx="4710112" cy="894283"/>
            <a:chOff x="3976688" y="2402681"/>
            <a:chExt cx="3333750" cy="552450"/>
          </a:xfrm>
        </p:grpSpPr>
        <p:graphicFrame>
          <p:nvGraphicFramePr>
            <p:cNvPr id="145410" name="Object 34">
              <a:extLst>
                <a:ext uri="{FF2B5EF4-FFF2-40B4-BE49-F238E27FC236}">
                  <a16:creationId xmlns:a16="http://schemas.microsoft.com/office/drawing/2014/main" id="{D3D260C3-F5C4-4143-938C-EFC48BC0290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43153150"/>
                </p:ext>
              </p:extLst>
            </p:nvPr>
          </p:nvGraphicFramePr>
          <p:xfrm>
            <a:off x="3976688" y="2402681"/>
            <a:ext cx="3333750" cy="552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64" name="Equation" r:id="rId7" imgW="2921000" imgH="482600" progId="Equation.DSMT4">
                    <p:embed/>
                  </p:oleObj>
                </mc:Choice>
                <mc:Fallback>
                  <p:oleObj name="Equation" r:id="rId7" imgW="2921000" imgH="482600" progId="Equation.DSMT4">
                    <p:embed/>
                    <p:pic>
                      <p:nvPicPr>
                        <p:cNvPr id="145410" name="Object 34">
                          <a:extLst>
                            <a:ext uri="{FF2B5EF4-FFF2-40B4-BE49-F238E27FC236}">
                              <a16:creationId xmlns:a16="http://schemas.microsoft.com/office/drawing/2014/main" id="{D3D260C3-F5C4-4143-938C-EFC48BC0290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76688" y="2402681"/>
                          <a:ext cx="3333750" cy="552450"/>
                        </a:xfrm>
                        <a:prstGeom prst="rect">
                          <a:avLst/>
                        </a:prstGeom>
                        <a:solidFill>
                          <a:srgbClr val="E7B7DA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693BD0BF-B270-4BB1-BC80-01FF8351D2E6}"/>
                </a:ext>
              </a:extLst>
            </p:cNvPr>
            <p:cNvCxnSpPr/>
            <p:nvPr/>
          </p:nvCxnSpPr>
          <p:spPr>
            <a:xfrm>
              <a:off x="4385072" y="2450308"/>
              <a:ext cx="0" cy="432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F278225C-F059-403D-92DF-ED325EB9EFA3}"/>
                </a:ext>
              </a:extLst>
            </p:cNvPr>
            <p:cNvCxnSpPr/>
            <p:nvPr/>
          </p:nvCxnSpPr>
          <p:spPr>
            <a:xfrm>
              <a:off x="4825604" y="2450308"/>
              <a:ext cx="0" cy="432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3389A45E-5F8E-4227-81FE-6F214CF20053}"/>
              </a:ext>
            </a:extLst>
          </p:cNvPr>
          <p:cNvGrpSpPr/>
          <p:nvPr/>
        </p:nvGrpSpPr>
        <p:grpSpPr>
          <a:xfrm>
            <a:off x="3998865" y="2325800"/>
            <a:ext cx="4687935" cy="1022087"/>
            <a:chOff x="3976687" y="2999185"/>
            <a:chExt cx="2976563" cy="556022"/>
          </a:xfrm>
        </p:grpSpPr>
        <p:graphicFrame>
          <p:nvGraphicFramePr>
            <p:cNvPr id="145411" name="Object 35">
              <a:extLst>
                <a:ext uri="{FF2B5EF4-FFF2-40B4-BE49-F238E27FC236}">
                  <a16:creationId xmlns:a16="http://schemas.microsoft.com/office/drawing/2014/main" id="{501287F2-1D5C-4A51-ACF6-FD07D9C3FDE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6617744"/>
                </p:ext>
              </p:extLst>
            </p:nvPr>
          </p:nvGraphicFramePr>
          <p:xfrm>
            <a:off x="3976687" y="2999185"/>
            <a:ext cx="2976563" cy="5560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65" name="Equation" r:id="rId9" imgW="2590800" imgH="482600" progId="Equation.DSMT4">
                    <p:embed/>
                  </p:oleObj>
                </mc:Choice>
                <mc:Fallback>
                  <p:oleObj name="Equation" r:id="rId9" imgW="2590800" imgH="482600" progId="Equation.DSMT4">
                    <p:embed/>
                    <p:pic>
                      <p:nvPicPr>
                        <p:cNvPr id="145411" name="Object 35">
                          <a:extLst>
                            <a:ext uri="{FF2B5EF4-FFF2-40B4-BE49-F238E27FC236}">
                              <a16:creationId xmlns:a16="http://schemas.microsoft.com/office/drawing/2014/main" id="{501287F2-1D5C-4A51-ACF6-FD07D9C3FDE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76687" y="2999185"/>
                          <a:ext cx="2976563" cy="556022"/>
                        </a:xfrm>
                        <a:prstGeom prst="rect">
                          <a:avLst/>
                        </a:prstGeom>
                        <a:solidFill>
                          <a:srgbClr val="E1A0FE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F754017E-DD10-4173-A359-406BA5757C90}"/>
                </a:ext>
              </a:extLst>
            </p:cNvPr>
            <p:cNvCxnSpPr/>
            <p:nvPr/>
          </p:nvCxnSpPr>
          <p:spPr>
            <a:xfrm>
              <a:off x="4866085" y="3044428"/>
              <a:ext cx="0" cy="432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CAB866E9-8D47-4A62-B541-526BCE94F58F}"/>
                </a:ext>
              </a:extLst>
            </p:cNvPr>
            <p:cNvCxnSpPr/>
            <p:nvPr/>
          </p:nvCxnSpPr>
          <p:spPr>
            <a:xfrm>
              <a:off x="4410075" y="3061097"/>
              <a:ext cx="0" cy="432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425" name="Espace réservé du numéro de diapositive 3">
            <a:extLst>
              <a:ext uri="{FF2B5EF4-FFF2-40B4-BE49-F238E27FC236}">
                <a16:creationId xmlns:a16="http://schemas.microsoft.com/office/drawing/2014/main" id="{D60B67EC-756B-44A7-840F-D640EFDA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419CE18-648D-4EAC-88BD-001CE8182E60}" type="slidenum">
              <a:rPr lang="fr-FR" altLang="fr-FR" sz="75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750"/>
          </a:p>
        </p:txBody>
      </p:sp>
      <p:pic>
        <p:nvPicPr>
          <p:cNvPr id="145418" name="Picture 43">
            <a:extLst>
              <a:ext uri="{FF2B5EF4-FFF2-40B4-BE49-F238E27FC236}">
                <a16:creationId xmlns:a16="http://schemas.microsoft.com/office/drawing/2014/main" id="{12EBA2DE-7114-414E-81A5-221A5C235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782"/>
            <a:ext cx="3639699" cy="190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419" name="Text Box 46">
            <a:extLst>
              <a:ext uri="{FF2B5EF4-FFF2-40B4-BE49-F238E27FC236}">
                <a16:creationId xmlns:a16="http://schemas.microsoft.com/office/drawing/2014/main" id="{AFB350DA-3FBC-411B-B9F1-84B2A373C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32" y="3021689"/>
            <a:ext cx="1845835" cy="43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5596" tIns="37798" rIns="75596" bIns="37798">
            <a:spAutoFit/>
          </a:bodyPr>
          <a:lstStyle>
            <a:lvl1pPr defTabSz="10080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03238" indent="-285750" defTabSz="10080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8063" indent="-228600" defTabSz="10080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11300" indent="-228600" defTabSz="10080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16125" indent="-228600" defTabSz="10080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73325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30525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87725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44925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650" dirty="0">
                <a:latin typeface="Symbol" panose="05050102010706020507" pitchFamily="18" charset="2"/>
              </a:rPr>
              <a:t>a + b + g = p</a:t>
            </a:r>
            <a:endParaRPr lang="en-GB" altLang="fr-FR" sz="1650" dirty="0">
              <a:latin typeface="Symbol" panose="05050102010706020507" pitchFamily="18" charset="2"/>
            </a:endParaRPr>
          </a:p>
        </p:txBody>
      </p:sp>
      <p:sp>
        <p:nvSpPr>
          <p:cNvPr id="20" name="Text Box 39">
            <a:extLst>
              <a:ext uri="{FF2B5EF4-FFF2-40B4-BE49-F238E27FC236}">
                <a16:creationId xmlns:a16="http://schemas.microsoft.com/office/drawing/2014/main" id="{46AAC4B1-A996-4AA8-9FA3-A01EA554A6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671" y="2100294"/>
            <a:ext cx="391031" cy="494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596" tIns="37798" rIns="75596" bIns="37798">
            <a:spAutoFit/>
          </a:bodyPr>
          <a:lstStyle>
            <a:lvl1pPr defTabSz="10080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03238" indent="-285750" defTabSz="10080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8063" indent="-228600" defTabSz="10080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11300" indent="-228600" defTabSz="10080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16125" indent="-228600" defTabSz="10080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73325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30525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87725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44925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95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2" name="Line 40">
            <a:extLst>
              <a:ext uri="{FF2B5EF4-FFF2-40B4-BE49-F238E27FC236}">
                <a16:creationId xmlns:a16="http://schemas.microsoft.com/office/drawing/2014/main" id="{959F5837-B3BA-4282-9E8E-1F4A29985CE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3832" y="550608"/>
            <a:ext cx="655516" cy="1609169"/>
          </a:xfrm>
          <a:prstGeom prst="line">
            <a:avLst/>
          </a:prstGeom>
          <a:noFill/>
          <a:ln w="57150">
            <a:solidFill>
              <a:srgbClr val="E1A0F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" name="Arc 41">
            <a:extLst>
              <a:ext uri="{FF2B5EF4-FFF2-40B4-BE49-F238E27FC236}">
                <a16:creationId xmlns:a16="http://schemas.microsoft.com/office/drawing/2014/main" id="{FF6328A9-1BA7-4D99-B97F-71E954B8D836}"/>
              </a:ext>
            </a:extLst>
          </p:cNvPr>
          <p:cNvSpPr>
            <a:spLocks/>
          </p:cNvSpPr>
          <p:nvPr/>
        </p:nvSpPr>
        <p:spPr bwMode="auto">
          <a:xfrm rot="5400000" flipH="1" flipV="1">
            <a:off x="2533004" y="1949316"/>
            <a:ext cx="305241" cy="115680"/>
          </a:xfrm>
          <a:custGeom>
            <a:avLst/>
            <a:gdLst>
              <a:gd name="T0" fmla="*/ 0 w 40976"/>
              <a:gd name="T1" fmla="*/ 2147483646 h 21847"/>
              <a:gd name="T2" fmla="*/ 2147483646 w 40976"/>
              <a:gd name="T3" fmla="*/ 2147483646 h 21847"/>
              <a:gd name="T4" fmla="*/ 2147483646 w 40976"/>
              <a:gd name="T5" fmla="*/ 2147483646 h 2184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976" h="21847" fill="none" extrusionOk="0">
                <a:moveTo>
                  <a:pt x="-1" y="12053"/>
                </a:moveTo>
                <a:cubicBezTo>
                  <a:pt x="3635" y="4673"/>
                  <a:pt x="11148" y="-1"/>
                  <a:pt x="19376" y="0"/>
                </a:cubicBezTo>
                <a:cubicBezTo>
                  <a:pt x="31305" y="0"/>
                  <a:pt x="40976" y="9670"/>
                  <a:pt x="40976" y="21600"/>
                </a:cubicBezTo>
                <a:cubicBezTo>
                  <a:pt x="40976" y="21682"/>
                  <a:pt x="40975" y="21764"/>
                  <a:pt x="40974" y="21846"/>
                </a:cubicBezTo>
              </a:path>
              <a:path w="40976" h="21847" stroke="0" extrusionOk="0">
                <a:moveTo>
                  <a:pt x="-1" y="12053"/>
                </a:moveTo>
                <a:cubicBezTo>
                  <a:pt x="3635" y="4673"/>
                  <a:pt x="11148" y="-1"/>
                  <a:pt x="19376" y="0"/>
                </a:cubicBezTo>
                <a:cubicBezTo>
                  <a:pt x="31305" y="0"/>
                  <a:pt x="40976" y="9670"/>
                  <a:pt x="40976" y="21600"/>
                </a:cubicBezTo>
                <a:cubicBezTo>
                  <a:pt x="40976" y="21682"/>
                  <a:pt x="40975" y="21764"/>
                  <a:pt x="40974" y="21846"/>
                </a:cubicBezTo>
                <a:lnTo>
                  <a:pt x="19376" y="21600"/>
                </a:lnTo>
                <a:lnTo>
                  <a:pt x="-1" y="12053"/>
                </a:lnTo>
                <a:close/>
              </a:path>
            </a:pathLst>
          </a:custGeom>
          <a:noFill/>
          <a:ln w="57150">
            <a:solidFill>
              <a:srgbClr val="5AFF1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4" name="Arc 42">
            <a:extLst>
              <a:ext uri="{FF2B5EF4-FFF2-40B4-BE49-F238E27FC236}">
                <a16:creationId xmlns:a16="http://schemas.microsoft.com/office/drawing/2014/main" id="{AFD43FA8-B5F9-4CA8-9878-C434AB4E0828}"/>
              </a:ext>
            </a:extLst>
          </p:cNvPr>
          <p:cNvSpPr>
            <a:spLocks/>
          </p:cNvSpPr>
          <p:nvPr/>
        </p:nvSpPr>
        <p:spPr bwMode="auto">
          <a:xfrm rot="14471095" flipH="1" flipV="1">
            <a:off x="311125" y="1882321"/>
            <a:ext cx="441425" cy="295065"/>
          </a:xfrm>
          <a:custGeom>
            <a:avLst/>
            <a:gdLst>
              <a:gd name="T0" fmla="*/ 0 w 35755"/>
              <a:gd name="T1" fmla="*/ 2147483646 h 21600"/>
              <a:gd name="T2" fmla="*/ 2147483646 w 35755"/>
              <a:gd name="T3" fmla="*/ 2147483646 h 21600"/>
              <a:gd name="T4" fmla="*/ 2147483646 w 35755"/>
              <a:gd name="T5" fmla="*/ 2147483646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5755" h="21600" fill="none" extrusionOk="0">
                <a:moveTo>
                  <a:pt x="-1" y="12053"/>
                </a:moveTo>
                <a:cubicBezTo>
                  <a:pt x="3635" y="4673"/>
                  <a:pt x="11148" y="-1"/>
                  <a:pt x="19376" y="0"/>
                </a:cubicBezTo>
                <a:cubicBezTo>
                  <a:pt x="25670" y="0"/>
                  <a:pt x="31651" y="2745"/>
                  <a:pt x="35755" y="7518"/>
                </a:cubicBezTo>
              </a:path>
              <a:path w="35755" h="21600" stroke="0" extrusionOk="0">
                <a:moveTo>
                  <a:pt x="-1" y="12053"/>
                </a:moveTo>
                <a:cubicBezTo>
                  <a:pt x="3635" y="4673"/>
                  <a:pt x="11148" y="-1"/>
                  <a:pt x="19376" y="0"/>
                </a:cubicBezTo>
                <a:cubicBezTo>
                  <a:pt x="25670" y="0"/>
                  <a:pt x="31651" y="2745"/>
                  <a:pt x="35755" y="7518"/>
                </a:cubicBezTo>
                <a:lnTo>
                  <a:pt x="19376" y="21600"/>
                </a:lnTo>
                <a:lnTo>
                  <a:pt x="-1" y="12053"/>
                </a:lnTo>
                <a:close/>
              </a:path>
            </a:pathLst>
          </a:custGeom>
          <a:noFill/>
          <a:ln w="57150">
            <a:solidFill>
              <a:srgbClr val="A0FEA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D9C466C-37AE-4148-B3A0-C360D1F64ECF}"/>
              </a:ext>
            </a:extLst>
          </p:cNvPr>
          <p:cNvSpPr/>
          <p:nvPr/>
        </p:nvSpPr>
        <p:spPr>
          <a:xfrm>
            <a:off x="109354" y="369031"/>
            <a:ext cx="1506273" cy="435164"/>
          </a:xfrm>
          <a:prstGeom prst="ellipse">
            <a:avLst/>
          </a:prstGeom>
          <a:solidFill>
            <a:srgbClr val="FFFF00">
              <a:alpha val="57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3">
            <a:extLst>
              <a:ext uri="{FF2B5EF4-FFF2-40B4-BE49-F238E27FC236}">
                <a16:creationId xmlns:a16="http://schemas.microsoft.com/office/drawing/2014/main" id="{FB370C0A-4164-4DB6-8A0B-11C786BF9F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2" y="369044"/>
            <a:ext cx="8727038" cy="201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989FC18-51F7-4101-B1A2-BACEF5BE2ED9}"/>
              </a:ext>
            </a:extLst>
          </p:cNvPr>
          <p:cNvSpPr/>
          <p:nvPr/>
        </p:nvSpPr>
        <p:spPr>
          <a:xfrm>
            <a:off x="1819274" y="76691"/>
            <a:ext cx="5184576" cy="396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B5FDB80-7150-4D2C-A286-A2E3E76B5CDD}"/>
              </a:ext>
            </a:extLst>
          </p:cNvPr>
          <p:cNvGrpSpPr/>
          <p:nvPr/>
        </p:nvGrpSpPr>
        <p:grpSpPr>
          <a:xfrm>
            <a:off x="467544" y="2481724"/>
            <a:ext cx="7994276" cy="2425603"/>
            <a:chOff x="1196580" y="2888458"/>
            <a:chExt cx="6782990" cy="1622822"/>
          </a:xfrm>
        </p:grpSpPr>
        <p:sp>
          <p:nvSpPr>
            <p:cNvPr id="18" name="Rectangle 24">
              <a:extLst>
                <a:ext uri="{FF2B5EF4-FFF2-40B4-BE49-F238E27FC236}">
                  <a16:creationId xmlns:a16="http://schemas.microsoft.com/office/drawing/2014/main" id="{0E129C8C-5109-48E9-805E-4C4B1A2CE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580" y="2888458"/>
              <a:ext cx="6782990" cy="1622822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FF505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Text Box 25">
              <a:extLst>
                <a:ext uri="{FF2B5EF4-FFF2-40B4-BE49-F238E27FC236}">
                  <a16:creationId xmlns:a16="http://schemas.microsoft.com/office/drawing/2014/main" id="{F7D1224D-5263-47AD-BBC6-A53C9AD17B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5955" y="4049317"/>
              <a:ext cx="4050506" cy="37641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75596" tIns="37798" rIns="75596" bIns="37798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03238" defTabSz="10080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008063" defTabSz="10080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511300" defTabSz="10080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16125" defTabSz="100806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473325" defTabSz="10080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30525" defTabSz="10080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387725" defTabSz="10080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44925" defTabSz="10080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sz="1950" kern="0" dirty="0">
                  <a:solidFill>
                    <a:srgbClr val="000000"/>
                  </a:solidFill>
                </a:rPr>
                <a:t>Circle around (0,0) in the </a:t>
              </a:r>
              <a:r>
                <a:rPr lang="en-US" sz="1950" kern="0" dirty="0">
                  <a:solidFill>
                    <a:srgbClr val="000000"/>
                  </a:solidFill>
                  <a:latin typeface="Symbol" pitchFamily="18" charset="2"/>
                </a:rPr>
                <a:t>r-h</a:t>
              </a:r>
              <a:r>
                <a:rPr lang="en-US" sz="1950" kern="0" dirty="0">
                  <a:solidFill>
                    <a:srgbClr val="000000"/>
                  </a:solidFill>
                </a:rPr>
                <a:t> plane</a:t>
              </a:r>
              <a:endParaRPr lang="en-GB" sz="1950" kern="0" dirty="0">
                <a:solidFill>
                  <a:srgbClr val="000000"/>
                </a:solidFill>
              </a:endParaRPr>
            </a:p>
          </p:txBody>
        </p:sp>
        <p:sp>
          <p:nvSpPr>
            <p:cNvPr id="20" name="Line 26">
              <a:extLst>
                <a:ext uri="{FF2B5EF4-FFF2-40B4-BE49-F238E27FC236}">
                  <a16:creationId xmlns:a16="http://schemas.microsoft.com/office/drawing/2014/main" id="{D90701E2-7C2F-4361-B95E-7D79520135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62713" y="4175522"/>
              <a:ext cx="1143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Line 27">
              <a:extLst>
                <a:ext uri="{FF2B5EF4-FFF2-40B4-BE49-F238E27FC236}">
                  <a16:creationId xmlns:a16="http://schemas.microsoft.com/office/drawing/2014/main" id="{530BAC9D-FEA8-40E9-9C1B-641481149A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2510" y="4175522"/>
              <a:ext cx="1143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fr-FR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46440" name="Group 29">
              <a:extLst>
                <a:ext uri="{FF2B5EF4-FFF2-40B4-BE49-F238E27FC236}">
                  <a16:creationId xmlns:a16="http://schemas.microsoft.com/office/drawing/2014/main" id="{25CF7AE9-BB74-418C-A0BE-65ED55099F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9433" y="2959086"/>
              <a:ext cx="1519238" cy="1102034"/>
              <a:chOff x="2192" y="2049"/>
              <a:chExt cx="1413" cy="888"/>
            </a:xfrm>
          </p:grpSpPr>
          <p:graphicFrame>
            <p:nvGraphicFramePr>
              <p:cNvPr id="146445" name="Object 30">
                <a:extLst>
                  <a:ext uri="{FF2B5EF4-FFF2-40B4-BE49-F238E27FC236}">
                    <a16:creationId xmlns:a16="http://schemas.microsoft.com/office/drawing/2014/main" id="{9B29406E-1E47-4F8C-B045-1326B1A0DEF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2910602"/>
                  </p:ext>
                </p:extLst>
              </p:nvPr>
            </p:nvGraphicFramePr>
            <p:xfrm>
              <a:off x="2192" y="2049"/>
              <a:ext cx="1413" cy="79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574" name="Image bitmap" r:id="rId4" imgW="6009524" imgH="3371429" progId="Paint.Picture">
                      <p:embed/>
                    </p:oleObj>
                  </mc:Choice>
                  <mc:Fallback>
                    <p:oleObj name="Image bitmap" r:id="rId4" imgW="6009524" imgH="3371429" progId="Paint.Picture">
                      <p:embed/>
                      <p:pic>
                        <p:nvPicPr>
                          <p:cNvPr id="146445" name="Object 30">
                            <a:extLst>
                              <a:ext uri="{FF2B5EF4-FFF2-40B4-BE49-F238E27FC236}">
                                <a16:creationId xmlns:a16="http://schemas.microsoft.com/office/drawing/2014/main" id="{9B29406E-1E47-4F8C-B045-1326B1A0DEF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92" y="2049"/>
                            <a:ext cx="1413" cy="79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Text Box 31">
                <a:extLst>
                  <a:ext uri="{FF2B5EF4-FFF2-40B4-BE49-F238E27FC236}">
                    <a16:creationId xmlns:a16="http://schemas.microsoft.com/office/drawing/2014/main" id="{3D10437B-949B-41B2-8494-FA6A127413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00" y="2736"/>
                <a:ext cx="209" cy="20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lIns="75596" tIns="37798" rIns="75596" bIns="37798">
                <a:spAutoFit/>
              </a:bodyPr>
              <a:lstStyle>
                <a:lvl1pPr defTabSz="1008063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503238" defTabSz="1008063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008063" defTabSz="1008063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511300" defTabSz="1008063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16125" defTabSz="1008063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73325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30525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87725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44925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defRPr/>
                </a:pPr>
                <a:r>
                  <a:rPr lang="en-GB" sz="1125" kern="0">
                    <a:solidFill>
                      <a:srgbClr val="000000"/>
                    </a:solidFill>
                  </a:rPr>
                  <a:t>1</a:t>
                </a:r>
              </a:p>
            </p:txBody>
          </p:sp>
        </p:grpSp>
        <p:pic>
          <p:nvPicPr>
            <p:cNvPr id="146441" name="Picture 32" descr="01-vub">
              <a:extLst>
                <a:ext uri="{FF2B5EF4-FFF2-40B4-BE49-F238E27FC236}">
                  <a16:creationId xmlns:a16="http://schemas.microsoft.com/office/drawing/2014/main" id="{1756D9B1-362C-4889-91A8-E4D9E283DA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78" t="8025" r="8862"/>
            <a:stretch>
              <a:fillRect/>
            </a:stretch>
          </p:blipFill>
          <p:spPr bwMode="auto">
            <a:xfrm>
              <a:off x="1196580" y="2996979"/>
              <a:ext cx="1799730" cy="1434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46443" name="Objet 5">
              <a:extLst>
                <a:ext uri="{FF2B5EF4-FFF2-40B4-BE49-F238E27FC236}">
                  <a16:creationId xmlns:a16="http://schemas.microsoft.com/office/drawing/2014/main" id="{ED2DD7E5-5315-464A-9604-8A38E189D5F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7865977"/>
                </p:ext>
              </p:extLst>
            </p:nvPr>
          </p:nvGraphicFramePr>
          <p:xfrm>
            <a:off x="4781550" y="2999185"/>
            <a:ext cx="2976563" cy="5560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575" name="Equation" r:id="rId7" imgW="2590800" imgH="482600" progId="Equation.DSMT4">
                    <p:embed/>
                  </p:oleObj>
                </mc:Choice>
                <mc:Fallback>
                  <p:oleObj name="Equation" r:id="rId7" imgW="2590800" imgH="482600" progId="Equation.DSMT4">
                    <p:embed/>
                    <p:pic>
                      <p:nvPicPr>
                        <p:cNvPr id="146443" name="Objet 5">
                          <a:extLst>
                            <a:ext uri="{FF2B5EF4-FFF2-40B4-BE49-F238E27FC236}">
                              <a16:creationId xmlns:a16="http://schemas.microsoft.com/office/drawing/2014/main" id="{ED2DD7E5-5315-464A-9604-8A38E189D5F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1550" y="2999185"/>
                          <a:ext cx="2976563" cy="556022"/>
                        </a:xfrm>
                        <a:prstGeom prst="rect">
                          <a:avLst/>
                        </a:prstGeom>
                        <a:solidFill>
                          <a:srgbClr val="E1A0FE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6444" name="Espace réservé du numéro de diapositive 6">
            <a:extLst>
              <a:ext uri="{FF2B5EF4-FFF2-40B4-BE49-F238E27FC236}">
                <a16:creationId xmlns:a16="http://schemas.microsoft.com/office/drawing/2014/main" id="{FBFCFD3C-6B4C-4489-9596-14FCAFB98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4A0947-7FA0-46A4-A438-F2FAE51C2132}" type="slidenum">
              <a:rPr lang="fr-FR" altLang="fr-FR" sz="75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75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24E0C43-4191-448D-90BB-2404F38CE565}"/>
              </a:ext>
            </a:extLst>
          </p:cNvPr>
          <p:cNvSpPr txBox="1"/>
          <p:nvPr/>
        </p:nvSpPr>
        <p:spPr>
          <a:xfrm>
            <a:off x="76952" y="5235361"/>
            <a:ext cx="8909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You have to </a:t>
            </a:r>
            <a:r>
              <a:rPr lang="fr-FR" sz="24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measure</a:t>
            </a:r>
            <a:r>
              <a:rPr lang="fr-FR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 B </a:t>
            </a:r>
            <a:r>
              <a:rPr lang="fr-FR" sz="24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decays</a:t>
            </a:r>
            <a:r>
              <a:rPr lang="fr-FR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   </a:t>
            </a:r>
            <a:r>
              <a:rPr lang="fr-FR" sz="24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b</a:t>
            </a:r>
            <a:r>
              <a:rPr lang="fr-FR" sz="2400" b="1" dirty="0" err="1">
                <a:solidFill>
                  <a:srgbClr val="FF0000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c</a:t>
            </a:r>
            <a:r>
              <a:rPr lang="fr-FR" sz="2400" b="1" dirty="0">
                <a:solidFill>
                  <a:srgbClr val="FF0000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 and b  c transitions</a:t>
            </a:r>
            <a:endParaRPr lang="fr-FR" sz="24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65">
            <a:extLst>
              <a:ext uri="{FF2B5EF4-FFF2-40B4-BE49-F238E27FC236}">
                <a16:creationId xmlns:a16="http://schemas.microsoft.com/office/drawing/2014/main" id="{6EAC54AA-2812-438B-8CF5-6B821F3E3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2985269"/>
            <a:ext cx="8964488" cy="2243931"/>
          </a:xfrm>
          <a:prstGeom prst="rect">
            <a:avLst/>
          </a:prstGeom>
          <a:solidFill>
            <a:schemeClr val="bg1"/>
          </a:solidFill>
          <a:ln w="57150">
            <a:solidFill>
              <a:srgbClr val="FF5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350" dirty="0">
              <a:latin typeface="Arial" panose="020B0604020202020204" pitchFamily="34" charset="0"/>
            </a:endParaRPr>
          </a:p>
        </p:txBody>
      </p:sp>
      <p:graphicFrame>
        <p:nvGraphicFramePr>
          <p:cNvPr id="150531" name="Object 66">
            <a:extLst>
              <a:ext uri="{FF2B5EF4-FFF2-40B4-BE49-F238E27FC236}">
                <a16:creationId xmlns:a16="http://schemas.microsoft.com/office/drawing/2014/main" id="{0598EDE9-DF93-4713-80FA-DB993E29F0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7447802"/>
              </p:ext>
            </p:extLst>
          </p:nvPr>
        </p:nvGraphicFramePr>
        <p:xfrm>
          <a:off x="2481138" y="4291345"/>
          <a:ext cx="4179094" cy="439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3" name="Equation" r:id="rId3" imgW="2425700" imgH="279400" progId="Equation.DSMT4">
                  <p:embed/>
                </p:oleObj>
              </mc:Choice>
              <mc:Fallback>
                <p:oleObj name="Equation" r:id="rId3" imgW="2425700" imgH="279400" progId="Equation.DSMT4">
                  <p:embed/>
                  <p:pic>
                    <p:nvPicPr>
                      <p:cNvPr id="150531" name="Object 66">
                        <a:extLst>
                          <a:ext uri="{FF2B5EF4-FFF2-40B4-BE49-F238E27FC236}">
                            <a16:creationId xmlns:a16="http://schemas.microsoft.com/office/drawing/2014/main" id="{0598EDE9-DF93-4713-80FA-DB993E29F0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138" y="4291345"/>
                        <a:ext cx="4179094" cy="43934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532" name="Text Box 67">
            <a:extLst>
              <a:ext uri="{FF2B5EF4-FFF2-40B4-BE49-F238E27FC236}">
                <a16:creationId xmlns:a16="http://schemas.microsoft.com/office/drawing/2014/main" id="{592C2408-D8C4-41FA-97DB-2B17133091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112" y="4767104"/>
            <a:ext cx="3775455" cy="37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596" tIns="37798" rIns="75596" bIns="37798">
            <a:spAutoFit/>
          </a:bodyPr>
          <a:lstStyle>
            <a:lvl1pPr defTabSz="10080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0080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0080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0080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0080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080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950" dirty="0">
                <a:latin typeface="Times New Roman" panose="02020603050405020304" pitchFamily="18" charset="0"/>
              </a:rPr>
              <a:t>Circle around (1,0) in the </a:t>
            </a:r>
            <a:r>
              <a:rPr lang="en-US" altLang="fr-FR" sz="1950" dirty="0">
                <a:latin typeface="Symbol" panose="05050102010706020507" pitchFamily="18" charset="2"/>
              </a:rPr>
              <a:t>r-h</a:t>
            </a:r>
            <a:r>
              <a:rPr lang="en-US" altLang="fr-FR" sz="1950" dirty="0">
                <a:latin typeface="Times New Roman" panose="02020603050405020304" pitchFamily="18" charset="0"/>
              </a:rPr>
              <a:t> plane</a:t>
            </a:r>
            <a:endParaRPr lang="en-GB" altLang="fr-FR" sz="1950" dirty="0">
              <a:latin typeface="Times New Roman" panose="02020603050405020304" pitchFamily="18" charset="0"/>
            </a:endParaRPr>
          </a:p>
        </p:txBody>
      </p:sp>
      <p:pic>
        <p:nvPicPr>
          <p:cNvPr id="150535" name="Picture 70" descr="03-dmd">
            <a:extLst>
              <a:ext uri="{FF2B5EF4-FFF2-40B4-BE49-F238E27FC236}">
                <a16:creationId xmlns:a16="http://schemas.microsoft.com/office/drawing/2014/main" id="{8E245C71-6B91-4D76-B570-677E8A57C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6" t="9018" r="7889" b="133"/>
          <a:stretch>
            <a:fillRect/>
          </a:stretch>
        </p:blipFill>
        <p:spPr bwMode="auto">
          <a:xfrm>
            <a:off x="227274" y="3092170"/>
            <a:ext cx="2015554" cy="2052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0541" name="Objet 1">
            <a:extLst>
              <a:ext uri="{FF2B5EF4-FFF2-40B4-BE49-F238E27FC236}">
                <a16:creationId xmlns:a16="http://schemas.microsoft.com/office/drawing/2014/main" id="{D449E45F-EF03-4403-B745-3A022CA554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176645"/>
              </p:ext>
            </p:extLst>
          </p:nvPr>
        </p:nvGraphicFramePr>
        <p:xfrm>
          <a:off x="4963972" y="3236369"/>
          <a:ext cx="4078761" cy="837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4" name="Equation" r:id="rId6" imgW="2921000" imgH="482600" progId="Equation.DSMT4">
                  <p:embed/>
                </p:oleObj>
              </mc:Choice>
              <mc:Fallback>
                <p:oleObj name="Equation" r:id="rId6" imgW="2921000" imgH="482600" progId="Equation.DSMT4">
                  <p:embed/>
                  <p:pic>
                    <p:nvPicPr>
                      <p:cNvPr id="150541" name="Objet 1">
                        <a:extLst>
                          <a:ext uri="{FF2B5EF4-FFF2-40B4-BE49-F238E27FC236}">
                            <a16:creationId xmlns:a16="http://schemas.microsoft.com/office/drawing/2014/main" id="{D449E45F-EF03-4403-B745-3A022CA554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3972" y="3236369"/>
                        <a:ext cx="4078761" cy="837208"/>
                      </a:xfrm>
                      <a:prstGeom prst="rect">
                        <a:avLst/>
                      </a:prstGeom>
                      <a:solidFill>
                        <a:srgbClr val="E7B7DA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564" name="Espace réservé du numéro de diapositive 8">
            <a:extLst>
              <a:ext uri="{FF2B5EF4-FFF2-40B4-BE49-F238E27FC236}">
                <a16:creationId xmlns:a16="http://schemas.microsoft.com/office/drawing/2014/main" id="{63F9BE0E-35AB-4E20-8F57-583D0AC3E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CBD9CEB-85A5-467F-BD72-1529C00AD707}" type="slidenum">
              <a:rPr lang="fr-FR" altLang="fr-FR" sz="75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75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E8AB655A-8BBC-4BE7-B0D9-D9EDCA0C54E9}"/>
              </a:ext>
            </a:extLst>
          </p:cNvPr>
          <p:cNvSpPr txBox="1"/>
          <p:nvPr/>
        </p:nvSpPr>
        <p:spPr>
          <a:xfrm>
            <a:off x="242538" y="5472683"/>
            <a:ext cx="8658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You have to </a:t>
            </a:r>
            <a:r>
              <a:rPr lang="fr-FR" sz="24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measure</a:t>
            </a:r>
            <a:r>
              <a:rPr lang="fr-FR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 B </a:t>
            </a:r>
            <a:r>
              <a:rPr lang="fr-FR" sz="24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meson</a:t>
            </a:r>
            <a:r>
              <a:rPr lang="fr-FR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 oscillations</a:t>
            </a:r>
          </a:p>
          <a:p>
            <a:pPr algn="ctr"/>
            <a:r>
              <a:rPr lang="fr-FR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More </a:t>
            </a:r>
            <a:r>
              <a:rPr lang="fr-FR" sz="24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precisely</a:t>
            </a:r>
            <a:r>
              <a:rPr lang="fr-FR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fr-FR" sz="24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you</a:t>
            </a:r>
            <a:r>
              <a:rPr lang="fr-FR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 have to </a:t>
            </a:r>
            <a:r>
              <a:rPr lang="fr-FR" sz="24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measure</a:t>
            </a:r>
            <a:r>
              <a:rPr lang="fr-FR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fr-FR" altLang="fr-FR" sz="2400" b="1" dirty="0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Oscillation </a:t>
            </a:r>
            <a:r>
              <a:rPr lang="fr-FR" altLang="fr-FR" sz="2400" b="1" dirty="0" err="1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fr-FR" altLang="fr-FR" sz="2400" b="1" dirty="0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4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41" name="Rectangle 9">
            <a:extLst>
              <a:ext uri="{FF2B5EF4-FFF2-40B4-BE49-F238E27FC236}">
                <a16:creationId xmlns:a16="http://schemas.microsoft.com/office/drawing/2014/main" id="{12792D63-6F72-4F26-A5F8-7B0FD6768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0512" y="1123578"/>
            <a:ext cx="801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B</a:t>
            </a:r>
            <a:r>
              <a:rPr lang="en-US" altLang="fr-FR" sz="1800" baseline="42000">
                <a:latin typeface="Arial" panose="020B0604020202020204" pitchFamily="34" charset="0"/>
              </a:rPr>
              <a:t>0</a:t>
            </a:r>
            <a:r>
              <a:rPr lang="en-US" altLang="fr-FR" sz="1800" baseline="-25000">
                <a:latin typeface="Arial" panose="020B0604020202020204" pitchFamily="34" charset="0"/>
              </a:rPr>
              <a:t>d,s</a:t>
            </a:r>
            <a:endParaRPr lang="en-US" altLang="fr-FR" sz="1800" baseline="44000">
              <a:latin typeface="Arial" panose="020B0604020202020204" pitchFamily="34" charset="0"/>
            </a:endParaRPr>
          </a:p>
        </p:txBody>
      </p:sp>
      <p:sp>
        <p:nvSpPr>
          <p:cNvPr id="42" name="Text Box 10">
            <a:extLst>
              <a:ext uri="{FF2B5EF4-FFF2-40B4-BE49-F238E27FC236}">
                <a16:creationId xmlns:a16="http://schemas.microsoft.com/office/drawing/2014/main" id="{0380799E-41D6-4165-980A-F7321D10D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6637" y="1629991"/>
            <a:ext cx="501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 i="1">
                <a:solidFill>
                  <a:schemeClr val="accent2"/>
                </a:solidFill>
                <a:latin typeface="Arial" panose="020B0604020202020204" pitchFamily="34" charset="0"/>
              </a:rPr>
              <a:t>d, s</a:t>
            </a:r>
          </a:p>
        </p:txBody>
      </p:sp>
      <p:sp>
        <p:nvSpPr>
          <p:cNvPr id="43" name="Text Box 11">
            <a:extLst>
              <a:ext uri="{FF2B5EF4-FFF2-40B4-BE49-F238E27FC236}">
                <a16:creationId xmlns:a16="http://schemas.microsoft.com/office/drawing/2014/main" id="{E3DBE15D-0633-493D-A40E-B2A87108E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7662" y="1629991"/>
            <a:ext cx="298450" cy="366712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 i="1">
                <a:solidFill>
                  <a:schemeClr val="accent2"/>
                </a:solidFill>
                <a:latin typeface="Arial" panose="020B0604020202020204" pitchFamily="34" charset="0"/>
              </a:rPr>
              <a:t>b</a:t>
            </a:r>
          </a:p>
        </p:txBody>
      </p:sp>
      <p:sp>
        <p:nvSpPr>
          <p:cNvPr id="44" name="Text Box 12">
            <a:extLst>
              <a:ext uri="{FF2B5EF4-FFF2-40B4-BE49-F238E27FC236}">
                <a16:creationId xmlns:a16="http://schemas.microsoft.com/office/drawing/2014/main" id="{1A0F3AC9-622D-42E4-95E4-DBE1CBDB0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4312" y="701303"/>
            <a:ext cx="60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 i="1">
                <a:solidFill>
                  <a:schemeClr val="accent2"/>
                </a:solidFill>
                <a:latin typeface="Arial" panose="020B0604020202020204" pitchFamily="34" charset="0"/>
              </a:rPr>
              <a:t>d,s</a:t>
            </a:r>
            <a:endParaRPr lang="en-US" altLang="fr-FR" sz="1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45" name="Line 13">
            <a:extLst>
              <a:ext uri="{FF2B5EF4-FFF2-40B4-BE49-F238E27FC236}">
                <a16:creationId xmlns:a16="http://schemas.microsoft.com/office/drawing/2014/main" id="{84C5AEA5-BD77-455F-B2C9-216D94D6C91D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0987" y="1023566"/>
            <a:ext cx="9001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" name="Line 14">
            <a:extLst>
              <a:ext uri="{FF2B5EF4-FFF2-40B4-BE49-F238E27FC236}">
                <a16:creationId xmlns:a16="http://schemas.microsoft.com/office/drawing/2014/main" id="{E266CA2F-EAA6-457F-9033-2633FE1673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5475" y="1023566"/>
            <a:ext cx="903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" name="Line 15">
            <a:extLst>
              <a:ext uri="{FF2B5EF4-FFF2-40B4-BE49-F238E27FC236}">
                <a16:creationId xmlns:a16="http://schemas.microsoft.com/office/drawing/2014/main" id="{AAA4765F-7415-4595-8572-187F5DC7ED54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0987" y="1726828"/>
            <a:ext cx="9001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8" name="Line 16">
            <a:extLst>
              <a:ext uri="{FF2B5EF4-FFF2-40B4-BE49-F238E27FC236}">
                <a16:creationId xmlns:a16="http://schemas.microsoft.com/office/drawing/2014/main" id="{D816B5E8-EB2B-4AA6-BA55-FDA1DED7C0D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5475" y="1726828"/>
            <a:ext cx="903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9" name="Line 17">
            <a:extLst>
              <a:ext uri="{FF2B5EF4-FFF2-40B4-BE49-F238E27FC236}">
                <a16:creationId xmlns:a16="http://schemas.microsoft.com/office/drawing/2014/main" id="{178F483D-4206-4DA2-A28A-4A79F3CEB531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1100" y="1023566"/>
            <a:ext cx="0" cy="703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0" name="Line 18">
            <a:extLst>
              <a:ext uri="{FF2B5EF4-FFF2-40B4-BE49-F238E27FC236}">
                <a16:creationId xmlns:a16="http://schemas.microsoft.com/office/drawing/2014/main" id="{D1A11122-E046-4358-A6D3-EDB48138AE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5475" y="1023566"/>
            <a:ext cx="0" cy="703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" name="Line 19">
            <a:extLst>
              <a:ext uri="{FF2B5EF4-FFF2-40B4-BE49-F238E27FC236}">
                <a16:creationId xmlns:a16="http://schemas.microsoft.com/office/drawing/2014/main" id="{35962881-90BF-4270-8EFC-8E90FB03DA7E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1100" y="1023566"/>
            <a:ext cx="714375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2" name="Line 20">
            <a:extLst>
              <a:ext uri="{FF2B5EF4-FFF2-40B4-BE49-F238E27FC236}">
                <a16:creationId xmlns:a16="http://schemas.microsoft.com/office/drawing/2014/main" id="{84B16951-4C6B-410A-85FE-8B7AF487D159}"/>
              </a:ext>
            </a:extLst>
          </p:cNvPr>
          <p:cNvSpPr>
            <a:spLocks noChangeShapeType="1"/>
          </p:cNvSpPr>
          <p:nvPr/>
        </p:nvSpPr>
        <p:spPr bwMode="auto">
          <a:xfrm>
            <a:off x="3829025" y="1726828"/>
            <a:ext cx="80645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3" name="Text Box 21">
            <a:extLst>
              <a:ext uri="{FF2B5EF4-FFF2-40B4-BE49-F238E27FC236}">
                <a16:creationId xmlns:a16="http://schemas.microsoft.com/office/drawing/2014/main" id="{B73D2C0F-5E08-43B6-978F-05B00FF06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8712" y="850528"/>
            <a:ext cx="298450" cy="366713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 i="1">
                <a:solidFill>
                  <a:schemeClr val="accent2"/>
                </a:solidFill>
                <a:latin typeface="Arial" panose="020B0604020202020204" pitchFamily="34" charset="0"/>
              </a:rPr>
              <a:t>b</a:t>
            </a:r>
          </a:p>
        </p:txBody>
      </p:sp>
      <p:sp>
        <p:nvSpPr>
          <p:cNvPr id="54" name="Oval 22">
            <a:extLst>
              <a:ext uri="{FF2B5EF4-FFF2-40B4-BE49-F238E27FC236}">
                <a16:creationId xmlns:a16="http://schemas.microsoft.com/office/drawing/2014/main" id="{C3EB3FAF-0CC1-4EE9-9771-FCD735EAA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1562" y="1606178"/>
            <a:ext cx="266700" cy="234950"/>
          </a:xfrm>
          <a:prstGeom prst="ellipse">
            <a:avLst/>
          </a:prstGeom>
          <a:solidFill>
            <a:srgbClr val="FF7C80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55" name="Line 23">
            <a:extLst>
              <a:ext uri="{FF2B5EF4-FFF2-40B4-BE49-F238E27FC236}">
                <a16:creationId xmlns:a16="http://schemas.microsoft.com/office/drawing/2014/main" id="{0360B3DD-7C65-4FB1-9282-A438D0071BE1}"/>
              </a:ext>
            </a:extLst>
          </p:cNvPr>
          <p:cNvSpPr>
            <a:spLocks noChangeShapeType="1"/>
          </p:cNvSpPr>
          <p:nvPr/>
        </p:nvSpPr>
        <p:spPr bwMode="auto">
          <a:xfrm>
            <a:off x="2608237" y="1688728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6" name="Line 24">
            <a:extLst>
              <a:ext uri="{FF2B5EF4-FFF2-40B4-BE49-F238E27FC236}">
                <a16:creationId xmlns:a16="http://schemas.microsoft.com/office/drawing/2014/main" id="{61DB8CA5-750F-413C-91C3-D20F9396EF2C}"/>
              </a:ext>
            </a:extLst>
          </p:cNvPr>
          <p:cNvSpPr>
            <a:spLocks noChangeShapeType="1"/>
          </p:cNvSpPr>
          <p:nvPr/>
        </p:nvSpPr>
        <p:spPr bwMode="auto">
          <a:xfrm>
            <a:off x="2827312" y="1666503"/>
            <a:ext cx="1127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7" name="Text Box 25">
            <a:extLst>
              <a:ext uri="{FF2B5EF4-FFF2-40B4-BE49-F238E27FC236}">
                <a16:creationId xmlns:a16="http://schemas.microsoft.com/office/drawing/2014/main" id="{B7A15CA7-09A3-47AD-BFE0-94F0F5236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4312" y="777503"/>
            <a:ext cx="60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8" name="Line 26">
            <a:extLst>
              <a:ext uri="{FF2B5EF4-FFF2-40B4-BE49-F238E27FC236}">
                <a16:creationId xmlns:a16="http://schemas.microsoft.com/office/drawing/2014/main" id="{827E1B35-D6C7-43DA-909D-1694A2F2BB8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2912" y="1666503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9" name="Text Box 27">
            <a:extLst>
              <a:ext uri="{FF2B5EF4-FFF2-40B4-BE49-F238E27FC236}">
                <a16:creationId xmlns:a16="http://schemas.microsoft.com/office/drawing/2014/main" id="{4188988E-4C28-4C9E-9E8E-0CCDFD5C6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8775" y="1136278"/>
            <a:ext cx="714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t,c,u</a:t>
            </a:r>
          </a:p>
        </p:txBody>
      </p:sp>
      <p:sp>
        <p:nvSpPr>
          <p:cNvPr id="60" name="Text Box 28">
            <a:extLst>
              <a:ext uri="{FF2B5EF4-FFF2-40B4-BE49-F238E27FC236}">
                <a16:creationId xmlns:a16="http://schemas.microsoft.com/office/drawing/2014/main" id="{318C5C65-D0CB-49BC-9108-D13639F5E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7462" y="621928"/>
            <a:ext cx="484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W</a:t>
            </a:r>
            <a:r>
              <a:rPr lang="en-US" altLang="fr-FR" sz="1800" baseline="50000">
                <a:latin typeface="Symbol" panose="05050102010706020507" pitchFamily="18" charset="2"/>
              </a:rPr>
              <a:t>-</a:t>
            </a:r>
          </a:p>
        </p:txBody>
      </p:sp>
      <p:sp>
        <p:nvSpPr>
          <p:cNvPr id="61" name="Rectangle 29">
            <a:extLst>
              <a:ext uri="{FF2B5EF4-FFF2-40B4-BE49-F238E27FC236}">
                <a16:creationId xmlns:a16="http://schemas.microsoft.com/office/drawing/2014/main" id="{5F9B9CAF-65ED-4992-9A38-3651295B0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7462" y="1355353"/>
            <a:ext cx="484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W</a:t>
            </a:r>
            <a:r>
              <a:rPr lang="en-US" altLang="fr-FR" sz="1800" baseline="50000">
                <a:latin typeface="Symbol" panose="05050102010706020507" pitchFamily="18" charset="2"/>
              </a:rPr>
              <a:t>+</a:t>
            </a:r>
          </a:p>
        </p:txBody>
      </p:sp>
      <p:sp>
        <p:nvSpPr>
          <p:cNvPr id="62" name="Text Box 30">
            <a:extLst>
              <a:ext uri="{FF2B5EF4-FFF2-40B4-BE49-F238E27FC236}">
                <a16:creationId xmlns:a16="http://schemas.microsoft.com/office/drawing/2014/main" id="{443798D1-2944-4B66-AA26-D379C1A3A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37" y="1212478"/>
            <a:ext cx="990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B</a:t>
            </a:r>
            <a:r>
              <a:rPr lang="en-US" altLang="fr-FR" sz="1800" baseline="42000">
                <a:latin typeface="Arial" panose="020B0604020202020204" pitchFamily="34" charset="0"/>
              </a:rPr>
              <a:t>0</a:t>
            </a:r>
            <a:r>
              <a:rPr lang="en-US" altLang="fr-FR" sz="1800" baseline="-25000">
                <a:latin typeface="Arial" panose="020B0604020202020204" pitchFamily="34" charset="0"/>
              </a:rPr>
              <a:t>d,s</a:t>
            </a:r>
          </a:p>
        </p:txBody>
      </p:sp>
      <p:sp>
        <p:nvSpPr>
          <p:cNvPr id="63" name="Oval 31">
            <a:extLst>
              <a:ext uri="{FF2B5EF4-FFF2-40B4-BE49-F238E27FC236}">
                <a16:creationId xmlns:a16="http://schemas.microsoft.com/office/drawing/2014/main" id="{BEB96A34-3324-48F6-BAA4-D81D4A95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00" y="887041"/>
            <a:ext cx="265112" cy="234950"/>
          </a:xfrm>
          <a:prstGeom prst="ellipse">
            <a:avLst/>
          </a:prstGeom>
          <a:solidFill>
            <a:srgbClr val="FF7C80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64" name="Text Box 32">
            <a:extLst>
              <a:ext uri="{FF2B5EF4-FFF2-40B4-BE49-F238E27FC236}">
                <a16:creationId xmlns:a16="http://schemas.microsoft.com/office/drawing/2014/main" id="{1D94F1F1-641F-44FB-B970-6F5E7ABC1C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1837" y="1136278"/>
            <a:ext cx="876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800">
                <a:latin typeface="Arial" panose="020B0604020202020204" pitchFamily="34" charset="0"/>
              </a:rPr>
              <a:t>t,c,u</a:t>
            </a:r>
          </a:p>
        </p:txBody>
      </p:sp>
      <p:sp>
        <p:nvSpPr>
          <p:cNvPr id="65" name="Text Box 34">
            <a:extLst>
              <a:ext uri="{FF2B5EF4-FFF2-40B4-BE49-F238E27FC236}">
                <a16:creationId xmlns:a16="http://schemas.microsoft.com/office/drawing/2014/main" id="{D72403E0-B923-4BD2-AC56-C997EAA29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6112" y="2261816"/>
            <a:ext cx="606425" cy="519112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2800">
                <a:latin typeface="Arial" panose="020B0604020202020204" pitchFamily="34" charset="0"/>
              </a:rPr>
              <a:t>V</a:t>
            </a:r>
            <a:r>
              <a:rPr lang="en-US" altLang="fr-FR" sz="2800" i="1" baseline="-25000">
                <a:solidFill>
                  <a:schemeClr val="accent2"/>
                </a:solidFill>
                <a:latin typeface="Arial" panose="020B0604020202020204" pitchFamily="34" charset="0"/>
              </a:rPr>
              <a:t>ts</a:t>
            </a:r>
            <a:r>
              <a:rPr lang="en-US" altLang="fr-FR" sz="2800" baseline="-25000">
                <a:latin typeface="Arial" panose="020B0604020202020204" pitchFamily="34" charset="0"/>
              </a:rPr>
              <a:t> </a:t>
            </a:r>
            <a:endParaRPr lang="en-US" altLang="fr-FR" sz="2800" i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66" name="Rectangle 35">
            <a:extLst>
              <a:ext uri="{FF2B5EF4-FFF2-40B4-BE49-F238E27FC236}">
                <a16:creationId xmlns:a16="http://schemas.microsoft.com/office/drawing/2014/main" id="{B9207EFF-A9DD-4261-9C7D-C242FE350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0712" y="2261816"/>
            <a:ext cx="669925" cy="519112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2800">
                <a:latin typeface="Arial" panose="020B0604020202020204" pitchFamily="34" charset="0"/>
              </a:rPr>
              <a:t>V</a:t>
            </a:r>
            <a:r>
              <a:rPr lang="en-US" altLang="fr-FR" sz="2800" i="1" baseline="-25000">
                <a:solidFill>
                  <a:schemeClr val="accent2"/>
                </a:solidFill>
                <a:latin typeface="Arial" panose="020B0604020202020204" pitchFamily="34" charset="0"/>
              </a:rPr>
              <a:t>td</a:t>
            </a:r>
          </a:p>
        </p:txBody>
      </p:sp>
      <p:sp>
        <p:nvSpPr>
          <p:cNvPr id="67" name="Line 37">
            <a:extLst>
              <a:ext uri="{FF2B5EF4-FFF2-40B4-BE49-F238E27FC236}">
                <a16:creationId xmlns:a16="http://schemas.microsoft.com/office/drawing/2014/main" id="{98379A20-309B-4C76-9916-F465110A476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8512" y="1228353"/>
            <a:ext cx="10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" name="Line 38">
            <a:extLst>
              <a:ext uri="{FF2B5EF4-FFF2-40B4-BE49-F238E27FC236}">
                <a16:creationId xmlns:a16="http://schemas.microsoft.com/office/drawing/2014/main" id="{EB50E583-C743-48FF-8BB0-65AD2A6C212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9487" y="1228353"/>
            <a:ext cx="119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9" name="Line 39">
            <a:extLst>
              <a:ext uri="{FF2B5EF4-FFF2-40B4-BE49-F238E27FC236}">
                <a16:creationId xmlns:a16="http://schemas.microsoft.com/office/drawing/2014/main" id="{14C29B6C-65FB-4943-8EB1-FC02D37EE5E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9512" y="1228353"/>
            <a:ext cx="10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0" name="Line 41">
            <a:extLst>
              <a:ext uri="{FF2B5EF4-FFF2-40B4-BE49-F238E27FC236}">
                <a16:creationId xmlns:a16="http://schemas.microsoft.com/office/drawing/2014/main" id="{A8CCEE58-0281-451F-8156-9DC0E9A6BACA}"/>
              </a:ext>
            </a:extLst>
          </p:cNvPr>
          <p:cNvSpPr>
            <a:spLocks noChangeShapeType="1"/>
          </p:cNvSpPr>
          <p:nvPr/>
        </p:nvSpPr>
        <p:spPr bwMode="auto">
          <a:xfrm>
            <a:off x="1912912" y="115532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762ED95-B345-4C5F-A27A-F04B99C6F6BE}"/>
              </a:ext>
            </a:extLst>
          </p:cNvPr>
          <p:cNvSpPr txBox="1"/>
          <p:nvPr/>
        </p:nvSpPr>
        <p:spPr>
          <a:xfrm>
            <a:off x="2076943" y="3227973"/>
            <a:ext cx="287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Bs and Bd oscillations </a:t>
            </a:r>
            <a:r>
              <a:rPr lang="fr-FR" dirty="0" err="1"/>
              <a:t>give</a:t>
            </a:r>
            <a:r>
              <a:rPr lang="fr-FR" dirty="0"/>
              <a:t> </a:t>
            </a:r>
            <a:r>
              <a:rPr lang="fr-FR" dirty="0" err="1"/>
              <a:t>acces</a:t>
            </a:r>
            <a:r>
              <a:rPr lang="fr-FR" dirty="0"/>
              <a:t> to </a:t>
            </a:r>
            <a:r>
              <a:rPr lang="fr-FR" dirty="0" err="1"/>
              <a:t>Vts</a:t>
            </a:r>
            <a:r>
              <a:rPr lang="fr-FR" dirty="0"/>
              <a:t> </a:t>
            </a:r>
            <a:r>
              <a:rPr lang="fr-FR" dirty="0" err="1"/>
              <a:t>abd</a:t>
            </a:r>
            <a:r>
              <a:rPr lang="fr-FR" dirty="0"/>
              <a:t> </a:t>
            </a:r>
            <a:r>
              <a:rPr lang="fr-FR" dirty="0" err="1"/>
              <a:t>Vtd</a:t>
            </a:r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8886DA-EFFC-4005-B191-5287BE8C0FE2}"/>
              </a:ext>
            </a:extLst>
          </p:cNvPr>
          <p:cNvSpPr/>
          <p:nvPr/>
        </p:nvSpPr>
        <p:spPr>
          <a:xfrm>
            <a:off x="2414463" y="4288012"/>
            <a:ext cx="2646363" cy="4352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5">
            <a:extLst>
              <a:ext uri="{FF2B5EF4-FFF2-40B4-BE49-F238E27FC236}">
                <a16:creationId xmlns:a16="http://schemas.microsoft.com/office/drawing/2014/main" id="{E3412E6A-E3FD-42B0-942B-136941F0F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08050"/>
            <a:ext cx="91440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</a:rPr>
              <a:t>Pairs of self-conjugate mesons that can be transformed to each other via flavour changing weak interaction transitions are:</a:t>
            </a:r>
          </a:p>
        </p:txBody>
      </p:sp>
      <p:graphicFrame>
        <p:nvGraphicFramePr>
          <p:cNvPr id="27651" name="Object 2">
            <a:extLst>
              <a:ext uri="{FF2B5EF4-FFF2-40B4-BE49-F238E27FC236}">
                <a16:creationId xmlns:a16="http://schemas.microsoft.com/office/drawing/2014/main" id="{21CFC52C-02B4-42C7-B91D-39E8A57EAC0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47800" y="1749425"/>
          <a:ext cx="1157288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58" name="Equation" r:id="rId3" imgW="951840" imgH="356040" progId="Equation.DSMT4">
                  <p:embed/>
                </p:oleObj>
              </mc:Choice>
              <mc:Fallback>
                <p:oleObj name="Equation" r:id="rId3" imgW="951840" imgH="356040" progId="Equation.DSMT4">
                  <p:embed/>
                  <p:pic>
                    <p:nvPicPr>
                      <p:cNvPr id="27651" name="Object 2">
                        <a:extLst>
                          <a:ext uri="{FF2B5EF4-FFF2-40B4-BE49-F238E27FC236}">
                            <a16:creationId xmlns:a16="http://schemas.microsoft.com/office/drawing/2014/main" id="{21CFC52C-02B4-42C7-B91D-39E8A57EAC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749425"/>
                        <a:ext cx="1157288" cy="44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2" name="Object 3">
            <a:extLst>
              <a:ext uri="{FF2B5EF4-FFF2-40B4-BE49-F238E27FC236}">
                <a16:creationId xmlns:a16="http://schemas.microsoft.com/office/drawing/2014/main" id="{15CAD4C5-D206-40A8-83E7-5CC1FECD4F1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00400" y="1751013"/>
          <a:ext cx="1157288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59" name="Equation" r:id="rId5" imgW="951840" imgH="356040" progId="Equation.DSMT4">
                  <p:embed/>
                </p:oleObj>
              </mc:Choice>
              <mc:Fallback>
                <p:oleObj name="Equation" r:id="rId5" imgW="951840" imgH="356040" progId="Equation.DSMT4">
                  <p:embed/>
                  <p:pic>
                    <p:nvPicPr>
                      <p:cNvPr id="27652" name="Object 3">
                        <a:extLst>
                          <a:ext uri="{FF2B5EF4-FFF2-40B4-BE49-F238E27FC236}">
                            <a16:creationId xmlns:a16="http://schemas.microsoft.com/office/drawing/2014/main" id="{15CAD4C5-D206-40A8-83E7-5CC1FECD4F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751013"/>
                        <a:ext cx="1157288" cy="446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Object 4">
            <a:extLst>
              <a:ext uri="{FF2B5EF4-FFF2-40B4-BE49-F238E27FC236}">
                <a16:creationId xmlns:a16="http://schemas.microsoft.com/office/drawing/2014/main" id="{D16D165D-3E77-4217-80C1-206B48AA92B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19663" y="1749425"/>
          <a:ext cx="1157287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0" name="Equation" r:id="rId7" imgW="951840" imgH="356040" progId="Equation.DSMT4">
                  <p:embed/>
                </p:oleObj>
              </mc:Choice>
              <mc:Fallback>
                <p:oleObj name="Equation" r:id="rId7" imgW="951840" imgH="356040" progId="Equation.DSMT4">
                  <p:embed/>
                  <p:pic>
                    <p:nvPicPr>
                      <p:cNvPr id="27653" name="Object 4">
                        <a:extLst>
                          <a:ext uri="{FF2B5EF4-FFF2-40B4-BE49-F238E27FC236}">
                            <a16:creationId xmlns:a16="http://schemas.microsoft.com/office/drawing/2014/main" id="{D16D165D-3E77-4217-80C1-206B48AA92B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9663" y="1749425"/>
                        <a:ext cx="1157287" cy="44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Object 5">
            <a:extLst>
              <a:ext uri="{FF2B5EF4-FFF2-40B4-BE49-F238E27FC236}">
                <a16:creationId xmlns:a16="http://schemas.microsoft.com/office/drawing/2014/main" id="{CBD8453D-0B8A-4BCD-8757-3BE10C016CC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29400" y="1749425"/>
          <a:ext cx="1136650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1" name="Equation" r:id="rId9" imgW="939240" imgH="356040" progId="Equation.DSMT4">
                  <p:embed/>
                </p:oleObj>
              </mc:Choice>
              <mc:Fallback>
                <p:oleObj name="Equation" r:id="rId9" imgW="939240" imgH="356040" progId="Equation.DSMT4">
                  <p:embed/>
                  <p:pic>
                    <p:nvPicPr>
                      <p:cNvPr id="27654" name="Object 5">
                        <a:extLst>
                          <a:ext uri="{FF2B5EF4-FFF2-40B4-BE49-F238E27FC236}">
                            <a16:creationId xmlns:a16="http://schemas.microsoft.com/office/drawing/2014/main" id="{CBD8453D-0B8A-4BCD-8757-3BE10C016CC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1749425"/>
                        <a:ext cx="1136650" cy="44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5" name="Text Box 10">
            <a:extLst>
              <a:ext uri="{FF2B5EF4-FFF2-40B4-BE49-F238E27FC236}">
                <a16:creationId xmlns:a16="http://schemas.microsoft.com/office/drawing/2014/main" id="{CA4B1322-BD6B-4095-B3E7-A7293605F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25" y="2332038"/>
            <a:ext cx="618013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</a:rPr>
              <a:t>They are </a:t>
            </a:r>
            <a:r>
              <a:rPr lang="en-US" altLang="fr-FR" sz="1600" b="1">
                <a:solidFill>
                  <a:schemeClr val="accent2"/>
                </a:solidFill>
                <a:latin typeface="Arial" panose="020B0604020202020204" pitchFamily="34" charset="0"/>
              </a:rPr>
              <a:t>flavour eigenstates</a:t>
            </a:r>
            <a:r>
              <a:rPr lang="en-US" altLang="fr-FR" sz="1600">
                <a:latin typeface="Arial" panose="020B0604020202020204" pitchFamily="34" charset="0"/>
              </a:rPr>
              <a:t> with definite quark content</a:t>
            </a:r>
          </a:p>
        </p:txBody>
      </p:sp>
      <p:sp>
        <p:nvSpPr>
          <p:cNvPr id="27656" name="Text Box 13">
            <a:extLst>
              <a:ext uri="{FF2B5EF4-FFF2-40B4-BE49-F238E27FC236}">
                <a16:creationId xmlns:a16="http://schemas.microsoft.com/office/drawing/2014/main" id="{65FF15DE-6443-4C4D-906F-C3A4E8EC6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3213100"/>
            <a:ext cx="68675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</a:rPr>
              <a:t>Apart from the flavour eigenstates there are </a:t>
            </a:r>
            <a:r>
              <a:rPr lang="en-US" altLang="fr-FR" sz="1600" b="1">
                <a:solidFill>
                  <a:srgbClr val="FF0000"/>
                </a:solidFill>
                <a:latin typeface="Arial" panose="020B0604020202020204" pitchFamily="34" charset="0"/>
              </a:rPr>
              <a:t>mass eigenstates</a:t>
            </a:r>
            <a:r>
              <a:rPr lang="en-US" altLang="fr-FR" sz="1600">
                <a:latin typeface="Arial" panose="020B0604020202020204" pitchFamily="34" charset="0"/>
              </a:rPr>
              <a:t>:</a:t>
            </a:r>
          </a:p>
        </p:txBody>
      </p:sp>
      <p:sp>
        <p:nvSpPr>
          <p:cNvPr id="27657" name="Text Box 15">
            <a:extLst>
              <a:ext uri="{FF2B5EF4-FFF2-40B4-BE49-F238E27FC236}">
                <a16:creationId xmlns:a16="http://schemas.microsoft.com/office/drawing/2014/main" id="{03EDED93-DCFD-4731-97B8-DDB8BBFFC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138" y="3529013"/>
            <a:ext cx="40290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US" altLang="fr-FR" sz="1600">
                <a:latin typeface="Arial" panose="020B0604020202020204" pitchFamily="34" charset="0"/>
              </a:rPr>
              <a:t>  eigenstates of the Hamiltonian</a:t>
            </a:r>
          </a:p>
          <a:p>
            <a:pPr>
              <a:lnSpc>
                <a:spcPct val="160000"/>
              </a:lnSpc>
              <a:spcBef>
                <a:spcPct val="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US" altLang="fr-FR" sz="1600">
                <a:latin typeface="Arial" panose="020B0604020202020204" pitchFamily="34" charset="0"/>
              </a:rPr>
              <a:t>  states of definite mass and lifetime</a:t>
            </a:r>
          </a:p>
        </p:txBody>
      </p:sp>
      <p:sp>
        <p:nvSpPr>
          <p:cNvPr id="27658" name="Text Box 16">
            <a:extLst>
              <a:ext uri="{FF2B5EF4-FFF2-40B4-BE49-F238E27FC236}">
                <a16:creationId xmlns:a16="http://schemas.microsoft.com/office/drawing/2014/main" id="{84968523-CEBE-4CFF-B4D4-9F290F3188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0963" y="2665413"/>
            <a:ext cx="55784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US" altLang="fr-FR" sz="1600">
                <a:latin typeface="Arial" panose="020B0604020202020204" pitchFamily="34" charset="0"/>
              </a:rPr>
              <a:t> useful to understand particle production and decay</a:t>
            </a:r>
          </a:p>
        </p:txBody>
      </p:sp>
      <p:sp>
        <p:nvSpPr>
          <p:cNvPr id="27659" name="Text Box 17">
            <a:extLst>
              <a:ext uri="{FF2B5EF4-FFF2-40B4-BE49-F238E27FC236}">
                <a16:creationId xmlns:a16="http://schemas.microsoft.com/office/drawing/2014/main" id="{88653C34-0ECE-464A-B4B1-AD7A5B1A51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25" y="5870575"/>
            <a:ext cx="86868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</a:rPr>
              <a:t>Since flavour eigenstates are not mass eigenstates, the flavour eigenstates are mixed with one another as they propagate through space and time</a:t>
            </a:r>
          </a:p>
        </p:txBody>
      </p:sp>
      <p:graphicFrame>
        <p:nvGraphicFramePr>
          <p:cNvPr id="27660" name="Object 6">
            <a:extLst>
              <a:ext uri="{FF2B5EF4-FFF2-40B4-BE49-F238E27FC236}">
                <a16:creationId xmlns:a16="http://schemas.microsoft.com/office/drawing/2014/main" id="{44B3E2F9-5020-4114-9319-FC707CBD22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1050" y="4581525"/>
          <a:ext cx="2255838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2" name="Equation" r:id="rId11" imgW="1511300" imgH="762000" progId="Equation.DSMT4">
                  <p:embed/>
                </p:oleObj>
              </mc:Choice>
              <mc:Fallback>
                <p:oleObj name="Equation" r:id="rId11" imgW="1511300" imgH="762000" progId="Equation.DSMT4">
                  <p:embed/>
                  <p:pic>
                    <p:nvPicPr>
                      <p:cNvPr id="27660" name="Object 6">
                        <a:extLst>
                          <a:ext uri="{FF2B5EF4-FFF2-40B4-BE49-F238E27FC236}">
                            <a16:creationId xmlns:a16="http://schemas.microsoft.com/office/drawing/2014/main" id="{44B3E2F9-5020-4114-9319-FC707CBD22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4581525"/>
                        <a:ext cx="2255838" cy="1138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fol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1" name="Object 7">
            <a:extLst>
              <a:ext uri="{FF2B5EF4-FFF2-40B4-BE49-F238E27FC236}">
                <a16:creationId xmlns:a16="http://schemas.microsoft.com/office/drawing/2014/main" id="{7E58AF94-8900-4C2A-8A51-854D69AB765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92725" y="4724400"/>
          <a:ext cx="33274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3" name="Equation" r:id="rId13" imgW="2463800" imgH="635000" progId="Equation.DSMT4">
                  <p:embed/>
                </p:oleObj>
              </mc:Choice>
              <mc:Fallback>
                <p:oleObj name="Equation" r:id="rId13" imgW="2463800" imgH="635000" progId="Equation.DSMT4">
                  <p:embed/>
                  <p:pic>
                    <p:nvPicPr>
                      <p:cNvPr id="27661" name="Object 7">
                        <a:extLst>
                          <a:ext uri="{FF2B5EF4-FFF2-40B4-BE49-F238E27FC236}">
                            <a16:creationId xmlns:a16="http://schemas.microsoft.com/office/drawing/2014/main" id="{7E58AF94-8900-4C2A-8A51-854D69AB76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4724400"/>
                        <a:ext cx="3327400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fol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2" name="Object 8">
            <a:extLst>
              <a:ext uri="{FF2B5EF4-FFF2-40B4-BE49-F238E27FC236}">
                <a16:creationId xmlns:a16="http://schemas.microsoft.com/office/drawing/2014/main" id="{0E98B927-8E59-4999-8BF4-74B630E6817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92950" y="2420938"/>
          <a:ext cx="1096963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4" name="Equation" r:id="rId15" imgW="812447" imgH="380835" progId="Equation.DSMT4">
                  <p:embed/>
                </p:oleObj>
              </mc:Choice>
              <mc:Fallback>
                <p:oleObj name="Equation" r:id="rId15" imgW="812447" imgH="380835" progId="Equation.DSMT4">
                  <p:embed/>
                  <p:pic>
                    <p:nvPicPr>
                      <p:cNvPr id="27662" name="Object 8">
                        <a:extLst>
                          <a:ext uri="{FF2B5EF4-FFF2-40B4-BE49-F238E27FC236}">
                            <a16:creationId xmlns:a16="http://schemas.microsoft.com/office/drawing/2014/main" id="{0E98B927-8E59-4999-8BF4-74B630E681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950" y="2420938"/>
                        <a:ext cx="1096963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fol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3" name="Object 9">
            <a:extLst>
              <a:ext uri="{FF2B5EF4-FFF2-40B4-BE49-F238E27FC236}">
                <a16:creationId xmlns:a16="http://schemas.microsoft.com/office/drawing/2014/main" id="{C2B1B611-3DE6-4911-8B6C-566942C3906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78675" y="3716338"/>
          <a:ext cx="1011238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5" name="Equation" r:id="rId17" imgW="748975" imgH="253890" progId="Equation.DSMT4">
                  <p:embed/>
                </p:oleObj>
              </mc:Choice>
              <mc:Fallback>
                <p:oleObj name="Equation" r:id="rId17" imgW="748975" imgH="253890" progId="Equation.DSMT4">
                  <p:embed/>
                  <p:pic>
                    <p:nvPicPr>
                      <p:cNvPr id="27663" name="Object 9">
                        <a:extLst>
                          <a:ext uri="{FF2B5EF4-FFF2-40B4-BE49-F238E27FC236}">
                            <a16:creationId xmlns:a16="http://schemas.microsoft.com/office/drawing/2014/main" id="{C2B1B611-3DE6-4911-8B6C-566942C390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8675" y="3716338"/>
                        <a:ext cx="1011238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fol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64" name="ZoneTexte 17">
            <a:extLst>
              <a:ext uri="{FF2B5EF4-FFF2-40B4-BE49-F238E27FC236}">
                <a16:creationId xmlns:a16="http://schemas.microsoft.com/office/drawing/2014/main" id="{343ABA4D-DC56-49FA-BA2A-538FB6CB1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49213"/>
            <a:ext cx="9144000" cy="58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FF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Introduction to mixing and CP phenomena  </a:t>
            </a:r>
          </a:p>
        </p:txBody>
      </p:sp>
      <p:sp>
        <p:nvSpPr>
          <p:cNvPr id="27665" name="Espace réservé du numéro de diapositive 3">
            <a:extLst>
              <a:ext uri="{FF2B5EF4-FFF2-40B4-BE49-F238E27FC236}">
                <a16:creationId xmlns:a16="http://schemas.microsoft.com/office/drawing/2014/main" id="{0EE1A4F7-1263-4E96-8192-F1B6B4403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98CAC4F-CAFC-4345-A28B-8B7D64E4A635}" type="slidenum">
              <a:rPr lang="fr-FR" altLang="fr-FR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997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4">
            <a:extLst>
              <a:ext uri="{FF2B5EF4-FFF2-40B4-BE49-F238E27FC236}">
                <a16:creationId xmlns:a16="http://schemas.microsoft.com/office/drawing/2014/main" id="{9132C404-168D-492A-B85C-02278112863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87713" y="95250"/>
            <a:ext cx="1524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8725" name="Rectangle 5">
            <a:extLst>
              <a:ext uri="{FF2B5EF4-FFF2-40B4-BE49-F238E27FC236}">
                <a16:creationId xmlns:a16="http://schemas.microsoft.com/office/drawing/2014/main" id="{244F453A-9442-4B79-82EC-8257A141AC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915988"/>
            <a:ext cx="3276600" cy="1119187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DDDDDD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8676" name="Text Box 6">
            <a:extLst>
              <a:ext uri="{FF2B5EF4-FFF2-40B4-BE49-F238E27FC236}">
                <a16:creationId xmlns:a16="http://schemas.microsoft.com/office/drawing/2014/main" id="{D38A454C-DE8E-4380-BA32-9F274ACB0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861060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</a:rPr>
              <a:t>                            : the flavour state of a </a:t>
            </a:r>
            <a:r>
              <a:rPr lang="en-US" altLang="fr-FR" sz="1600" i="1">
                <a:latin typeface="Arial" panose="020B0604020202020204" pitchFamily="34" charset="0"/>
              </a:rPr>
              <a:t>B</a:t>
            </a:r>
            <a:r>
              <a:rPr lang="en-US" altLang="fr-FR" sz="1600">
                <a:latin typeface="Arial" panose="020B0604020202020204" pitchFamily="34" charset="0"/>
              </a:rPr>
              <a:t> meson that was a </a:t>
            </a:r>
            <a:r>
              <a:rPr lang="sq-AL" altLang="fr-FR" sz="1600" i="1">
                <a:latin typeface="Arial" panose="020B0604020202020204" pitchFamily="34" charset="0"/>
              </a:rPr>
              <a:t>B</a:t>
            </a:r>
            <a:r>
              <a:rPr lang="sq-AL" altLang="fr-FR" sz="1600" baseline="30000">
                <a:latin typeface="Arial" panose="020B0604020202020204" pitchFamily="34" charset="0"/>
              </a:rPr>
              <a:t>0</a:t>
            </a:r>
            <a:r>
              <a:rPr lang="en-US" altLang="fr-FR" sz="1600">
                <a:latin typeface="Arial" panose="020B0604020202020204" pitchFamily="34" charset="0"/>
              </a:rPr>
              <a:t> (</a:t>
            </a:r>
            <a:r>
              <a:rPr lang="sq-AL" altLang="fr-FR" sz="1600" i="1">
                <a:latin typeface="Arial" panose="020B0604020202020204" pitchFamily="34" charset="0"/>
              </a:rPr>
              <a:t>B</a:t>
            </a:r>
            <a:r>
              <a:rPr lang="sq-AL" altLang="fr-FR" sz="1600" baseline="30000">
                <a:latin typeface="Arial" panose="020B0604020202020204" pitchFamily="34" charset="0"/>
              </a:rPr>
              <a:t>0</a:t>
            </a:r>
            <a:r>
              <a:rPr lang="en-US" altLang="fr-FR" sz="1600">
                <a:latin typeface="Arial" panose="020B0604020202020204" pitchFamily="34" charset="0"/>
              </a:rPr>
              <a:t> ) at </a:t>
            </a:r>
            <a:r>
              <a:rPr lang="en-US" altLang="fr-FR" sz="1600" i="1">
                <a:latin typeface="Arial" panose="020B0604020202020204" pitchFamily="34" charset="0"/>
              </a:rPr>
              <a:t>t</a:t>
            </a:r>
            <a:r>
              <a:rPr lang="en-US" altLang="fr-FR" sz="800" i="1">
                <a:latin typeface="Arial" panose="020B0604020202020204" pitchFamily="34" charset="0"/>
              </a:rPr>
              <a:t> </a:t>
            </a:r>
            <a:r>
              <a:rPr lang="en-US" altLang="fr-FR" sz="1600">
                <a:latin typeface="Arial" panose="020B0604020202020204" pitchFamily="34" charset="0"/>
              </a:rPr>
              <a:t>=</a:t>
            </a:r>
            <a:r>
              <a:rPr lang="en-US" altLang="fr-FR" sz="800">
                <a:latin typeface="Arial" panose="020B0604020202020204" pitchFamily="34" charset="0"/>
              </a:rPr>
              <a:t> </a:t>
            </a:r>
            <a:r>
              <a:rPr lang="en-US" altLang="fr-FR" sz="1600">
                <a:latin typeface="Arial" panose="020B0604020202020204" pitchFamily="34" charset="0"/>
              </a:rPr>
              <a:t>0.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q-AL" altLang="fr-FR" sz="1600">
                <a:solidFill>
                  <a:srgbClr val="0000FF"/>
                </a:solidFill>
                <a:latin typeface="Arial" panose="020B0604020202020204" pitchFamily="34" charset="0"/>
              </a:rPr>
              <a:t>Schr</a:t>
            </a:r>
            <a:r>
              <a:rPr lang="sq-AL" altLang="fr-FR" sz="16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ödinger </a:t>
            </a:r>
            <a:r>
              <a:rPr lang="en-US" altLang="fr-FR" sz="16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equation governs </a:t>
            </a:r>
            <a:r>
              <a:rPr lang="en-US" altLang="fr-FR" sz="1600">
                <a:solidFill>
                  <a:srgbClr val="0000FF"/>
                </a:solidFill>
                <a:latin typeface="Arial" panose="020B0604020202020204" pitchFamily="34" charset="0"/>
              </a:rPr>
              <a:t>time evolution of</a:t>
            </a:r>
            <a:r>
              <a:rPr lang="sq-AL" altLang="fr-FR" sz="1600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en-US" altLang="fr-FR" sz="1600">
                <a:solidFill>
                  <a:srgbClr val="0000FF"/>
                </a:solidFill>
                <a:latin typeface="Arial" panose="020B0604020202020204" pitchFamily="34" charset="0"/>
              </a:rPr>
              <a:t>the </a:t>
            </a:r>
            <a:r>
              <a:rPr lang="sq-AL" altLang="fr-FR" sz="1600" i="1">
                <a:solidFill>
                  <a:srgbClr val="0000FF"/>
                </a:solidFill>
                <a:latin typeface="Arial" panose="020B0604020202020204" pitchFamily="34" charset="0"/>
              </a:rPr>
              <a:t>B</a:t>
            </a:r>
            <a:r>
              <a:rPr lang="sq-AL" altLang="fr-FR" sz="1600" baseline="300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r>
              <a:rPr lang="sq-AL" altLang="fr-FR" sz="1600" i="1">
                <a:solidFill>
                  <a:srgbClr val="0000FF"/>
                </a:solidFill>
                <a:latin typeface="Arial" panose="020B0604020202020204" pitchFamily="34" charset="0"/>
              </a:rPr>
              <a:t>-B</a:t>
            </a:r>
            <a:r>
              <a:rPr lang="sq-AL" altLang="fr-FR" sz="1600" baseline="300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r>
              <a:rPr lang="sq-AL" altLang="fr-FR" sz="1600">
                <a:solidFill>
                  <a:srgbClr val="0000FF"/>
                </a:solidFill>
                <a:latin typeface="Arial" panose="020B0604020202020204" pitchFamily="34" charset="0"/>
              </a:rPr>
              <a:t> System</a:t>
            </a:r>
            <a:r>
              <a:rPr lang="en-US" altLang="fr-FR" sz="1600">
                <a:solidFill>
                  <a:srgbClr val="0000FF"/>
                </a:solidFill>
                <a:latin typeface="Arial" panose="020B0604020202020204" pitchFamily="34" charset="0"/>
              </a:rPr>
              <a:t>:</a:t>
            </a:r>
            <a:endParaRPr lang="sq-AL" altLang="fr-FR" sz="16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8677" name="Object 2">
            <a:extLst>
              <a:ext uri="{FF2B5EF4-FFF2-40B4-BE49-F238E27FC236}">
                <a16:creationId xmlns:a16="http://schemas.microsoft.com/office/drawing/2014/main" id="{B677B956-6597-4ABE-8599-7C51188BEAC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4150" y="992188"/>
          <a:ext cx="3105150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76" name="Equation" r:id="rId3" imgW="2209800" imgH="685800" progId="Equation.DSMT4">
                  <p:embed/>
                </p:oleObj>
              </mc:Choice>
              <mc:Fallback>
                <p:oleObj name="Equation" r:id="rId3" imgW="2209800" imgH="685800" progId="Equation.DSMT4">
                  <p:embed/>
                  <p:pic>
                    <p:nvPicPr>
                      <p:cNvPr id="28677" name="Object 2">
                        <a:extLst>
                          <a:ext uri="{FF2B5EF4-FFF2-40B4-BE49-F238E27FC236}">
                            <a16:creationId xmlns:a16="http://schemas.microsoft.com/office/drawing/2014/main" id="{B677B956-6597-4ABE-8599-7C51188BEA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" y="992188"/>
                        <a:ext cx="3105150" cy="960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8" name="Object 3">
            <a:extLst>
              <a:ext uri="{FF2B5EF4-FFF2-40B4-BE49-F238E27FC236}">
                <a16:creationId xmlns:a16="http://schemas.microsoft.com/office/drawing/2014/main" id="{593C127C-DDA0-462B-AB58-937250475A2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49701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77" name="Equation" r:id="rId5" imgW="1079500" imgH="279400" progId="Equation.DSMT4">
                  <p:embed/>
                </p:oleObj>
              </mc:Choice>
              <mc:Fallback>
                <p:oleObj name="Equation" r:id="rId5" imgW="1079500" imgH="279400" progId="Equation.DSMT4">
                  <p:embed/>
                  <p:pic>
                    <p:nvPicPr>
                      <p:cNvPr id="28678" name="Object 3">
                        <a:extLst>
                          <a:ext uri="{FF2B5EF4-FFF2-40B4-BE49-F238E27FC236}">
                            <a16:creationId xmlns:a16="http://schemas.microsoft.com/office/drawing/2014/main" id="{593C127C-DDA0-462B-AB58-937250475A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97013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Line 11">
            <a:extLst>
              <a:ext uri="{FF2B5EF4-FFF2-40B4-BE49-F238E27FC236}">
                <a16:creationId xmlns:a16="http://schemas.microsoft.com/office/drawing/2014/main" id="{7FA7FB8A-415A-48C6-BAD7-37BCE6A203B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76825" y="476250"/>
            <a:ext cx="90488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680" name="AutoShape 12">
            <a:extLst>
              <a:ext uri="{FF2B5EF4-FFF2-40B4-BE49-F238E27FC236}">
                <a16:creationId xmlns:a16="http://schemas.microsoft.com/office/drawing/2014/main" id="{4CD35129-E688-46ED-A887-B6ACEA5E98E0}"/>
              </a:ext>
            </a:extLst>
          </p:cNvPr>
          <p:cNvSpPr>
            <a:spLocks/>
          </p:cNvSpPr>
          <p:nvPr/>
        </p:nvSpPr>
        <p:spPr bwMode="auto">
          <a:xfrm rot="-5400000">
            <a:off x="1936750" y="1349375"/>
            <a:ext cx="152400" cy="762000"/>
          </a:xfrm>
          <a:prstGeom prst="leftBrace">
            <a:avLst>
              <a:gd name="adj1" fmla="val 41667"/>
              <a:gd name="adj2" fmla="val 50000"/>
            </a:avLst>
          </a:prstGeom>
          <a:noFill/>
          <a:ln w="222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28681" name="AutoShape 13">
            <a:extLst>
              <a:ext uri="{FF2B5EF4-FFF2-40B4-BE49-F238E27FC236}">
                <a16:creationId xmlns:a16="http://schemas.microsoft.com/office/drawing/2014/main" id="{BB2BA849-0878-44BC-9D76-0AC9ABD21A0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07950" y="2111375"/>
            <a:ext cx="2852738" cy="381000"/>
          </a:xfrm>
          <a:prstGeom prst="wedgeRoundRectCallout">
            <a:avLst>
              <a:gd name="adj1" fmla="val 16273"/>
              <a:gd name="adj2" fmla="val 116250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90000" tIns="46800" rIns="90000" bIns="468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fr-FR" sz="1600">
                <a:solidFill>
                  <a:srgbClr val="0000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=&gt;</a:t>
            </a:r>
            <a:r>
              <a:rPr lang="en-US" altLang="fr-FR" sz="1600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en-US" altLang="fr-FR" sz="1600" b="1" i="1">
                <a:solidFill>
                  <a:srgbClr val="0000FF"/>
                </a:solidFill>
                <a:latin typeface="Arial" panose="020B0604020202020204" pitchFamily="34" charset="0"/>
              </a:rPr>
              <a:t>H</a:t>
            </a:r>
            <a:r>
              <a:rPr lang="en-US" altLang="fr-FR" sz="1600">
                <a:solidFill>
                  <a:srgbClr val="0000FF"/>
                </a:solidFill>
                <a:latin typeface="Arial" panose="020B0604020202020204" pitchFamily="34" charset="0"/>
              </a:rPr>
              <a:t> (effective Hamiltonian)</a:t>
            </a:r>
            <a:endParaRPr lang="sq-AL" altLang="fr-FR" sz="1600" i="1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en-US" altLang="fr-FR" sz="16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8682" name="Text Box 17">
            <a:extLst>
              <a:ext uri="{FF2B5EF4-FFF2-40B4-BE49-F238E27FC236}">
                <a16:creationId xmlns:a16="http://schemas.microsoft.com/office/drawing/2014/main" id="{DF167959-AD58-44F1-8610-EE828EB06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2133600"/>
            <a:ext cx="38877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  <a:sym typeface="Symbol" panose="05050102010706020507" pitchFamily="18" charset="2"/>
              </a:rPr>
              <a:t>Mass states are eigenvectors of </a:t>
            </a:r>
            <a:r>
              <a:rPr lang="en-US" altLang="fr-FR" sz="1600" b="1" i="1">
                <a:solidFill>
                  <a:srgbClr val="0000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endParaRPr lang="en-US" altLang="fr-FR" sz="1600" b="1">
              <a:solidFill>
                <a:srgbClr val="0000FF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28683" name="Object 4">
            <a:extLst>
              <a:ext uri="{FF2B5EF4-FFF2-40B4-BE49-F238E27FC236}">
                <a16:creationId xmlns:a16="http://schemas.microsoft.com/office/drawing/2014/main" id="{4DF21BAC-55D1-4716-B756-151B84B842E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56250" y="3487738"/>
          <a:ext cx="228758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78" name="Equation" r:id="rId7" imgW="2614320" imgH="699480" progId="Equation.DSMT4">
                  <p:embed/>
                </p:oleObj>
              </mc:Choice>
              <mc:Fallback>
                <p:oleObj name="Equation" r:id="rId7" imgW="2614320" imgH="699480" progId="Equation.DSMT4">
                  <p:embed/>
                  <p:pic>
                    <p:nvPicPr>
                      <p:cNvPr id="28683" name="Object 4">
                        <a:extLst>
                          <a:ext uri="{FF2B5EF4-FFF2-40B4-BE49-F238E27FC236}">
                            <a16:creationId xmlns:a16="http://schemas.microsoft.com/office/drawing/2014/main" id="{4DF21BAC-55D1-4716-B756-151B84B842E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0" y="3487738"/>
                        <a:ext cx="2287588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E5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84" name="Group 20">
            <a:extLst>
              <a:ext uri="{FF2B5EF4-FFF2-40B4-BE49-F238E27FC236}">
                <a16:creationId xmlns:a16="http://schemas.microsoft.com/office/drawing/2014/main" id="{6EA8284F-7400-45D2-85BB-7C9D1D5896C0}"/>
              </a:ext>
            </a:extLst>
          </p:cNvPr>
          <p:cNvGrpSpPr>
            <a:grpSpLocks/>
          </p:cNvGrpSpPr>
          <p:nvPr/>
        </p:nvGrpSpPr>
        <p:grpSpPr bwMode="auto">
          <a:xfrm>
            <a:off x="3419475" y="2590800"/>
            <a:ext cx="3529013" cy="1700213"/>
            <a:chOff x="3216" y="2818"/>
            <a:chExt cx="2352" cy="1189"/>
          </a:xfrm>
        </p:grpSpPr>
        <p:sp>
          <p:nvSpPr>
            <p:cNvPr id="28697" name="AutoShape 21">
              <a:extLst>
                <a:ext uri="{FF2B5EF4-FFF2-40B4-BE49-F238E27FC236}">
                  <a16:creationId xmlns:a16="http://schemas.microsoft.com/office/drawing/2014/main" id="{8899EC0F-770E-4C88-BADC-59A18D492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3168"/>
              <a:ext cx="2352" cy="480"/>
            </a:xfrm>
            <a:prstGeom prst="flowChartAlternateProcess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endParaRPr lang="fr-FR" altLang="fr-FR" sz="14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graphicFrame>
          <p:nvGraphicFramePr>
            <p:cNvPr id="28698" name="Object 8">
              <a:extLst>
                <a:ext uri="{FF2B5EF4-FFF2-40B4-BE49-F238E27FC236}">
                  <a16:creationId xmlns:a16="http://schemas.microsoft.com/office/drawing/2014/main" id="{5C784677-50A9-4F71-9424-A4E4F7F6137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64" y="2818"/>
            <a:ext cx="2233" cy="1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679" name="Equation" r:id="rId9" imgW="3350160" imgH="1780920" progId="Equation.DSMT4">
                    <p:embed/>
                  </p:oleObj>
                </mc:Choice>
                <mc:Fallback>
                  <p:oleObj name="Equation" r:id="rId9" imgW="3350160" imgH="1780920" progId="Equation.DSMT4">
                    <p:embed/>
                    <p:pic>
                      <p:nvPicPr>
                        <p:cNvPr id="28698" name="Object 8">
                          <a:extLst>
                            <a:ext uri="{FF2B5EF4-FFF2-40B4-BE49-F238E27FC236}">
                              <a16:creationId xmlns:a16="http://schemas.microsoft.com/office/drawing/2014/main" id="{5C784677-50A9-4F71-9424-A4E4F7F6137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64" y="2818"/>
                          <a:ext cx="2233" cy="11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EAEAEA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fol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685" name="Line 31">
            <a:extLst>
              <a:ext uri="{FF2B5EF4-FFF2-40B4-BE49-F238E27FC236}">
                <a16:creationId xmlns:a16="http://schemas.microsoft.com/office/drawing/2014/main" id="{D1F02783-569C-4F01-836B-AADC2B13993A}"/>
              </a:ext>
            </a:extLst>
          </p:cNvPr>
          <p:cNvSpPr>
            <a:spLocks noChangeShapeType="1"/>
          </p:cNvSpPr>
          <p:nvPr/>
        </p:nvSpPr>
        <p:spPr bwMode="auto">
          <a:xfrm>
            <a:off x="5924550" y="42863"/>
            <a:ext cx="1047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aphicFrame>
        <p:nvGraphicFramePr>
          <p:cNvPr id="28686" name="Object 5">
            <a:extLst>
              <a:ext uri="{FF2B5EF4-FFF2-40B4-BE49-F238E27FC236}">
                <a16:creationId xmlns:a16="http://schemas.microsoft.com/office/drawing/2014/main" id="{D14FBFEB-698A-45E0-B340-1072E70CF8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5913" y="2565400"/>
          <a:ext cx="2503487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80" name="Equation" r:id="rId11" imgW="2044700" imgH="584200" progId="Equation.DSMT4">
                  <p:embed/>
                </p:oleObj>
              </mc:Choice>
              <mc:Fallback>
                <p:oleObj name="Equation" r:id="rId11" imgW="2044700" imgH="584200" progId="Equation.DSMT4">
                  <p:embed/>
                  <p:pic>
                    <p:nvPicPr>
                      <p:cNvPr id="28686" name="Object 5">
                        <a:extLst>
                          <a:ext uri="{FF2B5EF4-FFF2-40B4-BE49-F238E27FC236}">
                            <a16:creationId xmlns:a16="http://schemas.microsoft.com/office/drawing/2014/main" id="{D14FBFEB-698A-45E0-B340-1072E70CF8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913" y="2565400"/>
                        <a:ext cx="2503487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7" name="Text Box 36">
            <a:extLst>
              <a:ext uri="{FF2B5EF4-FFF2-40B4-BE49-F238E27FC236}">
                <a16:creationId xmlns:a16="http://schemas.microsoft.com/office/drawing/2014/main" id="{0EAE8B30-50C9-46F5-98C9-687EA88C2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357563"/>
            <a:ext cx="1512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fr-FR" sz="1600">
                <a:solidFill>
                  <a:srgbClr val="009900"/>
                </a:solidFill>
                <a:latin typeface="Arial" panose="020B0604020202020204" pitchFamily="34" charset="0"/>
              </a:rPr>
              <a:t>eigenvalues</a:t>
            </a:r>
          </a:p>
        </p:txBody>
      </p:sp>
      <p:sp>
        <p:nvSpPr>
          <p:cNvPr id="28688" name="Rectangle 38">
            <a:extLst>
              <a:ext uri="{FF2B5EF4-FFF2-40B4-BE49-F238E27FC236}">
                <a16:creationId xmlns:a16="http://schemas.microsoft.com/office/drawing/2014/main" id="{ECF94E88-77E2-4219-AD5D-AC5DCF8FE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2565400"/>
            <a:ext cx="1225550" cy="719138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>
              <a:latin typeface="Arial" panose="020B0604020202020204" pitchFamily="34" charset="0"/>
            </a:endParaRPr>
          </a:p>
        </p:txBody>
      </p:sp>
      <p:sp>
        <p:nvSpPr>
          <p:cNvPr id="28689" name="Text Box 39">
            <a:extLst>
              <a:ext uri="{FF2B5EF4-FFF2-40B4-BE49-F238E27FC236}">
                <a16:creationId xmlns:a16="http://schemas.microsoft.com/office/drawing/2014/main" id="{C7FB7539-C716-41C1-B5C5-7A0CEA371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365625"/>
            <a:ext cx="861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600">
                <a:latin typeface="Arial" panose="020B0604020202020204" pitchFamily="34" charset="0"/>
                <a:sym typeface="Symbol" panose="05050102010706020507" pitchFamily="18" charset="2"/>
              </a:rPr>
              <a:t>The time evolution of the mass eigenstates is governed by their eigenvalues :</a:t>
            </a:r>
            <a:endParaRPr lang="sq-AL" altLang="fr-FR" sz="16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28690" name="Object 6">
            <a:extLst>
              <a:ext uri="{FF2B5EF4-FFF2-40B4-BE49-F238E27FC236}">
                <a16:creationId xmlns:a16="http://schemas.microsoft.com/office/drawing/2014/main" id="{88EB58BB-C63E-4758-9356-D5EA139F0F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9388" y="5076825"/>
          <a:ext cx="3557587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81" name="Equation" r:id="rId13" imgW="2260600" imgH="419100" progId="Equation.DSMT4">
                  <p:embed/>
                </p:oleObj>
              </mc:Choice>
              <mc:Fallback>
                <p:oleObj name="Equation" r:id="rId13" imgW="2260600" imgH="419100" progId="Equation.DSMT4">
                  <p:embed/>
                  <p:pic>
                    <p:nvPicPr>
                      <p:cNvPr id="28690" name="Object 6">
                        <a:extLst>
                          <a:ext uri="{FF2B5EF4-FFF2-40B4-BE49-F238E27FC236}">
                            <a16:creationId xmlns:a16="http://schemas.microsoft.com/office/drawing/2014/main" id="{88EB58BB-C63E-4758-9356-D5EA139F0F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5076825"/>
                        <a:ext cx="3557587" cy="657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1" name="Object 7">
            <a:extLst>
              <a:ext uri="{FF2B5EF4-FFF2-40B4-BE49-F238E27FC236}">
                <a16:creationId xmlns:a16="http://schemas.microsoft.com/office/drawing/2014/main" id="{B08F9C9A-522B-4E46-8166-7E217851B55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43438" y="5013325"/>
          <a:ext cx="2255837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82" name="Equation" r:id="rId15" imgW="1511300" imgH="762000" progId="Equation.DSMT4">
                  <p:embed/>
                </p:oleObj>
              </mc:Choice>
              <mc:Fallback>
                <p:oleObj name="Equation" r:id="rId15" imgW="1511300" imgH="762000" progId="Equation.DSMT4">
                  <p:embed/>
                  <p:pic>
                    <p:nvPicPr>
                      <p:cNvPr id="28691" name="Object 7">
                        <a:extLst>
                          <a:ext uri="{FF2B5EF4-FFF2-40B4-BE49-F238E27FC236}">
                            <a16:creationId xmlns:a16="http://schemas.microsoft.com/office/drawing/2014/main" id="{B08F9C9A-522B-4E46-8166-7E217851B55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5013325"/>
                        <a:ext cx="2255837" cy="1138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fol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92" name="Text Box 45">
            <a:extLst>
              <a:ext uri="{FF2B5EF4-FFF2-40B4-BE49-F238E27FC236}">
                <a16:creationId xmlns:a16="http://schemas.microsoft.com/office/drawing/2014/main" id="{FD49B0D1-0A17-42C5-8836-71FCA94D94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5276850"/>
            <a:ext cx="43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28693" name="AutoShape 46">
            <a:extLst>
              <a:ext uri="{FF2B5EF4-FFF2-40B4-BE49-F238E27FC236}">
                <a16:creationId xmlns:a16="http://schemas.microsoft.com/office/drawing/2014/main" id="{D3DBAA33-6058-4910-9E9D-314C58C3E698}"/>
              </a:ext>
            </a:extLst>
          </p:cNvPr>
          <p:cNvSpPr>
            <a:spLocks/>
          </p:cNvSpPr>
          <p:nvPr/>
        </p:nvSpPr>
        <p:spPr bwMode="auto">
          <a:xfrm>
            <a:off x="5724525" y="6237288"/>
            <a:ext cx="3095625" cy="5492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800">
                <a:latin typeface="Arial" panose="020B0604020202020204" pitchFamily="34" charset="0"/>
              </a:rPr>
              <a:t>Time evolution </a:t>
            </a:r>
          </a:p>
        </p:txBody>
      </p:sp>
      <p:sp>
        <p:nvSpPr>
          <p:cNvPr id="28694" name="Text Box 42">
            <a:extLst>
              <a:ext uri="{FF2B5EF4-FFF2-40B4-BE49-F238E27FC236}">
                <a16:creationId xmlns:a16="http://schemas.microsoft.com/office/drawing/2014/main" id="{1C00F992-868A-41D0-BDEC-935BA13AB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3088" y="884238"/>
            <a:ext cx="4437062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45" tIns="41473" rIns="82945" bIns="4147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300" i="1">
                <a:latin typeface="Verdana" panose="020B0604030504040204" pitchFamily="34" charset="0"/>
              </a:rPr>
              <a:t>T</a:t>
            </a:r>
            <a:r>
              <a:rPr lang="en-US" altLang="fr-FR" sz="1300">
                <a:latin typeface="Verdana" panose="020B0604030504040204" pitchFamily="34" charset="0"/>
              </a:rPr>
              <a:t> conservation 	</a:t>
            </a:r>
            <a:r>
              <a:rPr lang="en-US" altLang="fr-FR" sz="1300">
                <a:latin typeface="Verdana" panose="020B0604030504040204" pitchFamily="34" charset="0"/>
                <a:sym typeface="Wingdings 3" panose="05040102010807070707" pitchFamily="18" charset="2"/>
              </a:rPr>
              <a:t>    |</a:t>
            </a:r>
            <a:r>
              <a:rPr lang="en-US" altLang="fr-FR" sz="1300" i="1">
                <a:latin typeface="Verdana" panose="020B0604030504040204" pitchFamily="34" charset="0"/>
                <a:sym typeface="Wingdings 3" panose="05040102010807070707" pitchFamily="18" charset="2"/>
              </a:rPr>
              <a:t>H</a:t>
            </a:r>
            <a:r>
              <a:rPr lang="en-US" altLang="fr-FR" sz="1300" baseline="-25000">
                <a:latin typeface="Verdana" panose="020B0604030504040204" pitchFamily="34" charset="0"/>
                <a:sym typeface="Wingdings 3" panose="05040102010807070707" pitchFamily="18" charset="2"/>
              </a:rPr>
              <a:t>21</a:t>
            </a:r>
            <a:r>
              <a:rPr lang="en-US" altLang="fr-FR" sz="1300">
                <a:latin typeface="Verdana" panose="020B0604030504040204" pitchFamily="34" charset="0"/>
                <a:sym typeface="Wingdings 3" panose="05040102010807070707" pitchFamily="18" charset="2"/>
              </a:rPr>
              <a:t>| = |</a:t>
            </a:r>
            <a:r>
              <a:rPr lang="en-US" altLang="fr-FR" sz="1300" i="1">
                <a:latin typeface="Verdana" panose="020B0604030504040204" pitchFamily="34" charset="0"/>
                <a:sym typeface="Wingdings 3" panose="05040102010807070707" pitchFamily="18" charset="2"/>
              </a:rPr>
              <a:t>H</a:t>
            </a:r>
            <a:r>
              <a:rPr lang="en-US" altLang="fr-FR" sz="1300" baseline="-25000">
                <a:latin typeface="Verdana" panose="020B0604030504040204" pitchFamily="34" charset="0"/>
                <a:sym typeface="Wingdings 3" panose="05040102010807070707" pitchFamily="18" charset="2"/>
              </a:rPr>
              <a:t>12</a:t>
            </a:r>
            <a:r>
              <a:rPr lang="en-US" altLang="fr-FR" sz="1300">
                <a:latin typeface="Verdana" panose="020B0604030504040204" pitchFamily="34" charset="0"/>
                <a:sym typeface="Wingdings 3" panose="05040102010807070707" pitchFamily="18" charset="2"/>
              </a:rPr>
              <a:t>|                 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300" i="1">
                <a:latin typeface="Verdana" panose="020B0604030504040204" pitchFamily="34" charset="0"/>
              </a:rPr>
              <a:t>CP</a:t>
            </a:r>
            <a:r>
              <a:rPr lang="en-US" altLang="fr-FR" sz="1300">
                <a:latin typeface="Verdana" panose="020B0604030504040204" pitchFamily="34" charset="0"/>
              </a:rPr>
              <a:t> conservation 	</a:t>
            </a:r>
            <a:r>
              <a:rPr lang="en-US" altLang="fr-FR" sz="1300">
                <a:latin typeface="Verdana" panose="020B0604030504040204" pitchFamily="34" charset="0"/>
                <a:sym typeface="Wingdings 3" panose="05040102010807070707" pitchFamily="18" charset="2"/>
              </a:rPr>
              <a:t>    |</a:t>
            </a:r>
            <a:r>
              <a:rPr lang="en-US" altLang="fr-FR" sz="1300" i="1">
                <a:latin typeface="Verdana" panose="020B0604030504040204" pitchFamily="34" charset="0"/>
                <a:sym typeface="Wingdings 3" panose="05040102010807070707" pitchFamily="18" charset="2"/>
              </a:rPr>
              <a:t>H</a:t>
            </a:r>
            <a:r>
              <a:rPr lang="en-US" altLang="fr-FR" sz="1300" baseline="-25000">
                <a:latin typeface="Verdana" panose="020B0604030504040204" pitchFamily="34" charset="0"/>
                <a:sym typeface="Wingdings 3" panose="05040102010807070707" pitchFamily="18" charset="2"/>
              </a:rPr>
              <a:t>21</a:t>
            </a:r>
            <a:r>
              <a:rPr lang="en-US" altLang="fr-FR" sz="1300">
                <a:latin typeface="Verdana" panose="020B0604030504040204" pitchFamily="34" charset="0"/>
                <a:sym typeface="Wingdings 3" panose="05040102010807070707" pitchFamily="18" charset="2"/>
              </a:rPr>
              <a:t>| = |</a:t>
            </a:r>
            <a:r>
              <a:rPr lang="en-US" altLang="fr-FR" sz="1300" i="1">
                <a:latin typeface="Verdana" panose="020B0604030504040204" pitchFamily="34" charset="0"/>
                <a:sym typeface="Wingdings 3" panose="05040102010807070707" pitchFamily="18" charset="2"/>
              </a:rPr>
              <a:t>H</a:t>
            </a:r>
            <a:r>
              <a:rPr lang="en-US" altLang="fr-FR" sz="1300" baseline="-25000">
                <a:latin typeface="Verdana" panose="020B0604030504040204" pitchFamily="34" charset="0"/>
                <a:sym typeface="Wingdings 3" panose="05040102010807070707" pitchFamily="18" charset="2"/>
              </a:rPr>
              <a:t>12</a:t>
            </a:r>
            <a:r>
              <a:rPr lang="en-US" altLang="fr-FR" sz="1300">
                <a:latin typeface="Verdana" panose="020B0604030504040204" pitchFamily="34" charset="0"/>
                <a:sym typeface="Wingdings 3" panose="05040102010807070707" pitchFamily="18" charset="2"/>
              </a:rPr>
              <a:t>|, </a:t>
            </a:r>
            <a:r>
              <a:rPr lang="en-US" altLang="fr-FR" sz="1300" i="1">
                <a:latin typeface="Verdana" panose="020B0604030504040204" pitchFamily="34" charset="0"/>
                <a:sym typeface="Wingdings 3" panose="05040102010807070707" pitchFamily="18" charset="2"/>
              </a:rPr>
              <a:t>H</a:t>
            </a:r>
            <a:r>
              <a:rPr lang="en-US" altLang="fr-FR" sz="1300" baseline="-25000">
                <a:latin typeface="Verdana" panose="020B0604030504040204" pitchFamily="34" charset="0"/>
                <a:sym typeface="Wingdings 3" panose="05040102010807070707" pitchFamily="18" charset="2"/>
              </a:rPr>
              <a:t>11</a:t>
            </a:r>
            <a:r>
              <a:rPr lang="en-US" altLang="fr-FR" sz="1300">
                <a:latin typeface="Verdana" panose="020B0604030504040204" pitchFamily="34" charset="0"/>
                <a:sym typeface="Wingdings 3" panose="05040102010807070707" pitchFamily="18" charset="2"/>
              </a:rPr>
              <a:t> = </a:t>
            </a:r>
            <a:r>
              <a:rPr lang="en-US" altLang="fr-FR" sz="1300" i="1">
                <a:latin typeface="Verdana" panose="020B0604030504040204" pitchFamily="34" charset="0"/>
                <a:sym typeface="Wingdings 3" panose="05040102010807070707" pitchFamily="18" charset="2"/>
              </a:rPr>
              <a:t>H</a:t>
            </a:r>
            <a:r>
              <a:rPr lang="en-US" altLang="fr-FR" sz="1300" baseline="-25000">
                <a:latin typeface="Verdana" panose="020B0604030504040204" pitchFamily="34" charset="0"/>
                <a:sym typeface="Wingdings 3" panose="05040102010807070707" pitchFamily="18" charset="2"/>
              </a:rPr>
              <a:t>22</a:t>
            </a:r>
            <a:r>
              <a:rPr lang="en-US" altLang="fr-FR" sz="1300">
                <a:latin typeface="Verdana" panose="020B0604030504040204" pitchFamily="34" charset="0"/>
                <a:sym typeface="Wingdings 3" panose="05040102010807070707" pitchFamily="18" charset="2"/>
              </a:rPr>
              <a:t> 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300" i="1">
                <a:solidFill>
                  <a:srgbClr val="0000FF"/>
                </a:solidFill>
                <a:latin typeface="Verdana" panose="020B0604030504040204" pitchFamily="34" charset="0"/>
              </a:rPr>
              <a:t>CPT</a:t>
            </a:r>
            <a:r>
              <a:rPr lang="en-US" altLang="fr-FR" sz="1300">
                <a:solidFill>
                  <a:srgbClr val="0000FF"/>
                </a:solidFill>
                <a:latin typeface="Verdana" panose="020B0604030504040204" pitchFamily="34" charset="0"/>
              </a:rPr>
              <a:t> conservation 	</a:t>
            </a:r>
            <a:r>
              <a:rPr lang="en-US" altLang="fr-FR" sz="1300">
                <a:solidFill>
                  <a:srgbClr val="0000FF"/>
                </a:solidFill>
                <a:latin typeface="Verdana" panose="020B0604030504040204" pitchFamily="34" charset="0"/>
                <a:sym typeface="Wingdings 3" panose="05040102010807070707" pitchFamily="18" charset="2"/>
              </a:rPr>
              <a:t>    </a:t>
            </a:r>
            <a:r>
              <a:rPr lang="en-US" altLang="fr-FR" sz="1300" i="1">
                <a:solidFill>
                  <a:srgbClr val="0000FF"/>
                </a:solidFill>
                <a:latin typeface="Verdana" panose="020B0604030504040204" pitchFamily="34" charset="0"/>
                <a:sym typeface="Wingdings 3" panose="05040102010807070707" pitchFamily="18" charset="2"/>
              </a:rPr>
              <a:t>H</a:t>
            </a:r>
            <a:r>
              <a:rPr lang="en-US" altLang="fr-FR" sz="1300" baseline="-25000">
                <a:solidFill>
                  <a:srgbClr val="0000FF"/>
                </a:solidFill>
                <a:latin typeface="Verdana" panose="020B0604030504040204" pitchFamily="34" charset="0"/>
                <a:sym typeface="Wingdings 3" panose="05040102010807070707" pitchFamily="18" charset="2"/>
              </a:rPr>
              <a:t>11</a:t>
            </a:r>
            <a:r>
              <a:rPr lang="en-US" altLang="fr-FR" sz="1300">
                <a:solidFill>
                  <a:srgbClr val="0000FF"/>
                </a:solidFill>
                <a:latin typeface="Verdana" panose="020B0604030504040204" pitchFamily="34" charset="0"/>
                <a:sym typeface="Wingdings 3" panose="05040102010807070707" pitchFamily="18" charset="2"/>
              </a:rPr>
              <a:t> = </a:t>
            </a:r>
            <a:r>
              <a:rPr lang="en-US" altLang="fr-FR" sz="1300" i="1">
                <a:solidFill>
                  <a:srgbClr val="0000FF"/>
                </a:solidFill>
                <a:latin typeface="Verdana" panose="020B0604030504040204" pitchFamily="34" charset="0"/>
                <a:sym typeface="Wingdings 3" panose="05040102010807070707" pitchFamily="18" charset="2"/>
              </a:rPr>
              <a:t>H</a:t>
            </a:r>
            <a:r>
              <a:rPr lang="en-US" altLang="fr-FR" sz="1300" baseline="-25000">
                <a:solidFill>
                  <a:srgbClr val="0000FF"/>
                </a:solidFill>
                <a:latin typeface="Verdana" panose="020B0604030504040204" pitchFamily="34" charset="0"/>
                <a:sym typeface="Wingdings 3" panose="05040102010807070707" pitchFamily="18" charset="2"/>
              </a:rPr>
              <a:t>22</a:t>
            </a:r>
            <a:r>
              <a:rPr lang="en-US" altLang="fr-FR" sz="1300">
                <a:solidFill>
                  <a:srgbClr val="0000FF"/>
                </a:solidFill>
                <a:latin typeface="Verdana" panose="020B0604030504040204" pitchFamily="34" charset="0"/>
                <a:sym typeface="Wingdings 3" panose="05040102010807070707" pitchFamily="18" charset="2"/>
              </a:rPr>
              <a:t> </a:t>
            </a:r>
          </a:p>
        </p:txBody>
      </p:sp>
      <p:sp>
        <p:nvSpPr>
          <p:cNvPr id="28695" name="ZoneTexte 2">
            <a:extLst>
              <a:ext uri="{FF2B5EF4-FFF2-40B4-BE49-F238E27FC236}">
                <a16:creationId xmlns:a16="http://schemas.microsoft.com/office/drawing/2014/main" id="{BA1790F7-E916-4F2B-AF9D-E8C01C9DA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3775" y="2524125"/>
            <a:ext cx="282575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400">
                <a:latin typeface="Arial" panose="020B0604020202020204" pitchFamily="34" charset="0"/>
                <a:sym typeface="Symbol" panose="05050102010706020507" pitchFamily="18" charset="2"/>
              </a:rPr>
              <a:t></a:t>
            </a:r>
            <a:endParaRPr lang="fr-FR" altLang="fr-FR" sz="1400">
              <a:latin typeface="Arial" panose="020B0604020202020204" pitchFamily="34" charset="0"/>
            </a:endParaRPr>
          </a:p>
        </p:txBody>
      </p:sp>
      <p:sp>
        <p:nvSpPr>
          <p:cNvPr id="28696" name="Espace réservé du numéro de diapositive 3">
            <a:extLst>
              <a:ext uri="{FF2B5EF4-FFF2-40B4-BE49-F238E27FC236}">
                <a16:creationId xmlns:a16="http://schemas.microsoft.com/office/drawing/2014/main" id="{1F20575E-6307-4A9D-AEF6-D3F9C9A1C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26B5E33-F591-44BA-9E60-3C6798C64AD0}" type="slidenum">
              <a:rPr lang="fr-FR" altLang="fr-FR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041963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TESHEP2023-FlavourPhysics-PART-III</Template>
  <TotalTime>47</TotalTime>
  <Words>1186</Words>
  <Application>Microsoft Office PowerPoint</Application>
  <PresentationFormat>Affichage à l'écran (4:3)</PresentationFormat>
  <Paragraphs>269</Paragraphs>
  <Slides>25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39" baseType="lpstr">
      <vt:lpstr>Arial</vt:lpstr>
      <vt:lpstr>Calibri</vt:lpstr>
      <vt:lpstr>Century Gothic</vt:lpstr>
      <vt:lpstr>Standard Symbols L</vt:lpstr>
      <vt:lpstr>StarSymbol</vt:lpstr>
      <vt:lpstr>Symbol</vt:lpstr>
      <vt:lpstr>Symbol Proportional</vt:lpstr>
      <vt:lpstr>Times</vt:lpstr>
      <vt:lpstr>Times New Roman</vt:lpstr>
      <vt:lpstr>Verdana</vt:lpstr>
      <vt:lpstr>Wingdings</vt:lpstr>
      <vt:lpstr>Modèle par défaut</vt:lpstr>
      <vt:lpstr>Equation</vt:lpstr>
      <vt:lpstr>Image bitmap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LAL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Achille Stocchi</dc:creator>
  <cp:lastModifiedBy>Achille Stocchi</cp:lastModifiedBy>
  <cp:revision>12</cp:revision>
  <dcterms:created xsi:type="dcterms:W3CDTF">2024-07-11T09:58:44Z</dcterms:created>
  <dcterms:modified xsi:type="dcterms:W3CDTF">2024-07-14T09:51:53Z</dcterms:modified>
</cp:coreProperties>
</file>