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315" r:id="rId2"/>
    <p:sldId id="323" r:id="rId3"/>
    <p:sldId id="327" r:id="rId4"/>
    <p:sldId id="322" r:id="rId5"/>
    <p:sldId id="333" r:id="rId6"/>
    <p:sldId id="281" r:id="rId7"/>
    <p:sldId id="309" r:id="rId8"/>
    <p:sldId id="271" r:id="rId9"/>
    <p:sldId id="334" r:id="rId10"/>
    <p:sldId id="325" r:id="rId11"/>
    <p:sldId id="318" r:id="rId12"/>
    <p:sldId id="283" r:id="rId13"/>
    <p:sldId id="286" r:id="rId14"/>
    <p:sldId id="324" r:id="rId15"/>
    <p:sldId id="329" r:id="rId16"/>
    <p:sldId id="335" r:id="rId17"/>
    <p:sldId id="305" r:id="rId18"/>
    <p:sldId id="282" r:id="rId19"/>
    <p:sldId id="300" r:id="rId20"/>
    <p:sldId id="276" r:id="rId21"/>
    <p:sldId id="312" r:id="rId22"/>
    <p:sldId id="328" r:id="rId23"/>
    <p:sldId id="337" r:id="rId24"/>
    <p:sldId id="331" r:id="rId25"/>
    <p:sldId id="303" r:id="rId26"/>
    <p:sldId id="338" r:id="rId27"/>
    <p:sldId id="306" r:id="rId28"/>
    <p:sldId id="257" r:id="rId29"/>
    <p:sldId id="290" r:id="rId30"/>
    <p:sldId id="299" r:id="rId31"/>
    <p:sldId id="292" r:id="rId32"/>
    <p:sldId id="293" r:id="rId33"/>
    <p:sldId id="288" r:id="rId34"/>
    <p:sldId id="304" r:id="rId35"/>
    <p:sldId id="296" r:id="rId3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chille Stocchi" initials="AS" lastIdx="1" clrIdx="0">
    <p:extLst>
      <p:ext uri="{19B8F6BF-5375-455C-9EA6-DF929625EA0E}">
        <p15:presenceInfo xmlns:p15="http://schemas.microsoft.com/office/powerpoint/2012/main" userId="S-1-5-21-4087870506-3340583420-3770169302-330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CFE22"/>
    <a:srgbClr val="D3BD9C"/>
    <a:srgbClr val="F9D28D"/>
    <a:srgbClr val="C1E1EB"/>
    <a:srgbClr val="0372BD"/>
    <a:srgbClr val="574427"/>
    <a:srgbClr val="3A2D1A"/>
    <a:srgbClr val="FF99FF"/>
    <a:srgbClr val="3338FD"/>
    <a:srgbClr val="272C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43" autoAdjust="0"/>
    <p:restoredTop sz="92838" autoAdjust="0"/>
  </p:normalViewPr>
  <p:slideViewPr>
    <p:cSldViewPr snapToGrid="0">
      <p:cViewPr varScale="1">
        <p:scale>
          <a:sx n="79" d="100"/>
          <a:sy n="79" d="100"/>
        </p:scale>
        <p:origin x="850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249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commentAuthors" Target="commentAuthor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61106F-F2CD-4B8C-B374-4458A2B2B652}" type="datetimeFigureOut">
              <a:rPr lang="fr-FR" smtClean="0"/>
              <a:t>19/07/2024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B8582E-170B-4D14-8DA5-3BF576D7CC1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5289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F301D-CA00-4C8D-AAC4-5DFA0B0F0A2C}" type="datetimeFigureOut">
              <a:rPr lang="fr-FR" smtClean="0"/>
              <a:t>19/07/2024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38E1B-8167-4DF4-8FDC-834F9B3C8BB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42946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F301D-CA00-4C8D-AAC4-5DFA0B0F0A2C}" type="datetimeFigureOut">
              <a:rPr lang="fr-FR" smtClean="0"/>
              <a:t>19/07/2024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38E1B-8167-4DF4-8FDC-834F9B3C8BB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65139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F301D-CA00-4C8D-AAC4-5DFA0B0F0A2C}" type="datetimeFigureOut">
              <a:rPr lang="fr-FR" smtClean="0"/>
              <a:t>19/07/2024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38E1B-8167-4DF4-8FDC-834F9B3C8BB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9854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F301D-CA00-4C8D-AAC4-5DFA0B0F0A2C}" type="datetimeFigureOut">
              <a:rPr lang="fr-FR" smtClean="0"/>
              <a:t>19/07/2024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38E1B-8167-4DF4-8FDC-834F9B3C8BB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3873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F301D-CA00-4C8D-AAC4-5DFA0B0F0A2C}" type="datetimeFigureOut">
              <a:rPr lang="fr-FR" smtClean="0"/>
              <a:t>19/07/2024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38E1B-8167-4DF4-8FDC-834F9B3C8BB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68675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F301D-CA00-4C8D-AAC4-5DFA0B0F0A2C}" type="datetimeFigureOut">
              <a:rPr lang="fr-FR" smtClean="0"/>
              <a:t>19/07/2024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38E1B-8167-4DF4-8FDC-834F9B3C8BB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885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F301D-CA00-4C8D-AAC4-5DFA0B0F0A2C}" type="datetimeFigureOut">
              <a:rPr lang="fr-FR" smtClean="0"/>
              <a:t>19/07/2024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38E1B-8167-4DF4-8FDC-834F9B3C8BB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5471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F301D-CA00-4C8D-AAC4-5DFA0B0F0A2C}" type="datetimeFigureOut">
              <a:rPr lang="fr-FR" smtClean="0"/>
              <a:t>19/07/2024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38E1B-8167-4DF4-8FDC-834F9B3C8BB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27874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F301D-CA00-4C8D-AAC4-5DFA0B0F0A2C}" type="datetimeFigureOut">
              <a:rPr lang="fr-FR" smtClean="0"/>
              <a:t>19/07/2024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38E1B-8167-4DF4-8FDC-834F9B3C8BB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8739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F301D-CA00-4C8D-AAC4-5DFA0B0F0A2C}" type="datetimeFigureOut">
              <a:rPr lang="fr-FR" smtClean="0"/>
              <a:t>19/07/2024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38E1B-8167-4DF4-8FDC-834F9B3C8BB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79098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F301D-CA00-4C8D-AAC4-5DFA0B0F0A2C}" type="datetimeFigureOut">
              <a:rPr lang="fr-FR" smtClean="0"/>
              <a:t>19/07/2024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38E1B-8167-4DF4-8FDC-834F9B3C8BB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2203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0F301D-CA00-4C8D-AAC4-5DFA0B0F0A2C}" type="datetimeFigureOut">
              <a:rPr lang="fr-FR" smtClean="0"/>
              <a:t>19/07/2024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038E1B-8167-4DF4-8FDC-834F9B3C8BB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1142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jpe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10" Type="http://schemas.openxmlformats.org/officeDocument/2006/relationships/image" Target="../media/image59.png"/><Relationship Id="rId4" Type="http://schemas.openxmlformats.org/officeDocument/2006/relationships/image" Target="../media/image53.png"/><Relationship Id="rId9" Type="http://schemas.openxmlformats.org/officeDocument/2006/relationships/image" Target="../media/image5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image" Target="../media/image61.png"/><Relationship Id="rId7" Type="http://schemas.openxmlformats.org/officeDocument/2006/relationships/image" Target="../media/image60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63.png"/><Relationship Id="rId10" Type="http://schemas.openxmlformats.org/officeDocument/2006/relationships/image" Target="../media/image66.png"/><Relationship Id="rId4" Type="http://schemas.openxmlformats.org/officeDocument/2006/relationships/image" Target="../media/image62.png"/><Relationship Id="rId9" Type="http://schemas.openxmlformats.org/officeDocument/2006/relationships/image" Target="../media/image6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png"/><Relationship Id="rId3" Type="http://schemas.openxmlformats.org/officeDocument/2006/relationships/image" Target="../media/image73.png"/><Relationship Id="rId7" Type="http://schemas.openxmlformats.org/officeDocument/2006/relationships/image" Target="../media/image77.pn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6.png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png"/><Relationship Id="rId3" Type="http://schemas.openxmlformats.org/officeDocument/2006/relationships/image" Target="../media/image80.png"/><Relationship Id="rId7" Type="http://schemas.openxmlformats.org/officeDocument/2006/relationships/image" Target="../media/image84.png"/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3.png"/><Relationship Id="rId5" Type="http://schemas.openxmlformats.org/officeDocument/2006/relationships/image" Target="../media/image82.png"/><Relationship Id="rId10" Type="http://schemas.openxmlformats.org/officeDocument/2006/relationships/image" Target="../media/image87.png"/><Relationship Id="rId4" Type="http://schemas.openxmlformats.org/officeDocument/2006/relationships/image" Target="../media/image81.png"/><Relationship Id="rId9" Type="http://schemas.openxmlformats.org/officeDocument/2006/relationships/image" Target="../media/image8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0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7.png"/><Relationship Id="rId3" Type="http://schemas.openxmlformats.org/officeDocument/2006/relationships/image" Target="../media/image92.png"/><Relationship Id="rId7" Type="http://schemas.openxmlformats.org/officeDocument/2006/relationships/image" Target="../media/image96.png"/><Relationship Id="rId2" Type="http://schemas.openxmlformats.org/officeDocument/2006/relationships/image" Target="../media/image9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5.png"/><Relationship Id="rId5" Type="http://schemas.openxmlformats.org/officeDocument/2006/relationships/image" Target="../media/image94.png"/><Relationship Id="rId4" Type="http://schemas.openxmlformats.org/officeDocument/2006/relationships/image" Target="../media/image93.png"/><Relationship Id="rId9" Type="http://schemas.openxmlformats.org/officeDocument/2006/relationships/image" Target="../media/image9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jpeg"/><Relationship Id="rId2" Type="http://schemas.openxmlformats.org/officeDocument/2006/relationships/image" Target="../media/image9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jpeg"/><Relationship Id="rId2" Type="http://schemas.openxmlformats.org/officeDocument/2006/relationships/image" Target="../media/image10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jpeg"/><Relationship Id="rId2" Type="http://schemas.openxmlformats.org/officeDocument/2006/relationships/image" Target="../media/image10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9.jpeg"/><Relationship Id="rId5" Type="http://schemas.openxmlformats.org/officeDocument/2006/relationships/image" Target="../media/image108.jpeg"/><Relationship Id="rId4" Type="http://schemas.openxmlformats.org/officeDocument/2006/relationships/image" Target="../media/image10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jpeg"/><Relationship Id="rId2" Type="http://schemas.openxmlformats.org/officeDocument/2006/relationships/image" Target="../media/image1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jpeg"/><Relationship Id="rId7" Type="http://schemas.openxmlformats.org/officeDocument/2006/relationships/image" Target="../media/image118.jpeg"/><Relationship Id="rId2" Type="http://schemas.openxmlformats.org/officeDocument/2006/relationships/image" Target="../media/image1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7.jpg"/><Relationship Id="rId5" Type="http://schemas.openxmlformats.org/officeDocument/2006/relationships/image" Target="../media/image116.jpeg"/><Relationship Id="rId4" Type="http://schemas.openxmlformats.org/officeDocument/2006/relationships/image" Target="../media/image115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9.jpeg"/><Relationship Id="rId3" Type="http://schemas.openxmlformats.org/officeDocument/2006/relationships/image" Target="../media/image114.jpeg"/><Relationship Id="rId7" Type="http://schemas.openxmlformats.org/officeDocument/2006/relationships/image" Target="../media/image118.jpeg"/><Relationship Id="rId2" Type="http://schemas.openxmlformats.org/officeDocument/2006/relationships/image" Target="../media/image1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7.jpg"/><Relationship Id="rId5" Type="http://schemas.openxmlformats.org/officeDocument/2006/relationships/image" Target="../media/image116.jpeg"/><Relationship Id="rId4" Type="http://schemas.openxmlformats.org/officeDocument/2006/relationships/image" Target="../media/image115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jpeg"/><Relationship Id="rId7" Type="http://schemas.openxmlformats.org/officeDocument/2006/relationships/image" Target="../media/image126.jpeg"/><Relationship Id="rId2" Type="http://schemas.openxmlformats.org/officeDocument/2006/relationships/image" Target="../media/image1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5.jpeg"/><Relationship Id="rId5" Type="http://schemas.openxmlformats.org/officeDocument/2006/relationships/image" Target="../media/image124.jpeg"/><Relationship Id="rId4" Type="http://schemas.openxmlformats.org/officeDocument/2006/relationships/image" Target="../media/image12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jpeg"/><Relationship Id="rId2" Type="http://schemas.openxmlformats.org/officeDocument/2006/relationships/image" Target="../media/image1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9.jpe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6.jpeg"/><Relationship Id="rId3" Type="http://schemas.openxmlformats.org/officeDocument/2006/relationships/image" Target="../media/image131.jpeg"/><Relationship Id="rId7" Type="http://schemas.openxmlformats.org/officeDocument/2006/relationships/image" Target="../media/image135.jpeg"/><Relationship Id="rId2" Type="http://schemas.openxmlformats.org/officeDocument/2006/relationships/image" Target="../media/image1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4.jpeg"/><Relationship Id="rId11" Type="http://schemas.openxmlformats.org/officeDocument/2006/relationships/image" Target="../media/image139.jpeg"/><Relationship Id="rId5" Type="http://schemas.openxmlformats.org/officeDocument/2006/relationships/image" Target="../media/image133.jpeg"/><Relationship Id="rId10" Type="http://schemas.openxmlformats.org/officeDocument/2006/relationships/image" Target="../media/image138.jpeg"/><Relationship Id="rId4" Type="http://schemas.openxmlformats.org/officeDocument/2006/relationships/image" Target="../media/image132.jpeg"/><Relationship Id="rId9" Type="http://schemas.openxmlformats.org/officeDocument/2006/relationships/image" Target="../media/image13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pn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4.jpeg"/><Relationship Id="rId5" Type="http://schemas.openxmlformats.org/officeDocument/2006/relationships/image" Target="../media/image143.png"/><Relationship Id="rId4" Type="http://schemas.openxmlformats.org/officeDocument/2006/relationships/image" Target="../media/image142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19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8.jpeg"/><Relationship Id="rId5" Type="http://schemas.openxmlformats.org/officeDocument/2006/relationships/image" Target="../media/image16.emf"/><Relationship Id="rId4" Type="http://schemas.openxmlformats.org/officeDocument/2006/relationships/oleObject" Target="../embeddings/oleObject1.bin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7.jpeg"/><Relationship Id="rId2" Type="http://schemas.openxmlformats.org/officeDocument/2006/relationships/image" Target="../media/image146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8.jpeg"/><Relationship Id="rId2" Type="http://schemas.openxmlformats.org/officeDocument/2006/relationships/image" Target="../media/image146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6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jpeg"/><Relationship Id="rId2" Type="http://schemas.openxmlformats.org/officeDocument/2006/relationships/image" Target="../media/image14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2.png"/><Relationship Id="rId4" Type="http://schemas.openxmlformats.org/officeDocument/2006/relationships/image" Target="../media/image151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3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 16">
            <a:extLst>
              <a:ext uri="{FF2B5EF4-FFF2-40B4-BE49-F238E27FC236}">
                <a16:creationId xmlns:a16="http://schemas.microsoft.com/office/drawing/2014/main" id="{01413EAE-0C4B-4F24-AD99-B2C7DB646CB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50" t="5115" r="39419" b="26308"/>
          <a:stretch/>
        </p:blipFill>
        <p:spPr>
          <a:xfrm rot="5400000">
            <a:off x="2667001" y="-2667001"/>
            <a:ext cx="6858001" cy="12192000"/>
          </a:xfrm>
          <a:prstGeom prst="rect">
            <a:avLst/>
          </a:prstGeom>
        </p:spPr>
      </p:pic>
      <p:pic>
        <p:nvPicPr>
          <p:cNvPr id="18" name="Picture 106" descr="logo_1">
            <a:extLst>
              <a:ext uri="{FF2B5EF4-FFF2-40B4-BE49-F238E27FC236}">
                <a16:creationId xmlns:a16="http://schemas.microsoft.com/office/drawing/2014/main" id="{F87466B4-4C22-4455-900D-3A08B4B82B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400" y="5712489"/>
            <a:ext cx="1699162" cy="1132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Image 3">
            <a:extLst>
              <a:ext uri="{FF2B5EF4-FFF2-40B4-BE49-F238E27FC236}">
                <a16:creationId xmlns:a16="http://schemas.microsoft.com/office/drawing/2014/main" id="{7715C28E-365E-440D-9DE6-295AF1DC3E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1436" y="5258104"/>
            <a:ext cx="2267538" cy="1603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 Box 101">
            <a:extLst>
              <a:ext uri="{FF2B5EF4-FFF2-40B4-BE49-F238E27FC236}">
                <a16:creationId xmlns:a16="http://schemas.microsoft.com/office/drawing/2014/main" id="{B5BF495B-8A17-4711-88A1-07410D7D31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77452" y="1187317"/>
            <a:ext cx="1329210" cy="33855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ZA" altLang="fr-FR" sz="1600" i="1" dirty="0">
                <a:latin typeface="+mn-lt"/>
              </a:rPr>
              <a:t>19</a:t>
            </a:r>
            <a:r>
              <a:rPr lang="en-ZA" altLang="fr-FR" sz="1600" i="1" baseline="30000" dirty="0">
                <a:latin typeface="+mn-lt"/>
              </a:rPr>
              <a:t>th</a:t>
            </a:r>
            <a:r>
              <a:rPr lang="en-ZA" altLang="fr-FR" sz="1600" i="1" dirty="0">
                <a:latin typeface="+mn-lt"/>
              </a:rPr>
              <a:t> July 2024</a:t>
            </a:r>
          </a:p>
        </p:txBody>
      </p:sp>
      <p:sp>
        <p:nvSpPr>
          <p:cNvPr id="22" name="Text Box 103">
            <a:extLst>
              <a:ext uri="{FF2B5EF4-FFF2-40B4-BE49-F238E27FC236}">
                <a16:creationId xmlns:a16="http://schemas.microsoft.com/office/drawing/2014/main" id="{EFDB0080-5CA2-4334-A2AA-65BBEB977A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95435" y="51931"/>
            <a:ext cx="3893245" cy="64633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ZA" altLang="fr-FR" sz="3600">
                <a:latin typeface="+mn-lt"/>
              </a:rPr>
              <a:t>Concluding remarks</a:t>
            </a:r>
          </a:p>
        </p:txBody>
      </p:sp>
      <p:sp>
        <p:nvSpPr>
          <p:cNvPr id="23" name="ZoneTexte 4">
            <a:extLst>
              <a:ext uri="{FF2B5EF4-FFF2-40B4-BE49-F238E27FC236}">
                <a16:creationId xmlns:a16="http://schemas.microsoft.com/office/drawing/2014/main" id="{5C1C654F-1917-4D5B-A12E-4BE81CF555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52800" y="750932"/>
            <a:ext cx="4824928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ZA" altLang="fr-FR" sz="1800" i="1">
                <a:latin typeface="+mn-lt"/>
              </a:rPr>
              <a:t>on behalf of the Organising/Program Commitee </a:t>
            </a:r>
          </a:p>
        </p:txBody>
      </p:sp>
      <p:pic>
        <p:nvPicPr>
          <p:cNvPr id="75" name="Picture 5" descr="europe_fr">
            <a:extLst>
              <a:ext uri="{FF2B5EF4-FFF2-40B4-BE49-F238E27FC236}">
                <a16:creationId xmlns:a16="http://schemas.microsoft.com/office/drawing/2014/main" id="{ED6FEC9E-C624-47D7-804D-B026A2D2C4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0826" y="3970564"/>
            <a:ext cx="3250347" cy="29107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" name="AutoShape 6">
            <a:extLst>
              <a:ext uri="{FF2B5EF4-FFF2-40B4-BE49-F238E27FC236}">
                <a16:creationId xmlns:a16="http://schemas.microsoft.com/office/drawing/2014/main" id="{42DEEC64-DE98-483F-AAAD-03AF2EAA5D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27988" y="5658772"/>
            <a:ext cx="100546" cy="82762"/>
          </a:xfrm>
          <a:prstGeom prst="star5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 sz="400"/>
          </a:p>
        </p:txBody>
      </p:sp>
      <p:sp>
        <p:nvSpPr>
          <p:cNvPr id="77" name="AutoShape 11">
            <a:extLst>
              <a:ext uri="{FF2B5EF4-FFF2-40B4-BE49-F238E27FC236}">
                <a16:creationId xmlns:a16="http://schemas.microsoft.com/office/drawing/2014/main" id="{B269F547-5E64-4743-839E-4B454058F0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32353" y="5499304"/>
            <a:ext cx="100547" cy="82761"/>
          </a:xfrm>
          <a:prstGeom prst="star5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 sz="400"/>
          </a:p>
        </p:txBody>
      </p:sp>
      <p:sp>
        <p:nvSpPr>
          <p:cNvPr id="78" name="AutoShape 18">
            <a:extLst>
              <a:ext uri="{FF2B5EF4-FFF2-40B4-BE49-F238E27FC236}">
                <a16:creationId xmlns:a16="http://schemas.microsoft.com/office/drawing/2014/main" id="{134F52C0-F7E8-423B-BCBC-E851A7D99B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89851" y="5499304"/>
            <a:ext cx="100547" cy="82761"/>
          </a:xfrm>
          <a:prstGeom prst="star5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 sz="400"/>
          </a:p>
        </p:txBody>
      </p:sp>
      <p:sp>
        <p:nvSpPr>
          <p:cNvPr id="79" name="AutoShape 19">
            <a:extLst>
              <a:ext uri="{FF2B5EF4-FFF2-40B4-BE49-F238E27FC236}">
                <a16:creationId xmlns:a16="http://schemas.microsoft.com/office/drawing/2014/main" id="{2E071AC0-6BCF-4CA6-ADC8-812070CEB4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11101" y="5438073"/>
            <a:ext cx="100547" cy="82762"/>
          </a:xfrm>
          <a:prstGeom prst="star5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 sz="400"/>
          </a:p>
        </p:txBody>
      </p:sp>
      <p:pic>
        <p:nvPicPr>
          <p:cNvPr id="80" name="Picture 22" descr="Ukraine_tn">
            <a:extLst>
              <a:ext uri="{FF2B5EF4-FFF2-40B4-BE49-F238E27FC236}">
                <a16:creationId xmlns:a16="http://schemas.microsoft.com/office/drawing/2014/main" id="{3118E076-0E6C-4C8D-B5C4-7BA1D2B95C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8006" y="4095153"/>
            <a:ext cx="271129" cy="190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" name="Picture 26" descr="pologne_tn">
            <a:extLst>
              <a:ext uri="{FF2B5EF4-FFF2-40B4-BE49-F238E27FC236}">
                <a16:creationId xmlns:a16="http://schemas.microsoft.com/office/drawing/2014/main" id="{340A22B9-58C5-47AC-A627-5F65830545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1098" y="4094549"/>
            <a:ext cx="277244" cy="188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2" name="Group 31">
            <a:extLst>
              <a:ext uri="{FF2B5EF4-FFF2-40B4-BE49-F238E27FC236}">
                <a16:creationId xmlns:a16="http://schemas.microsoft.com/office/drawing/2014/main" id="{D72FB387-293E-4E17-9A1C-6DE3E503D88A}"/>
              </a:ext>
            </a:extLst>
          </p:cNvPr>
          <p:cNvGrpSpPr>
            <a:grpSpLocks/>
          </p:cNvGrpSpPr>
          <p:nvPr/>
        </p:nvGrpSpPr>
        <p:grpSpPr bwMode="auto">
          <a:xfrm>
            <a:off x="5197547" y="4099863"/>
            <a:ext cx="208582" cy="190983"/>
            <a:chOff x="1413" y="234"/>
            <a:chExt cx="554" cy="366"/>
          </a:xfrm>
        </p:grpSpPr>
        <p:pic>
          <p:nvPicPr>
            <p:cNvPr id="83" name="Picture 32" descr="france_tn">
              <a:extLst>
                <a:ext uri="{FF2B5EF4-FFF2-40B4-BE49-F238E27FC236}">
                  <a16:creationId xmlns:a16="http://schemas.microsoft.com/office/drawing/2014/main" id="{00DFD0D8-7B72-40D8-A127-A21C92A9DD9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24" y="234"/>
              <a:ext cx="532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4" name="Rectangle 33">
              <a:extLst>
                <a:ext uri="{FF2B5EF4-FFF2-40B4-BE49-F238E27FC236}">
                  <a16:creationId xmlns:a16="http://schemas.microsoft.com/office/drawing/2014/main" id="{4D470E78-B23C-4BAC-AA2E-E36A792B57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3" y="238"/>
              <a:ext cx="554" cy="36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fr-FR" altLang="fr-FR" sz="1000"/>
            </a:p>
          </p:txBody>
        </p:sp>
      </p:grpSp>
      <p:sp>
        <p:nvSpPr>
          <p:cNvPr id="85" name="AutoShape 54">
            <a:extLst>
              <a:ext uri="{FF2B5EF4-FFF2-40B4-BE49-F238E27FC236}">
                <a16:creationId xmlns:a16="http://schemas.microsoft.com/office/drawing/2014/main" id="{95610460-FEAB-4C85-A7D9-1CE2276EB9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4275" y="5599560"/>
            <a:ext cx="100547" cy="82762"/>
          </a:xfrm>
          <a:prstGeom prst="star5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 sz="400"/>
          </a:p>
        </p:txBody>
      </p:sp>
      <p:sp>
        <p:nvSpPr>
          <p:cNvPr id="86" name="Line 57">
            <a:extLst>
              <a:ext uri="{FF2B5EF4-FFF2-40B4-BE49-F238E27FC236}">
                <a16:creationId xmlns:a16="http://schemas.microsoft.com/office/drawing/2014/main" id="{2898C5F2-4F41-40CB-9CE5-A818EEAC359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263474" y="5685013"/>
            <a:ext cx="1027809" cy="2085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400"/>
          </a:p>
        </p:txBody>
      </p:sp>
      <p:sp>
        <p:nvSpPr>
          <p:cNvPr id="87" name="Line 64">
            <a:extLst>
              <a:ext uri="{FF2B5EF4-FFF2-40B4-BE49-F238E27FC236}">
                <a16:creationId xmlns:a16="http://schemas.microsoft.com/office/drawing/2014/main" id="{FF39AD53-64BE-4A46-B762-F4E0AEBBBA9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336627" y="5545731"/>
            <a:ext cx="707769" cy="10025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400"/>
          </a:p>
        </p:txBody>
      </p:sp>
      <p:sp>
        <p:nvSpPr>
          <p:cNvPr id="88" name="Line 66">
            <a:extLst>
              <a:ext uri="{FF2B5EF4-FFF2-40B4-BE49-F238E27FC236}">
                <a16:creationId xmlns:a16="http://schemas.microsoft.com/office/drawing/2014/main" id="{572244DA-7C5A-4384-9E51-F64A25D4F7B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304426" y="5545731"/>
            <a:ext cx="369328" cy="11842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400"/>
          </a:p>
        </p:txBody>
      </p:sp>
      <p:sp>
        <p:nvSpPr>
          <p:cNvPr id="89" name="Line 67">
            <a:extLst>
              <a:ext uri="{FF2B5EF4-FFF2-40B4-BE49-F238E27FC236}">
                <a16:creationId xmlns:a16="http://schemas.microsoft.com/office/drawing/2014/main" id="{6489125C-E80B-4CF6-A069-65DD3F11B91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305741" y="5481809"/>
            <a:ext cx="552020" cy="1769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400"/>
          </a:p>
        </p:txBody>
      </p:sp>
      <p:sp>
        <p:nvSpPr>
          <p:cNvPr id="90" name="Text Box 36">
            <a:extLst>
              <a:ext uri="{FF2B5EF4-FFF2-40B4-BE49-F238E27FC236}">
                <a16:creationId xmlns:a16="http://schemas.microsoft.com/office/drawing/2014/main" id="{E4583DD6-644A-4879-A501-794D6F131D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59102" y="4418016"/>
            <a:ext cx="3250347" cy="27699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600" b="1" i="1" dirty="0"/>
              <a:t>Kyiv, </a:t>
            </a:r>
            <a:r>
              <a:rPr lang="en-US" altLang="fr-FR" sz="600" b="1" i="1" dirty="0" err="1"/>
              <a:t>Kharkiv</a:t>
            </a:r>
            <a:r>
              <a:rPr lang="en-US" altLang="fr-FR" sz="600" b="1" i="1" dirty="0"/>
              <a:t>, Sumy, Paris-Orsay, Krakow, Warsaw, Rzeszow, Tbilisi, Bristol, Bologna, CERN, Warwick, </a:t>
            </a:r>
            <a:r>
              <a:rPr lang="fr-FR" altLang="fr-FR" sz="600" b="1" i="1" dirty="0"/>
              <a:t>Edinburgh, Olomouc Marrakech, Casablanca</a:t>
            </a:r>
          </a:p>
        </p:txBody>
      </p:sp>
      <p:sp>
        <p:nvSpPr>
          <p:cNvPr id="91" name="AutoShape 70">
            <a:extLst>
              <a:ext uri="{FF2B5EF4-FFF2-40B4-BE49-F238E27FC236}">
                <a16:creationId xmlns:a16="http://schemas.microsoft.com/office/drawing/2014/main" id="{5C1C0E5C-0794-4609-8EBC-6116110248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54482" y="5601579"/>
            <a:ext cx="100546" cy="114387"/>
          </a:xfrm>
          <a:prstGeom prst="star5">
            <a:avLst/>
          </a:prstGeom>
          <a:solidFill>
            <a:srgbClr val="39B517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 sz="400"/>
          </a:p>
        </p:txBody>
      </p:sp>
      <p:sp>
        <p:nvSpPr>
          <p:cNvPr id="92" name="AutoShape 18">
            <a:extLst>
              <a:ext uri="{FF2B5EF4-FFF2-40B4-BE49-F238E27FC236}">
                <a16:creationId xmlns:a16="http://schemas.microsoft.com/office/drawing/2014/main" id="{A7FF8B2B-8C4A-45F5-A083-F9B899BFCC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54468" y="5998566"/>
            <a:ext cx="101204" cy="83434"/>
          </a:xfrm>
          <a:prstGeom prst="star5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 sz="400" dirty="0"/>
          </a:p>
        </p:txBody>
      </p:sp>
      <p:cxnSp>
        <p:nvCxnSpPr>
          <p:cNvPr id="93" name="Connecteur droit avec flèche 92">
            <a:extLst>
              <a:ext uri="{FF2B5EF4-FFF2-40B4-BE49-F238E27FC236}">
                <a16:creationId xmlns:a16="http://schemas.microsoft.com/office/drawing/2014/main" id="{17E34258-2726-4119-B7E4-DE290708BECB}"/>
              </a:ext>
            </a:extLst>
          </p:cNvPr>
          <p:cNvCxnSpPr>
            <a:cxnSpLocks/>
            <a:stCxn id="92" idx="1"/>
            <a:endCxn id="96" idx="1"/>
          </p:cNvCxnSpPr>
          <p:nvPr/>
        </p:nvCxnSpPr>
        <p:spPr>
          <a:xfrm flipH="1" flipV="1">
            <a:off x="6307055" y="5658772"/>
            <a:ext cx="1147413" cy="37141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ZoneTexte 54">
            <a:extLst>
              <a:ext uri="{FF2B5EF4-FFF2-40B4-BE49-F238E27FC236}">
                <a16:creationId xmlns:a16="http://schemas.microsoft.com/office/drawing/2014/main" id="{DE7CA56E-2BF6-4465-8C8E-4696D0DA76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1218" y="6090748"/>
            <a:ext cx="309887" cy="131776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fr-FR" altLang="fr-FR" sz="400" dirty="0" err="1"/>
              <a:t>Tbilisi</a:t>
            </a:r>
            <a:endParaRPr lang="fr-FR" altLang="fr-FR" sz="400" dirty="0"/>
          </a:p>
        </p:txBody>
      </p:sp>
      <p:sp>
        <p:nvSpPr>
          <p:cNvPr id="95" name="ZoneTexte 61">
            <a:extLst>
              <a:ext uri="{FF2B5EF4-FFF2-40B4-BE49-F238E27FC236}">
                <a16:creationId xmlns:a16="http://schemas.microsoft.com/office/drawing/2014/main" id="{863896F4-7C5F-4F37-83A8-3144EDFD55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24443" y="6073254"/>
            <a:ext cx="281993" cy="131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fr-FR" altLang="fr-FR" sz="400"/>
              <a:t>Trieste</a:t>
            </a:r>
          </a:p>
        </p:txBody>
      </p:sp>
      <p:sp>
        <p:nvSpPr>
          <p:cNvPr id="96" name="Line 68">
            <a:extLst>
              <a:ext uri="{FF2B5EF4-FFF2-40B4-BE49-F238E27FC236}">
                <a16:creationId xmlns:a16="http://schemas.microsoft.com/office/drawing/2014/main" id="{DB0FDE0A-2E83-40A9-BEAC-A8C6E63AEEAF}"/>
              </a:ext>
            </a:extLst>
          </p:cNvPr>
          <p:cNvSpPr>
            <a:spLocks noChangeShapeType="1"/>
          </p:cNvSpPr>
          <p:nvPr/>
        </p:nvSpPr>
        <p:spPr bwMode="auto">
          <a:xfrm>
            <a:off x="6141449" y="5651371"/>
            <a:ext cx="165606" cy="740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400"/>
          </a:p>
        </p:txBody>
      </p:sp>
      <p:pic>
        <p:nvPicPr>
          <p:cNvPr id="97" name="Image 73">
            <a:extLst>
              <a:ext uri="{FF2B5EF4-FFF2-40B4-BE49-F238E27FC236}">
                <a16:creationId xmlns:a16="http://schemas.microsoft.com/office/drawing/2014/main" id="{0BC526E2-7CF9-41B8-92E0-6E558EE2F735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4126" y="4097117"/>
            <a:ext cx="270618" cy="197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8" name="AutoShape 54">
            <a:extLst>
              <a:ext uri="{FF2B5EF4-FFF2-40B4-BE49-F238E27FC236}">
                <a16:creationId xmlns:a16="http://schemas.microsoft.com/office/drawing/2014/main" id="{CE934090-ACF9-4B6D-9D37-63F9633AC6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53278" y="5442110"/>
            <a:ext cx="100546" cy="82762"/>
          </a:xfrm>
          <a:prstGeom prst="star5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 sz="400"/>
          </a:p>
        </p:txBody>
      </p:sp>
      <p:sp>
        <p:nvSpPr>
          <p:cNvPr id="99" name="Line 68">
            <a:extLst>
              <a:ext uri="{FF2B5EF4-FFF2-40B4-BE49-F238E27FC236}">
                <a16:creationId xmlns:a16="http://schemas.microsoft.com/office/drawing/2014/main" id="{248B348C-9508-4511-8F6A-55906FFFA728}"/>
              </a:ext>
            </a:extLst>
          </p:cNvPr>
          <p:cNvSpPr>
            <a:spLocks noChangeShapeType="1"/>
          </p:cNvSpPr>
          <p:nvPr/>
        </p:nvSpPr>
        <p:spPr bwMode="auto">
          <a:xfrm>
            <a:off x="6209137" y="5501995"/>
            <a:ext cx="82146" cy="13322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400"/>
          </a:p>
        </p:txBody>
      </p:sp>
      <p:sp>
        <p:nvSpPr>
          <p:cNvPr id="100" name="AutoShape 6">
            <a:extLst>
              <a:ext uri="{FF2B5EF4-FFF2-40B4-BE49-F238E27FC236}">
                <a16:creationId xmlns:a16="http://schemas.microsoft.com/office/drawing/2014/main" id="{70EFD89C-999C-46E3-9767-9F0615595B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37298" y="5082130"/>
            <a:ext cx="100546" cy="82761"/>
          </a:xfrm>
          <a:prstGeom prst="star5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 sz="400"/>
          </a:p>
        </p:txBody>
      </p:sp>
      <p:sp>
        <p:nvSpPr>
          <p:cNvPr id="101" name="AutoShape 6">
            <a:extLst>
              <a:ext uri="{FF2B5EF4-FFF2-40B4-BE49-F238E27FC236}">
                <a16:creationId xmlns:a16="http://schemas.microsoft.com/office/drawing/2014/main" id="{212D4A9F-102B-47DD-BE08-435BC6356A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36752" y="5386935"/>
            <a:ext cx="100547" cy="82762"/>
          </a:xfrm>
          <a:prstGeom prst="star5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 sz="400"/>
          </a:p>
        </p:txBody>
      </p:sp>
      <p:sp>
        <p:nvSpPr>
          <p:cNvPr id="102" name="AutoShape 6">
            <a:extLst>
              <a:ext uri="{FF2B5EF4-FFF2-40B4-BE49-F238E27FC236}">
                <a16:creationId xmlns:a16="http://schemas.microsoft.com/office/drawing/2014/main" id="{3B861BAE-18CF-48A2-8BD5-4A95A359AA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03125" y="5300137"/>
            <a:ext cx="100546" cy="82761"/>
          </a:xfrm>
          <a:prstGeom prst="star5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 sz="400"/>
          </a:p>
        </p:txBody>
      </p:sp>
      <p:sp>
        <p:nvSpPr>
          <p:cNvPr id="103" name="ZoneTexte 102">
            <a:extLst>
              <a:ext uri="{FF2B5EF4-FFF2-40B4-BE49-F238E27FC236}">
                <a16:creationId xmlns:a16="http://schemas.microsoft.com/office/drawing/2014/main" id="{82221CE2-7D91-4DB8-8719-D46D382A1380}"/>
              </a:ext>
            </a:extLst>
          </p:cNvPr>
          <p:cNvSpPr txBox="1"/>
          <p:nvPr/>
        </p:nvSpPr>
        <p:spPr>
          <a:xfrm>
            <a:off x="5201043" y="5008788"/>
            <a:ext cx="405954" cy="131776"/>
          </a:xfrm>
          <a:prstGeom prst="rect">
            <a:avLst/>
          </a:prstGeom>
          <a:solidFill>
            <a:schemeClr val="bg2">
              <a:lumMod val="20000"/>
              <a:lumOff val="80000"/>
              <a:alpha val="84000"/>
            </a:schemeClr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400" dirty="0"/>
              <a:t>Edinbourg</a:t>
            </a:r>
          </a:p>
        </p:txBody>
      </p:sp>
      <p:sp>
        <p:nvSpPr>
          <p:cNvPr id="104" name="ZoneTexte 103">
            <a:extLst>
              <a:ext uri="{FF2B5EF4-FFF2-40B4-BE49-F238E27FC236}">
                <a16:creationId xmlns:a16="http://schemas.microsoft.com/office/drawing/2014/main" id="{535DF57A-4DDB-486E-9CD1-53BA73944E34}"/>
              </a:ext>
            </a:extLst>
          </p:cNvPr>
          <p:cNvSpPr txBox="1"/>
          <p:nvPr/>
        </p:nvSpPr>
        <p:spPr>
          <a:xfrm>
            <a:off x="5191186" y="5331089"/>
            <a:ext cx="313468" cy="131776"/>
          </a:xfrm>
          <a:prstGeom prst="rect">
            <a:avLst/>
          </a:prstGeom>
          <a:solidFill>
            <a:schemeClr val="bg2">
              <a:lumMod val="20000"/>
              <a:lumOff val="80000"/>
              <a:alpha val="84000"/>
            </a:schemeClr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400" dirty="0"/>
              <a:t>Warwick</a:t>
            </a:r>
          </a:p>
        </p:txBody>
      </p:sp>
      <p:sp>
        <p:nvSpPr>
          <p:cNvPr id="105" name="ZoneTexte 104">
            <a:extLst>
              <a:ext uri="{FF2B5EF4-FFF2-40B4-BE49-F238E27FC236}">
                <a16:creationId xmlns:a16="http://schemas.microsoft.com/office/drawing/2014/main" id="{527A7025-2C0C-4C65-AEF9-7AC2D7190DDA}"/>
              </a:ext>
            </a:extLst>
          </p:cNvPr>
          <p:cNvSpPr txBox="1"/>
          <p:nvPr/>
        </p:nvSpPr>
        <p:spPr>
          <a:xfrm>
            <a:off x="4867203" y="5312921"/>
            <a:ext cx="304268" cy="131776"/>
          </a:xfrm>
          <a:prstGeom prst="rect">
            <a:avLst/>
          </a:prstGeom>
          <a:solidFill>
            <a:schemeClr val="bg2">
              <a:lumMod val="20000"/>
              <a:lumOff val="80000"/>
              <a:alpha val="84000"/>
            </a:schemeClr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400" dirty="0"/>
              <a:t>Bristol</a:t>
            </a:r>
          </a:p>
        </p:txBody>
      </p:sp>
      <p:sp>
        <p:nvSpPr>
          <p:cNvPr id="106" name="ZoneTexte 105">
            <a:extLst>
              <a:ext uri="{FF2B5EF4-FFF2-40B4-BE49-F238E27FC236}">
                <a16:creationId xmlns:a16="http://schemas.microsoft.com/office/drawing/2014/main" id="{5B969463-44D2-44D6-915D-2D192E1346BE}"/>
              </a:ext>
            </a:extLst>
          </p:cNvPr>
          <p:cNvSpPr txBox="1"/>
          <p:nvPr/>
        </p:nvSpPr>
        <p:spPr>
          <a:xfrm>
            <a:off x="5103126" y="5577356"/>
            <a:ext cx="280610" cy="131776"/>
          </a:xfrm>
          <a:prstGeom prst="rect">
            <a:avLst/>
          </a:prstGeom>
          <a:solidFill>
            <a:schemeClr val="bg2">
              <a:lumMod val="20000"/>
              <a:lumOff val="80000"/>
              <a:alpha val="84000"/>
            </a:schemeClr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400" dirty="0"/>
              <a:t>Orsay</a:t>
            </a:r>
          </a:p>
        </p:txBody>
      </p:sp>
      <p:sp>
        <p:nvSpPr>
          <p:cNvPr id="107" name="ZoneTexte 106">
            <a:extLst>
              <a:ext uri="{FF2B5EF4-FFF2-40B4-BE49-F238E27FC236}">
                <a16:creationId xmlns:a16="http://schemas.microsoft.com/office/drawing/2014/main" id="{C2D723B5-389F-4BE7-A964-2ECCEF6E303F}"/>
              </a:ext>
            </a:extLst>
          </p:cNvPr>
          <p:cNvSpPr txBox="1"/>
          <p:nvPr/>
        </p:nvSpPr>
        <p:spPr>
          <a:xfrm>
            <a:off x="6505520" y="5422597"/>
            <a:ext cx="246436" cy="131776"/>
          </a:xfrm>
          <a:prstGeom prst="rect">
            <a:avLst/>
          </a:prstGeom>
          <a:solidFill>
            <a:schemeClr val="bg2">
              <a:lumMod val="20000"/>
              <a:lumOff val="80000"/>
              <a:alpha val="84000"/>
            </a:schemeClr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400" dirty="0" err="1"/>
              <a:t>Kyiv</a:t>
            </a:r>
            <a:endParaRPr lang="fr-FR" sz="400" dirty="0"/>
          </a:p>
        </p:txBody>
      </p:sp>
      <p:sp>
        <p:nvSpPr>
          <p:cNvPr id="108" name="ZoneTexte 107">
            <a:extLst>
              <a:ext uri="{FF2B5EF4-FFF2-40B4-BE49-F238E27FC236}">
                <a16:creationId xmlns:a16="http://schemas.microsoft.com/office/drawing/2014/main" id="{3370BFE1-5A1F-4F43-9C0F-B0ACFEDA8863}"/>
              </a:ext>
            </a:extLst>
          </p:cNvPr>
          <p:cNvSpPr txBox="1"/>
          <p:nvPr/>
        </p:nvSpPr>
        <p:spPr>
          <a:xfrm>
            <a:off x="6780870" y="5354639"/>
            <a:ext cx="309527" cy="153888"/>
          </a:xfrm>
          <a:prstGeom prst="rect">
            <a:avLst/>
          </a:prstGeom>
          <a:solidFill>
            <a:schemeClr val="bg2">
              <a:lumMod val="20000"/>
              <a:lumOff val="80000"/>
              <a:alpha val="84000"/>
            </a:schemeClr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400" dirty="0" err="1"/>
              <a:t>Sumy</a:t>
            </a:r>
            <a:endParaRPr lang="fr-FR" sz="400" dirty="0"/>
          </a:p>
        </p:txBody>
      </p:sp>
      <p:sp>
        <p:nvSpPr>
          <p:cNvPr id="109" name="ZoneTexte 108">
            <a:extLst>
              <a:ext uri="{FF2B5EF4-FFF2-40B4-BE49-F238E27FC236}">
                <a16:creationId xmlns:a16="http://schemas.microsoft.com/office/drawing/2014/main" id="{4876E0E0-3B34-433C-A86F-E3211A17B16A}"/>
              </a:ext>
            </a:extLst>
          </p:cNvPr>
          <p:cNvSpPr txBox="1"/>
          <p:nvPr/>
        </p:nvSpPr>
        <p:spPr>
          <a:xfrm>
            <a:off x="7094341" y="5524199"/>
            <a:ext cx="333184" cy="131776"/>
          </a:xfrm>
          <a:prstGeom prst="rect">
            <a:avLst/>
          </a:prstGeom>
          <a:solidFill>
            <a:schemeClr val="bg2">
              <a:lumMod val="20000"/>
              <a:lumOff val="80000"/>
              <a:alpha val="84000"/>
            </a:schemeClr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400" dirty="0"/>
              <a:t>Kharkiv</a:t>
            </a:r>
          </a:p>
        </p:txBody>
      </p:sp>
      <p:sp>
        <p:nvSpPr>
          <p:cNvPr id="110" name="ZoneTexte 109">
            <a:extLst>
              <a:ext uri="{FF2B5EF4-FFF2-40B4-BE49-F238E27FC236}">
                <a16:creationId xmlns:a16="http://schemas.microsoft.com/office/drawing/2014/main" id="{398B15D0-6A5A-4536-900F-DAD006E043FF}"/>
              </a:ext>
            </a:extLst>
          </p:cNvPr>
          <p:cNvSpPr txBox="1"/>
          <p:nvPr/>
        </p:nvSpPr>
        <p:spPr>
          <a:xfrm>
            <a:off x="6103333" y="5360022"/>
            <a:ext cx="354871" cy="131776"/>
          </a:xfrm>
          <a:prstGeom prst="rect">
            <a:avLst/>
          </a:prstGeom>
          <a:solidFill>
            <a:schemeClr val="bg2">
              <a:lumMod val="20000"/>
              <a:lumOff val="80000"/>
              <a:alpha val="84000"/>
            </a:schemeClr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400" dirty="0"/>
              <a:t>Warszawa</a:t>
            </a:r>
          </a:p>
        </p:txBody>
      </p:sp>
      <p:sp>
        <p:nvSpPr>
          <p:cNvPr id="111" name="ZoneTexte 110">
            <a:extLst>
              <a:ext uri="{FF2B5EF4-FFF2-40B4-BE49-F238E27FC236}">
                <a16:creationId xmlns:a16="http://schemas.microsoft.com/office/drawing/2014/main" id="{FEA286BD-2E87-44EA-B6BC-AA48CFD7172B}"/>
              </a:ext>
            </a:extLst>
          </p:cNvPr>
          <p:cNvSpPr txBox="1"/>
          <p:nvPr/>
        </p:nvSpPr>
        <p:spPr>
          <a:xfrm>
            <a:off x="5898298" y="5515452"/>
            <a:ext cx="292440" cy="131776"/>
          </a:xfrm>
          <a:prstGeom prst="rect">
            <a:avLst/>
          </a:prstGeom>
          <a:solidFill>
            <a:schemeClr val="bg2">
              <a:lumMod val="20000"/>
              <a:lumOff val="80000"/>
              <a:alpha val="84000"/>
            </a:schemeClr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400" dirty="0"/>
              <a:t>Krakow</a:t>
            </a:r>
          </a:p>
        </p:txBody>
      </p:sp>
      <p:sp>
        <p:nvSpPr>
          <p:cNvPr id="112" name="ZoneTexte 111">
            <a:extLst>
              <a:ext uri="{FF2B5EF4-FFF2-40B4-BE49-F238E27FC236}">
                <a16:creationId xmlns:a16="http://schemas.microsoft.com/office/drawing/2014/main" id="{CA595081-F735-429F-A503-B623169E2FAC}"/>
              </a:ext>
            </a:extLst>
          </p:cNvPr>
          <p:cNvSpPr txBox="1"/>
          <p:nvPr/>
        </p:nvSpPr>
        <p:spPr>
          <a:xfrm>
            <a:off x="6281426" y="5523527"/>
            <a:ext cx="345012" cy="131776"/>
          </a:xfrm>
          <a:prstGeom prst="rect">
            <a:avLst/>
          </a:prstGeom>
          <a:solidFill>
            <a:schemeClr val="bg2">
              <a:lumMod val="20000"/>
              <a:lumOff val="80000"/>
              <a:alpha val="84000"/>
            </a:schemeClr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400" b="1" dirty="0" err="1">
                <a:solidFill>
                  <a:srgbClr val="FF0000"/>
                </a:solidFill>
              </a:rPr>
              <a:t>Rzeszow</a:t>
            </a:r>
            <a:endParaRPr lang="fr-FR" sz="400" b="1" dirty="0">
              <a:solidFill>
                <a:srgbClr val="FF0000"/>
              </a:solidFill>
            </a:endParaRPr>
          </a:p>
        </p:txBody>
      </p:sp>
      <p:sp>
        <p:nvSpPr>
          <p:cNvPr id="113" name="ZoneTexte 61">
            <a:extLst>
              <a:ext uri="{FF2B5EF4-FFF2-40B4-BE49-F238E27FC236}">
                <a16:creationId xmlns:a16="http://schemas.microsoft.com/office/drawing/2014/main" id="{79136C00-6615-4362-B05F-30DF520E2D9A}"/>
              </a:ext>
            </a:extLst>
          </p:cNvPr>
          <p:cNvSpPr txBox="1"/>
          <p:nvPr/>
        </p:nvSpPr>
        <p:spPr>
          <a:xfrm>
            <a:off x="5639374" y="6044321"/>
            <a:ext cx="381588" cy="131776"/>
          </a:xfrm>
          <a:prstGeom prst="rect">
            <a:avLst/>
          </a:prstGeom>
          <a:solidFill>
            <a:schemeClr val="bg2">
              <a:lumMod val="20000"/>
              <a:lumOff val="80000"/>
              <a:alpha val="84000"/>
            </a:schemeClr>
          </a:solidFill>
        </p:spPr>
        <p:txBody>
          <a:bodyPr wrap="square">
            <a:spAutoFit/>
          </a:bodyPr>
          <a:lstStyle>
            <a:defPPr>
              <a:defRPr lang="fr-F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fr-FR" sz="400" dirty="0" err="1"/>
              <a:t>Bologna</a:t>
            </a:r>
            <a:endParaRPr lang="fr-FR" sz="400" dirty="0"/>
          </a:p>
        </p:txBody>
      </p:sp>
      <p:sp>
        <p:nvSpPr>
          <p:cNvPr id="114" name="AutoShape 54">
            <a:extLst>
              <a:ext uri="{FF2B5EF4-FFF2-40B4-BE49-F238E27FC236}">
                <a16:creationId xmlns:a16="http://schemas.microsoft.com/office/drawing/2014/main" id="{A1648769-8B8C-4EAA-8A83-E3C6BA843B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4204" y="5987801"/>
            <a:ext cx="100547" cy="82761"/>
          </a:xfrm>
          <a:prstGeom prst="star5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 sz="400"/>
          </a:p>
        </p:txBody>
      </p:sp>
      <p:sp>
        <p:nvSpPr>
          <p:cNvPr id="115" name="Line 68">
            <a:extLst>
              <a:ext uri="{FF2B5EF4-FFF2-40B4-BE49-F238E27FC236}">
                <a16:creationId xmlns:a16="http://schemas.microsoft.com/office/drawing/2014/main" id="{767A3B17-5F85-429C-A477-4252480176D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728091" y="5701835"/>
            <a:ext cx="537562" cy="32162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400"/>
          </a:p>
        </p:txBody>
      </p:sp>
      <p:sp>
        <p:nvSpPr>
          <p:cNvPr id="116" name="Line 57">
            <a:extLst>
              <a:ext uri="{FF2B5EF4-FFF2-40B4-BE49-F238E27FC236}">
                <a16:creationId xmlns:a16="http://schemas.microsoft.com/office/drawing/2014/main" id="{0BD3B58F-A798-40EB-8046-A67C425B2615}"/>
              </a:ext>
            </a:extLst>
          </p:cNvPr>
          <p:cNvSpPr>
            <a:spLocks noChangeShapeType="1"/>
          </p:cNvSpPr>
          <p:nvPr/>
        </p:nvSpPr>
        <p:spPr bwMode="auto">
          <a:xfrm>
            <a:off x="5175414" y="5352621"/>
            <a:ext cx="1125070" cy="30346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400"/>
          </a:p>
        </p:txBody>
      </p:sp>
      <p:sp>
        <p:nvSpPr>
          <p:cNvPr id="117" name="Line 57">
            <a:extLst>
              <a:ext uri="{FF2B5EF4-FFF2-40B4-BE49-F238E27FC236}">
                <a16:creationId xmlns:a16="http://schemas.microsoft.com/office/drawing/2014/main" id="{23B834EE-B355-4194-B495-4B13E910D82D}"/>
              </a:ext>
            </a:extLst>
          </p:cNvPr>
          <p:cNvSpPr>
            <a:spLocks noChangeShapeType="1"/>
          </p:cNvSpPr>
          <p:nvPr/>
        </p:nvSpPr>
        <p:spPr bwMode="auto">
          <a:xfrm>
            <a:off x="5191186" y="5126539"/>
            <a:ext cx="1109297" cy="52483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400"/>
          </a:p>
        </p:txBody>
      </p:sp>
      <p:sp>
        <p:nvSpPr>
          <p:cNvPr id="118" name="Line 57">
            <a:extLst>
              <a:ext uri="{FF2B5EF4-FFF2-40B4-BE49-F238E27FC236}">
                <a16:creationId xmlns:a16="http://schemas.microsoft.com/office/drawing/2014/main" id="{202A8E3C-68C0-4FC7-BDAF-BB3CFD36C429}"/>
              </a:ext>
            </a:extLst>
          </p:cNvPr>
          <p:cNvSpPr>
            <a:spLocks noChangeShapeType="1"/>
          </p:cNvSpPr>
          <p:nvPr/>
        </p:nvSpPr>
        <p:spPr bwMode="auto">
          <a:xfrm>
            <a:off x="5086696" y="5438746"/>
            <a:ext cx="1203930" cy="23617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400"/>
          </a:p>
        </p:txBody>
      </p:sp>
      <p:sp>
        <p:nvSpPr>
          <p:cNvPr id="119" name="ZoneTexte 118">
            <a:extLst>
              <a:ext uri="{FF2B5EF4-FFF2-40B4-BE49-F238E27FC236}">
                <a16:creationId xmlns:a16="http://schemas.microsoft.com/office/drawing/2014/main" id="{70E59901-6ADF-48C2-95AC-B47C0901B157}"/>
              </a:ext>
            </a:extLst>
          </p:cNvPr>
          <p:cNvSpPr txBox="1"/>
          <p:nvPr/>
        </p:nvSpPr>
        <p:spPr>
          <a:xfrm>
            <a:off x="4320440" y="6658642"/>
            <a:ext cx="399492" cy="131776"/>
          </a:xfrm>
          <a:prstGeom prst="rect">
            <a:avLst/>
          </a:prstGeom>
          <a:solidFill>
            <a:schemeClr val="bg2">
              <a:lumMod val="20000"/>
              <a:lumOff val="80000"/>
              <a:alpha val="84000"/>
            </a:schemeClr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400" dirty="0"/>
              <a:t>Casablanca</a:t>
            </a:r>
          </a:p>
        </p:txBody>
      </p:sp>
      <p:sp>
        <p:nvSpPr>
          <p:cNvPr id="120" name="ZoneTexte 119">
            <a:extLst>
              <a:ext uri="{FF2B5EF4-FFF2-40B4-BE49-F238E27FC236}">
                <a16:creationId xmlns:a16="http://schemas.microsoft.com/office/drawing/2014/main" id="{94B98A98-5A06-4863-9C0D-733CBE978609}"/>
              </a:ext>
            </a:extLst>
          </p:cNvPr>
          <p:cNvSpPr txBox="1"/>
          <p:nvPr/>
        </p:nvSpPr>
        <p:spPr>
          <a:xfrm>
            <a:off x="4541248" y="6755534"/>
            <a:ext cx="486303" cy="131776"/>
          </a:xfrm>
          <a:prstGeom prst="rect">
            <a:avLst/>
          </a:prstGeom>
          <a:solidFill>
            <a:schemeClr val="bg2">
              <a:lumMod val="20000"/>
              <a:lumOff val="80000"/>
              <a:alpha val="84000"/>
            </a:schemeClr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400" dirty="0"/>
              <a:t>Marrakech</a:t>
            </a:r>
          </a:p>
        </p:txBody>
      </p:sp>
      <p:sp>
        <p:nvSpPr>
          <p:cNvPr id="121" name="Line 68">
            <a:extLst>
              <a:ext uri="{FF2B5EF4-FFF2-40B4-BE49-F238E27FC236}">
                <a16:creationId xmlns:a16="http://schemas.microsoft.com/office/drawing/2014/main" id="{6E8BFC33-677F-40AE-BBB7-5A6F74002BC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704225" y="5705199"/>
            <a:ext cx="1589687" cy="117481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400"/>
          </a:p>
        </p:txBody>
      </p:sp>
      <p:sp>
        <p:nvSpPr>
          <p:cNvPr id="122" name="Line 68">
            <a:extLst>
              <a:ext uri="{FF2B5EF4-FFF2-40B4-BE49-F238E27FC236}">
                <a16:creationId xmlns:a16="http://schemas.microsoft.com/office/drawing/2014/main" id="{3414F98C-820D-4EF6-AB66-738FE5CF59A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490646" y="5659445"/>
            <a:ext cx="1820352" cy="11129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400"/>
          </a:p>
        </p:txBody>
      </p:sp>
      <p:sp>
        <p:nvSpPr>
          <p:cNvPr id="123" name="AutoShape 6">
            <a:extLst>
              <a:ext uri="{FF2B5EF4-FFF2-40B4-BE49-F238E27FC236}">
                <a16:creationId xmlns:a16="http://schemas.microsoft.com/office/drawing/2014/main" id="{07F7DD55-C267-46D7-B15F-2BA2AB2D89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15072" y="6727274"/>
            <a:ext cx="100547" cy="82762"/>
          </a:xfrm>
          <a:prstGeom prst="star5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 sz="400"/>
          </a:p>
        </p:txBody>
      </p:sp>
      <p:sp>
        <p:nvSpPr>
          <p:cNvPr id="124" name="AutoShape 6">
            <a:extLst>
              <a:ext uri="{FF2B5EF4-FFF2-40B4-BE49-F238E27FC236}">
                <a16:creationId xmlns:a16="http://schemas.microsoft.com/office/drawing/2014/main" id="{09AD0B4D-8AE8-4454-83F4-7890E69134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07732" y="6803308"/>
            <a:ext cx="100546" cy="65940"/>
          </a:xfrm>
          <a:prstGeom prst="star5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 sz="400"/>
          </a:p>
        </p:txBody>
      </p:sp>
      <p:sp>
        <p:nvSpPr>
          <p:cNvPr id="125" name="ZoneTexte 61">
            <a:extLst>
              <a:ext uri="{FF2B5EF4-FFF2-40B4-BE49-F238E27FC236}">
                <a16:creationId xmlns:a16="http://schemas.microsoft.com/office/drawing/2014/main" id="{85550BFD-68F6-49DD-B958-6835A105E98F}"/>
              </a:ext>
            </a:extLst>
          </p:cNvPr>
          <p:cNvSpPr txBox="1"/>
          <p:nvPr/>
        </p:nvSpPr>
        <p:spPr>
          <a:xfrm>
            <a:off x="5782638" y="5694434"/>
            <a:ext cx="338439" cy="131776"/>
          </a:xfrm>
          <a:prstGeom prst="rect">
            <a:avLst/>
          </a:prstGeom>
          <a:solidFill>
            <a:schemeClr val="bg2">
              <a:lumMod val="20000"/>
              <a:lumOff val="80000"/>
              <a:alpha val="84000"/>
            </a:schemeClr>
          </a:solidFill>
        </p:spPr>
        <p:txBody>
          <a:bodyPr wrap="square">
            <a:spAutoFit/>
          </a:bodyPr>
          <a:lstStyle>
            <a:defPPr>
              <a:defRPr lang="fr-F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fr-FR" altLang="fr-FR" sz="400" b="1"/>
              <a:t>Olomouc</a:t>
            </a:r>
            <a:endParaRPr lang="fr-FR" sz="400" dirty="0"/>
          </a:p>
        </p:txBody>
      </p:sp>
      <p:sp>
        <p:nvSpPr>
          <p:cNvPr id="126" name="AutoShape 54">
            <a:extLst>
              <a:ext uri="{FF2B5EF4-FFF2-40B4-BE49-F238E27FC236}">
                <a16:creationId xmlns:a16="http://schemas.microsoft.com/office/drawing/2014/main" id="{D7E8ECBB-AD45-4C91-87D2-2CD1F021D5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90958" y="5650024"/>
            <a:ext cx="100547" cy="82761"/>
          </a:xfrm>
          <a:prstGeom prst="star5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 sz="400"/>
          </a:p>
        </p:txBody>
      </p:sp>
      <p:sp>
        <p:nvSpPr>
          <p:cNvPr id="127" name="Line 68">
            <a:extLst>
              <a:ext uri="{FF2B5EF4-FFF2-40B4-BE49-F238E27FC236}">
                <a16:creationId xmlns:a16="http://schemas.microsoft.com/office/drawing/2014/main" id="{C02F92E4-8F94-4430-A265-05D24175B71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046817" y="5678957"/>
            <a:ext cx="231980" cy="356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400"/>
          </a:p>
        </p:txBody>
      </p:sp>
      <p:pic>
        <p:nvPicPr>
          <p:cNvPr id="128" name="Image 2">
            <a:extLst>
              <a:ext uri="{FF2B5EF4-FFF2-40B4-BE49-F238E27FC236}">
                <a16:creationId xmlns:a16="http://schemas.microsoft.com/office/drawing/2014/main" id="{6E3DBBB1-7493-4590-94D8-3FAF140C14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7975" y="4105451"/>
            <a:ext cx="270620" cy="184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9" name="Graphique 5">
            <a:extLst>
              <a:ext uri="{FF2B5EF4-FFF2-40B4-BE49-F238E27FC236}">
                <a16:creationId xmlns:a16="http://schemas.microsoft.com/office/drawing/2014/main" id="{88DCBFC5-3E38-4167-806E-7DAF4675EF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5169" y="4099190"/>
            <a:ext cx="279793" cy="190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0" name="Image 8">
            <a:extLst>
              <a:ext uri="{FF2B5EF4-FFF2-40B4-BE49-F238E27FC236}">
                <a16:creationId xmlns:a16="http://schemas.microsoft.com/office/drawing/2014/main" id="{745318BF-28FE-4FFD-B402-EFC8FAE767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9821" y="4105904"/>
            <a:ext cx="272657" cy="186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" name="Image 12">
            <a:extLst>
              <a:ext uri="{FF2B5EF4-FFF2-40B4-BE49-F238E27FC236}">
                <a16:creationId xmlns:a16="http://schemas.microsoft.com/office/drawing/2014/main" id="{EF9F344A-7E23-4083-AFF5-D1402C43C8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2488" y="4104242"/>
            <a:ext cx="293553" cy="180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2" name="Image 14">
            <a:extLst>
              <a:ext uri="{FF2B5EF4-FFF2-40B4-BE49-F238E27FC236}">
                <a16:creationId xmlns:a16="http://schemas.microsoft.com/office/drawing/2014/main" id="{EDF41E2C-E605-47E3-B789-53936EA6C9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1559" y="4094549"/>
            <a:ext cx="301198" cy="20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" name="ZoneTexte 132">
            <a:extLst>
              <a:ext uri="{FF2B5EF4-FFF2-40B4-BE49-F238E27FC236}">
                <a16:creationId xmlns:a16="http://schemas.microsoft.com/office/drawing/2014/main" id="{90722F58-08B0-4801-B0AC-BC270E3DE199}"/>
              </a:ext>
            </a:extLst>
          </p:cNvPr>
          <p:cNvSpPr txBox="1"/>
          <p:nvPr/>
        </p:nvSpPr>
        <p:spPr>
          <a:xfrm>
            <a:off x="5298304" y="5935990"/>
            <a:ext cx="323983" cy="131776"/>
          </a:xfrm>
          <a:prstGeom prst="rect">
            <a:avLst/>
          </a:prstGeom>
          <a:solidFill>
            <a:schemeClr val="bg2">
              <a:lumMod val="20000"/>
              <a:lumOff val="80000"/>
              <a:alpha val="84000"/>
            </a:schemeClr>
          </a:solidFill>
        </p:spPr>
        <p:txBody>
          <a:bodyPr wrap="square">
            <a:spAutoFit/>
          </a:bodyPr>
          <a:lstStyle>
            <a:defPPr>
              <a:defRPr lang="fr-F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fr-FR" sz="400" dirty="0"/>
              <a:t>CERN</a:t>
            </a:r>
          </a:p>
        </p:txBody>
      </p:sp>
      <p:sp>
        <p:nvSpPr>
          <p:cNvPr id="134" name="AutoShape 6">
            <a:extLst>
              <a:ext uri="{FF2B5EF4-FFF2-40B4-BE49-F238E27FC236}">
                <a16:creationId xmlns:a16="http://schemas.microsoft.com/office/drawing/2014/main" id="{DB44C1A3-E5C7-4E65-A06B-A82ACB8A54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1764" y="5884853"/>
            <a:ext cx="100546" cy="82762"/>
          </a:xfrm>
          <a:prstGeom prst="star5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 sz="400"/>
          </a:p>
        </p:txBody>
      </p:sp>
      <p:sp>
        <p:nvSpPr>
          <p:cNvPr id="135" name="Line 68">
            <a:extLst>
              <a:ext uri="{FF2B5EF4-FFF2-40B4-BE49-F238E27FC236}">
                <a16:creationId xmlns:a16="http://schemas.microsoft.com/office/drawing/2014/main" id="{5DB73244-EB73-4AA4-BE48-2B27260DEA4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462595" y="5680303"/>
            <a:ext cx="828030" cy="27654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400"/>
          </a:p>
        </p:txBody>
      </p:sp>
    </p:spTree>
    <p:extLst>
      <p:ext uri="{BB962C8B-B14F-4D97-AF65-F5344CB8AC3E}">
        <p14:creationId xmlns:p14="http://schemas.microsoft.com/office/powerpoint/2010/main" val="2804398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68EAE370-0632-4B5D-BABC-9686EF3B27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147" y="-31304"/>
            <a:ext cx="3657600" cy="470535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36C89008-071D-47C5-BBB2-A14AF92EF2C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630" t="27227" r="19824"/>
          <a:stretch/>
        </p:blipFill>
        <p:spPr>
          <a:xfrm>
            <a:off x="2890789" y="67214"/>
            <a:ext cx="2087965" cy="4927155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1B74683C-BAAD-4298-9DE5-31644F5DB1EA}"/>
              </a:ext>
            </a:extLst>
          </p:cNvPr>
          <p:cNvSpPr txBox="1"/>
          <p:nvPr/>
        </p:nvSpPr>
        <p:spPr>
          <a:xfrm>
            <a:off x="59881" y="-31304"/>
            <a:ext cx="4966333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600" dirty="0" err="1"/>
              <a:t>Charm</a:t>
            </a:r>
            <a:r>
              <a:rPr lang="fr-FR" sz="3600" dirty="0"/>
              <a:t> </a:t>
            </a:r>
            <a:r>
              <a:rPr lang="fr-FR" sz="3600" dirty="0" err="1"/>
              <a:t>discovery</a:t>
            </a:r>
            <a:endParaRPr lang="fr-FR" sz="3600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94F3551C-04C2-49CF-8901-F8DE8AEA4DCB}"/>
              </a:ext>
            </a:extLst>
          </p:cNvPr>
          <p:cNvSpPr txBox="1"/>
          <p:nvPr/>
        </p:nvSpPr>
        <p:spPr>
          <a:xfrm>
            <a:off x="245476" y="700501"/>
            <a:ext cx="3431773" cy="523220"/>
          </a:xfrm>
          <a:prstGeom prst="rect">
            <a:avLst/>
          </a:prstGeom>
          <a:solidFill>
            <a:srgbClr val="4CFE22"/>
          </a:solidFill>
        </p:spPr>
        <p:txBody>
          <a:bodyPr wrap="none" rtlCol="0">
            <a:spAutoFit/>
          </a:bodyPr>
          <a:lstStyle/>
          <a:p>
            <a:r>
              <a:rPr lang="fr-FR" sz="2800" dirty="0"/>
              <a:t>Sergey and Guillaume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692A69E-ABE2-49D5-9615-B80680D502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05332" y="366300"/>
            <a:ext cx="2193193" cy="3774332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E223C2E5-9908-45B2-A80B-2F71992E726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35906" y="45287"/>
            <a:ext cx="1656094" cy="3983577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5E10614-5F7B-4D3E-8ED0-4F3AC4E4BC2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90314" y="1024532"/>
            <a:ext cx="2990546" cy="1861628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448EF483-609E-42CD-B1D0-B479905A21E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20048" y="4277127"/>
            <a:ext cx="3470067" cy="1169649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D5FE4947-B98E-49BF-991E-F1A11A0AE51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592936" y="5061054"/>
            <a:ext cx="2194359" cy="1612765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1CE7B0CA-B9CF-4A8C-A154-135E5A58E29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6966" y="3628416"/>
            <a:ext cx="3625927" cy="2607214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F959A7CF-702B-48E9-822A-A39DBFD68CE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801008" y="4096266"/>
            <a:ext cx="3184579" cy="2412560"/>
          </a:xfrm>
          <a:prstGeom prst="rect">
            <a:avLst/>
          </a:prstGeom>
        </p:spPr>
      </p:pic>
      <p:sp>
        <p:nvSpPr>
          <p:cNvPr id="27" name="ZoneTexte 26">
            <a:extLst>
              <a:ext uri="{FF2B5EF4-FFF2-40B4-BE49-F238E27FC236}">
                <a16:creationId xmlns:a16="http://schemas.microsoft.com/office/drawing/2014/main" id="{058E3DC3-5F39-4D4F-A8B5-8C082AFB6082}"/>
              </a:ext>
            </a:extLst>
          </p:cNvPr>
          <p:cNvSpPr txBox="1"/>
          <p:nvPr/>
        </p:nvSpPr>
        <p:spPr>
          <a:xfrm>
            <a:off x="5790270" y="515835"/>
            <a:ext cx="205096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FR" dirty="0" err="1"/>
              <a:t>From</a:t>
            </a:r>
            <a:r>
              <a:rPr lang="fr-FR" dirty="0"/>
              <a:t> </a:t>
            </a:r>
            <a:r>
              <a:rPr lang="fr-FR" dirty="0" err="1"/>
              <a:t>discovery</a:t>
            </a:r>
            <a:r>
              <a:rPr lang="fr-FR" dirty="0"/>
              <a:t>… 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A82A8CBB-433E-49B7-ADC9-45559AA403A0}"/>
              </a:ext>
            </a:extLst>
          </p:cNvPr>
          <p:cNvSpPr txBox="1"/>
          <p:nvPr/>
        </p:nvSpPr>
        <p:spPr>
          <a:xfrm>
            <a:off x="6338249" y="3915750"/>
            <a:ext cx="3470066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FR" dirty="0"/>
              <a:t>…To </a:t>
            </a:r>
            <a:r>
              <a:rPr lang="fr-FR" dirty="0" err="1"/>
              <a:t>detailed</a:t>
            </a:r>
            <a:r>
              <a:rPr lang="fr-FR" dirty="0"/>
              <a:t> </a:t>
            </a:r>
            <a:r>
              <a:rPr lang="fr-FR" dirty="0" err="1"/>
              <a:t>studies</a:t>
            </a:r>
            <a:r>
              <a:rPr lang="fr-FR" dirty="0"/>
              <a:t> of </a:t>
            </a:r>
            <a:r>
              <a:rPr lang="fr-FR" dirty="0" err="1"/>
              <a:t>decays</a:t>
            </a:r>
            <a:endParaRPr lang="fr-FR" dirty="0"/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E30C6198-5BDB-41B9-A36F-3AA8A58A81CE}"/>
              </a:ext>
            </a:extLst>
          </p:cNvPr>
          <p:cNvSpPr txBox="1"/>
          <p:nvPr/>
        </p:nvSpPr>
        <p:spPr>
          <a:xfrm>
            <a:off x="2543047" y="3775943"/>
            <a:ext cx="3569828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FR" dirty="0"/>
              <a:t>To oscillations….                   and CP !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13014C36-6AD1-4F6A-BDAB-4368123A0091}"/>
              </a:ext>
            </a:extLst>
          </p:cNvPr>
          <p:cNvSpPr txBox="1"/>
          <p:nvPr/>
        </p:nvSpPr>
        <p:spPr>
          <a:xfrm>
            <a:off x="2937753" y="6303885"/>
            <a:ext cx="506956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FR" dirty="0"/>
              <a:t>CP Violation in </a:t>
            </a:r>
            <a:r>
              <a:rPr lang="fr-FR" dirty="0" err="1"/>
              <a:t>charm</a:t>
            </a:r>
            <a:r>
              <a:rPr lang="fr-FR" dirty="0"/>
              <a:t> </a:t>
            </a:r>
            <a:r>
              <a:rPr lang="fr-FR" dirty="0" err="1"/>
              <a:t>discovered</a:t>
            </a:r>
            <a:r>
              <a:rPr lang="fr-FR" dirty="0"/>
              <a:t> at </a:t>
            </a:r>
            <a:r>
              <a:rPr lang="fr-FR" dirty="0" err="1"/>
              <a:t>LHCb</a:t>
            </a:r>
            <a:r>
              <a:rPr lang="fr-FR" dirty="0"/>
              <a:t> !</a:t>
            </a:r>
          </a:p>
        </p:txBody>
      </p:sp>
    </p:spTree>
    <p:extLst>
      <p:ext uri="{BB962C8B-B14F-4D97-AF65-F5344CB8AC3E}">
        <p14:creationId xmlns:p14="http://schemas.microsoft.com/office/powerpoint/2010/main" val="33919391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2">
            <a:extLst>
              <a:ext uri="{FF2B5EF4-FFF2-40B4-BE49-F238E27FC236}">
                <a16:creationId xmlns:a16="http://schemas.microsoft.com/office/drawing/2014/main" id="{E1402BEE-E384-4D1C-B1DE-2E001EC339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924" y="0"/>
            <a:ext cx="6237625" cy="1015663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3600" dirty="0" err="1"/>
              <a:t>Flavour</a:t>
            </a:r>
            <a:r>
              <a:rPr lang="fr-FR" altLang="fr-FR" sz="3600" dirty="0"/>
              <a:t> </a:t>
            </a:r>
            <a:r>
              <a:rPr lang="fr-FR" altLang="fr-FR" sz="3600" dirty="0" err="1"/>
              <a:t>Physics</a:t>
            </a:r>
            <a:r>
              <a:rPr lang="fr-FR" altLang="fr-FR" sz="3600" dirty="0"/>
              <a:t>…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2400" dirty="0">
                <a:sym typeface="Wingdings" panose="05000000000000000000" pitchFamily="2" charset="2"/>
              </a:rPr>
              <a:t>And CP Violation</a:t>
            </a:r>
            <a:endParaRPr lang="fr-FR" altLang="fr-FR" sz="2400" dirty="0"/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EBA6D70E-0ED6-49FA-B21E-09549821D1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8958" y="1063652"/>
            <a:ext cx="2156893" cy="2709486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0EDB009E-A397-4EF6-B65F-7D2D86A35C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30266" y="-14465"/>
            <a:ext cx="5193810" cy="1156932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CC0B3550-62D4-4491-8438-3E1035D989C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50842" y="2527199"/>
            <a:ext cx="4173234" cy="3146526"/>
          </a:xfrm>
          <a:prstGeom prst="rect">
            <a:avLst/>
          </a:prstGeom>
        </p:spPr>
      </p:pic>
      <p:graphicFrame>
        <p:nvGraphicFramePr>
          <p:cNvPr id="33" name="Object 3">
            <a:extLst>
              <a:ext uri="{FF2B5EF4-FFF2-40B4-BE49-F238E27FC236}">
                <a16:creationId xmlns:a16="http://schemas.microsoft.com/office/drawing/2014/main" id="{FBAC26A2-D3B7-484C-87E5-16DCF2AC9D2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59187157"/>
              </p:ext>
            </p:extLst>
          </p:nvPr>
        </p:nvGraphicFramePr>
        <p:xfrm>
          <a:off x="8556401" y="1267314"/>
          <a:ext cx="1811337" cy="11569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76" name="Equation" r:id="rId6" imgW="1511300" imgH="965200" progId="Equation.DSMT4">
                  <p:embed/>
                </p:oleObj>
              </mc:Choice>
              <mc:Fallback>
                <p:oleObj name="Equation" r:id="rId6" imgW="1511300" imgH="965200" progId="Equation.DSMT4">
                  <p:embed/>
                  <p:pic>
                    <p:nvPicPr>
                      <p:cNvPr id="32" name="Object 3">
                        <a:extLst>
                          <a:ext uri="{FF2B5EF4-FFF2-40B4-BE49-F238E27FC236}">
                            <a16:creationId xmlns:a16="http://schemas.microsoft.com/office/drawing/2014/main" id="{AA164C0D-4F1C-4491-B55C-F966676DBC6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56401" y="1267314"/>
                        <a:ext cx="1811337" cy="1156932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 w="57150">
                        <a:solidFill>
                          <a:srgbClr val="FF3300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" name="Text Box 18">
            <a:extLst>
              <a:ext uri="{FF2B5EF4-FFF2-40B4-BE49-F238E27FC236}">
                <a16:creationId xmlns:a16="http://schemas.microsoft.com/office/drawing/2014/main" id="{B185C356-9F01-44FA-AD84-D528D2DB2D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56401" y="5872976"/>
            <a:ext cx="3082925" cy="830997"/>
          </a:xfrm>
          <a:prstGeom prst="rect">
            <a:avLst/>
          </a:prstGeom>
          <a:solidFill>
            <a:srgbClr val="FFCC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1600" b="1" dirty="0">
                <a:latin typeface="Arial" panose="020B0604020202020204" pitchFamily="34" charset="0"/>
              </a:rPr>
              <a:t>Discovery : absence of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1600" b="1" dirty="0">
                <a:latin typeface="Arial" panose="020B0604020202020204" pitchFamily="34" charset="0"/>
              </a:rPr>
              <a:t>New Particles up to the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1600" b="1" dirty="0">
                <a:latin typeface="Arial" panose="020B0604020202020204" pitchFamily="34" charset="0"/>
              </a:rPr>
              <a:t>~2</a:t>
            </a:r>
            <a:r>
              <a:rPr lang="en-US" altLang="fr-FR" sz="1600" b="1" dirty="0">
                <a:latin typeface="Arial" panose="020B0604020202020204" pitchFamily="34" charset="0"/>
                <a:cs typeface="Arial" panose="020B0604020202020204" pitchFamily="34" charset="0"/>
              </a:rPr>
              <a:t>×</a:t>
            </a:r>
            <a:r>
              <a:rPr lang="en-US" altLang="fr-FR" sz="1600" b="1" dirty="0">
                <a:latin typeface="Arial" panose="020B0604020202020204" pitchFamily="34" charset="0"/>
              </a:rPr>
              <a:t>Electroweak Scale !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A365B89-CF70-4E53-80B2-7C19E1D2000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055" y="1005704"/>
            <a:ext cx="5544111" cy="3146526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35EFAE61-1C7A-4E81-B6E7-3D250399D2E4}"/>
              </a:ext>
            </a:extLst>
          </p:cNvPr>
          <p:cNvSpPr txBox="1"/>
          <p:nvPr/>
        </p:nvSpPr>
        <p:spPr>
          <a:xfrm>
            <a:off x="4255799" y="1005704"/>
            <a:ext cx="1157689" cy="523220"/>
          </a:xfrm>
          <a:prstGeom prst="rect">
            <a:avLst/>
          </a:prstGeom>
          <a:solidFill>
            <a:srgbClr val="4CFE22"/>
          </a:solidFill>
        </p:spPr>
        <p:txBody>
          <a:bodyPr wrap="none" rtlCol="0">
            <a:spAutoFit/>
          </a:bodyPr>
          <a:lstStyle/>
          <a:p>
            <a:r>
              <a:rPr lang="fr-FR" sz="2800" dirty="0"/>
              <a:t>Achille</a:t>
            </a:r>
          </a:p>
        </p:txBody>
      </p:sp>
      <p:pic>
        <p:nvPicPr>
          <p:cNvPr id="15" name="Image 17">
            <a:extLst>
              <a:ext uri="{FF2B5EF4-FFF2-40B4-BE49-F238E27FC236}">
                <a16:creationId xmlns:a16="http://schemas.microsoft.com/office/drawing/2014/main" id="{F62D0535-960B-4761-B147-C77CED2197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6826" y="3094759"/>
            <a:ext cx="3370688" cy="3705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FE09481E-EB15-45C2-BEC6-B8E5D79A19A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0" y="4555255"/>
            <a:ext cx="5286725" cy="1558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4844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9FBE0DC6-8E24-4A7E-A70C-006E39F9E2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18426" y="2987064"/>
            <a:ext cx="3333930" cy="3906949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717A98B8-65C1-4BDD-AC66-EDBC27ED875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068137" y="857250"/>
            <a:ext cx="6858000" cy="5143500"/>
          </a:xfrm>
          <a:prstGeom prst="rect">
            <a:avLst/>
          </a:prstGeom>
        </p:spPr>
      </p:pic>
      <p:sp>
        <p:nvSpPr>
          <p:cNvPr id="6" name="ZoneTexte 7"/>
          <p:cNvSpPr txBox="1">
            <a:spLocks noChangeArrowheads="1"/>
          </p:cNvSpPr>
          <p:nvPr/>
        </p:nvSpPr>
        <p:spPr bwMode="auto">
          <a:xfrm>
            <a:off x="13668" y="0"/>
            <a:ext cx="12178332" cy="830997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2400" dirty="0"/>
              <a:t>…if you want discovery… you have to be sure…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2400" dirty="0"/>
              <a:t>…if you want precision…you have to deal with small errors…and systematics..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090E3129-AF3E-41DC-8E12-829A92CB76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668" y="5080417"/>
            <a:ext cx="1791267" cy="523220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2800" dirty="0"/>
              <a:t>Jonas</a:t>
            </a:r>
            <a:endParaRPr lang="fr-FR" altLang="fr-FR" sz="2800" dirty="0"/>
          </a:p>
        </p:txBody>
      </p:sp>
      <p:sp>
        <p:nvSpPr>
          <p:cNvPr id="22" name="Rectangle 1">
            <a:extLst>
              <a:ext uri="{FF2B5EF4-FFF2-40B4-BE49-F238E27FC236}">
                <a16:creationId xmlns:a16="http://schemas.microsoft.com/office/drawing/2014/main" id="{97E0A981-052C-4204-A79C-1B2BE100FC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554" y="1028277"/>
            <a:ext cx="4747219" cy="734481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2000" dirty="0"/>
              <a:t>…if you want to master all that…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2000" dirty="0"/>
              <a:t>you need  JONAS !</a:t>
            </a:r>
            <a:endParaRPr lang="fr-FR" altLang="fr-FR" sz="2000" dirty="0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ABB619A3-EFFD-4D77-8B4C-B6DCA8A28C63}"/>
              </a:ext>
            </a:extLst>
          </p:cNvPr>
          <p:cNvSpPr txBox="1"/>
          <p:nvPr/>
        </p:nvSpPr>
        <p:spPr>
          <a:xfrm flipH="1">
            <a:off x="9407768" y="3000798"/>
            <a:ext cx="2784231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 err="1"/>
              <a:t>MonteCarlo</a:t>
            </a:r>
            <a:r>
              <a:rPr lang="fr-FR" dirty="0"/>
              <a:t> technique to </a:t>
            </a:r>
            <a:r>
              <a:rPr lang="fr-FR" dirty="0" err="1"/>
              <a:t>calculate</a:t>
            </a:r>
            <a:r>
              <a:rPr lang="fr-FR" dirty="0">
                <a:latin typeface="Symbol" panose="05050102010706020507" pitchFamily="18" charset="2"/>
              </a:rPr>
              <a:t> p</a:t>
            </a: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720317AB-8F54-48F1-B340-4410E27EC7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16470" y="830997"/>
            <a:ext cx="3441065" cy="2169801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D8448CAF-8066-4456-87AE-617A92BDD77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79353" y="830997"/>
            <a:ext cx="3420082" cy="2169801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DD06E4CC-7ECB-40F9-86BF-12383EC32E3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91112" y="3130633"/>
            <a:ext cx="5629994" cy="3727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82440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0956DB8D-D5B6-4FB7-A21F-4401BEB8EC3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874572" y="838809"/>
            <a:ext cx="6858000" cy="5143500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5593A154-EC84-4D1D-81F5-E3C7DB65B0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5743" y="3614797"/>
            <a:ext cx="4139128" cy="2974873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54219A36-F295-4453-95AF-27935B9206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85839" y="458583"/>
            <a:ext cx="3788882" cy="3083261"/>
          </a:xfrm>
          <a:prstGeom prst="rect">
            <a:avLst/>
          </a:prstGeom>
        </p:spPr>
      </p:pic>
      <p:sp>
        <p:nvSpPr>
          <p:cNvPr id="23" name="ZoneTexte 22">
            <a:extLst>
              <a:ext uri="{FF2B5EF4-FFF2-40B4-BE49-F238E27FC236}">
                <a16:creationId xmlns:a16="http://schemas.microsoft.com/office/drawing/2014/main" id="{27567576-E34E-41AE-A4BD-AB64CD9AEF12}"/>
              </a:ext>
            </a:extLst>
          </p:cNvPr>
          <p:cNvSpPr txBox="1"/>
          <p:nvPr/>
        </p:nvSpPr>
        <p:spPr>
          <a:xfrm>
            <a:off x="7408205" y="3623169"/>
            <a:ext cx="2092432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dirty="0"/>
              <a:t>To </a:t>
            </a:r>
            <a:r>
              <a:rPr lang="fr-FR" dirty="0" err="1"/>
              <a:t>complex</a:t>
            </a:r>
            <a:r>
              <a:rPr lang="fr-FR" dirty="0"/>
              <a:t> detector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AB665884-0C92-41E7-B87B-F057F6B323A8}"/>
              </a:ext>
            </a:extLst>
          </p:cNvPr>
          <p:cNvSpPr txBox="1"/>
          <p:nvPr/>
        </p:nvSpPr>
        <p:spPr>
          <a:xfrm>
            <a:off x="6809335" y="679024"/>
            <a:ext cx="1619098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dirty="0" err="1"/>
              <a:t>From</a:t>
            </a:r>
            <a:r>
              <a:rPr lang="fr-FR" dirty="0"/>
              <a:t> concepts </a:t>
            </a:r>
          </a:p>
        </p:txBody>
      </p:sp>
      <p:cxnSp>
        <p:nvCxnSpPr>
          <p:cNvPr id="25" name="Connecteur droit avec flèche 24">
            <a:extLst>
              <a:ext uri="{FF2B5EF4-FFF2-40B4-BE49-F238E27FC236}">
                <a16:creationId xmlns:a16="http://schemas.microsoft.com/office/drawing/2014/main" id="{F2A84548-472A-4124-94A5-BD220BA17736}"/>
              </a:ext>
            </a:extLst>
          </p:cNvPr>
          <p:cNvCxnSpPr/>
          <p:nvPr/>
        </p:nvCxnSpPr>
        <p:spPr>
          <a:xfrm>
            <a:off x="7527662" y="1029889"/>
            <a:ext cx="0" cy="2639774"/>
          </a:xfrm>
          <a:prstGeom prst="straightConnector1">
            <a:avLst/>
          </a:prstGeom>
          <a:ln w="762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Image 25">
            <a:extLst>
              <a:ext uri="{FF2B5EF4-FFF2-40B4-BE49-F238E27FC236}">
                <a16:creationId xmlns:a16="http://schemas.microsoft.com/office/drawing/2014/main" id="{5C5874C4-F86B-4F52-BC45-09DA48E693D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89314" y="5210618"/>
            <a:ext cx="2465893" cy="1647382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B44A2A0E-66A8-4451-A99A-43864BAB4BD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55207" y="4418017"/>
            <a:ext cx="2530440" cy="2071798"/>
          </a:xfrm>
          <a:prstGeom prst="rect">
            <a:avLst/>
          </a:prstGeom>
        </p:spPr>
      </p:pic>
      <p:pic>
        <p:nvPicPr>
          <p:cNvPr id="34" name="Image 33">
            <a:extLst>
              <a:ext uri="{FF2B5EF4-FFF2-40B4-BE49-F238E27FC236}">
                <a16:creationId xmlns:a16="http://schemas.microsoft.com/office/drawing/2014/main" id="{B96D0967-3B59-42B5-A65A-992DE2B07D9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70004" y="1424088"/>
            <a:ext cx="2451992" cy="1531753"/>
          </a:xfrm>
          <a:prstGeom prst="rect">
            <a:avLst/>
          </a:prstGeom>
        </p:spPr>
      </p:pic>
      <p:sp>
        <p:nvSpPr>
          <p:cNvPr id="36" name="ZoneTexte 35">
            <a:extLst>
              <a:ext uri="{FF2B5EF4-FFF2-40B4-BE49-F238E27FC236}">
                <a16:creationId xmlns:a16="http://schemas.microsoft.com/office/drawing/2014/main" id="{FDA51255-357E-45A6-ADE9-944A382F3231}"/>
              </a:ext>
            </a:extLst>
          </p:cNvPr>
          <p:cNvSpPr txBox="1"/>
          <p:nvPr/>
        </p:nvSpPr>
        <p:spPr>
          <a:xfrm>
            <a:off x="5248597" y="900868"/>
            <a:ext cx="1150700" cy="523220"/>
          </a:xfrm>
          <a:prstGeom prst="rect">
            <a:avLst/>
          </a:prstGeom>
          <a:solidFill>
            <a:srgbClr val="4CFE22"/>
          </a:solidFill>
        </p:spPr>
        <p:txBody>
          <a:bodyPr wrap="none" rtlCol="0">
            <a:spAutoFit/>
          </a:bodyPr>
          <a:lstStyle/>
          <a:p>
            <a:r>
              <a:rPr lang="fr-FR" sz="2800" dirty="0" err="1"/>
              <a:t>Sergey</a:t>
            </a:r>
            <a:endParaRPr lang="fr-FR" sz="2800" dirty="0"/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05206027-8B3F-4801-B177-0EA8816296F8}"/>
              </a:ext>
            </a:extLst>
          </p:cNvPr>
          <p:cNvSpPr txBox="1"/>
          <p:nvPr/>
        </p:nvSpPr>
        <p:spPr>
          <a:xfrm>
            <a:off x="85759" y="121286"/>
            <a:ext cx="8181920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sz="2800" dirty="0"/>
              <a:t>Concepts for INSTRUMENTATION and building detector</a:t>
            </a:r>
          </a:p>
        </p:txBody>
      </p:sp>
      <p:pic>
        <p:nvPicPr>
          <p:cNvPr id="43" name="Image 42">
            <a:extLst>
              <a:ext uri="{FF2B5EF4-FFF2-40B4-BE49-F238E27FC236}">
                <a16:creationId xmlns:a16="http://schemas.microsoft.com/office/drawing/2014/main" id="{F6D56C03-8154-4CB5-A42A-D96C4036A63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61571" y="2644452"/>
            <a:ext cx="2846634" cy="2050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99943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>
            <a:extLst>
              <a:ext uri="{FF2B5EF4-FFF2-40B4-BE49-F238E27FC236}">
                <a16:creationId xmlns:a16="http://schemas.microsoft.com/office/drawing/2014/main" id="{7CA741DF-B9C8-41EF-8D18-647BDFDBE80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" name="AutoShape 4">
            <a:extLst>
              <a:ext uri="{FF2B5EF4-FFF2-40B4-BE49-F238E27FC236}">
                <a16:creationId xmlns:a16="http://schemas.microsoft.com/office/drawing/2014/main" id="{C4858021-5DE3-469F-8E00-6D1F878BEFA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3D33A2C-B2A5-4571-8636-360CD13CAE3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9184"/>
            <a:ext cx="12192000" cy="6858000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865AA40B-B57C-493C-8477-A03F9248A54B}"/>
              </a:ext>
            </a:extLst>
          </p:cNvPr>
          <p:cNvSpPr txBox="1"/>
          <p:nvPr/>
        </p:nvSpPr>
        <p:spPr>
          <a:xfrm>
            <a:off x="92244" y="786746"/>
            <a:ext cx="1078116" cy="523220"/>
          </a:xfrm>
          <a:prstGeom prst="rect">
            <a:avLst/>
          </a:prstGeom>
          <a:solidFill>
            <a:srgbClr val="4CFE22"/>
          </a:solidFill>
        </p:spPr>
        <p:txBody>
          <a:bodyPr wrap="none" rtlCol="0">
            <a:spAutoFit/>
          </a:bodyPr>
          <a:lstStyle/>
          <a:p>
            <a:r>
              <a:rPr lang="fr-FR" sz="2800" dirty="0"/>
              <a:t>Pascal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A94072D-9BC6-4C25-B53E-9DCC2AC82950}"/>
              </a:ext>
            </a:extLst>
          </p:cNvPr>
          <p:cNvSpPr txBox="1"/>
          <p:nvPr/>
        </p:nvSpPr>
        <p:spPr>
          <a:xfrm>
            <a:off x="85759" y="121286"/>
            <a:ext cx="3058658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sz="2800" dirty="0"/>
              <a:t>Accelerator </a:t>
            </a:r>
            <a:r>
              <a:rPr lang="fr-FR" sz="2800" dirty="0" err="1"/>
              <a:t>Physics</a:t>
            </a:r>
            <a:r>
              <a:rPr lang="fr-FR" sz="2800" dirty="0"/>
              <a:t> 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C58D2016-12F9-4D92-8A11-4D424234E807}"/>
              </a:ext>
            </a:extLst>
          </p:cNvPr>
          <p:cNvSpPr txBox="1"/>
          <p:nvPr/>
        </p:nvSpPr>
        <p:spPr>
          <a:xfrm flipH="1">
            <a:off x="3683862" y="152400"/>
            <a:ext cx="598543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 err="1"/>
              <a:t>Accelerators</a:t>
            </a:r>
            <a:r>
              <a:rPr lang="fr-FR" dirty="0"/>
              <a:t> are essential instruments for </a:t>
            </a:r>
            <a:r>
              <a:rPr lang="fr-FR" dirty="0" err="1"/>
              <a:t>our</a:t>
            </a:r>
            <a:r>
              <a:rPr lang="fr-FR" dirty="0"/>
              <a:t> </a:t>
            </a:r>
            <a:r>
              <a:rPr lang="fr-FR" dirty="0" err="1"/>
              <a:t>research</a:t>
            </a: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8F6ED6B-FAED-40DC-85C0-0D161A9560EA}"/>
              </a:ext>
            </a:extLst>
          </p:cNvPr>
          <p:cNvSpPr txBox="1"/>
          <p:nvPr/>
        </p:nvSpPr>
        <p:spPr>
          <a:xfrm>
            <a:off x="5505852" y="1724187"/>
            <a:ext cx="416344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/>
              <a:t>LHC </a:t>
            </a:r>
            <a:r>
              <a:rPr lang="fr-FR" dirty="0" err="1"/>
              <a:t>is</a:t>
            </a:r>
            <a:r>
              <a:rPr lang="fr-FR" dirty="0"/>
              <a:t> the machine of all the </a:t>
            </a:r>
            <a:r>
              <a:rPr lang="fr-FR" dirty="0" err="1"/>
              <a:t>challanges</a:t>
            </a:r>
            <a:r>
              <a:rPr lang="fr-FR" dirty="0"/>
              <a:t>  !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722E5682-6946-48FD-BCDF-FC3184871C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35012" y="3631660"/>
            <a:ext cx="3756987" cy="2091364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6C8DDB10-3865-4E64-9B67-3D0B00D257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35012" y="2924175"/>
            <a:ext cx="3756988" cy="604385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FC051242-F47F-416C-BF81-6A08EB119E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93574" y="5880850"/>
            <a:ext cx="1957388" cy="68580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4CBBE0B5-4011-49B2-ADFA-583CEFF50BD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15507" y="5826124"/>
            <a:ext cx="1815137" cy="636032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40E57314-8126-460F-BFE0-41BD54794C9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17139" y="3487992"/>
            <a:ext cx="2496207" cy="1299859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AB8BF01F-05C6-487C-B449-FD20EB20B5F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19694" y="5542265"/>
            <a:ext cx="2056406" cy="1203750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E8471693-9DE2-4849-AF2F-48CF74037BA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076101" y="4764481"/>
            <a:ext cx="2186918" cy="1203750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67BE24F4-6EAE-45E6-B732-2C9910BD486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2244" y="4202330"/>
            <a:ext cx="2990680" cy="1390427"/>
          </a:xfrm>
          <a:prstGeom prst="rect">
            <a:avLst/>
          </a:prstGeom>
        </p:spPr>
      </p:pic>
      <p:sp>
        <p:nvSpPr>
          <p:cNvPr id="28" name="ZoneTexte 27">
            <a:extLst>
              <a:ext uri="{FF2B5EF4-FFF2-40B4-BE49-F238E27FC236}">
                <a16:creationId xmlns:a16="http://schemas.microsoft.com/office/drawing/2014/main" id="{A0AD5480-A081-4673-ACFF-981C2AE2F152}"/>
              </a:ext>
            </a:extLst>
          </p:cNvPr>
          <p:cNvSpPr txBox="1"/>
          <p:nvPr/>
        </p:nvSpPr>
        <p:spPr>
          <a:xfrm>
            <a:off x="85759" y="3779865"/>
            <a:ext cx="2997165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dirty="0"/>
              <a:t>Synchrotron oscillations: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E6B02B45-945B-498D-8B04-4DDD63D5AFA8}"/>
              </a:ext>
            </a:extLst>
          </p:cNvPr>
          <p:cNvSpPr txBox="1"/>
          <p:nvPr/>
        </p:nvSpPr>
        <p:spPr>
          <a:xfrm flipH="1">
            <a:off x="211088" y="1415818"/>
            <a:ext cx="117023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/>
              <a:t>Linac 4 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97F91B08-2FDE-42A4-9B31-7F804D85B044}"/>
              </a:ext>
            </a:extLst>
          </p:cNvPr>
          <p:cNvSpPr txBox="1"/>
          <p:nvPr/>
        </p:nvSpPr>
        <p:spPr>
          <a:xfrm flipH="1">
            <a:off x="511376" y="1838410"/>
            <a:ext cx="162870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/>
              <a:t>Transfert </a:t>
            </a:r>
            <a:r>
              <a:rPr lang="fr-FR" dirty="0" err="1"/>
              <a:t>lines</a:t>
            </a:r>
            <a:endParaRPr lang="fr-FR" dirty="0"/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8B4D803B-674B-44F7-98FD-B7F261253861}"/>
              </a:ext>
            </a:extLst>
          </p:cNvPr>
          <p:cNvSpPr txBox="1"/>
          <p:nvPr/>
        </p:nvSpPr>
        <p:spPr>
          <a:xfrm flipH="1">
            <a:off x="211088" y="2247209"/>
            <a:ext cx="90163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/>
              <a:t>Dump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087C3348-C4C1-4E3A-817E-AAC2F39B4177}"/>
              </a:ext>
            </a:extLst>
          </p:cNvPr>
          <p:cNvSpPr txBox="1"/>
          <p:nvPr/>
        </p:nvSpPr>
        <p:spPr>
          <a:xfrm flipH="1">
            <a:off x="870138" y="2708803"/>
            <a:ext cx="148989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/>
              <a:t>Collimations</a:t>
            </a:r>
          </a:p>
        </p:txBody>
      </p:sp>
    </p:spTree>
    <p:extLst>
      <p:ext uri="{BB962C8B-B14F-4D97-AF65-F5344CB8AC3E}">
        <p14:creationId xmlns:p14="http://schemas.microsoft.com/office/powerpoint/2010/main" val="16223456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A177082C-6DE7-42E3-8DC2-950140DE990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68561" cy="6798271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D30DC938-BD48-484F-851F-C16712F15A27}"/>
              </a:ext>
            </a:extLst>
          </p:cNvPr>
          <p:cNvSpPr txBox="1"/>
          <p:nvPr/>
        </p:nvSpPr>
        <p:spPr>
          <a:xfrm flipH="1">
            <a:off x="431260" y="4111928"/>
            <a:ext cx="901429" cy="369332"/>
          </a:xfrm>
          <a:prstGeom prst="rect">
            <a:avLst/>
          </a:prstGeom>
          <a:solidFill>
            <a:srgbClr val="4CFE22"/>
          </a:solidFill>
        </p:spPr>
        <p:txBody>
          <a:bodyPr wrap="square" rtlCol="0">
            <a:spAutoFit/>
          </a:bodyPr>
          <a:lstStyle/>
          <a:p>
            <a:r>
              <a:rPr lang="fr-FR" dirty="0"/>
              <a:t>Robert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58C3F05-877C-4CA8-97E4-E8755E56F9B1}"/>
              </a:ext>
            </a:extLst>
          </p:cNvPr>
          <p:cNvSpPr txBox="1"/>
          <p:nvPr/>
        </p:nvSpPr>
        <p:spPr>
          <a:xfrm>
            <a:off x="7723762" y="2707309"/>
            <a:ext cx="3433864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400" dirty="0" err="1"/>
              <a:t>Gravitational</a:t>
            </a:r>
            <a:r>
              <a:rPr lang="fr-FR" sz="2400" dirty="0"/>
              <a:t> </a:t>
            </a:r>
            <a:r>
              <a:rPr lang="fr-FR" sz="2400" dirty="0" err="1"/>
              <a:t>waves</a:t>
            </a:r>
            <a:r>
              <a:rPr lang="fr-FR" sz="2400" dirty="0"/>
              <a:t> 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B6EF9272-E992-4415-967C-E0491FD1F2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2630" y="3399135"/>
            <a:ext cx="5233480" cy="287841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F8B32D29-5248-4DD8-B341-49FCC92390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61561" y="-53149"/>
            <a:ext cx="9423669" cy="2201410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E982FD3A-0715-41A5-957E-EAD36104F4C6}"/>
              </a:ext>
            </a:extLst>
          </p:cNvPr>
          <p:cNvSpPr txBox="1"/>
          <p:nvPr/>
        </p:nvSpPr>
        <p:spPr>
          <a:xfrm>
            <a:off x="128893" y="248214"/>
            <a:ext cx="3343881" cy="46166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fr-FR" sz="2400" b="1" dirty="0" err="1"/>
              <a:t>Cosmic</a:t>
            </a:r>
            <a:r>
              <a:rPr lang="fr-FR" sz="2400" b="1" dirty="0"/>
              <a:t> rays and CREDO </a:t>
            </a:r>
          </a:p>
        </p:txBody>
      </p:sp>
    </p:spTree>
    <p:extLst>
      <p:ext uri="{BB962C8B-B14F-4D97-AF65-F5344CB8AC3E}">
        <p14:creationId xmlns:p14="http://schemas.microsoft.com/office/powerpoint/2010/main" val="40013694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F878E730-A414-474D-A462-65835138CF3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57" t="15327" r="11915"/>
          <a:stretch/>
        </p:blipFill>
        <p:spPr>
          <a:xfrm rot="5400000">
            <a:off x="-220291" y="161923"/>
            <a:ext cx="4795735" cy="4355154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5B6E12B9-1A91-4416-81B5-BA44F072B1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334" y="552404"/>
            <a:ext cx="1791267" cy="523220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2800" dirty="0"/>
              <a:t>Vincenzo</a:t>
            </a:r>
            <a:endParaRPr lang="fr-FR" altLang="fr-FR" sz="2800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C733005C-1CC9-4A0E-8AD3-8B8BF067A1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3837" y="20696"/>
            <a:ext cx="5523186" cy="3066006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03040681-FFAA-493A-996F-097C7CB823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97159" y="2887450"/>
            <a:ext cx="3377490" cy="1371522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F9F4FE4-9B27-414C-B594-7331342B007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24402" y="230459"/>
            <a:ext cx="2467598" cy="2319203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D8AA322C-F8CF-4B48-AEE5-6226B046B31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10275" y="2834032"/>
            <a:ext cx="3848542" cy="1523276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FD64ADE2-8AAA-4F7D-9608-5D7AE755995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7" y="4345488"/>
            <a:ext cx="3548994" cy="2535987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5DFE7DDC-9F27-4601-AD68-091B02F09F51}"/>
              </a:ext>
            </a:extLst>
          </p:cNvPr>
          <p:cNvSpPr txBox="1"/>
          <p:nvPr/>
        </p:nvSpPr>
        <p:spPr>
          <a:xfrm>
            <a:off x="-134553" y="4242108"/>
            <a:ext cx="40345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1" dirty="0" err="1"/>
              <a:t>We</a:t>
            </a:r>
            <a:r>
              <a:rPr lang="fr-FR" b="1" dirty="0"/>
              <a:t> have </a:t>
            </a:r>
            <a:r>
              <a:rPr lang="fr-FR" b="1" dirty="0" err="1"/>
              <a:t>never</a:t>
            </a:r>
            <a:r>
              <a:rPr lang="fr-FR" b="1" dirty="0"/>
              <a:t> </a:t>
            </a:r>
            <a:r>
              <a:rPr lang="fr-FR" b="1" dirty="0" err="1"/>
              <a:t>seen</a:t>
            </a:r>
            <a:r>
              <a:rPr lang="fr-FR" b="1" dirty="0"/>
              <a:t> </a:t>
            </a:r>
            <a:r>
              <a:rPr lang="fr-FR" b="1" dirty="0" err="1"/>
              <a:t>anything</a:t>
            </a:r>
            <a:r>
              <a:rPr lang="fr-FR" b="1" dirty="0"/>
              <a:t> like </a:t>
            </a:r>
            <a:r>
              <a:rPr lang="fr-FR" b="1" dirty="0" err="1"/>
              <a:t>this</a:t>
            </a:r>
            <a:r>
              <a:rPr lang="fr-FR" b="1" dirty="0"/>
              <a:t>!</a:t>
            </a: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2975671A-50BA-48EF-A42F-0B7F13DA15F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04283" y="4381692"/>
            <a:ext cx="3848542" cy="2455612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4DBB5F8C-5E73-49A7-9AE7-69D20196CBE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770406" y="4301316"/>
            <a:ext cx="4622638" cy="2535988"/>
          </a:xfrm>
          <a:prstGeom prst="rect">
            <a:avLst/>
          </a:prstGeom>
        </p:spPr>
      </p:pic>
      <p:sp>
        <p:nvSpPr>
          <p:cNvPr id="23" name="ZoneTexte 22">
            <a:extLst>
              <a:ext uri="{FF2B5EF4-FFF2-40B4-BE49-F238E27FC236}">
                <a16:creationId xmlns:a16="http://schemas.microsoft.com/office/drawing/2014/main" id="{3309F292-0B68-4F5E-9061-06263DDA226C}"/>
              </a:ext>
            </a:extLst>
          </p:cNvPr>
          <p:cNvSpPr txBox="1"/>
          <p:nvPr/>
        </p:nvSpPr>
        <p:spPr>
          <a:xfrm>
            <a:off x="-1" y="0"/>
            <a:ext cx="4034547" cy="52322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fr-FR" sz="2800" dirty="0" err="1"/>
              <a:t>Challenging</a:t>
            </a:r>
            <a:r>
              <a:rPr lang="fr-FR" sz="2800" dirty="0"/>
              <a:t> Future </a:t>
            </a:r>
            <a:r>
              <a:rPr lang="fr-FR" sz="2800" dirty="0" err="1"/>
              <a:t>physics</a:t>
            </a:r>
            <a:r>
              <a:rPr lang="fr-FR" sz="2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290270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AE8DA769-CBC1-4156-8077-2F378239E9A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863696" y="857250"/>
            <a:ext cx="6858000" cy="5143500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196F24CD-1792-4086-8596-93FC2F79704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366158" y="876526"/>
            <a:ext cx="6746947" cy="5143500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1D6D3D59-56A7-4494-BD70-26E94535F0F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305605" y="2069267"/>
            <a:ext cx="5440782" cy="4136687"/>
          </a:xfrm>
          <a:prstGeom prst="rect">
            <a:avLst/>
          </a:prstGeom>
        </p:spPr>
      </p:pic>
      <p:sp>
        <p:nvSpPr>
          <p:cNvPr id="7" name="ZoneTexte 11">
            <a:extLst>
              <a:ext uri="{FF2B5EF4-FFF2-40B4-BE49-F238E27FC236}">
                <a16:creationId xmlns:a16="http://schemas.microsoft.com/office/drawing/2014/main" id="{F989CF14-9D14-40D0-8853-5550973197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0886"/>
            <a:ext cx="12311382" cy="646331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fr-FR" altLang="fr-FR" sz="3600" dirty="0"/>
              <a:t>Seminars </a:t>
            </a:r>
            <a:r>
              <a:rPr lang="fr-FR" altLang="fr-FR" sz="3600" dirty="0" err="1"/>
              <a:t>from</a:t>
            </a:r>
            <a:r>
              <a:rPr lang="fr-FR" altLang="fr-FR" sz="3600" dirty="0"/>
              <a:t> </a:t>
            </a:r>
            <a:r>
              <a:rPr lang="fr-FR" altLang="fr-FR" sz="3600" dirty="0" err="1"/>
              <a:t>professors</a:t>
            </a:r>
            <a:r>
              <a:rPr lang="fr-FR" altLang="fr-FR" sz="3600" dirty="0"/>
              <a:t> !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555D2CE2-80DB-43EF-A4F0-BD249D2C591B}"/>
              </a:ext>
            </a:extLst>
          </p:cNvPr>
          <p:cNvSpPr txBox="1"/>
          <p:nvPr/>
        </p:nvSpPr>
        <p:spPr>
          <a:xfrm>
            <a:off x="-6446" y="658711"/>
            <a:ext cx="1313180" cy="523220"/>
          </a:xfrm>
          <a:prstGeom prst="rect">
            <a:avLst/>
          </a:prstGeom>
          <a:solidFill>
            <a:srgbClr val="4CFE22"/>
          </a:solidFill>
        </p:spPr>
        <p:txBody>
          <a:bodyPr wrap="none" rtlCol="0">
            <a:spAutoFit/>
          </a:bodyPr>
          <a:lstStyle/>
          <a:p>
            <a:r>
              <a:rPr lang="fr-FR" sz="2800" dirty="0"/>
              <a:t>Mariola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198B796F-D74E-4FDC-9C7A-E7FE1D86B588}"/>
              </a:ext>
            </a:extLst>
          </p:cNvPr>
          <p:cNvSpPr txBox="1"/>
          <p:nvPr/>
        </p:nvSpPr>
        <p:spPr>
          <a:xfrm>
            <a:off x="3955990" y="1477328"/>
            <a:ext cx="1077411" cy="523220"/>
          </a:xfrm>
          <a:prstGeom prst="rect">
            <a:avLst/>
          </a:prstGeom>
          <a:solidFill>
            <a:srgbClr val="4CFE22"/>
          </a:solidFill>
        </p:spPr>
        <p:txBody>
          <a:bodyPr wrap="none" rtlCol="0">
            <a:spAutoFit/>
          </a:bodyPr>
          <a:lstStyle/>
          <a:p>
            <a:r>
              <a:rPr lang="fr-FR" sz="2800" dirty="0" err="1"/>
              <a:t>Iwona</a:t>
            </a:r>
            <a:endParaRPr lang="fr-FR" sz="2800" dirty="0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1449F5AD-F036-487B-9C22-064CE30C43AA}"/>
              </a:ext>
            </a:extLst>
          </p:cNvPr>
          <p:cNvSpPr txBox="1"/>
          <p:nvPr/>
        </p:nvSpPr>
        <p:spPr>
          <a:xfrm>
            <a:off x="11115615" y="646331"/>
            <a:ext cx="1076385" cy="523220"/>
          </a:xfrm>
          <a:prstGeom prst="rect">
            <a:avLst/>
          </a:prstGeom>
          <a:solidFill>
            <a:srgbClr val="4CFE22"/>
          </a:solidFill>
        </p:spPr>
        <p:txBody>
          <a:bodyPr wrap="none" rtlCol="0">
            <a:spAutoFit/>
          </a:bodyPr>
          <a:lstStyle/>
          <a:p>
            <a:r>
              <a:rPr lang="fr-FR" sz="2800" dirty="0"/>
              <a:t>Marta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847BDC2-3D38-4411-AC34-F455DC073D38}"/>
              </a:ext>
            </a:extLst>
          </p:cNvPr>
          <p:cNvSpPr/>
          <p:nvPr/>
        </p:nvSpPr>
        <p:spPr>
          <a:xfrm>
            <a:off x="-32498" y="5990752"/>
            <a:ext cx="3988488" cy="830997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en-US" sz="2400" b="1" dirty="0"/>
              <a:t>photon-photon fusion </a:t>
            </a:r>
          </a:p>
          <a:p>
            <a:pPr algn="ctr"/>
            <a:r>
              <a:rPr lang="en-US" sz="2400" b="1" dirty="0"/>
              <a:t>in heavy-ion collisions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FB9072C0-60C0-44FD-ADFD-A7274E25BA3E}"/>
              </a:ext>
            </a:extLst>
          </p:cNvPr>
          <p:cNvSpPr txBox="1"/>
          <p:nvPr/>
        </p:nvSpPr>
        <p:spPr>
          <a:xfrm>
            <a:off x="3895292" y="586222"/>
            <a:ext cx="4164366" cy="830997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sz="2400" b="1" dirty="0"/>
              <a:t>Event-by-event correlations </a:t>
            </a:r>
          </a:p>
          <a:p>
            <a:pPr algn="ctr"/>
            <a:r>
              <a:rPr lang="en-US" sz="2400" b="1" dirty="0"/>
              <a:t>in heavy ions </a:t>
            </a:r>
            <a:endParaRPr lang="fr-FR" sz="2400" b="1" dirty="0"/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012CC6AD-FCE3-4093-A162-FB3CF05CF6F5}"/>
              </a:ext>
            </a:extLst>
          </p:cNvPr>
          <p:cNvSpPr txBox="1"/>
          <p:nvPr/>
        </p:nvSpPr>
        <p:spPr>
          <a:xfrm>
            <a:off x="4201885" y="2895600"/>
            <a:ext cx="377734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Photon induced processes in pp collisions</a:t>
            </a:r>
            <a:endParaRPr lang="fr-FR" dirty="0"/>
          </a:p>
        </p:txBody>
      </p:sp>
      <p:pic>
        <p:nvPicPr>
          <p:cNvPr id="29" name="Image 28">
            <a:extLst>
              <a:ext uri="{FF2B5EF4-FFF2-40B4-BE49-F238E27FC236}">
                <a16:creationId xmlns:a16="http://schemas.microsoft.com/office/drawing/2014/main" id="{F91F4DD0-FDED-4AAE-B65A-156CA295E79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288264" y="2025778"/>
            <a:ext cx="5440782" cy="4136687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B2A04E9A-11C4-4F31-825D-964E6B063D70}"/>
              </a:ext>
            </a:extLst>
          </p:cNvPr>
          <p:cNvSpPr txBox="1"/>
          <p:nvPr/>
        </p:nvSpPr>
        <p:spPr>
          <a:xfrm>
            <a:off x="8122018" y="5233641"/>
            <a:ext cx="4189364" cy="830997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en-US" sz="2400" b="1" dirty="0"/>
              <a:t>Photon induced processes </a:t>
            </a:r>
          </a:p>
          <a:p>
            <a:pPr algn="ctr"/>
            <a:r>
              <a:rPr lang="en-US" sz="2400" b="1" dirty="0"/>
              <a:t>in pp collisions</a:t>
            </a:r>
            <a:endParaRPr lang="fr-FR" sz="2400" b="1" dirty="0"/>
          </a:p>
        </p:txBody>
      </p:sp>
    </p:spTree>
    <p:extLst>
      <p:ext uri="{BB962C8B-B14F-4D97-AF65-F5344CB8AC3E}">
        <p14:creationId xmlns:p14="http://schemas.microsoft.com/office/powerpoint/2010/main" val="10986206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>
            <a:extLst>
              <a:ext uri="{FF2B5EF4-FFF2-40B4-BE49-F238E27FC236}">
                <a16:creationId xmlns:a16="http://schemas.microsoft.com/office/drawing/2014/main" id="{94BF62EF-C501-4020-9364-1F01008CFB0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1BE46CCE-25F1-4E3B-9E00-BCFA119407B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981721" y="696790"/>
            <a:ext cx="7066572" cy="5299929"/>
          </a:xfrm>
          <a:prstGeom prst="rect">
            <a:avLst/>
          </a:prstGeom>
        </p:spPr>
      </p:pic>
      <p:sp>
        <p:nvSpPr>
          <p:cNvPr id="30" name="Text Box 6"/>
          <p:cNvSpPr txBox="1">
            <a:spLocks noChangeArrowheads="1"/>
          </p:cNvSpPr>
          <p:nvPr/>
        </p:nvSpPr>
        <p:spPr bwMode="auto">
          <a:xfrm>
            <a:off x="0" y="85625"/>
            <a:ext cx="12116105" cy="58477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dirty="0" err="1"/>
              <a:t>From</a:t>
            </a:r>
            <a:r>
              <a:rPr lang="fr-FR" altLang="fr-FR" dirty="0"/>
              <a:t> </a:t>
            </a:r>
            <a:r>
              <a:rPr lang="fr-FR" altLang="fr-FR" dirty="0" err="1"/>
              <a:t>theory</a:t>
            </a:r>
            <a:r>
              <a:rPr lang="fr-FR" altLang="fr-FR" dirty="0"/>
              <a:t> </a:t>
            </a:r>
            <a:r>
              <a:rPr lang="fr-FR" altLang="fr-FR" dirty="0">
                <a:sym typeface="Wingdings" panose="05000000000000000000" pitchFamily="2" charset="2"/>
              </a:rPr>
              <a:t></a:t>
            </a:r>
            <a:r>
              <a:rPr lang="fr-FR" altLang="fr-FR" dirty="0"/>
              <a:t> </a:t>
            </a:r>
            <a:r>
              <a:rPr lang="fr-FR" altLang="fr-FR" dirty="0" err="1"/>
              <a:t>experiments</a:t>
            </a:r>
            <a:r>
              <a:rPr lang="fr-FR" altLang="fr-FR" dirty="0"/>
              <a:t> </a:t>
            </a:r>
            <a:r>
              <a:rPr lang="fr-FR" altLang="fr-FR" dirty="0">
                <a:sym typeface="Wingdings" panose="05000000000000000000" pitchFamily="2" charset="2"/>
              </a:rPr>
              <a:t></a:t>
            </a:r>
            <a:r>
              <a:rPr lang="fr-FR" altLang="fr-FR" dirty="0"/>
              <a:t> data analyses </a:t>
            </a:r>
            <a:r>
              <a:rPr lang="fr-FR" altLang="fr-FR" dirty="0">
                <a:sym typeface="Wingdings" panose="05000000000000000000" pitchFamily="2" charset="2"/>
              </a:rPr>
              <a:t>: the Hands-On !</a:t>
            </a:r>
            <a:endParaRPr lang="fr-FR" altLang="fr-FR" dirty="0"/>
          </a:p>
        </p:txBody>
      </p:sp>
      <p:sp>
        <p:nvSpPr>
          <p:cNvPr id="31" name="Text Box 6"/>
          <p:cNvSpPr txBox="1">
            <a:spLocks noChangeArrowheads="1"/>
          </p:cNvSpPr>
          <p:nvPr/>
        </p:nvSpPr>
        <p:spPr bwMode="auto">
          <a:xfrm>
            <a:off x="3671721" y="780922"/>
            <a:ext cx="4747499" cy="70788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2000" dirty="0"/>
              <a:t>And </a:t>
            </a:r>
            <a:r>
              <a:rPr lang="fr-FR" altLang="fr-FR" sz="2000" dirty="0" err="1"/>
              <a:t>you</a:t>
            </a:r>
            <a:r>
              <a:rPr lang="fr-FR" altLang="fr-FR" sz="2000" dirty="0"/>
              <a:t> have to </a:t>
            </a:r>
            <a:r>
              <a:rPr lang="fr-FR" altLang="fr-FR" sz="2000" dirty="0" err="1"/>
              <a:t>be</a:t>
            </a:r>
            <a:r>
              <a:rPr lang="fr-FR" altLang="fr-FR" sz="2000" dirty="0"/>
              <a:t> smart and </a:t>
            </a:r>
            <a:r>
              <a:rPr lang="fr-FR" altLang="fr-FR" sz="2000" dirty="0" err="1"/>
              <a:t>well</a:t>
            </a:r>
            <a:r>
              <a:rPr lang="fr-FR" altLang="fr-FR" sz="2000" dirty="0"/>
              <a:t> </a:t>
            </a:r>
            <a:r>
              <a:rPr lang="fr-FR" altLang="fr-FR" sz="2000" dirty="0" err="1"/>
              <a:t>educated</a:t>
            </a:r>
            <a:r>
              <a:rPr lang="fr-FR" altLang="fr-FR" sz="2000" dirty="0"/>
              <a:t> to </a:t>
            </a:r>
            <a:r>
              <a:rPr lang="fr-FR" altLang="fr-FR" sz="2000" dirty="0" err="1"/>
              <a:t>perform</a:t>
            </a:r>
            <a:r>
              <a:rPr lang="fr-FR" altLang="fr-FR" sz="2000" dirty="0"/>
              <a:t> </a:t>
            </a:r>
            <a:r>
              <a:rPr lang="fr-FR" altLang="fr-FR" sz="2000" dirty="0" err="1"/>
              <a:t>analysis</a:t>
            </a:r>
            <a:r>
              <a:rPr lang="fr-FR" altLang="fr-FR" sz="2000" dirty="0"/>
              <a:t>…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06E2AD00-D40B-4A74-A301-CD355191C240}"/>
              </a:ext>
            </a:extLst>
          </p:cNvPr>
          <p:cNvSpPr txBox="1"/>
          <p:nvPr/>
        </p:nvSpPr>
        <p:spPr>
          <a:xfrm>
            <a:off x="3359776" y="1583071"/>
            <a:ext cx="4747499" cy="461665"/>
          </a:xfrm>
          <a:prstGeom prst="rect">
            <a:avLst/>
          </a:prstGeom>
          <a:solidFill>
            <a:srgbClr val="F9D28D"/>
          </a:solidFill>
        </p:spPr>
        <p:txBody>
          <a:bodyPr wrap="square" rtlCol="0">
            <a:spAutoFit/>
          </a:bodyPr>
          <a:lstStyle/>
          <a:p>
            <a:r>
              <a:rPr lang="fr-FR" sz="2400" dirty="0"/>
              <a:t>And </a:t>
            </a:r>
            <a:r>
              <a:rPr lang="fr-FR" sz="2400" dirty="0" err="1"/>
              <a:t>you</a:t>
            </a:r>
            <a:r>
              <a:rPr lang="fr-FR" sz="2400" dirty="0"/>
              <a:t> </a:t>
            </a:r>
            <a:r>
              <a:rPr lang="fr-FR" sz="2400" dirty="0" err="1"/>
              <a:t>need</a:t>
            </a:r>
            <a:r>
              <a:rPr lang="fr-FR" sz="2400" dirty="0"/>
              <a:t> </a:t>
            </a:r>
            <a:r>
              <a:rPr lang="fr-FR" sz="2400" dirty="0" err="1"/>
              <a:t>Rafal</a:t>
            </a:r>
            <a:r>
              <a:rPr lang="fr-FR" sz="2400" dirty="0"/>
              <a:t>   and </a:t>
            </a:r>
            <a:r>
              <a:rPr lang="fr-FR" sz="2400" dirty="0" err="1"/>
              <a:t>Valeriia</a:t>
            </a:r>
            <a:r>
              <a:rPr lang="fr-FR" sz="2400" dirty="0"/>
              <a:t> </a:t>
            </a:r>
          </a:p>
        </p:txBody>
      </p:sp>
      <p:sp>
        <p:nvSpPr>
          <p:cNvPr id="8" name="AutoShape 2" descr="IMG_2475.jpg">
            <a:extLst>
              <a:ext uri="{FF2B5EF4-FFF2-40B4-BE49-F238E27FC236}">
                <a16:creationId xmlns:a16="http://schemas.microsoft.com/office/drawing/2014/main" id="{6DC86579-917E-437E-A72E-46544329AB3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40418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A480D5DD-3AD4-42D1-A1BF-8AE347879DA1}"/>
              </a:ext>
            </a:extLst>
          </p:cNvPr>
          <p:cNvSpPr txBox="1"/>
          <p:nvPr/>
        </p:nvSpPr>
        <p:spPr>
          <a:xfrm>
            <a:off x="5194579" y="1570806"/>
            <a:ext cx="803618" cy="461665"/>
          </a:xfrm>
          <a:prstGeom prst="rect">
            <a:avLst/>
          </a:prstGeom>
          <a:solidFill>
            <a:srgbClr val="4CFE22"/>
          </a:solidFill>
        </p:spPr>
        <p:txBody>
          <a:bodyPr wrap="none" rtlCol="0">
            <a:spAutoFit/>
          </a:bodyPr>
          <a:lstStyle/>
          <a:p>
            <a:r>
              <a:rPr lang="fr-FR" sz="2400" dirty="0" err="1"/>
              <a:t>Rafal</a:t>
            </a:r>
            <a:endParaRPr lang="fr-FR" sz="2400" dirty="0"/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6B0B83E7-7DEF-44DF-9C2B-A785246A0D15}"/>
              </a:ext>
            </a:extLst>
          </p:cNvPr>
          <p:cNvSpPr txBox="1"/>
          <p:nvPr/>
        </p:nvSpPr>
        <p:spPr>
          <a:xfrm>
            <a:off x="6614839" y="1576937"/>
            <a:ext cx="1110112" cy="461665"/>
          </a:xfrm>
          <a:prstGeom prst="rect">
            <a:avLst/>
          </a:prstGeom>
          <a:solidFill>
            <a:srgbClr val="4CFE22"/>
          </a:solidFill>
        </p:spPr>
        <p:txBody>
          <a:bodyPr wrap="none" rtlCol="0">
            <a:spAutoFit/>
          </a:bodyPr>
          <a:lstStyle/>
          <a:p>
            <a:r>
              <a:rPr lang="fr-FR" sz="2400" dirty="0" err="1"/>
              <a:t>Valeriia</a:t>
            </a:r>
            <a:endParaRPr lang="fr-FR" sz="2400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8F687B4A-CE0D-49CB-A252-F63C77240914}"/>
              </a:ext>
            </a:extLst>
          </p:cNvPr>
          <p:cNvSpPr txBox="1"/>
          <p:nvPr/>
        </p:nvSpPr>
        <p:spPr>
          <a:xfrm>
            <a:off x="7724951" y="6245157"/>
            <a:ext cx="2285894" cy="369332"/>
          </a:xfrm>
          <a:prstGeom prst="rect">
            <a:avLst/>
          </a:prstGeom>
          <a:solidFill>
            <a:srgbClr val="4CFE22"/>
          </a:solidFill>
        </p:spPr>
        <p:txBody>
          <a:bodyPr wrap="square" rtlCol="0">
            <a:spAutoFit/>
          </a:bodyPr>
          <a:lstStyle/>
          <a:p>
            <a:r>
              <a:rPr lang="fr-FR" dirty="0"/>
              <a:t>and Guillaume !</a:t>
            </a:r>
          </a:p>
        </p:txBody>
      </p:sp>
    </p:spTree>
    <p:extLst>
      <p:ext uri="{BB962C8B-B14F-4D97-AF65-F5344CB8AC3E}">
        <p14:creationId xmlns:p14="http://schemas.microsoft.com/office/powerpoint/2010/main" val="4782346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131DDBE6-3215-466B-9A8C-D8C8E587346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905" y="-133777"/>
            <a:ext cx="12191998" cy="6991777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1" y="-145603"/>
            <a:ext cx="12191999" cy="138499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endParaRPr lang="fr-FR" sz="2800" dirty="0"/>
          </a:p>
          <a:p>
            <a:pPr algn="ctr"/>
            <a:r>
              <a:rPr lang="fr-FR" sz="2800" b="1" dirty="0" err="1"/>
              <a:t>We</a:t>
            </a:r>
            <a:r>
              <a:rPr lang="fr-FR" sz="2800" b="1" dirty="0"/>
              <a:t> </a:t>
            </a:r>
            <a:r>
              <a:rPr lang="fr-FR" sz="2800" b="1" dirty="0" err="1"/>
              <a:t>had</a:t>
            </a:r>
            <a:r>
              <a:rPr lang="fr-FR" sz="2800" b="1" dirty="0"/>
              <a:t> a </a:t>
            </a:r>
            <a:r>
              <a:rPr lang="fr-FR" sz="2800" b="1" dirty="0" err="1"/>
              <a:t>seminar</a:t>
            </a:r>
            <a:r>
              <a:rPr lang="fr-FR" sz="2800" b="1" dirty="0"/>
              <a:t> of the CERN </a:t>
            </a:r>
            <a:r>
              <a:rPr lang="fr-FR" sz="2800" b="1" dirty="0" err="1"/>
              <a:t>History</a:t>
            </a:r>
            <a:r>
              <a:rPr lang="fr-FR" sz="2800" b="1" dirty="0"/>
              <a:t> and </a:t>
            </a:r>
            <a:r>
              <a:rPr lang="fr-FR" sz="2800" b="1" dirty="0" err="1"/>
              <a:t>his</a:t>
            </a:r>
            <a:r>
              <a:rPr lang="fr-FR" sz="2800" b="1" dirty="0"/>
              <a:t> mission.</a:t>
            </a:r>
          </a:p>
          <a:p>
            <a:pPr algn="ctr"/>
            <a:endParaRPr lang="fr-FR" sz="2800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8E7ECDC-56CF-423E-AE2C-59E86ECED0F7}"/>
              </a:ext>
            </a:extLst>
          </p:cNvPr>
          <p:cNvSpPr txBox="1"/>
          <p:nvPr/>
        </p:nvSpPr>
        <p:spPr>
          <a:xfrm>
            <a:off x="10530541" y="1251218"/>
            <a:ext cx="1592552" cy="523220"/>
          </a:xfrm>
          <a:prstGeom prst="rect">
            <a:avLst/>
          </a:prstGeom>
          <a:solidFill>
            <a:srgbClr val="4CFE22"/>
          </a:solidFill>
        </p:spPr>
        <p:txBody>
          <a:bodyPr wrap="none" rtlCol="0">
            <a:spAutoFit/>
          </a:bodyPr>
          <a:lstStyle/>
          <a:p>
            <a:r>
              <a:rPr lang="fr-FR" sz="2800" dirty="0"/>
              <a:t>Christoph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F9499A2A-0485-4DE0-9345-F4CBD319B986}"/>
              </a:ext>
            </a:extLst>
          </p:cNvPr>
          <p:cNvSpPr txBox="1"/>
          <p:nvPr/>
        </p:nvSpPr>
        <p:spPr>
          <a:xfrm>
            <a:off x="8482519" y="4919008"/>
            <a:ext cx="3709481" cy="193899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fr-FR" sz="2400" i="1" dirty="0"/>
          </a:p>
          <a:p>
            <a:pPr algn="ctr"/>
            <a:r>
              <a:rPr lang="fr-FR" sz="2400" i="1" dirty="0" err="1"/>
              <a:t>Thanks</a:t>
            </a:r>
            <a:r>
              <a:rPr lang="fr-FR" sz="2400" i="1" dirty="0"/>
              <a:t> to CERN for </a:t>
            </a:r>
            <a:r>
              <a:rPr lang="fr-FR" sz="2400" i="1" dirty="0" err="1"/>
              <a:t>supporting</a:t>
            </a:r>
            <a:r>
              <a:rPr lang="fr-FR" sz="2400" i="1" dirty="0"/>
              <a:t> the </a:t>
            </a:r>
            <a:r>
              <a:rPr lang="fr-FR" sz="2400" i="1" dirty="0" err="1"/>
              <a:t>School</a:t>
            </a:r>
            <a:r>
              <a:rPr lang="fr-FR" sz="2400" i="1" dirty="0"/>
              <a:t> </a:t>
            </a:r>
            <a:r>
              <a:rPr lang="fr-FR" sz="2400" i="1" dirty="0" err="1"/>
              <a:t>since</a:t>
            </a:r>
            <a:r>
              <a:rPr lang="fr-FR" sz="2400" i="1" dirty="0"/>
              <a:t> the </a:t>
            </a:r>
            <a:r>
              <a:rPr lang="fr-FR" sz="2400" i="1" dirty="0" err="1"/>
              <a:t>beginning</a:t>
            </a:r>
            <a:r>
              <a:rPr lang="fr-FR" sz="2400" i="1" dirty="0"/>
              <a:t> !</a:t>
            </a:r>
          </a:p>
          <a:p>
            <a:pPr algn="ctr"/>
            <a:r>
              <a:rPr lang="fr-FR" sz="2400" i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153068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C38E8B33-811F-49B6-9AB5-4B29FE9234A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6"/>
          <a:stretch/>
        </p:blipFill>
        <p:spPr>
          <a:xfrm rot="5400000">
            <a:off x="5584792" y="292987"/>
            <a:ext cx="6943408" cy="6186617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63830784-8A05-42F4-A0C6-FE9135A2EA1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5409"/>
            <a:ext cx="5963189" cy="6943409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A9CCA527-4928-458A-A0BD-9706C79568C1}"/>
              </a:ext>
            </a:extLst>
          </p:cNvPr>
          <p:cNvSpPr txBox="1"/>
          <p:nvPr/>
        </p:nvSpPr>
        <p:spPr>
          <a:xfrm>
            <a:off x="34005" y="-85409"/>
            <a:ext cx="12115800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ZA" sz="2800" dirty="0"/>
              <a:t>Nice and inspiring to have a school in a such wonderful place</a:t>
            </a:r>
          </a:p>
        </p:txBody>
      </p:sp>
    </p:spTree>
    <p:extLst>
      <p:ext uri="{BB962C8B-B14F-4D97-AF65-F5344CB8AC3E}">
        <p14:creationId xmlns:p14="http://schemas.microsoft.com/office/powerpoint/2010/main" val="7382014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BE79711D-E79C-4789-B8FD-50AE59C60C6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8" r="42828"/>
          <a:stretch/>
        </p:blipFill>
        <p:spPr>
          <a:xfrm rot="5400000">
            <a:off x="474122" y="3184666"/>
            <a:ext cx="3199214" cy="4147456"/>
          </a:xfrm>
          <a:prstGeom prst="rect">
            <a:avLst/>
          </a:prstGeom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922442F5-DD4D-43BE-AF05-EA220EE0A88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064"/>
          <a:stretch/>
        </p:blipFill>
        <p:spPr>
          <a:xfrm>
            <a:off x="3062082" y="399223"/>
            <a:ext cx="3768895" cy="3289272"/>
          </a:xfrm>
          <a:prstGeom prst="rect">
            <a:avLst/>
          </a:prstGeom>
        </p:spPr>
      </p:pic>
      <p:pic>
        <p:nvPicPr>
          <p:cNvPr id="30" name="Image 29">
            <a:extLst>
              <a:ext uri="{FF2B5EF4-FFF2-40B4-BE49-F238E27FC236}">
                <a16:creationId xmlns:a16="http://schemas.microsoft.com/office/drawing/2014/main" id="{6475CE00-E94C-44A1-8435-64CA1C101F5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9222"/>
            <a:ext cx="4375181" cy="3293413"/>
          </a:xfrm>
          <a:prstGeom prst="rect">
            <a:avLst/>
          </a:prstGeom>
        </p:spPr>
      </p:pic>
      <p:sp>
        <p:nvSpPr>
          <p:cNvPr id="5" name="ZoneTexte 3"/>
          <p:cNvSpPr txBox="1">
            <a:spLocks noChangeArrowheads="1"/>
          </p:cNvSpPr>
          <p:nvPr/>
        </p:nvSpPr>
        <p:spPr bwMode="auto">
          <a:xfrm>
            <a:off x="0" y="-19908"/>
            <a:ext cx="6918058" cy="46196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2400" dirty="0" err="1"/>
              <a:t>LectureTime</a:t>
            </a:r>
            <a:r>
              <a:rPr lang="en-US" altLang="fr-FR" sz="2400" dirty="0"/>
              <a:t> @ TESHEP2024</a:t>
            </a:r>
            <a:endParaRPr lang="fr-FR" altLang="fr-FR" sz="2400" dirty="0"/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C6207A48-1B85-4548-A14C-4A8015DC87C6}"/>
              </a:ext>
            </a:extLst>
          </p:cNvPr>
          <p:cNvSpPr txBox="1"/>
          <p:nvPr/>
        </p:nvSpPr>
        <p:spPr>
          <a:xfrm>
            <a:off x="2223446" y="1066487"/>
            <a:ext cx="335059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dirty="0"/>
              <a:t>Class </a:t>
            </a:r>
            <a:r>
              <a:rPr lang="fr-FR" dirty="0" err="1"/>
              <a:t>were</a:t>
            </a:r>
            <a:r>
              <a:rPr lang="fr-FR" dirty="0"/>
              <a:t> </a:t>
            </a:r>
            <a:r>
              <a:rPr lang="fr-FR" dirty="0" err="1"/>
              <a:t>almost</a:t>
            </a:r>
            <a:r>
              <a:rPr lang="fr-FR" dirty="0"/>
              <a:t> </a:t>
            </a:r>
            <a:r>
              <a:rPr lang="fr-FR" dirty="0" err="1"/>
              <a:t>everytime</a:t>
            </a:r>
            <a:r>
              <a:rPr lang="fr-FR" dirty="0"/>
              <a:t> full !</a:t>
            </a: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DE0A040E-13C0-4E3D-9CD9-DA2587230A9E}"/>
              </a:ext>
            </a:extLst>
          </p:cNvPr>
          <p:cNvSpPr txBox="1"/>
          <p:nvPr/>
        </p:nvSpPr>
        <p:spPr>
          <a:xfrm>
            <a:off x="66795" y="5262865"/>
            <a:ext cx="2031646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dirty="0"/>
              <a:t>Very </a:t>
            </a:r>
            <a:r>
              <a:rPr lang="fr-FR" dirty="0" err="1"/>
              <a:t>concentrated</a:t>
            </a:r>
            <a:r>
              <a:rPr lang="fr-FR" dirty="0"/>
              <a:t> !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5BEF305D-D797-4518-A114-A31BA54157CC}"/>
              </a:ext>
            </a:extLst>
          </p:cNvPr>
          <p:cNvSpPr txBox="1"/>
          <p:nvPr/>
        </p:nvSpPr>
        <p:spPr>
          <a:xfrm>
            <a:off x="642404" y="2848022"/>
            <a:ext cx="3612720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2000" dirty="0" err="1"/>
              <a:t>Asking</a:t>
            </a:r>
            <a:r>
              <a:rPr lang="fr-FR" sz="2000" dirty="0"/>
              <a:t> </a:t>
            </a:r>
            <a:r>
              <a:rPr lang="fr-FR" sz="2000" dirty="0" err="1"/>
              <a:t>many</a:t>
            </a:r>
            <a:r>
              <a:rPr lang="fr-FR" sz="2000" dirty="0"/>
              <a:t> </a:t>
            </a:r>
            <a:r>
              <a:rPr lang="fr-FR" sz="2000" dirty="0" err="1"/>
              <a:t>intersting</a:t>
            </a:r>
            <a:r>
              <a:rPr lang="fr-FR" sz="2000" dirty="0"/>
              <a:t> questions</a:t>
            </a:r>
          </a:p>
        </p:txBody>
      </p:sp>
      <p:pic>
        <p:nvPicPr>
          <p:cNvPr id="31" name="Espace réservé du contenu 4">
            <a:extLst>
              <a:ext uri="{FF2B5EF4-FFF2-40B4-BE49-F238E27FC236}">
                <a16:creationId xmlns:a16="http://schemas.microsoft.com/office/drawing/2014/main" id="{BFD1B899-9EA8-44C9-B72A-928EB7FCB39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5821" y="131641"/>
            <a:ext cx="4054529" cy="5215563"/>
          </a:xfrm>
        </p:spPr>
      </p:pic>
      <p:sp>
        <p:nvSpPr>
          <p:cNvPr id="32" name="ZoneTexte 31">
            <a:extLst>
              <a:ext uri="{FF2B5EF4-FFF2-40B4-BE49-F238E27FC236}">
                <a16:creationId xmlns:a16="http://schemas.microsoft.com/office/drawing/2014/main" id="{7092B13A-A59E-4476-B4B4-CDF041FEAD74}"/>
              </a:ext>
            </a:extLst>
          </p:cNvPr>
          <p:cNvSpPr txBox="1"/>
          <p:nvPr/>
        </p:nvSpPr>
        <p:spPr>
          <a:xfrm flipH="1">
            <a:off x="7405820" y="131641"/>
            <a:ext cx="4054529" cy="769441"/>
          </a:xfrm>
          <a:prstGeom prst="rect">
            <a:avLst/>
          </a:prstGeom>
          <a:solidFill>
            <a:srgbClr val="D3BD9C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/>
              <a:t>And  </a:t>
            </a:r>
            <a:r>
              <a:rPr lang="fr-FR" sz="2000" b="1" dirty="0" err="1"/>
              <a:t>we</a:t>
            </a:r>
            <a:r>
              <a:rPr lang="fr-FR" sz="2000" b="1" dirty="0"/>
              <a:t> </a:t>
            </a:r>
            <a:r>
              <a:rPr lang="fr-FR" sz="2000" b="1" dirty="0" err="1"/>
              <a:t>also</a:t>
            </a:r>
            <a:r>
              <a:rPr lang="fr-FR" sz="2000" b="1" dirty="0"/>
              <a:t> </a:t>
            </a:r>
            <a:r>
              <a:rPr lang="fr-FR" sz="2000" b="1" dirty="0" err="1"/>
              <a:t>had</a:t>
            </a:r>
            <a:r>
              <a:rPr lang="fr-FR" sz="2000" b="1" dirty="0"/>
              <a:t> </a:t>
            </a:r>
            <a:r>
              <a:rPr lang="fr-FR" sz="2000" b="1" dirty="0" err="1"/>
              <a:t>two</a:t>
            </a:r>
            <a:r>
              <a:rPr lang="fr-FR" sz="2000" b="1" dirty="0"/>
              <a:t> </a:t>
            </a:r>
            <a:r>
              <a:rPr lang="fr-FR" sz="2000" b="1" dirty="0" err="1"/>
              <a:t>interesting</a:t>
            </a:r>
            <a:endParaRPr lang="fr-FR" sz="2000" b="1" dirty="0"/>
          </a:p>
          <a:p>
            <a:pPr algn="ctr"/>
            <a:r>
              <a:rPr lang="fr-FR" sz="2400" b="1" dirty="0"/>
              <a:t> « Hot Topic discussion »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437EEABB-E8C3-4AD0-B98C-01ED2902449B}"/>
              </a:ext>
            </a:extLst>
          </p:cNvPr>
          <p:cNvSpPr txBox="1"/>
          <p:nvPr/>
        </p:nvSpPr>
        <p:spPr>
          <a:xfrm>
            <a:off x="7025725" y="6052837"/>
            <a:ext cx="5046532" cy="5232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1400" b="1" dirty="0"/>
              <a:t>Is </a:t>
            </a:r>
            <a:r>
              <a:rPr lang="fr-FR" sz="1400" b="1" dirty="0" err="1"/>
              <a:t>particle</a:t>
            </a:r>
            <a:r>
              <a:rPr lang="fr-FR" sz="1400" b="1" dirty="0"/>
              <a:t> </a:t>
            </a:r>
            <a:r>
              <a:rPr lang="fr-FR" sz="1400" b="1" dirty="0" err="1"/>
              <a:t>physics</a:t>
            </a:r>
            <a:r>
              <a:rPr lang="fr-FR" sz="1400" b="1" dirty="0"/>
              <a:t> (high </a:t>
            </a:r>
            <a:r>
              <a:rPr lang="fr-FR" sz="1400" b="1" dirty="0" err="1"/>
              <a:t>energy</a:t>
            </a:r>
            <a:r>
              <a:rPr lang="fr-FR" sz="1400" b="1" dirty="0"/>
              <a:t>) </a:t>
            </a:r>
            <a:r>
              <a:rPr lang="fr-FR" sz="1400" b="1" dirty="0" err="1"/>
              <a:t>useful</a:t>
            </a:r>
            <a:r>
              <a:rPr lang="fr-FR" sz="1400" b="1" dirty="0"/>
              <a:t> ?</a:t>
            </a:r>
          </a:p>
          <a:p>
            <a:r>
              <a:rPr lang="fr-FR" sz="1400" b="1" dirty="0"/>
              <a:t>Has </a:t>
            </a:r>
            <a:r>
              <a:rPr lang="fr-FR" sz="1400" b="1" dirty="0" err="1"/>
              <a:t>particle</a:t>
            </a:r>
            <a:r>
              <a:rPr lang="fr-FR" sz="1400" b="1" dirty="0"/>
              <a:t> </a:t>
            </a:r>
            <a:r>
              <a:rPr lang="fr-FR" sz="1400" b="1" dirty="0" err="1"/>
              <a:t>physics</a:t>
            </a:r>
            <a:r>
              <a:rPr lang="fr-FR" sz="1400" b="1" dirty="0"/>
              <a:t> an important impact on </a:t>
            </a:r>
            <a:r>
              <a:rPr lang="fr-FR" sz="1400" b="1" dirty="0" err="1"/>
              <a:t>other</a:t>
            </a:r>
            <a:r>
              <a:rPr lang="fr-FR" sz="1400" b="1" dirty="0"/>
              <a:t> </a:t>
            </a:r>
            <a:r>
              <a:rPr lang="fr-FR" sz="1400" b="1" dirty="0" err="1"/>
              <a:t>domains</a:t>
            </a:r>
            <a:r>
              <a:rPr lang="fr-FR" sz="1400" b="1" dirty="0"/>
              <a:t> ?</a:t>
            </a: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EA2D638A-C794-4426-AC7D-0BC4F79EF43B}"/>
              </a:ext>
            </a:extLst>
          </p:cNvPr>
          <p:cNvSpPr txBox="1"/>
          <p:nvPr/>
        </p:nvSpPr>
        <p:spPr>
          <a:xfrm>
            <a:off x="7027296" y="5137803"/>
            <a:ext cx="5046532" cy="5232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1400" b="1" dirty="0" err="1"/>
              <a:t>Which</a:t>
            </a:r>
            <a:r>
              <a:rPr lang="fr-FR" sz="1400" b="1" dirty="0"/>
              <a:t> are the open questions in </a:t>
            </a:r>
            <a:r>
              <a:rPr lang="fr-FR" sz="1400" b="1" dirty="0" err="1"/>
              <a:t>particle</a:t>
            </a:r>
            <a:r>
              <a:rPr lang="fr-FR" sz="1400" b="1" dirty="0"/>
              <a:t> </a:t>
            </a:r>
            <a:r>
              <a:rPr lang="fr-FR" sz="1400" b="1" dirty="0" err="1"/>
              <a:t>physics</a:t>
            </a:r>
            <a:r>
              <a:rPr lang="fr-FR" sz="1400" b="1" dirty="0"/>
              <a:t> / at large  ?</a:t>
            </a:r>
          </a:p>
          <a:p>
            <a:r>
              <a:rPr lang="fr-FR" sz="1400" b="1" dirty="0" err="1"/>
              <a:t>From</a:t>
            </a:r>
            <a:r>
              <a:rPr lang="fr-FR" sz="1400" b="1" dirty="0"/>
              <a:t> observations … and/or  </a:t>
            </a:r>
            <a:r>
              <a:rPr lang="fr-FR" sz="1400" b="1" dirty="0" err="1"/>
              <a:t>From</a:t>
            </a:r>
            <a:r>
              <a:rPr lang="fr-FR" sz="1400" b="1" dirty="0"/>
              <a:t> </a:t>
            </a:r>
            <a:r>
              <a:rPr lang="fr-FR" sz="1400" b="1" dirty="0" err="1"/>
              <a:t>other</a:t>
            </a:r>
            <a:r>
              <a:rPr lang="fr-FR" sz="1400" b="1" dirty="0"/>
              <a:t> </a:t>
            </a:r>
            <a:r>
              <a:rPr lang="fr-FR" sz="1400" b="1" dirty="0" err="1"/>
              <a:t>reasons</a:t>
            </a:r>
            <a:r>
              <a:rPr lang="fr-FR" sz="1400" b="1" dirty="0"/>
              <a:t> </a:t>
            </a: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26F952DB-3CA4-4B4D-AC75-4E9476BC6C6C}"/>
              </a:ext>
            </a:extLst>
          </p:cNvPr>
          <p:cNvSpPr txBox="1"/>
          <p:nvPr/>
        </p:nvSpPr>
        <p:spPr>
          <a:xfrm>
            <a:off x="7025725" y="5668149"/>
            <a:ext cx="5046532" cy="30777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1400" b="1" dirty="0" err="1"/>
              <a:t>Which</a:t>
            </a:r>
            <a:r>
              <a:rPr lang="fr-FR" sz="1400" b="1" dirty="0"/>
              <a:t> are the </a:t>
            </a:r>
            <a:r>
              <a:rPr lang="fr-FR" sz="1400" b="1" dirty="0" err="1"/>
              <a:t>priority</a:t>
            </a:r>
            <a:r>
              <a:rPr lang="fr-FR" sz="1400" b="1" dirty="0"/>
              <a:t> in the </a:t>
            </a:r>
            <a:r>
              <a:rPr lang="fr-FR" sz="1400" b="1" dirty="0" err="1"/>
              <a:t>next</a:t>
            </a:r>
            <a:r>
              <a:rPr lang="fr-FR" sz="1400" b="1" dirty="0"/>
              <a:t> </a:t>
            </a:r>
            <a:r>
              <a:rPr lang="fr-FR" sz="1400" b="1" dirty="0" err="1"/>
              <a:t>decades</a:t>
            </a:r>
            <a:r>
              <a:rPr lang="fr-FR" sz="1400" b="1" dirty="0"/>
              <a:t>   : </a:t>
            </a:r>
            <a:r>
              <a:rPr lang="fr-FR" sz="1400" b="1" dirty="0" err="1"/>
              <a:t>Experiment</a:t>
            </a:r>
            <a:r>
              <a:rPr lang="fr-FR" sz="1400" b="1" dirty="0"/>
              <a:t> / Theory</a:t>
            </a: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A0DB4093-243D-470C-8029-40DF28A9BDF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9223"/>
            <a:ext cx="4375181" cy="3293413"/>
          </a:xfrm>
          <a:prstGeom prst="rect">
            <a:avLst/>
          </a:prstGeom>
        </p:spPr>
      </p:pic>
      <p:sp>
        <p:nvSpPr>
          <p:cNvPr id="19" name="ZoneTexte 18">
            <a:extLst>
              <a:ext uri="{FF2B5EF4-FFF2-40B4-BE49-F238E27FC236}">
                <a16:creationId xmlns:a16="http://schemas.microsoft.com/office/drawing/2014/main" id="{DA34D70B-169E-454B-8EBF-95A15B4D3B34}"/>
              </a:ext>
            </a:extLst>
          </p:cNvPr>
          <p:cNvSpPr txBox="1"/>
          <p:nvPr/>
        </p:nvSpPr>
        <p:spPr>
          <a:xfrm>
            <a:off x="2223446" y="1066488"/>
            <a:ext cx="335059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dirty="0"/>
              <a:t>Class </a:t>
            </a:r>
            <a:r>
              <a:rPr lang="fr-FR" dirty="0" err="1"/>
              <a:t>were</a:t>
            </a:r>
            <a:r>
              <a:rPr lang="fr-FR" dirty="0"/>
              <a:t> </a:t>
            </a:r>
            <a:r>
              <a:rPr lang="fr-FR" dirty="0" err="1"/>
              <a:t>almost</a:t>
            </a:r>
            <a:r>
              <a:rPr lang="fr-FR" dirty="0"/>
              <a:t> </a:t>
            </a:r>
            <a:r>
              <a:rPr lang="fr-FR" dirty="0" err="1"/>
              <a:t>everytime</a:t>
            </a:r>
            <a:r>
              <a:rPr lang="fr-FR" dirty="0"/>
              <a:t> full !</a:t>
            </a: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A1F41B6C-2DB9-4F36-A865-0A70939FCFC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719927" y="3746950"/>
            <a:ext cx="3733260" cy="2488840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C5F98E94-57C1-431D-83E5-096A8987CABB}"/>
              </a:ext>
            </a:extLst>
          </p:cNvPr>
          <p:cNvSpPr txBox="1"/>
          <p:nvPr/>
        </p:nvSpPr>
        <p:spPr>
          <a:xfrm>
            <a:off x="4583351" y="6272041"/>
            <a:ext cx="193315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/>
              <a:t>… </a:t>
            </a:r>
            <a:r>
              <a:rPr lang="fr-FR" dirty="0" err="1"/>
              <a:t>participating</a:t>
            </a:r>
            <a:r>
              <a:rPr lang="fr-FR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302552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3" grpId="0" animBg="1"/>
      <p:bldP spid="32" grpId="0" animBg="1"/>
      <p:bldP spid="34" grpId="0" animBg="1"/>
      <p:bldP spid="42" grpId="0" animBg="1"/>
      <p:bldP spid="44" grpId="0" animBg="1"/>
      <p:bldP spid="19" grpId="0" animBg="1"/>
      <p:bldP spid="2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ZoneTexte 13">
            <a:extLst>
              <a:ext uri="{FF2B5EF4-FFF2-40B4-BE49-F238E27FC236}">
                <a16:creationId xmlns:a16="http://schemas.microsoft.com/office/drawing/2014/main" id="{0D34F119-F8EE-4B31-BFF9-650202C9DCDE}"/>
              </a:ext>
            </a:extLst>
          </p:cNvPr>
          <p:cNvSpPr txBox="1"/>
          <p:nvPr/>
        </p:nvSpPr>
        <p:spPr>
          <a:xfrm>
            <a:off x="1" y="13555"/>
            <a:ext cx="12192000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FR" sz="4000" dirty="0"/>
              <a:t>The </a:t>
            </a:r>
            <a:r>
              <a:rPr lang="fr-FR" sz="4000" dirty="0" err="1"/>
              <a:t>preparation</a:t>
            </a:r>
            <a:r>
              <a:rPr lang="fr-FR" sz="4000" dirty="0"/>
              <a:t> of the </a:t>
            </a:r>
            <a:r>
              <a:rPr lang="fr-FR" sz="4000" dirty="0" err="1"/>
              <a:t>presentations</a:t>
            </a:r>
            <a:r>
              <a:rPr lang="fr-FR" sz="4000" dirty="0"/>
              <a:t> </a:t>
            </a:r>
            <a:r>
              <a:rPr lang="fr-FR" sz="4000" dirty="0" err="1"/>
              <a:t>was</a:t>
            </a:r>
            <a:r>
              <a:rPr lang="fr-FR" sz="4000" dirty="0"/>
              <a:t> </a:t>
            </a:r>
            <a:r>
              <a:rPr lang="fr-FR" sz="4000" dirty="0" err="1"/>
              <a:t>very</a:t>
            </a:r>
            <a:r>
              <a:rPr lang="fr-FR" sz="4000" dirty="0"/>
              <a:t> intense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861D77E7-9FED-4D79-9D12-D4163098395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716131" y="1447513"/>
            <a:ext cx="5729058" cy="4296794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0E54DFD-1EDD-444F-9FBD-C73B835D2C8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190953" y="1453689"/>
            <a:ext cx="5710641" cy="4282981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A072555B-2003-42AF-8700-8E9D8D20C31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506665" y="1456537"/>
            <a:ext cx="5733419" cy="4300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22889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ZoneTexte 21">
            <a:extLst>
              <a:ext uri="{FF2B5EF4-FFF2-40B4-BE49-F238E27FC236}">
                <a16:creationId xmlns:a16="http://schemas.microsoft.com/office/drawing/2014/main" id="{DFBF5712-7839-4209-9056-82FC8838F7BA}"/>
              </a:ext>
            </a:extLst>
          </p:cNvPr>
          <p:cNvSpPr txBox="1"/>
          <p:nvPr/>
        </p:nvSpPr>
        <p:spPr>
          <a:xfrm>
            <a:off x="17628" y="-11843"/>
            <a:ext cx="4734817" cy="89255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2800" dirty="0"/>
              <a:t>RELAX AND FUN TIME !</a:t>
            </a:r>
          </a:p>
          <a:p>
            <a:pPr algn="ctr"/>
            <a:r>
              <a:rPr lang="en-IE" sz="2400" dirty="0"/>
              <a:t>Excursion at </a:t>
            </a:r>
            <a:r>
              <a:rPr lang="en-IE" sz="2400" dirty="0" err="1"/>
              <a:t>Sanok</a:t>
            </a:r>
            <a:endParaRPr lang="en-IE" sz="2400" dirty="0"/>
          </a:p>
        </p:txBody>
      </p:sp>
      <p:pic>
        <p:nvPicPr>
          <p:cNvPr id="25" name="Image 24">
            <a:extLst>
              <a:ext uri="{FF2B5EF4-FFF2-40B4-BE49-F238E27FC236}">
                <a16:creationId xmlns:a16="http://schemas.microsoft.com/office/drawing/2014/main" id="{72607674-922C-4A8E-891D-DF67F3E2D42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0893" y="65766"/>
            <a:ext cx="4755633" cy="3580712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1BB8D1BA-88A4-4F05-B576-39D716EAE66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831165" y="429270"/>
            <a:ext cx="3818608" cy="2863956"/>
          </a:xfrm>
          <a:prstGeom prst="rect">
            <a:avLst/>
          </a:prstGeom>
        </p:spPr>
      </p:pic>
      <p:sp>
        <p:nvSpPr>
          <p:cNvPr id="27" name="ZoneTexte 26">
            <a:extLst>
              <a:ext uri="{FF2B5EF4-FFF2-40B4-BE49-F238E27FC236}">
                <a16:creationId xmlns:a16="http://schemas.microsoft.com/office/drawing/2014/main" id="{85D690B0-8551-4358-80A3-93DFA722C9A1}"/>
              </a:ext>
            </a:extLst>
          </p:cNvPr>
          <p:cNvSpPr txBox="1"/>
          <p:nvPr/>
        </p:nvSpPr>
        <p:spPr>
          <a:xfrm>
            <a:off x="4543545" y="2574167"/>
            <a:ext cx="160340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/>
              <a:t>Back to </a:t>
            </a:r>
            <a:r>
              <a:rPr lang="fr-FR" dirty="0" err="1"/>
              <a:t>school</a:t>
            </a:r>
            <a:endParaRPr lang="fr-FR" dirty="0"/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07ADB62F-4C71-4888-8F13-56BE936741A2}"/>
              </a:ext>
            </a:extLst>
          </p:cNvPr>
          <p:cNvSpPr txBox="1"/>
          <p:nvPr/>
        </p:nvSpPr>
        <p:spPr>
          <a:xfrm>
            <a:off x="4357341" y="-18536"/>
            <a:ext cx="4963950" cy="4776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2400" dirty="0" err="1"/>
              <a:t>we</a:t>
            </a:r>
            <a:r>
              <a:rPr lang="fr-FR" sz="2400" dirty="0"/>
              <a:t> </a:t>
            </a:r>
            <a:r>
              <a:rPr lang="fr-FR" sz="2400" dirty="0" err="1"/>
              <a:t>discovered</a:t>
            </a:r>
            <a:r>
              <a:rPr lang="fr-FR" sz="2400" dirty="0"/>
              <a:t> a </a:t>
            </a:r>
            <a:r>
              <a:rPr lang="fr-FR" sz="2400" dirty="0" err="1"/>
              <a:t>very</a:t>
            </a:r>
            <a:r>
              <a:rPr lang="fr-FR" sz="2400" dirty="0"/>
              <a:t> </a:t>
            </a:r>
            <a:r>
              <a:rPr lang="fr-FR" sz="2400" dirty="0" err="1"/>
              <a:t>nice</a:t>
            </a:r>
            <a:r>
              <a:rPr lang="fr-FR" sz="2400" dirty="0"/>
              <a:t> </a:t>
            </a:r>
            <a:r>
              <a:rPr lang="fr-FR" sz="2400" dirty="0" err="1"/>
              <a:t>region</a:t>
            </a:r>
            <a:endParaRPr lang="fr-FR" sz="2400" dirty="0"/>
          </a:p>
        </p:txBody>
      </p:sp>
      <p:pic>
        <p:nvPicPr>
          <p:cNvPr id="36" name="Image 35">
            <a:extLst>
              <a:ext uri="{FF2B5EF4-FFF2-40B4-BE49-F238E27FC236}">
                <a16:creationId xmlns:a16="http://schemas.microsoft.com/office/drawing/2014/main" id="{8A303089-D356-429B-8AFC-74CA2BAF163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971972" y="3462817"/>
            <a:ext cx="3818609" cy="2863957"/>
          </a:xfrm>
          <a:prstGeom prst="rect">
            <a:avLst/>
          </a:prstGeom>
        </p:spPr>
      </p:pic>
      <p:pic>
        <p:nvPicPr>
          <p:cNvPr id="37" name="Image 36">
            <a:extLst>
              <a:ext uri="{FF2B5EF4-FFF2-40B4-BE49-F238E27FC236}">
                <a16:creationId xmlns:a16="http://schemas.microsoft.com/office/drawing/2014/main" id="{C97A0460-E345-4A14-B5C7-6F45A401CB2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413"/>
          <a:stretch/>
        </p:blipFill>
        <p:spPr>
          <a:xfrm>
            <a:off x="9344249" y="-24513"/>
            <a:ext cx="2821675" cy="3627686"/>
          </a:xfrm>
          <a:prstGeom prst="rect">
            <a:avLst/>
          </a:prstGeom>
        </p:spPr>
      </p:pic>
      <p:pic>
        <p:nvPicPr>
          <p:cNvPr id="42" name="Image 41">
            <a:extLst>
              <a:ext uri="{FF2B5EF4-FFF2-40B4-BE49-F238E27FC236}">
                <a16:creationId xmlns:a16="http://schemas.microsoft.com/office/drawing/2014/main" id="{755CDBAE-22C5-42A1-8DFF-78C4B87B9E0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3254" y="3498191"/>
            <a:ext cx="4907100" cy="3347901"/>
          </a:xfrm>
          <a:prstGeom prst="rect">
            <a:avLst/>
          </a:prstGeom>
        </p:spPr>
      </p:pic>
      <p:pic>
        <p:nvPicPr>
          <p:cNvPr id="43" name="Image 42">
            <a:extLst>
              <a:ext uri="{FF2B5EF4-FFF2-40B4-BE49-F238E27FC236}">
                <a16:creationId xmlns:a16="http://schemas.microsoft.com/office/drawing/2014/main" id="{4357B0A7-6DB7-4807-B079-B78C85E6C63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23369"/>
            <a:ext cx="4466201" cy="5954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3173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7" grpId="0" animBg="1"/>
      <p:bldP spid="3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ZoneTexte 21">
            <a:extLst>
              <a:ext uri="{FF2B5EF4-FFF2-40B4-BE49-F238E27FC236}">
                <a16:creationId xmlns:a16="http://schemas.microsoft.com/office/drawing/2014/main" id="{DFBF5712-7839-4209-9056-82FC8838F7BA}"/>
              </a:ext>
            </a:extLst>
          </p:cNvPr>
          <p:cNvSpPr txBox="1"/>
          <p:nvPr/>
        </p:nvSpPr>
        <p:spPr>
          <a:xfrm>
            <a:off x="17628" y="-11843"/>
            <a:ext cx="4734817" cy="89255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2800" dirty="0"/>
              <a:t>RELAX AND FUN TIME !</a:t>
            </a:r>
          </a:p>
          <a:p>
            <a:pPr algn="ctr"/>
            <a:r>
              <a:rPr lang="en-IE" sz="2400" dirty="0"/>
              <a:t>Excursion at </a:t>
            </a:r>
            <a:r>
              <a:rPr lang="en-IE" sz="2400" dirty="0" err="1"/>
              <a:t>Sanok</a:t>
            </a:r>
            <a:endParaRPr lang="en-IE" sz="2400" dirty="0"/>
          </a:p>
        </p:txBody>
      </p:sp>
      <p:pic>
        <p:nvPicPr>
          <p:cNvPr id="25" name="Image 24">
            <a:extLst>
              <a:ext uri="{FF2B5EF4-FFF2-40B4-BE49-F238E27FC236}">
                <a16:creationId xmlns:a16="http://schemas.microsoft.com/office/drawing/2014/main" id="{72607674-922C-4A8E-891D-DF67F3E2D42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0893" y="65766"/>
            <a:ext cx="4755633" cy="3580712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1BB8D1BA-88A4-4F05-B576-39D716EAE66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831165" y="429270"/>
            <a:ext cx="3818608" cy="2863956"/>
          </a:xfrm>
          <a:prstGeom prst="rect">
            <a:avLst/>
          </a:prstGeom>
        </p:spPr>
      </p:pic>
      <p:sp>
        <p:nvSpPr>
          <p:cNvPr id="27" name="ZoneTexte 26">
            <a:extLst>
              <a:ext uri="{FF2B5EF4-FFF2-40B4-BE49-F238E27FC236}">
                <a16:creationId xmlns:a16="http://schemas.microsoft.com/office/drawing/2014/main" id="{85D690B0-8551-4358-80A3-93DFA722C9A1}"/>
              </a:ext>
            </a:extLst>
          </p:cNvPr>
          <p:cNvSpPr txBox="1"/>
          <p:nvPr/>
        </p:nvSpPr>
        <p:spPr>
          <a:xfrm>
            <a:off x="4543545" y="2574167"/>
            <a:ext cx="160340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/>
              <a:t>Back to </a:t>
            </a:r>
            <a:r>
              <a:rPr lang="fr-FR" dirty="0" err="1"/>
              <a:t>school</a:t>
            </a:r>
            <a:endParaRPr lang="fr-FR" dirty="0"/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07ADB62F-4C71-4888-8F13-56BE936741A2}"/>
              </a:ext>
            </a:extLst>
          </p:cNvPr>
          <p:cNvSpPr txBox="1"/>
          <p:nvPr/>
        </p:nvSpPr>
        <p:spPr>
          <a:xfrm>
            <a:off x="4357341" y="-18536"/>
            <a:ext cx="4963950" cy="4776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2400" dirty="0" err="1"/>
              <a:t>we</a:t>
            </a:r>
            <a:r>
              <a:rPr lang="fr-FR" sz="2400" dirty="0"/>
              <a:t> </a:t>
            </a:r>
            <a:r>
              <a:rPr lang="fr-FR" sz="2400" dirty="0" err="1"/>
              <a:t>discovered</a:t>
            </a:r>
            <a:r>
              <a:rPr lang="fr-FR" sz="2400" dirty="0"/>
              <a:t> a </a:t>
            </a:r>
            <a:r>
              <a:rPr lang="fr-FR" sz="2400" dirty="0" err="1"/>
              <a:t>very</a:t>
            </a:r>
            <a:r>
              <a:rPr lang="fr-FR" sz="2400" dirty="0"/>
              <a:t> </a:t>
            </a:r>
            <a:r>
              <a:rPr lang="fr-FR" sz="2400" dirty="0" err="1"/>
              <a:t>nice</a:t>
            </a:r>
            <a:r>
              <a:rPr lang="fr-FR" sz="2400" dirty="0"/>
              <a:t> </a:t>
            </a:r>
            <a:r>
              <a:rPr lang="fr-FR" sz="2400" dirty="0" err="1"/>
              <a:t>region</a:t>
            </a:r>
            <a:endParaRPr lang="fr-FR" sz="2400" dirty="0"/>
          </a:p>
        </p:txBody>
      </p:sp>
      <p:pic>
        <p:nvPicPr>
          <p:cNvPr id="36" name="Image 35">
            <a:extLst>
              <a:ext uri="{FF2B5EF4-FFF2-40B4-BE49-F238E27FC236}">
                <a16:creationId xmlns:a16="http://schemas.microsoft.com/office/drawing/2014/main" id="{8A303089-D356-429B-8AFC-74CA2BAF163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971972" y="3462817"/>
            <a:ext cx="3818609" cy="2863957"/>
          </a:xfrm>
          <a:prstGeom prst="rect">
            <a:avLst/>
          </a:prstGeom>
        </p:spPr>
      </p:pic>
      <p:pic>
        <p:nvPicPr>
          <p:cNvPr id="37" name="Image 36">
            <a:extLst>
              <a:ext uri="{FF2B5EF4-FFF2-40B4-BE49-F238E27FC236}">
                <a16:creationId xmlns:a16="http://schemas.microsoft.com/office/drawing/2014/main" id="{C97A0460-E345-4A14-B5C7-6F45A401CB2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413"/>
          <a:stretch/>
        </p:blipFill>
        <p:spPr>
          <a:xfrm>
            <a:off x="9344249" y="-24513"/>
            <a:ext cx="2821675" cy="3627686"/>
          </a:xfrm>
          <a:prstGeom prst="rect">
            <a:avLst/>
          </a:prstGeom>
        </p:spPr>
      </p:pic>
      <p:pic>
        <p:nvPicPr>
          <p:cNvPr id="42" name="Image 41">
            <a:extLst>
              <a:ext uri="{FF2B5EF4-FFF2-40B4-BE49-F238E27FC236}">
                <a16:creationId xmlns:a16="http://schemas.microsoft.com/office/drawing/2014/main" id="{755CDBAE-22C5-42A1-8DFF-78C4B87B9E0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3254" y="3498191"/>
            <a:ext cx="4907100" cy="3347901"/>
          </a:xfrm>
          <a:prstGeom prst="rect">
            <a:avLst/>
          </a:prstGeom>
        </p:spPr>
      </p:pic>
      <p:pic>
        <p:nvPicPr>
          <p:cNvPr id="43" name="Image 42">
            <a:extLst>
              <a:ext uri="{FF2B5EF4-FFF2-40B4-BE49-F238E27FC236}">
                <a16:creationId xmlns:a16="http://schemas.microsoft.com/office/drawing/2014/main" id="{4357B0A7-6DB7-4807-B079-B78C85E6C63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23369"/>
            <a:ext cx="4466201" cy="595493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6FDD8490-9746-4868-A60C-38A83B4BC194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1740" y="3506773"/>
            <a:ext cx="4873819" cy="3271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60417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FA4F595-9AC5-45E4-B52A-EBE9DF5B325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794110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03F2C50-45A9-4202-9119-A2384A646A1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2326"/>
            <a:ext cx="5143500" cy="342900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709E7065-FAA2-40E3-881F-799DF49AD04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158388" y="546129"/>
            <a:ext cx="4484451" cy="3363338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9D1FFDFF-3746-4301-B3BA-CCACD62C43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073" y="3371677"/>
            <a:ext cx="4775798" cy="3581849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D3020CBC-4A47-4927-A5AF-A145A6DCD864}"/>
              </a:ext>
            </a:extLst>
          </p:cNvPr>
          <p:cNvSpPr txBox="1"/>
          <p:nvPr/>
        </p:nvSpPr>
        <p:spPr>
          <a:xfrm>
            <a:off x="0" y="6488668"/>
            <a:ext cx="385215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Nice night </a:t>
            </a:r>
            <a:r>
              <a:rPr lang="fr-FR" dirty="0" err="1"/>
              <a:t>singing</a:t>
            </a:r>
            <a:r>
              <a:rPr lang="fr-FR" dirty="0"/>
              <a:t> session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EBE0905C-42B8-45FD-B736-E0918E98CCA2}"/>
              </a:ext>
            </a:extLst>
          </p:cNvPr>
          <p:cNvSpPr txBox="1"/>
          <p:nvPr/>
        </p:nvSpPr>
        <p:spPr>
          <a:xfrm>
            <a:off x="-2073" y="0"/>
            <a:ext cx="7493463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IE" sz="3600" dirty="0"/>
              <a:t>NICE MOMENTS@</a:t>
            </a:r>
            <a:r>
              <a:rPr lang="fr-FR" sz="3600" dirty="0" err="1"/>
              <a:t>Bezmiechowa</a:t>
            </a:r>
            <a:r>
              <a:rPr lang="fr-FR" sz="3600" dirty="0"/>
              <a:t> </a:t>
            </a:r>
            <a:r>
              <a:rPr lang="fr-FR" sz="3600" dirty="0" err="1"/>
              <a:t>Górna</a:t>
            </a:r>
            <a:endParaRPr lang="en-IE" sz="3600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30182980-5F1D-4E32-933C-AA508DB40D2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2283" y="29113"/>
            <a:ext cx="4128051" cy="4862057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E7FA760C-99E5-439D-8868-E714DF112CA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4655" y="3224719"/>
            <a:ext cx="4857345" cy="3643009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AC2BDCE4-0BA4-4D16-A555-1573DF76D6E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271645" y="3786372"/>
            <a:ext cx="3500582" cy="2625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2865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FD7200A7-2D1D-4C17-8D21-688ED286620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4812" y="0"/>
            <a:ext cx="4167188" cy="685800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BC589514-5A2C-4E01-B4C8-78C2E41A17E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7625" y="0"/>
            <a:ext cx="4167187" cy="685800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C4382D34-D7B0-4C2E-B4D1-EEA28446907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857625" cy="6858000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DF01E313-E91B-461B-906F-ECDE9052280A}"/>
              </a:ext>
            </a:extLst>
          </p:cNvPr>
          <p:cNvSpPr txBox="1"/>
          <p:nvPr/>
        </p:nvSpPr>
        <p:spPr>
          <a:xfrm>
            <a:off x="0" y="-48638"/>
            <a:ext cx="7934095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IE" sz="3600" dirty="0"/>
              <a:t>MAGIC MOMENTS@</a:t>
            </a:r>
            <a:r>
              <a:rPr lang="fr-FR" sz="3600" dirty="0" err="1"/>
              <a:t>Bezmiechowa</a:t>
            </a:r>
            <a:r>
              <a:rPr lang="fr-FR" sz="3600" dirty="0"/>
              <a:t> </a:t>
            </a:r>
            <a:r>
              <a:rPr lang="fr-FR" sz="3600" dirty="0" err="1"/>
              <a:t>Górna</a:t>
            </a:r>
            <a:endParaRPr lang="en-IE" sz="3600" dirty="0"/>
          </a:p>
        </p:txBody>
      </p:sp>
    </p:spTree>
    <p:extLst>
      <p:ext uri="{BB962C8B-B14F-4D97-AF65-F5344CB8AC3E}">
        <p14:creationId xmlns:p14="http://schemas.microsoft.com/office/powerpoint/2010/main" val="217581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81FDBF3D-01A6-4352-93D3-73C636069E85}"/>
              </a:ext>
            </a:extLst>
          </p:cNvPr>
          <p:cNvSpPr txBox="1"/>
          <p:nvPr/>
        </p:nvSpPr>
        <p:spPr>
          <a:xfrm>
            <a:off x="3319864" y="-35254"/>
            <a:ext cx="45077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/>
              <a:t>The main </a:t>
            </a:r>
            <a:r>
              <a:rPr lang="fr-FR" sz="2800" dirty="0" err="1"/>
              <a:t>actor</a:t>
            </a:r>
            <a:r>
              <a:rPr lang="fr-FR" sz="2800" dirty="0"/>
              <a:t> of the </a:t>
            </a:r>
            <a:r>
              <a:rPr lang="fr-FR" sz="2800" dirty="0" err="1"/>
              <a:t>week</a:t>
            </a:r>
            <a:r>
              <a:rPr lang="fr-FR" sz="2800" dirty="0"/>
              <a:t> …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8B31FC3-06E2-4972-9D88-505984FF95E2}"/>
              </a:ext>
            </a:extLst>
          </p:cNvPr>
          <p:cNvSpPr/>
          <p:nvPr/>
        </p:nvSpPr>
        <p:spPr>
          <a:xfrm>
            <a:off x="1518291" y="290142"/>
            <a:ext cx="908103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4400" dirty="0" err="1"/>
              <a:t>Cytrynowka</a:t>
            </a:r>
            <a:r>
              <a:rPr lang="fr-FR" sz="4400" dirty="0"/>
              <a:t> : The polish limoncello ! …</a:t>
            </a:r>
          </a:p>
        </p:txBody>
      </p:sp>
      <p:grpSp>
        <p:nvGrpSpPr>
          <p:cNvPr id="28" name="Groupe 27">
            <a:extLst>
              <a:ext uri="{FF2B5EF4-FFF2-40B4-BE49-F238E27FC236}">
                <a16:creationId xmlns:a16="http://schemas.microsoft.com/office/drawing/2014/main" id="{F9BA1DFC-5AD9-4DC6-83DB-8E73B5894C5F}"/>
              </a:ext>
            </a:extLst>
          </p:cNvPr>
          <p:cNvGrpSpPr/>
          <p:nvPr/>
        </p:nvGrpSpPr>
        <p:grpSpPr>
          <a:xfrm>
            <a:off x="10505654" y="3146981"/>
            <a:ext cx="1167030" cy="2750661"/>
            <a:chOff x="580154" y="2840913"/>
            <a:chExt cx="1167030" cy="2750661"/>
          </a:xfrm>
        </p:grpSpPr>
        <p:pic>
          <p:nvPicPr>
            <p:cNvPr id="22" name="Image 21">
              <a:extLst>
                <a:ext uri="{FF2B5EF4-FFF2-40B4-BE49-F238E27FC236}">
                  <a16:creationId xmlns:a16="http://schemas.microsoft.com/office/drawing/2014/main" id="{D9C3E3B4-B48F-4B74-AEA5-8B70372C471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0154" y="2840913"/>
              <a:ext cx="1167030" cy="2748252"/>
            </a:xfrm>
            <a:prstGeom prst="smileyFace">
              <a:avLst/>
            </a:prstGeom>
          </p:spPr>
        </p:pic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0B8C68A7-B1FB-4072-A728-CEA2A9B50FA3}"/>
                </a:ext>
              </a:extLst>
            </p:cNvPr>
            <p:cNvSpPr/>
            <p:nvPr/>
          </p:nvSpPr>
          <p:spPr>
            <a:xfrm>
              <a:off x="1170098" y="2840913"/>
              <a:ext cx="565722" cy="2064195"/>
            </a:xfrm>
            <a:prstGeom prst="rect">
              <a:avLst/>
            </a:prstGeom>
            <a:blipFill>
              <a:blip r:embed="rId3"/>
              <a:tile tx="0" ty="0" sx="100000" sy="100000" flip="none" algn="tl"/>
            </a:blipFill>
            <a:ln>
              <a:solidFill>
                <a:srgbClr val="5744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1557072F-BB77-4304-ABA8-AB2B3CC511B9}"/>
                </a:ext>
              </a:extLst>
            </p:cNvPr>
            <p:cNvSpPr/>
            <p:nvPr/>
          </p:nvSpPr>
          <p:spPr>
            <a:xfrm>
              <a:off x="1555483" y="4765741"/>
              <a:ext cx="180337" cy="823424"/>
            </a:xfrm>
            <a:prstGeom prst="rect">
              <a:avLst/>
            </a:prstGeom>
            <a:blipFill>
              <a:blip r:embed="rId3"/>
              <a:tile tx="0" ty="0" sx="100000" sy="100000" flip="none" algn="tl"/>
            </a:blipFill>
            <a:ln>
              <a:solidFill>
                <a:srgbClr val="5744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BE26E8E-EC5F-41E4-AC5E-9F966835D5C3}"/>
                </a:ext>
              </a:extLst>
            </p:cNvPr>
            <p:cNvSpPr/>
            <p:nvPr/>
          </p:nvSpPr>
          <p:spPr>
            <a:xfrm>
              <a:off x="1022239" y="5352853"/>
              <a:ext cx="565721" cy="236312"/>
            </a:xfrm>
            <a:prstGeom prst="rect">
              <a:avLst/>
            </a:prstGeom>
            <a:blipFill>
              <a:blip r:embed="rId3"/>
              <a:tile tx="0" ty="0" sx="100000" sy="100000" flip="none" algn="tl"/>
            </a:blipFill>
            <a:ln>
              <a:solidFill>
                <a:srgbClr val="5744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335A6782-7C8D-46AA-80B9-C31F7B8655FB}"/>
                </a:ext>
              </a:extLst>
            </p:cNvPr>
            <p:cNvSpPr/>
            <p:nvPr/>
          </p:nvSpPr>
          <p:spPr>
            <a:xfrm rot="1379332">
              <a:off x="1468243" y="5114408"/>
              <a:ext cx="164905" cy="477166"/>
            </a:xfrm>
            <a:prstGeom prst="rect">
              <a:avLst/>
            </a:prstGeom>
            <a:blipFill>
              <a:blip r:embed="rId3"/>
              <a:tile tx="0" ty="0" sx="100000" sy="100000" flip="none" algn="tl"/>
            </a:blipFill>
            <a:ln>
              <a:solidFill>
                <a:srgbClr val="5744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pic>
        <p:nvPicPr>
          <p:cNvPr id="3" name="Image 2">
            <a:extLst>
              <a:ext uri="{FF2B5EF4-FFF2-40B4-BE49-F238E27FC236}">
                <a16:creationId xmlns:a16="http://schemas.microsoft.com/office/drawing/2014/main" id="{16CC4A1D-9B8B-42D7-859B-B0E9C902F1E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316" y="1166456"/>
            <a:ext cx="1860276" cy="2470680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2698CB2E-52EF-4B81-B797-1EA2355BAA2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4221" y="3867198"/>
            <a:ext cx="1974083" cy="262183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8D2D2EEC-FBAB-494D-873B-BBDD7F0A9C5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780957" y="1545920"/>
            <a:ext cx="2560613" cy="1920460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F1B97871-E76F-425F-8F97-849E67E230D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813744" y="1617544"/>
            <a:ext cx="2632109" cy="1974082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6343B6F8-07B4-43F7-A3BC-6D2BF7D023F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883874" y="1732172"/>
            <a:ext cx="2632109" cy="1974082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CD9C9906-5E61-47EB-81B4-A219F44505D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263021" y="1492316"/>
            <a:ext cx="1914511" cy="2552680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AD09D9A9-9D70-40FD-93A9-CDD30281548F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953373" y="4468030"/>
            <a:ext cx="2552682" cy="1914511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AC41729E-54E0-42A4-9519-BA1B09B2A75D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851301" y="4330296"/>
            <a:ext cx="2632110" cy="1974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53998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417DABEC-CCD7-4EAB-9281-42DABF8996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7827" y="3317298"/>
            <a:ext cx="2690645" cy="2897618"/>
          </a:xfrm>
          <a:prstGeom prst="rect">
            <a:avLst/>
          </a:prstGeom>
        </p:spPr>
      </p:pic>
      <p:sp>
        <p:nvSpPr>
          <p:cNvPr id="29" name="ZoneTexte 27">
            <a:extLst>
              <a:ext uri="{FF2B5EF4-FFF2-40B4-BE49-F238E27FC236}">
                <a16:creationId xmlns:a16="http://schemas.microsoft.com/office/drawing/2014/main" id="{8F8ADB9C-D01C-46A6-B06F-1FA25B4FF5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-72321"/>
            <a:ext cx="12093575" cy="46037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2400" dirty="0"/>
              <a:t>Football as usual as always !!</a:t>
            </a:r>
            <a:endParaRPr lang="fr-FR" altLang="fr-FR" sz="2400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CFE3E4F3-AE82-427D-8D9A-EFF6295CB3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133" y="388054"/>
            <a:ext cx="8325814" cy="2955550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267690D6-FC72-4C2B-9644-F1BED382E1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09707" y="2835613"/>
            <a:ext cx="8182293" cy="4022387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1266AC1E-2524-428B-99D3-A527CDEAD015}"/>
              </a:ext>
            </a:extLst>
          </p:cNvPr>
          <p:cNvSpPr txBox="1"/>
          <p:nvPr/>
        </p:nvSpPr>
        <p:spPr>
          <a:xfrm flipH="1">
            <a:off x="4802544" y="6399582"/>
            <a:ext cx="721216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/>
              <a:t>At the end </a:t>
            </a:r>
            <a:r>
              <a:rPr lang="fr-FR" dirty="0" err="1"/>
              <a:t>everybody</a:t>
            </a:r>
            <a:r>
              <a:rPr lang="fr-FR" dirty="0"/>
              <a:t> </a:t>
            </a:r>
            <a:r>
              <a:rPr lang="fr-FR" dirty="0" err="1"/>
              <a:t>was</a:t>
            </a:r>
            <a:r>
              <a:rPr lang="fr-FR" dirty="0"/>
              <a:t> happy, tradition </a:t>
            </a:r>
            <a:r>
              <a:rPr lang="fr-FR" dirty="0" err="1"/>
              <a:t>was</a:t>
            </a:r>
            <a:r>
              <a:rPr lang="fr-FR" dirty="0"/>
              <a:t> </a:t>
            </a:r>
            <a:r>
              <a:rPr lang="fr-FR" dirty="0" err="1"/>
              <a:t>kept</a:t>
            </a:r>
            <a:r>
              <a:rPr lang="fr-FR" dirty="0"/>
              <a:t>… </a:t>
            </a:r>
            <a:r>
              <a:rPr lang="fr-FR" dirty="0" err="1"/>
              <a:t>professors</a:t>
            </a:r>
            <a:r>
              <a:rPr lang="fr-FR" dirty="0"/>
              <a:t> </a:t>
            </a:r>
            <a:r>
              <a:rPr lang="fr-FR" dirty="0" err="1"/>
              <a:t>win</a:t>
            </a:r>
            <a:r>
              <a:rPr lang="fr-FR" dirty="0"/>
              <a:t> ! </a:t>
            </a:r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33557A27-91F7-4DF9-A98A-7D0F3ECE4EC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77590" y="2844334"/>
            <a:ext cx="2017629" cy="4009719"/>
          </a:xfrm>
          <a:prstGeom prst="rect">
            <a:avLst/>
          </a:prstGeom>
        </p:spPr>
      </p:pic>
      <p:sp>
        <p:nvSpPr>
          <p:cNvPr id="23" name="ZoneTexte 22">
            <a:extLst>
              <a:ext uri="{FF2B5EF4-FFF2-40B4-BE49-F238E27FC236}">
                <a16:creationId xmlns:a16="http://schemas.microsoft.com/office/drawing/2014/main" id="{E97A6803-9232-49C7-99BC-48F4EDB4EBB2}"/>
              </a:ext>
            </a:extLst>
          </p:cNvPr>
          <p:cNvSpPr txBox="1"/>
          <p:nvPr/>
        </p:nvSpPr>
        <p:spPr>
          <a:xfrm>
            <a:off x="-21944" y="6214916"/>
            <a:ext cx="319343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dirty="0"/>
              <a:t>Ball control not </a:t>
            </a:r>
            <a:r>
              <a:rPr lang="fr-FR" dirty="0" err="1"/>
              <a:t>always</a:t>
            </a:r>
            <a:r>
              <a:rPr lang="fr-FR" dirty="0"/>
              <a:t> </a:t>
            </a:r>
            <a:r>
              <a:rPr lang="fr-FR" dirty="0" err="1"/>
              <a:t>perfect</a:t>
            </a:r>
            <a:r>
              <a:rPr lang="fr-FR" dirty="0"/>
              <a:t>…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881D0436-534A-4468-889B-8380063BA86C}"/>
              </a:ext>
            </a:extLst>
          </p:cNvPr>
          <p:cNvSpPr txBox="1"/>
          <p:nvPr/>
        </p:nvSpPr>
        <p:spPr>
          <a:xfrm>
            <a:off x="1550757" y="5573846"/>
            <a:ext cx="265771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dirty="0"/>
              <a:t>Contacts </a:t>
            </a:r>
            <a:r>
              <a:rPr lang="fr-FR" dirty="0" err="1"/>
              <a:t>were</a:t>
            </a:r>
            <a:r>
              <a:rPr lang="fr-FR" dirty="0"/>
              <a:t>… </a:t>
            </a:r>
            <a:r>
              <a:rPr lang="fr-FR" dirty="0" err="1"/>
              <a:t>friendly</a:t>
            </a:r>
            <a:r>
              <a:rPr lang="fr-FR" dirty="0"/>
              <a:t> !!</a:t>
            </a:r>
          </a:p>
        </p:txBody>
      </p:sp>
      <p:pic>
        <p:nvPicPr>
          <p:cNvPr id="25" name="Image 24">
            <a:extLst>
              <a:ext uri="{FF2B5EF4-FFF2-40B4-BE49-F238E27FC236}">
                <a16:creationId xmlns:a16="http://schemas.microsoft.com/office/drawing/2014/main" id="{C0F75059-BBBA-4E63-BF72-A43E254C3AF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0681" y="298968"/>
            <a:ext cx="3867232" cy="2900424"/>
          </a:xfrm>
          <a:prstGeom prst="rect">
            <a:avLst/>
          </a:prstGeom>
        </p:spPr>
      </p:pic>
      <p:sp>
        <p:nvSpPr>
          <p:cNvPr id="26" name="ZoneTexte 25">
            <a:extLst>
              <a:ext uri="{FF2B5EF4-FFF2-40B4-BE49-F238E27FC236}">
                <a16:creationId xmlns:a16="http://schemas.microsoft.com/office/drawing/2014/main" id="{ADA87013-7F37-45BC-A389-A0D2F917EC83}"/>
              </a:ext>
            </a:extLst>
          </p:cNvPr>
          <p:cNvSpPr txBox="1"/>
          <p:nvPr/>
        </p:nvSpPr>
        <p:spPr>
          <a:xfrm>
            <a:off x="7787204" y="3014726"/>
            <a:ext cx="440479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dirty="0" err="1"/>
              <a:t>Spectators</a:t>
            </a:r>
            <a:r>
              <a:rPr lang="fr-FR" dirty="0"/>
              <a:t> </a:t>
            </a:r>
            <a:r>
              <a:rPr lang="fr-FR" dirty="0" err="1"/>
              <a:t>were</a:t>
            </a:r>
            <a:r>
              <a:rPr lang="fr-FR" dirty="0"/>
              <a:t> </a:t>
            </a:r>
            <a:r>
              <a:rPr lang="fr-FR" dirty="0" err="1"/>
              <a:t>passionated</a:t>
            </a:r>
            <a:r>
              <a:rPr lang="fr-FR" dirty="0"/>
              <a:t> in the stadium !</a:t>
            </a:r>
          </a:p>
        </p:txBody>
      </p:sp>
    </p:spTree>
    <p:extLst>
      <p:ext uri="{BB962C8B-B14F-4D97-AF65-F5344CB8AC3E}">
        <p14:creationId xmlns:p14="http://schemas.microsoft.com/office/powerpoint/2010/main" val="1878021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2" grpId="0" animBg="1"/>
      <p:bldP spid="23" grpId="0" animBg="1"/>
      <p:bldP spid="24" grpId="0" animBg="1"/>
      <p:bldP spid="2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Text Box 5"/>
          <p:cNvSpPr txBox="1">
            <a:spLocks noChangeArrowheads="1"/>
          </p:cNvSpPr>
          <p:nvPr/>
        </p:nvSpPr>
        <p:spPr bwMode="auto">
          <a:xfrm>
            <a:off x="1535113" y="44451"/>
            <a:ext cx="9142412" cy="1077218"/>
          </a:xfrm>
          <a:prstGeom prst="rect">
            <a:avLst/>
          </a:prstGeom>
          <a:solidFill>
            <a:srgbClr val="FF3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dirty="0"/>
              <a:t>Student’s presentation were good and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dirty="0"/>
              <a:t> professionally prepared…</a:t>
            </a:r>
            <a:endParaRPr lang="fr-FR" altLang="fr-FR" dirty="0"/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1336343" y="1285480"/>
            <a:ext cx="4241800" cy="523875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2800"/>
              <a:t>We had a Conference </a:t>
            </a: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5371326" y="1364185"/>
            <a:ext cx="3028396" cy="523220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2800" dirty="0"/>
              <a:t>22</a:t>
            </a: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7675119" y="1465313"/>
            <a:ext cx="3660775" cy="522288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2800" dirty="0" err="1"/>
              <a:t>fast</a:t>
            </a:r>
            <a:r>
              <a:rPr lang="fr-FR" altLang="fr-FR" sz="2800" dirty="0"/>
              <a:t> communications..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6DC24A72-0813-44A6-B6FC-0345EA0CCC6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9311" y="2088729"/>
            <a:ext cx="5886696" cy="4415022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F1FC7A7A-8B59-4203-A91F-BBC23342A4CD}"/>
              </a:ext>
            </a:extLst>
          </p:cNvPr>
          <p:cNvSpPr txBox="1"/>
          <p:nvPr/>
        </p:nvSpPr>
        <p:spPr>
          <a:xfrm>
            <a:off x="5370071" y="2784885"/>
            <a:ext cx="421910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4000" dirty="0"/>
              <a:t>?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89CD307F-E052-4D58-ACEF-6520DCBC8148}"/>
              </a:ext>
            </a:extLst>
          </p:cNvPr>
          <p:cNvSpPr txBox="1"/>
          <p:nvPr/>
        </p:nvSpPr>
        <p:spPr>
          <a:xfrm>
            <a:off x="7827560" y="3429000"/>
            <a:ext cx="421910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4000" dirty="0"/>
              <a:t>?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CEE50270-6BAA-41D4-BBB4-BF9F454DADF0}"/>
              </a:ext>
            </a:extLst>
          </p:cNvPr>
          <p:cNvSpPr txBox="1"/>
          <p:nvPr/>
        </p:nvSpPr>
        <p:spPr>
          <a:xfrm>
            <a:off x="3443814" y="2815410"/>
            <a:ext cx="421910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4000" dirty="0"/>
              <a:t>?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3857EA52-E5F7-4E90-87E4-14983243ABDB}"/>
              </a:ext>
            </a:extLst>
          </p:cNvPr>
          <p:cNvSpPr txBox="1"/>
          <p:nvPr/>
        </p:nvSpPr>
        <p:spPr>
          <a:xfrm>
            <a:off x="4641447" y="2721114"/>
            <a:ext cx="421910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4000" dirty="0"/>
              <a:t>?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955E4CEB-F4EE-4BBE-8404-7B37E94E63A3}"/>
              </a:ext>
            </a:extLst>
          </p:cNvPr>
          <p:cNvSpPr txBox="1"/>
          <p:nvPr/>
        </p:nvSpPr>
        <p:spPr>
          <a:xfrm>
            <a:off x="6463493" y="3169353"/>
            <a:ext cx="421910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4000" dirty="0"/>
              <a:t>?</a:t>
            </a:r>
          </a:p>
        </p:txBody>
      </p:sp>
      <p:sp>
        <p:nvSpPr>
          <p:cNvPr id="28" name="Rectangle 9">
            <a:extLst>
              <a:ext uri="{FF2B5EF4-FFF2-40B4-BE49-F238E27FC236}">
                <a16:creationId xmlns:a16="http://schemas.microsoft.com/office/drawing/2014/main" id="{47A507C9-239D-464A-8F07-A309CCDE3F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12925" y="5867072"/>
            <a:ext cx="8586787" cy="579438"/>
          </a:xfrm>
          <a:prstGeom prst="rect">
            <a:avLst/>
          </a:prstGeom>
          <a:solidFill>
            <a:srgbClr val="EEF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dirty="0"/>
              <a:t>ALL STUDENTS WOULD DESERVE A PRIZE</a:t>
            </a:r>
            <a:endParaRPr lang="fr-FR" altLang="fr-FR" dirty="0"/>
          </a:p>
        </p:txBody>
      </p:sp>
    </p:spTree>
    <p:extLst>
      <p:ext uri="{BB962C8B-B14F-4D97-AF65-F5344CB8AC3E}">
        <p14:creationId xmlns:p14="http://schemas.microsoft.com/office/powerpoint/2010/main" val="3003496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" grpId="0" animBg="1"/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93DDF180-FBFA-46F2-8391-2CDB168321B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2385" y="0"/>
            <a:ext cx="4901938" cy="6858000"/>
          </a:xfrm>
          <a:prstGeom prst="rect">
            <a:avLst/>
          </a:prstGeom>
        </p:spPr>
      </p:pic>
      <p:graphicFrame>
        <p:nvGraphicFramePr>
          <p:cNvPr id="8" name="Objet 7">
            <a:extLst>
              <a:ext uri="{FF2B5EF4-FFF2-40B4-BE49-F238E27FC236}">
                <a16:creationId xmlns:a16="http://schemas.microsoft.com/office/drawing/2014/main" id="{95E23BE4-ED3E-4B4F-B460-F8FDC0E1ADA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9724155"/>
              </p:ext>
            </p:extLst>
          </p:nvPr>
        </p:nvGraphicFramePr>
        <p:xfrm>
          <a:off x="92075" y="92075"/>
          <a:ext cx="862013" cy="517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90" name="Objet d’environnement du Gestionnaire de liaisons" showAsIcon="1" r:id="rId4" imgW="861237" imgH="517956" progId="Package">
                  <p:embed/>
                </p:oleObj>
              </mc:Choice>
              <mc:Fallback>
                <p:oleObj name="Objet d’environnement du Gestionnaire de liaisons" showAsIcon="1" r:id="rId4" imgW="861237" imgH="517956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2075" y="92075"/>
                        <a:ext cx="862013" cy="517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Image 9">
            <a:extLst>
              <a:ext uri="{FF2B5EF4-FFF2-40B4-BE49-F238E27FC236}">
                <a16:creationId xmlns:a16="http://schemas.microsoft.com/office/drawing/2014/main" id="{5B61856F-2983-4DC3-A39E-A7B3D0D945A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191252" y="857250"/>
            <a:ext cx="6858000" cy="514350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DFCF61D1-C0A0-4EB9-BB97-94735050FD1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857250" y="857250"/>
            <a:ext cx="6858000" cy="5143500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F402C3AF-52C5-4D1A-B01E-2DE5C8C77A5A}"/>
              </a:ext>
            </a:extLst>
          </p:cNvPr>
          <p:cNvSpPr txBox="1"/>
          <p:nvPr/>
        </p:nvSpPr>
        <p:spPr>
          <a:xfrm flipH="1">
            <a:off x="183542" y="58449"/>
            <a:ext cx="119163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highlight>
                  <a:srgbClr val="FFFF00"/>
                </a:highlight>
              </a:rPr>
              <a:t>Ideal place to </a:t>
            </a:r>
            <a:r>
              <a:rPr lang="fr-FR" sz="3200" dirty="0" err="1">
                <a:highlight>
                  <a:srgbClr val="FFFF00"/>
                </a:highlight>
              </a:rPr>
              <a:t>search</a:t>
            </a:r>
            <a:r>
              <a:rPr lang="fr-FR" sz="3200" dirty="0">
                <a:highlight>
                  <a:srgbClr val="FFFF00"/>
                </a:highlight>
              </a:rPr>
              <a:t> for new … Strange … </a:t>
            </a:r>
            <a:r>
              <a:rPr lang="fr-FR" sz="3200" dirty="0" err="1">
                <a:highlight>
                  <a:srgbClr val="FFFF00"/>
                </a:highlight>
              </a:rPr>
              <a:t>particles</a:t>
            </a:r>
            <a:r>
              <a:rPr lang="fr-FR" sz="3200" dirty="0">
                <a:highlight>
                  <a:srgbClr val="FFFF00"/>
                </a:highlight>
              </a:rPr>
              <a:t>…and to </a:t>
            </a:r>
            <a:r>
              <a:rPr lang="fr-FR" sz="3200" dirty="0" err="1">
                <a:highlight>
                  <a:srgbClr val="FFFF00"/>
                </a:highlight>
              </a:rPr>
              <a:t>find</a:t>
            </a:r>
            <a:r>
              <a:rPr lang="fr-FR" sz="3200" dirty="0">
                <a:highlight>
                  <a:srgbClr val="FFFF00"/>
                </a:highlight>
              </a:rPr>
              <a:t> </a:t>
            </a:r>
            <a:r>
              <a:rPr lang="fr-FR" sz="3200" dirty="0" err="1">
                <a:highlight>
                  <a:srgbClr val="FFFF00"/>
                </a:highlight>
              </a:rPr>
              <a:t>them</a:t>
            </a:r>
            <a:r>
              <a:rPr lang="fr-FR" sz="3200" dirty="0">
                <a:highlight>
                  <a:srgbClr val="FFFF00"/>
                </a:highlight>
              </a:rPr>
              <a:t> ! </a:t>
            </a:r>
          </a:p>
        </p:txBody>
      </p:sp>
    </p:spTree>
    <p:extLst>
      <p:ext uri="{BB962C8B-B14F-4D97-AF65-F5344CB8AC3E}">
        <p14:creationId xmlns:p14="http://schemas.microsoft.com/office/powerpoint/2010/main" val="197274177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4" descr="logo_1"/>
          <p:cNvPicPr>
            <a:picLocks noChangeAspect="1" noChangeArrowheads="1"/>
          </p:cNvPicPr>
          <p:nvPr/>
        </p:nvPicPr>
        <p:blipFill>
          <a:blip r:embed="rId2">
            <a:lum bright="6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3" name="Text Box 5"/>
          <p:cNvSpPr txBox="1">
            <a:spLocks noChangeArrowheads="1"/>
          </p:cNvSpPr>
          <p:nvPr/>
        </p:nvSpPr>
        <p:spPr bwMode="auto">
          <a:xfrm>
            <a:off x="3225092" y="268426"/>
            <a:ext cx="4251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2400" dirty="0"/>
              <a:t>Prize for the best presentation</a:t>
            </a:r>
            <a:endParaRPr lang="fr-FR" altLang="fr-FR" sz="2400" dirty="0"/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95693" y="5653088"/>
            <a:ext cx="11982893" cy="70788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2000" dirty="0"/>
              <a:t>But we want also to mention for their presentation :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2000" dirty="0"/>
              <a:t>Vitali </a:t>
            </a:r>
            <a:r>
              <a:rPr lang="en-US" altLang="fr-FR" sz="2000" dirty="0" err="1"/>
              <a:t>Dididze</a:t>
            </a:r>
            <a:r>
              <a:rPr lang="en-US" altLang="fr-FR" sz="2000" dirty="0"/>
              <a:t>, Renata </a:t>
            </a:r>
            <a:r>
              <a:rPr lang="en-US" altLang="fr-FR" sz="2000" dirty="0" err="1"/>
              <a:t>Osypova</a:t>
            </a:r>
            <a:r>
              <a:rPr lang="en-US" altLang="fr-FR" sz="2000" dirty="0"/>
              <a:t>, Zak Williams, </a:t>
            </a:r>
            <a:r>
              <a:rPr lang="en-US" altLang="fr-FR" sz="2000" dirty="0" err="1"/>
              <a:t>Baraa</a:t>
            </a:r>
            <a:r>
              <a:rPr lang="en-US" altLang="fr-FR" sz="2000" dirty="0"/>
              <a:t> Yahya and </a:t>
            </a:r>
            <a:r>
              <a:rPr lang="en-US" altLang="fr-FR" sz="2000" dirty="0" err="1"/>
              <a:t>Shenghui</a:t>
            </a:r>
            <a:r>
              <a:rPr lang="en-US" altLang="fr-FR" sz="2000" dirty="0"/>
              <a:t> Zeng</a:t>
            </a:r>
            <a:endParaRPr lang="en-US" altLang="fr-FR" sz="2400" dirty="0"/>
          </a:p>
        </p:txBody>
      </p:sp>
      <p:sp>
        <p:nvSpPr>
          <p:cNvPr id="8" name="Text Box 20">
            <a:extLst>
              <a:ext uri="{FF2B5EF4-FFF2-40B4-BE49-F238E27FC236}">
                <a16:creationId xmlns:a16="http://schemas.microsoft.com/office/drawing/2014/main" id="{76739AFE-7296-42C6-8ACD-3FF6D66657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64451" y="913468"/>
            <a:ext cx="3502882" cy="52322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dirty="0" err="1"/>
              <a:t>Oleksandr</a:t>
            </a:r>
            <a:r>
              <a:rPr lang="fr-FR" altLang="fr-FR" sz="2800" dirty="0"/>
              <a:t> </a:t>
            </a:r>
            <a:r>
              <a:rPr lang="fr-FR" altLang="fr-FR" sz="2800" dirty="0" err="1"/>
              <a:t>Povitchan</a:t>
            </a:r>
            <a:endParaRPr lang="fr-FR" altLang="fr-FR" sz="2800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4E7F360-AEE7-466F-9257-BBC4C615D5A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5555" y="1721254"/>
            <a:ext cx="5720674" cy="3813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1594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/>
      <p:bldP spid="11" grpId="0" animBg="1"/>
      <p:bldP spid="8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31750"/>
            <a:ext cx="8229600" cy="1143000"/>
          </a:xfrm>
        </p:spPr>
        <p:txBody>
          <a:bodyPr/>
          <a:lstStyle/>
          <a:p>
            <a:pPr eaLnBrk="1" hangingPunct="1"/>
            <a:endParaRPr lang="en-US" altLang="fr-FR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357313"/>
            <a:ext cx="8229600" cy="4525962"/>
          </a:xfrm>
        </p:spPr>
        <p:txBody>
          <a:bodyPr/>
          <a:lstStyle/>
          <a:p>
            <a:pPr eaLnBrk="1" hangingPunct="1"/>
            <a:endParaRPr lang="en-US" altLang="fr-FR"/>
          </a:p>
        </p:txBody>
      </p:sp>
      <p:pic>
        <p:nvPicPr>
          <p:cNvPr id="27652" name="Picture 4" descr="logo_1"/>
          <p:cNvPicPr>
            <a:picLocks noChangeAspect="1" noChangeArrowheads="1"/>
          </p:cNvPicPr>
          <p:nvPr/>
        </p:nvPicPr>
        <p:blipFill>
          <a:blip r:embed="rId2">
            <a:lum bright="6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175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4224338" y="-26211"/>
            <a:ext cx="38782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2400" dirty="0"/>
              <a:t>Prize for the best questions</a:t>
            </a:r>
            <a:endParaRPr lang="fr-FR" altLang="fr-FR" sz="2400" dirty="0"/>
          </a:p>
        </p:txBody>
      </p:sp>
      <p:sp>
        <p:nvSpPr>
          <p:cNvPr id="26630" name="Text Box 9"/>
          <p:cNvSpPr txBox="1">
            <a:spLocks noChangeArrowheads="1"/>
          </p:cNvSpPr>
          <p:nvPr/>
        </p:nvSpPr>
        <p:spPr bwMode="auto">
          <a:xfrm>
            <a:off x="5159375" y="703263"/>
            <a:ext cx="184150" cy="4619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400"/>
          </a:p>
        </p:txBody>
      </p:sp>
      <p:sp>
        <p:nvSpPr>
          <p:cNvPr id="56330" name="Text Box 10"/>
          <p:cNvSpPr txBox="1">
            <a:spLocks noChangeArrowheads="1"/>
          </p:cNvSpPr>
          <p:nvPr/>
        </p:nvSpPr>
        <p:spPr bwMode="auto">
          <a:xfrm>
            <a:off x="106327" y="5684828"/>
            <a:ext cx="11706446" cy="10156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2000" dirty="0"/>
              <a:t>But we want also to mention for their questions and participation :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2000" dirty="0"/>
              <a:t>Saleh </a:t>
            </a:r>
            <a:r>
              <a:rPr lang="en-US" altLang="fr-FR" sz="2000" dirty="0" err="1"/>
              <a:t>Bashiri</a:t>
            </a:r>
            <a:r>
              <a:rPr lang="en-US" altLang="fr-FR" sz="2000" dirty="0"/>
              <a:t>, Vitali </a:t>
            </a:r>
            <a:r>
              <a:rPr lang="en-US" altLang="fr-FR" sz="2000" dirty="0" err="1"/>
              <a:t>Dididze</a:t>
            </a:r>
            <a:r>
              <a:rPr lang="en-US" altLang="fr-FR" sz="2000" dirty="0"/>
              <a:t>, Frantisek Hruby, Oleksandr </a:t>
            </a:r>
            <a:r>
              <a:rPr lang="en-US" altLang="fr-FR" sz="2000" dirty="0" err="1"/>
              <a:t>Povitchan</a:t>
            </a:r>
            <a:r>
              <a:rPr lang="en-US" altLang="fr-FR" sz="2000" dirty="0"/>
              <a:t>, Jan </a:t>
            </a:r>
            <a:r>
              <a:rPr lang="en-US" altLang="fr-FR" sz="2000" dirty="0" err="1"/>
              <a:t>Straka</a:t>
            </a:r>
            <a:r>
              <a:rPr lang="en-US" altLang="fr-FR" sz="2000" dirty="0"/>
              <a:t>, Shreya Sharma, Adam </a:t>
            </a:r>
            <a:r>
              <a:rPr lang="en-US" altLang="fr-FR" sz="2000" dirty="0" err="1"/>
              <a:t>Watroba</a:t>
            </a:r>
            <a:r>
              <a:rPr lang="en-US" altLang="fr-FR" sz="2000" dirty="0"/>
              <a:t>, </a:t>
            </a:r>
            <a:r>
              <a:rPr lang="en-US" altLang="fr-FR" sz="2000" dirty="0" err="1"/>
              <a:t>Baraa</a:t>
            </a:r>
            <a:r>
              <a:rPr lang="en-US" altLang="fr-FR" sz="2000" dirty="0"/>
              <a:t> Yahya, </a:t>
            </a:r>
            <a:r>
              <a:rPr lang="en-US" altLang="fr-FR" sz="2000" dirty="0" err="1"/>
              <a:t>Shenghui</a:t>
            </a:r>
            <a:r>
              <a:rPr lang="en-US" altLang="fr-FR" sz="2000" dirty="0"/>
              <a:t> Zeng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5AAC2251-CBC7-4A1F-89D1-B3D2D2505FC5}"/>
              </a:ext>
            </a:extLst>
          </p:cNvPr>
          <p:cNvSpPr txBox="1"/>
          <p:nvPr/>
        </p:nvSpPr>
        <p:spPr>
          <a:xfrm>
            <a:off x="8869323" y="3737661"/>
            <a:ext cx="3216350" cy="156966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just"/>
            <a:r>
              <a:rPr lang="fr-FR" sz="2400" dirty="0" err="1"/>
              <a:t>Really</a:t>
            </a:r>
            <a:r>
              <a:rPr lang="fr-FR" sz="2400" dirty="0"/>
              <a:t> one of the best </a:t>
            </a:r>
            <a:r>
              <a:rPr lang="fr-FR" sz="2400" dirty="0" err="1"/>
              <a:t>school</a:t>
            </a:r>
            <a:r>
              <a:rPr lang="fr-FR" sz="2400" dirty="0"/>
              <a:t> in </a:t>
            </a:r>
            <a:r>
              <a:rPr lang="fr-FR" sz="2400" dirty="0" err="1"/>
              <a:t>terms</a:t>
            </a:r>
            <a:r>
              <a:rPr lang="fr-FR" sz="2400" dirty="0"/>
              <a:t> of questions </a:t>
            </a:r>
            <a:r>
              <a:rPr lang="fr-FR" sz="2400" dirty="0" err="1"/>
              <a:t>asked</a:t>
            </a:r>
            <a:r>
              <a:rPr lang="fr-FR" sz="2400" dirty="0"/>
              <a:t> and </a:t>
            </a:r>
            <a:r>
              <a:rPr lang="fr-FR" sz="2400" dirty="0" err="1"/>
              <a:t>quality</a:t>
            </a:r>
            <a:r>
              <a:rPr lang="fr-FR" sz="2400" dirty="0"/>
              <a:t> of the questions!</a:t>
            </a:r>
          </a:p>
        </p:txBody>
      </p:sp>
      <p:sp>
        <p:nvSpPr>
          <p:cNvPr id="11" name="Rectangle 7">
            <a:extLst>
              <a:ext uri="{FF2B5EF4-FFF2-40B4-BE49-F238E27FC236}">
                <a16:creationId xmlns:a16="http://schemas.microsoft.com/office/drawing/2014/main" id="{40E25774-4F8B-44F0-B86F-7EBDCF0A49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38332" y="1050612"/>
            <a:ext cx="2509020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dirty="0"/>
              <a:t>Zak Williams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3635F4B9-E950-41F4-845A-A6881E22FCF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2678" y="1739548"/>
            <a:ext cx="5496938" cy="3664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7848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9" grpId="0"/>
      <p:bldP spid="26630" grpId="0" animBg="1"/>
      <p:bldP spid="56330" grpId="0" animBg="1"/>
      <p:bldP spid="2" grpId="0" animBg="1"/>
      <p:bldP spid="11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4" descr="logo_1"/>
          <p:cNvPicPr>
            <a:picLocks noChangeAspect="1" noChangeArrowheads="1"/>
          </p:cNvPicPr>
          <p:nvPr/>
        </p:nvPicPr>
        <p:blipFill>
          <a:blip r:embed="rId2">
            <a:lum bright="6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5" name="Text Box 6"/>
          <p:cNvSpPr txBox="1">
            <a:spLocks noChangeArrowheads="1"/>
          </p:cNvSpPr>
          <p:nvPr/>
        </p:nvSpPr>
        <p:spPr bwMode="auto">
          <a:xfrm>
            <a:off x="3978275" y="577850"/>
            <a:ext cx="34877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2400" dirty="0"/>
              <a:t>Prize for the best lecture</a:t>
            </a:r>
            <a:endParaRPr lang="fr-FR" altLang="fr-FR" sz="2400" dirty="0"/>
          </a:p>
        </p:txBody>
      </p:sp>
      <p:sp>
        <p:nvSpPr>
          <p:cNvPr id="28676" name="Text Box 7"/>
          <p:cNvSpPr txBox="1">
            <a:spLocks noChangeArrowheads="1"/>
          </p:cNvSpPr>
          <p:nvPr/>
        </p:nvSpPr>
        <p:spPr bwMode="auto">
          <a:xfrm>
            <a:off x="8308975" y="1335089"/>
            <a:ext cx="184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fr-FR" sz="200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146A002E-0FCE-4721-8701-1EF1763D5DB0}"/>
              </a:ext>
            </a:extLst>
          </p:cNvPr>
          <p:cNvSpPr txBox="1"/>
          <p:nvPr/>
        </p:nvSpPr>
        <p:spPr>
          <a:xfrm>
            <a:off x="4921250" y="2070100"/>
            <a:ext cx="23495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449316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210667" y="959844"/>
            <a:ext cx="517525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000" dirty="0"/>
              <a:t>To the local </a:t>
            </a:r>
            <a:r>
              <a:rPr lang="fr-FR" altLang="fr-FR" sz="2000" dirty="0" err="1"/>
              <a:t>organisers</a:t>
            </a:r>
            <a:r>
              <a:rPr lang="fr-FR" altLang="fr-FR" sz="2000" dirty="0"/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000" dirty="0"/>
              <a:t>  - for </a:t>
            </a:r>
            <a:r>
              <a:rPr lang="fr-FR" altLang="fr-FR" sz="2000" dirty="0" err="1"/>
              <a:t>making</a:t>
            </a:r>
            <a:r>
              <a:rPr lang="fr-FR" altLang="fr-FR" sz="2000" dirty="0"/>
              <a:t> </a:t>
            </a:r>
            <a:r>
              <a:rPr lang="fr-FR" altLang="fr-FR" sz="2000" dirty="0" err="1"/>
              <a:t>this</a:t>
            </a:r>
            <a:r>
              <a:rPr lang="fr-FR" altLang="fr-FR" sz="2000" dirty="0"/>
              <a:t> </a:t>
            </a:r>
            <a:r>
              <a:rPr lang="fr-FR" altLang="fr-FR" sz="2000" dirty="0" err="1"/>
              <a:t>school</a:t>
            </a:r>
            <a:r>
              <a:rPr lang="fr-FR" altLang="fr-FR" sz="2000" dirty="0"/>
              <a:t> possible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000" dirty="0"/>
              <a:t>  - for the </a:t>
            </a:r>
            <a:r>
              <a:rPr lang="fr-FR" altLang="fr-FR" sz="2400" dirty="0"/>
              <a:t>UNPECCABLE</a:t>
            </a:r>
            <a:r>
              <a:rPr lang="fr-FR" altLang="fr-FR" sz="2000" dirty="0"/>
              <a:t> organisation in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000" dirty="0"/>
              <a:t>    a </a:t>
            </a:r>
            <a:r>
              <a:rPr lang="fr-FR" altLang="fr-FR" sz="2000" dirty="0" err="1"/>
              <a:t>such</a:t>
            </a:r>
            <a:r>
              <a:rPr lang="fr-FR" altLang="fr-FR" sz="2000" dirty="0"/>
              <a:t> </a:t>
            </a:r>
            <a:r>
              <a:rPr lang="fr-FR" altLang="fr-FR" sz="2000" dirty="0" err="1"/>
              <a:t>beautiful</a:t>
            </a:r>
            <a:r>
              <a:rPr lang="fr-FR" altLang="fr-FR" sz="2000" dirty="0"/>
              <a:t> and </a:t>
            </a:r>
            <a:r>
              <a:rPr lang="fr-FR" altLang="fr-FR" sz="2000" dirty="0" err="1"/>
              <a:t>convenient</a:t>
            </a:r>
            <a:r>
              <a:rPr lang="fr-FR" altLang="fr-FR" sz="2000" dirty="0"/>
              <a:t> place</a:t>
            </a: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5459524" y="1491633"/>
            <a:ext cx="20970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dirty="0" err="1"/>
              <a:t>Thanks</a:t>
            </a:r>
            <a:r>
              <a:rPr lang="fr-FR" altLang="fr-FR" dirty="0"/>
              <a:t> to </a:t>
            </a:r>
          </a:p>
        </p:txBody>
      </p:sp>
      <p:sp>
        <p:nvSpPr>
          <p:cNvPr id="11" name="Text Box 5">
            <a:extLst>
              <a:ext uri="{FF2B5EF4-FFF2-40B4-BE49-F238E27FC236}">
                <a16:creationId xmlns:a16="http://schemas.microsoft.com/office/drawing/2014/main" id="{ED1E4D48-D5BD-4E3D-909E-F5B17BB494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7303" y="5362160"/>
            <a:ext cx="380469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fr-FR" sz="2000" dirty="0"/>
              <a:t>But this it has been possible also thank to practical organization and in particular to</a:t>
            </a:r>
            <a:endParaRPr lang="fr-FR" altLang="fr-FR" sz="2000" dirty="0"/>
          </a:p>
        </p:txBody>
      </p:sp>
      <p:sp>
        <p:nvSpPr>
          <p:cNvPr id="12" name="Text Box 6">
            <a:extLst>
              <a:ext uri="{FF2B5EF4-FFF2-40B4-BE49-F238E27FC236}">
                <a16:creationId xmlns:a16="http://schemas.microsoft.com/office/drawing/2014/main" id="{ABA48BE1-D2DB-4461-8FFD-D66102079F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78828" y="6386291"/>
            <a:ext cx="287995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2400" b="1" dirty="0"/>
              <a:t>Catherine </a:t>
            </a:r>
            <a:r>
              <a:rPr lang="en-US" altLang="fr-FR" sz="2400" b="1" dirty="0" err="1"/>
              <a:t>Bourge</a:t>
            </a:r>
            <a:r>
              <a:rPr lang="en-US" altLang="fr-FR" sz="2400" b="1" dirty="0"/>
              <a:t> </a:t>
            </a:r>
            <a:endParaRPr lang="fr-FR" altLang="fr-FR" sz="2400" b="1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F7577EE0-8FCE-4FEC-B200-9946C11C0829}"/>
              </a:ext>
            </a:extLst>
          </p:cNvPr>
          <p:cNvSpPr txBox="1"/>
          <p:nvPr/>
        </p:nvSpPr>
        <p:spPr>
          <a:xfrm>
            <a:off x="5084437" y="2405280"/>
            <a:ext cx="3546355" cy="369332"/>
          </a:xfrm>
          <a:prstGeom prst="rect">
            <a:avLst/>
          </a:prstGeom>
          <a:solidFill>
            <a:srgbClr val="4CFE22"/>
          </a:solidFill>
        </p:spPr>
        <p:txBody>
          <a:bodyPr wrap="none" rtlCol="0">
            <a:spAutoFit/>
          </a:bodyPr>
          <a:lstStyle/>
          <a:p>
            <a:r>
              <a:rPr lang="fr-FR" dirty="0"/>
              <a:t>Marta – Dean </a:t>
            </a:r>
            <a:r>
              <a:rPr lang="fr-FR" dirty="0" err="1"/>
              <a:t>University</a:t>
            </a:r>
            <a:r>
              <a:rPr lang="fr-FR" dirty="0"/>
              <a:t> of </a:t>
            </a:r>
            <a:r>
              <a:rPr lang="fr-FR" dirty="0" err="1"/>
              <a:t>Rzeszow</a:t>
            </a:r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ED7ACF37-8B23-4DAF-A22A-74710088C2D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1" t="41235" r="47622"/>
          <a:stretch/>
        </p:blipFill>
        <p:spPr>
          <a:xfrm>
            <a:off x="1181023" y="2583762"/>
            <a:ext cx="3427634" cy="4279704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D7CB95D3-6B7E-4B71-8878-1F3E649FEB0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005" t="25065" r="25551" b="16170"/>
          <a:stretch/>
        </p:blipFill>
        <p:spPr>
          <a:xfrm>
            <a:off x="5574031" y="2777363"/>
            <a:ext cx="2823105" cy="4030097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61C87E0A-A8F0-4270-AAC6-40536216FF2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992" t="25065" r="25550" b="30269"/>
          <a:stretch/>
        </p:blipFill>
        <p:spPr>
          <a:xfrm>
            <a:off x="9362510" y="2075833"/>
            <a:ext cx="2618823" cy="3063218"/>
          </a:xfrm>
          <a:prstGeom prst="rect">
            <a:avLst/>
          </a:prstGeom>
        </p:spPr>
      </p:pic>
      <p:sp>
        <p:nvSpPr>
          <p:cNvPr id="18" name="ZoneTexte 17">
            <a:extLst>
              <a:ext uri="{FF2B5EF4-FFF2-40B4-BE49-F238E27FC236}">
                <a16:creationId xmlns:a16="http://schemas.microsoft.com/office/drawing/2014/main" id="{9DEB579D-C777-4336-A814-4AACC7C4126E}"/>
              </a:ext>
            </a:extLst>
          </p:cNvPr>
          <p:cNvSpPr txBox="1"/>
          <p:nvPr/>
        </p:nvSpPr>
        <p:spPr>
          <a:xfrm>
            <a:off x="2370865" y="2420573"/>
            <a:ext cx="2237792" cy="369332"/>
          </a:xfrm>
          <a:prstGeom prst="rect">
            <a:avLst/>
          </a:prstGeom>
          <a:solidFill>
            <a:srgbClr val="4CFE22"/>
          </a:solidFill>
        </p:spPr>
        <p:txBody>
          <a:bodyPr wrap="none" rtlCol="0">
            <a:spAutoFit/>
          </a:bodyPr>
          <a:lstStyle/>
          <a:p>
            <a:r>
              <a:rPr lang="fr-FR" dirty="0" err="1"/>
              <a:t>Tadek</a:t>
            </a:r>
            <a:r>
              <a:rPr lang="fr-FR" dirty="0"/>
              <a:t> – </a:t>
            </a:r>
            <a:r>
              <a:rPr lang="fr-FR" dirty="0" err="1"/>
              <a:t>Director</a:t>
            </a:r>
            <a:r>
              <a:rPr lang="fr-FR" dirty="0"/>
              <a:t> of IFJ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C9C06C38-3F8A-4903-8559-C051ED7F5C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14462" y="112472"/>
            <a:ext cx="9363075" cy="809625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BE2AB6D1-D4C8-4416-8AEC-7F8CC46FD8F9}"/>
              </a:ext>
            </a:extLst>
          </p:cNvPr>
          <p:cNvSpPr txBox="1"/>
          <p:nvPr/>
        </p:nvSpPr>
        <p:spPr>
          <a:xfrm>
            <a:off x="7921671" y="1675933"/>
            <a:ext cx="3711401" cy="369332"/>
          </a:xfrm>
          <a:prstGeom prst="rect">
            <a:avLst/>
          </a:prstGeom>
          <a:solidFill>
            <a:srgbClr val="4CFE22"/>
          </a:solidFill>
        </p:spPr>
        <p:txBody>
          <a:bodyPr wrap="none" rtlCol="0">
            <a:spAutoFit/>
          </a:bodyPr>
          <a:lstStyle/>
          <a:p>
            <a:r>
              <a:rPr lang="fr-FR" dirty="0" err="1"/>
              <a:t>Czeslan</a:t>
            </a:r>
            <a:r>
              <a:rPr lang="fr-FR" dirty="0"/>
              <a:t> –Dean </a:t>
            </a:r>
            <a:r>
              <a:rPr lang="fr-FR" dirty="0" err="1"/>
              <a:t>Politechnik</a:t>
            </a:r>
            <a:r>
              <a:rPr lang="fr-FR" dirty="0"/>
              <a:t> of </a:t>
            </a:r>
            <a:r>
              <a:rPr lang="fr-FR" dirty="0" err="1"/>
              <a:t>Rzeszow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79854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11" grpId="0"/>
      <p:bldP spid="12" grpId="0"/>
      <p:bldP spid="13" grpId="0" animBg="1"/>
      <p:bldP spid="18" grpId="0" animBg="1"/>
      <p:bldP spid="15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>
            <a:extLst>
              <a:ext uri="{FF2B5EF4-FFF2-40B4-BE49-F238E27FC236}">
                <a16:creationId xmlns:a16="http://schemas.microsoft.com/office/drawing/2014/main" id="{37DBB094-A48E-4696-8351-B597EA3C0CD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360109" y="859747"/>
            <a:ext cx="6877973" cy="5158481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65B5B2AE-A3DA-4ECA-9107-FD3D8BDE9E08}"/>
              </a:ext>
            </a:extLst>
          </p:cNvPr>
          <p:cNvSpPr txBox="1"/>
          <p:nvPr/>
        </p:nvSpPr>
        <p:spPr>
          <a:xfrm>
            <a:off x="0" y="55455"/>
            <a:ext cx="47981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Z" sz="2800" dirty="0"/>
              <a:t>BUT MAINLY AND ABOVE ALL …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74E9C67-9929-4020-A154-6DBEC353F5DD}"/>
              </a:ext>
            </a:extLst>
          </p:cNvPr>
          <p:cNvSpPr txBox="1"/>
          <p:nvPr/>
        </p:nvSpPr>
        <p:spPr>
          <a:xfrm>
            <a:off x="4104510" y="1380671"/>
            <a:ext cx="13871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BZ" sz="2800" dirty="0">
                <a:highlight>
                  <a:srgbClr val="4CFE22"/>
                </a:highlight>
              </a:rPr>
              <a:t>RAFAL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D48EF07F-F7AC-4175-905B-51A8E56C063C}"/>
              </a:ext>
            </a:extLst>
          </p:cNvPr>
          <p:cNvSpPr txBox="1"/>
          <p:nvPr/>
        </p:nvSpPr>
        <p:spPr>
          <a:xfrm>
            <a:off x="6089743" y="1814088"/>
            <a:ext cx="22088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BZ" sz="2800" dirty="0">
                <a:highlight>
                  <a:srgbClr val="4CFE22"/>
                </a:highlight>
              </a:rPr>
              <a:t>MARIOLA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0D2C2793-1ED3-42EE-A51A-5E01A487B0B5}"/>
              </a:ext>
            </a:extLst>
          </p:cNvPr>
          <p:cNvSpPr txBox="1"/>
          <p:nvPr/>
        </p:nvSpPr>
        <p:spPr>
          <a:xfrm>
            <a:off x="5646984" y="-36878"/>
            <a:ext cx="41376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Z" sz="4000" dirty="0"/>
              <a:t>MANY THANKS TO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DCAB9425-3997-48BD-9BAD-B5D4A0CE2147}"/>
              </a:ext>
            </a:extLst>
          </p:cNvPr>
          <p:cNvSpPr txBox="1"/>
          <p:nvPr/>
        </p:nvSpPr>
        <p:spPr>
          <a:xfrm>
            <a:off x="-12514" y="5971548"/>
            <a:ext cx="12204514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BZ" sz="2400" dirty="0"/>
              <a:t>The school was only possible thank to your work, enthusiasm</a:t>
            </a:r>
          </a:p>
          <a:p>
            <a:pPr algn="ctr"/>
            <a:r>
              <a:rPr lang="en-BZ" sz="2400" dirty="0"/>
              <a:t>The organisation was more than perfect</a:t>
            </a:r>
          </a:p>
        </p:txBody>
      </p:sp>
    </p:spTree>
    <p:extLst>
      <p:ext uri="{BB962C8B-B14F-4D97-AF65-F5344CB8AC3E}">
        <p14:creationId xmlns:p14="http://schemas.microsoft.com/office/powerpoint/2010/main" val="609569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  <p:bldP spid="2" grpId="0"/>
      <p:bldP spid="3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16" descr="logo_1"/>
          <p:cNvPicPr>
            <a:picLocks noChangeAspect="1" noChangeArrowheads="1"/>
          </p:cNvPicPr>
          <p:nvPr/>
        </p:nvPicPr>
        <p:blipFill>
          <a:blip r:embed="rId2">
            <a:lum bright="6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7" name="Text Box 24"/>
          <p:cNvSpPr txBox="1">
            <a:spLocks noChangeArrowheads="1"/>
          </p:cNvSpPr>
          <p:nvPr/>
        </p:nvSpPr>
        <p:spPr bwMode="auto">
          <a:xfrm>
            <a:off x="2517781" y="4589462"/>
            <a:ext cx="6750050" cy="12001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3600" dirty="0" err="1"/>
              <a:t>Thanks</a:t>
            </a:r>
            <a:r>
              <a:rPr lang="fr-FR" altLang="fr-FR" sz="3600" dirty="0"/>
              <a:t> for </a:t>
            </a:r>
            <a:r>
              <a:rPr lang="fr-FR" altLang="fr-FR" sz="3600" dirty="0" err="1"/>
              <a:t>coming</a:t>
            </a:r>
            <a:r>
              <a:rPr lang="fr-FR" altLang="fr-FR" sz="3600" dirty="0"/>
              <a:t>, have a </a:t>
            </a:r>
            <a:r>
              <a:rPr lang="fr-FR" altLang="fr-FR" sz="3600" dirty="0" err="1"/>
              <a:t>safe</a:t>
            </a:r>
            <a:r>
              <a:rPr lang="fr-FR" altLang="fr-FR" sz="3600" dirty="0"/>
              <a:t>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3600" dirty="0" err="1"/>
              <a:t>journey</a:t>
            </a:r>
            <a:r>
              <a:rPr lang="fr-FR" altLang="fr-FR" sz="3600" dirty="0"/>
              <a:t> back home</a:t>
            </a:r>
          </a:p>
        </p:txBody>
      </p:sp>
      <p:sp>
        <p:nvSpPr>
          <p:cNvPr id="4" name="Text Box 24">
            <a:extLst>
              <a:ext uri="{FF2B5EF4-FFF2-40B4-BE49-F238E27FC236}">
                <a16:creationId xmlns:a16="http://schemas.microsoft.com/office/drawing/2014/main" id="{8FEC564B-6F7A-4562-A304-909922F258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47202" y="1068388"/>
            <a:ext cx="7691208" cy="175432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3600" dirty="0" err="1"/>
              <a:t>We</a:t>
            </a:r>
            <a:r>
              <a:rPr lang="fr-FR" altLang="fr-FR" sz="3600" dirty="0"/>
              <a:t> </a:t>
            </a:r>
            <a:r>
              <a:rPr lang="fr-FR" altLang="fr-FR" sz="3600" dirty="0" err="1"/>
              <a:t>would</a:t>
            </a:r>
            <a:r>
              <a:rPr lang="fr-FR" altLang="fr-FR" sz="3600" dirty="0"/>
              <a:t> like to have </a:t>
            </a:r>
            <a:r>
              <a:rPr lang="fr-FR" altLang="fr-FR" sz="3600" dirty="0" err="1"/>
              <a:t>your</a:t>
            </a:r>
            <a:r>
              <a:rPr lang="fr-FR" altLang="fr-FR" sz="3600" dirty="0"/>
              <a:t> feedback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3600" dirty="0"/>
              <a:t>A questionnaire </a:t>
            </a:r>
            <a:r>
              <a:rPr lang="fr-FR" altLang="fr-FR" sz="3600" dirty="0" err="1"/>
              <a:t>will</a:t>
            </a:r>
            <a:r>
              <a:rPr lang="fr-FR" altLang="fr-FR" sz="3600" dirty="0"/>
              <a:t> </a:t>
            </a:r>
            <a:r>
              <a:rPr lang="fr-FR" altLang="fr-FR" sz="3600" dirty="0" err="1"/>
              <a:t>be</a:t>
            </a:r>
            <a:r>
              <a:rPr lang="fr-FR" altLang="fr-FR" sz="3600" dirty="0"/>
              <a:t> sent to </a:t>
            </a:r>
            <a:r>
              <a:rPr lang="fr-FR" altLang="fr-FR" sz="3600" dirty="0" err="1"/>
              <a:t>you</a:t>
            </a:r>
            <a:r>
              <a:rPr lang="fr-FR" altLang="fr-FR" sz="3600" dirty="0"/>
              <a:t> !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3600" dirty="0" err="1"/>
              <a:t>Please</a:t>
            </a:r>
            <a:r>
              <a:rPr lang="fr-FR" altLang="fr-FR" sz="3600" dirty="0"/>
              <a:t> </a:t>
            </a:r>
            <a:r>
              <a:rPr lang="fr-FR" altLang="fr-FR" sz="3600" dirty="0" err="1"/>
              <a:t>take</a:t>
            </a:r>
            <a:r>
              <a:rPr lang="fr-FR" altLang="fr-FR" sz="3600" dirty="0"/>
              <a:t> time to </a:t>
            </a:r>
            <a:r>
              <a:rPr lang="fr-FR" altLang="fr-FR" sz="3600" dirty="0" err="1"/>
              <a:t>fill</a:t>
            </a:r>
            <a:r>
              <a:rPr lang="fr-FR" altLang="fr-FR" sz="3600" dirty="0"/>
              <a:t> </a:t>
            </a:r>
            <a:r>
              <a:rPr lang="fr-FR" altLang="fr-FR" sz="3600" dirty="0" err="1"/>
              <a:t>it</a:t>
            </a:r>
            <a:r>
              <a:rPr lang="fr-FR" altLang="fr-FR" sz="3600" dirty="0"/>
              <a:t> up </a:t>
            </a:r>
          </a:p>
        </p:txBody>
      </p:sp>
    </p:spTree>
    <p:extLst>
      <p:ext uri="{BB962C8B-B14F-4D97-AF65-F5344CB8AC3E}">
        <p14:creationId xmlns:p14="http://schemas.microsoft.com/office/powerpoint/2010/main" val="1588843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animBg="1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95F34A30-0D1B-4779-9C43-AF1035D2D38E}"/>
              </a:ext>
            </a:extLst>
          </p:cNvPr>
          <p:cNvSpPr/>
          <p:nvPr/>
        </p:nvSpPr>
        <p:spPr>
          <a:xfrm>
            <a:off x="10978" y="0"/>
            <a:ext cx="12166736" cy="68580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CAD45D8-54E9-4D21-ACD8-D9EE7AD8E47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E4B2BE30-5EE9-423F-B820-2D7E01E132D9}"/>
              </a:ext>
            </a:extLst>
          </p:cNvPr>
          <p:cNvSpPr txBox="1"/>
          <p:nvPr/>
        </p:nvSpPr>
        <p:spPr>
          <a:xfrm>
            <a:off x="35552" y="1115026"/>
            <a:ext cx="1905000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000" dirty="0"/>
              <a:t>Ukraine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FAECF014-6DD8-4B7F-9288-401C2E01F910}"/>
              </a:ext>
            </a:extLst>
          </p:cNvPr>
          <p:cNvSpPr txBox="1"/>
          <p:nvPr/>
        </p:nvSpPr>
        <p:spPr>
          <a:xfrm>
            <a:off x="1971674" y="404542"/>
            <a:ext cx="3705225" cy="753016"/>
          </a:xfrm>
          <a:prstGeom prst="rect">
            <a:avLst/>
          </a:prstGeom>
          <a:solidFill>
            <a:srgbClr val="0372BD"/>
          </a:solidFill>
        </p:spPr>
        <p:txBody>
          <a:bodyPr wrap="square" rtlCol="0">
            <a:spAutoFit/>
          </a:bodyPr>
          <a:lstStyle/>
          <a:p>
            <a:endParaRPr lang="fr-FR" sz="280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0D8FCD1-5FFA-4657-AF45-44B14BAACD96}"/>
              </a:ext>
            </a:extLst>
          </p:cNvPr>
          <p:cNvSpPr/>
          <p:nvPr/>
        </p:nvSpPr>
        <p:spPr>
          <a:xfrm>
            <a:off x="1971674" y="781050"/>
            <a:ext cx="3705226" cy="376508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962DFC2-CF05-4FF6-A9CD-5752ED78078E}"/>
              </a:ext>
            </a:extLst>
          </p:cNvPr>
          <p:cNvSpPr/>
          <p:nvPr/>
        </p:nvSpPr>
        <p:spPr>
          <a:xfrm>
            <a:off x="2076450" y="501333"/>
            <a:ext cx="42019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200" dirty="0"/>
              <a:t>Ukraine </a:t>
            </a:r>
            <a:r>
              <a:rPr lang="fr-FR" sz="3200" dirty="0" err="1"/>
              <a:t>is</a:t>
            </a:r>
            <a:r>
              <a:rPr lang="fr-FR" sz="3200" dirty="0"/>
              <a:t> close by !</a:t>
            </a: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7E2D3866-F512-4E68-A60B-E4B4425274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44" y="1381"/>
            <a:ext cx="1904999" cy="1113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90012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 15">
            <a:extLst>
              <a:ext uri="{FF2B5EF4-FFF2-40B4-BE49-F238E27FC236}">
                <a16:creationId xmlns:a16="http://schemas.microsoft.com/office/drawing/2014/main" id="{49E76091-7A3A-42DB-A1CE-06BEA2AA9E8D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F11C59A8-48C2-4F38-B28F-92B1505C0F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958" y="1760083"/>
            <a:ext cx="7850221" cy="4444352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BC332464-F7AF-47F3-9FC7-5DA6BA586B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17418" y="55817"/>
            <a:ext cx="5774582" cy="2128878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8D944178-4D53-4CA8-BC65-DF194D948CC2}"/>
              </a:ext>
            </a:extLst>
          </p:cNvPr>
          <p:cNvSpPr txBox="1"/>
          <p:nvPr/>
        </p:nvSpPr>
        <p:spPr>
          <a:xfrm>
            <a:off x="89171" y="34204"/>
            <a:ext cx="6094378" cy="52322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en-US" sz="2800"/>
              <a:t>Event 100 years of Georges </a:t>
            </a:r>
            <a:r>
              <a:rPr lang="en-US" sz="2800" dirty="0" err="1"/>
              <a:t>Charpak</a:t>
            </a:r>
            <a:endParaRPr lang="fr-FR" sz="2800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23877DED-4F67-4EC7-84EB-A44CA2DC4305}"/>
              </a:ext>
            </a:extLst>
          </p:cNvPr>
          <p:cNvSpPr txBox="1"/>
          <p:nvPr/>
        </p:nvSpPr>
        <p:spPr>
          <a:xfrm>
            <a:off x="-130715" y="6219064"/>
            <a:ext cx="1155970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fr-FR" altLang="fr-FR" sz="1800" b="1" u="sng" dirty="0">
                <a:latin typeface="Verdana" panose="020B0604030504040204" pitchFamily="34" charset="0"/>
              </a:rPr>
              <a:t>Podkarpackie Centrum </a:t>
            </a:r>
            <a:r>
              <a:rPr lang="fr-FR" altLang="fr-FR" sz="1800" b="1" u="sng" dirty="0" err="1">
                <a:latin typeface="Verdana" panose="020B0604030504040204" pitchFamily="34" charset="0"/>
              </a:rPr>
              <a:t>Nauki</a:t>
            </a:r>
            <a:r>
              <a:rPr lang="fr-FR" altLang="fr-FR" sz="1800" b="1" u="sng" dirty="0">
                <a:latin typeface="Verdana" panose="020B0604030504040204" pitchFamily="34" charset="0"/>
              </a:rPr>
              <a:t> </a:t>
            </a:r>
            <a:r>
              <a:rPr lang="fr-FR" altLang="fr-FR" sz="1800" b="1" u="sng" dirty="0" err="1">
                <a:latin typeface="Verdana" panose="020B0604030504040204" pitchFamily="34" charset="0"/>
              </a:rPr>
              <a:t>Łukasiewicz</a:t>
            </a:r>
            <a:r>
              <a:rPr lang="fr-FR" altLang="fr-FR" sz="1800" b="1" u="sng" dirty="0">
                <a:latin typeface="Verdana" panose="020B0604030504040204" pitchFamily="34" charset="0"/>
              </a:rPr>
              <a:t>  </a:t>
            </a:r>
            <a:r>
              <a:rPr lang="fr-FR" altLang="fr-FR" sz="1800" b="1" dirty="0">
                <a:latin typeface="Verdana" panose="020B0604030504040204" pitchFamily="34" charset="0"/>
              </a:rPr>
              <a:t>(</a:t>
            </a:r>
            <a:r>
              <a:rPr lang="fr-FR" altLang="fr-FR" sz="1800" b="1" dirty="0" err="1">
                <a:latin typeface="Verdana" panose="020B0604030504040204" pitchFamily="34" charset="0"/>
              </a:rPr>
              <a:t>Subcarpatian</a:t>
            </a:r>
            <a:r>
              <a:rPr lang="fr-FR" altLang="fr-FR" sz="1800" b="1" dirty="0">
                <a:latin typeface="Verdana" panose="020B0604030504040204" pitchFamily="34" charset="0"/>
              </a:rPr>
              <a:t> Science Centre </a:t>
            </a:r>
            <a:r>
              <a:rPr lang="fr-FR" altLang="fr-FR" sz="1800" b="1" dirty="0" err="1">
                <a:latin typeface="Verdana" panose="020B0604030504040204" pitchFamily="34" charset="0"/>
              </a:rPr>
              <a:t>Łukasiewicz</a:t>
            </a:r>
            <a:r>
              <a:rPr lang="fr-FR" altLang="fr-FR" sz="1800" b="1" dirty="0">
                <a:latin typeface="Verdana" panose="020B0604030504040204" pitchFamily="34" charset="0"/>
              </a:rPr>
              <a:t>) </a:t>
            </a:r>
          </a:p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fr-FR" altLang="fr-FR" sz="1800" b="1" dirty="0">
                <a:latin typeface="Verdana" panose="020B0604030504040204" pitchFamily="34" charset="0"/>
              </a:rPr>
              <a:t>Rzeszów-</a:t>
            </a:r>
            <a:r>
              <a:rPr lang="fr-FR" altLang="fr-FR" sz="1800" b="1" dirty="0" err="1">
                <a:latin typeface="Verdana" panose="020B0604030504040204" pitchFamily="34" charset="0"/>
              </a:rPr>
              <a:t>Jasionka</a:t>
            </a:r>
            <a:endParaRPr lang="fr-FR" altLang="fr-FR" sz="1800" b="1" dirty="0">
              <a:latin typeface="Verdana" panose="020B0604030504040204" pitchFamily="34" charset="0"/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9396437A-BA45-4B7C-BD81-3355229AC1A3}"/>
              </a:ext>
            </a:extLst>
          </p:cNvPr>
          <p:cNvSpPr txBox="1"/>
          <p:nvPr/>
        </p:nvSpPr>
        <p:spPr>
          <a:xfrm flipH="1">
            <a:off x="89169" y="653565"/>
            <a:ext cx="609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err="1"/>
              <a:t>Before</a:t>
            </a:r>
            <a:r>
              <a:rPr lang="fr-FR" dirty="0"/>
              <a:t> the </a:t>
            </a:r>
            <a:r>
              <a:rPr lang="fr-FR" dirty="0" err="1"/>
              <a:t>school</a:t>
            </a:r>
            <a:r>
              <a:rPr lang="fr-FR" dirty="0"/>
              <a:t> an </a:t>
            </a:r>
            <a:r>
              <a:rPr lang="fr-FR" dirty="0" err="1"/>
              <a:t>event</a:t>
            </a:r>
            <a:r>
              <a:rPr lang="fr-FR" dirty="0"/>
              <a:t> </a:t>
            </a:r>
            <a:r>
              <a:rPr lang="fr-FR" dirty="0" err="1"/>
              <a:t>was</a:t>
            </a:r>
            <a:r>
              <a:rPr lang="fr-FR" dirty="0"/>
              <a:t> </a:t>
            </a:r>
            <a:r>
              <a:rPr lang="fr-FR" dirty="0" err="1"/>
              <a:t>organised</a:t>
            </a:r>
            <a:r>
              <a:rPr lang="fr-FR" dirty="0"/>
              <a:t> for the </a:t>
            </a:r>
          </a:p>
          <a:p>
            <a:pPr algn="ctr"/>
            <a:r>
              <a:rPr lang="fr-FR" b="1" dirty="0"/>
              <a:t>100 </a:t>
            </a:r>
            <a:r>
              <a:rPr lang="fr-FR" b="1" dirty="0" err="1"/>
              <a:t>years</a:t>
            </a:r>
            <a:r>
              <a:rPr lang="fr-FR" b="1" dirty="0"/>
              <a:t> of Georges Charpak</a:t>
            </a: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0D9B6A1D-8C8C-4D4E-8161-7B84D21301C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1146344" y="5738693"/>
            <a:ext cx="1215417" cy="911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3528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EF0E92BA-8853-409F-B2A9-A32B6B22AD1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512"/>
            <a:ext cx="5470762" cy="6858000"/>
          </a:xfrm>
          <a:prstGeom prst="rect">
            <a:avLst/>
          </a:prstGeom>
        </p:spPr>
      </p:pic>
      <p:sp>
        <p:nvSpPr>
          <p:cNvPr id="20" name="ZoneTexte 19">
            <a:extLst>
              <a:ext uri="{FF2B5EF4-FFF2-40B4-BE49-F238E27FC236}">
                <a16:creationId xmlns:a16="http://schemas.microsoft.com/office/drawing/2014/main" id="{BE01C114-1AAD-4783-9C7E-4145B73A20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355" y="584996"/>
            <a:ext cx="1697837" cy="523220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fr-FR" altLang="fr-FR" sz="2800" dirty="0"/>
              <a:t>Wolfgang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E4EC2A33-630B-4285-8D72-EA6EF66297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3741" y="100499"/>
            <a:ext cx="487825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800" dirty="0"/>
              <a:t>(Gauge) Symmetries are of prime importance </a:t>
            </a:r>
            <a:endParaRPr lang="fr-FR" altLang="fr-FR" sz="1800" dirty="0"/>
          </a:p>
        </p:txBody>
      </p:sp>
      <p:sp>
        <p:nvSpPr>
          <p:cNvPr id="25" name="ZoneTexte 1">
            <a:extLst>
              <a:ext uri="{FF2B5EF4-FFF2-40B4-BE49-F238E27FC236}">
                <a16:creationId xmlns:a16="http://schemas.microsoft.com/office/drawing/2014/main" id="{E672EAB2-05DC-4DDA-B311-57604228E0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2541" y="34897"/>
            <a:ext cx="1981200" cy="461963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2400" dirty="0"/>
              <a:t>The basics…</a:t>
            </a:r>
            <a:endParaRPr lang="fr-FR" altLang="fr-FR" sz="2400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A9960024-B232-4B01-9C05-692D0B6C5947}"/>
              </a:ext>
            </a:extLst>
          </p:cNvPr>
          <p:cNvSpPr txBox="1"/>
          <p:nvPr/>
        </p:nvSpPr>
        <p:spPr>
          <a:xfrm>
            <a:off x="1" y="0"/>
            <a:ext cx="5332540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FR" sz="2800" b="1" dirty="0"/>
              <a:t>Standard Model in 4hours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DBB7065-F125-49AE-9778-F09192A3F5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0546" y="475252"/>
            <a:ext cx="4549258" cy="621573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CDE2FC60-86A0-454C-8672-6BBB39B7D7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59881" y="5515583"/>
            <a:ext cx="4100234" cy="1204304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3B355B9-BC97-418D-8AA6-F1AD87B3F5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85366" y="3326372"/>
            <a:ext cx="3048000" cy="2009775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857553ED-3300-4F74-8D44-D285204E8DD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76070" y="3097836"/>
            <a:ext cx="3371850" cy="2562225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AFB72473-0796-4B9E-A03D-A03E4A9487E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23141" y="2226996"/>
            <a:ext cx="5124450" cy="106680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E98437C9-E0AB-40E0-8152-57DCB61E61D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32253" y="1460969"/>
            <a:ext cx="6791325" cy="647700"/>
          </a:xfrm>
          <a:prstGeom prst="rect">
            <a:avLst/>
          </a:prstGeom>
        </p:spPr>
      </p:pic>
      <p:sp>
        <p:nvSpPr>
          <p:cNvPr id="17" name="ZoneTexte 16">
            <a:extLst>
              <a:ext uri="{FF2B5EF4-FFF2-40B4-BE49-F238E27FC236}">
                <a16:creationId xmlns:a16="http://schemas.microsoft.com/office/drawing/2014/main" id="{9440A705-D80D-4CB9-839E-F8F92AA9758F}"/>
              </a:ext>
            </a:extLst>
          </p:cNvPr>
          <p:cNvSpPr txBox="1"/>
          <p:nvPr/>
        </p:nvSpPr>
        <p:spPr>
          <a:xfrm flipH="1">
            <a:off x="3993486" y="2246401"/>
            <a:ext cx="361358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/>
              <a:t>Neutral </a:t>
            </a:r>
            <a:r>
              <a:rPr lang="fr-FR" dirty="0" err="1"/>
              <a:t>sector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particuluarly</a:t>
            </a:r>
            <a:r>
              <a:rPr lang="fr-FR" dirty="0"/>
              <a:t> new !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805EDDB6-F603-41ED-B1EE-7CA33AE39BCE}"/>
              </a:ext>
            </a:extLst>
          </p:cNvPr>
          <p:cNvSpPr txBox="1"/>
          <p:nvPr/>
        </p:nvSpPr>
        <p:spPr>
          <a:xfrm>
            <a:off x="9093035" y="3270285"/>
            <a:ext cx="18797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Higgs </a:t>
            </a:r>
            <a:r>
              <a:rPr lang="en-US" dirty="0"/>
              <a:t>mechanism</a:t>
            </a:r>
            <a:r>
              <a:rPr lang="fr-FR" dirty="0"/>
              <a:t> 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36493C73-BF0B-4319-B12C-28439696737D}"/>
              </a:ext>
            </a:extLst>
          </p:cNvPr>
          <p:cNvSpPr txBox="1"/>
          <p:nvPr/>
        </p:nvSpPr>
        <p:spPr>
          <a:xfrm flipH="1">
            <a:off x="5807412" y="5861858"/>
            <a:ext cx="217579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/>
              <a:t>Not </a:t>
            </a:r>
            <a:r>
              <a:rPr lang="fr-FR" dirty="0" err="1"/>
              <a:t>forgetting</a:t>
            </a:r>
            <a:r>
              <a:rPr lang="fr-FR" dirty="0"/>
              <a:t> QCD !</a:t>
            </a: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62E770C1-F1C4-4645-B2A5-C407EF76F33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156440" y="1145408"/>
            <a:ext cx="3486150" cy="390525"/>
          </a:xfrm>
          <a:prstGeom prst="rect">
            <a:avLst/>
          </a:prstGeom>
        </p:spPr>
      </p:pic>
      <p:sp>
        <p:nvSpPr>
          <p:cNvPr id="22" name="ZoneTexte 2">
            <a:extLst>
              <a:ext uri="{FF2B5EF4-FFF2-40B4-BE49-F238E27FC236}">
                <a16:creationId xmlns:a16="http://schemas.microsoft.com/office/drawing/2014/main" id="{92BE5127-5030-4242-AB0A-3B8289EBE1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885" y="6404687"/>
            <a:ext cx="8340252" cy="40011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fr-FR" dirty="0"/>
              <a:t>But we are all convinced that we should go beyond the SM !</a:t>
            </a:r>
            <a:endParaRPr lang="fr-FR" altLang="fr-FR" dirty="0"/>
          </a:p>
        </p:txBody>
      </p:sp>
    </p:spTree>
    <p:extLst>
      <p:ext uri="{BB962C8B-B14F-4D97-AF65-F5344CB8AC3E}">
        <p14:creationId xmlns:p14="http://schemas.microsoft.com/office/powerpoint/2010/main" val="22264456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Espace réservé du contenu 8">
            <a:extLst>
              <a:ext uri="{FF2B5EF4-FFF2-40B4-BE49-F238E27FC236}">
                <a16:creationId xmlns:a16="http://schemas.microsoft.com/office/drawing/2014/main" id="{8B87F2A0-806A-433E-A5F3-16EC5D81B23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11" y="616691"/>
            <a:ext cx="6891710" cy="4594473"/>
          </a:xfr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11931E5E-1D32-46C3-8362-97546F06FFED}"/>
              </a:ext>
            </a:extLst>
          </p:cNvPr>
          <p:cNvSpPr txBox="1"/>
          <p:nvPr/>
        </p:nvSpPr>
        <p:spPr>
          <a:xfrm>
            <a:off x="8448676" y="4202143"/>
            <a:ext cx="374332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 err="1"/>
              <a:t>We</a:t>
            </a:r>
            <a:r>
              <a:rPr lang="fr-FR" dirty="0"/>
              <a:t> </a:t>
            </a:r>
            <a:r>
              <a:rPr lang="fr-FR" dirty="0" err="1"/>
              <a:t>learned</a:t>
            </a:r>
            <a:r>
              <a:rPr lang="fr-FR" dirty="0"/>
              <a:t> a lot on QCD </a:t>
            </a:r>
            <a:r>
              <a:rPr lang="fr-FR" dirty="0" err="1"/>
              <a:t>Lagrangian</a:t>
            </a:r>
            <a:r>
              <a:rPr lang="fr-FR" dirty="0"/>
              <a:t> 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B74683C-BAAD-4298-9DE5-31644F5DB1EA}"/>
              </a:ext>
            </a:extLst>
          </p:cNvPr>
          <p:cNvSpPr txBox="1"/>
          <p:nvPr/>
        </p:nvSpPr>
        <p:spPr>
          <a:xfrm>
            <a:off x="59881" y="-31304"/>
            <a:ext cx="4966333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600" dirty="0"/>
              <a:t>Introduction to QCD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1FF58E4-5E92-4287-BAE3-0D0F95CBAD07}"/>
              </a:ext>
            </a:extLst>
          </p:cNvPr>
          <p:cNvSpPr/>
          <p:nvPr/>
        </p:nvSpPr>
        <p:spPr>
          <a:xfrm>
            <a:off x="5889986" y="3507967"/>
            <a:ext cx="5425240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204A88"/>
                </a:solidFill>
                <a:latin typeface="LMSans10-Bold"/>
              </a:rPr>
              <a:t>The global symmetries of Quantum Chromo Dynamics and their consequences</a:t>
            </a:r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94F3551C-04C2-49CF-8901-F8DE8AEA4DCB}"/>
              </a:ext>
            </a:extLst>
          </p:cNvPr>
          <p:cNvSpPr txBox="1"/>
          <p:nvPr/>
        </p:nvSpPr>
        <p:spPr>
          <a:xfrm>
            <a:off x="245476" y="700501"/>
            <a:ext cx="904928" cy="523220"/>
          </a:xfrm>
          <a:prstGeom prst="rect">
            <a:avLst/>
          </a:prstGeom>
          <a:solidFill>
            <a:srgbClr val="4CFE22"/>
          </a:solidFill>
        </p:spPr>
        <p:txBody>
          <a:bodyPr wrap="none" rtlCol="0">
            <a:spAutoFit/>
          </a:bodyPr>
          <a:lstStyle/>
          <a:p>
            <a:r>
              <a:rPr lang="fr-FR" sz="2800" dirty="0" err="1"/>
              <a:t>Rafal</a:t>
            </a:r>
            <a:endParaRPr lang="fr-FR" sz="2800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2200D221-870B-4981-93EB-3E1D35F351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1984" y="-31304"/>
            <a:ext cx="6762750" cy="156210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B9F979EF-0451-4583-BA82-9977D1999C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44212" y="1463340"/>
            <a:ext cx="4787124" cy="2030381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7A6E0E91-780F-4130-A9F7-845D33FBF6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39836" y="4689014"/>
            <a:ext cx="8191500" cy="1095375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D18E8862-68C3-4819-AE92-1E2329E4F6A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14693" y="4998278"/>
            <a:ext cx="2895600" cy="1543050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0E69EB72-5433-4772-B3AC-D6F739AC98E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99983" y="5826563"/>
            <a:ext cx="3780006" cy="793335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94E54BC6-CE7F-4DEC-8810-69093466E78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53373" y="4328809"/>
            <a:ext cx="3200802" cy="2385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2964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Image 35">
            <a:extLst>
              <a:ext uri="{FF2B5EF4-FFF2-40B4-BE49-F238E27FC236}">
                <a16:creationId xmlns:a16="http://schemas.microsoft.com/office/drawing/2014/main" id="{9DBA876D-8AC0-4C11-BB07-52BECBD11F9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442" r="26465"/>
          <a:stretch/>
        </p:blipFill>
        <p:spPr>
          <a:xfrm>
            <a:off x="-19628" y="170774"/>
            <a:ext cx="5090043" cy="6659205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-19628" y="18294"/>
            <a:ext cx="5796880" cy="120032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600" dirty="0"/>
              <a:t>Beyond Standard Model</a:t>
            </a:r>
          </a:p>
          <a:p>
            <a:pPr algn="ctr"/>
            <a:r>
              <a:rPr lang="fr-FR" sz="3600" dirty="0"/>
              <a:t> 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E6AB3E55-0AD5-4D97-B21C-69576AE2F29E}"/>
              </a:ext>
            </a:extLst>
          </p:cNvPr>
          <p:cNvSpPr txBox="1"/>
          <p:nvPr/>
        </p:nvSpPr>
        <p:spPr>
          <a:xfrm>
            <a:off x="4177403" y="918927"/>
            <a:ext cx="1127296" cy="523220"/>
          </a:xfrm>
          <a:prstGeom prst="rect">
            <a:avLst/>
          </a:prstGeom>
          <a:solidFill>
            <a:srgbClr val="4CFE22"/>
          </a:solidFill>
        </p:spPr>
        <p:txBody>
          <a:bodyPr wrap="none" rtlCol="0">
            <a:spAutoFit/>
          </a:bodyPr>
          <a:lstStyle/>
          <a:p>
            <a:r>
              <a:rPr lang="fr-FR" sz="2800" dirty="0"/>
              <a:t>Janusz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9A161636-225A-4D76-9BB9-909941DEED2B}"/>
              </a:ext>
            </a:extLst>
          </p:cNvPr>
          <p:cNvSpPr txBox="1"/>
          <p:nvPr/>
        </p:nvSpPr>
        <p:spPr>
          <a:xfrm>
            <a:off x="5938061" y="57153"/>
            <a:ext cx="2413372" cy="138499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FR" sz="2800" dirty="0"/>
              <a:t>So far all </a:t>
            </a:r>
            <a:r>
              <a:rPr lang="fr-FR" sz="2800" dirty="0" err="1"/>
              <a:t>it</a:t>
            </a:r>
            <a:r>
              <a:rPr lang="fr-FR" sz="2800" dirty="0"/>
              <a:t> </a:t>
            </a:r>
            <a:r>
              <a:rPr lang="fr-FR" sz="2800" dirty="0" err="1"/>
              <a:t>is</a:t>
            </a:r>
            <a:r>
              <a:rPr lang="fr-FR" sz="2800" dirty="0"/>
              <a:t> </a:t>
            </a:r>
            <a:r>
              <a:rPr lang="fr-FR" sz="2800" dirty="0" err="1"/>
              <a:t>working</a:t>
            </a:r>
            <a:r>
              <a:rPr lang="fr-FR" sz="2800" dirty="0"/>
              <a:t> </a:t>
            </a:r>
            <a:r>
              <a:rPr lang="fr-FR" sz="2800" dirty="0" err="1"/>
              <a:t>too</a:t>
            </a:r>
            <a:r>
              <a:rPr lang="fr-FR" sz="2800" dirty="0"/>
              <a:t> </a:t>
            </a:r>
            <a:r>
              <a:rPr lang="fr-FR" sz="2800" dirty="0" err="1"/>
              <a:t>well</a:t>
            </a:r>
            <a:r>
              <a:rPr lang="fr-FR" sz="2800" dirty="0"/>
              <a:t> !!  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D24A775E-75C8-482C-B4C6-F6462F1D51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4699" y="2119256"/>
            <a:ext cx="4263957" cy="1260376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8C1994DE-4A38-41A6-AD5E-67C7D9DEC5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19080" y="2821206"/>
            <a:ext cx="2448010" cy="1642624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4D2CE01D-67EC-47F7-96CC-AF4CE6B39C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27719" y="4055586"/>
            <a:ext cx="5153025" cy="2857500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342F74D0-BE0F-4D6D-83C3-564641204AF7}"/>
              </a:ext>
            </a:extLst>
          </p:cNvPr>
          <p:cNvSpPr txBox="1"/>
          <p:nvPr/>
        </p:nvSpPr>
        <p:spPr>
          <a:xfrm>
            <a:off x="5304699" y="3687409"/>
            <a:ext cx="2569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WE NEED PRECISION 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D8B7D716-03E3-48B4-9037-2C4E45411D2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29916" y="28021"/>
            <a:ext cx="3762084" cy="2182138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6E4EC890-5B5E-478F-8E73-B1C17B1432D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19628" y="4463830"/>
            <a:ext cx="3426949" cy="2394170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EE6509EC-FF93-4184-A61F-9A504E7F160F}"/>
              </a:ext>
            </a:extLst>
          </p:cNvPr>
          <p:cNvSpPr txBox="1"/>
          <p:nvPr/>
        </p:nvSpPr>
        <p:spPr>
          <a:xfrm>
            <a:off x="-19628" y="4094498"/>
            <a:ext cx="276396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dirty="0"/>
              <a:t>And not </a:t>
            </a:r>
            <a:r>
              <a:rPr lang="fr-FR" dirty="0" err="1"/>
              <a:t>forget</a:t>
            </a:r>
            <a:r>
              <a:rPr lang="fr-FR" dirty="0"/>
              <a:t>  neutrinos !</a:t>
            </a:r>
          </a:p>
        </p:txBody>
      </p:sp>
    </p:spTree>
    <p:extLst>
      <p:ext uri="{BB962C8B-B14F-4D97-AF65-F5344CB8AC3E}">
        <p14:creationId xmlns:p14="http://schemas.microsoft.com/office/powerpoint/2010/main" val="14895321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8049EBE1-6DFB-40BB-967A-ACB34519C0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41" y="27258"/>
            <a:ext cx="12104113" cy="6830741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9997519F-FE7C-4E58-9F8E-D0C410E23881}"/>
              </a:ext>
            </a:extLst>
          </p:cNvPr>
          <p:cNvSpPr txBox="1"/>
          <p:nvPr/>
        </p:nvSpPr>
        <p:spPr>
          <a:xfrm>
            <a:off x="-19628" y="18294"/>
            <a:ext cx="5796880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600" dirty="0"/>
              <a:t>The future : FCC 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ACA674F8-D7F8-4007-B017-4BBA5DFD11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7650" y="789277"/>
            <a:ext cx="1145122" cy="523220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fr-FR" altLang="fr-FR" sz="2800" dirty="0" err="1"/>
              <a:t>Tadek</a:t>
            </a:r>
            <a:endParaRPr lang="fr-FR" altLang="fr-FR" sz="2800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143249D8-DD3C-40A8-8838-442433750D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5134" y="1295503"/>
            <a:ext cx="2295525" cy="1990725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CB7E3249-F332-47F6-B946-4E42735C9FB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1783" y="5364973"/>
            <a:ext cx="4016307" cy="1485225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3F7C82A9-9FBF-47FA-8DD7-D1EACFD836F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546" y="1355508"/>
            <a:ext cx="4191894" cy="2784441"/>
          </a:xfrm>
          <a:prstGeom prst="rect">
            <a:avLst/>
          </a:prstGeom>
        </p:spPr>
      </p:pic>
      <p:sp>
        <p:nvSpPr>
          <p:cNvPr id="17" name="ZoneTexte 16">
            <a:extLst>
              <a:ext uri="{FF2B5EF4-FFF2-40B4-BE49-F238E27FC236}">
                <a16:creationId xmlns:a16="http://schemas.microsoft.com/office/drawing/2014/main" id="{BF9B1E92-2677-4507-812D-A2673CA9E5D1}"/>
              </a:ext>
            </a:extLst>
          </p:cNvPr>
          <p:cNvSpPr txBox="1"/>
          <p:nvPr/>
        </p:nvSpPr>
        <p:spPr>
          <a:xfrm>
            <a:off x="8900808" y="4710841"/>
            <a:ext cx="3025302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/>
              <a:t>FCC – </a:t>
            </a:r>
            <a:r>
              <a:rPr lang="fr-FR" dirty="0" err="1"/>
              <a:t>ee</a:t>
            </a:r>
            <a:r>
              <a:rPr lang="fr-FR" dirty="0"/>
              <a:t> as a first </a:t>
            </a:r>
            <a:r>
              <a:rPr lang="fr-FR" dirty="0" err="1"/>
              <a:t>step</a:t>
            </a:r>
            <a:endParaRPr lang="fr-FR" dirty="0"/>
          </a:p>
          <a:p>
            <a:r>
              <a:rPr lang="fr-FR" dirty="0"/>
              <a:t>To go to FCC-</a:t>
            </a:r>
            <a:r>
              <a:rPr lang="fr-FR" dirty="0" err="1"/>
              <a:t>hh</a:t>
            </a:r>
            <a:r>
              <a:rPr lang="fr-FR" dirty="0"/>
              <a:t> </a:t>
            </a:r>
            <a:r>
              <a:rPr lang="fr-FR" dirty="0" err="1"/>
              <a:t>after</a:t>
            </a:r>
            <a:r>
              <a:rPr lang="fr-FR" dirty="0"/>
              <a:t> ? </a:t>
            </a:r>
          </a:p>
        </p:txBody>
      </p:sp>
    </p:spTree>
    <p:extLst>
      <p:ext uri="{BB962C8B-B14F-4D97-AF65-F5344CB8AC3E}">
        <p14:creationId xmlns:p14="http://schemas.microsoft.com/office/powerpoint/2010/main" val="155534309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7488</TotalTime>
  <Words>918</Words>
  <Application>Microsoft Office PowerPoint</Application>
  <PresentationFormat>Grand écran</PresentationFormat>
  <Paragraphs>187</Paragraphs>
  <Slides>35</Slides>
  <Notes>0</Notes>
  <HiddenSlides>0</HiddenSlides>
  <MMClips>0</MMClips>
  <ScaleCrop>false</ScaleCrop>
  <HeadingPairs>
    <vt:vector size="8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2</vt:i4>
      </vt:variant>
      <vt:variant>
        <vt:lpstr>Titres des diapositives</vt:lpstr>
      </vt:variant>
      <vt:variant>
        <vt:i4>35</vt:i4>
      </vt:variant>
    </vt:vector>
  </HeadingPairs>
  <TitlesOfParts>
    <vt:vector size="44" baseType="lpstr">
      <vt:lpstr>Arial</vt:lpstr>
      <vt:lpstr>Calibri</vt:lpstr>
      <vt:lpstr>Calibri Light</vt:lpstr>
      <vt:lpstr>LMSans10-Bold</vt:lpstr>
      <vt:lpstr>Symbol</vt:lpstr>
      <vt:lpstr>Verdana</vt:lpstr>
      <vt:lpstr>Thème Office</vt:lpstr>
      <vt:lpstr>Objet d’environnement du Gestionnaire de liaisons</vt:lpstr>
      <vt:lpstr>Equation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Achille Stocchi</dc:creator>
  <cp:lastModifiedBy>Achille Stocchi</cp:lastModifiedBy>
  <cp:revision>225</cp:revision>
  <dcterms:created xsi:type="dcterms:W3CDTF">2018-07-18T10:27:42Z</dcterms:created>
  <dcterms:modified xsi:type="dcterms:W3CDTF">2024-07-19T21:17:48Z</dcterms:modified>
</cp:coreProperties>
</file>