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15" r:id="rId2"/>
    <p:sldId id="339" r:id="rId3"/>
    <p:sldId id="348" r:id="rId4"/>
    <p:sldId id="323" r:id="rId5"/>
    <p:sldId id="322" r:id="rId6"/>
    <p:sldId id="281" r:id="rId7"/>
    <p:sldId id="342" r:id="rId8"/>
    <p:sldId id="309" r:id="rId9"/>
    <p:sldId id="340" r:id="rId10"/>
    <p:sldId id="271" r:id="rId11"/>
    <p:sldId id="325" r:id="rId12"/>
    <p:sldId id="318" r:id="rId13"/>
    <p:sldId id="345" r:id="rId14"/>
    <p:sldId id="341" r:id="rId15"/>
    <p:sldId id="286" r:id="rId16"/>
    <p:sldId id="324" r:id="rId17"/>
    <p:sldId id="344" r:id="rId18"/>
    <p:sldId id="343" r:id="rId19"/>
    <p:sldId id="346" r:id="rId20"/>
    <p:sldId id="282" r:id="rId21"/>
    <p:sldId id="276" r:id="rId22"/>
    <p:sldId id="312" r:id="rId23"/>
    <p:sldId id="303" r:id="rId24"/>
    <p:sldId id="338" r:id="rId25"/>
    <p:sldId id="257" r:id="rId26"/>
    <p:sldId id="347" r:id="rId27"/>
    <p:sldId id="288" r:id="rId28"/>
    <p:sldId id="290" r:id="rId29"/>
    <p:sldId id="299" r:id="rId30"/>
    <p:sldId id="292" r:id="rId31"/>
    <p:sldId id="293" r:id="rId32"/>
    <p:sldId id="296" r:id="rId3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hille Stocchi" initials="AS" lastIdx="1" clrIdx="0">
    <p:extLst>
      <p:ext uri="{19B8F6BF-5375-455C-9EA6-DF929625EA0E}">
        <p15:presenceInfo xmlns:p15="http://schemas.microsoft.com/office/powerpoint/2012/main" userId="S-1-5-21-4087870506-3340583420-3770169302-33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FE22"/>
    <a:srgbClr val="D3BD9C"/>
    <a:srgbClr val="F9D28D"/>
    <a:srgbClr val="C1E1EB"/>
    <a:srgbClr val="0372BD"/>
    <a:srgbClr val="574427"/>
    <a:srgbClr val="3A2D1A"/>
    <a:srgbClr val="FF99FF"/>
    <a:srgbClr val="3338FD"/>
    <a:srgbClr val="272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2838" autoAdjust="0"/>
  </p:normalViewPr>
  <p:slideViewPr>
    <p:cSldViewPr snapToGrid="0">
      <p:cViewPr varScale="1">
        <p:scale>
          <a:sx n="71" d="100"/>
          <a:sy n="71" d="100"/>
        </p:scale>
        <p:origin x="4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1106F-F2CD-4B8C-B374-4458A2B2B652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8582E-170B-4D14-8DA5-3BF576D7CC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289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8582E-170B-4D14-8DA5-3BF576D7CC1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851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8582E-170B-4D14-8DA5-3BF576D7CC1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364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B8582E-170B-4D14-8DA5-3BF576D7CC10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31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294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513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85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387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86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8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547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787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8739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909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20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F301D-CA00-4C8D-AAC4-5DFA0B0F0A2C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14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em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emf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65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69.png"/><Relationship Id="rId4" Type="http://schemas.microsoft.com/office/2007/relationships/hdphoto" Target="../media/hdphoto2.wdp"/><Relationship Id="rId9" Type="http://schemas.openxmlformats.org/officeDocument/2006/relationships/image" Target="../media/image6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jpeg"/><Relationship Id="rId9" Type="http://schemas.openxmlformats.org/officeDocument/2006/relationships/image" Target="../media/image7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png"/><Relationship Id="rId3" Type="http://schemas.openxmlformats.org/officeDocument/2006/relationships/image" Target="../media/image78.jpe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5" Type="http://schemas.openxmlformats.org/officeDocument/2006/relationships/image" Target="../media/image9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Relationship Id="rId14" Type="http://schemas.openxmlformats.org/officeDocument/2006/relationships/image" Target="../media/image8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2.pn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11" Type="http://schemas.openxmlformats.org/officeDocument/2006/relationships/image" Target="../media/image99.png"/><Relationship Id="rId5" Type="http://schemas.openxmlformats.org/officeDocument/2006/relationships/image" Target="../media/image93.png"/><Relationship Id="rId10" Type="http://schemas.openxmlformats.org/officeDocument/2006/relationships/image" Target="../media/image98.png"/><Relationship Id="rId4" Type="http://schemas.microsoft.com/office/2007/relationships/hdphoto" Target="../media/hdphoto3.wdp"/><Relationship Id="rId9" Type="http://schemas.openxmlformats.org/officeDocument/2006/relationships/image" Target="../media/image9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2.jpeg"/><Relationship Id="rId7" Type="http://schemas.openxmlformats.org/officeDocument/2006/relationships/image" Target="../media/image106.png"/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110.png"/><Relationship Id="rId5" Type="http://schemas.openxmlformats.org/officeDocument/2006/relationships/image" Target="../media/image104.png"/><Relationship Id="rId10" Type="http://schemas.openxmlformats.org/officeDocument/2006/relationships/image" Target="../media/image109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2.png"/><Relationship Id="rId7" Type="http://schemas.openxmlformats.org/officeDocument/2006/relationships/image" Target="../media/image116.emf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emf"/><Relationship Id="rId11" Type="http://schemas.openxmlformats.org/officeDocument/2006/relationships/image" Target="../media/image120.png"/><Relationship Id="rId5" Type="http://schemas.openxmlformats.org/officeDocument/2006/relationships/image" Target="../media/image114.png"/><Relationship Id="rId10" Type="http://schemas.openxmlformats.org/officeDocument/2006/relationships/image" Target="../media/image119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microsoft.com/office/2007/relationships/hdphoto" Target="../media/hdphoto4.wdp"/><Relationship Id="rId7" Type="http://schemas.openxmlformats.org/officeDocument/2006/relationships/image" Target="../media/image125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8.png"/><Relationship Id="rId7" Type="http://schemas.openxmlformats.org/officeDocument/2006/relationships/image" Target="../media/image132.png"/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jpeg"/><Relationship Id="rId5" Type="http://schemas.openxmlformats.org/officeDocument/2006/relationships/image" Target="../media/image130.png"/><Relationship Id="rId10" Type="http://schemas.openxmlformats.org/officeDocument/2006/relationships/image" Target="../media/image135.png"/><Relationship Id="rId4" Type="http://schemas.openxmlformats.org/officeDocument/2006/relationships/image" Target="../media/image129.png"/><Relationship Id="rId9" Type="http://schemas.openxmlformats.org/officeDocument/2006/relationships/image" Target="../media/image1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jpeg"/><Relationship Id="rId5" Type="http://schemas.openxmlformats.org/officeDocument/2006/relationships/image" Target="../media/image141.jpeg"/><Relationship Id="rId4" Type="http://schemas.openxmlformats.org/officeDocument/2006/relationships/image" Target="../media/image14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jpeg"/><Relationship Id="rId3" Type="http://schemas.openxmlformats.org/officeDocument/2006/relationships/image" Target="../media/image144.jpeg"/><Relationship Id="rId7" Type="http://schemas.openxmlformats.org/officeDocument/2006/relationships/image" Target="../media/image148.jpeg"/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jpeg"/><Relationship Id="rId5" Type="http://schemas.openxmlformats.org/officeDocument/2006/relationships/image" Target="../media/image146.jpeg"/><Relationship Id="rId4" Type="http://schemas.openxmlformats.org/officeDocument/2006/relationships/image" Target="../media/image14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jpeg"/><Relationship Id="rId3" Type="http://schemas.openxmlformats.org/officeDocument/2006/relationships/image" Target="../media/image151.jpeg"/><Relationship Id="rId7" Type="http://schemas.openxmlformats.org/officeDocument/2006/relationships/image" Target="../media/image155.jpeg"/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4.jpeg"/><Relationship Id="rId5" Type="http://schemas.openxmlformats.org/officeDocument/2006/relationships/image" Target="../media/image153.jpeg"/><Relationship Id="rId4" Type="http://schemas.openxmlformats.org/officeDocument/2006/relationships/image" Target="../media/image152.jpeg"/><Relationship Id="rId9" Type="http://schemas.openxmlformats.org/officeDocument/2006/relationships/image" Target="../media/image15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eg"/><Relationship Id="rId7" Type="http://schemas.openxmlformats.org/officeDocument/2006/relationships/image" Target="../media/image163.jpeg"/><Relationship Id="rId2" Type="http://schemas.openxmlformats.org/officeDocument/2006/relationships/image" Target="../media/image1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jpeg"/><Relationship Id="rId5" Type="http://schemas.openxmlformats.org/officeDocument/2006/relationships/image" Target="../media/image161.jpeg"/><Relationship Id="rId4" Type="http://schemas.openxmlformats.org/officeDocument/2006/relationships/image" Target="../media/image160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jpg"/><Relationship Id="rId3" Type="http://schemas.openxmlformats.org/officeDocument/2006/relationships/image" Target="../media/image164.jpg"/><Relationship Id="rId7" Type="http://schemas.openxmlformats.org/officeDocument/2006/relationships/image" Target="../media/image16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7.jpg"/><Relationship Id="rId5" Type="http://schemas.openxmlformats.org/officeDocument/2006/relationships/image" Target="../media/image166.png"/><Relationship Id="rId4" Type="http://schemas.openxmlformats.org/officeDocument/2006/relationships/image" Target="../media/image16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7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jpeg"/><Relationship Id="rId2" Type="http://schemas.openxmlformats.org/officeDocument/2006/relationships/image" Target="../media/image17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emf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CEC8137-4C6F-46BA-8C98-1D22B08D2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21" name="Text Box 101">
            <a:extLst>
              <a:ext uri="{FF2B5EF4-FFF2-40B4-BE49-F238E27FC236}">
                <a16:creationId xmlns:a16="http://schemas.microsoft.com/office/drawing/2014/main" id="{B5BF495B-8A17-4711-88A1-07410D7D3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5365" y="1350786"/>
            <a:ext cx="132921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ZA" altLang="fr-FR" sz="1600" i="1" dirty="0">
                <a:latin typeface="+mn-lt"/>
              </a:rPr>
              <a:t>18</a:t>
            </a:r>
            <a:r>
              <a:rPr lang="en-ZA" altLang="fr-FR" sz="1600" i="1" baseline="30000" dirty="0">
                <a:latin typeface="+mn-lt"/>
              </a:rPr>
              <a:t>th</a:t>
            </a:r>
            <a:r>
              <a:rPr lang="en-ZA" altLang="fr-FR" sz="1600" i="1" dirty="0">
                <a:latin typeface="+mn-lt"/>
              </a:rPr>
              <a:t> July 2025</a:t>
            </a:r>
          </a:p>
        </p:txBody>
      </p:sp>
      <p:sp>
        <p:nvSpPr>
          <p:cNvPr id="22" name="Text Box 103">
            <a:extLst>
              <a:ext uri="{FF2B5EF4-FFF2-40B4-BE49-F238E27FC236}">
                <a16:creationId xmlns:a16="http://schemas.microsoft.com/office/drawing/2014/main" id="{EFDB0080-5CA2-4334-A2AA-65BBEB977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5435" y="51931"/>
            <a:ext cx="3974742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ZA" altLang="fr-FR" sz="3600" b="1" dirty="0">
                <a:latin typeface="+mn-lt"/>
              </a:rPr>
              <a:t>Concluding remarks</a:t>
            </a:r>
          </a:p>
        </p:txBody>
      </p:sp>
      <p:sp>
        <p:nvSpPr>
          <p:cNvPr id="23" name="ZoneTexte 4">
            <a:extLst>
              <a:ext uri="{FF2B5EF4-FFF2-40B4-BE49-F238E27FC236}">
                <a16:creationId xmlns:a16="http://schemas.microsoft.com/office/drawing/2014/main" id="{5C1C654F-1917-4D5B-A12E-4BE81CF55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2055" y="750932"/>
            <a:ext cx="7555831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ZA" altLang="fr-FR" sz="2400" i="1">
                <a:latin typeface="+mn-lt"/>
              </a:rPr>
              <a:t>on behalf of the Organising/Program Commitee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FF20F9C-6E72-4870-AFE5-A3FF361718C0}"/>
              </a:ext>
            </a:extLst>
          </p:cNvPr>
          <p:cNvSpPr txBox="1"/>
          <p:nvPr/>
        </p:nvSpPr>
        <p:spPr>
          <a:xfrm>
            <a:off x="-9401" y="6198931"/>
            <a:ext cx="1221079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TESHEP 2025@ </a:t>
            </a:r>
            <a:r>
              <a:rPr lang="en-GB" sz="3600" dirty="0" err="1"/>
              <a:t>Stará</a:t>
            </a:r>
            <a:r>
              <a:rPr lang="en-GB" sz="3600" dirty="0"/>
              <a:t> </a:t>
            </a:r>
            <a:r>
              <a:rPr lang="en-GB" sz="3600" dirty="0" err="1"/>
              <a:t>Lesná</a:t>
            </a:r>
            <a:endParaRPr lang="fr-FR" sz="3600" dirty="0"/>
          </a:p>
        </p:txBody>
      </p:sp>
      <p:pic>
        <p:nvPicPr>
          <p:cNvPr id="9" name="Picture 106" descr="logo_1">
            <a:extLst>
              <a:ext uri="{FF2B5EF4-FFF2-40B4-BE49-F238E27FC236}">
                <a16:creationId xmlns:a16="http://schemas.microsoft.com/office/drawing/2014/main" id="{473BD54E-A930-4BC3-9F74-6818CD4E0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00" y="5891465"/>
            <a:ext cx="1430696" cy="953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2">
            <a:extLst>
              <a:ext uri="{FF2B5EF4-FFF2-40B4-BE49-F238E27FC236}">
                <a16:creationId xmlns:a16="http://schemas.microsoft.com/office/drawing/2014/main" id="{5B4CDD60-C892-4AFB-A68C-986FC0009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5246" y="5726544"/>
            <a:ext cx="1586753" cy="120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39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3D9256F-58C3-4CAD-AB52-64ABE2EE93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28" y="18294"/>
            <a:ext cx="8602894" cy="678255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-19628" y="18294"/>
            <a:ext cx="579688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Beyond Standard Model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6AB3E55-0AD5-4D97-B21C-69576AE2F29E}"/>
              </a:ext>
            </a:extLst>
          </p:cNvPr>
          <p:cNvSpPr txBox="1"/>
          <p:nvPr/>
        </p:nvSpPr>
        <p:spPr>
          <a:xfrm>
            <a:off x="4177403" y="918927"/>
            <a:ext cx="979627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 err="1"/>
              <a:t>Sergii</a:t>
            </a:r>
            <a:endParaRPr lang="fr-FR" sz="28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3AC5B54-DFFC-4735-8AE2-04C167F8A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5327" y="-29147"/>
            <a:ext cx="3608734" cy="206008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9111CE8-59FA-44F1-AD3E-5B87661C2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1296" y="18294"/>
            <a:ext cx="2636456" cy="142385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FB849C47-7FC3-49E6-A3B1-B56D59538D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7449" y="1608662"/>
            <a:ext cx="3096866" cy="40175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C3D0A1F-E379-4E4D-8737-A9501AC58D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5863" y="3049134"/>
            <a:ext cx="3706137" cy="2796125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D8EA5524-B7F3-4AEC-B058-5187376F49FC}"/>
              </a:ext>
            </a:extLst>
          </p:cNvPr>
          <p:cNvSpPr txBox="1"/>
          <p:nvPr/>
        </p:nvSpPr>
        <p:spPr>
          <a:xfrm>
            <a:off x="8514709" y="2041240"/>
            <a:ext cx="35745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origins of neutrino masses and the</a:t>
            </a:r>
          </a:p>
          <a:p>
            <a:r>
              <a:rPr lang="en-GB" b="1" dirty="0"/>
              <a:t>baryon asymmetry of the Universe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906D6C8F-D761-46C0-AB98-BDD4F54106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4994" y="5494036"/>
            <a:ext cx="4689714" cy="137167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7D7C6501-DB35-45EE-81BF-50E9C53485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664625"/>
            <a:ext cx="3450041" cy="213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53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4" grpId="0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>
            <a:extLst>
              <a:ext uri="{FF2B5EF4-FFF2-40B4-BE49-F238E27FC236}">
                <a16:creationId xmlns:a16="http://schemas.microsoft.com/office/drawing/2014/main" id="{296CA302-D393-4075-BB0C-431040FEAD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05"/>
          <a:stretch/>
        </p:blipFill>
        <p:spPr>
          <a:xfrm>
            <a:off x="40423" y="495469"/>
            <a:ext cx="5259400" cy="4285082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1B74683C-BAAD-4298-9DE5-31644F5DB1EA}"/>
              </a:ext>
            </a:extLst>
          </p:cNvPr>
          <p:cNvSpPr txBox="1"/>
          <p:nvPr/>
        </p:nvSpPr>
        <p:spPr>
          <a:xfrm>
            <a:off x="59881" y="-31304"/>
            <a:ext cx="496633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 err="1"/>
              <a:t>Charm</a:t>
            </a:r>
            <a:r>
              <a:rPr lang="fr-FR" sz="3600" dirty="0"/>
              <a:t> and tau </a:t>
            </a:r>
            <a:r>
              <a:rPr lang="fr-FR" sz="3600" dirty="0" err="1"/>
              <a:t>discovery</a:t>
            </a:r>
            <a:endParaRPr lang="fr-FR" sz="36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4F3551C-04C2-49CF-8901-F8DE8AEA4DCB}"/>
              </a:ext>
            </a:extLst>
          </p:cNvPr>
          <p:cNvSpPr txBox="1"/>
          <p:nvPr/>
        </p:nvSpPr>
        <p:spPr>
          <a:xfrm>
            <a:off x="3931423" y="825527"/>
            <a:ext cx="1150700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Sergey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692A69E-ABE2-49D5-9615-B80680D50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332" y="366300"/>
            <a:ext cx="2193193" cy="377433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223C2E5-9908-45B2-A80B-2F71992E72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5906" y="45287"/>
            <a:ext cx="1656094" cy="398357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5E10614-5F7B-4D3E-8ED0-4F3AC4E4BC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0314" y="1024532"/>
            <a:ext cx="2990546" cy="186162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48EF483-609E-42CD-B1D0-B479905A2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0048" y="4277127"/>
            <a:ext cx="3470067" cy="116964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D5FE4947-B98E-49BF-991E-F1A11A0AE5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2863" y="5513607"/>
            <a:ext cx="1682469" cy="1236547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058E3DC3-5F39-4D4F-A8B5-8C082AFB6082}"/>
              </a:ext>
            </a:extLst>
          </p:cNvPr>
          <p:cNvSpPr txBox="1"/>
          <p:nvPr/>
        </p:nvSpPr>
        <p:spPr>
          <a:xfrm>
            <a:off x="5790270" y="515835"/>
            <a:ext cx="205096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discovery</a:t>
            </a:r>
            <a:r>
              <a:rPr lang="fr-FR" dirty="0"/>
              <a:t>…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82A8CBB-433E-49B7-ADC9-45559AA403A0}"/>
              </a:ext>
            </a:extLst>
          </p:cNvPr>
          <p:cNvSpPr txBox="1"/>
          <p:nvPr/>
        </p:nvSpPr>
        <p:spPr>
          <a:xfrm>
            <a:off x="6338249" y="3915750"/>
            <a:ext cx="347006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…To </a:t>
            </a:r>
            <a:r>
              <a:rPr lang="fr-FR" dirty="0" err="1"/>
              <a:t>detailed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of </a:t>
            </a:r>
            <a:r>
              <a:rPr lang="fr-FR" dirty="0" err="1"/>
              <a:t>decays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CBA7F10-5CF4-47EF-B609-817195DE0511}"/>
              </a:ext>
            </a:extLst>
          </p:cNvPr>
          <p:cNvSpPr txBox="1"/>
          <p:nvPr/>
        </p:nvSpPr>
        <p:spPr>
          <a:xfrm>
            <a:off x="5337204" y="76821"/>
            <a:ext cx="1656093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CHARM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6552D87-AF50-412A-98FC-AB179C10F8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81253" y="5446776"/>
            <a:ext cx="1917272" cy="137021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2D6EF8C-1081-4269-B677-46A610D5A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95982" y="5583271"/>
            <a:ext cx="1721787" cy="1130360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F6DFE8C-EB61-4CA0-B80D-87F51A70BA69}"/>
              </a:ext>
            </a:extLst>
          </p:cNvPr>
          <p:cNvSpPr txBox="1"/>
          <p:nvPr/>
        </p:nvSpPr>
        <p:spPr>
          <a:xfrm>
            <a:off x="10456967" y="5125615"/>
            <a:ext cx="14816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…rare…NP 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73DC786-E88D-4148-B1EE-A421C6D43D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701" y="3109838"/>
            <a:ext cx="5530326" cy="178199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333F231-8DB8-4988-96A5-F2DDE91551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0119" y="5127088"/>
            <a:ext cx="1880254" cy="1596091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B57E4B5-9F61-41AA-8702-BFBAC98BA66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53131" y="5032534"/>
            <a:ext cx="3553790" cy="1730828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3219B23A-AA9F-4B97-8B0F-C6F9B609495E}"/>
              </a:ext>
            </a:extLst>
          </p:cNvPr>
          <p:cNvSpPr txBox="1"/>
          <p:nvPr/>
        </p:nvSpPr>
        <p:spPr>
          <a:xfrm>
            <a:off x="876464" y="2792574"/>
            <a:ext cx="205096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discovery</a:t>
            </a:r>
            <a:r>
              <a:rPr lang="fr-FR" dirty="0"/>
              <a:t>…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85928C44-057B-45FC-982F-0498F2119E8A}"/>
              </a:ext>
            </a:extLst>
          </p:cNvPr>
          <p:cNvSpPr txBox="1"/>
          <p:nvPr/>
        </p:nvSpPr>
        <p:spPr>
          <a:xfrm>
            <a:off x="2125727" y="4926590"/>
            <a:ext cx="426400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To massive production and </a:t>
            </a:r>
            <a:r>
              <a:rPr lang="fr-FR" dirty="0" err="1"/>
              <a:t>study</a:t>
            </a:r>
            <a:r>
              <a:rPr lang="fr-FR" dirty="0"/>
              <a:t> of taus !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C6E42BD-297A-4993-BA38-875B31979C11}"/>
              </a:ext>
            </a:extLst>
          </p:cNvPr>
          <p:cNvSpPr txBox="1"/>
          <p:nvPr/>
        </p:nvSpPr>
        <p:spPr>
          <a:xfrm>
            <a:off x="239228" y="2646313"/>
            <a:ext cx="412364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Symbol" panose="05050102010706020507" pitchFamily="18" charset="2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39193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9" grpId="0" animBg="1"/>
      <p:bldP spid="27" grpId="0" animBg="1"/>
      <p:bldP spid="31" grpId="0" animBg="1"/>
      <p:bldP spid="17" grpId="0" animBg="1"/>
      <p:bldP spid="23" grpId="0" animBg="1"/>
      <p:bldP spid="30" grpId="0" animBg="1"/>
      <p:bldP spid="33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07CF387-2EEE-427B-A866-CF85908678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828" r="21498" b="7266"/>
          <a:stretch/>
        </p:blipFill>
        <p:spPr>
          <a:xfrm>
            <a:off x="1" y="344270"/>
            <a:ext cx="5486400" cy="5399175"/>
          </a:xfrm>
          <a:prstGeom prst="rect">
            <a:avLst/>
          </a:prstGeom>
        </p:spPr>
      </p:pic>
      <p:sp>
        <p:nvSpPr>
          <p:cNvPr id="5" name="Text Box 52">
            <a:extLst>
              <a:ext uri="{FF2B5EF4-FFF2-40B4-BE49-F238E27FC236}">
                <a16:creationId xmlns:a16="http://schemas.microsoft.com/office/drawing/2014/main" id="{E1402BEE-E384-4D1C-B1DE-2E001EC33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24" y="0"/>
            <a:ext cx="6237625" cy="10156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 err="1"/>
              <a:t>Flavour</a:t>
            </a:r>
            <a:r>
              <a:rPr lang="fr-FR" altLang="fr-FR" sz="3600" dirty="0"/>
              <a:t> </a:t>
            </a:r>
            <a:r>
              <a:rPr lang="fr-FR" altLang="fr-FR" sz="3600" dirty="0" err="1"/>
              <a:t>Physics</a:t>
            </a:r>
            <a:r>
              <a:rPr lang="fr-FR" altLang="fr-FR" sz="3600" dirty="0"/>
              <a:t>…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>
                <a:sym typeface="Wingdings" panose="05000000000000000000" pitchFamily="2" charset="2"/>
              </a:rPr>
              <a:t>And CP Violation</a:t>
            </a:r>
            <a:endParaRPr lang="fr-FR" altLang="fr-FR" sz="24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EDB009E-A397-4EF6-B65F-7D2D86A35C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9614" y="63205"/>
            <a:ext cx="4799883" cy="106918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C0B3550-62D4-4491-8438-3E1035D989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0842" y="1232657"/>
            <a:ext cx="4173234" cy="3146526"/>
          </a:xfrm>
          <a:prstGeom prst="rect">
            <a:avLst/>
          </a:prstGeom>
        </p:spPr>
      </p:pic>
      <p:graphicFrame>
        <p:nvGraphicFramePr>
          <p:cNvPr id="33" name="Object 3">
            <a:extLst>
              <a:ext uri="{FF2B5EF4-FFF2-40B4-BE49-F238E27FC236}">
                <a16:creationId xmlns:a16="http://schemas.microsoft.com/office/drawing/2014/main" id="{FBAC26A2-D3B7-484C-87E5-16DCF2AC9D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440574"/>
              </p:ext>
            </p:extLst>
          </p:nvPr>
        </p:nvGraphicFramePr>
        <p:xfrm>
          <a:off x="10359136" y="42416"/>
          <a:ext cx="1811337" cy="1156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0" name="Equation" r:id="rId7" imgW="1511300" imgH="965200" progId="Equation.DSMT4">
                  <p:embed/>
                </p:oleObj>
              </mc:Choice>
              <mc:Fallback>
                <p:oleObj name="Equation" r:id="rId7" imgW="1511300" imgH="965200" progId="Equation.DSMT4">
                  <p:embed/>
                  <p:pic>
                    <p:nvPicPr>
                      <p:cNvPr id="32" name="Object 3">
                        <a:extLst>
                          <a:ext uri="{FF2B5EF4-FFF2-40B4-BE49-F238E27FC236}">
                            <a16:creationId xmlns:a16="http://schemas.microsoft.com/office/drawing/2014/main" id="{AA164C0D-4F1C-4491-B55C-F966676DBC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59136" y="42416"/>
                        <a:ext cx="1811337" cy="115693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57150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18">
            <a:extLst>
              <a:ext uri="{FF2B5EF4-FFF2-40B4-BE49-F238E27FC236}">
                <a16:creationId xmlns:a16="http://schemas.microsoft.com/office/drawing/2014/main" id="{B185C356-9F01-44FA-AD84-D528D2DB2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1483" y="5900486"/>
            <a:ext cx="3082925" cy="830997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b="1" dirty="0">
                <a:latin typeface="Arial" panose="020B0604020202020204" pitchFamily="34" charset="0"/>
              </a:rPr>
              <a:t>Absence of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b="1" dirty="0">
                <a:latin typeface="Arial" panose="020B0604020202020204" pitchFamily="34" charset="0"/>
              </a:rPr>
              <a:t>New Particles up to the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b="1" dirty="0">
                <a:latin typeface="Arial" panose="020B0604020202020204" pitchFamily="34" charset="0"/>
              </a:rPr>
              <a:t>~4</a:t>
            </a:r>
            <a:r>
              <a:rPr lang="en-US" alt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altLang="fr-FR" sz="1600" b="1" dirty="0">
                <a:latin typeface="Arial" panose="020B0604020202020204" pitchFamily="34" charset="0"/>
              </a:rPr>
              <a:t>Electroweak Scale !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5EFAE61-1C7A-4E81-B6E7-3D250399D2E4}"/>
              </a:ext>
            </a:extLst>
          </p:cNvPr>
          <p:cNvSpPr txBox="1"/>
          <p:nvPr/>
        </p:nvSpPr>
        <p:spPr>
          <a:xfrm>
            <a:off x="4255799" y="1005704"/>
            <a:ext cx="1157689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Achille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FE09481E-EB15-45C2-BEC6-B8E5D79A19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1741" y="5308217"/>
            <a:ext cx="5286725" cy="1558995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0980F8FB-43FB-44FD-A84D-0E9E99262B50}"/>
              </a:ext>
            </a:extLst>
          </p:cNvPr>
          <p:cNvSpPr txBox="1"/>
          <p:nvPr/>
        </p:nvSpPr>
        <p:spPr>
          <a:xfrm>
            <a:off x="5784294" y="5040505"/>
            <a:ext cx="612339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Where</a:t>
            </a:r>
            <a:r>
              <a:rPr lang="fr-FR" alt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do </a:t>
            </a:r>
            <a:r>
              <a:rPr lang="fr-FR" altLang="fr-FR" sz="1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we</a:t>
            </a:r>
            <a:r>
              <a:rPr lang="fr-FR" alt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fr-FR" altLang="fr-FR" sz="1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expect</a:t>
            </a:r>
            <a:r>
              <a:rPr lang="fr-FR" alt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the </a:t>
            </a:r>
            <a:r>
              <a:rPr lang="fr-FR" altLang="fr-FR" sz="1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scale</a:t>
            </a:r>
            <a:r>
              <a:rPr lang="fr-FR" alt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of New </a:t>
            </a:r>
            <a:r>
              <a:rPr lang="fr-FR" altLang="fr-FR" sz="1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Physics</a:t>
            </a:r>
            <a:r>
              <a:rPr lang="fr-FR" alt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??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2400" dirty="0">
                <a:latin typeface="Arial" panose="020B0604020202020204" pitchFamily="34" charset="0"/>
              </a:rPr>
              <a:t>This IS THE QUESTION !</a:t>
            </a:r>
          </a:p>
        </p:txBody>
      </p:sp>
      <p:pic>
        <p:nvPicPr>
          <p:cNvPr id="18" name="Image 10">
            <a:extLst>
              <a:ext uri="{FF2B5EF4-FFF2-40B4-BE49-F238E27FC236}">
                <a16:creationId xmlns:a16="http://schemas.microsoft.com/office/drawing/2014/main" id="{110765E0-6843-4CE5-BD0E-5228C757F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963" y="1927783"/>
            <a:ext cx="3456378" cy="3146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148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5" grpId="0" animBg="1"/>
      <p:bldP spid="14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5C611AC1-D719-46B3-8198-179DFF2DEE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1" y="23721"/>
            <a:ext cx="6215269" cy="466145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0354085-6261-416F-BAAA-0BF8A60E4122}"/>
              </a:ext>
            </a:extLst>
          </p:cNvPr>
          <p:cNvSpPr txBox="1"/>
          <p:nvPr/>
        </p:nvSpPr>
        <p:spPr>
          <a:xfrm>
            <a:off x="983750" y="894120"/>
            <a:ext cx="1697805" cy="523220"/>
          </a:xfrm>
          <a:prstGeom prst="rect">
            <a:avLst/>
          </a:prstGeom>
          <a:solidFill>
            <a:srgbClr val="4CFE22"/>
          </a:solidFill>
        </p:spPr>
        <p:txBody>
          <a:bodyPr wrap="square">
            <a:spAutoFit/>
          </a:bodyPr>
          <a:lstStyle/>
          <a:p>
            <a:r>
              <a:rPr lang="en-GB" sz="2800" dirty="0"/>
              <a:t>Stanislav</a:t>
            </a:r>
          </a:p>
        </p:txBody>
      </p:sp>
      <p:sp>
        <p:nvSpPr>
          <p:cNvPr id="6" name="Text Box 52">
            <a:extLst>
              <a:ext uri="{FF2B5EF4-FFF2-40B4-BE49-F238E27FC236}">
                <a16:creationId xmlns:a16="http://schemas.microsoft.com/office/drawing/2014/main" id="{C364C698-8C7F-4687-8B49-60ECC51DA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24" y="0"/>
            <a:ext cx="3158161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Top </a:t>
            </a:r>
            <a:r>
              <a:rPr lang="fr-FR" altLang="fr-FR" sz="3600" dirty="0" err="1"/>
              <a:t>Physics</a:t>
            </a:r>
            <a:endParaRPr lang="fr-FR" altLang="fr-FR" sz="2400" dirty="0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CF8ADC8B-0474-47BC-9BE7-DFAED0537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4205" y="195848"/>
            <a:ext cx="2135189" cy="533400"/>
          </a:xfr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0" indent="0">
              <a:buFontTx/>
              <a:buNone/>
            </a:pP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Top is special!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C578A50-68E5-4496-BBE1-8E9BCACC4B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2" r="-1202" b="35386"/>
          <a:stretch/>
        </p:blipFill>
        <p:spPr>
          <a:xfrm>
            <a:off x="7380331" y="23721"/>
            <a:ext cx="4194989" cy="1671489"/>
          </a:xfrm>
          <a:prstGeom prst="rect">
            <a:avLst/>
          </a:prstGeom>
        </p:spPr>
      </p:pic>
      <p:pic>
        <p:nvPicPr>
          <p:cNvPr id="14" name="Obrázok 1">
            <a:extLst>
              <a:ext uri="{FF2B5EF4-FFF2-40B4-BE49-F238E27FC236}">
                <a16:creationId xmlns:a16="http://schemas.microsoft.com/office/drawing/2014/main" id="{562CBAB5-E482-4EB0-879B-546BD94F10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335" y="1404081"/>
            <a:ext cx="2105234" cy="58225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5" name="Obrázok 19">
            <a:extLst>
              <a:ext uri="{FF2B5EF4-FFF2-40B4-BE49-F238E27FC236}">
                <a16:creationId xmlns:a16="http://schemas.microsoft.com/office/drawing/2014/main" id="{86B0227F-3D01-484F-88AC-B1D0D3C46D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565" y="2519224"/>
            <a:ext cx="2618175" cy="215404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2025AFD8-06F1-4CC9-8183-EE950D4E5587}"/>
              </a:ext>
            </a:extLst>
          </p:cNvPr>
          <p:cNvSpPr txBox="1"/>
          <p:nvPr/>
        </p:nvSpPr>
        <p:spPr>
          <a:xfrm>
            <a:off x="6215269" y="2109608"/>
            <a:ext cx="54793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Already</a:t>
            </a:r>
            <a:r>
              <a:rPr lang="fr-FR" dirty="0"/>
              <a:t> </a:t>
            </a:r>
            <a:r>
              <a:rPr lang="fr-FR" dirty="0" err="1"/>
              <a:t>precise</a:t>
            </a:r>
            <a:r>
              <a:rPr lang="fr-FR" dirty="0"/>
              <a:t> top cross section …</a:t>
            </a:r>
            <a:r>
              <a:rPr lang="fr-FR" dirty="0" err="1"/>
              <a:t>even</a:t>
            </a:r>
            <a:r>
              <a:rPr lang="fr-FR" dirty="0"/>
              <a:t> for single top !</a:t>
            </a:r>
            <a:endParaRPr lang="en-GB" dirty="0"/>
          </a:p>
        </p:txBody>
      </p:sp>
      <p:pic>
        <p:nvPicPr>
          <p:cNvPr id="17" name="Picture 11">
            <a:extLst>
              <a:ext uri="{FF2B5EF4-FFF2-40B4-BE49-F238E27FC236}">
                <a16:creationId xmlns:a16="http://schemas.microsoft.com/office/drawing/2014/main" id="{D1C4E20B-0A8E-4BB1-8503-8908506ABF6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010" y="2566477"/>
            <a:ext cx="3512089" cy="222964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8" name="Picture 7">
            <a:extLst>
              <a:ext uri="{FF2B5EF4-FFF2-40B4-BE49-F238E27FC236}">
                <a16:creationId xmlns:a16="http://schemas.microsoft.com/office/drawing/2014/main" id="{364B8219-F4F3-49FC-8012-7A195103FFF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4677"/>
            <a:ext cx="3722991" cy="2748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1D2BA0ED-C268-4C25-BD51-C9E99122E354}"/>
              </a:ext>
            </a:extLst>
          </p:cNvPr>
          <p:cNvSpPr txBox="1"/>
          <p:nvPr/>
        </p:nvSpPr>
        <p:spPr>
          <a:xfrm>
            <a:off x="-3392" y="3946170"/>
            <a:ext cx="387798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measurment</a:t>
            </a:r>
            <a:r>
              <a:rPr lang="fr-FR" dirty="0"/>
              <a:t> of the top mass!</a:t>
            </a:r>
            <a:endParaRPr lang="en-GB" dirty="0"/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E43C2254-CF8A-46F6-B32B-E4F4B1403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008" y="4857300"/>
            <a:ext cx="2551791" cy="199328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395870FD-E6C8-43F8-BF3B-B622118BA86C}"/>
              </a:ext>
            </a:extLst>
          </p:cNvPr>
          <p:cNvSpPr txBox="1"/>
          <p:nvPr/>
        </p:nvSpPr>
        <p:spPr>
          <a:xfrm>
            <a:off x="3722991" y="4485277"/>
            <a:ext cx="290015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/>
              <a:t>Precision on Mt,MH,</a:t>
            </a:r>
            <a:r>
              <a:rPr lang="fr-FR">
                <a:latin typeface="Symbol" panose="05050102010706020507" pitchFamily="18" charset="2"/>
              </a:rPr>
              <a:t>a</a:t>
            </a:r>
            <a:r>
              <a:rPr lang="fr-FR"/>
              <a:t>S</a:t>
            </a:r>
          </a:p>
          <a:p>
            <a:r>
              <a:rPr lang="fr-FR"/>
              <a:t>tell us if the vacuum is stable</a:t>
            </a:r>
            <a:endParaRPr lang="en-GB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C132C45-DD3D-405B-B57E-313B98547C3E}"/>
              </a:ext>
            </a:extLst>
          </p:cNvPr>
          <p:cNvSpPr txBox="1"/>
          <p:nvPr/>
        </p:nvSpPr>
        <p:spPr>
          <a:xfrm>
            <a:off x="6623144" y="5311639"/>
            <a:ext cx="2551791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Many new analyses : example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tt</a:t>
            </a:r>
            <a:r>
              <a:rPr lang="sk-SK" sz="1800" dirty="0">
                <a:latin typeface="Calibri" panose="020F0502020204030204" pitchFamily="34" charset="0"/>
                <a:cs typeface="Calibri" panose="020F0502020204030204" pitchFamily="34" charset="0"/>
              </a:rPr>
              <a:t>bar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spin correlations at </a:t>
            </a:r>
            <a:r>
              <a:rPr lang="sk-SK" sz="18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endParaRPr lang="en-GB" dirty="0"/>
          </a:p>
        </p:txBody>
      </p:sp>
      <p:pic>
        <p:nvPicPr>
          <p:cNvPr id="30" name="Picture 18">
            <a:extLst>
              <a:ext uri="{FF2B5EF4-FFF2-40B4-BE49-F238E27FC236}">
                <a16:creationId xmlns:a16="http://schemas.microsoft.com/office/drawing/2014/main" id="{1CE42E28-0CBA-4A35-8AE7-B9B2655E60D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590" y="4830032"/>
            <a:ext cx="2770154" cy="199328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8825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build="p" animBg="1"/>
      <p:bldP spid="16" grpId="0" animBg="1"/>
      <p:bldP spid="22" grpId="0" animBg="1"/>
      <p:bldP spid="27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41">
            <a:extLst>
              <a:ext uri="{FF2B5EF4-FFF2-40B4-BE49-F238E27FC236}">
                <a16:creationId xmlns:a16="http://schemas.microsoft.com/office/drawing/2014/main" id="{CDC96CDC-5778-4522-912E-6D093474F3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" t="15774" r="8237" b="17127"/>
          <a:stretch/>
        </p:blipFill>
        <p:spPr>
          <a:xfrm>
            <a:off x="17512" y="0"/>
            <a:ext cx="5757141" cy="318115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EE01017-F284-44A7-820C-6BC67C329248}"/>
              </a:ext>
            </a:extLst>
          </p:cNvPr>
          <p:cNvSpPr txBox="1"/>
          <p:nvPr/>
        </p:nvSpPr>
        <p:spPr>
          <a:xfrm>
            <a:off x="59881" y="-31304"/>
            <a:ext cx="496633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Neutrino </a:t>
            </a:r>
            <a:r>
              <a:rPr lang="fr-FR" sz="3600" dirty="0" err="1"/>
              <a:t>Physics</a:t>
            </a: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1FECC7-4A67-4F58-8404-0995E050E582}"/>
              </a:ext>
            </a:extLst>
          </p:cNvPr>
          <p:cNvSpPr txBox="1"/>
          <p:nvPr/>
        </p:nvSpPr>
        <p:spPr>
          <a:xfrm>
            <a:off x="245476" y="700501"/>
            <a:ext cx="782587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 err="1"/>
              <a:t>Inés</a:t>
            </a:r>
            <a:endParaRPr lang="fr-FR" sz="28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027148C-B731-4B44-B437-8E94069D01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0543" y="3186289"/>
            <a:ext cx="1718752" cy="114749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5188533-EE8E-4E05-8CED-C95711E498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932" y="2726488"/>
            <a:ext cx="1473276" cy="40642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C35E341-38B1-4759-81FF-C689DDE4BB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3301" y="4981388"/>
            <a:ext cx="1701509" cy="172059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EF57E32-F102-4F42-8BD7-EC43D9CB69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9580" y="136401"/>
            <a:ext cx="4032415" cy="181091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DE6DC094-3C71-44DF-AB4B-76BEB9E863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13303" y="49504"/>
            <a:ext cx="2740951" cy="189781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903CFDB-8C3E-4323-996C-E8346DD875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038" y="4333779"/>
            <a:ext cx="1572107" cy="64247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0AD58F6-5E0F-419F-BF17-F537059F3A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04010" y="3313917"/>
            <a:ext cx="2940582" cy="3290758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D257711-FD83-46E2-B140-619671C6E5B4}"/>
              </a:ext>
            </a:extLst>
          </p:cNvPr>
          <p:cNvSpPr/>
          <p:nvPr/>
        </p:nvSpPr>
        <p:spPr>
          <a:xfrm>
            <a:off x="4279960" y="5274450"/>
            <a:ext cx="536639" cy="1151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7508513-4188-47E5-B5C0-0905963E7A5F}"/>
              </a:ext>
            </a:extLst>
          </p:cNvPr>
          <p:cNvSpPr txBox="1"/>
          <p:nvPr/>
        </p:nvSpPr>
        <p:spPr>
          <a:xfrm>
            <a:off x="1856064" y="2715630"/>
            <a:ext cx="247664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000" dirty="0"/>
              <a:t>Neutrino </a:t>
            </a:r>
            <a:r>
              <a:rPr lang="fr-FR" sz="2000" dirty="0" err="1"/>
              <a:t>Oscillates</a:t>
            </a:r>
            <a:r>
              <a:rPr lang="fr-FR" sz="2000" dirty="0"/>
              <a:t> 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</a:p>
          <a:p>
            <a:r>
              <a:rPr lang="fr-FR" sz="2000" dirty="0"/>
              <a:t>have a mass !</a:t>
            </a:r>
            <a:endParaRPr lang="en-GB" sz="20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16314336-9DB2-433F-8B2B-B7D07E1D01E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44495" y="2944941"/>
            <a:ext cx="2499642" cy="3757038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52D6353C-FC11-4FC3-A794-1691AD3BA87A}"/>
              </a:ext>
            </a:extLst>
          </p:cNvPr>
          <p:cNvSpPr txBox="1"/>
          <p:nvPr/>
        </p:nvSpPr>
        <p:spPr>
          <a:xfrm>
            <a:off x="4484758" y="2253366"/>
            <a:ext cx="3396885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PMNS and oscillation </a:t>
            </a:r>
            <a:r>
              <a:rPr lang="fr-FR" dirty="0" err="1"/>
              <a:t>parameters</a:t>
            </a:r>
            <a:r>
              <a:rPr lang="fr-FR" dirty="0"/>
              <a:t> </a:t>
            </a:r>
          </a:p>
          <a:p>
            <a:r>
              <a:rPr lang="fr-FR" dirty="0">
                <a:sym typeface="Wingdings" panose="05000000000000000000" pitchFamily="2" charset="2"/>
              </a:rPr>
              <a:t></a:t>
            </a:r>
            <a:r>
              <a:rPr lang="fr-FR" dirty="0"/>
              <a:t>CP violation in  neutrino </a:t>
            </a:r>
            <a:r>
              <a:rPr lang="fr-FR" dirty="0" err="1"/>
              <a:t>sector</a:t>
            </a:r>
            <a:r>
              <a:rPr lang="fr-FR" dirty="0"/>
              <a:t> !</a:t>
            </a:r>
            <a:endParaRPr lang="en-GB" dirty="0"/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901D7FC5-79EF-430F-9B14-0D1AB130139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83620" y="2701639"/>
            <a:ext cx="2958444" cy="1614035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7E95EA0A-B9BE-47DE-8C9D-8E4DB484D8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34004" y="2279868"/>
            <a:ext cx="2776305" cy="735586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1783F200-8EEC-4BF0-96A9-593C2D564E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47856" y="2279868"/>
            <a:ext cx="1358970" cy="558829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5562E07D-994D-4C21-8F27-EBB201B9A754}"/>
              </a:ext>
            </a:extLst>
          </p:cNvPr>
          <p:cNvSpPr txBox="1"/>
          <p:nvPr/>
        </p:nvSpPr>
        <p:spPr>
          <a:xfrm>
            <a:off x="9258184" y="1912951"/>
            <a:ext cx="293381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Next to come, for exemple</a:t>
            </a:r>
          </a:p>
          <a:p>
            <a:r>
              <a:rPr lang="fr-FR" dirty="0"/>
              <a:t>Long </a:t>
            </a:r>
            <a:r>
              <a:rPr lang="fr-FR" dirty="0" err="1"/>
              <a:t>basline</a:t>
            </a:r>
            <a:r>
              <a:rPr lang="fr-FR" dirty="0"/>
              <a:t> neutrino </a:t>
            </a:r>
            <a:r>
              <a:rPr lang="fr-FR" dirty="0" err="1"/>
              <a:t>factory</a:t>
            </a:r>
            <a:endParaRPr lang="en-GB" dirty="0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CF380475-1C8C-446F-AE07-0F3ADC1470E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86127" y="4626438"/>
            <a:ext cx="5117263" cy="226183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A0A2E431-3513-4E18-B975-5904FA708AC2}"/>
              </a:ext>
            </a:extLst>
          </p:cNvPr>
          <p:cNvSpPr/>
          <p:nvPr/>
        </p:nvSpPr>
        <p:spPr>
          <a:xfrm>
            <a:off x="8863408" y="3849417"/>
            <a:ext cx="3301554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  <a:latin typeface="Avenir-Book"/>
              </a:rPr>
              <a:t>Mass of the neutrino and</a:t>
            </a:r>
          </a:p>
          <a:p>
            <a:r>
              <a:rPr lang="fr-FR" dirty="0">
                <a:solidFill>
                  <a:srgbClr val="FF0000"/>
                </a:solidFill>
                <a:latin typeface="Avenir-Book"/>
              </a:rPr>
              <a:t>Dirac or </a:t>
            </a:r>
            <a:r>
              <a:rPr lang="fr-FR" dirty="0" err="1">
                <a:solidFill>
                  <a:srgbClr val="FF0000"/>
                </a:solidFill>
                <a:latin typeface="Avenir-Book"/>
              </a:rPr>
              <a:t>Majorana</a:t>
            </a:r>
            <a:r>
              <a:rPr lang="fr-FR" dirty="0">
                <a:solidFill>
                  <a:srgbClr val="FF0000"/>
                </a:solidFill>
                <a:latin typeface="Avenir-Book"/>
              </a:rPr>
              <a:t> neutrinos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46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5" grpId="0" animBg="1"/>
      <p:bldP spid="26" grpId="0" animBg="1"/>
      <p:bldP spid="29" grpId="0" animBg="1"/>
      <p:bldP spid="37" grpId="0" animBg="1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E6971168-B00F-46E1-BA1C-0E00E9194A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9" t="16207" r="-628" b="19553"/>
          <a:stretch/>
        </p:blipFill>
        <p:spPr>
          <a:xfrm>
            <a:off x="17583" y="108590"/>
            <a:ext cx="5742119" cy="309184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0B03A48-AE01-466F-953A-156EC64E79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59" r="28366"/>
          <a:stretch/>
        </p:blipFill>
        <p:spPr>
          <a:xfrm rot="5400000">
            <a:off x="4045509" y="-759496"/>
            <a:ext cx="3703332" cy="532342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593A154-EC84-4D1D-81F5-E3C7DB65B0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1041" y="3614797"/>
            <a:ext cx="3053829" cy="219484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4219A36-F295-4453-95AF-27935B9206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3312" y="50550"/>
            <a:ext cx="2760421" cy="2246335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27567576-E34E-41AE-A4BD-AB64CD9AEF12}"/>
              </a:ext>
            </a:extLst>
          </p:cNvPr>
          <p:cNvSpPr txBox="1"/>
          <p:nvPr/>
        </p:nvSpPr>
        <p:spPr>
          <a:xfrm>
            <a:off x="9380027" y="2771175"/>
            <a:ext cx="20924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To </a:t>
            </a:r>
            <a:r>
              <a:rPr lang="fr-FR" dirty="0" err="1"/>
              <a:t>complex</a:t>
            </a:r>
            <a:r>
              <a:rPr lang="fr-FR" dirty="0"/>
              <a:t> detector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B665884-0C92-41E7-B87B-F057F6B323A8}"/>
              </a:ext>
            </a:extLst>
          </p:cNvPr>
          <p:cNvSpPr txBox="1"/>
          <p:nvPr/>
        </p:nvSpPr>
        <p:spPr>
          <a:xfrm>
            <a:off x="7610718" y="679024"/>
            <a:ext cx="16190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concepts 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F2A84548-472A-4124-94A5-BD220BA17736}"/>
              </a:ext>
            </a:extLst>
          </p:cNvPr>
          <p:cNvCxnSpPr/>
          <p:nvPr/>
        </p:nvCxnSpPr>
        <p:spPr>
          <a:xfrm>
            <a:off x="9099608" y="1048356"/>
            <a:ext cx="0" cy="2639774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 27">
            <a:extLst>
              <a:ext uri="{FF2B5EF4-FFF2-40B4-BE49-F238E27FC236}">
                <a16:creationId xmlns:a16="http://schemas.microsoft.com/office/drawing/2014/main" id="{B44A2A0E-66A8-4451-A99A-43864BAB4B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2145706"/>
            <a:ext cx="1922166" cy="157377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B96D0967-3B59-42B5-A65A-992DE2B07D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35194" y="934834"/>
            <a:ext cx="1938333" cy="1210872"/>
          </a:xfrm>
          <a:prstGeom prst="rect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FDA51255-357E-45A6-ADE9-944A382F3231}"/>
              </a:ext>
            </a:extLst>
          </p:cNvPr>
          <p:cNvSpPr txBox="1"/>
          <p:nvPr/>
        </p:nvSpPr>
        <p:spPr>
          <a:xfrm>
            <a:off x="85759" y="679024"/>
            <a:ext cx="3181705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Maxim and Giovanni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5206027-8B3F-4801-B177-0EA8816296F8}"/>
              </a:ext>
            </a:extLst>
          </p:cNvPr>
          <p:cNvSpPr txBox="1"/>
          <p:nvPr/>
        </p:nvSpPr>
        <p:spPr>
          <a:xfrm>
            <a:off x="85759" y="121286"/>
            <a:ext cx="818192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Concepts for INSTRUMENTATION and building detector</a:t>
            </a:r>
          </a:p>
        </p:txBody>
      </p:sp>
      <p:pic>
        <p:nvPicPr>
          <p:cNvPr id="43" name="Image 42">
            <a:extLst>
              <a:ext uri="{FF2B5EF4-FFF2-40B4-BE49-F238E27FC236}">
                <a16:creationId xmlns:a16="http://schemas.microsoft.com/office/drawing/2014/main" id="{F6D56C03-8154-4CB5-A42A-D96C4036A63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04809" y="1263335"/>
            <a:ext cx="1941096" cy="139816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950DB31-17A0-42A4-9DCA-CA5CFF081F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464" y="3140507"/>
            <a:ext cx="3853561" cy="184511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8FDD2B8-6BA0-417A-80CF-F02271E1FF9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759" y="5013397"/>
            <a:ext cx="4474209" cy="142178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8386E35-BA18-4723-8938-2806A5E592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73110" y="4065272"/>
            <a:ext cx="4047157" cy="236990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11C53CE-DC64-4E89-8C16-D3E76FC3BC82}"/>
              </a:ext>
            </a:extLst>
          </p:cNvPr>
          <p:cNvSpPr txBox="1"/>
          <p:nvPr/>
        </p:nvSpPr>
        <p:spPr>
          <a:xfrm>
            <a:off x="2998799" y="3524637"/>
            <a:ext cx="227337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Cruciality</a:t>
            </a:r>
            <a:r>
              <a:rPr lang="fr-FR" dirty="0"/>
              <a:t> of </a:t>
            </a:r>
            <a:r>
              <a:rPr lang="fr-FR" dirty="0" err="1"/>
              <a:t>tracking</a:t>
            </a:r>
            <a:r>
              <a:rPr lang="fr-FR" dirty="0"/>
              <a:t> , </a:t>
            </a:r>
          </a:p>
          <a:p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/>
              <a:t>Silicon detectors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99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36" grpId="0" animBg="1"/>
      <p:bldP spid="4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B93CBDD1-C127-44BC-B797-B83EE70D06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34" r="50860" b="31312"/>
          <a:stretch/>
        </p:blipFill>
        <p:spPr>
          <a:xfrm rot="5400000">
            <a:off x="-1807266" y="1749441"/>
            <a:ext cx="6858000" cy="335911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85E13F96-2576-40E7-B57D-F385FF3165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67" r="11103" b="49574"/>
          <a:stretch/>
        </p:blipFill>
        <p:spPr>
          <a:xfrm>
            <a:off x="3301293" y="11957"/>
            <a:ext cx="8890707" cy="4941843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7CA741DF-B9C8-41EF-8D18-647BDFDBE8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C4858021-5DE3-469F-8E00-6D1F878BEF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65AA40B-B57C-493C-8477-A03F9248A54B}"/>
              </a:ext>
            </a:extLst>
          </p:cNvPr>
          <p:cNvSpPr txBox="1"/>
          <p:nvPr/>
        </p:nvSpPr>
        <p:spPr>
          <a:xfrm>
            <a:off x="92244" y="786746"/>
            <a:ext cx="1078116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Pascal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A94072D-9BC6-4C25-B53E-9DCC2AC82950}"/>
              </a:ext>
            </a:extLst>
          </p:cNvPr>
          <p:cNvSpPr txBox="1"/>
          <p:nvPr/>
        </p:nvSpPr>
        <p:spPr>
          <a:xfrm>
            <a:off x="85759" y="121286"/>
            <a:ext cx="3058658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Accelerator </a:t>
            </a:r>
            <a:r>
              <a:rPr lang="fr-FR" sz="2800" dirty="0" err="1"/>
              <a:t>Physics</a:t>
            </a:r>
            <a:r>
              <a:rPr lang="fr-FR" sz="2800" dirty="0"/>
              <a:t>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58D2016-12F9-4D92-8A11-4D424234E807}"/>
              </a:ext>
            </a:extLst>
          </p:cNvPr>
          <p:cNvSpPr txBox="1"/>
          <p:nvPr/>
        </p:nvSpPr>
        <p:spPr>
          <a:xfrm flipH="1">
            <a:off x="3683862" y="94644"/>
            <a:ext cx="598543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Accelerators</a:t>
            </a:r>
            <a:r>
              <a:rPr lang="fr-FR" dirty="0"/>
              <a:t> are essential instruments for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research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8F6ED6B-FAED-40DC-85C0-0D161A9560EA}"/>
              </a:ext>
            </a:extLst>
          </p:cNvPr>
          <p:cNvSpPr txBox="1"/>
          <p:nvPr/>
        </p:nvSpPr>
        <p:spPr>
          <a:xfrm>
            <a:off x="4973552" y="2397298"/>
            <a:ext cx="41634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LHC </a:t>
            </a:r>
            <a:r>
              <a:rPr lang="fr-FR" dirty="0" err="1"/>
              <a:t>is</a:t>
            </a:r>
            <a:r>
              <a:rPr lang="fr-FR" dirty="0"/>
              <a:t> the machine of all the </a:t>
            </a:r>
            <a:r>
              <a:rPr lang="fr-FR" dirty="0" err="1"/>
              <a:t>challanges</a:t>
            </a:r>
            <a:r>
              <a:rPr lang="fr-FR" dirty="0"/>
              <a:t>  !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22E5682-6946-48FD-BCDF-FC3184871C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5012" y="3631660"/>
            <a:ext cx="3756987" cy="209136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C8DDB10-3865-4E64-9B67-3D0B00D257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5012" y="2924175"/>
            <a:ext cx="3756988" cy="60438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C051242-F47F-416C-BF81-6A08EB119E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1128" y="5880850"/>
            <a:ext cx="1957388" cy="6858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CBBE0B5-4011-49B2-ADFA-583CEFF50B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8239" y="5844054"/>
            <a:ext cx="1815137" cy="63603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0E57314-8126-460F-BFE0-41BD54794C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17139" y="3487992"/>
            <a:ext cx="2496207" cy="129985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B8BF01F-05C6-487C-B449-FD20EB20B5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94243" y="5441878"/>
            <a:ext cx="2056406" cy="120375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8471693-9DE2-4849-AF2F-48CF74037BA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33301" y="5042387"/>
            <a:ext cx="2186918" cy="120375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67BE24F4-6EAE-45E6-B732-2C9910BD48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10736" y="5507040"/>
            <a:ext cx="2990680" cy="1390427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A0AD5480-A081-4673-ACFF-981C2AE2F152}"/>
              </a:ext>
            </a:extLst>
          </p:cNvPr>
          <p:cNvSpPr txBox="1"/>
          <p:nvPr/>
        </p:nvSpPr>
        <p:spPr>
          <a:xfrm>
            <a:off x="-57825" y="2956145"/>
            <a:ext cx="299716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dirty="0"/>
              <a:t>Synchrotron oscillations: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6B02B45-945B-498D-8B04-4DDD63D5AFA8}"/>
              </a:ext>
            </a:extLst>
          </p:cNvPr>
          <p:cNvSpPr txBox="1"/>
          <p:nvPr/>
        </p:nvSpPr>
        <p:spPr>
          <a:xfrm flipH="1">
            <a:off x="211088" y="1415818"/>
            <a:ext cx="11702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Linac 4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7F91B08-2FDE-42A4-9B31-7F804D85B044}"/>
              </a:ext>
            </a:extLst>
          </p:cNvPr>
          <p:cNvSpPr txBox="1"/>
          <p:nvPr/>
        </p:nvSpPr>
        <p:spPr>
          <a:xfrm flipH="1">
            <a:off x="511376" y="1838410"/>
            <a:ext cx="16287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Transfert </a:t>
            </a:r>
            <a:r>
              <a:rPr lang="fr-FR" dirty="0" err="1"/>
              <a:t>lines</a:t>
            </a:r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8B4D803B-674B-44F7-98FD-B7F261253861}"/>
              </a:ext>
            </a:extLst>
          </p:cNvPr>
          <p:cNvSpPr txBox="1"/>
          <p:nvPr/>
        </p:nvSpPr>
        <p:spPr>
          <a:xfrm flipH="1">
            <a:off x="211088" y="2247209"/>
            <a:ext cx="9016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Dump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87C3348-C4C1-4E3A-817E-AAC2F39B4177}"/>
              </a:ext>
            </a:extLst>
          </p:cNvPr>
          <p:cNvSpPr txBox="1"/>
          <p:nvPr/>
        </p:nvSpPr>
        <p:spPr>
          <a:xfrm flipH="1">
            <a:off x="1753753" y="2361712"/>
            <a:ext cx="14898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Collimations</a:t>
            </a:r>
          </a:p>
        </p:txBody>
      </p:sp>
    </p:spTree>
    <p:extLst>
      <p:ext uri="{BB962C8B-B14F-4D97-AF65-F5344CB8AC3E}">
        <p14:creationId xmlns:p14="http://schemas.microsoft.com/office/powerpoint/2010/main" val="162234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 animBg="1"/>
      <p:bldP spid="9" grpId="0" animBg="1"/>
      <p:bldP spid="4" grpId="0" animBg="1"/>
      <p:bldP spid="5" grpId="0" animBg="1"/>
      <p:bldP spid="28" grpId="0" animBg="1"/>
      <p:bldP spid="26" grpId="0" animBg="1"/>
      <p:bldP spid="30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31">
            <a:extLst>
              <a:ext uri="{FF2B5EF4-FFF2-40B4-BE49-F238E27FC236}">
                <a16:creationId xmlns:a16="http://schemas.microsoft.com/office/drawing/2014/main" id="{AA0584B9-560D-4112-B80A-2E6EBEFD47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336998" cy="436194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8CDE7A0-30F0-46A7-924B-96D7C7DCDD0B}"/>
              </a:ext>
            </a:extLst>
          </p:cNvPr>
          <p:cNvSpPr txBox="1"/>
          <p:nvPr/>
        </p:nvSpPr>
        <p:spPr>
          <a:xfrm>
            <a:off x="85759" y="679024"/>
            <a:ext cx="808235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Alex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17DFE41-3D02-41FE-8B26-8A1B373847A6}"/>
              </a:ext>
            </a:extLst>
          </p:cNvPr>
          <p:cNvSpPr txBox="1"/>
          <p:nvPr/>
        </p:nvSpPr>
        <p:spPr>
          <a:xfrm>
            <a:off x="85759" y="121286"/>
            <a:ext cx="230063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ERL and PERLE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F0EDA25-2430-4882-8634-7AF83481D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891" y="485209"/>
            <a:ext cx="2940201" cy="278779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634292F-EF76-4988-AF62-63A720ED2A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1890" y="1274739"/>
            <a:ext cx="3321221" cy="151137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461B43F-CAAD-4130-915D-EA78190DB555}"/>
              </a:ext>
            </a:extLst>
          </p:cNvPr>
          <p:cNvSpPr txBox="1"/>
          <p:nvPr/>
        </p:nvSpPr>
        <p:spPr>
          <a:xfrm>
            <a:off x="6798924" y="121286"/>
            <a:ext cx="4646487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1800" b="1" i="0" u="none" strike="noStrike" baseline="0" dirty="0">
                <a:solidFill>
                  <a:srgbClr val="002749"/>
                </a:solidFill>
                <a:latin typeface="AAAAAC+Calibri-Bold"/>
              </a:rPr>
              <a:t>Acceleration in an RF cavity via Standing Wave 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C4D9F0F-13FC-4857-97F2-8777A1EF99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4439" y="3352870"/>
            <a:ext cx="4339403" cy="203547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B42C8A0-9886-41E9-8A33-E36003777C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5465" y="5460260"/>
            <a:ext cx="1774211" cy="116665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2252D3F-B863-41A1-A43B-3A45A3D847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8027" y="5640628"/>
            <a:ext cx="1607653" cy="120574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EDE1DF2F-C84F-4CAF-94E2-E7168768C7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59" y="3180001"/>
            <a:ext cx="3499922" cy="237434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E0FD1E3E-E1D3-4D2E-B75F-F62019D630F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99461" y="5434510"/>
            <a:ext cx="3070366" cy="141185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A23A920C-46BE-4B23-BDAB-D972310F6C3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06999" y="4742332"/>
            <a:ext cx="3206915" cy="1968601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DE31224-8E95-4EA5-A2D4-64980240148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91088" y="4071883"/>
            <a:ext cx="3422826" cy="590581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C7BC5098-59BB-4974-8106-134892102055}"/>
              </a:ext>
            </a:extLst>
          </p:cNvPr>
          <p:cNvSpPr txBox="1"/>
          <p:nvPr/>
        </p:nvSpPr>
        <p:spPr>
          <a:xfrm>
            <a:off x="1" y="2995335"/>
            <a:ext cx="7274102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b="1" i="0" u="none" strike="noStrike" baseline="0" dirty="0">
                <a:solidFill>
                  <a:srgbClr val="002749"/>
                </a:solidFill>
                <a:latin typeface="AAAAAC+Calibri-Bold"/>
              </a:rPr>
              <a:t>PERLE Project (250MeV, 20mA), a front edge ERL </a:t>
            </a:r>
            <a:r>
              <a:rPr lang="en-GB" b="1" i="0" u="none" strike="noStrike" baseline="0" dirty="0" err="1">
                <a:solidFill>
                  <a:srgbClr val="002749"/>
                </a:solidFill>
                <a:latin typeface="AAAAAC+Calibri-Bold"/>
              </a:rPr>
              <a:t>ulti</a:t>
            </a:r>
            <a:r>
              <a:rPr lang="en-GB" b="1" i="0" u="none" strike="noStrike" baseline="0" dirty="0">
                <a:solidFill>
                  <a:srgbClr val="002749"/>
                </a:solidFill>
                <a:latin typeface="AAAAAC+Calibri-Bold"/>
              </a:rPr>
              <a:t> turn 5MW ERL</a:t>
            </a:r>
            <a:endParaRPr lang="en-GB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1BAE6C42-8E79-41C4-8281-B87A0A101D5B}"/>
              </a:ext>
            </a:extLst>
          </p:cNvPr>
          <p:cNvSpPr txBox="1"/>
          <p:nvPr/>
        </p:nvSpPr>
        <p:spPr>
          <a:xfrm>
            <a:off x="8899326" y="3322567"/>
            <a:ext cx="3206915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800" b="1" i="0" u="none" strike="noStrike" baseline="0" dirty="0">
                <a:solidFill>
                  <a:srgbClr val="002749"/>
                </a:solidFill>
                <a:latin typeface="AAAAAC+Calibri-Bold"/>
              </a:rPr>
              <a:t>… and in further future..  </a:t>
            </a:r>
          </a:p>
          <a:p>
            <a:pPr algn="ctr"/>
            <a:r>
              <a:rPr lang="en-GB" sz="1800" b="1" i="0" u="none" strike="noStrike" baseline="0" dirty="0">
                <a:solidFill>
                  <a:srgbClr val="002749"/>
                </a:solidFill>
                <a:latin typeface="AAAAAC+Calibri-Bold"/>
              </a:rPr>
              <a:t>ERL Higgs factory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0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33" grpId="0" animBg="1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D775F112-F77D-4C46-8F3B-836DD2BB00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97" t="21459" r="4723" b="11308"/>
          <a:stretch/>
        </p:blipFill>
        <p:spPr>
          <a:xfrm>
            <a:off x="20547" y="-26531"/>
            <a:ext cx="6370313" cy="423893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119A159-AAD0-4E52-B7DB-F2EF67D42598}"/>
              </a:ext>
            </a:extLst>
          </p:cNvPr>
          <p:cNvSpPr txBox="1"/>
          <p:nvPr/>
        </p:nvSpPr>
        <p:spPr>
          <a:xfrm>
            <a:off x="85759" y="679024"/>
            <a:ext cx="1294906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 err="1"/>
              <a:t>Arantza</a:t>
            </a:r>
            <a:endParaRPr lang="fr-FR" sz="28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C27E851-45FA-45E1-97A8-24FFE1FE1003}"/>
              </a:ext>
            </a:extLst>
          </p:cNvPr>
          <p:cNvSpPr txBox="1"/>
          <p:nvPr/>
        </p:nvSpPr>
        <p:spPr>
          <a:xfrm>
            <a:off x="85759" y="121286"/>
            <a:ext cx="458131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Machine Learning HEP </a:t>
            </a:r>
            <a:r>
              <a:rPr lang="fr-FR" sz="2800" dirty="0" err="1"/>
              <a:t>Physics</a:t>
            </a:r>
            <a:endParaRPr lang="fr-FR" sz="28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09EEDBE-AA1B-4ABA-9CB4-59AAB1532B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2278" y="121287"/>
            <a:ext cx="4318616" cy="324661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96A2E1B-2E46-4206-AEE8-EA9B63C0D9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59" y="4643648"/>
            <a:ext cx="2987956" cy="99184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D96A711-1479-47E4-A58B-CC89AE280A5B}"/>
              </a:ext>
            </a:extLst>
          </p:cNvPr>
          <p:cNvSpPr txBox="1"/>
          <p:nvPr/>
        </p:nvSpPr>
        <p:spPr>
          <a:xfrm>
            <a:off x="85759" y="4246923"/>
            <a:ext cx="17783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Some</a:t>
            </a:r>
            <a:r>
              <a:rPr lang="fr-FR" dirty="0"/>
              <a:t> concepts…</a:t>
            </a:r>
            <a:endParaRPr lang="en-GB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3814EC1-0BB3-40EB-9F3C-DA5EECF9E6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3417" y="5255778"/>
            <a:ext cx="2224571" cy="1595702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2185D367-8B79-4EDA-BB37-A985FC506902}"/>
              </a:ext>
            </a:extLst>
          </p:cNvPr>
          <p:cNvSpPr txBox="1"/>
          <p:nvPr/>
        </p:nvSpPr>
        <p:spPr>
          <a:xfrm>
            <a:off x="536261" y="5684297"/>
            <a:ext cx="130183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(over)</a:t>
            </a:r>
            <a:r>
              <a:rPr lang="fr-FR" dirty="0" err="1"/>
              <a:t>fitting</a:t>
            </a:r>
            <a:endParaRPr lang="en-GB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763B2C4-2CF3-40C8-8795-2802BBEC9A51}"/>
              </a:ext>
            </a:extLst>
          </p:cNvPr>
          <p:cNvSpPr txBox="1"/>
          <p:nvPr/>
        </p:nvSpPr>
        <p:spPr>
          <a:xfrm>
            <a:off x="3101551" y="4638561"/>
            <a:ext cx="114473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score and </a:t>
            </a:r>
          </a:p>
          <a:p>
            <a:r>
              <a:rPr lang="fr-FR" dirty="0" err="1"/>
              <a:t>penalities</a:t>
            </a:r>
            <a:endParaRPr lang="en-GB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24B68ED3-FA86-4190-A7F1-AC8182AA5F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5525" y="3863646"/>
            <a:ext cx="3797924" cy="240794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BC5D8619-DD77-4C2F-9863-B52CA466B6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03141" y="3632666"/>
            <a:ext cx="4388859" cy="2971778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F670D427-7791-4C8F-A2B2-1F52F65C0FFD}"/>
              </a:ext>
            </a:extLst>
          </p:cNvPr>
          <p:cNvSpPr txBox="1"/>
          <p:nvPr/>
        </p:nvSpPr>
        <p:spPr>
          <a:xfrm>
            <a:off x="4800581" y="3340426"/>
            <a:ext cx="259083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Neural networks</a:t>
            </a:r>
            <a:endParaRPr lang="en-GB" sz="2800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699A6A6-938B-4C36-93AE-A2FBD60C809F}"/>
              </a:ext>
            </a:extLst>
          </p:cNvPr>
          <p:cNvSpPr txBox="1"/>
          <p:nvPr/>
        </p:nvSpPr>
        <p:spPr>
          <a:xfrm>
            <a:off x="8180767" y="3602036"/>
            <a:ext cx="393998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000" dirty="0"/>
              <a:t>Strong impact in </a:t>
            </a:r>
            <a:r>
              <a:rPr lang="fr-FR" sz="2000" dirty="0" err="1"/>
              <a:t>improving</a:t>
            </a:r>
            <a:r>
              <a:rPr lang="fr-FR" sz="2000" dirty="0"/>
              <a:t> analyses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18136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5" grpId="0" animBg="1"/>
      <p:bldP spid="18" grpId="0" animBg="1"/>
      <p:bldP spid="19" grpId="0" animBg="1"/>
      <p:bldP spid="24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4FC183B8-AA00-423B-A2D1-85D5FC18F4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26"/>
          <a:stretch/>
        </p:blipFill>
        <p:spPr>
          <a:xfrm>
            <a:off x="1" y="22737"/>
            <a:ext cx="5804452" cy="332484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E86DB98-0425-4A71-BC30-24BE0DC3211B}"/>
              </a:ext>
            </a:extLst>
          </p:cNvPr>
          <p:cNvSpPr txBox="1"/>
          <p:nvPr/>
        </p:nvSpPr>
        <p:spPr>
          <a:xfrm>
            <a:off x="0" y="98778"/>
            <a:ext cx="1639157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2800" dirty="0"/>
              <a:t>Alice, H1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8D811AA-3401-4F9D-B9F2-B9E606115C4C}"/>
              </a:ext>
            </a:extLst>
          </p:cNvPr>
          <p:cNvSpPr txBox="1"/>
          <p:nvPr/>
        </p:nvSpPr>
        <p:spPr>
          <a:xfrm>
            <a:off x="4561408" y="145316"/>
            <a:ext cx="1040689" cy="523220"/>
          </a:xfrm>
          <a:prstGeom prst="rect">
            <a:avLst/>
          </a:prstGeom>
          <a:solidFill>
            <a:srgbClr val="4CFE22"/>
          </a:solidFill>
        </p:spPr>
        <p:txBody>
          <a:bodyPr wrap="square">
            <a:spAutoFit/>
          </a:bodyPr>
          <a:lstStyle/>
          <a:p>
            <a:r>
              <a:rPr lang="en-GB" sz="2800" dirty="0"/>
              <a:t>Lucia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20AD408-919C-402E-AA52-A19EEE97F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904" y="3590491"/>
            <a:ext cx="2615729" cy="201517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530A2D5-18E5-427A-8501-19763D9E5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4633" y="3575406"/>
            <a:ext cx="3174662" cy="328259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75D7A4C-8067-4C57-922B-668CC8DFBA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2602" y="5006989"/>
            <a:ext cx="1547965" cy="1834794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B0B33583-5516-4CEE-967C-AB3AE73990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713" y="105481"/>
            <a:ext cx="5757286" cy="3138853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00A83546-4061-40D8-8F85-8221A73E9DA6}"/>
              </a:ext>
            </a:extLst>
          </p:cNvPr>
          <p:cNvSpPr txBox="1"/>
          <p:nvPr/>
        </p:nvSpPr>
        <p:spPr>
          <a:xfrm>
            <a:off x="6948585" y="145316"/>
            <a:ext cx="1173822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2400" dirty="0"/>
              <a:t>P-ONE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24F2BFB-9F80-4D01-ABC3-73AF06374E3A}"/>
              </a:ext>
            </a:extLst>
          </p:cNvPr>
          <p:cNvSpPr txBox="1"/>
          <p:nvPr/>
        </p:nvSpPr>
        <p:spPr>
          <a:xfrm>
            <a:off x="10976728" y="121271"/>
            <a:ext cx="1173822" cy="461665"/>
          </a:xfrm>
          <a:prstGeom prst="rect">
            <a:avLst/>
          </a:prstGeom>
          <a:solidFill>
            <a:srgbClr val="4CFE22"/>
          </a:solidFill>
        </p:spPr>
        <p:txBody>
          <a:bodyPr wrap="square">
            <a:spAutoFit/>
          </a:bodyPr>
          <a:lstStyle/>
          <a:p>
            <a:r>
              <a:rPr lang="en-GB" sz="2400" dirty="0" err="1"/>
              <a:t>Paweł</a:t>
            </a:r>
            <a:endParaRPr lang="en-GB" sz="2400" dirty="0"/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FF0520A1-3BEC-4415-AA5B-360A831D06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86" y="3156195"/>
            <a:ext cx="3262499" cy="1371600"/>
          </a:xfrm>
          <a:prstGeom prst="rect">
            <a:avLst/>
          </a:prstGeom>
        </p:spPr>
      </p:pic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03CAB4AB-D1BF-4866-A865-48EEA8D5EEDE}"/>
              </a:ext>
            </a:extLst>
          </p:cNvPr>
          <p:cNvCxnSpPr>
            <a:cxnSpLocks/>
          </p:cNvCxnSpPr>
          <p:nvPr/>
        </p:nvCxnSpPr>
        <p:spPr>
          <a:xfrm>
            <a:off x="6168887" y="49083"/>
            <a:ext cx="0" cy="677430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28BFA862-5233-47C4-8D23-E914726E8438}"/>
              </a:ext>
            </a:extLst>
          </p:cNvPr>
          <p:cNvCxnSpPr>
            <a:cxnSpLocks/>
          </p:cNvCxnSpPr>
          <p:nvPr/>
        </p:nvCxnSpPr>
        <p:spPr>
          <a:xfrm>
            <a:off x="6241775" y="82215"/>
            <a:ext cx="0" cy="677430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Image 36">
            <a:extLst>
              <a:ext uri="{FF2B5EF4-FFF2-40B4-BE49-F238E27FC236}">
                <a16:creationId xmlns:a16="http://schemas.microsoft.com/office/drawing/2014/main" id="{C4F615B0-EEE8-4EA2-84AA-0D9B5A7B43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0493" y="3076567"/>
            <a:ext cx="2388768" cy="1519134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75F9FF60-2902-48C8-9E13-E42EEE1F1E21}"/>
              </a:ext>
            </a:extLst>
          </p:cNvPr>
          <p:cNvSpPr txBox="1"/>
          <p:nvPr/>
        </p:nvSpPr>
        <p:spPr>
          <a:xfrm>
            <a:off x="3153450" y="3155152"/>
            <a:ext cx="12811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ALICE@LHC</a:t>
            </a:r>
            <a:endParaRPr lang="en-GB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20FC24E3-233B-4F57-8BFF-3E4B4153F5AB}"/>
              </a:ext>
            </a:extLst>
          </p:cNvPr>
          <p:cNvSpPr txBox="1"/>
          <p:nvPr/>
        </p:nvSpPr>
        <p:spPr>
          <a:xfrm>
            <a:off x="-4588" y="4602640"/>
            <a:ext cx="447077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400" dirty="0" err="1"/>
              <a:t>Correlations</a:t>
            </a:r>
            <a:r>
              <a:rPr lang="fr-FR" sz="1400" dirty="0"/>
              <a:t>, </a:t>
            </a:r>
            <a:r>
              <a:rPr lang="fr-FR" sz="1400" dirty="0" err="1"/>
              <a:t>particle</a:t>
            </a:r>
            <a:r>
              <a:rPr lang="fr-FR" sz="1400" dirty="0"/>
              <a:t> flows  show </a:t>
            </a:r>
            <a:r>
              <a:rPr lang="fr-FR" sz="1400" dirty="0" err="1"/>
              <a:t>very</a:t>
            </a:r>
            <a:r>
              <a:rPr lang="fr-FR" sz="1400" dirty="0"/>
              <a:t> </a:t>
            </a:r>
            <a:r>
              <a:rPr lang="fr-FR" sz="1400" dirty="0" err="1"/>
              <a:t>interesting</a:t>
            </a:r>
            <a:r>
              <a:rPr lang="fr-FR" sz="1400" dirty="0"/>
              <a:t> </a:t>
            </a:r>
            <a:r>
              <a:rPr lang="fr-FR" sz="1400" dirty="0" err="1"/>
              <a:t>features</a:t>
            </a:r>
            <a:endParaRPr lang="en-GB" sz="1400" dirty="0"/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ECF6C40C-6447-428D-A359-B1153E5418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5616" y="4907219"/>
            <a:ext cx="2394263" cy="1762205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C24D67BA-A917-490E-9023-8D73FAFE9F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17915" y="4917357"/>
            <a:ext cx="2665103" cy="1876777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04256BFE-E984-4DAA-B7DC-5DDE570065C1}"/>
              </a:ext>
            </a:extLst>
          </p:cNvPr>
          <p:cNvSpPr txBox="1"/>
          <p:nvPr/>
        </p:nvSpPr>
        <p:spPr>
          <a:xfrm>
            <a:off x="-1398" y="2785820"/>
            <a:ext cx="605189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dirty="0"/>
              <a:t>Quark Gluon Plasma (QGP) -Relativistic heavy-ion </a:t>
            </a:r>
            <a:r>
              <a:rPr lang="en-GB" dirty="0" err="1"/>
              <a:t>collisons</a:t>
            </a:r>
            <a:endParaRPr lang="en-GB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8198A363-103F-467A-ADCB-8A19E99EFF92}"/>
              </a:ext>
            </a:extLst>
          </p:cNvPr>
          <p:cNvSpPr txBox="1"/>
          <p:nvPr/>
        </p:nvSpPr>
        <p:spPr>
          <a:xfrm>
            <a:off x="6966399" y="3092782"/>
            <a:ext cx="46939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Neutrino </a:t>
            </a:r>
            <a:r>
              <a:rPr lang="fr-FR" dirty="0" err="1"/>
              <a:t>undersee</a:t>
            </a:r>
            <a:r>
              <a:rPr lang="fr-FR" dirty="0"/>
              <a:t> detectors </a:t>
            </a:r>
            <a:r>
              <a:rPr lang="fr-FR" dirty="0" err="1"/>
              <a:t>near</a:t>
            </a:r>
            <a:r>
              <a:rPr lang="fr-FR" dirty="0"/>
              <a:t> by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853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4" grpId="0" animBg="1"/>
      <p:bldP spid="25" grpId="0" animBg="1"/>
      <p:bldP spid="38" grpId="0" animBg="1"/>
      <p:bldP spid="39" grpId="0" animBg="1"/>
      <p:bldP spid="45" grpId="0" animBg="1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3232020-DE94-4B7D-8BBA-73D6734A9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069" y="76157"/>
            <a:ext cx="8901953" cy="690678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3E42E50-98B8-4F41-9BFA-84D0D806B20F}"/>
              </a:ext>
            </a:extLst>
          </p:cNvPr>
          <p:cNvSpPr txBox="1"/>
          <p:nvPr/>
        </p:nvSpPr>
        <p:spPr>
          <a:xfrm rot="16200000">
            <a:off x="-2156542" y="2841007"/>
            <a:ext cx="579688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TESHEP 2025@ </a:t>
            </a:r>
            <a:r>
              <a:rPr lang="en-GB" sz="3600" dirty="0" err="1"/>
              <a:t>Stará</a:t>
            </a:r>
            <a:r>
              <a:rPr lang="en-GB" sz="3600" dirty="0"/>
              <a:t> </a:t>
            </a:r>
            <a:r>
              <a:rPr lang="en-GB" sz="3600" dirty="0" err="1"/>
              <a:t>Lesná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903247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1CDB1B3B-B2FB-4BAC-A294-C254DA048C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48636" y="771625"/>
            <a:ext cx="6858002" cy="514350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8751D8D-3D1F-4BE9-8A0D-40F18C8E0F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846" y="700443"/>
            <a:ext cx="8204259" cy="6071932"/>
          </a:xfrm>
          <a:prstGeom prst="rect">
            <a:avLst/>
          </a:prstGeom>
        </p:spPr>
      </p:pic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0" y="85625"/>
            <a:ext cx="12116105" cy="584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 err="1"/>
              <a:t>From</a:t>
            </a:r>
            <a:r>
              <a:rPr lang="fr-FR" altLang="fr-FR" dirty="0"/>
              <a:t> </a:t>
            </a:r>
            <a:r>
              <a:rPr lang="fr-FR" altLang="fr-FR" dirty="0" err="1"/>
              <a:t>theory</a:t>
            </a:r>
            <a:r>
              <a:rPr lang="fr-FR" altLang="fr-FR" dirty="0"/>
              <a:t> </a:t>
            </a:r>
            <a:r>
              <a:rPr lang="fr-FR" altLang="fr-FR" dirty="0">
                <a:sym typeface="Wingdings" panose="05000000000000000000" pitchFamily="2" charset="2"/>
              </a:rPr>
              <a:t></a:t>
            </a:r>
            <a:r>
              <a:rPr lang="fr-FR" altLang="fr-FR" dirty="0"/>
              <a:t> </a:t>
            </a:r>
            <a:r>
              <a:rPr lang="fr-FR" altLang="fr-FR" dirty="0" err="1"/>
              <a:t>experiments</a:t>
            </a:r>
            <a:r>
              <a:rPr lang="fr-FR" altLang="fr-FR" dirty="0"/>
              <a:t> </a:t>
            </a:r>
            <a:r>
              <a:rPr lang="fr-FR" altLang="fr-FR" dirty="0">
                <a:sym typeface="Wingdings" panose="05000000000000000000" pitchFamily="2" charset="2"/>
              </a:rPr>
              <a:t></a:t>
            </a:r>
            <a:r>
              <a:rPr lang="fr-FR" altLang="fr-FR" dirty="0"/>
              <a:t> data analyses </a:t>
            </a:r>
            <a:r>
              <a:rPr lang="fr-FR" altLang="fr-FR" dirty="0">
                <a:sym typeface="Wingdings" panose="05000000000000000000" pitchFamily="2" charset="2"/>
              </a:rPr>
              <a:t>: the Hands-On !</a:t>
            </a:r>
            <a:endParaRPr lang="fr-FR" altLang="fr-FR" dirty="0"/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3671721" y="780922"/>
            <a:ext cx="4747499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/>
              <a:t>And </a:t>
            </a:r>
            <a:r>
              <a:rPr lang="fr-FR" altLang="fr-FR" sz="2000" dirty="0" err="1"/>
              <a:t>you</a:t>
            </a:r>
            <a:r>
              <a:rPr lang="fr-FR" altLang="fr-FR" sz="2000" dirty="0"/>
              <a:t> have to </a:t>
            </a:r>
            <a:r>
              <a:rPr lang="fr-FR" altLang="fr-FR" sz="2000" dirty="0" err="1"/>
              <a:t>be</a:t>
            </a:r>
            <a:r>
              <a:rPr lang="fr-FR" altLang="fr-FR" sz="2000" dirty="0"/>
              <a:t> smart and </a:t>
            </a:r>
            <a:r>
              <a:rPr lang="fr-FR" altLang="fr-FR" sz="2000" dirty="0" err="1"/>
              <a:t>well</a:t>
            </a:r>
            <a:r>
              <a:rPr lang="fr-FR" altLang="fr-FR" sz="2000" dirty="0"/>
              <a:t> </a:t>
            </a:r>
            <a:r>
              <a:rPr lang="fr-FR" altLang="fr-FR" sz="2000" dirty="0" err="1"/>
              <a:t>educated</a:t>
            </a:r>
            <a:r>
              <a:rPr lang="fr-FR" altLang="fr-FR" sz="2000" dirty="0"/>
              <a:t> to </a:t>
            </a:r>
            <a:r>
              <a:rPr lang="fr-FR" altLang="fr-FR" sz="2000" dirty="0" err="1"/>
              <a:t>perform</a:t>
            </a:r>
            <a:r>
              <a:rPr lang="fr-FR" altLang="fr-FR" sz="2000" dirty="0"/>
              <a:t> </a:t>
            </a:r>
            <a:r>
              <a:rPr lang="fr-FR" altLang="fr-FR" sz="2000" dirty="0" err="1"/>
              <a:t>analysis</a:t>
            </a:r>
            <a:r>
              <a:rPr lang="fr-FR" altLang="fr-FR" sz="2000" dirty="0"/>
              <a:t>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6E2AD00-D40B-4A74-A301-CD355191C240}"/>
              </a:ext>
            </a:extLst>
          </p:cNvPr>
          <p:cNvSpPr txBox="1"/>
          <p:nvPr/>
        </p:nvSpPr>
        <p:spPr>
          <a:xfrm>
            <a:off x="3359775" y="1583071"/>
            <a:ext cx="8095910" cy="461665"/>
          </a:xfrm>
          <a:prstGeom prst="rect">
            <a:avLst/>
          </a:prstGeom>
          <a:solidFill>
            <a:srgbClr val="F9D28D"/>
          </a:solidFill>
        </p:spPr>
        <p:txBody>
          <a:bodyPr wrap="square" rtlCol="0">
            <a:spAutoFit/>
          </a:bodyPr>
          <a:lstStyle/>
          <a:p>
            <a:r>
              <a:rPr lang="fr-FR" sz="2400" dirty="0"/>
              <a:t>And </a:t>
            </a:r>
            <a:r>
              <a:rPr lang="fr-FR" sz="2400" dirty="0" err="1"/>
              <a:t>you</a:t>
            </a:r>
            <a:r>
              <a:rPr lang="fr-FR" sz="2400" dirty="0"/>
              <a:t> </a:t>
            </a:r>
            <a:r>
              <a:rPr lang="fr-FR" sz="2400" dirty="0" err="1"/>
              <a:t>need</a:t>
            </a:r>
            <a:r>
              <a:rPr lang="fr-FR" sz="2400" dirty="0"/>
              <a:t> </a:t>
            </a:r>
            <a:r>
              <a:rPr lang="fr-FR" sz="2400" dirty="0" err="1"/>
              <a:t>Rafal</a:t>
            </a:r>
            <a:r>
              <a:rPr lang="fr-FR" sz="2400" dirty="0"/>
              <a:t>   and </a:t>
            </a:r>
            <a:r>
              <a:rPr lang="fr-FR" sz="2400" dirty="0" err="1"/>
              <a:t>Valeriia</a:t>
            </a:r>
            <a:r>
              <a:rPr lang="fr-FR" sz="2400" dirty="0"/>
              <a:t>    and </a:t>
            </a:r>
            <a:r>
              <a:rPr lang="fr-FR" sz="2400" dirty="0" err="1">
                <a:highlight>
                  <a:srgbClr val="00FF00"/>
                </a:highlight>
              </a:rPr>
              <a:t>Dominik</a:t>
            </a:r>
            <a:r>
              <a:rPr lang="fr-FR" sz="2400" dirty="0">
                <a:highlight>
                  <a:srgbClr val="00FF00"/>
                </a:highlight>
              </a:rPr>
              <a:t> </a:t>
            </a:r>
            <a:r>
              <a:rPr lang="fr-FR" sz="2400" dirty="0"/>
              <a:t>and</a:t>
            </a:r>
            <a:r>
              <a:rPr lang="fr-FR" sz="2400" dirty="0">
                <a:highlight>
                  <a:srgbClr val="00FF00"/>
                </a:highlight>
              </a:rPr>
              <a:t> </a:t>
            </a:r>
            <a:r>
              <a:rPr lang="en-GB" sz="2400" dirty="0">
                <a:highlight>
                  <a:srgbClr val="00FF00"/>
                </a:highlight>
              </a:rPr>
              <a:t>Olena</a:t>
            </a:r>
            <a:endParaRPr lang="fr-FR" sz="2400" dirty="0">
              <a:highlight>
                <a:srgbClr val="00FF00"/>
              </a:highlight>
            </a:endParaRPr>
          </a:p>
        </p:txBody>
      </p:sp>
      <p:sp>
        <p:nvSpPr>
          <p:cNvPr id="8" name="AutoShape 2" descr="IMG_2475.jpg">
            <a:extLst>
              <a:ext uri="{FF2B5EF4-FFF2-40B4-BE49-F238E27FC236}">
                <a16:creationId xmlns:a16="http://schemas.microsoft.com/office/drawing/2014/main" id="{6DC86579-917E-437E-A72E-46544329AB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4041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480D5DD-3AD4-42D1-A1BF-8AE347879DA1}"/>
              </a:ext>
            </a:extLst>
          </p:cNvPr>
          <p:cNvSpPr txBox="1"/>
          <p:nvPr/>
        </p:nvSpPr>
        <p:spPr>
          <a:xfrm>
            <a:off x="5194579" y="1570806"/>
            <a:ext cx="803618" cy="461665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400" dirty="0" err="1"/>
              <a:t>Rafal</a:t>
            </a:r>
            <a:endParaRPr lang="fr-FR" sz="2400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B0B83E7-7DEF-44DF-9C2B-A785246A0D15}"/>
              </a:ext>
            </a:extLst>
          </p:cNvPr>
          <p:cNvSpPr txBox="1"/>
          <p:nvPr/>
        </p:nvSpPr>
        <p:spPr>
          <a:xfrm>
            <a:off x="6596909" y="1570805"/>
            <a:ext cx="1110112" cy="461665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400" dirty="0" err="1"/>
              <a:t>Valeriia</a:t>
            </a:r>
            <a:endParaRPr lang="fr-FR" sz="24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5437F7E-F212-42B4-93B7-E202B7621BE8}"/>
              </a:ext>
            </a:extLst>
          </p:cNvPr>
          <p:cNvSpPr txBox="1"/>
          <p:nvPr/>
        </p:nvSpPr>
        <p:spPr>
          <a:xfrm>
            <a:off x="313414" y="5546033"/>
            <a:ext cx="1169434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Let's begin the hands-on session – it's time to put theory into practice!</a:t>
            </a:r>
          </a:p>
        </p:txBody>
      </p:sp>
    </p:spTree>
    <p:extLst>
      <p:ext uri="{BB962C8B-B14F-4D97-AF65-F5344CB8AC3E}">
        <p14:creationId xmlns:p14="http://schemas.microsoft.com/office/powerpoint/2010/main" val="47823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6" grpId="0" animBg="1"/>
      <p:bldP spid="21" grpId="0" animBg="1"/>
      <p:bldP spid="28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5A19C94A-B3D3-4A34-BB4C-A83A1BF653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822" y="1"/>
            <a:ext cx="4781177" cy="3429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302701F-26CE-4EEE-A47E-3433CDC76E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49"/>
            <a:ext cx="7897906" cy="4368529"/>
          </a:xfrm>
          <a:prstGeom prst="rect">
            <a:avLst/>
          </a:prstGeom>
        </p:spPr>
      </p:pic>
      <p:sp>
        <p:nvSpPr>
          <p:cNvPr id="5" name="ZoneTexte 3"/>
          <p:cNvSpPr txBox="1">
            <a:spLocks noChangeArrowheads="1"/>
          </p:cNvSpPr>
          <p:nvPr/>
        </p:nvSpPr>
        <p:spPr bwMode="auto">
          <a:xfrm>
            <a:off x="0" y="-19908"/>
            <a:ext cx="6918058" cy="4619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 err="1"/>
              <a:t>LectureTime</a:t>
            </a:r>
            <a:r>
              <a:rPr lang="en-US" altLang="fr-FR" sz="2400" dirty="0"/>
              <a:t> @ TESHEP2025</a:t>
            </a:r>
            <a:endParaRPr lang="fr-FR" altLang="fr-FR" sz="2400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C6207A48-1B85-4548-A14C-4A8015DC87C6}"/>
              </a:ext>
            </a:extLst>
          </p:cNvPr>
          <p:cNvSpPr txBox="1"/>
          <p:nvPr/>
        </p:nvSpPr>
        <p:spPr>
          <a:xfrm>
            <a:off x="55598" y="665798"/>
            <a:ext cx="32337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Class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almost</a:t>
            </a:r>
            <a:r>
              <a:rPr lang="fr-FR" dirty="0"/>
              <a:t> </a:t>
            </a:r>
            <a:r>
              <a:rPr lang="fr-FR" dirty="0" err="1"/>
              <a:t>everytime</a:t>
            </a:r>
            <a:r>
              <a:rPr lang="fr-FR" dirty="0"/>
              <a:t> full !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E0A040E-13C0-4E3D-9CD9-DA2587230A9E}"/>
              </a:ext>
            </a:extLst>
          </p:cNvPr>
          <p:cNvSpPr txBox="1"/>
          <p:nvPr/>
        </p:nvSpPr>
        <p:spPr>
          <a:xfrm>
            <a:off x="8927807" y="211073"/>
            <a:ext cx="304077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Student</a:t>
            </a:r>
            <a:r>
              <a:rPr lang="fr-FR" dirty="0"/>
              <a:t> Very </a:t>
            </a:r>
            <a:r>
              <a:rPr lang="fr-FR" dirty="0" err="1"/>
              <a:t>concentrated</a:t>
            </a:r>
            <a:r>
              <a:rPr lang="fr-FR" dirty="0"/>
              <a:t> !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512F43A-E190-412F-8760-95E80D1DD6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96"/>
          <a:stretch/>
        </p:blipFill>
        <p:spPr>
          <a:xfrm>
            <a:off x="3785458" y="4035294"/>
            <a:ext cx="2646511" cy="280899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792D3FB-6E56-4795-89BF-2C40A55514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6" y="3981222"/>
            <a:ext cx="3836504" cy="2877378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2DCB9F88-4D01-4DE0-8032-B67D65B3C1FA}"/>
              </a:ext>
            </a:extLst>
          </p:cNvPr>
          <p:cNvSpPr txBox="1"/>
          <p:nvPr/>
        </p:nvSpPr>
        <p:spPr>
          <a:xfrm>
            <a:off x="1104729" y="6400741"/>
            <a:ext cx="361272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000" dirty="0" err="1"/>
              <a:t>Asking</a:t>
            </a:r>
            <a:r>
              <a:rPr lang="fr-FR" sz="2000" dirty="0"/>
              <a:t> </a:t>
            </a:r>
            <a:r>
              <a:rPr lang="fr-FR" sz="2000" dirty="0" err="1"/>
              <a:t>many</a:t>
            </a:r>
            <a:r>
              <a:rPr lang="fr-FR" sz="2000" dirty="0"/>
              <a:t> </a:t>
            </a:r>
            <a:r>
              <a:rPr lang="fr-FR" sz="2000" dirty="0" err="1"/>
              <a:t>intersting</a:t>
            </a:r>
            <a:r>
              <a:rPr lang="fr-FR" sz="2000" dirty="0"/>
              <a:t> questions</a:t>
            </a:r>
          </a:p>
        </p:txBody>
      </p:sp>
      <p:sp>
        <p:nvSpPr>
          <p:cNvPr id="36" name="ZoneTexte 3">
            <a:extLst>
              <a:ext uri="{FF2B5EF4-FFF2-40B4-BE49-F238E27FC236}">
                <a16:creationId xmlns:a16="http://schemas.microsoft.com/office/drawing/2014/main" id="{5C5B8FAB-BC70-4F54-91FF-BAA20902A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0922" y="4925302"/>
            <a:ext cx="5823776" cy="193899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r-FR" sz="24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Thank you !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It was very enjoyable to teach in this nice and stimulating atmosphere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2400" dirty="0"/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7ECC99C9-1759-4A66-980B-E77768C2049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7" t="24560" r="9212" b="38764"/>
          <a:stretch/>
        </p:blipFill>
        <p:spPr>
          <a:xfrm>
            <a:off x="6380922" y="3343773"/>
            <a:ext cx="5823776" cy="1970136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E5992663-B742-4594-A5CA-77EFAFBD0389}"/>
              </a:ext>
            </a:extLst>
          </p:cNvPr>
          <p:cNvSpPr txBox="1"/>
          <p:nvPr/>
        </p:nvSpPr>
        <p:spPr>
          <a:xfrm>
            <a:off x="10258841" y="4828100"/>
            <a:ext cx="19331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… </a:t>
            </a:r>
            <a:r>
              <a:rPr lang="fr-FR" dirty="0" err="1"/>
              <a:t>participating</a:t>
            </a:r>
            <a:r>
              <a:rPr lang="fr-FR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0255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5" grpId="0" animBg="1"/>
      <p:bldP spid="41" grpId="0" animBg="1"/>
      <p:bldP spid="33" grpId="0" animBg="1"/>
      <p:bldP spid="36" grpId="0" animBg="1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8E271A8E-ED87-4779-9FF6-07B1A807F4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3555"/>
            <a:ext cx="3476065" cy="463475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E0D917B-0904-4F42-9640-F6420B0498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069" y="533057"/>
            <a:ext cx="5212288" cy="390921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D977FED-281C-4C3C-A4BD-3E2E19AAFD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363" y="-154111"/>
            <a:ext cx="3637638" cy="389964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30D9A8F-7983-4C35-8578-A056A49B694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363" y="3064789"/>
            <a:ext cx="3637637" cy="3882013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8F7206F7-354D-4598-B898-32AF7A42CD9D}"/>
              </a:ext>
            </a:extLst>
          </p:cNvPr>
          <p:cNvSpPr txBox="1"/>
          <p:nvPr/>
        </p:nvSpPr>
        <p:spPr>
          <a:xfrm>
            <a:off x="1" y="13555"/>
            <a:ext cx="121920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4000" dirty="0"/>
              <a:t>The </a:t>
            </a:r>
            <a:r>
              <a:rPr lang="fr-FR" sz="4000" dirty="0" err="1"/>
              <a:t>preparation</a:t>
            </a:r>
            <a:r>
              <a:rPr lang="fr-FR" sz="4000" dirty="0"/>
              <a:t> of the </a:t>
            </a:r>
            <a:r>
              <a:rPr lang="fr-FR" sz="4000" dirty="0" err="1"/>
              <a:t>presentations</a:t>
            </a:r>
            <a:r>
              <a:rPr lang="fr-FR" sz="4000" dirty="0"/>
              <a:t> </a:t>
            </a:r>
            <a:r>
              <a:rPr lang="fr-FR" sz="4000" dirty="0" err="1"/>
              <a:t>was</a:t>
            </a:r>
            <a:r>
              <a:rPr lang="fr-FR" sz="4000" dirty="0"/>
              <a:t> </a:t>
            </a:r>
            <a:r>
              <a:rPr lang="fr-FR" sz="4000" dirty="0" err="1"/>
              <a:t>very</a:t>
            </a:r>
            <a:r>
              <a:rPr lang="fr-FR" sz="4000" dirty="0"/>
              <a:t> intense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32A76AB4-7D1B-493E-B359-EF4DE28878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65" y="4141168"/>
            <a:ext cx="3582254" cy="268669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39B58AC-D80F-4D44-AB0B-E461E4F0797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140" y="4157753"/>
            <a:ext cx="3582256" cy="268669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1ADC358-5F0A-4935-8C62-9164217B1FD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4442273"/>
            <a:ext cx="3202896" cy="240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28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97BD62B-7FBB-4716-ABCC-B10352F410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525" y="1945893"/>
            <a:ext cx="6549475" cy="491210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6F525D50-3CF9-4C1C-B373-B0B25B35C3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72582" y="360175"/>
            <a:ext cx="2881395" cy="216104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9F729AEE-E25C-4528-A239-D62598BBE1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77089" y="357651"/>
            <a:ext cx="2861225" cy="214591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E7FA7169-A1F5-430A-92A9-DDDD7B38AC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84"/>
          <a:stretch/>
        </p:blipFill>
        <p:spPr>
          <a:xfrm rot="5400000">
            <a:off x="4588757" y="557052"/>
            <a:ext cx="2861224" cy="1747121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931A4524-E75A-4137-AD56-3BEFD22CE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41" y="2586380"/>
            <a:ext cx="5662066" cy="4251447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21AAD5FF-F39C-485C-A0EE-4DA8CCAB81B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" t="19642" r="-2113" b="36716"/>
          <a:stretch/>
        </p:blipFill>
        <p:spPr>
          <a:xfrm>
            <a:off x="-19541" y="-38104"/>
            <a:ext cx="5263894" cy="3089529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E73E413A-78C3-4606-BBFE-6EB46CE1CE92}"/>
              </a:ext>
            </a:extLst>
          </p:cNvPr>
          <p:cNvSpPr txBox="1"/>
          <p:nvPr/>
        </p:nvSpPr>
        <p:spPr>
          <a:xfrm>
            <a:off x="-4029" y="20173"/>
            <a:ext cx="505106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E" sz="3600" dirty="0"/>
              <a:t>NICE MOMENTS@</a:t>
            </a:r>
            <a:r>
              <a:rPr lang="fr-FR" sz="3600" dirty="0"/>
              <a:t>TESHEP</a:t>
            </a:r>
            <a:endParaRPr lang="en-IE" sz="3600" dirty="0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4B7E8253-EF7B-439F-A247-846E86590485}"/>
              </a:ext>
            </a:extLst>
          </p:cNvPr>
          <p:cNvSpPr txBox="1"/>
          <p:nvPr/>
        </p:nvSpPr>
        <p:spPr>
          <a:xfrm>
            <a:off x="6925273" y="788281"/>
            <a:ext cx="211974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Learning how to </a:t>
            </a:r>
            <a:r>
              <a:rPr lang="fr-FR" dirty="0" err="1"/>
              <a:t>row</a:t>
            </a:r>
            <a:endParaRPr lang="en-GB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CD56B93-AD2F-419C-AE8F-8B00853B80E6}"/>
              </a:ext>
            </a:extLst>
          </p:cNvPr>
          <p:cNvSpPr txBox="1"/>
          <p:nvPr/>
        </p:nvSpPr>
        <p:spPr>
          <a:xfrm>
            <a:off x="6559093" y="2923976"/>
            <a:ext cx="394435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We all safely reached the end of the trip</a:t>
            </a: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4C17C5ED-F8CC-4DF4-885D-28C1FE86B3A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435" y="2586380"/>
            <a:ext cx="1641774" cy="1413857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88766F37-1DB7-44BA-A543-CF6392BB1D99}"/>
              </a:ext>
            </a:extLst>
          </p:cNvPr>
          <p:cNvSpPr txBox="1"/>
          <p:nvPr/>
        </p:nvSpPr>
        <p:spPr>
          <a:xfrm>
            <a:off x="4814692" y="2592527"/>
            <a:ext cx="75212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All .. ?</a:t>
            </a:r>
            <a:endParaRPr lang="en-GB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FB0CE065-151C-4E03-A0CB-8213EC9A2E5D}"/>
              </a:ext>
            </a:extLst>
          </p:cNvPr>
          <p:cNvSpPr txBox="1"/>
          <p:nvPr/>
        </p:nvSpPr>
        <p:spPr>
          <a:xfrm>
            <a:off x="5378150" y="168759"/>
            <a:ext cx="420846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400" dirty="0" err="1"/>
              <a:t>we</a:t>
            </a:r>
            <a:r>
              <a:rPr lang="fr-FR" sz="2400" dirty="0"/>
              <a:t> </a:t>
            </a:r>
            <a:r>
              <a:rPr lang="fr-FR" sz="2400" dirty="0" err="1"/>
              <a:t>discovered</a:t>
            </a:r>
            <a:r>
              <a:rPr lang="fr-FR" sz="2400" dirty="0"/>
              <a:t> </a:t>
            </a:r>
            <a:r>
              <a:rPr lang="fr-FR" sz="2400" dirty="0" err="1"/>
              <a:t>that</a:t>
            </a:r>
            <a:r>
              <a:rPr lang="fr-FR" sz="2400" dirty="0"/>
              <a:t> in the </a:t>
            </a:r>
            <a:r>
              <a:rPr lang="fr-FR" sz="2400" dirty="0" err="1"/>
              <a:t>region</a:t>
            </a:r>
            <a:endParaRPr lang="fr-FR" sz="2400" dirty="0"/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5551D08A-7B30-4F57-B09A-FBAD820E22A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674" y="-42579"/>
            <a:ext cx="1727641" cy="288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86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2" grpId="0" animBg="1"/>
      <p:bldP spid="4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6D91253-B617-43FC-B38F-F52EF19D24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27" y="3429000"/>
            <a:ext cx="4540817" cy="340561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9091039-A49A-48A0-851A-58DA2BC1D5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26496" y="2904936"/>
            <a:ext cx="4491059" cy="336829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3930C7D-E494-42E6-86BC-9BB0A928EA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26" y="23388"/>
            <a:ext cx="7068800" cy="39762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AB428F7-2D37-40EB-9FBE-225B5D2EC9B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62" r="27041"/>
          <a:stretch/>
        </p:blipFill>
        <p:spPr>
          <a:xfrm rot="5400000">
            <a:off x="3581821" y="-40535"/>
            <a:ext cx="2474843" cy="4316962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C766E399-D93B-4ED8-817C-11F325B580F1}"/>
              </a:ext>
            </a:extLst>
          </p:cNvPr>
          <p:cNvSpPr txBox="1"/>
          <p:nvPr/>
        </p:nvSpPr>
        <p:spPr>
          <a:xfrm>
            <a:off x="0" y="1989"/>
            <a:ext cx="480131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E" sz="3600" dirty="0"/>
              <a:t>Music evening @TESHEP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22BF3ED-656B-4DA6-B4D0-7FBA225FD303}"/>
              </a:ext>
            </a:extLst>
          </p:cNvPr>
          <p:cNvSpPr txBox="1"/>
          <p:nvPr/>
        </p:nvSpPr>
        <p:spPr>
          <a:xfrm>
            <a:off x="628425" y="5983552"/>
            <a:ext cx="559719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Nice night sessions !  Music 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549394C2-E7E8-4AC4-9309-754A57D59E4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123" y="2932043"/>
            <a:ext cx="5234609" cy="392595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5CC3CBD-0B71-42D8-ABDA-682ABE578AB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391" y="-9742"/>
            <a:ext cx="5234609" cy="3925957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C5C921B5-1B36-49E8-B1F0-2898322A9669}"/>
              </a:ext>
            </a:extLst>
          </p:cNvPr>
          <p:cNvSpPr txBox="1"/>
          <p:nvPr/>
        </p:nvSpPr>
        <p:spPr>
          <a:xfrm>
            <a:off x="7346791" y="6352884"/>
            <a:ext cx="31904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But not </a:t>
            </a:r>
            <a:r>
              <a:rPr lang="fr-FR" dirty="0" err="1"/>
              <a:t>only</a:t>
            </a:r>
            <a:r>
              <a:rPr lang="fr-FR" dirty="0"/>
              <a:t> !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07F63C33-3F05-4C61-ADEA-64BA8FFD5894}"/>
              </a:ext>
            </a:extLst>
          </p:cNvPr>
          <p:cNvSpPr txBox="1"/>
          <p:nvPr/>
        </p:nvSpPr>
        <p:spPr>
          <a:xfrm>
            <a:off x="6096000" y="571222"/>
            <a:ext cx="559719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All the </a:t>
            </a:r>
            <a:r>
              <a:rPr lang="fr-FR" dirty="0" err="1"/>
              <a:t>available</a:t>
            </a:r>
            <a:r>
              <a:rPr lang="fr-FR" dirty="0"/>
              <a:t> </a:t>
            </a:r>
            <a:r>
              <a:rPr lang="fr-FR" dirty="0" err="1"/>
              <a:t>beers</a:t>
            </a:r>
            <a:r>
              <a:rPr lang="fr-FR" dirty="0"/>
              <a:t> </a:t>
            </a:r>
            <a:r>
              <a:rPr lang="fr-FR" dirty="0" err="1"/>
              <a:t>were</a:t>
            </a:r>
            <a:r>
              <a:rPr lang="fr-FR" dirty="0"/>
              <a:t> </a:t>
            </a:r>
            <a:r>
              <a:rPr lang="fr-FR" dirty="0" err="1"/>
              <a:t>consumed</a:t>
            </a:r>
            <a:r>
              <a:rPr lang="fr-FR" dirty="0"/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21758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8" grpId="0" animBg="1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3EF432B-244B-45C9-BF4D-65335C6F27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ZoneTexte 27">
            <a:extLst>
              <a:ext uri="{FF2B5EF4-FFF2-40B4-BE49-F238E27FC236}">
                <a16:creationId xmlns:a16="http://schemas.microsoft.com/office/drawing/2014/main" id="{06940FB6-E94D-4BA4-8A31-E61648F58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8704" y="-14057"/>
            <a:ext cx="12240703" cy="460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Football as usual as always !!</a:t>
            </a:r>
            <a:endParaRPr lang="fr-FR" altLang="fr-FR" sz="240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56A7783A-E85D-4F55-83A1-9BE2AE2FA9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7187" y="4374534"/>
            <a:ext cx="2838246" cy="2128685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345471EB-2798-4E2D-9EC5-237B7F544B1A}"/>
              </a:ext>
            </a:extLst>
          </p:cNvPr>
          <p:cNvSpPr txBox="1"/>
          <p:nvPr/>
        </p:nvSpPr>
        <p:spPr>
          <a:xfrm>
            <a:off x="112332" y="5051619"/>
            <a:ext cx="34259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Professors</a:t>
            </a:r>
            <a:r>
              <a:rPr lang="fr-FR" dirty="0"/>
              <a:t> have </a:t>
            </a:r>
            <a:r>
              <a:rPr lang="fr-FR" dirty="0" err="1"/>
              <a:t>used</a:t>
            </a:r>
            <a:r>
              <a:rPr lang="fr-FR" dirty="0"/>
              <a:t> all possible tricks to </a:t>
            </a:r>
            <a:r>
              <a:rPr lang="fr-FR" dirty="0" err="1"/>
              <a:t>preserve</a:t>
            </a:r>
            <a:r>
              <a:rPr lang="fr-FR" dirty="0"/>
              <a:t> tradition…</a:t>
            </a:r>
            <a:endParaRPr lang="en-GB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75B155B-DF81-47C1-BAC7-4079467670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8901" y="4230008"/>
            <a:ext cx="5855506" cy="2775248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9B4D1A50-BF64-4170-96A6-89A8D25C1ED8}"/>
              </a:ext>
            </a:extLst>
          </p:cNvPr>
          <p:cNvSpPr txBox="1"/>
          <p:nvPr/>
        </p:nvSpPr>
        <p:spPr>
          <a:xfrm>
            <a:off x="1261610" y="3944933"/>
            <a:ext cx="44047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Spectators</a:t>
            </a:r>
            <a:r>
              <a:rPr lang="fr-FR" dirty="0"/>
              <a:t> </a:t>
            </a:r>
            <a:r>
              <a:rPr lang="fr-FR" dirty="0" err="1"/>
              <a:t>were</a:t>
            </a:r>
            <a:r>
              <a:rPr lang="fr-FR" dirty="0"/>
              <a:t> </a:t>
            </a:r>
            <a:r>
              <a:rPr lang="fr-FR" dirty="0" err="1"/>
              <a:t>passionated</a:t>
            </a:r>
            <a:r>
              <a:rPr lang="fr-FR" dirty="0"/>
              <a:t> in the stadium !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BCAA19D8-7105-4D24-860E-133F37DCED26}"/>
              </a:ext>
            </a:extLst>
          </p:cNvPr>
          <p:cNvSpPr txBox="1"/>
          <p:nvPr/>
        </p:nvSpPr>
        <p:spPr>
          <a:xfrm flipH="1">
            <a:off x="958584" y="6381053"/>
            <a:ext cx="43617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Finally</a:t>
            </a:r>
            <a:r>
              <a:rPr lang="fr-FR" dirty="0"/>
              <a:t>, tradition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kept</a:t>
            </a:r>
            <a:r>
              <a:rPr lang="fr-FR" dirty="0"/>
              <a:t>… </a:t>
            </a:r>
            <a:r>
              <a:rPr lang="fr-FR" dirty="0" err="1"/>
              <a:t>professors</a:t>
            </a:r>
            <a:r>
              <a:rPr lang="fr-FR" dirty="0"/>
              <a:t> </a:t>
            </a:r>
            <a:r>
              <a:rPr lang="fr-FR" dirty="0" err="1"/>
              <a:t>win</a:t>
            </a:r>
            <a:r>
              <a:rPr lang="fr-FR" dirty="0"/>
              <a:t> ! 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67FBDD1C-268D-4F5C-BE33-494C3D8F97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487" y="476947"/>
            <a:ext cx="2744284" cy="2066789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C75AB5EF-9B89-4988-A608-2F1DAD9EA2B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704" y="152085"/>
            <a:ext cx="2087572" cy="2429175"/>
          </a:xfrm>
          <a:prstGeom prst="rect">
            <a:avLst/>
          </a:prstGeom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BF15582A-21DC-494D-9A5F-8FA40F4B7B6F}"/>
              </a:ext>
            </a:extLst>
          </p:cNvPr>
          <p:cNvSpPr txBox="1"/>
          <p:nvPr/>
        </p:nvSpPr>
        <p:spPr>
          <a:xfrm>
            <a:off x="663293" y="2468915"/>
            <a:ext cx="29786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Ball control …</a:t>
            </a:r>
            <a:r>
              <a:rPr lang="fr-FR" dirty="0" err="1"/>
              <a:t>always</a:t>
            </a:r>
            <a:r>
              <a:rPr lang="fr-FR" dirty="0"/>
              <a:t> </a:t>
            </a:r>
            <a:r>
              <a:rPr lang="fr-FR" dirty="0" err="1"/>
              <a:t>perfect</a:t>
            </a:r>
            <a:r>
              <a:rPr lang="fr-FR" dirty="0"/>
              <a:t>…</a:t>
            </a: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9D439EEB-48D0-4F54-9FEB-FF8A067928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070" y="50967"/>
            <a:ext cx="3827929" cy="2775248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5711EE25-8E33-4B64-B6AE-BBB640327D24}"/>
              </a:ext>
            </a:extLst>
          </p:cNvPr>
          <p:cNvSpPr txBox="1"/>
          <p:nvPr/>
        </p:nvSpPr>
        <p:spPr>
          <a:xfrm>
            <a:off x="9127655" y="2417545"/>
            <a:ext cx="26577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Contacts </a:t>
            </a:r>
            <a:r>
              <a:rPr lang="fr-FR" dirty="0" err="1"/>
              <a:t>were</a:t>
            </a:r>
            <a:r>
              <a:rPr lang="fr-FR" dirty="0"/>
              <a:t>… </a:t>
            </a:r>
            <a:r>
              <a:rPr lang="fr-FR" dirty="0" err="1"/>
              <a:t>friendly</a:t>
            </a:r>
            <a:r>
              <a:rPr lang="fr-FR" dirty="0"/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187802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31" grpId="0" animBg="1"/>
      <p:bldP spid="32" grpId="0" animBg="1"/>
      <p:bldP spid="35" grpId="0" animBg="1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ilm1">
            <a:hlinkClick r:id="" action="ppaction://media"/>
            <a:extLst>
              <a:ext uri="{FF2B5EF4-FFF2-40B4-BE49-F238E27FC236}">
                <a16:creationId xmlns:a16="http://schemas.microsoft.com/office/drawing/2014/main" id="{B22FCDA1-D617-45F7-8CAC-1E6AA106E4B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46936C44-6648-4AC4-A546-DAA3DB3C69B8}"/>
              </a:ext>
            </a:extLst>
          </p:cNvPr>
          <p:cNvSpPr txBox="1"/>
          <p:nvPr/>
        </p:nvSpPr>
        <p:spPr>
          <a:xfrm>
            <a:off x="198783" y="178904"/>
            <a:ext cx="994015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/>
              <a:t>And a </a:t>
            </a:r>
            <a:r>
              <a:rPr lang="fr-FR" sz="2800" dirty="0" err="1"/>
              <a:t>nice</a:t>
            </a:r>
            <a:r>
              <a:rPr lang="fr-FR" sz="2800" dirty="0"/>
              <a:t> film made by </a:t>
            </a:r>
            <a:r>
              <a:rPr lang="fr-FR" sz="2800" dirty="0" err="1"/>
              <a:t>Anastasiia</a:t>
            </a:r>
            <a:r>
              <a:rPr lang="fr-FR" sz="2800" dirty="0"/>
              <a:t>  </a:t>
            </a:r>
            <a:r>
              <a:rPr lang="fr-FR" sz="2800" dirty="0" err="1"/>
              <a:t>collecting</a:t>
            </a:r>
            <a:r>
              <a:rPr lang="fr-FR" sz="2800" dirty="0"/>
              <a:t> </a:t>
            </a:r>
            <a:r>
              <a:rPr lang="fr-FR" sz="2800" dirty="0" err="1"/>
              <a:t>some</a:t>
            </a:r>
            <a:r>
              <a:rPr lang="fr-FR" sz="2800" dirty="0"/>
              <a:t> </a:t>
            </a:r>
            <a:r>
              <a:rPr lang="fr-FR" sz="2800" dirty="0" err="1"/>
              <a:t>nice</a:t>
            </a:r>
            <a:r>
              <a:rPr lang="fr-FR" sz="2800" dirty="0"/>
              <a:t> moments 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7643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">
            <a:extLst>
              <a:ext uri="{FF2B5EF4-FFF2-40B4-BE49-F238E27FC236}">
                <a16:creationId xmlns:a16="http://schemas.microsoft.com/office/drawing/2014/main" id="{ED1E4D48-D5BD-4E3D-909E-F5B17BB49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5838" y="5555294"/>
            <a:ext cx="31059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fr-FR" sz="1600" i="1" dirty="0"/>
              <a:t>But this it has been possible also thank to practical organization and in particular to</a:t>
            </a:r>
            <a:endParaRPr lang="fr-FR" altLang="fr-FR" sz="1600" i="1" dirty="0"/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id="{ABA48BE1-D2DB-4461-8FFD-D66102079F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8828" y="6386291"/>
            <a:ext cx="28799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b="1" dirty="0"/>
              <a:t>Catherine </a:t>
            </a:r>
            <a:r>
              <a:rPr lang="en-US" altLang="fr-FR" sz="2400" b="1" dirty="0" err="1"/>
              <a:t>Bourge</a:t>
            </a:r>
            <a:r>
              <a:rPr lang="en-US" altLang="fr-FR" sz="2400" b="1" dirty="0"/>
              <a:t> </a:t>
            </a:r>
            <a:endParaRPr lang="fr-FR" altLang="fr-FR" sz="2400" b="1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B32761F-E558-4D90-A5AA-8F89B21855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879" y="112472"/>
            <a:ext cx="5048193" cy="6714115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B85032F5-A166-480F-A53B-D54646F884E5}"/>
              </a:ext>
            </a:extLst>
          </p:cNvPr>
          <p:cNvSpPr txBox="1"/>
          <p:nvPr/>
        </p:nvSpPr>
        <p:spPr>
          <a:xfrm>
            <a:off x="4604099" y="1860724"/>
            <a:ext cx="1210268" cy="707886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Jozef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B3F63E8-BB48-4A06-989F-16400E7EE9AB}"/>
              </a:ext>
            </a:extLst>
          </p:cNvPr>
          <p:cNvSpPr txBox="1"/>
          <p:nvPr/>
        </p:nvSpPr>
        <p:spPr>
          <a:xfrm>
            <a:off x="6189991" y="1860724"/>
            <a:ext cx="1290481" cy="707886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4000" dirty="0" err="1"/>
              <a:t>Pavol</a:t>
            </a:r>
            <a:endParaRPr lang="fr-FR" sz="40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5DF0532-D981-462D-AF90-BA17C8E0D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7930" y="5555294"/>
            <a:ext cx="5678089" cy="125752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72C6829B-C533-4B0B-8133-BC0BC6AE4C6E}"/>
              </a:ext>
            </a:extLst>
          </p:cNvPr>
          <p:cNvSpPr txBox="1"/>
          <p:nvPr/>
        </p:nvSpPr>
        <p:spPr>
          <a:xfrm>
            <a:off x="20225" y="5745996"/>
            <a:ext cx="3207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err="1"/>
              <a:t>Thanks</a:t>
            </a:r>
            <a:r>
              <a:rPr lang="fr-FR" i="1" dirty="0"/>
              <a:t> to </a:t>
            </a:r>
            <a:r>
              <a:rPr lang="fr-FR" i="1" dirty="0" err="1"/>
              <a:t>our</a:t>
            </a:r>
            <a:r>
              <a:rPr lang="fr-FR" i="1" dirty="0"/>
              <a:t> institution </a:t>
            </a:r>
            <a:r>
              <a:rPr lang="fr-FR" i="1" dirty="0" err="1"/>
              <a:t>which</a:t>
            </a:r>
            <a:r>
              <a:rPr lang="fr-FR" i="1" dirty="0"/>
              <a:t> are sponsoring the </a:t>
            </a:r>
            <a:r>
              <a:rPr lang="fr-FR" i="1" dirty="0" err="1"/>
              <a:t>school</a:t>
            </a:r>
            <a:endParaRPr lang="en-GB" i="1" dirty="0"/>
          </a:p>
        </p:txBody>
      </p:sp>
      <p:sp>
        <p:nvSpPr>
          <p:cNvPr id="33" name="Text Box 8">
            <a:extLst>
              <a:ext uri="{FF2B5EF4-FFF2-40B4-BE49-F238E27FC236}">
                <a16:creationId xmlns:a16="http://schemas.microsoft.com/office/drawing/2014/main" id="{6E4304C2-6046-4715-A2A6-C654FCDE5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0812" y="112472"/>
            <a:ext cx="7132321" cy="138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/>
              <a:t>To the local </a:t>
            </a:r>
            <a:r>
              <a:rPr lang="fr-FR" altLang="fr-FR" sz="2000" dirty="0" err="1"/>
              <a:t>organisers</a:t>
            </a:r>
            <a:r>
              <a:rPr lang="fr-FR" altLang="fr-FR" sz="2000" dirty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/>
              <a:t>  - for </a:t>
            </a:r>
            <a:r>
              <a:rPr lang="fr-FR" altLang="fr-FR" sz="2000" dirty="0" err="1"/>
              <a:t>making</a:t>
            </a:r>
            <a:r>
              <a:rPr lang="fr-FR" altLang="fr-FR" sz="2000" dirty="0"/>
              <a:t> </a:t>
            </a:r>
            <a:r>
              <a:rPr lang="fr-FR" altLang="fr-FR" sz="2000" dirty="0" err="1"/>
              <a:t>this</a:t>
            </a:r>
            <a:r>
              <a:rPr lang="fr-FR" altLang="fr-FR" sz="2000" dirty="0"/>
              <a:t> </a:t>
            </a:r>
            <a:r>
              <a:rPr lang="fr-FR" altLang="fr-FR" sz="2000" dirty="0" err="1"/>
              <a:t>school</a:t>
            </a:r>
            <a:r>
              <a:rPr lang="fr-FR" altLang="fr-FR" sz="2000" dirty="0"/>
              <a:t> possible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/>
              <a:t>  - for the </a:t>
            </a:r>
            <a:r>
              <a:rPr lang="fr-FR" altLang="fr-FR" sz="2400" dirty="0"/>
              <a:t>UNPECCABLE</a:t>
            </a:r>
            <a:r>
              <a:rPr lang="fr-FR" altLang="fr-FR" sz="2000" dirty="0"/>
              <a:t> organisation in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/>
              <a:t>    a </a:t>
            </a:r>
            <a:r>
              <a:rPr lang="fr-FR" altLang="fr-FR" sz="2000" dirty="0" err="1"/>
              <a:t>such</a:t>
            </a:r>
            <a:r>
              <a:rPr lang="fr-FR" altLang="fr-FR" sz="2000" dirty="0"/>
              <a:t> </a:t>
            </a:r>
            <a:r>
              <a:rPr lang="fr-FR" altLang="fr-FR" sz="2000" dirty="0" err="1"/>
              <a:t>beautiful</a:t>
            </a:r>
            <a:r>
              <a:rPr lang="fr-FR" altLang="fr-FR" sz="2000" dirty="0"/>
              <a:t> and </a:t>
            </a:r>
            <a:r>
              <a:rPr lang="fr-FR" altLang="fr-FR" sz="2000" dirty="0" err="1"/>
              <a:t>nice</a:t>
            </a:r>
            <a:r>
              <a:rPr lang="fr-FR" altLang="fr-FR" sz="2000" dirty="0"/>
              <a:t> place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45327CFE-B792-4580-BD70-F7905B2C1B5D}"/>
              </a:ext>
            </a:extLst>
          </p:cNvPr>
          <p:cNvSpPr txBox="1"/>
          <p:nvPr/>
        </p:nvSpPr>
        <p:spPr>
          <a:xfrm>
            <a:off x="133213" y="804622"/>
            <a:ext cx="300274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3600" dirty="0"/>
              <a:t>MANY THANKS</a:t>
            </a:r>
            <a:endParaRPr lang="en-GB" sz="3600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F74A9E57-344A-464C-AD6E-61C869BC0B62}"/>
              </a:ext>
            </a:extLst>
          </p:cNvPr>
          <p:cNvSpPr txBox="1"/>
          <p:nvPr/>
        </p:nvSpPr>
        <p:spPr>
          <a:xfrm>
            <a:off x="8719264" y="804622"/>
            <a:ext cx="3118588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Ďakujem</a:t>
            </a:r>
            <a:r>
              <a:rPr kumimoji="0" lang="en-GB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alt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veľmi</a:t>
            </a:r>
            <a:r>
              <a:rPr kumimoji="0" lang="en-GB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alt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pekne</a:t>
            </a:r>
            <a:endParaRPr kumimoji="0" lang="fr-F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AE2A07D4-F9A2-4CE6-A582-AAFE2CF99C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39" y="2188922"/>
            <a:ext cx="2550830" cy="3088053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012AEC36-C82B-4889-BE16-408B9BD4841C}"/>
              </a:ext>
            </a:extLst>
          </p:cNvPr>
          <p:cNvSpPr txBox="1"/>
          <p:nvPr/>
        </p:nvSpPr>
        <p:spPr>
          <a:xfrm>
            <a:off x="1156557" y="1631152"/>
            <a:ext cx="1173526" cy="584775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3200" dirty="0" err="1"/>
              <a:t>Judita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87985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9" grpId="0" animBg="1"/>
      <p:bldP spid="20" grpId="0" animBg="1"/>
      <p:bldP spid="10" grpId="0"/>
      <p:bldP spid="33" grpId="0" animBg="1"/>
      <p:bldP spid="34" grpId="0" animBg="1"/>
      <p:bldP spid="35" grpId="0" animBg="1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88594C4-B54F-4DDE-9A5E-58E96A5D29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00358" cy="6858000"/>
          </a:xfrm>
          <a:prstGeom prst="rect">
            <a:avLst/>
          </a:prstGeom>
        </p:spPr>
      </p:pic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535113" y="44451"/>
            <a:ext cx="9142412" cy="1077218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dirty="0"/>
              <a:t>Student’s presentation were good and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dirty="0"/>
              <a:t> professionally prepared…</a:t>
            </a:r>
            <a:endParaRPr lang="fr-FR" altLang="fr-FR" dirty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36343" y="1285480"/>
            <a:ext cx="4241800" cy="5238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 err="1"/>
              <a:t>We</a:t>
            </a:r>
            <a:r>
              <a:rPr lang="fr-FR" altLang="fr-FR" sz="2800" dirty="0"/>
              <a:t> </a:t>
            </a:r>
            <a:r>
              <a:rPr lang="fr-FR" altLang="fr-FR" sz="2800" dirty="0" err="1"/>
              <a:t>had</a:t>
            </a:r>
            <a:r>
              <a:rPr lang="fr-FR" altLang="fr-FR" sz="2800" dirty="0"/>
              <a:t> a </a:t>
            </a:r>
            <a:r>
              <a:rPr lang="fr-FR" altLang="fr-FR" sz="2800" dirty="0" err="1"/>
              <a:t>Conference</a:t>
            </a:r>
            <a:r>
              <a:rPr lang="fr-FR" altLang="fr-FR" sz="2800" dirty="0"/>
              <a:t> 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71326" y="1364185"/>
            <a:ext cx="3028396" cy="52322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/>
              <a:t>27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675119" y="1927196"/>
            <a:ext cx="3660775" cy="522288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 err="1"/>
              <a:t>fast</a:t>
            </a:r>
            <a:r>
              <a:rPr lang="fr-FR" altLang="fr-FR" sz="2800" dirty="0"/>
              <a:t> communications..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1FC7A7A-8B59-4203-A91F-BBC23342A4CD}"/>
              </a:ext>
            </a:extLst>
          </p:cNvPr>
          <p:cNvSpPr txBox="1"/>
          <p:nvPr/>
        </p:nvSpPr>
        <p:spPr>
          <a:xfrm>
            <a:off x="2814943" y="3573873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CD307F-E052-4D58-ACEF-6520DCBC8148}"/>
              </a:ext>
            </a:extLst>
          </p:cNvPr>
          <p:cNvSpPr txBox="1"/>
          <p:nvPr/>
        </p:nvSpPr>
        <p:spPr>
          <a:xfrm>
            <a:off x="11124939" y="3138828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EE50270-6BAA-41D4-BBB4-BF9F454DADF0}"/>
              </a:ext>
            </a:extLst>
          </p:cNvPr>
          <p:cNvSpPr txBox="1"/>
          <p:nvPr/>
        </p:nvSpPr>
        <p:spPr>
          <a:xfrm>
            <a:off x="1601970" y="4605103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5E4CEB-F4EE-4BBE-8404-7B37E94E63A3}"/>
              </a:ext>
            </a:extLst>
          </p:cNvPr>
          <p:cNvSpPr txBox="1"/>
          <p:nvPr/>
        </p:nvSpPr>
        <p:spPr>
          <a:xfrm>
            <a:off x="9083596" y="2721114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28" name="Rectangle 9">
            <a:extLst>
              <a:ext uri="{FF2B5EF4-FFF2-40B4-BE49-F238E27FC236}">
                <a16:creationId xmlns:a16="http://schemas.microsoft.com/office/drawing/2014/main" id="{47A507C9-239D-464A-8F07-A309CCDE3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725" y="6220147"/>
            <a:ext cx="8586787" cy="579438"/>
          </a:xfrm>
          <a:prstGeom prst="rect">
            <a:avLst/>
          </a:prstGeom>
          <a:solidFill>
            <a:srgbClr val="EEF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dirty="0"/>
              <a:t>ALL STUDENTS WOULD DESERVE A PRIZE</a:t>
            </a:r>
            <a:endParaRPr lang="fr-FR" alt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6CEF42A-8B53-431D-AD43-E8436686ED69}"/>
              </a:ext>
            </a:extLst>
          </p:cNvPr>
          <p:cNvSpPr txBox="1"/>
          <p:nvPr/>
        </p:nvSpPr>
        <p:spPr>
          <a:xfrm>
            <a:off x="8027712" y="3352718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8" name="AutoShape 2" descr="image">
            <a:extLst>
              <a:ext uri="{FF2B5EF4-FFF2-40B4-BE49-F238E27FC236}">
                <a16:creationId xmlns:a16="http://schemas.microsoft.com/office/drawing/2014/main" id="{EAEECF99-902A-4645-A270-6E981199415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749B7C6-9BC2-4021-9A71-10A4B3DA99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564435"/>
            <a:ext cx="2637322" cy="233801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44BBE38-D9B9-4958-A1AF-7041C4BE1391}"/>
              </a:ext>
            </a:extLst>
          </p:cNvPr>
          <p:cNvSpPr txBox="1"/>
          <p:nvPr/>
        </p:nvSpPr>
        <p:spPr>
          <a:xfrm>
            <a:off x="77399" y="6389234"/>
            <a:ext cx="273754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dirty="0" err="1"/>
              <a:t>Valeriia</a:t>
            </a:r>
            <a:r>
              <a:rPr lang="fr-FR" sz="2400" dirty="0"/>
              <a:t> </a:t>
            </a:r>
            <a:r>
              <a:rPr lang="fr-FR" sz="2400" dirty="0" err="1"/>
              <a:t>chairwomen</a:t>
            </a:r>
            <a:endParaRPr lang="en-GB" sz="24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D62D229-FD9E-4323-8F79-FC687ABAF1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39"/>
          <a:stretch/>
        </p:blipFill>
        <p:spPr>
          <a:xfrm>
            <a:off x="5811646" y="3875434"/>
            <a:ext cx="1287973" cy="174843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F9387DF9-3780-4C14-BEE9-AB7797D89B06}"/>
              </a:ext>
            </a:extLst>
          </p:cNvPr>
          <p:cNvSpPr txBox="1"/>
          <p:nvPr/>
        </p:nvSpPr>
        <p:spPr>
          <a:xfrm>
            <a:off x="5634384" y="3901127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64DD3BF-ADA1-49D5-8E80-3EC2C8215E7E}"/>
              </a:ext>
            </a:extLst>
          </p:cNvPr>
          <p:cNvSpPr txBox="1"/>
          <p:nvPr/>
        </p:nvSpPr>
        <p:spPr>
          <a:xfrm>
            <a:off x="834268" y="3927816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0349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11" grpId="0" animBg="1"/>
      <p:bldP spid="2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8" grpId="0" animBg="1"/>
      <p:bldP spid="17" grpId="0" animBg="1"/>
      <p:bldP spid="8" grpId="0"/>
      <p:bldP spid="12" grpId="0" animBg="1"/>
      <p:bldP spid="24" grpId="0" animBg="1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logo_1"/>
          <p:cNvPicPr>
            <a:picLocks noChangeAspect="1" noChangeArrowheads="1"/>
          </p:cNvPicPr>
          <p:nvPr/>
        </p:nvPicPr>
        <p:blipFill>
          <a:blip r:embed="rId2">
            <a:lum bright="6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95693" y="5653088"/>
            <a:ext cx="11982893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000" dirty="0"/>
              <a:t>But we want also to mention for their presentation : Anna </a:t>
            </a:r>
            <a:r>
              <a:rPr lang="en-US" altLang="fr-FR" sz="2000" dirty="0" err="1"/>
              <a:t>Butenko</a:t>
            </a:r>
            <a:r>
              <a:rPr lang="en-US" altLang="fr-FR" sz="2000" dirty="0"/>
              <a:t>, Raoul Henderson, Lucas </a:t>
            </a:r>
            <a:r>
              <a:rPr lang="en-US" altLang="fr-FR" sz="2000" dirty="0" err="1"/>
              <a:t>Karwatzki</a:t>
            </a:r>
            <a:r>
              <a:rPr lang="en-US" altLang="fr-FR" sz="2000" dirty="0"/>
              <a:t>, Julia </a:t>
            </a:r>
            <a:r>
              <a:rPr lang="en-US" altLang="fr-FR" sz="2000" dirty="0" err="1"/>
              <a:t>Leszczynska</a:t>
            </a:r>
            <a:r>
              <a:rPr lang="en-US" altLang="fr-FR" sz="2000" dirty="0"/>
              <a:t>, </a:t>
            </a:r>
            <a:r>
              <a:rPr lang="en-US" altLang="fr-FR" sz="2000" dirty="0" err="1"/>
              <a:t>Yakiv</a:t>
            </a:r>
            <a:r>
              <a:rPr lang="en-US" altLang="fr-FR" sz="2000" dirty="0"/>
              <a:t> </a:t>
            </a:r>
            <a:r>
              <a:rPr lang="en-US" altLang="fr-FR" sz="2000" dirty="0" err="1"/>
              <a:t>Paroviak</a:t>
            </a:r>
            <a:r>
              <a:rPr lang="en-US" altLang="fr-FR" sz="2000" dirty="0"/>
              <a:t> and Kateryna </a:t>
            </a:r>
            <a:r>
              <a:rPr lang="en-US" altLang="fr-FR" sz="2000" dirty="0" err="1"/>
              <a:t>Vilchynska</a:t>
            </a:r>
            <a:endParaRPr lang="en-US" altLang="fr-FR" sz="20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5ECE331-A18B-4AF2-9082-CEE0B75364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79" y="995920"/>
            <a:ext cx="5958038" cy="4486052"/>
          </a:xfrm>
          <a:prstGeom prst="rect">
            <a:avLst/>
          </a:prstGeom>
        </p:spPr>
      </p:pic>
      <p:sp>
        <p:nvSpPr>
          <p:cNvPr id="9" name="Text Box 20">
            <a:extLst>
              <a:ext uri="{FF2B5EF4-FFF2-40B4-BE49-F238E27FC236}">
                <a16:creationId xmlns:a16="http://schemas.microsoft.com/office/drawing/2014/main" id="{6B1C72D9-D7DB-40C9-9872-06DB71833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4193" y="913468"/>
            <a:ext cx="3042821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 err="1"/>
              <a:t>Sofiia</a:t>
            </a:r>
            <a:r>
              <a:rPr lang="fr-FR" altLang="fr-FR" sz="2800" dirty="0"/>
              <a:t> </a:t>
            </a:r>
            <a:r>
              <a:rPr lang="fr-FR" altLang="fr-FR" sz="2800" dirty="0" err="1"/>
              <a:t>Sadivnycha</a:t>
            </a:r>
            <a:endParaRPr lang="fr-FR" altLang="fr-FR" sz="28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DCCB870-C83D-4605-A5EF-4C1AD13E0326}"/>
              </a:ext>
            </a:extLst>
          </p:cNvPr>
          <p:cNvSpPr txBox="1"/>
          <p:nvPr/>
        </p:nvSpPr>
        <p:spPr>
          <a:xfrm>
            <a:off x="9018872" y="3059668"/>
            <a:ext cx="30774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err="1"/>
              <a:t>Many</a:t>
            </a:r>
            <a:r>
              <a:rPr lang="fr-FR" sz="3200" dirty="0"/>
              <a:t> excellent </a:t>
            </a:r>
            <a:r>
              <a:rPr lang="fr-FR" sz="3200" dirty="0" err="1"/>
              <a:t>presentations</a:t>
            </a:r>
            <a:r>
              <a:rPr lang="fr-FR" sz="3200" dirty="0"/>
              <a:t> !</a:t>
            </a:r>
            <a:endParaRPr lang="en-GB" sz="3200" dirty="0"/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7DEC982F-185D-4462-AB45-9E49719B2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9940" y="285152"/>
            <a:ext cx="4251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Prize for the best presentation</a:t>
            </a:r>
            <a:endParaRPr lang="fr-FR" altLang="fr-FR" sz="2400" dirty="0"/>
          </a:p>
        </p:txBody>
      </p:sp>
    </p:spTree>
    <p:extLst>
      <p:ext uri="{BB962C8B-B14F-4D97-AF65-F5344CB8AC3E}">
        <p14:creationId xmlns:p14="http://schemas.microsoft.com/office/powerpoint/2010/main" val="96159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64FE304-41F3-4A2B-A999-DF836A2E66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0" b="5921"/>
          <a:stretch/>
        </p:blipFill>
        <p:spPr>
          <a:xfrm>
            <a:off x="0" y="-99391"/>
            <a:ext cx="12192000" cy="695739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545C39C-3467-4962-AA11-D7C79839FB30}"/>
              </a:ext>
            </a:extLst>
          </p:cNvPr>
          <p:cNvSpPr txBox="1"/>
          <p:nvPr/>
        </p:nvSpPr>
        <p:spPr>
          <a:xfrm>
            <a:off x="6395120" y="6211669"/>
            <a:ext cx="579688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TESHEP 2025@ </a:t>
            </a:r>
            <a:r>
              <a:rPr lang="en-GB" sz="3600" dirty="0" err="1"/>
              <a:t>Stará</a:t>
            </a:r>
            <a:r>
              <a:rPr lang="en-GB" sz="3600" dirty="0"/>
              <a:t> </a:t>
            </a:r>
            <a:r>
              <a:rPr lang="en-GB" sz="3600" dirty="0" err="1"/>
              <a:t>Lesná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440014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1750"/>
            <a:ext cx="8229600" cy="1143000"/>
          </a:xfrm>
        </p:spPr>
        <p:txBody>
          <a:bodyPr/>
          <a:lstStyle/>
          <a:p>
            <a:pPr eaLnBrk="1" hangingPunct="1"/>
            <a:endParaRPr lang="en-US" altLang="fr-F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57313"/>
            <a:ext cx="8229600" cy="4525962"/>
          </a:xfrm>
        </p:spPr>
        <p:txBody>
          <a:bodyPr/>
          <a:lstStyle/>
          <a:p>
            <a:pPr eaLnBrk="1" hangingPunct="1"/>
            <a:endParaRPr lang="en-US" altLang="fr-FR"/>
          </a:p>
        </p:txBody>
      </p:sp>
      <p:pic>
        <p:nvPicPr>
          <p:cNvPr id="27652" name="Picture 4" descr="logo_1"/>
          <p:cNvPicPr>
            <a:picLocks noChangeAspect="1" noChangeArrowheads="1"/>
          </p:cNvPicPr>
          <p:nvPr/>
        </p:nvPicPr>
        <p:blipFill>
          <a:blip r:embed="rId2">
            <a:lum bright="6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17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264936" y="268523"/>
            <a:ext cx="56621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Prize for the best questions/participation</a:t>
            </a:r>
            <a:endParaRPr lang="fr-FR" altLang="fr-FR" sz="2400" dirty="0"/>
          </a:p>
        </p:txBody>
      </p:sp>
      <p:sp>
        <p:nvSpPr>
          <p:cNvPr id="26630" name="Text Box 9"/>
          <p:cNvSpPr txBox="1">
            <a:spLocks noChangeArrowheads="1"/>
          </p:cNvSpPr>
          <p:nvPr/>
        </p:nvSpPr>
        <p:spPr bwMode="auto">
          <a:xfrm>
            <a:off x="5159375" y="703263"/>
            <a:ext cx="18415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/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106327" y="5684828"/>
            <a:ext cx="11706446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000" dirty="0"/>
              <a:t>But we want also to mention for their questions and participation : Rehman Ashraf, Raoul Henderson, </a:t>
            </a:r>
            <a:r>
              <a:rPr lang="en-US" altLang="fr-FR" sz="2000" dirty="0" err="1"/>
              <a:t>Blazej</a:t>
            </a:r>
            <a:r>
              <a:rPr lang="en-US" altLang="fr-FR" sz="2000" dirty="0"/>
              <a:t> </a:t>
            </a:r>
            <a:r>
              <a:rPr lang="en-US" altLang="fr-FR" sz="2000" dirty="0" err="1"/>
              <a:t>Rozwoda</a:t>
            </a:r>
            <a:r>
              <a:rPr lang="en-US" altLang="fr-FR" sz="2000" dirty="0"/>
              <a:t>, </a:t>
            </a:r>
            <a:r>
              <a:rPr lang="en-US" altLang="fr-FR" sz="2000" dirty="0" err="1"/>
              <a:t>Anastasiia</a:t>
            </a:r>
            <a:r>
              <a:rPr lang="en-US" altLang="fr-FR" sz="2000" dirty="0"/>
              <a:t> </a:t>
            </a:r>
            <a:r>
              <a:rPr lang="en-US" altLang="fr-FR" sz="2000" dirty="0" err="1"/>
              <a:t>Ryzhkova</a:t>
            </a:r>
            <a:r>
              <a:rPr lang="en-US" altLang="fr-FR" sz="2000" dirty="0"/>
              <a:t>, </a:t>
            </a:r>
            <a:r>
              <a:rPr lang="en-US" altLang="fr-FR" sz="2000" dirty="0" err="1"/>
              <a:t>Sofiia</a:t>
            </a:r>
            <a:r>
              <a:rPr lang="en-US" altLang="fr-FR" sz="2000" dirty="0"/>
              <a:t> </a:t>
            </a:r>
            <a:r>
              <a:rPr lang="en-US" altLang="fr-FR" sz="2000" dirty="0" err="1"/>
              <a:t>Sadivnycha</a:t>
            </a:r>
            <a:r>
              <a:rPr lang="en-US" altLang="fr-FR" sz="2000" dirty="0"/>
              <a:t> and Kateryna </a:t>
            </a:r>
            <a:r>
              <a:rPr lang="en-US" altLang="fr-FR" sz="2000" dirty="0" err="1"/>
              <a:t>Vilchynska</a:t>
            </a:r>
            <a:endParaRPr lang="en-US" altLang="fr-FR" sz="20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AAC2251-CBC7-4A1F-89D1-B3D2D2505FC5}"/>
              </a:ext>
            </a:extLst>
          </p:cNvPr>
          <p:cNvSpPr txBox="1"/>
          <p:nvPr/>
        </p:nvSpPr>
        <p:spPr>
          <a:xfrm>
            <a:off x="8869323" y="3737661"/>
            <a:ext cx="3216350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A lot of questions </a:t>
            </a:r>
            <a:r>
              <a:rPr lang="fr-FR" sz="2400" dirty="0" err="1"/>
              <a:t>asked</a:t>
            </a:r>
            <a:r>
              <a:rPr lang="fr-FR" sz="2400" dirty="0"/>
              <a:t> and </a:t>
            </a:r>
          </a:p>
          <a:p>
            <a:pPr algn="ctr"/>
            <a:r>
              <a:rPr lang="fr-FR" sz="2400" dirty="0"/>
              <a:t>of an excellent </a:t>
            </a:r>
            <a:r>
              <a:rPr lang="fr-FR" sz="2400" dirty="0" err="1"/>
              <a:t>quality</a:t>
            </a:r>
            <a:endParaRPr lang="fr-FR" sz="2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A803AAC-9A70-4943-BC69-63E7B7CDF1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" t="-2789" r="41597" b="2789"/>
          <a:stretch/>
        </p:blipFill>
        <p:spPr>
          <a:xfrm>
            <a:off x="4218634" y="1037233"/>
            <a:ext cx="3474717" cy="4494708"/>
          </a:xfrm>
          <a:prstGeom prst="rect">
            <a:avLst/>
          </a:prstGeom>
        </p:spPr>
      </p:pic>
      <p:sp>
        <p:nvSpPr>
          <p:cNvPr id="13" name="Rectangle 7">
            <a:extLst>
              <a:ext uri="{FF2B5EF4-FFF2-40B4-BE49-F238E27FC236}">
                <a16:creationId xmlns:a16="http://schemas.microsoft.com/office/drawing/2014/main" id="{C0439C8E-96B1-45A6-8654-A4C974FDF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6490" y="828449"/>
            <a:ext cx="3169457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dirty="0"/>
              <a:t>Lucas </a:t>
            </a:r>
            <a:r>
              <a:rPr lang="en-US" altLang="fr-FR" dirty="0" err="1"/>
              <a:t>Karwatzki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304784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56330" grpId="0" animBg="1"/>
      <p:bldP spid="2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logo_1"/>
          <p:cNvPicPr>
            <a:picLocks noChangeAspect="1" noChangeArrowheads="1"/>
          </p:cNvPicPr>
          <p:nvPr/>
        </p:nvPicPr>
        <p:blipFill>
          <a:blip r:embed="rId2">
            <a:lum bright="6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3978275" y="577850"/>
            <a:ext cx="3487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Prize for the best lecture</a:t>
            </a:r>
            <a:endParaRPr lang="fr-FR" altLang="fr-FR" sz="2400" dirty="0"/>
          </a:p>
        </p:txBody>
      </p:sp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8308975" y="1335089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200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46A002E-0FCE-4721-8701-1EF1763D5DB0}"/>
              </a:ext>
            </a:extLst>
          </p:cNvPr>
          <p:cNvSpPr txBox="1"/>
          <p:nvPr/>
        </p:nvSpPr>
        <p:spPr>
          <a:xfrm>
            <a:off x="4921250" y="2070100"/>
            <a:ext cx="23495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493169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6" descr="logo_1"/>
          <p:cNvPicPr>
            <a:picLocks noChangeAspect="1" noChangeArrowheads="1"/>
          </p:cNvPicPr>
          <p:nvPr/>
        </p:nvPicPr>
        <p:blipFill>
          <a:blip r:embed="rId2">
            <a:lum bright="6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24"/>
          <p:cNvSpPr txBox="1">
            <a:spLocks noChangeArrowheads="1"/>
          </p:cNvSpPr>
          <p:nvPr/>
        </p:nvSpPr>
        <p:spPr bwMode="auto">
          <a:xfrm>
            <a:off x="2414931" y="4589462"/>
            <a:ext cx="6955751" cy="175432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 err="1"/>
              <a:t>Thanks</a:t>
            </a:r>
            <a:r>
              <a:rPr lang="fr-FR" altLang="fr-FR" sz="3600" dirty="0"/>
              <a:t> for </a:t>
            </a:r>
            <a:r>
              <a:rPr lang="fr-FR" altLang="fr-FR" sz="3600" dirty="0" err="1"/>
              <a:t>coming</a:t>
            </a:r>
            <a:r>
              <a:rPr lang="fr-FR" altLang="fr-FR" sz="3600" dirty="0"/>
              <a:t>, have a </a:t>
            </a:r>
            <a:r>
              <a:rPr lang="fr-FR" altLang="fr-FR" sz="3600" dirty="0" err="1"/>
              <a:t>safe</a:t>
            </a:r>
            <a:r>
              <a:rPr lang="fr-FR" altLang="fr-FR" sz="3600" dirty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 err="1"/>
              <a:t>journey</a:t>
            </a:r>
            <a:r>
              <a:rPr lang="fr-FR" altLang="fr-FR" sz="3600" dirty="0"/>
              <a:t> back home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b="1" dirty="0">
                <a:solidFill>
                  <a:srgbClr val="FF0000"/>
                </a:solidFill>
              </a:rPr>
              <a:t>And good </a:t>
            </a:r>
            <a:r>
              <a:rPr lang="fr-FR" altLang="fr-FR" sz="3600" b="1" dirty="0" err="1">
                <a:solidFill>
                  <a:srgbClr val="FF0000"/>
                </a:solidFill>
              </a:rPr>
              <a:t>luck</a:t>
            </a:r>
            <a:r>
              <a:rPr lang="fr-FR" altLang="fr-FR" sz="3600" b="1" dirty="0">
                <a:solidFill>
                  <a:srgbClr val="FF0000"/>
                </a:solidFill>
              </a:rPr>
              <a:t> for </a:t>
            </a:r>
            <a:r>
              <a:rPr lang="fr-FR" altLang="fr-FR" sz="3600" b="1" dirty="0" err="1">
                <a:solidFill>
                  <a:srgbClr val="FF0000"/>
                </a:solidFill>
              </a:rPr>
              <a:t>your</a:t>
            </a:r>
            <a:r>
              <a:rPr lang="fr-FR" altLang="fr-FR" sz="3600" b="1" dirty="0">
                <a:solidFill>
                  <a:srgbClr val="FF0000"/>
                </a:solidFill>
              </a:rPr>
              <a:t> future </a:t>
            </a:r>
            <a:r>
              <a:rPr lang="fr-FR" altLang="fr-FR" sz="3600" dirty="0"/>
              <a:t>!</a:t>
            </a:r>
          </a:p>
        </p:txBody>
      </p:sp>
      <p:sp>
        <p:nvSpPr>
          <p:cNvPr id="4" name="Text Box 24">
            <a:extLst>
              <a:ext uri="{FF2B5EF4-FFF2-40B4-BE49-F238E27FC236}">
                <a16:creationId xmlns:a16="http://schemas.microsoft.com/office/drawing/2014/main" id="{8FEC564B-6F7A-4562-A304-909922F25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7202" y="1068388"/>
            <a:ext cx="7691208" cy="175432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 err="1"/>
              <a:t>We</a:t>
            </a:r>
            <a:r>
              <a:rPr lang="fr-FR" altLang="fr-FR" sz="3600" dirty="0"/>
              <a:t> </a:t>
            </a:r>
            <a:r>
              <a:rPr lang="fr-FR" altLang="fr-FR" sz="3600" dirty="0" err="1"/>
              <a:t>would</a:t>
            </a:r>
            <a:r>
              <a:rPr lang="fr-FR" altLang="fr-FR" sz="3600" dirty="0"/>
              <a:t> like to have </a:t>
            </a:r>
            <a:r>
              <a:rPr lang="fr-FR" altLang="fr-FR" sz="3600" dirty="0" err="1"/>
              <a:t>your</a:t>
            </a:r>
            <a:r>
              <a:rPr lang="fr-FR" altLang="fr-FR" sz="3600" dirty="0"/>
              <a:t> feedback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A questionnaire </a:t>
            </a:r>
            <a:r>
              <a:rPr lang="fr-FR" altLang="fr-FR" sz="3600" dirty="0" err="1"/>
              <a:t>will</a:t>
            </a:r>
            <a:r>
              <a:rPr lang="fr-FR" altLang="fr-FR" sz="3600" dirty="0"/>
              <a:t> </a:t>
            </a:r>
            <a:r>
              <a:rPr lang="fr-FR" altLang="fr-FR" sz="3600" dirty="0" err="1"/>
              <a:t>be</a:t>
            </a:r>
            <a:r>
              <a:rPr lang="fr-FR" altLang="fr-FR" sz="3600" dirty="0"/>
              <a:t> sent to </a:t>
            </a:r>
            <a:r>
              <a:rPr lang="fr-FR" altLang="fr-FR" sz="3600" dirty="0" err="1"/>
              <a:t>you</a:t>
            </a:r>
            <a:r>
              <a:rPr lang="fr-FR" altLang="fr-FR" sz="3600" dirty="0"/>
              <a:t> !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 err="1"/>
              <a:t>Please</a:t>
            </a:r>
            <a:r>
              <a:rPr lang="fr-FR" altLang="fr-FR" sz="3600" dirty="0"/>
              <a:t> </a:t>
            </a:r>
            <a:r>
              <a:rPr lang="fr-FR" altLang="fr-FR" sz="3600" dirty="0" err="1"/>
              <a:t>take</a:t>
            </a:r>
            <a:r>
              <a:rPr lang="fr-FR" altLang="fr-FR" sz="3600" dirty="0"/>
              <a:t> time to </a:t>
            </a:r>
            <a:r>
              <a:rPr lang="fr-FR" altLang="fr-FR" sz="3600" dirty="0" err="1"/>
              <a:t>fill</a:t>
            </a:r>
            <a:r>
              <a:rPr lang="fr-FR" altLang="fr-FR" sz="3600" dirty="0"/>
              <a:t> </a:t>
            </a:r>
            <a:r>
              <a:rPr lang="fr-FR" altLang="fr-FR" sz="3600" dirty="0" err="1"/>
              <a:t>it</a:t>
            </a:r>
            <a:r>
              <a:rPr lang="fr-FR" altLang="fr-FR" sz="3600" dirty="0"/>
              <a:t> up </a:t>
            </a:r>
          </a:p>
        </p:txBody>
      </p:sp>
    </p:spTree>
    <p:extLst>
      <p:ext uri="{BB962C8B-B14F-4D97-AF65-F5344CB8AC3E}">
        <p14:creationId xmlns:p14="http://schemas.microsoft.com/office/powerpoint/2010/main" val="158884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A2432236-1D84-49F7-9229-B1CD413F69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170"/>
          <a:stretch/>
        </p:blipFill>
        <p:spPr>
          <a:xfrm>
            <a:off x="17929" y="10273"/>
            <a:ext cx="6339344" cy="452761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4FCF64F-1941-42FE-844F-E0B75E26E8F7}"/>
              </a:ext>
            </a:extLst>
          </p:cNvPr>
          <p:cNvSpPr txBox="1"/>
          <p:nvPr/>
        </p:nvSpPr>
        <p:spPr>
          <a:xfrm>
            <a:off x="34005" y="-85409"/>
            <a:ext cx="121158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ZA" sz="2800" dirty="0"/>
              <a:t>Nice and inspiring to have a school in a such wonderful place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6D976DE-FC8A-45DB-AD16-77116B8CDE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6921"/>
            <a:ext cx="7993830" cy="285107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1C61D7A-6260-4835-AA65-FF97C142F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273" y="436275"/>
            <a:ext cx="5800722" cy="642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201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5F34A30-0D1B-4779-9C43-AF1035D2D38E}"/>
              </a:ext>
            </a:extLst>
          </p:cNvPr>
          <p:cNvSpPr/>
          <p:nvPr/>
        </p:nvSpPr>
        <p:spPr>
          <a:xfrm>
            <a:off x="10978" y="0"/>
            <a:ext cx="12166736" cy="685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83E8DC3-6C68-4417-B513-71C72C318A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40" y="19273"/>
            <a:ext cx="9108280" cy="68580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16E8D095-1888-4947-889A-9FC2261F3F0C}"/>
              </a:ext>
            </a:extLst>
          </p:cNvPr>
          <p:cNvSpPr txBox="1"/>
          <p:nvPr/>
        </p:nvSpPr>
        <p:spPr>
          <a:xfrm>
            <a:off x="35552" y="1115026"/>
            <a:ext cx="1905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b="1" dirty="0"/>
              <a:t>Ukraine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90055A7-968B-4B35-A761-1EEC46CE1C32}"/>
              </a:ext>
            </a:extLst>
          </p:cNvPr>
          <p:cNvSpPr txBox="1"/>
          <p:nvPr/>
        </p:nvSpPr>
        <p:spPr>
          <a:xfrm>
            <a:off x="3819727" y="1241941"/>
            <a:ext cx="3705225" cy="753016"/>
          </a:xfrm>
          <a:prstGeom prst="rect">
            <a:avLst/>
          </a:prstGeom>
          <a:solidFill>
            <a:srgbClr val="0372BD"/>
          </a:solidFill>
        </p:spPr>
        <p:txBody>
          <a:bodyPr wrap="square" rtlCol="0">
            <a:spAutoFit/>
          </a:bodyPr>
          <a:lstStyle/>
          <a:p>
            <a:endParaRPr lang="fr-FR" sz="28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69C6404-4C44-4CF2-97A6-8B6704B5FC8D}"/>
              </a:ext>
            </a:extLst>
          </p:cNvPr>
          <p:cNvSpPr/>
          <p:nvPr/>
        </p:nvSpPr>
        <p:spPr>
          <a:xfrm>
            <a:off x="3819727" y="1618449"/>
            <a:ext cx="3705226" cy="37650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F0C4767-E9D5-420E-8249-97C49E941B3A}"/>
              </a:ext>
            </a:extLst>
          </p:cNvPr>
          <p:cNvSpPr/>
          <p:nvPr/>
        </p:nvSpPr>
        <p:spPr>
          <a:xfrm>
            <a:off x="3924503" y="1338732"/>
            <a:ext cx="42019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/>
              <a:t>Ukraine </a:t>
            </a:r>
            <a:r>
              <a:rPr lang="fr-FR" sz="3200" b="1" dirty="0" err="1"/>
              <a:t>is</a:t>
            </a:r>
            <a:r>
              <a:rPr lang="fr-FR" sz="3200" b="1" dirty="0"/>
              <a:t> close by !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27725097-4DE6-4C0C-AE46-AC7E3F4983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459" y="90534"/>
            <a:ext cx="4184252" cy="2283904"/>
          </a:xfrm>
          <a:prstGeom prst="rect">
            <a:avLst/>
          </a:prstGeom>
        </p:spPr>
      </p:pic>
      <p:sp>
        <p:nvSpPr>
          <p:cNvPr id="23" name="Ellipse 22">
            <a:extLst>
              <a:ext uri="{FF2B5EF4-FFF2-40B4-BE49-F238E27FC236}">
                <a16:creationId xmlns:a16="http://schemas.microsoft.com/office/drawing/2014/main" id="{D4C63DE6-5188-47FA-82B3-F5369E3251F5}"/>
              </a:ext>
            </a:extLst>
          </p:cNvPr>
          <p:cNvSpPr/>
          <p:nvPr/>
        </p:nvSpPr>
        <p:spPr>
          <a:xfrm>
            <a:off x="9895776" y="655093"/>
            <a:ext cx="163773" cy="13862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300BF8E6-1761-4477-9B01-D333FA73CA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44" y="1381"/>
            <a:ext cx="1904999" cy="111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001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EF20E2-E633-4552-B719-F6236CD4ECE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682" r="8789" b="19574"/>
          <a:stretch/>
        </p:blipFill>
        <p:spPr>
          <a:xfrm>
            <a:off x="-27607" y="556552"/>
            <a:ext cx="6083362" cy="5515583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BE01C114-1AAD-4783-9C7E-4145B73A2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85" y="696717"/>
            <a:ext cx="1697837" cy="52322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fr-FR" altLang="fr-FR" sz="2800" dirty="0"/>
              <a:t>Wolfgang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4EC2A33-630B-4285-8D72-EA6EF66297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741" y="100499"/>
            <a:ext cx="48782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/>
              <a:t>(Gauge) Symmetries are of prime importance </a:t>
            </a:r>
            <a:endParaRPr lang="fr-FR" altLang="fr-FR" sz="1800" dirty="0"/>
          </a:p>
        </p:txBody>
      </p:sp>
      <p:sp>
        <p:nvSpPr>
          <p:cNvPr id="25" name="ZoneTexte 1">
            <a:extLst>
              <a:ext uri="{FF2B5EF4-FFF2-40B4-BE49-F238E27FC236}">
                <a16:creationId xmlns:a16="http://schemas.microsoft.com/office/drawing/2014/main" id="{E672EAB2-05DC-4DDA-B311-57604228E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2541" y="34897"/>
            <a:ext cx="1981200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The basics…</a:t>
            </a:r>
            <a:endParaRPr lang="fr-FR" altLang="fr-FR" sz="24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9960024-B232-4B01-9C05-692D0B6C5947}"/>
              </a:ext>
            </a:extLst>
          </p:cNvPr>
          <p:cNvSpPr txBox="1"/>
          <p:nvPr/>
        </p:nvSpPr>
        <p:spPr>
          <a:xfrm>
            <a:off x="1" y="0"/>
            <a:ext cx="533254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2800" b="1" dirty="0"/>
              <a:t>Standard Model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DBB7065-F125-49AE-9778-F09192A3F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0546" y="475252"/>
            <a:ext cx="4549258" cy="62157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DE2FC60-86A0-454C-8672-6BBB39B7D7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9881" y="5515583"/>
            <a:ext cx="4100234" cy="12043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3B355B9-BC97-418D-8AA6-F1AD87B3F5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5366" y="3326372"/>
            <a:ext cx="3048000" cy="200977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57553ED-3300-4F74-8D44-D285204E8D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6070" y="3097836"/>
            <a:ext cx="3371850" cy="256222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FB72473-0796-4B9E-A03D-A03E4A9487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3141" y="2226996"/>
            <a:ext cx="5124450" cy="10668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98437C9-E0AB-40E0-8152-57DCB61E61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2253" y="1460969"/>
            <a:ext cx="6791325" cy="64770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9440A705-D80D-4CB9-839E-F8F92AA9758F}"/>
              </a:ext>
            </a:extLst>
          </p:cNvPr>
          <p:cNvSpPr txBox="1"/>
          <p:nvPr/>
        </p:nvSpPr>
        <p:spPr>
          <a:xfrm flipH="1">
            <a:off x="3993486" y="2246401"/>
            <a:ext cx="36135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Neutral </a:t>
            </a:r>
            <a:r>
              <a:rPr lang="fr-FR" dirty="0" err="1"/>
              <a:t>sector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particuluarly</a:t>
            </a:r>
            <a:r>
              <a:rPr lang="fr-FR" dirty="0"/>
              <a:t> new !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05EDDB6-F603-41ED-B1EE-7CA33AE39BCE}"/>
              </a:ext>
            </a:extLst>
          </p:cNvPr>
          <p:cNvSpPr txBox="1"/>
          <p:nvPr/>
        </p:nvSpPr>
        <p:spPr>
          <a:xfrm>
            <a:off x="9093035" y="3270285"/>
            <a:ext cx="1879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Higgs </a:t>
            </a:r>
            <a:r>
              <a:rPr lang="en-US" dirty="0"/>
              <a:t>mechanism</a:t>
            </a:r>
            <a:r>
              <a:rPr lang="fr-FR" dirty="0"/>
              <a:t>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36493C73-BF0B-4319-B12C-28439696737D}"/>
              </a:ext>
            </a:extLst>
          </p:cNvPr>
          <p:cNvSpPr txBox="1"/>
          <p:nvPr/>
        </p:nvSpPr>
        <p:spPr>
          <a:xfrm flipH="1">
            <a:off x="5807412" y="5861858"/>
            <a:ext cx="217579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Not </a:t>
            </a:r>
            <a:r>
              <a:rPr lang="fr-FR" dirty="0" err="1"/>
              <a:t>forgetting</a:t>
            </a:r>
            <a:r>
              <a:rPr lang="fr-FR" dirty="0"/>
              <a:t> QCD !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62E770C1-F1C4-4645-B2A5-C407EF76F3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56440" y="1145408"/>
            <a:ext cx="3486150" cy="390525"/>
          </a:xfrm>
          <a:prstGeom prst="rect">
            <a:avLst/>
          </a:prstGeom>
        </p:spPr>
      </p:pic>
      <p:sp>
        <p:nvSpPr>
          <p:cNvPr id="22" name="ZoneTexte 2">
            <a:extLst>
              <a:ext uri="{FF2B5EF4-FFF2-40B4-BE49-F238E27FC236}">
                <a16:creationId xmlns:a16="http://schemas.microsoft.com/office/drawing/2014/main" id="{92BE5127-5030-4242-AB0A-3B8289EBE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85" y="6404687"/>
            <a:ext cx="8340252" cy="400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fr-FR" dirty="0"/>
              <a:t>But we are all convinced that we should go beyond the SM !</a:t>
            </a: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22644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  <p:bldP spid="2" grpId="0" animBg="1"/>
      <p:bldP spid="17" grpId="0" animBg="1"/>
      <p:bldP spid="18" grpId="0"/>
      <p:bldP spid="27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9C732E0-9403-4B32-8E45-1B766A1783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" t="8969" r="12023" b="23446"/>
          <a:stretch/>
        </p:blipFill>
        <p:spPr>
          <a:xfrm>
            <a:off x="59881" y="38528"/>
            <a:ext cx="7743564" cy="485197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4D64320-8DED-48FD-9507-F4C232148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1794161" cy="198701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9368E65-C5AD-4D3D-BAAF-1E0B7360CA60}"/>
              </a:ext>
            </a:extLst>
          </p:cNvPr>
          <p:cNvSpPr txBox="1"/>
          <p:nvPr/>
        </p:nvSpPr>
        <p:spPr>
          <a:xfrm>
            <a:off x="59881" y="-31304"/>
            <a:ext cx="496633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 err="1"/>
              <a:t>Feynmann</a:t>
            </a:r>
            <a:r>
              <a:rPr lang="fr-FR" sz="3600" dirty="0"/>
              <a:t> </a:t>
            </a:r>
            <a:r>
              <a:rPr lang="fr-FR" sz="3600" dirty="0" err="1"/>
              <a:t>Diagrams</a:t>
            </a:r>
            <a:endParaRPr lang="fr-FR" sz="36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8D8F59E-D863-4F09-8187-1DDFEECD7F71}"/>
              </a:ext>
            </a:extLst>
          </p:cNvPr>
          <p:cNvSpPr txBox="1"/>
          <p:nvPr/>
        </p:nvSpPr>
        <p:spPr>
          <a:xfrm>
            <a:off x="245476" y="700501"/>
            <a:ext cx="1313180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Mariola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C832F64-70B5-4199-B3DD-66359233E432}"/>
              </a:ext>
            </a:extLst>
          </p:cNvPr>
          <p:cNvSpPr txBox="1"/>
          <p:nvPr/>
        </p:nvSpPr>
        <p:spPr>
          <a:xfrm>
            <a:off x="7996358" y="376954"/>
            <a:ext cx="213741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dirty="0"/>
              <a:t>The transition matrix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BAD28A5-DBFA-4C87-888E-4E407018C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849002"/>
            <a:ext cx="6036119" cy="133907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F498D4F-82BD-4B49-B240-1321221849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168441"/>
            <a:ext cx="5452503" cy="268955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885CC59-9F6D-4734-AB20-5C52A91E62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4867" y="3282218"/>
            <a:ext cx="3504884" cy="1862212"/>
          </a:xfrm>
          <a:prstGeom prst="rect">
            <a:avLst/>
          </a:prstGeom>
        </p:spPr>
      </p:pic>
      <p:sp>
        <p:nvSpPr>
          <p:cNvPr id="18" name="Flèche : droite 17">
            <a:extLst>
              <a:ext uri="{FF2B5EF4-FFF2-40B4-BE49-F238E27FC236}">
                <a16:creationId xmlns:a16="http://schemas.microsoft.com/office/drawing/2014/main" id="{2985DA25-D68E-4617-B57C-D3F8B5C0639D}"/>
              </a:ext>
            </a:extLst>
          </p:cNvPr>
          <p:cNvSpPr/>
          <p:nvPr/>
        </p:nvSpPr>
        <p:spPr>
          <a:xfrm rot="20802161">
            <a:off x="4382148" y="4345469"/>
            <a:ext cx="978408" cy="349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lèche : droite 18">
            <a:extLst>
              <a:ext uri="{FF2B5EF4-FFF2-40B4-BE49-F238E27FC236}">
                <a16:creationId xmlns:a16="http://schemas.microsoft.com/office/drawing/2014/main" id="{F5A7C8C4-6B35-4F1C-B3DB-54EA58056FA0}"/>
              </a:ext>
            </a:extLst>
          </p:cNvPr>
          <p:cNvSpPr/>
          <p:nvPr/>
        </p:nvSpPr>
        <p:spPr>
          <a:xfrm rot="1220637">
            <a:off x="5538511" y="5728624"/>
            <a:ext cx="978408" cy="349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1B6D45B0-5328-43A9-BF0E-1941A8DF3D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7182" y="5013324"/>
            <a:ext cx="1438198" cy="155709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61454ED6-4B8C-44F9-A619-21B9CBAD23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54151" y="6469194"/>
            <a:ext cx="1123357" cy="243805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C572F75E-A1D6-4EDE-B649-D07C0A6392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42769" y="3938107"/>
            <a:ext cx="2893810" cy="2399114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56336E76-0501-41E2-B2FE-623AD9F311AD}"/>
              </a:ext>
            </a:extLst>
          </p:cNvPr>
          <p:cNvSpPr txBox="1"/>
          <p:nvPr/>
        </p:nvSpPr>
        <p:spPr>
          <a:xfrm>
            <a:off x="4318946" y="5199482"/>
            <a:ext cx="213741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dirty="0"/>
              <a:t>To calculations…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1CDBAA8D-4FF5-44EE-BD0A-C9888BBBB117}"/>
              </a:ext>
            </a:extLst>
          </p:cNvPr>
          <p:cNvSpPr txBox="1"/>
          <p:nvPr/>
        </p:nvSpPr>
        <p:spPr>
          <a:xfrm>
            <a:off x="8708016" y="3474630"/>
            <a:ext cx="3260299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dirty="0"/>
              <a:t>..not forget to do the exercises !</a:t>
            </a:r>
          </a:p>
        </p:txBody>
      </p:sp>
    </p:spTree>
    <p:extLst>
      <p:ext uri="{BB962C8B-B14F-4D97-AF65-F5344CB8AC3E}">
        <p14:creationId xmlns:p14="http://schemas.microsoft.com/office/powerpoint/2010/main" val="169674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8" grpId="0" animBg="1"/>
      <p:bldP spid="19" grpId="0" animBg="1"/>
      <p:bldP spid="26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B146A434-E6AB-4BED-B6C8-F8C6D13FDE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43"/>
          <a:stretch/>
        </p:blipFill>
        <p:spPr>
          <a:xfrm>
            <a:off x="62973" y="13370"/>
            <a:ext cx="5080788" cy="3285106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94F3551C-04C2-49CF-8901-F8DE8AEA4DCB}"/>
              </a:ext>
            </a:extLst>
          </p:cNvPr>
          <p:cNvSpPr txBox="1"/>
          <p:nvPr/>
        </p:nvSpPr>
        <p:spPr>
          <a:xfrm>
            <a:off x="4844" y="36360"/>
            <a:ext cx="1077411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 err="1"/>
              <a:t>Iwona</a:t>
            </a:r>
            <a:endParaRPr lang="fr-FR" sz="280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682EE23-7C3F-4484-B9E8-7033910971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356" y="0"/>
            <a:ext cx="6433719" cy="311009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8A16227-95EB-42DC-81BB-8551A90AE096}"/>
              </a:ext>
            </a:extLst>
          </p:cNvPr>
          <p:cNvSpPr txBox="1"/>
          <p:nvPr/>
        </p:nvSpPr>
        <p:spPr>
          <a:xfrm>
            <a:off x="10862779" y="51293"/>
            <a:ext cx="1421296" cy="523220"/>
          </a:xfrm>
          <a:prstGeom prst="rect">
            <a:avLst/>
          </a:prstGeom>
          <a:solidFill>
            <a:srgbClr val="4CFE22"/>
          </a:solidFill>
        </p:spPr>
        <p:txBody>
          <a:bodyPr wrap="square">
            <a:spAutoFit/>
          </a:bodyPr>
          <a:lstStyle/>
          <a:p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Valeriia</a:t>
            </a:r>
            <a:endParaRPr lang="en-GB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19CC93B0-F033-4AEF-AB75-1CCCB5ECD4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2069" y="4038178"/>
            <a:ext cx="2531381" cy="2470531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25EDFF61-3D1A-453F-AC19-399559FC7D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7796" y="2261530"/>
            <a:ext cx="3990782" cy="974493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40FE5CA-36C1-40EA-905D-E4051F6A13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51426" y="2194387"/>
            <a:ext cx="1140574" cy="1200212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389649E4-2AC2-4E29-B908-115582E0DBB1}"/>
              </a:ext>
            </a:extLst>
          </p:cNvPr>
          <p:cNvSpPr txBox="1"/>
          <p:nvPr/>
        </p:nvSpPr>
        <p:spPr>
          <a:xfrm>
            <a:off x="3270989" y="14521"/>
            <a:ext cx="430966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Introduction to QCD</a:t>
            </a: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DDB81431-8C00-406F-8B3B-5A5C6DC0C1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1310" y="4057404"/>
            <a:ext cx="3386885" cy="1454534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3E627244-0922-44A7-883A-38AE317F2B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86136" y="4148962"/>
            <a:ext cx="2805864" cy="2242213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A61A507B-F106-4E9F-80A1-C0CDEA9CDE8A}"/>
              </a:ext>
            </a:extLst>
          </p:cNvPr>
          <p:cNvSpPr txBox="1"/>
          <p:nvPr/>
        </p:nvSpPr>
        <p:spPr>
          <a:xfrm>
            <a:off x="6006164" y="3310953"/>
            <a:ext cx="618583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	</a:t>
            </a:r>
            <a:r>
              <a:rPr lang="fr-FR" dirty="0" err="1"/>
              <a:t>Quarkonium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fantastic</a:t>
            </a:r>
            <a:r>
              <a:rPr lang="fr-FR" dirty="0"/>
              <a:t> </a:t>
            </a:r>
            <a:r>
              <a:rPr lang="fr-FR" dirty="0" err="1"/>
              <a:t>laboratory</a:t>
            </a:r>
            <a:r>
              <a:rPr lang="fr-FR" dirty="0"/>
              <a:t> for QCD</a:t>
            </a:r>
          </a:p>
          <a:p>
            <a:r>
              <a:rPr lang="fr-FR" dirty="0"/>
              <a:t>	              </a:t>
            </a:r>
            <a:r>
              <a:rPr lang="fr-FR" dirty="0" err="1"/>
              <a:t>Decays</a:t>
            </a:r>
            <a:r>
              <a:rPr lang="fr-FR" dirty="0"/>
              <a:t>  		       Production (?)</a:t>
            </a:r>
            <a:endParaRPr lang="en-GB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699B1D4-090B-4AA4-ADCC-D4D75BDE832D}"/>
              </a:ext>
            </a:extLst>
          </p:cNvPr>
          <p:cNvSpPr txBox="1"/>
          <p:nvPr/>
        </p:nvSpPr>
        <p:spPr>
          <a:xfrm>
            <a:off x="-225561" y="5112815"/>
            <a:ext cx="3758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/>
              <a:t>SU(3), </a:t>
            </a:r>
            <a:r>
              <a:rPr lang="fr-FR" i="1" dirty="0" err="1"/>
              <a:t>Carrying</a:t>
            </a:r>
            <a:r>
              <a:rPr lang="fr-FR" i="1" dirty="0"/>
              <a:t> </a:t>
            </a:r>
            <a:r>
              <a:rPr lang="fr-FR" i="1" dirty="0" err="1"/>
              <a:t>color</a:t>
            </a:r>
            <a:r>
              <a:rPr lang="fr-FR" i="1" dirty="0"/>
              <a:t>, gluon self </a:t>
            </a:r>
            <a:r>
              <a:rPr lang="fr-FR" i="1" dirty="0" err="1"/>
              <a:t>couplings</a:t>
            </a:r>
            <a:r>
              <a:rPr lang="fr-FR" i="1" dirty="0"/>
              <a:t>, </a:t>
            </a:r>
            <a:r>
              <a:rPr lang="fr-FR" i="1" dirty="0" err="1"/>
              <a:t>asymptotic</a:t>
            </a:r>
            <a:r>
              <a:rPr lang="fr-FR" i="1" dirty="0"/>
              <a:t> </a:t>
            </a:r>
            <a:r>
              <a:rPr lang="fr-FR" i="1" dirty="0" err="1"/>
              <a:t>freedom</a:t>
            </a:r>
            <a:r>
              <a:rPr lang="fr-FR" i="1" dirty="0"/>
              <a:t>, confinement</a:t>
            </a:r>
            <a:r>
              <a:rPr lang="fr-FR" i="1" dirty="0">
                <a:sym typeface="Wingdings" panose="05000000000000000000" pitchFamily="2" charset="2"/>
              </a:rPr>
              <a:t> no free quarks</a:t>
            </a:r>
          </a:p>
          <a:p>
            <a:pPr algn="ctr"/>
            <a:r>
              <a:rPr lang="fr-FR" dirty="0" err="1">
                <a:sym typeface="Wingdings" panose="05000000000000000000" pitchFamily="2" charset="2"/>
              </a:rPr>
              <a:t>Intrinisic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scale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fr-FR" dirty="0">
                <a:sym typeface="Wingdings" panose="05000000000000000000" pitchFamily="2" charset="2"/>
              </a:rPr>
              <a:t>(QCD) ~200MeV</a:t>
            </a:r>
            <a:endParaRPr lang="en-GB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811F4F43-3428-4D5B-A557-6869F2C1E29B}"/>
              </a:ext>
            </a:extLst>
          </p:cNvPr>
          <p:cNvSpPr txBox="1"/>
          <p:nvPr/>
        </p:nvSpPr>
        <p:spPr>
          <a:xfrm>
            <a:off x="5850356" y="5856807"/>
            <a:ext cx="375832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 +</a:t>
            </a:r>
            <a:r>
              <a:rPr lang="fr-FR" dirty="0" err="1"/>
              <a:t>Quarkonium</a:t>
            </a:r>
            <a:r>
              <a:rPr lang="fr-FR" dirty="0"/>
              <a:t> </a:t>
            </a:r>
          </a:p>
          <a:p>
            <a:pPr algn="ctr"/>
            <a:r>
              <a:rPr lang="fr-FR" dirty="0"/>
              <a:t>important in the QGP </a:t>
            </a:r>
            <a:r>
              <a:rPr lang="fr-FR" dirty="0" err="1"/>
              <a:t>studies</a:t>
            </a:r>
            <a:r>
              <a:rPr lang="fr-FR" dirty="0"/>
              <a:t> !</a:t>
            </a:r>
            <a:endParaRPr lang="en-GB" dirty="0"/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E5A261F8-3369-48CF-A479-30A62D619A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3267" y="3128869"/>
            <a:ext cx="1999685" cy="1631927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176F626E-CB10-42C4-BBA8-A3C16206FACB}"/>
              </a:ext>
            </a:extLst>
          </p:cNvPr>
          <p:cNvSpPr txBox="1"/>
          <p:nvPr/>
        </p:nvSpPr>
        <p:spPr>
          <a:xfrm>
            <a:off x="723435" y="2740630"/>
            <a:ext cx="19137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quark model</a:t>
            </a:r>
            <a:endParaRPr lang="en-GB" dirty="0"/>
          </a:p>
        </p:txBody>
      </p:sp>
      <p:pic>
        <p:nvPicPr>
          <p:cNvPr id="49" name="Image 48">
            <a:extLst>
              <a:ext uri="{FF2B5EF4-FFF2-40B4-BE49-F238E27FC236}">
                <a16:creationId xmlns:a16="http://schemas.microsoft.com/office/drawing/2014/main" id="{E9D2DB9E-2B4F-46D6-93F9-5FE6F842CC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50406" y="2684460"/>
            <a:ext cx="1282704" cy="1103125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7A52469A-A4AC-45F7-BEA6-E1D67F3504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54755" y="2784530"/>
            <a:ext cx="1598484" cy="819841"/>
          </a:xfrm>
          <a:prstGeom prst="rect">
            <a:avLst/>
          </a:prstGeom>
        </p:spPr>
      </p:pic>
      <p:sp>
        <p:nvSpPr>
          <p:cNvPr id="52" name="ZoneTexte 51">
            <a:extLst>
              <a:ext uri="{FF2B5EF4-FFF2-40B4-BE49-F238E27FC236}">
                <a16:creationId xmlns:a16="http://schemas.microsoft.com/office/drawing/2014/main" id="{EDDD3E16-BA67-49A0-AFB7-63EC3DABFC85}"/>
              </a:ext>
            </a:extLst>
          </p:cNvPr>
          <p:cNvSpPr txBox="1"/>
          <p:nvPr/>
        </p:nvSpPr>
        <p:spPr>
          <a:xfrm>
            <a:off x="4197985" y="2158098"/>
            <a:ext cx="92365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… gluon</a:t>
            </a:r>
            <a:endParaRPr lang="en-GB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3BDB06E8-CCD5-46D9-8386-9757D05B74F6}"/>
              </a:ext>
            </a:extLst>
          </p:cNvPr>
          <p:cNvSpPr txBox="1"/>
          <p:nvPr/>
        </p:nvSpPr>
        <p:spPr>
          <a:xfrm>
            <a:off x="221571" y="4847585"/>
            <a:ext cx="208666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… to </a:t>
            </a:r>
            <a:r>
              <a:rPr lang="fr-FR" dirty="0" err="1"/>
              <a:t>colors</a:t>
            </a:r>
            <a:r>
              <a:rPr lang="fr-FR" dirty="0"/>
              <a:t>… to QCD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29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2" grpId="0" animBg="1"/>
      <p:bldP spid="33" grpId="0" animBg="1"/>
      <p:bldP spid="40" grpId="0" animBg="1"/>
      <p:bldP spid="41" grpId="0"/>
      <p:bldP spid="42" grpId="0" animBg="1"/>
      <p:bldP spid="45" grpId="0" animBg="1"/>
      <p:bldP spid="52" grpId="0" animBg="1"/>
      <p:bldP spid="5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FC64A29B-EA4F-42E4-AE8A-B4AE6F1481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40315" y="885271"/>
            <a:ext cx="6858000" cy="51435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9A4DBC1-5AA0-4569-B4A8-00C9ED0CA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787" y="1180538"/>
            <a:ext cx="2559412" cy="262269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B8A88FF-D7C4-4AF8-BC63-EE86BD13C870}"/>
              </a:ext>
            </a:extLst>
          </p:cNvPr>
          <p:cNvSpPr txBox="1"/>
          <p:nvPr/>
        </p:nvSpPr>
        <p:spPr>
          <a:xfrm>
            <a:off x="0" y="918927"/>
            <a:ext cx="1561005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Stéphane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D0F44FC-B31D-490B-822B-D7E022762586}"/>
              </a:ext>
            </a:extLst>
          </p:cNvPr>
          <p:cNvSpPr txBox="1"/>
          <p:nvPr/>
        </p:nvSpPr>
        <p:spPr>
          <a:xfrm>
            <a:off x="3940524" y="5523574"/>
            <a:ext cx="42191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1E4CDC9-E070-489C-98B8-0C2A68C66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921" y="1243891"/>
            <a:ext cx="3682079" cy="35593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64A3DEF-BCE1-42A0-89E9-A9825AFFAD2E}"/>
              </a:ext>
            </a:extLst>
          </p:cNvPr>
          <p:cNvSpPr txBox="1"/>
          <p:nvPr/>
        </p:nvSpPr>
        <p:spPr>
          <a:xfrm>
            <a:off x="7974" y="5646685"/>
            <a:ext cx="3717877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  <a:highlight>
                  <a:srgbClr val="FFFF00"/>
                </a:highlight>
              </a:rPr>
              <a:t>SM </a:t>
            </a:r>
            <a:r>
              <a:rPr lang="fr-FR" sz="3200" dirty="0" err="1">
                <a:solidFill>
                  <a:srgbClr val="FF0000"/>
                </a:solidFill>
                <a:highlight>
                  <a:srgbClr val="FFFF00"/>
                </a:highlight>
              </a:rPr>
              <a:t>became</a:t>
            </a:r>
            <a:r>
              <a:rPr lang="fr-FR" sz="3200" dirty="0">
                <a:solidFill>
                  <a:srgbClr val="FF0000"/>
                </a:solidFill>
                <a:highlight>
                  <a:srgbClr val="FFFF00"/>
                </a:highlight>
              </a:rPr>
              <a:t> a </a:t>
            </a:r>
            <a:r>
              <a:rPr lang="fr-FR" sz="3200" dirty="0" err="1">
                <a:solidFill>
                  <a:srgbClr val="FF0000"/>
                </a:solidFill>
                <a:highlight>
                  <a:srgbClr val="FFFF00"/>
                </a:highlight>
              </a:rPr>
              <a:t>theory</a:t>
            </a:r>
            <a:r>
              <a:rPr lang="fr-FR" sz="32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F7FCF401-1856-4E06-85A2-1090B4974D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7084" y="1676809"/>
            <a:ext cx="2856080" cy="310329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6EE251BB-1445-4A0D-9EC8-BBD0F6B052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6698" y="3974342"/>
            <a:ext cx="3340698" cy="2257118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E154D28-ED95-4676-A947-70888C05996C}"/>
              </a:ext>
            </a:extLst>
          </p:cNvPr>
          <p:cNvSpPr/>
          <p:nvPr/>
        </p:nvSpPr>
        <p:spPr>
          <a:xfrm>
            <a:off x="8686800" y="1676809"/>
            <a:ext cx="2285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dirty="0"/>
              <a:t>Higgs  mass </a:t>
            </a:r>
            <a:r>
              <a:rPr lang="fr-FR" altLang="fr-FR" dirty="0" err="1"/>
              <a:t>prediction</a:t>
            </a:r>
            <a:endParaRPr lang="fr-FR" alt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B523DFC4-68EB-497D-9DD3-CFAEF9E505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0969" y="3608779"/>
            <a:ext cx="2181815" cy="2330293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37C657E4-E26A-4E36-964B-F8BDD7E7D96E}"/>
              </a:ext>
            </a:extLst>
          </p:cNvPr>
          <p:cNvSpPr txBox="1"/>
          <p:nvPr/>
        </p:nvSpPr>
        <p:spPr>
          <a:xfrm>
            <a:off x="6014732" y="6207170"/>
            <a:ext cx="617726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3600" dirty="0" err="1"/>
              <a:t>Sofar</a:t>
            </a:r>
            <a:r>
              <a:rPr lang="fr-FR" sz="3600" dirty="0"/>
              <a:t> all </a:t>
            </a:r>
            <a:r>
              <a:rPr lang="fr-FR" sz="3600" dirty="0" err="1"/>
              <a:t>it</a:t>
            </a:r>
            <a:r>
              <a:rPr lang="fr-FR" sz="3600" dirty="0"/>
              <a:t> </a:t>
            </a:r>
            <a:r>
              <a:rPr lang="fr-FR" sz="3600" dirty="0" err="1"/>
              <a:t>is</a:t>
            </a:r>
            <a:r>
              <a:rPr lang="fr-FR" sz="3600" dirty="0"/>
              <a:t> </a:t>
            </a:r>
            <a:r>
              <a:rPr lang="fr-FR" sz="3600" dirty="0" err="1"/>
              <a:t>working</a:t>
            </a:r>
            <a:r>
              <a:rPr lang="fr-FR" sz="3600" dirty="0"/>
              <a:t> </a:t>
            </a:r>
            <a:r>
              <a:rPr lang="fr-FR" sz="3600" dirty="0" err="1"/>
              <a:t>too</a:t>
            </a:r>
            <a:r>
              <a:rPr lang="fr-FR" sz="3600" dirty="0"/>
              <a:t> </a:t>
            </a:r>
            <a:r>
              <a:rPr lang="fr-FR" sz="3600" dirty="0" err="1"/>
              <a:t>well</a:t>
            </a:r>
            <a:r>
              <a:rPr lang="fr-FR" sz="3600" dirty="0"/>
              <a:t> !! 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9256D92-7E1E-4900-9456-77410F8E7C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83065" y="1"/>
            <a:ext cx="6097797" cy="1021946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B58D749-7924-4410-9B20-9DABF4BE5A1F}"/>
              </a:ext>
            </a:extLst>
          </p:cNvPr>
          <p:cNvSpPr/>
          <p:nvPr/>
        </p:nvSpPr>
        <p:spPr>
          <a:xfrm>
            <a:off x="-83065" y="0"/>
            <a:ext cx="6179065" cy="1052030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903AF31D-500C-4867-88D3-7A8B2EB4C0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9986" y="29590"/>
            <a:ext cx="5065138" cy="105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49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5" grpId="0" animBg="1"/>
      <p:bldP spid="25" grpId="0"/>
      <p:bldP spid="28" grpId="0" animBg="1"/>
      <p:bldP spid="3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9837</TotalTime>
  <Words>921</Words>
  <Application>Microsoft Office PowerPoint</Application>
  <PresentationFormat>Grand écran</PresentationFormat>
  <Paragraphs>192</Paragraphs>
  <Slides>32</Slides>
  <Notes>3</Notes>
  <HiddenSlides>0</HiddenSlides>
  <MMClips>1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40" baseType="lpstr">
      <vt:lpstr>AAAAAC+Calibri-Bold</vt:lpstr>
      <vt:lpstr>Arial</vt:lpstr>
      <vt:lpstr>Avenir-Book</vt:lpstr>
      <vt:lpstr>Calibri</vt:lpstr>
      <vt:lpstr>Calibri Light</vt:lpstr>
      <vt:lpstr>Symbol</vt:lpstr>
      <vt:lpstr>Thème Office</vt:lpstr>
      <vt:lpstr>Equation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Achille Stocchi</dc:creator>
  <cp:lastModifiedBy>Achille Stocchi</cp:lastModifiedBy>
  <cp:revision>306</cp:revision>
  <dcterms:created xsi:type="dcterms:W3CDTF">2018-07-18T10:27:42Z</dcterms:created>
  <dcterms:modified xsi:type="dcterms:W3CDTF">2025-07-21T09:52:50Z</dcterms:modified>
</cp:coreProperties>
</file>