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Lst>
  <p:notesMasterIdLst>
    <p:notesMasterId r:id="rId32"/>
  </p:notesMasterIdLst>
  <p:sldIdLst>
    <p:sldId id="271" r:id="rId3"/>
    <p:sldId id="426" r:id="rId4"/>
    <p:sldId id="427" r:id="rId5"/>
    <p:sldId id="332" r:id="rId6"/>
    <p:sldId id="428" r:id="rId7"/>
    <p:sldId id="316" r:id="rId8"/>
    <p:sldId id="315" r:id="rId9"/>
    <p:sldId id="411" r:id="rId10"/>
    <p:sldId id="415" r:id="rId11"/>
    <p:sldId id="412" r:id="rId12"/>
    <p:sldId id="413" r:id="rId13"/>
    <p:sldId id="421" r:id="rId14"/>
    <p:sldId id="425" r:id="rId15"/>
    <p:sldId id="422" r:id="rId16"/>
    <p:sldId id="423" r:id="rId17"/>
    <p:sldId id="424" r:id="rId18"/>
    <p:sldId id="417" r:id="rId19"/>
    <p:sldId id="433" r:id="rId20"/>
    <p:sldId id="432" r:id="rId21"/>
    <p:sldId id="434" r:id="rId22"/>
    <p:sldId id="436" r:id="rId23"/>
    <p:sldId id="435" r:id="rId24"/>
    <p:sldId id="431" r:id="rId25"/>
    <p:sldId id="437" r:id="rId26"/>
    <p:sldId id="418" r:id="rId27"/>
    <p:sldId id="438" r:id="rId28"/>
    <p:sldId id="410" r:id="rId29"/>
    <p:sldId id="304" r:id="rId30"/>
    <p:sldId id="331" r:id="rId31"/>
  </p:sldIdLst>
  <p:sldSz cx="12192000" cy="6858000"/>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474F"/>
    <a:srgbClr val="516B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0217AE-9A12-4CC0-8CC2-685CC814B827}" v="476" dt="2024-09-13T09:36:13.318"/>
  </p1510:revLst>
</p1510:revInfo>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88" autoAdjust="0"/>
    <p:restoredTop sz="94660"/>
  </p:normalViewPr>
  <p:slideViewPr>
    <p:cSldViewPr snapToGrid="0">
      <p:cViewPr varScale="1">
        <p:scale>
          <a:sx n="156" d="100"/>
          <a:sy n="156" d="100"/>
        </p:scale>
        <p:origin x="672"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D2F1A0-D74F-0346-A6D6-508C28449A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370AB6A3-3DF0-FF4E-9614-23DA6A7649A4}"/>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0C971F36-AD2C-FA41-A159-52D0AA47DFC2}" type="datetimeFigureOut">
              <a:rPr lang="en-GB"/>
              <a:pPr>
                <a:defRPr/>
              </a:pPr>
              <a:t>16/09/2024</a:t>
            </a:fld>
            <a:endParaRPr lang="en-GB"/>
          </a:p>
        </p:txBody>
      </p:sp>
      <p:sp>
        <p:nvSpPr>
          <p:cNvPr id="4" name="Slide Image Placeholder 3">
            <a:extLst>
              <a:ext uri="{FF2B5EF4-FFF2-40B4-BE49-F238E27FC236}">
                <a16:creationId xmlns:a16="http://schemas.microsoft.com/office/drawing/2014/main" id="{A22D3926-DB09-4546-AE07-CE0F9AF8287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336280B0-699C-834D-99C8-F287AF2DD9A3}"/>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a:extLst>
              <a:ext uri="{FF2B5EF4-FFF2-40B4-BE49-F238E27FC236}">
                <a16:creationId xmlns:a16="http://schemas.microsoft.com/office/drawing/2014/main" id="{DE721D6E-4E92-7C49-A46F-7C6D8793A34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591000E6-30A3-C643-AFF3-EC8A2B239F6F}"/>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22C05565-35B0-F04E-BA1D-0FA4AD27F76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a:extLst>
              <a:ext uri="{FF2B5EF4-FFF2-40B4-BE49-F238E27FC236}">
                <a16:creationId xmlns:a16="http://schemas.microsoft.com/office/drawing/2014/main" id="{727E30E8-C435-F346-825C-4B9230A979D3}"/>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5" name="Slide Number Placeholder 5">
            <a:extLst>
              <a:ext uri="{FF2B5EF4-FFF2-40B4-BE49-F238E27FC236}">
                <a16:creationId xmlns:a16="http://schemas.microsoft.com/office/drawing/2014/main" id="{CE39AF2D-067B-7B4D-9A30-69F8B2C9BC2E}"/>
              </a:ext>
            </a:extLst>
          </p:cNvPr>
          <p:cNvSpPr>
            <a:spLocks noGrp="1"/>
          </p:cNvSpPr>
          <p:nvPr>
            <p:ph type="sldNum" sz="quarter" idx="11"/>
          </p:nvPr>
        </p:nvSpPr>
        <p:spPr/>
        <p:txBody>
          <a:bodyPr/>
          <a:lstStyle>
            <a:lvl1pPr>
              <a:defRPr/>
            </a:lvl1pPr>
          </a:lstStyle>
          <a:p>
            <a:pPr>
              <a:defRPr/>
            </a:pPr>
            <a:fld id="{DF11C3BB-3D6E-CE4D-8B16-1A2DDA0D3A37}" type="slidenum">
              <a:rPr lang="en-GB"/>
              <a:pPr>
                <a:defRPr/>
              </a:pPr>
              <a:t>‹#›</a:t>
            </a:fld>
            <a:endParaRPr lang="en-GB" dirty="0"/>
          </a:p>
        </p:txBody>
      </p:sp>
      <p:sp>
        <p:nvSpPr>
          <p:cNvPr id="6" name="Footer Placeholder 4">
            <a:extLst>
              <a:ext uri="{FF2B5EF4-FFF2-40B4-BE49-F238E27FC236}">
                <a16:creationId xmlns:a16="http://schemas.microsoft.com/office/drawing/2014/main" id="{2D5D4A74-8699-504C-BE6A-D651C2DC8C4A}"/>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747490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0B5176FC-B237-9E46-B257-FEA50489B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400"/>
            <a:ext cx="12250738"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065523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D3DCDF7-F89E-9344-9C81-F4112A8C20DF}"/>
              </a:ext>
            </a:extLst>
          </p:cNvPr>
          <p:cNvGrpSpPr>
            <a:grpSpLocks/>
          </p:cNvGrpSpPr>
          <p:nvPr/>
        </p:nvGrpSpPr>
        <p:grpSpPr bwMode="auto">
          <a:xfrm>
            <a:off x="5248275" y="2582863"/>
            <a:ext cx="1695450" cy="1692275"/>
            <a:chOff x="5002612" y="2336416"/>
            <a:chExt cx="2186777" cy="2185169"/>
          </a:xfrm>
        </p:grpSpPr>
        <p:sp>
          <p:nvSpPr>
            <p:cNvPr id="3" name="Rectangle 2">
              <a:extLst>
                <a:ext uri="{FF2B5EF4-FFF2-40B4-BE49-F238E27FC236}">
                  <a16:creationId xmlns:a16="http://schemas.microsoft.com/office/drawing/2014/main" id="{61090161-7359-CF48-A3D2-DD296FFBFD3E}"/>
                </a:ext>
              </a:extLst>
            </p:cNvPr>
            <p:cNvSpPr/>
            <p:nvPr/>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 name="Picture 3">
              <a:extLst>
                <a:ext uri="{FF2B5EF4-FFF2-40B4-BE49-F238E27FC236}">
                  <a16:creationId xmlns:a16="http://schemas.microsoft.com/office/drawing/2014/main" id="{7EF43ABD-DE2B-CE4F-AC82-5FEF87E8CB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1580" y="2603638"/>
              <a:ext cx="1668840" cy="165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16006226-C252-164D-8391-A0037DFA04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9388" y="4300538"/>
            <a:ext cx="167322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1790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61AEEF49-554C-8140-BBE6-E53E35E27B7C}"/>
              </a:ext>
            </a:extLst>
          </p:cNvPr>
          <p:cNvGrpSpPr>
            <a:grpSpLocks noChangeAspect="1"/>
          </p:cNvGrpSpPr>
          <p:nvPr/>
        </p:nvGrpSpPr>
        <p:grpSpPr bwMode="auto">
          <a:xfrm>
            <a:off x="5260975" y="2603500"/>
            <a:ext cx="1670050" cy="1651000"/>
            <a:chOff x="3314" y="1640"/>
            <a:chExt cx="1052" cy="1040"/>
          </a:xfrm>
          <a:solidFill>
            <a:schemeClr val="tx1"/>
          </a:solidFill>
        </p:grpSpPr>
        <p:sp>
          <p:nvSpPr>
            <p:cNvPr id="3" name="Freeform 5">
              <a:extLst>
                <a:ext uri="{FF2B5EF4-FFF2-40B4-BE49-F238E27FC236}">
                  <a16:creationId xmlns:a16="http://schemas.microsoft.com/office/drawing/2014/main" id="{9912E116-3B70-9D41-8DA5-7E0203729A4E}"/>
                </a:ext>
              </a:extLst>
            </p:cNvPr>
            <p:cNvSpPr>
              <a:spLocks/>
            </p:cNvSpPr>
            <p:nvPr/>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4" name="Freeform 6">
              <a:extLst>
                <a:ext uri="{FF2B5EF4-FFF2-40B4-BE49-F238E27FC236}">
                  <a16:creationId xmlns:a16="http://schemas.microsoft.com/office/drawing/2014/main" id="{CA348DAD-3C1E-1C46-B3BB-35BD527D97C3}"/>
                </a:ext>
              </a:extLst>
            </p:cNvPr>
            <p:cNvSpPr>
              <a:spLocks/>
            </p:cNvSpPr>
            <p:nvPr/>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5" name="Freeform 7">
              <a:extLst>
                <a:ext uri="{FF2B5EF4-FFF2-40B4-BE49-F238E27FC236}">
                  <a16:creationId xmlns:a16="http://schemas.microsoft.com/office/drawing/2014/main" id="{326E76DE-F303-DB44-AD5D-9F5601E8B03D}"/>
                </a:ext>
              </a:extLst>
            </p:cNvPr>
            <p:cNvSpPr>
              <a:spLocks noEditPoints="1"/>
            </p:cNvSpPr>
            <p:nvPr/>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6" name="Freeform 5">
              <a:extLst>
                <a:ext uri="{FF2B5EF4-FFF2-40B4-BE49-F238E27FC236}">
                  <a16:creationId xmlns:a16="http://schemas.microsoft.com/office/drawing/2014/main" id="{B009572F-B6CF-F441-AD74-EC5666D06A04}"/>
                </a:ext>
              </a:extLst>
            </p:cNvPr>
            <p:cNvSpPr>
              <a:spLocks/>
            </p:cNvSpPr>
            <p:nvPr/>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7" name="Freeform 6">
              <a:extLst>
                <a:ext uri="{FF2B5EF4-FFF2-40B4-BE49-F238E27FC236}">
                  <a16:creationId xmlns:a16="http://schemas.microsoft.com/office/drawing/2014/main" id="{FE9FEBD2-4F34-164D-9039-5950288F9FC0}"/>
                </a:ext>
              </a:extLst>
            </p:cNvPr>
            <p:cNvSpPr>
              <a:spLocks/>
            </p:cNvSpPr>
            <p:nvPr/>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8" name="Freeform 7">
              <a:extLst>
                <a:ext uri="{FF2B5EF4-FFF2-40B4-BE49-F238E27FC236}">
                  <a16:creationId xmlns:a16="http://schemas.microsoft.com/office/drawing/2014/main" id="{9A8825F6-80B6-3F47-994D-8B2270EEA14F}"/>
                </a:ext>
              </a:extLst>
            </p:cNvPr>
            <p:cNvSpPr>
              <a:spLocks/>
            </p:cNvSpPr>
            <p:nvPr/>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9" name="Freeform 8">
              <a:extLst>
                <a:ext uri="{FF2B5EF4-FFF2-40B4-BE49-F238E27FC236}">
                  <a16:creationId xmlns:a16="http://schemas.microsoft.com/office/drawing/2014/main" id="{7EA85973-EF90-584D-B453-27A6EE528D46}"/>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0" name="Freeform 9">
              <a:extLst>
                <a:ext uri="{FF2B5EF4-FFF2-40B4-BE49-F238E27FC236}">
                  <a16:creationId xmlns:a16="http://schemas.microsoft.com/office/drawing/2014/main" id="{4C543AA1-3C37-084D-B73E-107C1EAFD22D}"/>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1" name="Freeform 10">
              <a:extLst>
                <a:ext uri="{FF2B5EF4-FFF2-40B4-BE49-F238E27FC236}">
                  <a16:creationId xmlns:a16="http://schemas.microsoft.com/office/drawing/2014/main" id="{35B2609D-54FF-D946-9A50-D5FFF6445BCB}"/>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2" name="Freeform 11">
              <a:extLst>
                <a:ext uri="{FF2B5EF4-FFF2-40B4-BE49-F238E27FC236}">
                  <a16:creationId xmlns:a16="http://schemas.microsoft.com/office/drawing/2014/main" id="{9A2F33AF-1784-7249-8A6A-BB23076CEF5B}"/>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3" name="Freeform 12">
              <a:extLst>
                <a:ext uri="{FF2B5EF4-FFF2-40B4-BE49-F238E27FC236}">
                  <a16:creationId xmlns:a16="http://schemas.microsoft.com/office/drawing/2014/main" id="{AF5086E5-FFF8-5A4A-9117-1064504EE14E}"/>
                </a:ext>
              </a:extLst>
            </p:cNvPr>
            <p:cNvSpPr>
              <a:spLocks/>
            </p:cNvSpPr>
            <p:nvPr/>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grpSp>
    </p:spTree>
    <p:extLst>
      <p:ext uri="{BB962C8B-B14F-4D97-AF65-F5344CB8AC3E}">
        <p14:creationId xmlns:p14="http://schemas.microsoft.com/office/powerpoint/2010/main" val="3161775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p:txBody>
      </p:sp>
      <p:sp>
        <p:nvSpPr>
          <p:cNvPr id="4" name="Date Placeholder 3">
            <a:extLst>
              <a:ext uri="{FF2B5EF4-FFF2-40B4-BE49-F238E27FC236}">
                <a16:creationId xmlns:a16="http://schemas.microsoft.com/office/drawing/2014/main" id="{03532ED1-7191-F948-A4A2-7318F411C5D8}"/>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5" name="Slide Number Placeholder 5">
            <a:extLst>
              <a:ext uri="{FF2B5EF4-FFF2-40B4-BE49-F238E27FC236}">
                <a16:creationId xmlns:a16="http://schemas.microsoft.com/office/drawing/2014/main" id="{E4896188-1C5F-694D-8C6B-1FA2CA021496}"/>
              </a:ext>
            </a:extLst>
          </p:cNvPr>
          <p:cNvSpPr>
            <a:spLocks noGrp="1"/>
          </p:cNvSpPr>
          <p:nvPr>
            <p:ph type="sldNum" sz="quarter" idx="11"/>
          </p:nvPr>
        </p:nvSpPr>
        <p:spPr/>
        <p:txBody>
          <a:bodyPr/>
          <a:lstStyle>
            <a:lvl1pPr>
              <a:defRPr/>
            </a:lvl1pPr>
          </a:lstStyle>
          <a:p>
            <a:pPr>
              <a:defRPr/>
            </a:pPr>
            <a:fld id="{DE3B6E73-054D-6C4E-9975-9A683C5A9677}" type="slidenum">
              <a:rPr lang="en-GB"/>
              <a:pPr>
                <a:defRPr/>
              </a:pPr>
              <a:t>‹#›</a:t>
            </a:fld>
            <a:endParaRPr lang="en-GB" dirty="0"/>
          </a:p>
        </p:txBody>
      </p:sp>
      <p:sp>
        <p:nvSpPr>
          <p:cNvPr id="6" name="Footer Placeholder 4">
            <a:extLst>
              <a:ext uri="{FF2B5EF4-FFF2-40B4-BE49-F238E27FC236}">
                <a16:creationId xmlns:a16="http://schemas.microsoft.com/office/drawing/2014/main" id="{D3091C91-9AE2-304B-870F-2A07DCDC9E55}"/>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2286728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6172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5" name="Date Placeholder 3">
            <a:extLst>
              <a:ext uri="{FF2B5EF4-FFF2-40B4-BE49-F238E27FC236}">
                <a16:creationId xmlns:a16="http://schemas.microsoft.com/office/drawing/2014/main" id="{2B29A604-DB0B-E94F-AE2E-8CE9913BCD40}"/>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6" name="Slide Number Placeholder 5">
            <a:extLst>
              <a:ext uri="{FF2B5EF4-FFF2-40B4-BE49-F238E27FC236}">
                <a16:creationId xmlns:a16="http://schemas.microsoft.com/office/drawing/2014/main" id="{B3DEF9D0-68BD-634F-B876-06D382A91685}"/>
              </a:ext>
            </a:extLst>
          </p:cNvPr>
          <p:cNvSpPr>
            <a:spLocks noGrp="1"/>
          </p:cNvSpPr>
          <p:nvPr>
            <p:ph type="sldNum" sz="quarter" idx="11"/>
          </p:nvPr>
        </p:nvSpPr>
        <p:spPr/>
        <p:txBody>
          <a:bodyPr/>
          <a:lstStyle>
            <a:lvl1pPr>
              <a:defRPr/>
            </a:lvl1pPr>
          </a:lstStyle>
          <a:p>
            <a:pPr>
              <a:defRPr/>
            </a:pPr>
            <a:fld id="{6C72101F-6B99-614B-8565-79324F6F1806}" type="slidenum">
              <a:rPr lang="en-GB"/>
              <a:pPr>
                <a:defRPr/>
              </a:pPr>
              <a:t>‹#›</a:t>
            </a:fld>
            <a:endParaRPr lang="en-GB" dirty="0"/>
          </a:p>
        </p:txBody>
      </p:sp>
      <p:sp>
        <p:nvSpPr>
          <p:cNvPr id="7" name="Footer Placeholder 4">
            <a:extLst>
              <a:ext uri="{FF2B5EF4-FFF2-40B4-BE49-F238E27FC236}">
                <a16:creationId xmlns:a16="http://schemas.microsoft.com/office/drawing/2014/main" id="{9F8B4D7A-C690-B340-89C7-3ACF819A4C8B}"/>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2660028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43860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p:nvPr>
        </p:nvSpPr>
        <p:spPr>
          <a:xfrm>
            <a:off x="79338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6" name="Date Placeholder 3">
            <a:extLst>
              <a:ext uri="{FF2B5EF4-FFF2-40B4-BE49-F238E27FC236}">
                <a16:creationId xmlns:a16="http://schemas.microsoft.com/office/drawing/2014/main" id="{DB1D902E-1197-374C-AC97-CFE956DDBD2A}"/>
              </a:ext>
            </a:extLst>
          </p:cNvPr>
          <p:cNvSpPr>
            <a:spLocks noGrp="1"/>
          </p:cNvSpPr>
          <p:nvPr>
            <p:ph type="dt" sz="half" idx="14"/>
          </p:nvPr>
        </p:nvSpPr>
        <p:spPr/>
        <p:txBody>
          <a:bodyPr/>
          <a:lstStyle>
            <a:lvl1pPr>
              <a:defRPr/>
            </a:lvl1pPr>
          </a:lstStyle>
          <a:p>
            <a:pPr>
              <a:defRPr/>
            </a:pPr>
            <a:r>
              <a:rPr lang="en-GB"/>
              <a:t>18/09/2024</a:t>
            </a:r>
            <a:endParaRPr lang="en-GB" dirty="0"/>
          </a:p>
        </p:txBody>
      </p:sp>
      <p:sp>
        <p:nvSpPr>
          <p:cNvPr id="7" name="Slide Number Placeholder 5">
            <a:extLst>
              <a:ext uri="{FF2B5EF4-FFF2-40B4-BE49-F238E27FC236}">
                <a16:creationId xmlns:a16="http://schemas.microsoft.com/office/drawing/2014/main" id="{0FFF02E3-2E05-3944-B750-7AAFBCC1612F}"/>
              </a:ext>
            </a:extLst>
          </p:cNvPr>
          <p:cNvSpPr>
            <a:spLocks noGrp="1"/>
          </p:cNvSpPr>
          <p:nvPr>
            <p:ph type="sldNum" sz="quarter" idx="15"/>
          </p:nvPr>
        </p:nvSpPr>
        <p:spPr/>
        <p:txBody>
          <a:bodyPr/>
          <a:lstStyle>
            <a:lvl1pPr>
              <a:defRPr/>
            </a:lvl1pPr>
          </a:lstStyle>
          <a:p>
            <a:pPr>
              <a:defRPr/>
            </a:pPr>
            <a:fld id="{AC20D698-E8D5-BB4D-895B-89EE952D3A3D}" type="slidenum">
              <a:rPr lang="en-GB"/>
              <a:pPr>
                <a:defRPr/>
              </a:pPr>
              <a:t>‹#›</a:t>
            </a:fld>
            <a:endParaRPr lang="en-GB" dirty="0"/>
          </a:p>
        </p:txBody>
      </p:sp>
      <p:sp>
        <p:nvSpPr>
          <p:cNvPr id="9" name="Footer Placeholder 4">
            <a:extLst>
              <a:ext uri="{FF2B5EF4-FFF2-40B4-BE49-F238E27FC236}">
                <a16:creationId xmlns:a16="http://schemas.microsoft.com/office/drawing/2014/main" id="{2EE84657-0B82-4F42-AA46-C6E661CCFBBE}"/>
              </a:ext>
            </a:extLst>
          </p:cNvPr>
          <p:cNvSpPr>
            <a:spLocks noGrp="1"/>
          </p:cNvSpPr>
          <p:nvPr>
            <p:ph type="ftr" sz="quarter" idx="16"/>
          </p:nvPr>
        </p:nvSpPr>
        <p:spPr/>
        <p:txBody>
          <a:bodyPr/>
          <a:lstStyle>
            <a:lvl1pPr>
              <a:defRPr/>
            </a:lvl1pPr>
          </a:lstStyle>
          <a:p>
            <a:pPr>
              <a:defRPr/>
            </a:pPr>
            <a:endParaRPr lang="en-GB" dirty="0"/>
          </a:p>
        </p:txBody>
      </p:sp>
    </p:spTree>
    <p:extLst>
      <p:ext uri="{BB962C8B-B14F-4D97-AF65-F5344CB8AC3E}">
        <p14:creationId xmlns:p14="http://schemas.microsoft.com/office/powerpoint/2010/main" val="1322373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7" name="Date Placeholder 3">
            <a:extLst>
              <a:ext uri="{FF2B5EF4-FFF2-40B4-BE49-F238E27FC236}">
                <a16:creationId xmlns:a16="http://schemas.microsoft.com/office/drawing/2014/main" id="{36987D3E-7CA5-BA47-B2F9-C5B36D92536F}"/>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8" name="Slide Number Placeholder 5">
            <a:extLst>
              <a:ext uri="{FF2B5EF4-FFF2-40B4-BE49-F238E27FC236}">
                <a16:creationId xmlns:a16="http://schemas.microsoft.com/office/drawing/2014/main" id="{2B9BDCFD-CE17-474D-935F-B7559CA42764}"/>
              </a:ext>
            </a:extLst>
          </p:cNvPr>
          <p:cNvSpPr>
            <a:spLocks noGrp="1"/>
          </p:cNvSpPr>
          <p:nvPr>
            <p:ph type="sldNum" sz="quarter" idx="11"/>
          </p:nvPr>
        </p:nvSpPr>
        <p:spPr/>
        <p:txBody>
          <a:bodyPr/>
          <a:lstStyle>
            <a:lvl1pPr>
              <a:defRPr/>
            </a:lvl1pPr>
          </a:lstStyle>
          <a:p>
            <a:pPr>
              <a:defRPr/>
            </a:pPr>
            <a:fld id="{84DC34C9-00E0-D742-BE52-39B07CBF3507}" type="slidenum">
              <a:rPr lang="en-GB"/>
              <a:pPr>
                <a:defRPr/>
              </a:pPr>
              <a:t>‹#›</a:t>
            </a:fld>
            <a:endParaRPr lang="en-GB" dirty="0"/>
          </a:p>
        </p:txBody>
      </p:sp>
      <p:sp>
        <p:nvSpPr>
          <p:cNvPr id="9" name="Footer Placeholder 4">
            <a:extLst>
              <a:ext uri="{FF2B5EF4-FFF2-40B4-BE49-F238E27FC236}">
                <a16:creationId xmlns:a16="http://schemas.microsoft.com/office/drawing/2014/main" id="{EB78A393-D2E7-5046-ADEF-2E975225B0B5}"/>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396044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93077" y="365126"/>
            <a:ext cx="11705248" cy="789598"/>
          </a:xfrm>
        </p:spPr>
        <p:txBody>
          <a:bodyPr/>
          <a:lstStyle/>
          <a:p>
            <a:r>
              <a:rPr lang="en-US" noProof="0"/>
              <a:t>Click to edit Master title style</a:t>
            </a:r>
            <a:endParaRPr lang="en-GB" noProof="0" dirty="0"/>
          </a:p>
        </p:txBody>
      </p:sp>
      <p:sp>
        <p:nvSpPr>
          <p:cNvPr id="3" name="Date Placeholder 3">
            <a:extLst>
              <a:ext uri="{FF2B5EF4-FFF2-40B4-BE49-F238E27FC236}">
                <a16:creationId xmlns:a16="http://schemas.microsoft.com/office/drawing/2014/main" id="{3BA8B197-D71E-DD42-B56C-69CFF11B02B2}"/>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4" name="Slide Number Placeholder 5">
            <a:extLst>
              <a:ext uri="{FF2B5EF4-FFF2-40B4-BE49-F238E27FC236}">
                <a16:creationId xmlns:a16="http://schemas.microsoft.com/office/drawing/2014/main" id="{5EFB59AF-8E24-7946-95D8-A518BFE52886}"/>
              </a:ext>
            </a:extLst>
          </p:cNvPr>
          <p:cNvSpPr>
            <a:spLocks noGrp="1"/>
          </p:cNvSpPr>
          <p:nvPr>
            <p:ph type="sldNum" sz="quarter" idx="11"/>
          </p:nvPr>
        </p:nvSpPr>
        <p:spPr/>
        <p:txBody>
          <a:bodyPr/>
          <a:lstStyle>
            <a:lvl1pPr>
              <a:defRPr/>
            </a:lvl1pPr>
          </a:lstStyle>
          <a:p>
            <a:pPr>
              <a:defRPr/>
            </a:pPr>
            <a:fld id="{E2A69FA1-B048-DD41-98A9-3CA9AFCDB77F}" type="slidenum">
              <a:rPr lang="en-GB"/>
              <a:pPr>
                <a:defRPr/>
              </a:pPr>
              <a:t>‹#›</a:t>
            </a:fld>
            <a:endParaRPr lang="en-GB" dirty="0"/>
          </a:p>
        </p:txBody>
      </p:sp>
      <p:sp>
        <p:nvSpPr>
          <p:cNvPr id="6" name="Footer Placeholder 4">
            <a:extLst>
              <a:ext uri="{FF2B5EF4-FFF2-40B4-BE49-F238E27FC236}">
                <a16:creationId xmlns:a16="http://schemas.microsoft.com/office/drawing/2014/main" id="{E4F499AE-EEAE-1237-7C19-8A7BF9149147}"/>
              </a:ext>
            </a:extLst>
          </p:cNvPr>
          <p:cNvSpPr>
            <a:spLocks noGrp="1"/>
          </p:cNvSpPr>
          <p:nvPr>
            <p:ph type="ftr" sz="quarter" idx="12"/>
          </p:nvPr>
        </p:nvSpPr>
        <p:spPr>
          <a:xfrm>
            <a:off x="2749062" y="6418263"/>
            <a:ext cx="3622430" cy="365125"/>
          </a:xfrm>
        </p:spPr>
        <p:txBody>
          <a:bodyPr/>
          <a:lstStyle>
            <a:lvl1pPr algn="l">
              <a:defRPr/>
            </a:lvl1pPr>
          </a:lstStyle>
          <a:p>
            <a:pPr>
              <a:defRPr/>
            </a:pPr>
            <a:endParaRPr lang="en-GB" dirty="0"/>
          </a:p>
        </p:txBody>
      </p:sp>
    </p:spTree>
    <p:extLst>
      <p:ext uri="{BB962C8B-B14F-4D97-AF65-F5344CB8AC3E}">
        <p14:creationId xmlns:p14="http://schemas.microsoft.com/office/powerpoint/2010/main" val="4127834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64A2D4E-4189-CA4B-A2EE-F4C727379C84}"/>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3" name="Slide Number Placeholder 5">
            <a:extLst>
              <a:ext uri="{FF2B5EF4-FFF2-40B4-BE49-F238E27FC236}">
                <a16:creationId xmlns:a16="http://schemas.microsoft.com/office/drawing/2014/main" id="{093BDEE1-7BFB-8A4F-81CA-BB58E92B9764}"/>
              </a:ext>
            </a:extLst>
          </p:cNvPr>
          <p:cNvSpPr>
            <a:spLocks noGrp="1"/>
          </p:cNvSpPr>
          <p:nvPr>
            <p:ph type="sldNum" sz="quarter" idx="11"/>
          </p:nvPr>
        </p:nvSpPr>
        <p:spPr/>
        <p:txBody>
          <a:bodyPr/>
          <a:lstStyle>
            <a:lvl1pPr>
              <a:defRPr/>
            </a:lvl1pPr>
          </a:lstStyle>
          <a:p>
            <a:pPr>
              <a:defRPr/>
            </a:pPr>
            <a:fld id="{376719D1-DCC1-3149-88C4-91C47D30F00F}" type="slidenum">
              <a:rPr lang="en-GB"/>
              <a:pPr>
                <a:defRPr/>
              </a:pPr>
              <a:t>‹#›</a:t>
            </a:fld>
            <a:endParaRPr lang="en-GB" dirty="0"/>
          </a:p>
        </p:txBody>
      </p:sp>
      <p:sp>
        <p:nvSpPr>
          <p:cNvPr id="4" name="Footer Placeholder 4">
            <a:extLst>
              <a:ext uri="{FF2B5EF4-FFF2-40B4-BE49-F238E27FC236}">
                <a16:creationId xmlns:a16="http://schemas.microsoft.com/office/drawing/2014/main" id="{94072E1B-D66B-744B-B8DC-021958ABE6A7}"/>
              </a:ext>
            </a:extLst>
          </p:cNvPr>
          <p:cNvSpPr>
            <a:spLocks noGrp="1"/>
          </p:cNvSpPr>
          <p:nvPr>
            <p:ph type="ftr" sz="quarter" idx="12"/>
          </p:nvPr>
        </p:nvSpPr>
        <p:spPr>
          <a:xfrm>
            <a:off x="2749062" y="6418263"/>
            <a:ext cx="3622430" cy="365125"/>
          </a:xfrm>
        </p:spPr>
        <p:txBody>
          <a:bodyPr/>
          <a:lstStyle>
            <a:lvl1pPr algn="l">
              <a:defRPr/>
            </a:lvl1pPr>
          </a:lstStyle>
          <a:p>
            <a:pPr>
              <a:defRPr/>
            </a:pPr>
            <a:endParaRPr lang="en-GB" dirty="0"/>
          </a:p>
        </p:txBody>
      </p:sp>
    </p:spTree>
    <p:extLst>
      <p:ext uri="{BB962C8B-B14F-4D97-AF65-F5344CB8AC3E}">
        <p14:creationId xmlns:p14="http://schemas.microsoft.com/office/powerpoint/2010/main" val="822302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2CF02630-B49F-4949-93AD-71D094A347AB}"/>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6" name="Slide Number Placeholder 5">
            <a:extLst>
              <a:ext uri="{FF2B5EF4-FFF2-40B4-BE49-F238E27FC236}">
                <a16:creationId xmlns:a16="http://schemas.microsoft.com/office/drawing/2014/main" id="{5A4F2A15-BEFC-C94F-96B6-404B5C1775E7}"/>
              </a:ext>
            </a:extLst>
          </p:cNvPr>
          <p:cNvSpPr>
            <a:spLocks noGrp="1"/>
          </p:cNvSpPr>
          <p:nvPr>
            <p:ph type="sldNum" sz="quarter" idx="11"/>
          </p:nvPr>
        </p:nvSpPr>
        <p:spPr/>
        <p:txBody>
          <a:bodyPr/>
          <a:lstStyle>
            <a:lvl1pPr>
              <a:defRPr/>
            </a:lvl1pPr>
          </a:lstStyle>
          <a:p>
            <a:pPr>
              <a:defRPr/>
            </a:pPr>
            <a:fld id="{AAEDB7FD-2ECA-DE4D-9982-0839717E5151}" type="slidenum">
              <a:rPr lang="en-GB"/>
              <a:pPr>
                <a:defRPr/>
              </a:pPr>
              <a:t>‹#›</a:t>
            </a:fld>
            <a:endParaRPr lang="en-GB" dirty="0"/>
          </a:p>
        </p:txBody>
      </p:sp>
      <p:sp>
        <p:nvSpPr>
          <p:cNvPr id="7" name="Footer Placeholder 4">
            <a:extLst>
              <a:ext uri="{FF2B5EF4-FFF2-40B4-BE49-F238E27FC236}">
                <a16:creationId xmlns:a16="http://schemas.microsoft.com/office/drawing/2014/main" id="{5F80ECEA-B349-4849-97A1-E06CD49ACF30}"/>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2251621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6D96F824-7D53-2340-AE1A-7348FB37740C}"/>
              </a:ext>
            </a:extLst>
          </p:cNvPr>
          <p:cNvSpPr>
            <a:spLocks noGrp="1"/>
          </p:cNvSpPr>
          <p:nvPr>
            <p:ph type="dt" sz="half" idx="10"/>
          </p:nvPr>
        </p:nvSpPr>
        <p:spPr/>
        <p:txBody>
          <a:bodyPr/>
          <a:lstStyle>
            <a:lvl1pPr>
              <a:defRPr/>
            </a:lvl1pPr>
          </a:lstStyle>
          <a:p>
            <a:pPr>
              <a:defRPr/>
            </a:pPr>
            <a:r>
              <a:rPr lang="en-GB"/>
              <a:t>18/09/2024</a:t>
            </a:r>
            <a:endParaRPr lang="en-GB" dirty="0"/>
          </a:p>
        </p:txBody>
      </p:sp>
      <p:sp>
        <p:nvSpPr>
          <p:cNvPr id="6" name="Slide Number Placeholder 5">
            <a:extLst>
              <a:ext uri="{FF2B5EF4-FFF2-40B4-BE49-F238E27FC236}">
                <a16:creationId xmlns:a16="http://schemas.microsoft.com/office/drawing/2014/main" id="{25D3994B-B1A9-C942-A725-14DA23EB80B6}"/>
              </a:ext>
            </a:extLst>
          </p:cNvPr>
          <p:cNvSpPr>
            <a:spLocks noGrp="1"/>
          </p:cNvSpPr>
          <p:nvPr>
            <p:ph type="sldNum" sz="quarter" idx="11"/>
          </p:nvPr>
        </p:nvSpPr>
        <p:spPr/>
        <p:txBody>
          <a:bodyPr/>
          <a:lstStyle>
            <a:lvl1pPr>
              <a:defRPr/>
            </a:lvl1pPr>
          </a:lstStyle>
          <a:p>
            <a:pPr>
              <a:defRPr/>
            </a:pPr>
            <a:fld id="{9082ECF0-2374-F048-9206-C3C9010A35A0}" type="slidenum">
              <a:rPr lang="en-GB"/>
              <a:pPr>
                <a:defRPr/>
              </a:pPr>
              <a:t>‹#›</a:t>
            </a:fld>
            <a:endParaRPr lang="en-GB" dirty="0"/>
          </a:p>
        </p:txBody>
      </p:sp>
      <p:sp>
        <p:nvSpPr>
          <p:cNvPr id="7" name="Footer Placeholder 4">
            <a:extLst>
              <a:ext uri="{FF2B5EF4-FFF2-40B4-BE49-F238E27FC236}">
                <a16:creationId xmlns:a16="http://schemas.microsoft.com/office/drawing/2014/main" id="{BB29B97B-277E-1F4D-A88D-15D85437AA6E}"/>
              </a:ext>
            </a:extLst>
          </p:cNvPr>
          <p:cNvSpPr>
            <a:spLocks noGrp="1"/>
          </p:cNvSpPr>
          <p:nvPr>
            <p:ph type="ftr" sz="quarter" idx="12"/>
          </p:nvPr>
        </p:nvSpPr>
        <p:spPr/>
        <p:txBody>
          <a:bodyPr/>
          <a:lstStyle>
            <a:lvl1pPr>
              <a:defRPr/>
            </a:lvl1pPr>
          </a:lstStyle>
          <a:p>
            <a:pPr>
              <a:defRPr/>
            </a:pPr>
            <a:endParaRPr lang="en-GB" dirty="0"/>
          </a:p>
        </p:txBody>
      </p:sp>
    </p:spTree>
    <p:extLst>
      <p:ext uri="{BB962C8B-B14F-4D97-AF65-F5344CB8AC3E}">
        <p14:creationId xmlns:p14="http://schemas.microsoft.com/office/powerpoint/2010/main" val="1944111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5">
            <a:extLst>
              <a:ext uri="{FF2B5EF4-FFF2-40B4-BE49-F238E27FC236}">
                <a16:creationId xmlns:a16="http://schemas.microsoft.com/office/drawing/2014/main" id="{C69C39AF-9BEB-EE4F-B659-D22773BEC35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6213475"/>
            <a:ext cx="12192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678837D9-F349-4B4D-B2A2-C8D96B2542A3}"/>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9D8CA463-ECAB-EB4E-B250-6BA4E6797E64}"/>
              </a:ext>
            </a:extLst>
          </p:cNvPr>
          <p:cNvSpPr>
            <a:spLocks noGrp="1" noChangeArrowheads="1"/>
          </p:cNvSpPr>
          <p:nvPr>
            <p:ph type="body" idx="1"/>
          </p:nvPr>
        </p:nvSpPr>
        <p:spPr bwMode="auto">
          <a:xfrm>
            <a:off x="838200" y="1825625"/>
            <a:ext cx="10515600"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p:txBody>
      </p:sp>
      <p:sp>
        <p:nvSpPr>
          <p:cNvPr id="4" name="Date Placeholder 3">
            <a:extLst>
              <a:ext uri="{FF2B5EF4-FFF2-40B4-BE49-F238E27FC236}">
                <a16:creationId xmlns:a16="http://schemas.microsoft.com/office/drawing/2014/main" id="{F4C25944-1B6B-C245-AB7E-413CF77C2B67}"/>
              </a:ext>
            </a:extLst>
          </p:cNvPr>
          <p:cNvSpPr>
            <a:spLocks noGrp="1"/>
          </p:cNvSpPr>
          <p:nvPr>
            <p:ph type="dt" sz="half" idx="2"/>
          </p:nvPr>
        </p:nvSpPr>
        <p:spPr>
          <a:xfrm>
            <a:off x="10418763" y="6427788"/>
            <a:ext cx="908050" cy="365125"/>
          </a:xfrm>
          <a:prstGeom prst="rect">
            <a:avLst/>
          </a:prstGeom>
        </p:spPr>
        <p:txBody>
          <a:bodyPr vert="horz" lIns="0" tIns="45720" rIns="91440" bIns="45720" rtlCol="0" anchor="ctr"/>
          <a:lstStyle>
            <a:lvl1pPr algn="l" eaLnBrk="1" fontAlgn="auto" hangingPunct="1">
              <a:spcBef>
                <a:spcPts val="0"/>
              </a:spcBef>
              <a:spcAft>
                <a:spcPts val="0"/>
              </a:spcAft>
              <a:defRPr sz="800">
                <a:solidFill>
                  <a:schemeClr val="bg1"/>
                </a:solidFill>
                <a:latin typeface="+mn-lt"/>
              </a:defRPr>
            </a:lvl1pPr>
          </a:lstStyle>
          <a:p>
            <a:pPr>
              <a:defRPr/>
            </a:pPr>
            <a:r>
              <a:rPr lang="en-GB"/>
              <a:t>18/09/2024</a:t>
            </a:r>
            <a:endParaRPr lang="en-GB" dirty="0"/>
          </a:p>
        </p:txBody>
      </p:sp>
      <p:sp>
        <p:nvSpPr>
          <p:cNvPr id="6" name="Slide Number Placeholder 5">
            <a:extLst>
              <a:ext uri="{FF2B5EF4-FFF2-40B4-BE49-F238E27FC236}">
                <a16:creationId xmlns:a16="http://schemas.microsoft.com/office/drawing/2014/main" id="{6AE65E5E-4974-3447-B9D9-B77B2649E352}"/>
              </a:ext>
            </a:extLst>
          </p:cNvPr>
          <p:cNvSpPr>
            <a:spLocks noGrp="1"/>
          </p:cNvSpPr>
          <p:nvPr>
            <p:ph type="sldNum" sz="quarter" idx="4"/>
          </p:nvPr>
        </p:nvSpPr>
        <p:spPr>
          <a:xfrm>
            <a:off x="11515725" y="6435725"/>
            <a:ext cx="482600" cy="331788"/>
          </a:xfrm>
          <a:prstGeom prst="rect">
            <a:avLst/>
          </a:prstGeom>
        </p:spPr>
        <p:txBody>
          <a:bodyPr vert="horz" lIns="91440" tIns="45720" rIns="0" bIns="45720" rtlCol="0" anchor="ctr"/>
          <a:lstStyle>
            <a:lvl1pPr algn="r" eaLnBrk="1" fontAlgn="auto" hangingPunct="1">
              <a:spcBef>
                <a:spcPts val="0"/>
              </a:spcBef>
              <a:spcAft>
                <a:spcPts val="0"/>
              </a:spcAft>
              <a:defRPr sz="800">
                <a:solidFill>
                  <a:schemeClr val="bg1"/>
                </a:solidFill>
                <a:latin typeface="+mn-lt"/>
              </a:defRPr>
            </a:lvl1pPr>
          </a:lstStyle>
          <a:p>
            <a:pPr>
              <a:defRPr/>
            </a:pPr>
            <a:fld id="{6DD0D816-059C-4E47-A9FF-2F36CA877CF3}" type="slidenum">
              <a:rPr lang="en-GB"/>
              <a:pPr>
                <a:defRPr/>
              </a:pPr>
              <a:t>‹#›</a:t>
            </a:fld>
            <a:endParaRPr lang="en-GB" dirty="0"/>
          </a:p>
        </p:txBody>
      </p:sp>
      <p:sp>
        <p:nvSpPr>
          <p:cNvPr id="5" name="Footer Placeholder 4">
            <a:extLst>
              <a:ext uri="{FF2B5EF4-FFF2-40B4-BE49-F238E27FC236}">
                <a16:creationId xmlns:a16="http://schemas.microsoft.com/office/drawing/2014/main" id="{BE551EDF-DE6A-A34B-AE4D-DAC78E2252CA}"/>
              </a:ext>
            </a:extLst>
          </p:cNvPr>
          <p:cNvSpPr>
            <a:spLocks noGrp="1"/>
          </p:cNvSpPr>
          <p:nvPr>
            <p:ph type="ftr" sz="quarter" idx="3"/>
          </p:nvPr>
        </p:nvSpPr>
        <p:spPr>
          <a:xfrm>
            <a:off x="3741738" y="6418263"/>
            <a:ext cx="3452812"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endParaRPr lang="en-GB" dirty="0"/>
          </a:p>
        </p:txBody>
      </p:sp>
      <p:sp>
        <p:nvSpPr>
          <p:cNvPr id="1033" name="TextBox 16">
            <a:extLst>
              <a:ext uri="{FF2B5EF4-FFF2-40B4-BE49-F238E27FC236}">
                <a16:creationId xmlns:a16="http://schemas.microsoft.com/office/drawing/2014/main" id="{96546E11-A4F0-E941-9836-40CFF2B19DA0}"/>
              </a:ext>
            </a:extLst>
          </p:cNvPr>
          <p:cNvSpPr txBox="1">
            <a:spLocks noChangeArrowheads="1"/>
          </p:cNvSpPr>
          <p:nvPr/>
        </p:nvSpPr>
        <p:spPr bwMode="auto">
          <a:xfrm>
            <a:off x="-1493838" y="6691313"/>
            <a:ext cx="24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a:t> </a:t>
            </a:r>
          </a:p>
        </p:txBody>
      </p:sp>
      <p:pic>
        <p:nvPicPr>
          <p:cNvPr id="2" name="Picture 35">
            <a:extLst>
              <a:ext uri="{FF2B5EF4-FFF2-40B4-BE49-F238E27FC236}">
                <a16:creationId xmlns:a16="http://schemas.microsoft.com/office/drawing/2014/main" id="{0FE4E30D-9AA3-4347-90AF-33C423D0049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6575" y="6311900"/>
            <a:ext cx="22510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Lst>
  <p:hf hdr="0" ftr="0"/>
  <p:txStyles>
    <p:title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30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Lst>
  <p:hf hdr="0" ft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dms.cern.ch/document/3162301/1" TargetMode="External"/><Relationship Id="rId1" Type="http://schemas.openxmlformats.org/officeDocument/2006/relationships/slideLayout" Target="../slideLayouts/slideLayout1.xml"/><Relationship Id="rId5" Type="http://schemas.openxmlformats.org/officeDocument/2006/relationships/hyperlink" Target="https://indico.cern.ch/event/1386924/" TargetMode="Externa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edms.cern.ch/document/2748870/1"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3129308/1" TargetMode="Externa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edms.cern.ch/document/3129308/1" TargetMode="Externa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edms.cern.ch/document/2914560/1" TargetMode="Externa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3129308/1" TargetMode="Externa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edms.cern.ch/document/3129308/1"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hyperlink" Target="https://edms.cern.ch/document/2649832/1"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tmp"/><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tmp"/><Relationship Id="rId5" Type="http://schemas.openxmlformats.org/officeDocument/2006/relationships/image" Target="../media/image43.tmp"/><Relationship Id="rId4" Type="http://schemas.openxmlformats.org/officeDocument/2006/relationships/image" Target="../media/image42.tm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tmp"/><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edms.cern.ch/document/3088721/1" TargetMode="Externa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hyperlink" Target="https://edms.cern.ch/document/810149/1" TargetMode="External"/><Relationship Id="rId2" Type="http://schemas.openxmlformats.org/officeDocument/2006/relationships/image" Target="../media/image60.tmp"/><Relationship Id="rId1" Type="http://schemas.openxmlformats.org/officeDocument/2006/relationships/slideLayout" Target="../slideLayouts/slideLayout7.xml"/><Relationship Id="rId4" Type="http://schemas.openxmlformats.org/officeDocument/2006/relationships/hyperlink" Target="https://www.fedlex.admin.ch/eli/cc/2017/502/en"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edms.cern.ch/document/1751123/1.2" TargetMode="External"/><Relationship Id="rId2" Type="http://schemas.openxmlformats.org/officeDocument/2006/relationships/image" Target="../media/image61.tmp"/><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hse.cern/content/hse-newsletter-june-2022#fairshare"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edms.cern.ch/document/3061416/1"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E9F8-4949-C662-88DA-B9A1CE56E5BF}"/>
              </a:ext>
            </a:extLst>
          </p:cNvPr>
          <p:cNvSpPr>
            <a:spLocks noGrp="1"/>
          </p:cNvSpPr>
          <p:nvPr>
            <p:ph type="ctrTitle"/>
          </p:nvPr>
        </p:nvSpPr>
        <p:spPr/>
        <p:txBody>
          <a:bodyPr anchor="ctr">
            <a:normAutofit/>
          </a:bodyPr>
          <a:lstStyle/>
          <a:p>
            <a:r>
              <a:rPr lang="en-US" dirty="0"/>
              <a:t>Overview of Radiation Protection aspects for the 1</a:t>
            </a:r>
            <a:r>
              <a:rPr lang="en-US" baseline="30000" dirty="0"/>
              <a:t>st</a:t>
            </a:r>
            <a:r>
              <a:rPr lang="en-US" dirty="0"/>
              <a:t> HL-LHC WP8 LS3 Readiness meeting</a:t>
            </a:r>
            <a:endParaRPr lang="en-GB" dirty="0"/>
          </a:p>
        </p:txBody>
      </p:sp>
      <p:sp>
        <p:nvSpPr>
          <p:cNvPr id="3" name="Subtitle 2">
            <a:extLst>
              <a:ext uri="{FF2B5EF4-FFF2-40B4-BE49-F238E27FC236}">
                <a16:creationId xmlns:a16="http://schemas.microsoft.com/office/drawing/2014/main" id="{E5820220-2046-BA11-1180-F18B6C67F902}"/>
              </a:ext>
            </a:extLst>
          </p:cNvPr>
          <p:cNvSpPr>
            <a:spLocks noGrp="1"/>
          </p:cNvSpPr>
          <p:nvPr>
            <p:ph type="subTitle" idx="1"/>
          </p:nvPr>
        </p:nvSpPr>
        <p:spPr/>
        <p:txBody>
          <a:bodyPr/>
          <a:lstStyle/>
          <a:p>
            <a:r>
              <a:rPr lang="en-GB" sz="2000" u="sng" dirty="0"/>
              <a:t>Robert Froeschl</a:t>
            </a:r>
            <a:r>
              <a:rPr lang="en-GB" sz="2000" dirty="0"/>
              <a:t>, </a:t>
            </a:r>
            <a:r>
              <a:rPr lang="en-GB" sz="2000" u="sng" dirty="0"/>
              <a:t>Angelo Infantino</a:t>
            </a:r>
            <a:r>
              <a:rPr lang="en-GB" sz="2000" dirty="0"/>
              <a:t>, Anna </a:t>
            </a:r>
            <a:r>
              <a:rPr lang="en-GB" sz="2000" dirty="0" err="1"/>
              <a:t>Anchini</a:t>
            </a:r>
            <a:r>
              <a:rPr lang="en-GB" sz="2000" dirty="0"/>
              <a:t>, Davide Bozzato, Patrycja Dyrcz, Tommaso Lorenzon</a:t>
            </a:r>
          </a:p>
          <a:p>
            <a:r>
              <a:rPr lang="en-GB" sz="1400" i="1" dirty="0">
                <a:hlinkClick r:id="rId2"/>
              </a:rPr>
              <a:t>EDMS 3162301 v1</a:t>
            </a:r>
            <a:endParaRPr lang="en-GB" sz="1400" i="1" dirty="0"/>
          </a:p>
          <a:p>
            <a:endParaRPr lang="en-GB" dirty="0"/>
          </a:p>
        </p:txBody>
      </p:sp>
      <p:pic>
        <p:nvPicPr>
          <p:cNvPr id="10" name="Picture 9" descr="Blue text on a black background&#10;&#10;Description automatically generated">
            <a:extLst>
              <a:ext uri="{FF2B5EF4-FFF2-40B4-BE49-F238E27FC236}">
                <a16:creationId xmlns:a16="http://schemas.microsoft.com/office/drawing/2014/main" id="{7AA1AB1D-4A30-AF61-0462-8422EE2F80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975" y="5151735"/>
            <a:ext cx="3121158" cy="774194"/>
          </a:xfrm>
          <a:prstGeom prst="rect">
            <a:avLst/>
          </a:prstGeom>
        </p:spPr>
      </p:pic>
      <p:pic>
        <p:nvPicPr>
          <p:cNvPr id="4" name="Picture 3">
            <a:extLst>
              <a:ext uri="{FF2B5EF4-FFF2-40B4-BE49-F238E27FC236}">
                <a16:creationId xmlns:a16="http://schemas.microsoft.com/office/drawing/2014/main" id="{ED40576C-DD32-503A-D7B9-2A8A71A97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0838" y="5151735"/>
            <a:ext cx="1860550" cy="753777"/>
          </a:xfrm>
          <a:prstGeom prst="rect">
            <a:avLst/>
          </a:prstGeom>
        </p:spPr>
      </p:pic>
      <p:sp>
        <p:nvSpPr>
          <p:cNvPr id="5" name="TextBox 4">
            <a:extLst>
              <a:ext uri="{FF2B5EF4-FFF2-40B4-BE49-F238E27FC236}">
                <a16:creationId xmlns:a16="http://schemas.microsoft.com/office/drawing/2014/main" id="{53E09EF4-9253-ECC0-EE73-4C6E424140E6}"/>
              </a:ext>
            </a:extLst>
          </p:cNvPr>
          <p:cNvSpPr txBox="1"/>
          <p:nvPr/>
        </p:nvSpPr>
        <p:spPr>
          <a:xfrm>
            <a:off x="7822543" y="5218043"/>
            <a:ext cx="4005662" cy="707886"/>
          </a:xfrm>
          <a:prstGeom prst="rect">
            <a:avLst/>
          </a:prstGeom>
          <a:noFill/>
        </p:spPr>
        <p:txBody>
          <a:bodyPr wrap="square" rtlCol="0">
            <a:spAutoFit/>
          </a:bodyPr>
          <a:lstStyle/>
          <a:p>
            <a:r>
              <a:rPr lang="en-GB" sz="1000" i="1" dirty="0">
                <a:hlinkClick r:id="rId5"/>
              </a:rPr>
              <a:t>1st HL-LHC WP8 LS3 Readiness meeting</a:t>
            </a:r>
            <a:endParaRPr lang="en-US" sz="1000" i="1" dirty="0"/>
          </a:p>
          <a:p>
            <a:endParaRPr lang="en-US" sz="1000" i="1" dirty="0"/>
          </a:p>
          <a:p>
            <a:r>
              <a:rPr lang="en-US" sz="1000" i="1" dirty="0"/>
              <a:t>With inputs from: </a:t>
            </a:r>
          </a:p>
          <a:p>
            <a:r>
              <a:rPr lang="en-US" sz="1000" i="1" dirty="0"/>
              <a:t>C. </a:t>
            </a:r>
            <a:r>
              <a:rPr lang="en-US" sz="1000" i="1" dirty="0" err="1"/>
              <a:t>Celce</a:t>
            </a:r>
            <a:r>
              <a:rPr lang="en-US" sz="1000" i="1" dirty="0"/>
              <a:t>, P. </a:t>
            </a:r>
            <a:r>
              <a:rPr lang="en-US" sz="1000" i="1" dirty="0" err="1"/>
              <a:t>Bertreix</a:t>
            </a:r>
            <a:r>
              <a:rPr lang="en-US" sz="1000" i="1" dirty="0"/>
              <a:t>, G. Dumont</a:t>
            </a:r>
            <a:endParaRPr lang="en-GB" sz="1000" i="1" dirty="0"/>
          </a:p>
        </p:txBody>
      </p:sp>
    </p:spTree>
    <p:extLst>
      <p:ext uri="{BB962C8B-B14F-4D97-AF65-F5344CB8AC3E}">
        <p14:creationId xmlns:p14="http://schemas.microsoft.com/office/powerpoint/2010/main" val="1129478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CMS open scenarios</a:t>
            </a:r>
            <a:endParaRPr lang="en-GB" dirty="0"/>
          </a:p>
        </p:txBody>
      </p:sp>
      <p:sp>
        <p:nvSpPr>
          <p:cNvPr id="3" name="Content Placeholder 2">
            <a:extLst>
              <a:ext uri="{FF2B5EF4-FFF2-40B4-BE49-F238E27FC236}">
                <a16:creationId xmlns:a16="http://schemas.microsoft.com/office/drawing/2014/main" id="{F1F17D87-3D2C-2C94-1CDB-F90B806210D3}"/>
              </a:ext>
            </a:extLst>
          </p:cNvPr>
          <p:cNvSpPr>
            <a:spLocks noGrp="1"/>
          </p:cNvSpPr>
          <p:nvPr>
            <p:ph idx="1"/>
          </p:nvPr>
        </p:nvSpPr>
        <p:spPr>
          <a:xfrm>
            <a:off x="838200" y="1825625"/>
            <a:ext cx="5257800" cy="4184650"/>
          </a:xfrm>
        </p:spPr>
        <p:txBody>
          <a:bodyPr/>
          <a:lstStyle/>
          <a:p>
            <a:r>
              <a:rPr lang="en-US" sz="2000" dirty="0"/>
              <a:t>Several configurations studied and discussed with CMS representatives.</a:t>
            </a:r>
          </a:p>
          <a:p>
            <a:pPr lvl="1"/>
            <a:r>
              <a:rPr lang="en-US" sz="1600" dirty="0"/>
              <a:t>Results summarized in T. Lorenzon et al., </a:t>
            </a:r>
            <a:r>
              <a:rPr lang="en-US" sz="1600" dirty="0">
                <a:hlinkClick r:id="rId2"/>
              </a:rPr>
              <a:t>EDMS 2748870</a:t>
            </a:r>
            <a:r>
              <a:rPr lang="en-US" sz="1600" dirty="0"/>
              <a:t> </a:t>
            </a:r>
          </a:p>
          <a:p>
            <a:r>
              <a:rPr lang="en-US" sz="2000" dirty="0"/>
              <a:t>The most representative configuration for the TAS extraction scenario is the configuration so-called “HF in garage”:</a:t>
            </a:r>
          </a:p>
          <a:p>
            <a:pPr lvl="1"/>
            <a:r>
              <a:rPr lang="en-US" sz="1600" dirty="0"/>
              <a:t>HF detector removed</a:t>
            </a:r>
          </a:p>
          <a:p>
            <a:pPr lvl="1"/>
            <a:r>
              <a:rPr lang="en-US" sz="1600" dirty="0"/>
              <a:t>New Forward Shielding removed</a:t>
            </a:r>
          </a:p>
          <a:p>
            <a:pPr lvl="1"/>
            <a:r>
              <a:rPr lang="en-US" sz="1600" dirty="0"/>
              <a:t>Rotating shielding open</a:t>
            </a:r>
          </a:p>
          <a:p>
            <a:r>
              <a:rPr lang="en-US" sz="2000" dirty="0"/>
              <a:t>To stay on the conservative side, the cooling time that can be considered is 5 months from the end of proton physics in Run 3 (consistent with TAS dose rate estimates).</a:t>
            </a:r>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10</a:t>
            </a:fld>
            <a:endParaRPr lang="en-GB" dirty="0"/>
          </a:p>
        </p:txBody>
      </p:sp>
      <p:pic>
        <p:nvPicPr>
          <p:cNvPr id="7" name="Picture 6">
            <a:extLst>
              <a:ext uri="{FF2B5EF4-FFF2-40B4-BE49-F238E27FC236}">
                <a16:creationId xmlns:a16="http://schemas.microsoft.com/office/drawing/2014/main" id="{3804B08B-61E1-7701-BC55-54454020D7C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695755" y="312208"/>
            <a:ext cx="5489447" cy="2703084"/>
          </a:xfrm>
          <a:prstGeom prst="rect">
            <a:avLst/>
          </a:prstGeom>
        </p:spPr>
      </p:pic>
      <p:pic>
        <p:nvPicPr>
          <p:cNvPr id="8" name="Picture 7">
            <a:extLst>
              <a:ext uri="{FF2B5EF4-FFF2-40B4-BE49-F238E27FC236}">
                <a16:creationId xmlns:a16="http://schemas.microsoft.com/office/drawing/2014/main" id="{369BB73D-75F9-8A56-0E08-78A05AE1DBB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695754" y="3247094"/>
            <a:ext cx="5489447" cy="2703084"/>
          </a:xfrm>
          <a:prstGeom prst="rect">
            <a:avLst/>
          </a:prstGeom>
        </p:spPr>
      </p:pic>
    </p:spTree>
    <p:extLst>
      <p:ext uri="{BB962C8B-B14F-4D97-AF65-F5344CB8AC3E}">
        <p14:creationId xmlns:p14="http://schemas.microsoft.com/office/powerpoint/2010/main" val="3705052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ATLAS TAS and cradle </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11</a:t>
            </a:fld>
            <a:endParaRPr lang="en-GB" dirty="0"/>
          </a:p>
        </p:txBody>
      </p:sp>
      <p:sp>
        <p:nvSpPr>
          <p:cNvPr id="7" name="Content Placeholder 2">
            <a:extLst>
              <a:ext uri="{FF2B5EF4-FFF2-40B4-BE49-F238E27FC236}">
                <a16:creationId xmlns:a16="http://schemas.microsoft.com/office/drawing/2014/main" id="{0F169773-BE6B-36E5-18D8-ED99162CD17D}"/>
              </a:ext>
            </a:extLst>
          </p:cNvPr>
          <p:cNvSpPr>
            <a:spLocks noGrp="1"/>
          </p:cNvSpPr>
          <p:nvPr>
            <p:ph idx="1"/>
          </p:nvPr>
        </p:nvSpPr>
        <p:spPr>
          <a:xfrm>
            <a:off x="838200" y="1825625"/>
            <a:ext cx="5976416" cy="4184650"/>
          </a:xfrm>
        </p:spPr>
        <p:txBody>
          <a:bodyPr/>
          <a:lstStyle/>
          <a:p>
            <a:r>
              <a:rPr lang="en-US" sz="2000" dirty="0"/>
              <a:t>Residual dose rates have been estimated and results have been summarized in D. Bozzato et al., </a:t>
            </a:r>
            <a:r>
              <a:rPr lang="en-US" sz="2000" dirty="0">
                <a:hlinkClick r:id="rId2"/>
              </a:rPr>
              <a:t>EDMS 3129308</a:t>
            </a:r>
            <a:r>
              <a:rPr lang="en-US" sz="2000" dirty="0"/>
              <a:t>.</a:t>
            </a:r>
          </a:p>
          <a:p>
            <a:r>
              <a:rPr lang="en-US" sz="2000" dirty="0"/>
              <a:t>To stay on the conservative side, the cooling time that can be considered is 5 months from the end of proton physics in Run 3.</a:t>
            </a:r>
          </a:p>
        </p:txBody>
      </p:sp>
      <p:pic>
        <p:nvPicPr>
          <p:cNvPr id="8" name="Content Placeholder 4" descr="A blue and brown tube with wires&#10;&#10;Description automatically generated">
            <a:extLst>
              <a:ext uri="{FF2B5EF4-FFF2-40B4-BE49-F238E27FC236}">
                <a16:creationId xmlns:a16="http://schemas.microsoft.com/office/drawing/2014/main" id="{0727427F-E25C-4032-1671-AA66ECADBC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9180039" y="3830092"/>
            <a:ext cx="3385497" cy="253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rainbow colored background with a black background&#10;&#10;Description automatically generated with medium confidence">
            <a:extLst>
              <a:ext uri="{FF2B5EF4-FFF2-40B4-BE49-F238E27FC236}">
                <a16:creationId xmlns:a16="http://schemas.microsoft.com/office/drawing/2014/main" id="{E4D0A12A-6D45-687C-4C68-8A9E101FFF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5323" y="1060174"/>
            <a:ext cx="5490000" cy="2703409"/>
          </a:xfrm>
          <a:prstGeom prst="rect">
            <a:avLst/>
          </a:prstGeom>
        </p:spPr>
      </p:pic>
      <p:pic>
        <p:nvPicPr>
          <p:cNvPr id="11" name="Picture 10">
            <a:extLst>
              <a:ext uri="{FF2B5EF4-FFF2-40B4-BE49-F238E27FC236}">
                <a16:creationId xmlns:a16="http://schemas.microsoft.com/office/drawing/2014/main" id="{BDC23224-28BD-D02C-699A-D47CE979E853}"/>
              </a:ext>
            </a:extLst>
          </p:cNvPr>
          <p:cNvPicPr>
            <a:picLocks noChangeAspect="1"/>
          </p:cNvPicPr>
          <p:nvPr/>
        </p:nvPicPr>
        <p:blipFill>
          <a:blip r:embed="rId5"/>
          <a:srcRect/>
          <a:stretch/>
        </p:blipFill>
        <p:spPr>
          <a:xfrm>
            <a:off x="5373025" y="3698341"/>
            <a:ext cx="3946733" cy="2449997"/>
          </a:xfrm>
          <a:prstGeom prst="rect">
            <a:avLst/>
          </a:prstGeom>
        </p:spPr>
      </p:pic>
      <p:pic>
        <p:nvPicPr>
          <p:cNvPr id="12" name="Picture 11" descr="A white rectangular object with blue lines&#10;&#10;Description automatically generated">
            <a:extLst>
              <a:ext uri="{FF2B5EF4-FFF2-40B4-BE49-F238E27FC236}">
                <a16:creationId xmlns:a16="http://schemas.microsoft.com/office/drawing/2014/main" id="{00DDC27C-A074-B0CE-BD6D-4B42200732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7468" y="3698341"/>
            <a:ext cx="3946745" cy="2449997"/>
          </a:xfrm>
          <a:prstGeom prst="rect">
            <a:avLst/>
          </a:prstGeom>
        </p:spPr>
      </p:pic>
      <p:sp>
        <p:nvSpPr>
          <p:cNvPr id="3" name="TextBox 2">
            <a:extLst>
              <a:ext uri="{FF2B5EF4-FFF2-40B4-BE49-F238E27FC236}">
                <a16:creationId xmlns:a16="http://schemas.microsoft.com/office/drawing/2014/main" id="{04916946-5393-19CD-E721-AAD8097BA2EB}"/>
              </a:ext>
            </a:extLst>
          </p:cNvPr>
          <p:cNvSpPr txBox="1"/>
          <p:nvPr/>
        </p:nvSpPr>
        <p:spPr>
          <a:xfrm>
            <a:off x="3388779" y="4315488"/>
            <a:ext cx="999113" cy="307777"/>
          </a:xfrm>
          <a:prstGeom prst="rect">
            <a:avLst/>
          </a:prstGeom>
          <a:noFill/>
        </p:spPr>
        <p:txBody>
          <a:bodyPr wrap="square" rtlCol="0">
            <a:spAutoFit/>
          </a:bodyPr>
          <a:lstStyle/>
          <a:p>
            <a:pPr algn="ctr"/>
            <a:r>
              <a:rPr lang="en-US" sz="700" b="1" dirty="0"/>
              <a:t>Unreachable parts in shaded area</a:t>
            </a:r>
            <a:endParaRPr lang="en-GB" sz="700" b="1" dirty="0"/>
          </a:p>
        </p:txBody>
      </p:sp>
    </p:spTree>
    <p:extLst>
      <p:ext uri="{BB962C8B-B14F-4D97-AF65-F5344CB8AC3E}">
        <p14:creationId xmlns:p14="http://schemas.microsoft.com/office/powerpoint/2010/main" val="3672716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CMS TAS and cradle </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12</a:t>
            </a:fld>
            <a:endParaRPr lang="en-GB" dirty="0"/>
          </a:p>
        </p:txBody>
      </p:sp>
      <p:sp>
        <p:nvSpPr>
          <p:cNvPr id="7" name="Content Placeholder 2">
            <a:extLst>
              <a:ext uri="{FF2B5EF4-FFF2-40B4-BE49-F238E27FC236}">
                <a16:creationId xmlns:a16="http://schemas.microsoft.com/office/drawing/2014/main" id="{0F169773-BE6B-36E5-18D8-ED99162CD17D}"/>
              </a:ext>
            </a:extLst>
          </p:cNvPr>
          <p:cNvSpPr>
            <a:spLocks noGrp="1"/>
          </p:cNvSpPr>
          <p:nvPr>
            <p:ph idx="1"/>
          </p:nvPr>
        </p:nvSpPr>
        <p:spPr>
          <a:xfrm>
            <a:off x="838200" y="1825625"/>
            <a:ext cx="5976416" cy="4184650"/>
          </a:xfrm>
        </p:spPr>
        <p:txBody>
          <a:bodyPr/>
          <a:lstStyle/>
          <a:p>
            <a:r>
              <a:rPr lang="en-US" sz="2000" dirty="0"/>
              <a:t>Residual dose rates have been estimated and results have been summarized in D. Bozzato et al., </a:t>
            </a:r>
            <a:r>
              <a:rPr lang="en-US" sz="2000" dirty="0">
                <a:hlinkClick r:id="rId2"/>
              </a:rPr>
              <a:t>EDMS 3129308</a:t>
            </a:r>
            <a:r>
              <a:rPr lang="en-US" sz="2000" dirty="0"/>
              <a:t>.</a:t>
            </a:r>
          </a:p>
          <a:p>
            <a:r>
              <a:rPr lang="en-US" sz="2000" dirty="0"/>
              <a:t>To stay on the conservative side, the cooling time that can be considered is 5 months from the end of proton physics in Run 3.</a:t>
            </a:r>
          </a:p>
        </p:txBody>
      </p:sp>
      <p:pic>
        <p:nvPicPr>
          <p:cNvPr id="3" name="Content Placeholder 4" descr="A green box with white and silver objects on a black background&#10;&#10;Description automatically generated">
            <a:extLst>
              <a:ext uri="{FF2B5EF4-FFF2-40B4-BE49-F238E27FC236}">
                <a16:creationId xmlns:a16="http://schemas.microsoft.com/office/drawing/2014/main" id="{53C5788D-BD72-04D1-7B10-6ADCD67BE6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8826991" y="3698341"/>
            <a:ext cx="3851105" cy="288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rainbow colored image of a ship&#10;&#10;Description automatically generated">
            <a:extLst>
              <a:ext uri="{FF2B5EF4-FFF2-40B4-BE49-F238E27FC236}">
                <a16:creationId xmlns:a16="http://schemas.microsoft.com/office/drawing/2014/main" id="{74AED8F0-E1F1-07BB-5AD6-16EF7CDE46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6000" y="1062000"/>
            <a:ext cx="5490000" cy="2703409"/>
          </a:xfrm>
          <a:prstGeom prst="rect">
            <a:avLst/>
          </a:prstGeom>
        </p:spPr>
      </p:pic>
      <p:pic>
        <p:nvPicPr>
          <p:cNvPr id="13" name="Picture 12">
            <a:extLst>
              <a:ext uri="{FF2B5EF4-FFF2-40B4-BE49-F238E27FC236}">
                <a16:creationId xmlns:a16="http://schemas.microsoft.com/office/drawing/2014/main" id="{D0A3F13D-9BD2-3C5E-4092-9FF6FA02BB9A}"/>
              </a:ext>
            </a:extLst>
          </p:cNvPr>
          <p:cNvPicPr>
            <a:picLocks noChangeAspect="1"/>
          </p:cNvPicPr>
          <p:nvPr/>
        </p:nvPicPr>
        <p:blipFill>
          <a:blip r:embed="rId5"/>
          <a:srcRect/>
          <a:stretch/>
        </p:blipFill>
        <p:spPr>
          <a:xfrm>
            <a:off x="1148401" y="3697200"/>
            <a:ext cx="3945598" cy="2449293"/>
          </a:xfrm>
          <a:prstGeom prst="rect">
            <a:avLst/>
          </a:prstGeom>
        </p:spPr>
      </p:pic>
      <p:pic>
        <p:nvPicPr>
          <p:cNvPr id="14" name="Picture 13">
            <a:extLst>
              <a:ext uri="{FF2B5EF4-FFF2-40B4-BE49-F238E27FC236}">
                <a16:creationId xmlns:a16="http://schemas.microsoft.com/office/drawing/2014/main" id="{02BF4E7B-3FB6-203F-3C71-E995B727FA21}"/>
              </a:ext>
            </a:extLst>
          </p:cNvPr>
          <p:cNvPicPr>
            <a:picLocks noChangeAspect="1"/>
          </p:cNvPicPr>
          <p:nvPr/>
        </p:nvPicPr>
        <p:blipFill>
          <a:blip r:embed="rId6"/>
          <a:srcRect/>
          <a:stretch/>
        </p:blipFill>
        <p:spPr>
          <a:xfrm>
            <a:off x="5374800" y="3697200"/>
            <a:ext cx="3945600" cy="2449293"/>
          </a:xfrm>
          <a:prstGeom prst="rect">
            <a:avLst/>
          </a:prstGeom>
        </p:spPr>
      </p:pic>
      <p:sp>
        <p:nvSpPr>
          <p:cNvPr id="8" name="TextBox 7">
            <a:extLst>
              <a:ext uri="{FF2B5EF4-FFF2-40B4-BE49-F238E27FC236}">
                <a16:creationId xmlns:a16="http://schemas.microsoft.com/office/drawing/2014/main" id="{029E264A-0FB9-9AF7-3B31-4EF8B7E96C4C}"/>
              </a:ext>
            </a:extLst>
          </p:cNvPr>
          <p:cNvSpPr txBox="1"/>
          <p:nvPr/>
        </p:nvSpPr>
        <p:spPr>
          <a:xfrm>
            <a:off x="3572889" y="4315488"/>
            <a:ext cx="999113" cy="307777"/>
          </a:xfrm>
          <a:prstGeom prst="rect">
            <a:avLst/>
          </a:prstGeom>
          <a:noFill/>
        </p:spPr>
        <p:txBody>
          <a:bodyPr wrap="square" rtlCol="0">
            <a:spAutoFit/>
          </a:bodyPr>
          <a:lstStyle/>
          <a:p>
            <a:pPr algn="ctr"/>
            <a:r>
              <a:rPr lang="en-US" sz="700" b="1" dirty="0"/>
              <a:t>Unreachable parts in shaded area</a:t>
            </a:r>
            <a:endParaRPr lang="en-GB" sz="700" b="1" dirty="0"/>
          </a:p>
        </p:txBody>
      </p:sp>
    </p:spTree>
    <p:extLst>
      <p:ext uri="{BB962C8B-B14F-4D97-AF65-F5344CB8AC3E}">
        <p14:creationId xmlns:p14="http://schemas.microsoft.com/office/powerpoint/2010/main" val="139589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ATLAS JFC3 and JFSU</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13</a:t>
            </a:fld>
            <a:endParaRPr lang="en-GB" dirty="0"/>
          </a:p>
        </p:txBody>
      </p:sp>
      <p:sp>
        <p:nvSpPr>
          <p:cNvPr id="7" name="Content Placeholder 2">
            <a:extLst>
              <a:ext uri="{FF2B5EF4-FFF2-40B4-BE49-F238E27FC236}">
                <a16:creationId xmlns:a16="http://schemas.microsoft.com/office/drawing/2014/main" id="{0F169773-BE6B-36E5-18D8-ED99162CD17D}"/>
              </a:ext>
            </a:extLst>
          </p:cNvPr>
          <p:cNvSpPr>
            <a:spLocks noGrp="1"/>
          </p:cNvSpPr>
          <p:nvPr>
            <p:ph idx="1"/>
          </p:nvPr>
        </p:nvSpPr>
        <p:spPr>
          <a:xfrm>
            <a:off x="838199" y="1825625"/>
            <a:ext cx="6684161" cy="4184650"/>
          </a:xfrm>
        </p:spPr>
        <p:txBody>
          <a:bodyPr/>
          <a:lstStyle/>
          <a:p>
            <a:r>
              <a:rPr lang="en-US" sz="2000" dirty="0"/>
              <a:t>The radionuclide inventories of the ATLAS JFC3 and JFSU shielding have been estimated and results have been summarized in T. Lorenzon et al., </a:t>
            </a:r>
            <a:r>
              <a:rPr lang="en-US" sz="2000" dirty="0">
                <a:hlinkClick r:id="rId2"/>
              </a:rPr>
              <a:t>EDMS 2914560</a:t>
            </a:r>
            <a:endParaRPr lang="en-US" sz="2000" dirty="0"/>
          </a:p>
          <a:p>
            <a:r>
              <a:rPr lang="en-US" sz="2000" dirty="0"/>
              <a:t>Results have already been communicated to HSE-RP-CS to define the appropriate transport classification from the ATLAS surface buildings to Building 191 (Meyrin) where they will be machined:</a:t>
            </a:r>
          </a:p>
          <a:p>
            <a:pPr lvl="1"/>
            <a:r>
              <a:rPr lang="en-US" sz="1600" dirty="0"/>
              <a:t>The two </a:t>
            </a:r>
            <a:r>
              <a:rPr lang="en-US" sz="1600" dirty="0" err="1"/>
              <a:t>shieldings</a:t>
            </a:r>
            <a:r>
              <a:rPr lang="en-US" sz="1600" dirty="0"/>
              <a:t> would meet the requirements for LSA-1 type transport (input from P. </a:t>
            </a:r>
            <a:r>
              <a:rPr lang="en-US" sz="1600" dirty="0" err="1"/>
              <a:t>Bertreix</a:t>
            </a:r>
            <a:r>
              <a:rPr lang="en-US" sz="1600" dirty="0"/>
              <a:t>)</a:t>
            </a:r>
          </a:p>
        </p:txBody>
      </p:sp>
      <p:sp>
        <p:nvSpPr>
          <p:cNvPr id="15" name="TextBox 14">
            <a:extLst>
              <a:ext uri="{FF2B5EF4-FFF2-40B4-BE49-F238E27FC236}">
                <a16:creationId xmlns:a16="http://schemas.microsoft.com/office/drawing/2014/main" id="{D30A71E0-A301-6648-1F40-F6569BAB2984}"/>
              </a:ext>
            </a:extLst>
          </p:cNvPr>
          <p:cNvSpPr txBox="1"/>
          <p:nvPr/>
        </p:nvSpPr>
        <p:spPr>
          <a:xfrm>
            <a:off x="8211245" y="2651719"/>
            <a:ext cx="3335860" cy="338554"/>
          </a:xfrm>
          <a:prstGeom prst="rect">
            <a:avLst/>
          </a:prstGeom>
          <a:noFill/>
        </p:spPr>
        <p:txBody>
          <a:bodyPr wrap="square" rtlCol="0">
            <a:spAutoFit/>
          </a:bodyPr>
          <a:lstStyle/>
          <a:p>
            <a:r>
              <a:rPr lang="en-US" sz="800" b="1" dirty="0"/>
              <a:t>Radionuclide activities for one ATLAS JFC3 for 7 months cooling time from the end of proton physics in Run 3. </a:t>
            </a:r>
            <a:endParaRPr lang="en-GB" sz="800" b="1" dirty="0"/>
          </a:p>
        </p:txBody>
      </p:sp>
      <p:pic>
        <p:nvPicPr>
          <p:cNvPr id="9" name="Picture 8" descr="A white and green tunnel&#10;&#10;Description automatically generated">
            <a:extLst>
              <a:ext uri="{FF2B5EF4-FFF2-40B4-BE49-F238E27FC236}">
                <a16:creationId xmlns:a16="http://schemas.microsoft.com/office/drawing/2014/main" id="{0CD4F173-9C6A-AE77-5AEA-79A21D9755A5}"/>
              </a:ext>
            </a:extLst>
          </p:cNvPr>
          <p:cNvPicPr>
            <a:picLocks noChangeAspect="1"/>
          </p:cNvPicPr>
          <p:nvPr/>
        </p:nvPicPr>
        <p:blipFill>
          <a:blip r:embed="rId3"/>
          <a:stretch>
            <a:fillRect/>
          </a:stretch>
        </p:blipFill>
        <p:spPr>
          <a:xfrm>
            <a:off x="4284936" y="4618098"/>
            <a:ext cx="2441781" cy="1307163"/>
          </a:xfrm>
          <a:prstGeom prst="rect">
            <a:avLst/>
          </a:prstGeom>
        </p:spPr>
      </p:pic>
      <p:pic>
        <p:nvPicPr>
          <p:cNvPr id="11" name="Picture 10" descr="A green and grey tunnel&#10;&#10;Description automatically generated">
            <a:extLst>
              <a:ext uri="{FF2B5EF4-FFF2-40B4-BE49-F238E27FC236}">
                <a16:creationId xmlns:a16="http://schemas.microsoft.com/office/drawing/2014/main" id="{5EBB1CB7-4DC9-672F-9B21-83FC8F054F26}"/>
              </a:ext>
            </a:extLst>
          </p:cNvPr>
          <p:cNvPicPr>
            <a:picLocks noChangeAspect="1"/>
          </p:cNvPicPr>
          <p:nvPr/>
        </p:nvPicPr>
        <p:blipFill>
          <a:blip r:embed="rId4"/>
          <a:stretch>
            <a:fillRect/>
          </a:stretch>
        </p:blipFill>
        <p:spPr>
          <a:xfrm>
            <a:off x="1621348" y="4533085"/>
            <a:ext cx="2762346" cy="1477190"/>
          </a:xfrm>
          <a:prstGeom prst="rect">
            <a:avLst/>
          </a:prstGeom>
        </p:spPr>
      </p:pic>
      <p:sp>
        <p:nvSpPr>
          <p:cNvPr id="12" name="TextBox 11">
            <a:extLst>
              <a:ext uri="{FF2B5EF4-FFF2-40B4-BE49-F238E27FC236}">
                <a16:creationId xmlns:a16="http://schemas.microsoft.com/office/drawing/2014/main" id="{77C81DB7-3126-64EE-40C6-4427AC44FC27}"/>
              </a:ext>
            </a:extLst>
          </p:cNvPr>
          <p:cNvSpPr txBox="1"/>
          <p:nvPr/>
        </p:nvSpPr>
        <p:spPr>
          <a:xfrm>
            <a:off x="1621349" y="5947906"/>
            <a:ext cx="2663588" cy="215444"/>
          </a:xfrm>
          <a:prstGeom prst="rect">
            <a:avLst/>
          </a:prstGeom>
          <a:noFill/>
        </p:spPr>
        <p:txBody>
          <a:bodyPr wrap="square" rtlCol="0">
            <a:spAutoFit/>
          </a:bodyPr>
          <a:lstStyle/>
          <a:p>
            <a:pPr algn="ctr"/>
            <a:r>
              <a:rPr lang="en-US" sz="800" b="1" dirty="0"/>
              <a:t>ATLAS JFC3</a:t>
            </a:r>
            <a:endParaRPr lang="en-GB" sz="800" b="1" dirty="0"/>
          </a:p>
        </p:txBody>
      </p:sp>
      <p:sp>
        <p:nvSpPr>
          <p:cNvPr id="13" name="TextBox 12">
            <a:extLst>
              <a:ext uri="{FF2B5EF4-FFF2-40B4-BE49-F238E27FC236}">
                <a16:creationId xmlns:a16="http://schemas.microsoft.com/office/drawing/2014/main" id="{D33B96F2-95C4-7B56-CA45-5DDF6024C6B3}"/>
              </a:ext>
            </a:extLst>
          </p:cNvPr>
          <p:cNvSpPr txBox="1"/>
          <p:nvPr/>
        </p:nvSpPr>
        <p:spPr>
          <a:xfrm>
            <a:off x="4174032" y="5945909"/>
            <a:ext cx="2663588" cy="215444"/>
          </a:xfrm>
          <a:prstGeom prst="rect">
            <a:avLst/>
          </a:prstGeom>
          <a:noFill/>
        </p:spPr>
        <p:txBody>
          <a:bodyPr wrap="square" rtlCol="0">
            <a:spAutoFit/>
          </a:bodyPr>
          <a:lstStyle/>
          <a:p>
            <a:pPr algn="ctr"/>
            <a:r>
              <a:rPr lang="en-US" sz="800" b="1" dirty="0"/>
              <a:t>ATLAS JFSU</a:t>
            </a:r>
            <a:endParaRPr lang="en-GB" sz="800" b="1" dirty="0"/>
          </a:p>
        </p:txBody>
      </p:sp>
      <p:pic>
        <p:nvPicPr>
          <p:cNvPr id="16" name="Picture 15">
            <a:extLst>
              <a:ext uri="{FF2B5EF4-FFF2-40B4-BE49-F238E27FC236}">
                <a16:creationId xmlns:a16="http://schemas.microsoft.com/office/drawing/2014/main" id="{6160AD06-2A95-0CDC-60FF-3F089D0DAA44}"/>
              </a:ext>
            </a:extLst>
          </p:cNvPr>
          <p:cNvPicPr>
            <a:picLocks noChangeAspect="1"/>
          </p:cNvPicPr>
          <p:nvPr/>
        </p:nvPicPr>
        <p:blipFill>
          <a:blip r:embed="rId5"/>
          <a:stretch>
            <a:fillRect/>
          </a:stretch>
        </p:blipFill>
        <p:spPr>
          <a:xfrm>
            <a:off x="8305509" y="365125"/>
            <a:ext cx="3262312" cy="2290930"/>
          </a:xfrm>
          <a:prstGeom prst="rect">
            <a:avLst/>
          </a:prstGeom>
        </p:spPr>
      </p:pic>
      <p:pic>
        <p:nvPicPr>
          <p:cNvPr id="18" name="Picture 17">
            <a:extLst>
              <a:ext uri="{FF2B5EF4-FFF2-40B4-BE49-F238E27FC236}">
                <a16:creationId xmlns:a16="http://schemas.microsoft.com/office/drawing/2014/main" id="{0A1B55B1-2378-1291-E886-048E77E41E43}"/>
              </a:ext>
            </a:extLst>
          </p:cNvPr>
          <p:cNvPicPr>
            <a:picLocks noChangeAspect="1"/>
          </p:cNvPicPr>
          <p:nvPr/>
        </p:nvPicPr>
        <p:blipFill>
          <a:blip r:embed="rId6"/>
          <a:stretch>
            <a:fillRect/>
          </a:stretch>
        </p:blipFill>
        <p:spPr>
          <a:xfrm>
            <a:off x="8287735" y="3316865"/>
            <a:ext cx="3259370" cy="2290931"/>
          </a:xfrm>
          <a:prstGeom prst="rect">
            <a:avLst/>
          </a:prstGeom>
        </p:spPr>
      </p:pic>
      <p:sp>
        <p:nvSpPr>
          <p:cNvPr id="19" name="TextBox 18">
            <a:extLst>
              <a:ext uri="{FF2B5EF4-FFF2-40B4-BE49-F238E27FC236}">
                <a16:creationId xmlns:a16="http://schemas.microsoft.com/office/drawing/2014/main" id="{E7130942-6514-D744-123E-0B223A025623}"/>
              </a:ext>
            </a:extLst>
          </p:cNvPr>
          <p:cNvSpPr txBox="1"/>
          <p:nvPr/>
        </p:nvSpPr>
        <p:spPr>
          <a:xfrm>
            <a:off x="8249490" y="5579418"/>
            <a:ext cx="3335860" cy="338554"/>
          </a:xfrm>
          <a:prstGeom prst="rect">
            <a:avLst/>
          </a:prstGeom>
          <a:noFill/>
        </p:spPr>
        <p:txBody>
          <a:bodyPr wrap="square" rtlCol="0">
            <a:spAutoFit/>
          </a:bodyPr>
          <a:lstStyle/>
          <a:p>
            <a:r>
              <a:rPr lang="en-US" sz="800" b="1" dirty="0"/>
              <a:t>Radionuclide activities for one ATLAS JFSU for 3 months cooling time from the end of proton physics in Run 3. </a:t>
            </a:r>
            <a:endParaRPr lang="en-GB" sz="800" b="1" dirty="0"/>
          </a:p>
        </p:txBody>
      </p:sp>
    </p:spTree>
    <p:extLst>
      <p:ext uri="{BB962C8B-B14F-4D97-AF65-F5344CB8AC3E}">
        <p14:creationId xmlns:p14="http://schemas.microsoft.com/office/powerpoint/2010/main" val="2444099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ATLAS TAS and cradle </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14</a:t>
            </a:fld>
            <a:endParaRPr lang="en-GB" dirty="0"/>
          </a:p>
        </p:txBody>
      </p:sp>
      <p:sp>
        <p:nvSpPr>
          <p:cNvPr id="7" name="Content Placeholder 2">
            <a:extLst>
              <a:ext uri="{FF2B5EF4-FFF2-40B4-BE49-F238E27FC236}">
                <a16:creationId xmlns:a16="http://schemas.microsoft.com/office/drawing/2014/main" id="{0F169773-BE6B-36E5-18D8-ED99162CD17D}"/>
              </a:ext>
            </a:extLst>
          </p:cNvPr>
          <p:cNvSpPr>
            <a:spLocks noGrp="1"/>
          </p:cNvSpPr>
          <p:nvPr>
            <p:ph idx="1"/>
          </p:nvPr>
        </p:nvSpPr>
        <p:spPr>
          <a:xfrm>
            <a:off x="838200" y="1825625"/>
            <a:ext cx="5976416" cy="4184650"/>
          </a:xfrm>
        </p:spPr>
        <p:txBody>
          <a:bodyPr/>
          <a:lstStyle/>
          <a:p>
            <a:r>
              <a:rPr lang="en-US" sz="2000" dirty="0"/>
              <a:t>The radionuclide inventories of the different components have been estimated and results have been summarized in D. Bozzato et al., </a:t>
            </a:r>
            <a:r>
              <a:rPr lang="en-US" sz="2000" dirty="0">
                <a:hlinkClick r:id="rId2"/>
              </a:rPr>
              <a:t>EDMS 3129308</a:t>
            </a:r>
            <a:r>
              <a:rPr lang="en-US" sz="2000" dirty="0"/>
              <a:t>:</a:t>
            </a:r>
          </a:p>
          <a:p>
            <a:pPr lvl="1"/>
            <a:r>
              <a:rPr lang="en-US" sz="1600" dirty="0"/>
              <a:t>To stay on the conservative side, the cooling time to be considered is 2 months from the end of proton physics in Run 3.</a:t>
            </a:r>
          </a:p>
          <a:p>
            <a:pPr lvl="1"/>
            <a:r>
              <a:rPr lang="en-US" sz="1600" dirty="0"/>
              <a:t>In the table the inventory for the full assembly is summarized.</a:t>
            </a:r>
          </a:p>
          <a:p>
            <a:r>
              <a:rPr lang="en-US" sz="2000" dirty="0"/>
              <a:t>Results have already been communicated to HSE-RP-CS to define the appropriate transport classification:</a:t>
            </a:r>
          </a:p>
          <a:p>
            <a:pPr lvl="1"/>
            <a:r>
              <a:rPr lang="en-US" sz="1600" dirty="0"/>
              <a:t>The full TAS assembly , or even the TAS alone, would not meet requirements for LSA-1 type transport (input from P. </a:t>
            </a:r>
            <a:r>
              <a:rPr lang="en-US" sz="1600" dirty="0" err="1"/>
              <a:t>Bertreix</a:t>
            </a:r>
            <a:r>
              <a:rPr lang="en-US" sz="1600" dirty="0"/>
              <a:t>): a packed transport in a dedicated container is required (see next slides).</a:t>
            </a:r>
          </a:p>
        </p:txBody>
      </p:sp>
      <p:pic>
        <p:nvPicPr>
          <p:cNvPr id="8" name="Content Placeholder 4" descr="A blue and brown tube with wires&#10;&#10;Description automatically generated">
            <a:extLst>
              <a:ext uri="{FF2B5EF4-FFF2-40B4-BE49-F238E27FC236}">
                <a16:creationId xmlns:a16="http://schemas.microsoft.com/office/drawing/2014/main" id="{0727427F-E25C-4032-1671-AA66ECADBC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763389" y="3572302"/>
            <a:ext cx="3817897" cy="286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FA3FECA6-2E2A-E833-203C-6F7459AD4C73}"/>
              </a:ext>
            </a:extLst>
          </p:cNvPr>
          <p:cNvPicPr>
            <a:picLocks noChangeAspect="1"/>
          </p:cNvPicPr>
          <p:nvPr/>
        </p:nvPicPr>
        <p:blipFill>
          <a:blip r:embed="rId4"/>
          <a:stretch>
            <a:fillRect/>
          </a:stretch>
        </p:blipFill>
        <p:spPr>
          <a:xfrm>
            <a:off x="7396133" y="400843"/>
            <a:ext cx="4198434" cy="2849563"/>
          </a:xfrm>
          <a:prstGeom prst="rect">
            <a:avLst/>
          </a:prstGeom>
        </p:spPr>
      </p:pic>
      <p:sp>
        <p:nvSpPr>
          <p:cNvPr id="15" name="TextBox 14">
            <a:extLst>
              <a:ext uri="{FF2B5EF4-FFF2-40B4-BE49-F238E27FC236}">
                <a16:creationId xmlns:a16="http://schemas.microsoft.com/office/drawing/2014/main" id="{D30A71E0-A301-6648-1F40-F6569BAB2984}"/>
              </a:ext>
            </a:extLst>
          </p:cNvPr>
          <p:cNvSpPr txBox="1"/>
          <p:nvPr/>
        </p:nvSpPr>
        <p:spPr>
          <a:xfrm>
            <a:off x="7296150" y="3225800"/>
            <a:ext cx="4584700" cy="461665"/>
          </a:xfrm>
          <a:prstGeom prst="rect">
            <a:avLst/>
          </a:prstGeom>
          <a:noFill/>
        </p:spPr>
        <p:txBody>
          <a:bodyPr wrap="square" rtlCol="0">
            <a:spAutoFit/>
          </a:bodyPr>
          <a:lstStyle/>
          <a:p>
            <a:r>
              <a:rPr lang="en-US" sz="800" b="1" dirty="0"/>
              <a:t>Radionuclide activities for one full ATLAS TAS assembly (TAS and cradle) for 2 months cooling time from the end of proton physics in Run 3. Only activities above 10-6 Bq are reported.</a:t>
            </a:r>
            <a:endParaRPr lang="en-GB" sz="800" b="1" dirty="0"/>
          </a:p>
        </p:txBody>
      </p:sp>
    </p:spTree>
    <p:extLst>
      <p:ext uri="{BB962C8B-B14F-4D97-AF65-F5344CB8AC3E}">
        <p14:creationId xmlns:p14="http://schemas.microsoft.com/office/powerpoint/2010/main" val="3021940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CMS TAS and cradle </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15</a:t>
            </a:fld>
            <a:endParaRPr lang="en-GB" dirty="0"/>
          </a:p>
        </p:txBody>
      </p:sp>
      <p:sp>
        <p:nvSpPr>
          <p:cNvPr id="9" name="TextBox 8">
            <a:extLst>
              <a:ext uri="{FF2B5EF4-FFF2-40B4-BE49-F238E27FC236}">
                <a16:creationId xmlns:a16="http://schemas.microsoft.com/office/drawing/2014/main" id="{45368102-E3A6-A7CE-BC66-36BFA000B30D}"/>
              </a:ext>
            </a:extLst>
          </p:cNvPr>
          <p:cNvSpPr txBox="1"/>
          <p:nvPr/>
        </p:nvSpPr>
        <p:spPr>
          <a:xfrm>
            <a:off x="7270750" y="4546600"/>
            <a:ext cx="4584700" cy="461665"/>
          </a:xfrm>
          <a:prstGeom prst="rect">
            <a:avLst/>
          </a:prstGeom>
          <a:noFill/>
        </p:spPr>
        <p:txBody>
          <a:bodyPr wrap="square" rtlCol="0">
            <a:spAutoFit/>
          </a:bodyPr>
          <a:lstStyle/>
          <a:p>
            <a:r>
              <a:rPr lang="en-US" sz="800" b="1" dirty="0"/>
              <a:t>Radionuclide activities for one full CMS TAS assembly (TAS and cradle) for 2 months cooling time from the end of proton physics in Run 3. Only activities above 10-6 Bq are reported.</a:t>
            </a:r>
            <a:endParaRPr lang="en-GB" sz="800" b="1" dirty="0"/>
          </a:p>
        </p:txBody>
      </p:sp>
      <p:sp>
        <p:nvSpPr>
          <p:cNvPr id="11" name="Content Placeholder 2">
            <a:extLst>
              <a:ext uri="{FF2B5EF4-FFF2-40B4-BE49-F238E27FC236}">
                <a16:creationId xmlns:a16="http://schemas.microsoft.com/office/drawing/2014/main" id="{CC023096-9443-FE97-26C1-02988EED2BB3}"/>
              </a:ext>
            </a:extLst>
          </p:cNvPr>
          <p:cNvSpPr>
            <a:spLocks noGrp="1"/>
          </p:cNvSpPr>
          <p:nvPr>
            <p:ph idx="1"/>
          </p:nvPr>
        </p:nvSpPr>
        <p:spPr>
          <a:xfrm>
            <a:off x="838200" y="1825625"/>
            <a:ext cx="5976416" cy="4184650"/>
          </a:xfrm>
        </p:spPr>
        <p:txBody>
          <a:bodyPr/>
          <a:lstStyle/>
          <a:p>
            <a:r>
              <a:rPr lang="en-US" sz="2000" dirty="0"/>
              <a:t>The radionuclide inventories of the different components have been estimated and results have been summarized in D. Bozzato et al., </a:t>
            </a:r>
            <a:r>
              <a:rPr lang="en-US" sz="2000" dirty="0">
                <a:hlinkClick r:id="rId2"/>
              </a:rPr>
              <a:t>EDMS 3129308</a:t>
            </a:r>
            <a:r>
              <a:rPr lang="en-US" sz="2000" dirty="0"/>
              <a:t>:</a:t>
            </a:r>
          </a:p>
          <a:p>
            <a:pPr lvl="1"/>
            <a:r>
              <a:rPr lang="en-US" sz="1600" dirty="0"/>
              <a:t>To stay on the conservative side, the cooling time to be considered is 2 months from the end of proton physics in Run 3.</a:t>
            </a:r>
          </a:p>
          <a:p>
            <a:pPr lvl="1"/>
            <a:r>
              <a:rPr lang="en-US" sz="1600" dirty="0"/>
              <a:t>In the table the inventory for the full assembly is summarized.</a:t>
            </a:r>
          </a:p>
          <a:p>
            <a:r>
              <a:rPr lang="en-US" sz="2000" dirty="0"/>
              <a:t>Results have already been communicated to HSE-RP-CS to define the appropriate transport classification:</a:t>
            </a:r>
          </a:p>
          <a:p>
            <a:pPr lvl="1"/>
            <a:r>
              <a:rPr lang="en-US" sz="1600" dirty="0"/>
              <a:t>The full TAS assembly , or even the TAS alone, would not meet requirements for LSA-1 type transport (input from P. </a:t>
            </a:r>
            <a:r>
              <a:rPr lang="en-US" sz="1600" dirty="0" err="1"/>
              <a:t>Bertreix</a:t>
            </a:r>
            <a:r>
              <a:rPr lang="en-US" sz="1600" dirty="0"/>
              <a:t>): a packed transport in a dedicated container is required (see next slides).</a:t>
            </a:r>
          </a:p>
        </p:txBody>
      </p:sp>
      <p:pic>
        <p:nvPicPr>
          <p:cNvPr id="12" name="Picture 11">
            <a:extLst>
              <a:ext uri="{FF2B5EF4-FFF2-40B4-BE49-F238E27FC236}">
                <a16:creationId xmlns:a16="http://schemas.microsoft.com/office/drawing/2014/main" id="{E2F90D28-5D5D-AF61-AE51-9489CF90E5D7}"/>
              </a:ext>
            </a:extLst>
          </p:cNvPr>
          <p:cNvPicPr>
            <a:picLocks noChangeAspect="1"/>
          </p:cNvPicPr>
          <p:nvPr/>
        </p:nvPicPr>
        <p:blipFill>
          <a:blip r:embed="rId3"/>
          <a:stretch>
            <a:fillRect/>
          </a:stretch>
        </p:blipFill>
        <p:spPr>
          <a:xfrm>
            <a:off x="7406885" y="90487"/>
            <a:ext cx="4187682" cy="4525963"/>
          </a:xfrm>
          <a:prstGeom prst="rect">
            <a:avLst/>
          </a:prstGeom>
        </p:spPr>
      </p:pic>
      <p:pic>
        <p:nvPicPr>
          <p:cNvPr id="15" name="Content Placeholder 4" descr="A green box with white and silver objects on a black background&#10;&#10;Description automatically generated">
            <a:extLst>
              <a:ext uri="{FF2B5EF4-FFF2-40B4-BE49-F238E27FC236}">
                <a16:creationId xmlns:a16="http://schemas.microsoft.com/office/drawing/2014/main" id="{1D0587E4-BC6E-6477-9DBD-17AAD9428B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8178800" y="4545567"/>
            <a:ext cx="2962596" cy="222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487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Transport of the TAS – preliminary solutions</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16</a:t>
            </a:fld>
            <a:endParaRPr lang="en-GB" dirty="0"/>
          </a:p>
        </p:txBody>
      </p:sp>
      <p:sp>
        <p:nvSpPr>
          <p:cNvPr id="11" name="Content Placeholder 2">
            <a:extLst>
              <a:ext uri="{FF2B5EF4-FFF2-40B4-BE49-F238E27FC236}">
                <a16:creationId xmlns:a16="http://schemas.microsoft.com/office/drawing/2014/main" id="{CC023096-9443-FE97-26C1-02988EED2BB3}"/>
              </a:ext>
            </a:extLst>
          </p:cNvPr>
          <p:cNvSpPr>
            <a:spLocks noGrp="1"/>
          </p:cNvSpPr>
          <p:nvPr>
            <p:ph idx="1"/>
          </p:nvPr>
        </p:nvSpPr>
        <p:spPr>
          <a:xfrm>
            <a:off x="838199" y="1825624"/>
            <a:ext cx="6051551" cy="3794125"/>
          </a:xfrm>
        </p:spPr>
        <p:txBody>
          <a:bodyPr/>
          <a:lstStyle/>
          <a:p>
            <a:r>
              <a:rPr lang="en-US" sz="2000" dirty="0"/>
              <a:t>Solutions for the transport of the TAS and cradle have been investigated (input from C. </a:t>
            </a:r>
            <a:r>
              <a:rPr lang="en-US" sz="2000" dirty="0" err="1"/>
              <a:t>Celce</a:t>
            </a:r>
            <a:r>
              <a:rPr lang="en-US" sz="2000" dirty="0"/>
              <a:t> and G. Dumont).</a:t>
            </a:r>
          </a:p>
          <a:p>
            <a:r>
              <a:rPr lang="en-US" sz="2000" dirty="0"/>
              <a:t>The option currently under consideration is a naked 10m</a:t>
            </a:r>
            <a:r>
              <a:rPr lang="en-US" sz="2000" baseline="30000" dirty="0"/>
              <a:t>3</a:t>
            </a:r>
            <a:r>
              <a:rPr lang="en-US" sz="2000" dirty="0"/>
              <a:t> container</a:t>
            </a:r>
          </a:p>
          <a:p>
            <a:r>
              <a:rPr lang="en-US" sz="2000" dirty="0"/>
              <a:t>The estimated residual dose rates at contact are already close to 2 mSv/h:</a:t>
            </a:r>
          </a:p>
          <a:p>
            <a:pPr lvl="1"/>
            <a:r>
              <a:rPr lang="en-US" sz="1600" dirty="0"/>
              <a:t>The bottom part of the container will be the weakest point (generally less shielding provided by the cradle)</a:t>
            </a:r>
          </a:p>
          <a:p>
            <a:pPr lvl="1"/>
            <a:r>
              <a:rPr lang="en-US" sz="1600" dirty="0"/>
              <a:t>If the dose rate at contact will be higher than 2 mSv/h, the container will be placed in a 6.05 m x 2.59 m x 2.59 m transport container whose bottom will be lined with an iron slab.</a:t>
            </a:r>
          </a:p>
        </p:txBody>
      </p:sp>
      <p:pic>
        <p:nvPicPr>
          <p:cNvPr id="13" name="Picture 12">
            <a:extLst>
              <a:ext uri="{FF2B5EF4-FFF2-40B4-BE49-F238E27FC236}">
                <a16:creationId xmlns:a16="http://schemas.microsoft.com/office/drawing/2014/main" id="{760A52D2-9ACC-EB44-AA52-45BDA7B36FAF}"/>
              </a:ext>
            </a:extLst>
          </p:cNvPr>
          <p:cNvPicPr>
            <a:picLocks noChangeAspect="1"/>
          </p:cNvPicPr>
          <p:nvPr/>
        </p:nvPicPr>
        <p:blipFill rotWithShape="1">
          <a:blip r:embed="rId2"/>
          <a:srcRect l="8016" t="1112"/>
          <a:stretch/>
        </p:blipFill>
        <p:spPr>
          <a:xfrm>
            <a:off x="9556750" y="3215119"/>
            <a:ext cx="2603503" cy="2801601"/>
          </a:xfrm>
          <a:prstGeom prst="rect">
            <a:avLst/>
          </a:prstGeom>
        </p:spPr>
      </p:pic>
      <p:pic>
        <p:nvPicPr>
          <p:cNvPr id="8" name="Picture 7">
            <a:extLst>
              <a:ext uri="{FF2B5EF4-FFF2-40B4-BE49-F238E27FC236}">
                <a16:creationId xmlns:a16="http://schemas.microsoft.com/office/drawing/2014/main" id="{0FB5E520-7DAA-94ED-8F88-96C077FDEE8A}"/>
              </a:ext>
            </a:extLst>
          </p:cNvPr>
          <p:cNvPicPr>
            <a:picLocks noChangeAspect="1"/>
          </p:cNvPicPr>
          <p:nvPr/>
        </p:nvPicPr>
        <p:blipFill rotWithShape="1">
          <a:blip r:embed="rId3"/>
          <a:srcRect l="12641" t="2315" r="2673"/>
          <a:stretch/>
        </p:blipFill>
        <p:spPr>
          <a:xfrm>
            <a:off x="7029452" y="1419225"/>
            <a:ext cx="3124199" cy="2961392"/>
          </a:xfrm>
          <a:prstGeom prst="rect">
            <a:avLst/>
          </a:prstGeom>
        </p:spPr>
      </p:pic>
    </p:spTree>
    <p:extLst>
      <p:ext uri="{BB962C8B-B14F-4D97-AF65-F5344CB8AC3E}">
        <p14:creationId xmlns:p14="http://schemas.microsoft.com/office/powerpoint/2010/main" val="2924321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a:xfrm>
            <a:off x="838200" y="2766219"/>
            <a:ext cx="10515600" cy="1325563"/>
          </a:xfrm>
        </p:spPr>
        <p:txBody>
          <a:bodyPr/>
          <a:lstStyle/>
          <a:p>
            <a:pPr algn="ctr"/>
            <a:r>
              <a:rPr lang="en-US" dirty="0"/>
              <a:t>TAN to TAXN conversion</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17</a:t>
            </a:fld>
            <a:endParaRPr lang="en-GB" dirty="0"/>
          </a:p>
        </p:txBody>
      </p:sp>
    </p:spTree>
    <p:extLst>
      <p:ext uri="{BB962C8B-B14F-4D97-AF65-F5344CB8AC3E}">
        <p14:creationId xmlns:p14="http://schemas.microsoft.com/office/powerpoint/2010/main" val="2640104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F9AB02-B39A-B9D3-C089-CEF010C5CA5F}"/>
              </a:ext>
            </a:extLst>
          </p:cNvPr>
          <p:cNvSpPr>
            <a:spLocks noGrp="1"/>
          </p:cNvSpPr>
          <p:nvPr>
            <p:ph type="sldNum" sz="quarter" idx="11"/>
          </p:nvPr>
        </p:nvSpPr>
        <p:spPr/>
        <p:txBody>
          <a:bodyPr/>
          <a:lstStyle/>
          <a:p>
            <a:pPr>
              <a:defRPr/>
            </a:pPr>
            <a:fld id="{376719D1-DCC1-3149-88C4-91C47D30F00F}" type="slidenum">
              <a:rPr lang="en-GB" smtClean="0"/>
              <a:pPr>
                <a:defRPr/>
              </a:pPr>
              <a:t>18</a:t>
            </a:fld>
            <a:endParaRPr lang="en-GB" dirty="0"/>
          </a:p>
        </p:txBody>
      </p:sp>
      <p:pic>
        <p:nvPicPr>
          <p:cNvPr id="6" name="Picture 5">
            <a:extLst>
              <a:ext uri="{FF2B5EF4-FFF2-40B4-BE49-F238E27FC236}">
                <a16:creationId xmlns:a16="http://schemas.microsoft.com/office/drawing/2014/main" id="{52A029F4-C6BE-59EE-961A-FC960EBA5667}"/>
              </a:ext>
            </a:extLst>
          </p:cNvPr>
          <p:cNvPicPr>
            <a:picLocks noChangeAspect="1"/>
          </p:cNvPicPr>
          <p:nvPr/>
        </p:nvPicPr>
        <p:blipFill>
          <a:blip r:embed="rId2"/>
          <a:stretch>
            <a:fillRect/>
          </a:stretch>
        </p:blipFill>
        <p:spPr>
          <a:xfrm>
            <a:off x="194349" y="1670085"/>
            <a:ext cx="5026303" cy="3425193"/>
          </a:xfrm>
          <a:prstGeom prst="rect">
            <a:avLst/>
          </a:prstGeom>
        </p:spPr>
      </p:pic>
      <p:sp>
        <p:nvSpPr>
          <p:cNvPr id="10" name="Title 6">
            <a:extLst>
              <a:ext uri="{FF2B5EF4-FFF2-40B4-BE49-F238E27FC236}">
                <a16:creationId xmlns:a16="http://schemas.microsoft.com/office/drawing/2014/main" id="{7E7964AF-5A30-4004-F5AB-18B00AAD42A3}"/>
              </a:ext>
            </a:extLst>
          </p:cNvPr>
          <p:cNvSpPr txBox="1">
            <a:spLocks/>
          </p:cNvSpPr>
          <p:nvPr/>
        </p:nvSpPr>
        <p:spPr>
          <a:xfrm>
            <a:off x="249804" y="184301"/>
            <a:ext cx="11103996" cy="1008396"/>
          </a:xfrm>
          <a:prstGeom prst="rect">
            <a:avLst/>
          </a:prstGeom>
        </p:spPr>
        <p:txBody>
          <a:bodyPr anchor="ctr" anchorCtr="0"/>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r>
              <a:rPr lang="en-US" sz="4800" dirty="0"/>
              <a:t>TAN/TAXN conversion</a:t>
            </a:r>
            <a:endParaRPr lang="en-GB" dirty="0"/>
          </a:p>
        </p:txBody>
      </p:sp>
      <p:pic>
        <p:nvPicPr>
          <p:cNvPr id="14" name="Picture 13">
            <a:extLst>
              <a:ext uri="{FF2B5EF4-FFF2-40B4-BE49-F238E27FC236}">
                <a16:creationId xmlns:a16="http://schemas.microsoft.com/office/drawing/2014/main" id="{F24B9846-5121-D5DF-8324-82E3A87D8A6C}"/>
              </a:ext>
            </a:extLst>
          </p:cNvPr>
          <p:cNvPicPr>
            <a:picLocks noChangeAspect="1"/>
          </p:cNvPicPr>
          <p:nvPr/>
        </p:nvPicPr>
        <p:blipFill rotWithShape="1">
          <a:blip r:embed="rId3">
            <a:extLst>
              <a:ext uri="{28A0092B-C50C-407E-A947-70E740481C1C}">
                <a14:useLocalDpi xmlns:a14="http://schemas.microsoft.com/office/drawing/2010/main" val="0"/>
              </a:ext>
            </a:extLst>
          </a:blip>
          <a:srcRect l="20208" t="16481" r="17222" b="25555"/>
          <a:stretch/>
        </p:blipFill>
        <p:spPr>
          <a:xfrm>
            <a:off x="8854948" y="1374561"/>
            <a:ext cx="3341427" cy="2321569"/>
          </a:xfrm>
          <a:prstGeom prst="rect">
            <a:avLst/>
          </a:prstGeom>
        </p:spPr>
      </p:pic>
      <p:grpSp>
        <p:nvGrpSpPr>
          <p:cNvPr id="17" name="Group 16">
            <a:extLst>
              <a:ext uri="{FF2B5EF4-FFF2-40B4-BE49-F238E27FC236}">
                <a16:creationId xmlns:a16="http://schemas.microsoft.com/office/drawing/2014/main" id="{443B88E1-695B-B119-5CB5-338E2BEA00BC}"/>
              </a:ext>
            </a:extLst>
          </p:cNvPr>
          <p:cNvGrpSpPr/>
          <p:nvPr/>
        </p:nvGrpSpPr>
        <p:grpSpPr>
          <a:xfrm flipH="1">
            <a:off x="8260347" y="3532118"/>
            <a:ext cx="3988445" cy="1710310"/>
            <a:chOff x="2355850" y="2286000"/>
            <a:chExt cx="7404100" cy="3175000"/>
          </a:xfrm>
        </p:grpSpPr>
        <p:pic>
          <p:nvPicPr>
            <p:cNvPr id="18" name="Picture 17">
              <a:extLst>
                <a:ext uri="{FF2B5EF4-FFF2-40B4-BE49-F238E27FC236}">
                  <a16:creationId xmlns:a16="http://schemas.microsoft.com/office/drawing/2014/main" id="{F89FB09F-0B6A-85DC-6C27-078761B97204}"/>
                </a:ext>
              </a:extLst>
            </p:cNvPr>
            <p:cNvPicPr>
              <a:picLocks noChangeAspect="1"/>
            </p:cNvPicPr>
            <p:nvPr/>
          </p:nvPicPr>
          <p:blipFill rotWithShape="1">
            <a:blip r:embed="rId4">
              <a:extLst>
                <a:ext uri="{28A0092B-C50C-407E-A947-70E740481C1C}">
                  <a14:useLocalDpi xmlns:a14="http://schemas.microsoft.com/office/drawing/2010/main" val="0"/>
                </a:ext>
              </a:extLst>
            </a:blip>
            <a:srcRect l="9098" t="33333" r="9931" b="20370"/>
            <a:stretch/>
          </p:blipFill>
          <p:spPr>
            <a:xfrm>
              <a:off x="2355850" y="2286000"/>
              <a:ext cx="7404100" cy="3175000"/>
            </a:xfrm>
            <a:prstGeom prst="rect">
              <a:avLst/>
            </a:prstGeom>
          </p:spPr>
        </p:pic>
        <p:pic>
          <p:nvPicPr>
            <p:cNvPr id="19" name="Picture 18">
              <a:extLst>
                <a:ext uri="{FF2B5EF4-FFF2-40B4-BE49-F238E27FC236}">
                  <a16:creationId xmlns:a16="http://schemas.microsoft.com/office/drawing/2014/main" id="{9566182D-61FB-7CCF-E842-92AE8F1DDA5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45750" b="66000" l="55125" r="75188"/>
                      </a14:imgEffect>
                    </a14:imgLayer>
                  </a14:imgProps>
                </a:ext>
                <a:ext uri="{28A0092B-C50C-407E-A947-70E740481C1C}">
                  <a14:useLocalDpi xmlns:a14="http://schemas.microsoft.com/office/drawing/2010/main" val="0"/>
                </a:ext>
              </a:extLst>
            </a:blip>
            <a:srcRect l="54567" t="45417" r="24722" b="34027"/>
            <a:stretch/>
          </p:blipFill>
          <p:spPr>
            <a:xfrm>
              <a:off x="4832350" y="2617267"/>
              <a:ext cx="1926578" cy="1434033"/>
            </a:xfrm>
            <a:prstGeom prst="rect">
              <a:avLst/>
            </a:prstGeom>
          </p:spPr>
        </p:pic>
        <p:pic>
          <p:nvPicPr>
            <p:cNvPr id="20" name="Picture 19">
              <a:extLst>
                <a:ext uri="{FF2B5EF4-FFF2-40B4-BE49-F238E27FC236}">
                  <a16:creationId xmlns:a16="http://schemas.microsoft.com/office/drawing/2014/main" id="{6F62A55E-3153-9524-1DB2-98DA51FE2A9E}"/>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45750" b="66000" l="55125" r="75188"/>
                      </a14:imgEffect>
                    </a14:imgLayer>
                  </a14:imgProps>
                </a:ext>
                <a:ext uri="{28A0092B-C50C-407E-A947-70E740481C1C}">
                  <a14:useLocalDpi xmlns:a14="http://schemas.microsoft.com/office/drawing/2010/main" val="0"/>
                </a:ext>
              </a:extLst>
            </a:blip>
            <a:srcRect l="54567" t="45417" r="24722" b="34027"/>
            <a:stretch/>
          </p:blipFill>
          <p:spPr>
            <a:xfrm>
              <a:off x="5848350" y="2939781"/>
              <a:ext cx="1971028" cy="1467119"/>
            </a:xfrm>
            <a:prstGeom prst="rect">
              <a:avLst/>
            </a:prstGeom>
          </p:spPr>
        </p:pic>
        <p:pic>
          <p:nvPicPr>
            <p:cNvPr id="21" name="Picture 20">
              <a:extLst>
                <a:ext uri="{FF2B5EF4-FFF2-40B4-BE49-F238E27FC236}">
                  <a16:creationId xmlns:a16="http://schemas.microsoft.com/office/drawing/2014/main" id="{C5DC382E-9C58-7347-C324-2BB9955CCA9F}"/>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45750" b="66000" l="55125" r="75188"/>
                      </a14:imgEffect>
                    </a14:imgLayer>
                  </a14:imgProps>
                </a:ext>
                <a:ext uri="{28A0092B-C50C-407E-A947-70E740481C1C}">
                  <a14:useLocalDpi xmlns:a14="http://schemas.microsoft.com/office/drawing/2010/main" val="0"/>
                </a:ext>
              </a:extLst>
            </a:blip>
            <a:srcRect l="54567" t="45417" r="24722" b="34027"/>
            <a:stretch/>
          </p:blipFill>
          <p:spPr>
            <a:xfrm>
              <a:off x="6908800" y="3289031"/>
              <a:ext cx="1971028" cy="1467119"/>
            </a:xfrm>
            <a:prstGeom prst="rect">
              <a:avLst/>
            </a:prstGeom>
          </p:spPr>
        </p:pic>
      </p:grpSp>
      <p:pic>
        <p:nvPicPr>
          <p:cNvPr id="5" name="Picture 4" descr="A picture containing LEGO, toy&#10;&#10;Description automatically generated">
            <a:extLst>
              <a:ext uri="{FF2B5EF4-FFF2-40B4-BE49-F238E27FC236}">
                <a16:creationId xmlns:a16="http://schemas.microsoft.com/office/drawing/2014/main" id="{CB8C815F-63E4-F924-3A6A-A95EE233D6A5}"/>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786779" y="657528"/>
            <a:ext cx="2467791" cy="1431549"/>
          </a:xfrm>
          <a:prstGeom prst="rect">
            <a:avLst/>
          </a:prstGeom>
        </p:spPr>
      </p:pic>
      <p:sp>
        <p:nvSpPr>
          <p:cNvPr id="23" name="Arrow: Curved Down 22">
            <a:extLst>
              <a:ext uri="{FF2B5EF4-FFF2-40B4-BE49-F238E27FC236}">
                <a16:creationId xmlns:a16="http://schemas.microsoft.com/office/drawing/2014/main" id="{AA9CCB55-487A-F764-CD35-C824E08DCF51}"/>
              </a:ext>
            </a:extLst>
          </p:cNvPr>
          <p:cNvSpPr/>
          <p:nvPr/>
        </p:nvSpPr>
        <p:spPr>
          <a:xfrm rot="3683725">
            <a:off x="9686650" y="1843607"/>
            <a:ext cx="1209734" cy="339508"/>
          </a:xfrm>
          <a:prstGeom prst="curvedDownArrow">
            <a:avLst>
              <a:gd name="adj1" fmla="val 25000"/>
              <a:gd name="adj2" fmla="val 50000"/>
              <a:gd name="adj3" fmla="val 45397"/>
            </a:avLst>
          </a:prstGeom>
          <a:solidFill>
            <a:schemeClr val="accent5">
              <a:lumMod val="60000"/>
              <a:lumOff val="4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Arrow: Curved Down 23">
            <a:extLst>
              <a:ext uri="{FF2B5EF4-FFF2-40B4-BE49-F238E27FC236}">
                <a16:creationId xmlns:a16="http://schemas.microsoft.com/office/drawing/2014/main" id="{B19D86BC-8455-0617-7EAF-2832E8E005D7}"/>
              </a:ext>
            </a:extLst>
          </p:cNvPr>
          <p:cNvSpPr/>
          <p:nvPr/>
        </p:nvSpPr>
        <p:spPr>
          <a:xfrm rot="3582205">
            <a:off x="10397574" y="3023579"/>
            <a:ext cx="1209734" cy="339508"/>
          </a:xfrm>
          <a:prstGeom prst="curvedDownArrow">
            <a:avLst>
              <a:gd name="adj1" fmla="val 25000"/>
              <a:gd name="adj2" fmla="val 50000"/>
              <a:gd name="adj3" fmla="val 45397"/>
            </a:avLst>
          </a:prstGeom>
          <a:solidFill>
            <a:schemeClr val="accent5">
              <a:lumMod val="60000"/>
              <a:lumOff val="4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5" name="Picture 24">
            <a:extLst>
              <a:ext uri="{FF2B5EF4-FFF2-40B4-BE49-F238E27FC236}">
                <a16:creationId xmlns:a16="http://schemas.microsoft.com/office/drawing/2014/main" id="{F2F991F1-866E-CF5C-3D73-87676188F769}"/>
              </a:ext>
            </a:extLst>
          </p:cNvPr>
          <p:cNvPicPr>
            <a:picLocks noChangeAspect="1"/>
          </p:cNvPicPr>
          <p:nvPr/>
        </p:nvPicPr>
        <p:blipFill>
          <a:blip r:embed="rId8"/>
          <a:stretch>
            <a:fillRect/>
          </a:stretch>
        </p:blipFill>
        <p:spPr>
          <a:xfrm>
            <a:off x="5235620" y="1846300"/>
            <a:ext cx="3265609" cy="2843105"/>
          </a:xfrm>
          <a:prstGeom prst="rect">
            <a:avLst/>
          </a:prstGeom>
        </p:spPr>
      </p:pic>
      <p:sp>
        <p:nvSpPr>
          <p:cNvPr id="26" name="TextBox 25">
            <a:extLst>
              <a:ext uri="{FF2B5EF4-FFF2-40B4-BE49-F238E27FC236}">
                <a16:creationId xmlns:a16="http://schemas.microsoft.com/office/drawing/2014/main" id="{E4EEB0B4-DE41-2093-E1C2-C3FD8E4F553E}"/>
              </a:ext>
            </a:extLst>
          </p:cNvPr>
          <p:cNvSpPr txBox="1"/>
          <p:nvPr/>
        </p:nvSpPr>
        <p:spPr>
          <a:xfrm>
            <a:off x="10311413" y="1415098"/>
            <a:ext cx="1280172" cy="246221"/>
          </a:xfrm>
          <a:prstGeom prst="rect">
            <a:avLst/>
          </a:prstGeom>
          <a:noFill/>
        </p:spPr>
        <p:txBody>
          <a:bodyPr wrap="square" rtlCol="0">
            <a:spAutoFit/>
          </a:bodyPr>
          <a:lstStyle/>
          <a:p>
            <a:pPr algn="ctr"/>
            <a:r>
              <a:rPr lang="en-US" sz="1000" i="1" dirty="0">
                <a:solidFill>
                  <a:srgbClr val="36474F"/>
                </a:solidFill>
              </a:rPr>
              <a:t>Prompt transport</a:t>
            </a:r>
            <a:endParaRPr lang="en-GB" sz="1000" i="1" dirty="0">
              <a:solidFill>
                <a:srgbClr val="36474F"/>
              </a:solidFill>
            </a:endParaRPr>
          </a:p>
        </p:txBody>
      </p:sp>
      <p:sp>
        <p:nvSpPr>
          <p:cNvPr id="27" name="TextBox 26">
            <a:extLst>
              <a:ext uri="{FF2B5EF4-FFF2-40B4-BE49-F238E27FC236}">
                <a16:creationId xmlns:a16="http://schemas.microsoft.com/office/drawing/2014/main" id="{CB56A4B7-0D3A-FEC8-DC8B-499A15F680D6}"/>
              </a:ext>
            </a:extLst>
          </p:cNvPr>
          <p:cNvSpPr txBox="1"/>
          <p:nvPr/>
        </p:nvSpPr>
        <p:spPr>
          <a:xfrm>
            <a:off x="10730140" y="4805791"/>
            <a:ext cx="1280172" cy="246221"/>
          </a:xfrm>
          <a:prstGeom prst="rect">
            <a:avLst/>
          </a:prstGeom>
          <a:noFill/>
        </p:spPr>
        <p:txBody>
          <a:bodyPr wrap="square" rtlCol="0">
            <a:spAutoFit/>
          </a:bodyPr>
          <a:lstStyle/>
          <a:p>
            <a:pPr algn="ctr"/>
            <a:r>
              <a:rPr lang="en-US" sz="1000" i="1" dirty="0">
                <a:solidFill>
                  <a:srgbClr val="36474F"/>
                </a:solidFill>
              </a:rPr>
              <a:t>Residual transport</a:t>
            </a:r>
            <a:endParaRPr lang="en-GB" sz="1000" i="1" dirty="0">
              <a:solidFill>
                <a:srgbClr val="36474F"/>
              </a:solidFill>
            </a:endParaRPr>
          </a:p>
        </p:txBody>
      </p:sp>
      <p:sp>
        <p:nvSpPr>
          <p:cNvPr id="2" name="TextBox 1">
            <a:extLst>
              <a:ext uri="{FF2B5EF4-FFF2-40B4-BE49-F238E27FC236}">
                <a16:creationId xmlns:a16="http://schemas.microsoft.com/office/drawing/2014/main" id="{44CF3FB0-DAB5-3B81-8CB3-7F82175186D6}"/>
              </a:ext>
            </a:extLst>
          </p:cNvPr>
          <p:cNvSpPr txBox="1"/>
          <p:nvPr/>
        </p:nvSpPr>
        <p:spPr>
          <a:xfrm>
            <a:off x="1479996" y="1434815"/>
            <a:ext cx="1837612" cy="400110"/>
          </a:xfrm>
          <a:prstGeom prst="rect">
            <a:avLst/>
          </a:prstGeom>
          <a:noFill/>
          <a:ln>
            <a:solidFill>
              <a:schemeClr val="tx1"/>
            </a:solidFill>
          </a:ln>
        </p:spPr>
        <p:txBody>
          <a:bodyPr wrap="square" rtlCol="0">
            <a:spAutoFit/>
          </a:bodyPr>
          <a:lstStyle/>
          <a:p>
            <a:pPr algn="ctr"/>
            <a:r>
              <a:rPr lang="en-US" sz="1000" i="1" dirty="0"/>
              <a:t>See detailed study by L. Elie in </a:t>
            </a:r>
            <a:r>
              <a:rPr lang="en-US" sz="1000" i="1" dirty="0">
                <a:hlinkClick r:id="rId9"/>
              </a:rPr>
              <a:t>EDMS 2649832</a:t>
            </a:r>
            <a:r>
              <a:rPr lang="en-US" sz="1000" i="1" dirty="0"/>
              <a:t> </a:t>
            </a:r>
            <a:endParaRPr lang="en-GB" sz="1000" i="1" dirty="0"/>
          </a:p>
        </p:txBody>
      </p:sp>
      <p:sp>
        <p:nvSpPr>
          <p:cNvPr id="4" name="Date Placeholder 3">
            <a:extLst>
              <a:ext uri="{FF2B5EF4-FFF2-40B4-BE49-F238E27FC236}">
                <a16:creationId xmlns:a16="http://schemas.microsoft.com/office/drawing/2014/main" id="{C2A0C9B2-B1D0-CC0E-C0F1-C3466D398790}"/>
              </a:ext>
            </a:extLst>
          </p:cNvPr>
          <p:cNvSpPr>
            <a:spLocks noGrp="1"/>
          </p:cNvSpPr>
          <p:nvPr>
            <p:ph type="dt" sz="half" idx="10"/>
          </p:nvPr>
        </p:nvSpPr>
        <p:spPr>
          <a:xfrm>
            <a:off x="10418763" y="6427788"/>
            <a:ext cx="908050" cy="365125"/>
          </a:xfrm>
        </p:spPr>
        <p:txBody>
          <a:bodyPr/>
          <a:lstStyle/>
          <a:p>
            <a:pPr>
              <a:defRPr/>
            </a:pPr>
            <a:r>
              <a:rPr lang="en-GB" dirty="0"/>
              <a:t>18/09/2024</a:t>
            </a:r>
          </a:p>
        </p:txBody>
      </p:sp>
      <p:sp>
        <p:nvSpPr>
          <p:cNvPr id="8" name="TextBox 7">
            <a:extLst>
              <a:ext uri="{FF2B5EF4-FFF2-40B4-BE49-F238E27FC236}">
                <a16:creationId xmlns:a16="http://schemas.microsoft.com/office/drawing/2014/main" id="{E80FD4D6-FB42-F610-CD51-FE33BC88E1D7}"/>
              </a:ext>
            </a:extLst>
          </p:cNvPr>
          <p:cNvSpPr txBox="1"/>
          <p:nvPr/>
        </p:nvSpPr>
        <p:spPr>
          <a:xfrm>
            <a:off x="89755" y="5312454"/>
            <a:ext cx="12012490" cy="646331"/>
          </a:xfrm>
          <a:prstGeom prst="rect">
            <a:avLst/>
          </a:prstGeom>
          <a:noFill/>
        </p:spPr>
        <p:txBody>
          <a:bodyPr wrap="square">
            <a:spAutoFit/>
          </a:bodyPr>
          <a:lstStyle/>
          <a:p>
            <a:pPr marL="285750" indent="-285750">
              <a:buFont typeface="Wingdings" panose="05000000000000000000" pitchFamily="2" charset="2"/>
              <a:buChar char="q"/>
            </a:pPr>
            <a:r>
              <a:rPr lang="en-GB" dirty="0"/>
              <a:t>A number of studies were developed by HSE-RP in the past years on TAXN design and TAN/TAXN conversion.</a:t>
            </a:r>
          </a:p>
          <a:p>
            <a:pPr marL="285750" indent="-285750">
              <a:buFont typeface="Wingdings" panose="05000000000000000000" pitchFamily="2" charset="2"/>
              <a:buChar char="q"/>
            </a:pPr>
            <a:r>
              <a:rPr lang="en-GB" dirty="0"/>
              <a:t>A non-exhaustive list here: EDMS 2467997, 2596841, 2649832, and more.</a:t>
            </a:r>
          </a:p>
        </p:txBody>
      </p:sp>
    </p:spTree>
    <p:extLst>
      <p:ext uri="{BB962C8B-B14F-4D97-AF65-F5344CB8AC3E}">
        <p14:creationId xmlns:p14="http://schemas.microsoft.com/office/powerpoint/2010/main" val="3768273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1BE3A54-64DB-C627-81C7-1845D466B914}"/>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87D8A27A-2C5D-0D70-7870-470F1F667DE1}"/>
              </a:ext>
            </a:extLst>
          </p:cNvPr>
          <p:cNvSpPr>
            <a:spLocks noGrp="1"/>
          </p:cNvSpPr>
          <p:nvPr>
            <p:ph type="sldNum" sz="quarter" idx="11"/>
          </p:nvPr>
        </p:nvSpPr>
        <p:spPr/>
        <p:txBody>
          <a:bodyPr/>
          <a:lstStyle/>
          <a:p>
            <a:pPr>
              <a:defRPr/>
            </a:pPr>
            <a:fld id="{DE3B6E73-054D-6C4E-9975-9A683C5A9677}" type="slidenum">
              <a:rPr lang="en-GB" smtClean="0"/>
              <a:pPr>
                <a:defRPr/>
              </a:pPr>
              <a:t>19</a:t>
            </a:fld>
            <a:endParaRPr lang="en-GB" dirty="0"/>
          </a:p>
        </p:txBody>
      </p:sp>
      <p:sp>
        <p:nvSpPr>
          <p:cNvPr id="6" name="Title 1">
            <a:extLst>
              <a:ext uri="{FF2B5EF4-FFF2-40B4-BE49-F238E27FC236}">
                <a16:creationId xmlns:a16="http://schemas.microsoft.com/office/drawing/2014/main" id="{20A74969-970C-75EF-9D6E-F70CE51D1CA1}"/>
              </a:ext>
            </a:extLst>
          </p:cNvPr>
          <p:cNvSpPr txBox="1">
            <a:spLocks/>
          </p:cNvSpPr>
          <p:nvPr/>
        </p:nvSpPr>
        <p:spPr>
          <a:xfrm>
            <a:off x="336000" y="108000"/>
            <a:ext cx="11520000" cy="1296000"/>
          </a:xfrm>
          <a:prstGeom prst="rect">
            <a:avLst/>
          </a:prstGeom>
        </p:spPr>
        <p:txBody>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dirty="0"/>
              <a:t>    LS3: Residual H*(10) for LSS1/5</a:t>
            </a:r>
            <a:endParaRPr lang="en-GB" dirty="0"/>
          </a:p>
        </p:txBody>
      </p:sp>
      <p:grpSp>
        <p:nvGrpSpPr>
          <p:cNvPr id="7" name="Group 6">
            <a:extLst>
              <a:ext uri="{FF2B5EF4-FFF2-40B4-BE49-F238E27FC236}">
                <a16:creationId xmlns:a16="http://schemas.microsoft.com/office/drawing/2014/main" id="{C73662DC-E9E7-ED66-939E-5F181E1ED68C}"/>
              </a:ext>
            </a:extLst>
          </p:cNvPr>
          <p:cNvGrpSpPr/>
          <p:nvPr/>
        </p:nvGrpSpPr>
        <p:grpSpPr>
          <a:xfrm>
            <a:off x="336000" y="1235779"/>
            <a:ext cx="11520000" cy="4790499"/>
            <a:chOff x="336000" y="1207705"/>
            <a:chExt cx="11520000" cy="4790499"/>
          </a:xfrm>
        </p:grpSpPr>
        <p:pic>
          <p:nvPicPr>
            <p:cNvPr id="8" name="Picture 7" descr="A picture containing table&#10;&#10;Description automatically generated">
              <a:extLst>
                <a:ext uri="{FF2B5EF4-FFF2-40B4-BE49-F238E27FC236}">
                  <a16:creationId xmlns:a16="http://schemas.microsoft.com/office/drawing/2014/main" id="{D3245237-1A26-0DC1-CF3A-F802EDAB33A4}"/>
                </a:ext>
              </a:extLst>
            </p:cNvPr>
            <p:cNvPicPr>
              <a:picLocks noChangeAspect="1"/>
            </p:cNvPicPr>
            <p:nvPr/>
          </p:nvPicPr>
          <p:blipFill>
            <a:blip r:embed="rId2"/>
            <a:stretch>
              <a:fillRect/>
            </a:stretch>
          </p:blipFill>
          <p:spPr>
            <a:xfrm>
              <a:off x="336000" y="1207705"/>
              <a:ext cx="11520000" cy="2782847"/>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57919A57-7826-DEA2-8C53-6C9E7004AC33}"/>
                </a:ext>
              </a:extLst>
            </p:cNvPr>
            <p:cNvPicPr>
              <a:picLocks noChangeAspect="1"/>
            </p:cNvPicPr>
            <p:nvPr/>
          </p:nvPicPr>
          <p:blipFill>
            <a:blip r:embed="rId3"/>
            <a:stretch>
              <a:fillRect/>
            </a:stretch>
          </p:blipFill>
          <p:spPr>
            <a:xfrm>
              <a:off x="336000" y="3215357"/>
              <a:ext cx="11520000" cy="2782847"/>
            </a:xfrm>
            <a:prstGeom prst="rect">
              <a:avLst/>
            </a:prstGeom>
          </p:spPr>
        </p:pic>
      </p:grpSp>
      <p:grpSp>
        <p:nvGrpSpPr>
          <p:cNvPr id="10" name="Group 9">
            <a:extLst>
              <a:ext uri="{FF2B5EF4-FFF2-40B4-BE49-F238E27FC236}">
                <a16:creationId xmlns:a16="http://schemas.microsoft.com/office/drawing/2014/main" id="{55F1C9E5-8285-BFEB-3532-45222E78F480}"/>
              </a:ext>
            </a:extLst>
          </p:cNvPr>
          <p:cNvGrpSpPr/>
          <p:nvPr/>
        </p:nvGrpSpPr>
        <p:grpSpPr>
          <a:xfrm>
            <a:off x="6314237" y="4065145"/>
            <a:ext cx="5337638" cy="1621173"/>
            <a:chOff x="6314237" y="4065145"/>
            <a:chExt cx="5337638" cy="1621173"/>
          </a:xfrm>
        </p:grpSpPr>
        <p:pic>
          <p:nvPicPr>
            <p:cNvPr id="11" name="Picture 10" descr="Screen Clipping">
              <a:extLst>
                <a:ext uri="{FF2B5EF4-FFF2-40B4-BE49-F238E27FC236}">
                  <a16:creationId xmlns:a16="http://schemas.microsoft.com/office/drawing/2014/main" id="{A806DF32-ED96-3C79-969A-7F5F1B7B37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0781" y="4070669"/>
              <a:ext cx="931674" cy="657972"/>
            </a:xfrm>
            <a:prstGeom prst="rect">
              <a:avLst/>
            </a:prstGeom>
          </p:spPr>
        </p:pic>
        <p:pic>
          <p:nvPicPr>
            <p:cNvPr id="12" name="Picture 11" descr="Screen Clipping">
              <a:extLst>
                <a:ext uri="{FF2B5EF4-FFF2-40B4-BE49-F238E27FC236}">
                  <a16:creationId xmlns:a16="http://schemas.microsoft.com/office/drawing/2014/main" id="{F61E54EC-E018-FB78-3352-3EC74AEA50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1319" y="4076028"/>
              <a:ext cx="939215" cy="660087"/>
            </a:xfrm>
            <a:prstGeom prst="rect">
              <a:avLst/>
            </a:prstGeom>
          </p:spPr>
        </p:pic>
        <p:pic>
          <p:nvPicPr>
            <p:cNvPr id="13" name="Picture 12" descr="Screen Clipping">
              <a:extLst>
                <a:ext uri="{FF2B5EF4-FFF2-40B4-BE49-F238E27FC236}">
                  <a16:creationId xmlns:a16="http://schemas.microsoft.com/office/drawing/2014/main" id="{2BB81DC4-2933-6CE1-549A-4AB72E3458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73602" y="4065145"/>
              <a:ext cx="954419" cy="669020"/>
            </a:xfrm>
            <a:prstGeom prst="rect">
              <a:avLst/>
            </a:prstGeom>
          </p:spPr>
        </p:pic>
        <p:pic>
          <p:nvPicPr>
            <p:cNvPr id="14" name="Picture 13" descr="Screen Clipping">
              <a:extLst>
                <a:ext uri="{FF2B5EF4-FFF2-40B4-BE49-F238E27FC236}">
                  <a16:creationId xmlns:a16="http://schemas.microsoft.com/office/drawing/2014/main" id="{EDDF9594-7189-2D13-AA73-82DC3D8D491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99168" y="4065145"/>
              <a:ext cx="952707" cy="669020"/>
            </a:xfrm>
            <a:prstGeom prst="rect">
              <a:avLst/>
            </a:prstGeom>
          </p:spPr>
        </p:pic>
        <p:cxnSp>
          <p:nvCxnSpPr>
            <p:cNvPr id="15" name="Straight Connector 14">
              <a:extLst>
                <a:ext uri="{FF2B5EF4-FFF2-40B4-BE49-F238E27FC236}">
                  <a16:creationId xmlns:a16="http://schemas.microsoft.com/office/drawing/2014/main" id="{8B890881-B228-BE2F-DE2C-C2DEB0C7E86D}"/>
                </a:ext>
              </a:extLst>
            </p:cNvPr>
            <p:cNvCxnSpPr/>
            <p:nvPr/>
          </p:nvCxnSpPr>
          <p:spPr>
            <a:xfrm>
              <a:off x="6314237" y="5110318"/>
              <a:ext cx="0" cy="576000"/>
            </a:xfrm>
            <a:prstGeom prst="line">
              <a:avLst/>
            </a:prstGeom>
            <a:ln w="50800">
              <a:solidFill>
                <a:srgbClr val="095F9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29579DA-DAD6-8FC9-D386-206ED22B6A1F}"/>
                </a:ext>
              </a:extLst>
            </p:cNvPr>
            <p:cNvCxnSpPr/>
            <p:nvPr/>
          </p:nvCxnSpPr>
          <p:spPr>
            <a:xfrm>
              <a:off x="7410534" y="5102944"/>
              <a:ext cx="0" cy="576000"/>
            </a:xfrm>
            <a:prstGeom prst="line">
              <a:avLst/>
            </a:prstGeom>
            <a:ln w="50800">
              <a:solidFill>
                <a:srgbClr val="095F99"/>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661C6EF-37B2-FE17-BF65-000753F75BFC}"/>
                </a:ext>
              </a:extLst>
            </p:cNvPr>
            <p:cNvCxnSpPr/>
            <p:nvPr/>
          </p:nvCxnSpPr>
          <p:spPr>
            <a:xfrm>
              <a:off x="7129085" y="5102944"/>
              <a:ext cx="0" cy="576000"/>
            </a:xfrm>
            <a:prstGeom prst="line">
              <a:avLst/>
            </a:prstGeom>
            <a:ln w="50800">
              <a:solidFill>
                <a:srgbClr val="F3CC3D"/>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21A36D6-E26C-C048-959A-CFDF650A2F8B}"/>
                </a:ext>
              </a:extLst>
            </p:cNvPr>
            <p:cNvCxnSpPr/>
            <p:nvPr/>
          </p:nvCxnSpPr>
          <p:spPr>
            <a:xfrm>
              <a:off x="8167620" y="5095570"/>
              <a:ext cx="0" cy="576000"/>
            </a:xfrm>
            <a:prstGeom prst="line">
              <a:avLst/>
            </a:prstGeom>
            <a:ln w="50800">
              <a:solidFill>
                <a:srgbClr val="F3CC3D"/>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68FCEA-81C3-53F9-A7D8-691D2BAEC369}"/>
                </a:ext>
              </a:extLst>
            </p:cNvPr>
            <p:cNvCxnSpPr/>
            <p:nvPr/>
          </p:nvCxnSpPr>
          <p:spPr>
            <a:xfrm>
              <a:off x="10613395" y="5110318"/>
              <a:ext cx="0" cy="576000"/>
            </a:xfrm>
            <a:prstGeom prst="line">
              <a:avLst/>
            </a:prstGeom>
            <a:ln w="50800">
              <a:solidFill>
                <a:srgbClr val="F68B3B"/>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DB1C3BD-F4C7-2C61-AD2E-AC1C61DC9CC6}"/>
                </a:ext>
              </a:extLst>
            </p:cNvPr>
            <p:cNvCxnSpPr>
              <a:stCxn id="12" idx="2"/>
            </p:cNvCxnSpPr>
            <p:nvPr/>
          </p:nvCxnSpPr>
          <p:spPr>
            <a:xfrm flipH="1">
              <a:off x="6371303" y="4736115"/>
              <a:ext cx="569624" cy="359455"/>
            </a:xfrm>
            <a:prstGeom prst="straightConnector1">
              <a:avLst/>
            </a:prstGeom>
            <a:ln>
              <a:solidFill>
                <a:srgbClr val="095F99"/>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7BE5F5B-2F36-0AE2-3125-1DF37980F63A}"/>
                </a:ext>
              </a:extLst>
            </p:cNvPr>
            <p:cNvCxnSpPr>
              <a:stCxn id="12" idx="2"/>
            </p:cNvCxnSpPr>
            <p:nvPr/>
          </p:nvCxnSpPr>
          <p:spPr>
            <a:xfrm>
              <a:off x="6940927" y="4736115"/>
              <a:ext cx="441664" cy="359455"/>
            </a:xfrm>
            <a:prstGeom prst="straightConnector1">
              <a:avLst/>
            </a:prstGeom>
            <a:ln>
              <a:solidFill>
                <a:srgbClr val="095F99"/>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F626A60-6CDC-B0F3-0CCC-124073C15F15}"/>
                </a:ext>
              </a:extLst>
            </p:cNvPr>
            <p:cNvCxnSpPr/>
            <p:nvPr/>
          </p:nvCxnSpPr>
          <p:spPr>
            <a:xfrm flipH="1">
              <a:off x="7161759" y="4728641"/>
              <a:ext cx="1574859" cy="366929"/>
            </a:xfrm>
            <a:prstGeom prst="straightConnector1">
              <a:avLst/>
            </a:prstGeom>
            <a:ln>
              <a:solidFill>
                <a:srgbClr val="F3CC3D"/>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1D30EC2-DC0B-2D1A-1BFD-32459B674A7B}"/>
                </a:ext>
              </a:extLst>
            </p:cNvPr>
            <p:cNvCxnSpPr/>
            <p:nvPr/>
          </p:nvCxnSpPr>
          <p:spPr>
            <a:xfrm flipH="1">
              <a:off x="8167620" y="4751779"/>
              <a:ext cx="568998" cy="343791"/>
            </a:xfrm>
            <a:prstGeom prst="straightConnector1">
              <a:avLst/>
            </a:prstGeom>
            <a:ln>
              <a:solidFill>
                <a:srgbClr val="F3CC3D"/>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36BB264-6D43-A522-C832-4E2D1C84C3B4}"/>
                </a:ext>
              </a:extLst>
            </p:cNvPr>
            <p:cNvCxnSpPr/>
            <p:nvPr/>
          </p:nvCxnSpPr>
          <p:spPr>
            <a:xfrm>
              <a:off x="9950811" y="4736115"/>
              <a:ext cx="662584" cy="366829"/>
            </a:xfrm>
            <a:prstGeom prst="straightConnector1">
              <a:avLst/>
            </a:prstGeom>
            <a:ln>
              <a:solidFill>
                <a:srgbClr val="F68B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2D03FA42-1988-1200-88E4-D3F8FDDDBCA4}"/>
              </a:ext>
            </a:extLst>
          </p:cNvPr>
          <p:cNvGrpSpPr/>
          <p:nvPr/>
        </p:nvGrpSpPr>
        <p:grpSpPr>
          <a:xfrm>
            <a:off x="190549" y="839925"/>
            <a:ext cx="3373637" cy="487063"/>
            <a:chOff x="6183318" y="307647"/>
            <a:chExt cx="3373637" cy="487063"/>
          </a:xfrm>
        </p:grpSpPr>
        <p:cxnSp>
          <p:nvCxnSpPr>
            <p:cNvPr id="26" name="Straight Connector 25">
              <a:extLst>
                <a:ext uri="{FF2B5EF4-FFF2-40B4-BE49-F238E27FC236}">
                  <a16:creationId xmlns:a16="http://schemas.microsoft.com/office/drawing/2014/main" id="{20E5BC25-D52C-7CB1-F0F3-C30ABE2BACF6}"/>
                </a:ext>
              </a:extLst>
            </p:cNvPr>
            <p:cNvCxnSpPr/>
            <p:nvPr/>
          </p:nvCxnSpPr>
          <p:spPr>
            <a:xfrm rot="5400000">
              <a:off x="6471319" y="147735"/>
              <a:ext cx="0" cy="576000"/>
            </a:xfrm>
            <a:prstGeom prst="line">
              <a:avLst/>
            </a:prstGeom>
            <a:ln w="50800">
              <a:solidFill>
                <a:srgbClr val="095F9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D6CF9D6-A1E0-C499-D634-80456FF63AD6}"/>
                </a:ext>
              </a:extLst>
            </p:cNvPr>
            <p:cNvCxnSpPr/>
            <p:nvPr/>
          </p:nvCxnSpPr>
          <p:spPr>
            <a:xfrm rot="5400000">
              <a:off x="6471318" y="391666"/>
              <a:ext cx="0" cy="576000"/>
            </a:xfrm>
            <a:prstGeom prst="line">
              <a:avLst/>
            </a:prstGeom>
            <a:ln w="50800">
              <a:solidFill>
                <a:srgbClr val="095F99"/>
              </a:solidFill>
              <a:prstDash val="sysDot"/>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210D449-CF29-9746-C844-1CDD56652062}"/>
                </a:ext>
              </a:extLst>
            </p:cNvPr>
            <p:cNvSpPr txBox="1"/>
            <p:nvPr/>
          </p:nvSpPr>
          <p:spPr>
            <a:xfrm>
              <a:off x="6759318" y="307647"/>
              <a:ext cx="2714283" cy="246221"/>
            </a:xfrm>
            <a:prstGeom prst="rect">
              <a:avLst/>
            </a:prstGeom>
            <a:noFill/>
          </p:spPr>
          <p:txBody>
            <a:bodyPr wrap="square" rtlCol="0">
              <a:spAutoFit/>
            </a:bodyPr>
            <a:lstStyle/>
            <a:p>
              <a:r>
                <a:rPr lang="en-US" sz="1000" i="1" dirty="0"/>
                <a:t>Permanent workplace</a:t>
              </a:r>
              <a:endParaRPr lang="en-GB" sz="1000" i="1" dirty="0"/>
            </a:p>
          </p:txBody>
        </p:sp>
        <p:sp>
          <p:nvSpPr>
            <p:cNvPr id="29" name="TextBox 28">
              <a:extLst>
                <a:ext uri="{FF2B5EF4-FFF2-40B4-BE49-F238E27FC236}">
                  <a16:creationId xmlns:a16="http://schemas.microsoft.com/office/drawing/2014/main" id="{5AC23999-9890-4C09-6258-BDF0A6893CB0}"/>
                </a:ext>
              </a:extLst>
            </p:cNvPr>
            <p:cNvSpPr txBox="1"/>
            <p:nvPr/>
          </p:nvSpPr>
          <p:spPr>
            <a:xfrm>
              <a:off x="6759318" y="548489"/>
              <a:ext cx="2797637" cy="246221"/>
            </a:xfrm>
            <a:prstGeom prst="rect">
              <a:avLst/>
            </a:prstGeom>
            <a:noFill/>
          </p:spPr>
          <p:txBody>
            <a:bodyPr wrap="square" rtlCol="0">
              <a:spAutoFit/>
            </a:bodyPr>
            <a:lstStyle/>
            <a:p>
              <a:r>
                <a:rPr lang="en-US" sz="1000" i="1" dirty="0"/>
                <a:t>Low-occupancy area (&lt;20 % of working time)</a:t>
              </a:r>
            </a:p>
          </p:txBody>
        </p:sp>
      </p:grpSp>
      <p:sp>
        <p:nvSpPr>
          <p:cNvPr id="34" name="Rounded Rectangle 12">
            <a:extLst>
              <a:ext uri="{FF2B5EF4-FFF2-40B4-BE49-F238E27FC236}">
                <a16:creationId xmlns:a16="http://schemas.microsoft.com/office/drawing/2014/main" id="{4C1CE744-55A1-71BC-D98C-D7554B067F9E}"/>
              </a:ext>
            </a:extLst>
          </p:cNvPr>
          <p:cNvSpPr/>
          <p:nvPr/>
        </p:nvSpPr>
        <p:spPr>
          <a:xfrm>
            <a:off x="478549" y="3051376"/>
            <a:ext cx="2300788" cy="279725"/>
          </a:xfrm>
          <a:prstGeom prst="roundRect">
            <a:avLst/>
          </a:prstGeom>
          <a:solidFill>
            <a:schemeClr val="lt1">
              <a:alpha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solidFill>
                  <a:srgbClr val="FF0000"/>
                </a:solidFill>
              </a:rPr>
              <a:t>4 months after Run 3</a:t>
            </a:r>
            <a:endParaRPr lang="en-GB" sz="1600" dirty="0">
              <a:solidFill>
                <a:srgbClr val="FF0000"/>
              </a:solidFill>
            </a:endParaRPr>
          </a:p>
        </p:txBody>
      </p:sp>
    </p:spTree>
    <p:extLst>
      <p:ext uri="{BB962C8B-B14F-4D97-AF65-F5344CB8AC3E}">
        <p14:creationId xmlns:p14="http://schemas.microsoft.com/office/powerpoint/2010/main" val="58643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9F9AC-AC44-5C56-1DAA-56BF92E05C91}"/>
              </a:ext>
            </a:extLst>
          </p:cNvPr>
          <p:cNvSpPr>
            <a:spLocks noGrp="1"/>
          </p:cNvSpPr>
          <p:nvPr>
            <p:ph type="title"/>
          </p:nvPr>
        </p:nvSpPr>
        <p:spPr/>
        <p:txBody>
          <a:bodyPr/>
          <a:lstStyle/>
          <a:p>
            <a:r>
              <a:rPr lang="en-GB" dirty="0">
                <a:cs typeface="Arial"/>
              </a:rPr>
              <a:t>Outlook</a:t>
            </a:r>
            <a:endParaRPr lang="en-US" dirty="0"/>
          </a:p>
        </p:txBody>
      </p:sp>
      <p:sp>
        <p:nvSpPr>
          <p:cNvPr id="3" name="Content Placeholder 2">
            <a:extLst>
              <a:ext uri="{FF2B5EF4-FFF2-40B4-BE49-F238E27FC236}">
                <a16:creationId xmlns:a16="http://schemas.microsoft.com/office/drawing/2014/main" id="{7F21ECC1-3B6B-03DD-2A42-981034722A67}"/>
              </a:ext>
            </a:extLst>
          </p:cNvPr>
          <p:cNvSpPr>
            <a:spLocks noGrp="1"/>
          </p:cNvSpPr>
          <p:nvPr>
            <p:ph idx="1"/>
          </p:nvPr>
        </p:nvSpPr>
        <p:spPr/>
        <p:txBody>
          <a:bodyPr/>
          <a:lstStyle/>
          <a:p>
            <a:pPr>
              <a:buFont typeface="Wingdings" panose="020B0604020202020204" pitchFamily="34" charset="0"/>
              <a:buChar char="q"/>
            </a:pPr>
            <a:r>
              <a:rPr lang="en-GB" sz="1800" dirty="0">
                <a:cs typeface="Arial" panose="020B0604020202020204"/>
              </a:rPr>
              <a:t>HSE-RP contribution to HL-LHC WP8 over many projects/activities</a:t>
            </a:r>
          </a:p>
          <a:p>
            <a:pPr>
              <a:buFont typeface="Wingdings" panose="020B0604020202020204" pitchFamily="34" charset="0"/>
              <a:buChar char="q"/>
            </a:pPr>
            <a:r>
              <a:rPr lang="en-GB" sz="1800" dirty="0">
                <a:cs typeface="Arial" panose="020B0604020202020204"/>
              </a:rPr>
              <a:t>This talk main focus on:</a:t>
            </a:r>
            <a:endParaRPr lang="en-GB" sz="1800" dirty="0"/>
          </a:p>
          <a:p>
            <a:pPr lvl="1">
              <a:buFont typeface="Wingdings,Sans-Serif" panose="020B0604020202020204" pitchFamily="34" charset="0"/>
              <a:buChar char="§"/>
            </a:pPr>
            <a:r>
              <a:rPr lang="en-GB" sz="1800" dirty="0">
                <a:cs typeface="Arial" panose="020B0604020202020204"/>
              </a:rPr>
              <a:t>Recall on ALARA at CERN, LS3 dose objective, and more</a:t>
            </a:r>
            <a:endParaRPr lang="en-US" sz="1800" dirty="0">
              <a:cs typeface="Arial" panose="020B0604020202020204"/>
            </a:endParaRPr>
          </a:p>
          <a:p>
            <a:pPr lvl="1">
              <a:buFont typeface="Wingdings" panose="020B0604020202020204" pitchFamily="34" charset="0"/>
              <a:buChar char="§"/>
            </a:pPr>
            <a:r>
              <a:rPr lang="en-GB" sz="1800" dirty="0">
                <a:cs typeface="Arial" panose="020B0604020202020204"/>
              </a:rPr>
              <a:t>Removal of the TAS in ATLAS/CMS</a:t>
            </a:r>
            <a:endParaRPr lang="en-GB" sz="1800" dirty="0"/>
          </a:p>
          <a:p>
            <a:pPr lvl="1">
              <a:buFont typeface="Wingdings" panose="020B0604020202020204" pitchFamily="34" charset="0"/>
              <a:buChar char="§"/>
            </a:pPr>
            <a:r>
              <a:rPr lang="en-GB" sz="1800" dirty="0">
                <a:cs typeface="Arial" panose="020B0604020202020204"/>
              </a:rPr>
              <a:t>TAN to TAXN conversion</a:t>
            </a:r>
          </a:p>
          <a:p>
            <a:pPr lvl="1">
              <a:buFont typeface="Wingdings" panose="020B0604020202020204" pitchFamily="34" charset="0"/>
              <a:buChar char="§"/>
            </a:pPr>
            <a:r>
              <a:rPr lang="en-GB" sz="1800" dirty="0">
                <a:cs typeface="Arial" panose="020B0604020202020204"/>
              </a:rPr>
              <a:t>WDP, transport and waste aspects</a:t>
            </a:r>
          </a:p>
          <a:p>
            <a:pPr marL="457200" lvl="1" indent="0">
              <a:buNone/>
            </a:pPr>
            <a:endParaRPr lang="en-GB" sz="1800" dirty="0">
              <a:cs typeface="Arial" panose="020B0604020202020204"/>
            </a:endParaRPr>
          </a:p>
          <a:p>
            <a:pPr lvl="1">
              <a:buFont typeface="Wingdings" panose="020B0604020202020204" pitchFamily="34" charset="0"/>
              <a:buChar char="§"/>
            </a:pPr>
            <a:endParaRPr lang="en-GB" sz="1800" dirty="0">
              <a:cs typeface="Arial" panose="020B0604020202020204"/>
            </a:endParaRPr>
          </a:p>
        </p:txBody>
      </p:sp>
      <p:sp>
        <p:nvSpPr>
          <p:cNvPr id="4" name="Date Placeholder 3">
            <a:extLst>
              <a:ext uri="{FF2B5EF4-FFF2-40B4-BE49-F238E27FC236}">
                <a16:creationId xmlns:a16="http://schemas.microsoft.com/office/drawing/2014/main" id="{AECDB618-ECAA-1A53-128E-8ADE7EF975B4}"/>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CAF60FB7-C513-386A-284B-8B5DDE64C9F1}"/>
              </a:ext>
            </a:extLst>
          </p:cNvPr>
          <p:cNvSpPr>
            <a:spLocks noGrp="1"/>
          </p:cNvSpPr>
          <p:nvPr>
            <p:ph type="sldNum" sz="quarter" idx="11"/>
          </p:nvPr>
        </p:nvSpPr>
        <p:spPr/>
        <p:txBody>
          <a:bodyPr/>
          <a:lstStyle/>
          <a:p>
            <a:pPr>
              <a:defRPr/>
            </a:pPr>
            <a:fld id="{DE3B6E73-054D-6C4E-9975-9A683C5A9677}" type="slidenum">
              <a:rPr lang="en-GB"/>
              <a:pPr>
                <a:defRPr/>
              </a:pPr>
              <a:t>2</a:t>
            </a:fld>
            <a:endParaRPr lang="en-GB" dirty="0"/>
          </a:p>
        </p:txBody>
      </p:sp>
    </p:spTree>
    <p:extLst>
      <p:ext uri="{BB962C8B-B14F-4D97-AF65-F5344CB8AC3E}">
        <p14:creationId xmlns:p14="http://schemas.microsoft.com/office/powerpoint/2010/main" val="3677193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F9AB02-B39A-B9D3-C089-CEF010C5CA5F}"/>
              </a:ext>
            </a:extLst>
          </p:cNvPr>
          <p:cNvSpPr>
            <a:spLocks noGrp="1"/>
          </p:cNvSpPr>
          <p:nvPr>
            <p:ph type="sldNum" sz="quarter" idx="11"/>
          </p:nvPr>
        </p:nvSpPr>
        <p:spPr/>
        <p:txBody>
          <a:bodyPr/>
          <a:lstStyle/>
          <a:p>
            <a:pPr>
              <a:defRPr/>
            </a:pPr>
            <a:fld id="{376719D1-DCC1-3149-88C4-91C47D30F00F}" type="slidenum">
              <a:rPr lang="en-GB" smtClean="0"/>
              <a:pPr>
                <a:defRPr/>
              </a:pPr>
              <a:t>20</a:t>
            </a:fld>
            <a:endParaRPr lang="en-GB" dirty="0"/>
          </a:p>
        </p:txBody>
      </p:sp>
      <p:pic>
        <p:nvPicPr>
          <p:cNvPr id="19" name="Picture 18" descr="Screen Clipping">
            <a:extLst>
              <a:ext uri="{FF2B5EF4-FFF2-40B4-BE49-F238E27FC236}">
                <a16:creationId xmlns:a16="http://schemas.microsoft.com/office/drawing/2014/main" id="{CE4FB132-FF4C-05CC-09F8-6B8DC0211B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7111" y="1118122"/>
            <a:ext cx="2530512" cy="3407253"/>
          </a:xfrm>
          <a:prstGeom prst="rect">
            <a:avLst/>
          </a:prstGeom>
          <a:ln w="25400">
            <a:noFill/>
          </a:ln>
        </p:spPr>
      </p:pic>
      <p:sp>
        <p:nvSpPr>
          <p:cNvPr id="20" name="Title 6">
            <a:extLst>
              <a:ext uri="{FF2B5EF4-FFF2-40B4-BE49-F238E27FC236}">
                <a16:creationId xmlns:a16="http://schemas.microsoft.com/office/drawing/2014/main" id="{0BF593E0-429D-9F6D-6E7F-B645A482DD2E}"/>
              </a:ext>
            </a:extLst>
          </p:cNvPr>
          <p:cNvSpPr txBox="1">
            <a:spLocks/>
          </p:cNvSpPr>
          <p:nvPr/>
        </p:nvSpPr>
        <p:spPr>
          <a:xfrm>
            <a:off x="249804" y="184301"/>
            <a:ext cx="11103996" cy="1008396"/>
          </a:xfrm>
          <a:prstGeom prst="rect">
            <a:avLst/>
          </a:prstGeom>
        </p:spPr>
        <p:txBody>
          <a:bodyPr anchor="ctr" anchorCtr="0"/>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r>
              <a:rPr lang="en-US" sz="4800" dirty="0"/>
              <a:t>TAN/TAXN conversion</a:t>
            </a:r>
            <a:endParaRPr lang="en-GB" dirty="0"/>
          </a:p>
        </p:txBody>
      </p:sp>
      <p:pic>
        <p:nvPicPr>
          <p:cNvPr id="4" name="Picture 3">
            <a:extLst>
              <a:ext uri="{FF2B5EF4-FFF2-40B4-BE49-F238E27FC236}">
                <a16:creationId xmlns:a16="http://schemas.microsoft.com/office/drawing/2014/main" id="{8DD9B53E-AFBB-1996-1096-CDAADCC50684}"/>
              </a:ext>
            </a:extLst>
          </p:cNvPr>
          <p:cNvPicPr>
            <a:picLocks noChangeAspect="1"/>
          </p:cNvPicPr>
          <p:nvPr/>
        </p:nvPicPr>
        <p:blipFill>
          <a:blip r:embed="rId3"/>
          <a:stretch>
            <a:fillRect/>
          </a:stretch>
        </p:blipFill>
        <p:spPr>
          <a:xfrm>
            <a:off x="486024" y="3822468"/>
            <a:ext cx="2560798" cy="1921756"/>
          </a:xfrm>
          <a:prstGeom prst="rect">
            <a:avLst/>
          </a:prstGeom>
        </p:spPr>
      </p:pic>
      <p:grpSp>
        <p:nvGrpSpPr>
          <p:cNvPr id="17" name="Group 16">
            <a:extLst>
              <a:ext uri="{FF2B5EF4-FFF2-40B4-BE49-F238E27FC236}">
                <a16:creationId xmlns:a16="http://schemas.microsoft.com/office/drawing/2014/main" id="{2341E9F0-2304-18D4-A0C0-47C63C659936}"/>
              </a:ext>
            </a:extLst>
          </p:cNvPr>
          <p:cNvGrpSpPr/>
          <p:nvPr/>
        </p:nvGrpSpPr>
        <p:grpSpPr>
          <a:xfrm>
            <a:off x="3774913" y="3126694"/>
            <a:ext cx="2774043" cy="3013553"/>
            <a:chOff x="3632262" y="2135894"/>
            <a:chExt cx="2774043" cy="3013553"/>
          </a:xfrm>
        </p:grpSpPr>
        <p:pic>
          <p:nvPicPr>
            <p:cNvPr id="11" name="Picture 10">
              <a:extLst>
                <a:ext uri="{FF2B5EF4-FFF2-40B4-BE49-F238E27FC236}">
                  <a16:creationId xmlns:a16="http://schemas.microsoft.com/office/drawing/2014/main" id="{1C6DF780-A2A1-3C1A-C706-1E3B4EBE2848}"/>
                </a:ext>
              </a:extLst>
            </p:cNvPr>
            <p:cNvPicPr>
              <a:picLocks noChangeAspect="1"/>
            </p:cNvPicPr>
            <p:nvPr/>
          </p:nvPicPr>
          <p:blipFill>
            <a:blip r:embed="rId4"/>
            <a:stretch>
              <a:fillRect/>
            </a:stretch>
          </p:blipFill>
          <p:spPr>
            <a:xfrm>
              <a:off x="3632262" y="2135894"/>
              <a:ext cx="2774043" cy="2174515"/>
            </a:xfrm>
            <a:prstGeom prst="rect">
              <a:avLst/>
            </a:prstGeom>
          </p:spPr>
        </p:pic>
        <p:pic>
          <p:nvPicPr>
            <p:cNvPr id="12" name="Picture 11">
              <a:extLst>
                <a:ext uri="{FF2B5EF4-FFF2-40B4-BE49-F238E27FC236}">
                  <a16:creationId xmlns:a16="http://schemas.microsoft.com/office/drawing/2014/main" id="{8CB86503-B07C-7684-BA17-C287AEB1ADCD}"/>
                </a:ext>
              </a:extLst>
            </p:cNvPr>
            <p:cNvPicPr>
              <a:picLocks noChangeAspect="1"/>
            </p:cNvPicPr>
            <p:nvPr/>
          </p:nvPicPr>
          <p:blipFill>
            <a:blip r:embed="rId5"/>
            <a:stretch>
              <a:fillRect/>
            </a:stretch>
          </p:blipFill>
          <p:spPr>
            <a:xfrm>
              <a:off x="3632263" y="4391403"/>
              <a:ext cx="2774042" cy="758044"/>
            </a:xfrm>
            <a:prstGeom prst="rect">
              <a:avLst/>
            </a:prstGeom>
          </p:spPr>
        </p:pic>
      </p:grpSp>
      <p:pic>
        <p:nvPicPr>
          <p:cNvPr id="18" name="Picture 17">
            <a:extLst>
              <a:ext uri="{FF2B5EF4-FFF2-40B4-BE49-F238E27FC236}">
                <a16:creationId xmlns:a16="http://schemas.microsoft.com/office/drawing/2014/main" id="{D2510560-CCEF-04D2-0539-4ABCD935B36E}"/>
              </a:ext>
            </a:extLst>
          </p:cNvPr>
          <p:cNvPicPr>
            <a:picLocks noChangeAspect="1"/>
          </p:cNvPicPr>
          <p:nvPr/>
        </p:nvPicPr>
        <p:blipFill rotWithShape="1">
          <a:blip r:embed="rId6"/>
          <a:srcRect l="2173" t="1790" r="2499" b="3645"/>
          <a:stretch/>
        </p:blipFill>
        <p:spPr>
          <a:xfrm>
            <a:off x="374650" y="1113776"/>
            <a:ext cx="2774043" cy="2067574"/>
          </a:xfrm>
          <a:prstGeom prst="rect">
            <a:avLst/>
          </a:prstGeom>
        </p:spPr>
      </p:pic>
      <p:pic>
        <p:nvPicPr>
          <p:cNvPr id="23" name="Picture 22">
            <a:extLst>
              <a:ext uri="{FF2B5EF4-FFF2-40B4-BE49-F238E27FC236}">
                <a16:creationId xmlns:a16="http://schemas.microsoft.com/office/drawing/2014/main" id="{BA76E680-D81C-7D77-5857-AEF1FE0F9B11}"/>
              </a:ext>
            </a:extLst>
          </p:cNvPr>
          <p:cNvPicPr>
            <a:picLocks noChangeAspect="1"/>
          </p:cNvPicPr>
          <p:nvPr/>
        </p:nvPicPr>
        <p:blipFill>
          <a:blip r:embed="rId7"/>
          <a:stretch>
            <a:fillRect/>
          </a:stretch>
        </p:blipFill>
        <p:spPr>
          <a:xfrm>
            <a:off x="3843922" y="1139850"/>
            <a:ext cx="2600705" cy="1835295"/>
          </a:xfrm>
          <a:prstGeom prst="rect">
            <a:avLst/>
          </a:prstGeom>
        </p:spPr>
      </p:pic>
      <p:pic>
        <p:nvPicPr>
          <p:cNvPr id="24" name="Picture 23">
            <a:extLst>
              <a:ext uri="{FF2B5EF4-FFF2-40B4-BE49-F238E27FC236}">
                <a16:creationId xmlns:a16="http://schemas.microsoft.com/office/drawing/2014/main" id="{A4296EF9-41BE-6606-8549-EF9F2CDF985E}"/>
              </a:ext>
            </a:extLst>
          </p:cNvPr>
          <p:cNvPicPr>
            <a:picLocks noChangeAspect="1"/>
          </p:cNvPicPr>
          <p:nvPr/>
        </p:nvPicPr>
        <p:blipFill>
          <a:blip r:embed="rId8"/>
          <a:stretch>
            <a:fillRect/>
          </a:stretch>
        </p:blipFill>
        <p:spPr>
          <a:xfrm>
            <a:off x="9676459" y="1304099"/>
            <a:ext cx="2405432" cy="2854208"/>
          </a:xfrm>
          <a:prstGeom prst="rect">
            <a:avLst/>
          </a:prstGeom>
        </p:spPr>
      </p:pic>
      <p:sp>
        <p:nvSpPr>
          <p:cNvPr id="25" name="Oval 24">
            <a:extLst>
              <a:ext uri="{FF2B5EF4-FFF2-40B4-BE49-F238E27FC236}">
                <a16:creationId xmlns:a16="http://schemas.microsoft.com/office/drawing/2014/main" id="{887E47A9-4BEC-1F42-262A-5ADD87B926F9}"/>
              </a:ext>
            </a:extLst>
          </p:cNvPr>
          <p:cNvSpPr/>
          <p:nvPr/>
        </p:nvSpPr>
        <p:spPr>
          <a:xfrm>
            <a:off x="190500" y="957747"/>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1</a:t>
            </a:r>
            <a:endParaRPr lang="en-GB" b="1" dirty="0"/>
          </a:p>
        </p:txBody>
      </p:sp>
      <p:sp>
        <p:nvSpPr>
          <p:cNvPr id="26" name="Oval 25">
            <a:extLst>
              <a:ext uri="{FF2B5EF4-FFF2-40B4-BE49-F238E27FC236}">
                <a16:creationId xmlns:a16="http://schemas.microsoft.com/office/drawing/2014/main" id="{A83C9A52-FF0E-0754-DD21-3C2C54CE0132}"/>
              </a:ext>
            </a:extLst>
          </p:cNvPr>
          <p:cNvSpPr/>
          <p:nvPr/>
        </p:nvSpPr>
        <p:spPr>
          <a:xfrm>
            <a:off x="362971" y="3637101"/>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2</a:t>
            </a:r>
            <a:endParaRPr lang="en-GB" b="1" dirty="0"/>
          </a:p>
        </p:txBody>
      </p:sp>
      <p:sp>
        <p:nvSpPr>
          <p:cNvPr id="27" name="Oval 26">
            <a:extLst>
              <a:ext uri="{FF2B5EF4-FFF2-40B4-BE49-F238E27FC236}">
                <a16:creationId xmlns:a16="http://schemas.microsoft.com/office/drawing/2014/main" id="{1B7CFAB2-3FE9-AF33-E6A9-608B6BE9386E}"/>
              </a:ext>
            </a:extLst>
          </p:cNvPr>
          <p:cNvSpPr/>
          <p:nvPr/>
        </p:nvSpPr>
        <p:spPr>
          <a:xfrm>
            <a:off x="3697742" y="1083716"/>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3</a:t>
            </a:r>
            <a:endParaRPr lang="en-GB" b="1" dirty="0"/>
          </a:p>
        </p:txBody>
      </p:sp>
      <p:sp>
        <p:nvSpPr>
          <p:cNvPr id="28" name="Oval 27">
            <a:extLst>
              <a:ext uri="{FF2B5EF4-FFF2-40B4-BE49-F238E27FC236}">
                <a16:creationId xmlns:a16="http://schemas.microsoft.com/office/drawing/2014/main" id="{93FDD8A2-4AEC-C53B-E1B1-3F06EC827611}"/>
              </a:ext>
            </a:extLst>
          </p:cNvPr>
          <p:cNvSpPr/>
          <p:nvPr/>
        </p:nvSpPr>
        <p:spPr>
          <a:xfrm>
            <a:off x="3641834" y="3031279"/>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4</a:t>
            </a:r>
            <a:endParaRPr lang="en-GB" b="1" dirty="0"/>
          </a:p>
        </p:txBody>
      </p:sp>
      <p:sp>
        <p:nvSpPr>
          <p:cNvPr id="29" name="Oval 28">
            <a:extLst>
              <a:ext uri="{FF2B5EF4-FFF2-40B4-BE49-F238E27FC236}">
                <a16:creationId xmlns:a16="http://schemas.microsoft.com/office/drawing/2014/main" id="{539E6950-7E45-83C1-46A4-F6C9D5EFF826}"/>
              </a:ext>
            </a:extLst>
          </p:cNvPr>
          <p:cNvSpPr/>
          <p:nvPr/>
        </p:nvSpPr>
        <p:spPr>
          <a:xfrm>
            <a:off x="6708275" y="991998"/>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5</a:t>
            </a:r>
            <a:endParaRPr lang="en-GB" b="1" dirty="0"/>
          </a:p>
        </p:txBody>
      </p:sp>
      <p:sp>
        <p:nvSpPr>
          <p:cNvPr id="30" name="Oval 29">
            <a:extLst>
              <a:ext uri="{FF2B5EF4-FFF2-40B4-BE49-F238E27FC236}">
                <a16:creationId xmlns:a16="http://schemas.microsoft.com/office/drawing/2014/main" id="{B3DAB507-4EC9-8C30-F34A-C548550AB252}"/>
              </a:ext>
            </a:extLst>
          </p:cNvPr>
          <p:cNvSpPr/>
          <p:nvPr/>
        </p:nvSpPr>
        <p:spPr>
          <a:xfrm>
            <a:off x="9980366" y="1359700"/>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6</a:t>
            </a:r>
            <a:endParaRPr lang="en-GB" b="1" dirty="0"/>
          </a:p>
        </p:txBody>
      </p:sp>
      <p:sp>
        <p:nvSpPr>
          <p:cNvPr id="31" name="Oval 30">
            <a:extLst>
              <a:ext uri="{FF2B5EF4-FFF2-40B4-BE49-F238E27FC236}">
                <a16:creationId xmlns:a16="http://schemas.microsoft.com/office/drawing/2014/main" id="{384CA39E-412C-0672-8E89-21308CC2324A}"/>
              </a:ext>
            </a:extLst>
          </p:cNvPr>
          <p:cNvSpPr/>
          <p:nvPr/>
        </p:nvSpPr>
        <p:spPr>
          <a:xfrm>
            <a:off x="6889011" y="4605949"/>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7</a:t>
            </a:r>
            <a:endParaRPr lang="en-GB" b="1" dirty="0"/>
          </a:p>
        </p:txBody>
      </p:sp>
      <p:sp>
        <p:nvSpPr>
          <p:cNvPr id="32" name="TextBox 31">
            <a:extLst>
              <a:ext uri="{FF2B5EF4-FFF2-40B4-BE49-F238E27FC236}">
                <a16:creationId xmlns:a16="http://schemas.microsoft.com/office/drawing/2014/main" id="{25B3D14A-49C4-9B0D-BF58-CD7A5D8E1814}"/>
              </a:ext>
            </a:extLst>
          </p:cNvPr>
          <p:cNvSpPr txBox="1"/>
          <p:nvPr/>
        </p:nvSpPr>
        <p:spPr>
          <a:xfrm>
            <a:off x="7447254" y="4656233"/>
            <a:ext cx="2805127" cy="369332"/>
          </a:xfrm>
          <a:prstGeom prst="rect">
            <a:avLst/>
          </a:prstGeom>
          <a:noFill/>
        </p:spPr>
        <p:txBody>
          <a:bodyPr wrap="none" rtlCol="0">
            <a:spAutoFit/>
          </a:bodyPr>
          <a:lstStyle/>
          <a:p>
            <a:r>
              <a:rPr lang="en-US" dirty="0"/>
              <a:t>Assembly HL-LHC TAXN </a:t>
            </a:r>
            <a:endParaRPr lang="en-GB" dirty="0"/>
          </a:p>
        </p:txBody>
      </p:sp>
      <p:sp>
        <p:nvSpPr>
          <p:cNvPr id="33" name="Oval 32">
            <a:extLst>
              <a:ext uri="{FF2B5EF4-FFF2-40B4-BE49-F238E27FC236}">
                <a16:creationId xmlns:a16="http://schemas.microsoft.com/office/drawing/2014/main" id="{D7AA5E7E-008C-FF93-A52A-461399D1DC5A}"/>
              </a:ext>
            </a:extLst>
          </p:cNvPr>
          <p:cNvSpPr/>
          <p:nvPr/>
        </p:nvSpPr>
        <p:spPr>
          <a:xfrm>
            <a:off x="6795057" y="245419"/>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0</a:t>
            </a:r>
            <a:endParaRPr lang="en-GB" b="1" dirty="0"/>
          </a:p>
        </p:txBody>
      </p:sp>
      <p:sp>
        <p:nvSpPr>
          <p:cNvPr id="34" name="TextBox 33">
            <a:extLst>
              <a:ext uri="{FF2B5EF4-FFF2-40B4-BE49-F238E27FC236}">
                <a16:creationId xmlns:a16="http://schemas.microsoft.com/office/drawing/2014/main" id="{FC625A3B-A384-5FA7-EAF1-2E790F07066C}"/>
              </a:ext>
            </a:extLst>
          </p:cNvPr>
          <p:cNvSpPr txBox="1"/>
          <p:nvPr/>
        </p:nvSpPr>
        <p:spPr>
          <a:xfrm>
            <a:off x="7353300" y="295703"/>
            <a:ext cx="4889031" cy="369332"/>
          </a:xfrm>
          <a:prstGeom prst="rect">
            <a:avLst/>
          </a:prstGeom>
          <a:noFill/>
        </p:spPr>
        <p:txBody>
          <a:bodyPr wrap="none" rtlCol="0">
            <a:spAutoFit/>
          </a:bodyPr>
          <a:lstStyle/>
          <a:p>
            <a:r>
              <a:rPr lang="en-US" dirty="0"/>
              <a:t>Removal of TAN from LHC tunnel + transport</a:t>
            </a:r>
            <a:endParaRPr lang="en-GB" dirty="0"/>
          </a:p>
        </p:txBody>
      </p:sp>
      <p:sp>
        <p:nvSpPr>
          <p:cNvPr id="35" name="TextBox 34">
            <a:extLst>
              <a:ext uri="{FF2B5EF4-FFF2-40B4-BE49-F238E27FC236}">
                <a16:creationId xmlns:a16="http://schemas.microsoft.com/office/drawing/2014/main" id="{D0A804C4-8636-53DD-7F51-F2CF891C7E8E}"/>
              </a:ext>
            </a:extLst>
          </p:cNvPr>
          <p:cNvSpPr txBox="1"/>
          <p:nvPr/>
        </p:nvSpPr>
        <p:spPr>
          <a:xfrm>
            <a:off x="8090325" y="5633546"/>
            <a:ext cx="2734595" cy="461665"/>
          </a:xfrm>
          <a:prstGeom prst="rect">
            <a:avLst/>
          </a:prstGeom>
          <a:noFill/>
          <a:ln>
            <a:solidFill>
              <a:schemeClr val="tx1"/>
            </a:solidFill>
          </a:ln>
        </p:spPr>
        <p:txBody>
          <a:bodyPr wrap="none" rtlCol="0">
            <a:spAutoFit/>
          </a:bodyPr>
          <a:lstStyle/>
          <a:p>
            <a:r>
              <a:rPr lang="en-US" sz="2400" dirty="0"/>
              <a:t>To be repeated 4x!</a:t>
            </a:r>
            <a:endParaRPr lang="en-GB" sz="2400" dirty="0"/>
          </a:p>
        </p:txBody>
      </p:sp>
      <p:sp>
        <p:nvSpPr>
          <p:cNvPr id="36" name="Oval 35">
            <a:extLst>
              <a:ext uri="{FF2B5EF4-FFF2-40B4-BE49-F238E27FC236}">
                <a16:creationId xmlns:a16="http://schemas.microsoft.com/office/drawing/2014/main" id="{D2B33016-2519-9F3E-6DD9-DF6E44432193}"/>
              </a:ext>
            </a:extLst>
          </p:cNvPr>
          <p:cNvSpPr/>
          <p:nvPr/>
        </p:nvSpPr>
        <p:spPr>
          <a:xfrm>
            <a:off x="6889011" y="5163646"/>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8</a:t>
            </a:r>
            <a:endParaRPr lang="en-GB" b="1" dirty="0"/>
          </a:p>
        </p:txBody>
      </p:sp>
      <p:sp>
        <p:nvSpPr>
          <p:cNvPr id="37" name="TextBox 36">
            <a:extLst>
              <a:ext uri="{FF2B5EF4-FFF2-40B4-BE49-F238E27FC236}">
                <a16:creationId xmlns:a16="http://schemas.microsoft.com/office/drawing/2014/main" id="{48333E7A-CA00-135F-E6E9-14653CA0C430}"/>
              </a:ext>
            </a:extLst>
          </p:cNvPr>
          <p:cNvSpPr txBox="1"/>
          <p:nvPr/>
        </p:nvSpPr>
        <p:spPr>
          <a:xfrm>
            <a:off x="7447254" y="5213930"/>
            <a:ext cx="3638560" cy="369332"/>
          </a:xfrm>
          <a:prstGeom prst="rect">
            <a:avLst/>
          </a:prstGeom>
          <a:noFill/>
        </p:spPr>
        <p:txBody>
          <a:bodyPr wrap="none" rtlCol="0">
            <a:spAutoFit/>
          </a:bodyPr>
          <a:lstStyle/>
          <a:p>
            <a:r>
              <a:rPr lang="en-US" dirty="0"/>
              <a:t>Transport/installation in the tunnel</a:t>
            </a:r>
            <a:endParaRPr lang="en-GB" dirty="0"/>
          </a:p>
        </p:txBody>
      </p:sp>
      <p:sp>
        <p:nvSpPr>
          <p:cNvPr id="2" name="Date Placeholder 3">
            <a:extLst>
              <a:ext uri="{FF2B5EF4-FFF2-40B4-BE49-F238E27FC236}">
                <a16:creationId xmlns:a16="http://schemas.microsoft.com/office/drawing/2014/main" id="{14CF963A-4E90-7CC0-3834-499A180653AA}"/>
              </a:ext>
            </a:extLst>
          </p:cNvPr>
          <p:cNvSpPr>
            <a:spLocks noGrp="1"/>
          </p:cNvSpPr>
          <p:nvPr>
            <p:ph type="dt" sz="half" idx="10"/>
          </p:nvPr>
        </p:nvSpPr>
        <p:spPr>
          <a:xfrm>
            <a:off x="10418763" y="6427788"/>
            <a:ext cx="908050" cy="365125"/>
          </a:xfrm>
        </p:spPr>
        <p:txBody>
          <a:bodyPr/>
          <a:lstStyle/>
          <a:p>
            <a:pPr>
              <a:defRPr/>
            </a:pPr>
            <a:r>
              <a:rPr lang="en-GB" dirty="0"/>
              <a:t>18/09/2024</a:t>
            </a:r>
          </a:p>
        </p:txBody>
      </p:sp>
    </p:spTree>
    <p:extLst>
      <p:ext uri="{BB962C8B-B14F-4D97-AF65-F5344CB8AC3E}">
        <p14:creationId xmlns:p14="http://schemas.microsoft.com/office/powerpoint/2010/main" val="969779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6655B-3969-D57B-4227-F9FE670B94F0}"/>
              </a:ext>
            </a:extLst>
          </p:cNvPr>
          <p:cNvSpPr>
            <a:spLocks noGrp="1"/>
          </p:cNvSpPr>
          <p:nvPr>
            <p:ph type="title"/>
          </p:nvPr>
        </p:nvSpPr>
        <p:spPr/>
        <p:txBody>
          <a:bodyPr/>
          <a:lstStyle/>
          <a:p>
            <a:r>
              <a:rPr lang="en-US" dirty="0"/>
              <a:t>TAN/TAXN </a:t>
            </a:r>
            <a:r>
              <a:rPr lang="en-US" dirty="0" err="1"/>
              <a:t>conversition</a:t>
            </a:r>
            <a:endParaRPr lang="en-US" dirty="0"/>
          </a:p>
        </p:txBody>
      </p:sp>
      <p:sp>
        <p:nvSpPr>
          <p:cNvPr id="4" name="Slide Number Placeholder 3">
            <a:extLst>
              <a:ext uri="{FF2B5EF4-FFF2-40B4-BE49-F238E27FC236}">
                <a16:creationId xmlns:a16="http://schemas.microsoft.com/office/drawing/2014/main" id="{BE10C911-3F0E-CA18-9F40-9E15FBC63969}"/>
              </a:ext>
            </a:extLst>
          </p:cNvPr>
          <p:cNvSpPr>
            <a:spLocks noGrp="1"/>
          </p:cNvSpPr>
          <p:nvPr>
            <p:ph type="sldNum" sz="quarter" idx="11"/>
          </p:nvPr>
        </p:nvSpPr>
        <p:spPr/>
        <p:txBody>
          <a:bodyPr/>
          <a:lstStyle/>
          <a:p>
            <a:pPr>
              <a:defRPr/>
            </a:pPr>
            <a:fld id="{E2A69FA1-B048-DD41-98A9-3CA9AFCDB77F}" type="slidenum">
              <a:rPr lang="en-GB" smtClean="0"/>
              <a:pPr>
                <a:defRPr/>
              </a:pPr>
              <a:t>21</a:t>
            </a:fld>
            <a:endParaRPr lang="en-GB" dirty="0"/>
          </a:p>
        </p:txBody>
      </p:sp>
      <p:sp>
        <p:nvSpPr>
          <p:cNvPr id="7" name="TextBox 6">
            <a:extLst>
              <a:ext uri="{FF2B5EF4-FFF2-40B4-BE49-F238E27FC236}">
                <a16:creationId xmlns:a16="http://schemas.microsoft.com/office/drawing/2014/main" id="{BB49C24C-AAB3-E83F-1F48-32DC350EB02E}"/>
              </a:ext>
            </a:extLst>
          </p:cNvPr>
          <p:cNvSpPr txBox="1"/>
          <p:nvPr/>
        </p:nvSpPr>
        <p:spPr>
          <a:xfrm>
            <a:off x="361616" y="1418096"/>
            <a:ext cx="1924050" cy="246221"/>
          </a:xfrm>
          <a:prstGeom prst="rect">
            <a:avLst/>
          </a:prstGeom>
          <a:noFill/>
        </p:spPr>
        <p:txBody>
          <a:bodyPr wrap="square" rtlCol="0">
            <a:spAutoFit/>
          </a:bodyPr>
          <a:lstStyle/>
          <a:p>
            <a:pPr algn="ctr"/>
            <a:r>
              <a:rPr lang="en-US" sz="1000" i="1" dirty="0">
                <a:solidFill>
                  <a:srgbClr val="36474F"/>
                </a:solidFill>
              </a:rPr>
              <a:t>Courtesy O. Boettcher (WP8)</a:t>
            </a:r>
            <a:endParaRPr lang="en-GB" sz="1000" i="1" dirty="0">
              <a:solidFill>
                <a:srgbClr val="36474F"/>
              </a:solidFill>
            </a:endParaRPr>
          </a:p>
        </p:txBody>
      </p:sp>
      <p:pic>
        <p:nvPicPr>
          <p:cNvPr id="3" name="Picture 2">
            <a:extLst>
              <a:ext uri="{FF2B5EF4-FFF2-40B4-BE49-F238E27FC236}">
                <a16:creationId xmlns:a16="http://schemas.microsoft.com/office/drawing/2014/main" id="{5C32B732-9530-9D44-AD62-FD6632B541A7}"/>
              </a:ext>
            </a:extLst>
          </p:cNvPr>
          <p:cNvPicPr>
            <a:picLocks noChangeAspect="1"/>
          </p:cNvPicPr>
          <p:nvPr/>
        </p:nvPicPr>
        <p:blipFill>
          <a:blip r:embed="rId2"/>
          <a:stretch>
            <a:fillRect/>
          </a:stretch>
        </p:blipFill>
        <p:spPr>
          <a:xfrm>
            <a:off x="293077" y="1664317"/>
            <a:ext cx="6420544" cy="4144170"/>
          </a:xfrm>
          <a:prstGeom prst="rect">
            <a:avLst/>
          </a:prstGeom>
        </p:spPr>
      </p:pic>
      <p:sp>
        <p:nvSpPr>
          <p:cNvPr id="6" name="TextBox 5">
            <a:extLst>
              <a:ext uri="{FF2B5EF4-FFF2-40B4-BE49-F238E27FC236}">
                <a16:creationId xmlns:a16="http://schemas.microsoft.com/office/drawing/2014/main" id="{9B77EA9E-2E77-F0FE-0012-40643C4F3B56}"/>
              </a:ext>
            </a:extLst>
          </p:cNvPr>
          <p:cNvSpPr txBox="1"/>
          <p:nvPr/>
        </p:nvSpPr>
        <p:spPr>
          <a:xfrm>
            <a:off x="11036186" y="1567532"/>
            <a:ext cx="862737" cy="523220"/>
          </a:xfrm>
          <a:prstGeom prst="rect">
            <a:avLst/>
          </a:prstGeom>
          <a:noFill/>
          <a:ln>
            <a:solidFill>
              <a:schemeClr val="tx1"/>
            </a:solidFill>
          </a:ln>
        </p:spPr>
        <p:txBody>
          <a:bodyPr wrap="none" rtlCol="0">
            <a:spAutoFit/>
          </a:bodyPr>
          <a:lstStyle/>
          <a:p>
            <a:r>
              <a:rPr lang="en-US" sz="2800" dirty="0"/>
              <a:t>SX6</a:t>
            </a:r>
            <a:endParaRPr lang="en-GB" sz="2800" dirty="0"/>
          </a:p>
        </p:txBody>
      </p:sp>
      <p:sp>
        <p:nvSpPr>
          <p:cNvPr id="9" name="Rectangle 8">
            <a:extLst>
              <a:ext uri="{FF2B5EF4-FFF2-40B4-BE49-F238E27FC236}">
                <a16:creationId xmlns:a16="http://schemas.microsoft.com/office/drawing/2014/main" id="{1A41C4C1-9031-01E8-D0D5-530AD7D86292}"/>
              </a:ext>
            </a:extLst>
          </p:cNvPr>
          <p:cNvSpPr/>
          <p:nvPr/>
        </p:nvSpPr>
        <p:spPr>
          <a:xfrm>
            <a:off x="1428751" y="3138968"/>
            <a:ext cx="1974782" cy="1846448"/>
          </a:xfrm>
          <a:prstGeom prst="rect">
            <a:avLst/>
          </a:prstGeom>
          <a:noFill/>
          <a:ln w="762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drawing of a factory&#10;&#10;Description automatically generated">
            <a:extLst>
              <a:ext uri="{FF2B5EF4-FFF2-40B4-BE49-F238E27FC236}">
                <a16:creationId xmlns:a16="http://schemas.microsoft.com/office/drawing/2014/main" id="{E6A652BE-611B-8D30-923A-0A63F3D3D8FF}"/>
              </a:ext>
            </a:extLst>
          </p:cNvPr>
          <p:cNvPicPr>
            <a:picLocks noChangeAspect="1"/>
          </p:cNvPicPr>
          <p:nvPr/>
        </p:nvPicPr>
        <p:blipFill>
          <a:blip r:embed="rId3"/>
          <a:stretch>
            <a:fillRect/>
          </a:stretch>
        </p:blipFill>
        <p:spPr>
          <a:xfrm>
            <a:off x="6713621" y="2130655"/>
            <a:ext cx="5208755" cy="3093884"/>
          </a:xfrm>
          <a:prstGeom prst="rect">
            <a:avLst/>
          </a:prstGeom>
        </p:spPr>
      </p:pic>
      <p:sp>
        <p:nvSpPr>
          <p:cNvPr id="8" name="TextBox 7">
            <a:extLst>
              <a:ext uri="{FF2B5EF4-FFF2-40B4-BE49-F238E27FC236}">
                <a16:creationId xmlns:a16="http://schemas.microsoft.com/office/drawing/2014/main" id="{D1B776CE-B55B-F002-776A-429F7775760C}"/>
              </a:ext>
            </a:extLst>
          </p:cNvPr>
          <p:cNvSpPr txBox="1"/>
          <p:nvPr/>
        </p:nvSpPr>
        <p:spPr>
          <a:xfrm>
            <a:off x="6713621" y="283910"/>
            <a:ext cx="5208755" cy="1077218"/>
          </a:xfrm>
          <a:prstGeom prst="rect">
            <a:avLst/>
          </a:prstGeom>
          <a:noFill/>
        </p:spPr>
        <p:txBody>
          <a:bodyPr wrap="square" rtlCol="0">
            <a:spAutoFit/>
          </a:bodyPr>
          <a:lstStyle/>
          <a:p>
            <a:pPr marL="285750" indent="-285750">
              <a:buFont typeface="Wingdings" panose="05000000000000000000" pitchFamily="2" charset="2"/>
              <a:buChar char="q"/>
            </a:pPr>
            <a:r>
              <a:rPr lang="en-US" sz="1600" dirty="0"/>
              <a:t>Shared worksite (with HL-LHC TDE) in SX6 building</a:t>
            </a:r>
          </a:p>
          <a:p>
            <a:pPr marL="285750" indent="-285750">
              <a:buFont typeface="Wingdings" panose="05000000000000000000" pitchFamily="2" charset="2"/>
              <a:buChar char="q"/>
            </a:pPr>
            <a:r>
              <a:rPr lang="en-US" sz="1600" dirty="0"/>
              <a:t>Dedicated working area for TAN to TAXN conversion (1x TAN at the time)</a:t>
            </a:r>
          </a:p>
          <a:p>
            <a:pPr marL="285750" indent="-285750">
              <a:buFont typeface="Wingdings" panose="05000000000000000000" pitchFamily="2" charset="2"/>
              <a:buChar char="q"/>
            </a:pPr>
            <a:r>
              <a:rPr lang="en-US" sz="1600" dirty="0"/>
              <a:t>Storage of TAN to convert/completed TAXN in UX65</a:t>
            </a:r>
            <a:endParaRPr lang="en-GB" sz="1600" dirty="0"/>
          </a:p>
        </p:txBody>
      </p:sp>
    </p:spTree>
    <p:extLst>
      <p:ext uri="{BB962C8B-B14F-4D97-AF65-F5344CB8AC3E}">
        <p14:creationId xmlns:p14="http://schemas.microsoft.com/office/powerpoint/2010/main" val="694102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F9AB02-B39A-B9D3-C089-CEF010C5CA5F}"/>
              </a:ext>
            </a:extLst>
          </p:cNvPr>
          <p:cNvSpPr>
            <a:spLocks noGrp="1"/>
          </p:cNvSpPr>
          <p:nvPr>
            <p:ph type="sldNum" sz="quarter" idx="11"/>
          </p:nvPr>
        </p:nvSpPr>
        <p:spPr/>
        <p:txBody>
          <a:bodyPr/>
          <a:lstStyle/>
          <a:p>
            <a:pPr>
              <a:defRPr/>
            </a:pPr>
            <a:fld id="{376719D1-DCC1-3149-88C4-91C47D30F00F}" type="slidenum">
              <a:rPr lang="en-GB" smtClean="0"/>
              <a:pPr>
                <a:defRPr/>
              </a:pPr>
              <a:t>22</a:t>
            </a:fld>
            <a:endParaRPr lang="en-GB" dirty="0"/>
          </a:p>
        </p:txBody>
      </p:sp>
      <p:sp>
        <p:nvSpPr>
          <p:cNvPr id="20" name="Title 6">
            <a:extLst>
              <a:ext uri="{FF2B5EF4-FFF2-40B4-BE49-F238E27FC236}">
                <a16:creationId xmlns:a16="http://schemas.microsoft.com/office/drawing/2014/main" id="{0BF593E0-429D-9F6D-6E7F-B645A482DD2E}"/>
              </a:ext>
            </a:extLst>
          </p:cNvPr>
          <p:cNvSpPr txBox="1">
            <a:spLocks/>
          </p:cNvSpPr>
          <p:nvPr/>
        </p:nvSpPr>
        <p:spPr>
          <a:xfrm>
            <a:off x="249804" y="184301"/>
            <a:ext cx="11103996" cy="1008396"/>
          </a:xfrm>
          <a:prstGeom prst="rect">
            <a:avLst/>
          </a:prstGeom>
        </p:spPr>
        <p:txBody>
          <a:bodyPr anchor="ctr" anchorCtr="0"/>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r>
              <a:rPr lang="en-US" sz="4800" dirty="0"/>
              <a:t>TAN/TAXN conversion</a:t>
            </a:r>
          </a:p>
        </p:txBody>
      </p:sp>
      <p:sp>
        <p:nvSpPr>
          <p:cNvPr id="17" name="TextBox 16">
            <a:extLst>
              <a:ext uri="{FF2B5EF4-FFF2-40B4-BE49-F238E27FC236}">
                <a16:creationId xmlns:a16="http://schemas.microsoft.com/office/drawing/2014/main" id="{6A6D6F48-4611-E0A7-FBE1-5CB2D1DFB9B0}"/>
              </a:ext>
            </a:extLst>
          </p:cNvPr>
          <p:cNvSpPr txBox="1"/>
          <p:nvPr/>
        </p:nvSpPr>
        <p:spPr>
          <a:xfrm>
            <a:off x="2279407" y="992642"/>
            <a:ext cx="2114398" cy="400110"/>
          </a:xfrm>
          <a:prstGeom prst="rect">
            <a:avLst/>
          </a:prstGeom>
          <a:noFill/>
          <a:ln>
            <a:solidFill>
              <a:schemeClr val="tx1"/>
            </a:solidFill>
          </a:ln>
        </p:spPr>
        <p:txBody>
          <a:bodyPr wrap="square" rtlCol="0">
            <a:spAutoFit/>
          </a:bodyPr>
          <a:lstStyle/>
          <a:p>
            <a:pPr algn="ctr"/>
            <a:r>
              <a:rPr lang="en-US" sz="1000" i="1" dirty="0"/>
              <a:t>See detailed study by P. Dyrcz in </a:t>
            </a:r>
            <a:r>
              <a:rPr lang="en-US" sz="1000" i="1" dirty="0">
                <a:hlinkClick r:id="rId2"/>
              </a:rPr>
              <a:t>EDMS 3088721</a:t>
            </a:r>
            <a:r>
              <a:rPr lang="en-US" sz="1000" i="1" dirty="0"/>
              <a:t> </a:t>
            </a:r>
            <a:endParaRPr lang="en-GB" sz="1000" i="1" dirty="0"/>
          </a:p>
        </p:txBody>
      </p:sp>
      <p:pic>
        <p:nvPicPr>
          <p:cNvPr id="18" name="Picture 17">
            <a:extLst>
              <a:ext uri="{FF2B5EF4-FFF2-40B4-BE49-F238E27FC236}">
                <a16:creationId xmlns:a16="http://schemas.microsoft.com/office/drawing/2014/main" id="{813393B2-C6EE-40AE-9AC2-A288E9B10977}"/>
              </a:ext>
            </a:extLst>
          </p:cNvPr>
          <p:cNvPicPr>
            <a:picLocks noChangeAspect="1"/>
          </p:cNvPicPr>
          <p:nvPr/>
        </p:nvPicPr>
        <p:blipFill>
          <a:blip r:embed="rId3"/>
          <a:stretch>
            <a:fillRect/>
          </a:stretch>
        </p:blipFill>
        <p:spPr>
          <a:xfrm>
            <a:off x="1015630" y="1413479"/>
            <a:ext cx="4879844" cy="3577699"/>
          </a:xfrm>
          <a:prstGeom prst="rect">
            <a:avLst/>
          </a:prstGeom>
        </p:spPr>
      </p:pic>
      <p:pic>
        <p:nvPicPr>
          <p:cNvPr id="23" name="Picture 22">
            <a:extLst>
              <a:ext uri="{FF2B5EF4-FFF2-40B4-BE49-F238E27FC236}">
                <a16:creationId xmlns:a16="http://schemas.microsoft.com/office/drawing/2014/main" id="{C339F8CA-26EC-08F0-B0F7-A1FACB3C9A1F}"/>
              </a:ext>
            </a:extLst>
          </p:cNvPr>
          <p:cNvPicPr>
            <a:picLocks noChangeAspect="1"/>
          </p:cNvPicPr>
          <p:nvPr/>
        </p:nvPicPr>
        <p:blipFill>
          <a:blip r:embed="rId4"/>
          <a:stretch>
            <a:fillRect/>
          </a:stretch>
        </p:blipFill>
        <p:spPr>
          <a:xfrm>
            <a:off x="7402505" y="8272"/>
            <a:ext cx="4435142" cy="3179409"/>
          </a:xfrm>
          <a:prstGeom prst="rect">
            <a:avLst/>
          </a:prstGeom>
        </p:spPr>
      </p:pic>
      <p:pic>
        <p:nvPicPr>
          <p:cNvPr id="24" name="Picture 23">
            <a:extLst>
              <a:ext uri="{FF2B5EF4-FFF2-40B4-BE49-F238E27FC236}">
                <a16:creationId xmlns:a16="http://schemas.microsoft.com/office/drawing/2014/main" id="{0CF05C24-26AC-A3F0-6175-CE4AA5A6ED60}"/>
              </a:ext>
            </a:extLst>
          </p:cNvPr>
          <p:cNvPicPr>
            <a:picLocks noChangeAspect="1"/>
          </p:cNvPicPr>
          <p:nvPr/>
        </p:nvPicPr>
        <p:blipFill>
          <a:blip r:embed="rId5"/>
          <a:stretch>
            <a:fillRect/>
          </a:stretch>
        </p:blipFill>
        <p:spPr>
          <a:xfrm>
            <a:off x="7402504" y="2994500"/>
            <a:ext cx="4485610" cy="3195806"/>
          </a:xfrm>
          <a:prstGeom prst="rect">
            <a:avLst/>
          </a:prstGeom>
        </p:spPr>
      </p:pic>
      <p:sp>
        <p:nvSpPr>
          <p:cNvPr id="25" name="Oval 24">
            <a:extLst>
              <a:ext uri="{FF2B5EF4-FFF2-40B4-BE49-F238E27FC236}">
                <a16:creationId xmlns:a16="http://schemas.microsoft.com/office/drawing/2014/main" id="{9F5707AA-AF05-EAFE-BF63-9B87EB266013}"/>
              </a:ext>
            </a:extLst>
          </p:cNvPr>
          <p:cNvSpPr/>
          <p:nvPr/>
        </p:nvSpPr>
        <p:spPr>
          <a:xfrm>
            <a:off x="713395" y="1413479"/>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1</a:t>
            </a:r>
            <a:endParaRPr lang="en-GB" b="1" dirty="0"/>
          </a:p>
        </p:txBody>
      </p:sp>
      <p:sp>
        <p:nvSpPr>
          <p:cNvPr id="26" name="Oval 25">
            <a:extLst>
              <a:ext uri="{FF2B5EF4-FFF2-40B4-BE49-F238E27FC236}">
                <a16:creationId xmlns:a16="http://schemas.microsoft.com/office/drawing/2014/main" id="{C8AD3BA9-1A37-FDE1-3308-F22BA5D94C97}"/>
              </a:ext>
            </a:extLst>
          </p:cNvPr>
          <p:cNvSpPr/>
          <p:nvPr/>
        </p:nvSpPr>
        <p:spPr>
          <a:xfrm>
            <a:off x="6983071" y="537179"/>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2</a:t>
            </a:r>
            <a:endParaRPr lang="en-GB" b="1" dirty="0"/>
          </a:p>
        </p:txBody>
      </p:sp>
      <p:sp>
        <p:nvSpPr>
          <p:cNvPr id="27" name="Oval 26">
            <a:extLst>
              <a:ext uri="{FF2B5EF4-FFF2-40B4-BE49-F238E27FC236}">
                <a16:creationId xmlns:a16="http://schemas.microsoft.com/office/drawing/2014/main" id="{AF73DA35-8D2B-335B-0005-082B8F6EAF09}"/>
              </a:ext>
            </a:extLst>
          </p:cNvPr>
          <p:cNvSpPr/>
          <p:nvPr/>
        </p:nvSpPr>
        <p:spPr>
          <a:xfrm>
            <a:off x="6983071" y="3448050"/>
            <a:ext cx="469900" cy="4699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b="1" dirty="0"/>
              <a:t>4</a:t>
            </a:r>
            <a:endParaRPr lang="en-GB" b="1" dirty="0"/>
          </a:p>
        </p:txBody>
      </p:sp>
      <p:sp>
        <p:nvSpPr>
          <p:cNvPr id="2" name="Date Placeholder 3">
            <a:extLst>
              <a:ext uri="{FF2B5EF4-FFF2-40B4-BE49-F238E27FC236}">
                <a16:creationId xmlns:a16="http://schemas.microsoft.com/office/drawing/2014/main" id="{5B70232F-78C3-83F9-71D7-8F997E3F251A}"/>
              </a:ext>
            </a:extLst>
          </p:cNvPr>
          <p:cNvSpPr>
            <a:spLocks noGrp="1"/>
          </p:cNvSpPr>
          <p:nvPr>
            <p:ph type="dt" sz="half" idx="10"/>
          </p:nvPr>
        </p:nvSpPr>
        <p:spPr>
          <a:xfrm>
            <a:off x="10418763" y="6427788"/>
            <a:ext cx="908050" cy="365125"/>
          </a:xfrm>
        </p:spPr>
        <p:txBody>
          <a:bodyPr/>
          <a:lstStyle/>
          <a:p>
            <a:pPr>
              <a:defRPr/>
            </a:pPr>
            <a:r>
              <a:rPr lang="en-GB" dirty="0"/>
              <a:t>18/09/2024</a:t>
            </a:r>
          </a:p>
        </p:txBody>
      </p:sp>
      <p:sp>
        <p:nvSpPr>
          <p:cNvPr id="4" name="TextBox 3">
            <a:extLst>
              <a:ext uri="{FF2B5EF4-FFF2-40B4-BE49-F238E27FC236}">
                <a16:creationId xmlns:a16="http://schemas.microsoft.com/office/drawing/2014/main" id="{35C7C148-3D87-395C-0EC1-EF39AA739375}"/>
              </a:ext>
            </a:extLst>
          </p:cNvPr>
          <p:cNvSpPr txBox="1"/>
          <p:nvPr/>
        </p:nvSpPr>
        <p:spPr>
          <a:xfrm>
            <a:off x="249804" y="5113917"/>
            <a:ext cx="7098617" cy="954107"/>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t>Several configuration studied, in terms of cool down and phases of the conversion.</a:t>
            </a:r>
          </a:p>
          <a:p>
            <a:pPr marL="285750" indent="-285750">
              <a:buFont typeface="Wingdings" panose="05000000000000000000" pitchFamily="2" charset="2"/>
              <a:buChar char="Ø"/>
            </a:pPr>
            <a:r>
              <a:rPr lang="en-US" sz="1400" dirty="0"/>
              <a:t>Availability (time slot) of the SX6 building took in account. </a:t>
            </a:r>
          </a:p>
          <a:p>
            <a:pPr marL="285750" indent="-285750">
              <a:buFont typeface="Wingdings" panose="05000000000000000000" pitchFamily="2" charset="2"/>
              <a:buChar char="Ø"/>
            </a:pPr>
            <a:r>
              <a:rPr lang="en-US" sz="1400" dirty="0"/>
              <a:t>Baseline: TAN removal in March/April 2026; conversation as from mid-2026 (~6 months cool down).</a:t>
            </a:r>
            <a:endParaRPr lang="en-GB" sz="1400" dirty="0"/>
          </a:p>
        </p:txBody>
      </p:sp>
    </p:spTree>
    <p:extLst>
      <p:ext uri="{BB962C8B-B14F-4D97-AF65-F5344CB8AC3E}">
        <p14:creationId xmlns:p14="http://schemas.microsoft.com/office/powerpoint/2010/main" val="2373651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6655B-3969-D57B-4227-F9FE670B94F0}"/>
              </a:ext>
            </a:extLst>
          </p:cNvPr>
          <p:cNvSpPr>
            <a:spLocks noGrp="1"/>
          </p:cNvSpPr>
          <p:nvPr>
            <p:ph type="title"/>
          </p:nvPr>
        </p:nvSpPr>
        <p:spPr/>
        <p:txBody>
          <a:bodyPr/>
          <a:lstStyle/>
          <a:p>
            <a:r>
              <a:rPr lang="en-US" dirty="0"/>
              <a:t>TAN/TAXN conversion</a:t>
            </a:r>
          </a:p>
        </p:txBody>
      </p:sp>
      <p:sp>
        <p:nvSpPr>
          <p:cNvPr id="4" name="Slide Number Placeholder 3">
            <a:extLst>
              <a:ext uri="{FF2B5EF4-FFF2-40B4-BE49-F238E27FC236}">
                <a16:creationId xmlns:a16="http://schemas.microsoft.com/office/drawing/2014/main" id="{BE10C911-3F0E-CA18-9F40-9E15FBC63969}"/>
              </a:ext>
            </a:extLst>
          </p:cNvPr>
          <p:cNvSpPr>
            <a:spLocks noGrp="1"/>
          </p:cNvSpPr>
          <p:nvPr>
            <p:ph type="sldNum" sz="quarter" idx="11"/>
          </p:nvPr>
        </p:nvSpPr>
        <p:spPr/>
        <p:txBody>
          <a:bodyPr/>
          <a:lstStyle/>
          <a:p>
            <a:pPr>
              <a:defRPr/>
            </a:pPr>
            <a:fld id="{E2A69FA1-B048-DD41-98A9-3CA9AFCDB77F}" type="slidenum">
              <a:rPr lang="en-GB" smtClean="0"/>
              <a:pPr>
                <a:defRPr/>
              </a:pPr>
              <a:t>23</a:t>
            </a:fld>
            <a:endParaRPr lang="en-GB" dirty="0"/>
          </a:p>
        </p:txBody>
      </p:sp>
      <p:sp>
        <p:nvSpPr>
          <p:cNvPr id="3" name="TextBox 2">
            <a:extLst>
              <a:ext uri="{FF2B5EF4-FFF2-40B4-BE49-F238E27FC236}">
                <a16:creationId xmlns:a16="http://schemas.microsoft.com/office/drawing/2014/main" id="{CB01F400-4F30-257F-7AEC-B0C8DD0CF979}"/>
              </a:ext>
            </a:extLst>
          </p:cNvPr>
          <p:cNvSpPr txBox="1"/>
          <p:nvPr/>
        </p:nvSpPr>
        <p:spPr>
          <a:xfrm>
            <a:off x="8746958" y="2311313"/>
            <a:ext cx="3251367" cy="2554545"/>
          </a:xfrm>
          <a:prstGeom prst="rect">
            <a:avLst/>
          </a:prstGeom>
          <a:noFill/>
        </p:spPr>
        <p:txBody>
          <a:bodyPr wrap="square" rtlCol="0">
            <a:spAutoFit/>
          </a:bodyPr>
          <a:lstStyle/>
          <a:p>
            <a:pPr marL="285750" indent="-285750">
              <a:buFont typeface="Wingdings" panose="05000000000000000000" pitchFamily="2" charset="2"/>
              <a:buChar char="q"/>
            </a:pPr>
            <a:r>
              <a:rPr lang="en-US" sz="1600" dirty="0"/>
              <a:t>Preliminary WDP in work with WP8.</a:t>
            </a:r>
          </a:p>
          <a:p>
            <a:pPr marL="285750" indent="-285750">
              <a:buFont typeface="Wingdings" panose="05000000000000000000" pitchFamily="2" charset="2"/>
              <a:buChar char="q"/>
            </a:pPr>
            <a:r>
              <a:rPr lang="en-US" sz="1600" dirty="0"/>
              <a:t>Residual dose rate, working locations, and potential optimization in work together with HSE-RP.</a:t>
            </a:r>
          </a:p>
          <a:p>
            <a:pPr marL="285750" indent="-285750">
              <a:buFont typeface="Wingdings" panose="05000000000000000000" pitchFamily="2" charset="2"/>
              <a:buChar char="q"/>
            </a:pPr>
            <a:r>
              <a:rPr lang="en-US" sz="1600" dirty="0"/>
              <a:t>Activity potentially ALARA Lev. 3 (to be confirmed).</a:t>
            </a:r>
          </a:p>
          <a:p>
            <a:pPr marL="285750" indent="-285750">
              <a:buFont typeface="Wingdings" panose="05000000000000000000" pitchFamily="2" charset="2"/>
              <a:buChar char="q"/>
            </a:pPr>
            <a:r>
              <a:rPr lang="en-US" sz="1600" dirty="0"/>
              <a:t>More iteration needed on this subject.</a:t>
            </a:r>
            <a:endParaRPr lang="en-GB" sz="1600" dirty="0"/>
          </a:p>
        </p:txBody>
      </p:sp>
      <p:pic>
        <p:nvPicPr>
          <p:cNvPr id="10" name="Picture 9">
            <a:extLst>
              <a:ext uri="{FF2B5EF4-FFF2-40B4-BE49-F238E27FC236}">
                <a16:creationId xmlns:a16="http://schemas.microsoft.com/office/drawing/2014/main" id="{2B5175BA-C0FA-D693-516A-5C28ED54C552}"/>
              </a:ext>
            </a:extLst>
          </p:cNvPr>
          <p:cNvPicPr>
            <a:picLocks noChangeAspect="1"/>
          </p:cNvPicPr>
          <p:nvPr/>
        </p:nvPicPr>
        <p:blipFill>
          <a:blip r:embed="rId2"/>
          <a:stretch>
            <a:fillRect/>
          </a:stretch>
        </p:blipFill>
        <p:spPr>
          <a:xfrm>
            <a:off x="293077" y="1527058"/>
            <a:ext cx="8386011" cy="4123057"/>
          </a:xfrm>
          <a:prstGeom prst="rect">
            <a:avLst/>
          </a:prstGeom>
        </p:spPr>
      </p:pic>
      <p:sp>
        <p:nvSpPr>
          <p:cNvPr id="11" name="Rectangle 10">
            <a:extLst>
              <a:ext uri="{FF2B5EF4-FFF2-40B4-BE49-F238E27FC236}">
                <a16:creationId xmlns:a16="http://schemas.microsoft.com/office/drawing/2014/main" id="{EF28A202-8203-8598-ACDB-6D046C4C4783}"/>
              </a:ext>
            </a:extLst>
          </p:cNvPr>
          <p:cNvSpPr/>
          <p:nvPr/>
        </p:nvSpPr>
        <p:spPr>
          <a:xfrm rot="20292205">
            <a:off x="1611667" y="2546656"/>
            <a:ext cx="5311069" cy="1938992"/>
          </a:xfrm>
          <a:prstGeom prst="rect">
            <a:avLst/>
          </a:prstGeom>
          <a:noFill/>
        </p:spPr>
        <p:txBody>
          <a:bodyPr wrap="none" lIns="91440" tIns="45720" rIns="91440" bIns="45720">
            <a:spAutoFit/>
          </a:bodyPr>
          <a:lstStyle/>
          <a:p>
            <a:pPr algn="ctr"/>
            <a:r>
              <a:rPr lang="en-US" sz="1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DRAFT</a:t>
            </a:r>
          </a:p>
        </p:txBody>
      </p:sp>
      <p:sp>
        <p:nvSpPr>
          <p:cNvPr id="12" name="Date Placeholder 3">
            <a:extLst>
              <a:ext uri="{FF2B5EF4-FFF2-40B4-BE49-F238E27FC236}">
                <a16:creationId xmlns:a16="http://schemas.microsoft.com/office/drawing/2014/main" id="{D473838B-3677-3515-99E6-035D99BF2B0D}"/>
              </a:ext>
            </a:extLst>
          </p:cNvPr>
          <p:cNvSpPr>
            <a:spLocks noGrp="1"/>
          </p:cNvSpPr>
          <p:nvPr>
            <p:ph type="dt" sz="half" idx="10"/>
          </p:nvPr>
        </p:nvSpPr>
        <p:spPr>
          <a:xfrm>
            <a:off x="10418763" y="6427788"/>
            <a:ext cx="908050" cy="365125"/>
          </a:xfrm>
        </p:spPr>
        <p:txBody>
          <a:bodyPr/>
          <a:lstStyle/>
          <a:p>
            <a:pPr>
              <a:defRPr/>
            </a:pPr>
            <a:r>
              <a:rPr lang="en-GB" dirty="0"/>
              <a:t>18/09/2024</a:t>
            </a:r>
          </a:p>
        </p:txBody>
      </p:sp>
    </p:spTree>
    <p:extLst>
      <p:ext uri="{BB962C8B-B14F-4D97-AF65-F5344CB8AC3E}">
        <p14:creationId xmlns:p14="http://schemas.microsoft.com/office/powerpoint/2010/main" val="38350126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6655B-3969-D57B-4227-F9FE670B94F0}"/>
              </a:ext>
            </a:extLst>
          </p:cNvPr>
          <p:cNvSpPr>
            <a:spLocks noGrp="1"/>
          </p:cNvSpPr>
          <p:nvPr>
            <p:ph type="title"/>
          </p:nvPr>
        </p:nvSpPr>
        <p:spPr/>
        <p:txBody>
          <a:bodyPr/>
          <a:lstStyle/>
          <a:p>
            <a:r>
              <a:rPr lang="en-US" dirty="0"/>
              <a:t>TAN/TAXN conversion</a:t>
            </a:r>
          </a:p>
        </p:txBody>
      </p:sp>
      <p:sp>
        <p:nvSpPr>
          <p:cNvPr id="4" name="Slide Number Placeholder 3">
            <a:extLst>
              <a:ext uri="{FF2B5EF4-FFF2-40B4-BE49-F238E27FC236}">
                <a16:creationId xmlns:a16="http://schemas.microsoft.com/office/drawing/2014/main" id="{BE10C911-3F0E-CA18-9F40-9E15FBC63969}"/>
              </a:ext>
            </a:extLst>
          </p:cNvPr>
          <p:cNvSpPr>
            <a:spLocks noGrp="1"/>
          </p:cNvSpPr>
          <p:nvPr>
            <p:ph type="sldNum" sz="quarter" idx="11"/>
          </p:nvPr>
        </p:nvSpPr>
        <p:spPr/>
        <p:txBody>
          <a:bodyPr/>
          <a:lstStyle/>
          <a:p>
            <a:pPr>
              <a:defRPr/>
            </a:pPr>
            <a:fld id="{E2A69FA1-B048-DD41-98A9-3CA9AFCDB77F}" type="slidenum">
              <a:rPr lang="en-GB" smtClean="0"/>
              <a:pPr>
                <a:defRPr/>
              </a:pPr>
              <a:t>24</a:t>
            </a:fld>
            <a:endParaRPr lang="en-GB" dirty="0"/>
          </a:p>
        </p:txBody>
      </p:sp>
      <p:sp>
        <p:nvSpPr>
          <p:cNvPr id="6" name="Date Placeholder 3">
            <a:extLst>
              <a:ext uri="{FF2B5EF4-FFF2-40B4-BE49-F238E27FC236}">
                <a16:creationId xmlns:a16="http://schemas.microsoft.com/office/drawing/2014/main" id="{8D5F4682-9734-706B-A8A8-562B13F6788C}"/>
              </a:ext>
            </a:extLst>
          </p:cNvPr>
          <p:cNvSpPr>
            <a:spLocks noGrp="1"/>
          </p:cNvSpPr>
          <p:nvPr>
            <p:ph type="dt" sz="half" idx="10"/>
          </p:nvPr>
        </p:nvSpPr>
        <p:spPr>
          <a:xfrm>
            <a:off x="10418763" y="6427788"/>
            <a:ext cx="908050" cy="365125"/>
          </a:xfrm>
        </p:spPr>
        <p:txBody>
          <a:bodyPr/>
          <a:lstStyle/>
          <a:p>
            <a:pPr>
              <a:defRPr/>
            </a:pPr>
            <a:r>
              <a:rPr lang="en-GB" dirty="0"/>
              <a:t>18/09/2024</a:t>
            </a:r>
          </a:p>
        </p:txBody>
      </p:sp>
      <p:pic>
        <p:nvPicPr>
          <p:cNvPr id="13" name="Picture 12">
            <a:extLst>
              <a:ext uri="{FF2B5EF4-FFF2-40B4-BE49-F238E27FC236}">
                <a16:creationId xmlns:a16="http://schemas.microsoft.com/office/drawing/2014/main" id="{82E5617F-F2E8-BBB1-42AC-A318324BBED1}"/>
              </a:ext>
            </a:extLst>
          </p:cNvPr>
          <p:cNvPicPr>
            <a:picLocks noChangeAspect="1"/>
          </p:cNvPicPr>
          <p:nvPr/>
        </p:nvPicPr>
        <p:blipFill>
          <a:blip r:embed="rId2"/>
          <a:stretch>
            <a:fillRect/>
          </a:stretch>
        </p:blipFill>
        <p:spPr>
          <a:xfrm>
            <a:off x="0" y="4943872"/>
            <a:ext cx="12192000" cy="1111895"/>
          </a:xfrm>
          <a:prstGeom prst="rect">
            <a:avLst/>
          </a:prstGeom>
        </p:spPr>
      </p:pic>
      <p:graphicFrame>
        <p:nvGraphicFramePr>
          <p:cNvPr id="14" name="Table 13">
            <a:extLst>
              <a:ext uri="{FF2B5EF4-FFF2-40B4-BE49-F238E27FC236}">
                <a16:creationId xmlns:a16="http://schemas.microsoft.com/office/drawing/2014/main" id="{0F90798D-80DD-E32F-04E8-CDAC043E20BC}"/>
              </a:ext>
            </a:extLst>
          </p:cNvPr>
          <p:cNvGraphicFramePr>
            <a:graphicFrameLocks noGrp="1"/>
          </p:cNvGraphicFramePr>
          <p:nvPr>
            <p:extLst>
              <p:ext uri="{D42A27DB-BD31-4B8C-83A1-F6EECF244321}">
                <p14:modId xmlns:p14="http://schemas.microsoft.com/office/powerpoint/2010/main" val="2796590797"/>
              </p:ext>
            </p:extLst>
          </p:nvPr>
        </p:nvGraphicFramePr>
        <p:xfrm>
          <a:off x="5114922" y="1449008"/>
          <a:ext cx="3410438" cy="2123440"/>
        </p:xfrm>
        <a:graphic>
          <a:graphicData uri="http://schemas.openxmlformats.org/drawingml/2006/table">
            <a:tbl>
              <a:tblPr firstRow="1" bandRow="1">
                <a:tableStyleId>{073A0DAA-6AF3-43AB-8588-CEC1D06C72B9}</a:tableStyleId>
              </a:tblPr>
              <a:tblGrid>
                <a:gridCol w="1705219">
                  <a:extLst>
                    <a:ext uri="{9D8B030D-6E8A-4147-A177-3AD203B41FA5}">
                      <a16:colId xmlns:a16="http://schemas.microsoft.com/office/drawing/2014/main" val="424750676"/>
                    </a:ext>
                  </a:extLst>
                </a:gridCol>
                <a:gridCol w="1705219">
                  <a:extLst>
                    <a:ext uri="{9D8B030D-6E8A-4147-A177-3AD203B41FA5}">
                      <a16:colId xmlns:a16="http://schemas.microsoft.com/office/drawing/2014/main" val="1894924843"/>
                    </a:ext>
                  </a:extLst>
                </a:gridCol>
              </a:tblGrid>
              <a:tr h="370840">
                <a:tc>
                  <a:txBody>
                    <a:bodyPr/>
                    <a:lstStyle/>
                    <a:p>
                      <a:r>
                        <a:rPr lang="en-US" dirty="0"/>
                        <a:t>RN</a:t>
                      </a:r>
                      <a:endParaRPr lang="en-GB" dirty="0"/>
                    </a:p>
                  </a:txBody>
                  <a:tcPr/>
                </a:tc>
                <a:tc>
                  <a:txBody>
                    <a:bodyPr/>
                    <a:lstStyle/>
                    <a:p>
                      <a:r>
                        <a:rPr lang="en-US" dirty="0"/>
                        <a:t>Contribution to LL (%)</a:t>
                      </a:r>
                      <a:endParaRPr lang="en-GB" dirty="0"/>
                    </a:p>
                  </a:txBody>
                  <a:tcPr/>
                </a:tc>
                <a:extLst>
                  <a:ext uri="{0D108BD9-81ED-4DB2-BD59-A6C34878D82A}">
                    <a16:rowId xmlns:a16="http://schemas.microsoft.com/office/drawing/2014/main" val="2197643687"/>
                  </a:ext>
                </a:extLst>
              </a:tr>
              <a:tr h="370840">
                <a:tc>
                  <a:txBody>
                    <a:bodyPr/>
                    <a:lstStyle/>
                    <a:p>
                      <a:r>
                        <a:rPr lang="en-US" dirty="0"/>
                        <a:t>Mn-54</a:t>
                      </a:r>
                      <a:endParaRPr lang="en-GB" dirty="0"/>
                    </a:p>
                  </a:txBody>
                  <a:tcPr/>
                </a:tc>
                <a:tc>
                  <a:txBody>
                    <a:bodyPr/>
                    <a:lstStyle/>
                    <a:p>
                      <a:r>
                        <a:rPr lang="en-US" dirty="0"/>
                        <a:t>93</a:t>
                      </a:r>
                      <a:endParaRPr lang="en-GB" dirty="0"/>
                    </a:p>
                  </a:txBody>
                  <a:tcPr/>
                </a:tc>
                <a:extLst>
                  <a:ext uri="{0D108BD9-81ED-4DB2-BD59-A6C34878D82A}">
                    <a16:rowId xmlns:a16="http://schemas.microsoft.com/office/drawing/2014/main" val="3340275889"/>
                  </a:ext>
                </a:extLst>
              </a:tr>
              <a:tr h="370840">
                <a:tc>
                  <a:txBody>
                    <a:bodyPr/>
                    <a:lstStyle/>
                    <a:p>
                      <a:r>
                        <a:rPr lang="en-US" dirty="0"/>
                        <a:t>Co-60</a:t>
                      </a:r>
                      <a:endParaRPr lang="en-GB" dirty="0"/>
                    </a:p>
                  </a:txBody>
                  <a:tcPr/>
                </a:tc>
                <a:tc>
                  <a:txBody>
                    <a:bodyPr/>
                    <a:lstStyle/>
                    <a:p>
                      <a:r>
                        <a:rPr lang="en-US" dirty="0"/>
                        <a:t>5</a:t>
                      </a:r>
                      <a:endParaRPr lang="en-GB" dirty="0"/>
                    </a:p>
                  </a:txBody>
                  <a:tcPr/>
                </a:tc>
                <a:extLst>
                  <a:ext uri="{0D108BD9-81ED-4DB2-BD59-A6C34878D82A}">
                    <a16:rowId xmlns:a16="http://schemas.microsoft.com/office/drawing/2014/main" val="536476208"/>
                  </a:ext>
                </a:extLst>
              </a:tr>
              <a:tr h="370840">
                <a:tc>
                  <a:txBody>
                    <a:bodyPr/>
                    <a:lstStyle/>
                    <a:p>
                      <a:r>
                        <a:rPr lang="en-US" dirty="0"/>
                        <a:t>Sc-46</a:t>
                      </a:r>
                      <a:endParaRPr lang="en-GB" dirty="0"/>
                    </a:p>
                  </a:txBody>
                  <a:tcPr/>
                </a:tc>
                <a:tc>
                  <a:txBody>
                    <a:bodyPr/>
                    <a:lstStyle/>
                    <a:p>
                      <a:r>
                        <a:rPr lang="en-US" dirty="0"/>
                        <a:t>1</a:t>
                      </a:r>
                      <a:endParaRPr lang="en-GB" dirty="0"/>
                    </a:p>
                  </a:txBody>
                  <a:tcPr/>
                </a:tc>
                <a:extLst>
                  <a:ext uri="{0D108BD9-81ED-4DB2-BD59-A6C34878D82A}">
                    <a16:rowId xmlns:a16="http://schemas.microsoft.com/office/drawing/2014/main" val="18011449"/>
                  </a:ext>
                </a:extLst>
              </a:tr>
              <a:tr h="370840">
                <a:tc>
                  <a:txBody>
                    <a:bodyPr/>
                    <a:lstStyle/>
                    <a:p>
                      <a:r>
                        <a:rPr lang="en-US" dirty="0"/>
                        <a:t>Sum of LL</a:t>
                      </a:r>
                      <a:endParaRPr lang="en-GB" dirty="0"/>
                    </a:p>
                  </a:txBody>
                  <a:tcPr/>
                </a:tc>
                <a:tc>
                  <a:txBody>
                    <a:bodyPr/>
                    <a:lstStyle/>
                    <a:p>
                      <a:r>
                        <a:rPr lang="en-US" dirty="0"/>
                        <a:t>3.05E3</a:t>
                      </a:r>
                      <a:endParaRPr lang="en-GB" dirty="0"/>
                    </a:p>
                  </a:txBody>
                  <a:tcPr/>
                </a:tc>
                <a:extLst>
                  <a:ext uri="{0D108BD9-81ED-4DB2-BD59-A6C34878D82A}">
                    <a16:rowId xmlns:a16="http://schemas.microsoft.com/office/drawing/2014/main" val="3232914289"/>
                  </a:ext>
                </a:extLst>
              </a:tr>
            </a:tbl>
          </a:graphicData>
        </a:graphic>
      </p:graphicFrame>
      <p:graphicFrame>
        <p:nvGraphicFramePr>
          <p:cNvPr id="15" name="Table 14">
            <a:extLst>
              <a:ext uri="{FF2B5EF4-FFF2-40B4-BE49-F238E27FC236}">
                <a16:creationId xmlns:a16="http://schemas.microsoft.com/office/drawing/2014/main" id="{B0112DAA-F0F0-AD5E-3AAA-7293CB7753CE}"/>
              </a:ext>
            </a:extLst>
          </p:cNvPr>
          <p:cNvGraphicFramePr>
            <a:graphicFrameLocks noGrp="1"/>
          </p:cNvGraphicFramePr>
          <p:nvPr>
            <p:extLst>
              <p:ext uri="{D42A27DB-BD31-4B8C-83A1-F6EECF244321}">
                <p14:modId xmlns:p14="http://schemas.microsoft.com/office/powerpoint/2010/main" val="1917607015"/>
              </p:ext>
            </p:extLst>
          </p:nvPr>
        </p:nvGraphicFramePr>
        <p:xfrm>
          <a:off x="8596925" y="1457693"/>
          <a:ext cx="3410438" cy="2123440"/>
        </p:xfrm>
        <a:graphic>
          <a:graphicData uri="http://schemas.openxmlformats.org/drawingml/2006/table">
            <a:tbl>
              <a:tblPr firstRow="1" bandRow="1">
                <a:tableStyleId>{073A0DAA-6AF3-43AB-8588-CEC1D06C72B9}</a:tableStyleId>
              </a:tblPr>
              <a:tblGrid>
                <a:gridCol w="1705219">
                  <a:extLst>
                    <a:ext uri="{9D8B030D-6E8A-4147-A177-3AD203B41FA5}">
                      <a16:colId xmlns:a16="http://schemas.microsoft.com/office/drawing/2014/main" val="424750676"/>
                    </a:ext>
                  </a:extLst>
                </a:gridCol>
                <a:gridCol w="1705219">
                  <a:extLst>
                    <a:ext uri="{9D8B030D-6E8A-4147-A177-3AD203B41FA5}">
                      <a16:colId xmlns:a16="http://schemas.microsoft.com/office/drawing/2014/main" val="1894924843"/>
                    </a:ext>
                  </a:extLst>
                </a:gridCol>
              </a:tblGrid>
              <a:tr h="370840">
                <a:tc>
                  <a:txBody>
                    <a:bodyPr/>
                    <a:lstStyle/>
                    <a:p>
                      <a:r>
                        <a:rPr lang="en-US" dirty="0"/>
                        <a:t>RN</a:t>
                      </a:r>
                      <a:endParaRPr lang="en-GB" dirty="0"/>
                    </a:p>
                  </a:txBody>
                  <a:tcPr/>
                </a:tc>
                <a:tc>
                  <a:txBody>
                    <a:bodyPr/>
                    <a:lstStyle/>
                    <a:p>
                      <a:r>
                        <a:rPr lang="en-US" dirty="0"/>
                        <a:t>Contribution to LL (%)</a:t>
                      </a:r>
                      <a:endParaRPr lang="en-GB" dirty="0"/>
                    </a:p>
                  </a:txBody>
                  <a:tcPr/>
                </a:tc>
                <a:extLst>
                  <a:ext uri="{0D108BD9-81ED-4DB2-BD59-A6C34878D82A}">
                    <a16:rowId xmlns:a16="http://schemas.microsoft.com/office/drawing/2014/main" val="2197643687"/>
                  </a:ext>
                </a:extLst>
              </a:tr>
              <a:tr h="370840">
                <a:tc>
                  <a:txBody>
                    <a:bodyPr/>
                    <a:lstStyle/>
                    <a:p>
                      <a:r>
                        <a:rPr lang="en-US" dirty="0"/>
                        <a:t>Mn-54</a:t>
                      </a:r>
                      <a:endParaRPr lang="en-GB" dirty="0"/>
                    </a:p>
                  </a:txBody>
                  <a:tcPr/>
                </a:tc>
                <a:tc>
                  <a:txBody>
                    <a:bodyPr/>
                    <a:lstStyle/>
                    <a:p>
                      <a:r>
                        <a:rPr lang="en-US" dirty="0"/>
                        <a:t>35</a:t>
                      </a:r>
                      <a:endParaRPr lang="en-GB" dirty="0"/>
                    </a:p>
                  </a:txBody>
                  <a:tcPr/>
                </a:tc>
                <a:extLst>
                  <a:ext uri="{0D108BD9-81ED-4DB2-BD59-A6C34878D82A}">
                    <a16:rowId xmlns:a16="http://schemas.microsoft.com/office/drawing/2014/main" val="3340275889"/>
                  </a:ext>
                </a:extLst>
              </a:tr>
              <a:tr h="370840">
                <a:tc>
                  <a:txBody>
                    <a:bodyPr/>
                    <a:lstStyle/>
                    <a:p>
                      <a:r>
                        <a:rPr lang="en-US" dirty="0"/>
                        <a:t>Co-60</a:t>
                      </a:r>
                      <a:endParaRPr lang="en-GB" dirty="0"/>
                    </a:p>
                  </a:txBody>
                  <a:tcPr/>
                </a:tc>
                <a:tc>
                  <a:txBody>
                    <a:bodyPr/>
                    <a:lstStyle/>
                    <a:p>
                      <a:r>
                        <a:rPr lang="en-US" dirty="0"/>
                        <a:t>30</a:t>
                      </a:r>
                      <a:endParaRPr lang="en-GB" dirty="0"/>
                    </a:p>
                  </a:txBody>
                  <a:tcPr/>
                </a:tc>
                <a:extLst>
                  <a:ext uri="{0D108BD9-81ED-4DB2-BD59-A6C34878D82A}">
                    <a16:rowId xmlns:a16="http://schemas.microsoft.com/office/drawing/2014/main" val="536476208"/>
                  </a:ext>
                </a:extLst>
              </a:tr>
              <a:tr h="370840">
                <a:tc>
                  <a:txBody>
                    <a:bodyPr/>
                    <a:lstStyle/>
                    <a:p>
                      <a:r>
                        <a:rPr lang="en-US" dirty="0"/>
                        <a:t>Co-56</a:t>
                      </a:r>
                      <a:endParaRPr lang="en-GB" dirty="0"/>
                    </a:p>
                  </a:txBody>
                  <a:tcPr/>
                </a:tc>
                <a:tc>
                  <a:txBody>
                    <a:bodyPr/>
                    <a:lstStyle/>
                    <a:p>
                      <a:r>
                        <a:rPr lang="en-US" dirty="0"/>
                        <a:t>16</a:t>
                      </a:r>
                      <a:endParaRPr lang="en-GB" dirty="0"/>
                    </a:p>
                  </a:txBody>
                  <a:tcPr/>
                </a:tc>
                <a:extLst>
                  <a:ext uri="{0D108BD9-81ED-4DB2-BD59-A6C34878D82A}">
                    <a16:rowId xmlns:a16="http://schemas.microsoft.com/office/drawing/2014/main" val="18011449"/>
                  </a:ext>
                </a:extLst>
              </a:tr>
              <a:tr h="370840">
                <a:tc>
                  <a:txBody>
                    <a:bodyPr/>
                    <a:lstStyle/>
                    <a:p>
                      <a:r>
                        <a:rPr lang="en-US" dirty="0"/>
                        <a:t>Sum of LL</a:t>
                      </a:r>
                      <a:endParaRPr lang="en-GB" dirty="0"/>
                    </a:p>
                  </a:txBody>
                  <a:tcPr/>
                </a:tc>
                <a:tc>
                  <a:txBody>
                    <a:bodyPr/>
                    <a:lstStyle/>
                    <a:p>
                      <a:r>
                        <a:rPr lang="en-US" dirty="0"/>
                        <a:t>1.24E4</a:t>
                      </a:r>
                      <a:endParaRPr lang="en-GB" dirty="0"/>
                    </a:p>
                  </a:txBody>
                  <a:tcPr/>
                </a:tc>
                <a:extLst>
                  <a:ext uri="{0D108BD9-81ED-4DB2-BD59-A6C34878D82A}">
                    <a16:rowId xmlns:a16="http://schemas.microsoft.com/office/drawing/2014/main" val="3232914289"/>
                  </a:ext>
                </a:extLst>
              </a:tr>
            </a:tbl>
          </a:graphicData>
        </a:graphic>
      </p:graphicFrame>
      <p:sp>
        <p:nvSpPr>
          <p:cNvPr id="16" name="TextBox 15">
            <a:extLst>
              <a:ext uri="{FF2B5EF4-FFF2-40B4-BE49-F238E27FC236}">
                <a16:creationId xmlns:a16="http://schemas.microsoft.com/office/drawing/2014/main" id="{967E92A7-D30C-7A71-A842-37A85D87132A}"/>
              </a:ext>
            </a:extLst>
          </p:cNvPr>
          <p:cNvSpPr txBox="1"/>
          <p:nvPr/>
        </p:nvSpPr>
        <p:spPr>
          <a:xfrm>
            <a:off x="8596925" y="1154347"/>
            <a:ext cx="3403356" cy="369332"/>
          </a:xfrm>
          <a:prstGeom prst="rect">
            <a:avLst/>
          </a:prstGeom>
          <a:noFill/>
        </p:spPr>
        <p:txBody>
          <a:bodyPr wrap="square" rtlCol="0">
            <a:spAutoFit/>
          </a:bodyPr>
          <a:lstStyle/>
          <a:p>
            <a:pPr algn="ctr"/>
            <a:r>
              <a:rPr lang="en-US" b="1" i="1" dirty="0"/>
              <a:t>Cu-absorber (5 months c.d.)</a:t>
            </a:r>
            <a:endParaRPr lang="en-GB" b="1" i="1" dirty="0"/>
          </a:p>
        </p:txBody>
      </p:sp>
      <p:sp>
        <p:nvSpPr>
          <p:cNvPr id="17" name="TextBox 16">
            <a:extLst>
              <a:ext uri="{FF2B5EF4-FFF2-40B4-BE49-F238E27FC236}">
                <a16:creationId xmlns:a16="http://schemas.microsoft.com/office/drawing/2014/main" id="{E731E989-C3D7-2BD3-1725-BBE7C19F3B2B}"/>
              </a:ext>
            </a:extLst>
          </p:cNvPr>
          <p:cNvSpPr txBox="1"/>
          <p:nvPr/>
        </p:nvSpPr>
        <p:spPr>
          <a:xfrm>
            <a:off x="5114922" y="1086633"/>
            <a:ext cx="3403356" cy="369332"/>
          </a:xfrm>
          <a:prstGeom prst="rect">
            <a:avLst/>
          </a:prstGeom>
          <a:noFill/>
        </p:spPr>
        <p:txBody>
          <a:bodyPr wrap="square" rtlCol="0">
            <a:spAutoFit/>
          </a:bodyPr>
          <a:lstStyle/>
          <a:p>
            <a:pPr algn="ctr"/>
            <a:r>
              <a:rPr lang="en-US" b="1" i="1" dirty="0"/>
              <a:t>Top shielding (5 months c.d.)</a:t>
            </a:r>
            <a:endParaRPr lang="en-GB" b="1" i="1" dirty="0"/>
          </a:p>
        </p:txBody>
      </p:sp>
      <p:graphicFrame>
        <p:nvGraphicFramePr>
          <p:cNvPr id="18" name="Table 17">
            <a:extLst>
              <a:ext uri="{FF2B5EF4-FFF2-40B4-BE49-F238E27FC236}">
                <a16:creationId xmlns:a16="http://schemas.microsoft.com/office/drawing/2014/main" id="{6ADEF10C-2660-18E9-C532-541134918AFA}"/>
              </a:ext>
            </a:extLst>
          </p:cNvPr>
          <p:cNvGraphicFramePr>
            <a:graphicFrameLocks noGrp="1"/>
          </p:cNvGraphicFramePr>
          <p:nvPr>
            <p:extLst>
              <p:ext uri="{D42A27DB-BD31-4B8C-83A1-F6EECF244321}">
                <p14:modId xmlns:p14="http://schemas.microsoft.com/office/powerpoint/2010/main" val="2811709133"/>
              </p:ext>
            </p:extLst>
          </p:nvPr>
        </p:nvGraphicFramePr>
        <p:xfrm>
          <a:off x="271681" y="1356093"/>
          <a:ext cx="4680000" cy="2225040"/>
        </p:xfrm>
        <a:graphic>
          <a:graphicData uri="http://schemas.openxmlformats.org/drawingml/2006/table">
            <a:tbl>
              <a:tblPr firstRow="1" bandRow="1">
                <a:tableStyleId>{073A0DAA-6AF3-43AB-8588-CEC1D06C72B9}</a:tableStyleId>
              </a:tblPr>
              <a:tblGrid>
                <a:gridCol w="1170000">
                  <a:extLst>
                    <a:ext uri="{9D8B030D-6E8A-4147-A177-3AD203B41FA5}">
                      <a16:colId xmlns:a16="http://schemas.microsoft.com/office/drawing/2014/main" val="2823984163"/>
                    </a:ext>
                  </a:extLst>
                </a:gridCol>
                <a:gridCol w="1170000">
                  <a:extLst>
                    <a:ext uri="{9D8B030D-6E8A-4147-A177-3AD203B41FA5}">
                      <a16:colId xmlns:a16="http://schemas.microsoft.com/office/drawing/2014/main" val="3200193064"/>
                    </a:ext>
                  </a:extLst>
                </a:gridCol>
                <a:gridCol w="1170000">
                  <a:extLst>
                    <a:ext uri="{9D8B030D-6E8A-4147-A177-3AD203B41FA5}">
                      <a16:colId xmlns:a16="http://schemas.microsoft.com/office/drawing/2014/main" val="2351312910"/>
                    </a:ext>
                  </a:extLst>
                </a:gridCol>
                <a:gridCol w="1170000">
                  <a:extLst>
                    <a:ext uri="{9D8B030D-6E8A-4147-A177-3AD203B41FA5}">
                      <a16:colId xmlns:a16="http://schemas.microsoft.com/office/drawing/2014/main" val="2951741670"/>
                    </a:ext>
                  </a:extLst>
                </a:gridCol>
              </a:tblGrid>
              <a:tr h="370840">
                <a:tc>
                  <a:txBody>
                    <a:bodyPr/>
                    <a:lstStyle/>
                    <a:p>
                      <a:r>
                        <a:rPr lang="en-US" dirty="0"/>
                        <a:t>RN</a:t>
                      </a:r>
                      <a:endParaRPr lang="en-GB" dirty="0"/>
                    </a:p>
                  </a:txBody>
                  <a:tcPr/>
                </a:tc>
                <a:tc>
                  <a:txBody>
                    <a:bodyPr/>
                    <a:lstStyle/>
                    <a:p>
                      <a:r>
                        <a:rPr lang="en-US" dirty="0"/>
                        <a:t>6 m</a:t>
                      </a:r>
                      <a:endParaRPr lang="en-GB" dirty="0"/>
                    </a:p>
                  </a:txBody>
                  <a:tcPr/>
                </a:tc>
                <a:tc>
                  <a:txBody>
                    <a:bodyPr/>
                    <a:lstStyle/>
                    <a:p>
                      <a:r>
                        <a:rPr lang="en-US" dirty="0"/>
                        <a:t>1 y</a:t>
                      </a:r>
                      <a:endParaRPr lang="en-GB" dirty="0"/>
                    </a:p>
                  </a:txBody>
                  <a:tcPr/>
                </a:tc>
                <a:tc>
                  <a:txBody>
                    <a:bodyPr/>
                    <a:lstStyle/>
                    <a:p>
                      <a:r>
                        <a:rPr lang="en-US" dirty="0"/>
                        <a:t>2 y</a:t>
                      </a:r>
                      <a:endParaRPr lang="en-GB" dirty="0"/>
                    </a:p>
                  </a:txBody>
                  <a:tcPr/>
                </a:tc>
                <a:extLst>
                  <a:ext uri="{0D108BD9-81ED-4DB2-BD59-A6C34878D82A}">
                    <a16:rowId xmlns:a16="http://schemas.microsoft.com/office/drawing/2014/main" val="3874803148"/>
                  </a:ext>
                </a:extLst>
              </a:tr>
              <a:tr h="370840">
                <a:tc>
                  <a:txBody>
                    <a:bodyPr/>
                    <a:lstStyle/>
                    <a:p>
                      <a:r>
                        <a:rPr lang="en-US" dirty="0"/>
                        <a:t>Fe-55</a:t>
                      </a:r>
                    </a:p>
                  </a:txBody>
                  <a:tcPr/>
                </a:tc>
                <a:tc>
                  <a:txBody>
                    <a:bodyPr/>
                    <a:lstStyle/>
                    <a:p>
                      <a:r>
                        <a:rPr lang="en-US" b="1" dirty="0"/>
                        <a:t>1.07E+03</a:t>
                      </a:r>
                      <a:endParaRPr lang="en-GB" b="1" dirty="0"/>
                    </a:p>
                  </a:txBody>
                  <a:tcPr/>
                </a:tc>
                <a:tc>
                  <a:txBody>
                    <a:bodyPr/>
                    <a:lstStyle/>
                    <a:p>
                      <a:r>
                        <a:rPr lang="en-US" b="1" dirty="0"/>
                        <a:t>9.45E+02</a:t>
                      </a:r>
                      <a:endParaRPr lang="en-GB" b="1" dirty="0"/>
                    </a:p>
                  </a:txBody>
                  <a:tcPr/>
                </a:tc>
                <a:tc>
                  <a:txBody>
                    <a:bodyPr/>
                    <a:lstStyle/>
                    <a:p>
                      <a:r>
                        <a:rPr lang="en-US" b="1" dirty="0"/>
                        <a:t>7.33E+02</a:t>
                      </a:r>
                      <a:endParaRPr lang="en-GB" b="1" dirty="0"/>
                    </a:p>
                  </a:txBody>
                  <a:tcPr/>
                </a:tc>
                <a:extLst>
                  <a:ext uri="{0D108BD9-81ED-4DB2-BD59-A6C34878D82A}">
                    <a16:rowId xmlns:a16="http://schemas.microsoft.com/office/drawing/2014/main" val="2730018269"/>
                  </a:ext>
                </a:extLst>
              </a:tr>
              <a:tr h="370840">
                <a:tc>
                  <a:txBody>
                    <a:bodyPr/>
                    <a:lstStyle/>
                    <a:p>
                      <a:r>
                        <a:rPr lang="en-US" dirty="0"/>
                        <a:t>Mn-54</a:t>
                      </a:r>
                      <a:endParaRPr lang="en-GB" dirty="0"/>
                    </a:p>
                  </a:txBody>
                  <a:tcPr/>
                </a:tc>
                <a:tc>
                  <a:txBody>
                    <a:bodyPr/>
                    <a:lstStyle/>
                    <a:p>
                      <a:r>
                        <a:rPr lang="en-US" dirty="0"/>
                        <a:t>4.48E+02</a:t>
                      </a:r>
                      <a:endParaRPr lang="en-GB" dirty="0"/>
                    </a:p>
                  </a:txBody>
                  <a:tcPr/>
                </a:tc>
                <a:tc>
                  <a:txBody>
                    <a:bodyPr/>
                    <a:lstStyle/>
                    <a:p>
                      <a:r>
                        <a:rPr lang="en-US" b="0" dirty="0"/>
                        <a:t>2.98E+02</a:t>
                      </a:r>
                      <a:endParaRPr lang="en-GB" b="0" dirty="0"/>
                    </a:p>
                  </a:txBody>
                  <a:tcPr/>
                </a:tc>
                <a:tc>
                  <a:txBody>
                    <a:bodyPr/>
                    <a:lstStyle/>
                    <a:p>
                      <a:r>
                        <a:rPr lang="en-US" b="0" dirty="0"/>
                        <a:t>1.32E+02</a:t>
                      </a:r>
                      <a:endParaRPr lang="en-GB" b="0" dirty="0"/>
                    </a:p>
                  </a:txBody>
                  <a:tcPr/>
                </a:tc>
                <a:extLst>
                  <a:ext uri="{0D108BD9-81ED-4DB2-BD59-A6C34878D82A}">
                    <a16:rowId xmlns:a16="http://schemas.microsoft.com/office/drawing/2014/main" val="2452225209"/>
                  </a:ext>
                </a:extLst>
              </a:tr>
              <a:tr h="370840">
                <a:tc>
                  <a:txBody>
                    <a:bodyPr/>
                    <a:lstStyle/>
                    <a:p>
                      <a:r>
                        <a:rPr lang="en-US" dirty="0"/>
                        <a:t>V-49</a:t>
                      </a:r>
                      <a:endParaRPr lang="en-GB" dirty="0"/>
                    </a:p>
                  </a:txBody>
                  <a:tcPr/>
                </a:tc>
                <a:tc>
                  <a:txBody>
                    <a:bodyPr/>
                    <a:lstStyle/>
                    <a:p>
                      <a:r>
                        <a:rPr lang="en-US" dirty="0"/>
                        <a:t>8.68E+01</a:t>
                      </a:r>
                      <a:endParaRPr lang="en-GB" dirty="0"/>
                    </a:p>
                  </a:txBody>
                  <a:tcPr/>
                </a:tc>
                <a:tc>
                  <a:txBody>
                    <a:bodyPr/>
                    <a:lstStyle/>
                    <a:p>
                      <a:r>
                        <a:rPr lang="en-US" dirty="0"/>
                        <a:t>5.91E+01</a:t>
                      </a:r>
                      <a:endParaRPr lang="en-GB" dirty="0"/>
                    </a:p>
                  </a:txBody>
                  <a:tcPr/>
                </a:tc>
                <a:tc>
                  <a:txBody>
                    <a:bodyPr/>
                    <a:lstStyle/>
                    <a:p>
                      <a:r>
                        <a:rPr lang="en-US" dirty="0"/>
                        <a:t>2.74E+01</a:t>
                      </a:r>
                      <a:endParaRPr lang="en-GB" dirty="0"/>
                    </a:p>
                  </a:txBody>
                  <a:tcPr/>
                </a:tc>
                <a:extLst>
                  <a:ext uri="{0D108BD9-81ED-4DB2-BD59-A6C34878D82A}">
                    <a16:rowId xmlns:a16="http://schemas.microsoft.com/office/drawing/2014/main" val="1514918415"/>
                  </a:ext>
                </a:extLst>
              </a:tr>
              <a:tr h="370840">
                <a:tc>
                  <a:txBody>
                    <a:bodyPr/>
                    <a:lstStyle/>
                    <a:p>
                      <a:r>
                        <a:rPr lang="en-US" dirty="0"/>
                        <a:t>H-3</a:t>
                      </a:r>
                      <a:endParaRPr lang="en-GB" dirty="0"/>
                    </a:p>
                  </a:txBody>
                  <a:tcPr/>
                </a:tc>
                <a:tc>
                  <a:txBody>
                    <a:bodyPr/>
                    <a:lstStyle/>
                    <a:p>
                      <a:r>
                        <a:rPr lang="en-US" dirty="0"/>
                        <a:t>2.47E+01</a:t>
                      </a:r>
                      <a:endParaRPr lang="en-GB" dirty="0"/>
                    </a:p>
                  </a:txBody>
                  <a:tcPr/>
                </a:tc>
                <a:tc>
                  <a:txBody>
                    <a:bodyPr/>
                    <a:lstStyle/>
                    <a:p>
                      <a:r>
                        <a:rPr lang="en-US" dirty="0"/>
                        <a:t>2.40E+01</a:t>
                      </a:r>
                      <a:endParaRPr lang="en-GB" dirty="0"/>
                    </a:p>
                  </a:txBody>
                  <a:tcPr/>
                </a:tc>
                <a:tc>
                  <a:txBody>
                    <a:bodyPr/>
                    <a:lstStyle/>
                    <a:p>
                      <a:r>
                        <a:rPr lang="en-US" dirty="0"/>
                        <a:t>2.27E+01</a:t>
                      </a:r>
                      <a:endParaRPr lang="en-GB" dirty="0"/>
                    </a:p>
                  </a:txBody>
                  <a:tcPr/>
                </a:tc>
                <a:extLst>
                  <a:ext uri="{0D108BD9-81ED-4DB2-BD59-A6C34878D82A}">
                    <a16:rowId xmlns:a16="http://schemas.microsoft.com/office/drawing/2014/main" val="492378484"/>
                  </a:ext>
                </a:extLst>
              </a:tr>
              <a:tr h="370840">
                <a:tc>
                  <a:txBody>
                    <a:bodyPr/>
                    <a:lstStyle/>
                    <a:p>
                      <a:r>
                        <a:rPr lang="en-US" dirty="0"/>
                        <a:t>Co-60</a:t>
                      </a:r>
                      <a:endParaRPr lang="en-GB" dirty="0"/>
                    </a:p>
                  </a:txBody>
                  <a:tcPr/>
                </a:tc>
                <a:tc>
                  <a:txBody>
                    <a:bodyPr/>
                    <a:lstStyle/>
                    <a:p>
                      <a:r>
                        <a:rPr lang="en-US" dirty="0"/>
                        <a:t>1.82E+01</a:t>
                      </a:r>
                      <a:endParaRPr lang="en-GB" dirty="0"/>
                    </a:p>
                  </a:txBody>
                  <a:tcPr/>
                </a:tc>
                <a:tc>
                  <a:txBody>
                    <a:bodyPr/>
                    <a:lstStyle/>
                    <a:p>
                      <a:r>
                        <a:rPr lang="en-US" dirty="0"/>
                        <a:t>1.71E+01</a:t>
                      </a:r>
                      <a:endParaRPr lang="en-GB" dirty="0"/>
                    </a:p>
                  </a:txBody>
                  <a:tcPr/>
                </a:tc>
                <a:tc>
                  <a:txBody>
                    <a:bodyPr/>
                    <a:lstStyle/>
                    <a:p>
                      <a:r>
                        <a:rPr lang="en-US" dirty="0"/>
                        <a:t>1.49E+01</a:t>
                      </a:r>
                      <a:endParaRPr lang="en-GB" dirty="0"/>
                    </a:p>
                  </a:txBody>
                  <a:tcPr/>
                </a:tc>
                <a:extLst>
                  <a:ext uri="{0D108BD9-81ED-4DB2-BD59-A6C34878D82A}">
                    <a16:rowId xmlns:a16="http://schemas.microsoft.com/office/drawing/2014/main" val="1483133926"/>
                  </a:ext>
                </a:extLst>
              </a:tr>
            </a:tbl>
          </a:graphicData>
        </a:graphic>
      </p:graphicFrame>
      <p:sp>
        <p:nvSpPr>
          <p:cNvPr id="19" name="TextBox 18">
            <a:extLst>
              <a:ext uri="{FF2B5EF4-FFF2-40B4-BE49-F238E27FC236}">
                <a16:creationId xmlns:a16="http://schemas.microsoft.com/office/drawing/2014/main" id="{6354FC4A-EB28-4E85-7201-52A20E210EA4}"/>
              </a:ext>
            </a:extLst>
          </p:cNvPr>
          <p:cNvSpPr txBox="1"/>
          <p:nvPr/>
        </p:nvSpPr>
        <p:spPr>
          <a:xfrm>
            <a:off x="271681" y="1075184"/>
            <a:ext cx="3897509" cy="338554"/>
          </a:xfrm>
          <a:prstGeom prst="rect">
            <a:avLst/>
          </a:prstGeom>
          <a:noFill/>
        </p:spPr>
        <p:txBody>
          <a:bodyPr wrap="square" rtlCol="0">
            <a:spAutoFit/>
          </a:bodyPr>
          <a:lstStyle/>
          <a:p>
            <a:r>
              <a:rPr lang="en-US" sz="1600" dirty="0"/>
              <a:t>TAN shielding: specific activity in </a:t>
            </a:r>
            <a:r>
              <a:rPr lang="en-US" sz="1600" dirty="0" err="1"/>
              <a:t>Bq</a:t>
            </a:r>
            <a:r>
              <a:rPr lang="en-US" sz="1600" dirty="0"/>
              <a:t>/g</a:t>
            </a:r>
            <a:endParaRPr lang="en-GB" sz="1600" b="1" dirty="0"/>
          </a:p>
        </p:txBody>
      </p:sp>
      <p:sp>
        <p:nvSpPr>
          <p:cNvPr id="20" name="TextBox 19">
            <a:extLst>
              <a:ext uri="{FF2B5EF4-FFF2-40B4-BE49-F238E27FC236}">
                <a16:creationId xmlns:a16="http://schemas.microsoft.com/office/drawing/2014/main" id="{24827D75-E510-8582-D85C-B32111E8DA5F}"/>
              </a:ext>
            </a:extLst>
          </p:cNvPr>
          <p:cNvSpPr txBox="1"/>
          <p:nvPr/>
        </p:nvSpPr>
        <p:spPr>
          <a:xfrm>
            <a:off x="271681" y="3902274"/>
            <a:ext cx="10603523" cy="923330"/>
          </a:xfrm>
          <a:prstGeom prst="rect">
            <a:avLst/>
          </a:prstGeom>
          <a:noFill/>
        </p:spPr>
        <p:txBody>
          <a:bodyPr wrap="square" rtlCol="0">
            <a:spAutoFit/>
          </a:bodyPr>
          <a:lstStyle/>
          <a:p>
            <a:pPr marL="285750" indent="-285750">
              <a:buFont typeface="Wingdings" panose="05000000000000000000" pitchFamily="2" charset="2"/>
              <a:buChar char="q"/>
            </a:pPr>
            <a:r>
              <a:rPr lang="en-US" dirty="0"/>
              <a:t>Radionuclide inventory in the main TAN components have been computed. </a:t>
            </a:r>
          </a:p>
          <a:p>
            <a:pPr marL="285750" indent="-285750">
              <a:buFont typeface="Wingdings" panose="05000000000000000000" pitchFamily="2" charset="2"/>
              <a:buChar char="q"/>
            </a:pPr>
            <a:r>
              <a:rPr lang="en-US" dirty="0"/>
              <a:t>Next step: transport classification (HSE-RP-CS)</a:t>
            </a:r>
          </a:p>
          <a:p>
            <a:pPr marL="285750" indent="-285750">
              <a:buFont typeface="Wingdings" panose="05000000000000000000" pitchFamily="2" charset="2"/>
              <a:buChar char="q"/>
            </a:pPr>
            <a:r>
              <a:rPr lang="en-US" dirty="0"/>
              <a:t>RW declared in the HSE-RP-RWM SharePoint (classification to be confirmed). </a:t>
            </a:r>
            <a:endParaRPr lang="en-GB" dirty="0"/>
          </a:p>
        </p:txBody>
      </p:sp>
      <p:sp>
        <p:nvSpPr>
          <p:cNvPr id="21" name="TextBox 20">
            <a:extLst>
              <a:ext uri="{FF2B5EF4-FFF2-40B4-BE49-F238E27FC236}">
                <a16:creationId xmlns:a16="http://schemas.microsoft.com/office/drawing/2014/main" id="{1B1A9720-87E4-61B0-0202-DDFCCEBAB94B}"/>
              </a:ext>
            </a:extLst>
          </p:cNvPr>
          <p:cNvSpPr txBox="1"/>
          <p:nvPr/>
        </p:nvSpPr>
        <p:spPr>
          <a:xfrm>
            <a:off x="6306951" y="3558686"/>
            <a:ext cx="4422654" cy="246221"/>
          </a:xfrm>
          <a:prstGeom prst="rect">
            <a:avLst/>
          </a:prstGeom>
          <a:noFill/>
        </p:spPr>
        <p:txBody>
          <a:bodyPr wrap="square" rtlCol="0">
            <a:spAutoFit/>
          </a:bodyPr>
          <a:lstStyle/>
          <a:p>
            <a:r>
              <a:rPr lang="en-US" sz="1000" i="1" dirty="0"/>
              <a:t>NB: Sum of LL&gt;1 means an item need to be treated as radioactive material</a:t>
            </a:r>
            <a:endParaRPr lang="en-GB" sz="1000" i="1" dirty="0"/>
          </a:p>
        </p:txBody>
      </p:sp>
    </p:spTree>
    <p:extLst>
      <p:ext uri="{BB962C8B-B14F-4D97-AF65-F5344CB8AC3E}">
        <p14:creationId xmlns:p14="http://schemas.microsoft.com/office/powerpoint/2010/main" val="1078179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a:xfrm>
            <a:off x="838199" y="365125"/>
            <a:ext cx="10677525" cy="1325563"/>
          </a:xfrm>
        </p:spPr>
        <p:txBody>
          <a:bodyPr/>
          <a:lstStyle/>
          <a:p>
            <a:r>
              <a:rPr lang="en-US" dirty="0"/>
              <a:t>Take away points (I) - TAS</a:t>
            </a:r>
            <a:endParaRPr lang="en-GB" dirty="0"/>
          </a:p>
        </p:txBody>
      </p:sp>
      <p:sp>
        <p:nvSpPr>
          <p:cNvPr id="3" name="Content Placeholder 2">
            <a:extLst>
              <a:ext uri="{FF2B5EF4-FFF2-40B4-BE49-F238E27FC236}">
                <a16:creationId xmlns:a16="http://schemas.microsoft.com/office/drawing/2014/main" id="{F1F17D87-3D2C-2C94-1CDB-F90B806210D3}"/>
              </a:ext>
            </a:extLst>
          </p:cNvPr>
          <p:cNvSpPr>
            <a:spLocks noGrp="1"/>
          </p:cNvSpPr>
          <p:nvPr>
            <p:ph idx="1"/>
          </p:nvPr>
        </p:nvSpPr>
        <p:spPr>
          <a:xfrm>
            <a:off x="838201" y="1690688"/>
            <a:ext cx="10515600" cy="4184650"/>
          </a:xfrm>
        </p:spPr>
        <p:txBody>
          <a:bodyPr/>
          <a:lstStyle/>
          <a:p>
            <a:r>
              <a:rPr lang="en-US" sz="2000" dirty="0"/>
              <a:t>Residual dose rates for relevant open detector configurations and isolated TAS assemblies have been estimated for both ATLAS and CMS and can be used to provide the necessary input to the WDP preparation.</a:t>
            </a:r>
          </a:p>
          <a:p>
            <a:r>
              <a:rPr lang="en-US" sz="2000" dirty="0"/>
              <a:t>The radionuclide inventories for the ATLAS shielding, ATLAS TAS, and CMS TAS have also been estimated and the results have been provided to HSE-RP-CS for the transport classification.</a:t>
            </a:r>
          </a:p>
          <a:p>
            <a:r>
              <a:rPr lang="en-US" sz="2000" dirty="0"/>
              <a:t>A possible solution for the transport container for the TAS has been found:</a:t>
            </a:r>
          </a:p>
          <a:p>
            <a:pPr lvl="1"/>
            <a:r>
              <a:rPr lang="en-US" sz="1600" dirty="0"/>
              <a:t>In case the dose rate at contact of the container will be greater than 2 mSv/h, additional shielding will be added in the transport container.</a:t>
            </a:r>
          </a:p>
          <a:p>
            <a:r>
              <a:rPr lang="en-US" sz="2000" dirty="0"/>
              <a:t>A possibly delay of LS3 by 1 year would not change the global picture, provided that the planning is translated accordingly. The transport classification most likely will not change and compensation measures are already being envisaged (i.e. additional shielding in the transport container).</a:t>
            </a:r>
          </a:p>
          <a:p>
            <a:pPr marL="457200" lvl="1" indent="0">
              <a:buNone/>
            </a:pPr>
            <a:endParaRPr lang="en-US" sz="1600"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25</a:t>
            </a:fld>
            <a:endParaRPr lang="en-GB" dirty="0"/>
          </a:p>
        </p:txBody>
      </p:sp>
    </p:spTree>
    <p:extLst>
      <p:ext uri="{BB962C8B-B14F-4D97-AF65-F5344CB8AC3E}">
        <p14:creationId xmlns:p14="http://schemas.microsoft.com/office/powerpoint/2010/main" val="1040027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a:xfrm>
            <a:off x="838199" y="365125"/>
            <a:ext cx="10677525" cy="1325563"/>
          </a:xfrm>
        </p:spPr>
        <p:txBody>
          <a:bodyPr/>
          <a:lstStyle/>
          <a:p>
            <a:r>
              <a:rPr lang="en-US" dirty="0"/>
              <a:t>Take away points (II) - TAN</a:t>
            </a:r>
            <a:endParaRPr lang="en-GB" dirty="0"/>
          </a:p>
        </p:txBody>
      </p:sp>
      <p:sp>
        <p:nvSpPr>
          <p:cNvPr id="3" name="Content Placeholder 2">
            <a:extLst>
              <a:ext uri="{FF2B5EF4-FFF2-40B4-BE49-F238E27FC236}">
                <a16:creationId xmlns:a16="http://schemas.microsoft.com/office/drawing/2014/main" id="{F1F17D87-3D2C-2C94-1CDB-F90B806210D3}"/>
              </a:ext>
            </a:extLst>
          </p:cNvPr>
          <p:cNvSpPr>
            <a:spLocks noGrp="1"/>
          </p:cNvSpPr>
          <p:nvPr>
            <p:ph idx="1"/>
          </p:nvPr>
        </p:nvSpPr>
        <p:spPr>
          <a:xfrm>
            <a:off x="838199" y="1690688"/>
            <a:ext cx="10515600" cy="4184650"/>
          </a:xfrm>
        </p:spPr>
        <p:txBody>
          <a:bodyPr/>
          <a:lstStyle/>
          <a:p>
            <a:r>
              <a:rPr lang="en-US" sz="2000" dirty="0"/>
              <a:t>Close collaboration between WP8 and HSE-RP </a:t>
            </a:r>
          </a:p>
          <a:p>
            <a:r>
              <a:rPr lang="en-US" sz="2000" dirty="0"/>
              <a:t>HSEP-RP studies for the TAN to TAXN conversion quite advanced, with several options considered depending on the availability of the SX6 building (presently as from mid-2026).</a:t>
            </a:r>
          </a:p>
          <a:p>
            <a:r>
              <a:rPr lang="en-US" sz="2000" dirty="0"/>
              <a:t>The radionuclide inventories for the TAN components have been computed and the results will be soon provided to HSE-RP-CS for the transport classification.</a:t>
            </a:r>
          </a:p>
          <a:p>
            <a:r>
              <a:rPr lang="en-GB" sz="2000" dirty="0"/>
              <a:t>At present: TAN from Pt.5 will be transported via the tunnel; TAN from Pt.1 need an IP2-container.</a:t>
            </a:r>
          </a:p>
          <a:p>
            <a:r>
              <a:rPr lang="en-GB" sz="2000" dirty="0"/>
              <a:t>Radioactive Waste: declared in HSE-RP-RWM SharePoint; classification to be confirmed.</a:t>
            </a:r>
            <a:endParaRPr lang="en-US" sz="2000" dirty="0"/>
          </a:p>
          <a:p>
            <a:r>
              <a:rPr lang="en-US" sz="2000" dirty="0"/>
              <a:t>A possibly delay of LS3 by 1-year would not change the global picture, provided that an ion run is kept before the end of Run 3 beam operation (assuming 4 weeks ion run) and that the conversion planning is translated by 1-year accordingly. If one of the two is not confirmed, the RP impact would need to be re-evaluated.</a:t>
            </a:r>
          </a:p>
          <a:p>
            <a:pPr marL="457200" lvl="1" indent="0">
              <a:buNone/>
            </a:pPr>
            <a:endParaRPr lang="en-US" sz="1600"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26</a:t>
            </a:fld>
            <a:endParaRPr lang="en-GB" dirty="0"/>
          </a:p>
        </p:txBody>
      </p:sp>
    </p:spTree>
    <p:extLst>
      <p:ext uri="{BB962C8B-B14F-4D97-AF65-F5344CB8AC3E}">
        <p14:creationId xmlns:p14="http://schemas.microsoft.com/office/powerpoint/2010/main" val="91270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3">
            <a:extLst>
              <a:ext uri="{FF2B5EF4-FFF2-40B4-BE49-F238E27FC236}">
                <a16:creationId xmlns:a16="http://schemas.microsoft.com/office/drawing/2014/main" id="{B13AC03A-5DE3-03D5-EB27-75F802F70966}"/>
              </a:ext>
            </a:extLst>
          </p:cNvPr>
          <p:cNvSpPr txBox="1"/>
          <p:nvPr/>
        </p:nvSpPr>
        <p:spPr>
          <a:xfrm>
            <a:off x="2048045" y="2948644"/>
            <a:ext cx="8095910" cy="960712"/>
          </a:xfrm>
          <a:prstGeom prst="rect">
            <a:avLst/>
          </a:prstGeom>
          <a:noFill/>
        </p:spPr>
        <p:txBody>
          <a:bodyPr wrap="square" rtlCol="0">
            <a:spAutoFit/>
          </a:bodyPr>
          <a:lstStyle/>
          <a:p>
            <a:pPr algn="ctr">
              <a:lnSpc>
                <a:spcPct val="110000"/>
              </a:lnSpc>
            </a:pPr>
            <a:r>
              <a:rPr lang="it-IT" sz="5400" b="1" dirty="0">
                <a:solidFill>
                  <a:schemeClr val="bg1"/>
                </a:solidFill>
                <a:latin typeface="Calibri" panose="020F0502020204030204" pitchFamily="34" charset="0"/>
                <a:cs typeface="Calibri" panose="020F0502020204030204" pitchFamily="34" charset="0"/>
              </a:rPr>
              <a:t>BACKUP SLIDES</a:t>
            </a:r>
          </a:p>
        </p:txBody>
      </p:sp>
    </p:spTree>
    <p:extLst>
      <p:ext uri="{BB962C8B-B14F-4D97-AF65-F5344CB8AC3E}">
        <p14:creationId xmlns:p14="http://schemas.microsoft.com/office/powerpoint/2010/main" val="32843347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F9AB02-B39A-B9D3-C089-CEF010C5CA5F}"/>
              </a:ext>
            </a:extLst>
          </p:cNvPr>
          <p:cNvSpPr>
            <a:spLocks noGrp="1"/>
          </p:cNvSpPr>
          <p:nvPr>
            <p:ph type="sldNum" sz="quarter" idx="11"/>
          </p:nvPr>
        </p:nvSpPr>
        <p:spPr/>
        <p:txBody>
          <a:bodyPr/>
          <a:lstStyle/>
          <a:p>
            <a:pPr>
              <a:defRPr/>
            </a:pPr>
            <a:fld id="{376719D1-DCC1-3149-88C4-91C47D30F00F}" type="slidenum">
              <a:rPr lang="en-GB" smtClean="0"/>
              <a:pPr>
                <a:defRPr/>
              </a:pPr>
              <a:t>28</a:t>
            </a:fld>
            <a:endParaRPr lang="en-GB" dirty="0"/>
          </a:p>
        </p:txBody>
      </p:sp>
      <p:sp>
        <p:nvSpPr>
          <p:cNvPr id="4" name="Rectangle 3">
            <a:extLst>
              <a:ext uri="{FF2B5EF4-FFF2-40B4-BE49-F238E27FC236}">
                <a16:creationId xmlns:a16="http://schemas.microsoft.com/office/drawing/2014/main" id="{162F16D2-21B7-942C-ED8F-1B7E715FC0F4}"/>
              </a:ext>
            </a:extLst>
          </p:cNvPr>
          <p:cNvSpPr/>
          <p:nvPr/>
        </p:nvSpPr>
        <p:spPr>
          <a:xfrm>
            <a:off x="7968983" y="4932063"/>
            <a:ext cx="3280758" cy="246221"/>
          </a:xfrm>
          <a:prstGeom prst="rect">
            <a:avLst/>
          </a:prstGeom>
        </p:spPr>
        <p:txBody>
          <a:bodyPr wrap="square">
            <a:spAutoFit/>
          </a:bodyPr>
          <a:lstStyle/>
          <a:p>
            <a:pPr algn="r"/>
            <a:r>
              <a:rPr lang="en-GB" sz="1000" i="1" dirty="0">
                <a:solidFill>
                  <a:srgbClr val="36474F"/>
                </a:solidFill>
              </a:rPr>
              <a:t>Low-occupancy: &lt; 20% working time</a:t>
            </a:r>
          </a:p>
        </p:txBody>
      </p:sp>
      <p:sp>
        <p:nvSpPr>
          <p:cNvPr id="8" name="Title 6">
            <a:extLst>
              <a:ext uri="{FF2B5EF4-FFF2-40B4-BE49-F238E27FC236}">
                <a16:creationId xmlns:a16="http://schemas.microsoft.com/office/drawing/2014/main" id="{AC0AAA51-18B3-6B43-7610-1F8C7EE6920A}"/>
              </a:ext>
            </a:extLst>
          </p:cNvPr>
          <p:cNvSpPr txBox="1">
            <a:spLocks/>
          </p:cNvSpPr>
          <p:nvPr/>
        </p:nvSpPr>
        <p:spPr>
          <a:xfrm>
            <a:off x="249804" y="184301"/>
            <a:ext cx="11103996" cy="1008396"/>
          </a:xfrm>
          <a:prstGeom prst="rect">
            <a:avLst/>
          </a:prstGeom>
        </p:spPr>
        <p:txBody>
          <a:bodyPr anchor="ctr" anchorCtr="0"/>
          <a:lst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a:lstStyle>
          <a:p>
            <a:r>
              <a:rPr lang="en-US" sz="4800" dirty="0"/>
              <a:t>Radiation Area classification</a:t>
            </a:r>
            <a:endParaRPr lang="en-GB" dirty="0"/>
          </a:p>
        </p:txBody>
      </p:sp>
      <p:pic>
        <p:nvPicPr>
          <p:cNvPr id="10" name="Picture 9" descr="A chart of different colors&#10;&#10;Description automatically generated with medium confidence">
            <a:extLst>
              <a:ext uri="{FF2B5EF4-FFF2-40B4-BE49-F238E27FC236}">
                <a16:creationId xmlns:a16="http://schemas.microsoft.com/office/drawing/2014/main" id="{162261F0-BCE0-D2E6-3BA9-FBBDFBCC306D}"/>
              </a:ext>
            </a:extLst>
          </p:cNvPr>
          <p:cNvPicPr>
            <a:picLocks noChangeAspect="1"/>
          </p:cNvPicPr>
          <p:nvPr/>
        </p:nvPicPr>
        <p:blipFill rotWithShape="1">
          <a:blip r:embed="rId2">
            <a:extLst>
              <a:ext uri="{28A0092B-C50C-407E-A947-70E740481C1C}">
                <a14:useLocalDpi xmlns:a14="http://schemas.microsoft.com/office/drawing/2010/main" val="0"/>
              </a:ext>
            </a:extLst>
          </a:blip>
          <a:srcRect t="7470"/>
          <a:stretch/>
        </p:blipFill>
        <p:spPr>
          <a:xfrm>
            <a:off x="1086293" y="1925937"/>
            <a:ext cx="10267507" cy="3006126"/>
          </a:xfrm>
          <a:prstGeom prst="rect">
            <a:avLst/>
          </a:prstGeom>
        </p:spPr>
      </p:pic>
      <p:sp>
        <p:nvSpPr>
          <p:cNvPr id="16" name="Rounded Rectangle 8">
            <a:hlinkClick r:id="rId3"/>
            <a:extLst>
              <a:ext uri="{FF2B5EF4-FFF2-40B4-BE49-F238E27FC236}">
                <a16:creationId xmlns:a16="http://schemas.microsoft.com/office/drawing/2014/main" id="{B6C1BA00-55F9-5487-2DE1-6188E449FCC8}"/>
              </a:ext>
            </a:extLst>
          </p:cNvPr>
          <p:cNvSpPr/>
          <p:nvPr/>
        </p:nvSpPr>
        <p:spPr>
          <a:xfrm>
            <a:off x="1159978" y="1422149"/>
            <a:ext cx="828000" cy="432000"/>
          </a:xfrm>
          <a:prstGeom prst="roundRect">
            <a:avLst/>
          </a:prstGeom>
          <a:solidFill>
            <a:srgbClr val="5EC135"/>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bg1"/>
                </a:solidFill>
              </a:rPr>
              <a:t>EDMS 810149</a:t>
            </a:r>
          </a:p>
        </p:txBody>
      </p:sp>
      <p:sp>
        <p:nvSpPr>
          <p:cNvPr id="5" name="Date Placeholder 2">
            <a:extLst>
              <a:ext uri="{FF2B5EF4-FFF2-40B4-BE49-F238E27FC236}">
                <a16:creationId xmlns:a16="http://schemas.microsoft.com/office/drawing/2014/main" id="{B443AD72-9F07-A15F-8FFC-3F3603AC7F04}"/>
              </a:ext>
            </a:extLst>
          </p:cNvPr>
          <p:cNvSpPr>
            <a:spLocks noGrp="1"/>
          </p:cNvSpPr>
          <p:nvPr>
            <p:ph type="dt" sz="half" idx="10"/>
          </p:nvPr>
        </p:nvSpPr>
        <p:spPr>
          <a:xfrm>
            <a:off x="10418763" y="6427788"/>
            <a:ext cx="908050" cy="365125"/>
          </a:xfrm>
        </p:spPr>
        <p:txBody>
          <a:bodyPr/>
          <a:lstStyle/>
          <a:p>
            <a:pPr>
              <a:defRPr/>
            </a:pPr>
            <a:r>
              <a:rPr lang="en-GB"/>
              <a:t>18/09/2024</a:t>
            </a:r>
            <a:endParaRPr lang="en-GB" dirty="0"/>
          </a:p>
        </p:txBody>
      </p:sp>
      <p:sp>
        <p:nvSpPr>
          <p:cNvPr id="6" name="Rectangle 5">
            <a:hlinkClick r:id="rId4"/>
            <a:extLst>
              <a:ext uri="{FF2B5EF4-FFF2-40B4-BE49-F238E27FC236}">
                <a16:creationId xmlns:a16="http://schemas.microsoft.com/office/drawing/2014/main" id="{55568556-4F68-4D24-A4DE-E4A425D66AEE}"/>
              </a:ext>
            </a:extLst>
          </p:cNvPr>
          <p:cNvSpPr/>
          <p:nvPr/>
        </p:nvSpPr>
        <p:spPr>
          <a:xfrm>
            <a:off x="8873976" y="2227699"/>
            <a:ext cx="2295205" cy="1411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87001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2DAAF-8EC2-0687-1EF8-2390D24B06D5}"/>
              </a:ext>
            </a:extLst>
          </p:cNvPr>
          <p:cNvSpPr>
            <a:spLocks noGrp="1"/>
          </p:cNvSpPr>
          <p:nvPr>
            <p:ph type="title"/>
          </p:nvPr>
        </p:nvSpPr>
        <p:spPr/>
        <p:txBody>
          <a:bodyPr/>
          <a:lstStyle/>
          <a:p>
            <a:r>
              <a:rPr lang="en-US" dirty="0"/>
              <a:t>LS3 preparation (RP): Interventions</a:t>
            </a:r>
            <a:endParaRPr lang="en-GB" dirty="0"/>
          </a:p>
        </p:txBody>
      </p:sp>
      <p:sp>
        <p:nvSpPr>
          <p:cNvPr id="3" name="Date Placeholder 2">
            <a:extLst>
              <a:ext uri="{FF2B5EF4-FFF2-40B4-BE49-F238E27FC236}">
                <a16:creationId xmlns:a16="http://schemas.microsoft.com/office/drawing/2014/main" id="{4B28A25E-7B8F-87C7-1FFB-74C92872D742}"/>
              </a:ext>
            </a:extLst>
          </p:cNvPr>
          <p:cNvSpPr>
            <a:spLocks noGrp="1"/>
          </p:cNvSpPr>
          <p:nvPr>
            <p:ph type="dt" sz="half" idx="10"/>
          </p:nvPr>
        </p:nvSpPr>
        <p:spPr/>
        <p:txBody>
          <a:bodyPr/>
          <a:lstStyle/>
          <a:p>
            <a:pPr>
              <a:defRPr/>
            </a:pPr>
            <a:r>
              <a:rPr lang="en-GB"/>
              <a:t>18/09/2024</a:t>
            </a:r>
            <a:endParaRPr lang="en-GB" dirty="0"/>
          </a:p>
        </p:txBody>
      </p:sp>
      <p:sp>
        <p:nvSpPr>
          <p:cNvPr id="4" name="Slide Number Placeholder 3">
            <a:extLst>
              <a:ext uri="{FF2B5EF4-FFF2-40B4-BE49-F238E27FC236}">
                <a16:creationId xmlns:a16="http://schemas.microsoft.com/office/drawing/2014/main" id="{C199FEF3-08E9-512A-686E-B7257B850D65}"/>
              </a:ext>
            </a:extLst>
          </p:cNvPr>
          <p:cNvSpPr>
            <a:spLocks noGrp="1"/>
          </p:cNvSpPr>
          <p:nvPr>
            <p:ph type="sldNum" sz="quarter" idx="11"/>
          </p:nvPr>
        </p:nvSpPr>
        <p:spPr/>
        <p:txBody>
          <a:bodyPr/>
          <a:lstStyle/>
          <a:p>
            <a:pPr>
              <a:defRPr/>
            </a:pPr>
            <a:fld id="{E2A69FA1-B048-DD41-98A9-3CA9AFCDB77F}" type="slidenum">
              <a:rPr lang="en-GB" smtClean="0"/>
              <a:pPr>
                <a:defRPr/>
              </a:pPr>
              <a:t>29</a:t>
            </a:fld>
            <a:endParaRPr lang="en-GB" dirty="0"/>
          </a:p>
        </p:txBody>
      </p:sp>
      <p:sp>
        <p:nvSpPr>
          <p:cNvPr id="6" name="TextBox 5">
            <a:extLst>
              <a:ext uri="{FF2B5EF4-FFF2-40B4-BE49-F238E27FC236}">
                <a16:creationId xmlns:a16="http://schemas.microsoft.com/office/drawing/2014/main" id="{FB9C00FC-F801-49EE-54C5-756536BA7787}"/>
              </a:ext>
            </a:extLst>
          </p:cNvPr>
          <p:cNvSpPr txBox="1"/>
          <p:nvPr/>
        </p:nvSpPr>
        <p:spPr>
          <a:xfrm>
            <a:off x="293077" y="1660342"/>
            <a:ext cx="7098815" cy="3647152"/>
          </a:xfrm>
          <a:prstGeom prst="rect">
            <a:avLst/>
          </a:prstGeom>
          <a:noFill/>
        </p:spPr>
        <p:txBody>
          <a:bodyPr wrap="square" rtlCol="0">
            <a:spAutoFit/>
          </a:bodyPr>
          <a:lstStyle/>
          <a:p>
            <a:pPr algn="just"/>
            <a:r>
              <a:rPr lang="en-US" sz="1400" b="1" dirty="0">
                <a:solidFill>
                  <a:srgbClr val="36474F"/>
                </a:solidFill>
              </a:rPr>
              <a:t>Interventions:</a:t>
            </a:r>
          </a:p>
          <a:p>
            <a:pPr marL="285750" indent="-285750" algn="just">
              <a:spcAft>
                <a:spcPts val="600"/>
              </a:spcAft>
              <a:buClr>
                <a:srgbClr val="36474F"/>
              </a:buClr>
              <a:buFont typeface="Wingdings" panose="05000000000000000000" pitchFamily="2" charset="2"/>
              <a:buChar char="q"/>
            </a:pPr>
            <a:r>
              <a:rPr lang="en-GB" sz="1400" dirty="0">
                <a:solidFill>
                  <a:srgbClr val="36474F"/>
                </a:solidFill>
              </a:rPr>
              <a:t>The optimization of an intervention according to the ALARA principle and its final approval is based on a </a:t>
            </a:r>
            <a:r>
              <a:rPr lang="en-GB" sz="1400" dirty="0"/>
              <a:t>radiation protection risk assessment</a:t>
            </a:r>
            <a:r>
              <a:rPr lang="en-GB" sz="1400" dirty="0">
                <a:solidFill>
                  <a:srgbClr val="36474F"/>
                </a:solidFill>
              </a:rPr>
              <a:t>. </a:t>
            </a:r>
          </a:p>
          <a:p>
            <a:pPr marL="285750" indent="-285750" algn="just">
              <a:spcAft>
                <a:spcPts val="600"/>
              </a:spcAft>
              <a:buClr>
                <a:srgbClr val="36474F"/>
              </a:buClr>
              <a:buFont typeface="Wingdings" panose="05000000000000000000" pitchFamily="2" charset="2"/>
              <a:buChar char="q"/>
            </a:pPr>
            <a:r>
              <a:rPr lang="en-GB" sz="1400" dirty="0">
                <a:solidFill>
                  <a:srgbClr val="36474F"/>
                </a:solidFill>
              </a:rPr>
              <a:t>All interventions of ALARA Level 2 and 3 are </a:t>
            </a:r>
            <a:r>
              <a:rPr lang="en-GB" sz="1400" dirty="0"/>
              <a:t>optimized</a:t>
            </a:r>
            <a:r>
              <a:rPr lang="en-GB" sz="1400" dirty="0">
                <a:solidFill>
                  <a:srgbClr val="36474F"/>
                </a:solidFill>
              </a:rPr>
              <a:t> </a:t>
            </a:r>
            <a:r>
              <a:rPr lang="en-GB" sz="1400" dirty="0"/>
              <a:t>based on individual RP risk assessments</a:t>
            </a:r>
            <a:r>
              <a:rPr lang="en-GB" sz="1400" dirty="0">
                <a:solidFill>
                  <a:srgbClr val="36474F"/>
                </a:solidFill>
              </a:rPr>
              <a:t>.</a:t>
            </a:r>
          </a:p>
          <a:p>
            <a:pPr marL="285750" indent="-285750" algn="just">
              <a:spcAft>
                <a:spcPts val="600"/>
              </a:spcAft>
              <a:buClr>
                <a:srgbClr val="36474F"/>
              </a:buClr>
              <a:buFont typeface="Wingdings" panose="05000000000000000000" pitchFamily="2" charset="2"/>
              <a:buChar char="q"/>
            </a:pPr>
            <a:r>
              <a:rPr lang="en-GB" sz="1400" dirty="0">
                <a:solidFill>
                  <a:srgbClr val="36474F"/>
                </a:solidFill>
              </a:rPr>
              <a:t>When the radiological risk associated with an activity is classified as ALARA level 3 it must be reviewed and approved by the </a:t>
            </a:r>
            <a:r>
              <a:rPr lang="en-GB" sz="1400" dirty="0"/>
              <a:t>ALARA Committee</a:t>
            </a:r>
            <a:r>
              <a:rPr lang="en-GB" sz="1400" dirty="0">
                <a:solidFill>
                  <a:srgbClr val="36474F"/>
                </a:solidFill>
              </a:rPr>
              <a:t>. </a:t>
            </a:r>
          </a:p>
          <a:p>
            <a:pPr marL="285750" indent="-285750" algn="just">
              <a:spcAft>
                <a:spcPts val="600"/>
              </a:spcAft>
              <a:buClr>
                <a:srgbClr val="36474F"/>
              </a:buClr>
              <a:buFont typeface="Wingdings" panose="05000000000000000000" pitchFamily="2" charset="2"/>
              <a:buChar char="q"/>
            </a:pPr>
            <a:r>
              <a:rPr lang="en-US" sz="1400" dirty="0">
                <a:solidFill>
                  <a:srgbClr val="36474F"/>
                </a:solidFill>
              </a:rPr>
              <a:t>ALARA 3 preparation: iterative process which may profit form ALARA-like exercise (dry-runs in technical management meetings within departments).</a:t>
            </a:r>
          </a:p>
          <a:p>
            <a:pPr marL="285750" indent="-285750" algn="just">
              <a:spcAft>
                <a:spcPts val="600"/>
              </a:spcAft>
              <a:buClr>
                <a:srgbClr val="36474F"/>
              </a:buClr>
              <a:buFont typeface="Wingdings" panose="05000000000000000000" pitchFamily="2" charset="2"/>
              <a:buChar char="q"/>
            </a:pPr>
            <a:r>
              <a:rPr lang="en-US" sz="1400" dirty="0">
                <a:solidFill>
                  <a:srgbClr val="36474F"/>
                </a:solidFill>
              </a:rPr>
              <a:t>Collecting needs possibly through RSOs and presentations in the RSOC meetings.</a:t>
            </a:r>
          </a:p>
          <a:p>
            <a:pPr marL="285750" indent="-285750" algn="just">
              <a:spcAft>
                <a:spcPts val="600"/>
              </a:spcAft>
              <a:buClr>
                <a:srgbClr val="36474F"/>
              </a:buClr>
              <a:buFont typeface="Wingdings" panose="05000000000000000000" pitchFamily="2" charset="2"/>
              <a:buChar char="q"/>
            </a:pPr>
            <a:r>
              <a:rPr lang="en-US" sz="1400" dirty="0">
                <a:solidFill>
                  <a:srgbClr val="36474F"/>
                </a:solidFill>
              </a:rPr>
              <a:t>Defying a </a:t>
            </a:r>
            <a:r>
              <a:rPr lang="en-US" sz="1400" dirty="0"/>
              <a:t>person coordinating the activity on-site/presenting the activity to the ALARA committee</a:t>
            </a:r>
            <a:r>
              <a:rPr lang="en-US" sz="1400" dirty="0">
                <a:solidFill>
                  <a:srgbClr val="36474F"/>
                </a:solidFill>
              </a:rPr>
              <a:t>.</a:t>
            </a:r>
          </a:p>
          <a:p>
            <a:pPr marL="285750" indent="-285750" algn="just">
              <a:spcAft>
                <a:spcPts val="600"/>
              </a:spcAft>
              <a:buClr>
                <a:srgbClr val="36474F"/>
              </a:buClr>
              <a:buFont typeface="Wingdings" panose="05000000000000000000" pitchFamily="2" charset="2"/>
              <a:buChar char="q"/>
            </a:pPr>
            <a:r>
              <a:rPr lang="en-US" sz="1400" dirty="0"/>
              <a:t>DIMR</a:t>
            </a:r>
            <a:r>
              <a:rPr lang="en-US" sz="1400" dirty="0">
                <a:solidFill>
                  <a:srgbClr val="36474F"/>
                </a:solidFill>
              </a:rPr>
              <a:t>: granularity to be defined (split by point? split by macro-activity).</a:t>
            </a:r>
          </a:p>
          <a:p>
            <a:pPr marL="285750" indent="-285750" algn="just">
              <a:spcAft>
                <a:spcPts val="600"/>
              </a:spcAft>
              <a:buClr>
                <a:srgbClr val="36474F"/>
              </a:buClr>
              <a:buFont typeface="Wingdings" panose="05000000000000000000" pitchFamily="2" charset="2"/>
              <a:buChar char="q"/>
            </a:pPr>
            <a:r>
              <a:rPr lang="en-US" sz="1400" dirty="0"/>
              <a:t>IMPACT</a:t>
            </a:r>
            <a:r>
              <a:rPr lang="en-US" sz="1400" dirty="0">
                <a:solidFill>
                  <a:srgbClr val="36474F"/>
                </a:solidFill>
              </a:rPr>
              <a:t>: grouping to be discussed.</a:t>
            </a:r>
            <a:endParaRPr lang="en-GB" sz="1400" dirty="0">
              <a:solidFill>
                <a:srgbClr val="36474F"/>
              </a:solidFill>
            </a:endParaRPr>
          </a:p>
        </p:txBody>
      </p:sp>
      <p:pic>
        <p:nvPicPr>
          <p:cNvPr id="8" name="Picture 7" descr="A white text with black text&#10;&#10;Description automatically generated">
            <a:extLst>
              <a:ext uri="{FF2B5EF4-FFF2-40B4-BE49-F238E27FC236}">
                <a16:creationId xmlns:a16="http://schemas.microsoft.com/office/drawing/2014/main" id="{CFC90828-2553-F602-F290-2948A746E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311" y="1864993"/>
            <a:ext cx="4497014" cy="3237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ounded Rectangle 17">
            <a:hlinkClick r:id="rId3"/>
            <a:extLst>
              <a:ext uri="{FF2B5EF4-FFF2-40B4-BE49-F238E27FC236}">
                <a16:creationId xmlns:a16="http://schemas.microsoft.com/office/drawing/2014/main" id="{C10DFADA-0F79-8788-00E6-452FAACBAB5C}"/>
              </a:ext>
            </a:extLst>
          </p:cNvPr>
          <p:cNvSpPr/>
          <p:nvPr/>
        </p:nvSpPr>
        <p:spPr>
          <a:xfrm>
            <a:off x="10985350" y="3891645"/>
            <a:ext cx="828000" cy="432000"/>
          </a:xfrm>
          <a:prstGeom prst="roundRect">
            <a:avLst/>
          </a:prstGeom>
          <a:solidFill>
            <a:srgbClr val="5EC135"/>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bg1"/>
                </a:solidFill>
              </a:rPr>
              <a:t>EDMS 1751123</a:t>
            </a:r>
          </a:p>
        </p:txBody>
      </p:sp>
    </p:spTree>
    <p:extLst>
      <p:ext uri="{BB962C8B-B14F-4D97-AF65-F5344CB8AC3E}">
        <p14:creationId xmlns:p14="http://schemas.microsoft.com/office/powerpoint/2010/main" val="183325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9F9AC-AC44-5C56-1DAA-56BF92E05C91}"/>
              </a:ext>
            </a:extLst>
          </p:cNvPr>
          <p:cNvSpPr>
            <a:spLocks noGrp="1"/>
          </p:cNvSpPr>
          <p:nvPr>
            <p:ph type="title"/>
          </p:nvPr>
        </p:nvSpPr>
        <p:spPr/>
        <p:txBody>
          <a:bodyPr/>
          <a:lstStyle/>
          <a:p>
            <a:r>
              <a:rPr lang="en-GB" dirty="0">
                <a:cs typeface="Arial"/>
              </a:rPr>
              <a:t>Recall on ALARA at CERN</a:t>
            </a:r>
            <a:endParaRPr lang="en-US" dirty="0"/>
          </a:p>
        </p:txBody>
      </p:sp>
      <p:sp>
        <p:nvSpPr>
          <p:cNvPr id="4" name="Date Placeholder 3">
            <a:extLst>
              <a:ext uri="{FF2B5EF4-FFF2-40B4-BE49-F238E27FC236}">
                <a16:creationId xmlns:a16="http://schemas.microsoft.com/office/drawing/2014/main" id="{AECDB618-ECAA-1A53-128E-8ADE7EF975B4}"/>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CAF60FB7-C513-386A-284B-8B5DDE64C9F1}"/>
              </a:ext>
            </a:extLst>
          </p:cNvPr>
          <p:cNvSpPr>
            <a:spLocks noGrp="1"/>
          </p:cNvSpPr>
          <p:nvPr>
            <p:ph type="sldNum" sz="quarter" idx="11"/>
          </p:nvPr>
        </p:nvSpPr>
        <p:spPr/>
        <p:txBody>
          <a:bodyPr/>
          <a:lstStyle/>
          <a:p>
            <a:pPr>
              <a:defRPr/>
            </a:pPr>
            <a:fld id="{DE3B6E73-054D-6C4E-9975-9A683C5A9677}" type="slidenum">
              <a:rPr lang="en-GB"/>
              <a:pPr>
                <a:defRPr/>
              </a:pPr>
              <a:t>3</a:t>
            </a:fld>
            <a:endParaRPr lang="en-GB" dirty="0"/>
          </a:p>
        </p:txBody>
      </p:sp>
      <p:pic>
        <p:nvPicPr>
          <p:cNvPr id="33" name="Picture 32" descr="Screen Clipping">
            <a:extLst>
              <a:ext uri="{FF2B5EF4-FFF2-40B4-BE49-F238E27FC236}">
                <a16:creationId xmlns:a16="http://schemas.microsoft.com/office/drawing/2014/main" id="{41EF0A75-A59B-168B-E6DE-A7479F5DA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0856" y="1448889"/>
            <a:ext cx="5806266" cy="3341950"/>
          </a:xfrm>
          <a:prstGeom prst="rect">
            <a:avLst/>
          </a:prstGeom>
        </p:spPr>
      </p:pic>
      <p:sp>
        <p:nvSpPr>
          <p:cNvPr id="35" name="TextBox 34">
            <a:extLst>
              <a:ext uri="{FF2B5EF4-FFF2-40B4-BE49-F238E27FC236}">
                <a16:creationId xmlns:a16="http://schemas.microsoft.com/office/drawing/2014/main" id="{90CA5820-8CAB-6E0D-4B20-A9027D9A610B}"/>
              </a:ext>
            </a:extLst>
          </p:cNvPr>
          <p:cNvSpPr txBox="1"/>
          <p:nvPr/>
        </p:nvSpPr>
        <p:spPr>
          <a:xfrm>
            <a:off x="336000" y="4927070"/>
            <a:ext cx="11520000" cy="1200329"/>
          </a:xfrm>
          <a:prstGeom prst="rect">
            <a:avLst/>
          </a:prstGeom>
          <a:noFill/>
        </p:spPr>
        <p:txBody>
          <a:bodyPr wrap="square" rtlCol="0">
            <a:spAutoFit/>
          </a:bodyPr>
          <a:lstStyle/>
          <a:p>
            <a:pPr marL="285750" indent="-285750" algn="just">
              <a:buFont typeface="Wingdings" panose="05000000000000000000" pitchFamily="2" charset="2"/>
              <a:buChar char="Ø"/>
            </a:pPr>
            <a:r>
              <a:rPr lang="en-US" dirty="0"/>
              <a:t>ALARA level → Radiological risk assessment based on different criteria</a:t>
            </a:r>
          </a:p>
          <a:p>
            <a:pPr marL="285750" indent="-285750" algn="just">
              <a:buFont typeface="Wingdings" panose="05000000000000000000" pitchFamily="2" charset="2"/>
              <a:buChar char="Ø"/>
            </a:pPr>
            <a:r>
              <a:rPr lang="en-US" dirty="0"/>
              <a:t>WDP/optimization mandatory for ALARA II &amp; III </a:t>
            </a:r>
          </a:p>
          <a:p>
            <a:pPr marL="285750" indent="-285750" algn="just">
              <a:buFont typeface="Wingdings" panose="05000000000000000000" pitchFamily="2" charset="2"/>
              <a:buChar char="Ø"/>
            </a:pPr>
            <a:r>
              <a:rPr lang="en-US" dirty="0"/>
              <a:t>ALARA III approval by “ALARA committee” (complex manager, GL responsible for the equipment, RSO, RP GL, and more)</a:t>
            </a:r>
          </a:p>
        </p:txBody>
      </p:sp>
      <p:pic>
        <p:nvPicPr>
          <p:cNvPr id="3" name="Picture 2" descr="A screenshot of a graph&#10;&#10;Description automatically generated">
            <a:extLst>
              <a:ext uri="{FF2B5EF4-FFF2-40B4-BE49-F238E27FC236}">
                <a16:creationId xmlns:a16="http://schemas.microsoft.com/office/drawing/2014/main" id="{20B2785A-1B50-7620-47A9-B487ED1876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769" y="2013437"/>
            <a:ext cx="6080343" cy="2032673"/>
          </a:xfrm>
          <a:prstGeom prst="rect">
            <a:avLst/>
          </a:prstGeom>
        </p:spPr>
      </p:pic>
      <p:sp>
        <p:nvSpPr>
          <p:cNvPr id="6" name="Rounded Rectangle 17">
            <a:extLst>
              <a:ext uri="{FF2B5EF4-FFF2-40B4-BE49-F238E27FC236}">
                <a16:creationId xmlns:a16="http://schemas.microsoft.com/office/drawing/2014/main" id="{8C7FA152-550F-CD2E-999A-B3F8BA30E002}"/>
              </a:ext>
            </a:extLst>
          </p:cNvPr>
          <p:cNvSpPr/>
          <p:nvPr/>
        </p:nvSpPr>
        <p:spPr>
          <a:xfrm>
            <a:off x="10200" y="1330765"/>
            <a:ext cx="828000" cy="432000"/>
          </a:xfrm>
          <a:prstGeom prst="roundRect">
            <a:avLst/>
          </a:prstGeom>
          <a:solidFill>
            <a:srgbClr val="5EC135"/>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bg1"/>
                </a:solidFill>
              </a:rPr>
              <a:t>EDMS 1751123</a:t>
            </a:r>
          </a:p>
        </p:txBody>
      </p:sp>
      <p:sp>
        <p:nvSpPr>
          <p:cNvPr id="7" name="Rectangle: Rounded Corners 6">
            <a:extLst>
              <a:ext uri="{FF2B5EF4-FFF2-40B4-BE49-F238E27FC236}">
                <a16:creationId xmlns:a16="http://schemas.microsoft.com/office/drawing/2014/main" id="{8B0AF6DC-851D-9D94-B482-E60BBCEB26D5}"/>
              </a:ext>
            </a:extLst>
          </p:cNvPr>
          <p:cNvSpPr/>
          <p:nvPr/>
        </p:nvSpPr>
        <p:spPr>
          <a:xfrm>
            <a:off x="10366011" y="1330765"/>
            <a:ext cx="1762607" cy="3596305"/>
          </a:xfrm>
          <a:prstGeom prst="round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41115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6C78D-EC39-4898-2FCF-F92C9DDE3A49}"/>
              </a:ext>
            </a:extLst>
          </p:cNvPr>
          <p:cNvSpPr>
            <a:spLocks noGrp="1"/>
          </p:cNvSpPr>
          <p:nvPr>
            <p:ph type="title"/>
          </p:nvPr>
        </p:nvSpPr>
        <p:spPr/>
        <p:txBody>
          <a:bodyPr/>
          <a:lstStyle/>
          <a:p>
            <a:r>
              <a:rPr lang="en-US" dirty="0">
                <a:cs typeface="Arial"/>
              </a:rPr>
              <a:t>Dose objective</a:t>
            </a:r>
            <a:endParaRPr lang="en-GB" dirty="0"/>
          </a:p>
        </p:txBody>
      </p:sp>
      <p:sp>
        <p:nvSpPr>
          <p:cNvPr id="3" name="Date Placeholder 2">
            <a:extLst>
              <a:ext uri="{FF2B5EF4-FFF2-40B4-BE49-F238E27FC236}">
                <a16:creationId xmlns:a16="http://schemas.microsoft.com/office/drawing/2014/main" id="{D37B39B2-B2B2-ECED-1BF2-F3D4EDD0BAD0}"/>
              </a:ext>
            </a:extLst>
          </p:cNvPr>
          <p:cNvSpPr>
            <a:spLocks noGrp="1"/>
          </p:cNvSpPr>
          <p:nvPr>
            <p:ph type="dt" sz="half" idx="10"/>
          </p:nvPr>
        </p:nvSpPr>
        <p:spPr/>
        <p:txBody>
          <a:bodyPr/>
          <a:lstStyle/>
          <a:p>
            <a:pPr>
              <a:defRPr/>
            </a:pPr>
            <a:r>
              <a:rPr lang="en-GB"/>
              <a:t>18/09/2024</a:t>
            </a:r>
            <a:endParaRPr lang="en-GB" dirty="0"/>
          </a:p>
        </p:txBody>
      </p:sp>
      <p:sp>
        <p:nvSpPr>
          <p:cNvPr id="4" name="Slide Number Placeholder 3">
            <a:extLst>
              <a:ext uri="{FF2B5EF4-FFF2-40B4-BE49-F238E27FC236}">
                <a16:creationId xmlns:a16="http://schemas.microsoft.com/office/drawing/2014/main" id="{1CB6EB10-EECB-6605-B295-AA6E2EE43DE7}"/>
              </a:ext>
            </a:extLst>
          </p:cNvPr>
          <p:cNvSpPr>
            <a:spLocks noGrp="1"/>
          </p:cNvSpPr>
          <p:nvPr>
            <p:ph type="sldNum" sz="quarter" idx="11"/>
          </p:nvPr>
        </p:nvSpPr>
        <p:spPr/>
        <p:txBody>
          <a:bodyPr/>
          <a:lstStyle/>
          <a:p>
            <a:pPr>
              <a:defRPr/>
            </a:pPr>
            <a:fld id="{E2A69FA1-B048-DD41-98A9-3CA9AFCDB77F}" type="slidenum">
              <a:rPr lang="en-GB" smtClean="0"/>
              <a:pPr>
                <a:defRPr/>
              </a:pPr>
              <a:t>4</a:t>
            </a:fld>
            <a:endParaRPr lang="en-GB" dirty="0"/>
          </a:p>
        </p:txBody>
      </p:sp>
      <p:sp>
        <p:nvSpPr>
          <p:cNvPr id="10" name="TextBox 9">
            <a:extLst>
              <a:ext uri="{FF2B5EF4-FFF2-40B4-BE49-F238E27FC236}">
                <a16:creationId xmlns:a16="http://schemas.microsoft.com/office/drawing/2014/main" id="{BA2451E0-98A2-2591-A77A-ABEBD200DC65}"/>
              </a:ext>
            </a:extLst>
          </p:cNvPr>
          <p:cNvSpPr txBox="1"/>
          <p:nvPr/>
        </p:nvSpPr>
        <p:spPr>
          <a:xfrm>
            <a:off x="291274" y="1213083"/>
            <a:ext cx="6512888" cy="4247317"/>
          </a:xfrm>
          <a:prstGeom prst="rect">
            <a:avLst/>
          </a:prstGeom>
          <a:noFill/>
        </p:spPr>
        <p:txBody>
          <a:bodyPr wrap="square" lIns="91440" tIns="45720" rIns="91440" bIns="45720" rtlCol="0" anchor="t">
            <a:spAutoFit/>
          </a:bodyPr>
          <a:lstStyle/>
          <a:p>
            <a:pPr marL="285750" indent="-285750" algn="just">
              <a:buFont typeface="Wingdings" panose="05000000000000000000" pitchFamily="2" charset="2"/>
              <a:buChar char="q"/>
            </a:pPr>
            <a:r>
              <a:rPr lang="en-GB" dirty="0">
                <a:solidFill>
                  <a:srgbClr val="0055A0"/>
                </a:solidFill>
              </a:rPr>
              <a:t>CERN-ACC-2013-018 (EDMS 1509373) summarizes the Radiation Protection regulatory framework as well as the related design constraints and dose objectives to be followed by the HL-LHC project.</a:t>
            </a:r>
          </a:p>
          <a:p>
            <a:pPr marL="285750" indent="-285750" algn="just">
              <a:buFont typeface="Wingdings" panose="05000000000000000000" pitchFamily="2" charset="2"/>
              <a:buChar char="q"/>
            </a:pPr>
            <a:r>
              <a:rPr lang="en-GB" dirty="0">
                <a:solidFill>
                  <a:srgbClr val="0055A0"/>
                </a:solidFill>
              </a:rPr>
              <a:t>Safety code F, design constraints, ALARA and dose objectives.</a:t>
            </a:r>
          </a:p>
          <a:p>
            <a:pPr marL="285750" indent="-285750" algn="just">
              <a:buFont typeface="Wingdings" panose="05000000000000000000" pitchFamily="2" charset="2"/>
              <a:buChar char="q"/>
            </a:pPr>
            <a:r>
              <a:rPr lang="en-GB" dirty="0">
                <a:solidFill>
                  <a:srgbClr val="0055A0"/>
                </a:solidFill>
                <a:latin typeface="Arial"/>
                <a:cs typeface="Arial"/>
              </a:rPr>
              <a:t>Personal dose objectives apply at CERN:</a:t>
            </a:r>
          </a:p>
          <a:p>
            <a:pPr marL="742950" lvl="1" indent="-285750" algn="just">
              <a:buFont typeface="Wingdings" panose="05000000000000000000" pitchFamily="2" charset="2"/>
              <a:buChar char="§"/>
            </a:pPr>
            <a:r>
              <a:rPr lang="en-GB" dirty="0">
                <a:solidFill>
                  <a:srgbClr val="0055A0"/>
                </a:solidFill>
              </a:rPr>
              <a:t>Long Shutdowns -&gt; max 3 mSv</a:t>
            </a:r>
          </a:p>
          <a:p>
            <a:pPr marL="742950" lvl="1" indent="-285750" algn="just">
              <a:buFont typeface="Wingdings" panose="05000000000000000000" pitchFamily="2" charset="2"/>
              <a:buChar char="§"/>
            </a:pPr>
            <a:r>
              <a:rPr lang="en-GB" dirty="0">
                <a:solidFill>
                  <a:srgbClr val="0055A0"/>
                </a:solidFill>
              </a:rPr>
              <a:t>The dose is to be counted for any consecutive 12-months period. </a:t>
            </a:r>
          </a:p>
          <a:p>
            <a:pPr marL="742950" lvl="1" indent="-285750" algn="just">
              <a:buFont typeface="Wingdings" panose="05000000000000000000" pitchFamily="2" charset="2"/>
              <a:buChar char="§"/>
            </a:pPr>
            <a:r>
              <a:rPr lang="en-GB" dirty="0">
                <a:solidFill>
                  <a:srgbClr val="0055A0"/>
                </a:solidFill>
              </a:rPr>
              <a:t>As it is not a limit it can be exceeded. However, the latter requires the approval by the RP group leader as well as the group leader responsible for the respective person.</a:t>
            </a:r>
          </a:p>
          <a:p>
            <a:pPr lvl="1" algn="just"/>
            <a:endParaRPr lang="en-GB" dirty="0">
              <a:solidFill>
                <a:srgbClr val="0055A0"/>
              </a:solidFill>
              <a:cs typeface="Arial"/>
            </a:endParaRPr>
          </a:p>
        </p:txBody>
      </p:sp>
      <p:pic>
        <p:nvPicPr>
          <p:cNvPr id="12" name="Picture 11" descr="A black and white document with text&#10;&#10;Description automatically generated">
            <a:extLst>
              <a:ext uri="{FF2B5EF4-FFF2-40B4-BE49-F238E27FC236}">
                <a16:creationId xmlns:a16="http://schemas.microsoft.com/office/drawing/2014/main" id="{D8E3F227-0287-B0DF-A086-2F65D6D251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0506" y="306767"/>
            <a:ext cx="3940440" cy="55706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a:extLst>
              <a:ext uri="{FF2B5EF4-FFF2-40B4-BE49-F238E27FC236}">
                <a16:creationId xmlns:a16="http://schemas.microsoft.com/office/drawing/2014/main" id="{A3CCCB18-F931-709D-75D5-DA587C437278}"/>
              </a:ext>
            </a:extLst>
          </p:cNvPr>
          <p:cNvSpPr txBox="1"/>
          <p:nvPr/>
        </p:nvSpPr>
        <p:spPr>
          <a:xfrm>
            <a:off x="291274" y="5183252"/>
            <a:ext cx="6511877" cy="923330"/>
          </a:xfrm>
          <a:prstGeom prst="rect">
            <a:avLst/>
          </a:prstGeom>
          <a:no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GB" dirty="0">
                <a:solidFill>
                  <a:srgbClr val="0055A0"/>
                </a:solidFill>
                <a:latin typeface="Arial"/>
                <a:cs typeface="Arial"/>
              </a:rPr>
              <a:t>RP objectives from LS2:</a:t>
            </a:r>
          </a:p>
          <a:p>
            <a:pPr marL="742950" lvl="1" indent="-285750">
              <a:buFont typeface="Wingdings"/>
              <a:buChar char="q"/>
            </a:pPr>
            <a:r>
              <a:rPr lang="en-GB" dirty="0">
                <a:solidFill>
                  <a:srgbClr val="0055A0"/>
                </a:solidFill>
                <a:latin typeface="Arial"/>
                <a:cs typeface="Arial"/>
              </a:rPr>
              <a:t>Dose per person &lt; 3mSv in 12-months period</a:t>
            </a:r>
          </a:p>
          <a:p>
            <a:pPr marL="742950" lvl="1" indent="-285750">
              <a:buFont typeface="Wingdings"/>
              <a:buChar char="q"/>
            </a:pPr>
            <a:r>
              <a:rPr lang="en-GB" dirty="0">
                <a:solidFill>
                  <a:srgbClr val="0055A0"/>
                </a:solidFill>
                <a:latin typeface="Arial"/>
                <a:cs typeface="Arial"/>
              </a:rPr>
              <a:t>Number of radioactive transports: &lt; 150/month</a:t>
            </a:r>
          </a:p>
        </p:txBody>
      </p:sp>
    </p:spTree>
    <p:extLst>
      <p:ext uri="{BB962C8B-B14F-4D97-AF65-F5344CB8AC3E}">
        <p14:creationId xmlns:p14="http://schemas.microsoft.com/office/powerpoint/2010/main" val="2825463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9F9AC-AC44-5C56-1DAA-56BF92E05C91}"/>
              </a:ext>
            </a:extLst>
          </p:cNvPr>
          <p:cNvSpPr>
            <a:spLocks noGrp="1"/>
          </p:cNvSpPr>
          <p:nvPr>
            <p:ph type="title"/>
          </p:nvPr>
        </p:nvSpPr>
        <p:spPr/>
        <p:txBody>
          <a:bodyPr/>
          <a:lstStyle/>
          <a:p>
            <a:r>
              <a:rPr lang="en-GB" dirty="0">
                <a:cs typeface="Arial"/>
              </a:rPr>
              <a:t>DIMR</a:t>
            </a:r>
            <a:endParaRPr lang="en-US" dirty="0"/>
          </a:p>
        </p:txBody>
      </p:sp>
      <p:sp>
        <p:nvSpPr>
          <p:cNvPr id="4" name="Date Placeholder 3">
            <a:extLst>
              <a:ext uri="{FF2B5EF4-FFF2-40B4-BE49-F238E27FC236}">
                <a16:creationId xmlns:a16="http://schemas.microsoft.com/office/drawing/2014/main" id="{AECDB618-ECAA-1A53-128E-8ADE7EF975B4}"/>
              </a:ext>
            </a:extLst>
          </p:cNvPr>
          <p:cNvSpPr>
            <a:spLocks noGrp="1"/>
          </p:cNvSpPr>
          <p:nvPr>
            <p:ph type="dt" sz="half" idx="10"/>
          </p:nvPr>
        </p:nvSpPr>
        <p:spPr/>
        <p:txBody>
          <a:bodyPr/>
          <a:lstStyle/>
          <a:p>
            <a:pPr>
              <a:defRPr/>
            </a:pPr>
            <a:r>
              <a:rPr lang="en-GB"/>
              <a:t>18/09/2024</a:t>
            </a:r>
            <a:endParaRPr lang="en-GB" dirty="0"/>
          </a:p>
        </p:txBody>
      </p:sp>
      <p:sp>
        <p:nvSpPr>
          <p:cNvPr id="5" name="Slide Number Placeholder 4">
            <a:extLst>
              <a:ext uri="{FF2B5EF4-FFF2-40B4-BE49-F238E27FC236}">
                <a16:creationId xmlns:a16="http://schemas.microsoft.com/office/drawing/2014/main" id="{CAF60FB7-C513-386A-284B-8B5DDE64C9F1}"/>
              </a:ext>
            </a:extLst>
          </p:cNvPr>
          <p:cNvSpPr>
            <a:spLocks noGrp="1"/>
          </p:cNvSpPr>
          <p:nvPr>
            <p:ph type="sldNum" sz="quarter" idx="11"/>
          </p:nvPr>
        </p:nvSpPr>
        <p:spPr/>
        <p:txBody>
          <a:bodyPr/>
          <a:lstStyle/>
          <a:p>
            <a:pPr>
              <a:defRPr/>
            </a:pPr>
            <a:fld id="{DE3B6E73-054D-6C4E-9975-9A683C5A9677}" type="slidenum">
              <a:rPr lang="en-GB"/>
              <a:pPr>
                <a:defRPr/>
              </a:pPr>
              <a:t>5</a:t>
            </a:fld>
            <a:endParaRPr lang="en-GB" dirty="0"/>
          </a:p>
        </p:txBody>
      </p:sp>
      <p:pic>
        <p:nvPicPr>
          <p:cNvPr id="7" name="Picture 6">
            <a:extLst>
              <a:ext uri="{FF2B5EF4-FFF2-40B4-BE49-F238E27FC236}">
                <a16:creationId xmlns:a16="http://schemas.microsoft.com/office/drawing/2014/main" id="{005F84F8-53C1-366E-0DA2-584049CD374C}"/>
              </a:ext>
            </a:extLst>
          </p:cNvPr>
          <p:cNvPicPr>
            <a:picLocks noChangeAspect="1"/>
          </p:cNvPicPr>
          <p:nvPr/>
        </p:nvPicPr>
        <p:blipFill>
          <a:blip r:embed="rId2"/>
          <a:stretch>
            <a:fillRect/>
          </a:stretch>
        </p:blipFill>
        <p:spPr>
          <a:xfrm>
            <a:off x="252412" y="1415415"/>
            <a:ext cx="11687175" cy="3638550"/>
          </a:xfrm>
          <a:prstGeom prst="rect">
            <a:avLst/>
          </a:prstGeom>
        </p:spPr>
      </p:pic>
      <p:sp>
        <p:nvSpPr>
          <p:cNvPr id="8" name="TextBox 7">
            <a:extLst>
              <a:ext uri="{FF2B5EF4-FFF2-40B4-BE49-F238E27FC236}">
                <a16:creationId xmlns:a16="http://schemas.microsoft.com/office/drawing/2014/main" id="{9CD11AFB-7E2D-DAE8-1355-7FA3D0376840}"/>
              </a:ext>
            </a:extLst>
          </p:cNvPr>
          <p:cNvSpPr txBox="1"/>
          <p:nvPr/>
        </p:nvSpPr>
        <p:spPr>
          <a:xfrm>
            <a:off x="8000002" y="1106429"/>
            <a:ext cx="4077270" cy="276999"/>
          </a:xfrm>
          <a:prstGeom prst="rect">
            <a:avLst/>
          </a:prstGeom>
          <a:noFill/>
        </p:spPr>
        <p:txBody>
          <a:bodyPr wrap="none" rtlCol="0">
            <a:spAutoFit/>
          </a:bodyPr>
          <a:lstStyle/>
          <a:p>
            <a:r>
              <a:rPr lang="en-GB" sz="1200" b="1" i="1" dirty="0"/>
              <a:t>Tentative list – ALARA Level to be confirmed by WDP</a:t>
            </a:r>
          </a:p>
        </p:txBody>
      </p:sp>
      <p:sp>
        <p:nvSpPr>
          <p:cNvPr id="9" name="TextBox 8">
            <a:extLst>
              <a:ext uri="{FF2B5EF4-FFF2-40B4-BE49-F238E27FC236}">
                <a16:creationId xmlns:a16="http://schemas.microsoft.com/office/drawing/2014/main" id="{48C7EC8F-27C6-8D8D-49B8-3B00DB022971}"/>
              </a:ext>
            </a:extLst>
          </p:cNvPr>
          <p:cNvSpPr txBox="1"/>
          <p:nvPr/>
        </p:nvSpPr>
        <p:spPr>
          <a:xfrm>
            <a:off x="9493409" y="833596"/>
            <a:ext cx="2504916" cy="276999"/>
          </a:xfrm>
          <a:prstGeom prst="rect">
            <a:avLst/>
          </a:prstGeom>
          <a:noFill/>
        </p:spPr>
        <p:txBody>
          <a:bodyPr wrap="none" rtlCol="0">
            <a:spAutoFit/>
          </a:bodyPr>
          <a:lstStyle/>
          <a:p>
            <a:r>
              <a:rPr lang="en-US" sz="1200" b="1" dirty="0">
                <a:solidFill>
                  <a:schemeClr val="bg2">
                    <a:lumMod val="10000"/>
                  </a:schemeClr>
                </a:solidFill>
              </a:rPr>
              <a:t>Courtesy A. Pardons and RSOC</a:t>
            </a:r>
            <a:endParaRPr lang="en-GB" sz="1200" b="1" dirty="0">
              <a:solidFill>
                <a:schemeClr val="bg2">
                  <a:lumMod val="10000"/>
                </a:schemeClr>
              </a:solidFill>
            </a:endParaRPr>
          </a:p>
        </p:txBody>
      </p:sp>
      <p:sp>
        <p:nvSpPr>
          <p:cNvPr id="10" name="TextBox 9">
            <a:extLst>
              <a:ext uri="{FF2B5EF4-FFF2-40B4-BE49-F238E27FC236}">
                <a16:creationId xmlns:a16="http://schemas.microsoft.com/office/drawing/2014/main" id="{B052D26E-B76E-558A-F47B-F8A0E4F92D21}"/>
              </a:ext>
            </a:extLst>
          </p:cNvPr>
          <p:cNvSpPr txBox="1"/>
          <p:nvPr/>
        </p:nvSpPr>
        <p:spPr>
          <a:xfrm>
            <a:off x="206058" y="5185047"/>
            <a:ext cx="11550967" cy="923330"/>
          </a:xfrm>
          <a:prstGeom prst="rect">
            <a:avLst/>
          </a:prstGeom>
          <a:noFill/>
        </p:spPr>
        <p:txBody>
          <a:bodyPr wrap="square" rtlCol="0">
            <a:spAutoFit/>
          </a:bodyPr>
          <a:lstStyle/>
          <a:p>
            <a:pPr marL="285750" indent="-285750">
              <a:buFont typeface="Wingdings" panose="05000000000000000000" pitchFamily="2" charset="2"/>
              <a:buChar char="§"/>
            </a:pPr>
            <a:r>
              <a:rPr lang="en-US" dirty="0"/>
              <a:t>DIMR granularity/ownership discussed and agreed on a dedicated meeting on 09.07.2024 with HL-LHC PSO, RP, RSOs and WP/group representatives.</a:t>
            </a:r>
          </a:p>
          <a:p>
            <a:pPr marL="285750" indent="-285750">
              <a:buFont typeface="Wingdings" panose="05000000000000000000" pitchFamily="2" charset="2"/>
              <a:buChar char="§"/>
            </a:pPr>
            <a:r>
              <a:rPr lang="en-US" dirty="0"/>
              <a:t>Two main activity impacting WP8: TAS removal and TAN/TAXN conversion</a:t>
            </a:r>
          </a:p>
        </p:txBody>
      </p:sp>
      <p:sp>
        <p:nvSpPr>
          <p:cNvPr id="11" name="Rectangle 10">
            <a:extLst>
              <a:ext uri="{FF2B5EF4-FFF2-40B4-BE49-F238E27FC236}">
                <a16:creationId xmlns:a16="http://schemas.microsoft.com/office/drawing/2014/main" id="{CCA90D18-087B-0646-486E-6125D16566B5}"/>
              </a:ext>
            </a:extLst>
          </p:cNvPr>
          <p:cNvSpPr/>
          <p:nvPr/>
        </p:nvSpPr>
        <p:spPr>
          <a:xfrm>
            <a:off x="252412" y="1977390"/>
            <a:ext cx="11687174" cy="365760"/>
          </a:xfrm>
          <a:prstGeom prst="rect">
            <a:avLst/>
          </a:prstGeom>
          <a:solidFill>
            <a:srgbClr val="FFFF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2801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89D5F-6E9C-4A05-5BD5-96466CE470A8}"/>
              </a:ext>
            </a:extLst>
          </p:cNvPr>
          <p:cNvSpPr>
            <a:spLocks noGrp="1"/>
          </p:cNvSpPr>
          <p:nvPr>
            <p:ph type="title"/>
          </p:nvPr>
        </p:nvSpPr>
        <p:spPr/>
        <p:txBody>
          <a:bodyPr/>
          <a:lstStyle/>
          <a:p>
            <a:r>
              <a:rPr lang="en-US" dirty="0"/>
              <a:t>Internal transport</a:t>
            </a:r>
            <a:endParaRPr lang="en-GB" dirty="0"/>
          </a:p>
        </p:txBody>
      </p:sp>
      <p:sp>
        <p:nvSpPr>
          <p:cNvPr id="3" name="Date Placeholder 2">
            <a:extLst>
              <a:ext uri="{FF2B5EF4-FFF2-40B4-BE49-F238E27FC236}">
                <a16:creationId xmlns:a16="http://schemas.microsoft.com/office/drawing/2014/main" id="{F36AFF99-319C-33C3-68E8-59986915E1BC}"/>
              </a:ext>
            </a:extLst>
          </p:cNvPr>
          <p:cNvSpPr>
            <a:spLocks noGrp="1"/>
          </p:cNvSpPr>
          <p:nvPr>
            <p:ph type="dt" sz="half" idx="10"/>
          </p:nvPr>
        </p:nvSpPr>
        <p:spPr/>
        <p:txBody>
          <a:bodyPr/>
          <a:lstStyle/>
          <a:p>
            <a:pPr>
              <a:defRPr/>
            </a:pPr>
            <a:r>
              <a:rPr lang="en-GB"/>
              <a:t>18/09/2024</a:t>
            </a:r>
            <a:endParaRPr lang="en-GB" dirty="0"/>
          </a:p>
        </p:txBody>
      </p:sp>
      <p:sp>
        <p:nvSpPr>
          <p:cNvPr id="4" name="Slide Number Placeholder 3">
            <a:extLst>
              <a:ext uri="{FF2B5EF4-FFF2-40B4-BE49-F238E27FC236}">
                <a16:creationId xmlns:a16="http://schemas.microsoft.com/office/drawing/2014/main" id="{8A42A0F2-A17A-BBA9-C17F-6DB297112155}"/>
              </a:ext>
            </a:extLst>
          </p:cNvPr>
          <p:cNvSpPr>
            <a:spLocks noGrp="1"/>
          </p:cNvSpPr>
          <p:nvPr>
            <p:ph type="sldNum" sz="quarter" idx="11"/>
          </p:nvPr>
        </p:nvSpPr>
        <p:spPr/>
        <p:txBody>
          <a:bodyPr/>
          <a:lstStyle/>
          <a:p>
            <a:pPr>
              <a:defRPr/>
            </a:pPr>
            <a:fld id="{E2A69FA1-B048-DD41-98A9-3CA9AFCDB77F}" type="slidenum">
              <a:rPr lang="en-GB" smtClean="0"/>
              <a:pPr>
                <a:defRPr/>
              </a:pPr>
              <a:t>6</a:t>
            </a:fld>
            <a:endParaRPr lang="en-GB" dirty="0"/>
          </a:p>
        </p:txBody>
      </p:sp>
      <p:sp>
        <p:nvSpPr>
          <p:cNvPr id="8" name="Content Placeholder 23">
            <a:extLst>
              <a:ext uri="{FF2B5EF4-FFF2-40B4-BE49-F238E27FC236}">
                <a16:creationId xmlns:a16="http://schemas.microsoft.com/office/drawing/2014/main" id="{3A048532-9EB5-E7B4-A5E4-8F5529A1EB99}"/>
              </a:ext>
            </a:extLst>
          </p:cNvPr>
          <p:cNvSpPr txBox="1">
            <a:spLocks/>
          </p:cNvSpPr>
          <p:nvPr/>
        </p:nvSpPr>
        <p:spPr>
          <a:xfrm>
            <a:off x="606955" y="1273091"/>
            <a:ext cx="5389033" cy="468017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9" name="Picture 8">
            <a:extLst>
              <a:ext uri="{FF2B5EF4-FFF2-40B4-BE49-F238E27FC236}">
                <a16:creationId xmlns:a16="http://schemas.microsoft.com/office/drawing/2014/main" id="{E84BFAE9-0EEF-8F99-EB71-18A26342E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077" y="1853546"/>
            <a:ext cx="3540001" cy="3400895"/>
          </a:xfrm>
          <a:prstGeom prst="rect">
            <a:avLst/>
          </a:prstGeom>
        </p:spPr>
      </p:pic>
      <p:sp>
        <p:nvSpPr>
          <p:cNvPr id="5" name="TextBox 4">
            <a:extLst>
              <a:ext uri="{FF2B5EF4-FFF2-40B4-BE49-F238E27FC236}">
                <a16:creationId xmlns:a16="http://schemas.microsoft.com/office/drawing/2014/main" id="{6D923A85-CF1B-8A49-A105-A71C4A315EFE}"/>
              </a:ext>
            </a:extLst>
          </p:cNvPr>
          <p:cNvSpPr txBox="1"/>
          <p:nvPr/>
        </p:nvSpPr>
        <p:spPr>
          <a:xfrm>
            <a:off x="3956640" y="1383027"/>
            <a:ext cx="7804846" cy="4616648"/>
          </a:xfrm>
          <a:prstGeom prst="rect">
            <a:avLst/>
          </a:prstGeom>
          <a:noFill/>
        </p:spPr>
        <p:txBody>
          <a:bodyPr wrap="square" rtlCol="0">
            <a:spAutoFit/>
          </a:bodyPr>
          <a:lstStyle/>
          <a:p>
            <a:pPr algn="just"/>
            <a:r>
              <a:rPr lang="en-GB" sz="1400" dirty="0">
                <a:solidFill>
                  <a:srgbClr val="36474F"/>
                </a:solidFill>
              </a:rPr>
              <a:t>Radioactive transport mostly depends on :</a:t>
            </a:r>
          </a:p>
          <a:p>
            <a:pPr marL="742950" lvl="1" indent="-285750" algn="just">
              <a:buFont typeface="Wingdings" panose="05000000000000000000" pitchFamily="2" charset="2"/>
              <a:buChar char="q"/>
            </a:pPr>
            <a:r>
              <a:rPr lang="en-GB" sz="1400" dirty="0"/>
              <a:t>Nuclide inventory / activity </a:t>
            </a:r>
            <a:r>
              <a:rPr lang="en-GB" sz="1400" dirty="0">
                <a:solidFill>
                  <a:srgbClr val="36474F"/>
                </a:solidFill>
              </a:rPr>
              <a:t>(classification)</a:t>
            </a:r>
          </a:p>
          <a:p>
            <a:pPr marL="742950" lvl="1" indent="-285750" algn="just">
              <a:buFont typeface="Wingdings" panose="05000000000000000000" pitchFamily="2" charset="2"/>
              <a:buChar char="q"/>
            </a:pPr>
            <a:r>
              <a:rPr lang="en-GB" sz="1400" dirty="0"/>
              <a:t>External dose rate </a:t>
            </a:r>
            <a:r>
              <a:rPr lang="en-GB" sz="1400" dirty="0">
                <a:solidFill>
                  <a:srgbClr val="36474F"/>
                </a:solidFill>
              </a:rPr>
              <a:t>(labelling)</a:t>
            </a:r>
          </a:p>
          <a:p>
            <a:pPr marL="742950" lvl="1" indent="-285750" algn="just">
              <a:buFont typeface="Wingdings" panose="05000000000000000000" pitchFamily="2" charset="2"/>
              <a:buChar char="q"/>
            </a:pPr>
            <a:r>
              <a:rPr lang="en-GB" sz="1400" dirty="0"/>
              <a:t>Size/mass of the content </a:t>
            </a:r>
            <a:r>
              <a:rPr lang="en-GB" sz="1400" dirty="0">
                <a:solidFill>
                  <a:srgbClr val="36474F"/>
                </a:solidFill>
              </a:rPr>
              <a:t>(packaging)</a:t>
            </a:r>
          </a:p>
          <a:p>
            <a:pPr algn="just"/>
            <a:endParaRPr lang="en-GB" sz="1400" dirty="0">
              <a:solidFill>
                <a:srgbClr val="36474F"/>
              </a:solidFill>
            </a:endParaRPr>
          </a:p>
          <a:p>
            <a:pPr algn="just"/>
            <a:r>
              <a:rPr lang="en-GB" sz="1400" dirty="0">
                <a:solidFill>
                  <a:srgbClr val="36474F"/>
                </a:solidFill>
              </a:rPr>
              <a:t>All the above must be known to guarantee the feasibility of the transport in due time. </a:t>
            </a:r>
          </a:p>
          <a:p>
            <a:pPr algn="just"/>
            <a:endParaRPr lang="en-GB" sz="1400" dirty="0">
              <a:solidFill>
                <a:srgbClr val="36474F"/>
              </a:solidFill>
            </a:endParaRPr>
          </a:p>
          <a:p>
            <a:pPr algn="just"/>
            <a:r>
              <a:rPr lang="en-GB" sz="1400" u="sng" dirty="0">
                <a:solidFill>
                  <a:srgbClr val="36474F"/>
                </a:solidFill>
              </a:rPr>
              <a:t>Few triggers for “</a:t>
            </a:r>
            <a:r>
              <a:rPr lang="en-GB" sz="1400" u="sng" dirty="0"/>
              <a:t>critical</a:t>
            </a:r>
            <a:r>
              <a:rPr lang="en-GB" sz="1400" u="sng" dirty="0">
                <a:solidFill>
                  <a:srgbClr val="36474F"/>
                </a:solidFill>
              </a:rPr>
              <a:t>” transport:</a:t>
            </a:r>
          </a:p>
          <a:p>
            <a:pPr marL="342900" indent="-342900" algn="just">
              <a:buClr>
                <a:srgbClr val="FF0000"/>
              </a:buClr>
              <a:buFont typeface="PingFang SC Regular" panose="020B0400000000000000" pitchFamily="34" charset="-122"/>
              <a:buChar char="ⓧ"/>
            </a:pPr>
            <a:r>
              <a:rPr lang="en-GB" sz="1400" i="1" dirty="0">
                <a:solidFill>
                  <a:srgbClr val="36474F"/>
                </a:solidFill>
              </a:rPr>
              <a:t>Size/mass of the </a:t>
            </a:r>
            <a:r>
              <a:rPr lang="en-GB" sz="1400" i="1" u="sng" dirty="0">
                <a:solidFill>
                  <a:srgbClr val="36474F"/>
                </a:solidFill>
              </a:rPr>
              <a:t>content</a:t>
            </a:r>
            <a:r>
              <a:rPr lang="en-GB" sz="1400" i="1" dirty="0">
                <a:solidFill>
                  <a:srgbClr val="36474F"/>
                </a:solidFill>
              </a:rPr>
              <a:t> exceeding currently available means (590*235*233cm / 20,6t )</a:t>
            </a:r>
          </a:p>
          <a:p>
            <a:pPr marL="342900" indent="-342900" algn="just">
              <a:buClr>
                <a:srgbClr val="FF0000"/>
              </a:buClr>
              <a:buFont typeface="PingFang SC Regular" panose="020B0400000000000000" pitchFamily="34" charset="-122"/>
              <a:buChar char="ⓧ"/>
            </a:pPr>
            <a:r>
              <a:rPr lang="en-GB" sz="1400" i="1" dirty="0">
                <a:solidFill>
                  <a:srgbClr val="36474F"/>
                </a:solidFill>
              </a:rPr>
              <a:t>Dose rate at contact exceeding 2 mSv/h or/and 100 </a:t>
            </a:r>
            <a:r>
              <a:rPr lang="en-GB" sz="1400" i="1" dirty="0">
                <a:solidFill>
                  <a:srgbClr val="36474F"/>
                </a:solidFill>
                <a:latin typeface="Symbol" panose="05050102010706020507" pitchFamily="18" charset="2"/>
              </a:rPr>
              <a:t>m</a:t>
            </a:r>
            <a:r>
              <a:rPr lang="en-GB" sz="1400" i="1" dirty="0">
                <a:solidFill>
                  <a:srgbClr val="36474F"/>
                </a:solidFill>
              </a:rPr>
              <a:t>Sv/h at 2 m</a:t>
            </a:r>
          </a:p>
          <a:p>
            <a:pPr marL="342900" indent="-342900" algn="just">
              <a:buClr>
                <a:srgbClr val="FF0000"/>
              </a:buClr>
              <a:buFont typeface="PingFang SC Regular" panose="020B0400000000000000" pitchFamily="34" charset="-122"/>
              <a:buChar char="ⓧ"/>
            </a:pPr>
            <a:r>
              <a:rPr lang="en-GB" sz="1400" i="1" dirty="0">
                <a:solidFill>
                  <a:srgbClr val="36474F"/>
                </a:solidFill>
              </a:rPr>
              <a:t>Presence of alpha emitters / “heavy” radionuclides </a:t>
            </a:r>
          </a:p>
          <a:p>
            <a:pPr marL="342900" indent="-342900" algn="just">
              <a:buClr>
                <a:srgbClr val="FF0000"/>
              </a:buClr>
              <a:buFont typeface="PingFang SC Regular" panose="020B0400000000000000" pitchFamily="34" charset="-122"/>
              <a:buChar char="ⓧ"/>
            </a:pPr>
            <a:r>
              <a:rPr lang="en-GB" sz="1400" i="1" dirty="0">
                <a:solidFill>
                  <a:srgbClr val="36474F"/>
                </a:solidFill>
              </a:rPr>
              <a:t>Total activity &gt; 10</a:t>
            </a:r>
            <a:r>
              <a:rPr lang="en-GB" sz="1400" i="1" baseline="30000" dirty="0">
                <a:solidFill>
                  <a:srgbClr val="36474F"/>
                </a:solidFill>
              </a:rPr>
              <a:t>11</a:t>
            </a:r>
            <a:r>
              <a:rPr lang="en-GB" sz="1400" i="1" dirty="0">
                <a:solidFill>
                  <a:srgbClr val="36474F"/>
                </a:solidFill>
              </a:rPr>
              <a:t> Bq </a:t>
            </a:r>
          </a:p>
          <a:p>
            <a:pPr marL="342900" indent="-342900" algn="just">
              <a:buClr>
                <a:srgbClr val="FF0000"/>
              </a:buClr>
              <a:buFont typeface="PingFang SC Regular" panose="020B0400000000000000" pitchFamily="34" charset="-122"/>
              <a:buChar char="ⓧ"/>
            </a:pPr>
            <a:endParaRPr lang="en-GB" sz="1400" i="1" dirty="0">
              <a:solidFill>
                <a:srgbClr val="36474F"/>
              </a:solidFill>
            </a:endParaRPr>
          </a:p>
          <a:p>
            <a:pPr algn="just"/>
            <a:r>
              <a:rPr lang="en-GB" sz="1400" b="1" dirty="0"/>
              <a:t>Possible issues for transport :</a:t>
            </a:r>
          </a:p>
          <a:p>
            <a:pPr marL="742950" lvl="1" indent="-285750" algn="just">
              <a:buFontTx/>
              <a:buChar char="-"/>
            </a:pPr>
            <a:r>
              <a:rPr lang="en-GB" sz="1400" dirty="0">
                <a:solidFill>
                  <a:srgbClr val="36474F"/>
                </a:solidFill>
              </a:rPr>
              <a:t>Certified packaging not available (size / mass too high)</a:t>
            </a:r>
          </a:p>
          <a:p>
            <a:pPr marL="742950" lvl="1" indent="-285750" algn="just">
              <a:buFontTx/>
              <a:buChar char="-"/>
            </a:pPr>
            <a:r>
              <a:rPr lang="en-GB" sz="1400" dirty="0">
                <a:solidFill>
                  <a:srgbClr val="36474F"/>
                </a:solidFill>
              </a:rPr>
              <a:t>Dose rate too high – need specific shielding (to be determine and manufactured)</a:t>
            </a:r>
          </a:p>
          <a:p>
            <a:pPr marL="742950" lvl="1" indent="-285750" algn="just">
              <a:buFontTx/>
              <a:buChar char="-"/>
            </a:pPr>
            <a:r>
              <a:rPr lang="en-GB" sz="1400" dirty="0">
                <a:solidFill>
                  <a:srgbClr val="36474F"/>
                </a:solidFill>
              </a:rPr>
              <a:t>Activity too high – transport not possible (unless specific derogation from the authorities which can take years to have approved after submission of the dossier and is </a:t>
            </a:r>
            <a:r>
              <a:rPr lang="en-GB" sz="1400" u="sng" dirty="0">
                <a:solidFill>
                  <a:srgbClr val="36474F"/>
                </a:solidFill>
              </a:rPr>
              <a:t>valid for one specific transport only</a:t>
            </a:r>
            <a:r>
              <a:rPr lang="en-GB" sz="1400" dirty="0">
                <a:solidFill>
                  <a:srgbClr val="36474F"/>
                </a:solidFill>
              </a:rPr>
              <a:t>!)</a:t>
            </a:r>
          </a:p>
          <a:p>
            <a:pPr marL="742950" lvl="1" indent="-285750" algn="just">
              <a:buFontTx/>
              <a:buChar char="-"/>
            </a:pPr>
            <a:r>
              <a:rPr lang="en-GB" sz="1400" dirty="0">
                <a:solidFill>
                  <a:srgbClr val="36474F"/>
                </a:solidFill>
              </a:rPr>
              <a:t>Derogation not accepted from authorities.</a:t>
            </a:r>
          </a:p>
          <a:p>
            <a:pPr algn="just">
              <a:buClr>
                <a:srgbClr val="FF0000"/>
              </a:buClr>
            </a:pPr>
            <a:endParaRPr lang="en-GB" sz="1400" i="1" dirty="0">
              <a:solidFill>
                <a:srgbClr val="36474F"/>
              </a:solidFill>
            </a:endParaRPr>
          </a:p>
        </p:txBody>
      </p:sp>
    </p:spTree>
    <p:extLst>
      <p:ext uri="{BB962C8B-B14F-4D97-AF65-F5344CB8AC3E}">
        <p14:creationId xmlns:p14="http://schemas.microsoft.com/office/powerpoint/2010/main" val="2091216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34D7D-4D03-2372-1E90-079FD266B8FC}"/>
              </a:ext>
            </a:extLst>
          </p:cNvPr>
          <p:cNvSpPr>
            <a:spLocks noGrp="1"/>
          </p:cNvSpPr>
          <p:nvPr>
            <p:ph type="title"/>
          </p:nvPr>
        </p:nvSpPr>
        <p:spPr/>
        <p:txBody>
          <a:bodyPr/>
          <a:lstStyle/>
          <a:p>
            <a:r>
              <a:rPr lang="en-GB" dirty="0"/>
              <a:t>Radioactive Waste disposal pathways</a:t>
            </a:r>
          </a:p>
        </p:txBody>
      </p:sp>
      <p:sp>
        <p:nvSpPr>
          <p:cNvPr id="3" name="Date Placeholder 2">
            <a:extLst>
              <a:ext uri="{FF2B5EF4-FFF2-40B4-BE49-F238E27FC236}">
                <a16:creationId xmlns:a16="http://schemas.microsoft.com/office/drawing/2014/main" id="{3D55EA4F-7F19-EA5A-79B7-1CF2BF5E604C}"/>
              </a:ext>
            </a:extLst>
          </p:cNvPr>
          <p:cNvSpPr>
            <a:spLocks noGrp="1"/>
          </p:cNvSpPr>
          <p:nvPr>
            <p:ph type="dt" sz="half" idx="10"/>
          </p:nvPr>
        </p:nvSpPr>
        <p:spPr/>
        <p:txBody>
          <a:bodyPr/>
          <a:lstStyle/>
          <a:p>
            <a:pPr>
              <a:defRPr/>
            </a:pPr>
            <a:r>
              <a:rPr lang="en-GB"/>
              <a:t>18/09/2024</a:t>
            </a:r>
            <a:endParaRPr lang="en-GB" dirty="0"/>
          </a:p>
        </p:txBody>
      </p:sp>
      <p:sp>
        <p:nvSpPr>
          <p:cNvPr id="4" name="Slide Number Placeholder 3">
            <a:extLst>
              <a:ext uri="{FF2B5EF4-FFF2-40B4-BE49-F238E27FC236}">
                <a16:creationId xmlns:a16="http://schemas.microsoft.com/office/drawing/2014/main" id="{481EA8A1-A0CD-5528-4500-0023CCECE1C2}"/>
              </a:ext>
            </a:extLst>
          </p:cNvPr>
          <p:cNvSpPr>
            <a:spLocks noGrp="1"/>
          </p:cNvSpPr>
          <p:nvPr>
            <p:ph type="sldNum" sz="quarter" idx="11"/>
          </p:nvPr>
        </p:nvSpPr>
        <p:spPr/>
        <p:txBody>
          <a:bodyPr/>
          <a:lstStyle/>
          <a:p>
            <a:pPr>
              <a:defRPr/>
            </a:pPr>
            <a:fld id="{E2A69FA1-B048-DD41-98A9-3CA9AFCDB77F}" type="slidenum">
              <a:rPr lang="en-GB" smtClean="0"/>
              <a:pPr>
                <a:defRPr/>
              </a:pPr>
              <a:t>7</a:t>
            </a:fld>
            <a:endParaRPr lang="en-GB" dirty="0"/>
          </a:p>
        </p:txBody>
      </p:sp>
      <p:graphicFrame>
        <p:nvGraphicFramePr>
          <p:cNvPr id="6" name="Table 4">
            <a:extLst>
              <a:ext uri="{FF2B5EF4-FFF2-40B4-BE49-F238E27FC236}">
                <a16:creationId xmlns:a16="http://schemas.microsoft.com/office/drawing/2014/main" id="{00BA46F5-B024-2C78-DC9E-928FE247E836}"/>
              </a:ext>
            </a:extLst>
          </p:cNvPr>
          <p:cNvGraphicFramePr>
            <a:graphicFrameLocks noGrp="1"/>
          </p:cNvGraphicFramePr>
          <p:nvPr>
            <p:extLst>
              <p:ext uri="{D42A27DB-BD31-4B8C-83A1-F6EECF244321}">
                <p14:modId xmlns:p14="http://schemas.microsoft.com/office/powerpoint/2010/main" val="665693563"/>
              </p:ext>
            </p:extLst>
          </p:nvPr>
        </p:nvGraphicFramePr>
        <p:xfrm>
          <a:off x="768000" y="2470359"/>
          <a:ext cx="10656000" cy="3205480"/>
        </p:xfrm>
        <a:graphic>
          <a:graphicData uri="http://schemas.openxmlformats.org/drawingml/2006/table">
            <a:tbl>
              <a:tblPr firstRow="1" bandRow="1">
                <a:tableStyleId>{073A0DAA-6AF3-43AB-8588-CEC1D06C72B9}</a:tableStyleId>
              </a:tblPr>
              <a:tblGrid>
                <a:gridCol w="4680000">
                  <a:extLst>
                    <a:ext uri="{9D8B030D-6E8A-4147-A177-3AD203B41FA5}">
                      <a16:colId xmlns:a16="http://schemas.microsoft.com/office/drawing/2014/main" val="4253785309"/>
                    </a:ext>
                  </a:extLst>
                </a:gridCol>
                <a:gridCol w="5976000">
                  <a:extLst>
                    <a:ext uri="{9D8B030D-6E8A-4147-A177-3AD203B41FA5}">
                      <a16:colId xmlns:a16="http://schemas.microsoft.com/office/drawing/2014/main" val="1812471075"/>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r"/>
                      <a:r>
                        <a:rPr lang="en-CH" dirty="0">
                          <a:latin typeface="+mn-lt"/>
                        </a:rPr>
                        <a:t>CERN RW classification</a:t>
                      </a:r>
                    </a:p>
                  </a:txBody>
                  <a:tcPr anchor="ct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l"/>
                      <a:r>
                        <a:rPr lang="en-CH" dirty="0">
                          <a:latin typeface="+mn-lt"/>
                        </a:rPr>
                        <a:t>Disposal pathway</a:t>
                      </a:r>
                    </a:p>
                  </a:txBody>
                  <a:tcPr anchor="ctr"/>
                </a:tc>
                <a:extLst>
                  <a:ext uri="{0D108BD9-81ED-4DB2-BD59-A6C34878D82A}">
                    <a16:rowId xmlns:a16="http://schemas.microsoft.com/office/drawing/2014/main" val="1709839618"/>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dirty="0">
                          <a:solidFill>
                            <a:srgbClr val="4D4D4D"/>
                          </a:solidFill>
                          <a:latin typeface="+mn-lt"/>
                        </a:rPr>
                        <a:t>Clearance</a:t>
                      </a:r>
                      <a:r>
                        <a:rPr lang="en-CH" dirty="0">
                          <a:solidFill>
                            <a:srgbClr val="4D4D4D"/>
                          </a:solidFill>
                          <a:latin typeface="+mn-lt"/>
                        </a:rPr>
                        <a:t> candidates – </a:t>
                      </a:r>
                      <a:r>
                        <a:rPr lang="en-CH" b="1" dirty="0">
                          <a:solidFill>
                            <a:schemeClr val="tx1"/>
                          </a:solidFill>
                          <a:latin typeface="+mn-lt"/>
                        </a:rPr>
                        <a:t>CL</a:t>
                      </a:r>
                    </a:p>
                    <a:p>
                      <a:pPr algn="r"/>
                      <a:r>
                        <a:rPr lang="en-CH" dirty="0">
                          <a:solidFill>
                            <a:srgbClr val="4D4D4D"/>
                          </a:solidFill>
                          <a:latin typeface="+mn-lt"/>
                        </a:rPr>
                        <a:t>(Candidats </a:t>
                      </a:r>
                      <a:r>
                        <a:rPr lang="en-GB" dirty="0">
                          <a:solidFill>
                            <a:srgbClr val="4D4D4D"/>
                          </a:solidFill>
                          <a:latin typeface="+mn-lt"/>
                        </a:rPr>
                        <a:t>à</a:t>
                      </a:r>
                      <a:r>
                        <a:rPr lang="en-CH" dirty="0">
                          <a:solidFill>
                            <a:srgbClr val="4D4D4D"/>
                          </a:solidFill>
                          <a:latin typeface="+mn-lt"/>
                        </a:rPr>
                        <a:t> la Liberation Inconditionelle)</a:t>
                      </a: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l"/>
                      <a:r>
                        <a:rPr lang="en-CH" dirty="0">
                          <a:solidFill>
                            <a:srgbClr val="4D4D4D"/>
                          </a:solidFill>
                          <a:latin typeface="+mn-lt"/>
                        </a:rPr>
                        <a:t>Release from regulatory control in </a:t>
                      </a:r>
                      <a:r>
                        <a:rPr lang="en-CH" dirty="0">
                          <a:solidFill>
                            <a:schemeClr val="tx1"/>
                          </a:solidFill>
                          <a:latin typeface="+mn-lt"/>
                        </a:rPr>
                        <a:t>Switzerland</a:t>
                      </a:r>
                      <a:r>
                        <a:rPr lang="en-CH" dirty="0">
                          <a:solidFill>
                            <a:srgbClr val="4D4D4D"/>
                          </a:solidFill>
                          <a:latin typeface="+mn-lt"/>
                        </a:rPr>
                        <a:t> (clearance ↔ “free release”)</a:t>
                      </a:r>
                    </a:p>
                  </a:txBody>
                  <a:tcPr anchor="ctr"/>
                </a:tc>
                <a:extLst>
                  <a:ext uri="{0D108BD9-81ED-4DB2-BD59-A6C34878D82A}">
                    <a16:rowId xmlns:a16="http://schemas.microsoft.com/office/drawing/2014/main" val="2869825908"/>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dirty="0">
                          <a:solidFill>
                            <a:srgbClr val="4D4D4D"/>
                          </a:solidFill>
                          <a:latin typeface="+mn-lt"/>
                        </a:rPr>
                        <a:t>Very Low-Level Waste – </a:t>
                      </a:r>
                      <a:r>
                        <a:rPr lang="en-CH" b="1" dirty="0">
                          <a:solidFill>
                            <a:schemeClr val="tx1"/>
                          </a:solidFill>
                          <a:latin typeface="+mn-lt"/>
                        </a:rPr>
                        <a:t>TFA</a:t>
                      </a:r>
                    </a:p>
                    <a:p>
                      <a:pPr algn="r"/>
                      <a:r>
                        <a:rPr lang="en-CH" dirty="0">
                          <a:solidFill>
                            <a:srgbClr val="4D4D4D"/>
                          </a:solidFill>
                          <a:latin typeface="+mn-lt"/>
                        </a:rPr>
                        <a:t>(Tr</a:t>
                      </a:r>
                      <a:r>
                        <a:rPr lang="en-GB" dirty="0">
                          <a:solidFill>
                            <a:srgbClr val="4D4D4D"/>
                          </a:solidFill>
                          <a:latin typeface="+mn-lt"/>
                        </a:rPr>
                        <a:t>è</a:t>
                      </a:r>
                      <a:r>
                        <a:rPr lang="en-CH" dirty="0">
                          <a:solidFill>
                            <a:srgbClr val="4D4D4D"/>
                          </a:solidFill>
                          <a:latin typeface="+mn-lt"/>
                        </a:rPr>
                        <a:t>s Faibles Activit</a:t>
                      </a:r>
                      <a:r>
                        <a:rPr lang="en-GB" dirty="0">
                          <a:solidFill>
                            <a:srgbClr val="4D4D4D"/>
                          </a:solidFill>
                          <a:latin typeface="+mn-lt"/>
                        </a:rPr>
                        <a:t>é</a:t>
                      </a:r>
                      <a:r>
                        <a:rPr lang="en-CH" dirty="0">
                          <a:solidFill>
                            <a:srgbClr val="4D4D4D"/>
                          </a:solidFill>
                          <a:latin typeface="+mn-lt"/>
                        </a:rPr>
                        <a:t>s)</a:t>
                      </a: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l"/>
                      <a:r>
                        <a:rPr lang="en-CH" dirty="0">
                          <a:solidFill>
                            <a:srgbClr val="4D4D4D"/>
                          </a:solidFill>
                          <a:latin typeface="+mn-lt"/>
                        </a:rPr>
                        <a:t>Surface disposal in </a:t>
                      </a:r>
                      <a:r>
                        <a:rPr lang="en-CH" dirty="0">
                          <a:solidFill>
                            <a:schemeClr val="tx1"/>
                          </a:solidFill>
                          <a:latin typeface="+mn-lt"/>
                        </a:rPr>
                        <a:t>France</a:t>
                      </a:r>
                      <a:r>
                        <a:rPr lang="en-CH" dirty="0">
                          <a:solidFill>
                            <a:srgbClr val="4D4D4D"/>
                          </a:solidFill>
                          <a:latin typeface="+mn-lt"/>
                        </a:rPr>
                        <a:t>, as defined by the acceptance criteria of the ANDRA CIRES repository.</a:t>
                      </a:r>
                    </a:p>
                  </a:txBody>
                  <a:tcPr anchor="ctr"/>
                </a:tc>
                <a:extLst>
                  <a:ext uri="{0D108BD9-81ED-4DB2-BD59-A6C34878D82A}">
                    <a16:rowId xmlns:a16="http://schemas.microsoft.com/office/drawing/2014/main" val="3079216414"/>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dirty="0">
                          <a:solidFill>
                            <a:srgbClr val="4D4D4D"/>
                          </a:solidFill>
                          <a:latin typeface="+mn-lt"/>
                        </a:rPr>
                        <a:t>Intermediate &amp; Low-Level Waste – </a:t>
                      </a:r>
                      <a:r>
                        <a:rPr lang="en-CH" b="1" dirty="0">
                          <a:solidFill>
                            <a:schemeClr val="tx1"/>
                          </a:solidFill>
                          <a:latin typeface="+mn-lt"/>
                        </a:rPr>
                        <a:t>FMA-VC</a:t>
                      </a:r>
                    </a:p>
                    <a:p>
                      <a:pPr algn="r"/>
                      <a:r>
                        <a:rPr lang="en-CH" dirty="0">
                          <a:solidFill>
                            <a:srgbClr val="4D4D4D"/>
                          </a:solidFill>
                          <a:latin typeface="+mn-lt"/>
                        </a:rPr>
                        <a:t>(Faibles et Moyennes Activit</a:t>
                      </a:r>
                      <a:r>
                        <a:rPr lang="en-GB" dirty="0">
                          <a:solidFill>
                            <a:srgbClr val="4D4D4D"/>
                          </a:solidFill>
                          <a:latin typeface="+mn-lt"/>
                        </a:rPr>
                        <a:t>é</a:t>
                      </a:r>
                      <a:r>
                        <a:rPr lang="en-CH" dirty="0">
                          <a:solidFill>
                            <a:srgbClr val="4D4D4D"/>
                          </a:solidFill>
                          <a:latin typeface="+mn-lt"/>
                        </a:rPr>
                        <a:t>s a Vies Courtes)</a:t>
                      </a: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l"/>
                      <a:r>
                        <a:rPr lang="en-GB" dirty="0">
                          <a:solidFill>
                            <a:srgbClr val="4D4D4D"/>
                          </a:solidFill>
                          <a:latin typeface="+mn-lt"/>
                        </a:rPr>
                        <a:t>﻿Short-lived intermediate and low level waste, half-life &lt;30 years. Surface disposal in </a:t>
                      </a:r>
                      <a:r>
                        <a:rPr lang="en-GB" dirty="0">
                          <a:solidFill>
                            <a:schemeClr val="tx1"/>
                          </a:solidFill>
                          <a:latin typeface="+mn-lt"/>
                        </a:rPr>
                        <a:t>France</a:t>
                      </a:r>
                      <a:r>
                        <a:rPr lang="en-GB" dirty="0">
                          <a:solidFill>
                            <a:srgbClr val="4D4D4D"/>
                          </a:solidFill>
                          <a:latin typeface="+mn-lt"/>
                        </a:rPr>
                        <a:t> as defined by acceptance criteria in ANDRA CSA repository.</a:t>
                      </a:r>
                      <a:endParaRPr lang="en-CH" dirty="0">
                        <a:solidFill>
                          <a:srgbClr val="4D4D4D"/>
                        </a:solidFill>
                        <a:latin typeface="+mn-lt"/>
                      </a:endParaRPr>
                    </a:p>
                  </a:txBody>
                  <a:tcPr anchor="ctr"/>
                </a:tc>
                <a:extLst>
                  <a:ext uri="{0D108BD9-81ED-4DB2-BD59-A6C34878D82A}">
                    <a16:rowId xmlns:a16="http://schemas.microsoft.com/office/drawing/2014/main" val="2077236611"/>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dirty="0">
                          <a:solidFill>
                            <a:srgbClr val="4D4D4D"/>
                          </a:solidFill>
                          <a:latin typeface="+mn-lt"/>
                        </a:rPr>
                        <a:t>Intermediate &amp; Low-Level Waste – </a:t>
                      </a:r>
                      <a:r>
                        <a:rPr lang="en-CH" b="1" dirty="0">
                          <a:solidFill>
                            <a:schemeClr val="tx1"/>
                          </a:solidFill>
                          <a:latin typeface="+mn-lt"/>
                        </a:rPr>
                        <a:t>FA-MA</a:t>
                      </a:r>
                    </a:p>
                    <a:p>
                      <a:pPr algn="r"/>
                      <a:r>
                        <a:rPr lang="en-CH" dirty="0">
                          <a:solidFill>
                            <a:srgbClr val="4D4D4D"/>
                          </a:solidFill>
                          <a:latin typeface="+mn-lt"/>
                        </a:rPr>
                        <a:t>(Faibles Activites et Moyennes Activit</a:t>
                      </a:r>
                      <a:r>
                        <a:rPr lang="en-GB" dirty="0">
                          <a:solidFill>
                            <a:srgbClr val="4D4D4D"/>
                          </a:solidFill>
                          <a:latin typeface="+mn-lt"/>
                        </a:rPr>
                        <a:t>é</a:t>
                      </a:r>
                      <a:r>
                        <a:rPr lang="en-CH" dirty="0">
                          <a:solidFill>
                            <a:srgbClr val="4D4D4D"/>
                          </a:solidFill>
                          <a:latin typeface="+mn-lt"/>
                        </a:rPr>
                        <a:t>s)</a:t>
                      </a: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l"/>
                      <a:r>
                        <a:rPr lang="en-GB" dirty="0">
                          <a:solidFill>
                            <a:srgbClr val="4D4D4D"/>
                          </a:solidFill>
                          <a:latin typeface="+mn-lt"/>
                        </a:rPr>
                        <a:t>﻿Intermediate and low-level waste which does not fulfil the FMA-VC criteria and disposal in </a:t>
                      </a:r>
                      <a:r>
                        <a:rPr lang="en-GB" dirty="0">
                          <a:solidFill>
                            <a:schemeClr val="tx1"/>
                          </a:solidFill>
                          <a:latin typeface="+mn-lt"/>
                        </a:rPr>
                        <a:t>Switzerland</a:t>
                      </a:r>
                      <a:r>
                        <a:rPr lang="en-GB" dirty="0">
                          <a:solidFill>
                            <a:srgbClr val="4D4D4D"/>
                          </a:solidFill>
                          <a:latin typeface="+mn-lt"/>
                        </a:rPr>
                        <a:t> (PSI).</a:t>
                      </a:r>
                      <a:endParaRPr lang="en-CH" dirty="0">
                        <a:solidFill>
                          <a:srgbClr val="4D4D4D"/>
                        </a:solidFill>
                        <a:latin typeface="+mn-lt"/>
                      </a:endParaRPr>
                    </a:p>
                  </a:txBody>
                  <a:tcPr anchor="ctr"/>
                </a:tc>
                <a:extLst>
                  <a:ext uri="{0D108BD9-81ED-4DB2-BD59-A6C34878D82A}">
                    <a16:rowId xmlns:a16="http://schemas.microsoft.com/office/drawing/2014/main" val="3490270243"/>
                  </a:ext>
                </a:extLst>
              </a:tr>
            </a:tbl>
          </a:graphicData>
        </a:graphic>
      </p:graphicFrame>
      <p:sp>
        <p:nvSpPr>
          <p:cNvPr id="7" name="TextBox 6">
            <a:extLst>
              <a:ext uri="{FF2B5EF4-FFF2-40B4-BE49-F238E27FC236}">
                <a16:creationId xmlns:a16="http://schemas.microsoft.com/office/drawing/2014/main" id="{E52D984E-D190-FFEB-BF62-BB925B15B8C4}"/>
              </a:ext>
            </a:extLst>
          </p:cNvPr>
          <p:cNvSpPr txBox="1"/>
          <p:nvPr/>
        </p:nvSpPr>
        <p:spPr>
          <a:xfrm>
            <a:off x="249805" y="1215266"/>
            <a:ext cx="11748520" cy="1077218"/>
          </a:xfrm>
          <a:prstGeom prst="rect">
            <a:avLst/>
          </a:prstGeom>
          <a:noFill/>
        </p:spPr>
        <p:txBody>
          <a:bodyPr wrap="square" rtlCol="0">
            <a:spAutoFit/>
          </a:bodyPr>
          <a:lstStyle/>
          <a:p>
            <a:pPr marL="285750" indent="-285750" algn="just" eaLnBrk="1" fontAlgn="auto" hangingPunct="1">
              <a:spcBef>
                <a:spcPts val="0"/>
              </a:spcBef>
              <a:spcAft>
                <a:spcPts val="0"/>
              </a:spcAft>
              <a:buClr>
                <a:srgbClr val="36474F"/>
              </a:buClr>
              <a:buFont typeface="Wingdings" pitchFamily="2" charset="2"/>
              <a:buChar char="ü"/>
            </a:pPr>
            <a:r>
              <a:rPr lang="en-CH" sz="1600" dirty="0">
                <a:solidFill>
                  <a:srgbClr val="36474F"/>
                </a:solidFill>
                <a:latin typeface="+mn-lt"/>
              </a:rPr>
              <a:t>From 2010, </a:t>
            </a:r>
            <a:r>
              <a:rPr lang="en-CH" sz="1600" dirty="0">
                <a:latin typeface="+mn-lt"/>
              </a:rPr>
              <a:t>tripartite agreement </a:t>
            </a:r>
            <a:r>
              <a:rPr lang="en-CH" sz="1600" dirty="0">
                <a:solidFill>
                  <a:srgbClr val="36474F"/>
                </a:solidFill>
                <a:latin typeface="+mn-lt"/>
              </a:rPr>
              <a:t>between CERN and Host States, represented by </a:t>
            </a:r>
            <a:r>
              <a:rPr lang="en-GB" sz="1600" dirty="0">
                <a:solidFill>
                  <a:srgbClr val="36474F"/>
                </a:solidFill>
                <a:latin typeface="+mn-lt"/>
              </a:rPr>
              <a:t>Swiss Federal Office of Public Health (OFSP) and the French Nuclear Safety Authority (ASN) -&gt; </a:t>
            </a:r>
            <a:r>
              <a:rPr lang="en-GB" sz="1600" dirty="0">
                <a:solidFill>
                  <a:srgbClr val="36474F"/>
                </a:solidFill>
                <a:latin typeface="+mn-lt"/>
                <a:hlinkClick r:id="rId2">
                  <a:extLst>
                    <a:ext uri="{A12FA001-AC4F-418D-AE19-62706E023703}">
                      <ahyp:hlinkClr xmlns:ahyp="http://schemas.microsoft.com/office/drawing/2018/hyperlinkcolor" val="tx"/>
                    </a:ext>
                  </a:extLst>
                </a:hlinkClick>
              </a:rPr>
              <a:t>link</a:t>
            </a:r>
            <a:r>
              <a:rPr lang="en-CH" sz="1600" dirty="0">
                <a:solidFill>
                  <a:srgbClr val="36474F"/>
                </a:solidFill>
                <a:latin typeface="+mn-lt"/>
              </a:rPr>
              <a:t> </a:t>
            </a:r>
          </a:p>
          <a:p>
            <a:pPr marL="285750" indent="-285750" algn="just" eaLnBrk="1" fontAlgn="auto" hangingPunct="1">
              <a:spcBef>
                <a:spcPts val="0"/>
              </a:spcBef>
              <a:spcAft>
                <a:spcPts val="0"/>
              </a:spcAft>
              <a:buClr>
                <a:srgbClr val="36474F"/>
              </a:buClr>
              <a:buFont typeface="Wingdings" pitchFamily="2" charset="2"/>
              <a:buChar char="ü"/>
            </a:pPr>
            <a:r>
              <a:rPr lang="en-GB" sz="1600" dirty="0">
                <a:solidFill>
                  <a:srgbClr val="36474F"/>
                </a:solidFill>
                <a:latin typeface="+mn-lt"/>
              </a:rPr>
              <a:t>“</a:t>
            </a:r>
            <a:r>
              <a:rPr lang="en-GB" sz="1600" dirty="0">
                <a:latin typeface="+mn-lt"/>
              </a:rPr>
              <a:t>Fair Share</a:t>
            </a:r>
            <a:r>
              <a:rPr lang="en-GB" sz="1600" dirty="0">
                <a:solidFill>
                  <a:srgbClr val="36474F"/>
                </a:solidFill>
                <a:latin typeface="+mn-lt"/>
              </a:rPr>
              <a:t>” principle revised in March 2022, with three indicators: the volume eliminated, radiotoxicity and elimination costs. </a:t>
            </a:r>
          </a:p>
          <a:p>
            <a:pPr marL="285750" indent="-285750" algn="just" eaLnBrk="1" fontAlgn="auto" hangingPunct="1">
              <a:spcBef>
                <a:spcPts val="0"/>
              </a:spcBef>
              <a:spcAft>
                <a:spcPts val="0"/>
              </a:spcAft>
              <a:buClr>
                <a:srgbClr val="36474F"/>
              </a:buClr>
              <a:buFont typeface="Wingdings" pitchFamily="2" charset="2"/>
              <a:buChar char="ü"/>
            </a:pPr>
            <a:r>
              <a:rPr lang="en-GB" sz="1600" dirty="0">
                <a:solidFill>
                  <a:srgbClr val="36474F"/>
                </a:solidFill>
                <a:latin typeface="+mn-lt"/>
              </a:rPr>
              <a:t>With these indicators, it will now be possible to better compare and measure the share between the two Host States</a:t>
            </a:r>
            <a:endParaRPr lang="en-CH" sz="1600" dirty="0">
              <a:solidFill>
                <a:srgbClr val="36474F"/>
              </a:solidFill>
              <a:latin typeface="+mn-lt"/>
            </a:endParaRPr>
          </a:p>
        </p:txBody>
      </p:sp>
    </p:spTree>
    <p:extLst>
      <p:ext uri="{BB962C8B-B14F-4D97-AF65-F5344CB8AC3E}">
        <p14:creationId xmlns:p14="http://schemas.microsoft.com/office/powerpoint/2010/main" val="223065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a:xfrm>
            <a:off x="838200" y="2766219"/>
            <a:ext cx="10515600" cy="1325563"/>
          </a:xfrm>
        </p:spPr>
        <p:txBody>
          <a:bodyPr/>
          <a:lstStyle/>
          <a:p>
            <a:pPr algn="ctr"/>
            <a:r>
              <a:rPr lang="en-US" dirty="0">
                <a:cs typeface="Arial"/>
              </a:rPr>
              <a:t>Removal of the TAS in ATLAS/CMS</a:t>
            </a:r>
            <a:endParaRPr lang="en-US"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8</a:t>
            </a:fld>
            <a:endParaRPr lang="en-GB" dirty="0"/>
          </a:p>
        </p:txBody>
      </p:sp>
    </p:spTree>
    <p:extLst>
      <p:ext uri="{BB962C8B-B14F-4D97-AF65-F5344CB8AC3E}">
        <p14:creationId xmlns:p14="http://schemas.microsoft.com/office/powerpoint/2010/main" val="2016332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7413-3114-3DE8-BAE4-BAC7E8660974}"/>
              </a:ext>
            </a:extLst>
          </p:cNvPr>
          <p:cNvSpPr>
            <a:spLocks noGrp="1"/>
          </p:cNvSpPr>
          <p:nvPr>
            <p:ph type="title"/>
          </p:nvPr>
        </p:nvSpPr>
        <p:spPr/>
        <p:txBody>
          <a:bodyPr/>
          <a:lstStyle/>
          <a:p>
            <a:r>
              <a:rPr lang="en-US" dirty="0"/>
              <a:t>ATLAS open scenarios</a:t>
            </a:r>
            <a:endParaRPr lang="en-GB" dirty="0"/>
          </a:p>
        </p:txBody>
      </p:sp>
      <p:sp>
        <p:nvSpPr>
          <p:cNvPr id="4" name="Date Placeholder 3">
            <a:extLst>
              <a:ext uri="{FF2B5EF4-FFF2-40B4-BE49-F238E27FC236}">
                <a16:creationId xmlns:a16="http://schemas.microsoft.com/office/drawing/2014/main" id="{D6031D90-197C-5D56-76C3-F84816F146B7}"/>
              </a:ext>
            </a:extLst>
          </p:cNvPr>
          <p:cNvSpPr>
            <a:spLocks noGrp="1"/>
          </p:cNvSpPr>
          <p:nvPr>
            <p:ph type="dt" sz="half" idx="10"/>
          </p:nvPr>
        </p:nvSpPr>
        <p:spPr/>
        <p:txBody>
          <a:bodyPr/>
          <a:lstStyle/>
          <a:p>
            <a:pPr>
              <a:defRPr/>
            </a:pPr>
            <a:r>
              <a:rPr lang="en-GB" dirty="0"/>
              <a:t>18/09/2024</a:t>
            </a:r>
          </a:p>
        </p:txBody>
      </p:sp>
      <p:sp>
        <p:nvSpPr>
          <p:cNvPr id="5" name="Slide Number Placeholder 4">
            <a:extLst>
              <a:ext uri="{FF2B5EF4-FFF2-40B4-BE49-F238E27FC236}">
                <a16:creationId xmlns:a16="http://schemas.microsoft.com/office/drawing/2014/main" id="{6B6B42C2-D4DE-A821-CC6C-47FD2EE9BD5D}"/>
              </a:ext>
            </a:extLst>
          </p:cNvPr>
          <p:cNvSpPr>
            <a:spLocks noGrp="1"/>
          </p:cNvSpPr>
          <p:nvPr>
            <p:ph type="sldNum" sz="quarter" idx="11"/>
          </p:nvPr>
        </p:nvSpPr>
        <p:spPr/>
        <p:txBody>
          <a:bodyPr/>
          <a:lstStyle/>
          <a:p>
            <a:pPr>
              <a:defRPr/>
            </a:pPr>
            <a:fld id="{DE3B6E73-054D-6C4E-9975-9A683C5A9677}" type="slidenum">
              <a:rPr lang="en-GB" smtClean="0"/>
              <a:pPr>
                <a:defRPr/>
              </a:pPr>
              <a:t>9</a:t>
            </a:fld>
            <a:endParaRPr lang="en-GB" dirty="0"/>
          </a:p>
        </p:txBody>
      </p:sp>
      <p:sp>
        <p:nvSpPr>
          <p:cNvPr id="6" name="Content Placeholder 2">
            <a:extLst>
              <a:ext uri="{FF2B5EF4-FFF2-40B4-BE49-F238E27FC236}">
                <a16:creationId xmlns:a16="http://schemas.microsoft.com/office/drawing/2014/main" id="{D7809CB0-BB8B-BA17-F062-B8D3E54A5E07}"/>
              </a:ext>
            </a:extLst>
          </p:cNvPr>
          <p:cNvSpPr>
            <a:spLocks noGrp="1"/>
          </p:cNvSpPr>
          <p:nvPr>
            <p:ph idx="1"/>
          </p:nvPr>
        </p:nvSpPr>
        <p:spPr>
          <a:xfrm>
            <a:off x="838200" y="1825625"/>
            <a:ext cx="5257800" cy="4184650"/>
          </a:xfrm>
        </p:spPr>
        <p:txBody>
          <a:bodyPr/>
          <a:lstStyle/>
          <a:p>
            <a:r>
              <a:rPr lang="en-US" sz="2000" dirty="0"/>
              <a:t>Several configurations studied and discussed with ATLAS representatives.</a:t>
            </a:r>
          </a:p>
          <a:p>
            <a:pPr lvl="1"/>
            <a:r>
              <a:rPr lang="en-US" sz="1600" dirty="0"/>
              <a:t>Results summarized in T. Lorenzon et al., </a:t>
            </a:r>
            <a:r>
              <a:rPr lang="en-US" sz="1600" dirty="0">
                <a:hlinkClick r:id="rId2"/>
              </a:rPr>
              <a:t>EDMS 3061416 </a:t>
            </a:r>
            <a:endParaRPr lang="en-US" sz="1600" dirty="0"/>
          </a:p>
          <a:p>
            <a:r>
              <a:rPr lang="en-US" sz="2000" dirty="0"/>
              <a:t>The most representative configurations for the TAS extraction scenario are the configuration 02-a “Before TAS removal” and configuration 02-b “TAS removal”</a:t>
            </a:r>
            <a:endParaRPr lang="en-US" sz="1600" dirty="0"/>
          </a:p>
          <a:p>
            <a:r>
              <a:rPr lang="en-US" sz="2000" dirty="0"/>
              <a:t>To stay on the conservative side, the cooling time that can be considered is 5 months from the end of proton physics in Run 3 (consistent with TAS dose rate estimates).</a:t>
            </a:r>
          </a:p>
        </p:txBody>
      </p:sp>
      <p:grpSp>
        <p:nvGrpSpPr>
          <p:cNvPr id="14" name="Group 13">
            <a:extLst>
              <a:ext uri="{FF2B5EF4-FFF2-40B4-BE49-F238E27FC236}">
                <a16:creationId xmlns:a16="http://schemas.microsoft.com/office/drawing/2014/main" id="{7D624F15-FEEC-4745-94BD-B56447C2E1AD}"/>
              </a:ext>
            </a:extLst>
          </p:cNvPr>
          <p:cNvGrpSpPr/>
          <p:nvPr/>
        </p:nvGrpSpPr>
        <p:grpSpPr>
          <a:xfrm>
            <a:off x="6695755" y="312182"/>
            <a:ext cx="5489447" cy="2703137"/>
            <a:chOff x="6695755" y="312182"/>
            <a:chExt cx="5489447" cy="2703137"/>
          </a:xfrm>
        </p:grpSpPr>
        <p:pic>
          <p:nvPicPr>
            <p:cNvPr id="8" name="Picture 7" descr="A rainbow colored image of a building&#10;&#10;Description automatically generated with medium confidence">
              <a:extLst>
                <a:ext uri="{FF2B5EF4-FFF2-40B4-BE49-F238E27FC236}">
                  <a16:creationId xmlns:a16="http://schemas.microsoft.com/office/drawing/2014/main" id="{D7988C3E-EAEF-4D01-CA40-483A2ADCBE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5755" y="312182"/>
              <a:ext cx="5489447" cy="2703137"/>
            </a:xfrm>
            <a:prstGeom prst="rect">
              <a:avLst/>
            </a:prstGeom>
          </p:spPr>
        </p:pic>
        <p:pic>
          <p:nvPicPr>
            <p:cNvPr id="12" name="Picture 11">
              <a:extLst>
                <a:ext uri="{FF2B5EF4-FFF2-40B4-BE49-F238E27FC236}">
                  <a16:creationId xmlns:a16="http://schemas.microsoft.com/office/drawing/2014/main" id="{107F77DD-7210-BED5-A591-4C2603944600}"/>
                </a:ext>
              </a:extLst>
            </p:cNvPr>
            <p:cNvPicPr>
              <a:picLocks noChangeAspect="1"/>
            </p:cNvPicPr>
            <p:nvPr/>
          </p:nvPicPr>
          <p:blipFill rotWithShape="1">
            <a:blip r:embed="rId4">
              <a:extLst>
                <a:ext uri="{28A0092B-C50C-407E-A947-70E740481C1C}">
                  <a14:useLocalDpi xmlns:a14="http://schemas.microsoft.com/office/drawing/2010/main" val="0"/>
                </a:ext>
              </a:extLst>
            </a:blip>
            <a:srcRect l="22101" t="-14599" b="-1"/>
            <a:stretch/>
          </p:blipFill>
          <p:spPr>
            <a:xfrm>
              <a:off x="7642191" y="422615"/>
              <a:ext cx="3305808" cy="99685"/>
            </a:xfrm>
            <a:prstGeom prst="rect">
              <a:avLst/>
            </a:prstGeom>
            <a:solidFill>
              <a:schemeClr val="bg1"/>
            </a:solidFill>
          </p:spPr>
        </p:pic>
      </p:grpSp>
      <p:grpSp>
        <p:nvGrpSpPr>
          <p:cNvPr id="15" name="Group 14">
            <a:extLst>
              <a:ext uri="{FF2B5EF4-FFF2-40B4-BE49-F238E27FC236}">
                <a16:creationId xmlns:a16="http://schemas.microsoft.com/office/drawing/2014/main" id="{803A6B69-3B65-3EF9-1136-CDDD0C38F760}"/>
              </a:ext>
            </a:extLst>
          </p:cNvPr>
          <p:cNvGrpSpPr/>
          <p:nvPr/>
        </p:nvGrpSpPr>
        <p:grpSpPr>
          <a:xfrm>
            <a:off x="6695754" y="3247068"/>
            <a:ext cx="5489447" cy="2703136"/>
            <a:chOff x="6695754" y="3247068"/>
            <a:chExt cx="5489447" cy="2703136"/>
          </a:xfrm>
        </p:grpSpPr>
        <p:pic>
          <p:nvPicPr>
            <p:cNvPr id="11" name="Picture 10">
              <a:extLst>
                <a:ext uri="{FF2B5EF4-FFF2-40B4-BE49-F238E27FC236}">
                  <a16:creationId xmlns:a16="http://schemas.microsoft.com/office/drawing/2014/main" id="{1C35828E-BA10-54A9-980D-67D72E2C7B0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695754" y="3247068"/>
              <a:ext cx="5489447" cy="2703136"/>
            </a:xfrm>
            <a:prstGeom prst="rect">
              <a:avLst/>
            </a:prstGeom>
          </p:spPr>
        </p:pic>
        <p:pic>
          <p:nvPicPr>
            <p:cNvPr id="13" name="Picture 12">
              <a:extLst>
                <a:ext uri="{FF2B5EF4-FFF2-40B4-BE49-F238E27FC236}">
                  <a16:creationId xmlns:a16="http://schemas.microsoft.com/office/drawing/2014/main" id="{8D8FC9F2-73ED-69CD-8A3C-5C4F1A034710}"/>
                </a:ext>
              </a:extLst>
            </p:cNvPr>
            <p:cNvPicPr>
              <a:picLocks noChangeAspect="1"/>
            </p:cNvPicPr>
            <p:nvPr/>
          </p:nvPicPr>
          <p:blipFill rotWithShape="1">
            <a:blip r:embed="rId4">
              <a:extLst>
                <a:ext uri="{28A0092B-C50C-407E-A947-70E740481C1C}">
                  <a14:useLocalDpi xmlns:a14="http://schemas.microsoft.com/office/drawing/2010/main" val="0"/>
                </a:ext>
              </a:extLst>
            </a:blip>
            <a:srcRect l="22101" t="-14599" b="-1"/>
            <a:stretch/>
          </p:blipFill>
          <p:spPr>
            <a:xfrm>
              <a:off x="7642191" y="3360107"/>
              <a:ext cx="3305808" cy="99685"/>
            </a:xfrm>
            <a:prstGeom prst="rect">
              <a:avLst/>
            </a:prstGeom>
            <a:solidFill>
              <a:schemeClr val="bg1"/>
            </a:solidFill>
          </p:spPr>
        </p:pic>
      </p:grpSp>
    </p:spTree>
    <p:extLst>
      <p:ext uri="{BB962C8B-B14F-4D97-AF65-F5344CB8AC3E}">
        <p14:creationId xmlns:p14="http://schemas.microsoft.com/office/powerpoint/2010/main" val="3590481305"/>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RP_PPTTemplate" id="{C4BB7189-185B-4762-9339-5E7CC5AE9AC2}" vid="{239EFF58-88C6-4716-A535-6606C0785EA4}"/>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RP_PPTTemplate" id="{C4BB7189-185B-4762-9339-5E7CC5AE9AC2}" vid="{258824E5-49BB-4FA1-A8C3-01B1490630A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20230723_INFANTINO_IRRMA11_LHC</Template>
  <TotalTime>8296</TotalTime>
  <Words>2564</Words>
  <Application>Microsoft Office PowerPoint</Application>
  <PresentationFormat>Widescreen</PresentationFormat>
  <Paragraphs>299</Paragraphs>
  <Slides>29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29</vt:i4>
      </vt:variant>
    </vt:vector>
  </HeadingPairs>
  <TitlesOfParts>
    <vt:vector size="38" baseType="lpstr">
      <vt:lpstr>Arial</vt:lpstr>
      <vt:lpstr>Calibri</vt:lpstr>
      <vt:lpstr>Calibri Light</vt:lpstr>
      <vt:lpstr>PingFang SC Regular</vt:lpstr>
      <vt:lpstr>Symbol</vt:lpstr>
      <vt:lpstr>Wingdings</vt:lpstr>
      <vt:lpstr>Wingdings,Sans-Serif</vt:lpstr>
      <vt:lpstr>CERNCorporate16-9</vt:lpstr>
      <vt:lpstr>End Slides</vt:lpstr>
      <vt:lpstr>Overview of Radiation Protection aspects for the 1st HL-LHC WP8 LS3 Readiness meeting</vt:lpstr>
      <vt:lpstr>Outlook</vt:lpstr>
      <vt:lpstr>Recall on ALARA at CERN</vt:lpstr>
      <vt:lpstr>Dose objective</vt:lpstr>
      <vt:lpstr>DIMR</vt:lpstr>
      <vt:lpstr>Internal transport</vt:lpstr>
      <vt:lpstr>Radioactive Waste disposal pathways</vt:lpstr>
      <vt:lpstr>Removal of the TAS in ATLAS/CMS</vt:lpstr>
      <vt:lpstr>ATLAS open scenarios</vt:lpstr>
      <vt:lpstr>CMS open scenarios</vt:lpstr>
      <vt:lpstr>ATLAS TAS and cradle </vt:lpstr>
      <vt:lpstr>CMS TAS and cradle </vt:lpstr>
      <vt:lpstr>ATLAS JFC3 and JFSU</vt:lpstr>
      <vt:lpstr>ATLAS TAS and cradle </vt:lpstr>
      <vt:lpstr>CMS TAS and cradle </vt:lpstr>
      <vt:lpstr>Transport of the TAS – preliminary solutions</vt:lpstr>
      <vt:lpstr>TAN to TAXN conversion</vt:lpstr>
      <vt:lpstr>PowerPoint Presentation</vt:lpstr>
      <vt:lpstr>PowerPoint Presentation</vt:lpstr>
      <vt:lpstr>PowerPoint Presentation</vt:lpstr>
      <vt:lpstr>TAN/TAXN conversition</vt:lpstr>
      <vt:lpstr>PowerPoint Presentation</vt:lpstr>
      <vt:lpstr>TAN/TAXN conversion</vt:lpstr>
      <vt:lpstr>TAN/TAXN conversion</vt:lpstr>
      <vt:lpstr>Take away points (I) - TAS</vt:lpstr>
      <vt:lpstr>Take away points (II) - TAN</vt:lpstr>
      <vt:lpstr>PowerPoint Presentation</vt:lpstr>
      <vt:lpstr>PowerPoint Presentation</vt:lpstr>
      <vt:lpstr>LS3 preparation (RP): Interventions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Angelo Infantino</dc:creator>
  <cp:lastModifiedBy>Davide Bozzato</cp:lastModifiedBy>
  <cp:revision>331</cp:revision>
  <dcterms:created xsi:type="dcterms:W3CDTF">2023-07-18T12:51:14Z</dcterms:created>
  <dcterms:modified xsi:type="dcterms:W3CDTF">2024-09-16T16:20:12Z</dcterms:modified>
</cp:coreProperties>
</file>