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64" r:id="rId2"/>
    <p:sldId id="550" r:id="rId3"/>
    <p:sldId id="747" r:id="rId4"/>
    <p:sldId id="748" r:id="rId5"/>
    <p:sldId id="749" r:id="rId6"/>
    <p:sldId id="750" r:id="rId7"/>
    <p:sldId id="751" r:id="rId8"/>
    <p:sldId id="752" r:id="rId9"/>
    <p:sldId id="665" r:id="rId10"/>
    <p:sldId id="742" r:id="rId11"/>
    <p:sldId id="622" r:id="rId12"/>
    <p:sldId id="667" r:id="rId13"/>
    <p:sldId id="741" r:id="rId14"/>
    <p:sldId id="738" r:id="rId15"/>
    <p:sldId id="637" r:id="rId16"/>
    <p:sldId id="626" r:id="rId17"/>
    <p:sldId id="629" r:id="rId18"/>
    <p:sldId id="630" r:id="rId19"/>
    <p:sldId id="707" r:id="rId20"/>
    <p:sldId id="708" r:id="rId21"/>
    <p:sldId id="684" r:id="rId22"/>
    <p:sldId id="757" r:id="rId23"/>
    <p:sldId id="774" r:id="rId24"/>
    <p:sldId id="775" r:id="rId25"/>
    <p:sldId id="754" r:id="rId26"/>
    <p:sldId id="755" r:id="rId27"/>
    <p:sldId id="759" r:id="rId28"/>
    <p:sldId id="760" r:id="rId29"/>
    <p:sldId id="587" r:id="rId30"/>
    <p:sldId id="767" r:id="rId31"/>
    <p:sldId id="768" r:id="rId32"/>
    <p:sldId id="761" r:id="rId33"/>
    <p:sldId id="772" r:id="rId34"/>
    <p:sldId id="764" r:id="rId35"/>
    <p:sldId id="588" r:id="rId36"/>
    <p:sldId id="765" r:id="rId37"/>
    <p:sldId id="771" r:id="rId38"/>
    <p:sldId id="770" r:id="rId39"/>
    <p:sldId id="773" r:id="rId40"/>
    <p:sldId id="763" r:id="rId41"/>
    <p:sldId id="762" r:id="rId42"/>
    <p:sldId id="753" r:id="rId43"/>
    <p:sldId id="756" r:id="rId44"/>
    <p:sldId id="758" r:id="rId45"/>
    <p:sldId id="76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79" autoAdjust="0"/>
    <p:restoredTop sz="94629" autoAdjust="0"/>
  </p:normalViewPr>
  <p:slideViewPr>
    <p:cSldViewPr>
      <p:cViewPr varScale="1">
        <p:scale>
          <a:sx n="66" d="100"/>
          <a:sy n="66" d="100"/>
        </p:scale>
        <p:origin x="149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DF379-1B8D-4685-A443-2BFF4E669756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11411-8810-4DD4-8F0A-E9BAA85FB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44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2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4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82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9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4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1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3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7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2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08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6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388D5-BBC4-4FCC-A7E0-15D6B46EE925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C60B-A11E-44F0-B1CA-10FCF846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8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17" Type="http://schemas.openxmlformats.org/officeDocument/2006/relationships/image" Target="../media/image210.png"/><Relationship Id="rId16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14" Type="http://schemas.openxmlformats.org/officeDocument/2006/relationships/image" Target="../media/image2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1" Type="http://schemas.openxmlformats.org/officeDocument/2006/relationships/image" Target="../media/image23.png"/><Relationship Id="rId17" Type="http://schemas.openxmlformats.org/officeDocument/2006/relationships/image" Target="../media/image210.png"/><Relationship Id="rId16" Type="http://schemas.openxmlformats.org/officeDocument/2006/relationships/image" Target="../media/image20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81.png"/><Relationship Id="rId4" Type="http://schemas.openxmlformats.org/officeDocument/2006/relationships/image" Target="../media/image153.png"/><Relationship Id="rId14" Type="http://schemas.openxmlformats.org/officeDocument/2006/relationships/image" Target="../media/image2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1" Type="http://schemas.openxmlformats.org/officeDocument/2006/relationships/image" Target="../media/image23.png"/><Relationship Id="rId17" Type="http://schemas.openxmlformats.org/officeDocument/2006/relationships/image" Target="../media/image210.png"/><Relationship Id="rId16" Type="http://schemas.openxmlformats.org/officeDocument/2006/relationships/image" Target="../media/image20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81.png"/><Relationship Id="rId23" Type="http://schemas.openxmlformats.org/officeDocument/2006/relationships/image" Target="../media/image110.png"/><Relationship Id="rId4" Type="http://schemas.openxmlformats.org/officeDocument/2006/relationships/image" Target="../media/image153.png"/><Relationship Id="rId14" Type="http://schemas.openxmlformats.org/officeDocument/2006/relationships/image" Target="../media/image240.png"/><Relationship Id="rId2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92.png"/><Relationship Id="rId3" Type="http://schemas.openxmlformats.org/officeDocument/2006/relationships/image" Target="../media/image190.png"/><Relationship Id="rId21" Type="http://schemas.openxmlformats.org/officeDocument/2006/relationships/image" Target="../media/image23.png"/><Relationship Id="rId17" Type="http://schemas.openxmlformats.org/officeDocument/2006/relationships/image" Target="../media/image210.png"/><Relationship Id="rId2" Type="http://schemas.openxmlformats.org/officeDocument/2006/relationships/image" Target="../media/image1011.png"/><Relationship Id="rId16" Type="http://schemas.openxmlformats.org/officeDocument/2006/relationships/image" Target="../media/image20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15" Type="http://schemas.openxmlformats.org/officeDocument/2006/relationships/image" Target="../media/image181.png"/><Relationship Id="rId4" Type="http://schemas.openxmlformats.org/officeDocument/2006/relationships/image" Target="../media/image153.png"/><Relationship Id="rId14" Type="http://schemas.openxmlformats.org/officeDocument/2006/relationships/image" Target="../media/image2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31.png"/><Relationship Id="rId3" Type="http://schemas.openxmlformats.org/officeDocument/2006/relationships/image" Target="../media/image150.png"/><Relationship Id="rId7" Type="http://schemas.openxmlformats.org/officeDocument/2006/relationships/image" Target="../media/image27.png"/><Relationship Id="rId12" Type="http://schemas.openxmlformats.org/officeDocument/2006/relationships/image" Target="../media/image3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15" Type="http://schemas.openxmlformats.org/officeDocument/2006/relationships/image" Target="../media/image21.pn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230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34.png"/><Relationship Id="rId7" Type="http://schemas.openxmlformats.org/officeDocument/2006/relationships/image" Target="../media/image37.png"/><Relationship Id="rId12" Type="http://schemas.openxmlformats.org/officeDocument/2006/relationships/image" Target="../media/image26.png"/><Relationship Id="rId16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11" Type="http://schemas.openxmlformats.org/officeDocument/2006/relationships/image" Target="../media/image38.png"/><Relationship Id="rId15" Type="http://schemas.openxmlformats.org/officeDocument/2006/relationships/image" Target="../media/image340.png"/><Relationship Id="rId10" Type="http://schemas.openxmlformats.org/officeDocument/2006/relationships/image" Target="../media/image33.png"/><Relationship Id="rId9" Type="http://schemas.openxmlformats.org/officeDocument/2006/relationships/image" Target="../media/image36.png"/><Relationship Id="rId1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41.png"/><Relationship Id="rId7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0.png"/><Relationship Id="rId10" Type="http://schemas.openxmlformats.org/officeDocument/2006/relationships/image" Target="../media/image45.png"/><Relationship Id="rId9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7" Type="http://schemas.openxmlformats.org/officeDocument/2006/relationships/image" Target="../media/image2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440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5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9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" y="5817513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2200" dirty="0"/>
              <a:t>Yevgeny Kats and David </a:t>
            </a:r>
            <a:r>
              <a:rPr lang="en-US" sz="2200" dirty="0" err="1"/>
              <a:t>Uzan</a:t>
            </a:r>
            <a:r>
              <a:rPr lang="en-US" sz="2200" dirty="0"/>
              <a:t>, 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</a:rPr>
              <a:t>JHEP 03 (2024) 063 [arXiv:2311.08226]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228600"/>
            <a:ext cx="9143999" cy="795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200" b="1" i="1" dirty="0"/>
              <a:t>CERN TH – BSM Forum</a:t>
            </a:r>
          </a:p>
          <a:p>
            <a:pPr algn="ctr">
              <a:lnSpc>
                <a:spcPts val="2800"/>
              </a:lnSpc>
            </a:pPr>
            <a:r>
              <a:rPr lang="en-US" sz="2200" b="1" i="1" dirty="0"/>
              <a:t>21 March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918604"/>
            <a:ext cx="9143999" cy="51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600" b="1" dirty="0"/>
              <a:t>Yevgeny Kats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" y="1355872"/>
            <a:ext cx="91440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3600" b="1" dirty="0">
                <a:solidFill>
                  <a:srgbClr val="0070C0"/>
                </a:solidFill>
              </a:rPr>
              <a:t>Measuring spin correlations of bottom</a:t>
            </a:r>
            <a:br>
              <a:rPr lang="en-US" sz="3600" b="1" dirty="0">
                <a:solidFill>
                  <a:srgbClr val="0070C0"/>
                </a:solidFill>
              </a:rPr>
            </a:br>
            <a:r>
              <a:rPr lang="en-US" sz="3600" b="1" dirty="0">
                <a:solidFill>
                  <a:srgbClr val="0070C0"/>
                </a:solidFill>
              </a:rPr>
              <a:t>and charm quark pairs at the LHC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2A48CA-70F6-4558-BA3B-A5688099D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581400"/>
            <a:ext cx="3161492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83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1000" y="1229385"/>
                <a:ext cx="8458200" cy="2896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400" dirty="0"/>
                  <a:t>For heavy quarks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ea typeface="Cambria Math"/>
                          </a:rPr>
                          <m:t>QCD</m:t>
                        </m:r>
                      </m:sub>
                    </m:sSub>
                  </m:oMath>
                </a14:m>
                <a:r>
                  <a:rPr lang="en-US" sz="2400" dirty="0"/>
                  <a:t>):</a:t>
                </a:r>
                <a:br>
                  <a:rPr lang="en-US" sz="2400" dirty="0"/>
                </a:br>
                <a:endParaRPr lang="en-US" sz="800" dirty="0"/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The quark is carried by a </a:t>
                </a:r>
                <a:r>
                  <a:rPr lang="en-US" sz="2400" b="1" dirty="0"/>
                  <a:t>very</a:t>
                </a:r>
                <a:br>
                  <a:rPr lang="en-US" sz="2400" b="1" dirty="0"/>
                </a:br>
                <a:r>
                  <a:rPr lang="en-US" sz="2400" b="1" dirty="0"/>
                  <a:t>energetic </a:t>
                </a:r>
                <a:r>
                  <a:rPr lang="en-US" sz="2400" dirty="0"/>
                  <a:t>heavy-flavored hadron.</a:t>
                </a:r>
              </a:p>
              <a:p>
                <a:pPr>
                  <a:lnSpc>
                    <a:spcPct val="120000"/>
                  </a:lnSpc>
                </a:pPr>
                <a:br>
                  <a:rPr lang="en-US" sz="800" dirty="0"/>
                </a:br>
                <a:r>
                  <a:rPr lang="en-US" sz="200" dirty="0"/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When it is a </a:t>
                </a:r>
                <a:r>
                  <a:rPr lang="en-US" sz="2400" b="1" dirty="0"/>
                  <a:t>baryon</a:t>
                </a:r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fraction</a:t>
                </a:r>
                <a:br>
                  <a:rPr lang="en-US" sz="2400" dirty="0"/>
                </a:br>
                <a:r>
                  <a:rPr lang="en-US" sz="2400" dirty="0"/>
                  <a:t>of the polarization is expected to</a:t>
                </a:r>
                <a:br>
                  <a:rPr lang="en-US" sz="2400" dirty="0"/>
                </a:br>
                <a:r>
                  <a:rPr lang="en-US" sz="2400" dirty="0"/>
                  <a:t>be retained.</a:t>
                </a:r>
                <a:endParaRPr lang="en-US" sz="24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229385"/>
                <a:ext cx="8458200" cy="2896562"/>
              </a:xfrm>
              <a:prstGeom prst="rect">
                <a:avLst/>
              </a:prstGeom>
              <a:blipFill>
                <a:blip r:embed="rId2"/>
                <a:stretch>
                  <a:fillRect l="-1154" b="-3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Heavy quarks (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34279"/>
            <a:ext cx="2895600" cy="287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62000" y="4038057"/>
            <a:ext cx="60198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B050"/>
                </a:solidFill>
              </a:rPr>
              <a:t>Mannel</a:t>
            </a:r>
            <a:r>
              <a:rPr lang="en-US" dirty="0">
                <a:solidFill>
                  <a:srgbClr val="00B050"/>
                </a:solidFill>
              </a:rPr>
              <a:t> and Schuler, PLB 279, 194 (1992)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Close, </a:t>
            </a:r>
            <a:r>
              <a:rPr lang="en-US" dirty="0" err="1">
                <a:solidFill>
                  <a:srgbClr val="00B050"/>
                </a:solidFill>
              </a:rPr>
              <a:t>Körner</a:t>
            </a:r>
            <a:r>
              <a:rPr lang="en-US" dirty="0">
                <a:solidFill>
                  <a:srgbClr val="00B050"/>
                </a:solidFill>
              </a:rPr>
              <a:t>, Phillips, Summers, J. Phys. G 18, 1703 (1992)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Falk and </a:t>
            </a:r>
            <a:r>
              <a:rPr lang="en-US" b="1" dirty="0" err="1">
                <a:solidFill>
                  <a:srgbClr val="00B050"/>
                </a:solidFill>
              </a:rPr>
              <a:t>Peskin</a:t>
            </a:r>
            <a:r>
              <a:rPr lang="en-US" b="1" dirty="0">
                <a:solidFill>
                  <a:srgbClr val="00B050"/>
                </a:solidFill>
              </a:rPr>
              <a:t>, PRD 49, 3320 (1994) [</a:t>
            </a:r>
            <a:r>
              <a:rPr lang="en-US" b="1" dirty="0" err="1">
                <a:solidFill>
                  <a:srgbClr val="00B050"/>
                </a:solidFill>
              </a:rPr>
              <a:t>hep-ph</a:t>
            </a:r>
            <a:r>
              <a:rPr lang="en-US" b="1" dirty="0">
                <a:solidFill>
                  <a:srgbClr val="00B050"/>
                </a:solidFill>
              </a:rPr>
              <a:t>/9308241]</a:t>
            </a:r>
            <a:endParaRPr lang="en-US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29200" y="2372385"/>
            <a:ext cx="5334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02240" y="3439279"/>
            <a:ext cx="2132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0B050"/>
                </a:solidFill>
              </a:rPr>
              <a:t>EPJC 29, 463 (2003)</a:t>
            </a:r>
            <a:br>
              <a:rPr lang="en-US" sz="1600" dirty="0">
                <a:solidFill>
                  <a:srgbClr val="00B050"/>
                </a:solidFill>
              </a:rPr>
            </a:br>
            <a:r>
              <a:rPr lang="en-US" sz="1600" dirty="0">
                <a:solidFill>
                  <a:srgbClr val="00B050"/>
                </a:solidFill>
              </a:rPr>
              <a:t>[</a:t>
            </a:r>
            <a:r>
              <a:rPr lang="en-US" sz="1600" dirty="0" err="1">
                <a:solidFill>
                  <a:srgbClr val="00B050"/>
                </a:solidFill>
              </a:rPr>
              <a:t>hep</a:t>
            </a:r>
            <a:r>
              <a:rPr lang="en-US" sz="1600" dirty="0">
                <a:solidFill>
                  <a:srgbClr val="00B050"/>
                </a:solidFill>
              </a:rPr>
              <a:t>-ex/0210031]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2725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during hadronization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blipFill rotWithShape="1">
                <a:blip r:embed="rId3"/>
                <a:stretch>
                  <a:fillRect l="-2613" t="-4762" r="-2613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14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≫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blipFill rotWithShape="1"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68049" y="1273314"/>
            <a:ext cx="212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chromomagnetic</a:t>
            </a:r>
            <a:br>
              <a:rPr lang="en-US" sz="2200" dirty="0"/>
            </a:br>
            <a:r>
              <a:rPr lang="en-US" sz="2200" dirty="0"/>
              <a:t>moment</a:t>
            </a:r>
          </a:p>
        </p:txBody>
      </p:sp>
    </p:spTree>
    <p:extLst>
      <p:ext uri="{BB962C8B-B14F-4D97-AF65-F5344CB8AC3E}">
        <p14:creationId xmlns:p14="http://schemas.microsoft.com/office/powerpoint/2010/main" val="4156832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371601" y="2746611"/>
            <a:ext cx="1447800" cy="11385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flipV="1">
            <a:off x="1600201" y="2894546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86001" y="301616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13662" y="3485036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9595" y="34850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during hadronization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blipFill rotWithShape="1">
                <a:blip r:embed="rId3"/>
                <a:stretch>
                  <a:fillRect l="-2613" t="-4762" r="-2613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also during lifetime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blipFill>
                <a:blip r:embed="rId4"/>
                <a:stretch>
                  <a:fillRect l="-2799" t="-5556" r="-2799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14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≫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blipFill rotWithShape="1"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68049" y="1273314"/>
            <a:ext cx="212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chromomagnetic</a:t>
            </a:r>
            <a:br>
              <a:rPr lang="en-US" sz="2200" dirty="0"/>
            </a:br>
            <a:r>
              <a:rPr lang="en-US" sz="2200" dirty="0"/>
              <a:t>moment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𝒒𝒒</m:t>
                      </m:r>
                    </m:oMath>
                  </m:oMathPara>
                </a14:m>
                <a:endParaRPr lang="en-US" sz="24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blipFill>
                <a:blip r:embed="rId20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b="1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13"/>
          <p:cNvSpPr/>
          <p:nvPr/>
        </p:nvSpPr>
        <p:spPr>
          <a:xfrm>
            <a:off x="968049" y="2384861"/>
            <a:ext cx="7109151" cy="520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33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371601" y="2746611"/>
            <a:ext cx="1447800" cy="11385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flipV="1">
            <a:off x="1600201" y="2894546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86001" y="301616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13662" y="3485036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9595" y="34850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during hadronization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blipFill rotWithShape="1">
                <a:blip r:embed="rId3"/>
                <a:stretch>
                  <a:fillRect l="-2613" t="-4762" r="-2613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also during lifetime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blipFill>
                <a:blip r:embed="rId4"/>
                <a:stretch>
                  <a:fillRect l="-2799" t="-5556" r="-2799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14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≫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blipFill rotWithShape="1"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68049" y="1273314"/>
            <a:ext cx="212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chromomagnetic</a:t>
            </a:r>
            <a:br>
              <a:rPr lang="en-US" sz="2200" dirty="0"/>
            </a:br>
            <a:r>
              <a:rPr lang="en-US" sz="2200" dirty="0"/>
              <a:t>moment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𝒒𝒒</m:t>
                      </m:r>
                    </m:oMath>
                  </m:oMathPara>
                </a14:m>
                <a:endParaRPr lang="en-US" sz="24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blipFill>
                <a:blip r:embed="rId20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b="1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13"/>
          <p:cNvSpPr/>
          <p:nvPr/>
        </p:nvSpPr>
        <p:spPr>
          <a:xfrm>
            <a:off x="968049" y="2384861"/>
            <a:ext cx="7109151" cy="520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E5BCE22-AD1C-489B-A176-FD626369C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1"/>
            <a:ext cx="4020020" cy="13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3E5863-95BB-45F6-802C-661160AE61AF}"/>
              </a:ext>
            </a:extLst>
          </p:cNvPr>
          <p:cNvSpPr txBox="1"/>
          <p:nvPr/>
        </p:nvSpPr>
        <p:spPr>
          <a:xfrm>
            <a:off x="4954440" y="5334000"/>
            <a:ext cx="274176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00B050"/>
                </a:solidFill>
              </a:rPr>
              <a:t>PLB 365, 437 (1996)</a:t>
            </a:r>
            <a:endParaRPr lang="en-US" sz="1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83AE60-5664-4EB7-AA60-45BE190A0912}"/>
              </a:ext>
            </a:extLst>
          </p:cNvPr>
          <p:cNvSpPr txBox="1"/>
          <p:nvPr/>
        </p:nvSpPr>
        <p:spPr>
          <a:xfrm>
            <a:off x="4953000" y="5791200"/>
            <a:ext cx="2819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00B050"/>
                </a:solidFill>
              </a:rPr>
              <a:t>PLB 474, 205 (2000)</a:t>
            </a:r>
            <a:endParaRPr lang="en-US" sz="1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E94A6C-E17B-4160-ACB0-D0D03B20D137}"/>
              </a:ext>
            </a:extLst>
          </p:cNvPr>
          <p:cNvSpPr txBox="1"/>
          <p:nvPr/>
        </p:nvSpPr>
        <p:spPr>
          <a:xfrm>
            <a:off x="4973951" y="6260068"/>
            <a:ext cx="386524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00B050"/>
                </a:solidFill>
              </a:rPr>
              <a:t>PLB 444, 539 (1998) [</a:t>
            </a:r>
            <a:r>
              <a:rPr lang="en-US" sz="1700" dirty="0" err="1">
                <a:solidFill>
                  <a:srgbClr val="00B050"/>
                </a:solidFill>
              </a:rPr>
              <a:t>hep</a:t>
            </a:r>
            <a:r>
              <a:rPr lang="en-US" sz="1700" dirty="0">
                <a:solidFill>
                  <a:srgbClr val="00B050"/>
                </a:solidFill>
              </a:rPr>
              <a:t>-ex/9808006]</a:t>
            </a:r>
            <a:endParaRPr lang="en-US" sz="1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607C01-B397-4E8E-9348-D9388075E05D}"/>
                  </a:ext>
                </a:extLst>
              </p:cNvPr>
              <p:cNvSpPr txBox="1"/>
              <p:nvPr/>
            </p:nvSpPr>
            <p:spPr>
              <a:xfrm>
                <a:off x="914400" y="4736969"/>
                <a:ext cx="7543800" cy="510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400" b="1" dirty="0"/>
                  <a:t>Evidence</a:t>
                </a:r>
                <a:r>
                  <a:rPr lang="en-US" sz="2400" dirty="0"/>
                  <a:t> observed at </a:t>
                </a:r>
                <a:r>
                  <a:rPr lang="en-US" sz="2400" b="1" dirty="0"/>
                  <a:t>LEP</a:t>
                </a:r>
                <a:r>
                  <a:rPr lang="en-US" sz="2400" dirty="0"/>
                  <a:t>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𝑍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400" dirty="0"/>
                  <a:t>, where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𝒫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94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dirty="0"/>
                  <a:t> </a:t>
                </a:r>
                <a:endParaRPr lang="en-US" sz="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607C01-B397-4E8E-9348-D9388075E0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736969"/>
                <a:ext cx="7543800" cy="510589"/>
              </a:xfrm>
              <a:prstGeom prst="rect">
                <a:avLst/>
              </a:prstGeom>
              <a:blipFill>
                <a:blip r:embed="rId23"/>
                <a:stretch>
                  <a:fillRect l="-1212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ounded Rectangle 13">
            <a:extLst>
              <a:ext uri="{FF2B5EF4-FFF2-40B4-BE49-F238E27FC236}">
                <a16:creationId xmlns:a16="http://schemas.microsoft.com/office/drawing/2014/main" id="{D5907E4F-6A64-452F-A09A-48BF08F40500}"/>
              </a:ext>
            </a:extLst>
          </p:cNvPr>
          <p:cNvSpPr/>
          <p:nvPr/>
        </p:nvSpPr>
        <p:spPr>
          <a:xfrm>
            <a:off x="990600" y="4572000"/>
            <a:ext cx="7109151" cy="520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3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001999" y="5321005"/>
                <a:ext cx="3107133" cy="851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200" dirty="0"/>
                  <a:t> sample contaminated</a:t>
                </a:r>
                <a:br>
                  <a:rPr lang="en-US" sz="2200" dirty="0"/>
                </a:br>
                <a:r>
                  <a:rPr lang="en-US" sz="2200" dirty="0"/>
                  <a:t>by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200" i="1" smtClean="0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(∗)</m:t>
                        </m:r>
                      </m:sup>
                    </m:sSubSup>
                    <m:r>
                      <a:rPr lang="el-GR" sz="2200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l-GR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US" sz="220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999" y="5321005"/>
                <a:ext cx="3107133" cy="851195"/>
              </a:xfrm>
              <a:prstGeom prst="rect">
                <a:avLst/>
              </a:prstGeom>
              <a:blipFill>
                <a:blip r:embed="rId2"/>
                <a:stretch>
                  <a:fillRect l="-2554" t="-5000" b="-1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8"/>
          <p:cNvSpPr/>
          <p:nvPr/>
        </p:nvSpPr>
        <p:spPr>
          <a:xfrm>
            <a:off x="1371601" y="2746611"/>
            <a:ext cx="1447800" cy="11385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371601" y="4494746"/>
            <a:ext cx="1447800" cy="13569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 flipV="1">
            <a:off x="2286001" y="4888642"/>
            <a:ext cx="390444" cy="8498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flipV="1">
            <a:off x="1600201" y="2894546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V="1">
            <a:off x="1600201" y="5205110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86001" y="301616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309595" y="45002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13662" y="3485036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9595" y="34850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during hadronization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blipFill rotWithShape="1">
                <a:blip r:embed="rId3"/>
                <a:stretch>
                  <a:fillRect l="-2613" t="-4762" r="-2613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also during lifetime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blipFill>
                <a:blip r:embed="rId4"/>
                <a:stretch>
                  <a:fillRect l="-2799" t="-5556" r="-2799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410200" y="4432419"/>
                <a:ext cx="201702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oscillates</a:t>
                </a:r>
                <a:br>
                  <a:rPr lang="en-US" sz="2200" dirty="0"/>
                </a:br>
                <a:r>
                  <a:rPr lang="en-US" sz="2200" dirty="0"/>
                  <a:t>during lifetime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4432419"/>
                <a:ext cx="2017027" cy="769441"/>
              </a:xfrm>
              <a:prstGeom prst="rect">
                <a:avLst/>
              </a:prstGeom>
              <a:blipFill>
                <a:blip r:embed="rId5"/>
                <a:stretch>
                  <a:fillRect t="-5556" r="-3636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14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≫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blipFill rotWithShape="1"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105112" y="4838244"/>
                <a:ext cx="123828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3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32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3200" i="1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b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12" y="4838244"/>
                <a:ext cx="1238288" cy="584775"/>
              </a:xfrm>
              <a:prstGeom prst="rect">
                <a:avLst/>
              </a:prstGeom>
              <a:blipFill>
                <a:blip r:embed="rId18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68049" y="1273314"/>
            <a:ext cx="212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chromomagnetic</a:t>
            </a:r>
            <a:br>
              <a:rPr lang="en-US" sz="2200" dirty="0"/>
            </a:br>
            <a:r>
              <a:rPr lang="en-US" sz="2200" dirty="0"/>
              <a:t>moment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𝒒𝒒</m:t>
                      </m:r>
                    </m:oMath>
                  </m:oMathPara>
                </a14:m>
                <a:endParaRPr lang="en-US" sz="24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blipFill>
                <a:blip r:embed="rId20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1513661" y="4489509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b="1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956881"/>
                <a:ext cx="441146" cy="46166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13"/>
          <p:cNvSpPr/>
          <p:nvPr/>
        </p:nvSpPr>
        <p:spPr>
          <a:xfrm>
            <a:off x="968049" y="2384861"/>
            <a:ext cx="7109151" cy="520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51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001999" y="5321005"/>
                <a:ext cx="3107133" cy="851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200" dirty="0"/>
                  <a:t> sample contaminated</a:t>
                </a:r>
                <a:br>
                  <a:rPr lang="en-US" sz="2200" dirty="0"/>
                </a:br>
                <a:r>
                  <a:rPr lang="en-US" sz="2200" dirty="0"/>
                  <a:t>by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200" i="1" smtClean="0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  <m:sup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(∗)</m:t>
                        </m:r>
                      </m:sup>
                    </m:sSubSup>
                    <m:r>
                      <a:rPr lang="el-GR" sz="2200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l-GR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</m:sSub>
                    <m:r>
                      <a:rPr lang="en-US" sz="220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999" y="5321005"/>
                <a:ext cx="3107133" cy="851195"/>
              </a:xfrm>
              <a:prstGeom prst="rect">
                <a:avLst/>
              </a:prstGeom>
              <a:blipFill>
                <a:blip r:embed="rId2"/>
                <a:stretch>
                  <a:fillRect l="-2554" t="-5000" b="-1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8"/>
          <p:cNvSpPr/>
          <p:nvPr/>
        </p:nvSpPr>
        <p:spPr>
          <a:xfrm>
            <a:off x="1371601" y="2746611"/>
            <a:ext cx="1447800" cy="11385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371601" y="4494746"/>
            <a:ext cx="1447800" cy="13569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 flipV="1">
            <a:off x="2286001" y="4888642"/>
            <a:ext cx="390444" cy="8498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flipV="1">
            <a:off x="1600201" y="2894546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V="1">
            <a:off x="1600201" y="5205110"/>
            <a:ext cx="390444" cy="54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286001" y="301616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309595" y="45002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13662" y="3485036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9595" y="34850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/>
                      </a:rPr>
                      <m:t>𝑐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during hadronization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715" y="1507151"/>
                <a:ext cx="2564485" cy="769441"/>
              </a:xfrm>
              <a:prstGeom prst="rect">
                <a:avLst/>
              </a:prstGeom>
              <a:blipFill>
                <a:blip r:embed="rId3"/>
                <a:stretch>
                  <a:fillRect l="-2613" t="-5556" r="-2613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/>
                      </a:rPr>
                      <m:t>𝑐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preserved</a:t>
                </a:r>
                <a:br>
                  <a:rPr lang="en-US" sz="2200" b="1" dirty="0"/>
                </a:br>
                <a:r>
                  <a:rPr lang="en-US" sz="2200" dirty="0"/>
                  <a:t>also during lifetime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768" y="2894546"/>
                <a:ext cx="2396233" cy="769441"/>
              </a:xfrm>
              <a:prstGeom prst="rect">
                <a:avLst/>
              </a:prstGeom>
              <a:blipFill>
                <a:blip r:embed="rId4"/>
                <a:stretch>
                  <a:fillRect l="-2799" t="-5556" r="-2799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>
                <a:blip r:embed="rId6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984619"/>
                <a:ext cx="742767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219200"/>
                <a:ext cx="1374222" cy="8486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≫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990600"/>
                <a:ext cx="1787605" cy="489173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105112" y="4838244"/>
                <a:ext cx="11835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3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32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3200" i="1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b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12" y="4838244"/>
                <a:ext cx="1183529" cy="584775"/>
              </a:xfrm>
              <a:prstGeom prst="rect">
                <a:avLst/>
              </a:prstGeom>
              <a:blipFill>
                <a:blip r:embed="rId10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68049" y="1273314"/>
            <a:ext cx="2126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chromomagnetic</a:t>
            </a:r>
            <a:br>
              <a:rPr lang="en-US" sz="2200" dirty="0"/>
            </a:br>
            <a:r>
              <a:rPr lang="en-US" sz="2200" dirty="0"/>
              <a:t>moment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𝒒𝒒</m:t>
                      </m:r>
                    </m:oMath>
                  </m:oMathPara>
                </a14:m>
                <a:endParaRPr lang="en-US" sz="24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956881"/>
                <a:ext cx="625492" cy="461665"/>
              </a:xfrm>
              <a:prstGeom prst="rect">
                <a:avLst/>
              </a:prstGeom>
              <a:blipFill>
                <a:blip r:embed="rId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1513661" y="4489509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1/2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600200" y="3956881"/>
                <a:ext cx="40908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n-US" sz="2400" b="1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3956881"/>
                <a:ext cx="409086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7211678" y="877669"/>
            <a:ext cx="155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as a rough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approximation</a:t>
            </a:r>
            <a:endParaRPr lang="en-US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895600" y="4307076"/>
                <a:ext cx="1020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(2455)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4307076"/>
                <a:ext cx="1020279" cy="369332"/>
              </a:xfrm>
              <a:prstGeom prst="rect">
                <a:avLst/>
              </a:prstGeom>
              <a:blipFill>
                <a:blip r:embed="rId13"/>
                <a:stretch>
                  <a:fillRect t="-10000" r="-479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827577" y="5602476"/>
                <a:ext cx="1020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B050"/>
                            </a:solidFill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(2520)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577" y="5602476"/>
                <a:ext cx="1020279" cy="369332"/>
              </a:xfrm>
              <a:prstGeom prst="rect">
                <a:avLst/>
              </a:prstGeom>
              <a:blipFill>
                <a:blip r:embed="rId14"/>
                <a:stretch>
                  <a:fillRect t="-8197" r="-479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3962400" y="5397205"/>
            <a:ext cx="0" cy="2544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352800" y="4661019"/>
            <a:ext cx="0" cy="2286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13"/>
          <p:cNvSpPr/>
          <p:nvPr/>
        </p:nvSpPr>
        <p:spPr>
          <a:xfrm>
            <a:off x="968049" y="2384861"/>
            <a:ext cx="7109151" cy="520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420042" y="4432419"/>
                <a:ext cx="1997342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/>
                      </a:rPr>
                      <m:t>𝑐</m:t>
                    </m:r>
                  </m:oMath>
                </a14:m>
                <a:r>
                  <a:rPr lang="en-US" sz="2200" dirty="0"/>
                  <a:t> spin </a:t>
                </a:r>
                <a:r>
                  <a:rPr lang="en-US" sz="2200" b="1" dirty="0"/>
                  <a:t>oscillates</a:t>
                </a:r>
                <a:br>
                  <a:rPr lang="en-US" sz="2200" dirty="0"/>
                </a:br>
                <a:r>
                  <a:rPr lang="en-US" sz="2200" dirty="0"/>
                  <a:t>during lifetime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042" y="4432419"/>
                <a:ext cx="1997342" cy="769441"/>
              </a:xfrm>
              <a:prstGeom prst="rect">
                <a:avLst/>
              </a:prstGeom>
              <a:blipFill>
                <a:blip r:embed="rId15"/>
                <a:stretch>
                  <a:fillRect l="-610" t="-5556" r="-3049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1813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6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02952" y="5684492"/>
            <a:ext cx="64004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e.g.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066799" y="5636801"/>
                <a:ext cx="4877479" cy="78130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box>
                      </m:e>
                    </m:rad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/>
                                    <a:ea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,+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latin typeface="Cambria Math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box>
                      </m:e>
                    </m:rad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/>
                                    <a:ea typeface="Cambria Math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,+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/>
                                  </a:rPr>
                                  <m:t>∗</m:t>
                                </m:r>
                              </m:sup>
                            </m:sSubSup>
                          </m:e>
                        </m:d>
                      </m:e>
                    </m:d>
                  </m:oMath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99" y="5636801"/>
                <a:ext cx="4877479" cy="7813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35355" y="5524827"/>
                <a:ext cx="2803844" cy="724942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0" i="1" smtClean="0">
                          <a:latin typeface="Cambria Math"/>
                        </a:rPr>
                        <m:t>𝑟</m:t>
                      </m:r>
                      <m:r>
                        <a:rPr lang="en-US" sz="21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</m:num>
                        <m:den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355" y="5524827"/>
                <a:ext cx="2803844" cy="7249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14011" y="4707272"/>
                <a:ext cx="4849469" cy="979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b="1" dirty="0"/>
                  <a:t>Production as a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  <a:ea typeface="Cambria Math"/>
                      </a:rPr>
                      <m:t>𝒃</m:t>
                    </m:r>
                  </m:oMath>
                </a14:m>
                <a:r>
                  <a:rPr lang="en-US" sz="2400" b="1" dirty="0"/>
                  <a:t> spin eigenstate.</a:t>
                </a:r>
                <a:br>
                  <a:rPr lang="en-US" sz="2400" b="1" dirty="0"/>
                </a:br>
                <a:r>
                  <a:rPr lang="en-US" sz="2400" b="1" dirty="0"/>
                  <a:t>Decay as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𝚺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sz="2400" b="1" dirty="0"/>
                  <a:t> </a:t>
                </a:r>
                <a:r>
                  <a:rPr lang="en-US" sz="2400" b="1" u="sng" dirty="0"/>
                  <a:t>or</a:t>
                </a:r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𝚺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𝒃</m:t>
                        </m:r>
                      </m:sub>
                      <m:sup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b="1" dirty="0"/>
                  <a:t> mass eigenstate.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011" y="4707272"/>
                <a:ext cx="4849469" cy="979948"/>
              </a:xfrm>
              <a:prstGeom prst="rect">
                <a:avLst/>
              </a:prstGeom>
              <a:blipFill>
                <a:blip r:embed="rId9"/>
                <a:stretch>
                  <a:fillRect l="-1382" t="-621" r="-1256" b="-9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57200" y="990600"/>
                <a:ext cx="4876799" cy="973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sz="2400" b="1" dirty="0"/>
                  <a:t>Dominant polarization loss effect</a:t>
                </a:r>
                <a:br>
                  <a:rPr lang="en-US" sz="2400" b="1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l-GR" sz="22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l-GR" sz="2200" b="1" i="0">
                            <a:latin typeface="Cambria Math"/>
                            <a:ea typeface="Cambria Math"/>
                          </a:rPr>
                          <m:t>𝚺</m:t>
                        </m:r>
                      </m:e>
                      <m:sub>
                        <m:r>
                          <a:rPr lang="en-US" sz="2200" b="1" i="1">
                            <a:latin typeface="Cambria Math"/>
                            <a:ea typeface="Cambria Math"/>
                          </a:rPr>
                          <m:t>𝒃</m:t>
                        </m:r>
                      </m:sub>
                      <m:sup>
                        <m:r>
                          <a:rPr lang="en-US" sz="2200" b="1" i="1">
                            <a:latin typeface="Cambria Math"/>
                            <a:ea typeface="Cambria Math"/>
                          </a:rPr>
                          <m:t>(∗)</m:t>
                        </m:r>
                      </m:sup>
                    </m:sSubSup>
                    <m:r>
                      <a:rPr lang="el-GR" sz="2200" b="1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l-GR" sz="22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sz="2200" b="1" i="0">
                            <a:latin typeface="Cambria Math"/>
                            <a:ea typeface="Cambria Math"/>
                          </a:rPr>
                          <m:t>𝚲</m:t>
                        </m:r>
                      </m:e>
                      <m:sub>
                        <m:r>
                          <a:rPr lang="en-US" sz="2200" b="1" i="1">
                            <a:latin typeface="Cambria Math"/>
                            <a:ea typeface="Cambria Math"/>
                          </a:rPr>
                          <m:t>𝒃</m:t>
                        </m:r>
                      </m:sub>
                    </m:sSub>
                    <m:r>
                      <a:rPr lang="en-US" sz="2200" b="1" i="1">
                        <a:latin typeface="Cambria Math"/>
                        <a:ea typeface="Cambria Math"/>
                      </a:rPr>
                      <m:t>𝝅</m:t>
                    </m:r>
                  </m:oMath>
                </a14:m>
                <a:r>
                  <a:rPr lang="en-US" sz="2200" b="1" dirty="0"/>
                  <a:t> </a:t>
                </a:r>
                <a:r>
                  <a:rPr lang="en-US" sz="2400" b="1" dirty="0"/>
                  <a:t>decays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0600"/>
                <a:ext cx="4876799" cy="973472"/>
              </a:xfrm>
              <a:prstGeom prst="rect">
                <a:avLst/>
              </a:prstGeom>
              <a:blipFill>
                <a:blip r:embed="rId10"/>
                <a:stretch>
                  <a:fillRect t="-3145"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57200" y="2192672"/>
                <a:ext cx="4876799" cy="2388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i="1" dirty="0"/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i="1" dirty="0"/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e>
                      </m:ra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i="1" dirty="0"/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192672"/>
                <a:ext cx="4876799" cy="238860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5714999" y="3681984"/>
            <a:ext cx="3124200" cy="1591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943641" y="2838271"/>
            <a:ext cx="10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spin-0</a:t>
            </a:r>
            <a:br>
              <a:rPr lang="en-US" dirty="0"/>
            </a:br>
            <a:r>
              <a:rPr lang="en-US" dirty="0" err="1"/>
              <a:t>isosinglet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286492" y="2427982"/>
                <a:ext cx="381000" cy="49859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en-US" sz="24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2" y="2427982"/>
                <a:ext cx="381000" cy="4985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7772399" y="2438400"/>
                <a:ext cx="381000" cy="49859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US" sz="24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399" y="2438400"/>
                <a:ext cx="381000" cy="4985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730239" y="3596645"/>
                <a:ext cx="3124200" cy="165763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∗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prob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9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b="0" dirty="0">
                  <a:latin typeface="Cambria Math"/>
                </a:endParaRPr>
              </a:p>
              <a:p>
                <a:pPr lvl="0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239" y="3596645"/>
                <a:ext cx="3124200" cy="165763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172199" y="1049672"/>
                <a:ext cx="1875898" cy="797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𝑟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≡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𝒫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200" i="1">
                                  <a:latin typeface="Cambria Math"/>
                                  <a:ea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200" i="1">
                              <a:latin typeface="Cambria Math"/>
                              <a:ea typeface="Cambria Math"/>
                            </a:rPr>
                            <m:t>𝒫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199" y="1049672"/>
                <a:ext cx="1875898" cy="79727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848599" y="1181474"/>
                <a:ext cx="29976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599" y="1181474"/>
                <a:ext cx="299761" cy="5539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7464465" y="4613953"/>
            <a:ext cx="1374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along axis of</a:t>
            </a:r>
            <a:br>
              <a:rPr lang="en-US" sz="1600" dirty="0"/>
            </a:br>
            <a:r>
              <a:rPr lang="en-US" sz="1600" dirty="0"/>
              <a:t>fragmentation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14898" y="1828800"/>
            <a:ext cx="1564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/>
              <a:t> “diquarks”</a:t>
            </a:r>
            <a:endParaRPr lang="en-US" sz="2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AB4D84-B117-4EAE-8CFC-3E0CDE5CBC86}"/>
              </a:ext>
            </a:extLst>
          </p:cNvPr>
          <p:cNvSpPr txBox="1"/>
          <p:nvPr/>
        </p:nvSpPr>
        <p:spPr>
          <a:xfrm>
            <a:off x="7433176" y="2838270"/>
            <a:ext cx="1025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spin-1</a:t>
            </a:r>
            <a:br>
              <a:rPr lang="en-US" dirty="0"/>
            </a:br>
            <a:r>
              <a:rPr lang="en-US" dirty="0" err="1"/>
              <a:t>isotriplet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76B11-71DE-1251-7394-EFBF840540E0}"/>
              </a:ext>
            </a:extLst>
          </p:cNvPr>
          <p:cNvSpPr txBox="1"/>
          <p:nvPr/>
        </p:nvSpPr>
        <p:spPr>
          <a:xfrm>
            <a:off x="3124202" y="6412468"/>
            <a:ext cx="6324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Falk and </a:t>
            </a:r>
            <a:r>
              <a:rPr lang="en-US" dirty="0" err="1">
                <a:solidFill>
                  <a:srgbClr val="00B050"/>
                </a:solidFill>
              </a:rPr>
              <a:t>Peskin</a:t>
            </a:r>
            <a:r>
              <a:rPr lang="en-US" dirty="0">
                <a:solidFill>
                  <a:srgbClr val="00B050"/>
                </a:solidFill>
              </a:rPr>
              <a:t>, PRD 49, 3320 (1994) [hep-</a:t>
            </a:r>
            <a:r>
              <a:rPr lang="en-US" dirty="0" err="1">
                <a:solidFill>
                  <a:srgbClr val="00B050"/>
                </a:solidFill>
              </a:rPr>
              <a:t>ph</a:t>
            </a:r>
            <a:r>
              <a:rPr lang="en-US" dirty="0">
                <a:solidFill>
                  <a:srgbClr val="00B050"/>
                </a:solidFill>
              </a:rPr>
              <a:t>/9308241]</a:t>
            </a:r>
          </a:p>
        </p:txBody>
      </p:sp>
    </p:spTree>
    <p:extLst>
      <p:ext uri="{BB962C8B-B14F-4D97-AF65-F5344CB8AC3E}">
        <p14:creationId xmlns:p14="http://schemas.microsoft.com/office/powerpoint/2010/main" val="1450764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7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33600"/>
            <a:ext cx="5105400" cy="33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702805"/>
            <a:ext cx="1118517" cy="42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47800" y="5867400"/>
                <a:ext cx="4243469" cy="74424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𝑟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≡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𝒫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/>
                                  <a:ea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𝒫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23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38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5867400"/>
                <a:ext cx="4243469" cy="74424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613" y="914400"/>
            <a:ext cx="2231187" cy="20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01A55B-9AFD-4B01-A146-AD91F50CE5A6}"/>
                  </a:ext>
                </a:extLst>
              </p:cNvPr>
              <p:cNvSpPr txBox="1"/>
              <p:nvPr/>
            </p:nvSpPr>
            <p:spPr>
              <a:xfrm>
                <a:off x="457200" y="963431"/>
                <a:ext cx="5562600" cy="1298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More precisely, need to account</a:t>
                </a:r>
                <a:br>
                  <a:rPr lang="en-US" sz="2400" dirty="0"/>
                </a:br>
                <a:r>
                  <a:rPr lang="en-US" sz="2400" dirty="0"/>
                  <a:t>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r>
                          <a:rPr lang="en-US" sz="2400" b="0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  <m:sup>
                        <m:r>
                          <a:rPr lang="en-US" sz="2400" b="0" i="0">
                            <a:latin typeface="Cambria Math"/>
                            <a:ea typeface="Cambria Math"/>
                          </a:rPr>
                          <m:t>(∗)</m:t>
                        </m:r>
                      </m:sup>
                    </m:sSubSup>
                  </m:oMath>
                </a14:m>
                <a:r>
                  <a:rPr lang="en-US" sz="2400" dirty="0"/>
                  <a:t> widths (interference).</a:t>
                </a:r>
                <a:br>
                  <a:rPr lang="en-US" sz="2400" dirty="0"/>
                </a:br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01A55B-9AFD-4B01-A146-AD91F50CE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63431"/>
                <a:ext cx="5562600" cy="1298432"/>
              </a:xfrm>
              <a:prstGeom prst="rect">
                <a:avLst/>
              </a:prstGeom>
              <a:blipFill>
                <a:blip r:embed="rId13"/>
                <a:stretch>
                  <a:fillRect l="-1643" t="-3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14076B7-838F-84E7-A410-9AEF06F2A3E6}"/>
              </a:ext>
            </a:extLst>
          </p:cNvPr>
          <p:cNvSpPr txBox="1"/>
          <p:nvPr/>
        </p:nvSpPr>
        <p:spPr>
          <a:xfrm>
            <a:off x="5867400" y="5486400"/>
            <a:ext cx="31976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Galanti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Giammanco</a:t>
            </a:r>
            <a:r>
              <a:rPr lang="en-US" dirty="0">
                <a:solidFill>
                  <a:srgbClr val="00B050"/>
                </a:solidFill>
              </a:rPr>
              <a:t>, Grossman,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Kats, </a:t>
            </a:r>
            <a:r>
              <a:rPr lang="en-US" dirty="0" err="1">
                <a:solidFill>
                  <a:srgbClr val="00B050"/>
                </a:solidFill>
              </a:rPr>
              <a:t>Stamou</a:t>
            </a:r>
            <a:r>
              <a:rPr lang="en-US" dirty="0">
                <a:solidFill>
                  <a:srgbClr val="00B050"/>
                </a:solidFill>
              </a:rPr>
              <a:t>, Zupan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JHEP 11 (2015) 067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[arXiv:1505.02771]</a:t>
            </a:r>
          </a:p>
        </p:txBody>
      </p:sp>
    </p:spTree>
    <p:extLst>
      <p:ext uri="{BB962C8B-B14F-4D97-AF65-F5344CB8AC3E}">
        <p14:creationId xmlns:p14="http://schemas.microsoft.com/office/powerpoint/2010/main" val="1589527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100" y="1143000"/>
            <a:ext cx="4263100" cy="432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3148809"/>
            <a:ext cx="3643883" cy="2197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200" dirty="0"/>
              <a:t>Directional dependence, since</a:t>
            </a:r>
          </a:p>
          <a:p>
            <a:pPr>
              <a:lnSpc>
                <a:spcPct val="114000"/>
              </a:lnSpc>
            </a:pPr>
            <a:endParaRPr lang="en-US" sz="2200" dirty="0"/>
          </a:p>
          <a:p>
            <a:pPr>
              <a:lnSpc>
                <a:spcPct val="114000"/>
              </a:lnSpc>
            </a:pPr>
            <a:endParaRPr lang="en-US" sz="2200" dirty="0"/>
          </a:p>
          <a:p>
            <a:pPr>
              <a:lnSpc>
                <a:spcPct val="114000"/>
              </a:lnSpc>
            </a:pPr>
            <a:br>
              <a:rPr lang="en-US" sz="800" dirty="0"/>
            </a:br>
            <a:r>
              <a:rPr lang="en-US" sz="2200" dirty="0"/>
              <a:t>holds along the fragmentation</a:t>
            </a:r>
            <a:br>
              <a:rPr lang="en-US" sz="2200" dirty="0"/>
            </a:br>
            <a:r>
              <a:rPr lang="en-US" sz="2200" dirty="0"/>
              <a:t>axis.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-quark polarization retention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 rotWithShape="1">
                <a:blip r:embed="rId7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sz="21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23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38</m:t>
                              </m:r>
                              <m:sSub>
                                <m:sSub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𝑇</m:t>
                          </m:r>
                        </m:sub>
                      </m:sSub>
                      <m:r>
                        <a:rPr lang="en-US" sz="2100" i="1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62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19</m:t>
                              </m:r>
                              <m:sSub>
                                <m:sSubPr>
                                  <m:ctrlPr>
                                    <a:rPr lang="en-US" sz="21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48664" y="3611626"/>
                <a:ext cx="2133600" cy="806375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8664" y="3611626"/>
                <a:ext cx="2133600" cy="8063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DCE93CD-6BCE-D986-D31A-2702272DD616}"/>
              </a:ext>
            </a:extLst>
          </p:cNvPr>
          <p:cNvSpPr txBox="1"/>
          <p:nvPr/>
        </p:nvSpPr>
        <p:spPr>
          <a:xfrm>
            <a:off x="76200" y="5678269"/>
            <a:ext cx="8988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Galanti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Giammanco</a:t>
            </a:r>
            <a:r>
              <a:rPr lang="en-US" dirty="0">
                <a:solidFill>
                  <a:srgbClr val="00B050"/>
                </a:solidFill>
              </a:rPr>
              <a:t>, Grossman, Kats, </a:t>
            </a:r>
            <a:r>
              <a:rPr lang="en-US" dirty="0" err="1">
                <a:solidFill>
                  <a:srgbClr val="00B050"/>
                </a:solidFill>
              </a:rPr>
              <a:t>Stamou</a:t>
            </a:r>
            <a:r>
              <a:rPr lang="en-US" dirty="0">
                <a:solidFill>
                  <a:srgbClr val="00B050"/>
                </a:solidFill>
              </a:rPr>
              <a:t>, Zupan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JHEP 11 (2015) 067 [arXiv:1505.02771]</a:t>
            </a:r>
          </a:p>
        </p:txBody>
      </p:sp>
    </p:spTree>
    <p:extLst>
      <p:ext uri="{BB962C8B-B14F-4D97-AF65-F5344CB8AC3E}">
        <p14:creationId xmlns:p14="http://schemas.microsoft.com/office/powerpoint/2010/main" val="5613184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Heavy quark polarization retention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sz="21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23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38</m:t>
                              </m:r>
                              <m:sSub>
                                <m:sSub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𝑇</m:t>
                          </m:r>
                        </m:sub>
                      </m:sSub>
                      <m:r>
                        <a:rPr lang="en-US" sz="2100" i="1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62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19</m:t>
                              </m:r>
                              <m:sSub>
                                <m:sSubPr>
                                  <m:ctrlPr>
                                    <a:rPr lang="en-US" sz="21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24400" y="851555"/>
                <a:ext cx="3505200" cy="97276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∗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r>
                            <a:rPr lang="en-US" sz="2000" b="0" i="0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9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851555"/>
                <a:ext cx="3505200" cy="9727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24400" y="1925475"/>
                <a:ext cx="2133600" cy="806375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925475"/>
                <a:ext cx="2133600" cy="8063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3400" y="3505200"/>
                <a:ext cx="8153399" cy="289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2000"/>
                  </a:spcAft>
                </a:pPr>
                <a:r>
                  <a:rPr lang="en-US" sz="2200" b="1" dirty="0">
                    <a:solidFill>
                      <a:srgbClr val="00B050"/>
                    </a:solidFill>
                  </a:rPr>
                  <a:t>Pythia tunes</a:t>
                </a:r>
                <a:r>
                  <a:rPr lang="en-US" sz="2200" dirty="0"/>
                  <a:t>   </a:t>
                </a:r>
                <a14:m>
                  <m:oMath xmlns:m="http://schemas.openxmlformats.org/officeDocument/2006/math">
                    <m:r>
                      <a:rPr lang="en-US" sz="2100" i="1" smtClean="0">
                        <a:latin typeface="Cambria Math"/>
                      </a:rPr>
                      <m:t>0</m:t>
                    </m:r>
                    <m:r>
                      <a:rPr lang="en-US" sz="2100" i="1" smtClean="0">
                        <a:latin typeface="Cambria Math"/>
                      </a:rPr>
                      <m:t>.</m:t>
                    </m:r>
                    <m:r>
                      <a:rPr lang="en-US" sz="2100" i="1" smtClean="0">
                        <a:latin typeface="Cambria Math"/>
                      </a:rPr>
                      <m:t>24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≲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≲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45</m:t>
                    </m:r>
                  </m:oMath>
                </a14:m>
                <a:r>
                  <a:rPr lang="en-US" sz="2200" dirty="0"/>
                  <a:t>  (but based on light hadron data)</a:t>
                </a:r>
                <a:br>
                  <a:rPr lang="en-US" sz="2200" dirty="0"/>
                </a:br>
                <a:r>
                  <a:rPr lang="en-US" sz="2200" b="1" dirty="0">
                    <a:solidFill>
                      <a:srgbClr val="00B050"/>
                    </a:solidFill>
                  </a:rPr>
                  <a:t>DELPHI (LEP)</a:t>
                </a:r>
                <a:r>
                  <a:rPr lang="en-US" sz="2200" dirty="0"/>
                  <a:t>        </a:t>
                </a:r>
                <a14:m>
                  <m:oMath xmlns:m="http://schemas.openxmlformats.org/officeDocument/2006/math">
                    <m:r>
                      <a:rPr lang="en-US" sz="2100" i="1" dirty="0" smtClean="0">
                        <a:latin typeface="Cambria Math"/>
                      </a:rPr>
                      <m:t>1</m:t>
                    </m:r>
                    <m:r>
                      <a:rPr lang="en-US" sz="2100" i="1">
                        <a:latin typeface="Cambria Math"/>
                      </a:rPr>
                      <m:t>≲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≲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sz="2100" dirty="0"/>
                  <a:t>)</a:t>
                </a:r>
                <a:r>
                  <a:rPr lang="en-US" sz="2200" dirty="0"/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b>
                        <m:r>
                          <a:rPr lang="en-US" sz="21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100" i="1"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36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30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30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100" dirty="0"/>
                  <a:t>)</a:t>
                </a:r>
              </a:p>
              <a:p>
                <a:pPr>
                  <a:lnSpc>
                    <a:spcPct val="120000"/>
                  </a:lnSpc>
                  <a:spcAft>
                    <a:spcPts val="2000"/>
                  </a:spcAft>
                </a:pPr>
                <a:r>
                  <a:rPr lang="en-US" sz="2200" b="1" dirty="0">
                    <a:solidFill>
                      <a:srgbClr val="00B050"/>
                    </a:solidFill>
                  </a:rPr>
                  <a:t>E791</a:t>
                </a:r>
                <a:r>
                  <a:rPr lang="en-US" sz="2200" dirty="0"/>
                  <a:t>                       </a:t>
                </a:r>
                <a14:m>
                  <m:oMath xmlns:m="http://schemas.openxmlformats.org/officeDocument/2006/math">
                    <m:r>
                      <a:rPr lang="en-US" sz="2100" i="1" smtClean="0">
                        <a:latin typeface="Cambria Math"/>
                      </a:rPr>
                      <m:t>𝐴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100" dirty="0"/>
                  <a:t>)</a:t>
                </a:r>
                <a:r>
                  <a:rPr lang="en-US" sz="2200" dirty="0"/>
                  <a:t>            </a:t>
                </a:r>
                <a:r>
                  <a:rPr lang="en-US" sz="2200" b="1" dirty="0">
                    <a:solidFill>
                      <a:srgbClr val="00B050"/>
                    </a:solidFill>
                  </a:rPr>
                  <a:t>CLEO (CESR)</a:t>
                </a:r>
                <a:r>
                  <a:rPr lang="en-US" sz="22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b>
                        <m:r>
                          <a:rPr lang="en-US" sz="21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1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71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13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b="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2100" dirty="0"/>
                  <a:t>)</a:t>
                </a:r>
              </a:p>
              <a:p>
                <a:pPr>
                  <a:lnSpc>
                    <a:spcPct val="120000"/>
                  </a:lnSpc>
                  <a:spcAft>
                    <a:spcPts val="2000"/>
                  </a:spcAft>
                </a:pPr>
                <a:r>
                  <a:rPr lang="en-US" sz="2200" b="1" dirty="0">
                    <a:solidFill>
                      <a:srgbClr val="00B050"/>
                    </a:solidFill>
                  </a:rPr>
                  <a:t>Statistical </a:t>
                </a:r>
                <a:r>
                  <a:rPr lang="en-US" sz="2200" b="1" dirty="0" err="1">
                    <a:solidFill>
                      <a:srgbClr val="00B050"/>
                    </a:solidFill>
                  </a:rPr>
                  <a:t>hadronization</a:t>
                </a:r>
                <a:r>
                  <a:rPr lang="en-US" sz="2200" dirty="0"/>
                  <a:t>  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𝐴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100" dirty="0"/>
                  <a:t> and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100" dirty="0"/>
                  <a:t>)</a:t>
                </a:r>
              </a:p>
              <a:p>
                <a:pPr>
                  <a:lnSpc>
                    <a:spcPct val="120000"/>
                  </a:lnSpc>
                  <a:spcAft>
                    <a:spcPts val="2000"/>
                  </a:spcAft>
                </a:pPr>
                <a:r>
                  <a:rPr lang="en-US" sz="2200" b="1" dirty="0" err="1">
                    <a:solidFill>
                      <a:srgbClr val="00B050"/>
                    </a:solidFill>
                  </a:rPr>
                  <a:t>Adamov</a:t>
                </a:r>
                <a:r>
                  <a:rPr lang="en-US" sz="2200" b="1" dirty="0">
                    <a:solidFill>
                      <a:srgbClr val="00B050"/>
                    </a:solidFill>
                  </a:rPr>
                  <a:t> &amp; Goldstein</a:t>
                </a:r>
                <a:r>
                  <a:rPr lang="en-US" sz="2200" dirty="0"/>
                  <a:t>         </a:t>
                </a:r>
                <a14:m>
                  <m:oMath xmlns:m="http://schemas.openxmlformats.org/officeDocument/2006/math">
                    <m:r>
                      <a:rPr lang="en-US" sz="2100" i="1" smtClean="0">
                        <a:latin typeface="Cambria Math"/>
                      </a:rPr>
                      <m:t>𝐴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100" i="1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100" dirty="0"/>
                  <a:t> and </a:t>
                </a:r>
                <a14:m>
                  <m:oMath xmlns:m="http://schemas.openxmlformats.org/officeDocument/2006/math">
                    <m:r>
                      <a:rPr lang="en-US" sz="210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100" dirty="0"/>
                  <a:t>)</a:t>
                </a:r>
                <a:r>
                  <a:rPr lang="en-US" sz="2200" dirty="0"/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21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1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100" b="0" i="1" smtClean="0">
                        <a:latin typeface="Cambria Math"/>
                        <a:ea typeface="Cambria Math"/>
                      </a:rPr>
                      <m:t>41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b="0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sz="2100" dirty="0"/>
                  <a:t>), 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/>
                      </a:rPr>
                      <m:t>0</m:t>
                    </m:r>
                    <m:r>
                      <a:rPr lang="en-US" sz="2100" b="0" i="1" smtClean="0">
                        <a:latin typeface="Cambria Math"/>
                      </a:rPr>
                      <m:t>.</m:t>
                    </m:r>
                    <m:r>
                      <a:rPr lang="en-US" sz="2100" b="0" i="1" smtClean="0">
                        <a:latin typeface="Cambria Math"/>
                      </a:rPr>
                      <m:t>39</m:t>
                    </m:r>
                  </m:oMath>
                </a14:m>
                <a:r>
                  <a:rPr lang="en-US" sz="2100" dirty="0"/>
                  <a:t> (</a:t>
                </a: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2100" dirty="0"/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505200"/>
                <a:ext cx="8153399" cy="2893100"/>
              </a:xfrm>
              <a:prstGeom prst="rect">
                <a:avLst/>
              </a:prstGeom>
              <a:blipFill>
                <a:blip r:embed="rId5"/>
                <a:stretch>
                  <a:fillRect l="-972" r="-224" b="-2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33400" y="4267200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DELPHI-95-107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5663" y="6236732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PRD 64, 014021 (2001)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32825" y="4941332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PRL 78, 2304 (1997)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5562600"/>
            <a:ext cx="279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review: PLB 678, 350 (2009)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4941332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PLB 379, 292 (1996)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33400" y="2700792"/>
                <a:ext cx="8305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400" b="1" dirty="0"/>
                  <a:t>What is known about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𝑨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dirty="0"/>
                  <a:t> (for both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sz="2400" b="1" dirty="0"/>
                  <a:t> quarks)?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700792"/>
                <a:ext cx="8305800" cy="830997"/>
              </a:xfrm>
              <a:prstGeom prst="rect">
                <a:avLst/>
              </a:prstGeom>
              <a:blipFill>
                <a:blip r:embed="rId6"/>
                <a:stretch>
                  <a:fillRect l="-1175" b="-3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0261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D660F30-A1B9-B0B9-C815-8DE9E9F6C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02" y="2101183"/>
            <a:ext cx="7284194" cy="7850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0E234F-C059-39B4-AE41-10C0D2808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3657600"/>
            <a:ext cx="3657600" cy="7896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A0D853-C468-D998-BFA0-DC4014C6B5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588" y="4566395"/>
            <a:ext cx="7299212" cy="8528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CF40D2F-FA07-5661-D4C8-B288956826C7}"/>
                  </a:ext>
                </a:extLst>
              </p:cNvPr>
              <p:cNvSpPr txBox="1"/>
              <p:nvPr/>
            </p:nvSpPr>
            <p:spPr>
              <a:xfrm>
                <a:off x="685800" y="1399990"/>
                <a:ext cx="77724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400" dirty="0"/>
                  <a:t>Density matrix for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 spins: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CF40D2F-FA07-5661-D4C8-B28895682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399990"/>
                <a:ext cx="7772400" cy="505010"/>
              </a:xfrm>
              <a:prstGeom prst="rect">
                <a:avLst/>
              </a:prstGeom>
              <a:blipFill>
                <a:blip r:embed="rId6"/>
                <a:stretch>
                  <a:fillRect l="-1255" t="-1205" b="-26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FC222F3-201B-C7D3-7D63-5CBA07D7105F}"/>
              </a:ext>
            </a:extLst>
          </p:cNvPr>
          <p:cNvSpPr txBox="1"/>
          <p:nvPr/>
        </p:nvSpPr>
        <p:spPr>
          <a:xfrm>
            <a:off x="685800" y="3011357"/>
            <a:ext cx="7772400" cy="505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Angular distributions of leptons from top decays: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59C985-5F95-56C4-F0DB-CD81D4B8BA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5562600"/>
            <a:ext cx="4800600" cy="7841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E969044-9D00-C104-DE69-52A1DFE9D1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6321329"/>
            <a:ext cx="3679999" cy="38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80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Heavy quark polarization retention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sz="2100" b="0" i="1" smtClean="0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23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38</m:t>
                              </m:r>
                              <m:sSub>
                                <m:sSub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/>
                            </a:rPr>
                            <m:t>𝑇</m:t>
                          </m:r>
                        </m:sub>
                      </m:sSub>
                      <m:r>
                        <a:rPr lang="en-US" sz="2100" i="1"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1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62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en-US" sz="2100" i="1"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2100" b="0" i="1" smtClean="0">
                                  <a:latin typeface="Cambria Math"/>
                                  <a:ea typeface="Cambria Math"/>
                                </a:rPr>
                                <m:t>19</m:t>
                              </m:r>
                              <m:sSub>
                                <m:sSubPr>
                                  <m:ctrlPr>
                                    <a:rPr lang="en-US" sz="21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100" i="1">
                              <a:latin typeface="Cambria Math"/>
                              <a:ea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838200"/>
                <a:ext cx="3340081" cy="19901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24400" y="851555"/>
                <a:ext cx="3505200" cy="97276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∗</m:t>
                                      </m:r>
                                    </m:e>
                                  </m:d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r>
                            <a:rPr lang="en-US" sz="2000" b="0" i="0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9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851555"/>
                <a:ext cx="3505200" cy="9727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24400" y="1925475"/>
                <a:ext cx="2133600" cy="806375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prob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925475"/>
                <a:ext cx="2133600" cy="8063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33400" y="2700792"/>
                <a:ext cx="8305800" cy="3619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400" b="1" dirty="0"/>
                  <a:t>What is known about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𝑨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400" b="1" dirty="0"/>
                  <a:t> (for both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sz="2400" b="1" dirty="0"/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sz="2400" b="1" dirty="0"/>
                  <a:t> quarks)?</a:t>
                </a:r>
                <a:br>
                  <a:rPr lang="en-US" sz="2400" b="1" dirty="0"/>
                </a:br>
                <a:endParaRPr lang="en-US" sz="1000" b="1" dirty="0"/>
              </a:p>
              <a:p>
                <a:pPr>
                  <a:lnSpc>
                    <a:spcPct val="130000"/>
                  </a:lnSpc>
                </a:pPr>
                <a:r>
                  <a:rPr lang="en-US" sz="2400" dirty="0"/>
                  <a:t>		  Overall: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</m:t>
                    </m:r>
                    <m:r>
                      <a:rPr lang="en-US" sz="2400" i="1">
                        <a:latin typeface="Cambria Math"/>
                      </a:rPr>
                      <m:t> ~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sz="24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en-US" sz="2400" dirty="0"/>
                  <a:t> 1             </a:t>
                </a:r>
              </a:p>
              <a:p>
                <a:pPr>
                  <a:lnSpc>
                    <a:spcPct val="130000"/>
                  </a:lnSpc>
                </a:pPr>
                <a:endParaRPr lang="en-US" sz="2400" dirty="0"/>
              </a:p>
              <a:p>
                <a:pPr>
                  <a:lnSpc>
                    <a:spcPct val="130000"/>
                  </a:lnSpc>
                </a:pPr>
                <a:endParaRPr lang="en-US" sz="2400" dirty="0"/>
              </a:p>
              <a:p>
                <a:pPr>
                  <a:lnSpc>
                    <a:spcPct val="130000"/>
                  </a:lnSpc>
                </a:pPr>
                <a:r>
                  <a:rPr lang="en-US" sz="2400" dirty="0"/>
                  <a:t>           	        	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~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lnSpc>
                    <a:spcPct val="130000"/>
                  </a:lnSpc>
                </a:pPr>
                <a:endParaRPr lang="en-US" sz="600" dirty="0"/>
              </a:p>
              <a:p>
                <a:pPr>
                  <a:lnSpc>
                    <a:spcPct val="130000"/>
                  </a:lnSpc>
                </a:pPr>
                <a:r>
                  <a:rPr lang="en-US" sz="2400" dirty="0">
                    <a:solidFill>
                      <a:prstClr val="black"/>
                    </a:solidFill>
                  </a:rPr>
                  <a:t>	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400" dirty="0"/>
                  <a:t> consistent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/>
                  <a:t> results from LEP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700792"/>
                <a:ext cx="8305800" cy="3619709"/>
              </a:xfrm>
              <a:prstGeom prst="rect">
                <a:avLst/>
              </a:prstGeom>
              <a:blipFill>
                <a:blip r:embed="rId5"/>
                <a:stretch>
                  <a:fillRect l="-1175" b="-2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32"/>
          <p:cNvSpPr/>
          <p:nvPr/>
        </p:nvSpPr>
        <p:spPr>
          <a:xfrm rot="5400000">
            <a:off x="4457700" y="4533900"/>
            <a:ext cx="609600" cy="5334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79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62000" y="1309157"/>
                <a:ext cx="7391400" cy="4435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400" dirty="0"/>
                  <a:t>Top pair production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𝑝𝑝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b="0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acc>
                  </m:oMath>
                </a14:m>
                <a:endParaRPr lang="en-US" sz="2400" b="0" dirty="0">
                  <a:latin typeface="Cambria Math"/>
                </a:endParaRP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𝑡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𝑏</m:t>
                    </m:r>
                  </m:oMath>
                </a14:m>
                <a:r>
                  <a:rPr lang="en-US" sz="2400" dirty="0"/>
                  <a:t>  produces polarized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sz="2400" dirty="0"/>
                  <a:t> quarks.</a:t>
                </a:r>
                <a:br>
                  <a:rPr lang="en-US" sz="2400" dirty="0"/>
                </a:br>
                <a:r>
                  <a:rPr lang="en-US" sz="2400" dirty="0"/>
                  <a:t>     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↪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sz="2400" dirty="0"/>
                  <a:t>  produces polarized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400" dirty="0"/>
                  <a:t> quarks.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Easy to select a clean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 sample (e.g., in lepton + jets).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Kinematic reconstruction along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 tagging enable obtaining high-purity samples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 jets.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Statistics in Run 2 is as large as 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𝑍</m:t>
                    </m:r>
                  </m:oMath>
                </a14:m>
                <a:r>
                  <a:rPr lang="en-US" sz="2400" dirty="0"/>
                  <a:t> decays at LEP.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Run 2 data allows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%)</m:t>
                    </m:r>
                  </m:oMath>
                </a14:m>
                <a:r>
                  <a:rPr lang="en-US" sz="2400" dirty="0"/>
                  <a:t> precision for both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/>
                  <a:t>. </a:t>
                </a:r>
                <a:endParaRPr lang="en-US" sz="1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309157"/>
                <a:ext cx="7391400" cy="4435317"/>
              </a:xfrm>
              <a:prstGeom prst="rect">
                <a:avLst/>
              </a:prstGeom>
              <a:blipFill>
                <a:blip r:embed="rId2"/>
                <a:stretch>
                  <a:fillRect l="-1237" t="-138" r="-1319" b="-2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via ATLAS/CMS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samples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07886"/>
              </a:xfrm>
              <a:prstGeom prst="rect">
                <a:avLst/>
              </a:prstGeom>
              <a:blipFill>
                <a:blip r:embed="rId3"/>
                <a:stretch>
                  <a:fillRect l="-67" t="-15517" r="-1333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A851589-722B-696B-E693-C441C73AB511}"/>
              </a:ext>
            </a:extLst>
          </p:cNvPr>
          <p:cNvSpPr txBox="1"/>
          <p:nvPr/>
        </p:nvSpPr>
        <p:spPr>
          <a:xfrm>
            <a:off x="3505200" y="5334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Galanti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Giammanco</a:t>
            </a:r>
            <a:r>
              <a:rPr lang="en-US" dirty="0">
                <a:solidFill>
                  <a:srgbClr val="00B050"/>
                </a:solidFill>
              </a:rPr>
              <a:t>, Grossman, Kats, </a:t>
            </a:r>
            <a:r>
              <a:rPr lang="en-US" dirty="0" err="1">
                <a:solidFill>
                  <a:srgbClr val="00B050"/>
                </a:solidFill>
              </a:rPr>
              <a:t>Stamou</a:t>
            </a:r>
            <a:r>
              <a:rPr lang="en-US" dirty="0">
                <a:solidFill>
                  <a:srgbClr val="00B050"/>
                </a:solidFill>
              </a:rPr>
              <a:t>, Zupan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JHEP 11 (2015) 067 [arXiv:1505.02771]</a:t>
            </a:r>
          </a:p>
        </p:txBody>
      </p:sp>
    </p:spTree>
    <p:extLst>
      <p:ext uri="{BB962C8B-B14F-4D97-AF65-F5344CB8AC3E}">
        <p14:creationId xmlns:p14="http://schemas.microsoft.com/office/powerpoint/2010/main" val="3876837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Spin correlations in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28496B8-80C4-E27D-212B-68A116D833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885"/>
          <a:stretch/>
        </p:blipFill>
        <p:spPr>
          <a:xfrm>
            <a:off x="76200" y="3200400"/>
            <a:ext cx="2423160" cy="2362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6A8B0E-004D-3AD7-4B8B-EC9F3DD16CC4}"/>
                  </a:ext>
                </a:extLst>
              </p:cNvPr>
              <p:cNvSpPr txBox="1"/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000" dirty="0" err="1"/>
                  <a:t>MadGraph</a:t>
                </a:r>
                <a:r>
                  <a:rPr lang="en-US" sz="2000" dirty="0"/>
                  <a:t> + </a:t>
                </a:r>
                <a:r>
                  <a:rPr lang="en-US" sz="2000" dirty="0" err="1"/>
                  <a:t>MadSpin</a:t>
                </a:r>
                <a:r>
                  <a:rPr lang="en-US" sz="2000" dirty="0"/>
                  <a:t>, LO QCD,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13</m:t>
                    </m:r>
                  </m:oMath>
                </a14:m>
                <a:r>
                  <a:rPr lang="en-US" sz="2000" dirty="0"/>
                  <a:t> TeV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6A8B0E-004D-3AD7-4B8B-EC9F3DD16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blipFill>
                <a:blip r:embed="rId4"/>
                <a:stretch>
                  <a:fillRect l="-1253" r="-125" b="-23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9303C857-7FD4-6FF9-26B7-1D1649DEC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1189938"/>
            <a:ext cx="4724400" cy="147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35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Spin correlations in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28496B8-80C4-E27D-212B-68A116D833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36561"/>
          <a:stretch/>
        </p:blipFill>
        <p:spPr>
          <a:xfrm>
            <a:off x="76200" y="3200400"/>
            <a:ext cx="5669280" cy="2362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03C857-7FD4-6FF9-26B7-1D1649DEC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189938"/>
            <a:ext cx="4724400" cy="14770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257053E-DF97-B700-798B-10232B8D1E9A}"/>
                  </a:ext>
                </a:extLst>
              </p:cNvPr>
              <p:cNvSpPr txBox="1"/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000" dirty="0" err="1"/>
                  <a:t>MadGraph</a:t>
                </a:r>
                <a:r>
                  <a:rPr lang="en-US" sz="2000" dirty="0"/>
                  <a:t> + </a:t>
                </a:r>
                <a:r>
                  <a:rPr lang="en-US" sz="2000" dirty="0" err="1"/>
                  <a:t>MadSpin</a:t>
                </a:r>
                <a:r>
                  <a:rPr lang="en-US" sz="2000" dirty="0"/>
                  <a:t>, LO QCD,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13</m:t>
                    </m:r>
                  </m:oMath>
                </a14:m>
                <a:r>
                  <a:rPr lang="en-US" sz="2000" dirty="0"/>
                  <a:t> TeV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257053E-DF97-B700-798B-10232B8D1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blipFill>
                <a:blip r:embed="rId5"/>
                <a:stretch>
                  <a:fillRect l="-1253" r="-125" b="-23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7721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Spin correlations in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28496B8-80C4-E27D-212B-68A116D83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200400"/>
            <a:ext cx="8936518" cy="2362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03C857-7FD4-6FF9-26B7-1D1649DEC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189938"/>
            <a:ext cx="4724400" cy="14770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7212E-09D2-3407-4602-4E119036E929}"/>
                  </a:ext>
                </a:extLst>
              </p:cNvPr>
              <p:cNvSpPr txBox="1"/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000" dirty="0" err="1"/>
                  <a:t>MadGraph</a:t>
                </a:r>
                <a:r>
                  <a:rPr lang="en-US" sz="2000" dirty="0"/>
                  <a:t> + </a:t>
                </a:r>
                <a:r>
                  <a:rPr lang="en-US" sz="2000" dirty="0" err="1"/>
                  <a:t>MadSpin</a:t>
                </a:r>
                <a:r>
                  <a:rPr lang="en-US" sz="2000" dirty="0"/>
                  <a:t>, LO QCD,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13</m:t>
                    </m:r>
                  </m:oMath>
                </a14:m>
                <a:r>
                  <a:rPr lang="en-US" sz="2000" dirty="0"/>
                  <a:t> TeV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7212E-09D2-3407-4602-4E119036E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26" y="5638800"/>
                <a:ext cx="4860274" cy="437812"/>
              </a:xfrm>
              <a:prstGeom prst="rect">
                <a:avLst/>
              </a:prstGeom>
              <a:blipFill>
                <a:blip r:embed="rId5"/>
                <a:stretch>
                  <a:fillRect l="-1253" r="-125" b="-23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905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Baryon decays of interest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D3A580-990C-690C-E689-6ACE64FD7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8310974" cy="37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22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Angular distributions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AC0FB6-5041-75FE-1212-79AF115D2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52356"/>
            <a:ext cx="8153399" cy="983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3083F0-85C1-8783-0F7C-600FE2E97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026" y="5943458"/>
            <a:ext cx="2729848" cy="4673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94641C-D0DE-380A-2FEC-AA744D645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4144" y="3181161"/>
            <a:ext cx="1949256" cy="704897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C15AD86-6F10-7181-AA8C-D42330327C86}"/>
              </a:ext>
            </a:extLst>
          </p:cNvPr>
          <p:cNvCxnSpPr>
            <a:cxnSpLocks/>
          </p:cNvCxnSpPr>
          <p:nvPr/>
        </p:nvCxnSpPr>
        <p:spPr>
          <a:xfrm flipH="1" flipV="1">
            <a:off x="5334000" y="2720850"/>
            <a:ext cx="826091" cy="631808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7A9802-09DA-219E-BF63-9C7DDD95FC31}"/>
              </a:ext>
            </a:extLst>
          </p:cNvPr>
          <p:cNvSpPr txBox="1"/>
          <p:nvPr/>
        </p:nvSpPr>
        <p:spPr>
          <a:xfrm>
            <a:off x="6400800" y="3871719"/>
            <a:ext cx="1981200" cy="47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200" dirty="0"/>
              <a:t>sample purity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C2F7FB-8D8D-1CE1-4A83-9C44F15AE1AE}"/>
              </a:ext>
            </a:extLst>
          </p:cNvPr>
          <p:cNvCxnSpPr>
            <a:cxnSpLocks/>
          </p:cNvCxnSpPr>
          <p:nvPr/>
        </p:nvCxnSpPr>
        <p:spPr>
          <a:xfrm flipV="1">
            <a:off x="3920235" y="2666858"/>
            <a:ext cx="499365" cy="60960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BC259B7-0A03-9F6E-A5C0-A131F9A71765}"/>
              </a:ext>
            </a:extLst>
          </p:cNvPr>
          <p:cNvSpPr txBox="1"/>
          <p:nvPr/>
        </p:nvSpPr>
        <p:spPr>
          <a:xfrm>
            <a:off x="2101657" y="3258909"/>
            <a:ext cx="1981200" cy="81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200" dirty="0"/>
              <a:t>spin analyzing power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85D5663-B755-0C26-D2C9-81401FA90556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4953000" y="2712297"/>
            <a:ext cx="9816" cy="56416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4819AFF-3056-10D1-6D96-BF3CEC10A648}"/>
                  </a:ext>
                </a:extLst>
              </p:cNvPr>
              <p:cNvSpPr txBox="1"/>
              <p:nvPr/>
            </p:nvSpPr>
            <p:spPr>
              <a:xfrm>
                <a:off x="3972216" y="3276458"/>
                <a:ext cx="1981200" cy="11901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sz="2200" dirty="0"/>
                  <a:t>polarization retention factor</a:t>
                </a:r>
              </a:p>
              <a:p>
                <a:pPr algn="ctr">
                  <a:lnSpc>
                    <a:spcPct val="110000"/>
                  </a:lnSpc>
                </a:pPr>
                <a:r>
                  <a:rPr lang="en-US" sz="2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200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)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4819AFF-3056-10D1-6D96-BF3CEC10A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216" y="3276458"/>
                <a:ext cx="1981200" cy="1190134"/>
              </a:xfrm>
              <a:prstGeom prst="rect">
                <a:avLst/>
              </a:prstGeom>
              <a:blipFill>
                <a:blip r:embed="rId5"/>
                <a:stretch>
                  <a:fillRect l="-3692" t="-2041" r="-3692" b="-9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B5E96B8F-0011-8C5F-5B4D-F1625DB34F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762" y="1028243"/>
            <a:ext cx="4073638" cy="87675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7C7A7D7-FEAD-9D00-3060-E23F6E92BA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2140902"/>
            <a:ext cx="2360686" cy="52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7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Standard datasets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4B5C15-11BC-15A4-D46E-15E54F4EA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64551"/>
            <a:ext cx="8686799" cy="551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859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Special dataset: CMS parked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E427B8-EA63-8CCD-C0F6-0F4E7FEEE745}"/>
                  </a:ext>
                </a:extLst>
              </p:cNvPr>
              <p:cNvSpPr txBox="1"/>
              <p:nvPr/>
            </p:nvSpPr>
            <p:spPr>
              <a:xfrm>
                <a:off x="914400" y="990600"/>
                <a:ext cx="7391400" cy="295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b="1" dirty="0"/>
                  <a:t>Data parking:</a:t>
                </a:r>
                <a:r>
                  <a:rPr lang="en-US" sz="2400" dirty="0"/>
                  <a:t> record the data when bandwidth allows and process it later.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b="1" dirty="0"/>
                  <a:t>Trigger:</a:t>
                </a:r>
                <a:r>
                  <a:rPr lang="en-US" sz="2400" dirty="0"/>
                  <a:t> muon with a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threshold (7 and 12 GeV) and impact parameter significance.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Operated during part of Run 2 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/>
                  <a:t>)</a:t>
                </a:r>
                <a:endParaRPr lang="en-US" sz="2400" b="0" dirty="0">
                  <a:latin typeface="Cambria Math"/>
                </a:endParaRP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First papers using this dataset appeared just recently: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E427B8-EA63-8CCD-C0F6-0F4E7FEEE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990600"/>
                <a:ext cx="7391400" cy="2952796"/>
              </a:xfrm>
              <a:prstGeom prst="rect">
                <a:avLst/>
              </a:prstGeom>
              <a:blipFill>
                <a:blip r:embed="rId2"/>
                <a:stretch>
                  <a:fillRect l="-1072" t="-207" b="-3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CDD2A3C-F03C-5004-3F3E-D37F9E95C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980520"/>
            <a:ext cx="6617864" cy="12051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88EE44-3FF2-BF76-D429-E9CC39C11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498" y="5298523"/>
            <a:ext cx="6585966" cy="122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5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9D77B-D324-1B25-8EAE-47906ABBC3D8}"/>
                  </a:ext>
                </a:extLst>
              </p:cNvPr>
              <p:cNvSpPr txBox="1"/>
              <p:nvPr/>
            </p:nvSpPr>
            <p:spPr>
              <a:xfrm>
                <a:off x="457200" y="933097"/>
                <a:ext cx="8077200" cy="5696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2300" dirty="0"/>
                  <a:t>Pair of opposite-sign muons (inside jets) satisfying the offline trigger cuts and carrying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300" dirty="0"/>
                  <a:t> of the jet momentum.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2300" dirty="0"/>
                  <a:t>At least one of the jets is “b tagged” (with assumed efficiency 80%), e.g. by muon impact parameter.</a:t>
                </a:r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endParaRPr lang="en-US" sz="400" dirty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300" dirty="0"/>
                  <a:t>Dominant remaining background:</a:t>
                </a:r>
              </a:p>
              <a:p>
                <a:pPr algn="ctr"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300" b="1" dirty="0" err="1"/>
                  <a:t>semileptonic</a:t>
                </a:r>
                <a:r>
                  <a:rPr lang="en-US" sz="2300" b="1" dirty="0"/>
                  <a:t> </a:t>
                </a:r>
                <a14:m>
                  <m:oMath xmlns:m="http://schemas.openxmlformats.org/officeDocument/2006/math">
                    <m:r>
                      <a:rPr lang="en-US" sz="2300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sz="2300" b="1" dirty="0"/>
                  <a:t>-meson decays</a:t>
                </a:r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300" dirty="0">
                    <a:solidFill>
                      <a:prstClr val="black"/>
                    </a:solidFill>
                  </a:rPr>
                  <a:t>Possible approaches to dealing with it:</a:t>
                </a:r>
                <a:br>
                  <a:rPr lang="en-US" sz="2300" dirty="0">
                    <a:solidFill>
                      <a:prstClr val="black"/>
                    </a:solidFill>
                  </a:rPr>
                </a:br>
                <a:r>
                  <a:rPr lang="en-US" sz="2300" b="1" dirty="0">
                    <a:solidFill>
                      <a:prstClr val="black"/>
                    </a:solidFill>
                  </a:rPr>
                  <a:t>Inclusive </a:t>
                </a:r>
                <a:r>
                  <a:rPr lang="en-US" sz="2300" dirty="0">
                    <a:solidFill>
                      <a:prstClr val="black"/>
                    </a:solidFill>
                  </a:rPr>
                  <a:t>              keep it (to keep the signal efficiency high)</a:t>
                </a:r>
                <a:br>
                  <a:rPr lang="en-US" sz="2300" dirty="0">
                    <a:solidFill>
                      <a:prstClr val="black"/>
                    </a:solidFill>
                  </a:rPr>
                </a:br>
                <a:r>
                  <a:rPr lang="en-US" sz="2300" b="1" dirty="0">
                    <a:solidFill>
                      <a:prstClr val="black"/>
                    </a:solidFill>
                  </a:rPr>
                  <a:t>Semi-inclusive </a:t>
                </a:r>
                <a:r>
                  <a:rPr lang="en-US" sz="2300" dirty="0">
                    <a:solidFill>
                      <a:prstClr val="black"/>
                    </a:solidFill>
                  </a:rPr>
                  <a:t>   demand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Λ</m:t>
                    </m:r>
                    <m:r>
                      <a:rPr lang="el-GR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𝑝</m:t>
                    </m:r>
                    <m:sSup>
                      <m:sSupPr>
                        <m:ctrlP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300" dirty="0">
                    <a:solidFill>
                      <a:prstClr val="black"/>
                    </a:solidFill>
                  </a:rPr>
                  <a:t> coming from the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300" dirty="0">
                    <a:solidFill>
                      <a:prstClr val="black"/>
                    </a:solidFill>
                  </a:rPr>
                  <a:t> vertex</a:t>
                </a:r>
                <a:br>
                  <a:rPr lang="en-US" sz="2300" dirty="0">
                    <a:solidFill>
                      <a:prstClr val="black"/>
                    </a:solidFill>
                  </a:rPr>
                </a:br>
                <a:r>
                  <a:rPr lang="en-US" sz="2300" dirty="0">
                    <a:solidFill>
                      <a:prstClr val="black"/>
                    </a:solidFill>
                  </a:rPr>
                  <a:t>                              </a:t>
                </a:r>
                <a:r>
                  <a:rPr lang="en-US" sz="2000" dirty="0">
                    <a:solidFill>
                      <a:prstClr val="black"/>
                    </a:solidFill>
                  </a:rPr>
                  <a:t>(significant cost in efficiency because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decays far)</a:t>
                </a:r>
                <a:br>
                  <a:rPr lang="en-US" sz="2300" dirty="0">
                    <a:solidFill>
                      <a:prstClr val="black"/>
                    </a:solidFill>
                  </a:rPr>
                </a:br>
                <a:r>
                  <a:rPr lang="en-US" sz="2300" b="1" dirty="0">
                    <a:solidFill>
                      <a:prstClr val="black"/>
                    </a:solidFill>
                  </a:rPr>
                  <a:t>Exclusive </a:t>
                </a:r>
                <a:r>
                  <a:rPr lang="en-US" sz="2300" dirty="0">
                    <a:solidFill>
                      <a:prstClr val="black"/>
                    </a:solidFill>
                  </a:rPr>
                  <a:t>             demand a fully-</a:t>
                </a:r>
                <a:r>
                  <a:rPr lang="en-US" sz="2300" dirty="0" err="1">
                    <a:solidFill>
                      <a:prstClr val="black"/>
                    </a:solidFill>
                  </a:rPr>
                  <a:t>reconstructible</a:t>
                </a:r>
                <a:r>
                  <a:rPr lang="en-US" sz="23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prstClr val="black"/>
                    </a:solidFill>
                  </a:rPr>
                  <a:t> decay</a:t>
                </a:r>
                <a:endParaRPr lang="en-US" sz="2300" dirty="0"/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US" sz="2300" b="1" dirty="0"/>
                  <a:t>Mixed (one choice for one jet, another choice for the second)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9D77B-D324-1B25-8EAE-47906ABBC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33097"/>
                <a:ext cx="8077200" cy="5696303"/>
              </a:xfrm>
              <a:prstGeom prst="rect">
                <a:avLst/>
              </a:prstGeom>
              <a:blipFill>
                <a:blip r:embed="rId3"/>
                <a:stretch>
                  <a:fillRect l="-1057" b="-1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882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5F3C5FDD-5FCC-690B-1A92-66E7EF92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1433039"/>
            <a:ext cx="5638800" cy="53203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64DD33-DBBD-3821-C74A-C5B35D4F8BE3}"/>
              </a:ext>
            </a:extLst>
          </p:cNvPr>
          <p:cNvSpPr txBox="1"/>
          <p:nvPr/>
        </p:nvSpPr>
        <p:spPr>
          <a:xfrm>
            <a:off x="6477000" y="1599657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CMS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PRD 100, 072002 (2019)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[arXiv:1907.03729]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912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2B1095-432F-9988-8984-59CB3B18C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19200"/>
            <a:ext cx="7841422" cy="4648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39E70D-3F8B-76F4-1E4D-B0EE31E235B7}"/>
                  </a:ext>
                </a:extLst>
              </p:cNvPr>
              <p:cNvSpPr txBox="1"/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39E70D-3F8B-76F4-1E4D-B0EE31E23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blipFill>
                <a:blip r:embed="rId3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92205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39E70D-3F8B-76F4-1E4D-B0EE31E235B7}"/>
                  </a:ext>
                </a:extLst>
              </p:cNvPr>
              <p:cNvSpPr txBox="1"/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Event counts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39E70D-3F8B-76F4-1E4D-B0EE31E23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52400"/>
                <a:ext cx="9144000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599867C-61AC-368C-D3FB-91CE172B7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066800"/>
            <a:ext cx="7010400" cy="2589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3A980D-1D7F-E525-0F45-738EB9D06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399" y="3885761"/>
            <a:ext cx="7010401" cy="27436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C69CE4-5251-54BB-7A7A-1569A5DFEA6B}"/>
              </a:ext>
            </a:extLst>
          </p:cNvPr>
          <p:cNvSpPr txBox="1"/>
          <p:nvPr/>
        </p:nvSpPr>
        <p:spPr>
          <a:xfrm>
            <a:off x="305602" y="2108694"/>
            <a:ext cx="121920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b="1" dirty="0"/>
              <a:t>Run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56DC0C-EF5E-5D7F-1236-32506A22E264}"/>
              </a:ext>
            </a:extLst>
          </p:cNvPr>
          <p:cNvSpPr txBox="1"/>
          <p:nvPr/>
        </p:nvSpPr>
        <p:spPr>
          <a:xfrm>
            <a:off x="304800" y="5073049"/>
            <a:ext cx="1219200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b="1" dirty="0"/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123751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Run 2 precision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endParaRPr lang="en-US" sz="4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4D9991B6-4011-4CBE-A9EF-59D27EAAC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6800"/>
            <a:ext cx="8721657" cy="4800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945B5C-8281-C4B4-628F-ACF854F2438C}"/>
              </a:ext>
            </a:extLst>
          </p:cNvPr>
          <p:cNvSpPr txBox="1"/>
          <p:nvPr/>
        </p:nvSpPr>
        <p:spPr>
          <a:xfrm>
            <a:off x="914400" y="5921514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Note: Since the performance of the different channels is comparable,   sensitivity can be improved by combining channels.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401087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Run 2 precision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endParaRPr lang="en-US" sz="4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4D9991B6-4011-4CBE-A9EF-59D27EAAC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6800"/>
            <a:ext cx="8721657" cy="4800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945B5C-8281-C4B4-628F-ACF854F2438C}"/>
              </a:ext>
            </a:extLst>
          </p:cNvPr>
          <p:cNvSpPr txBox="1"/>
          <p:nvPr/>
        </p:nvSpPr>
        <p:spPr>
          <a:xfrm>
            <a:off x="914400" y="5921514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Note: Since the performance of the different channels is comparable,   sensitivity can be improved by combining channels. </a:t>
            </a:r>
            <a:endParaRPr lang="en-US" sz="20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C553A2-AD57-988A-119C-FD831BB0068D}"/>
              </a:ext>
            </a:extLst>
          </p:cNvPr>
          <p:cNvSpPr/>
          <p:nvPr/>
        </p:nvSpPr>
        <p:spPr>
          <a:xfrm>
            <a:off x="5867400" y="1524000"/>
            <a:ext cx="838200" cy="9906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623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HL-LHC precision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</m:oMath>
                </a14:m>
                <a:endParaRPr lang="en-US" sz="4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3999" cy="721993"/>
              </a:xfrm>
              <a:prstGeom prst="rect">
                <a:avLst/>
              </a:prstGeom>
              <a:blipFill>
                <a:blip r:embed="rId2"/>
                <a:stretch>
                  <a:fillRect t="-12712" b="-36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D1112AD-298C-3F6C-89D6-2B0B1BF88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0"/>
            <a:ext cx="8610600" cy="47887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22A810-2582-9317-DCAE-CAE938C7B5DD}"/>
              </a:ext>
            </a:extLst>
          </p:cNvPr>
          <p:cNvSpPr txBox="1"/>
          <p:nvPr/>
        </p:nvSpPr>
        <p:spPr>
          <a:xfrm>
            <a:off x="914400" y="5909636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Note: Since the performance of the different channels is comparable,   sensitivity can be improved by combining channels. </a:t>
            </a:r>
            <a:endParaRPr lang="en-US" sz="20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A8292D-BCA4-3D64-64A8-1E23DEC264E3}"/>
              </a:ext>
            </a:extLst>
          </p:cNvPr>
          <p:cNvSpPr/>
          <p:nvPr/>
        </p:nvSpPr>
        <p:spPr>
          <a:xfrm>
            <a:off x="5867400" y="1512122"/>
            <a:ext cx="838200" cy="9906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588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447800" y="1828800"/>
                <a:ext cx="6553200" cy="4467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7472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Three hadron tracks consistent with a common vertex and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400" dirty="0"/>
                  <a:t> mass hypothesis.</a:t>
                </a:r>
                <a:endParaRPr lang="en-US" sz="1000" dirty="0"/>
              </a:p>
              <a:p>
                <a:pPr marL="347472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Backgrounds:</a:t>
                </a:r>
              </a:p>
              <a:p>
                <a:pPr marL="804672" lvl="1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Other charmed hadron decays,</a:t>
                </a:r>
                <a:br>
                  <a:rPr lang="en-US" sz="2400" dirty="0"/>
                </a:br>
                <a:r>
                  <a:rPr lang="en-US" sz="2400" dirty="0"/>
                  <a:t>e.g.,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 marL="804672" lvl="1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Charmed hadrons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400" dirty="0"/>
                  <a:t> jets. </a:t>
                </a:r>
              </a:p>
              <a:p>
                <a:pPr marL="804672" lvl="1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Combinatorial background due to random track combinations.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1828800"/>
                <a:ext cx="6553200" cy="4467057"/>
              </a:xfrm>
              <a:prstGeom prst="rect">
                <a:avLst/>
              </a:prstGeom>
              <a:blipFill>
                <a:blip r:embed="rId2"/>
                <a:stretch>
                  <a:fillRect l="-1209" b="-2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Hadronic 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FCE501-B171-F792-5BDE-ECADA442D792}"/>
                  </a:ext>
                </a:extLst>
              </p:cNvPr>
              <p:cNvSpPr txBox="1"/>
              <p:nvPr/>
            </p:nvSpPr>
            <p:spPr>
              <a:xfrm>
                <a:off x="0" y="953869"/>
                <a:ext cx="91440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0FCE501-B171-F792-5BDE-ECADA442D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3869"/>
                <a:ext cx="9144000" cy="7386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07313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7C6F8-F4D1-26A9-C018-08C528A99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784101"/>
            <a:ext cx="4045158" cy="48452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790730-3205-BEB6-DCCA-CB43C4DAB365}"/>
              </a:ext>
            </a:extLst>
          </p:cNvPr>
          <p:cNvSpPr txBox="1"/>
          <p:nvPr/>
        </p:nvSpPr>
        <p:spPr>
          <a:xfrm>
            <a:off x="6400800" y="2063378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CMS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JHEP 01 (2024) 128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[arXiv:2307.11186]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4F73F4-64DC-74AF-D8F0-650633E85F0B}"/>
                  </a:ext>
                </a:extLst>
              </p:cNvPr>
              <p:cNvSpPr txBox="1"/>
              <p:nvPr/>
            </p:nvSpPr>
            <p:spPr>
              <a:xfrm>
                <a:off x="0" y="953869"/>
                <a:ext cx="91440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4F73F4-64DC-74AF-D8F0-650633E85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3869"/>
                <a:ext cx="9144000" cy="7386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5C55B0-6ADF-EA25-6D95-3B262638C897}"/>
                  </a:ext>
                </a:extLst>
              </p:cNvPr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Hadronic 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5C55B0-6ADF-EA25-6D95-3B262638C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4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47377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err="1">
                    <a:solidFill>
                      <a:srgbClr val="0070C0"/>
                    </a:solidFill>
                  </a:rPr>
                  <a:t>Semileptonic</a:t>
                </a:r>
                <a:r>
                  <a:rPr lang="en-US" sz="4000" b="1" dirty="0">
                    <a:solidFill>
                      <a:srgbClr val="0070C0"/>
                    </a:solidFill>
                  </a:rPr>
                  <a:t> 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1CF6F5D-898A-C856-81EE-508556449BA2}"/>
                  </a:ext>
                </a:extLst>
              </p:cNvPr>
              <p:cNvSpPr txBox="1"/>
              <p:nvPr/>
            </p:nvSpPr>
            <p:spPr>
              <a:xfrm>
                <a:off x="533400" y="1066800"/>
                <a:ext cx="8077200" cy="4983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2300" dirty="0"/>
                  <a:t>Pair of opposite-sign muons (inside jets) satisfying the offline trigger cuts.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Λ</m:t>
                    </m:r>
                    <m:r>
                      <a:rPr lang="el-GR" sz="23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𝑝</m:t>
                    </m:r>
                    <m:sSup>
                      <m:sSupPr>
                        <m:ctrlPr>
                          <a:rPr lang="en-US" sz="23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sz="23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300" dirty="0"/>
                  <a:t> decay in each jet (will help reconstruct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300" dirty="0"/>
                  <a:t> and eliminate the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300" dirty="0"/>
                  <a:t>-meson background). 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2300" dirty="0"/>
                  <a:t>The inferred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Λ</m:t>
                    </m:r>
                  </m:oMath>
                </a14:m>
                <a:r>
                  <a:rPr lang="en-US" sz="2300" dirty="0"/>
                  <a:t> trajectory should form a displaced vertex with the muon, or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Λ</m:t>
                    </m:r>
                  </m:oMath>
                </a14:m>
                <a:r>
                  <a:rPr lang="en-US" sz="2300" dirty="0"/>
                  <a:t> should carry a significant fraction of the jet momentum (to ensure that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3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Λ</m:t>
                    </m:r>
                  </m:oMath>
                </a14:m>
                <a:r>
                  <a:rPr lang="en-US" sz="2300" dirty="0"/>
                  <a:t> originates from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300" dirty="0"/>
                  <a:t> decay).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US" sz="2300" dirty="0"/>
                  <a:t>Charm tagging against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300" dirty="0"/>
                  <a:t> jets with 40% signal efficiency (which likely makes the background from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300" dirty="0"/>
                  <a:t> jets negligible; see paper for more details).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1CF6F5D-898A-C856-81EE-508556449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066800"/>
                <a:ext cx="8077200" cy="4983287"/>
              </a:xfrm>
              <a:prstGeom prst="rect">
                <a:avLst/>
              </a:prstGeom>
              <a:blipFill>
                <a:blip r:embed="rId3"/>
                <a:stretch>
                  <a:fillRect l="-906" r="-151" b="-1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3254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1219200"/>
            <a:ext cx="6705600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One side – </a:t>
            </a:r>
            <a:r>
              <a:rPr lang="en-US" sz="2400" dirty="0" err="1"/>
              <a:t>semileptonic</a:t>
            </a:r>
            <a:r>
              <a:rPr lang="en-US" sz="2400" dirty="0"/>
              <a:t> selection (including triggering, which allows high statistics).</a:t>
            </a:r>
          </a:p>
          <a:p>
            <a:pPr marL="34747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Other side – hadronic selection (high BR and reconstruction efficiency, cleaner reconstruction, but also larger background).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Mixed selection for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2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9433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/>
              <p:nvPr/>
            </p:nvSpPr>
            <p:spPr>
              <a:xfrm>
                <a:off x="0" y="152400"/>
                <a:ext cx="9144000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800" b="1" dirty="0">
                    <a:solidFill>
                      <a:srgbClr val="0070C0"/>
                    </a:solidFill>
                  </a:rPr>
                  <a:t>Event counts and precision for </a:t>
                </a:r>
                <a14:m>
                  <m:oMath xmlns:m="http://schemas.openxmlformats.org/officeDocument/2006/math">
                    <m:r>
                      <a:rPr lang="en-US" sz="3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3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3800" b="1" dirty="0">
                    <a:solidFill>
                      <a:srgbClr val="0070C0"/>
                    </a:solidFill>
                  </a:rPr>
                  <a:t> analysis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368A3-B9AA-CEF8-2C89-D3A77FDBE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677108"/>
              </a:xfrm>
              <a:prstGeom prst="rect">
                <a:avLst/>
              </a:prstGeom>
              <a:blipFill>
                <a:blip r:embed="rId2"/>
                <a:stretch>
                  <a:fillRect t="-15315" b="-35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14CF692-0FFB-E3CD-E36A-A00A609233F0}"/>
              </a:ext>
            </a:extLst>
          </p:cNvPr>
          <p:cNvSpPr txBox="1"/>
          <p:nvPr/>
        </p:nvSpPr>
        <p:spPr>
          <a:xfrm>
            <a:off x="0" y="1219200"/>
            <a:ext cx="914400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800" b="1" dirty="0"/>
              <a:t>HL-LHC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6A346E-7334-3169-BA5D-74D7BB692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06" y="1981200"/>
            <a:ext cx="823299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04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5766712-3FBF-0B70-BB42-986F32784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17" y="1546086"/>
            <a:ext cx="5678021" cy="25203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5598C5-4819-23DA-AF3D-FE194AAD0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79" y="4163421"/>
            <a:ext cx="5678021" cy="25726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DAD216-B255-B57B-4456-D513FD713A8D}"/>
              </a:ext>
            </a:extLst>
          </p:cNvPr>
          <p:cNvSpPr txBox="1"/>
          <p:nvPr/>
        </p:nvSpPr>
        <p:spPr>
          <a:xfrm>
            <a:off x="6477000" y="1599657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CMS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PRD 100, 072002 (2019)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[arXiv:1907.03729]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7180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b="1" dirty="0">
                <a:solidFill>
                  <a:srgbClr val="0070C0"/>
                </a:solidFill>
              </a:rPr>
              <a:t>Spin correlations opportunities 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872E69-A575-4B43-DA0C-CC9500151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64" y="882547"/>
            <a:ext cx="8270089" cy="52134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3FF844-91F2-1E52-AC01-31C46D564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126095"/>
            <a:ext cx="560279" cy="4461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B216C3-9025-B447-DDB0-E64FF3201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6105103"/>
            <a:ext cx="717587" cy="5715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07622D7-0F30-CFE8-C3FD-B5C1ADFC65B9}"/>
              </a:ext>
            </a:extLst>
          </p:cNvPr>
          <p:cNvSpPr txBox="1"/>
          <p:nvPr/>
        </p:nvSpPr>
        <p:spPr>
          <a:xfrm>
            <a:off x="1371600" y="6160231"/>
            <a:ext cx="7391400" cy="478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promising                    borderline                    purity &lt; 10%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D490FA0-AED5-26CF-A892-635D553257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795" y="6122605"/>
            <a:ext cx="920805" cy="582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1088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Conclusions and discussion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429BECB-A137-75D3-00C0-07B17E9E745D}"/>
                  </a:ext>
                </a:extLst>
              </p:cNvPr>
              <p:cNvSpPr txBox="1"/>
              <p:nvPr/>
            </p:nvSpPr>
            <p:spPr>
              <a:xfrm>
                <a:off x="838200" y="990600"/>
                <a:ext cx="7391400" cy="5411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200" dirty="0"/>
                  <a:t> spin correlation measurements could be possible even with Run 2 datasets, especially with the CMS parked data.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200" dirty="0"/>
                  <a:t> spin correlation measurements may become possible at the HL-LHC. 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200" dirty="0"/>
                  <a:t>Can measure the polarization retention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br>
                  <a:rPr lang="en-US" sz="2200" dirty="0"/>
                </a:br>
                <a:r>
                  <a:rPr lang="en-US" sz="2200" dirty="0"/>
                  <a:t>(more refined: the polarized fragmentation functions):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200" dirty="0"/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200" dirty="0"/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200" dirty="0"/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200" dirty="0"/>
                  <a:t> via the polarized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200" dirty="0"/>
                  <a:t> quarks in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200" dirty="0"/>
                  <a:t> samples could be a simpler first step.</a:t>
                </a:r>
              </a:p>
              <a:p>
                <a:pPr marL="342900" indent="-342900">
                  <a:lnSpc>
                    <a:spcPct val="12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200" dirty="0"/>
                  <a:t>Can spin correlations be useful for discovering or characterizing new physics? Work in progress.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429BECB-A137-75D3-00C0-07B17E9E7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90600"/>
                <a:ext cx="7391400" cy="5411097"/>
              </a:xfrm>
              <a:prstGeom prst="rect">
                <a:avLst/>
              </a:prstGeom>
              <a:blipFill>
                <a:blip r:embed="rId2"/>
                <a:stretch>
                  <a:fillRect l="-908" b="-1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3F66185-EB6E-36F6-8221-8E027C552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1" y="3708743"/>
            <a:ext cx="6172199" cy="710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1DF490-5D23-8D4A-AFCC-5135A8FED6CB}"/>
              </a:ext>
            </a:extLst>
          </p:cNvPr>
          <p:cNvSpPr txBox="1"/>
          <p:nvPr/>
        </p:nvSpPr>
        <p:spPr>
          <a:xfrm>
            <a:off x="4636320" y="5105400"/>
            <a:ext cx="3821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JHEP 11 (2015) 067 [arXiv:1505.02771]</a:t>
            </a:r>
          </a:p>
        </p:txBody>
      </p:sp>
    </p:spTree>
    <p:extLst>
      <p:ext uri="{BB962C8B-B14F-4D97-AF65-F5344CB8AC3E}">
        <p14:creationId xmlns:p14="http://schemas.microsoft.com/office/powerpoint/2010/main" val="20604643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9136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Supplementary Slides</a:t>
            </a:r>
          </a:p>
        </p:txBody>
      </p:sp>
    </p:spTree>
    <p:extLst>
      <p:ext uri="{BB962C8B-B14F-4D97-AF65-F5344CB8AC3E}">
        <p14:creationId xmlns:p14="http://schemas.microsoft.com/office/powerpoint/2010/main" val="28810896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Statistical uncertainties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AC0FB6-5041-75FE-1212-79AF115D2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1981058"/>
            <a:ext cx="8610600" cy="103870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5E96B8F-0011-8C5F-5B4D-F1625DB34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562" y="990600"/>
            <a:ext cx="4073638" cy="8767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EE6F67-80B3-0D72-D183-7D987CD6E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5714858"/>
            <a:ext cx="6067592" cy="860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31ADDC-0B99-98BE-E90D-FF2801795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3210642"/>
            <a:ext cx="5029200" cy="10104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B35396B-CE3A-A0A2-5B8D-8D5DB91A95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00" y="4419458"/>
            <a:ext cx="2133600" cy="5391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D97064D-9401-04A8-77B6-9EDCBD30F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600" y="4473888"/>
            <a:ext cx="4495800" cy="42987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16396CD-9C05-3F0E-1405-6B746867F952}"/>
              </a:ext>
            </a:extLst>
          </p:cNvPr>
          <p:cNvSpPr txBox="1"/>
          <p:nvPr/>
        </p:nvSpPr>
        <p:spPr>
          <a:xfrm>
            <a:off x="304799" y="5144292"/>
            <a:ext cx="7848601" cy="494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500" b="1" dirty="0"/>
              <a:t>Uncertainties from fitting to statistically fluctuated data:</a:t>
            </a:r>
          </a:p>
        </p:txBody>
      </p:sp>
    </p:spTree>
    <p:extLst>
      <p:ext uri="{BB962C8B-B14F-4D97-AF65-F5344CB8AC3E}">
        <p14:creationId xmlns:p14="http://schemas.microsoft.com/office/powerpoint/2010/main" val="35224252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Statistical uncertainties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8EC92E-BFC8-31FF-D450-29EDF4885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739" y="3276600"/>
            <a:ext cx="4760521" cy="2819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AF40F2-4B40-B95F-9C91-A9CD467DA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706" y="1124838"/>
            <a:ext cx="2429293" cy="5822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E1FF5D-0420-6E6A-25E5-A495A011A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43000"/>
            <a:ext cx="2971800" cy="569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D443B1-D859-33E9-BD1F-0F191929A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940" y="2053724"/>
            <a:ext cx="3207460" cy="5497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1C84B7-33C7-37D0-406F-4129DD2646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012" y="2064563"/>
            <a:ext cx="3330387" cy="53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605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Statistical uncertainties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A0B9DD-6A36-9B81-D876-66C4AFD7A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25" y="1601261"/>
            <a:ext cx="6782149" cy="50421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93A0D-DFAB-5249-FF78-D9953456A3F7}"/>
              </a:ext>
            </a:extLst>
          </p:cNvPr>
          <p:cNvSpPr txBox="1"/>
          <p:nvPr/>
        </p:nvSpPr>
        <p:spPr>
          <a:xfrm>
            <a:off x="1174508" y="914400"/>
            <a:ext cx="7848601" cy="494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500" dirty="0"/>
              <a:t>Dependence on the value of the coefficient:</a:t>
            </a:r>
          </a:p>
        </p:txBody>
      </p:sp>
    </p:spTree>
    <p:extLst>
      <p:ext uri="{BB962C8B-B14F-4D97-AF65-F5344CB8AC3E}">
        <p14:creationId xmlns:p14="http://schemas.microsoft.com/office/powerpoint/2010/main" val="267085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BD3D8ED-64D5-A35D-0117-940CAEEE6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47800"/>
            <a:ext cx="8305800" cy="361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D6CF64-2D04-29E9-944A-7E387DF5B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55617"/>
            <a:ext cx="8305800" cy="28240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D5B573-258E-E0FD-1221-5DC0FA9E3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4800600"/>
            <a:ext cx="2895600" cy="19777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261305-8B65-C74C-0AE1-52E7DC176925}"/>
              </a:ext>
            </a:extLst>
          </p:cNvPr>
          <p:cNvSpPr txBox="1"/>
          <p:nvPr/>
        </p:nvSpPr>
        <p:spPr>
          <a:xfrm>
            <a:off x="3810000" y="5257257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CMS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PRD 100, 072002 (2019)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[arXiv:1907.03729]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575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6B19660-C37C-BF8E-A8E0-A1928EF72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6172200" cy="52587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F102B9-DD24-FCFA-EABF-310DBDA3647C}"/>
              </a:ext>
            </a:extLst>
          </p:cNvPr>
          <p:cNvSpPr txBox="1"/>
          <p:nvPr/>
        </p:nvSpPr>
        <p:spPr>
          <a:xfrm>
            <a:off x="6553200" y="1496278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CMS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PRD 100, 072002 (2019)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[arXiv:1907.03729]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88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505010"/>
              </a:xfrm>
              <a:prstGeom prst="rect">
                <a:avLst/>
              </a:prstGeom>
              <a:blipFill>
                <a:blip r:embed="rId2"/>
                <a:stretch>
                  <a:fillRect t="-1220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95919E2-6EDA-FE28-B33B-6C0D74468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447800"/>
            <a:ext cx="5562600" cy="51635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6F6064-54E4-B201-637C-F587EE27BA38}"/>
              </a:ext>
            </a:extLst>
          </p:cNvPr>
          <p:cNvSpPr txBox="1"/>
          <p:nvPr/>
        </p:nvSpPr>
        <p:spPr>
          <a:xfrm>
            <a:off x="6200274" y="1546086"/>
            <a:ext cx="2438400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00B050"/>
                </a:solidFill>
              </a:rPr>
              <a:t>ATLAS Collaboration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fr-FR" dirty="0">
                <a:solidFill>
                  <a:srgbClr val="00B050"/>
                </a:solidFill>
              </a:rPr>
              <a:t>EPJC 80 (2020) 754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[arXiv:1903.07570]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4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" y="838200"/>
                <a:ext cx="9144000" cy="4722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ATLAS and CMS already measure spin correlations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400" dirty="0"/>
                  <a:t>.</a:t>
                </a:r>
              </a:p>
              <a:p>
                <a:pPr algn="ctr">
                  <a:lnSpc>
                    <a:spcPct val="120000"/>
                  </a:lnSpc>
                </a:pPr>
                <a:endParaRPr lang="en-US" sz="2400" dirty="0"/>
              </a:p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Can we do something similar with</a:t>
                </a:r>
              </a:p>
              <a:p>
                <a:pPr algn="ctr">
                  <a:lnSpc>
                    <a:spcPct val="120000"/>
                  </a:lnSpc>
                </a:pPr>
                <a:endParaRPr lang="en-US" sz="500" dirty="0"/>
              </a:p>
              <a:p>
                <a:pPr algn="ctr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  <a:p>
                <a:pPr algn="ctr">
                  <a:lnSpc>
                    <a:spcPct val="120000"/>
                  </a:lnSpc>
                </a:pPr>
                <a:endParaRPr lang="en-US" sz="500" dirty="0"/>
              </a:p>
              <a:p>
                <a:pPr algn="ctr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  <a:p>
                <a:pPr algn="ctr">
                  <a:lnSpc>
                    <a:spcPct val="120000"/>
                  </a:lnSpc>
                </a:pPr>
                <a:endParaRPr lang="en-US" sz="500" dirty="0"/>
              </a:p>
              <a:p>
                <a:pPr algn="ctr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  <a:p>
                <a:pPr algn="ctr">
                  <a:lnSpc>
                    <a:spcPct val="120000"/>
                  </a:lnSpc>
                </a:pPr>
                <a:r>
                  <a:rPr lang="en-US" sz="2400" dirty="0"/>
                  <a:t>…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sz="6400" b="1" dirty="0"/>
                  <a:t>?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38200"/>
                <a:ext cx="9144000" cy="4722383"/>
              </a:xfrm>
              <a:prstGeom prst="rect">
                <a:avLst/>
              </a:prstGeom>
              <a:blipFill>
                <a:blip r:embed="rId2"/>
                <a:stretch>
                  <a:fillRect t="-129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726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1000" y="1229385"/>
                <a:ext cx="8458200" cy="1638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2400" dirty="0"/>
                  <a:t>For heavy quarks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l-GR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ea typeface="Cambria Math"/>
                          </a:rPr>
                          <m:t>QCD</m:t>
                        </m:r>
                      </m:sub>
                    </m:sSub>
                  </m:oMath>
                </a14:m>
                <a:r>
                  <a:rPr lang="en-US" sz="2400" dirty="0"/>
                  <a:t>):</a:t>
                </a:r>
                <a:br>
                  <a:rPr lang="en-US" sz="2400" dirty="0"/>
                </a:br>
                <a:endParaRPr lang="en-US" sz="800" dirty="0"/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The quark is carried by a </a:t>
                </a:r>
                <a:r>
                  <a:rPr lang="en-US" sz="2400" b="1" dirty="0"/>
                  <a:t>very</a:t>
                </a:r>
                <a:br>
                  <a:rPr lang="en-US" sz="2400" b="1" dirty="0"/>
                </a:br>
                <a:r>
                  <a:rPr lang="en-US" sz="2400" b="1" dirty="0"/>
                  <a:t>energetic </a:t>
                </a:r>
                <a:r>
                  <a:rPr lang="en-US" sz="2400" dirty="0"/>
                  <a:t>heavy-flavored hadron.</a:t>
                </a:r>
              </a:p>
              <a:p>
                <a:pPr>
                  <a:lnSpc>
                    <a:spcPct val="120000"/>
                  </a:lnSpc>
                </a:pPr>
                <a:endParaRPr lang="en-US" sz="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229385"/>
                <a:ext cx="8458200" cy="1638334"/>
              </a:xfrm>
              <a:prstGeom prst="rect">
                <a:avLst/>
              </a:prstGeom>
              <a:blipFill>
                <a:blip r:embed="rId2"/>
                <a:stretch>
                  <a:fillRect l="-1154" b="-4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rgbClr val="0070C0"/>
                    </a:solidFill>
                  </a:rPr>
                  <a:t>Heavy quarks (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0"/>
                <a:ext cx="9144000" cy="707886"/>
              </a:xfrm>
              <a:prstGeom prst="rect">
                <a:avLst/>
              </a:prstGeom>
              <a:blipFill>
                <a:blip r:embed="rId3"/>
                <a:stretch>
                  <a:fillRect t="-15517" b="-3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34279"/>
            <a:ext cx="2895600" cy="287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5029200" y="2372385"/>
            <a:ext cx="5334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02240" y="3439279"/>
            <a:ext cx="2132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0B050"/>
                </a:solidFill>
              </a:rPr>
              <a:t>EPJC 29, 463 (2003)</a:t>
            </a:r>
            <a:br>
              <a:rPr lang="en-US" sz="1600" dirty="0">
                <a:solidFill>
                  <a:srgbClr val="00B050"/>
                </a:solidFill>
              </a:rPr>
            </a:br>
            <a:r>
              <a:rPr lang="en-US" sz="1600" dirty="0">
                <a:solidFill>
                  <a:srgbClr val="00B050"/>
                </a:solidFill>
              </a:rPr>
              <a:t>[</a:t>
            </a:r>
            <a:r>
              <a:rPr lang="en-US" sz="1600" dirty="0" err="1">
                <a:solidFill>
                  <a:srgbClr val="00B050"/>
                </a:solidFill>
              </a:rPr>
              <a:t>hep</a:t>
            </a:r>
            <a:r>
              <a:rPr lang="en-US" sz="1600" dirty="0">
                <a:solidFill>
                  <a:srgbClr val="00B050"/>
                </a:solidFill>
              </a:rPr>
              <a:t>-ex/0210031]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629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12032</TotalTime>
  <Words>1944</Words>
  <Application>Microsoft Office PowerPoint</Application>
  <PresentationFormat>On-screen Show (4:3)</PresentationFormat>
  <Paragraphs>255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Calibri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 correlations of bottom and charm pairs at the LHC</dc:title>
  <dc:creator>Physics</dc:creator>
  <cp:lastModifiedBy>Yevgeny Kats</cp:lastModifiedBy>
  <cp:revision>2287</cp:revision>
  <cp:lastPrinted>2015-08-28T12:21:55Z</cp:lastPrinted>
  <dcterms:created xsi:type="dcterms:W3CDTF">2014-05-07T12:41:03Z</dcterms:created>
  <dcterms:modified xsi:type="dcterms:W3CDTF">2024-03-21T10:04:40Z</dcterms:modified>
</cp:coreProperties>
</file>