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mp3" ContentType="audio/m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1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3"/>
  </p:notesMasterIdLst>
  <p:sldIdLst>
    <p:sldId id="280" r:id="rId2"/>
    <p:sldId id="359" r:id="rId3"/>
    <p:sldId id="574" r:id="rId4"/>
    <p:sldId id="575" r:id="rId5"/>
    <p:sldId id="281" r:id="rId6"/>
    <p:sldId id="363" r:id="rId7"/>
    <p:sldId id="884" r:id="rId8"/>
    <p:sldId id="873" r:id="rId9"/>
    <p:sldId id="315" r:id="rId10"/>
    <p:sldId id="826" r:id="rId11"/>
    <p:sldId id="880" r:id="rId12"/>
    <p:sldId id="827" r:id="rId13"/>
    <p:sldId id="828" r:id="rId14"/>
    <p:sldId id="874" r:id="rId15"/>
    <p:sldId id="829" r:id="rId16"/>
    <p:sldId id="881" r:id="rId17"/>
    <p:sldId id="831" r:id="rId18"/>
    <p:sldId id="875" r:id="rId19"/>
    <p:sldId id="832" r:id="rId20"/>
    <p:sldId id="833" r:id="rId21"/>
    <p:sldId id="834" r:id="rId22"/>
    <p:sldId id="876" r:id="rId23"/>
    <p:sldId id="836" r:id="rId24"/>
    <p:sldId id="584" r:id="rId25"/>
    <p:sldId id="837" r:id="rId26"/>
    <p:sldId id="838" r:id="rId27"/>
    <p:sldId id="839" r:id="rId28"/>
    <p:sldId id="812" r:id="rId29"/>
    <p:sldId id="851" r:id="rId30"/>
    <p:sldId id="374" r:id="rId31"/>
    <p:sldId id="807" r:id="rId32"/>
    <p:sldId id="803" r:id="rId33"/>
    <p:sldId id="877" r:id="rId34"/>
    <p:sldId id="805" r:id="rId35"/>
    <p:sldId id="878" r:id="rId36"/>
    <p:sldId id="854" r:id="rId37"/>
    <p:sldId id="855" r:id="rId38"/>
    <p:sldId id="857" r:id="rId39"/>
    <p:sldId id="870" r:id="rId40"/>
    <p:sldId id="858" r:id="rId41"/>
    <p:sldId id="859" r:id="rId42"/>
    <p:sldId id="882" r:id="rId43"/>
    <p:sldId id="860" r:id="rId44"/>
    <p:sldId id="883" r:id="rId45"/>
    <p:sldId id="862" r:id="rId46"/>
    <p:sldId id="863" r:id="rId47"/>
    <p:sldId id="861" r:id="rId48"/>
    <p:sldId id="879" r:id="rId49"/>
    <p:sldId id="868" r:id="rId50"/>
    <p:sldId id="864" r:id="rId51"/>
    <p:sldId id="865" r:id="rId52"/>
    <p:sldId id="577" r:id="rId53"/>
    <p:sldId id="869" r:id="rId54"/>
    <p:sldId id="846" r:id="rId55"/>
    <p:sldId id="866" r:id="rId56"/>
    <p:sldId id="867" r:id="rId57"/>
    <p:sldId id="308" r:id="rId58"/>
    <p:sldId id="818" r:id="rId59"/>
    <p:sldId id="796" r:id="rId60"/>
    <p:sldId id="801" r:id="rId61"/>
    <p:sldId id="810" r:id="rId6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B6E70"/>
    <a:srgbClr val="AAD3DF"/>
    <a:srgbClr val="FF0000"/>
    <a:srgbClr val="EB1313"/>
    <a:srgbClr val="FFD579"/>
    <a:srgbClr val="9D9D9D"/>
    <a:srgbClr val="215F9A"/>
    <a:srgbClr val="EA7131"/>
    <a:srgbClr val="4E95DA"/>
    <a:srgbClr val="215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F25A699-BFAD-4B22-AADE-73DD5A1C4706}" v="52" dt="2024-04-12T16:46:44.09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556"/>
    <p:restoredTop sz="94656"/>
  </p:normalViewPr>
  <p:slideViewPr>
    <p:cSldViewPr snapToGrid="0">
      <p:cViewPr varScale="1">
        <p:scale>
          <a:sx n="142" d="100"/>
          <a:sy n="142" d="100"/>
        </p:scale>
        <p:origin x="208" y="1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notesMaster" Target="notesMasters/notesMaster1.xml"/><Relationship Id="rId68" Type="http://schemas.microsoft.com/office/2016/11/relationships/changesInfo" Target="changesInfos/changesInfo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69" Type="http://schemas.microsoft.com/office/2015/10/relationships/revisionInfo" Target="revisionInfo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tis Nil Madiane Kennouche" clId="Web-{CF25A699-BFAD-4B22-AADE-73DD5A1C4706}"/>
    <pc:docChg chg="modSld">
      <pc:chgData name="Mattis Nil Madiane Kennouche" userId="" providerId="" clId="Web-{CF25A699-BFAD-4B22-AADE-73DD5A1C4706}" dt="2024-04-12T16:46:44.092" v="48" actId="1076"/>
      <pc:docMkLst>
        <pc:docMk/>
      </pc:docMkLst>
      <pc:sldChg chg="addSp delSp modSp">
        <pc:chgData name="Mattis Nil Madiane Kennouche" userId="" providerId="" clId="Web-{CF25A699-BFAD-4B22-AADE-73DD5A1C4706}" dt="2024-04-12T16:46:44.092" v="48" actId="1076"/>
        <pc:sldMkLst>
          <pc:docMk/>
          <pc:sldMk cId="49315376" sldId="837"/>
        </pc:sldMkLst>
        <pc:spChg chg="add del mod">
          <ac:chgData name="Mattis Nil Madiane Kennouche" userId="" providerId="" clId="Web-{CF25A699-BFAD-4B22-AADE-73DD5A1C4706}" dt="2024-04-12T16:42:36.366" v="2"/>
          <ac:spMkLst>
            <pc:docMk/>
            <pc:sldMk cId="49315376" sldId="837"/>
            <ac:spMk id="2" creationId="{81C02E6B-4777-88CC-6DEA-9AFD507312F9}"/>
          </ac:spMkLst>
        </pc:spChg>
        <pc:spChg chg="add mod">
          <ac:chgData name="Mattis Nil Madiane Kennouche" userId="" providerId="" clId="Web-{CF25A699-BFAD-4B22-AADE-73DD5A1C4706}" dt="2024-04-12T16:45:06.980" v="20"/>
          <ac:spMkLst>
            <pc:docMk/>
            <pc:sldMk cId="49315376" sldId="837"/>
            <ac:spMk id="4" creationId="{8D0E6C8E-E566-FB0E-BEAD-27927CA86EEE}"/>
          </ac:spMkLst>
        </pc:spChg>
        <pc:spChg chg="add mod">
          <ac:chgData name="Mattis Nil Madiane Kennouche" userId="" providerId="" clId="Web-{CF25A699-BFAD-4B22-AADE-73DD5A1C4706}" dt="2024-04-12T16:44:30.041" v="15"/>
          <ac:spMkLst>
            <pc:docMk/>
            <pc:sldMk cId="49315376" sldId="837"/>
            <ac:spMk id="5" creationId="{1516C023-B05D-E403-8234-46D90AAF6A1C}"/>
          </ac:spMkLst>
        </pc:spChg>
        <pc:spChg chg="add mod">
          <ac:chgData name="Mattis Nil Madiane Kennouche" userId="" providerId="" clId="Web-{CF25A699-BFAD-4B22-AADE-73DD5A1C4706}" dt="2024-04-12T16:45:19.730" v="24" actId="1076"/>
          <ac:spMkLst>
            <pc:docMk/>
            <pc:sldMk cId="49315376" sldId="837"/>
            <ac:spMk id="6" creationId="{B925F4EB-21BD-6DDD-2EC7-A7BA68D0B571}"/>
          </ac:spMkLst>
        </pc:spChg>
        <pc:spChg chg="add mod">
          <ac:chgData name="Mattis Nil Madiane Kennouche" userId="" providerId="" clId="Web-{CF25A699-BFAD-4B22-AADE-73DD5A1C4706}" dt="2024-04-12T16:45:44.543" v="30" actId="1076"/>
          <ac:spMkLst>
            <pc:docMk/>
            <pc:sldMk cId="49315376" sldId="837"/>
            <ac:spMk id="7" creationId="{D92F738B-6351-531E-1E90-1EE19387DFC1}"/>
          </ac:spMkLst>
        </pc:spChg>
        <pc:spChg chg="add mod">
          <ac:chgData name="Mattis Nil Madiane Kennouche" userId="" providerId="" clId="Web-{CF25A699-BFAD-4B22-AADE-73DD5A1C4706}" dt="2024-04-12T16:46:00.372" v="34" actId="1076"/>
          <ac:spMkLst>
            <pc:docMk/>
            <pc:sldMk cId="49315376" sldId="837"/>
            <ac:spMk id="9" creationId="{9FF3DBE8-25BF-C488-B500-3453D97562D2}"/>
          </ac:spMkLst>
        </pc:spChg>
        <pc:spChg chg="add mod">
          <ac:chgData name="Mattis Nil Madiane Kennouche" userId="" providerId="" clId="Web-{CF25A699-BFAD-4B22-AADE-73DD5A1C4706}" dt="2024-04-12T16:46:20.404" v="40" actId="14100"/>
          <ac:spMkLst>
            <pc:docMk/>
            <pc:sldMk cId="49315376" sldId="837"/>
            <ac:spMk id="10" creationId="{529F9CF0-3042-9AF6-C2D6-82A60619A019}"/>
          </ac:spMkLst>
        </pc:spChg>
        <pc:spChg chg="add mod">
          <ac:chgData name="Mattis Nil Madiane Kennouche" userId="" providerId="" clId="Web-{CF25A699-BFAD-4B22-AADE-73DD5A1C4706}" dt="2024-04-12T16:46:34.779" v="45" actId="1076"/>
          <ac:spMkLst>
            <pc:docMk/>
            <pc:sldMk cId="49315376" sldId="837"/>
            <ac:spMk id="11" creationId="{B0B8A27D-E6B9-AF85-2057-70FD9AE3BFC2}"/>
          </ac:spMkLst>
        </pc:spChg>
        <pc:spChg chg="add mod">
          <ac:chgData name="Mattis Nil Madiane Kennouche" userId="" providerId="" clId="Web-{CF25A699-BFAD-4B22-AADE-73DD5A1C4706}" dt="2024-04-12T16:46:44.092" v="48" actId="1076"/>
          <ac:spMkLst>
            <pc:docMk/>
            <pc:sldMk cId="49315376" sldId="837"/>
            <ac:spMk id="12" creationId="{14D2F67E-69E2-134C-BEAE-84811A8D8CE2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0" u="none" strike="noStrike" kern="1200" spc="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r>
              <a:rPr lang="en-US" sz="2400" b="1" dirty="0">
                <a:solidFill>
                  <a:schemeClr val="bg1"/>
                </a:solidFill>
              </a:rPr>
              <a:t>Total</a:t>
            </a:r>
            <a:r>
              <a:rPr lang="en-US" sz="2400" b="1" baseline="0" dirty="0">
                <a:solidFill>
                  <a:schemeClr val="bg1"/>
                </a:solidFill>
              </a:rPr>
              <a:t> : </a:t>
            </a:r>
            <a:r>
              <a:rPr lang="en-US" sz="2400" b="1" dirty="0">
                <a:solidFill>
                  <a:schemeClr val="bg1"/>
                </a:solidFill>
              </a:rPr>
              <a:t>16,4 Mt</a:t>
            </a:r>
          </a:p>
        </c:rich>
      </c:tx>
      <c:layout>
        <c:manualLayout>
          <c:xMode val="edge"/>
          <c:yMode val="edge"/>
          <c:x val="0.37288668799212599"/>
          <c:y val="0.3656249775083059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en-CH"/>
        </a:p>
      </c:txPr>
    </c:title>
    <c:autoTitleDeleted val="0"/>
    <c:plotArea>
      <c:layout/>
      <c:doughnut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100% 16,4 MT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tx2">
                  <a:lumMod val="75000"/>
                  <a:lumOff val="2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832A-1F42-84FD-B2C97DE165D1}"/>
              </c:ext>
            </c:extLst>
          </c:dPt>
          <c:dPt>
            <c:idx val="1"/>
            <c:bubble3D val="0"/>
            <c:spPr>
              <a:solidFill>
                <a:schemeClr val="tx2">
                  <a:lumMod val="50000"/>
                  <a:lumOff val="5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832A-1F42-84FD-B2C97DE165D1}"/>
              </c:ext>
            </c:extLst>
          </c:dPt>
          <c:dPt>
            <c:idx val="2"/>
            <c:bubble3D val="0"/>
            <c:explosion val="14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832A-1F42-84FD-B2C97DE165D1}"/>
              </c:ext>
            </c:extLst>
          </c:dPt>
          <c:cat>
            <c:strRef>
              <c:f>Feuil1!$A$2:$A$4</c:f>
              <c:strCache>
                <c:ptCount val="3"/>
                <c:pt idx="0">
                  <c:v>Valorisable directement</c:v>
                </c:pt>
                <c:pt idx="1">
                  <c:v>Valorisable indirectement</c:v>
                </c:pt>
                <c:pt idx="2">
                  <c:v>Invalorisable </c:v>
                </c:pt>
              </c:strCache>
            </c:strRef>
          </c:cat>
          <c:val>
            <c:numRef>
              <c:f>Feuil1!$B$2:$B$4</c:f>
              <c:numCache>
                <c:formatCode>General</c:formatCode>
                <c:ptCount val="3"/>
                <c:pt idx="0">
                  <c:v>85</c:v>
                </c:pt>
                <c:pt idx="1">
                  <c:v>2</c:v>
                </c:pt>
                <c:pt idx="2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32A-1F42-84FD-B2C97DE165D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</c:legendEntry>
      <c:layout>
        <c:manualLayout>
          <c:xMode val="edge"/>
          <c:yMode val="edge"/>
          <c:x val="0.17658882874015749"/>
          <c:y val="0.77229196035383463"/>
          <c:w val="0.56089997539370073"/>
          <c:h val="0.2277080396461653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CH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CH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fr-CH" sz="1862" b="0" i="0" u="none" strike="noStrike" kern="1200" spc="0" baseline="0" noProof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r>
              <a:rPr lang="fr-CH" noProof="0" dirty="0">
                <a:solidFill>
                  <a:schemeClr val="bg1"/>
                </a:solidFill>
              </a:rPr>
              <a:t>Millions tonnes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fr-CH" sz="1862" b="0" i="0" u="none" strike="noStrike" kern="1200" spc="0" baseline="0" noProof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en-CH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Mt</c:v>
                </c:pt>
              </c:strCache>
            </c:strRef>
          </c:tx>
          <c:spPr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c:spPr>
          <c:invertIfNegative val="0"/>
          <c:dPt>
            <c:idx val="8"/>
            <c:invertIfNegative val="0"/>
            <c:bubble3D val="0"/>
            <c:spPr>
              <a:solidFill>
                <a:srgbClr val="FFD579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D432-6741-88F8-4285562E45F6}"/>
              </c:ext>
            </c:extLst>
          </c:dPt>
          <c:cat>
            <c:strRef>
              <c:f>Sheet1!$A$2:$A$11</c:f>
              <c:strCache>
                <c:ptCount val="10"/>
                <c:pt idx="0">
                  <c:v>France par an</c:v>
                </c:pt>
                <c:pt idx="1">
                  <c:v>HS2 (UK)</c:v>
                </c:pt>
                <c:pt idx="2">
                  <c:v>Suisse par an</c:v>
                </c:pt>
                <c:pt idx="3">
                  <c:v>Brenner (AT/IT)</c:v>
                </c:pt>
                <c:pt idx="4">
                  <c:v>Grand Paris (FR)</c:v>
                </c:pt>
                <c:pt idx="5">
                  <c:v>Stuttgart 21 (DE)</c:v>
                </c:pt>
                <c:pt idx="6">
                  <c:v>Lyon-Turin (FR/IT)</c:v>
                </c:pt>
                <c:pt idx="7">
                  <c:v>Gotthard (CH)</c:v>
                </c:pt>
                <c:pt idx="8">
                  <c:v>FCC (FR/CH)</c:v>
                </c:pt>
                <c:pt idx="9">
                  <c:v>Crossrail (UK)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211.2</c:v>
                </c:pt>
                <c:pt idx="1">
                  <c:v>130</c:v>
                </c:pt>
                <c:pt idx="2">
                  <c:v>60</c:v>
                </c:pt>
                <c:pt idx="3">
                  <c:v>54</c:v>
                </c:pt>
                <c:pt idx="4">
                  <c:v>43</c:v>
                </c:pt>
                <c:pt idx="5">
                  <c:v>40</c:v>
                </c:pt>
                <c:pt idx="6">
                  <c:v>37</c:v>
                </c:pt>
                <c:pt idx="7">
                  <c:v>28</c:v>
                </c:pt>
                <c:pt idx="8">
                  <c:v>16.399999999999999</c:v>
                </c:pt>
                <c:pt idx="9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432-6741-88F8-4285562E45F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968164303"/>
        <c:axId val="1026663599"/>
      </c:barChart>
      <c:catAx>
        <c:axId val="96816430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1026663599"/>
        <c:crosses val="autoZero"/>
        <c:auto val="1"/>
        <c:lblAlgn val="ctr"/>
        <c:lblOffset val="100"/>
        <c:noMultiLvlLbl val="0"/>
      </c:catAx>
      <c:valAx>
        <c:axId val="102666359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96816430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CH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BA9F3D-5026-8743-95B3-6A451A750306}" type="datetimeFigureOut">
              <a:rPr lang="fr-FR" smtClean="0"/>
              <a:t>22/04/2024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6E23FC-D410-F744-8878-AF666D37454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89949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582511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6E23FC-D410-F744-8878-AF666D374548}" type="slidenum">
              <a:rPr lang="fr-FR" smtClean="0"/>
              <a:t>45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48297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6E23FC-D410-F744-8878-AF666D374548}" type="slidenum">
              <a:rPr lang="fr-FR" smtClean="0"/>
              <a:t>46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50519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6E23FC-D410-F744-8878-AF666D374548}" type="slidenum">
              <a:rPr lang="fr-FR" smtClean="0"/>
              <a:t>47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29710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6E23FC-D410-F744-8878-AF666D374548}" type="slidenum">
              <a:rPr lang="fr-FR" smtClean="0"/>
              <a:t>50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360923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6E23FC-D410-F744-8878-AF666D374548}" type="slidenum">
              <a:rPr lang="fr-FR" smtClean="0"/>
              <a:t>51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128115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52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6044815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6E23FC-D410-F744-8878-AF666D374548}" type="slidenum">
              <a:rPr lang="fr-FR" smtClean="0"/>
              <a:t>55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79445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6E23FC-D410-F744-8878-AF666D374548}" type="slidenum">
              <a:rPr lang="fr-FR" smtClean="0"/>
              <a:t>56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8330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Precision d’un demi ppm = Hauteur du tour Eiffel réglé precis à 100 micrometre en continuation.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681840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6E23FC-D410-F744-8878-AF666D374548}" type="slidenum">
              <a:rPr lang="fr-FR" smtClean="0"/>
              <a:t>38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2931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6E23FC-D410-F744-8878-AF666D374548}" type="slidenum">
              <a:rPr lang="fr-FR" smtClean="0"/>
              <a:t>39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50170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6E23FC-D410-F744-8878-AF666D374548}" type="slidenum">
              <a:rPr lang="fr-FR" smtClean="0"/>
              <a:t>40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85212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6E23FC-D410-F744-8878-AF666D374548}" type="slidenum">
              <a:rPr lang="fr-FR" smtClean="0"/>
              <a:t>41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7089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6E23FC-D410-F744-8878-AF666D374548}" type="slidenum">
              <a:rPr lang="fr-FR" smtClean="0"/>
              <a:t>42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51288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6E23FC-D410-F744-8878-AF666D374548}" type="slidenum">
              <a:rPr lang="fr-FR" smtClean="0"/>
              <a:t>43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36562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6E23FC-D410-F744-8878-AF666D374548}" type="slidenum">
              <a:rPr lang="fr-FR" smtClean="0"/>
              <a:t>44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46973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E868AC3-398E-EBDE-70E1-9741174869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51F9A04-3494-60FE-61E4-2DFE6974A6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6BF9F85-C09C-B755-D459-D9BF035163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EBF15-99AD-2B47-B68B-3D28D6AAA8A3}" type="datetimeFigureOut">
              <a:rPr lang="fr-FR" smtClean="0"/>
              <a:t>22/04/2024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0ADF1DE-B89E-83E7-3600-E878CE504C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4949422-5212-A7C3-7082-A0275A32B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1B7CE-6296-A040-A750-249F3C32990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29290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07EA640-68E9-DAE1-DB25-4DE35E7E5B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1392DB8-240F-BFD8-286D-8E78D06F72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F637394-7AC0-9269-BCDD-A978F2D582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EBF15-99AD-2B47-B68B-3D28D6AAA8A3}" type="datetimeFigureOut">
              <a:rPr lang="fr-FR" smtClean="0"/>
              <a:t>22/04/2024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3C4E17C-C0BC-0181-502A-51FAE8CE51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87F7CDC-10AF-5A29-3420-B0C40113F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1B7CE-6296-A040-A750-249F3C32990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35200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3510E0A1-A2DD-043E-60CF-661049D28A5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AD334D1-4631-5C18-D0AD-00953DD5DF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AC5F5AF-C5D6-D559-885F-817964C3AF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EBF15-99AD-2B47-B68B-3D28D6AAA8A3}" type="datetimeFigureOut">
              <a:rPr lang="fr-FR" smtClean="0"/>
              <a:t>22/04/2024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E20E464-6C29-19B3-9199-B672DD47A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45D79DD-C5C8-86D1-03BD-F0638FFB8A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1B7CE-6296-A040-A750-249F3C32990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10548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Image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Une image contenant vert, Turquoise, bleu vert, Bleu sarcelle&#10;&#10;Description générée automatiquement">
            <a:extLst>
              <a:ext uri="{FF2B5EF4-FFF2-40B4-BE49-F238E27FC236}">
                <a16:creationId xmlns:a16="http://schemas.microsoft.com/office/drawing/2014/main" id="{091AF8DA-FED6-AE23-5CB0-4AE4CDB16C7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191999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A3E1F3C-1E96-814E-8DB4-CC1A6D593F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272" y="136105"/>
            <a:ext cx="10944226" cy="631032"/>
          </a:xfrm>
        </p:spPr>
        <p:txBody>
          <a:bodyPr anchor="b" anchorCtr="0">
            <a:normAutofit/>
          </a:bodyPr>
          <a:lstStyle>
            <a:lvl1pPr algn="l">
              <a:defRPr sz="35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en-GB" dirty="0"/>
          </a:p>
        </p:txBody>
      </p:sp>
      <p:pic>
        <p:nvPicPr>
          <p:cNvPr id="3" name="Image 2" descr="Une image contenant Police, Graphique, graphisme, logo&#10;&#10;Description générée automatiquement">
            <a:extLst>
              <a:ext uri="{FF2B5EF4-FFF2-40B4-BE49-F238E27FC236}">
                <a16:creationId xmlns:a16="http://schemas.microsoft.com/office/drawing/2014/main" id="{691E98D1-BA6C-AC74-809E-E9C4DC899A6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569108" y="136105"/>
            <a:ext cx="451620" cy="451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11870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573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394775"/>
            <a:ext cx="11017800" cy="2387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4751"/>
              </a:lnSpc>
              <a:defRPr sz="45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3843045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1624269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9587775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25173" y="13698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96400" y="13698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5628" y="145729"/>
            <a:ext cx="11017800" cy="1072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13737177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5124600"/>
            <a:ext cx="12192000" cy="1733400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6093296"/>
            <a:ext cx="3465000" cy="378341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1">
                <a:solidFill>
                  <a:schemeClr val="bg1"/>
                </a:solidFill>
              </a:defRPr>
            </a:lvl1pPr>
            <a:lvl2pPr marL="0" indent="0">
              <a:lnSpc>
                <a:spcPts val="1351"/>
              </a:lnSpc>
              <a:buFontTx/>
              <a:buNone/>
              <a:defRPr sz="1333" b="0">
                <a:solidFill>
                  <a:schemeClr val="bg1"/>
                </a:solidFill>
              </a:defRPr>
            </a:lvl2pPr>
            <a:lvl3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3pPr>
            <a:lvl4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4pPr>
            <a:lvl5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21011309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3810855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40016" y="5823266"/>
            <a:ext cx="536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0652101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Image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pour une image  13">
            <a:extLst>
              <a:ext uri="{FF2B5EF4-FFF2-40B4-BE49-F238E27FC236}">
                <a16:creationId xmlns:a16="http://schemas.microsoft.com/office/drawing/2014/main" id="{FFD4E8CF-D8C3-4750-53C4-50E1803567B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1"/>
            <a:ext cx="12192000" cy="6858000"/>
          </a:xfrm>
        </p:spPr>
        <p:txBody>
          <a:bodyPr/>
          <a:lstStyle/>
          <a:p>
            <a:endParaRPr lang="fr-FR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3E1F3C-1E96-814E-8DB4-CC1A6D593F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347947"/>
            <a:ext cx="10944226" cy="631032"/>
          </a:xfrm>
        </p:spPr>
        <p:txBody>
          <a:bodyPr anchor="b" anchorCtr="0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ECA1C4-F4A7-BC46-A225-552B923266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3888" y="226799"/>
            <a:ext cx="3024188" cy="586800"/>
          </a:xfrm>
        </p:spPr>
        <p:txBody>
          <a:bodyPr anchor="ctr" anchorCtr="0"/>
          <a:lstStyle>
            <a:lvl1pPr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Speaker Name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9B271C-BE09-AE43-AAE2-F12505604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28250" y="225425"/>
            <a:ext cx="1439864" cy="580333"/>
          </a:xfrm>
        </p:spPr>
        <p:txBody>
          <a:bodyPr anchor="ctr" anchorCtr="0"/>
          <a:lstStyle>
            <a:lvl1pPr algn="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fld id="{D14C7E88-7948-D841-83D7-83B72EAFD754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072BBAC-83B3-1646-B56D-64E76C1635E4}"/>
              </a:ext>
            </a:extLst>
          </p:cNvPr>
          <p:cNvCxnSpPr/>
          <p:nvPr userDrawn="1"/>
        </p:nvCxnSpPr>
        <p:spPr>
          <a:xfrm>
            <a:off x="0" y="954000"/>
            <a:ext cx="12192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Image 2" descr="Une image contenant Police, Graphique, graphisme, logo&#10;&#10;Description générée automatiquement">
            <a:extLst>
              <a:ext uri="{FF2B5EF4-FFF2-40B4-BE49-F238E27FC236}">
                <a16:creationId xmlns:a16="http://schemas.microsoft.com/office/drawing/2014/main" id="{57199B7E-DDD5-9C9A-04A1-52C4843FAF4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870190" y="289781"/>
            <a:ext cx="451620" cy="451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05174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400" y="1132200"/>
            <a:ext cx="5465976" cy="47988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394775"/>
            <a:ext cx="11017800" cy="2387600"/>
          </a:xfrm>
        </p:spPr>
        <p:txBody>
          <a:bodyPr anchor="b"/>
          <a:lstStyle>
            <a:lvl1pPr algn="ctr">
              <a:lnSpc>
                <a:spcPts val="4751"/>
              </a:lnSpc>
              <a:defRPr sz="48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3861048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0401" y="69891"/>
            <a:ext cx="385972" cy="2267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3934" y="127799"/>
            <a:ext cx="597087" cy="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2062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D58CDDF-FD92-FFDB-EEC2-D86A2903A5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CE716CB-06F6-2636-C806-C91FFCEDA1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4ACF1DB-92F3-049D-AA15-7F2570E1E8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EBF15-99AD-2B47-B68B-3D28D6AAA8A3}" type="datetimeFigureOut">
              <a:rPr lang="fr-FR" smtClean="0"/>
              <a:t>22/04/2024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7F17F15-1731-D3D8-5D21-3C4A5EFC45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FFEE378-7A1F-93D1-D49C-F7FBED456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1B7CE-6296-A040-A750-249F3C32990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90919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11017800" cy="3663000"/>
          </a:xfrm>
        </p:spPr>
        <p:txBody>
          <a:bodyPr/>
          <a:lstStyle>
            <a:lvl1pPr>
              <a:lnSpc>
                <a:spcPts val="2600"/>
              </a:lnSpc>
              <a:defRPr sz="2133"/>
            </a:lvl1pPr>
            <a:lvl2pPr marL="453589" indent="-453589">
              <a:lnSpc>
                <a:spcPts val="2600"/>
              </a:lnSpc>
              <a:defRPr sz="2133"/>
            </a:lvl2pPr>
            <a:lvl3pPr marL="907177" indent="-453589">
              <a:lnSpc>
                <a:spcPts val="2600"/>
              </a:lnSpc>
              <a:defRPr sz="2133"/>
            </a:lvl3pPr>
            <a:lvl4pPr marL="1360766" indent="-453589">
              <a:lnSpc>
                <a:spcPts val="2600"/>
              </a:lnSpc>
              <a:defRPr sz="2133"/>
            </a:lvl4pPr>
            <a:lvl5pPr marL="1814355" indent="-453589">
              <a:lnSpc>
                <a:spcPts val="2600"/>
              </a:lnSpc>
              <a:defRPr sz="2133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2366130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4" y="1110600"/>
            <a:ext cx="3384551" cy="23130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3726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184357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3094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403726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84357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590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1276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590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1276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7428588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2327328"/>
            <a:ext cx="5364000" cy="366300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914377" rtl="0" eaLnBrk="1" fontAlgn="auto" latinLnBrk="0" hangingPunct="1">
              <a:lnSpc>
                <a:spcPts val="18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000397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A471ABA-1C42-557E-4530-D30CC85B9A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AF5F3E6-4FCD-8DCF-F6B6-30FAA4F740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1CE6383-C40B-2C47-4494-C42E3AAA5D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EBF15-99AD-2B47-B68B-3D28D6AAA8A3}" type="datetimeFigureOut">
              <a:rPr lang="fr-FR" smtClean="0"/>
              <a:t>22/04/2024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C3174C-7A5E-3EF4-BDC8-10EC924414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2D34968-84A4-EA2F-4821-107C602584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1B7CE-6296-A040-A750-249F3C32990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68023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47DCF68-B306-6DD3-DAA9-1DA1150134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D80951B-4B97-1F04-FFB7-5A085E55EF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DADF181-C06F-2966-314E-2BD1C1682A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D1A285B-00D9-6551-015E-EC24340223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EBF15-99AD-2B47-B68B-3D28D6AAA8A3}" type="datetimeFigureOut">
              <a:rPr lang="fr-FR" smtClean="0"/>
              <a:t>22/04/2024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595EE71-17D2-2ABB-257D-2FECDF5DFF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2A6C80C-4A02-05A1-F58C-7C24AB6326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1B7CE-6296-A040-A750-249F3C32990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45928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2EB2BEC-5073-3CA9-F9AA-EC61147939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CFA57E9-B9C7-A7EF-2B05-1C421FBF89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F50CC02-D420-AD3C-8864-D7FB2F197F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1E14608-3201-BFF0-2046-490620652DA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A61395FF-17D9-1E9B-A5E4-DE2CA7A186C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D67A6AE5-E1CC-CF3A-A0CD-538A4108EA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EBF15-99AD-2B47-B68B-3D28D6AAA8A3}" type="datetimeFigureOut">
              <a:rPr lang="fr-FR" smtClean="0"/>
              <a:t>22/04/2024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900F7E9A-A386-014D-AF2D-825CE90509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AB87702F-BDA9-2914-8F58-0EDEB5E07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1B7CE-6296-A040-A750-249F3C32990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10445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5B1D945-2431-FE59-8CEB-2AA0FA2C84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7A52444-46B0-B93E-EDEA-FC7C334F9F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EBF15-99AD-2B47-B68B-3D28D6AAA8A3}" type="datetimeFigureOut">
              <a:rPr lang="fr-FR" smtClean="0"/>
              <a:t>22/04/2024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1EAF13A-F675-DB53-50DE-195BBA41BA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4046ADF-25EA-4FD0-B687-424140E988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1B7CE-6296-A040-A750-249F3C32990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539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9C37DCB-ED2B-32F7-17ED-F7771E1E88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EBF15-99AD-2B47-B68B-3D28D6AAA8A3}" type="datetimeFigureOut">
              <a:rPr lang="fr-FR" smtClean="0"/>
              <a:t>22/04/2024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598B9B3A-A906-7A7D-2055-28557418A0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208488B-CFB7-F851-12CC-216437004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1B7CE-6296-A040-A750-249F3C32990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90977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8D6F3D-8392-7B6F-D568-D8EB6EDD5E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A3708BD-AAB6-EDC8-4466-4192809FB6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5ED3C71-2C64-9B0C-306B-64D63E2B62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9667015-EF33-34D5-8632-76408E89E6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EBF15-99AD-2B47-B68B-3D28D6AAA8A3}" type="datetimeFigureOut">
              <a:rPr lang="fr-FR" smtClean="0"/>
              <a:t>22/04/2024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9D48B35-CF9F-9AF5-FF05-0313E26CD4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5F30BD4-8E11-A749-3261-2054166000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1B7CE-6296-A040-A750-249F3C32990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4647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99D147D-216A-D214-9A55-EB59DABE79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CAD8CCF5-6696-C9C8-D809-DE18BAEC1FB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C473310-6310-06EA-4D34-EA60DFAEDB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1D6F3B4-125C-A4A3-77E9-A2E85735A6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EBF15-99AD-2B47-B68B-3D28D6AAA8A3}" type="datetimeFigureOut">
              <a:rPr lang="fr-FR" smtClean="0"/>
              <a:t>22/04/2024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56E5B5D-516F-0CD2-8B96-5399169111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7E837E5-F81C-4B68-51D1-520CFD0008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1B7CE-6296-A040-A750-249F3C32990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1439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80D76390-E3F6-ACD5-338A-5BAC83F0E8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F83C4E4-95C0-CED2-5CE1-AD867BE649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5B609BE-F6E3-1672-26D9-44CE9EC702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5EEBF15-99AD-2B47-B68B-3D28D6AAA8A3}" type="datetimeFigureOut">
              <a:rPr lang="fr-FR" smtClean="0"/>
              <a:t>22/04/2024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4F63643-6505-83C7-66C1-5F8F983553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7351D3D-DCA1-6D61-911C-0EF9BE4FEF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4C1B7CE-6296-A040-A750-249F3C32990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6448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8" r:id="rId16"/>
    <p:sldLayoutId id="2147483669" r:id="rId17"/>
    <p:sldLayoutId id="2147483670" r:id="rId18"/>
    <p:sldLayoutId id="2147483671" r:id="rId19"/>
    <p:sldLayoutId id="2147483672" r:id="rId20"/>
    <p:sldLayoutId id="2147483673" r:id="rId21"/>
    <p:sldLayoutId id="2147483674" r:id="rId2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1.png"/><Relationship Id="rId5" Type="http://schemas.openxmlformats.org/officeDocument/2006/relationships/image" Target="../media/image30.tiff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5.png"/><Relationship Id="rId4" Type="http://schemas.openxmlformats.org/officeDocument/2006/relationships/image" Target="../media/image3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9.png"/><Relationship Id="rId5" Type="http://schemas.microsoft.com/office/2007/relationships/hdphoto" Target="../media/hdphoto2.wdp"/><Relationship Id="rId4" Type="http://schemas.openxmlformats.org/officeDocument/2006/relationships/image" Target="../media/image38.png"/><Relationship Id="rId9" Type="http://schemas.microsoft.com/office/2007/relationships/hdphoto" Target="../media/hdphoto4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4.svg"/><Relationship Id="rId7" Type="http://schemas.openxmlformats.org/officeDocument/2006/relationships/image" Target="../media/image48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7.png"/><Relationship Id="rId5" Type="http://schemas.openxmlformats.org/officeDocument/2006/relationships/image" Target="../media/image46.svg"/><Relationship Id="rId4" Type="http://schemas.openxmlformats.org/officeDocument/2006/relationships/image" Target="../media/image4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0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emf"/><Relationship Id="rId3" Type="http://schemas.openxmlformats.org/officeDocument/2006/relationships/image" Target="../media/image51.emf"/><Relationship Id="rId7" Type="http://schemas.openxmlformats.org/officeDocument/2006/relationships/image" Target="../media/image55.emf"/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4.emf"/><Relationship Id="rId5" Type="http://schemas.openxmlformats.org/officeDocument/2006/relationships/image" Target="../media/image53.emf"/><Relationship Id="rId4" Type="http://schemas.openxmlformats.org/officeDocument/2006/relationships/image" Target="../media/image52.emf"/><Relationship Id="rId9" Type="http://schemas.openxmlformats.org/officeDocument/2006/relationships/image" Target="../media/image57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emf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emf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emf"/><Relationship Id="rId2" Type="http://schemas.openxmlformats.org/officeDocument/2006/relationships/image" Target="../media/image66.emf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em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10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7" Type="http://schemas.openxmlformats.org/officeDocument/2006/relationships/image" Target="../media/image76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emf"/><Relationship Id="rId1" Type="http://schemas.openxmlformats.org/officeDocument/2006/relationships/slideLayout" Target="../slideLayouts/slideLayout1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1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5.jp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13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.png"/><Relationship Id="rId4" Type="http://schemas.openxmlformats.org/officeDocument/2006/relationships/image" Target="../media/image89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slideLayout" Target="../slideLayouts/slideLayout15.xml"/><Relationship Id="rId7" Type="http://schemas.openxmlformats.org/officeDocument/2006/relationships/image" Target="../media/image16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jpeg"/><Relationship Id="rId4" Type="http://schemas.openxmlformats.org/officeDocument/2006/relationships/notesSlide" Target="../notesSlides/notesSlide1.xml"/><Relationship Id="rId9" Type="http://schemas.openxmlformats.org/officeDocument/2006/relationships/image" Target="../media/image18.tiff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9.jpeg"/><Relationship Id="rId3" Type="http://schemas.openxmlformats.org/officeDocument/2006/relationships/image" Target="../media/image94.jpeg"/><Relationship Id="rId7" Type="http://schemas.openxmlformats.org/officeDocument/2006/relationships/image" Target="../media/image9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7.jpeg"/><Relationship Id="rId5" Type="http://schemas.openxmlformats.org/officeDocument/2006/relationships/image" Target="../media/image96.jpeg"/><Relationship Id="rId4" Type="http://schemas.openxmlformats.org/officeDocument/2006/relationships/image" Target="../media/image95.jpeg"/><Relationship Id="rId9" Type="http://schemas.openxmlformats.org/officeDocument/2006/relationships/image" Target="../media/image100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jpeg"/><Relationship Id="rId7" Type="http://schemas.openxmlformats.org/officeDocument/2006/relationships/image" Target="../media/image10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4.png"/><Relationship Id="rId5" Type="http://schemas.openxmlformats.org/officeDocument/2006/relationships/image" Target="../media/image103.png"/><Relationship Id="rId4" Type="http://schemas.openxmlformats.org/officeDocument/2006/relationships/image" Target="../media/image102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1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8.jpeg"/><Relationship Id="rId1" Type="http://schemas.openxmlformats.org/officeDocument/2006/relationships/slideLayout" Target="../slideLayouts/slideLayout13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11.png"/><Relationship Id="rId4" Type="http://schemas.openxmlformats.org/officeDocument/2006/relationships/image" Target="../media/image110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5.jpeg"/><Relationship Id="rId5" Type="http://schemas.openxmlformats.org/officeDocument/2006/relationships/image" Target="../media/image114.jpeg"/><Relationship Id="rId4" Type="http://schemas.openxmlformats.org/officeDocument/2006/relationships/image" Target="../media/image113.jpeg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gif"/><Relationship Id="rId2" Type="http://schemas.openxmlformats.org/officeDocument/2006/relationships/image" Target="../media/image116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18.emf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9.jpeg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jpeg"/><Relationship Id="rId1" Type="http://schemas.openxmlformats.org/officeDocument/2006/relationships/slideLayout" Target="../slideLayouts/slideLayout1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1.jpeg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4">
            <a:extLst>
              <a:ext uri="{FF2B5EF4-FFF2-40B4-BE49-F238E27FC236}">
                <a16:creationId xmlns:a16="http://schemas.microsoft.com/office/drawing/2014/main" id="{CF0DB840-7AAC-4D48-97D8-9E1B7A679DB4}"/>
              </a:ext>
            </a:extLst>
          </p:cNvPr>
          <p:cNvSpPr txBox="1">
            <a:spLocks/>
          </p:cNvSpPr>
          <p:nvPr/>
        </p:nvSpPr>
        <p:spPr>
          <a:xfrm>
            <a:off x="590400" y="1394775"/>
            <a:ext cx="11017800" cy="2387600"/>
          </a:xfrm>
          <a:prstGeom prst="rect">
            <a:avLst/>
          </a:prstGeom>
        </p:spPr>
        <p:txBody>
          <a:bodyPr vert="horz" lIns="121920" tIns="60960" rIns="121920" bIns="60960" rtlCol="0" anchor="b" anchorCtr="0">
            <a:normAutofit/>
          </a:bodyPr>
          <a:lstStyle>
            <a:lvl1pPr algn="ctr" defTabSz="685800" rtl="0" eaLnBrk="1" latinLnBrk="0" hangingPunct="1">
              <a:lnSpc>
                <a:spcPts val="3563"/>
              </a:lnSpc>
              <a:spcBef>
                <a:spcPct val="0"/>
              </a:spcBef>
              <a:buNone/>
              <a:defRPr sz="3600" kern="1200" cap="all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800"/>
              </a:spcAft>
            </a:pPr>
            <a:r>
              <a:rPr lang="fr" sz="4800" dirty="0"/>
              <a:t>Pourquoi</a:t>
            </a:r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15F98D79-4238-4B84-86D6-AA28889C9F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0400" y="4005064"/>
            <a:ext cx="11017800" cy="1511747"/>
          </a:xfrm>
        </p:spPr>
        <p:txBody>
          <a:bodyPr/>
          <a:lstStyle/>
          <a:p>
            <a:pPr rtl="0"/>
            <a:r>
              <a:rPr lang="fr" sz="3200" dirty="0"/>
              <a:t>un nouveau collisionneur de particules ?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9914336-ED92-CC49-B287-C08912468B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0401" y="69892"/>
            <a:ext cx="385972" cy="226761"/>
          </a:xfrm>
        </p:spPr>
        <p:txBody>
          <a:bodyPr vert="horz" wrap="none" lIns="121920" tIns="60960" rIns="121920" bIns="60960" rtlCol="0" anchor="ctr">
            <a:normAutofit/>
          </a:bodyPr>
          <a:lstStyle/>
          <a:p>
            <a:pPr>
              <a:spcAft>
                <a:spcPts val="800"/>
              </a:spcAft>
            </a:pPr>
            <a:fld id="{88A1DFE4-5FC5-43BD-BB7E-75EAD82B965F}" type="slidenum">
              <a:rPr sz="267"/>
              <a:pPr>
                <a:spcAft>
                  <a:spcPts val="800"/>
                </a:spcAft>
              </a:pPr>
              <a:t>1</a:t>
            </a:fld>
            <a:endParaRPr lang="fr" sz="267"/>
          </a:p>
        </p:txBody>
      </p:sp>
    </p:spTree>
    <p:extLst>
      <p:ext uri="{BB962C8B-B14F-4D97-AF65-F5344CB8AC3E}">
        <p14:creationId xmlns:p14="http://schemas.microsoft.com/office/powerpoint/2010/main" val="21733813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5D545F-7E32-EBC8-4B6D-BCFAC64A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272" y="100283"/>
            <a:ext cx="10857140" cy="662735"/>
          </a:xfrm>
        </p:spPr>
        <p:txBody>
          <a:bodyPr>
            <a:noAutofit/>
          </a:bodyPr>
          <a:lstStyle/>
          <a:p>
            <a:r>
              <a:rPr lang="fr-CH" dirty="0"/>
              <a:t>L’étude de concept 2014-2018</a:t>
            </a:r>
            <a:endParaRPr lang="en-CH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F7B2E41-D45D-C461-C28D-C45E1CA1060D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0580864" y="0"/>
            <a:ext cx="1439864" cy="374781"/>
          </a:xfrm>
        </p:spPr>
        <p:txBody>
          <a:bodyPr/>
          <a:lstStyle/>
          <a:p>
            <a:fld id="{D14C7E88-7948-D841-83D7-83B72EAFD754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E8982E-99FD-85A0-1314-AEBC1F2654FB}"/>
              </a:ext>
            </a:extLst>
          </p:cNvPr>
          <p:cNvSpPr txBox="1">
            <a:spLocks/>
          </p:cNvSpPr>
          <p:nvPr/>
        </p:nvSpPr>
        <p:spPr>
          <a:xfrm>
            <a:off x="196218" y="863986"/>
            <a:ext cx="5784924" cy="3049349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defPPr>
              <a:defRPr lang="fr-FR"/>
            </a:defPPr>
            <a:lvl1pPr marL="0" algn="r" defTabSz="9144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CA" sz="2400" dirty="0">
                <a:ea typeface="+mn-lt"/>
                <a:cs typeface="+mn-lt"/>
              </a:rPr>
              <a:t>Développer et valider un programme de recherche scientifique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CA" sz="2400" dirty="0">
                <a:ea typeface="+mn-lt"/>
                <a:cs typeface="+mn-lt"/>
              </a:rPr>
              <a:t>Analyser les options et écarter les options non réalistes</a:t>
            </a:r>
            <a:endParaRPr lang="fr-CA" sz="2400" dirty="0">
              <a:cs typeface="Arial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CA" sz="2400" dirty="0">
                <a:ea typeface="+mn-lt"/>
                <a:cs typeface="+mn-lt"/>
              </a:rPr>
              <a:t>Concevoir un concept de base</a:t>
            </a:r>
            <a:endParaRPr lang="fr-CA" sz="2400" dirty="0">
              <a:cs typeface="Arial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CA" sz="2400" dirty="0">
                <a:ea typeface="+mn-lt"/>
                <a:cs typeface="+mn-lt"/>
              </a:rPr>
              <a:t>Vérifier la faisabilité principielle</a:t>
            </a:r>
            <a:endParaRPr lang="fr-CA" sz="2400" dirty="0">
              <a:cs typeface="Arial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CA" sz="2400" dirty="0">
                <a:ea typeface="+mn-lt"/>
                <a:cs typeface="+mn-lt"/>
              </a:rPr>
              <a:t>Identifier les écarts et identifier les priorités pour la recherche et le développement technique </a:t>
            </a:r>
            <a:endParaRPr lang="fr-CA" sz="2400" dirty="0">
              <a:cs typeface="Arial"/>
            </a:endParaRPr>
          </a:p>
        </p:txBody>
      </p:sp>
      <p:pic>
        <p:nvPicPr>
          <p:cNvPr id="10" name="Picture 6">
            <a:extLst>
              <a:ext uri="{FF2B5EF4-FFF2-40B4-BE49-F238E27FC236}">
                <a16:creationId xmlns:a16="http://schemas.microsoft.com/office/drawing/2014/main" id="{24525396-5E2E-5D0F-0F1B-C052BA8F74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812825">
            <a:off x="6471998" y="3306674"/>
            <a:ext cx="1965886" cy="29426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5">
            <a:extLst>
              <a:ext uri="{FF2B5EF4-FFF2-40B4-BE49-F238E27FC236}">
                <a16:creationId xmlns:a16="http://schemas.microsoft.com/office/drawing/2014/main" id="{9B90FF88-2EB3-E52E-F53F-64CD2B860A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809630">
            <a:off x="7425702" y="2209962"/>
            <a:ext cx="2007895" cy="29426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8">
            <a:extLst>
              <a:ext uri="{FF2B5EF4-FFF2-40B4-BE49-F238E27FC236}">
                <a16:creationId xmlns:a16="http://schemas.microsoft.com/office/drawing/2014/main" id="{E1644F69-4422-68D7-D692-4D2DF451EB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838057">
            <a:off x="8940874" y="992937"/>
            <a:ext cx="2007895" cy="26770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Picture 7">
            <a:extLst>
              <a:ext uri="{FF2B5EF4-FFF2-40B4-BE49-F238E27FC236}">
                <a16:creationId xmlns:a16="http://schemas.microsoft.com/office/drawing/2014/main" id="{4D560CFD-553A-E61D-9C3F-AEBF55A36E5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26"/>
          <a:stretch/>
        </p:blipFill>
        <p:spPr>
          <a:xfrm rot="20835692">
            <a:off x="8731649" y="2812250"/>
            <a:ext cx="2012186" cy="28737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Picture 10" descr="A qr code with blue squares&#10;&#10;Description automatically generated">
            <a:extLst>
              <a:ext uri="{FF2B5EF4-FFF2-40B4-BE49-F238E27FC236}">
                <a16:creationId xmlns:a16="http://schemas.microsoft.com/office/drawing/2014/main" id="{E1A3E77E-4FAD-6072-DD72-4BC6AE4C52D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219" y="4514243"/>
            <a:ext cx="1919746" cy="1919746"/>
          </a:xfrm>
          <a:prstGeom prst="rect">
            <a:avLst/>
          </a:prstGeom>
        </p:spPr>
      </p:pic>
      <p:sp>
        <p:nvSpPr>
          <p:cNvPr id="5" name="ZoneTexte 17">
            <a:extLst>
              <a:ext uri="{FF2B5EF4-FFF2-40B4-BE49-F238E27FC236}">
                <a16:creationId xmlns:a16="http://schemas.microsoft.com/office/drawing/2014/main" id="{21D60D83-267D-036E-2A6C-7D985D02BA8A}"/>
              </a:ext>
            </a:extLst>
          </p:cNvPr>
          <p:cNvSpPr txBox="1"/>
          <p:nvPr/>
        </p:nvSpPr>
        <p:spPr>
          <a:xfrm>
            <a:off x="196218" y="6441285"/>
            <a:ext cx="15966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chemeClr val="bg1"/>
                </a:solidFill>
              </a:rPr>
              <a:t>Pour en savoir +</a:t>
            </a:r>
          </a:p>
        </p:txBody>
      </p:sp>
    </p:spTree>
    <p:extLst>
      <p:ext uri="{BB962C8B-B14F-4D97-AF65-F5344CB8AC3E}">
        <p14:creationId xmlns:p14="http://schemas.microsoft.com/office/powerpoint/2010/main" val="18044120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roup 55">
            <a:extLst>
              <a:ext uri="{FF2B5EF4-FFF2-40B4-BE49-F238E27FC236}">
                <a16:creationId xmlns:a16="http://schemas.microsoft.com/office/drawing/2014/main" id="{39D80AB1-FA58-657B-0739-4646D31E9CE4}"/>
              </a:ext>
            </a:extLst>
          </p:cNvPr>
          <p:cNvGrpSpPr/>
          <p:nvPr/>
        </p:nvGrpSpPr>
        <p:grpSpPr>
          <a:xfrm>
            <a:off x="403412" y="1133117"/>
            <a:ext cx="10763337" cy="5400000"/>
            <a:chOff x="403412" y="1200352"/>
            <a:chExt cx="10763337" cy="5400000"/>
          </a:xfrm>
        </p:grpSpPr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A1F65796-3DFD-9C6B-4E8D-FCDB13B89E54}"/>
                </a:ext>
              </a:extLst>
            </p:cNvPr>
            <p:cNvCxnSpPr>
              <a:stCxn id="35" idx="1"/>
            </p:cNvCxnSpPr>
            <p:nvPr/>
          </p:nvCxnSpPr>
          <p:spPr>
            <a:xfrm flipH="1">
              <a:off x="403412" y="1200352"/>
              <a:ext cx="1743" cy="54000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6AC93D39-AA3E-C77E-11B5-AC4BC63A4BD9}"/>
                </a:ext>
              </a:extLst>
            </p:cNvPr>
            <p:cNvCxnSpPr>
              <a:cxnSpLocks/>
              <a:stCxn id="34" idx="1"/>
            </p:cNvCxnSpPr>
            <p:nvPr/>
          </p:nvCxnSpPr>
          <p:spPr>
            <a:xfrm>
              <a:off x="1942278" y="1200352"/>
              <a:ext cx="0" cy="54000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0F939689-EE85-DF0D-6732-91C6D96D3E86}"/>
                </a:ext>
              </a:extLst>
            </p:cNvPr>
            <p:cNvCxnSpPr>
              <a:cxnSpLocks/>
              <a:stCxn id="34" idx="3"/>
            </p:cNvCxnSpPr>
            <p:nvPr/>
          </p:nvCxnSpPr>
          <p:spPr>
            <a:xfrm>
              <a:off x="3479399" y="1200352"/>
              <a:ext cx="1745" cy="54000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06EC089-E437-FCB2-8AB6-04E91BDA28F4}"/>
                </a:ext>
              </a:extLst>
            </p:cNvPr>
            <p:cNvCxnSpPr>
              <a:cxnSpLocks/>
            </p:cNvCxnSpPr>
            <p:nvPr/>
          </p:nvCxnSpPr>
          <p:spPr>
            <a:xfrm>
              <a:off x="5016520" y="1200352"/>
              <a:ext cx="1745" cy="54000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706822EB-9AB5-91CC-EE97-EC307EF6B1B0}"/>
                </a:ext>
              </a:extLst>
            </p:cNvPr>
            <p:cNvCxnSpPr>
              <a:cxnSpLocks/>
            </p:cNvCxnSpPr>
            <p:nvPr/>
          </p:nvCxnSpPr>
          <p:spPr>
            <a:xfrm>
              <a:off x="6553641" y="1200352"/>
              <a:ext cx="1745" cy="54000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15C6DD56-10B8-2F5E-833A-D4CAF07C109E}"/>
                </a:ext>
              </a:extLst>
            </p:cNvPr>
            <p:cNvCxnSpPr>
              <a:cxnSpLocks/>
            </p:cNvCxnSpPr>
            <p:nvPr/>
          </p:nvCxnSpPr>
          <p:spPr>
            <a:xfrm>
              <a:off x="8090762" y="1200352"/>
              <a:ext cx="1745" cy="54000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D3F1A64F-C0EC-84EE-AE03-3DE85C5971BA}"/>
                </a:ext>
              </a:extLst>
            </p:cNvPr>
            <p:cNvCxnSpPr>
              <a:cxnSpLocks/>
            </p:cNvCxnSpPr>
            <p:nvPr/>
          </p:nvCxnSpPr>
          <p:spPr>
            <a:xfrm>
              <a:off x="9627883" y="1200352"/>
              <a:ext cx="1745" cy="54000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CFEB76E8-FD02-492B-EC16-6A5A9A16280E}"/>
                </a:ext>
              </a:extLst>
            </p:cNvPr>
            <p:cNvCxnSpPr>
              <a:cxnSpLocks/>
            </p:cNvCxnSpPr>
            <p:nvPr/>
          </p:nvCxnSpPr>
          <p:spPr>
            <a:xfrm>
              <a:off x="11165004" y="1200352"/>
              <a:ext cx="1745" cy="535734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55337DC-94D4-399E-EF8A-8EA93192C7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/>
              <a:t>Un programme long-terme pour la recherche scientifique</a:t>
            </a:r>
          </a:p>
        </p:txBody>
      </p:sp>
      <p:sp>
        <p:nvSpPr>
          <p:cNvPr id="3" name="Right Arrow 2">
            <a:extLst>
              <a:ext uri="{FF2B5EF4-FFF2-40B4-BE49-F238E27FC236}">
                <a16:creationId xmlns:a16="http://schemas.microsoft.com/office/drawing/2014/main" id="{25C1B31B-4D2E-A66B-B4FE-5E04C471CF8C}"/>
              </a:ext>
            </a:extLst>
          </p:cNvPr>
          <p:cNvSpPr/>
          <p:nvPr/>
        </p:nvSpPr>
        <p:spPr>
          <a:xfrm>
            <a:off x="4083136" y="3071969"/>
            <a:ext cx="3250190" cy="725300"/>
          </a:xfrm>
          <a:prstGeom prst="rightArrow">
            <a:avLst>
              <a:gd name="adj1" fmla="val 50000"/>
              <a:gd name="adj2" fmla="val 119675"/>
            </a:avLst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lIns="36000" rIns="0" rtlCol="0" anchor="ctr"/>
          <a:lstStyle/>
          <a:p>
            <a:r>
              <a:rPr lang="en-CH" dirty="0">
                <a:solidFill>
                  <a:schemeClr val="accent2">
                    <a:lumMod val="50000"/>
                  </a:schemeClr>
                </a:solidFill>
              </a:rPr>
              <a:t>Collisionneur electron-positon</a:t>
            </a:r>
          </a:p>
        </p:txBody>
      </p:sp>
      <p:sp>
        <p:nvSpPr>
          <p:cNvPr id="4" name="Right Arrow 3">
            <a:extLst>
              <a:ext uri="{FF2B5EF4-FFF2-40B4-BE49-F238E27FC236}">
                <a16:creationId xmlns:a16="http://schemas.microsoft.com/office/drawing/2014/main" id="{5B17E6F8-E706-34B9-42C4-D804B73BDD2E}"/>
              </a:ext>
            </a:extLst>
          </p:cNvPr>
          <p:cNvSpPr/>
          <p:nvPr/>
        </p:nvSpPr>
        <p:spPr>
          <a:xfrm>
            <a:off x="8123563" y="5837696"/>
            <a:ext cx="3663280" cy="720000"/>
          </a:xfrm>
          <a:prstGeom prst="rightArrow">
            <a:avLst>
              <a:gd name="adj1" fmla="val 50000"/>
              <a:gd name="adj2" fmla="val 119675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CH" dirty="0">
                <a:solidFill>
                  <a:schemeClr val="accent5">
                    <a:lumMod val="50000"/>
                  </a:schemeClr>
                </a:solidFill>
              </a:rPr>
              <a:t>Collisionneur hadron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52708A8-E1D1-EA02-A7F1-D98DDAEAEE4B}"/>
              </a:ext>
            </a:extLst>
          </p:cNvPr>
          <p:cNvSpPr txBox="1"/>
          <p:nvPr/>
        </p:nvSpPr>
        <p:spPr>
          <a:xfrm>
            <a:off x="3479400" y="1015686"/>
            <a:ext cx="1517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2040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3CE77F4-46D6-7811-6E2E-7F6A685109DB}"/>
              </a:ext>
            </a:extLst>
          </p:cNvPr>
          <p:cNvSpPr txBox="1"/>
          <p:nvPr/>
        </p:nvSpPr>
        <p:spPr>
          <a:xfrm>
            <a:off x="6553644" y="1015686"/>
            <a:ext cx="15060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2060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F4A6E41-82C4-BBA7-197E-6A9F3D036261}"/>
              </a:ext>
            </a:extLst>
          </p:cNvPr>
          <p:cNvSpPr txBox="1"/>
          <p:nvPr/>
        </p:nvSpPr>
        <p:spPr>
          <a:xfrm>
            <a:off x="5016522" y="1015686"/>
            <a:ext cx="1517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2050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FE533FD-359C-1057-93A5-517E0F63C466}"/>
              </a:ext>
            </a:extLst>
          </p:cNvPr>
          <p:cNvSpPr txBox="1"/>
          <p:nvPr/>
        </p:nvSpPr>
        <p:spPr>
          <a:xfrm>
            <a:off x="8090767" y="1015686"/>
            <a:ext cx="14994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2070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6C99E11-2920-A4BA-31D4-F75F2B7377F0}"/>
              </a:ext>
            </a:extLst>
          </p:cNvPr>
          <p:cNvSpPr txBox="1"/>
          <p:nvPr/>
        </p:nvSpPr>
        <p:spPr>
          <a:xfrm>
            <a:off x="9626958" y="1015686"/>
            <a:ext cx="14885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2080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4B2B7DB-76FC-4741-7117-1D59B62B838F}"/>
              </a:ext>
            </a:extLst>
          </p:cNvPr>
          <p:cNvSpPr txBox="1"/>
          <p:nvPr/>
        </p:nvSpPr>
        <p:spPr>
          <a:xfrm>
            <a:off x="11135695" y="1015686"/>
            <a:ext cx="678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2090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A714449-A002-30F6-2873-6DCCBDA8039C}"/>
              </a:ext>
            </a:extLst>
          </p:cNvPr>
          <p:cNvSpPr txBox="1"/>
          <p:nvPr/>
        </p:nvSpPr>
        <p:spPr>
          <a:xfrm>
            <a:off x="1942278" y="1015686"/>
            <a:ext cx="15371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2030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8CEB09A-9DA6-18FC-3AE5-3417D1DDE1A8}"/>
              </a:ext>
            </a:extLst>
          </p:cNvPr>
          <p:cNvSpPr txBox="1"/>
          <p:nvPr/>
        </p:nvSpPr>
        <p:spPr>
          <a:xfrm>
            <a:off x="405155" y="1015686"/>
            <a:ext cx="1528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2020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97CD2932-CBDE-465B-E7D4-3B15931D9CDD}"/>
              </a:ext>
            </a:extLst>
          </p:cNvPr>
          <p:cNvSpPr/>
          <p:nvPr/>
        </p:nvSpPr>
        <p:spPr>
          <a:xfrm>
            <a:off x="403412" y="4035549"/>
            <a:ext cx="6150232" cy="720000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/>
              <a:t>30 ans de recherche &amp; developpement</a:t>
            </a:r>
            <a:br>
              <a:rPr lang="en-CH" dirty="0"/>
            </a:br>
            <a:r>
              <a:rPr lang="en-CH" dirty="0"/>
              <a:t>pour superconducteurs et aimants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7DE7790-4E05-A13B-950F-5CAC70AD9C0B}"/>
              </a:ext>
            </a:extLst>
          </p:cNvPr>
          <p:cNvSpPr/>
          <p:nvPr/>
        </p:nvSpPr>
        <p:spPr>
          <a:xfrm>
            <a:off x="4884297" y="4819018"/>
            <a:ext cx="1657096" cy="540000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/>
              <a:t>Conception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C51338EA-9FA5-1DAD-0F90-FB2B71890826}"/>
              </a:ext>
            </a:extLst>
          </p:cNvPr>
          <p:cNvSpPr/>
          <p:nvPr/>
        </p:nvSpPr>
        <p:spPr>
          <a:xfrm>
            <a:off x="6533960" y="5422487"/>
            <a:ext cx="1655999" cy="540000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/>
              <a:t>Production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CC7F1764-E662-C6F0-954C-78D8808CB5C1}"/>
              </a:ext>
            </a:extLst>
          </p:cNvPr>
          <p:cNvSpPr/>
          <p:nvPr/>
        </p:nvSpPr>
        <p:spPr>
          <a:xfrm>
            <a:off x="770041" y="2039842"/>
            <a:ext cx="1657096" cy="5400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/>
              <a:t>Conception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449EFBA9-BB6C-BE0B-B368-4F995754602D}"/>
              </a:ext>
            </a:extLst>
          </p:cNvPr>
          <p:cNvSpPr/>
          <p:nvPr/>
        </p:nvSpPr>
        <p:spPr>
          <a:xfrm>
            <a:off x="2427137" y="2643311"/>
            <a:ext cx="1655999" cy="5400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/>
              <a:t>Production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5B4F0FAA-45BF-57BB-B9FE-674A31AD2178}"/>
              </a:ext>
            </a:extLst>
          </p:cNvPr>
          <p:cNvSpPr/>
          <p:nvPr/>
        </p:nvSpPr>
        <p:spPr>
          <a:xfrm>
            <a:off x="171272" y="1436373"/>
            <a:ext cx="2255865" cy="5400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/>
              <a:t>R&amp;D</a:t>
            </a:r>
          </a:p>
        </p:txBody>
      </p:sp>
    </p:spTree>
    <p:extLst>
      <p:ext uri="{BB962C8B-B14F-4D97-AF65-F5344CB8AC3E}">
        <p14:creationId xmlns:p14="http://schemas.microsoft.com/office/powerpoint/2010/main" val="16366173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5D545F-7E32-EBC8-4B6D-BCFAC64A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272" y="100283"/>
            <a:ext cx="10857140" cy="662735"/>
          </a:xfrm>
        </p:spPr>
        <p:txBody>
          <a:bodyPr>
            <a:noAutofit/>
          </a:bodyPr>
          <a:lstStyle/>
          <a:p>
            <a:r>
              <a:rPr lang="fr-CH" dirty="0"/>
              <a:t>Une présence continue </a:t>
            </a:r>
            <a:endParaRPr lang="en-CH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F7B2E41-D45D-C461-C28D-C45E1CA1060D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0580864" y="0"/>
            <a:ext cx="1439864" cy="374781"/>
          </a:xfrm>
        </p:spPr>
        <p:txBody>
          <a:bodyPr/>
          <a:lstStyle/>
          <a:p>
            <a:fld id="{D14C7E88-7948-D841-83D7-83B72EAFD754}" type="slidenum">
              <a:rPr lang="en-GB" smtClean="0"/>
              <a:pPr/>
              <a:t>12</a:t>
            </a:fld>
            <a:endParaRPr lang="en-GB" dirty="0"/>
          </a:p>
        </p:txBody>
      </p:sp>
      <p:pic>
        <p:nvPicPr>
          <p:cNvPr id="5" name="Picture 3" descr="A newspaper with text and images&#10;&#10;Description automatically generated">
            <a:extLst>
              <a:ext uri="{FF2B5EF4-FFF2-40B4-BE49-F238E27FC236}">
                <a16:creationId xmlns:a16="http://schemas.microsoft.com/office/drawing/2014/main" id="{38506C47-6FCA-3597-5BE8-6DCDD2C04C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107" y="1303481"/>
            <a:ext cx="4165273" cy="41796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2" descr="Como inaugurazione mostra fotografica del Cern “The Code of the Universe”">
            <a:extLst>
              <a:ext uri="{FF2B5EF4-FFF2-40B4-BE49-F238E27FC236}">
                <a16:creationId xmlns:a16="http://schemas.microsoft.com/office/drawing/2014/main" id="{1E381705-BEC1-4C62-223C-B0B441A4C9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1378" y="1369673"/>
            <a:ext cx="5229350" cy="34845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Como inaugurazione mostra fotografica del Cern “The Code of the Universe”">
            <a:extLst>
              <a:ext uri="{FF2B5EF4-FFF2-40B4-BE49-F238E27FC236}">
                <a16:creationId xmlns:a16="http://schemas.microsoft.com/office/drawing/2014/main" id="{E7EB814B-6F82-6855-2151-298F05E345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8353" y="3587045"/>
            <a:ext cx="4101255" cy="27347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Open Days 2019 logo - CERN Document Server">
            <a:extLst>
              <a:ext uri="{FF2B5EF4-FFF2-40B4-BE49-F238E27FC236}">
                <a16:creationId xmlns:a16="http://schemas.microsoft.com/office/drawing/2014/main" id="{7540895D-76A9-2AE9-4140-17E7E89F30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8847" y="1761171"/>
            <a:ext cx="2279197" cy="11736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57387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5D545F-7E32-EBC8-4B6D-BCFAC64A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272" y="100283"/>
            <a:ext cx="11467572" cy="662735"/>
          </a:xfrm>
        </p:spPr>
        <p:txBody>
          <a:bodyPr>
            <a:noAutofit/>
          </a:bodyPr>
          <a:lstStyle/>
          <a:p>
            <a:r>
              <a:rPr lang="fr-CH" dirty="0"/>
              <a:t>Le principe de développement d’un scénario équilibré</a:t>
            </a:r>
            <a:endParaRPr lang="en-CH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F7B2E41-D45D-C461-C28D-C45E1CA1060D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0580864" y="0"/>
            <a:ext cx="1439864" cy="374781"/>
          </a:xfrm>
        </p:spPr>
        <p:txBody>
          <a:bodyPr/>
          <a:lstStyle/>
          <a:p>
            <a:fld id="{D14C7E88-7948-D841-83D7-83B72EAFD754}" type="slidenum">
              <a:rPr lang="en-GB" smtClean="0"/>
              <a:pPr/>
              <a:t>13</a:t>
            </a:fld>
            <a:endParaRPr lang="en-GB" dirty="0"/>
          </a:p>
        </p:txBody>
      </p:sp>
      <p:pic>
        <p:nvPicPr>
          <p:cNvPr id="19" name="Image 18" descr="Une image contenant Police, texte, Graphique, capture d’écran&#10;&#10;Description générée automatiquement">
            <a:extLst>
              <a:ext uri="{FF2B5EF4-FFF2-40B4-BE49-F238E27FC236}">
                <a16:creationId xmlns:a16="http://schemas.microsoft.com/office/drawing/2014/main" id="{F9CFAD6E-D68E-5B2D-A0D5-1F1AB3BF59A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85000"/>
          </a:blip>
          <a:srcRect l="-20028" t="-12743" r="-8906" b="-14804"/>
          <a:stretch/>
        </p:blipFill>
        <p:spPr>
          <a:xfrm>
            <a:off x="2246345" y="863301"/>
            <a:ext cx="6857999" cy="2388326"/>
          </a:xfrm>
          <a:prstGeom prst="rect">
            <a:avLst/>
          </a:prstGeom>
          <a:effectLst>
            <a:softEdge rad="47222"/>
          </a:effectLst>
        </p:spPr>
      </p:pic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EF0D9C3A-EFAC-F273-BDCB-1B77DFE60110}"/>
              </a:ext>
            </a:extLst>
          </p:cNvPr>
          <p:cNvSpPr txBox="1">
            <a:spLocks/>
          </p:cNvSpPr>
          <p:nvPr/>
        </p:nvSpPr>
        <p:spPr>
          <a:xfrm>
            <a:off x="318671" y="3606374"/>
            <a:ext cx="11554658" cy="24974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defPPr>
              <a:defRPr lang="fr-FR"/>
            </a:defPPr>
            <a:lvl1pPr marL="0" algn="r" defTabSz="9144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" sz="2800" b="0" i="0" u="none" baseline="0" dirty="0"/>
              <a:t>Nous privilégions </a:t>
            </a:r>
            <a:r>
              <a:rPr lang="fr" sz="2800" b="1" i="0" u="none" baseline="0" dirty="0"/>
              <a:t>la transparence et le dialogue</a:t>
            </a:r>
            <a:r>
              <a:rPr lang="fr" sz="2800" b="0" i="0" u="none" baseline="0" dirty="0"/>
              <a:t> avec les parties prenantes </a:t>
            </a:r>
            <a:r>
              <a:rPr lang="fr" sz="2800" b="1" i="0" u="none" baseline="0" dirty="0"/>
              <a:t>pour comprendre </a:t>
            </a:r>
            <a:r>
              <a:rPr lang="fr" sz="2800" b="0" i="0" u="none" baseline="0" dirty="0"/>
              <a:t>leurs </a:t>
            </a:r>
            <a:r>
              <a:rPr lang="fr" sz="2800" b="1" i="0" u="none" baseline="0" dirty="0"/>
              <a:t>besoins</a:t>
            </a:r>
            <a:r>
              <a:rPr lang="fr" sz="2800" b="0" i="0" u="none" baseline="0" dirty="0"/>
              <a:t>, leurs </a:t>
            </a:r>
            <a:r>
              <a:rPr lang="fr" sz="2800" b="1" i="0" u="none" baseline="0" dirty="0"/>
              <a:t>craintes</a:t>
            </a:r>
            <a:br>
              <a:rPr lang="fr" sz="2800" b="1" i="0" u="none" baseline="0" dirty="0"/>
            </a:br>
            <a:r>
              <a:rPr lang="fr" sz="2800" b="0" i="0" u="none" baseline="0" dirty="0"/>
              <a:t>et </a:t>
            </a:r>
            <a:r>
              <a:rPr lang="fr" sz="2800" b="1" i="0" u="none" baseline="0" dirty="0"/>
              <a:t>pour optimiser le FCC</a:t>
            </a:r>
            <a:r>
              <a:rPr lang="fr" sz="2800" b="0" i="0" u="none" baseline="0" dirty="0"/>
              <a:t>.</a:t>
            </a:r>
          </a:p>
          <a:p>
            <a:pPr algn="l"/>
            <a:endParaRPr lang="fr" sz="2800" b="1" dirty="0"/>
          </a:p>
          <a:p>
            <a:pPr marL="800100" lvl="1" indent="-342900">
              <a:buFont typeface="Zapf Dingbats"/>
              <a:buChar char="➔"/>
            </a:pPr>
            <a:r>
              <a:rPr lang="fr" sz="2800" b="1" i="0" u="none" baseline="0" dirty="0">
                <a:solidFill>
                  <a:schemeClr val="bg1"/>
                </a:solidFill>
              </a:rPr>
              <a:t> Cela demande comme base un scénario concret et localisé</a:t>
            </a:r>
          </a:p>
          <a:p>
            <a:pPr algn="l"/>
            <a:endParaRPr lang="fr" sz="2800" b="0" i="0" u="none" baseline="0" dirty="0"/>
          </a:p>
          <a:p>
            <a:pPr algn="l"/>
            <a:endParaRPr lang="fr-CA" sz="2800" dirty="0">
              <a:ea typeface="+mn-lt"/>
              <a:cs typeface="+mn-lt"/>
            </a:endParaRPr>
          </a:p>
          <a:p>
            <a:pPr algn="l"/>
            <a:endParaRPr lang="fr-CA" sz="2800" dirty="0">
              <a:ea typeface="+mn-lt"/>
              <a:cs typeface="+mn-lt"/>
            </a:endParaRPr>
          </a:p>
          <a:p>
            <a:pPr algn="l"/>
            <a:endParaRPr lang="fr-CA" sz="280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196550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E5909CA-1CDA-57AB-3F3E-148B59F85D2F}"/>
              </a:ext>
            </a:extLst>
          </p:cNvPr>
          <p:cNvSpPr txBox="1"/>
          <p:nvPr/>
        </p:nvSpPr>
        <p:spPr>
          <a:xfrm>
            <a:off x="0" y="2813447"/>
            <a:ext cx="12192000" cy="123110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fr-FR" sz="6667" dirty="0">
                <a:solidFill>
                  <a:schemeClr val="bg1"/>
                </a:solidFill>
                <a:cs typeface="Arial"/>
              </a:rPr>
              <a:t>L'étude de faisabilité </a:t>
            </a:r>
            <a:r>
              <a:rPr lang="fr-FR" sz="7200" dirty="0">
                <a:solidFill>
                  <a:schemeClr val="bg1"/>
                </a:solidFill>
                <a:cs typeface="Arial"/>
              </a:rPr>
              <a:t> </a:t>
            </a:r>
            <a:endParaRPr lang="fr-FR" sz="2400" dirty="0">
              <a:solidFill>
                <a:schemeClr val="bg1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744392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5D545F-7E32-EBC8-4B6D-BCFAC64A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272" y="100283"/>
            <a:ext cx="11467572" cy="662735"/>
          </a:xfrm>
        </p:spPr>
        <p:txBody>
          <a:bodyPr>
            <a:noAutofit/>
          </a:bodyPr>
          <a:lstStyle/>
          <a:p>
            <a:r>
              <a:rPr lang="fr-CH" dirty="0"/>
              <a:t>L’étude de faisabilité 2019-2025</a:t>
            </a:r>
            <a:endParaRPr lang="en-CH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F7B2E41-D45D-C461-C28D-C45E1CA1060D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0580864" y="0"/>
            <a:ext cx="1439864" cy="374781"/>
          </a:xfrm>
        </p:spPr>
        <p:txBody>
          <a:bodyPr/>
          <a:lstStyle/>
          <a:p>
            <a:fld id="{D14C7E88-7948-D841-83D7-83B72EAFD754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0CECB413-F908-2A2D-996D-59D5F7C61871}"/>
              </a:ext>
            </a:extLst>
          </p:cNvPr>
          <p:cNvSpPr txBox="1">
            <a:spLocks/>
          </p:cNvSpPr>
          <p:nvPr/>
        </p:nvSpPr>
        <p:spPr>
          <a:xfrm>
            <a:off x="1730501" y="5397057"/>
            <a:ext cx="9349716" cy="109186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defPPr>
              <a:defRPr lang="fr-FR"/>
            </a:defPPr>
            <a:lvl1pPr marL="0" algn="r" defTabSz="9144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600"/>
              </a:spcBef>
              <a:spcAft>
                <a:spcPts val="1800"/>
              </a:spcAft>
            </a:pPr>
            <a:r>
              <a:rPr lang="fr-FR" sz="3200" dirty="0">
                <a:cs typeface="Arial"/>
              </a:rPr>
              <a:t>Développer </a:t>
            </a:r>
            <a:r>
              <a:rPr lang="fr-FR" sz="3200" b="1" dirty="0">
                <a:cs typeface="Arial"/>
              </a:rPr>
              <a:t>les éléments pour un plan de réalisation </a:t>
            </a:r>
            <a:r>
              <a:rPr lang="fr-FR" sz="3200" dirty="0">
                <a:cs typeface="Arial"/>
              </a:rPr>
              <a:t>en cas de décision de poursuivre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06288A3-229B-C0DD-198B-85A5F50F97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 trans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81453" y="1131952"/>
            <a:ext cx="1080000" cy="1080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B909E78-D1EB-8AB0-493C-DB06028EEE0F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 trans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81453" y="2559301"/>
            <a:ext cx="1080000" cy="1080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608638C-505F-1EC7-6521-EC6CAD3031C6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schemeClr val="bg2">
                <a:shade val="45000"/>
                <a:satMod val="135000"/>
              </a:schemeClr>
              <a:prstClr val="white"/>
            </a:duotone>
            <a:alphaModFix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hotocopy trans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81453" y="3986650"/>
            <a:ext cx="1080000" cy="1080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B84098E-D36B-57D3-C9A7-BE0C38AC0A4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artisticPhotocopy trans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81453" y="5413999"/>
            <a:ext cx="1080000" cy="1080000"/>
          </a:xfrm>
          <a:prstGeom prst="rect">
            <a:avLst/>
          </a:prstGeom>
        </p:spPr>
      </p:pic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908C1CDF-77EA-1B99-7F3F-E77B0EA60761}"/>
              </a:ext>
            </a:extLst>
          </p:cNvPr>
          <p:cNvSpPr txBox="1">
            <a:spLocks/>
          </p:cNvSpPr>
          <p:nvPr/>
        </p:nvSpPr>
        <p:spPr>
          <a:xfrm>
            <a:off x="1730501" y="1323861"/>
            <a:ext cx="9349716" cy="66273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defPPr>
              <a:defRPr lang="fr-FR"/>
            </a:defPPr>
            <a:lvl1pPr marL="0" algn="r" defTabSz="9144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600"/>
              </a:spcBef>
              <a:spcAft>
                <a:spcPts val="1800"/>
              </a:spcAft>
            </a:pPr>
            <a:r>
              <a:rPr lang="fr-FR" sz="3200" dirty="0">
                <a:cs typeface="Arial"/>
              </a:rPr>
              <a:t>Evaluer </a:t>
            </a:r>
            <a:r>
              <a:rPr lang="fr-FR" sz="3200" b="1" dirty="0">
                <a:cs typeface="Arial"/>
              </a:rPr>
              <a:t>les conditions de réalisation</a:t>
            </a:r>
            <a:r>
              <a:rPr lang="fr-FR" sz="3200" dirty="0">
                <a:cs typeface="Arial"/>
              </a:rPr>
              <a:t>.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662C4192-4925-C093-5D58-1AA185CD174F}"/>
              </a:ext>
            </a:extLst>
          </p:cNvPr>
          <p:cNvSpPr txBox="1">
            <a:spLocks/>
          </p:cNvSpPr>
          <p:nvPr/>
        </p:nvSpPr>
        <p:spPr>
          <a:xfrm>
            <a:off x="1730500" y="2547439"/>
            <a:ext cx="9908343" cy="109186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defPPr>
              <a:defRPr lang="fr-FR"/>
            </a:defPPr>
            <a:lvl1pPr marL="0" algn="r" defTabSz="9144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600"/>
              </a:spcBef>
              <a:spcAft>
                <a:spcPts val="1800"/>
              </a:spcAft>
            </a:pPr>
            <a:r>
              <a:rPr lang="fr-FR" sz="3200" dirty="0">
                <a:cs typeface="Arial"/>
              </a:rPr>
              <a:t>Vérifier que la stratégie pensée en amont est </a:t>
            </a:r>
            <a:r>
              <a:rPr lang="fr-FR" sz="3200" b="1" dirty="0">
                <a:cs typeface="Arial"/>
              </a:rPr>
              <a:t>techniquement faisable et économiquement viable.</a:t>
            </a:r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C361FE4A-0110-7FEC-77AC-AD7623D4D9F2}"/>
              </a:ext>
            </a:extLst>
          </p:cNvPr>
          <p:cNvSpPr txBox="1">
            <a:spLocks/>
          </p:cNvSpPr>
          <p:nvPr/>
        </p:nvSpPr>
        <p:spPr>
          <a:xfrm>
            <a:off x="1730501" y="3987311"/>
            <a:ext cx="9349716" cy="109186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defPPr>
              <a:defRPr lang="fr-FR"/>
            </a:defPPr>
            <a:lvl1pPr marL="0" algn="r" defTabSz="9144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600"/>
              </a:spcBef>
              <a:spcAft>
                <a:spcPts val="1800"/>
              </a:spcAft>
            </a:pPr>
            <a:r>
              <a:rPr lang="fr-FR" sz="3200" dirty="0">
                <a:cs typeface="Arial"/>
              </a:rPr>
              <a:t>Fournir des éléments à la communauté scientifique pour pouvoir </a:t>
            </a:r>
            <a:r>
              <a:rPr lang="fr-FR" sz="3200" b="1" dirty="0">
                <a:cs typeface="Arial"/>
              </a:rPr>
              <a:t>prendre une décision éclairée.</a:t>
            </a:r>
          </a:p>
        </p:txBody>
      </p:sp>
    </p:spTree>
    <p:extLst>
      <p:ext uri="{BB962C8B-B14F-4D97-AF65-F5344CB8AC3E}">
        <p14:creationId xmlns:p14="http://schemas.microsoft.com/office/powerpoint/2010/main" val="6831166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5D545F-7E32-EBC8-4B6D-BCFAC64A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272" y="100283"/>
            <a:ext cx="11467572" cy="662735"/>
          </a:xfrm>
        </p:spPr>
        <p:txBody>
          <a:bodyPr>
            <a:noAutofit/>
          </a:bodyPr>
          <a:lstStyle/>
          <a:p>
            <a:r>
              <a:rPr lang="fr-CH" dirty="0"/>
              <a:t>Une collaboration mondiale</a:t>
            </a:r>
            <a:endParaRPr lang="en-CH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F7B2E41-D45D-C461-C28D-C45E1CA1060D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0580864" y="0"/>
            <a:ext cx="1439864" cy="374781"/>
          </a:xfrm>
        </p:spPr>
        <p:txBody>
          <a:bodyPr/>
          <a:lstStyle/>
          <a:p>
            <a:fld id="{D14C7E88-7948-D841-83D7-83B72EAFD754}" type="slidenum">
              <a:rPr lang="en-GB" smtClean="0"/>
              <a:pPr/>
              <a:t>16</a:t>
            </a:fld>
            <a:endParaRPr lang="en-GB" dirty="0"/>
          </a:p>
        </p:txBody>
      </p:sp>
      <p:pic>
        <p:nvPicPr>
          <p:cNvPr id="4" name="Picture 3" descr="A map of the world with blue pins&#10;&#10;Description automatically generated">
            <a:extLst>
              <a:ext uri="{FF2B5EF4-FFF2-40B4-BE49-F238E27FC236}">
                <a16:creationId xmlns:a16="http://schemas.microsoft.com/office/drawing/2014/main" id="{D43BE146-9B84-64B2-9BB2-DAB8D08C479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6"/>
          <a:stretch/>
        </p:blipFill>
        <p:spPr>
          <a:xfrm>
            <a:off x="1636295" y="937126"/>
            <a:ext cx="10555705" cy="593758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FA8F231C-551E-ECA1-9581-D0E576154409}"/>
              </a:ext>
            </a:extLst>
          </p:cNvPr>
          <p:cNvSpPr/>
          <p:nvPr/>
        </p:nvSpPr>
        <p:spPr>
          <a:xfrm>
            <a:off x="0" y="937126"/>
            <a:ext cx="2021305" cy="5920874"/>
          </a:xfrm>
          <a:prstGeom prst="rect">
            <a:avLst/>
          </a:prstGeom>
          <a:solidFill>
            <a:srgbClr val="AAD3D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" name="Rounded Rectangle 9">
            <a:extLst>
              <a:ext uri="{FF2B5EF4-FFF2-40B4-BE49-F238E27FC236}">
                <a16:creationId xmlns:a16="http://schemas.microsoft.com/office/drawing/2014/main" id="{A2F17B78-C0C5-341A-31E6-8FE19B5038D4}"/>
              </a:ext>
            </a:extLst>
          </p:cNvPr>
          <p:cNvSpPr/>
          <p:nvPr/>
        </p:nvSpPr>
        <p:spPr>
          <a:xfrm>
            <a:off x="211053" y="2906827"/>
            <a:ext cx="1599198" cy="1044346"/>
          </a:xfrm>
          <a:prstGeom prst="roundRect">
            <a:avLst>
              <a:gd name="adj" fmla="val 7116"/>
            </a:avLst>
          </a:prstGeom>
          <a:solidFill>
            <a:srgbClr val="0B1C8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CH" sz="3200" dirty="0"/>
              <a:t>140</a:t>
            </a:r>
            <a:endParaRPr lang="en-CH" sz="1800" dirty="0"/>
          </a:p>
          <a:p>
            <a:pPr algn="ctr"/>
            <a:r>
              <a:rPr lang="en-CH" sz="2000" dirty="0"/>
              <a:t>Instituts</a:t>
            </a:r>
            <a:endParaRPr lang="en-CH" sz="1400" dirty="0"/>
          </a:p>
        </p:txBody>
      </p:sp>
      <p:sp>
        <p:nvSpPr>
          <p:cNvPr id="6" name="Rounded Rectangle 10">
            <a:extLst>
              <a:ext uri="{FF2B5EF4-FFF2-40B4-BE49-F238E27FC236}">
                <a16:creationId xmlns:a16="http://schemas.microsoft.com/office/drawing/2014/main" id="{BD68FC29-62D0-8603-97EA-2CCBA263439D}"/>
              </a:ext>
            </a:extLst>
          </p:cNvPr>
          <p:cNvSpPr/>
          <p:nvPr/>
        </p:nvSpPr>
        <p:spPr>
          <a:xfrm>
            <a:off x="211053" y="4125281"/>
            <a:ext cx="1599198" cy="1044347"/>
          </a:xfrm>
          <a:prstGeom prst="roundRect">
            <a:avLst>
              <a:gd name="adj" fmla="val 7116"/>
            </a:avLst>
          </a:prstGeom>
          <a:solidFill>
            <a:srgbClr val="0B1C8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CH" sz="3200" dirty="0"/>
              <a:t>33</a:t>
            </a:r>
            <a:endParaRPr lang="en-CH" sz="1800" dirty="0"/>
          </a:p>
          <a:p>
            <a:pPr algn="ctr"/>
            <a:r>
              <a:rPr lang="en-CH" sz="2000" dirty="0"/>
              <a:t>Pays</a:t>
            </a:r>
            <a:endParaRPr lang="en-CH" sz="1400" dirty="0"/>
          </a:p>
        </p:txBody>
      </p:sp>
      <p:pic>
        <p:nvPicPr>
          <p:cNvPr id="1042" name="Picture 18" descr="Home - OPERA H2020">
            <a:extLst>
              <a:ext uri="{FF2B5EF4-FFF2-40B4-BE49-F238E27FC236}">
                <a16:creationId xmlns:a16="http://schemas.microsoft.com/office/drawing/2014/main" id="{B135D0AB-60DF-CA3B-93C3-0CD52FD66B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053" y="5343736"/>
            <a:ext cx="1599198" cy="10641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0" endPos="0" dist="5000" dir="5400000" sy="-100000" algn="bl" rotWithShape="0"/>
          </a:effectLst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CB505ADD-43B1-68C7-4CF4-73952490D094}"/>
              </a:ext>
            </a:extLst>
          </p:cNvPr>
          <p:cNvSpPr txBox="1"/>
          <p:nvPr/>
        </p:nvSpPr>
        <p:spPr>
          <a:xfrm>
            <a:off x="211053" y="5659073"/>
            <a:ext cx="1591641" cy="3747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800" b="1" dirty="0">
                <a:solidFill>
                  <a:schemeClr val="bg1"/>
                </a:solidFill>
              </a:rPr>
              <a:t>Horizon 2020</a:t>
            </a:r>
            <a:endParaRPr lang="en-CH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35323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5D545F-7E32-EBC8-4B6D-BCFAC64A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0046"/>
            <a:ext cx="11554658" cy="662735"/>
          </a:xfrm>
        </p:spPr>
        <p:txBody>
          <a:bodyPr>
            <a:noAutofit/>
          </a:bodyPr>
          <a:lstStyle/>
          <a:p>
            <a:r>
              <a:rPr lang="fr-CH" dirty="0"/>
              <a:t>Où en sommes-nous ?</a:t>
            </a:r>
            <a:endParaRPr lang="en-CH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F7B2E41-D45D-C461-C28D-C45E1CA1060D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0580864" y="0"/>
            <a:ext cx="1439864" cy="374781"/>
          </a:xfrm>
        </p:spPr>
        <p:txBody>
          <a:bodyPr/>
          <a:lstStyle/>
          <a:p>
            <a:fld id="{D14C7E88-7948-D841-83D7-83B72EAFD754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4" name="TextBox 25">
            <a:extLst>
              <a:ext uri="{FF2B5EF4-FFF2-40B4-BE49-F238E27FC236}">
                <a16:creationId xmlns:a16="http://schemas.microsoft.com/office/drawing/2014/main" id="{4BEB4BA2-7D4A-A484-F4FA-A34452DB0B0A}"/>
              </a:ext>
            </a:extLst>
          </p:cNvPr>
          <p:cNvSpPr txBox="1"/>
          <p:nvPr/>
        </p:nvSpPr>
        <p:spPr>
          <a:xfrm>
            <a:off x="66924" y="1902272"/>
            <a:ext cx="23314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r" sz="1600" b="1" i="0" u="none" baseline="0" dirty="0">
                <a:solidFill>
                  <a:schemeClr val="bg1"/>
                </a:solidFill>
              </a:rPr>
              <a:t>Lancement</a:t>
            </a:r>
            <a:r>
              <a:rPr lang="fr" sz="1600" b="0" i="0" u="none" baseline="0" dirty="0">
                <a:solidFill>
                  <a:schemeClr val="bg1"/>
                </a:solidFill>
              </a:rPr>
              <a:t> </a:t>
            </a:r>
            <a:br>
              <a:rPr lang="fr" sz="1600" b="0" i="0" u="none" baseline="0" dirty="0">
                <a:solidFill>
                  <a:schemeClr val="bg1"/>
                </a:solidFill>
              </a:rPr>
            </a:br>
            <a:r>
              <a:rPr lang="fr" sz="1600" b="0" i="0" u="none" baseline="0" dirty="0">
                <a:solidFill>
                  <a:schemeClr val="bg1"/>
                </a:solidFill>
              </a:rPr>
              <a:t>de l’étude</a:t>
            </a:r>
            <a:r>
              <a:rPr lang="fr" sz="1600" b="0" i="0" u="none" dirty="0">
                <a:solidFill>
                  <a:schemeClr val="bg1"/>
                </a:solidFill>
              </a:rPr>
              <a:t> exploratoire</a:t>
            </a:r>
          </a:p>
          <a:p>
            <a:pPr algn="ctr" rtl="0"/>
            <a:r>
              <a:rPr lang="fr" sz="1600" i="0" u="none" baseline="0" dirty="0">
                <a:solidFill>
                  <a:schemeClr val="bg1"/>
                </a:solidFill>
              </a:rPr>
              <a:t>en</a:t>
            </a:r>
            <a:r>
              <a:rPr lang="fr" sz="1600" b="1" i="0" u="none" baseline="0" dirty="0">
                <a:solidFill>
                  <a:schemeClr val="bg1"/>
                </a:solidFill>
              </a:rPr>
              <a:t> 2014</a:t>
            </a:r>
          </a:p>
        </p:txBody>
      </p:sp>
      <p:cxnSp>
        <p:nvCxnSpPr>
          <p:cNvPr id="7" name="Straight Connector 69">
            <a:extLst>
              <a:ext uri="{FF2B5EF4-FFF2-40B4-BE49-F238E27FC236}">
                <a16:creationId xmlns:a16="http://schemas.microsoft.com/office/drawing/2014/main" id="{656F6E4B-DE27-2489-E929-0F2E3F1E4515}"/>
              </a:ext>
            </a:extLst>
          </p:cNvPr>
          <p:cNvCxnSpPr>
            <a:cxnSpLocks/>
          </p:cNvCxnSpPr>
          <p:nvPr/>
        </p:nvCxnSpPr>
        <p:spPr>
          <a:xfrm flipV="1">
            <a:off x="2450110" y="2317771"/>
            <a:ext cx="2039967" cy="1772"/>
          </a:xfrm>
          <a:prstGeom prst="line">
            <a:avLst/>
          </a:prstGeom>
          <a:ln w="38100">
            <a:solidFill>
              <a:schemeClr val="bg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12">
            <a:extLst>
              <a:ext uri="{FF2B5EF4-FFF2-40B4-BE49-F238E27FC236}">
                <a16:creationId xmlns:a16="http://schemas.microsoft.com/office/drawing/2014/main" id="{0260908C-2816-AC7E-3074-2E2F0A7D6BCB}"/>
              </a:ext>
            </a:extLst>
          </p:cNvPr>
          <p:cNvGrpSpPr/>
          <p:nvPr/>
        </p:nvGrpSpPr>
        <p:grpSpPr>
          <a:xfrm>
            <a:off x="4746826" y="1824211"/>
            <a:ext cx="1182884" cy="1125738"/>
            <a:chOff x="6271247" y="700745"/>
            <a:chExt cx="722241" cy="690883"/>
          </a:xfrm>
        </p:grpSpPr>
        <p:pic>
          <p:nvPicPr>
            <p:cNvPr id="9" name="Graphic 41" descr="Playbook outline">
              <a:extLst>
                <a:ext uri="{FF2B5EF4-FFF2-40B4-BE49-F238E27FC236}">
                  <a16:creationId xmlns:a16="http://schemas.microsoft.com/office/drawing/2014/main" id="{C10AA117-CE3C-E6A9-AA8C-326217C87F5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334447" y="770278"/>
              <a:ext cx="597808" cy="571852"/>
            </a:xfrm>
            <a:prstGeom prst="rect">
              <a:avLst/>
            </a:prstGeom>
          </p:spPr>
        </p:pic>
        <p:sp>
          <p:nvSpPr>
            <p:cNvPr id="10" name="Oval 71">
              <a:extLst>
                <a:ext uri="{FF2B5EF4-FFF2-40B4-BE49-F238E27FC236}">
                  <a16:creationId xmlns:a16="http://schemas.microsoft.com/office/drawing/2014/main" id="{194D2540-658C-A96E-ED63-0F9FC67F6466}"/>
                </a:ext>
              </a:extLst>
            </p:cNvPr>
            <p:cNvSpPr/>
            <p:nvPr/>
          </p:nvSpPr>
          <p:spPr>
            <a:xfrm>
              <a:off x="6271247" y="700745"/>
              <a:ext cx="722241" cy="690883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"/>
            </a:p>
          </p:txBody>
        </p:sp>
      </p:grpSp>
      <p:sp>
        <p:nvSpPr>
          <p:cNvPr id="12" name="TextBox 73">
            <a:extLst>
              <a:ext uri="{FF2B5EF4-FFF2-40B4-BE49-F238E27FC236}">
                <a16:creationId xmlns:a16="http://schemas.microsoft.com/office/drawing/2014/main" id="{5406B3D4-1096-C1EA-A2BB-B95658E2E6CB}"/>
              </a:ext>
            </a:extLst>
          </p:cNvPr>
          <p:cNvSpPr txBox="1"/>
          <p:nvPr/>
        </p:nvSpPr>
        <p:spPr>
          <a:xfrm>
            <a:off x="3281696" y="1193557"/>
            <a:ext cx="3765647" cy="584775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algn="ctr"/>
            <a:r>
              <a:rPr lang="fr" sz="1600" dirty="0">
                <a:solidFill>
                  <a:schemeClr val="bg1"/>
                </a:solidFill>
              </a:rPr>
              <a:t>Mise à jour </a:t>
            </a:r>
            <a:r>
              <a:rPr lang="fr" sz="1600" b="1" dirty="0">
                <a:solidFill>
                  <a:schemeClr val="bg1"/>
                </a:solidFill>
              </a:rPr>
              <a:t>2020 </a:t>
            </a:r>
            <a:r>
              <a:rPr lang="fr" sz="1600" dirty="0">
                <a:solidFill>
                  <a:schemeClr val="bg1"/>
                </a:solidFill>
              </a:rPr>
              <a:t>de </a:t>
            </a:r>
            <a:endParaRPr lang="en-US" sz="1600" dirty="0">
              <a:solidFill>
                <a:schemeClr val="bg1"/>
              </a:solidFill>
            </a:endParaRPr>
          </a:p>
          <a:p>
            <a:pPr algn="ctr"/>
            <a:r>
              <a:rPr lang="fr" sz="1600" dirty="0">
                <a:solidFill>
                  <a:schemeClr val="bg1"/>
                </a:solidFill>
              </a:rPr>
              <a:t>la stratégie de la physique des particules</a:t>
            </a:r>
            <a:endParaRPr lang="en-US" sz="1600" dirty="0">
              <a:solidFill>
                <a:schemeClr val="bg1"/>
              </a:solidFill>
              <a:cs typeface="Arial"/>
            </a:endParaRPr>
          </a:p>
        </p:txBody>
      </p:sp>
      <p:sp>
        <p:nvSpPr>
          <p:cNvPr id="13" name="Arc 12">
            <a:extLst>
              <a:ext uri="{FF2B5EF4-FFF2-40B4-BE49-F238E27FC236}">
                <a16:creationId xmlns:a16="http://schemas.microsoft.com/office/drawing/2014/main" id="{67262888-C9C6-706A-8377-F5A49AB7ED27}"/>
              </a:ext>
            </a:extLst>
          </p:cNvPr>
          <p:cNvSpPr/>
          <p:nvPr/>
        </p:nvSpPr>
        <p:spPr>
          <a:xfrm>
            <a:off x="9797612" y="2367163"/>
            <a:ext cx="1944762" cy="2393628"/>
          </a:xfrm>
          <a:prstGeom prst="arc">
            <a:avLst>
              <a:gd name="adj1" fmla="val 16200000"/>
              <a:gd name="adj2" fmla="val 5459453"/>
            </a:avLst>
          </a:prstGeom>
          <a:ln w="38100">
            <a:solidFill>
              <a:schemeClr val="bg1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rtl="0"/>
            <a:endParaRPr lang="fr"/>
          </a:p>
        </p:txBody>
      </p:sp>
      <p:sp>
        <p:nvSpPr>
          <p:cNvPr id="17" name="TextBox 5">
            <a:extLst>
              <a:ext uri="{FF2B5EF4-FFF2-40B4-BE49-F238E27FC236}">
                <a16:creationId xmlns:a16="http://schemas.microsoft.com/office/drawing/2014/main" id="{C0D53901-F5F2-9E43-8336-CE1F41F49018}"/>
              </a:ext>
            </a:extLst>
          </p:cNvPr>
          <p:cNvSpPr txBox="1"/>
          <p:nvPr/>
        </p:nvSpPr>
        <p:spPr>
          <a:xfrm>
            <a:off x="5638106" y="2674722"/>
            <a:ext cx="4040427" cy="58477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fr" sz="1600" i="1" baseline="0" dirty="0">
                <a:solidFill>
                  <a:schemeClr val="bg1"/>
                </a:solidFill>
              </a:rPr>
              <a:t>Développement d’un</a:t>
            </a:r>
            <a:r>
              <a:rPr lang="fr" sz="1600" i="1" dirty="0">
                <a:solidFill>
                  <a:schemeClr val="bg1"/>
                </a:solidFill>
              </a:rPr>
              <a:t> </a:t>
            </a:r>
            <a:r>
              <a:rPr lang="fr" sz="1600" i="1" baseline="0" dirty="0">
                <a:solidFill>
                  <a:schemeClr val="bg1"/>
                </a:solidFill>
              </a:rPr>
              <a:t>scénario </a:t>
            </a:r>
            <a:r>
              <a:rPr lang="fr" sz="1600" i="1" dirty="0">
                <a:solidFill>
                  <a:schemeClr val="bg1"/>
                </a:solidFill>
              </a:rPr>
              <a:t> </a:t>
            </a:r>
            <a:r>
              <a:rPr lang="fr" sz="1600" i="1" baseline="0" dirty="0">
                <a:solidFill>
                  <a:schemeClr val="bg1"/>
                </a:solidFill>
              </a:rPr>
              <a:t>localisé</a:t>
            </a:r>
          </a:p>
          <a:p>
            <a:pPr algn="ctr"/>
            <a:r>
              <a:rPr lang="fr" sz="1600" i="1" dirty="0">
                <a:solidFill>
                  <a:schemeClr val="bg1"/>
                </a:solidFill>
              </a:rPr>
              <a:t>Reconnaissances des zones avec des défis</a:t>
            </a:r>
            <a:r>
              <a:rPr lang="fr" sz="1600" i="1" baseline="0" dirty="0">
                <a:solidFill>
                  <a:schemeClr val="bg1"/>
                </a:solidFill>
              </a:rPr>
              <a:t> </a:t>
            </a:r>
            <a:endParaRPr lang="fr" sz="1600" dirty="0">
              <a:solidFill>
                <a:schemeClr val="bg1"/>
              </a:solidFill>
              <a:cs typeface="Arial"/>
            </a:endParaRPr>
          </a:p>
        </p:txBody>
      </p:sp>
      <p:pic>
        <p:nvPicPr>
          <p:cNvPr id="19" name="Graphic 7" descr="Marker with solid fill">
            <a:extLst>
              <a:ext uri="{FF2B5EF4-FFF2-40B4-BE49-F238E27FC236}">
                <a16:creationId xmlns:a16="http://schemas.microsoft.com/office/drawing/2014/main" id="{10DBE156-88E8-2C99-6DD8-82D631919A6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659906">
            <a:off x="7653786" y="1640735"/>
            <a:ext cx="841365" cy="783839"/>
          </a:xfrm>
          <a:prstGeom prst="rect">
            <a:avLst/>
          </a:prstGeom>
        </p:spPr>
      </p:pic>
      <p:grpSp>
        <p:nvGrpSpPr>
          <p:cNvPr id="21" name="Group 26">
            <a:extLst>
              <a:ext uri="{FF2B5EF4-FFF2-40B4-BE49-F238E27FC236}">
                <a16:creationId xmlns:a16="http://schemas.microsoft.com/office/drawing/2014/main" id="{BABB2DAA-B9CD-A3AB-0637-CB1C5289C5F0}"/>
              </a:ext>
            </a:extLst>
          </p:cNvPr>
          <p:cNvGrpSpPr/>
          <p:nvPr/>
        </p:nvGrpSpPr>
        <p:grpSpPr>
          <a:xfrm>
            <a:off x="9459918" y="4197922"/>
            <a:ext cx="1165512" cy="1125738"/>
            <a:chOff x="1200220" y="2166641"/>
            <a:chExt cx="720000" cy="720000"/>
          </a:xfrm>
        </p:grpSpPr>
        <p:pic>
          <p:nvPicPr>
            <p:cNvPr id="22" name="Picture 53">
              <a:extLst>
                <a:ext uri="{FF2B5EF4-FFF2-40B4-BE49-F238E27FC236}">
                  <a16:creationId xmlns:a16="http://schemas.microsoft.com/office/drawing/2014/main" id="{F253C8D2-4C4C-338A-E033-FBFDB1949CD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331213" y="2266931"/>
              <a:ext cx="532901" cy="532901"/>
            </a:xfrm>
            <a:prstGeom prst="rect">
              <a:avLst/>
            </a:prstGeom>
            <a:ln>
              <a:noFill/>
            </a:ln>
          </p:spPr>
        </p:pic>
        <p:sp>
          <p:nvSpPr>
            <p:cNvPr id="24" name="Oval 55">
              <a:extLst>
                <a:ext uri="{FF2B5EF4-FFF2-40B4-BE49-F238E27FC236}">
                  <a16:creationId xmlns:a16="http://schemas.microsoft.com/office/drawing/2014/main" id="{E05392FC-09DD-6E30-D8CA-3506AE8CB998}"/>
                </a:ext>
              </a:extLst>
            </p:cNvPr>
            <p:cNvSpPr/>
            <p:nvPr/>
          </p:nvSpPr>
          <p:spPr>
            <a:xfrm flipH="1">
              <a:off x="1200220" y="2166641"/>
              <a:ext cx="720000" cy="720000"/>
            </a:xfrm>
            <a:prstGeom prst="ellipse">
              <a:avLst/>
            </a:prstGeom>
            <a:noFill/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">
                <a:solidFill>
                  <a:srgbClr val="7030A0"/>
                </a:solidFill>
              </a:endParaRPr>
            </a:p>
          </p:txBody>
        </p:sp>
      </p:grpSp>
      <p:sp>
        <p:nvSpPr>
          <p:cNvPr id="25" name="TextBox 66">
            <a:extLst>
              <a:ext uri="{FF2B5EF4-FFF2-40B4-BE49-F238E27FC236}">
                <a16:creationId xmlns:a16="http://schemas.microsoft.com/office/drawing/2014/main" id="{D8E8F747-A8FA-AC4F-58DE-C16FE74D7A85}"/>
              </a:ext>
            </a:extLst>
          </p:cNvPr>
          <p:cNvSpPr txBox="1"/>
          <p:nvPr/>
        </p:nvSpPr>
        <p:spPr>
          <a:xfrm>
            <a:off x="8780386" y="5443640"/>
            <a:ext cx="2493375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 rtl="0"/>
            <a:r>
              <a:rPr lang="fr" sz="1600" b="1" i="0" u="none" baseline="0" dirty="0">
                <a:solidFill>
                  <a:srgbClr val="FFC000"/>
                </a:solidFill>
              </a:rPr>
              <a:t>Choix du Conseil pour</a:t>
            </a:r>
          </a:p>
          <a:p>
            <a:pPr algn="ctr" rtl="0"/>
            <a:r>
              <a:rPr lang="fr" sz="1600" b="1" i="0" u="none" baseline="0" dirty="0">
                <a:solidFill>
                  <a:srgbClr val="FFC000"/>
                </a:solidFill>
              </a:rPr>
              <a:t>ou contre</a:t>
            </a:r>
            <a:r>
              <a:rPr lang="fr" sz="1600" dirty="0">
                <a:solidFill>
                  <a:srgbClr val="FFC000"/>
                </a:solidFill>
                <a:cs typeface="Arial"/>
              </a:rPr>
              <a:t> </a:t>
            </a:r>
            <a:r>
              <a:rPr lang="en-GB" sz="1600" dirty="0">
                <a:solidFill>
                  <a:srgbClr val="FFC000"/>
                </a:solidFill>
              </a:rPr>
              <a:t>u</a:t>
            </a:r>
            <a:r>
              <a:rPr lang="fr" sz="1600" dirty="0">
                <a:solidFill>
                  <a:srgbClr val="FFC000"/>
                </a:solidFill>
              </a:rPr>
              <a:t>n avant</a:t>
            </a:r>
          </a:p>
          <a:p>
            <a:pPr algn="ctr" rtl="0"/>
            <a:r>
              <a:rPr lang="fr" sz="1600" dirty="0">
                <a:solidFill>
                  <a:srgbClr val="FFC000"/>
                </a:solidFill>
              </a:rPr>
              <a:t>projet jusqu’à </a:t>
            </a:r>
            <a:r>
              <a:rPr lang="fr" sz="1600" b="1" i="0" u="none" baseline="0" dirty="0">
                <a:solidFill>
                  <a:srgbClr val="FFC000"/>
                </a:solidFill>
              </a:rPr>
              <a:t>2030</a:t>
            </a:r>
            <a:endParaRPr lang="fr" sz="1600" b="1" i="0" u="none" baseline="0" dirty="0">
              <a:solidFill>
                <a:srgbClr val="FFC000"/>
              </a:solidFill>
              <a:cs typeface="Arial"/>
            </a:endParaRPr>
          </a:p>
        </p:txBody>
      </p:sp>
      <p:sp>
        <p:nvSpPr>
          <p:cNvPr id="26" name="TextBox 72">
            <a:extLst>
              <a:ext uri="{FF2B5EF4-FFF2-40B4-BE49-F238E27FC236}">
                <a16:creationId xmlns:a16="http://schemas.microsoft.com/office/drawing/2014/main" id="{92540F39-E2AC-7B3C-6F50-FE3DC05B0658}"/>
              </a:ext>
            </a:extLst>
          </p:cNvPr>
          <p:cNvSpPr txBox="1"/>
          <p:nvPr/>
        </p:nvSpPr>
        <p:spPr>
          <a:xfrm>
            <a:off x="1956317" y="4889093"/>
            <a:ext cx="2055668" cy="584775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ctr" rtl="0"/>
            <a:r>
              <a:rPr lang="fr" sz="1600" b="1" i="0" u="none" baseline="0" dirty="0">
                <a:solidFill>
                  <a:schemeClr val="bg1"/>
                </a:solidFill>
              </a:rPr>
              <a:t>10 ans </a:t>
            </a:r>
            <a:r>
              <a:rPr lang="fr" sz="1600" i="0" u="none" baseline="0" dirty="0">
                <a:solidFill>
                  <a:schemeClr val="bg1"/>
                </a:solidFill>
              </a:rPr>
              <a:t>de</a:t>
            </a:r>
          </a:p>
          <a:p>
            <a:pPr algn="ctr" rtl="0"/>
            <a:r>
              <a:rPr lang="fr" sz="1600" i="0" u="none" baseline="0" dirty="0">
                <a:solidFill>
                  <a:schemeClr val="bg1"/>
                </a:solidFill>
              </a:rPr>
              <a:t>construction</a:t>
            </a:r>
            <a:endParaRPr lang="fr" sz="1600" i="0" u="none" baseline="0" dirty="0">
              <a:solidFill>
                <a:schemeClr val="bg1"/>
              </a:solidFill>
              <a:cs typeface="Arial"/>
            </a:endParaRPr>
          </a:p>
        </p:txBody>
      </p:sp>
      <p:grpSp>
        <p:nvGrpSpPr>
          <p:cNvPr id="27" name="Group 28">
            <a:extLst>
              <a:ext uri="{FF2B5EF4-FFF2-40B4-BE49-F238E27FC236}">
                <a16:creationId xmlns:a16="http://schemas.microsoft.com/office/drawing/2014/main" id="{3EB97BD6-5B1B-84C7-DBFE-478ED9295893}"/>
              </a:ext>
            </a:extLst>
          </p:cNvPr>
          <p:cNvGrpSpPr/>
          <p:nvPr/>
        </p:nvGrpSpPr>
        <p:grpSpPr>
          <a:xfrm>
            <a:off x="4490077" y="4144677"/>
            <a:ext cx="1182884" cy="1141230"/>
            <a:chOff x="2569568" y="3723367"/>
            <a:chExt cx="720000" cy="720000"/>
          </a:xfrm>
        </p:grpSpPr>
        <p:sp>
          <p:nvSpPr>
            <p:cNvPr id="28" name="Oval 75">
              <a:extLst>
                <a:ext uri="{FF2B5EF4-FFF2-40B4-BE49-F238E27FC236}">
                  <a16:creationId xmlns:a16="http://schemas.microsoft.com/office/drawing/2014/main" id="{035E9B2A-9045-48E2-863E-CF2A7766E6BF}"/>
                </a:ext>
              </a:extLst>
            </p:cNvPr>
            <p:cNvSpPr/>
            <p:nvPr/>
          </p:nvSpPr>
          <p:spPr>
            <a:xfrm flipH="1">
              <a:off x="2569568" y="3723367"/>
              <a:ext cx="720000" cy="720000"/>
            </a:xfrm>
            <a:prstGeom prst="ellipse">
              <a:avLst/>
            </a:prstGeom>
            <a:noFill/>
            <a:ln w="381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"/>
            </a:p>
          </p:txBody>
        </p:sp>
        <p:pic>
          <p:nvPicPr>
            <p:cNvPr id="29" name="Picture 78" descr="Shape&#10;&#10;Description automatically generated with low confidence">
              <a:extLst>
                <a:ext uri="{FF2B5EF4-FFF2-40B4-BE49-F238E27FC236}">
                  <a16:creationId xmlns:a16="http://schemas.microsoft.com/office/drawing/2014/main" id="{E8FF8B15-20FA-0051-FA56-3A603E994EB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28094" y="3869357"/>
              <a:ext cx="414989" cy="414989"/>
            </a:xfrm>
            <a:prstGeom prst="rect">
              <a:avLst/>
            </a:prstGeom>
          </p:spPr>
        </p:pic>
      </p:grpSp>
      <p:grpSp>
        <p:nvGrpSpPr>
          <p:cNvPr id="30" name="Group 31">
            <a:extLst>
              <a:ext uri="{FF2B5EF4-FFF2-40B4-BE49-F238E27FC236}">
                <a16:creationId xmlns:a16="http://schemas.microsoft.com/office/drawing/2014/main" id="{B64213EC-D1B0-6814-4C2B-C6D3BCD7CF7A}"/>
              </a:ext>
            </a:extLst>
          </p:cNvPr>
          <p:cNvGrpSpPr/>
          <p:nvPr/>
        </p:nvGrpSpPr>
        <p:grpSpPr>
          <a:xfrm>
            <a:off x="463955" y="4206536"/>
            <a:ext cx="1118958" cy="1128928"/>
            <a:chOff x="7537756" y="3728337"/>
            <a:chExt cx="720000" cy="720000"/>
          </a:xfrm>
        </p:grpSpPr>
        <p:sp>
          <p:nvSpPr>
            <p:cNvPr id="32" name="Oval 84">
              <a:extLst>
                <a:ext uri="{FF2B5EF4-FFF2-40B4-BE49-F238E27FC236}">
                  <a16:creationId xmlns:a16="http://schemas.microsoft.com/office/drawing/2014/main" id="{8A971305-17AF-D1D7-D127-2A03124EBFED}"/>
                </a:ext>
              </a:extLst>
            </p:cNvPr>
            <p:cNvSpPr/>
            <p:nvPr/>
          </p:nvSpPr>
          <p:spPr>
            <a:xfrm>
              <a:off x="7537756" y="3728337"/>
              <a:ext cx="720000" cy="720000"/>
            </a:xfrm>
            <a:prstGeom prst="ellipse">
              <a:avLst/>
            </a:prstGeom>
            <a:noFill/>
            <a:ln w="381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"/>
            </a:p>
          </p:txBody>
        </p:sp>
        <p:pic>
          <p:nvPicPr>
            <p:cNvPr id="33" name="Picture 87" descr="Shape&#10;&#10;Description automatically generated with low confidence">
              <a:extLst>
                <a:ext uri="{FF2B5EF4-FFF2-40B4-BE49-F238E27FC236}">
                  <a16:creationId xmlns:a16="http://schemas.microsoft.com/office/drawing/2014/main" id="{B88C0A3C-1CA1-03ED-5B24-CD2297939B2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22486" y="3804673"/>
              <a:ext cx="560905" cy="560905"/>
            </a:xfrm>
            <a:prstGeom prst="rect">
              <a:avLst/>
            </a:prstGeom>
          </p:spPr>
        </p:pic>
      </p:grpSp>
      <p:sp>
        <p:nvSpPr>
          <p:cNvPr id="34" name="TextBox 90">
            <a:extLst>
              <a:ext uri="{FF2B5EF4-FFF2-40B4-BE49-F238E27FC236}">
                <a16:creationId xmlns:a16="http://schemas.microsoft.com/office/drawing/2014/main" id="{EA62D794-D964-F5D0-E009-31499D999BE9}"/>
              </a:ext>
            </a:extLst>
          </p:cNvPr>
          <p:cNvSpPr txBox="1"/>
          <p:nvPr/>
        </p:nvSpPr>
        <p:spPr>
          <a:xfrm>
            <a:off x="3517373" y="6008177"/>
            <a:ext cx="3100605" cy="58477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 rtl="0"/>
            <a:r>
              <a:rPr lang="fr" sz="1600" b="1" u="none" baseline="0" dirty="0">
                <a:solidFill>
                  <a:schemeClr val="bg1"/>
                </a:solidFill>
              </a:rPr>
              <a:t>Conception des sites </a:t>
            </a:r>
          </a:p>
          <a:p>
            <a:pPr algn="ctr" rtl="0"/>
            <a:r>
              <a:rPr lang="fr" sz="1600" b="1" u="none" baseline="0" dirty="0">
                <a:solidFill>
                  <a:schemeClr val="bg1"/>
                </a:solidFill>
              </a:rPr>
              <a:t>de surface</a:t>
            </a:r>
            <a:endParaRPr lang="fr" sz="1600" b="1" u="none" baseline="0" dirty="0">
              <a:solidFill>
                <a:schemeClr val="bg1"/>
              </a:solidFill>
              <a:cs typeface="Arial"/>
            </a:endParaRPr>
          </a:p>
        </p:txBody>
      </p:sp>
      <p:cxnSp>
        <p:nvCxnSpPr>
          <p:cNvPr id="35" name="Straight Connector 92">
            <a:extLst>
              <a:ext uri="{FF2B5EF4-FFF2-40B4-BE49-F238E27FC236}">
                <a16:creationId xmlns:a16="http://schemas.microsoft.com/office/drawing/2014/main" id="{AC8B0B4B-37A2-643E-4930-831D9804A063}"/>
              </a:ext>
            </a:extLst>
          </p:cNvPr>
          <p:cNvCxnSpPr>
            <a:cxnSpLocks/>
          </p:cNvCxnSpPr>
          <p:nvPr/>
        </p:nvCxnSpPr>
        <p:spPr>
          <a:xfrm flipH="1">
            <a:off x="3945737" y="5878589"/>
            <a:ext cx="2263658" cy="0"/>
          </a:xfrm>
          <a:prstGeom prst="line">
            <a:avLst/>
          </a:prstGeom>
          <a:ln w="38100">
            <a:solidFill>
              <a:schemeClr val="bg1"/>
            </a:solidFill>
            <a:headEnd type="none" w="med" len="med"/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73">
            <a:extLst>
              <a:ext uri="{FF2B5EF4-FFF2-40B4-BE49-F238E27FC236}">
                <a16:creationId xmlns:a16="http://schemas.microsoft.com/office/drawing/2014/main" id="{69BEAB81-81EE-A490-D684-CB5CBC33789C}"/>
              </a:ext>
            </a:extLst>
          </p:cNvPr>
          <p:cNvSpPr txBox="1"/>
          <p:nvPr/>
        </p:nvSpPr>
        <p:spPr>
          <a:xfrm>
            <a:off x="8526306" y="1251507"/>
            <a:ext cx="2757871" cy="584775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algn="ctr"/>
            <a:r>
              <a:rPr lang="fr" sz="1600" dirty="0">
                <a:solidFill>
                  <a:schemeClr val="bg1"/>
                </a:solidFill>
              </a:rPr>
              <a:t>Maj </a:t>
            </a:r>
            <a:r>
              <a:rPr lang="fr" sz="1600" b="1" dirty="0">
                <a:solidFill>
                  <a:schemeClr val="bg1"/>
                </a:solidFill>
              </a:rPr>
              <a:t>2026 </a:t>
            </a:r>
            <a:r>
              <a:rPr lang="fr" sz="1600" dirty="0">
                <a:solidFill>
                  <a:schemeClr val="bg1"/>
                </a:solidFill>
              </a:rPr>
              <a:t>de 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fr" sz="1600" dirty="0">
                <a:solidFill>
                  <a:schemeClr val="bg1"/>
                </a:solidFill>
              </a:rPr>
              <a:t>la stratégie</a:t>
            </a:r>
            <a:br>
              <a:rPr lang="fr" sz="1600" dirty="0">
                <a:solidFill>
                  <a:schemeClr val="bg1"/>
                </a:solidFill>
              </a:rPr>
            </a:br>
            <a:r>
              <a:rPr lang="fr" sz="1600" dirty="0">
                <a:solidFill>
                  <a:schemeClr val="bg1"/>
                </a:solidFill>
              </a:rPr>
              <a:t>de la physique des particules</a:t>
            </a:r>
            <a:endParaRPr lang="en-US" sz="1600" dirty="0">
              <a:solidFill>
                <a:schemeClr val="bg1"/>
              </a:solidFill>
              <a:cs typeface="Arial"/>
            </a:endParaRPr>
          </a:p>
        </p:txBody>
      </p:sp>
      <p:cxnSp>
        <p:nvCxnSpPr>
          <p:cNvPr id="59" name="Straight Connector 69">
            <a:extLst>
              <a:ext uri="{FF2B5EF4-FFF2-40B4-BE49-F238E27FC236}">
                <a16:creationId xmlns:a16="http://schemas.microsoft.com/office/drawing/2014/main" id="{93A4D984-752C-75E6-6C42-9A4C3A0E7320}"/>
              </a:ext>
            </a:extLst>
          </p:cNvPr>
          <p:cNvCxnSpPr>
            <a:cxnSpLocks/>
          </p:cNvCxnSpPr>
          <p:nvPr/>
        </p:nvCxnSpPr>
        <p:spPr>
          <a:xfrm>
            <a:off x="6119573" y="2341206"/>
            <a:ext cx="3100605" cy="0"/>
          </a:xfrm>
          <a:prstGeom prst="line">
            <a:avLst/>
          </a:prstGeom>
          <a:ln w="38100">
            <a:solidFill>
              <a:schemeClr val="bg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3" name="Group 12">
            <a:extLst>
              <a:ext uri="{FF2B5EF4-FFF2-40B4-BE49-F238E27FC236}">
                <a16:creationId xmlns:a16="http://schemas.microsoft.com/office/drawing/2014/main" id="{1A231F59-E6CA-C526-E42A-9EB88456BF10}"/>
              </a:ext>
            </a:extLst>
          </p:cNvPr>
          <p:cNvGrpSpPr/>
          <p:nvPr/>
        </p:nvGrpSpPr>
        <p:grpSpPr>
          <a:xfrm>
            <a:off x="9442546" y="1836282"/>
            <a:ext cx="1182884" cy="1125738"/>
            <a:chOff x="6271247" y="700745"/>
            <a:chExt cx="722241" cy="690883"/>
          </a:xfrm>
        </p:grpSpPr>
        <p:pic>
          <p:nvPicPr>
            <p:cNvPr id="1024" name="Graphic 41" descr="Playbook outline">
              <a:extLst>
                <a:ext uri="{FF2B5EF4-FFF2-40B4-BE49-F238E27FC236}">
                  <a16:creationId xmlns:a16="http://schemas.microsoft.com/office/drawing/2014/main" id="{0D606D37-9265-9C7B-CA57-64950DB84E0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334447" y="770278"/>
              <a:ext cx="597808" cy="571852"/>
            </a:xfrm>
            <a:prstGeom prst="rect">
              <a:avLst/>
            </a:prstGeom>
          </p:spPr>
        </p:pic>
        <p:sp>
          <p:nvSpPr>
            <p:cNvPr id="1025" name="Oval 71">
              <a:extLst>
                <a:ext uri="{FF2B5EF4-FFF2-40B4-BE49-F238E27FC236}">
                  <a16:creationId xmlns:a16="http://schemas.microsoft.com/office/drawing/2014/main" id="{799C728C-5B87-9FA2-C511-B57E6CAD7D7E}"/>
                </a:ext>
              </a:extLst>
            </p:cNvPr>
            <p:cNvSpPr/>
            <p:nvPr/>
          </p:nvSpPr>
          <p:spPr>
            <a:xfrm>
              <a:off x="6271247" y="700745"/>
              <a:ext cx="722241" cy="690883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"/>
            </a:p>
          </p:txBody>
        </p:sp>
      </p:grpSp>
      <p:cxnSp>
        <p:nvCxnSpPr>
          <p:cNvPr id="1032" name="Straight Connector 69">
            <a:extLst>
              <a:ext uri="{FF2B5EF4-FFF2-40B4-BE49-F238E27FC236}">
                <a16:creationId xmlns:a16="http://schemas.microsoft.com/office/drawing/2014/main" id="{15D23E58-3372-CCC0-76BA-6FB1541BCF8B}"/>
              </a:ext>
            </a:extLst>
          </p:cNvPr>
          <p:cNvCxnSpPr>
            <a:cxnSpLocks/>
          </p:cNvCxnSpPr>
          <p:nvPr/>
        </p:nvCxnSpPr>
        <p:spPr>
          <a:xfrm>
            <a:off x="5929710" y="4785058"/>
            <a:ext cx="3289548" cy="8173"/>
          </a:xfrm>
          <a:prstGeom prst="line">
            <a:avLst/>
          </a:prstGeom>
          <a:ln w="38100">
            <a:solidFill>
              <a:schemeClr val="bg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3" name="Straight Connector 69">
            <a:extLst>
              <a:ext uri="{FF2B5EF4-FFF2-40B4-BE49-F238E27FC236}">
                <a16:creationId xmlns:a16="http://schemas.microsoft.com/office/drawing/2014/main" id="{BDD3F96D-28C7-391E-85B4-0C5374C7337A}"/>
              </a:ext>
            </a:extLst>
          </p:cNvPr>
          <p:cNvCxnSpPr>
            <a:cxnSpLocks/>
          </p:cNvCxnSpPr>
          <p:nvPr/>
        </p:nvCxnSpPr>
        <p:spPr>
          <a:xfrm>
            <a:off x="1915151" y="4793962"/>
            <a:ext cx="2277851" cy="0"/>
          </a:xfrm>
          <a:prstGeom prst="line">
            <a:avLst/>
          </a:prstGeom>
          <a:ln w="38100">
            <a:solidFill>
              <a:schemeClr val="bg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68">
            <a:extLst>
              <a:ext uri="{FF2B5EF4-FFF2-40B4-BE49-F238E27FC236}">
                <a16:creationId xmlns:a16="http://schemas.microsoft.com/office/drawing/2014/main" id="{B139F315-710F-87A8-35CD-05031D4C2D99}"/>
              </a:ext>
            </a:extLst>
          </p:cNvPr>
          <p:cNvSpPr txBox="1"/>
          <p:nvPr/>
        </p:nvSpPr>
        <p:spPr>
          <a:xfrm>
            <a:off x="6286289" y="4067044"/>
            <a:ext cx="26009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fr-FR" sz="1600" b="0" i="1" u="none" baseline="0" dirty="0">
                <a:solidFill>
                  <a:schemeClr val="bg1"/>
                </a:solidFill>
              </a:rPr>
              <a:t>Procédures administratives</a:t>
            </a:r>
          </a:p>
          <a:p>
            <a:pPr algn="ctr" rtl="0"/>
            <a:r>
              <a:rPr lang="fr-FR" sz="1600" i="1" dirty="0">
                <a:solidFill>
                  <a:schemeClr val="bg1"/>
                </a:solidFill>
              </a:rPr>
              <a:t>en France et Suisse</a:t>
            </a:r>
            <a:endParaRPr lang="fr-FR" sz="1600" b="0" i="1" u="none" baseline="0" dirty="0">
              <a:solidFill>
                <a:schemeClr val="bg1"/>
              </a:solidFill>
            </a:endParaRPr>
          </a:p>
        </p:txBody>
      </p:sp>
      <p:sp>
        <p:nvSpPr>
          <p:cNvPr id="1038" name="TextBox 72">
            <a:extLst>
              <a:ext uri="{FF2B5EF4-FFF2-40B4-BE49-F238E27FC236}">
                <a16:creationId xmlns:a16="http://schemas.microsoft.com/office/drawing/2014/main" id="{6E845488-28F8-8AE6-2CED-1B9CE8DB6173}"/>
              </a:ext>
            </a:extLst>
          </p:cNvPr>
          <p:cNvSpPr txBox="1"/>
          <p:nvPr/>
        </p:nvSpPr>
        <p:spPr>
          <a:xfrm>
            <a:off x="0" y="5407880"/>
            <a:ext cx="2055668" cy="338554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ctr" rtl="0"/>
            <a:r>
              <a:rPr lang="fr" sz="1600" b="1" i="0" u="none" baseline="0" dirty="0">
                <a:solidFill>
                  <a:srgbClr val="8ED973"/>
                </a:solidFill>
              </a:rPr>
              <a:t>Exploitatio</a:t>
            </a:r>
            <a:r>
              <a:rPr lang="fr" sz="1600" b="1" dirty="0">
                <a:solidFill>
                  <a:srgbClr val="8ED973"/>
                </a:solidFill>
              </a:rPr>
              <a:t>n</a:t>
            </a:r>
            <a:endParaRPr lang="fr" sz="1600" b="1" i="0" u="none" baseline="0" dirty="0">
              <a:solidFill>
                <a:srgbClr val="8ED973"/>
              </a:solidFill>
              <a:cs typeface="Arial"/>
            </a:endParaRPr>
          </a:p>
        </p:txBody>
      </p:sp>
      <p:sp>
        <p:nvSpPr>
          <p:cNvPr id="1040" name="TextBox 72">
            <a:extLst>
              <a:ext uri="{FF2B5EF4-FFF2-40B4-BE49-F238E27FC236}">
                <a16:creationId xmlns:a16="http://schemas.microsoft.com/office/drawing/2014/main" id="{210E250B-479C-DF5F-5B59-C28C7B1BEE7D}"/>
              </a:ext>
            </a:extLst>
          </p:cNvPr>
          <p:cNvSpPr txBox="1"/>
          <p:nvPr/>
        </p:nvSpPr>
        <p:spPr>
          <a:xfrm>
            <a:off x="4096342" y="5306418"/>
            <a:ext cx="2055668" cy="338554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ctr" rtl="0"/>
            <a:r>
              <a:rPr lang="fr" sz="1600" b="1" i="0" u="none" baseline="0" dirty="0">
                <a:solidFill>
                  <a:srgbClr val="00B0F1"/>
                </a:solidFill>
              </a:rPr>
              <a:t>Début construction</a:t>
            </a:r>
            <a:endParaRPr lang="fr" sz="1600" b="1" i="0" u="none" baseline="0" dirty="0">
              <a:solidFill>
                <a:srgbClr val="00B0F1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843953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E5909CA-1CDA-57AB-3F3E-148B59F85D2F}"/>
              </a:ext>
            </a:extLst>
          </p:cNvPr>
          <p:cNvSpPr txBox="1"/>
          <p:nvPr/>
        </p:nvSpPr>
        <p:spPr>
          <a:xfrm>
            <a:off x="0" y="2341458"/>
            <a:ext cx="12192000" cy="217508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fr-FR" sz="6667" dirty="0">
                <a:solidFill>
                  <a:schemeClr val="bg1"/>
                </a:solidFill>
                <a:cs typeface="Arial"/>
              </a:rPr>
              <a:t>Pourquoi dans notre région</a:t>
            </a:r>
            <a:br>
              <a:rPr lang="fr-FR" sz="6667" dirty="0">
                <a:solidFill>
                  <a:schemeClr val="bg1"/>
                </a:solidFill>
                <a:cs typeface="Arial"/>
              </a:rPr>
            </a:br>
            <a:r>
              <a:rPr lang="fr-FR" sz="6667" dirty="0">
                <a:solidFill>
                  <a:schemeClr val="bg1"/>
                </a:solidFill>
                <a:cs typeface="Arial"/>
              </a:rPr>
              <a:t>(et pas ailleurs) ?</a:t>
            </a:r>
            <a:endParaRPr lang="fr-FR" sz="2400" dirty="0">
              <a:solidFill>
                <a:schemeClr val="bg1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298345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F7B2E41-D45D-C461-C28D-C45E1CA1060D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0580864" y="0"/>
            <a:ext cx="1439864" cy="374781"/>
          </a:xfrm>
        </p:spPr>
        <p:txBody>
          <a:bodyPr/>
          <a:lstStyle/>
          <a:p>
            <a:fld id="{D14C7E88-7948-D841-83D7-83B72EAFD754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34FE6B31-DA0A-0BDC-4AD2-264CD05106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7872" y="136105"/>
            <a:ext cx="10777625" cy="631032"/>
          </a:xfrm>
        </p:spPr>
        <p:txBody>
          <a:bodyPr>
            <a:normAutofit/>
          </a:bodyPr>
          <a:lstStyle/>
          <a:p>
            <a:r>
              <a:rPr lang="fr-FR" dirty="0"/>
              <a:t>Ici, pas à pas on va plus loin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CFF7D7FA-F598-123C-C4E8-F67E4CDA09C6}"/>
              </a:ext>
            </a:extLst>
          </p:cNvPr>
          <p:cNvSpPr txBox="1">
            <a:spLocks/>
          </p:cNvSpPr>
          <p:nvPr/>
        </p:nvSpPr>
        <p:spPr>
          <a:xfrm>
            <a:off x="337872" y="1317802"/>
            <a:ext cx="6346706" cy="4933708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fr-FR"/>
            </a:defPPr>
            <a:lvl1pPr marL="0" algn="r" defTabSz="9144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2800" dirty="0"/>
              <a:t>Le CERN a une longue histoire de réussite dans </a:t>
            </a:r>
            <a:r>
              <a:rPr lang="fr-FR" sz="2800" b="1" dirty="0"/>
              <a:t>l'amélioration de ses performances de recherche</a:t>
            </a:r>
            <a:r>
              <a:rPr lang="fr-FR" sz="2800" dirty="0"/>
              <a:t> en tirant pleinement parti de son infrastructure actuelle tout en développant la suivante.</a:t>
            </a:r>
          </a:p>
          <a:p>
            <a:pPr algn="l"/>
            <a:endParaRPr lang="fr-FR" sz="2800" dirty="0"/>
          </a:p>
          <a:p>
            <a:pPr algn="l"/>
            <a:r>
              <a:rPr lang="fr-FR" sz="2800" dirty="0"/>
              <a:t>Ce travail repose sur une </a:t>
            </a:r>
            <a:r>
              <a:rPr lang="fr-FR" sz="2800" b="1" dirty="0"/>
              <a:t>collaboration internationale</a:t>
            </a:r>
            <a:r>
              <a:rPr lang="fr-FR" sz="2800" dirty="0"/>
              <a:t>, s'appuyant sur le consensus et les </a:t>
            </a:r>
            <a:r>
              <a:rPr lang="fr-FR" sz="2800" b="1" dirty="0"/>
              <a:t>compétences</a:t>
            </a:r>
            <a:r>
              <a:rPr lang="fr-FR" sz="2800" dirty="0"/>
              <a:t> de la </a:t>
            </a:r>
            <a:r>
              <a:rPr lang="fr-FR" sz="2800" b="1" dirty="0"/>
              <a:t>communauté scientifique mondiale</a:t>
            </a:r>
            <a:r>
              <a:rPr lang="fr-FR" sz="2800" dirty="0"/>
              <a:t>.</a:t>
            </a:r>
          </a:p>
        </p:txBody>
      </p:sp>
      <p:sp>
        <p:nvSpPr>
          <p:cNvPr id="10" name="Oval 2">
            <a:extLst>
              <a:ext uri="{FF2B5EF4-FFF2-40B4-BE49-F238E27FC236}">
                <a16:creationId xmlns:a16="http://schemas.microsoft.com/office/drawing/2014/main" id="{16B5DAE7-929D-C418-8131-0F193DDCEA88}"/>
              </a:ext>
            </a:extLst>
          </p:cNvPr>
          <p:cNvSpPr/>
          <p:nvPr/>
        </p:nvSpPr>
        <p:spPr>
          <a:xfrm>
            <a:off x="7399149" y="3120390"/>
            <a:ext cx="72000" cy="72000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" name="Oval 7">
            <a:extLst>
              <a:ext uri="{FF2B5EF4-FFF2-40B4-BE49-F238E27FC236}">
                <a16:creationId xmlns:a16="http://schemas.microsoft.com/office/drawing/2014/main" id="{8D01719E-132C-DC2F-F232-8CB06FD16FB6}"/>
              </a:ext>
            </a:extLst>
          </p:cNvPr>
          <p:cNvSpPr/>
          <p:nvPr/>
        </p:nvSpPr>
        <p:spPr>
          <a:xfrm>
            <a:off x="7350308" y="2760390"/>
            <a:ext cx="792000" cy="792000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3" name="Oval 8">
            <a:extLst>
              <a:ext uri="{FF2B5EF4-FFF2-40B4-BE49-F238E27FC236}">
                <a16:creationId xmlns:a16="http://schemas.microsoft.com/office/drawing/2014/main" id="{7D9E5AB1-023F-07DE-8120-93C00754088E}"/>
              </a:ext>
            </a:extLst>
          </p:cNvPr>
          <p:cNvSpPr/>
          <p:nvPr/>
        </p:nvSpPr>
        <p:spPr>
          <a:xfrm>
            <a:off x="7399141" y="3102390"/>
            <a:ext cx="108000" cy="108000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4" name="Oval 9">
            <a:extLst>
              <a:ext uri="{FF2B5EF4-FFF2-40B4-BE49-F238E27FC236}">
                <a16:creationId xmlns:a16="http://schemas.microsoft.com/office/drawing/2014/main" id="{6DD676FA-2359-8616-B51C-1BA256B93A6C}"/>
              </a:ext>
            </a:extLst>
          </p:cNvPr>
          <p:cNvSpPr/>
          <p:nvPr/>
        </p:nvSpPr>
        <p:spPr>
          <a:xfrm>
            <a:off x="7316182" y="1626390"/>
            <a:ext cx="3060000" cy="3060000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5" name="Oval 10">
            <a:extLst>
              <a:ext uri="{FF2B5EF4-FFF2-40B4-BE49-F238E27FC236}">
                <a16:creationId xmlns:a16="http://schemas.microsoft.com/office/drawing/2014/main" id="{8F2BB935-D0DF-66A9-A945-33FB78FB5E7B}"/>
              </a:ext>
            </a:extLst>
          </p:cNvPr>
          <p:cNvSpPr/>
          <p:nvPr/>
        </p:nvSpPr>
        <p:spPr>
          <a:xfrm>
            <a:off x="7255125" y="-1883610"/>
            <a:ext cx="10080000" cy="10080000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7" name="Oval 11">
            <a:extLst>
              <a:ext uri="{FF2B5EF4-FFF2-40B4-BE49-F238E27FC236}">
                <a16:creationId xmlns:a16="http://schemas.microsoft.com/office/drawing/2014/main" id="{B9079BB8-8086-74E3-FC7D-4672770F4414}"/>
              </a:ext>
            </a:extLst>
          </p:cNvPr>
          <p:cNvSpPr/>
          <p:nvPr/>
        </p:nvSpPr>
        <p:spPr>
          <a:xfrm>
            <a:off x="7420857" y="3147390"/>
            <a:ext cx="18000" cy="18000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9" name="TextBox 23">
            <a:extLst>
              <a:ext uri="{FF2B5EF4-FFF2-40B4-BE49-F238E27FC236}">
                <a16:creationId xmlns:a16="http://schemas.microsoft.com/office/drawing/2014/main" id="{024BB098-A655-9B0D-3A76-B51FD46578C4}"/>
              </a:ext>
            </a:extLst>
          </p:cNvPr>
          <p:cNvSpPr txBox="1"/>
          <p:nvPr/>
        </p:nvSpPr>
        <p:spPr>
          <a:xfrm>
            <a:off x="7746308" y="2208032"/>
            <a:ext cx="2266354" cy="20047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H" sz="1200">
                <a:solidFill>
                  <a:schemeClr val="bg1"/>
                </a:solidFill>
              </a:rPr>
              <a:t>Diamètres des</a:t>
            </a:r>
            <a:r>
              <a:rPr lang="fr-FR" sz="1200" dirty="0">
                <a:solidFill>
                  <a:schemeClr val="bg1"/>
                </a:solidFill>
              </a:rPr>
              <a:t> </a:t>
            </a:r>
            <a:r>
              <a:rPr lang="en-CH" sz="1200">
                <a:solidFill>
                  <a:schemeClr val="bg1"/>
                </a:solidFill>
              </a:rPr>
              <a:t>accelerateurs</a:t>
            </a:r>
            <a:r>
              <a:rPr lang="fr-FR" sz="1200" dirty="0">
                <a:solidFill>
                  <a:schemeClr val="bg1"/>
                </a:solidFill>
              </a:rPr>
              <a:t> </a:t>
            </a:r>
            <a:r>
              <a:rPr lang="en-CH" sz="1200">
                <a:solidFill>
                  <a:schemeClr val="bg1"/>
                </a:solidFill>
              </a:rPr>
              <a:t>:</a:t>
            </a:r>
            <a:endParaRPr lang="en-CH" sz="1200" dirty="0">
              <a:solidFill>
                <a:schemeClr val="bg1"/>
              </a:solidFill>
            </a:endParaRPr>
          </a:p>
          <a:p>
            <a:pPr algn="r">
              <a:lnSpc>
                <a:spcPct val="150000"/>
              </a:lnSpc>
            </a:pPr>
            <a:r>
              <a:rPr lang="en-CH" sz="1200" dirty="0">
                <a:solidFill>
                  <a:schemeClr val="bg1"/>
                </a:solidFill>
              </a:rPr>
              <a:t>PSB: 50 m</a:t>
            </a:r>
          </a:p>
          <a:p>
            <a:pPr algn="r">
              <a:lnSpc>
                <a:spcPct val="150000"/>
              </a:lnSpc>
            </a:pPr>
            <a:r>
              <a:rPr lang="en-CH" sz="1200" dirty="0">
                <a:solidFill>
                  <a:schemeClr val="bg1"/>
                </a:solidFill>
              </a:rPr>
              <a:t>PS: 200 m</a:t>
            </a:r>
          </a:p>
          <a:p>
            <a:pPr algn="r">
              <a:lnSpc>
                <a:spcPct val="150000"/>
              </a:lnSpc>
            </a:pPr>
            <a:r>
              <a:rPr lang="en-CH" sz="1200" dirty="0">
                <a:solidFill>
                  <a:schemeClr val="bg1"/>
                </a:solidFill>
              </a:rPr>
              <a:t>ISR: 300 m</a:t>
            </a:r>
          </a:p>
          <a:p>
            <a:pPr algn="r">
              <a:lnSpc>
                <a:spcPct val="150000"/>
              </a:lnSpc>
            </a:pPr>
            <a:r>
              <a:rPr lang="en-CH" sz="1200" dirty="0">
                <a:solidFill>
                  <a:schemeClr val="bg1"/>
                </a:solidFill>
              </a:rPr>
              <a:t>SPS: 2’200 m</a:t>
            </a:r>
          </a:p>
          <a:p>
            <a:pPr algn="r">
              <a:lnSpc>
                <a:spcPct val="150000"/>
              </a:lnSpc>
            </a:pPr>
            <a:r>
              <a:rPr lang="en-CH" sz="1200" dirty="0">
                <a:solidFill>
                  <a:schemeClr val="bg1"/>
                </a:solidFill>
              </a:rPr>
              <a:t>LEP/LHC: 8’600 m</a:t>
            </a:r>
          </a:p>
          <a:p>
            <a:pPr algn="r">
              <a:lnSpc>
                <a:spcPct val="150000"/>
              </a:lnSpc>
            </a:pPr>
            <a:r>
              <a:rPr lang="en-CH" sz="1200" dirty="0">
                <a:solidFill>
                  <a:schemeClr val="bg1"/>
                </a:solidFill>
              </a:rPr>
              <a:t>FCC: 29’000 m</a:t>
            </a:r>
          </a:p>
        </p:txBody>
      </p:sp>
    </p:spTree>
    <p:extLst>
      <p:ext uri="{BB962C8B-B14F-4D97-AF65-F5344CB8AC3E}">
        <p14:creationId xmlns:p14="http://schemas.microsoft.com/office/powerpoint/2010/main" val="3115923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3" grpId="0" animBg="1"/>
      <p:bldP spid="14" grpId="0" animBg="1"/>
      <p:bldP spid="15" grpId="0" animBg="1"/>
      <p:bldP spid="17" grpId="0" animBg="1"/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28A5CC5-5B2D-2243-8C68-FF569B70DEA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/>
            <a:fld id="{88A1DFE4-5FC5-43BD-BB7E-75EAD82B965F}" type="slidenum">
              <a:rPr/>
              <a:pPr algn="r" rtl="0"/>
              <a:t>2</a:t>
            </a:fld>
            <a:endParaRPr lang="fr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AA2F9E-B3AC-4A41-9FD3-1BE7D66805C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27382" y="1842488"/>
            <a:ext cx="5181276" cy="2627912"/>
          </a:xfrm>
        </p:spPr>
        <p:txBody>
          <a:bodyPr/>
          <a:lstStyle/>
          <a:p>
            <a:pPr algn="l" rtl="0">
              <a:lnSpc>
                <a:spcPct val="100000"/>
              </a:lnSpc>
            </a:pPr>
            <a:r>
              <a:rPr lang="fr-FR" sz="2667" dirty="0"/>
              <a:t>À l’heure actuelle, ce modèle est notre meilleure compréhension des constituants de la nature et des règles qui sont à l’origine des conditions stables qui ont permis l’évolution de l’Univers.</a:t>
            </a:r>
            <a:endParaRPr lang="fr-FR" sz="2667" dirty="0">
              <a:highlight>
                <a:srgbClr val="FFFF00"/>
              </a:highlight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4361564-BFFD-2246-A81E-3F96360FC7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738387"/>
          </a:xfrm>
        </p:spPr>
        <p:txBody>
          <a:bodyPr/>
          <a:lstStyle/>
          <a:p>
            <a:pPr algn="l" rtl="0"/>
            <a:r>
              <a:rPr lang="fr" sz="3200" dirty="0"/>
              <a:t>Le Modèle Standard de la physique des particules</a:t>
            </a:r>
          </a:p>
        </p:txBody>
      </p:sp>
      <p:pic>
        <p:nvPicPr>
          <p:cNvPr id="8" name="Picture 7" descr="A picture containing timeline&#10;&#10;Description automatically generated">
            <a:extLst>
              <a:ext uri="{FF2B5EF4-FFF2-40B4-BE49-F238E27FC236}">
                <a16:creationId xmlns:a16="http://schemas.microsoft.com/office/drawing/2014/main" id="{87A44BF1-6360-DC4A-972C-0D3FD15EFA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736455"/>
            <a:ext cx="5310008" cy="4293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73010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F7B2E41-D45D-C461-C28D-C45E1CA1060D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0580864" y="0"/>
            <a:ext cx="1439864" cy="374781"/>
          </a:xfrm>
        </p:spPr>
        <p:txBody>
          <a:bodyPr/>
          <a:lstStyle/>
          <a:p>
            <a:fld id="{D14C7E88-7948-D841-83D7-83B72EAFD754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EC14B92F-7CB0-6886-088E-FEA2E33D5B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" dirty="0"/>
              <a:t>Les atouts durables du CERN bâtis à travers des décennies</a:t>
            </a:r>
            <a:endParaRPr lang="fr-FR" dirty="0"/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26209ACA-0196-1513-A901-E740ECDF48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628" y="1087692"/>
            <a:ext cx="2031901" cy="2212961"/>
          </a:xfrm>
          <a:prstGeom prst="rect">
            <a:avLst/>
          </a:prstGeom>
        </p:spPr>
      </p:pic>
      <p:pic>
        <p:nvPicPr>
          <p:cNvPr id="16" name="Picture 3">
            <a:extLst>
              <a:ext uri="{FF2B5EF4-FFF2-40B4-BE49-F238E27FC236}">
                <a16:creationId xmlns:a16="http://schemas.microsoft.com/office/drawing/2014/main" id="{F6F0E01F-2F69-6BEF-BFA1-9C601C70E3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90739" y="1114172"/>
            <a:ext cx="2089014" cy="2160000"/>
          </a:xfrm>
          <a:prstGeom prst="rect">
            <a:avLst/>
          </a:prstGeom>
        </p:spPr>
      </p:pic>
      <p:pic>
        <p:nvPicPr>
          <p:cNvPr id="18" name="Picture 5">
            <a:extLst>
              <a:ext uri="{FF2B5EF4-FFF2-40B4-BE49-F238E27FC236}">
                <a16:creationId xmlns:a16="http://schemas.microsoft.com/office/drawing/2014/main" id="{6739C8C8-1683-2EFD-8BB3-4CA40D6550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3384" y="1140653"/>
            <a:ext cx="2160000" cy="2160000"/>
          </a:xfrm>
          <a:prstGeom prst="rect">
            <a:avLst/>
          </a:prstGeom>
        </p:spPr>
      </p:pic>
      <p:pic>
        <p:nvPicPr>
          <p:cNvPr id="20" name="Picture 7">
            <a:extLst>
              <a:ext uri="{FF2B5EF4-FFF2-40B4-BE49-F238E27FC236}">
                <a16:creationId xmlns:a16="http://schemas.microsoft.com/office/drawing/2014/main" id="{B6CA24EA-4874-A798-AAE8-266AD481F2E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91532" y="1140654"/>
            <a:ext cx="2047923" cy="2159999"/>
          </a:xfrm>
          <a:prstGeom prst="rect">
            <a:avLst/>
          </a:prstGeom>
        </p:spPr>
      </p:pic>
      <p:pic>
        <p:nvPicPr>
          <p:cNvPr id="22" name="Picture 8">
            <a:extLst>
              <a:ext uri="{FF2B5EF4-FFF2-40B4-BE49-F238E27FC236}">
                <a16:creationId xmlns:a16="http://schemas.microsoft.com/office/drawing/2014/main" id="{C8DE39E1-2C94-63A2-F020-95928A5146E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7999" y="3919631"/>
            <a:ext cx="2034642" cy="2186481"/>
          </a:xfrm>
          <a:prstGeom prst="rect">
            <a:avLst/>
          </a:prstGeom>
        </p:spPr>
      </p:pic>
      <p:pic>
        <p:nvPicPr>
          <p:cNvPr id="23" name="Picture 9">
            <a:extLst>
              <a:ext uri="{FF2B5EF4-FFF2-40B4-BE49-F238E27FC236}">
                <a16:creationId xmlns:a16="http://schemas.microsoft.com/office/drawing/2014/main" id="{F69C2314-D64B-B826-0B34-B7C88321171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22986" y="3919630"/>
            <a:ext cx="2024519" cy="2186481"/>
          </a:xfrm>
          <a:prstGeom prst="rect">
            <a:avLst/>
          </a:prstGeom>
        </p:spPr>
      </p:pic>
      <p:pic>
        <p:nvPicPr>
          <p:cNvPr id="24" name="Picture 10">
            <a:extLst>
              <a:ext uri="{FF2B5EF4-FFF2-40B4-BE49-F238E27FC236}">
                <a16:creationId xmlns:a16="http://schemas.microsoft.com/office/drawing/2014/main" id="{42B842C5-27F8-9F2D-1010-CDECA8564A1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44229" y="3919630"/>
            <a:ext cx="2038309" cy="2159999"/>
          </a:xfrm>
          <a:prstGeom prst="rect">
            <a:avLst/>
          </a:prstGeom>
        </p:spPr>
      </p:pic>
      <p:pic>
        <p:nvPicPr>
          <p:cNvPr id="25" name="Picture 11">
            <a:extLst>
              <a:ext uri="{FF2B5EF4-FFF2-40B4-BE49-F238E27FC236}">
                <a16:creationId xmlns:a16="http://schemas.microsoft.com/office/drawing/2014/main" id="{41CBC194-4D70-B68C-82EA-BB1F94FCAB1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191532" y="3919630"/>
            <a:ext cx="2047923" cy="2170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7586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F7B2E41-D45D-C461-C28D-C45E1CA1060D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0580864" y="0"/>
            <a:ext cx="1439864" cy="374781"/>
          </a:xfrm>
        </p:spPr>
        <p:txBody>
          <a:bodyPr/>
          <a:lstStyle/>
          <a:p>
            <a:fld id="{D14C7E88-7948-D841-83D7-83B72EAFD754}" type="slidenum">
              <a:rPr lang="en-GB" smtClean="0"/>
              <a:pPr/>
              <a:t>21</a:t>
            </a:fld>
            <a:endParaRPr lang="en-GB" dirty="0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EC14B92F-7CB0-6886-088E-FEA2E33D5B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rtl="0"/>
            <a:r>
              <a:rPr lang="fr" i="0" u="none" baseline="0" dirty="0">
                <a:solidFill>
                  <a:schemeClr val="bg1"/>
                </a:solidFill>
              </a:rPr>
              <a:t>Trouver un équilibre entre 3 enjeux</a:t>
            </a:r>
          </a:p>
        </p:txBody>
      </p:sp>
      <p:sp>
        <p:nvSpPr>
          <p:cNvPr id="12" name="Can 11">
            <a:extLst>
              <a:ext uri="{FF2B5EF4-FFF2-40B4-BE49-F238E27FC236}">
                <a16:creationId xmlns:a16="http://schemas.microsoft.com/office/drawing/2014/main" id="{71715AE4-F6B4-77F1-399A-0204F49A788E}"/>
              </a:ext>
            </a:extLst>
          </p:cNvPr>
          <p:cNvSpPr/>
          <p:nvPr/>
        </p:nvSpPr>
        <p:spPr>
          <a:xfrm rot="5400000">
            <a:off x="4255659" y="1764809"/>
            <a:ext cx="153008" cy="2493090"/>
          </a:xfrm>
          <a:prstGeom prst="can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4" name="Can 13">
            <a:extLst>
              <a:ext uri="{FF2B5EF4-FFF2-40B4-BE49-F238E27FC236}">
                <a16:creationId xmlns:a16="http://schemas.microsoft.com/office/drawing/2014/main" id="{ABC69A2B-D899-7D08-07FF-782337EC6F61}"/>
              </a:ext>
            </a:extLst>
          </p:cNvPr>
          <p:cNvSpPr/>
          <p:nvPr/>
        </p:nvSpPr>
        <p:spPr>
          <a:xfrm rot="2859300">
            <a:off x="6424245" y="1763456"/>
            <a:ext cx="153008" cy="1296000"/>
          </a:xfrm>
          <a:prstGeom prst="can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5" name="Can 14">
            <a:extLst>
              <a:ext uri="{FF2B5EF4-FFF2-40B4-BE49-F238E27FC236}">
                <a16:creationId xmlns:a16="http://schemas.microsoft.com/office/drawing/2014/main" id="{13108D2C-529F-49C6-BF98-896AD246F658}"/>
              </a:ext>
            </a:extLst>
          </p:cNvPr>
          <p:cNvSpPr/>
          <p:nvPr/>
        </p:nvSpPr>
        <p:spPr>
          <a:xfrm rot="18564866" flipV="1">
            <a:off x="6554866" y="2877540"/>
            <a:ext cx="153008" cy="1475999"/>
          </a:xfrm>
          <a:prstGeom prst="can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25CFA53-5EAE-2374-FB04-526FFA29FC51}"/>
              </a:ext>
            </a:extLst>
          </p:cNvPr>
          <p:cNvSpPr/>
          <p:nvPr/>
        </p:nvSpPr>
        <p:spPr>
          <a:xfrm rot="21057948">
            <a:off x="1307825" y="2332783"/>
            <a:ext cx="2395885" cy="1072349"/>
          </a:xfrm>
          <a:prstGeom prst="ellips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317500" prst="softRound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D98305E9-AD5C-81BE-E773-E4EEC86B6FDD}"/>
              </a:ext>
            </a:extLst>
          </p:cNvPr>
          <p:cNvSpPr/>
          <p:nvPr/>
        </p:nvSpPr>
        <p:spPr>
          <a:xfrm rot="155854">
            <a:off x="6227445" y="1422490"/>
            <a:ext cx="1607549" cy="692318"/>
          </a:xfrm>
          <a:prstGeom prst="ellips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h="3175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19B2DEC1-001F-C796-C0E7-A75D3CC77746}"/>
              </a:ext>
            </a:extLst>
          </p:cNvPr>
          <p:cNvSpPr/>
          <p:nvPr/>
        </p:nvSpPr>
        <p:spPr>
          <a:xfrm rot="1045827">
            <a:off x="6744126" y="3811255"/>
            <a:ext cx="3324437" cy="2134583"/>
          </a:xfrm>
          <a:prstGeom prst="ellips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317500" prst="softRound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F04F4BFB-3233-7A7F-44CA-E9B63616AFE6}"/>
              </a:ext>
            </a:extLst>
          </p:cNvPr>
          <p:cNvSpPr/>
          <p:nvPr/>
        </p:nvSpPr>
        <p:spPr>
          <a:xfrm>
            <a:off x="5378274" y="1423330"/>
            <a:ext cx="914400" cy="914400"/>
          </a:xfrm>
          <a:prstGeom prst="ellipse">
            <a:avLst/>
          </a:prstGeom>
          <a:scene3d>
            <a:camera prst="isometricOffAxis1Top"/>
            <a:lightRig rig="contrasting" dir="t"/>
          </a:scene3d>
          <a:sp3d>
            <a:bevelT w="1143000" h="2540000" prst="angle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F515BB31-CC01-99A8-B769-09754B88AD4B}"/>
              </a:ext>
            </a:extLst>
          </p:cNvPr>
          <p:cNvSpPr/>
          <p:nvPr/>
        </p:nvSpPr>
        <p:spPr>
          <a:xfrm>
            <a:off x="5505945" y="2366504"/>
            <a:ext cx="633600" cy="633600"/>
          </a:xfrm>
          <a:prstGeom prst="ellipse">
            <a:avLst/>
          </a:prstGeom>
          <a:ln>
            <a:noFill/>
          </a:ln>
          <a:scene3d>
            <a:camera prst="isometricOffAxis1Top"/>
            <a:lightRig rig="contrasting" dir="t"/>
          </a:scene3d>
          <a:sp3d>
            <a:bevelT w="317500" h="317500"/>
            <a:bevelB w="317500" h="3175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" name="Titel 5">
            <a:extLst>
              <a:ext uri="{FF2B5EF4-FFF2-40B4-BE49-F238E27FC236}">
                <a16:creationId xmlns:a16="http://schemas.microsoft.com/office/drawing/2014/main" id="{6403AD9F-F0F7-DC5D-A3FE-280161F188F8}"/>
              </a:ext>
            </a:extLst>
          </p:cNvPr>
          <p:cNvSpPr txBox="1">
            <a:spLocks/>
          </p:cNvSpPr>
          <p:nvPr/>
        </p:nvSpPr>
        <p:spPr>
          <a:xfrm>
            <a:off x="6879481" y="1008544"/>
            <a:ext cx="4407761" cy="900187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fr" sz="2400" b="1" dirty="0">
                <a:solidFill>
                  <a:schemeClr val="bg1"/>
                </a:solidFill>
              </a:rPr>
              <a:t>Excellence scientifique :</a:t>
            </a:r>
          </a:p>
          <a:p>
            <a:pPr>
              <a:lnSpc>
                <a:spcPct val="100000"/>
              </a:lnSpc>
            </a:pPr>
            <a:r>
              <a:rPr lang="fr" sz="2400" b="1" i="0" u="none" baseline="0" dirty="0">
                <a:solidFill>
                  <a:schemeClr val="bg1"/>
                </a:solidFill>
              </a:rPr>
              <a:t>performance</a:t>
            </a:r>
            <a:r>
              <a:rPr lang="fr" sz="2400" b="0" i="0" u="none" baseline="0" dirty="0">
                <a:solidFill>
                  <a:schemeClr val="bg1"/>
                </a:solidFill>
              </a:rPr>
              <a:t> du collisionneur</a:t>
            </a:r>
            <a:r>
              <a:rPr lang="fr" sz="2400" dirty="0">
                <a:solidFill>
                  <a:schemeClr val="bg1"/>
                </a:solidFill>
              </a:rPr>
              <a:t> </a:t>
            </a:r>
            <a:endParaRPr lang="fr" sz="2400" b="1" i="0" u="none" baseline="0" dirty="0">
              <a:solidFill>
                <a:schemeClr val="bg1"/>
              </a:solidFill>
            </a:endParaRPr>
          </a:p>
        </p:txBody>
      </p:sp>
      <p:sp>
        <p:nvSpPr>
          <p:cNvPr id="7" name="Titel 5">
            <a:extLst>
              <a:ext uri="{FF2B5EF4-FFF2-40B4-BE49-F238E27FC236}">
                <a16:creationId xmlns:a16="http://schemas.microsoft.com/office/drawing/2014/main" id="{5D3699C3-4D75-29CD-440C-0BCDE79F589A}"/>
              </a:ext>
            </a:extLst>
          </p:cNvPr>
          <p:cNvSpPr txBox="1">
            <a:spLocks/>
          </p:cNvSpPr>
          <p:nvPr/>
        </p:nvSpPr>
        <p:spPr>
          <a:xfrm>
            <a:off x="7756359" y="4227625"/>
            <a:ext cx="4080116" cy="864468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fr" sz="2400" b="1" i="0" u="none" baseline="0" dirty="0">
                <a:solidFill>
                  <a:schemeClr val="bg1"/>
                </a:solidFill>
              </a:rPr>
              <a:t>Faisabilité sociale :</a:t>
            </a:r>
          </a:p>
          <a:p>
            <a:pPr>
              <a:lnSpc>
                <a:spcPct val="100000"/>
              </a:lnSpc>
            </a:pPr>
            <a:r>
              <a:rPr lang="fr" sz="2400" b="1" i="0" u="none" baseline="0" dirty="0">
                <a:solidFill>
                  <a:schemeClr val="bg1"/>
                </a:solidFill>
              </a:rPr>
              <a:t>compatibilité </a:t>
            </a:r>
            <a:r>
              <a:rPr lang="fr" sz="2400" i="0" u="none" baseline="0" dirty="0">
                <a:solidFill>
                  <a:schemeClr val="bg1"/>
                </a:solidFill>
              </a:rPr>
              <a:t>avec</a:t>
            </a:r>
            <a:r>
              <a:rPr lang="fr" sz="2400" b="0" i="0" u="none" baseline="0" dirty="0">
                <a:solidFill>
                  <a:schemeClr val="bg1"/>
                </a:solidFill>
              </a:rPr>
              <a:t> le territoire</a:t>
            </a:r>
            <a:endParaRPr lang="fr" sz="2400" b="1" i="0" u="none" baseline="0" dirty="0">
              <a:solidFill>
                <a:schemeClr val="bg1"/>
              </a:solidFill>
            </a:endParaRPr>
          </a:p>
        </p:txBody>
      </p:sp>
      <p:sp>
        <p:nvSpPr>
          <p:cNvPr id="8" name="Titel 5">
            <a:extLst>
              <a:ext uri="{FF2B5EF4-FFF2-40B4-BE49-F238E27FC236}">
                <a16:creationId xmlns:a16="http://schemas.microsoft.com/office/drawing/2014/main" id="{6F43FAF3-7D13-F776-0CB9-8001B892E0D1}"/>
              </a:ext>
            </a:extLst>
          </p:cNvPr>
          <p:cNvSpPr txBox="1">
            <a:spLocks/>
          </p:cNvSpPr>
          <p:nvPr/>
        </p:nvSpPr>
        <p:spPr>
          <a:xfrm>
            <a:off x="148222" y="1934441"/>
            <a:ext cx="3954847" cy="910246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fr" sz="2400" b="1" i="0" u="none" baseline="0" dirty="0">
                <a:solidFill>
                  <a:schemeClr val="bg1"/>
                </a:solidFill>
              </a:rPr>
              <a:t>Faisabilité technique :</a:t>
            </a:r>
            <a:br>
              <a:rPr lang="fr" sz="2400" b="0" i="0" u="none" baseline="0" dirty="0">
                <a:solidFill>
                  <a:schemeClr val="bg1"/>
                </a:solidFill>
              </a:rPr>
            </a:br>
            <a:r>
              <a:rPr lang="fr" sz="2400" b="0" i="0" u="none" baseline="0" dirty="0">
                <a:solidFill>
                  <a:schemeClr val="bg1"/>
                </a:solidFill>
              </a:rPr>
              <a:t>coût </a:t>
            </a:r>
            <a:r>
              <a:rPr lang="fr" sz="2400" dirty="0">
                <a:solidFill>
                  <a:schemeClr val="bg1"/>
                </a:solidFill>
              </a:rPr>
              <a:t>et </a:t>
            </a:r>
            <a:r>
              <a:rPr lang="fr" sz="2400" b="1" i="0" u="none" baseline="0" dirty="0">
                <a:solidFill>
                  <a:schemeClr val="bg1"/>
                </a:solidFill>
              </a:rPr>
              <a:t>risques</a:t>
            </a:r>
            <a:r>
              <a:rPr lang="fr" sz="2400" b="0" i="0" u="none" baseline="0" dirty="0">
                <a:solidFill>
                  <a:schemeClr val="bg1"/>
                </a:solidFill>
              </a:rPr>
              <a:t> du projet</a:t>
            </a:r>
          </a:p>
        </p:txBody>
      </p:sp>
    </p:spTree>
    <p:extLst>
      <p:ext uri="{BB962C8B-B14F-4D97-AF65-F5344CB8AC3E}">
        <p14:creationId xmlns:p14="http://schemas.microsoft.com/office/powerpoint/2010/main" val="1220590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E5909CA-1CDA-57AB-3F3E-148B59F85D2F}"/>
              </a:ext>
            </a:extLst>
          </p:cNvPr>
          <p:cNvSpPr txBox="1"/>
          <p:nvPr/>
        </p:nvSpPr>
        <p:spPr>
          <a:xfrm>
            <a:off x="0" y="2341458"/>
            <a:ext cx="12192000" cy="217508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fr-FR" sz="6667" dirty="0">
                <a:solidFill>
                  <a:schemeClr val="bg1"/>
                </a:solidFill>
                <a:cs typeface="Arial"/>
              </a:rPr>
              <a:t>Développement itératif</a:t>
            </a:r>
            <a:br>
              <a:rPr lang="fr-FR" sz="6667" dirty="0">
                <a:solidFill>
                  <a:schemeClr val="bg1"/>
                </a:solidFill>
                <a:cs typeface="Arial"/>
              </a:rPr>
            </a:br>
            <a:r>
              <a:rPr lang="fr-FR" sz="6667" dirty="0">
                <a:solidFill>
                  <a:schemeClr val="bg1"/>
                </a:solidFill>
                <a:cs typeface="Arial"/>
              </a:rPr>
              <a:t>vers le tracé de référence</a:t>
            </a:r>
            <a:endParaRPr lang="fr-FR" sz="2400" dirty="0">
              <a:solidFill>
                <a:schemeClr val="bg1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372120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F7B2E41-D45D-C461-C28D-C45E1CA1060D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0580864" y="0"/>
            <a:ext cx="1439864" cy="374781"/>
          </a:xfrm>
        </p:spPr>
        <p:txBody>
          <a:bodyPr/>
          <a:lstStyle/>
          <a:p>
            <a:fld id="{D14C7E88-7948-D841-83D7-83B72EAFD754}" type="slidenum">
              <a:rPr lang="en-GB" smtClean="0"/>
              <a:pPr/>
              <a:t>23</a:t>
            </a:fld>
            <a:endParaRPr lang="en-GB" dirty="0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0B1CE03D-66D1-DE29-B4F2-28BADA2E0A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6808" y="136105"/>
            <a:ext cx="10788689" cy="631032"/>
          </a:xfrm>
        </p:spPr>
        <p:txBody>
          <a:bodyPr>
            <a:normAutofit/>
          </a:bodyPr>
          <a:lstStyle/>
          <a:p>
            <a:r>
              <a:rPr lang="en-CH" dirty="0"/>
              <a:t>Des hypothèses écartées</a:t>
            </a:r>
            <a:endParaRPr lang="fr-FR" dirty="0"/>
          </a:p>
        </p:txBody>
      </p:sp>
      <p:pic>
        <p:nvPicPr>
          <p:cNvPr id="9" name="Picture 3" descr="image003">
            <a:extLst>
              <a:ext uri="{FF2B5EF4-FFF2-40B4-BE49-F238E27FC236}">
                <a16:creationId xmlns:a16="http://schemas.microsoft.com/office/drawing/2014/main" id="{B92CC7A8-177C-D826-54C5-B6BBD978CF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809" y="1162096"/>
            <a:ext cx="5287928" cy="5294531"/>
          </a:xfrm>
          <a:prstGeom prst="rect">
            <a:avLst/>
          </a:prstGeom>
          <a:noFill/>
          <a:ln>
            <a:noFill/>
          </a:ln>
          <a:effectLst>
            <a:softEdge rad="381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9" descr="A map of the land&#10;&#10;Description automatically generated with low confidence">
            <a:extLst>
              <a:ext uri="{FF2B5EF4-FFF2-40B4-BE49-F238E27FC236}">
                <a16:creationId xmlns:a16="http://schemas.microsoft.com/office/drawing/2014/main" id="{A318E5AE-2BC5-8267-ED33-C834115C5A1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40" t="5189" r="1215"/>
          <a:stretch/>
        </p:blipFill>
        <p:spPr>
          <a:xfrm>
            <a:off x="5774271" y="1162096"/>
            <a:ext cx="6276860" cy="5294531"/>
          </a:xfrm>
          <a:prstGeom prst="rect">
            <a:avLst/>
          </a:prstGeom>
          <a:effectLst>
            <a:softEdge rad="40253"/>
          </a:effectLst>
        </p:spPr>
      </p:pic>
      <p:sp>
        <p:nvSpPr>
          <p:cNvPr id="13" name="TextBox 10">
            <a:extLst>
              <a:ext uri="{FF2B5EF4-FFF2-40B4-BE49-F238E27FC236}">
                <a16:creationId xmlns:a16="http://schemas.microsoft.com/office/drawing/2014/main" id="{8119ADFB-C810-2E0F-40FF-3149E7CFA5EE}"/>
              </a:ext>
            </a:extLst>
          </p:cNvPr>
          <p:cNvSpPr txBox="1"/>
          <p:nvPr/>
        </p:nvSpPr>
        <p:spPr>
          <a:xfrm rot="516637">
            <a:off x="8105565" y="3346528"/>
            <a:ext cx="10601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CH" sz="1000" dirty="0"/>
              <a:t>50 - 60 km</a:t>
            </a:r>
          </a:p>
        </p:txBody>
      </p:sp>
      <p:sp>
        <p:nvSpPr>
          <p:cNvPr id="14" name="Arc 13">
            <a:extLst>
              <a:ext uri="{FF2B5EF4-FFF2-40B4-BE49-F238E27FC236}">
                <a16:creationId xmlns:a16="http://schemas.microsoft.com/office/drawing/2014/main" id="{4BC344E1-9109-E81B-E2CC-002C2B2421E2}"/>
              </a:ext>
            </a:extLst>
          </p:cNvPr>
          <p:cNvSpPr/>
          <p:nvPr/>
        </p:nvSpPr>
        <p:spPr>
          <a:xfrm rot="16941930">
            <a:off x="7659362" y="3128679"/>
            <a:ext cx="211403" cy="267306"/>
          </a:xfrm>
          <a:prstGeom prst="arc">
            <a:avLst/>
          </a:prstGeom>
          <a:ln w="19050">
            <a:solidFill>
              <a:srgbClr val="00206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5" name="Arc 14">
            <a:extLst>
              <a:ext uri="{FF2B5EF4-FFF2-40B4-BE49-F238E27FC236}">
                <a16:creationId xmlns:a16="http://schemas.microsoft.com/office/drawing/2014/main" id="{C7C030DA-A600-6EA5-8CCB-1D4D8B2EDCA4}"/>
              </a:ext>
            </a:extLst>
          </p:cNvPr>
          <p:cNvSpPr/>
          <p:nvPr/>
        </p:nvSpPr>
        <p:spPr>
          <a:xfrm rot="10800000">
            <a:off x="7673091" y="2942504"/>
            <a:ext cx="210916" cy="267924"/>
          </a:xfrm>
          <a:prstGeom prst="arc">
            <a:avLst/>
          </a:prstGeom>
          <a:ln w="19050">
            <a:solidFill>
              <a:srgbClr val="00206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6" name="TextBox 14">
            <a:extLst>
              <a:ext uri="{FF2B5EF4-FFF2-40B4-BE49-F238E27FC236}">
                <a16:creationId xmlns:a16="http://schemas.microsoft.com/office/drawing/2014/main" id="{B8D9ECC7-9103-DB89-01BC-326753C73D4F}"/>
              </a:ext>
            </a:extLst>
          </p:cNvPr>
          <p:cNvSpPr txBox="1"/>
          <p:nvPr/>
        </p:nvSpPr>
        <p:spPr>
          <a:xfrm>
            <a:off x="9254859" y="3210428"/>
            <a:ext cx="671298" cy="15388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" dirty="0">
                <a:solidFill>
                  <a:srgbClr val="002060"/>
                </a:solidFill>
              </a:rPr>
              <a:t>LHC</a:t>
            </a:r>
          </a:p>
        </p:txBody>
      </p:sp>
      <p:sp>
        <p:nvSpPr>
          <p:cNvPr id="17" name="Oval 15">
            <a:extLst>
              <a:ext uri="{FF2B5EF4-FFF2-40B4-BE49-F238E27FC236}">
                <a16:creationId xmlns:a16="http://schemas.microsoft.com/office/drawing/2014/main" id="{2DED5F3D-0ED9-F503-01E7-18DD8555AA52}"/>
              </a:ext>
            </a:extLst>
          </p:cNvPr>
          <p:cNvSpPr/>
          <p:nvPr/>
        </p:nvSpPr>
        <p:spPr>
          <a:xfrm>
            <a:off x="9347361" y="3111611"/>
            <a:ext cx="444752" cy="417920"/>
          </a:xfrm>
          <a:prstGeom prst="ellipse">
            <a:avLst/>
          </a:prstGeom>
          <a:noFill/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18" name="Straight Connector 16">
            <a:extLst>
              <a:ext uri="{FF2B5EF4-FFF2-40B4-BE49-F238E27FC236}">
                <a16:creationId xmlns:a16="http://schemas.microsoft.com/office/drawing/2014/main" id="{FB882E99-6341-CD89-459E-03A165279F2D}"/>
              </a:ext>
            </a:extLst>
          </p:cNvPr>
          <p:cNvCxnSpPr>
            <a:cxnSpLocks/>
            <a:stCxn id="17" idx="4"/>
            <a:endCxn id="19" idx="6"/>
          </p:cNvCxnSpPr>
          <p:nvPr/>
        </p:nvCxnSpPr>
        <p:spPr>
          <a:xfrm flipH="1" flipV="1">
            <a:off x="8014876" y="3193233"/>
            <a:ext cx="1554861" cy="336298"/>
          </a:xfrm>
          <a:prstGeom prst="line">
            <a:avLst/>
          </a:prstGeom>
          <a:ln w="19050"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7">
            <a:extLst>
              <a:ext uri="{FF2B5EF4-FFF2-40B4-BE49-F238E27FC236}">
                <a16:creationId xmlns:a16="http://schemas.microsoft.com/office/drawing/2014/main" id="{3210F458-46F7-FE5F-1AAD-B71FABA3A0D7}"/>
              </a:ext>
            </a:extLst>
          </p:cNvPr>
          <p:cNvSpPr/>
          <p:nvPr/>
        </p:nvSpPr>
        <p:spPr>
          <a:xfrm>
            <a:off x="6547716" y="2457957"/>
            <a:ext cx="1467160" cy="1470551"/>
          </a:xfrm>
          <a:prstGeom prst="ellipse">
            <a:avLst/>
          </a:prstGeom>
          <a:noFill/>
          <a:ln w="190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0" name="Oval 18">
            <a:extLst>
              <a:ext uri="{FF2B5EF4-FFF2-40B4-BE49-F238E27FC236}">
                <a16:creationId xmlns:a16="http://schemas.microsoft.com/office/drawing/2014/main" id="{7696F2AF-3612-E1BC-399C-8373077F63CE}"/>
              </a:ext>
            </a:extLst>
          </p:cNvPr>
          <p:cNvSpPr/>
          <p:nvPr/>
        </p:nvSpPr>
        <p:spPr>
          <a:xfrm>
            <a:off x="6643701" y="1285405"/>
            <a:ext cx="1596875" cy="1600566"/>
          </a:xfrm>
          <a:prstGeom prst="ellipse">
            <a:avLst/>
          </a:prstGeom>
          <a:noFill/>
          <a:ln w="19050">
            <a:solidFill>
              <a:schemeClr val="accent5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1" name="Oval 19">
            <a:extLst>
              <a:ext uri="{FF2B5EF4-FFF2-40B4-BE49-F238E27FC236}">
                <a16:creationId xmlns:a16="http://schemas.microsoft.com/office/drawing/2014/main" id="{73E8DC59-DAA2-6687-573B-846CE8EEC390}"/>
              </a:ext>
            </a:extLst>
          </p:cNvPr>
          <p:cNvSpPr/>
          <p:nvPr/>
        </p:nvSpPr>
        <p:spPr>
          <a:xfrm>
            <a:off x="5925458" y="3429000"/>
            <a:ext cx="1934070" cy="1938540"/>
          </a:xfrm>
          <a:prstGeom prst="ellipse">
            <a:avLst/>
          </a:prstGeom>
          <a:noFill/>
          <a:ln w="19050">
            <a:solidFill>
              <a:schemeClr val="accent5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75629539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0C2A22C-674E-9548-864E-AA673EB6D01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 wrap="none" anchor="ctr">
            <a:normAutofit/>
          </a:bodyPr>
          <a:lstStyle/>
          <a:p>
            <a:pPr>
              <a:spcAft>
                <a:spcPts val="800"/>
              </a:spcAft>
            </a:pPr>
            <a:fld id="{88A1DFE4-5FC5-43BD-BB7E-75EAD82B965F}" type="slidenum">
              <a:rPr lang="en-US" sz="267"/>
              <a:pPr>
                <a:spcAft>
                  <a:spcPts val="800"/>
                </a:spcAft>
              </a:pPr>
              <a:t>24</a:t>
            </a:fld>
            <a:endParaRPr lang="en-US" sz="267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55420090-5DA3-DA4B-BCA6-3C23C738ACF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5999" y="3868608"/>
            <a:ext cx="5950372" cy="2794037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</a:pPr>
            <a:r>
              <a:rPr lang="fr-FR" b="0" dirty="0"/>
              <a:t>La profondeur du lac Léman est de plus de 50 m au delà du niveau Versoix - </a:t>
            </a:r>
            <a:r>
              <a:rPr lang="fr-FR" b="0" dirty="0" err="1"/>
              <a:t>Corsier</a:t>
            </a:r>
            <a:r>
              <a:rPr lang="fr-FR" b="0" dirty="0"/>
              <a:t>.</a:t>
            </a:r>
          </a:p>
          <a:p>
            <a:pPr>
              <a:lnSpc>
                <a:spcPct val="100000"/>
              </a:lnSpc>
            </a:pPr>
            <a:r>
              <a:rPr lang="fr-FR" b="0" dirty="0"/>
              <a:t>Pour éviter que le tunnel ne soit trop profond sur tout le tracé, il est nécessaire de rester en dessous de cette ligne.</a:t>
            </a:r>
          </a:p>
          <a:p>
            <a:pPr>
              <a:lnSpc>
                <a:spcPct val="100000"/>
              </a:lnSpc>
            </a:pPr>
            <a:r>
              <a:rPr lang="fr-FR" b="0" dirty="0"/>
              <a:t>Il est préférable de traverser le lac là où il est étroit pour éviter les zones d’instabilité et minimiser les risques liés à la présence d’eau.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556D3BBF-ED45-D540-8635-1A1791DE3E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000" y="696139"/>
            <a:ext cx="11017800" cy="1072088"/>
          </a:xfrm>
        </p:spPr>
        <p:txBody>
          <a:bodyPr anchor="t">
            <a:normAutofit/>
          </a:bodyPr>
          <a:lstStyle/>
          <a:p>
            <a:r>
              <a:rPr lang="fr-FR" dirty="0"/>
              <a:t>Profondeur du lac</a:t>
            </a:r>
          </a:p>
        </p:txBody>
      </p:sp>
      <p:pic>
        <p:nvPicPr>
          <p:cNvPr id="10" name="Picture 9" descr="Map&#10;&#10;Description automatically generated">
            <a:extLst>
              <a:ext uri="{FF2B5EF4-FFF2-40B4-BE49-F238E27FC236}">
                <a16:creationId xmlns:a16="http://schemas.microsoft.com/office/drawing/2014/main" id="{2EF2EC42-6C01-944B-9E62-FCBE3A7C22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333" y="1474551"/>
            <a:ext cx="5229067" cy="5281887"/>
          </a:xfrm>
          <a:prstGeom prst="rect">
            <a:avLst/>
          </a:prstGeom>
          <a:noFill/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1510B1E-9DAE-FA47-92D5-72816C66EE1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14" t="8897" r="6067" b="25698"/>
          <a:stretch/>
        </p:blipFill>
        <p:spPr>
          <a:xfrm>
            <a:off x="6287364" y="663094"/>
            <a:ext cx="5783384" cy="3197705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300610E2-770C-5940-8B6A-DF887F72AF46}"/>
              </a:ext>
            </a:extLst>
          </p:cNvPr>
          <p:cNvSpPr/>
          <p:nvPr/>
        </p:nvSpPr>
        <p:spPr>
          <a:xfrm>
            <a:off x="6275754" y="2024184"/>
            <a:ext cx="1281724" cy="18288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240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7C6AF45-D688-F541-9EEA-AF11FAFCD513}"/>
              </a:ext>
            </a:extLst>
          </p:cNvPr>
          <p:cNvCxnSpPr>
            <a:cxnSpLocks/>
          </p:cNvCxnSpPr>
          <p:nvPr/>
        </p:nvCxnSpPr>
        <p:spPr>
          <a:xfrm flipH="1">
            <a:off x="3508709" y="3157559"/>
            <a:ext cx="2960620" cy="156293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ED6BD5DA-CF35-6D44-9A23-8E777B13534F}"/>
              </a:ext>
            </a:extLst>
          </p:cNvPr>
          <p:cNvCxnSpPr>
            <a:cxnSpLocks/>
          </p:cNvCxnSpPr>
          <p:nvPr/>
        </p:nvCxnSpPr>
        <p:spPr>
          <a:xfrm>
            <a:off x="2602524" y="4446954"/>
            <a:ext cx="894573" cy="373175"/>
          </a:xfrm>
          <a:prstGeom prst="line">
            <a:avLst/>
          </a:prstGeom>
          <a:ln w="25400"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F846C29-6443-0147-B637-1DAAD9AEA96F}"/>
              </a:ext>
            </a:extLst>
          </p:cNvPr>
          <p:cNvCxnSpPr>
            <a:cxnSpLocks/>
          </p:cNvCxnSpPr>
          <p:nvPr/>
        </p:nvCxnSpPr>
        <p:spPr>
          <a:xfrm>
            <a:off x="6469329" y="3077308"/>
            <a:ext cx="384764" cy="160505"/>
          </a:xfrm>
          <a:prstGeom prst="line">
            <a:avLst/>
          </a:prstGeom>
          <a:ln w="25400">
            <a:solidFill>
              <a:schemeClr val="bg1"/>
            </a:solidFill>
            <a:prstDash val="sysDot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555828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F7B2E41-D45D-C461-C28D-C45E1CA1060D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0580864" y="0"/>
            <a:ext cx="1439864" cy="374781"/>
          </a:xfrm>
        </p:spPr>
        <p:txBody>
          <a:bodyPr/>
          <a:lstStyle/>
          <a:p>
            <a:fld id="{D14C7E88-7948-D841-83D7-83B72EAFD754}" type="slidenum">
              <a:rPr lang="en-GB" smtClean="0"/>
              <a:pPr/>
              <a:t>25</a:t>
            </a:fld>
            <a:endParaRPr lang="en-GB" dirty="0"/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853E3161-9FDC-FE84-2068-D08EAFA40F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H" dirty="0"/>
              <a:t>Situation topographique et géologique</a:t>
            </a:r>
            <a:endParaRPr lang="fr-FR" dirty="0"/>
          </a:p>
        </p:txBody>
      </p:sp>
      <p:pic>
        <p:nvPicPr>
          <p:cNvPr id="75" name="Image 74">
            <a:extLst>
              <a:ext uri="{FF2B5EF4-FFF2-40B4-BE49-F238E27FC236}">
                <a16:creationId xmlns:a16="http://schemas.microsoft.com/office/drawing/2014/main" id="{528BC69A-1B6F-0F10-ACD4-95B5A96889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7137"/>
            <a:ext cx="12192000" cy="6248400"/>
          </a:xfrm>
          <a:prstGeom prst="rect">
            <a:avLst/>
          </a:prstGeom>
        </p:spPr>
      </p:pic>
      <p:sp>
        <p:nvSpPr>
          <p:cNvPr id="76" name="TextBox 19">
            <a:extLst>
              <a:ext uri="{FF2B5EF4-FFF2-40B4-BE49-F238E27FC236}">
                <a16:creationId xmlns:a16="http://schemas.microsoft.com/office/drawing/2014/main" id="{47F51E20-D9CD-5EE8-0A6B-A184C99945AB}"/>
              </a:ext>
            </a:extLst>
          </p:cNvPr>
          <p:cNvSpPr txBox="1"/>
          <p:nvPr/>
        </p:nvSpPr>
        <p:spPr>
          <a:xfrm>
            <a:off x="108066" y="6372193"/>
            <a:ext cx="4239490" cy="349702"/>
          </a:xfrm>
          <a:prstGeom prst="rect">
            <a:avLst/>
          </a:prstGeom>
          <a:solidFill>
            <a:schemeClr val="bg2">
              <a:lumMod val="95000"/>
              <a:alpha val="65000"/>
            </a:schemeClr>
          </a:solidFill>
        </p:spPr>
        <p:txBody>
          <a:bodyPr wrap="square" lIns="36000" tIns="36000" rIns="36000" bIns="36000" rtlCol="0">
            <a:spAutoFit/>
          </a:bodyPr>
          <a:lstStyle/>
          <a:p>
            <a:r>
              <a:rPr lang="en-CH" sz="1800" dirty="0"/>
              <a:t>Limite la circonférence à moins de 100 km </a:t>
            </a:r>
          </a:p>
        </p:txBody>
      </p:sp>
    </p:spTree>
    <p:extLst>
      <p:ext uri="{BB962C8B-B14F-4D97-AF65-F5344CB8AC3E}">
        <p14:creationId xmlns:p14="http://schemas.microsoft.com/office/powerpoint/2010/main" val="4931537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F7B2E41-D45D-C461-C28D-C45E1CA1060D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0580864" y="0"/>
            <a:ext cx="1439864" cy="374781"/>
          </a:xfrm>
        </p:spPr>
        <p:txBody>
          <a:bodyPr/>
          <a:lstStyle/>
          <a:p>
            <a:fld id="{D14C7E88-7948-D841-83D7-83B72EAFD754}" type="slidenum">
              <a:rPr lang="en-GB" smtClean="0"/>
              <a:pPr/>
              <a:t>26</a:t>
            </a:fld>
            <a:endParaRPr lang="en-GB" dirty="0"/>
          </a:p>
        </p:txBody>
      </p:sp>
      <p:grpSp>
        <p:nvGrpSpPr>
          <p:cNvPr id="17" name="Group 3">
            <a:extLst>
              <a:ext uri="{FF2B5EF4-FFF2-40B4-BE49-F238E27FC236}">
                <a16:creationId xmlns:a16="http://schemas.microsoft.com/office/drawing/2014/main" id="{3C2BE7B7-DE41-C29E-3D78-B9A799D69FB2}"/>
              </a:ext>
            </a:extLst>
          </p:cNvPr>
          <p:cNvGrpSpPr/>
          <p:nvPr/>
        </p:nvGrpSpPr>
        <p:grpSpPr>
          <a:xfrm>
            <a:off x="6117605" y="611929"/>
            <a:ext cx="5903123" cy="5432894"/>
            <a:chOff x="4490948" y="-367786"/>
            <a:chExt cx="5903123" cy="5432894"/>
          </a:xfrm>
        </p:grpSpPr>
        <p:pic>
          <p:nvPicPr>
            <p:cNvPr id="18" name="Picture 9" descr="A map of orange and white colors&#10;&#10;Description automatically generated">
              <a:extLst>
                <a:ext uri="{FF2B5EF4-FFF2-40B4-BE49-F238E27FC236}">
                  <a16:creationId xmlns:a16="http://schemas.microsoft.com/office/drawing/2014/main" id="{0AD66C3D-B6B7-4BF3-C671-FD7FF6957B8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266" r="10131" b="5591"/>
            <a:stretch/>
          </p:blipFill>
          <p:spPr>
            <a:xfrm>
              <a:off x="4565359" y="820934"/>
              <a:ext cx="4497588" cy="4244174"/>
            </a:xfrm>
            <a:prstGeom prst="rect">
              <a:avLst/>
            </a:prstGeom>
          </p:spPr>
        </p:pic>
        <p:sp>
          <p:nvSpPr>
            <p:cNvPr id="19" name="TextBox 12">
              <a:extLst>
                <a:ext uri="{FF2B5EF4-FFF2-40B4-BE49-F238E27FC236}">
                  <a16:creationId xmlns:a16="http://schemas.microsoft.com/office/drawing/2014/main" id="{31D0B5F4-F925-6BBC-D53E-50010F480947}"/>
                </a:ext>
              </a:extLst>
            </p:cNvPr>
            <p:cNvSpPr txBox="1"/>
            <p:nvPr/>
          </p:nvSpPr>
          <p:spPr>
            <a:xfrm>
              <a:off x="4490948" y="-367786"/>
              <a:ext cx="5903123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CH" sz="2400" b="1" dirty="0">
                  <a:solidFill>
                    <a:schemeClr val="bg1"/>
                  </a:solidFill>
                  <a:latin typeface="+mj-lt"/>
                  <a:ea typeface="+mj-ea"/>
                  <a:cs typeface="+mj-cs"/>
                </a:rPr>
                <a:t>Contraintes territoriales</a:t>
              </a:r>
              <a:r>
                <a:rPr lang="fr-FR" sz="2400" b="1" dirty="0">
                  <a:solidFill>
                    <a:schemeClr val="bg1"/>
                  </a:solidFill>
                  <a:latin typeface="+mj-lt"/>
                  <a:ea typeface="+mj-ea"/>
                  <a:cs typeface="+mj-cs"/>
                </a:rPr>
                <a:t> et environnementales</a:t>
              </a:r>
              <a:r>
                <a:rPr lang="en-CH" sz="2400" b="1" dirty="0">
                  <a:solidFill>
                    <a:schemeClr val="bg1"/>
                  </a:solidFill>
                  <a:latin typeface="+mj-lt"/>
                  <a:ea typeface="+mj-ea"/>
                  <a:cs typeface="+mj-cs"/>
                </a:rPr>
                <a:t> </a:t>
              </a:r>
              <a:r>
                <a:rPr lang="fr-FR" sz="2400" dirty="0">
                  <a:solidFill>
                    <a:schemeClr val="bg1"/>
                  </a:solidFill>
                  <a:latin typeface="+mj-lt"/>
                  <a:ea typeface="+mj-ea"/>
                  <a:cs typeface="+mj-cs"/>
                </a:rPr>
                <a:t>identifiés en </a:t>
              </a:r>
              <a:r>
                <a:rPr lang="en-CH" sz="2400" dirty="0">
                  <a:solidFill>
                    <a:schemeClr val="bg1"/>
                  </a:solidFill>
                  <a:latin typeface="+mj-lt"/>
                  <a:ea typeface="+mj-ea"/>
                  <a:cs typeface="+mj-cs"/>
                </a:rPr>
                <a:t>dialogue avec les services</a:t>
              </a:r>
              <a:r>
                <a:rPr lang="fr-FR" sz="2400" dirty="0">
                  <a:solidFill>
                    <a:schemeClr val="bg1"/>
                  </a:solidFill>
                  <a:latin typeface="+mj-lt"/>
                  <a:ea typeface="+mj-ea"/>
                  <a:cs typeface="+mj-cs"/>
                </a:rPr>
                <a:t> français et suisse</a:t>
              </a:r>
              <a:endParaRPr lang="en-CH" sz="2400" dirty="0">
                <a:solidFill>
                  <a:schemeClr val="bg1"/>
                </a:solidFill>
                <a:latin typeface="+mj-lt"/>
                <a:ea typeface="+mj-ea"/>
                <a:cs typeface="+mj-cs"/>
              </a:endParaRPr>
            </a:p>
          </p:txBody>
        </p:sp>
      </p:grpSp>
      <p:grpSp>
        <p:nvGrpSpPr>
          <p:cNvPr id="20" name="Group 2">
            <a:extLst>
              <a:ext uri="{FF2B5EF4-FFF2-40B4-BE49-F238E27FC236}">
                <a16:creationId xmlns:a16="http://schemas.microsoft.com/office/drawing/2014/main" id="{53EFD35E-B63E-CD2D-AE5D-3452F603A48F}"/>
              </a:ext>
            </a:extLst>
          </p:cNvPr>
          <p:cNvGrpSpPr/>
          <p:nvPr/>
        </p:nvGrpSpPr>
        <p:grpSpPr>
          <a:xfrm>
            <a:off x="863323" y="979715"/>
            <a:ext cx="4571999" cy="5065108"/>
            <a:chOff x="0" y="0"/>
            <a:chExt cx="4571999" cy="5065108"/>
          </a:xfrm>
        </p:grpSpPr>
        <p:pic>
          <p:nvPicPr>
            <p:cNvPr id="21" name="Picture 17" descr="A map of a mountain&#10;&#10;Description automatically generated">
              <a:extLst>
                <a:ext uri="{FF2B5EF4-FFF2-40B4-BE49-F238E27FC236}">
                  <a16:creationId xmlns:a16="http://schemas.microsoft.com/office/drawing/2014/main" id="{2849A460-D94B-AC65-014A-B9DD6DC8C65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66" t="944" b="6569"/>
            <a:stretch/>
          </p:blipFill>
          <p:spPr>
            <a:xfrm>
              <a:off x="74412" y="830997"/>
              <a:ext cx="4497587" cy="4234111"/>
            </a:xfrm>
            <a:prstGeom prst="rect">
              <a:avLst/>
            </a:prstGeom>
          </p:spPr>
        </p:pic>
        <p:sp>
          <p:nvSpPr>
            <p:cNvPr id="22" name="TextBox 11">
              <a:extLst>
                <a:ext uri="{FF2B5EF4-FFF2-40B4-BE49-F238E27FC236}">
                  <a16:creationId xmlns:a16="http://schemas.microsoft.com/office/drawing/2014/main" id="{B0B8A7CE-8D1C-083E-597F-647AA56815AB}"/>
                </a:ext>
              </a:extLst>
            </p:cNvPr>
            <p:cNvSpPr txBox="1"/>
            <p:nvPr/>
          </p:nvSpPr>
          <p:spPr>
            <a:xfrm>
              <a:off x="0" y="0"/>
              <a:ext cx="3354765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CH" sz="2400" b="1" dirty="0">
                  <a:solidFill>
                    <a:schemeClr val="bg1"/>
                  </a:solidFill>
                  <a:latin typeface="+mj-lt"/>
                  <a:ea typeface="+mj-ea"/>
                  <a:cs typeface="+mj-cs"/>
                </a:rPr>
                <a:t>Contraintes géologiques</a:t>
              </a:r>
            </a:p>
            <a:p>
              <a:pPr algn="l"/>
              <a:r>
                <a:rPr lang="en-CH" sz="2400" b="1" dirty="0">
                  <a:solidFill>
                    <a:schemeClr val="bg1"/>
                  </a:solidFill>
                  <a:latin typeface="+mj-lt"/>
                  <a:ea typeface="+mj-ea"/>
                  <a:cs typeface="+mj-cs"/>
                </a:rPr>
                <a:t>et topographiques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97130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F7B2E41-D45D-C461-C28D-C45E1CA1060D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0580864" y="0"/>
            <a:ext cx="1439864" cy="374781"/>
          </a:xfrm>
        </p:spPr>
        <p:txBody>
          <a:bodyPr/>
          <a:lstStyle/>
          <a:p>
            <a:fld id="{D14C7E88-7948-D841-83D7-83B72EAFD754}" type="slidenum">
              <a:rPr lang="en-GB" smtClean="0"/>
              <a:pPr/>
              <a:t>27</a:t>
            </a:fld>
            <a:endParaRPr lang="en-GB" dirty="0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0B1CE03D-66D1-DE29-B4F2-28BADA2E0A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100 scénarios ont été examinés</a:t>
            </a:r>
          </a:p>
        </p:txBody>
      </p:sp>
      <p:pic>
        <p:nvPicPr>
          <p:cNvPr id="2" name="Picture 6" descr="A map with a circle of colorful lines&#10;&#10;Description automatically generated">
            <a:extLst>
              <a:ext uri="{FF2B5EF4-FFF2-40B4-BE49-F238E27FC236}">
                <a16:creationId xmlns:a16="http://schemas.microsoft.com/office/drawing/2014/main" id="{404B5BB7-120C-AD0B-9647-DBEDD20FCDF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71" r="14890" b="14085"/>
          <a:stretch/>
        </p:blipFill>
        <p:spPr>
          <a:xfrm>
            <a:off x="0" y="903242"/>
            <a:ext cx="12192000" cy="5954758"/>
          </a:xfrm>
          <a:prstGeom prst="rect">
            <a:avLst/>
          </a:prstGeom>
        </p:spPr>
      </p:pic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F4954A62-27F4-90DD-2432-5F2DA3886BC8}"/>
              </a:ext>
            </a:extLst>
          </p:cNvPr>
          <p:cNvSpPr txBox="1">
            <a:spLocks/>
          </p:cNvSpPr>
          <p:nvPr/>
        </p:nvSpPr>
        <p:spPr>
          <a:xfrm>
            <a:off x="99016" y="1082654"/>
            <a:ext cx="3317515" cy="993189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fr-FR" sz="2000" dirty="0"/>
              <a:t>Processus d’optimisation</a:t>
            </a:r>
          </a:p>
          <a:p>
            <a:pPr>
              <a:lnSpc>
                <a:spcPct val="100000"/>
              </a:lnSpc>
            </a:pPr>
            <a:r>
              <a:rPr lang="fr-FR" sz="2000" dirty="0"/>
              <a:t>itératif a mené au scénario</a:t>
            </a:r>
          </a:p>
          <a:p>
            <a:pPr>
              <a:lnSpc>
                <a:spcPct val="100000"/>
              </a:lnSpc>
            </a:pPr>
            <a:r>
              <a:rPr lang="fr-FR" sz="2000" dirty="0"/>
              <a:t>de référence PA31 de 91 km.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93B2E0ED-4531-C179-1FC2-A035DA645F32}"/>
              </a:ext>
            </a:extLst>
          </p:cNvPr>
          <p:cNvSpPr txBox="1">
            <a:spLocks/>
          </p:cNvSpPr>
          <p:nvPr/>
        </p:nvSpPr>
        <p:spPr>
          <a:xfrm>
            <a:off x="157205" y="4681309"/>
            <a:ext cx="4649372" cy="2040586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00000"/>
              </a:lnSpc>
              <a:spcBef>
                <a:spcPts val="188"/>
              </a:spcBef>
              <a:buFontTx/>
              <a:buChar char="-"/>
            </a:pPr>
            <a:r>
              <a:rPr lang="fr-FR" sz="1800" dirty="0"/>
              <a:t>Bonne performance scientifique</a:t>
            </a:r>
            <a:br>
              <a:rPr lang="fr-FR" sz="1800" dirty="0"/>
            </a:br>
            <a:r>
              <a:rPr lang="fr-FR" sz="1800" dirty="0"/>
              <a:t>(anneau de 91 km satisfait</a:t>
            </a:r>
            <a:br>
              <a:rPr lang="fr-FR" sz="1800" dirty="0"/>
            </a:br>
            <a:r>
              <a:rPr lang="fr-FR" sz="1800" dirty="0"/>
              <a:t>les besoins des deux collisionneurs)</a:t>
            </a:r>
          </a:p>
          <a:p>
            <a:pPr marL="285750" indent="-285750">
              <a:lnSpc>
                <a:spcPct val="100000"/>
              </a:lnSpc>
              <a:spcBef>
                <a:spcPts val="188"/>
              </a:spcBef>
              <a:buFontTx/>
              <a:buChar char="-"/>
            </a:pPr>
            <a:r>
              <a:rPr lang="fr-FR" sz="1800" dirty="0"/>
              <a:t>Meilleure compatibilité territoriale</a:t>
            </a:r>
            <a:br>
              <a:rPr lang="fr-FR" sz="1800" dirty="0"/>
            </a:br>
            <a:r>
              <a:rPr lang="fr-FR" sz="1800" dirty="0"/>
              <a:t>que les autres scénarios</a:t>
            </a:r>
          </a:p>
          <a:p>
            <a:pPr marL="285750" indent="-285750">
              <a:lnSpc>
                <a:spcPct val="100000"/>
              </a:lnSpc>
              <a:spcBef>
                <a:spcPts val="188"/>
              </a:spcBef>
              <a:buFontTx/>
              <a:buChar char="-"/>
            </a:pPr>
            <a:r>
              <a:rPr lang="fr-FR" sz="1800" dirty="0"/>
              <a:t>Compatibilité avec les contraintes</a:t>
            </a:r>
            <a:br>
              <a:rPr lang="fr-FR" sz="1800" dirty="0"/>
            </a:br>
            <a:r>
              <a:rPr lang="fr-FR" sz="1800" dirty="0"/>
              <a:t>en sous-sol sera vérifié entre 2024 et 2025</a:t>
            </a:r>
            <a:endParaRPr lang="fr-FR" sz="1800" dirty="0">
              <a:cs typeface="Arial"/>
            </a:endParaRPr>
          </a:p>
        </p:txBody>
      </p:sp>
      <p:pic>
        <p:nvPicPr>
          <p:cNvPr id="7" name="Image 2" descr="Une image contenant Police, Graphique, graphisme, logo&#10;&#10;Description générée automatiquement">
            <a:extLst>
              <a:ext uri="{FF2B5EF4-FFF2-40B4-BE49-F238E27FC236}">
                <a16:creationId xmlns:a16="http://schemas.microsoft.com/office/drawing/2014/main" id="{08BDF205-113E-3E78-5407-10DE92C95C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69108" y="136105"/>
            <a:ext cx="451620" cy="451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3713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E07B04C1-257F-98BF-9EF6-8C2DF8A1AF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3071859" y="439852"/>
            <a:ext cx="5213923" cy="522746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A218C80-E87F-AD4C-D20E-BED13650BF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5485" y="353382"/>
            <a:ext cx="5213923" cy="522746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D87F8ED-706F-DE10-FFA7-97C68A7E1A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3895468" y="1068905"/>
            <a:ext cx="5213923" cy="5227465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5A25CE7D-8A40-4DEF-C7FB-EB3F87306283}"/>
              </a:ext>
            </a:extLst>
          </p:cNvPr>
          <p:cNvGrpSpPr/>
          <p:nvPr/>
        </p:nvGrpSpPr>
        <p:grpSpPr>
          <a:xfrm>
            <a:off x="3065087" y="1155374"/>
            <a:ext cx="5307164" cy="5227465"/>
            <a:chOff x="2298815" y="866530"/>
            <a:chExt cx="3980373" cy="3920599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97885F75-47B1-DF84-63B1-E1063B51E2F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0800000">
              <a:off x="2368746" y="866530"/>
              <a:ext cx="3910442" cy="3920599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780EF0B6-3632-6722-4CC8-E33C9C8C51F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98815" y="2458985"/>
              <a:ext cx="161177" cy="161177"/>
            </a:xfrm>
            <a:prstGeom prst="rect">
              <a:avLst/>
            </a:prstGeom>
          </p:spPr>
        </p:pic>
      </p:grpSp>
      <p:pic>
        <p:nvPicPr>
          <p:cNvPr id="2" name="Image 2" descr="Une image contenant Police, Graphique, graphisme, logo&#10;&#10;Description générée automatiquement">
            <a:extLst>
              <a:ext uri="{FF2B5EF4-FFF2-40B4-BE49-F238E27FC236}">
                <a16:creationId xmlns:a16="http://schemas.microsoft.com/office/drawing/2014/main" id="{AD8890A2-7E05-66D2-002C-4DE5161B0A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69108" y="136105"/>
            <a:ext cx="451620" cy="451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8090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7">
            <a:extLst>
              <a:ext uri="{FF2B5EF4-FFF2-40B4-BE49-F238E27FC236}">
                <a16:creationId xmlns:a16="http://schemas.microsoft.com/office/drawing/2014/main" id="{9B801D2C-7182-036A-E416-E6F533526A0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38" r="7917" b="15694"/>
          <a:stretch/>
        </p:blipFill>
        <p:spPr>
          <a:xfrm>
            <a:off x="2661351" y="0"/>
            <a:ext cx="6869299" cy="6858000"/>
          </a:xfrm>
          <a:prstGeom prst="rect">
            <a:avLst/>
          </a:prstGeom>
        </p:spPr>
      </p:pic>
      <p:sp>
        <p:nvSpPr>
          <p:cNvPr id="5" name="Oval 18">
            <a:extLst>
              <a:ext uri="{FF2B5EF4-FFF2-40B4-BE49-F238E27FC236}">
                <a16:creationId xmlns:a16="http://schemas.microsoft.com/office/drawing/2014/main" id="{97BC6CE2-B2F1-20DF-031B-4F8293AC001D}"/>
              </a:ext>
            </a:extLst>
          </p:cNvPr>
          <p:cNvSpPr/>
          <p:nvPr/>
        </p:nvSpPr>
        <p:spPr>
          <a:xfrm>
            <a:off x="3864244" y="1205423"/>
            <a:ext cx="96000" cy="960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2400"/>
          </a:p>
        </p:txBody>
      </p:sp>
      <p:pic>
        <p:nvPicPr>
          <p:cNvPr id="6" name="Picture 19">
            <a:extLst>
              <a:ext uri="{FF2B5EF4-FFF2-40B4-BE49-F238E27FC236}">
                <a16:creationId xmlns:a16="http://schemas.microsoft.com/office/drawing/2014/main" id="{02D689B4-D742-4B7D-5513-050D16DB91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700000">
            <a:off x="2872111" y="5629593"/>
            <a:ext cx="1017647" cy="1017647"/>
          </a:xfrm>
          <a:prstGeom prst="rect">
            <a:avLst/>
          </a:prstGeom>
        </p:spPr>
      </p:pic>
      <p:grpSp>
        <p:nvGrpSpPr>
          <p:cNvPr id="7" name="Group 24">
            <a:extLst>
              <a:ext uri="{FF2B5EF4-FFF2-40B4-BE49-F238E27FC236}">
                <a16:creationId xmlns:a16="http://schemas.microsoft.com/office/drawing/2014/main" id="{D02E7F0D-10F7-317E-8DF8-0554115D6DC3}"/>
              </a:ext>
            </a:extLst>
          </p:cNvPr>
          <p:cNvGrpSpPr/>
          <p:nvPr/>
        </p:nvGrpSpPr>
        <p:grpSpPr>
          <a:xfrm>
            <a:off x="3380933" y="725423"/>
            <a:ext cx="5430136" cy="5407155"/>
            <a:chOff x="2535700" y="544067"/>
            <a:chExt cx="4072602" cy="4055366"/>
          </a:xfrm>
        </p:grpSpPr>
        <p:pic>
          <p:nvPicPr>
            <p:cNvPr id="8" name="Picture 2">
              <a:extLst>
                <a:ext uri="{FF2B5EF4-FFF2-40B4-BE49-F238E27FC236}">
                  <a16:creationId xmlns:a16="http://schemas.microsoft.com/office/drawing/2014/main" id="{FEF787BE-EED4-EF19-A316-E63254C632B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35700" y="2391750"/>
              <a:ext cx="360000" cy="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2">
              <a:extLst>
                <a:ext uri="{FF2B5EF4-FFF2-40B4-BE49-F238E27FC236}">
                  <a16:creationId xmlns:a16="http://schemas.microsoft.com/office/drawing/2014/main" id="{73B76EA8-5E33-4798-6FCC-524D70A99EF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48302" y="2391750"/>
              <a:ext cx="360000" cy="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2">
              <a:extLst>
                <a:ext uri="{FF2B5EF4-FFF2-40B4-BE49-F238E27FC236}">
                  <a16:creationId xmlns:a16="http://schemas.microsoft.com/office/drawing/2014/main" id="{EDB510B4-82A7-8894-BEF3-041FB68133D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92000" y="544067"/>
              <a:ext cx="360000" cy="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2">
              <a:extLst>
                <a:ext uri="{FF2B5EF4-FFF2-40B4-BE49-F238E27FC236}">
                  <a16:creationId xmlns:a16="http://schemas.microsoft.com/office/drawing/2014/main" id="{88B9E791-57A4-3626-F248-E0A75B4221B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92000" y="4239433"/>
              <a:ext cx="360000" cy="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356137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path" presetSubtype="0" repeatCount="5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232 0.32006 C -0.05989 0.12993 -0.04166 0.07191 -0.00156 -0.00031 C 0.03837 -0.07223 0.07761 -0.11142 0.17813 -0.11297 C 0.2783 -0.11482 0.31077 -0.07747 0.35695 0.00154 C 0.40469 0.08333 0.41754 0.13765 0.41841 0.31388 C 0.41545 0.55432 0.39167 0.54691 0.35816 0.63333 C 0.31615 0.69691 0.29115 0.74444 0.17761 0.74938 C 0.07448 0.7429 0.03525 0.70061 -0.00052 0.63395 C -0.03628 0.56821 -0.0618 0.52438 -0.06232 0.32006 Z " pathEditMode="relative" rAng="0" ptsTypes="AAAAAAAAA">
                                      <p:cBhvr>
                                        <p:cTn id="6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028" y="-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DD6ADB1-FB5F-ED48-839B-25CC3027B3B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/>
            <a:fld id="{88A1DFE4-5FC5-43BD-BB7E-75EAD82B965F}" type="slidenum">
              <a:rPr/>
              <a:pPr algn="r" rtl="0"/>
              <a:t>3</a:t>
            </a:fld>
            <a:endParaRPr lang="fr" noProof="0" dirty="0"/>
          </a:p>
        </p:txBody>
      </p:sp>
      <p:pic>
        <p:nvPicPr>
          <p:cNvPr id="23" name="Picture Placeholder 22">
            <a:extLst>
              <a:ext uri="{FF2B5EF4-FFF2-40B4-BE49-F238E27FC236}">
                <a16:creationId xmlns:a16="http://schemas.microsoft.com/office/drawing/2014/main" id="{A10AE3EE-D58B-3B4D-98C0-30ABA78980B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8855" r="8855"/>
          <a:stretch>
            <a:fillRect/>
          </a:stretch>
        </p:blipFill>
        <p:spPr>
          <a:xfrm>
            <a:off x="4404784" y="1580649"/>
            <a:ext cx="3384549" cy="2313516"/>
          </a:xfrm>
        </p:spPr>
      </p:pic>
      <p:pic>
        <p:nvPicPr>
          <p:cNvPr id="24" name="Picture Placeholder 23">
            <a:extLst>
              <a:ext uri="{FF2B5EF4-FFF2-40B4-BE49-F238E27FC236}">
                <a16:creationId xmlns:a16="http://schemas.microsoft.com/office/drawing/2014/main" id="{0CB7C0CD-3BD5-3545-A4CA-1F35057BA661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/>
          <a:srcRect t="7278" b="7278"/>
          <a:stretch>
            <a:fillRect/>
          </a:stretch>
        </p:blipFill>
        <p:spPr>
          <a:xfrm>
            <a:off x="8185151" y="1580649"/>
            <a:ext cx="3384549" cy="2313516"/>
          </a:xfr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43BEC0E-F490-1D40-A9C5-47A49FCFE09E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90401" y="3971148"/>
            <a:ext cx="3417244" cy="2390911"/>
          </a:xfr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fr" sz="1867" b="1" dirty="0"/>
              <a:t>La compréhension du boson de </a:t>
            </a:r>
            <a:r>
              <a:rPr lang="fr" sz="1867" b="1" dirty="0" err="1"/>
              <a:t>Higgs</a:t>
            </a:r>
            <a:r>
              <a:rPr lang="fr" sz="1867" b="1" dirty="0"/>
              <a:t> </a:t>
            </a:r>
            <a:r>
              <a:rPr lang="fr" sz="1867" dirty="0"/>
              <a:t>joue un rôle spécifique dans l’exploration. Ces </a:t>
            </a:r>
            <a:r>
              <a:rPr lang="fr" sz="1867" b="1" dirty="0"/>
              <a:t>recherches approfondies ne sont pas accessibles au LHC</a:t>
            </a:r>
            <a:br>
              <a:rPr lang="fr" sz="1867" b="1" dirty="0"/>
            </a:br>
            <a:r>
              <a:rPr lang="fr" sz="1867" b="1" dirty="0"/>
              <a:t>(de la découverte à l’exploration).</a:t>
            </a:r>
            <a:endParaRPr lang="fr" sz="1867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6AE937C7-96AB-5848-8856-04032C2A552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359001" y="3971149"/>
            <a:ext cx="3502993" cy="3093796"/>
          </a:xfr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fr" sz="1867" dirty="0"/>
              <a:t>Même </a:t>
            </a:r>
            <a:r>
              <a:rPr lang="fr" sz="1867" b="1" dirty="0"/>
              <a:t>d’infimes écarts par rapport aux prédictions théoriques </a:t>
            </a:r>
            <a:r>
              <a:rPr lang="fr" sz="1867" dirty="0"/>
              <a:t>sur l’interaction du boson de </a:t>
            </a:r>
            <a:r>
              <a:rPr lang="fr" sz="1867" dirty="0" err="1"/>
              <a:t>Higgs</a:t>
            </a:r>
            <a:r>
              <a:rPr lang="fr" sz="1867" dirty="0"/>
              <a:t> avec les autres particules et lui-même peuvent</a:t>
            </a:r>
            <a:r>
              <a:rPr lang="fr" sz="1867" b="1" dirty="0"/>
              <a:t> conduire à l’établissement de nouveaux fondements théoriques</a:t>
            </a:r>
            <a:r>
              <a:rPr lang="fr" sz="1867" dirty="0"/>
              <a:t>.</a:t>
            </a:r>
          </a:p>
          <a:p>
            <a:pPr>
              <a:lnSpc>
                <a:spcPct val="100000"/>
              </a:lnSpc>
            </a:pPr>
            <a:endParaRPr lang="en-CH" sz="1867" dirty="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D3563457-300B-6D47-ADB3-838F0764FE98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127601" y="3971149"/>
            <a:ext cx="3532799" cy="1657185"/>
          </a:xfr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fr" sz="1867" dirty="0"/>
              <a:t>Le concept de </a:t>
            </a:r>
            <a:r>
              <a:rPr lang="fr" sz="1867" b="1" dirty="0"/>
              <a:t>matière noire </a:t>
            </a:r>
            <a:r>
              <a:rPr lang="fr" sz="1867" dirty="0"/>
              <a:t>est établi, mais sa véritable nature </a:t>
            </a:r>
            <a:r>
              <a:rPr lang="fr" sz="1867" b="1" dirty="0"/>
              <a:t>demeure énigmatique</a:t>
            </a:r>
            <a:r>
              <a:rPr lang="fr" sz="1867" dirty="0"/>
              <a:t>.</a:t>
            </a:r>
          </a:p>
          <a:p>
            <a:pPr>
              <a:lnSpc>
                <a:spcPct val="100000"/>
              </a:lnSpc>
            </a:pPr>
            <a:endParaRPr lang="en-CH" sz="1867" dirty="0"/>
          </a:p>
        </p:txBody>
      </p:sp>
      <p:pic>
        <p:nvPicPr>
          <p:cNvPr id="3074" name="Picture 2" descr="VZ 250 besagt: Durchfahrt verboten für alle Fahrzeuge.">
            <a:extLst>
              <a:ext uri="{FF2B5EF4-FFF2-40B4-BE49-F238E27FC236}">
                <a16:creationId xmlns:a16="http://schemas.microsoft.com/office/drawing/2014/main" id="{5FFC3857-B8BB-D14D-B127-F0EC11E951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51" y="1592353"/>
            <a:ext cx="2235956" cy="2235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B9C73001-07A4-0C4A-BC59-339535F687DF}"/>
              </a:ext>
            </a:extLst>
          </p:cNvPr>
          <p:cNvSpPr/>
          <p:nvPr/>
        </p:nvSpPr>
        <p:spPr>
          <a:xfrm>
            <a:off x="623094" y="1561281"/>
            <a:ext cx="3384551" cy="233245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2400"/>
          </a:p>
        </p:txBody>
      </p:sp>
      <p:sp>
        <p:nvSpPr>
          <p:cNvPr id="28" name="Title 6">
            <a:extLst>
              <a:ext uri="{FF2B5EF4-FFF2-40B4-BE49-F238E27FC236}">
                <a16:creationId xmlns:a16="http://schemas.microsoft.com/office/drawing/2014/main" id="{5835BDBE-9A8C-5640-852C-04C0BA7625C3}"/>
              </a:ext>
            </a:extLst>
          </p:cNvPr>
          <p:cNvSpPr txBox="1">
            <a:spLocks/>
          </p:cNvSpPr>
          <p:nvPr/>
        </p:nvSpPr>
        <p:spPr>
          <a:xfrm>
            <a:off x="1174752" y="721784"/>
            <a:ext cx="11017249" cy="641349"/>
          </a:xfrm>
          <a:prstGeom prst="rect">
            <a:avLst/>
          </a:prstGeom>
        </p:spPr>
        <p:txBody>
          <a:bodyPr vert="horz" lIns="121920" tIns="60960" rIns="121920" bIns="60960" rtlCol="0" anchor="t" anchorCtr="0">
            <a:noAutofit/>
          </a:bodyPr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" sz="3200"/>
              <a:t>Cependant, </a:t>
            </a:r>
            <a:r>
              <a:rPr lang="fr" sz="3200" u="sng"/>
              <a:t>nous savons</a:t>
            </a:r>
            <a:r>
              <a:rPr lang="fr" sz="3200"/>
              <a:t> que le modèle est incomplet !</a:t>
            </a:r>
            <a:endParaRPr lang="fr" sz="3200" dirty="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F31638A0-F43E-0244-A679-84041AB1E3CC}"/>
              </a:ext>
            </a:extLst>
          </p:cNvPr>
          <p:cNvSpPr/>
          <p:nvPr/>
        </p:nvSpPr>
        <p:spPr>
          <a:xfrm>
            <a:off x="1998691" y="2260585"/>
            <a:ext cx="588075" cy="588075"/>
          </a:xfrm>
          <a:prstGeom prst="ellipse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3200" b="1" dirty="0">
                <a:solidFill>
                  <a:schemeClr val="tx1"/>
                </a:solidFill>
              </a:rPr>
              <a:t>H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A08A730-1371-6045-B48A-F78045BDDB86}"/>
              </a:ext>
            </a:extLst>
          </p:cNvPr>
          <p:cNvSpPr txBox="1"/>
          <p:nvPr/>
        </p:nvSpPr>
        <p:spPr>
          <a:xfrm>
            <a:off x="1894970" y="2893544"/>
            <a:ext cx="6719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CH" sz="1600" b="1" dirty="0">
                <a:solidFill>
                  <a:schemeClr val="accent6"/>
                </a:solidFill>
              </a:rPr>
              <a:t>higgs</a:t>
            </a:r>
          </a:p>
        </p:txBody>
      </p:sp>
    </p:spTree>
    <p:extLst>
      <p:ext uri="{BB962C8B-B14F-4D97-AF65-F5344CB8AC3E}">
        <p14:creationId xmlns:p14="http://schemas.microsoft.com/office/powerpoint/2010/main" val="345135673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>
            <a:extLst>
              <a:ext uri="{FF2B5EF4-FFF2-40B4-BE49-F238E27FC236}">
                <a16:creationId xmlns:a16="http://schemas.microsoft.com/office/drawing/2014/main" id="{5DE752D2-7E9E-5242-A6B2-F717462796B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25" t="10473" r="24800" b="2985"/>
          <a:stretch/>
        </p:blipFill>
        <p:spPr bwMode="auto">
          <a:xfrm>
            <a:off x="5001745" y="2149351"/>
            <a:ext cx="5568619" cy="4416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41E4813-BB51-F84B-ACB7-C1DB5FA5135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30</a:t>
            </a:fld>
            <a:endParaRPr lang="en-US" noProof="0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5B089001-22ED-484D-A7FA-4300F2D106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622571"/>
            <a:ext cx="11017800" cy="1219917"/>
          </a:xfrm>
        </p:spPr>
        <p:txBody>
          <a:bodyPr/>
          <a:lstStyle/>
          <a:p>
            <a:r>
              <a:rPr lang="en-CH" dirty="0"/>
              <a:t>Les infrastructures souterraines</a:t>
            </a:r>
          </a:p>
        </p:txBody>
      </p:sp>
      <p:pic>
        <p:nvPicPr>
          <p:cNvPr id="12" name="Picture 11" descr="Diagram&#10;&#10;Description automatically generated with low confidence">
            <a:extLst>
              <a:ext uri="{FF2B5EF4-FFF2-40B4-BE49-F238E27FC236}">
                <a16:creationId xmlns:a16="http://schemas.microsoft.com/office/drawing/2014/main" id="{8BA89D91-3D4C-F142-89D6-4CA98516644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5603" t="17665" r="42106" b="2308"/>
          <a:stretch/>
        </p:blipFill>
        <p:spPr>
          <a:xfrm>
            <a:off x="836877" y="1447135"/>
            <a:ext cx="3406056" cy="511870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23FB70B-CB7D-7B46-9B61-9B73322D9913}"/>
              </a:ext>
            </a:extLst>
          </p:cNvPr>
          <p:cNvSpPr txBox="1"/>
          <p:nvPr/>
        </p:nvSpPr>
        <p:spPr>
          <a:xfrm>
            <a:off x="4079776" y="2564905"/>
            <a:ext cx="7255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600" dirty="0">
                <a:latin typeface="Arial" panose="020B0604020202020204" pitchFamily="34" charset="0"/>
                <a:cs typeface="Arial" panose="020B0604020202020204" pitchFamily="34" charset="0"/>
              </a:rPr>
              <a:t>35 m</a:t>
            </a:r>
          </a:p>
        </p:txBody>
      </p:sp>
      <p:sp>
        <p:nvSpPr>
          <p:cNvPr id="14" name="Right Bracket 13">
            <a:extLst>
              <a:ext uri="{FF2B5EF4-FFF2-40B4-BE49-F238E27FC236}">
                <a16:creationId xmlns:a16="http://schemas.microsoft.com/office/drawing/2014/main" id="{6C5E4B21-3B29-E440-9FA3-29C130F13D36}"/>
              </a:ext>
            </a:extLst>
          </p:cNvPr>
          <p:cNvSpPr/>
          <p:nvPr/>
        </p:nvSpPr>
        <p:spPr>
          <a:xfrm rot="16200000" flipV="1">
            <a:off x="3558005" y="2405559"/>
            <a:ext cx="126727" cy="1017272"/>
          </a:xfrm>
          <a:prstGeom prst="righ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40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03FAB64-3EC9-624F-A897-C16C2F63D857}"/>
              </a:ext>
            </a:extLst>
          </p:cNvPr>
          <p:cNvSpPr txBox="1"/>
          <p:nvPr/>
        </p:nvSpPr>
        <p:spPr>
          <a:xfrm>
            <a:off x="4259549" y="3858690"/>
            <a:ext cx="7255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600" dirty="0">
                <a:latin typeface="Arial" panose="020B0604020202020204" pitchFamily="34" charset="0"/>
                <a:cs typeface="Arial" panose="020B0604020202020204" pitchFamily="34" charset="0"/>
              </a:rPr>
              <a:t>66 m</a:t>
            </a:r>
          </a:p>
        </p:txBody>
      </p:sp>
      <p:sp>
        <p:nvSpPr>
          <p:cNvPr id="18" name="Right Bracket 17">
            <a:extLst>
              <a:ext uri="{FF2B5EF4-FFF2-40B4-BE49-F238E27FC236}">
                <a16:creationId xmlns:a16="http://schemas.microsoft.com/office/drawing/2014/main" id="{BCCEA09D-9B35-CD45-A8BB-DC2D21B0CB94}"/>
              </a:ext>
            </a:extLst>
          </p:cNvPr>
          <p:cNvSpPr/>
          <p:nvPr/>
        </p:nvSpPr>
        <p:spPr>
          <a:xfrm flipV="1">
            <a:off x="4176474" y="2977558"/>
            <a:ext cx="66460" cy="2121957"/>
          </a:xfrm>
          <a:prstGeom prst="righ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400"/>
          </a:p>
        </p:txBody>
      </p:sp>
      <p:sp>
        <p:nvSpPr>
          <p:cNvPr id="20" name="Right Bracket 19">
            <a:extLst>
              <a:ext uri="{FF2B5EF4-FFF2-40B4-BE49-F238E27FC236}">
                <a16:creationId xmlns:a16="http://schemas.microsoft.com/office/drawing/2014/main" id="{A2154880-F1CA-614C-927E-66D603322388}"/>
              </a:ext>
            </a:extLst>
          </p:cNvPr>
          <p:cNvSpPr/>
          <p:nvPr/>
        </p:nvSpPr>
        <p:spPr>
          <a:xfrm rot="16200000" flipV="1">
            <a:off x="1281966" y="2064418"/>
            <a:ext cx="109297" cy="725583"/>
          </a:xfrm>
          <a:prstGeom prst="righ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400"/>
          </a:p>
        </p:txBody>
      </p:sp>
      <p:sp>
        <p:nvSpPr>
          <p:cNvPr id="21" name="Right Bracket 20">
            <a:extLst>
              <a:ext uri="{FF2B5EF4-FFF2-40B4-BE49-F238E27FC236}">
                <a16:creationId xmlns:a16="http://schemas.microsoft.com/office/drawing/2014/main" id="{2AD62C0A-25C0-AC4C-A128-B684C98702EC}"/>
              </a:ext>
            </a:extLst>
          </p:cNvPr>
          <p:cNvSpPr/>
          <p:nvPr/>
        </p:nvSpPr>
        <p:spPr>
          <a:xfrm flipH="1" flipV="1">
            <a:off x="803647" y="2671657"/>
            <a:ext cx="96895" cy="2716867"/>
          </a:xfrm>
          <a:prstGeom prst="righ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40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93A5E8D-42DC-0E4B-9A8B-78B4C9FCA9C9}"/>
              </a:ext>
            </a:extLst>
          </p:cNvPr>
          <p:cNvSpPr txBox="1"/>
          <p:nvPr/>
        </p:nvSpPr>
        <p:spPr>
          <a:xfrm>
            <a:off x="973821" y="1988841"/>
            <a:ext cx="742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600" dirty="0">
                <a:latin typeface="Arial" panose="020B0604020202020204" pitchFamily="34" charset="0"/>
                <a:cs typeface="Arial" panose="020B0604020202020204" pitchFamily="34" charset="0"/>
              </a:rPr>
              <a:t>25 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50AA852-222D-A04B-B250-7EB72D8AABF5}"/>
              </a:ext>
            </a:extLst>
          </p:cNvPr>
          <p:cNvSpPr txBox="1"/>
          <p:nvPr/>
        </p:nvSpPr>
        <p:spPr>
          <a:xfrm>
            <a:off x="-10456" y="3224357"/>
            <a:ext cx="8808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H" sz="1600" dirty="0">
                <a:latin typeface="Arial" panose="020B0604020202020204" pitchFamily="34" charset="0"/>
                <a:cs typeface="Arial" panose="020B0604020202020204" pitchFamily="34" charset="0"/>
              </a:rPr>
              <a:t>100 m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D9C091C-119D-3444-BA6D-43B50535F43B}"/>
              </a:ext>
            </a:extLst>
          </p:cNvPr>
          <p:cNvSpPr txBox="1"/>
          <p:nvPr/>
        </p:nvSpPr>
        <p:spPr>
          <a:xfrm>
            <a:off x="7456539" y="2852259"/>
            <a:ext cx="7255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600" dirty="0">
                <a:latin typeface="Arial" panose="020B0604020202020204" pitchFamily="34" charset="0"/>
                <a:cs typeface="Arial" panose="020B0604020202020204" pitchFamily="34" charset="0"/>
              </a:rPr>
              <a:t>15 m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92DF90F-A0E1-0E49-AEFF-BDF821E4C578}"/>
              </a:ext>
            </a:extLst>
          </p:cNvPr>
          <p:cNvSpPr txBox="1"/>
          <p:nvPr/>
        </p:nvSpPr>
        <p:spPr>
          <a:xfrm>
            <a:off x="6462296" y="1885709"/>
            <a:ext cx="7255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600" dirty="0">
                <a:latin typeface="Arial" panose="020B0604020202020204" pitchFamily="34" charset="0"/>
                <a:cs typeface="Arial" panose="020B0604020202020204" pitchFamily="34" charset="0"/>
              </a:rPr>
              <a:t>18 m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7BC0DA6-F7B0-0E4A-B91E-39C1E6BDBE79}"/>
              </a:ext>
            </a:extLst>
          </p:cNvPr>
          <p:cNvGrpSpPr/>
          <p:nvPr/>
        </p:nvGrpSpPr>
        <p:grpSpPr>
          <a:xfrm>
            <a:off x="239349" y="2977558"/>
            <a:ext cx="3890655" cy="2402467"/>
            <a:chOff x="179512" y="2233168"/>
            <a:chExt cx="2917991" cy="1801850"/>
          </a:xfrm>
        </p:grpSpPr>
        <p:pic>
          <p:nvPicPr>
            <p:cNvPr id="15" name="Picture 2">
              <a:extLst>
                <a:ext uri="{FF2B5EF4-FFF2-40B4-BE49-F238E27FC236}">
                  <a16:creationId xmlns:a16="http://schemas.microsoft.com/office/drawing/2014/main" id="{3606AD5B-73AD-D94D-ADC1-1E0C08057A2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02" r="27038"/>
            <a:stretch/>
          </p:blipFill>
          <p:spPr bwMode="auto">
            <a:xfrm rot="16200000">
              <a:off x="2282405" y="3101940"/>
              <a:ext cx="865421" cy="7647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2">
              <a:extLst>
                <a:ext uri="{FF2B5EF4-FFF2-40B4-BE49-F238E27FC236}">
                  <a16:creationId xmlns:a16="http://schemas.microsoft.com/office/drawing/2014/main" id="{A46BA1D2-52A4-8245-B024-1724B6D2F94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02" r="27038"/>
            <a:stretch/>
          </p:blipFill>
          <p:spPr bwMode="auto">
            <a:xfrm rot="16200000">
              <a:off x="2282405" y="2283492"/>
              <a:ext cx="865421" cy="7647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4">
              <a:extLst>
                <a:ext uri="{FF2B5EF4-FFF2-40B4-BE49-F238E27FC236}">
                  <a16:creationId xmlns:a16="http://schemas.microsoft.com/office/drawing/2014/main" id="{5E1B3EA6-6699-044E-8898-F3353296BCF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576" r="26631"/>
            <a:stretch/>
          </p:blipFill>
          <p:spPr bwMode="auto">
            <a:xfrm rot="10800000">
              <a:off x="179512" y="2277694"/>
              <a:ext cx="1671954" cy="14543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5AA1E566-5452-384B-A119-C2522AC7BED0}"/>
                </a:ext>
              </a:extLst>
            </p:cNvPr>
            <p:cNvSpPr txBox="1"/>
            <p:nvPr/>
          </p:nvSpPr>
          <p:spPr>
            <a:xfrm>
              <a:off x="675406" y="3719595"/>
              <a:ext cx="588142" cy="3154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CH" sz="2133" dirty="0"/>
                <a:t>A380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62B0009-CDA3-1E43-BCD1-F8E7C6A10E6A}"/>
                </a:ext>
              </a:extLst>
            </p:cNvPr>
            <p:cNvSpPr txBox="1"/>
            <p:nvPr/>
          </p:nvSpPr>
          <p:spPr>
            <a:xfrm>
              <a:off x="2377565" y="2847071"/>
              <a:ext cx="588142" cy="3154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CH" sz="2133" dirty="0"/>
                <a:t>A320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7EF9B37C-605E-6B4C-9F89-85D110C67E3E}"/>
              </a:ext>
            </a:extLst>
          </p:cNvPr>
          <p:cNvGrpSpPr/>
          <p:nvPr/>
        </p:nvGrpSpPr>
        <p:grpSpPr>
          <a:xfrm>
            <a:off x="7891004" y="644435"/>
            <a:ext cx="4083041" cy="2688555"/>
            <a:chOff x="5918252" y="483326"/>
            <a:chExt cx="3062281" cy="2016416"/>
          </a:xfrm>
        </p:grpSpPr>
        <p:pic>
          <p:nvPicPr>
            <p:cNvPr id="29" name="Picture 4" descr="Efh Stadtvilla 149">
              <a:extLst>
                <a:ext uri="{FF2B5EF4-FFF2-40B4-BE49-F238E27FC236}">
                  <a16:creationId xmlns:a16="http://schemas.microsoft.com/office/drawing/2014/main" id="{7FCDE7F3-0B0C-C84A-9350-B5B73413AE1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934" t="10413" r="33341" b="16579"/>
            <a:stretch/>
          </p:blipFill>
          <p:spPr bwMode="auto">
            <a:xfrm>
              <a:off x="7014000" y="483326"/>
              <a:ext cx="1966533" cy="15352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11084F2B-F3AD-4143-9D15-2B99A7D8FFA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18252" y="1381866"/>
              <a:ext cx="1095748" cy="111787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35AE6104-BFB7-014F-ADC1-628AA7E78715}"/>
              </a:ext>
            </a:extLst>
          </p:cNvPr>
          <p:cNvGrpSpPr/>
          <p:nvPr/>
        </p:nvGrpSpPr>
        <p:grpSpPr>
          <a:xfrm>
            <a:off x="8579725" y="3626709"/>
            <a:ext cx="3556227" cy="3192016"/>
            <a:chOff x="6434794" y="2720032"/>
            <a:chExt cx="2667170" cy="2394012"/>
          </a:xfrm>
        </p:grpSpPr>
        <p:pic>
          <p:nvPicPr>
            <p:cNvPr id="38" name="Picture 2" descr="Eiffel Sizes - Eiffel Tower Arch Measurements (817x1024), Png Download">
              <a:extLst>
                <a:ext uri="{FF2B5EF4-FFF2-40B4-BE49-F238E27FC236}">
                  <a16:creationId xmlns:a16="http://schemas.microsoft.com/office/drawing/2014/main" id="{EDDA9FDD-F790-534D-ABB5-BA0B2D58733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790"/>
            <a:stretch/>
          </p:blipFill>
          <p:spPr bwMode="auto">
            <a:xfrm>
              <a:off x="7118353" y="2720032"/>
              <a:ext cx="1983611" cy="23940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F95BA2BD-3FBB-EC47-8BB8-4F24BF915FC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434794" y="2729889"/>
              <a:ext cx="1106548" cy="32172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30124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0AD36DD-4AA1-E554-C6C1-FC0D06EED1A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31</a:t>
            </a:fld>
            <a:endParaRPr lang="en-US" noProof="0" dirty="0"/>
          </a:p>
        </p:txBody>
      </p:sp>
      <p:pic>
        <p:nvPicPr>
          <p:cNvPr id="7" name="Picture 6" descr="A map with blue circles&#10;&#10;Description automatically generated">
            <a:extLst>
              <a:ext uri="{FF2B5EF4-FFF2-40B4-BE49-F238E27FC236}">
                <a16:creationId xmlns:a16="http://schemas.microsoft.com/office/drawing/2014/main" id="{9A3673A7-7F72-37F4-09E3-2D9EEA47D9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4" t="720" b="5226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590B778-6DBF-0179-FB71-F2D72DE5A7E5}"/>
              </a:ext>
            </a:extLst>
          </p:cNvPr>
          <p:cNvSpPr txBox="1"/>
          <p:nvPr/>
        </p:nvSpPr>
        <p:spPr>
          <a:xfrm>
            <a:off x="4645123" y="397897"/>
            <a:ext cx="1737207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CH" sz="1867" dirty="0"/>
              <a:t>Ferney-Voltaire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513EA15-0732-2230-8327-F7189367F4BB}"/>
              </a:ext>
            </a:extLst>
          </p:cNvPr>
          <p:cNvSpPr txBox="1"/>
          <p:nvPr/>
        </p:nvSpPr>
        <p:spPr>
          <a:xfrm>
            <a:off x="6475459" y="1341785"/>
            <a:ext cx="1070229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CH" sz="1867" dirty="0"/>
              <a:t>Presinge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3F78F25-6DC3-7ED2-6F31-0F99926AE73F}"/>
              </a:ext>
            </a:extLst>
          </p:cNvPr>
          <p:cNvSpPr txBox="1"/>
          <p:nvPr/>
        </p:nvSpPr>
        <p:spPr>
          <a:xfrm>
            <a:off x="7579639" y="2719648"/>
            <a:ext cx="837793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CH" sz="1867" dirty="0"/>
              <a:t>Nangy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760F955-F1AC-A073-391C-2D9D8F174EFC}"/>
              </a:ext>
            </a:extLst>
          </p:cNvPr>
          <p:cNvSpPr txBox="1"/>
          <p:nvPr/>
        </p:nvSpPr>
        <p:spPr>
          <a:xfrm>
            <a:off x="7112909" y="4482869"/>
            <a:ext cx="885627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CH" sz="1867" dirty="0"/>
              <a:t>Eteaux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E79E709-3FCB-A5B5-4BB9-C6A72D6CB8D7}"/>
              </a:ext>
            </a:extLst>
          </p:cNvPr>
          <p:cNvSpPr txBox="1"/>
          <p:nvPr/>
        </p:nvSpPr>
        <p:spPr>
          <a:xfrm>
            <a:off x="5395195" y="5928277"/>
            <a:ext cx="2160528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CH" sz="1867" dirty="0"/>
              <a:t>Charvonnex/Groisy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0591673-C9E8-49A2-390F-DEEE890CF72E}"/>
              </a:ext>
            </a:extLst>
          </p:cNvPr>
          <p:cNvSpPr txBox="1"/>
          <p:nvPr/>
        </p:nvSpPr>
        <p:spPr>
          <a:xfrm>
            <a:off x="2872394" y="5354151"/>
            <a:ext cx="1772729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CH" sz="1867" dirty="0"/>
              <a:t>Cercier/Marlioz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9C03C52-DF51-0B1B-70FD-18133B3091D6}"/>
              </a:ext>
            </a:extLst>
          </p:cNvPr>
          <p:cNvSpPr txBox="1"/>
          <p:nvPr/>
        </p:nvSpPr>
        <p:spPr>
          <a:xfrm>
            <a:off x="655194" y="3632710"/>
            <a:ext cx="2867773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CH" sz="1867" dirty="0"/>
              <a:t>Dingy-en-Vuache/Vulbens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67375C7-B8A9-5232-7372-DC4E56D86096}"/>
              </a:ext>
            </a:extLst>
          </p:cNvPr>
          <p:cNvSpPr txBox="1"/>
          <p:nvPr/>
        </p:nvSpPr>
        <p:spPr>
          <a:xfrm>
            <a:off x="2950690" y="1721441"/>
            <a:ext cx="961674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CH" sz="1867" dirty="0"/>
              <a:t>Challex</a:t>
            </a:r>
          </a:p>
        </p:txBody>
      </p:sp>
      <p:pic>
        <p:nvPicPr>
          <p:cNvPr id="5" name="Picture 4" descr="A qr code with many squares&#10;&#10;Description automatically generated">
            <a:extLst>
              <a:ext uri="{FF2B5EF4-FFF2-40B4-BE49-F238E27FC236}">
                <a16:creationId xmlns:a16="http://schemas.microsoft.com/office/drawing/2014/main" id="{BD7261E6-DF8C-905E-C60D-F977A7BAA5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5458" y="5476995"/>
            <a:ext cx="1260000" cy="1260000"/>
          </a:xfrm>
          <a:prstGeom prst="rect">
            <a:avLst/>
          </a:prstGeom>
        </p:spPr>
      </p:pic>
      <p:pic>
        <p:nvPicPr>
          <p:cNvPr id="2" name="Image 2" descr="Une image contenant Police, Graphique, graphisme, logo&#10;&#10;Description générée automatiquement">
            <a:extLst>
              <a:ext uri="{FF2B5EF4-FFF2-40B4-BE49-F238E27FC236}">
                <a16:creationId xmlns:a16="http://schemas.microsoft.com/office/drawing/2014/main" id="{1963D6E7-78A5-EE11-B82E-04FEDD7B5E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69108" y="136105"/>
            <a:ext cx="451620" cy="451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926222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AF36EA0-1641-5E86-2642-F7D1822A7D8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32</a:t>
            </a:fld>
            <a:endParaRPr lang="en-US" noProof="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3C5DB1F-26BC-3F9A-6871-AC01A10AC2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0242" y="142450"/>
            <a:ext cx="9451517" cy="6715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456612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E5909CA-1CDA-57AB-3F3E-148B59F85D2F}"/>
              </a:ext>
            </a:extLst>
          </p:cNvPr>
          <p:cNvSpPr txBox="1"/>
          <p:nvPr/>
        </p:nvSpPr>
        <p:spPr>
          <a:xfrm>
            <a:off x="0" y="2813447"/>
            <a:ext cx="12192000" cy="123110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fr-CH" sz="6667" dirty="0">
                <a:solidFill>
                  <a:schemeClr val="bg1"/>
                </a:solidFill>
                <a:cs typeface="Arial"/>
              </a:rPr>
              <a:t>Dialogue territorial</a:t>
            </a:r>
            <a:r>
              <a:rPr lang="fr-CH" sz="7200" dirty="0">
                <a:solidFill>
                  <a:schemeClr val="bg1"/>
                </a:solidFill>
                <a:cs typeface="Arial"/>
              </a:rPr>
              <a:t> </a:t>
            </a:r>
            <a:endParaRPr lang="fr-CH" sz="2400" dirty="0">
              <a:solidFill>
                <a:schemeClr val="bg1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4746044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F852CD6D-665D-D23F-FDE9-46AD515856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23"/>
            <a:ext cx="12200056" cy="6853476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A091167-C727-40DF-ACCF-48F49C236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34</a:t>
            </a:fld>
            <a:endParaRPr lang="en-US" noProof="0" dirty="0"/>
          </a:p>
        </p:txBody>
      </p:sp>
      <p:sp>
        <p:nvSpPr>
          <p:cNvPr id="12" name="Title 5">
            <a:extLst>
              <a:ext uri="{FF2B5EF4-FFF2-40B4-BE49-F238E27FC236}">
                <a16:creationId xmlns:a16="http://schemas.microsoft.com/office/drawing/2014/main" id="{8C82B18D-6480-99A5-6009-92E53DF3F90C}"/>
              </a:ext>
            </a:extLst>
          </p:cNvPr>
          <p:cNvSpPr txBox="1">
            <a:spLocks/>
          </p:cNvSpPr>
          <p:nvPr/>
        </p:nvSpPr>
        <p:spPr>
          <a:xfrm>
            <a:off x="145629" y="240000"/>
            <a:ext cx="4853092" cy="1158016"/>
          </a:xfrm>
          <a:prstGeom prst="rect">
            <a:avLst/>
          </a:prstGeom>
          <a:solidFill>
            <a:srgbClr val="EDEDED"/>
          </a:solidFill>
        </p:spPr>
        <p:txBody>
          <a:bodyPr/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CH" sz="3600" dirty="0">
                <a:latin typeface="+mn-lt"/>
              </a:rPr>
              <a:t>Avancement dans le</a:t>
            </a:r>
          </a:p>
          <a:p>
            <a:pPr>
              <a:lnSpc>
                <a:spcPct val="100000"/>
              </a:lnSpc>
            </a:pPr>
            <a:r>
              <a:rPr lang="en-CH" sz="3600" dirty="0">
                <a:latin typeface="+mn-lt"/>
              </a:rPr>
              <a:t>dialogue territorial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7CCA1F9-0DE8-2567-5C0B-17824ABD29D7}"/>
              </a:ext>
            </a:extLst>
          </p:cNvPr>
          <p:cNvSpPr txBox="1"/>
          <p:nvPr/>
        </p:nvSpPr>
        <p:spPr>
          <a:xfrm>
            <a:off x="145629" y="4331525"/>
            <a:ext cx="3763052" cy="2389950"/>
          </a:xfrm>
          <a:prstGeom prst="rect">
            <a:avLst/>
          </a:prstGeom>
          <a:solidFill>
            <a:srgbClr val="EDEDED"/>
          </a:solidFill>
        </p:spPr>
        <p:txBody>
          <a:bodyPr wrap="square" rIns="0" rtlCol="0">
            <a:spAutoFit/>
          </a:bodyPr>
          <a:lstStyle/>
          <a:p>
            <a:pPr algn="l"/>
            <a:r>
              <a:rPr lang="fr-CH" sz="2133" dirty="0"/>
              <a:t>Régulières réunions de travail avec les communes.</a:t>
            </a:r>
          </a:p>
          <a:p>
            <a:pPr algn="l"/>
            <a:endParaRPr lang="fr-CH" sz="2133" dirty="0"/>
          </a:p>
          <a:p>
            <a:pPr algn="l"/>
            <a:r>
              <a:rPr lang="fr-CH" sz="2133" dirty="0"/>
              <a:t>Sessions d’information et d’échange publiques sont en train d’être organisés avec les communes.</a:t>
            </a:r>
          </a:p>
        </p:txBody>
      </p:sp>
      <p:pic>
        <p:nvPicPr>
          <p:cNvPr id="2" name="Image 2" descr="Une image contenant Police, Graphique, graphisme, logo&#10;&#10;Description générée automatiquement">
            <a:extLst>
              <a:ext uri="{FF2B5EF4-FFF2-40B4-BE49-F238E27FC236}">
                <a16:creationId xmlns:a16="http://schemas.microsoft.com/office/drawing/2014/main" id="{E6F3F61B-1241-06E9-1DC1-34EB9D76A2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69108" y="136105"/>
            <a:ext cx="451620" cy="451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47036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E5909CA-1CDA-57AB-3F3E-148B59F85D2F}"/>
              </a:ext>
            </a:extLst>
          </p:cNvPr>
          <p:cNvSpPr txBox="1"/>
          <p:nvPr/>
        </p:nvSpPr>
        <p:spPr>
          <a:xfrm>
            <a:off x="0" y="2300453"/>
            <a:ext cx="12192000" cy="225709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fr-CH" sz="6667" dirty="0">
                <a:solidFill>
                  <a:schemeClr val="bg1"/>
                </a:solidFill>
                <a:cs typeface="Arial"/>
              </a:rPr>
              <a:t>Des caractéristiques</a:t>
            </a:r>
          </a:p>
          <a:p>
            <a:pPr algn="ctr"/>
            <a:r>
              <a:rPr lang="fr-CH" sz="6667" dirty="0">
                <a:solidFill>
                  <a:schemeClr val="bg1"/>
                </a:solidFill>
                <a:cs typeface="Arial"/>
              </a:rPr>
              <a:t>clefs du FCC </a:t>
            </a:r>
            <a:r>
              <a:rPr lang="fr-CH" sz="7200" dirty="0">
                <a:solidFill>
                  <a:schemeClr val="bg1"/>
                </a:solidFill>
                <a:cs typeface="Arial"/>
              </a:rPr>
              <a:t> </a:t>
            </a:r>
            <a:endParaRPr lang="fr-CH" sz="2400" dirty="0">
              <a:solidFill>
                <a:schemeClr val="bg1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9027278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55152EC-85AF-9E22-EFF9-F1B772409E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F7B2E41-D45D-C461-C28D-C45E1CA1060D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0580864" y="0"/>
            <a:ext cx="1439864" cy="374781"/>
          </a:xfrm>
        </p:spPr>
        <p:txBody>
          <a:bodyPr/>
          <a:lstStyle/>
          <a:p>
            <a:fld id="{D14C7E88-7948-D841-83D7-83B72EAFD754}" type="slidenum">
              <a:rPr lang="en-GB" smtClean="0"/>
              <a:pPr/>
              <a:t>36</a:t>
            </a:fld>
            <a:endParaRPr lang="en-GB" dirty="0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0B1CE03D-66D1-DE29-B4F2-28BADA2E0A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Besoin d’électricité </a:t>
            </a:r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D68599F9-3E95-EC52-6363-804B70DBA6F5}"/>
              </a:ext>
            </a:extLst>
          </p:cNvPr>
          <p:cNvSpPr txBox="1">
            <a:spLocks/>
          </p:cNvSpPr>
          <p:nvPr/>
        </p:nvSpPr>
        <p:spPr>
          <a:xfrm>
            <a:off x="171272" y="4293787"/>
            <a:ext cx="6961368" cy="714989"/>
          </a:xfrm>
          <a:prstGeom prst="rect">
            <a:avLst/>
          </a:prstGeom>
          <a:noFill/>
        </p:spPr>
        <p:txBody>
          <a:bodyPr vert="horz" lIns="121920" tIns="60960" rIns="121920" bIns="60960" rtlCol="0" anchor="t" anchorCtr="0">
            <a:noAutofit/>
          </a:bodyPr>
          <a:lstStyle>
            <a:defPPr>
              <a:defRPr lang="fr-FR"/>
            </a:defPPr>
            <a:lvl1pPr marL="0" algn="r" defTabSz="9144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CH" sz="2000" b="1" dirty="0"/>
              <a:t>Pour le FCC-</a:t>
            </a:r>
            <a:r>
              <a:rPr lang="fr-CH" sz="2000" b="1" dirty="0" err="1"/>
              <a:t>ee</a:t>
            </a:r>
            <a:r>
              <a:rPr lang="fr-CH" sz="2000" b="1" dirty="0"/>
              <a:t> : en moyenne 1.3 TWh/an.</a:t>
            </a:r>
          </a:p>
          <a:p>
            <a:pPr algn="l"/>
            <a:r>
              <a:rPr lang="fr-CH" sz="2000" b="1" dirty="0"/>
              <a:t>Consommation totale du CERN : environ 1.9 TWh/an</a:t>
            </a:r>
            <a:r>
              <a:rPr lang="fr-CH" sz="2000" dirty="0">
                <a:cs typeface="Arial"/>
              </a:rPr>
              <a:t>.</a:t>
            </a:r>
            <a:endParaRPr lang="fr-CH" sz="2000" dirty="0"/>
          </a:p>
        </p:txBody>
      </p:sp>
      <p:sp>
        <p:nvSpPr>
          <p:cNvPr id="5" name="TextBox 6">
            <a:extLst>
              <a:ext uri="{FF2B5EF4-FFF2-40B4-BE49-F238E27FC236}">
                <a16:creationId xmlns:a16="http://schemas.microsoft.com/office/drawing/2014/main" id="{D330DD2D-71B2-336B-358C-A6C8ABD3B58C}"/>
              </a:ext>
            </a:extLst>
          </p:cNvPr>
          <p:cNvSpPr txBox="1"/>
          <p:nvPr/>
        </p:nvSpPr>
        <p:spPr>
          <a:xfrm>
            <a:off x="171272" y="5008777"/>
            <a:ext cx="11472912" cy="132804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21920" tIns="48000" rIns="121920" bIns="4800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80990" indent="-380990">
              <a:buFont typeface="Arial"/>
              <a:buChar char="•"/>
            </a:pPr>
            <a:r>
              <a:rPr lang="fr-CH" sz="2000" dirty="0">
                <a:solidFill>
                  <a:schemeClr val="bg1"/>
                </a:solidFill>
              </a:rPr>
              <a:t>Exploitation sur la moitié de l’année.​</a:t>
            </a:r>
          </a:p>
          <a:p>
            <a:pPr marL="380990" indent="-380990">
              <a:buFont typeface="Arial"/>
              <a:buChar char="•"/>
            </a:pPr>
            <a:r>
              <a:rPr lang="fr-CH" sz="2000" dirty="0">
                <a:solidFill>
                  <a:schemeClr val="bg1"/>
                </a:solidFill>
              </a:rPr>
              <a:t>Adaptabilité à la disponibilité du réseau.</a:t>
            </a:r>
          </a:p>
          <a:p>
            <a:pPr marL="380990" indent="-380990">
              <a:buFont typeface="Arial"/>
              <a:buChar char="•"/>
            </a:pPr>
            <a:r>
              <a:rPr lang="fr-CH" sz="2000" dirty="0">
                <a:solidFill>
                  <a:schemeClr val="bg1"/>
                </a:solidFill>
              </a:rPr>
              <a:t>Aucune concurrence sur la disponibilité.</a:t>
            </a:r>
          </a:p>
          <a:p>
            <a:pPr marL="380990" indent="-380990">
              <a:buFont typeface="Arial"/>
              <a:buChar char="•"/>
            </a:pPr>
            <a:r>
              <a:rPr lang="fr-CH" sz="2000" dirty="0">
                <a:solidFill>
                  <a:schemeClr val="bg1"/>
                </a:solidFill>
              </a:rPr>
              <a:t>Contribue au renforcement de la stabilité du réseau.</a:t>
            </a:r>
          </a:p>
        </p:txBody>
      </p:sp>
      <p:pic>
        <p:nvPicPr>
          <p:cNvPr id="10" name="Image 2" descr="Une image contenant Police, Graphique, graphisme, logo&#10;&#10;Description générée automatiquement">
            <a:extLst>
              <a:ext uri="{FF2B5EF4-FFF2-40B4-BE49-F238E27FC236}">
                <a16:creationId xmlns:a16="http://schemas.microsoft.com/office/drawing/2014/main" id="{8092BE07-EA18-DC67-579A-F3E03F1A0C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69108" y="136105"/>
            <a:ext cx="451620" cy="451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664740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F7B2E41-D45D-C461-C28D-C45E1CA1060D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0580864" y="0"/>
            <a:ext cx="1439864" cy="374781"/>
          </a:xfrm>
        </p:spPr>
        <p:txBody>
          <a:bodyPr/>
          <a:lstStyle/>
          <a:p>
            <a:fld id="{D14C7E88-7948-D841-83D7-83B72EAFD754}" type="slidenum">
              <a:rPr lang="en-GB" smtClean="0"/>
              <a:pPr/>
              <a:t>37</a:t>
            </a:fld>
            <a:endParaRPr lang="en-GB" dirty="0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0B1CE03D-66D1-DE29-B4F2-28BADA2E0A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/>
              <a:t>1.3 TWh par an correspond à …</a:t>
            </a:r>
            <a:r>
              <a:rPr lang="fr-FR" dirty="0"/>
              <a:t> </a:t>
            </a:r>
          </a:p>
        </p:txBody>
      </p:sp>
      <p:pic>
        <p:nvPicPr>
          <p:cNvPr id="7" name="Picture 2" descr="CHINA-INNER MONGOLIA-BIG DATA INDUSTRY (CN)">
            <a:extLst>
              <a:ext uri="{FF2B5EF4-FFF2-40B4-BE49-F238E27FC236}">
                <a16:creationId xmlns:a16="http://schemas.microsoft.com/office/drawing/2014/main" id="{02412F64-DE3E-94F2-002C-17FE55226AE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82"/>
          <a:stretch/>
        </p:blipFill>
        <p:spPr bwMode="auto">
          <a:xfrm>
            <a:off x="499884" y="2332580"/>
            <a:ext cx="5555179" cy="3878764"/>
          </a:xfrm>
          <a:prstGeom prst="rect">
            <a:avLst/>
          </a:prstGeom>
          <a:noFill/>
          <a:effectLst>
            <a:softEdge rad="254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>
            <a:extLst>
              <a:ext uri="{FF2B5EF4-FFF2-40B4-BE49-F238E27FC236}">
                <a16:creationId xmlns:a16="http://schemas.microsoft.com/office/drawing/2014/main" id="{AE35C8E4-315D-0C2E-D00E-DB53E8937AF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39" r="17995"/>
          <a:stretch/>
        </p:blipFill>
        <p:spPr bwMode="auto">
          <a:xfrm>
            <a:off x="7379321" y="2147545"/>
            <a:ext cx="4250087" cy="4248833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>
            <a:extLst>
              <a:ext uri="{FF2B5EF4-FFF2-40B4-BE49-F238E27FC236}">
                <a16:creationId xmlns:a16="http://schemas.microsoft.com/office/drawing/2014/main" id="{7037BE48-EEFD-2256-139D-10AB01E7025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39" r="17995"/>
          <a:stretch/>
        </p:blipFill>
        <p:spPr bwMode="auto">
          <a:xfrm>
            <a:off x="7379320" y="2147545"/>
            <a:ext cx="4250087" cy="4248833"/>
          </a:xfrm>
          <a:prstGeom prst="pie">
            <a:avLst>
              <a:gd name="adj1" fmla="val 10779294"/>
              <a:gd name="adj2" fmla="val 16200000"/>
            </a:avLst>
          </a:prstGeom>
          <a:noFill/>
          <a:ln w="5715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219C5888-31D4-FC4E-6089-FBE0A592611C}"/>
              </a:ext>
            </a:extLst>
          </p:cNvPr>
          <p:cNvSpPr txBox="1">
            <a:spLocks/>
          </p:cNvSpPr>
          <p:nvPr/>
        </p:nvSpPr>
        <p:spPr>
          <a:xfrm>
            <a:off x="499884" y="1110097"/>
            <a:ext cx="5123654" cy="806851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fr-FR"/>
            </a:defPPr>
            <a:lvl1pPr marL="0" algn="r" defTabSz="9144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H" sz="1800" b="1"/>
              <a:t>La consommation d’un seul centre de calcul </a:t>
            </a:r>
            <a:r>
              <a:rPr lang="en-CH" sz="1800"/>
              <a:t>de </a:t>
            </a:r>
            <a:r>
              <a:rPr lang="fr-FR" sz="1800" dirty="0"/>
              <a:t>« </a:t>
            </a:r>
            <a:r>
              <a:rPr lang="en-CH" sz="1800"/>
              <a:t>China Telecom</a:t>
            </a:r>
            <a:r>
              <a:rPr lang="fr-FR" sz="1800" dirty="0"/>
              <a:t> »</a:t>
            </a:r>
            <a:r>
              <a:rPr lang="en-CH" sz="1800"/>
              <a:t> à Hohhot sur 100 ha de terrain.</a:t>
            </a:r>
            <a:endParaRPr lang="en-CH" sz="1800" dirty="0"/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F900C67D-4987-317E-A5EF-3B8F347A4846}"/>
              </a:ext>
            </a:extLst>
          </p:cNvPr>
          <p:cNvSpPr txBox="1">
            <a:spLocks/>
          </p:cNvSpPr>
          <p:nvPr/>
        </p:nvSpPr>
        <p:spPr>
          <a:xfrm>
            <a:off x="6785756" y="1251614"/>
            <a:ext cx="6010726" cy="80685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fr-FR" sz="1800" b="1" dirty="0">
                <a:solidFill>
                  <a:schemeClr val="bg1"/>
                </a:solidFill>
              </a:rPr>
              <a:t>1/4</a:t>
            </a:r>
            <a:r>
              <a:rPr lang="en-CH" sz="1800" b="1" dirty="0">
                <a:solidFill>
                  <a:schemeClr val="bg1"/>
                </a:solidFill>
              </a:rPr>
              <a:t> d’une production industrielle chimique à Ludwigshafen </a:t>
            </a:r>
            <a:r>
              <a:rPr lang="en-CH" sz="1800" dirty="0">
                <a:solidFill>
                  <a:schemeClr val="bg1"/>
                </a:solidFill>
              </a:rPr>
              <a:t>(</a:t>
            </a:r>
            <a:r>
              <a:rPr lang="fr-FR" sz="1800" dirty="0">
                <a:solidFill>
                  <a:schemeClr val="bg1"/>
                </a:solidFill>
              </a:rPr>
              <a:t>DE</a:t>
            </a:r>
            <a:r>
              <a:rPr lang="en-CH" sz="1800" dirty="0">
                <a:solidFill>
                  <a:schemeClr val="bg1"/>
                </a:solidFill>
              </a:rPr>
              <a:t>) </a:t>
            </a:r>
            <a:r>
              <a:rPr lang="fr-FR" sz="1800" dirty="0">
                <a:solidFill>
                  <a:schemeClr val="bg1"/>
                </a:solidFill>
              </a:rPr>
              <a:t>qui consomme</a:t>
            </a:r>
            <a:r>
              <a:rPr lang="en-CH" sz="1800" dirty="0">
                <a:solidFill>
                  <a:schemeClr val="bg1"/>
                </a:solidFill>
              </a:rPr>
              <a:t> 5.3 TWh par an.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B8A815BF-14EE-39D2-EB54-0BEDDFE18767}"/>
              </a:ext>
            </a:extLst>
          </p:cNvPr>
          <p:cNvSpPr txBox="1"/>
          <p:nvPr/>
        </p:nvSpPr>
        <p:spPr>
          <a:xfrm>
            <a:off x="7986713" y="3044279"/>
            <a:ext cx="12573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b="1" dirty="0">
                <a:solidFill>
                  <a:schemeClr val="bg1"/>
                </a:solidFill>
              </a:rPr>
              <a:t>1/4</a:t>
            </a:r>
          </a:p>
        </p:txBody>
      </p:sp>
    </p:spTree>
    <p:extLst>
      <p:ext uri="{BB962C8B-B14F-4D97-AF65-F5344CB8AC3E}">
        <p14:creationId xmlns:p14="http://schemas.microsoft.com/office/powerpoint/2010/main" val="479347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F7B2E41-D45D-C461-C28D-C45E1CA1060D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0580864" y="0"/>
            <a:ext cx="1439864" cy="374781"/>
          </a:xfrm>
        </p:spPr>
        <p:txBody>
          <a:bodyPr/>
          <a:lstStyle/>
          <a:p>
            <a:fld id="{D14C7E88-7948-D841-83D7-83B72EAFD754}" type="slidenum">
              <a:rPr lang="en-GB" smtClean="0"/>
              <a:pPr/>
              <a:t>38</a:t>
            </a:fld>
            <a:endParaRPr lang="en-GB" dirty="0"/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FF2A7A14-EB2E-7231-37AA-74D82D5A35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Empreinte de l’énergie consommé : 40 000 tonnes / an</a:t>
            </a: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9D7522AD-F84A-284C-EF38-59A4DAAE1A01}"/>
              </a:ext>
            </a:extLst>
          </p:cNvPr>
          <p:cNvSpPr txBox="1">
            <a:spLocks/>
          </p:cNvSpPr>
          <p:nvPr/>
        </p:nvSpPr>
        <p:spPr>
          <a:xfrm>
            <a:off x="171272" y="767137"/>
            <a:ext cx="11849456" cy="463147"/>
          </a:xfrm>
          <a:prstGeom prst="rect">
            <a:avLst/>
          </a:prstGeom>
          <a:noFill/>
        </p:spPr>
        <p:txBody>
          <a:bodyPr vert="horz" lIns="121920" tIns="60960" rIns="121920" bIns="60960" rtlCol="0" anchor="t" anchorCtr="0">
            <a:noAutofit/>
          </a:bodyPr>
          <a:lstStyle>
            <a:defPPr>
              <a:defRPr lang="fr-FR"/>
            </a:defPPr>
            <a:lvl1pPr marL="0" algn="r" defTabSz="9144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</a:pPr>
            <a:r>
              <a:rPr lang="fr-FR" sz="2400" dirty="0"/>
              <a:t>Soit </a:t>
            </a:r>
            <a:r>
              <a:rPr lang="en-CH" sz="2400" dirty="0"/>
              <a:t>à l’empreinte carbone d’un clip très connue,</a:t>
            </a:r>
            <a:r>
              <a:rPr lang="fr-FR" sz="2400" dirty="0"/>
              <a:t> </a:t>
            </a:r>
            <a:r>
              <a:rPr lang="en-CH" sz="2400" dirty="0"/>
              <a:t>vue 8.</a:t>
            </a:r>
            <a:r>
              <a:rPr lang="fr-FR" sz="2400" dirty="0"/>
              <a:t>4</a:t>
            </a:r>
            <a:r>
              <a:rPr lang="en-CH" sz="2400" dirty="0"/>
              <a:t> milliards de fois sur Youtube.</a:t>
            </a:r>
          </a:p>
        </p:txBody>
      </p:sp>
      <p:pic>
        <p:nvPicPr>
          <p:cNvPr id="9" name="Picture 8" descr="A screenshot of a video&#10;&#10;Description automatically generated">
            <a:extLst>
              <a:ext uri="{FF2B5EF4-FFF2-40B4-BE49-F238E27FC236}">
                <a16:creationId xmlns:a16="http://schemas.microsoft.com/office/drawing/2014/main" id="{F5F749A7-AFFA-E1E4-F24F-94A62F5B619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2" r="196"/>
          <a:stretch/>
        </p:blipFill>
        <p:spPr>
          <a:xfrm>
            <a:off x="1510613" y="1398169"/>
            <a:ext cx="9070051" cy="5323726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5CA76819-C506-6C07-A017-C750E62A2871}"/>
              </a:ext>
            </a:extLst>
          </p:cNvPr>
          <p:cNvSpPr/>
          <p:nvPr/>
        </p:nvSpPr>
        <p:spPr>
          <a:xfrm>
            <a:off x="10245974" y="1398169"/>
            <a:ext cx="214045" cy="231281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5" name="Image 4" descr="Une image contenant texte, capture d’écran&#10;&#10;Description générée automatiquement">
            <a:extLst>
              <a:ext uri="{FF2B5EF4-FFF2-40B4-BE49-F238E27FC236}">
                <a16:creationId xmlns:a16="http://schemas.microsoft.com/office/drawing/2014/main" id="{ADD963E0-E858-0FF9-60C4-56A95C665A6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69648"/>
          <a:stretch/>
        </p:blipFill>
        <p:spPr>
          <a:xfrm>
            <a:off x="3865627" y="1409706"/>
            <a:ext cx="3340100" cy="231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438691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41A200E4-F558-4085-3050-64E86F9BDDC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" t="16010" r="323" b="9459"/>
          <a:stretch/>
        </p:blipFill>
        <p:spPr bwMode="auto">
          <a:xfrm>
            <a:off x="0" y="767136"/>
            <a:ext cx="12192000" cy="6090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F7B2E41-D45D-C461-C28D-C45E1CA1060D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0580864" y="0"/>
            <a:ext cx="1439864" cy="374781"/>
          </a:xfrm>
        </p:spPr>
        <p:txBody>
          <a:bodyPr/>
          <a:lstStyle/>
          <a:p>
            <a:fld id="{D14C7E88-7948-D841-83D7-83B72EAFD754}" type="slidenum">
              <a:rPr lang="en-GB" smtClean="0"/>
              <a:pPr/>
              <a:t>39</a:t>
            </a:fld>
            <a:endParaRPr lang="en-GB" dirty="0"/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FF2A7A14-EB2E-7231-37AA-74D82D5A35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Empreinte carbone du génie civil</a:t>
            </a: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9D7522AD-F84A-284C-EF38-59A4DAAE1A01}"/>
              </a:ext>
            </a:extLst>
          </p:cNvPr>
          <p:cNvSpPr txBox="1">
            <a:spLocks/>
          </p:cNvSpPr>
          <p:nvPr/>
        </p:nvSpPr>
        <p:spPr>
          <a:xfrm>
            <a:off x="237331" y="903242"/>
            <a:ext cx="11181761" cy="1249754"/>
          </a:xfrm>
          <a:prstGeom prst="rect">
            <a:avLst/>
          </a:prstGeom>
          <a:noFill/>
        </p:spPr>
        <p:txBody>
          <a:bodyPr vert="horz" lIns="121920" tIns="60960" rIns="121920" bIns="60960" rtlCol="0" anchor="t" anchorCtr="0">
            <a:noAutofit/>
          </a:bodyPr>
          <a:lstStyle>
            <a:defPPr>
              <a:defRPr lang="fr-FR"/>
            </a:defPPr>
            <a:lvl1pPr marL="0" algn="r" defTabSz="9144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fr-CH" sz="2800" dirty="0"/>
              <a:t>Analyse en cours.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fr-CH" sz="2800" dirty="0">
                <a:cs typeface="Arial"/>
              </a:rPr>
              <a:t>Processus d’optimisation pris en compte.</a:t>
            </a:r>
          </a:p>
          <a:p>
            <a:pPr algn="l"/>
            <a:r>
              <a:rPr lang="fr-CH" sz="2800" b="1" dirty="0"/>
              <a:t>Rendez-vous fin 2024 pour la publication de l’étude sur ce sujet.  </a:t>
            </a:r>
            <a:endParaRPr lang="fr-CH" sz="2800" b="1" dirty="0">
              <a:cs typeface="Arial"/>
            </a:endParaRPr>
          </a:p>
        </p:txBody>
      </p:sp>
      <p:pic>
        <p:nvPicPr>
          <p:cNvPr id="5" name="Image 2" descr="Une image contenant Police, Graphique, graphisme, logo&#10;&#10;Description générée automatiquement">
            <a:extLst>
              <a:ext uri="{FF2B5EF4-FFF2-40B4-BE49-F238E27FC236}">
                <a16:creationId xmlns:a16="http://schemas.microsoft.com/office/drawing/2014/main" id="{CCDB00FE-8217-6C3B-C062-ADB69B3207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69108" y="136105"/>
            <a:ext cx="451620" cy="451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19771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DD6ADB1-FB5F-ED48-839B-25CC3027B3B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/>
            <a:fld id="{88A1DFE4-5FC5-43BD-BB7E-75EAD82B965F}" type="slidenum">
              <a:rPr/>
              <a:pPr algn="r" rtl="0"/>
              <a:t>4</a:t>
            </a:fld>
            <a:endParaRPr lang="fr" noProof="0" dirty="0"/>
          </a:p>
        </p:txBody>
      </p:sp>
      <p:pic>
        <p:nvPicPr>
          <p:cNvPr id="26" name="Picture Placeholder 25">
            <a:extLst>
              <a:ext uri="{FF2B5EF4-FFF2-40B4-BE49-F238E27FC236}">
                <a16:creationId xmlns:a16="http://schemas.microsoft.com/office/drawing/2014/main" id="{35E92F73-615E-324B-A212-F44F96AC8CEE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l="8817" r="8817"/>
          <a:stretch>
            <a:fillRect/>
          </a:stretch>
        </p:blipFill>
        <p:spPr>
          <a:xfrm>
            <a:off x="623094" y="1628560"/>
            <a:ext cx="3384551" cy="2313000"/>
          </a:xfrm>
        </p:spPr>
      </p:pic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3E5E9612-D565-0347-B47F-F8769A1426BB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/>
          <a:srcRect l="13850" r="13850"/>
          <a:stretch/>
        </p:blipFill>
        <p:spPr>
          <a:xfrm>
            <a:off x="4403726" y="1628560"/>
            <a:ext cx="3384551" cy="2313000"/>
          </a:xfr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43BEC0E-F490-1D40-A9C5-47A49FCFE09E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90400" y="4018969"/>
            <a:ext cx="3474000" cy="1528945"/>
          </a:xfr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fr" sz="1867" dirty="0"/>
              <a:t>Nous avons appris que les </a:t>
            </a:r>
            <a:r>
              <a:rPr lang="fr" sz="1867" b="1" dirty="0"/>
              <a:t>neutrinos</a:t>
            </a:r>
            <a:r>
              <a:rPr lang="fr" sz="1867" dirty="0"/>
              <a:t> sont des particules qui </a:t>
            </a:r>
            <a:r>
              <a:rPr lang="fr" sz="1867" b="1" dirty="0"/>
              <a:t>ont une masse</a:t>
            </a:r>
            <a:r>
              <a:rPr lang="fr" sz="1867" dirty="0"/>
              <a:t>, </a:t>
            </a:r>
            <a:r>
              <a:rPr lang="fr" sz="1867" b="1" dirty="0"/>
              <a:t>même si</a:t>
            </a:r>
            <a:r>
              <a:rPr lang="fr" sz="1867" dirty="0"/>
              <a:t> le Modèle Standard leur </a:t>
            </a:r>
            <a:r>
              <a:rPr lang="fr" sz="1867" b="1" dirty="0"/>
              <a:t>avait prédit </a:t>
            </a:r>
            <a:r>
              <a:rPr lang="fr" sz="1867" dirty="0"/>
              <a:t>une </a:t>
            </a:r>
            <a:r>
              <a:rPr lang="fr" sz="1867" b="1" dirty="0"/>
              <a:t>masse nulle</a:t>
            </a:r>
            <a:r>
              <a:rPr lang="fr" sz="1867" dirty="0"/>
              <a:t>.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6AE937C7-96AB-5848-8856-04032C2A552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359000" y="4018969"/>
            <a:ext cx="3474000" cy="1816266"/>
          </a:xfr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fr" sz="1867" dirty="0"/>
              <a:t>Nous savons qu’il existe une </a:t>
            </a:r>
            <a:r>
              <a:rPr lang="fr" sz="1867" b="1" dirty="0"/>
              <a:t>asymétrie entre la matière et l’antimatière</a:t>
            </a:r>
            <a:r>
              <a:rPr lang="fr" sz="1867" dirty="0"/>
              <a:t>, mais </a:t>
            </a:r>
            <a:r>
              <a:rPr lang="fr" sz="1867" b="1" dirty="0"/>
              <a:t>il n’existe aucune explication </a:t>
            </a:r>
            <a:r>
              <a:rPr lang="fr" sz="1867" dirty="0"/>
              <a:t>concernant sa nature et son origine.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D3563457-300B-6D47-ADB3-838F0764FE98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127600" y="4018968"/>
            <a:ext cx="3474000" cy="954300"/>
          </a:xfr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fr-FR" sz="1867" dirty="0"/>
              <a:t>Il Il n’existe </a:t>
            </a:r>
            <a:r>
              <a:rPr lang="fr-FR" sz="1867" b="1" dirty="0"/>
              <a:t>aucune théorie quantique de la gravité qui soit cohérente</a:t>
            </a:r>
            <a:r>
              <a:rPr lang="fr-FR" sz="1867" dirty="0"/>
              <a:t>.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9ED2098D-B57D-6C46-9745-CC83138F582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174752" y="721784"/>
            <a:ext cx="11017249" cy="641349"/>
          </a:xfrm>
        </p:spPr>
        <p:txBody>
          <a:bodyPr/>
          <a:lstStyle/>
          <a:p>
            <a:pPr algn="l" rtl="0"/>
            <a:r>
              <a:rPr lang="fr" sz="3200" dirty="0"/>
              <a:t>Cependant, </a:t>
            </a:r>
            <a:r>
              <a:rPr lang="fr" sz="3200" u="sng" dirty="0"/>
              <a:t>nous savons</a:t>
            </a:r>
            <a:r>
              <a:rPr lang="fr" sz="3200" dirty="0"/>
              <a:t> que le modèle est incomplet !</a:t>
            </a:r>
          </a:p>
        </p:txBody>
      </p:sp>
      <p:pic>
        <p:nvPicPr>
          <p:cNvPr id="29" name="Picture Placeholder 28">
            <a:extLst>
              <a:ext uri="{FF2B5EF4-FFF2-40B4-BE49-F238E27FC236}">
                <a16:creationId xmlns:a16="http://schemas.microsoft.com/office/drawing/2014/main" id="{F1B704B1-EF38-BE4A-9E13-5DB098EB7A77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4"/>
          <a:srcRect l="5193" r="5193"/>
          <a:stretch>
            <a:fillRect/>
          </a:stretch>
        </p:blipFill>
        <p:spPr>
          <a:xfrm>
            <a:off x="8184357" y="1628560"/>
            <a:ext cx="3384551" cy="2313000"/>
          </a:xfrm>
        </p:spPr>
      </p:pic>
    </p:spTree>
    <p:extLst>
      <p:ext uri="{BB962C8B-B14F-4D97-AF65-F5344CB8AC3E}">
        <p14:creationId xmlns:p14="http://schemas.microsoft.com/office/powerpoint/2010/main" val="289869907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>
            <a:extLst>
              <a:ext uri="{FF2B5EF4-FFF2-40B4-BE49-F238E27FC236}">
                <a16:creationId xmlns:a16="http://schemas.microsoft.com/office/drawing/2014/main" id="{18AC4082-9771-A42B-1D11-5DA953C3D33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087" b="6977"/>
          <a:stretch/>
        </p:blipFill>
        <p:spPr bwMode="auto">
          <a:xfrm>
            <a:off x="0" y="767137"/>
            <a:ext cx="12192000" cy="6090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F7B2E41-D45D-C461-C28D-C45E1CA1060D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0580864" y="0"/>
            <a:ext cx="1439864" cy="374781"/>
          </a:xfrm>
        </p:spPr>
        <p:txBody>
          <a:bodyPr/>
          <a:lstStyle/>
          <a:p>
            <a:fld id="{D14C7E88-7948-D841-83D7-83B72EAFD754}" type="slidenum">
              <a:rPr lang="en-GB" smtClean="0"/>
              <a:pPr/>
              <a:t>40</a:t>
            </a:fld>
            <a:endParaRPr lang="en-GB" dirty="0"/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FF2A7A14-EB2E-7231-37AA-74D82D5A35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Besoin en eau</a:t>
            </a:r>
          </a:p>
        </p:txBody>
      </p:sp>
      <p:sp>
        <p:nvSpPr>
          <p:cNvPr id="4" name="Text Placeholder 10">
            <a:extLst>
              <a:ext uri="{FF2B5EF4-FFF2-40B4-BE49-F238E27FC236}">
                <a16:creationId xmlns:a16="http://schemas.microsoft.com/office/drawing/2014/main" id="{923DA0F8-AAD8-A3CD-094B-956D7921B899}"/>
              </a:ext>
            </a:extLst>
          </p:cNvPr>
          <p:cNvSpPr txBox="1">
            <a:spLocks/>
          </p:cNvSpPr>
          <p:nvPr/>
        </p:nvSpPr>
        <p:spPr>
          <a:xfrm>
            <a:off x="204294" y="3445501"/>
            <a:ext cx="11590624" cy="1517236"/>
          </a:xfrm>
          <a:prstGeom prst="rect">
            <a:avLst/>
          </a:prstGeom>
          <a:noFill/>
        </p:spPr>
        <p:txBody>
          <a:bodyPr vert="horz" lIns="121920" tIns="60960" rIns="121920" bIns="60960" rtlCol="0" anchor="t" anchorCtr="0">
            <a:noAutofit/>
          </a:bodyPr>
          <a:lstStyle>
            <a:defPPr>
              <a:defRPr lang="fr-FR"/>
            </a:defPPr>
            <a:lvl1pPr marL="0" algn="r" defTabSz="9144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CH" sz="2400" dirty="0"/>
              <a:t>Consommation d’eau du CERN (2022) : 3.2 millions de m</a:t>
            </a:r>
            <a:r>
              <a:rPr lang="fr-CH" sz="2400" baseline="30000" dirty="0"/>
              <a:t>3</a:t>
            </a:r>
            <a:r>
              <a:rPr lang="fr-CH" sz="2400" dirty="0"/>
              <a:t>.</a:t>
            </a:r>
          </a:p>
          <a:p>
            <a:pPr algn="l"/>
            <a:r>
              <a:rPr lang="fr-CH" sz="2400" b="1" dirty="0"/>
              <a:t>Pour le FCC, pas de nouvelle installation nécessaire.</a:t>
            </a:r>
          </a:p>
          <a:p>
            <a:pPr algn="l"/>
            <a:r>
              <a:rPr lang="fr-CH" sz="2400" b="1" dirty="0"/>
              <a:t>Consommation sera moins de 3.1 millions m</a:t>
            </a:r>
            <a:r>
              <a:rPr lang="fr-CH" sz="2400" b="1" baseline="30000" dirty="0"/>
              <a:t>3</a:t>
            </a:r>
            <a:r>
              <a:rPr lang="fr-CH" sz="2400" b="1" dirty="0"/>
              <a:t> par an</a:t>
            </a:r>
            <a:r>
              <a:rPr lang="fr-CH" sz="2400" dirty="0"/>
              <a:t>.</a:t>
            </a:r>
          </a:p>
          <a:p>
            <a:pPr algn="l"/>
            <a:r>
              <a:rPr lang="fr-CH" sz="2400" b="1" dirty="0"/>
              <a:t>Le FCC n’utilisera pas d’eau des nappes phréatiques.​</a:t>
            </a:r>
            <a:endParaRPr lang="fr-CH" sz="2400" b="1" dirty="0">
              <a:cs typeface="Arial"/>
            </a:endParaRPr>
          </a:p>
          <a:p>
            <a:pPr algn="l"/>
            <a:endParaRPr lang="fr-CH" sz="2400" dirty="0"/>
          </a:p>
          <a:p>
            <a:pPr algn="l"/>
            <a:endParaRPr lang="fr-CH" sz="2400" b="1" dirty="0">
              <a:cs typeface="Arial"/>
            </a:endParaRPr>
          </a:p>
          <a:p>
            <a:pPr algn="l"/>
            <a:r>
              <a:rPr lang="fr-CH" sz="2400" dirty="0"/>
              <a:t> </a:t>
            </a:r>
            <a:endParaRPr lang="fr-CH" sz="2400" dirty="0">
              <a:highlight>
                <a:srgbClr val="C0C0C0"/>
              </a:highlight>
            </a:endParaRPr>
          </a:p>
          <a:p>
            <a:pPr algn="l"/>
            <a:endParaRPr lang="fr-CH" sz="2400" dirty="0">
              <a:highlight>
                <a:srgbClr val="C0C0C0"/>
              </a:highlight>
              <a:cs typeface="Arial"/>
            </a:endParaRPr>
          </a:p>
          <a:p>
            <a:pPr algn="l"/>
            <a:endParaRPr lang="fr-CH" sz="2400" dirty="0">
              <a:highlight>
                <a:srgbClr val="C0C0C0"/>
              </a:highlight>
              <a:cs typeface="Arial"/>
            </a:endParaRPr>
          </a:p>
        </p:txBody>
      </p:sp>
      <p:sp>
        <p:nvSpPr>
          <p:cNvPr id="5" name="TextBox 3">
            <a:extLst>
              <a:ext uri="{FF2B5EF4-FFF2-40B4-BE49-F238E27FC236}">
                <a16:creationId xmlns:a16="http://schemas.microsoft.com/office/drawing/2014/main" id="{E4A29320-2E01-4F60-C105-C651F5856832}"/>
              </a:ext>
            </a:extLst>
          </p:cNvPr>
          <p:cNvSpPr txBox="1"/>
          <p:nvPr/>
        </p:nvSpPr>
        <p:spPr>
          <a:xfrm>
            <a:off x="171272" y="5860121"/>
            <a:ext cx="11590157" cy="86177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r-CH" sz="2400" dirty="0">
                <a:solidFill>
                  <a:schemeClr val="bg1"/>
                </a:solidFill>
              </a:rPr>
              <a:t>En comparaison :</a:t>
            </a:r>
            <a:br>
              <a:rPr lang="fr-CH" sz="2400" dirty="0">
                <a:solidFill>
                  <a:schemeClr val="bg1"/>
                </a:solidFill>
              </a:rPr>
            </a:br>
            <a:r>
              <a:rPr lang="fr-CH" sz="2400" dirty="0">
                <a:solidFill>
                  <a:schemeClr val="bg1"/>
                </a:solidFill>
              </a:rPr>
              <a:t>Chaque année 544 millions de m</a:t>
            </a:r>
            <a:r>
              <a:rPr lang="fr-CH" sz="2400" baseline="30000" dirty="0">
                <a:solidFill>
                  <a:schemeClr val="bg1"/>
                </a:solidFill>
              </a:rPr>
              <a:t>3</a:t>
            </a:r>
            <a:r>
              <a:rPr lang="fr-CH" sz="2400" dirty="0">
                <a:solidFill>
                  <a:schemeClr val="bg1"/>
                </a:solidFill>
              </a:rPr>
              <a:t> d’eau s’évaporent naturellement du lac Léman.​</a:t>
            </a:r>
            <a:endParaRPr lang="en-US" sz="2400" dirty="0">
              <a:solidFill>
                <a:schemeClr val="bg1"/>
              </a:solidFill>
              <a:cs typeface="Arial"/>
            </a:endParaRPr>
          </a:p>
        </p:txBody>
      </p:sp>
      <p:pic>
        <p:nvPicPr>
          <p:cNvPr id="2" name="Image 2" descr="Une image contenant Police, Graphique, graphisme, logo&#10;&#10;Description générée automatiquement">
            <a:extLst>
              <a:ext uri="{FF2B5EF4-FFF2-40B4-BE49-F238E27FC236}">
                <a16:creationId xmlns:a16="http://schemas.microsoft.com/office/drawing/2014/main" id="{36B104ED-B417-65FB-C860-07E5C3BE52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69108" y="136105"/>
            <a:ext cx="451620" cy="451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310452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9" descr="A large warehouse with shelves of food&#10;&#10;Description automatically generated with medium confidence">
            <a:extLst>
              <a:ext uri="{FF2B5EF4-FFF2-40B4-BE49-F238E27FC236}">
                <a16:creationId xmlns:a16="http://schemas.microsoft.com/office/drawing/2014/main" id="{33B34A90-14A2-581A-A07A-3542C731357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364" b="10315"/>
          <a:stretch/>
        </p:blipFill>
        <p:spPr>
          <a:xfrm flipH="1">
            <a:off x="-5" y="903242"/>
            <a:ext cx="12192001" cy="5954759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F7B2E41-D45D-C461-C28D-C45E1CA1060D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0580864" y="0"/>
            <a:ext cx="1439864" cy="374781"/>
          </a:xfrm>
        </p:spPr>
        <p:txBody>
          <a:bodyPr/>
          <a:lstStyle/>
          <a:p>
            <a:fld id="{D14C7E88-7948-D841-83D7-83B72EAFD754}" type="slidenum">
              <a:rPr lang="en-GB" smtClean="0"/>
              <a:pPr/>
              <a:t>41</a:t>
            </a:fld>
            <a:endParaRPr lang="en-GB" dirty="0"/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FF2A7A14-EB2E-7231-37AA-74D82D5A35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Valorisation de la chaleur résiduelle</a:t>
            </a:r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C296B7DA-15EA-7ECD-DEDE-63B6E3CB6F82}"/>
              </a:ext>
            </a:extLst>
          </p:cNvPr>
          <p:cNvSpPr txBox="1">
            <a:spLocks/>
          </p:cNvSpPr>
          <p:nvPr/>
        </p:nvSpPr>
        <p:spPr>
          <a:xfrm>
            <a:off x="317155" y="915185"/>
            <a:ext cx="11361498" cy="2018208"/>
          </a:xfrm>
          <a:prstGeom prst="rect">
            <a:avLst/>
          </a:prstGeom>
          <a:noFill/>
        </p:spPr>
        <p:txBody>
          <a:bodyPr vert="horz" lIns="121920" tIns="60960" rIns="121920" bIns="60960" rtlCol="0" anchor="t" anchorCtr="0">
            <a:noAutofit/>
          </a:bodyPr>
          <a:lstStyle>
            <a:defPPr>
              <a:defRPr lang="fr-FR"/>
            </a:defPPr>
            <a:lvl1pPr marL="0" algn="r" defTabSz="9144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400" dirty="0"/>
              <a:t>Un moyen efficace pour réduire l’empreinte carbone et les besoins en eau.</a:t>
            </a:r>
            <a:endParaRPr lang="fr-FR" sz="2400" dirty="0">
              <a:cs typeface="Arial"/>
            </a:endParaRP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400" dirty="0"/>
              <a:t>Améliore la compétitivité économique pour la région, grâce à un prix attractif.</a:t>
            </a:r>
            <a:endParaRPr lang="fr-FR" sz="2400" dirty="0">
              <a:cs typeface="Arial"/>
            </a:endParaRP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400" dirty="0"/>
              <a:t>Un système similaire est en place à Ferney-Voltaire</a:t>
            </a:r>
            <a:r>
              <a:rPr lang="fr-FR" sz="2133" dirty="0"/>
              <a:t>.</a:t>
            </a:r>
            <a:endParaRPr lang="fr-FR" sz="2133" dirty="0">
              <a:cs typeface="Arial"/>
            </a:endParaRP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D1908CD4-5381-9E3E-C7D2-B2DB1CD7CA8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46" t="10142" r="49396" b="25274"/>
          <a:stretch/>
        </p:blipFill>
        <p:spPr bwMode="auto">
          <a:xfrm rot="20968010">
            <a:off x="8849720" y="3761604"/>
            <a:ext cx="3055073" cy="34238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0AEC6A9F-51F6-5D58-3B84-3612F00D6087}"/>
              </a:ext>
            </a:extLst>
          </p:cNvPr>
          <p:cNvSpPr txBox="1">
            <a:spLocks/>
          </p:cNvSpPr>
          <p:nvPr/>
        </p:nvSpPr>
        <p:spPr>
          <a:xfrm>
            <a:off x="171272" y="5316964"/>
            <a:ext cx="8274459" cy="1275587"/>
          </a:xfrm>
          <a:prstGeom prst="rect">
            <a:avLst/>
          </a:prstGeom>
          <a:noFill/>
        </p:spPr>
        <p:txBody>
          <a:bodyPr vert="horz" lIns="121920" tIns="60960" rIns="121920" bIns="6096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fr-FR" sz="2400" dirty="0">
                <a:solidFill>
                  <a:schemeClr val="bg1"/>
                </a:solidFill>
              </a:rPr>
              <a:t>Potentiels :</a:t>
            </a:r>
            <a:endParaRPr lang="fr-FR" sz="2400" dirty="0">
              <a:solidFill>
                <a:schemeClr val="bg1"/>
              </a:solidFill>
              <a:cs typeface="Arial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fr-FR" sz="2400" dirty="0">
                <a:solidFill>
                  <a:schemeClr val="bg1"/>
                </a:solidFill>
              </a:rPr>
              <a:t>Hôpitaux, sites de production de fromage, écoles,</a:t>
            </a:r>
            <a:br>
              <a:rPr lang="fr-FR" sz="2400" dirty="0">
                <a:solidFill>
                  <a:schemeClr val="bg1"/>
                </a:solidFill>
              </a:rPr>
            </a:br>
            <a:r>
              <a:rPr lang="fr-FR" sz="2400" dirty="0">
                <a:solidFill>
                  <a:schemeClr val="bg1"/>
                </a:solidFill>
              </a:rPr>
              <a:t>bâtiments publics, aéroport …</a:t>
            </a:r>
            <a:endParaRPr lang="fr-FR" sz="2400" dirty="0">
              <a:solidFill>
                <a:schemeClr val="bg1"/>
              </a:solidFill>
              <a:cs typeface="Arial"/>
            </a:endParaRPr>
          </a:p>
        </p:txBody>
      </p:sp>
      <p:pic>
        <p:nvPicPr>
          <p:cNvPr id="4" name="Image 2" descr="Une image contenant Police, Graphique, graphisme, logo&#10;&#10;Description générée automatiquement">
            <a:extLst>
              <a:ext uri="{FF2B5EF4-FFF2-40B4-BE49-F238E27FC236}">
                <a16:creationId xmlns:a16="http://schemas.microsoft.com/office/drawing/2014/main" id="{C7235957-F33B-8680-6F13-EE1C4BAC969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69108" y="136105"/>
            <a:ext cx="451620" cy="451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119587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870F94E-C42D-0E9C-A885-38F8E82FC83B}"/>
              </a:ext>
            </a:extLst>
          </p:cNvPr>
          <p:cNvPicPr/>
          <p:nvPr/>
        </p:nvPicPr>
        <p:blipFill rotWithShape="1">
          <a:blip r:embed="rId3"/>
          <a:srcRect t="14303"/>
          <a:stretch/>
        </p:blipFill>
        <p:spPr>
          <a:xfrm>
            <a:off x="0" y="980902"/>
            <a:ext cx="12192000" cy="5877098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F7B2E41-D45D-C461-C28D-C45E1CA1060D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0580864" y="0"/>
            <a:ext cx="1439864" cy="374781"/>
          </a:xfrm>
        </p:spPr>
        <p:txBody>
          <a:bodyPr/>
          <a:lstStyle/>
          <a:p>
            <a:fld id="{D14C7E88-7948-D841-83D7-83B72EAFD754}" type="slidenum">
              <a:rPr lang="en-GB" smtClean="0"/>
              <a:pPr/>
              <a:t>42</a:t>
            </a:fld>
            <a:endParaRPr lang="en-GB" dirty="0"/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FF2A7A14-EB2E-7231-37AA-74D82D5A35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/>
              <a:t>Besoin foncier </a:t>
            </a:r>
            <a:endParaRPr lang="fr-FR" dirty="0"/>
          </a:p>
        </p:txBody>
      </p:sp>
      <p:sp>
        <p:nvSpPr>
          <p:cNvPr id="4" name="Text Placeholder 10">
            <a:extLst>
              <a:ext uri="{FF2B5EF4-FFF2-40B4-BE49-F238E27FC236}">
                <a16:creationId xmlns:a16="http://schemas.microsoft.com/office/drawing/2014/main" id="{BBD94F04-4F78-FA3A-F97D-423CC8DF8997}"/>
              </a:ext>
            </a:extLst>
          </p:cNvPr>
          <p:cNvSpPr txBox="1">
            <a:spLocks/>
          </p:cNvSpPr>
          <p:nvPr/>
        </p:nvSpPr>
        <p:spPr>
          <a:xfrm>
            <a:off x="171272" y="767137"/>
            <a:ext cx="11298733" cy="4563688"/>
          </a:xfrm>
          <a:prstGeom prst="rect">
            <a:avLst/>
          </a:prstGeom>
          <a:noFill/>
        </p:spPr>
        <p:txBody>
          <a:bodyPr vert="horz" lIns="121920" tIns="60960" rIns="121920" bIns="60960" rtlCol="0" anchor="t" anchorCtr="0">
            <a:noAutofit/>
          </a:bodyPr>
          <a:lstStyle>
            <a:defPPr>
              <a:defRPr lang="fr-FR"/>
            </a:defPPr>
            <a:lvl1pPr marL="0" algn="r" defTabSz="9144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CH" sz="2400" dirty="0"/>
              <a:t>Reduction lors du développement </a:t>
            </a:r>
            <a:r>
              <a:rPr lang="fr-FR" sz="2400" dirty="0"/>
              <a:t>du</a:t>
            </a:r>
            <a:r>
              <a:rPr lang="en-CH" sz="2400" dirty="0"/>
              <a:t> scénario de référence </a:t>
            </a:r>
            <a:r>
              <a:rPr lang="fr-FR" sz="2400" dirty="0"/>
              <a:t>:</a:t>
            </a:r>
            <a:endParaRPr lang="en-US" sz="2400" dirty="0"/>
          </a:p>
          <a:p>
            <a:pPr marL="228594" indent="-228594" algn="ctr"/>
            <a:endParaRPr lang="fr-FR" sz="2400" dirty="0"/>
          </a:p>
          <a:p>
            <a:pPr marL="228594" indent="-228594" algn="l"/>
            <a:r>
              <a:rPr lang="en-CH" sz="2400" dirty="0"/>
              <a:t>De 12 sites à </a:t>
            </a:r>
            <a:r>
              <a:rPr lang="en-CH" sz="2400" b="1" dirty="0"/>
              <a:t>8 sites</a:t>
            </a:r>
            <a:endParaRPr lang="en-CH" sz="2400" b="1" dirty="0">
              <a:cs typeface="Arial"/>
            </a:endParaRPr>
          </a:p>
          <a:p>
            <a:pPr marL="228594" indent="-228594" algn="l"/>
            <a:r>
              <a:rPr lang="en-CH" sz="2400" dirty="0"/>
              <a:t>De 100 ha à </a:t>
            </a:r>
            <a:r>
              <a:rPr lang="en-CH" sz="2400" b="1" dirty="0"/>
              <a:t>40 ha</a:t>
            </a:r>
            <a:endParaRPr lang="en-CH" sz="2400" b="1" dirty="0">
              <a:cs typeface="Arial"/>
            </a:endParaRPr>
          </a:p>
          <a:p>
            <a:pPr algn="l"/>
            <a:endParaRPr lang="en-CH" sz="2400" dirty="0">
              <a:cs typeface="Arial"/>
            </a:endParaRPr>
          </a:p>
          <a:p>
            <a:pPr algn="l"/>
            <a:r>
              <a:rPr lang="en-CH" sz="2400" b="1" dirty="0"/>
              <a:t>Réutilisation</a:t>
            </a:r>
            <a:r>
              <a:rPr lang="en-CH" sz="2400" dirty="0"/>
              <a:t> des sites existants.</a:t>
            </a:r>
            <a:endParaRPr lang="fr-FR" sz="2400" dirty="0">
              <a:cs typeface="Arial"/>
            </a:endParaRPr>
          </a:p>
          <a:p>
            <a:pPr algn="l"/>
            <a:r>
              <a:rPr lang="en-CH" sz="2400" dirty="0"/>
              <a:t>Projets de </a:t>
            </a:r>
            <a:r>
              <a:rPr lang="en-CH" sz="2400" b="1" dirty="0"/>
              <a:t>renaturalisation</a:t>
            </a:r>
            <a:r>
              <a:rPr lang="en-CH" sz="2400" dirty="0"/>
              <a:t> sont en développement.</a:t>
            </a:r>
            <a:endParaRPr lang="en-CH" sz="2400" dirty="0">
              <a:cs typeface="Arial"/>
            </a:endParaRP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5B076D92-FA3C-6F27-CEB6-8D8B2D04739B}"/>
              </a:ext>
            </a:extLst>
          </p:cNvPr>
          <p:cNvCxnSpPr/>
          <p:nvPr/>
        </p:nvCxnSpPr>
        <p:spPr>
          <a:xfrm>
            <a:off x="3150523" y="1622828"/>
            <a:ext cx="0" cy="671513"/>
          </a:xfrm>
          <a:prstGeom prst="line">
            <a:avLst/>
          </a:prstGeom>
          <a:ln w="34925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77B605E9-50BB-F564-5AB2-95273C73FA9A}"/>
              </a:ext>
            </a:extLst>
          </p:cNvPr>
          <p:cNvSpPr txBox="1"/>
          <p:nvPr/>
        </p:nvSpPr>
        <p:spPr>
          <a:xfrm>
            <a:off x="3146665" y="1604641"/>
            <a:ext cx="17002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1" dirty="0">
                <a:solidFill>
                  <a:schemeClr val="bg1"/>
                </a:solidFill>
              </a:rPr>
              <a:t>-60%</a:t>
            </a:r>
          </a:p>
        </p:txBody>
      </p:sp>
    </p:spTree>
    <p:extLst>
      <p:ext uri="{BB962C8B-B14F-4D97-AF65-F5344CB8AC3E}">
        <p14:creationId xmlns:p14="http://schemas.microsoft.com/office/powerpoint/2010/main" val="34463891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F7B2E41-D45D-C461-C28D-C45E1CA1060D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0580864" y="0"/>
            <a:ext cx="1439864" cy="374781"/>
          </a:xfrm>
        </p:spPr>
        <p:txBody>
          <a:bodyPr/>
          <a:lstStyle/>
          <a:p>
            <a:fld id="{D14C7E88-7948-D841-83D7-83B72EAFD754}" type="slidenum">
              <a:rPr lang="en-GB" smtClean="0"/>
              <a:pPr/>
              <a:t>43</a:t>
            </a:fld>
            <a:endParaRPr lang="en-GB" dirty="0"/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FF2A7A14-EB2E-7231-37AA-74D82D5A35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4 ha par an limité à 10 ans de construction</a:t>
            </a:r>
            <a:endParaRPr lang="fr-FR" dirty="0"/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F56A9191-5751-A47F-8879-787446703E40}"/>
              </a:ext>
            </a:extLst>
          </p:cNvPr>
          <p:cNvSpPr txBox="1">
            <a:spLocks/>
          </p:cNvSpPr>
          <p:nvPr/>
        </p:nvSpPr>
        <p:spPr>
          <a:xfrm>
            <a:off x="286710" y="1048757"/>
            <a:ext cx="5809290" cy="1486626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CH" sz="2400" b="1" dirty="0">
                <a:solidFill>
                  <a:schemeClr val="accent1"/>
                </a:solidFill>
              </a:rPr>
              <a:t>Artificialisation du sol</a:t>
            </a:r>
            <a:r>
              <a:rPr lang="fr-FR" sz="2400" b="1" dirty="0">
                <a:solidFill>
                  <a:schemeClr val="accent1"/>
                </a:solidFill>
              </a:rPr>
              <a:t> sur 1</a:t>
            </a:r>
            <a:r>
              <a:rPr lang="en-CH" sz="2400" b="1" dirty="0">
                <a:solidFill>
                  <a:schemeClr val="accent1"/>
                </a:solidFill>
              </a:rPr>
              <a:t> </a:t>
            </a:r>
            <a:r>
              <a:rPr lang="fr-FR" sz="2400" b="1" dirty="0">
                <a:solidFill>
                  <a:schemeClr val="accent1"/>
                </a:solidFill>
              </a:rPr>
              <a:t>an </a:t>
            </a:r>
            <a:endParaRPr lang="en-CH" sz="2400" b="1" dirty="0">
              <a:solidFill>
                <a:schemeClr val="accent1"/>
              </a:solidFill>
            </a:endParaRPr>
          </a:p>
          <a:p>
            <a:pPr>
              <a:lnSpc>
                <a:spcPct val="100000"/>
              </a:lnSpc>
              <a:tabLst>
                <a:tab pos="768331" algn="l"/>
                <a:tab pos="2304993" algn="l"/>
              </a:tabLst>
            </a:pPr>
            <a:r>
              <a:rPr lang="en-CH" sz="2400" b="1" dirty="0">
                <a:solidFill>
                  <a:srgbClr val="016EBD"/>
                </a:solidFill>
              </a:rPr>
              <a:t>France:</a:t>
            </a:r>
            <a:r>
              <a:rPr lang="fr-FR" sz="2400" b="1" dirty="0">
                <a:solidFill>
                  <a:srgbClr val="016EBD"/>
                </a:solidFill>
              </a:rPr>
              <a:t> </a:t>
            </a:r>
            <a:r>
              <a:rPr lang="en-CH" sz="2400" dirty="0">
                <a:solidFill>
                  <a:srgbClr val="016EBD"/>
                </a:solidFill>
              </a:rPr>
              <a:t>24’000 ha / an</a:t>
            </a:r>
            <a:r>
              <a:rPr lang="fr-FR" sz="2400" dirty="0">
                <a:solidFill>
                  <a:srgbClr val="016EBD"/>
                </a:solidFill>
              </a:rPr>
              <a:t>   soit</a:t>
            </a:r>
            <a:r>
              <a:rPr lang="en-CH" sz="2400" dirty="0">
                <a:solidFill>
                  <a:srgbClr val="016EBD"/>
                </a:solidFill>
              </a:rPr>
              <a:t> 66 ha / jour</a:t>
            </a:r>
          </a:p>
          <a:p>
            <a:pPr>
              <a:lnSpc>
                <a:spcPct val="100000"/>
              </a:lnSpc>
              <a:tabLst>
                <a:tab pos="768331" algn="l"/>
                <a:tab pos="2304993" algn="l"/>
              </a:tabLst>
            </a:pPr>
            <a:r>
              <a:rPr lang="en-CH" sz="2400" b="1" dirty="0">
                <a:solidFill>
                  <a:srgbClr val="E73B10"/>
                </a:solidFill>
              </a:rPr>
              <a:t>Suisse</a:t>
            </a:r>
            <a:r>
              <a:rPr lang="en-CH" sz="2400" dirty="0">
                <a:solidFill>
                  <a:srgbClr val="E73B10"/>
                </a:solidFill>
              </a:rPr>
              <a:t>: 4’745 ha / a</a:t>
            </a:r>
            <a:r>
              <a:rPr lang="fr-FR" sz="2400" dirty="0">
                <a:solidFill>
                  <a:srgbClr val="E73B10"/>
                </a:solidFill>
              </a:rPr>
              <a:t>n    soit</a:t>
            </a:r>
            <a:r>
              <a:rPr lang="en-CH" sz="2400" dirty="0">
                <a:solidFill>
                  <a:srgbClr val="E73B10"/>
                </a:solidFill>
              </a:rPr>
              <a:t> 13 ha / jour</a:t>
            </a:r>
          </a:p>
        </p:txBody>
      </p:sp>
      <p:pic>
        <p:nvPicPr>
          <p:cNvPr id="14" name="Picture 7">
            <a:extLst>
              <a:ext uri="{FF2B5EF4-FFF2-40B4-BE49-F238E27FC236}">
                <a16:creationId xmlns:a16="http://schemas.microsoft.com/office/drawing/2014/main" id="{4C485539-242A-854B-340B-57420753E8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0731" y="1048757"/>
            <a:ext cx="4880065" cy="4436903"/>
          </a:xfrm>
          <a:prstGeom prst="rect">
            <a:avLst/>
          </a:prstGeom>
        </p:spPr>
      </p:pic>
      <p:cxnSp>
        <p:nvCxnSpPr>
          <p:cNvPr id="16" name="Connecteur droit avec flèche 15">
            <a:extLst>
              <a:ext uri="{FF2B5EF4-FFF2-40B4-BE49-F238E27FC236}">
                <a16:creationId xmlns:a16="http://schemas.microsoft.com/office/drawing/2014/main" id="{63A5BBFE-4111-502F-F502-C0F79730A513}"/>
              </a:ext>
            </a:extLst>
          </p:cNvPr>
          <p:cNvCxnSpPr>
            <a:cxnSpLocks/>
          </p:cNvCxnSpPr>
          <p:nvPr/>
        </p:nvCxnSpPr>
        <p:spPr>
          <a:xfrm flipV="1">
            <a:off x="10568856" y="5524836"/>
            <a:ext cx="660506" cy="447384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8F80869F-07F3-2D66-1F58-15DBAF799E20}"/>
              </a:ext>
            </a:extLst>
          </p:cNvPr>
          <p:cNvSpPr txBox="1"/>
          <p:nvPr/>
        </p:nvSpPr>
        <p:spPr>
          <a:xfrm>
            <a:off x="8106908" y="5787554"/>
            <a:ext cx="2625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Besoin annuel du FCC</a:t>
            </a:r>
          </a:p>
        </p:txBody>
      </p:sp>
    </p:spTree>
    <p:extLst>
      <p:ext uri="{BB962C8B-B14F-4D97-AF65-F5344CB8AC3E}">
        <p14:creationId xmlns:p14="http://schemas.microsoft.com/office/powerpoint/2010/main" val="132381919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F7B2E41-D45D-C461-C28D-C45E1CA1060D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0580864" y="0"/>
            <a:ext cx="1439864" cy="374781"/>
          </a:xfrm>
        </p:spPr>
        <p:txBody>
          <a:bodyPr/>
          <a:lstStyle/>
          <a:p>
            <a:fld id="{D14C7E88-7948-D841-83D7-83B72EAFD754}" type="slidenum">
              <a:rPr lang="en-GB" smtClean="0"/>
              <a:pPr/>
              <a:t>44</a:t>
            </a:fld>
            <a:endParaRPr lang="en-GB" dirty="0"/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FF2A7A14-EB2E-7231-37AA-74D82D5A35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/>
              <a:t>Besoin foncier </a:t>
            </a:r>
            <a:endParaRPr lang="fr-FR" dirty="0"/>
          </a:p>
        </p:txBody>
      </p:sp>
      <p:sp>
        <p:nvSpPr>
          <p:cNvPr id="4" name="Text Placeholder 10">
            <a:extLst>
              <a:ext uri="{FF2B5EF4-FFF2-40B4-BE49-F238E27FC236}">
                <a16:creationId xmlns:a16="http://schemas.microsoft.com/office/drawing/2014/main" id="{BBD94F04-4F78-FA3A-F97D-423CC8DF8997}"/>
              </a:ext>
            </a:extLst>
          </p:cNvPr>
          <p:cNvSpPr txBox="1">
            <a:spLocks/>
          </p:cNvSpPr>
          <p:nvPr/>
        </p:nvSpPr>
        <p:spPr>
          <a:xfrm>
            <a:off x="314147" y="2161309"/>
            <a:ext cx="5900909" cy="4563688"/>
          </a:xfrm>
          <a:prstGeom prst="rect">
            <a:avLst/>
          </a:prstGeom>
          <a:noFill/>
        </p:spPr>
        <p:txBody>
          <a:bodyPr vert="horz" lIns="121920" tIns="60960" rIns="121920" bIns="60960" rtlCol="0" anchor="t" anchorCtr="0">
            <a:noAutofit/>
          </a:bodyPr>
          <a:lstStyle>
            <a:defPPr>
              <a:defRPr lang="fr-FR"/>
            </a:defPPr>
            <a:lvl1pPr marL="0" algn="r" defTabSz="9144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CH" sz="2400" dirty="0"/>
              <a:t>Reduction lors du développement</a:t>
            </a:r>
            <a:br>
              <a:rPr lang="en-CH" sz="2400" dirty="0"/>
            </a:br>
            <a:r>
              <a:rPr lang="fr-FR" sz="2400" dirty="0"/>
              <a:t>du</a:t>
            </a:r>
            <a:r>
              <a:rPr lang="en-CH" sz="2400" dirty="0"/>
              <a:t> scénario de référence </a:t>
            </a:r>
            <a:r>
              <a:rPr lang="fr-FR" sz="2400" dirty="0"/>
              <a:t>:</a:t>
            </a:r>
            <a:endParaRPr lang="en-US" sz="2400" dirty="0"/>
          </a:p>
          <a:p>
            <a:pPr marL="228594" indent="-228594" algn="ctr"/>
            <a:endParaRPr lang="fr-FR" sz="2400" dirty="0"/>
          </a:p>
          <a:p>
            <a:pPr marL="228594" indent="-228594" algn="l"/>
            <a:r>
              <a:rPr lang="en-CH" sz="2400" dirty="0"/>
              <a:t>De 12 sites à </a:t>
            </a:r>
            <a:r>
              <a:rPr lang="en-CH" sz="2400" b="1" dirty="0"/>
              <a:t>8 sites</a:t>
            </a:r>
            <a:endParaRPr lang="en-CH" sz="2400" b="1" dirty="0">
              <a:cs typeface="Arial"/>
            </a:endParaRPr>
          </a:p>
          <a:p>
            <a:pPr marL="228594" indent="-228594" algn="l"/>
            <a:r>
              <a:rPr lang="en-CH" sz="2400" dirty="0"/>
              <a:t>De 100 ha à </a:t>
            </a:r>
            <a:r>
              <a:rPr lang="en-CH" sz="2400" b="1" dirty="0"/>
              <a:t>40 ha</a:t>
            </a:r>
            <a:endParaRPr lang="en-CH" sz="2400" b="1" dirty="0">
              <a:cs typeface="Arial"/>
            </a:endParaRPr>
          </a:p>
          <a:p>
            <a:pPr algn="l"/>
            <a:endParaRPr lang="en-CH" sz="2400" dirty="0">
              <a:cs typeface="Arial"/>
            </a:endParaRPr>
          </a:p>
          <a:p>
            <a:pPr algn="l"/>
            <a:r>
              <a:rPr lang="en-CH" sz="2400" dirty="0">
                <a:cs typeface="Arial"/>
              </a:rPr>
              <a:t>B</a:t>
            </a:r>
            <a:r>
              <a:rPr lang="fr-FR" sz="2400" dirty="0" err="1"/>
              <a:t>esoin</a:t>
            </a:r>
            <a:r>
              <a:rPr lang="fr-FR" sz="2400" dirty="0"/>
              <a:t> de </a:t>
            </a:r>
            <a:r>
              <a:rPr lang="en-CH" sz="2400" b="1" dirty="0"/>
              <a:t>4 ha par an limité à 10 ans de</a:t>
            </a:r>
            <a:r>
              <a:rPr lang="en-CH" sz="2400" dirty="0"/>
              <a:t>.</a:t>
            </a:r>
            <a:endParaRPr lang="en-CH" sz="2400" dirty="0">
              <a:cs typeface="Arial"/>
            </a:endParaRPr>
          </a:p>
          <a:p>
            <a:pPr algn="l"/>
            <a:endParaRPr lang="en-CH" sz="2400" dirty="0">
              <a:cs typeface="Arial"/>
            </a:endParaRPr>
          </a:p>
          <a:p>
            <a:pPr algn="l"/>
            <a:r>
              <a:rPr lang="en-CH" sz="2400" b="1" dirty="0"/>
              <a:t>Réutilisation</a:t>
            </a:r>
            <a:r>
              <a:rPr lang="en-CH" sz="2400" dirty="0"/>
              <a:t> des sites existants.</a:t>
            </a:r>
            <a:endParaRPr lang="fr-FR" sz="2400" dirty="0">
              <a:cs typeface="Arial"/>
            </a:endParaRPr>
          </a:p>
          <a:p>
            <a:pPr algn="l"/>
            <a:endParaRPr lang="en-CH" sz="2400" dirty="0"/>
          </a:p>
          <a:p>
            <a:pPr algn="l"/>
            <a:r>
              <a:rPr lang="en-CH" sz="2400" dirty="0"/>
              <a:t>Projets de </a:t>
            </a:r>
            <a:r>
              <a:rPr lang="en-CH" sz="2400" b="1" dirty="0"/>
              <a:t>renaturalisation</a:t>
            </a:r>
            <a:r>
              <a:rPr lang="en-CH" sz="2400" dirty="0"/>
              <a:t> sont en développement.</a:t>
            </a:r>
            <a:endParaRPr lang="en-CH" sz="2400" dirty="0">
              <a:cs typeface="Arial"/>
            </a:endParaRP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5B076D92-FA3C-6F27-CEB6-8D8B2D04739B}"/>
              </a:ext>
            </a:extLst>
          </p:cNvPr>
          <p:cNvCxnSpPr/>
          <p:nvPr/>
        </p:nvCxnSpPr>
        <p:spPr>
          <a:xfrm>
            <a:off x="3268459" y="3366135"/>
            <a:ext cx="0" cy="671513"/>
          </a:xfrm>
          <a:prstGeom prst="line">
            <a:avLst/>
          </a:prstGeom>
          <a:ln w="34925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77B605E9-50BB-F564-5AB2-95273C73FA9A}"/>
              </a:ext>
            </a:extLst>
          </p:cNvPr>
          <p:cNvSpPr txBox="1"/>
          <p:nvPr/>
        </p:nvSpPr>
        <p:spPr>
          <a:xfrm>
            <a:off x="3264601" y="3347948"/>
            <a:ext cx="17002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1" dirty="0">
                <a:solidFill>
                  <a:schemeClr val="bg1"/>
                </a:solidFill>
              </a:rPr>
              <a:t>-60%</a:t>
            </a:r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F56A9191-5751-A47F-8879-787446703E40}"/>
              </a:ext>
            </a:extLst>
          </p:cNvPr>
          <p:cNvSpPr txBox="1">
            <a:spLocks/>
          </p:cNvSpPr>
          <p:nvPr/>
        </p:nvSpPr>
        <p:spPr>
          <a:xfrm>
            <a:off x="6551734" y="347810"/>
            <a:ext cx="4880067" cy="917005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>
            <a:normAutofit fontScale="2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CH" sz="5600" b="1" dirty="0">
                <a:solidFill>
                  <a:schemeClr val="accent1"/>
                </a:solidFill>
              </a:rPr>
              <a:t>Artificialisation du sol</a:t>
            </a:r>
            <a:r>
              <a:rPr lang="fr-FR" sz="5600" b="1" dirty="0">
                <a:solidFill>
                  <a:schemeClr val="accent1"/>
                </a:solidFill>
              </a:rPr>
              <a:t> sur 1</a:t>
            </a:r>
            <a:r>
              <a:rPr lang="en-CH" sz="5600" b="1" dirty="0">
                <a:solidFill>
                  <a:schemeClr val="accent1"/>
                </a:solidFill>
              </a:rPr>
              <a:t> </a:t>
            </a:r>
            <a:r>
              <a:rPr lang="fr-FR" sz="5600" b="1" dirty="0">
                <a:solidFill>
                  <a:schemeClr val="accent1"/>
                </a:solidFill>
              </a:rPr>
              <a:t>an </a:t>
            </a:r>
            <a:endParaRPr lang="en-CH" sz="5600" b="1" dirty="0">
              <a:solidFill>
                <a:schemeClr val="accent1"/>
              </a:solidFill>
            </a:endParaRPr>
          </a:p>
          <a:p>
            <a:pPr>
              <a:lnSpc>
                <a:spcPct val="100000"/>
              </a:lnSpc>
              <a:tabLst>
                <a:tab pos="768331" algn="l"/>
                <a:tab pos="2304993" algn="l"/>
              </a:tabLst>
            </a:pPr>
            <a:r>
              <a:rPr lang="en-CH" sz="5600" b="1" dirty="0">
                <a:solidFill>
                  <a:srgbClr val="016EBD"/>
                </a:solidFill>
              </a:rPr>
              <a:t>France:</a:t>
            </a:r>
            <a:r>
              <a:rPr lang="fr-FR" sz="5600" b="1" dirty="0">
                <a:solidFill>
                  <a:srgbClr val="016EBD"/>
                </a:solidFill>
              </a:rPr>
              <a:t>                                       </a:t>
            </a:r>
            <a:r>
              <a:rPr lang="en-CH" sz="5600" dirty="0">
                <a:solidFill>
                  <a:srgbClr val="016EBD"/>
                </a:solidFill>
              </a:rPr>
              <a:t>24’000 ha / an</a:t>
            </a:r>
            <a:r>
              <a:rPr lang="fr-FR" sz="5600" dirty="0">
                <a:solidFill>
                  <a:srgbClr val="016EBD"/>
                </a:solidFill>
              </a:rPr>
              <a:t>   soit</a:t>
            </a:r>
            <a:r>
              <a:rPr lang="en-CH" sz="5600" dirty="0">
                <a:solidFill>
                  <a:srgbClr val="016EBD"/>
                </a:solidFill>
              </a:rPr>
              <a:t> 66 ha / jour</a:t>
            </a:r>
          </a:p>
          <a:p>
            <a:pPr>
              <a:lnSpc>
                <a:spcPct val="100000"/>
              </a:lnSpc>
              <a:tabLst>
                <a:tab pos="768331" algn="l"/>
                <a:tab pos="2304993" algn="l"/>
              </a:tabLst>
            </a:pPr>
            <a:r>
              <a:rPr lang="en-CH" sz="5600" b="1" dirty="0">
                <a:solidFill>
                  <a:srgbClr val="E73B10"/>
                </a:solidFill>
              </a:rPr>
              <a:t>Suisse</a:t>
            </a:r>
            <a:r>
              <a:rPr lang="en-CH" sz="5600" dirty="0">
                <a:solidFill>
                  <a:srgbClr val="E73B10"/>
                </a:solidFill>
              </a:rPr>
              <a:t>: </a:t>
            </a:r>
            <a:r>
              <a:rPr lang="fr-FR" sz="5600" dirty="0">
                <a:solidFill>
                  <a:srgbClr val="E73B10"/>
                </a:solidFill>
              </a:rPr>
              <a:t>                                         </a:t>
            </a:r>
            <a:r>
              <a:rPr lang="en-CH" sz="5600" dirty="0">
                <a:solidFill>
                  <a:srgbClr val="E73B10"/>
                </a:solidFill>
              </a:rPr>
              <a:t>4’745 ha / a</a:t>
            </a:r>
            <a:r>
              <a:rPr lang="fr-FR" sz="5600" dirty="0">
                <a:solidFill>
                  <a:srgbClr val="E73B10"/>
                </a:solidFill>
              </a:rPr>
              <a:t>n    soit</a:t>
            </a:r>
            <a:r>
              <a:rPr lang="en-CH" sz="5600" dirty="0">
                <a:solidFill>
                  <a:srgbClr val="E73B10"/>
                </a:solidFill>
              </a:rPr>
              <a:t> 13 ha / jour</a:t>
            </a:r>
          </a:p>
          <a:p>
            <a:pPr>
              <a:lnSpc>
                <a:spcPct val="100000"/>
              </a:lnSpc>
            </a:pPr>
            <a:endParaRPr lang="en-CH" dirty="0"/>
          </a:p>
        </p:txBody>
      </p:sp>
      <p:pic>
        <p:nvPicPr>
          <p:cNvPr id="14" name="Picture 7">
            <a:extLst>
              <a:ext uri="{FF2B5EF4-FFF2-40B4-BE49-F238E27FC236}">
                <a16:creationId xmlns:a16="http://schemas.microsoft.com/office/drawing/2014/main" id="{4C485539-242A-854B-340B-57420753E8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1736" y="1614238"/>
            <a:ext cx="4880065" cy="4436903"/>
          </a:xfrm>
          <a:prstGeom prst="rect">
            <a:avLst/>
          </a:prstGeom>
        </p:spPr>
      </p:pic>
      <p:cxnSp>
        <p:nvCxnSpPr>
          <p:cNvPr id="16" name="Connecteur droit avec flèche 15">
            <a:extLst>
              <a:ext uri="{FF2B5EF4-FFF2-40B4-BE49-F238E27FC236}">
                <a16:creationId xmlns:a16="http://schemas.microsoft.com/office/drawing/2014/main" id="{63A5BBFE-4111-502F-F502-C0F79730A513}"/>
              </a:ext>
            </a:extLst>
          </p:cNvPr>
          <p:cNvCxnSpPr>
            <a:cxnSpLocks/>
          </p:cNvCxnSpPr>
          <p:nvPr/>
        </p:nvCxnSpPr>
        <p:spPr>
          <a:xfrm flipV="1">
            <a:off x="10699861" y="6090317"/>
            <a:ext cx="660506" cy="447384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8F80869F-07F3-2D66-1F58-15DBAF799E20}"/>
              </a:ext>
            </a:extLst>
          </p:cNvPr>
          <p:cNvSpPr txBox="1"/>
          <p:nvPr/>
        </p:nvSpPr>
        <p:spPr>
          <a:xfrm>
            <a:off x="8237913" y="6353035"/>
            <a:ext cx="2625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Besoin annuel du FCC</a:t>
            </a:r>
          </a:p>
        </p:txBody>
      </p:sp>
    </p:spTree>
    <p:extLst>
      <p:ext uri="{BB962C8B-B14F-4D97-AF65-F5344CB8AC3E}">
        <p14:creationId xmlns:p14="http://schemas.microsoft.com/office/powerpoint/2010/main" val="11475971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F7B2E41-D45D-C461-C28D-C45E1CA1060D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0580864" y="0"/>
            <a:ext cx="1439864" cy="374781"/>
          </a:xfrm>
        </p:spPr>
        <p:txBody>
          <a:bodyPr/>
          <a:lstStyle/>
          <a:p>
            <a:fld id="{D14C7E88-7948-D841-83D7-83B72EAFD754}" type="slidenum">
              <a:rPr lang="en-GB" smtClean="0"/>
              <a:pPr/>
              <a:t>45</a:t>
            </a:fld>
            <a:endParaRPr lang="en-GB" dirty="0"/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FF2A7A14-EB2E-7231-37AA-74D82D5A35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196" y="160332"/>
            <a:ext cx="10944226" cy="631032"/>
          </a:xfrm>
        </p:spPr>
        <p:txBody>
          <a:bodyPr/>
          <a:lstStyle/>
          <a:p>
            <a:r>
              <a:rPr lang="fr-FR" sz="3600" dirty="0">
                <a:solidFill>
                  <a:schemeClr val="bg1"/>
                </a:solidFill>
              </a:rPr>
              <a:t>Quantité</a:t>
            </a:r>
            <a:r>
              <a:rPr lang="en-CH" sz="3600" dirty="0">
                <a:solidFill>
                  <a:schemeClr val="bg1"/>
                </a:solidFill>
              </a:rPr>
              <a:t> des matériaux excavés</a:t>
            </a:r>
            <a:r>
              <a:rPr lang="en-CH" dirty="0"/>
              <a:t> </a:t>
            </a:r>
            <a:endParaRPr lang="fr-FR" dirty="0"/>
          </a:p>
        </p:txBody>
      </p:sp>
      <p:graphicFrame>
        <p:nvGraphicFramePr>
          <p:cNvPr id="8" name="Graphique 7">
            <a:extLst>
              <a:ext uri="{FF2B5EF4-FFF2-40B4-BE49-F238E27FC236}">
                <a16:creationId xmlns:a16="http://schemas.microsoft.com/office/drawing/2014/main" id="{E14DF0F5-BEC3-4FBE-949B-49297FE82CB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10103850"/>
              </p:ext>
            </p:extLst>
          </p:nvPr>
        </p:nvGraphicFramePr>
        <p:xfrm>
          <a:off x="-942269" y="786882"/>
          <a:ext cx="8128000" cy="57728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Accolade fermante 8">
            <a:extLst>
              <a:ext uri="{FF2B5EF4-FFF2-40B4-BE49-F238E27FC236}">
                <a16:creationId xmlns:a16="http://schemas.microsoft.com/office/drawing/2014/main" id="{FEF73A7A-7BE8-26A4-EEDF-7F81E82ADABB}"/>
              </a:ext>
            </a:extLst>
          </p:cNvPr>
          <p:cNvSpPr/>
          <p:nvPr/>
        </p:nvSpPr>
        <p:spPr>
          <a:xfrm>
            <a:off x="5204796" y="5224194"/>
            <a:ext cx="358691" cy="905501"/>
          </a:xfrm>
          <a:prstGeom prst="rightBrace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Accolade fermante 9">
            <a:extLst>
              <a:ext uri="{FF2B5EF4-FFF2-40B4-BE49-F238E27FC236}">
                <a16:creationId xmlns:a16="http://schemas.microsoft.com/office/drawing/2014/main" id="{49C58D3F-CF53-D1EE-CDDE-67984B19062A}"/>
              </a:ext>
            </a:extLst>
          </p:cNvPr>
          <p:cNvSpPr/>
          <p:nvPr/>
        </p:nvSpPr>
        <p:spPr>
          <a:xfrm>
            <a:off x="5204796" y="6136707"/>
            <a:ext cx="358691" cy="423041"/>
          </a:xfrm>
          <a:prstGeom prst="rightBrace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Titre 6">
            <a:extLst>
              <a:ext uri="{FF2B5EF4-FFF2-40B4-BE49-F238E27FC236}">
                <a16:creationId xmlns:a16="http://schemas.microsoft.com/office/drawing/2014/main" id="{37BC7AEC-A2C5-2D2B-3B6A-30FA8CE986D7}"/>
              </a:ext>
            </a:extLst>
          </p:cNvPr>
          <p:cNvSpPr txBox="1">
            <a:spLocks/>
          </p:cNvSpPr>
          <p:nvPr/>
        </p:nvSpPr>
        <p:spPr>
          <a:xfrm>
            <a:off x="5828683" y="5928716"/>
            <a:ext cx="10944226" cy="63103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400" dirty="0"/>
              <a:t>Mise en dépôt (2,1 Mt)</a:t>
            </a:r>
          </a:p>
        </p:txBody>
      </p:sp>
      <p:sp>
        <p:nvSpPr>
          <p:cNvPr id="13" name="Titre 6">
            <a:extLst>
              <a:ext uri="{FF2B5EF4-FFF2-40B4-BE49-F238E27FC236}">
                <a16:creationId xmlns:a16="http://schemas.microsoft.com/office/drawing/2014/main" id="{8B0FF47B-02D5-4A4E-4096-DF7D93502329}"/>
              </a:ext>
            </a:extLst>
          </p:cNvPr>
          <p:cNvSpPr txBox="1">
            <a:spLocks/>
          </p:cNvSpPr>
          <p:nvPr/>
        </p:nvSpPr>
        <p:spPr>
          <a:xfrm>
            <a:off x="5828683" y="5276744"/>
            <a:ext cx="10944226" cy="63103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400" dirty="0"/>
              <a:t>Volonté de valorisation (14,3 Mt)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87625AD1-D22D-7BAC-7EF7-29C52F3105E6}"/>
              </a:ext>
            </a:extLst>
          </p:cNvPr>
          <p:cNvSpPr txBox="1"/>
          <p:nvPr/>
        </p:nvSpPr>
        <p:spPr>
          <a:xfrm>
            <a:off x="4761906" y="3842156"/>
            <a:ext cx="622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215F99"/>
                </a:solidFill>
              </a:rPr>
              <a:t>85%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4EA3CF52-C129-6508-53F9-3441963F21BF}"/>
              </a:ext>
            </a:extLst>
          </p:cNvPr>
          <p:cNvSpPr txBox="1"/>
          <p:nvPr/>
        </p:nvSpPr>
        <p:spPr>
          <a:xfrm>
            <a:off x="1558902" y="1100119"/>
            <a:ext cx="625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EA7131"/>
                </a:solidFill>
              </a:rPr>
              <a:t>13%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8E426B91-0615-4F64-22DC-6A4201BD9CCE}"/>
              </a:ext>
            </a:extLst>
          </p:cNvPr>
          <p:cNvSpPr txBox="1"/>
          <p:nvPr/>
        </p:nvSpPr>
        <p:spPr>
          <a:xfrm>
            <a:off x="1307872" y="1782688"/>
            <a:ext cx="502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4E95DA"/>
                </a:solidFill>
              </a:rPr>
              <a:t>2%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DE2BDC5-6A15-A119-12D4-7332EB149965}"/>
              </a:ext>
            </a:extLst>
          </p:cNvPr>
          <p:cNvSpPr/>
          <p:nvPr/>
        </p:nvSpPr>
        <p:spPr>
          <a:xfrm>
            <a:off x="6096000" y="1782688"/>
            <a:ext cx="5877098" cy="2693324"/>
          </a:xfrm>
          <a:prstGeom prst="rect">
            <a:avLst/>
          </a:prstGeom>
          <a:solidFill>
            <a:srgbClr val="215F9A">
              <a:alpha val="51839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fr-FR" sz="2400" b="1" dirty="0"/>
              <a:t>Exemples de valorisation :</a:t>
            </a:r>
          </a:p>
          <a:p>
            <a:endParaRPr lang="fr-FR" sz="2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dirty="0"/>
              <a:t>Production de béton et ciment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dirty="0"/>
              <a:t>Matériaux de construction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dirty="0"/>
              <a:t>Agriculture, sylviculture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dirty="0"/>
              <a:t>Remblayage des carrières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dirty="0" err="1"/>
              <a:t>Renaturalisation</a:t>
            </a:r>
            <a:r>
              <a:rPr lang="fr-FR" sz="2400" dirty="0"/>
              <a:t> des carrières et friches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7109716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F7B2E41-D45D-C461-C28D-C45E1CA1060D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0580864" y="0"/>
            <a:ext cx="1439864" cy="374781"/>
          </a:xfrm>
        </p:spPr>
        <p:txBody>
          <a:bodyPr/>
          <a:lstStyle/>
          <a:p>
            <a:fld id="{D14C7E88-7948-D841-83D7-83B72EAFD754}" type="slidenum">
              <a:rPr lang="en-GB" smtClean="0"/>
              <a:pPr/>
              <a:t>46</a:t>
            </a:fld>
            <a:endParaRPr lang="en-GB" dirty="0"/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FF2A7A14-EB2E-7231-37AA-74D82D5A35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196" y="160332"/>
            <a:ext cx="10944226" cy="63103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Quantité</a:t>
            </a:r>
            <a:r>
              <a:rPr lang="en-CH" dirty="0">
                <a:solidFill>
                  <a:schemeClr val="bg1"/>
                </a:solidFill>
              </a:rPr>
              <a:t> des matériaux excavés</a:t>
            </a:r>
            <a:r>
              <a:rPr lang="fr-FR" dirty="0">
                <a:solidFill>
                  <a:schemeClr val="bg1"/>
                </a:solidFill>
              </a:rPr>
              <a:t> par année</a:t>
            </a:r>
            <a:r>
              <a:rPr lang="en-CH" dirty="0"/>
              <a:t> </a:t>
            </a:r>
            <a:endParaRPr lang="fr-FR" dirty="0"/>
          </a:p>
        </p:txBody>
      </p:sp>
      <p:graphicFrame>
        <p:nvGraphicFramePr>
          <p:cNvPr id="2" name="Chart 6">
            <a:extLst>
              <a:ext uri="{FF2B5EF4-FFF2-40B4-BE49-F238E27FC236}">
                <a16:creationId xmlns:a16="http://schemas.microsoft.com/office/drawing/2014/main" id="{40F5E5D8-0D8D-6540-3865-0B462E5FA69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54574219"/>
              </p:ext>
            </p:extLst>
          </p:nvPr>
        </p:nvGraphicFramePr>
        <p:xfrm>
          <a:off x="5186363" y="968741"/>
          <a:ext cx="6599239" cy="55177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897D0C56-EBD3-B421-BFC4-9FC270B377A8}"/>
              </a:ext>
            </a:extLst>
          </p:cNvPr>
          <p:cNvSpPr txBox="1">
            <a:spLocks/>
          </p:cNvSpPr>
          <p:nvPr/>
        </p:nvSpPr>
        <p:spPr>
          <a:xfrm>
            <a:off x="114300" y="1500187"/>
            <a:ext cx="5338755" cy="4543426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CH" sz="2400" dirty="0">
                <a:solidFill>
                  <a:schemeClr val="bg1"/>
                </a:solidFill>
              </a:rPr>
              <a:t>3.5 millions tonnes de matériaux excavés à gérer</a:t>
            </a:r>
            <a:r>
              <a:rPr lang="fr-FR" sz="2400" dirty="0">
                <a:solidFill>
                  <a:schemeClr val="bg1"/>
                </a:solidFill>
              </a:rPr>
              <a:t> </a:t>
            </a:r>
            <a:r>
              <a:rPr lang="en-CH" sz="2400" dirty="0">
                <a:solidFill>
                  <a:schemeClr val="bg1"/>
                </a:solidFill>
              </a:rPr>
              <a:t>par an </a:t>
            </a:r>
            <a:r>
              <a:rPr lang="fr-FR" sz="2400" dirty="0">
                <a:solidFill>
                  <a:schemeClr val="bg1"/>
                </a:solidFill>
              </a:rPr>
              <a:t>:</a:t>
            </a:r>
          </a:p>
          <a:p>
            <a:pPr>
              <a:lnSpc>
                <a:spcPct val="100000"/>
              </a:lnSpc>
            </a:pPr>
            <a:endParaRPr lang="fr-CH" sz="2400" b="0" dirty="0">
              <a:solidFill>
                <a:schemeClr val="bg1"/>
              </a:solidFill>
            </a:endParaRPr>
          </a:p>
          <a:p>
            <a:pPr>
              <a:lnSpc>
                <a:spcPct val="100000"/>
              </a:lnSpc>
            </a:pPr>
            <a:r>
              <a:rPr lang="fr-CH" sz="2400" b="0" dirty="0">
                <a:solidFill>
                  <a:schemeClr val="bg1"/>
                </a:solidFill>
              </a:rPr>
              <a:t>FCC en 🇫🇷 : Représente 1.9 % des déblais français sur 1 an </a:t>
            </a:r>
          </a:p>
          <a:p>
            <a:pPr>
              <a:lnSpc>
                <a:spcPct val="100000"/>
              </a:lnSpc>
            </a:pPr>
            <a:r>
              <a:rPr lang="fr-CH" sz="2400" b="0" dirty="0">
                <a:solidFill>
                  <a:schemeClr val="bg1"/>
                </a:solidFill>
              </a:rPr>
              <a:t>FCC en 🇨🇭 : Représente 0.9 % des déblais Suisse sur un an</a:t>
            </a:r>
          </a:p>
        </p:txBody>
      </p:sp>
    </p:spTree>
    <p:extLst>
      <p:ext uri="{BB962C8B-B14F-4D97-AF65-F5344CB8AC3E}">
        <p14:creationId xmlns:p14="http://schemas.microsoft.com/office/powerpoint/2010/main" val="235996356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84421BE-D2B7-5B69-D920-79D4ADE3D0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67137"/>
            <a:ext cx="12203076" cy="6090863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F7B2E41-D45D-C461-C28D-C45E1CA1060D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0580864" y="0"/>
            <a:ext cx="1439864" cy="374781"/>
          </a:xfrm>
        </p:spPr>
        <p:txBody>
          <a:bodyPr/>
          <a:lstStyle/>
          <a:p>
            <a:fld id="{D14C7E88-7948-D841-83D7-83B72EAFD754}" type="slidenum">
              <a:rPr lang="en-GB" smtClean="0"/>
              <a:pPr/>
              <a:t>47</a:t>
            </a:fld>
            <a:endParaRPr lang="en-GB" dirty="0"/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FF2A7A14-EB2E-7231-37AA-74D82D5A35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600" dirty="0">
                <a:solidFill>
                  <a:schemeClr val="bg1"/>
                </a:solidFill>
              </a:rPr>
              <a:t>Transport</a:t>
            </a:r>
            <a:r>
              <a:rPr lang="en-CH" sz="3600" dirty="0">
                <a:solidFill>
                  <a:schemeClr val="bg1"/>
                </a:solidFill>
              </a:rPr>
              <a:t> des matériaux excavés depuis des sites</a:t>
            </a:r>
            <a:r>
              <a:rPr lang="en-CH" dirty="0"/>
              <a:t> </a:t>
            </a:r>
            <a:endParaRPr lang="fr-FR" dirty="0"/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E501F951-B2BB-D693-06C1-E1ECEE4E72AF}"/>
              </a:ext>
            </a:extLst>
          </p:cNvPr>
          <p:cNvSpPr txBox="1">
            <a:spLocks/>
          </p:cNvSpPr>
          <p:nvPr/>
        </p:nvSpPr>
        <p:spPr>
          <a:xfrm>
            <a:off x="171272" y="2892829"/>
            <a:ext cx="5254065" cy="3829066"/>
          </a:xfrm>
          <a:prstGeom prst="rect">
            <a:avLst/>
          </a:prstGeom>
          <a:solidFill>
            <a:srgbClr val="3B6E70"/>
          </a:solidFill>
        </p:spPr>
        <p:txBody>
          <a:bodyPr vert="horz" lIns="91440" tIns="45720" rIns="91440" bIns="45720" rtlCol="0" anchor="t" anchorCtr="0"/>
          <a:lstStyle>
            <a:defPPr>
              <a:defRPr lang="fr-FR"/>
            </a:defPPr>
            <a:lvl1pPr marL="0" algn="r" defTabSz="9144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CH" sz="2400" dirty="0"/>
              <a:t>Les sites avec des tunneliers seront à proximité des infrastructures de transport.</a:t>
            </a:r>
            <a:endParaRPr lang="fr-FR" sz="2400" dirty="0"/>
          </a:p>
          <a:p>
            <a:pPr algn="l"/>
            <a:endParaRPr lang="en-CH" sz="2400" dirty="0"/>
          </a:p>
          <a:p>
            <a:pPr algn="l"/>
            <a:r>
              <a:rPr lang="en-CH" sz="2400" dirty="0"/>
              <a:t>L’utilisation des convoyeurs vers les axes de transport (autoroutes et train)</a:t>
            </a:r>
            <a:br>
              <a:rPr lang="en-CH" sz="2400" dirty="0"/>
            </a:br>
            <a:r>
              <a:rPr lang="en-CH" sz="2400" dirty="0"/>
              <a:t>évite les passages de camions en ville.</a:t>
            </a:r>
          </a:p>
          <a:p>
            <a:pPr algn="l"/>
            <a:endParaRPr lang="en-CH" sz="2400" dirty="0"/>
          </a:p>
          <a:p>
            <a:pPr algn="l"/>
            <a:r>
              <a:rPr lang="en-CH" sz="2400" dirty="0"/>
              <a:t>Réutilisation locale des matériaux excavés selon possibilité technique.</a:t>
            </a:r>
          </a:p>
        </p:txBody>
      </p:sp>
    </p:spTree>
    <p:extLst>
      <p:ext uri="{BB962C8B-B14F-4D97-AF65-F5344CB8AC3E}">
        <p14:creationId xmlns:p14="http://schemas.microsoft.com/office/powerpoint/2010/main" val="218489793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E5909CA-1CDA-57AB-3F3E-148B59F85D2F}"/>
              </a:ext>
            </a:extLst>
          </p:cNvPr>
          <p:cNvSpPr txBox="1"/>
          <p:nvPr/>
        </p:nvSpPr>
        <p:spPr>
          <a:xfrm>
            <a:off x="0" y="2341458"/>
            <a:ext cx="12192000" cy="217508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fr-CH" sz="6667" dirty="0">
                <a:solidFill>
                  <a:schemeClr val="bg1"/>
                </a:solidFill>
                <a:cs typeface="Arial"/>
              </a:rPr>
              <a:t>Les retombés sociaux</a:t>
            </a:r>
            <a:br>
              <a:rPr lang="fr-CH" sz="6667" dirty="0">
                <a:solidFill>
                  <a:schemeClr val="bg1"/>
                </a:solidFill>
                <a:cs typeface="Arial"/>
              </a:rPr>
            </a:br>
            <a:r>
              <a:rPr lang="fr-CH" sz="6667" dirty="0">
                <a:solidFill>
                  <a:schemeClr val="bg1"/>
                </a:solidFill>
                <a:cs typeface="Arial"/>
              </a:rPr>
              <a:t>et économique</a:t>
            </a:r>
          </a:p>
        </p:txBody>
      </p:sp>
    </p:spTree>
    <p:extLst>
      <p:ext uri="{BB962C8B-B14F-4D97-AF65-F5344CB8AC3E}">
        <p14:creationId xmlns:p14="http://schemas.microsoft.com/office/powerpoint/2010/main" val="180023287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D30C68F-BD63-450E-1974-10DCAD23C4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4000" kern="1200">
                <a:latin typeface="+mj-lt"/>
                <a:ea typeface="+mj-ea"/>
                <a:cs typeface="+mj-cs"/>
              </a:rPr>
              <a:t>Les coûts</a:t>
            </a:r>
          </a:p>
        </p:txBody>
      </p:sp>
      <p:sp>
        <p:nvSpPr>
          <p:cNvPr id="6" name="Text Placeholder 10">
            <a:extLst>
              <a:ext uri="{FF2B5EF4-FFF2-40B4-BE49-F238E27FC236}">
                <a16:creationId xmlns:a16="http://schemas.microsoft.com/office/drawing/2014/main" id="{984C699E-4499-50E4-F426-36E577E77CED}"/>
              </a:ext>
            </a:extLst>
          </p:cNvPr>
          <p:cNvSpPr txBox="1">
            <a:spLocks/>
          </p:cNvSpPr>
          <p:nvPr/>
        </p:nvSpPr>
        <p:spPr>
          <a:xfrm>
            <a:off x="171272" y="1343735"/>
            <a:ext cx="7561371" cy="417053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 lnSpcReduction="10000"/>
          </a:bodyPr>
          <a:lstStyle>
            <a:defPPr>
              <a:defRPr lang="fr-FR"/>
            </a:defPPr>
            <a:lvl1pPr marL="0" algn="r" defTabSz="9144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228600" algn="l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400" dirty="0"/>
              <a:t>L’étude inclut un </a:t>
            </a:r>
            <a:r>
              <a:rPr lang="fr-FR" sz="2400" b="1" dirty="0"/>
              <a:t>modèle de financement durable.</a:t>
            </a:r>
          </a:p>
          <a:p>
            <a:pPr marL="342900" indent="-228600" algn="l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400" b="1" dirty="0"/>
              <a:t>Le CERN est financé par des contributions</a:t>
            </a:r>
            <a:br>
              <a:rPr lang="fr-FR" sz="2400" b="1" dirty="0"/>
            </a:br>
            <a:r>
              <a:rPr lang="fr-FR" sz="2400" b="1" dirty="0"/>
              <a:t>annuelles des états.</a:t>
            </a:r>
          </a:p>
          <a:p>
            <a:pPr marL="342900" indent="-228600" algn="l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400" b="1" dirty="0"/>
              <a:t>Les investissements pour le FCC ne sont pas en compétition avec d’autres fonds prévus</a:t>
            </a:r>
            <a:r>
              <a:rPr lang="fr-FR" sz="2400" dirty="0"/>
              <a:t> comme la protection du climat, la recherche médicale, recherche et développement en Europe.</a:t>
            </a:r>
          </a:p>
          <a:p>
            <a:pPr marL="342900" indent="-228600" algn="l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400" b="1" dirty="0"/>
              <a:t>Les financements seront portés par une communauté internationale </a:t>
            </a:r>
            <a:r>
              <a:rPr lang="fr-FR" sz="2400" dirty="0"/>
              <a:t>sur un horizon temps étendu.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552214F-7DBB-75B0-809E-4364C82A17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2643" y="1090247"/>
            <a:ext cx="4170530" cy="4170530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9880C84F-3D47-B027-E161-2E873E718449}"/>
              </a:ext>
            </a:extLst>
          </p:cNvPr>
          <p:cNvSpPr txBox="1"/>
          <p:nvPr/>
        </p:nvSpPr>
        <p:spPr>
          <a:xfrm>
            <a:off x="318440" y="6090863"/>
            <a:ext cx="11555119" cy="523220"/>
          </a:xfrm>
          <a:prstGeom prst="rect">
            <a:avLst/>
          </a:prstGeom>
          <a:noFill/>
          <a:ln w="25400">
            <a:noFill/>
          </a:ln>
        </p:spPr>
        <p:txBody>
          <a:bodyPr wrap="square">
            <a:spAutoFit/>
          </a:bodyPr>
          <a:lstStyle/>
          <a:p>
            <a:r>
              <a:rPr lang="fr-FR" sz="2800" b="1" dirty="0">
                <a:solidFill>
                  <a:schemeClr val="bg1"/>
                </a:solidFill>
              </a:rPr>
              <a:t>Coût par année et contribuable : le prix d’un billet de transport public.</a:t>
            </a:r>
          </a:p>
        </p:txBody>
      </p:sp>
    </p:spTree>
    <p:extLst>
      <p:ext uri="{BB962C8B-B14F-4D97-AF65-F5344CB8AC3E}">
        <p14:creationId xmlns:p14="http://schemas.microsoft.com/office/powerpoint/2010/main" val="41847024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1CAC06-9C9A-3F45-BE3D-65633F6DD66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5</a:t>
            </a:fld>
            <a:endParaRPr lang="en-US" noProof="0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88D6BC0-A7C4-314B-A85D-F720E5C11F4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35358" y="5789154"/>
            <a:ext cx="3840428" cy="596893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00000"/>
              </a:lnSpc>
            </a:pPr>
            <a:r>
              <a:rPr lang="en-CH" sz="2133" b="0" dirty="0"/>
              <a:t>Faire des prédictions exactes</a:t>
            </a:r>
            <a:br>
              <a:rPr lang="en-CH" sz="2133" b="0" dirty="0"/>
            </a:br>
            <a:r>
              <a:rPr lang="en-CH" sz="2133" b="0" dirty="0"/>
              <a:t>selon le modèle standard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53E5323-D41E-9744-A41B-B2D2C0C999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55841" y="5670308"/>
            <a:ext cx="3681396" cy="834584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00000"/>
              </a:lnSpc>
            </a:pPr>
            <a:r>
              <a:rPr lang="fr-FR" sz="2133" b="0" dirty="0"/>
              <a:t>Mesurer avec haute précision ce qui était prédit sous conditions contrôlées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5EE5D89-2C42-B947-B07C-ACC22624DB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2850" y="770400"/>
            <a:ext cx="11448799" cy="1072088"/>
          </a:xfrm>
        </p:spPr>
        <p:txBody>
          <a:bodyPr/>
          <a:lstStyle/>
          <a:p>
            <a:r>
              <a:rPr lang="en-CH" dirty="0"/>
              <a:t>Que peut-on faire avec un nouveau collisionneur?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134D8A2-012F-8845-AF63-D807FAB951D3}"/>
              </a:ext>
            </a:extLst>
          </p:cNvPr>
          <p:cNvGrpSpPr/>
          <p:nvPr/>
        </p:nvGrpSpPr>
        <p:grpSpPr>
          <a:xfrm>
            <a:off x="422849" y="1388816"/>
            <a:ext cx="3505200" cy="4080368"/>
            <a:chOff x="317137" y="1041612"/>
            <a:chExt cx="2628900" cy="3060276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999F6D33-4E8D-C04D-B2E8-251E1E6804B2}"/>
                </a:ext>
              </a:extLst>
            </p:cNvPr>
            <p:cNvGrpSpPr/>
            <p:nvPr/>
          </p:nvGrpSpPr>
          <p:grpSpPr>
            <a:xfrm>
              <a:off x="317137" y="1041612"/>
              <a:ext cx="2628900" cy="1836649"/>
              <a:chOff x="317137" y="1041612"/>
              <a:chExt cx="2628900" cy="1836649"/>
            </a:xfrm>
          </p:grpSpPr>
          <p:grpSp>
            <p:nvGrpSpPr>
              <p:cNvPr id="2" name="Group 1">
                <a:extLst>
                  <a:ext uri="{FF2B5EF4-FFF2-40B4-BE49-F238E27FC236}">
                    <a16:creationId xmlns:a16="http://schemas.microsoft.com/office/drawing/2014/main" id="{ADA6626C-8F98-1C45-A59F-385315BD68BD}"/>
                  </a:ext>
                </a:extLst>
              </p:cNvPr>
              <p:cNvGrpSpPr/>
              <p:nvPr/>
            </p:nvGrpSpPr>
            <p:grpSpPr>
              <a:xfrm>
                <a:off x="753745" y="1041612"/>
                <a:ext cx="1755685" cy="1836649"/>
                <a:chOff x="753745" y="1041612"/>
                <a:chExt cx="1755685" cy="1836649"/>
              </a:xfrm>
            </p:grpSpPr>
            <p:sp>
              <p:nvSpPr>
                <p:cNvPr id="30" name="Down Arrow 29">
                  <a:extLst>
                    <a:ext uri="{FF2B5EF4-FFF2-40B4-BE49-F238E27FC236}">
                      <a16:creationId xmlns:a16="http://schemas.microsoft.com/office/drawing/2014/main" id="{39991E68-B271-C34B-A96B-E3A818867A77}"/>
                    </a:ext>
                  </a:extLst>
                </p:cNvPr>
                <p:cNvSpPr/>
                <p:nvPr/>
              </p:nvSpPr>
              <p:spPr>
                <a:xfrm>
                  <a:off x="1451567" y="1891384"/>
                  <a:ext cx="360040" cy="986877"/>
                </a:xfrm>
                <a:prstGeom prst="downArrow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 sz="2400"/>
                </a:p>
              </p:txBody>
            </p:sp>
            <p:pic>
              <p:nvPicPr>
                <p:cNvPr id="1026" name="Picture 2">
                  <a:extLst>
                    <a:ext uri="{FF2B5EF4-FFF2-40B4-BE49-F238E27FC236}">
                      <a16:creationId xmlns:a16="http://schemas.microsoft.com/office/drawing/2014/main" id="{3111E6BD-858E-A647-8169-9BFDA91FB904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53745" y="1041612"/>
                  <a:ext cx="1755685" cy="82084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EEE98467-8217-9744-AA11-7FD60032DF8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8057" b="12618"/>
              <a:stretch/>
            </p:blipFill>
            <p:spPr>
              <a:xfrm>
                <a:off x="317137" y="2102498"/>
                <a:ext cx="2628900" cy="352168"/>
              </a:xfrm>
              <a:prstGeom prst="rect">
                <a:avLst/>
              </a:prstGeom>
            </p:spPr>
          </p:pic>
        </p:grp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863E4A5C-441E-9440-BAF3-FF57910FC9E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b="50989"/>
            <a:stretch/>
          </p:blipFill>
          <p:spPr>
            <a:xfrm>
              <a:off x="753745" y="2935252"/>
              <a:ext cx="1585464" cy="1166636"/>
            </a:xfrm>
            <a:prstGeom prst="rect">
              <a:avLst/>
            </a:prstGeom>
          </p:spPr>
        </p:pic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2B6ED37A-F4B6-6B4C-8845-039D28352D74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4268" t="24490" r="56133" b="47597"/>
          <a:stretch/>
        </p:blipFill>
        <p:spPr>
          <a:xfrm>
            <a:off x="4837818" y="3897242"/>
            <a:ext cx="3119999" cy="1466260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9DBD4C72-EC1B-DA4E-8826-933288CA54FF}"/>
              </a:ext>
            </a:extLst>
          </p:cNvPr>
          <p:cNvGrpSpPr/>
          <p:nvPr/>
        </p:nvGrpSpPr>
        <p:grpSpPr>
          <a:xfrm>
            <a:off x="8531949" y="1604796"/>
            <a:ext cx="3339704" cy="4900096"/>
            <a:chOff x="6398962" y="1203597"/>
            <a:chExt cx="2504778" cy="3675072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C73AC39A-8620-6447-AF68-6B9EA4B1BC63}"/>
                </a:ext>
              </a:extLst>
            </p:cNvPr>
            <p:cNvGrpSpPr/>
            <p:nvPr/>
          </p:nvGrpSpPr>
          <p:grpSpPr>
            <a:xfrm>
              <a:off x="6398962" y="1203597"/>
              <a:ext cx="2504778" cy="3675072"/>
              <a:chOff x="6398962" y="1203597"/>
              <a:chExt cx="2504778" cy="3675072"/>
            </a:xfrm>
          </p:grpSpPr>
          <p:sp>
            <p:nvSpPr>
              <p:cNvPr id="8" name="Text Placeholder 6">
                <a:extLst>
                  <a:ext uri="{FF2B5EF4-FFF2-40B4-BE49-F238E27FC236}">
                    <a16:creationId xmlns:a16="http://schemas.microsoft.com/office/drawing/2014/main" id="{E6B11DAC-72C1-1649-8643-0C280C6CAD4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398962" y="4252731"/>
                <a:ext cx="2504778" cy="625938"/>
              </a:xfrm>
              <a:prstGeom prst="rect">
                <a:avLst/>
              </a:prstGeom>
            </p:spPr>
            <p:txBody>
              <a:bodyPr vert="horz" lIns="121920" tIns="60960" rIns="121920" bIns="60960" rtlCol="0">
                <a:noAutofit/>
              </a:bodyPr>
              <a:lstStyle>
                <a:lvl1pPr marL="0" indent="0" algn="l" defTabSz="685800" rtl="0" eaLnBrk="1" latinLnBrk="0" hangingPunct="1">
                  <a:lnSpc>
                    <a:spcPts val="1388"/>
                  </a:lnSpc>
                  <a:spcBef>
                    <a:spcPts val="1388"/>
                  </a:spcBef>
                  <a:buFont typeface="Arial" panose="020B0604020202020204" pitchFamily="34" charset="0"/>
                  <a:buNone/>
                  <a:defRPr sz="14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72500" indent="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Font typeface="Arial" panose="020B0604020202020204" pitchFamily="34" charset="0"/>
                  <a:buNone/>
                  <a:tabLst>
                    <a:tab pos="3955500" algn="r"/>
                  </a:tabLst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20500" indent="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None/>
                  <a:tabLst>
                    <a:tab pos="3955500" algn="r"/>
                  </a:tabLst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20500" indent="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None/>
                  <a:tabLst>
                    <a:tab pos="3955500" algn="r"/>
                  </a:tabLst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120500" indent="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None/>
                  <a:tabLst>
                    <a:tab pos="3955500" algn="r"/>
                  </a:tabLst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00000"/>
                  </a:lnSpc>
                </a:pPr>
                <a:r>
                  <a:rPr lang="en-CH" sz="2133" b="0" dirty="0"/>
                  <a:t>Chercher des déviations entre les mesures et les prédictions</a:t>
                </a:r>
              </a:p>
            </p:txBody>
          </p:sp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5FDBB3D4-DB01-BB40-B613-CE55636CF84A}"/>
                  </a:ext>
                </a:extLst>
              </p:cNvPr>
              <p:cNvGrpSpPr/>
              <p:nvPr/>
            </p:nvGrpSpPr>
            <p:grpSpPr>
              <a:xfrm>
                <a:off x="6398962" y="1203597"/>
                <a:ext cx="2504778" cy="2298536"/>
                <a:chOff x="2385141" y="1180805"/>
                <a:chExt cx="4419107" cy="4055241"/>
              </a:xfrm>
            </p:grpSpPr>
            <p:pic>
              <p:nvPicPr>
                <p:cNvPr id="16" name="Picture 15">
                  <a:extLst>
                    <a:ext uri="{FF2B5EF4-FFF2-40B4-BE49-F238E27FC236}">
                      <a16:creationId xmlns:a16="http://schemas.microsoft.com/office/drawing/2014/main" id="{BF247B62-D963-C044-9CCB-1A3D321BDAC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9"/>
                <a:srcRect r="31782"/>
                <a:stretch/>
              </p:blipFill>
              <p:spPr>
                <a:xfrm>
                  <a:off x="2385141" y="1180805"/>
                  <a:ext cx="4419107" cy="4055241"/>
                </a:xfrm>
                <a:prstGeom prst="rect">
                  <a:avLst/>
                </a:prstGeom>
              </p:spPr>
            </p:pic>
            <p:cxnSp>
              <p:nvCxnSpPr>
                <p:cNvPr id="20" name="Straight Connector 19">
                  <a:extLst>
                    <a:ext uri="{FF2B5EF4-FFF2-40B4-BE49-F238E27FC236}">
                      <a16:creationId xmlns:a16="http://schemas.microsoft.com/office/drawing/2014/main" id="{33F16867-C024-404D-B346-3FAE6C2C49D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300192" y="1688805"/>
                  <a:ext cx="0" cy="1963065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Connector 23">
                  <a:extLst>
                    <a:ext uri="{FF2B5EF4-FFF2-40B4-BE49-F238E27FC236}">
                      <a16:creationId xmlns:a16="http://schemas.microsoft.com/office/drawing/2014/main" id="{C14F1A01-1C04-D749-8D53-A0E84F0D0C3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156176" y="1688805"/>
                  <a:ext cx="0" cy="1963065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Connector 24">
                  <a:extLst>
                    <a:ext uri="{FF2B5EF4-FFF2-40B4-BE49-F238E27FC236}">
                      <a16:creationId xmlns:a16="http://schemas.microsoft.com/office/drawing/2014/main" id="{B3F6814D-9F35-6546-BFB4-25C2862936A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12160" y="1688805"/>
                  <a:ext cx="0" cy="1963065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Connector 25">
                  <a:extLst>
                    <a:ext uri="{FF2B5EF4-FFF2-40B4-BE49-F238E27FC236}">
                      <a16:creationId xmlns:a16="http://schemas.microsoft.com/office/drawing/2014/main" id="{45BB9ABB-558A-6642-A624-2947C36DEAD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444208" y="1688805"/>
                  <a:ext cx="0" cy="1963065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4C1DA00F-516B-7D4A-A0DE-169DB3B9B149}"/>
                </a:ext>
              </a:extLst>
            </p:cNvPr>
            <p:cNvSpPr/>
            <p:nvPr/>
          </p:nvSpPr>
          <p:spPr>
            <a:xfrm>
              <a:off x="8357168" y="2863405"/>
              <a:ext cx="500455" cy="576064"/>
            </a:xfrm>
            <a:prstGeom prst="ellipse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2400"/>
            </a:p>
          </p:txBody>
        </p:sp>
      </p:grpSp>
      <p:pic>
        <p:nvPicPr>
          <p:cNvPr id="29" name="Picture 28" descr="A picture containing music, piano, indoor, person&#10;&#10;Description automatically generated">
            <a:extLst>
              <a:ext uri="{FF2B5EF4-FFF2-40B4-BE49-F238E27FC236}">
                <a16:creationId xmlns:a16="http://schemas.microsoft.com/office/drawing/2014/main" id="{7D71B33C-90F0-2640-AFD2-0FA6BF5305C5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02" b="6447"/>
          <a:stretch/>
        </p:blipFill>
        <p:spPr>
          <a:xfrm flipH="1" flipV="1">
            <a:off x="4837816" y="1604797"/>
            <a:ext cx="3120000" cy="2051033"/>
          </a:xfrm>
          <a:prstGeom prst="rect">
            <a:avLst/>
          </a:prstGeom>
        </p:spPr>
      </p:pic>
      <p:pic>
        <p:nvPicPr>
          <p:cNvPr id="32" name="Schwebung.mp3" descr="Schwebung.mp3">
            <a:hlinkClick r:id="" action="ppaction://media"/>
            <a:extLst>
              <a:ext uri="{FF2B5EF4-FFF2-40B4-BE49-F238E27FC236}">
                <a16:creationId xmlns:a16="http://schemas.microsoft.com/office/drawing/2014/main" id="{74BCE15E-B1A7-8E45-B870-70CA6907352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9659935" y="4669511"/>
            <a:ext cx="1083733" cy="1083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7030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12512" fill="hold"/>
                                        <p:tgtEl>
                                          <p:spTgt spid="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3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2"/>
                </p:tgtEl>
              </p:cMediaNode>
            </p:audio>
          </p:childTnLst>
        </p:cTn>
      </p:par>
    </p:tnLst>
    <p:bldLst>
      <p:bldP spid="6" grpId="0" build="p"/>
      <p:bldP spid="7" grpId="0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F7B2E41-D45D-C461-C28D-C45E1CA1060D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0580864" y="0"/>
            <a:ext cx="1439864" cy="374781"/>
          </a:xfrm>
        </p:spPr>
        <p:txBody>
          <a:bodyPr/>
          <a:lstStyle/>
          <a:p>
            <a:fld id="{D14C7E88-7948-D841-83D7-83B72EAFD754}" type="slidenum">
              <a:rPr lang="en-GB" smtClean="0"/>
              <a:pPr/>
              <a:t>50</a:t>
            </a:fld>
            <a:endParaRPr lang="en-GB" dirty="0"/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FF2A7A14-EB2E-7231-37AA-74D82D5A35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" dirty="0"/>
              <a:t>Retombées socio-économiques</a:t>
            </a:r>
            <a:r>
              <a:rPr lang="en-CH" dirty="0"/>
              <a:t> </a:t>
            </a:r>
            <a:endParaRPr lang="fr-FR" dirty="0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E7ABDC41-D1D9-B119-90B9-1CA8ED01C8E5}"/>
              </a:ext>
            </a:extLst>
          </p:cNvPr>
          <p:cNvSpPr txBox="1">
            <a:spLocks/>
          </p:cNvSpPr>
          <p:nvPr/>
        </p:nvSpPr>
        <p:spPr>
          <a:xfrm>
            <a:off x="329601" y="5961340"/>
            <a:ext cx="3126600" cy="25025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" sz="1440" b="1">
                <a:solidFill>
                  <a:schemeClr val="bg1"/>
                </a:solidFill>
              </a:rPr>
              <a:t>Logiciels et systèmes libres</a:t>
            </a:r>
          </a:p>
        </p:txBody>
      </p:sp>
      <p:pic>
        <p:nvPicPr>
          <p:cNvPr id="4" name="Picture Placeholder 19">
            <a:extLst>
              <a:ext uri="{FF2B5EF4-FFF2-40B4-BE49-F238E27FC236}">
                <a16:creationId xmlns:a16="http://schemas.microsoft.com/office/drawing/2014/main" id="{F582B830-0241-85C2-54B0-8168176E48E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9025" y="1186685"/>
            <a:ext cx="3046096" cy="2081700"/>
          </a:xfrm>
          <a:prstGeom prst="rect">
            <a:avLst/>
          </a:prstGeom>
        </p:spPr>
      </p:pic>
      <p:pic>
        <p:nvPicPr>
          <p:cNvPr id="5" name="Picture Placeholder 27">
            <a:extLst>
              <a:ext uri="{FF2B5EF4-FFF2-40B4-BE49-F238E27FC236}">
                <a16:creationId xmlns:a16="http://schemas.microsoft.com/office/drawing/2014/main" id="{23678B79-CF8A-A890-CDF2-6B9365AAC95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761594" y="1186685"/>
            <a:ext cx="3046096" cy="2081700"/>
          </a:xfrm>
          <a:prstGeom prst="rect">
            <a:avLst/>
          </a:prstGeom>
        </p:spPr>
      </p:pic>
      <p:pic>
        <p:nvPicPr>
          <p:cNvPr id="6" name="Picture Placeholder 22">
            <a:extLst>
              <a:ext uri="{FF2B5EF4-FFF2-40B4-BE49-F238E27FC236}">
                <a16:creationId xmlns:a16="http://schemas.microsoft.com/office/drawing/2014/main" id="{98C38855-E27A-FA90-FC1A-FAE3BBD0159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64162" y="1186685"/>
            <a:ext cx="3046096" cy="2081700"/>
          </a:xfrm>
          <a:prstGeom prst="rect">
            <a:avLst/>
          </a:prstGeom>
        </p:spPr>
      </p:pic>
      <p:pic>
        <p:nvPicPr>
          <p:cNvPr id="9" name="Picture Placeholder 25">
            <a:extLst>
              <a:ext uri="{FF2B5EF4-FFF2-40B4-BE49-F238E27FC236}">
                <a16:creationId xmlns:a16="http://schemas.microsoft.com/office/drawing/2014/main" id="{41195D58-2420-4D4C-65F0-40115035911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9025" y="3822660"/>
            <a:ext cx="3046096" cy="2081700"/>
          </a:xfrm>
          <a:prstGeom prst="rect">
            <a:avLst/>
          </a:prstGeom>
        </p:spPr>
      </p:pic>
      <p:pic>
        <p:nvPicPr>
          <p:cNvPr id="10" name="Picture Placeholder 29">
            <a:extLst>
              <a:ext uri="{FF2B5EF4-FFF2-40B4-BE49-F238E27FC236}">
                <a16:creationId xmlns:a16="http://schemas.microsoft.com/office/drawing/2014/main" id="{3EF85939-8641-8529-07FA-64084DDCAC87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761594" y="3822660"/>
            <a:ext cx="3046096" cy="2081700"/>
          </a:xfrm>
          <a:prstGeom prst="rect">
            <a:avLst/>
          </a:prstGeom>
        </p:spPr>
      </p:pic>
      <p:pic>
        <p:nvPicPr>
          <p:cNvPr id="11" name="Picture Placeholder 26">
            <a:extLst>
              <a:ext uri="{FF2B5EF4-FFF2-40B4-BE49-F238E27FC236}">
                <a16:creationId xmlns:a16="http://schemas.microsoft.com/office/drawing/2014/main" id="{5E81288D-03EF-C66A-5E94-30D5AB4E4A91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64162" y="3822660"/>
            <a:ext cx="3046096" cy="2081700"/>
          </a:xfrm>
          <a:prstGeom prst="rect">
            <a:avLst/>
          </a:prstGeom>
        </p:spPr>
      </p:pic>
      <p:sp>
        <p:nvSpPr>
          <p:cNvPr id="12" name="Text Placeholder 14">
            <a:extLst>
              <a:ext uri="{FF2B5EF4-FFF2-40B4-BE49-F238E27FC236}">
                <a16:creationId xmlns:a16="http://schemas.microsoft.com/office/drawing/2014/main" id="{395110BD-AB75-5FD1-B133-9E4D1DC04B5F}"/>
              </a:ext>
            </a:extLst>
          </p:cNvPr>
          <p:cNvSpPr txBox="1">
            <a:spLocks/>
          </p:cNvSpPr>
          <p:nvPr/>
        </p:nvSpPr>
        <p:spPr>
          <a:xfrm>
            <a:off x="329601" y="3285019"/>
            <a:ext cx="3126600" cy="25025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" sz="1440" b="1" dirty="0">
                <a:solidFill>
                  <a:schemeClr val="bg1"/>
                </a:solidFill>
              </a:rPr>
              <a:t>Valeur de la formation</a:t>
            </a:r>
          </a:p>
        </p:txBody>
      </p:sp>
      <p:sp>
        <p:nvSpPr>
          <p:cNvPr id="13" name="Text Placeholder 15">
            <a:extLst>
              <a:ext uri="{FF2B5EF4-FFF2-40B4-BE49-F238E27FC236}">
                <a16:creationId xmlns:a16="http://schemas.microsoft.com/office/drawing/2014/main" id="{6FFE95C7-560C-D285-5A65-6046D516F4AD}"/>
              </a:ext>
            </a:extLst>
          </p:cNvPr>
          <p:cNvSpPr txBox="1">
            <a:spLocks/>
          </p:cNvSpPr>
          <p:nvPr/>
        </p:nvSpPr>
        <p:spPr>
          <a:xfrm>
            <a:off x="3721341" y="3285019"/>
            <a:ext cx="3126600" cy="25025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" sz="1440" b="1">
                <a:solidFill>
                  <a:schemeClr val="bg1"/>
                </a:solidFill>
              </a:rPr>
              <a:t>Valeur des produits scientifiques</a:t>
            </a:r>
          </a:p>
        </p:txBody>
      </p:sp>
      <p:sp>
        <p:nvSpPr>
          <p:cNvPr id="14" name="Text Placeholder 16">
            <a:extLst>
              <a:ext uri="{FF2B5EF4-FFF2-40B4-BE49-F238E27FC236}">
                <a16:creationId xmlns:a16="http://schemas.microsoft.com/office/drawing/2014/main" id="{D008567A-B68E-01CF-26BD-413944F782DE}"/>
              </a:ext>
            </a:extLst>
          </p:cNvPr>
          <p:cNvSpPr txBox="1">
            <a:spLocks/>
          </p:cNvSpPr>
          <p:nvPr/>
        </p:nvSpPr>
        <p:spPr>
          <a:xfrm>
            <a:off x="7113081" y="3285019"/>
            <a:ext cx="3126600" cy="25025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" sz="1440" b="1">
                <a:solidFill>
                  <a:schemeClr val="bg1"/>
                </a:solidFill>
              </a:rPr>
              <a:t>Applications à l’industrie</a:t>
            </a:r>
          </a:p>
        </p:txBody>
      </p:sp>
      <p:sp>
        <p:nvSpPr>
          <p:cNvPr id="15" name="Text Placeholder 17">
            <a:extLst>
              <a:ext uri="{FF2B5EF4-FFF2-40B4-BE49-F238E27FC236}">
                <a16:creationId xmlns:a16="http://schemas.microsoft.com/office/drawing/2014/main" id="{3194A998-3D50-1EC9-008D-02DAB0A35BD1}"/>
              </a:ext>
            </a:extLst>
          </p:cNvPr>
          <p:cNvSpPr txBox="1">
            <a:spLocks/>
          </p:cNvSpPr>
          <p:nvPr/>
        </p:nvSpPr>
        <p:spPr>
          <a:xfrm>
            <a:off x="3721341" y="5961340"/>
            <a:ext cx="3126600" cy="25025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" sz="1440" b="1" dirty="0">
                <a:solidFill>
                  <a:schemeClr val="bg1"/>
                </a:solidFill>
              </a:rPr>
              <a:t>Tourisme et biens culturels</a:t>
            </a:r>
          </a:p>
        </p:txBody>
      </p:sp>
      <p:sp>
        <p:nvSpPr>
          <p:cNvPr id="16" name="Text Placeholder 18">
            <a:extLst>
              <a:ext uri="{FF2B5EF4-FFF2-40B4-BE49-F238E27FC236}">
                <a16:creationId xmlns:a16="http://schemas.microsoft.com/office/drawing/2014/main" id="{91F94B95-C75D-892F-9B27-25E0DF6FD42E}"/>
              </a:ext>
            </a:extLst>
          </p:cNvPr>
          <p:cNvSpPr txBox="1">
            <a:spLocks/>
          </p:cNvSpPr>
          <p:nvPr/>
        </p:nvSpPr>
        <p:spPr>
          <a:xfrm>
            <a:off x="7113081" y="5961340"/>
            <a:ext cx="3126600" cy="25025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" sz="1440" b="1">
                <a:solidFill>
                  <a:schemeClr val="bg1"/>
                </a:solidFill>
              </a:rPr>
              <a:t>Valeur en tant que bien public</a:t>
            </a:r>
          </a:p>
        </p:txBody>
      </p:sp>
      <p:pic>
        <p:nvPicPr>
          <p:cNvPr id="17" name="Picture 3" descr="A qr code with many squares&#10;&#10;Description automatically generated">
            <a:extLst>
              <a:ext uri="{FF2B5EF4-FFF2-40B4-BE49-F238E27FC236}">
                <a16:creationId xmlns:a16="http://schemas.microsoft.com/office/drawing/2014/main" id="{111468C1-9E80-5355-3FC8-12B700888F3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6153" y="4958766"/>
            <a:ext cx="1424575" cy="1424575"/>
          </a:xfrm>
          <a:prstGeom prst="rect">
            <a:avLst/>
          </a:prstGeom>
        </p:spPr>
      </p:pic>
      <p:sp>
        <p:nvSpPr>
          <p:cNvPr id="18" name="ZoneTexte 17">
            <a:extLst>
              <a:ext uri="{FF2B5EF4-FFF2-40B4-BE49-F238E27FC236}">
                <a16:creationId xmlns:a16="http://schemas.microsoft.com/office/drawing/2014/main" id="{22DEB234-06E9-4CA7-CE07-C554BF77CD79}"/>
              </a:ext>
            </a:extLst>
          </p:cNvPr>
          <p:cNvSpPr txBox="1"/>
          <p:nvPr/>
        </p:nvSpPr>
        <p:spPr>
          <a:xfrm>
            <a:off x="10580864" y="6383341"/>
            <a:ext cx="16627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chemeClr val="bg1"/>
                </a:solidFill>
              </a:rPr>
              <a:t>Pour en savoir +</a:t>
            </a:r>
          </a:p>
        </p:txBody>
      </p:sp>
    </p:spTree>
    <p:extLst>
      <p:ext uri="{BB962C8B-B14F-4D97-AF65-F5344CB8AC3E}">
        <p14:creationId xmlns:p14="http://schemas.microsoft.com/office/powerpoint/2010/main" val="264204751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F7B2E41-D45D-C461-C28D-C45E1CA1060D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0580864" y="0"/>
            <a:ext cx="1439864" cy="374781"/>
          </a:xfrm>
        </p:spPr>
        <p:txBody>
          <a:bodyPr/>
          <a:lstStyle/>
          <a:p>
            <a:fld id="{D14C7E88-7948-D841-83D7-83B72EAFD754}" type="slidenum">
              <a:rPr lang="en-GB" smtClean="0"/>
              <a:pPr/>
              <a:t>51</a:t>
            </a:fld>
            <a:endParaRPr lang="en-GB" dirty="0"/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FF2A7A14-EB2E-7231-37AA-74D82D5A35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H" dirty="0"/>
              <a:t>La valeur ajoutée d’un projet de technologie </a:t>
            </a:r>
            <a:endParaRPr lang="fr-FR" dirty="0"/>
          </a:p>
        </p:txBody>
      </p:sp>
      <p:pic>
        <p:nvPicPr>
          <p:cNvPr id="2" name="Picture 14" descr="Image result for globe of innovation">
            <a:extLst>
              <a:ext uri="{FF2B5EF4-FFF2-40B4-BE49-F238E27FC236}">
                <a16:creationId xmlns:a16="http://schemas.microsoft.com/office/drawing/2014/main" id="{60C791A6-7FB9-3AE4-7B8B-FE9192B4872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4367"/>
          <a:stretch/>
        </p:blipFill>
        <p:spPr bwMode="auto">
          <a:xfrm>
            <a:off x="609600" y="1412777"/>
            <a:ext cx="5246371" cy="494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1C2BA964-7AB8-D9E9-7EB8-B7E952A25ED4}"/>
              </a:ext>
            </a:extLst>
          </p:cNvPr>
          <p:cNvSpPr txBox="1">
            <a:spLocks/>
          </p:cNvSpPr>
          <p:nvPr/>
        </p:nvSpPr>
        <p:spPr>
          <a:xfrm>
            <a:off x="2621517" y="1560632"/>
            <a:ext cx="3122058" cy="847897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defPPr>
              <a:defRPr lang="fr-FR"/>
            </a:defPPr>
            <a:lvl1pPr marL="0" algn="r" defTabSz="9144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sz="1800" b="1" dirty="0"/>
              <a:t>1 euro </a:t>
            </a:r>
            <a:r>
              <a:rPr lang="fr-FR" sz="1800" dirty="0"/>
              <a:t>investi dans un projet du CERN </a:t>
            </a:r>
            <a:r>
              <a:rPr lang="fr-FR" sz="1800" b="1" dirty="0"/>
              <a:t>génère</a:t>
            </a:r>
            <a:r>
              <a:rPr lang="fr-FR" sz="1800" dirty="0"/>
              <a:t> …</a:t>
            </a:r>
          </a:p>
        </p:txBody>
      </p:sp>
      <p:sp>
        <p:nvSpPr>
          <p:cNvPr id="6" name="Text Placeholder 16">
            <a:extLst>
              <a:ext uri="{FF2B5EF4-FFF2-40B4-BE49-F238E27FC236}">
                <a16:creationId xmlns:a16="http://schemas.microsoft.com/office/drawing/2014/main" id="{11CAEA8D-8A1A-995D-3398-9F832B4298AD}"/>
              </a:ext>
            </a:extLst>
          </p:cNvPr>
          <p:cNvSpPr txBox="1">
            <a:spLocks/>
          </p:cNvSpPr>
          <p:nvPr/>
        </p:nvSpPr>
        <p:spPr>
          <a:xfrm>
            <a:off x="7323401" y="2577773"/>
            <a:ext cx="3792097" cy="650815"/>
          </a:xfrm>
          <a:prstGeom prst="rect">
            <a:avLst/>
          </a:prstGeom>
        </p:spPr>
        <p:txBody>
          <a:bodyPr vert="horz" lIns="41148" tIns="20575" rIns="41148" bIns="20575" rtlCol="0">
            <a:noAutofit/>
          </a:bodyPr>
          <a:lstStyle>
            <a:lvl1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8000" indent="-64800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8000" indent="-64800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Blip>
                <a:blip r:embed="rId4"/>
              </a:buBlip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48000" indent="-64800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Blip>
                <a:blip r:embed="rId4"/>
              </a:buBlip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48000" indent="-64800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Blip>
                <a:blip r:embed="rId4"/>
              </a:buBlip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CH" sz="1867" b="1" dirty="0">
                <a:solidFill>
                  <a:schemeClr val="bg1"/>
                </a:solidFill>
              </a:rPr>
              <a:t>+2 euro </a:t>
            </a:r>
            <a:r>
              <a:rPr lang="en-CH" sz="1867" dirty="0">
                <a:solidFill>
                  <a:schemeClr val="bg1"/>
                </a:solidFill>
              </a:rPr>
              <a:t>pour des contrats avec intensité technologique moyenne</a:t>
            </a:r>
            <a:endParaRPr lang="en-CH" sz="1867" baseline="30000" dirty="0">
              <a:solidFill>
                <a:schemeClr val="bg1"/>
              </a:solidFill>
            </a:endParaRPr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0677C83A-56A0-DBE5-ADBA-6A2DE597A774}"/>
              </a:ext>
            </a:extLst>
          </p:cNvPr>
          <p:cNvSpPr txBox="1">
            <a:spLocks/>
          </p:cNvSpPr>
          <p:nvPr/>
        </p:nvSpPr>
        <p:spPr>
          <a:xfrm>
            <a:off x="7323401" y="3763210"/>
            <a:ext cx="3600396" cy="650813"/>
          </a:xfrm>
          <a:prstGeom prst="rect">
            <a:avLst/>
          </a:prstGeom>
        </p:spPr>
        <p:txBody>
          <a:bodyPr vert="horz" lIns="41148" tIns="20575" rIns="41148" bIns="20575" rtlCol="0">
            <a:noAutofit/>
          </a:bodyPr>
          <a:lstStyle>
            <a:lvl1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8000" indent="-64800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8000" indent="-64800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Blip>
                <a:blip r:embed="rId4"/>
              </a:buBlip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48000" indent="-64800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Blip>
                <a:blip r:embed="rId4"/>
              </a:buBlip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48000" indent="-64800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Blip>
                <a:blip r:embed="rId4"/>
              </a:buBlip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CH" sz="1867" b="1" dirty="0">
                <a:solidFill>
                  <a:schemeClr val="bg1"/>
                </a:solidFill>
              </a:rPr>
              <a:t>+3 euro </a:t>
            </a:r>
            <a:r>
              <a:rPr lang="en-CH" sz="1867" dirty="0">
                <a:solidFill>
                  <a:schemeClr val="bg1"/>
                </a:solidFill>
              </a:rPr>
              <a:t>pour des contrats avec haute intensité technologique</a:t>
            </a:r>
            <a:endParaRPr lang="en-CH" sz="1867" baseline="30000" dirty="0">
              <a:solidFill>
                <a:schemeClr val="bg1"/>
              </a:solidFill>
            </a:endParaRPr>
          </a:p>
        </p:txBody>
      </p:sp>
      <p:pic>
        <p:nvPicPr>
          <p:cNvPr id="10" name="Picture 32" descr="Shape&#10;&#10;Description automatically generated with low confidence">
            <a:extLst>
              <a:ext uri="{FF2B5EF4-FFF2-40B4-BE49-F238E27FC236}">
                <a16:creationId xmlns:a16="http://schemas.microsoft.com/office/drawing/2014/main" id="{2CF0A2FA-BAB0-E388-4BEF-937DE964472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8043" y="2525511"/>
            <a:ext cx="752656" cy="752656"/>
          </a:xfrm>
          <a:prstGeom prst="rect">
            <a:avLst/>
          </a:prstGeom>
        </p:spPr>
      </p:pic>
      <p:pic>
        <p:nvPicPr>
          <p:cNvPr id="11" name="Picture 36" descr="Shape&#10;&#10;Description automatically generated with low confidence">
            <a:extLst>
              <a:ext uri="{FF2B5EF4-FFF2-40B4-BE49-F238E27FC236}">
                <a16:creationId xmlns:a16="http://schemas.microsoft.com/office/drawing/2014/main" id="{1D075990-7F5A-31B7-6A28-BBF98FA36F2F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1716" y="3589838"/>
            <a:ext cx="865309" cy="865309"/>
          </a:xfrm>
          <a:prstGeom prst="rect">
            <a:avLst/>
          </a:prstGeom>
        </p:spPr>
      </p:pic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6DAD7ED7-A661-AA1A-AB45-4A1811889C45}"/>
              </a:ext>
            </a:extLst>
          </p:cNvPr>
          <p:cNvSpPr txBox="1">
            <a:spLocks/>
          </p:cNvSpPr>
          <p:nvPr/>
        </p:nvSpPr>
        <p:spPr>
          <a:xfrm>
            <a:off x="6210325" y="5658899"/>
            <a:ext cx="5232985" cy="629168"/>
          </a:xfrm>
          <a:prstGeom prst="rect">
            <a:avLst/>
          </a:prstGeom>
        </p:spPr>
        <p:txBody>
          <a:bodyPr vert="horz" lIns="41148" tIns="20575" rIns="41148" bIns="20575" rtlCol="0">
            <a:noAutofit/>
          </a:bodyPr>
          <a:lstStyle>
            <a:lvl1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8000" indent="-64800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8000" indent="-64800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Blip>
                <a:blip r:embed="rId4"/>
              </a:buBlip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48000" indent="-64800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Blip>
                <a:blip r:embed="rId4"/>
              </a:buBlip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48000" indent="-64800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Blip>
                <a:blip r:embed="rId4"/>
              </a:buBlip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CH" sz="1800" dirty="0">
                <a:solidFill>
                  <a:schemeClr val="bg1"/>
                </a:solidFill>
              </a:rPr>
              <a:t>Cela contribue un </a:t>
            </a:r>
            <a:r>
              <a:rPr lang="en-CH" sz="1800" b="1" dirty="0">
                <a:solidFill>
                  <a:schemeClr val="bg1"/>
                </a:solidFill>
              </a:rPr>
              <a:t>investissement durable </a:t>
            </a:r>
            <a:r>
              <a:rPr lang="en-CH" sz="1800" dirty="0">
                <a:solidFill>
                  <a:schemeClr val="bg1"/>
                </a:solidFill>
              </a:rPr>
              <a:t>avec </a:t>
            </a:r>
            <a:r>
              <a:rPr lang="en-CH" sz="1800" b="1" dirty="0">
                <a:solidFill>
                  <a:schemeClr val="bg1"/>
                </a:solidFill>
              </a:rPr>
              <a:t>retour garanti pour la société </a:t>
            </a:r>
            <a:r>
              <a:rPr lang="en-CH" sz="1800" dirty="0">
                <a:solidFill>
                  <a:schemeClr val="bg1"/>
                </a:solidFill>
              </a:rPr>
              <a:t>à long terme.</a:t>
            </a:r>
          </a:p>
        </p:txBody>
      </p:sp>
      <p:pic>
        <p:nvPicPr>
          <p:cNvPr id="14" name="Picture 2" descr="1 Euro - Euro Coin Png (493x493), Png Download">
            <a:extLst>
              <a:ext uri="{FF2B5EF4-FFF2-40B4-BE49-F238E27FC236}">
                <a16:creationId xmlns:a16="http://schemas.microsoft.com/office/drawing/2014/main" id="{1B16F074-96E3-87A3-C87C-E31094E87F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6386" y="1560631"/>
            <a:ext cx="985131" cy="964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77132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picture containing text, indoor&#10;&#10;Description automatically generated">
            <a:extLst>
              <a:ext uri="{FF2B5EF4-FFF2-40B4-BE49-F238E27FC236}">
                <a16:creationId xmlns:a16="http://schemas.microsoft.com/office/drawing/2014/main" id="{B5E93013-6202-ED44-84B4-4CB9FA47E42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473"/>
          <a:stretch/>
        </p:blipFill>
        <p:spPr>
          <a:xfrm>
            <a:off x="0" y="2018891"/>
            <a:ext cx="12192000" cy="483910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060E787-A5DE-ED47-A879-76FD0F46BCE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52</a:t>
            </a:fld>
            <a:endParaRPr lang="en-US" noProof="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A5F672-904D-B047-ADB9-BC28B568A86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8047" y="2569483"/>
            <a:ext cx="7141112" cy="1125959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CH" dirty="0"/>
              <a:t>Entreprise de haute technologie à Saint-Genis Pouilly, </a:t>
            </a:r>
          </a:p>
          <a:p>
            <a:pPr>
              <a:lnSpc>
                <a:spcPct val="100000"/>
              </a:lnSpc>
            </a:pPr>
            <a:r>
              <a:rPr lang="en-CH" dirty="0"/>
              <a:t>créée en 2002 en exploitant un brévet du CERN</a:t>
            </a:r>
          </a:p>
          <a:p>
            <a:pPr>
              <a:lnSpc>
                <a:spcPct val="100000"/>
              </a:lnSpc>
            </a:pPr>
            <a:r>
              <a:rPr lang="en-CH" dirty="0"/>
              <a:t>par un phycicien du CERN.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A5091B-E129-464E-A5D3-8BAE7208A4E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58047" y="3560619"/>
            <a:ext cx="5364000" cy="2035435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CH" sz="1867" dirty="0"/>
              <a:t>AAA, rachetée par Novartis France</a:t>
            </a:r>
            <a:br>
              <a:rPr lang="en-CH" sz="1867" dirty="0"/>
            </a:br>
            <a:r>
              <a:rPr lang="en-CH" sz="1867" dirty="0"/>
              <a:t>en 2018 pour 3.9 milliards USD.</a:t>
            </a:r>
          </a:p>
          <a:p>
            <a:pPr>
              <a:lnSpc>
                <a:spcPct val="100000"/>
              </a:lnSpc>
            </a:pPr>
            <a:endParaRPr lang="en-CH" sz="1867" dirty="0"/>
          </a:p>
          <a:p>
            <a:pPr>
              <a:lnSpc>
                <a:spcPct val="100000"/>
              </a:lnSpc>
            </a:pPr>
            <a:r>
              <a:rPr lang="en-CH" sz="1867" dirty="0"/>
              <a:t>163 employées en 2020.</a:t>
            </a:r>
          </a:p>
          <a:p>
            <a:pPr>
              <a:lnSpc>
                <a:spcPct val="100000"/>
              </a:lnSpc>
            </a:pPr>
            <a:r>
              <a:rPr lang="en-CH" sz="1867" dirty="0"/>
              <a:t>Chiffre d’affaires de 100 millions d’euro/an/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2859BD4-523E-8542-86BB-697BD531D7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6203" y="681189"/>
            <a:ext cx="11017800" cy="626347"/>
          </a:xfrm>
        </p:spPr>
        <p:txBody>
          <a:bodyPr>
            <a:normAutofit fontScale="90000"/>
          </a:bodyPr>
          <a:lstStyle/>
          <a:p>
            <a:r>
              <a:rPr lang="en-CH" dirty="0"/>
              <a:t>Exemple de création de valeur pour la société</a:t>
            </a:r>
          </a:p>
        </p:txBody>
      </p:sp>
    </p:spTree>
    <p:extLst>
      <p:ext uri="{BB962C8B-B14F-4D97-AF65-F5344CB8AC3E}">
        <p14:creationId xmlns:p14="http://schemas.microsoft.com/office/powerpoint/2010/main" val="12047355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541036-0CB9-4253-C50B-2448FE1672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Le valeur du tourisme scientifique</a:t>
            </a:r>
          </a:p>
        </p:txBody>
      </p:sp>
      <p:pic>
        <p:nvPicPr>
          <p:cNvPr id="4" name="Picture 3" descr="A poster of a warehouse&#10;&#10;Description automatically generated with medium confidence">
            <a:extLst>
              <a:ext uri="{FF2B5EF4-FFF2-40B4-BE49-F238E27FC236}">
                <a16:creationId xmlns:a16="http://schemas.microsoft.com/office/drawing/2014/main" id="{02CEF4F7-24D1-9B11-D1A6-AABCE9DE858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823" b="8406"/>
          <a:stretch/>
        </p:blipFill>
        <p:spPr>
          <a:xfrm>
            <a:off x="8144305" y="451621"/>
            <a:ext cx="3167180" cy="5882140"/>
          </a:xfrm>
          <a:prstGeom prst="rect">
            <a:avLst/>
          </a:prstGeom>
        </p:spPr>
      </p:pic>
      <p:sp>
        <p:nvSpPr>
          <p:cNvPr id="5" name="Text Placeholder 10">
            <a:extLst>
              <a:ext uri="{FF2B5EF4-FFF2-40B4-BE49-F238E27FC236}">
                <a16:creationId xmlns:a16="http://schemas.microsoft.com/office/drawing/2014/main" id="{5801D3E2-3060-BFDE-2BCE-6A55CEA6CE78}"/>
              </a:ext>
            </a:extLst>
          </p:cNvPr>
          <p:cNvSpPr txBox="1">
            <a:spLocks/>
          </p:cNvSpPr>
          <p:nvPr/>
        </p:nvSpPr>
        <p:spPr>
          <a:xfrm>
            <a:off x="171272" y="1215616"/>
            <a:ext cx="7561371" cy="5506279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defPPr>
              <a:defRPr lang="fr-FR"/>
            </a:defPPr>
            <a:lvl1pPr marL="0" algn="r" defTabSz="9144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algn="l">
              <a:lnSpc>
                <a:spcPct val="110000"/>
              </a:lnSpc>
              <a:spcAft>
                <a:spcPts val="600"/>
              </a:spcAft>
            </a:pPr>
            <a:r>
              <a:rPr lang="fr-FR" sz="2400" dirty="0"/>
              <a:t>Le CERN accueille + de 150’000 visiteurs par an.</a:t>
            </a:r>
            <a:br>
              <a:rPr lang="fr-FR" sz="2400" dirty="0"/>
            </a:br>
            <a:r>
              <a:rPr lang="fr-FR" sz="2400" dirty="0"/>
              <a:t>Avec le Portail de la Science, la capacité est désormais de </a:t>
            </a:r>
            <a:r>
              <a:rPr lang="fr-FR" sz="2400" b="1" dirty="0"/>
              <a:t>300’000 personnes par an</a:t>
            </a:r>
            <a:r>
              <a:rPr lang="fr-FR" sz="2400" dirty="0"/>
              <a:t>.</a:t>
            </a:r>
          </a:p>
          <a:p>
            <a:pPr marL="114300" algn="l">
              <a:lnSpc>
                <a:spcPct val="110000"/>
              </a:lnSpc>
              <a:spcAft>
                <a:spcPts val="600"/>
              </a:spcAft>
            </a:pPr>
            <a:endParaRPr lang="fr-FR" sz="2400" dirty="0"/>
          </a:p>
          <a:p>
            <a:pPr marL="114300" algn="l">
              <a:lnSpc>
                <a:spcPct val="110000"/>
              </a:lnSpc>
              <a:spcAft>
                <a:spcPts val="600"/>
              </a:spcAft>
            </a:pPr>
            <a:r>
              <a:rPr lang="fr-FR" sz="2400" dirty="0"/>
              <a:t>Le New York Times rapporte que Genève est classée </a:t>
            </a:r>
            <a:r>
              <a:rPr lang="fr-FR" sz="2400" b="1" dirty="0"/>
              <a:t>n°10 parmi les meilleures destinations </a:t>
            </a:r>
            <a:r>
              <a:rPr lang="fr-FR" sz="2400" dirty="0"/>
              <a:t>touristiques, en partie grâce au CERN.</a:t>
            </a:r>
          </a:p>
          <a:p>
            <a:pPr marL="114300" algn="l">
              <a:lnSpc>
                <a:spcPct val="110000"/>
              </a:lnSpc>
              <a:spcAft>
                <a:spcPts val="600"/>
              </a:spcAft>
            </a:pPr>
            <a:endParaRPr lang="fr-FR" sz="2400" dirty="0"/>
          </a:p>
          <a:p>
            <a:pPr marL="114300" algn="l">
              <a:lnSpc>
                <a:spcPct val="110000"/>
              </a:lnSpc>
              <a:spcAft>
                <a:spcPts val="600"/>
              </a:spcAft>
            </a:pPr>
            <a:r>
              <a:rPr lang="fr-FR" sz="2400" dirty="0"/>
              <a:t>Avec le FCC : la valeur pour l’économie régionale suite aux dépenses des visiteurs est estimé à</a:t>
            </a:r>
            <a:br>
              <a:rPr lang="fr-FR" sz="2400" dirty="0"/>
            </a:br>
            <a:r>
              <a:rPr lang="fr-FR" sz="2400" b="1" dirty="0"/>
              <a:t>4 milliards d’euro</a:t>
            </a:r>
            <a:r>
              <a:rPr lang="fr-FR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1775974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7">
            <a:extLst>
              <a:ext uri="{FF2B5EF4-FFF2-40B4-BE49-F238E27FC236}">
                <a16:creationId xmlns:a16="http://schemas.microsoft.com/office/drawing/2014/main" id="{1A1015D7-2FAA-55D8-A7C9-58DB0C10ECF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2326" b="12326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247FCE4-1967-CCE9-FD87-A8CB1471FD8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54</a:t>
            </a:fld>
            <a:endParaRPr lang="en-US" noProof="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F9FD22B-6B31-9CD9-051D-F31D26A5205C}"/>
              </a:ext>
            </a:extLst>
          </p:cNvPr>
          <p:cNvSpPr txBox="1"/>
          <p:nvPr/>
        </p:nvSpPr>
        <p:spPr>
          <a:xfrm>
            <a:off x="0" y="2854451"/>
            <a:ext cx="12192000" cy="11490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fr-CH" sz="6667" dirty="0">
                <a:solidFill>
                  <a:schemeClr val="bg1"/>
                </a:solidFill>
                <a:cs typeface="Arial"/>
              </a:rPr>
              <a:t>Et maintenant?</a:t>
            </a:r>
            <a:endParaRPr lang="fr-CH" sz="2400" dirty="0">
              <a:solidFill>
                <a:schemeClr val="bg1"/>
              </a:solidFill>
              <a:cs typeface="Arial"/>
            </a:endParaRPr>
          </a:p>
        </p:txBody>
      </p:sp>
      <p:pic>
        <p:nvPicPr>
          <p:cNvPr id="4" name="Image 2" descr="Une image contenant Police, Graphique, graphisme, logo&#10;&#10;Description générée automatiquement">
            <a:extLst>
              <a:ext uri="{FF2B5EF4-FFF2-40B4-BE49-F238E27FC236}">
                <a16:creationId xmlns:a16="http://schemas.microsoft.com/office/drawing/2014/main" id="{18477187-7030-356A-64A8-1EB6783453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69108" y="136105"/>
            <a:ext cx="451620" cy="451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841808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F7B2E41-D45D-C461-C28D-C45E1CA1060D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0580864" y="0"/>
            <a:ext cx="1439864" cy="374781"/>
          </a:xfrm>
        </p:spPr>
        <p:txBody>
          <a:bodyPr/>
          <a:lstStyle/>
          <a:p>
            <a:fld id="{D14C7E88-7948-D841-83D7-83B72EAFD754}" type="slidenum">
              <a:rPr lang="en-GB" smtClean="0"/>
              <a:pPr/>
              <a:t>55</a:t>
            </a:fld>
            <a:endParaRPr lang="en-GB" dirty="0"/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FF2A7A14-EB2E-7231-37AA-74D82D5A35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600" dirty="0"/>
              <a:t>Suivre les études sur le web : </a:t>
            </a:r>
            <a:r>
              <a:rPr lang="fr-FR" sz="3600" b="1" i="1" dirty="0" err="1"/>
              <a:t>fcc-faisabilite.eu</a:t>
            </a:r>
            <a:endParaRPr lang="fr-FR" b="1" i="1" dirty="0"/>
          </a:p>
        </p:txBody>
      </p:sp>
      <p:pic>
        <p:nvPicPr>
          <p:cNvPr id="5" name="Picture 10">
            <a:extLst>
              <a:ext uri="{FF2B5EF4-FFF2-40B4-BE49-F238E27FC236}">
                <a16:creationId xmlns:a16="http://schemas.microsoft.com/office/drawing/2014/main" id="{20F22633-49C5-E1C3-E6A5-43C6F2FC1E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9855"/>
            <a:ext cx="4304573" cy="6098145"/>
          </a:xfrm>
          <a:prstGeom prst="rect">
            <a:avLst/>
          </a:prstGeom>
        </p:spPr>
      </p:pic>
      <p:pic>
        <p:nvPicPr>
          <p:cNvPr id="8" name="Picture 12" descr="A group of people standing in a room&#10;&#10;Description automatically generated with medium confidence">
            <a:extLst>
              <a:ext uri="{FF2B5EF4-FFF2-40B4-BE49-F238E27FC236}">
                <a16:creationId xmlns:a16="http://schemas.microsoft.com/office/drawing/2014/main" id="{35B5BDD7-93BC-E669-66AA-92FB1849F50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1457" y="759853"/>
            <a:ext cx="4475247" cy="6013179"/>
          </a:xfrm>
          <a:prstGeom prst="rect">
            <a:avLst/>
          </a:prstGeom>
        </p:spPr>
      </p:pic>
      <p:pic>
        <p:nvPicPr>
          <p:cNvPr id="13" name="Picture 14" descr="A screenshot of a phone&#10;&#10;Description automatically generated with medium confidence">
            <a:extLst>
              <a:ext uri="{FF2B5EF4-FFF2-40B4-BE49-F238E27FC236}">
                <a16:creationId xmlns:a16="http://schemas.microsoft.com/office/drawing/2014/main" id="{139D993A-3830-1803-167D-5CEAA86F1E8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1457" y="4293627"/>
            <a:ext cx="6691183" cy="25643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E6BFBD94-ED09-D987-4B90-18E7CAB3FE2C}"/>
              </a:ext>
            </a:extLst>
          </p:cNvPr>
          <p:cNvSpPr txBox="1"/>
          <p:nvPr/>
        </p:nvSpPr>
        <p:spPr>
          <a:xfrm>
            <a:off x="9199739" y="1992733"/>
            <a:ext cx="276225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Zapf Dingbats"/>
              <a:buChar char="➔"/>
            </a:pPr>
            <a:r>
              <a:rPr lang="fr-FR" b="1" dirty="0">
                <a:solidFill>
                  <a:schemeClr val="bg1"/>
                </a:solidFill>
              </a:rPr>
              <a:t>Posez vos questions</a:t>
            </a:r>
          </a:p>
          <a:p>
            <a:pPr marL="285750" indent="-285750">
              <a:buFont typeface="Zapf Dingbats"/>
              <a:buChar char="➔"/>
            </a:pPr>
            <a:r>
              <a:rPr lang="fr-FR" b="1" dirty="0">
                <a:solidFill>
                  <a:schemeClr val="bg1"/>
                </a:solidFill>
              </a:rPr>
              <a:t>Informez-vous</a:t>
            </a:r>
          </a:p>
          <a:p>
            <a:pPr marL="285750" indent="-285750">
              <a:buFont typeface="Zapf Dingbats"/>
              <a:buChar char="➔"/>
            </a:pPr>
            <a:r>
              <a:rPr lang="fr-FR" b="1" dirty="0">
                <a:solidFill>
                  <a:schemeClr val="bg1"/>
                </a:solidFill>
              </a:rPr>
              <a:t>Suivez nos réunions et le calendrier des études</a:t>
            </a:r>
          </a:p>
        </p:txBody>
      </p:sp>
    </p:spTree>
    <p:extLst>
      <p:ext uri="{BB962C8B-B14F-4D97-AF65-F5344CB8AC3E}">
        <p14:creationId xmlns:p14="http://schemas.microsoft.com/office/powerpoint/2010/main" val="86814833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F7B2E41-D45D-C461-C28D-C45E1CA1060D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0580864" y="0"/>
            <a:ext cx="1439864" cy="374781"/>
          </a:xfrm>
        </p:spPr>
        <p:txBody>
          <a:bodyPr/>
          <a:lstStyle/>
          <a:p>
            <a:fld id="{D14C7E88-7948-D841-83D7-83B72EAFD754}" type="slidenum">
              <a:rPr lang="en-GB" smtClean="0"/>
              <a:pPr/>
              <a:t>56</a:t>
            </a:fld>
            <a:endParaRPr lang="en-GB" dirty="0"/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FF2A7A14-EB2E-7231-37AA-74D82D5A35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sz="3600" dirty="0">
                <a:latin typeface="+mn-lt"/>
              </a:rPr>
              <a:t>Campagne de mesure sur le terrain jusqu’en 2025</a:t>
            </a:r>
          </a:p>
        </p:txBody>
      </p:sp>
      <p:pic>
        <p:nvPicPr>
          <p:cNvPr id="2" name="Picture 18" descr="Picture 18">
            <a:extLst>
              <a:ext uri="{FF2B5EF4-FFF2-40B4-BE49-F238E27FC236}">
                <a16:creationId xmlns:a16="http://schemas.microsoft.com/office/drawing/2014/main" id="{F0AEE9EE-CEB5-0795-8C0B-E957B33C175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20698"/>
          <a:stretch>
            <a:fillRect/>
          </a:stretch>
        </p:blipFill>
        <p:spPr>
          <a:xfrm>
            <a:off x="394617" y="884999"/>
            <a:ext cx="4269705" cy="2844157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Picture 30" descr="Picture 30">
            <a:extLst>
              <a:ext uri="{FF2B5EF4-FFF2-40B4-BE49-F238E27FC236}">
                <a16:creationId xmlns:a16="http://schemas.microsoft.com/office/drawing/2014/main" id="{1E9450F0-4718-ACDD-224F-1C67E13FBE5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15931"/>
          <a:stretch>
            <a:fillRect/>
          </a:stretch>
        </p:blipFill>
        <p:spPr>
          <a:xfrm>
            <a:off x="7527681" y="888954"/>
            <a:ext cx="4269701" cy="2844156"/>
          </a:xfrm>
          <a:prstGeom prst="rect">
            <a:avLst/>
          </a:prstGeom>
          <a:ln w="12700">
            <a:miter lim="400000"/>
          </a:ln>
        </p:spPr>
      </p:pic>
      <p:pic>
        <p:nvPicPr>
          <p:cNvPr id="6" name="Picture 20" descr="Picture 20">
            <a:extLst>
              <a:ext uri="{FF2B5EF4-FFF2-40B4-BE49-F238E27FC236}">
                <a16:creationId xmlns:a16="http://schemas.microsoft.com/office/drawing/2014/main" id="{9F0AE704-55AB-9174-64EB-BBB2295DB718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22462" t="21343" r="15216" b="21702"/>
          <a:stretch>
            <a:fillRect/>
          </a:stretch>
        </p:blipFill>
        <p:spPr>
          <a:xfrm>
            <a:off x="7523619" y="3804568"/>
            <a:ext cx="4273765" cy="2846861"/>
          </a:xfrm>
          <a:prstGeom prst="rect">
            <a:avLst/>
          </a:prstGeom>
          <a:ln w="12700">
            <a:miter lim="400000"/>
          </a:ln>
        </p:spPr>
      </p:pic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E1583394-1395-AF84-0DF7-9019D9348167}"/>
              </a:ext>
            </a:extLst>
          </p:cNvPr>
          <p:cNvSpPr txBox="1"/>
          <p:nvPr/>
        </p:nvSpPr>
        <p:spPr>
          <a:xfrm>
            <a:off x="5958821" y="5948907"/>
            <a:ext cx="3013218" cy="625812"/>
          </a:xfrm>
          <a:prstGeom prst="rect">
            <a:avLst/>
          </a:prstGeom>
          <a:solidFill>
            <a:schemeClr val="bg1">
              <a:alpha val="50000"/>
            </a:schemeClr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66040" tIns="66040" rIns="66040" bIns="66040">
            <a:spAutoFit/>
          </a:bodyPr>
          <a:lstStyle/>
          <a:p>
            <a:pPr algn="r" defTabSz="914377">
              <a:spcBef>
                <a:spcPts val="1733"/>
              </a:spcBef>
              <a:defRPr sz="1200" b="1">
                <a:latin typeface="+mn-lt"/>
                <a:ea typeface="+mn-ea"/>
                <a:cs typeface="+mn-cs"/>
                <a:sym typeface="Calibri"/>
              </a:defRPr>
            </a:pPr>
            <a:r>
              <a:rPr lang="fr-CH" sz="1600" dirty="0"/>
              <a:t>Forages exploratoires de petite taille et de courte durée</a:t>
            </a:r>
            <a:r>
              <a:rPr lang="fr-CH" sz="1600" dirty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14" name="Picture 13" descr="Picture 13">
            <a:extLst>
              <a:ext uri="{FF2B5EF4-FFF2-40B4-BE49-F238E27FC236}">
                <a16:creationId xmlns:a16="http://schemas.microsoft.com/office/drawing/2014/main" id="{2EC3EEB3-1A9F-0DF6-5CDE-1122D13EB6D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4617" y="3812607"/>
            <a:ext cx="4269705" cy="2831781"/>
          </a:xfrm>
          <a:prstGeom prst="rect">
            <a:avLst/>
          </a:prstGeom>
          <a:ln w="12700">
            <a:miter lim="400000"/>
          </a:ln>
        </p:spPr>
      </p:pic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AC7AD8B8-18FE-5B84-6E8E-01F4D2F9140D}"/>
              </a:ext>
            </a:extLst>
          </p:cNvPr>
          <p:cNvSpPr txBox="1"/>
          <p:nvPr/>
        </p:nvSpPr>
        <p:spPr>
          <a:xfrm>
            <a:off x="3293874" y="3949100"/>
            <a:ext cx="2740891" cy="625812"/>
          </a:xfrm>
          <a:prstGeom prst="rect">
            <a:avLst/>
          </a:prstGeom>
          <a:solidFill>
            <a:schemeClr val="bg1">
              <a:alpha val="50000"/>
            </a:schemeClr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66040" tIns="66040" rIns="66040" bIns="66040">
            <a:spAutoFit/>
          </a:bodyPr>
          <a:lstStyle/>
          <a:p>
            <a:pPr defTabSz="914377">
              <a:spcBef>
                <a:spcPts val="1733"/>
              </a:spcBef>
              <a:defRPr sz="1200" b="1">
                <a:latin typeface="+mn-lt"/>
                <a:ea typeface="+mn-ea"/>
                <a:cs typeface="+mn-cs"/>
                <a:sym typeface="Calibri"/>
              </a:defRPr>
            </a:pPr>
            <a:r>
              <a:rPr lang="fr-CH" sz="1600" dirty="0"/>
              <a:t>Techniques acoustiques de cartographie du sous-sol</a:t>
            </a:r>
          </a:p>
        </p:txBody>
      </p:sp>
      <p:sp>
        <p:nvSpPr>
          <p:cNvPr id="26" name="Text Placeholder 6">
            <a:extLst>
              <a:ext uri="{FF2B5EF4-FFF2-40B4-BE49-F238E27FC236}">
                <a16:creationId xmlns:a16="http://schemas.microsoft.com/office/drawing/2014/main" id="{0FDAA26B-0395-0F38-6344-FA5CB6259A97}"/>
              </a:ext>
            </a:extLst>
          </p:cNvPr>
          <p:cNvSpPr txBox="1"/>
          <p:nvPr/>
        </p:nvSpPr>
        <p:spPr>
          <a:xfrm>
            <a:off x="3634056" y="1162546"/>
            <a:ext cx="2060528" cy="625812"/>
          </a:xfrm>
          <a:prstGeom prst="rect">
            <a:avLst/>
          </a:prstGeom>
          <a:solidFill>
            <a:schemeClr val="bg1">
              <a:alpha val="50000"/>
            </a:schemeClr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66040" tIns="66040" rIns="66040" bIns="66040">
            <a:spAutoFit/>
          </a:bodyPr>
          <a:lstStyle/>
          <a:p>
            <a:pPr defTabSz="1048484">
              <a:lnSpc>
                <a:spcPct val="100000"/>
              </a:lnSpc>
              <a:spcBef>
                <a:spcPts val="1600"/>
              </a:spcBef>
              <a:defRPr sz="1000"/>
            </a:pPr>
            <a:r>
              <a:rPr lang="fr-CH" sz="1600" b="1" dirty="0"/>
              <a:t>Cartographier l’état</a:t>
            </a:r>
            <a:br>
              <a:rPr lang="fr-CH" sz="1600" b="1" dirty="0"/>
            </a:br>
            <a:r>
              <a:rPr lang="fr-CH" sz="1600" b="1" dirty="0"/>
              <a:t>de l'environnement</a:t>
            </a:r>
            <a:endParaRPr lang="fr-CH" sz="1600" dirty="0">
              <a:ea typeface="Avenir Book"/>
              <a:cs typeface="Avenir Book"/>
              <a:sym typeface="Avenir Book"/>
            </a:endParaRPr>
          </a:p>
        </p:txBody>
      </p:sp>
      <p:sp>
        <p:nvSpPr>
          <p:cNvPr id="27" name="Text Placeholder 6">
            <a:extLst>
              <a:ext uri="{FF2B5EF4-FFF2-40B4-BE49-F238E27FC236}">
                <a16:creationId xmlns:a16="http://schemas.microsoft.com/office/drawing/2014/main" id="{A97F4AA8-D3DF-80BD-A643-5FC803B3B3C4}"/>
              </a:ext>
            </a:extLst>
          </p:cNvPr>
          <p:cNvSpPr txBox="1"/>
          <p:nvPr/>
        </p:nvSpPr>
        <p:spPr>
          <a:xfrm>
            <a:off x="5643385" y="2948287"/>
            <a:ext cx="3883448" cy="625812"/>
          </a:xfrm>
          <a:prstGeom prst="rect">
            <a:avLst/>
          </a:prstGeom>
          <a:solidFill>
            <a:schemeClr val="bg1">
              <a:alpha val="50000"/>
            </a:schemeClr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66040" tIns="66040" rIns="66040" bIns="66040">
            <a:spAutoFit/>
          </a:bodyPr>
          <a:lstStyle/>
          <a:p>
            <a:pPr defTabSz="1048484">
              <a:spcBef>
                <a:spcPts val="1600"/>
              </a:spcBef>
              <a:defRPr sz="1000"/>
            </a:pPr>
            <a:r>
              <a:rPr lang="fr-CH" sz="1600" b="1" dirty="0"/>
              <a:t>Identifier des opportunités et synergies.</a:t>
            </a:r>
            <a:br>
              <a:rPr lang="fr-CH" sz="1600" b="1" dirty="0"/>
            </a:br>
            <a:r>
              <a:rPr lang="fr-CH" sz="1600" b="1" dirty="0"/>
              <a:t>Optimiser les emplacements des sites.</a:t>
            </a:r>
            <a:endParaRPr lang="fr-CH" sz="1600" dirty="0">
              <a:ea typeface="Avenir Book"/>
              <a:cs typeface="Avenir Book"/>
              <a:sym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225092694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F4EF07A-2ED1-DBEF-C76A-13157B1BE0E8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0752138" y="225425"/>
            <a:ext cx="1439862" cy="581025"/>
          </a:xfrm>
        </p:spPr>
        <p:txBody>
          <a:bodyPr/>
          <a:lstStyle/>
          <a:p>
            <a:fld id="{D14C7E88-7948-D841-83D7-83B72EAFD754}" type="slidenum">
              <a:rPr lang="en-GB" smtClean="0"/>
              <a:pPr/>
              <a:t>57</a:t>
            </a:fld>
            <a:endParaRPr lang="en-GB" dirty="0"/>
          </a:p>
        </p:txBody>
      </p:sp>
      <p:pic>
        <p:nvPicPr>
          <p:cNvPr id="7" name="Image 6" descr="Une image contenant Police, Graphique, graphisme, logo&#10;&#10;Description générée automatiquement">
            <a:extLst>
              <a:ext uri="{FF2B5EF4-FFF2-40B4-BE49-F238E27FC236}">
                <a16:creationId xmlns:a16="http://schemas.microsoft.com/office/drawing/2014/main" id="{78558D54-FCCF-4829-DF56-8C8717D016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78622" y="6304117"/>
            <a:ext cx="451620" cy="451620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362CFE51-856F-D659-7774-958ED6A9EDA1}"/>
              </a:ext>
            </a:extLst>
          </p:cNvPr>
          <p:cNvSpPr txBox="1"/>
          <p:nvPr/>
        </p:nvSpPr>
        <p:spPr>
          <a:xfrm>
            <a:off x="1780189" y="2551837"/>
            <a:ext cx="8631621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5400" b="1" dirty="0">
                <a:solidFill>
                  <a:schemeClr val="bg1"/>
                </a:solidFill>
              </a:rPr>
              <a:t>Merci!</a:t>
            </a:r>
            <a:br>
              <a:rPr lang="fr-FR" sz="5400" b="1" dirty="0">
                <a:solidFill>
                  <a:schemeClr val="bg1"/>
                </a:solidFill>
              </a:rPr>
            </a:br>
            <a:r>
              <a:rPr lang="fr-FR" sz="5400" b="1" dirty="0">
                <a:solidFill>
                  <a:schemeClr val="bg1"/>
                </a:solidFill>
              </a:rPr>
              <a:t>Avez-vous des questions?</a:t>
            </a:r>
          </a:p>
        </p:txBody>
      </p:sp>
    </p:spTree>
    <p:extLst>
      <p:ext uri="{BB962C8B-B14F-4D97-AF65-F5344CB8AC3E}">
        <p14:creationId xmlns:p14="http://schemas.microsoft.com/office/powerpoint/2010/main" val="397575954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17AAE7C-4DAF-FA22-2E74-EF02DF75C57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58</a:t>
            </a:fld>
            <a:endParaRPr lang="en-US" noProof="0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2E66483-541C-2394-2A3E-E4F1F72D78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364" y="823908"/>
            <a:ext cx="4038112" cy="3013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4AF9C15-CDBE-794E-1CA4-191FA3CCDC0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163" b="2513"/>
          <a:stretch/>
        </p:blipFill>
        <p:spPr>
          <a:xfrm>
            <a:off x="6175740" y="823946"/>
            <a:ext cx="2281805" cy="301152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1A30724-D6C2-F8FD-0545-B56B6F67185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1713" b="36433"/>
          <a:stretch/>
        </p:blipFill>
        <p:spPr>
          <a:xfrm>
            <a:off x="964466" y="4767318"/>
            <a:ext cx="10420180" cy="175343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F386AC9-AF5A-E4AF-D6CA-1A544DCFFB3C}"/>
              </a:ext>
            </a:extLst>
          </p:cNvPr>
          <p:cNvSpPr txBox="1"/>
          <p:nvPr/>
        </p:nvSpPr>
        <p:spPr>
          <a:xfrm>
            <a:off x="199062" y="4317236"/>
            <a:ext cx="10933417" cy="451342"/>
          </a:xfrm>
          <a:prstGeom prst="rect">
            <a:avLst/>
          </a:prstGeom>
          <a:solidFill>
            <a:schemeClr val="bg1"/>
          </a:solidFill>
        </p:spPr>
        <p:txBody>
          <a:bodyPr wrap="square" lIns="121920" tIns="60960" rIns="121920" bIns="60960" rtlCol="0" anchor="t">
            <a:spAutoFit/>
          </a:bodyPr>
          <a:lstStyle/>
          <a:p>
            <a:r>
              <a:rPr lang="en-CH" sz="2133" b="1" dirty="0"/>
              <a:t>Le Circular electron positron Collider (CepC) en Chine </a:t>
            </a:r>
            <a:r>
              <a:rPr lang="en-CH" sz="2133" dirty="0"/>
              <a:t>et ses potentiels sites :</a:t>
            </a:r>
            <a:endParaRPr lang="en-US" sz="2133">
              <a:cs typeface="Arial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4B170C7-C28D-5A0B-2CF3-B09E510AAC8E}"/>
              </a:ext>
            </a:extLst>
          </p:cNvPr>
          <p:cNvSpPr txBox="1"/>
          <p:nvPr/>
        </p:nvSpPr>
        <p:spPr>
          <a:xfrm>
            <a:off x="948753" y="6450172"/>
            <a:ext cx="3257299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867" dirty="0"/>
              <a:t>Qinhuangdao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02F5893-25EE-F322-A1EC-C41276719526}"/>
              </a:ext>
            </a:extLst>
          </p:cNvPr>
          <p:cNvSpPr txBox="1"/>
          <p:nvPr/>
        </p:nvSpPr>
        <p:spPr>
          <a:xfrm>
            <a:off x="4262173" y="6451796"/>
            <a:ext cx="3257299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867" dirty="0"/>
              <a:t>Huzhou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4428381-F74F-D213-AE35-B542618254A8}"/>
              </a:ext>
            </a:extLst>
          </p:cNvPr>
          <p:cNvSpPr txBox="1"/>
          <p:nvPr/>
        </p:nvSpPr>
        <p:spPr>
          <a:xfrm>
            <a:off x="7548297" y="6451795"/>
            <a:ext cx="3257299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867" dirty="0"/>
              <a:t>Changsha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D7D82E0-4CA1-6923-E212-56242596A266}"/>
              </a:ext>
            </a:extLst>
          </p:cNvPr>
          <p:cNvSpPr txBox="1"/>
          <p:nvPr/>
        </p:nvSpPr>
        <p:spPr>
          <a:xfrm>
            <a:off x="199062" y="3851066"/>
            <a:ext cx="5447639" cy="4205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CH" sz="2133" b="1" dirty="0"/>
              <a:t>Le Compact Linear Collider (CLIC)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3F6F79A-52C8-E89A-13A2-AFF82AE9921E}"/>
              </a:ext>
            </a:extLst>
          </p:cNvPr>
          <p:cNvSpPr txBox="1"/>
          <p:nvPr/>
        </p:nvSpPr>
        <p:spPr>
          <a:xfrm>
            <a:off x="8509530" y="1748985"/>
            <a:ext cx="3573133" cy="779572"/>
          </a:xfrm>
          <a:prstGeom prst="rect">
            <a:avLst/>
          </a:prstGeom>
          <a:solidFill>
            <a:schemeClr val="bg1"/>
          </a:solidFill>
        </p:spPr>
        <p:txBody>
          <a:bodyPr wrap="square" lIns="121920" tIns="60960" rIns="121920" bIns="60960" rtlCol="0" anchor="t">
            <a:spAutoFit/>
          </a:bodyPr>
          <a:lstStyle/>
          <a:p>
            <a:r>
              <a:rPr lang="en-CH" sz="2133" b="1" dirty="0"/>
              <a:t>Le International Linear Collider (ILC), Japon</a:t>
            </a:r>
            <a:endParaRPr lang="en-US" sz="2133" b="1" dirty="0">
              <a:cs typeface="Arial"/>
            </a:endParaRPr>
          </a:p>
        </p:txBody>
      </p:sp>
      <p:sp>
        <p:nvSpPr>
          <p:cNvPr id="12" name="Title 3">
            <a:extLst>
              <a:ext uri="{FF2B5EF4-FFF2-40B4-BE49-F238E27FC236}">
                <a16:creationId xmlns:a16="http://schemas.microsoft.com/office/drawing/2014/main" id="{E3396B73-7064-12A1-568B-D8D830BC7DBF}"/>
              </a:ext>
            </a:extLst>
          </p:cNvPr>
          <p:cNvSpPr txBox="1">
            <a:spLocks/>
          </p:cNvSpPr>
          <p:nvPr/>
        </p:nvSpPr>
        <p:spPr>
          <a:xfrm>
            <a:off x="132927" y="107630"/>
            <a:ext cx="11514772" cy="603437"/>
          </a:xfrm>
          <a:prstGeom prst="rect">
            <a:avLst/>
          </a:prstGeom>
        </p:spPr>
        <p:txBody>
          <a:bodyPr lIns="121920" tIns="60960" rIns="121920" bIns="60960" anchor="t"/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667" b="1" dirty="0"/>
              <a:t>FCC : la seule étude en cours dans le monde?</a:t>
            </a:r>
          </a:p>
        </p:txBody>
      </p:sp>
    </p:spTree>
    <p:extLst>
      <p:ext uri="{BB962C8B-B14F-4D97-AF65-F5344CB8AC3E}">
        <p14:creationId xmlns:p14="http://schemas.microsoft.com/office/powerpoint/2010/main" val="213921948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6BBCDC7A-B756-1049-8148-16318491ECAD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04" b="27650"/>
          <a:stretch/>
        </p:blipFill>
        <p:spPr>
          <a:xfrm>
            <a:off x="0" y="452669"/>
            <a:ext cx="12192000" cy="6405331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9F8E68-13C9-214D-B573-C5324291D2E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/>
            <a:fld id="{88A1DFE4-5FC5-43BD-BB7E-75EAD82B965F}" type="slidenum">
              <a:rPr/>
              <a:pPr algn="r" rtl="0"/>
              <a:t>59</a:t>
            </a:fld>
            <a:endParaRPr lang="fr" noProof="0" dirty="0"/>
          </a:p>
        </p:txBody>
      </p:sp>
      <p:sp>
        <p:nvSpPr>
          <p:cNvPr id="8" name="Titel 5">
            <a:extLst>
              <a:ext uri="{FF2B5EF4-FFF2-40B4-BE49-F238E27FC236}">
                <a16:creationId xmlns:a16="http://schemas.microsoft.com/office/drawing/2014/main" id="{10BB2D92-8D0F-ED4A-BB24-B855A58E8B2C}"/>
              </a:ext>
            </a:extLst>
          </p:cNvPr>
          <p:cNvSpPr txBox="1">
            <a:spLocks/>
          </p:cNvSpPr>
          <p:nvPr/>
        </p:nvSpPr>
        <p:spPr>
          <a:xfrm>
            <a:off x="143339" y="589354"/>
            <a:ext cx="7488832" cy="684076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fr" sz="3200" b="1" dirty="0"/>
              <a:t>Un équilibre entre les enjeux</a:t>
            </a:r>
          </a:p>
        </p:txBody>
      </p:sp>
      <p:sp>
        <p:nvSpPr>
          <p:cNvPr id="11" name="Titel 5">
            <a:extLst>
              <a:ext uri="{FF2B5EF4-FFF2-40B4-BE49-F238E27FC236}">
                <a16:creationId xmlns:a16="http://schemas.microsoft.com/office/drawing/2014/main" id="{1DD61F1E-A713-7349-9BE5-AFF76A6EC02D}"/>
              </a:ext>
            </a:extLst>
          </p:cNvPr>
          <p:cNvSpPr txBox="1">
            <a:spLocks/>
          </p:cNvSpPr>
          <p:nvPr/>
        </p:nvSpPr>
        <p:spPr>
          <a:xfrm>
            <a:off x="7939850" y="735661"/>
            <a:ext cx="3944471" cy="1075537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rtl="0">
              <a:lnSpc>
                <a:spcPct val="100000"/>
              </a:lnSpc>
            </a:pPr>
            <a:r>
              <a:rPr lang="fr" sz="2667" b="1" dirty="0"/>
              <a:t>Impacts</a:t>
            </a:r>
            <a:r>
              <a:rPr lang="fr" sz="2667" dirty="0"/>
              <a:t> sur le territoire</a:t>
            </a:r>
          </a:p>
          <a:p>
            <a:pPr algn="ctr" rtl="0">
              <a:lnSpc>
                <a:spcPct val="100000"/>
              </a:lnSpc>
            </a:pPr>
            <a:r>
              <a:rPr lang="fr" sz="2667" dirty="0">
                <a:solidFill>
                  <a:schemeClr val="bg1"/>
                </a:solidFill>
              </a:rPr>
              <a:t>= </a:t>
            </a:r>
            <a:r>
              <a:rPr lang="fr" sz="2667" b="1" dirty="0">
                <a:solidFill>
                  <a:schemeClr val="bg1"/>
                </a:solidFill>
              </a:rPr>
              <a:t>acceptabilité</a:t>
            </a:r>
            <a:r>
              <a:rPr lang="fr" sz="2667" dirty="0">
                <a:solidFill>
                  <a:schemeClr val="bg1"/>
                </a:solidFill>
              </a:rPr>
              <a:t> </a:t>
            </a:r>
            <a:r>
              <a:rPr lang="fr" sz="2667" b="1" dirty="0">
                <a:solidFill>
                  <a:schemeClr val="bg1"/>
                </a:solidFill>
              </a:rPr>
              <a:t>sociale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F182F74-2D3D-9B9F-DA22-4C1045841CD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10" name="Titel 5">
            <a:extLst>
              <a:ext uri="{FF2B5EF4-FFF2-40B4-BE49-F238E27FC236}">
                <a16:creationId xmlns:a16="http://schemas.microsoft.com/office/drawing/2014/main" id="{B0E800B0-3717-6944-A45B-49DEBA368913}"/>
              </a:ext>
            </a:extLst>
          </p:cNvPr>
          <p:cNvSpPr txBox="1">
            <a:spLocks/>
          </p:cNvSpPr>
          <p:nvPr/>
        </p:nvSpPr>
        <p:spPr>
          <a:xfrm>
            <a:off x="8401511" y="4798825"/>
            <a:ext cx="3183587" cy="1524169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rtl="0">
              <a:lnSpc>
                <a:spcPct val="100000"/>
              </a:lnSpc>
            </a:pPr>
            <a:r>
              <a:rPr lang="fr" sz="2667" b="1" dirty="0"/>
              <a:t>Faisabilité</a:t>
            </a:r>
            <a:br>
              <a:rPr lang="fr" sz="2667" b="1" dirty="0"/>
            </a:br>
            <a:r>
              <a:rPr lang="fr" sz="2667" b="1" dirty="0"/>
              <a:t>technique</a:t>
            </a:r>
            <a:r>
              <a:rPr lang="fr" sz="2667" dirty="0"/>
              <a:t> et coût</a:t>
            </a:r>
          </a:p>
          <a:p>
            <a:pPr algn="ctr" rtl="0">
              <a:lnSpc>
                <a:spcPct val="100000"/>
              </a:lnSpc>
            </a:pPr>
            <a:r>
              <a:rPr lang="fr" sz="2667" dirty="0">
                <a:solidFill>
                  <a:schemeClr val="bg1"/>
                </a:solidFill>
              </a:rPr>
              <a:t>= </a:t>
            </a:r>
            <a:r>
              <a:rPr lang="fr" sz="2667" b="1" dirty="0">
                <a:solidFill>
                  <a:schemeClr val="bg1"/>
                </a:solidFill>
              </a:rPr>
              <a:t>risques</a:t>
            </a:r>
            <a:r>
              <a:rPr lang="fr" sz="2667" dirty="0">
                <a:solidFill>
                  <a:schemeClr val="bg1"/>
                </a:solidFill>
              </a:rPr>
              <a:t> du projet</a:t>
            </a:r>
          </a:p>
        </p:txBody>
      </p:sp>
      <p:sp>
        <p:nvSpPr>
          <p:cNvPr id="9" name="Titel 5">
            <a:extLst>
              <a:ext uri="{FF2B5EF4-FFF2-40B4-BE49-F238E27FC236}">
                <a16:creationId xmlns:a16="http://schemas.microsoft.com/office/drawing/2014/main" id="{92589A4B-F89A-6F41-9225-4334987E29C4}"/>
              </a:ext>
            </a:extLst>
          </p:cNvPr>
          <p:cNvSpPr txBox="1">
            <a:spLocks/>
          </p:cNvSpPr>
          <p:nvPr/>
        </p:nvSpPr>
        <p:spPr>
          <a:xfrm>
            <a:off x="143339" y="4467132"/>
            <a:ext cx="4225075" cy="1524169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rtl="0">
              <a:lnSpc>
                <a:spcPct val="100000"/>
              </a:lnSpc>
            </a:pPr>
            <a:r>
              <a:rPr lang="fr" sz="2667" b="1" dirty="0"/>
              <a:t>Performance</a:t>
            </a:r>
            <a:r>
              <a:rPr lang="fr" sz="2667" dirty="0"/>
              <a:t> du collisionneur de particules</a:t>
            </a:r>
          </a:p>
          <a:p>
            <a:pPr algn="ctr" rtl="0">
              <a:lnSpc>
                <a:spcPct val="100000"/>
              </a:lnSpc>
            </a:pPr>
            <a:r>
              <a:rPr lang="fr" sz="2667" dirty="0">
                <a:solidFill>
                  <a:schemeClr val="bg1"/>
                </a:solidFill>
              </a:rPr>
              <a:t>= </a:t>
            </a:r>
            <a:r>
              <a:rPr lang="fr" sz="2667" b="1" dirty="0">
                <a:solidFill>
                  <a:schemeClr val="bg1"/>
                </a:solidFill>
              </a:rPr>
              <a:t>excellence scientifique</a:t>
            </a:r>
          </a:p>
        </p:txBody>
      </p:sp>
    </p:spTree>
    <p:extLst>
      <p:ext uri="{BB962C8B-B14F-4D97-AF65-F5344CB8AC3E}">
        <p14:creationId xmlns:p14="http://schemas.microsoft.com/office/powerpoint/2010/main" val="7831395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1CAC06-9C9A-3F45-BE3D-65633F6DD66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6</a:t>
            </a:fld>
            <a:endParaRPr lang="en-US" noProof="0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88D6BC0-A7C4-314B-A85D-F720E5C11F4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31371" y="5637246"/>
            <a:ext cx="3883059" cy="983157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CH" u="sng" dirty="0"/>
              <a:t>Les réglages extrèmement fins</a:t>
            </a:r>
            <a:r>
              <a:rPr lang="en-CH" dirty="0"/>
              <a:t> </a:t>
            </a:r>
            <a:r>
              <a:rPr lang="en-CH" b="0" dirty="0"/>
              <a:t>du collisionneur éléctron-positon</a:t>
            </a:r>
            <a:br>
              <a:rPr lang="en-CH" b="0" dirty="0"/>
            </a:br>
            <a:r>
              <a:rPr lang="en-CH" b="0" dirty="0"/>
              <a:t>(</a:t>
            </a:r>
            <a:r>
              <a:rPr lang="en-CH" dirty="0"/>
              <a:t>FCC-ee</a:t>
            </a:r>
            <a:r>
              <a:rPr lang="en-CH" sz="1333" b="0" dirty="0"/>
              <a:t>, </a:t>
            </a:r>
            <a:r>
              <a:rPr lang="en-GB" sz="1333" b="0" dirty="0"/>
              <a:t>arXiv:1909.12245</a:t>
            </a:r>
            <a:r>
              <a:rPr lang="en-CH" b="0" dirty="0"/>
              <a:t>)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53E5323-D41E-9744-A41B-B2D2C0C999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751850" y="5637245"/>
            <a:ext cx="3382436" cy="74556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00000"/>
              </a:lnSpc>
            </a:pPr>
            <a:r>
              <a:rPr lang="en-CH" u="sng" dirty="0"/>
              <a:t>Les instruments</a:t>
            </a:r>
            <a:r>
              <a:rPr lang="en-CH" dirty="0"/>
              <a:t> </a:t>
            </a:r>
            <a:r>
              <a:rPr lang="en-CH" b="0" dirty="0"/>
              <a:t>de mesure en forme des détecteurs à nouvelles technologies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5EE5D89-2C42-B947-B07C-ACC22624DB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371" y="621599"/>
            <a:ext cx="11053616" cy="1072088"/>
          </a:xfrm>
        </p:spPr>
        <p:txBody>
          <a:bodyPr vert="horz" lIns="0" tIns="45720" rIns="0" bIns="45720" rtlCol="0" anchor="ctr">
            <a:normAutofit fontScale="90000"/>
          </a:bodyPr>
          <a:lstStyle/>
          <a:p>
            <a:r>
              <a:rPr lang="en-CH" dirty="0"/>
              <a:t>Le FCC – un instrument de précision …</a:t>
            </a:r>
            <a:br>
              <a:rPr lang="en-CH" dirty="0"/>
            </a:br>
            <a:r>
              <a:rPr lang="en-CH" dirty="0"/>
              <a:t>	… avec des touches en plus!</a:t>
            </a: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E6B11DAC-72C1-1649-8643-0C280C6CAD40}"/>
              </a:ext>
            </a:extLst>
          </p:cNvPr>
          <p:cNvSpPr txBox="1">
            <a:spLocks/>
          </p:cNvSpPr>
          <p:nvPr/>
        </p:nvSpPr>
        <p:spPr>
          <a:xfrm>
            <a:off x="8496268" y="5548314"/>
            <a:ext cx="3550105" cy="1072089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fr-FR" sz="1867" u="sng" dirty="0"/>
              <a:t>Les “touches en plus”</a:t>
            </a:r>
            <a:r>
              <a:rPr lang="fr-FR" sz="1867" dirty="0"/>
              <a:t> </a:t>
            </a:r>
            <a:r>
              <a:rPr lang="fr-FR" sz="1867" b="0" dirty="0"/>
              <a:t>du collisionneur de hadrons (</a:t>
            </a:r>
            <a:r>
              <a:rPr lang="fr-FR" sz="1867" dirty="0"/>
              <a:t>FCC-</a:t>
            </a:r>
            <a:r>
              <a:rPr lang="fr-FR" sz="1867" dirty="0" err="1"/>
              <a:t>hh</a:t>
            </a:r>
            <a:r>
              <a:rPr lang="fr-FR" sz="1867" b="0" dirty="0"/>
              <a:t>) pour atteindre des énergies aujourd’hui non accessibles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18A0F09-9732-5F47-8D4F-DCABDF5C64B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7788"/>
          <a:stretch/>
        </p:blipFill>
        <p:spPr>
          <a:xfrm>
            <a:off x="4847861" y="1944075"/>
            <a:ext cx="3014752" cy="3284984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638D3B89-3A78-9F40-BCCF-30A18D8FED40}"/>
              </a:ext>
            </a:extLst>
          </p:cNvPr>
          <p:cNvGrpSpPr/>
          <p:nvPr/>
        </p:nvGrpSpPr>
        <p:grpSpPr>
          <a:xfrm>
            <a:off x="8762236" y="1927144"/>
            <a:ext cx="3014753" cy="3701510"/>
            <a:chOff x="6571676" y="1445357"/>
            <a:chExt cx="2261065" cy="2776133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526858AB-A60C-DA41-8281-832A104C536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31911" r="30625"/>
            <a:stretch/>
          </p:blipFill>
          <p:spPr>
            <a:xfrm>
              <a:off x="6571676" y="1445357"/>
              <a:ext cx="2261065" cy="2514715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9E6E2D2-3A0B-2A40-9680-A139770AA920}"/>
                </a:ext>
              </a:extLst>
            </p:cNvPr>
            <p:cNvSpPr txBox="1"/>
            <p:nvPr/>
          </p:nvSpPr>
          <p:spPr>
            <a:xfrm>
              <a:off x="6571676" y="3692210"/>
              <a:ext cx="2261064" cy="5292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4933"/>
                </a:lnSpc>
              </a:pPr>
              <a:r>
                <a:rPr lang="en-CH" sz="4000" dirty="0">
                  <a:solidFill>
                    <a:srgbClr val="BAA880"/>
                  </a:solidFill>
                </a:rPr>
                <a:t>100 TeV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1F5186C-A3C5-D84B-96E6-E7B1F5A75C54}"/>
              </a:ext>
            </a:extLst>
          </p:cNvPr>
          <p:cNvGrpSpPr/>
          <p:nvPr/>
        </p:nvGrpSpPr>
        <p:grpSpPr>
          <a:xfrm>
            <a:off x="764693" y="1944074"/>
            <a:ext cx="3014752" cy="3594617"/>
            <a:chOff x="573520" y="1458055"/>
            <a:chExt cx="2261064" cy="2695963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B4510D7C-D7DB-8F49-8DCA-2A3FBAB6790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15220" r="15949"/>
            <a:stretch/>
          </p:blipFill>
          <p:spPr>
            <a:xfrm>
              <a:off x="573520" y="1458055"/>
              <a:ext cx="2261064" cy="2463738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073324F-3072-1A48-AB01-B3FA3DB3BB27}"/>
                </a:ext>
              </a:extLst>
            </p:cNvPr>
            <p:cNvSpPr txBox="1"/>
            <p:nvPr/>
          </p:nvSpPr>
          <p:spPr>
            <a:xfrm>
              <a:off x="573520" y="3624738"/>
              <a:ext cx="2261064" cy="5292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4933"/>
                </a:lnSpc>
              </a:pPr>
              <a:r>
                <a:rPr lang="en-CH" sz="4000" dirty="0">
                  <a:solidFill>
                    <a:srgbClr val="BAA880"/>
                  </a:solidFill>
                </a:rPr>
                <a:t>100 keV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91777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 build="p"/>
      <p:bldP spid="8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A72114D-559C-DC6F-7F5B-6444202AD8A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5286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9B21BE3-7363-AA49-86F5-5C333ECD994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60</a:t>
            </a:fld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5F2458-C4E6-A842-A3C9-450D6115BA6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" y="1009145"/>
            <a:ext cx="5772180" cy="283411"/>
          </a:xfrm>
          <a:solidFill>
            <a:schemeClr val="bg1">
              <a:alpha val="60000"/>
            </a:schemeClr>
          </a:solidFill>
        </p:spPr>
        <p:txBody>
          <a:bodyPr/>
          <a:lstStyle/>
          <a:p>
            <a:r>
              <a:rPr lang="en-CH" b="0" dirty="0"/>
              <a:t>Arrété avant installation à la fin des années 1990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96761F2B-6B0B-8B46-AA80-99F8DEEF7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302243"/>
            <a:ext cx="6190593" cy="546365"/>
          </a:xfrm>
          <a:solidFill>
            <a:schemeClr val="bg1">
              <a:alpha val="60000"/>
            </a:schemeClr>
          </a:solidFill>
        </p:spPr>
        <p:txBody>
          <a:bodyPr>
            <a:normAutofit fontScale="90000"/>
          </a:bodyPr>
          <a:lstStyle/>
          <a:p>
            <a:r>
              <a:rPr lang="fr-CH" dirty="0"/>
              <a:t>Moscow (Russie) – 21 km</a:t>
            </a:r>
          </a:p>
        </p:txBody>
      </p:sp>
    </p:spTree>
    <p:extLst>
      <p:ext uri="{BB962C8B-B14F-4D97-AF65-F5344CB8AC3E}">
        <p14:creationId xmlns:p14="http://schemas.microsoft.com/office/powerpoint/2010/main" val="4059613316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B14737BC-39D2-7BF5-70DB-C8FCA8C8DD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"/>
            <a:ext cx="12203908" cy="685799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9B21BE3-7363-AA49-86F5-5C333ECD994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61</a:t>
            </a:fld>
            <a:endParaRPr lang="en-US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CC11269-F456-CD4D-8EE2-EF90CA5D5FB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" y="954606"/>
            <a:ext cx="8637319" cy="1000319"/>
          </a:xfrm>
          <a:solidFill>
            <a:schemeClr val="bg1">
              <a:alpha val="60000"/>
            </a:schemeClr>
          </a:solidFill>
        </p:spPr>
        <p:txBody>
          <a:bodyPr/>
          <a:lstStyle/>
          <a:p>
            <a:pPr>
              <a:lnSpc>
                <a:spcPct val="100000"/>
              </a:lnSpc>
            </a:pPr>
            <a:r>
              <a:rPr lang="fr-CH" sz="1867" dirty="0"/>
              <a:t>Le projet enthousiasmait l’État du Texas et sa population, mais a été abandonné en 1993. Porté par l'administration des Etats-Unis, sans réelle adhésion de la communauté scientifique mondiale, ni des financeurs étrangers.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96761F2B-6B0B-8B46-AA80-99F8DEEF7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04120"/>
            <a:ext cx="8637320" cy="546365"/>
          </a:xfrm>
          <a:solidFill>
            <a:schemeClr val="bg1">
              <a:alpha val="55000"/>
            </a:schemeClr>
          </a:solidFill>
        </p:spPr>
        <p:txBody>
          <a:bodyPr>
            <a:normAutofit fontScale="90000"/>
          </a:bodyPr>
          <a:lstStyle/>
          <a:p>
            <a:r>
              <a:rPr lang="en-CH" dirty="0"/>
              <a:t>Waxahachie, Texas (USA) – 87.1 km</a:t>
            </a:r>
          </a:p>
        </p:txBody>
      </p:sp>
    </p:spTree>
    <p:extLst>
      <p:ext uri="{BB962C8B-B14F-4D97-AF65-F5344CB8AC3E}">
        <p14:creationId xmlns:p14="http://schemas.microsoft.com/office/powerpoint/2010/main" val="2344135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93D92F2-3D1B-434A-A643-10C4A0EA13E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/>
            <a:fld id="{88A1DFE4-5FC5-43BD-BB7E-75EAD82B965F}" type="slidenum">
              <a:rPr/>
              <a:pPr algn="r" rtl="0"/>
              <a:t>7</a:t>
            </a:fld>
            <a:endParaRPr lang="fr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7C684C1-13D1-9B4B-BED9-9C28737E858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04007" y="1412776"/>
            <a:ext cx="5505600" cy="2282928"/>
          </a:xfrm>
        </p:spPr>
        <p:txBody>
          <a:bodyPr>
            <a:normAutofit fontScale="55000" lnSpcReduction="20000"/>
          </a:bodyPr>
          <a:lstStyle/>
          <a:p>
            <a:pPr algn="l" rtl="0"/>
            <a:r>
              <a:rPr lang="fr" b="1" i="0" u="none" baseline="0" dirty="0"/>
              <a:t>Phase 1 –</a:t>
            </a:r>
            <a:r>
              <a:rPr lang="fr" b="0" i="0" u="none" baseline="0" dirty="0"/>
              <a:t> </a:t>
            </a:r>
            <a:r>
              <a:rPr lang="fr" b="1" i="0" u="none" baseline="0" dirty="0"/>
              <a:t>FCC-ee :</a:t>
            </a:r>
          </a:p>
          <a:p>
            <a:endParaRPr lang="fr" b="1" dirty="0"/>
          </a:p>
          <a:p>
            <a:pPr marL="228594" indent="-228594"/>
            <a:r>
              <a:rPr lang="fr" b="1" i="0" u="none" baseline="0" dirty="0"/>
              <a:t>Collisionneur électron-positon à haute luminosité</a:t>
            </a:r>
            <a:r>
              <a:rPr lang="fr" b="0" i="0" u="none" baseline="0" dirty="0"/>
              <a:t>.</a:t>
            </a:r>
          </a:p>
          <a:p>
            <a:pPr marL="228594" indent="-228594"/>
            <a:r>
              <a:rPr lang="fr" b="1" i="0" u="none" baseline="0" dirty="0"/>
              <a:t>Pour étudier les phénomènes observés</a:t>
            </a:r>
            <a:r>
              <a:rPr lang="fr" b="0" i="0" u="none" baseline="0" dirty="0"/>
              <a:t> </a:t>
            </a:r>
            <a:r>
              <a:rPr lang="fr" b="1" i="0" u="none" baseline="0" dirty="0"/>
              <a:t>qui mettent en évidence les incohérences et les lacunes</a:t>
            </a:r>
            <a:r>
              <a:rPr lang="fr" b="0" i="0" u="none" baseline="0" dirty="0"/>
              <a:t> de notre compréhension actuelle.</a:t>
            </a:r>
          </a:p>
          <a:p>
            <a:pPr marL="228594" indent="-228594"/>
            <a:r>
              <a:rPr lang="fr" b="0" i="0" u="none" baseline="0" dirty="0"/>
              <a:t>Permet de prédire les plus infimes écarts dans les processus physiques par rapport aux prédictions du Modèle Standard.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AE54A6C4-00B9-8D4E-B556-4DC8E021D6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4922" y="626096"/>
            <a:ext cx="11807023" cy="713089"/>
          </a:xfrm>
        </p:spPr>
        <p:txBody>
          <a:bodyPr/>
          <a:lstStyle/>
          <a:p>
            <a:pPr algn="l" rtl="0"/>
            <a:r>
              <a:rPr lang="fr" sz="2933" dirty="0"/>
              <a:t>Le programme de FCC intégré comporte deux phases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97E718B-0CCF-4758-BDE6-437726489937}"/>
              </a:ext>
            </a:extLst>
          </p:cNvPr>
          <p:cNvGrpSpPr/>
          <p:nvPr/>
        </p:nvGrpSpPr>
        <p:grpSpPr>
          <a:xfrm>
            <a:off x="1763200" y="4101075"/>
            <a:ext cx="2496000" cy="2496000"/>
            <a:chOff x="1322400" y="3004006"/>
            <a:chExt cx="1872000" cy="1872000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333AF5EA-0E26-464A-92BD-925757AC4647}"/>
                </a:ext>
              </a:extLst>
            </p:cNvPr>
            <p:cNvSpPr/>
            <p:nvPr/>
          </p:nvSpPr>
          <p:spPr>
            <a:xfrm>
              <a:off x="1322400" y="3004006"/>
              <a:ext cx="1872000" cy="1872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 rtl="0"/>
              <a:r>
                <a:rPr lang="fr" sz="3333" b="1" dirty="0">
                  <a:solidFill>
                    <a:srgbClr val="002060"/>
                  </a:solidFill>
                  <a:latin typeface="Avenir" panose="02000503020000020003" pitchFamily="2" charset="0"/>
                </a:rPr>
                <a:t>FCC-ee</a:t>
              </a:r>
            </a:p>
          </p:txBody>
        </p:sp>
        <p:sp>
          <p:nvSpPr>
            <p:cNvPr id="11" name="Arc 10">
              <a:extLst>
                <a:ext uri="{FF2B5EF4-FFF2-40B4-BE49-F238E27FC236}">
                  <a16:creationId xmlns:a16="http://schemas.microsoft.com/office/drawing/2014/main" id="{D9CB585A-1876-2343-80A9-FA67AF117B25}"/>
                </a:ext>
              </a:extLst>
            </p:cNvPr>
            <p:cNvSpPr/>
            <p:nvPr/>
          </p:nvSpPr>
          <p:spPr>
            <a:xfrm>
              <a:off x="1448400" y="3130006"/>
              <a:ext cx="1620000" cy="1620000"/>
            </a:xfrm>
            <a:prstGeom prst="arc">
              <a:avLst>
                <a:gd name="adj1" fmla="val 19409266"/>
                <a:gd name="adj2" fmla="val 7836766"/>
              </a:avLst>
            </a:prstGeom>
            <a:noFill/>
            <a:ln w="1270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rtl="0"/>
              <a:endParaRPr lang="fr" sz="240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38953A3-FE06-0845-9BC4-673440E4CB97}"/>
                </a:ext>
              </a:extLst>
            </p:cNvPr>
            <p:cNvSpPr/>
            <p:nvPr/>
          </p:nvSpPr>
          <p:spPr>
            <a:xfrm rot="19030102">
              <a:off x="1484400" y="3166006"/>
              <a:ext cx="1548000" cy="154800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1" wrap="none" lIns="121920" tIns="60960" rIns="121920" bIns="60960" numCol="1">
              <a:prstTxWarp prst="textArchUp">
                <a:avLst>
                  <a:gd name="adj" fmla="val 5826210"/>
                </a:avLst>
              </a:prstTxWarp>
              <a:spAutoFit/>
            </a:bodyPr>
            <a:lstStyle/>
            <a:p>
              <a:pPr algn="ctr" rtl="0"/>
              <a:r>
                <a:rPr lang="fr" sz="2133" b="1" dirty="0">
                  <a:ln w="12700">
                    <a:noFill/>
                    <a:prstDash val="solid"/>
                  </a:ln>
                  <a:solidFill>
                    <a:srgbClr val="002060"/>
                  </a:solidFill>
                  <a:latin typeface="Avenir" panose="02000503020000020003" pitchFamily="2" charset="0"/>
                </a:rPr>
                <a:t>Frontières</a:t>
              </a:r>
              <a:r>
                <a:rPr lang="fr" sz="2133" b="1" dirty="0">
                  <a:ln w="12700">
                    <a:noFill/>
                    <a:prstDash val="solid"/>
                  </a:ln>
                  <a:solidFill>
                    <a:schemeClr val="accent5"/>
                  </a:solidFill>
                  <a:latin typeface="Avenir" panose="02000503020000020003" pitchFamily="2" charset="0"/>
                </a:rPr>
                <a:t> de la luminosité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6AA0D6B7-E3AB-470C-B5A7-333B067B2B25}"/>
              </a:ext>
            </a:extLst>
          </p:cNvPr>
          <p:cNvGrpSpPr/>
          <p:nvPr/>
        </p:nvGrpSpPr>
        <p:grpSpPr>
          <a:xfrm>
            <a:off x="7716395" y="4101075"/>
            <a:ext cx="2496000" cy="2496000"/>
            <a:chOff x="5787296" y="3004006"/>
            <a:chExt cx="1872000" cy="1872000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A09537F3-0573-6C4D-96E5-DD2576C8F7CC}"/>
                </a:ext>
              </a:extLst>
            </p:cNvPr>
            <p:cNvSpPr/>
            <p:nvPr/>
          </p:nvSpPr>
          <p:spPr>
            <a:xfrm>
              <a:off x="5787296" y="3004006"/>
              <a:ext cx="1872000" cy="1872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 rtl="0"/>
              <a:r>
                <a:rPr lang="fr" sz="3333" b="1">
                  <a:solidFill>
                    <a:srgbClr val="002060"/>
                  </a:solidFill>
                  <a:latin typeface="Avenir" panose="02000503020000020003" pitchFamily="2" charset="0"/>
                </a:rPr>
                <a:t>FCC-hh</a:t>
              </a:r>
              <a:endParaRPr lang="fr" sz="3333" b="1" dirty="0">
                <a:solidFill>
                  <a:srgbClr val="002060"/>
                </a:solidFill>
                <a:latin typeface="Avenir" panose="02000503020000020003" pitchFamily="2" charset="0"/>
              </a:endParaRPr>
            </a:p>
          </p:txBody>
        </p:sp>
        <p:sp>
          <p:nvSpPr>
            <p:cNvPr id="15" name="Arc 14">
              <a:extLst>
                <a:ext uri="{FF2B5EF4-FFF2-40B4-BE49-F238E27FC236}">
                  <a16:creationId xmlns:a16="http://schemas.microsoft.com/office/drawing/2014/main" id="{7F08E8ED-617A-6940-81E2-BB6C488D913B}"/>
                </a:ext>
              </a:extLst>
            </p:cNvPr>
            <p:cNvSpPr/>
            <p:nvPr/>
          </p:nvSpPr>
          <p:spPr>
            <a:xfrm>
              <a:off x="5913296" y="3130006"/>
              <a:ext cx="1620000" cy="1620000"/>
            </a:xfrm>
            <a:prstGeom prst="arc">
              <a:avLst>
                <a:gd name="adj1" fmla="val 19258050"/>
                <a:gd name="adj2" fmla="val 9317000"/>
              </a:avLst>
            </a:prstGeom>
            <a:noFill/>
            <a:ln w="1270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rtl="0"/>
              <a:endParaRPr lang="fr" sz="240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702BB0D-B837-3D44-B8DD-B89835C9DDF8}"/>
                </a:ext>
              </a:extLst>
            </p:cNvPr>
            <p:cNvSpPr/>
            <p:nvPr/>
          </p:nvSpPr>
          <p:spPr>
            <a:xfrm rot="19651352">
              <a:off x="5949296" y="3166006"/>
              <a:ext cx="1548000" cy="154800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1" wrap="none" lIns="121920" tIns="60960" rIns="121920" bIns="60960" numCol="1">
              <a:prstTxWarp prst="textArchUp">
                <a:avLst>
                  <a:gd name="adj" fmla="val 5826210"/>
                </a:avLst>
              </a:prstTxWarp>
              <a:spAutoFit/>
            </a:bodyPr>
            <a:lstStyle/>
            <a:p>
              <a:pPr algn="ctr" rtl="0"/>
              <a:r>
                <a:rPr lang="fr" sz="2133" b="1" dirty="0">
                  <a:ln w="12700">
                    <a:noFill/>
                    <a:prstDash val="solid"/>
                  </a:ln>
                  <a:solidFill>
                    <a:srgbClr val="002060"/>
                  </a:solidFill>
                  <a:latin typeface="Avenir" panose="02000503020000020003" pitchFamily="2" charset="0"/>
                </a:rPr>
                <a:t>Frontières</a:t>
              </a:r>
              <a:r>
                <a:rPr lang="fr" sz="2133" b="1" dirty="0">
                  <a:ln w="12700">
                    <a:noFill/>
                    <a:prstDash val="solid"/>
                  </a:ln>
                  <a:solidFill>
                    <a:schemeClr val="accent2"/>
                  </a:solidFill>
                  <a:latin typeface="Avenir" panose="02000503020000020003" pitchFamily="2" charset="0"/>
                </a:rPr>
                <a:t> de l’énergie</a:t>
              </a:r>
            </a:p>
          </p:txBody>
        </p:sp>
      </p:grp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538690D7-38C2-CD4F-946A-94B35F8457FC}"/>
              </a:ext>
            </a:extLst>
          </p:cNvPr>
          <p:cNvSpPr txBox="1">
            <a:spLocks/>
          </p:cNvSpPr>
          <p:nvPr/>
        </p:nvSpPr>
        <p:spPr>
          <a:xfrm>
            <a:off x="6096001" y="1411289"/>
            <a:ext cx="5778884" cy="2450928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/>
            <a:r>
              <a:rPr lang="fr" sz="1600" b="1" dirty="0"/>
              <a:t>Phase 2 – FCC-hh :</a:t>
            </a:r>
          </a:p>
          <a:p>
            <a:endParaRPr lang="fr" sz="1600" b="1" dirty="0"/>
          </a:p>
          <a:p>
            <a:pPr marL="228594" indent="-228594">
              <a:buFont typeface="Arial" panose="020B0604020202020204" pitchFamily="34" charset="0"/>
              <a:buChar char="•"/>
            </a:pPr>
            <a:r>
              <a:rPr lang="fr" sz="1600" b="1" dirty="0"/>
              <a:t>Collisionneur proton-proton de la plus haute énergie</a:t>
            </a:r>
          </a:p>
          <a:p>
            <a:pPr marL="228594" indent="-228594">
              <a:buFont typeface="Arial" panose="020B0604020202020204" pitchFamily="34" charset="0"/>
              <a:buChar char="•"/>
            </a:pPr>
            <a:r>
              <a:rPr lang="fr" sz="1600" b="1" dirty="0"/>
              <a:t>Remplace le FCC-ee au sein de la même infrastructure</a:t>
            </a:r>
            <a:r>
              <a:rPr lang="fr" sz="1600" dirty="0"/>
              <a:t>.</a:t>
            </a:r>
          </a:p>
          <a:p>
            <a:pPr marL="228594" indent="-228594">
              <a:buFont typeface="Arial" panose="020B0604020202020204" pitchFamily="34" charset="0"/>
              <a:buChar char="•"/>
            </a:pPr>
            <a:r>
              <a:rPr lang="fr" sz="1600" dirty="0"/>
              <a:t>Permet </a:t>
            </a:r>
            <a:r>
              <a:rPr lang="fr" sz="1600" b="1" dirty="0"/>
              <a:t>d’explorer directement</a:t>
            </a:r>
            <a:r>
              <a:rPr lang="fr" sz="1600" dirty="0"/>
              <a:t> les voies de recherche identifiées au cours de la première phase, en vue d’observer de nouveaux processus physiques.</a:t>
            </a:r>
          </a:p>
          <a:p>
            <a:pPr marL="228594" indent="-228594">
              <a:buFont typeface="Arial" panose="020B0604020202020204" pitchFamily="34" charset="0"/>
              <a:buChar char="•"/>
            </a:pPr>
            <a:r>
              <a:rPr lang="fr" sz="1600" dirty="0"/>
              <a:t>Permet la </a:t>
            </a:r>
            <a:r>
              <a:rPr lang="fr" sz="1600" b="1" dirty="0"/>
              <a:t>validation expérimentale</a:t>
            </a:r>
            <a:r>
              <a:rPr lang="fr" sz="1600" dirty="0"/>
              <a:t> d’un </a:t>
            </a:r>
            <a:r>
              <a:rPr lang="fr" sz="1600" b="1" dirty="0"/>
              <a:t>modèle de « réalité » </a:t>
            </a:r>
            <a:r>
              <a:rPr lang="fr" sz="1600" dirty="0"/>
              <a:t>amélioré</a:t>
            </a:r>
            <a:r>
              <a:rPr lang="fr" sz="1600" b="1" dirty="0"/>
              <a:t> ou nouveau.</a:t>
            </a:r>
          </a:p>
        </p:txBody>
      </p:sp>
    </p:spTree>
    <p:extLst>
      <p:ext uri="{BB962C8B-B14F-4D97-AF65-F5344CB8AC3E}">
        <p14:creationId xmlns:p14="http://schemas.microsoft.com/office/powerpoint/2010/main" val="29943746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E5909CA-1CDA-57AB-3F3E-148B59F85D2F}"/>
              </a:ext>
            </a:extLst>
          </p:cNvPr>
          <p:cNvSpPr txBox="1"/>
          <p:nvPr/>
        </p:nvSpPr>
        <p:spPr>
          <a:xfrm>
            <a:off x="0" y="1828466"/>
            <a:ext cx="12192000" cy="320106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fr-FR" sz="6667" dirty="0">
                <a:solidFill>
                  <a:schemeClr val="bg1"/>
                </a:solidFill>
                <a:cs typeface="Arial"/>
              </a:rPr>
              <a:t>Lancement et</a:t>
            </a:r>
            <a:br>
              <a:rPr lang="fr-FR" sz="6667" dirty="0">
                <a:solidFill>
                  <a:schemeClr val="bg1"/>
                </a:solidFill>
                <a:cs typeface="Arial"/>
              </a:rPr>
            </a:br>
            <a:r>
              <a:rPr lang="fr-FR" sz="6667" dirty="0">
                <a:solidFill>
                  <a:schemeClr val="bg1"/>
                </a:solidFill>
                <a:cs typeface="Arial"/>
              </a:rPr>
              <a:t>principe de l'étude de concept</a:t>
            </a:r>
          </a:p>
          <a:p>
            <a:pPr algn="ctr"/>
            <a:r>
              <a:rPr lang="fr-FR" sz="6667" dirty="0">
                <a:solidFill>
                  <a:schemeClr val="bg1"/>
                </a:solidFill>
                <a:cs typeface="Arial"/>
              </a:rPr>
              <a:t>Futur Collisionneur Circulaire</a:t>
            </a:r>
            <a:endParaRPr lang="fr-FR" sz="2400" dirty="0">
              <a:solidFill>
                <a:schemeClr val="bg1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060604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5D545F-7E32-EBC8-4B6D-BCFAC64A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272" y="295635"/>
            <a:ext cx="10761712" cy="435292"/>
          </a:xfrm>
        </p:spPr>
        <p:txBody>
          <a:bodyPr>
            <a:noAutofit/>
          </a:bodyPr>
          <a:lstStyle/>
          <a:p>
            <a:r>
              <a:rPr lang="fr-CH" dirty="0"/>
              <a:t>Lancement de l’étude le 7 février 2014 </a:t>
            </a:r>
            <a:endParaRPr lang="en-CH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F7B2E41-D45D-C461-C28D-C45E1CA1060D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0580864" y="0"/>
            <a:ext cx="1439864" cy="374781"/>
          </a:xfrm>
        </p:spPr>
        <p:txBody>
          <a:bodyPr/>
          <a:lstStyle/>
          <a:p>
            <a:fld id="{D14C7E88-7948-D841-83D7-83B72EAFD754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F8A393A1-58AB-D9DF-C563-9748D1662AB6}"/>
              </a:ext>
            </a:extLst>
          </p:cNvPr>
          <p:cNvSpPr txBox="1"/>
          <p:nvPr/>
        </p:nvSpPr>
        <p:spPr>
          <a:xfrm>
            <a:off x="368319" y="1781606"/>
            <a:ext cx="61449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dirty="0">
                <a:solidFill>
                  <a:schemeClr val="bg1"/>
                </a:solidFill>
              </a:rPr>
              <a:t>Communiqué de Presse du CERN :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A903524-B652-8F8C-8FDE-49DC36A7F73D}"/>
              </a:ext>
            </a:extLst>
          </p:cNvPr>
          <p:cNvSpPr/>
          <p:nvPr/>
        </p:nvSpPr>
        <p:spPr>
          <a:xfrm>
            <a:off x="7970365" y="2289438"/>
            <a:ext cx="3384618" cy="3945879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AE88631F-5C50-82BE-F77D-66BDC3624C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319" y="2289439"/>
            <a:ext cx="2788359" cy="3945879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8" name="Picture 6">
            <a:extLst>
              <a:ext uri="{FF2B5EF4-FFF2-40B4-BE49-F238E27FC236}">
                <a16:creationId xmlns:a16="http://schemas.microsoft.com/office/drawing/2014/main" id="{8DFD94E5-CB60-9437-67F1-C25EDB7491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9787" y="2289438"/>
            <a:ext cx="2788359" cy="3945879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D846897-2FFB-2DAA-C3B1-93EE922CDE9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15" t="2037" r="8291" b="35741"/>
          <a:stretch/>
        </p:blipFill>
        <p:spPr>
          <a:xfrm>
            <a:off x="8086152" y="2876586"/>
            <a:ext cx="3085548" cy="32004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96E0D36F-ACB3-4F4E-EA78-DAF5E1D3DDA7}"/>
              </a:ext>
            </a:extLst>
          </p:cNvPr>
          <p:cNvSpPr txBox="1"/>
          <p:nvPr/>
        </p:nvSpPr>
        <p:spPr>
          <a:xfrm>
            <a:off x="7970365" y="1643107"/>
            <a:ext cx="338461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dirty="0">
                <a:solidFill>
                  <a:schemeClr val="bg1"/>
                </a:solidFill>
              </a:rPr>
              <a:t>Reprise médiatique, p.ex. : </a:t>
            </a:r>
          </a:p>
          <a:p>
            <a:r>
              <a:rPr lang="fr-CH" i="1" dirty="0">
                <a:solidFill>
                  <a:schemeClr val="bg1"/>
                </a:solidFill>
              </a:rPr>
              <a:t>Tribune de Genève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414083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2832</TotalTime>
  <Words>2304</Words>
  <Application>Microsoft Macintosh PowerPoint</Application>
  <PresentationFormat>Widescreen</PresentationFormat>
  <Paragraphs>390</Paragraphs>
  <Slides>61</Slides>
  <Notes>17</Notes>
  <HiddenSlides>1</HiddenSlides>
  <MMClips>1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61</vt:i4>
      </vt:variant>
    </vt:vector>
  </HeadingPairs>
  <TitlesOfParts>
    <vt:vector size="68" baseType="lpstr">
      <vt:lpstr>Aptos</vt:lpstr>
      <vt:lpstr>Aptos Display</vt:lpstr>
      <vt:lpstr>Arial</vt:lpstr>
      <vt:lpstr>Avenir</vt:lpstr>
      <vt:lpstr>Avenir Book</vt:lpstr>
      <vt:lpstr>Zapf Dingbats</vt:lpstr>
      <vt:lpstr>Thème Office</vt:lpstr>
      <vt:lpstr>PowerPoint Presentation</vt:lpstr>
      <vt:lpstr>Le Modèle Standard de la physique des particules</vt:lpstr>
      <vt:lpstr>PowerPoint Presentation</vt:lpstr>
      <vt:lpstr>Cependant, nous savons que le modèle est incomplet !</vt:lpstr>
      <vt:lpstr>Que peut-on faire avec un nouveau collisionneur?</vt:lpstr>
      <vt:lpstr>Le FCC – un instrument de précision …  … avec des touches en plus!</vt:lpstr>
      <vt:lpstr>Le programme de FCC intégré comporte deux phases</vt:lpstr>
      <vt:lpstr>PowerPoint Presentation</vt:lpstr>
      <vt:lpstr>Lancement de l’étude le 7 février 2014 </vt:lpstr>
      <vt:lpstr>L’étude de concept 2014-2018</vt:lpstr>
      <vt:lpstr>Un programme long-terme pour la recherche scientifique</vt:lpstr>
      <vt:lpstr>Une présence continue </vt:lpstr>
      <vt:lpstr>Le principe de développement d’un scénario équilibré</vt:lpstr>
      <vt:lpstr>PowerPoint Presentation</vt:lpstr>
      <vt:lpstr>L’étude de faisabilité 2019-2025</vt:lpstr>
      <vt:lpstr>Une collaboration mondiale</vt:lpstr>
      <vt:lpstr>Où en sommes-nous ?</vt:lpstr>
      <vt:lpstr>PowerPoint Presentation</vt:lpstr>
      <vt:lpstr>Ici, pas à pas on va plus loin</vt:lpstr>
      <vt:lpstr>Les atouts durables du CERN bâtis à travers des décennies</vt:lpstr>
      <vt:lpstr>Trouver un équilibre entre 3 enjeux</vt:lpstr>
      <vt:lpstr>PowerPoint Presentation</vt:lpstr>
      <vt:lpstr>Des hypothèses écartées</vt:lpstr>
      <vt:lpstr>Profondeur du lac</vt:lpstr>
      <vt:lpstr>Situation topographique et géologique</vt:lpstr>
      <vt:lpstr>PowerPoint Presentation</vt:lpstr>
      <vt:lpstr>100 scénarios ont été examinés</vt:lpstr>
      <vt:lpstr>PowerPoint Presentation</vt:lpstr>
      <vt:lpstr>PowerPoint Presentation</vt:lpstr>
      <vt:lpstr>Les infrastructures souterraines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Besoin d’électricité </vt:lpstr>
      <vt:lpstr>1.3 TWh par an correspond à … </vt:lpstr>
      <vt:lpstr>Empreinte de l’énergie consommé : 40 000 tonnes / an</vt:lpstr>
      <vt:lpstr>Empreinte carbone du génie civil</vt:lpstr>
      <vt:lpstr>Besoin en eau</vt:lpstr>
      <vt:lpstr>Valorisation de la chaleur résiduelle</vt:lpstr>
      <vt:lpstr>Besoin foncier </vt:lpstr>
      <vt:lpstr>4 ha par an limité à 10 ans de construction</vt:lpstr>
      <vt:lpstr>Besoin foncier </vt:lpstr>
      <vt:lpstr>Quantité des matériaux excavés </vt:lpstr>
      <vt:lpstr>Quantité des matériaux excavés par année </vt:lpstr>
      <vt:lpstr>Transport des matériaux excavés depuis des sites </vt:lpstr>
      <vt:lpstr>PowerPoint Presentation</vt:lpstr>
      <vt:lpstr>Les coûts</vt:lpstr>
      <vt:lpstr>Retombées socio-économiques </vt:lpstr>
      <vt:lpstr>La valeur ajoutée d’un projet de technologie </vt:lpstr>
      <vt:lpstr>Exemple de création de valeur pour la société</vt:lpstr>
      <vt:lpstr>Le valeur du tourisme scientifique</vt:lpstr>
      <vt:lpstr>PowerPoint Presentation</vt:lpstr>
      <vt:lpstr>Suivre les études sur le web : fcc-faisabilite.eu</vt:lpstr>
      <vt:lpstr>Campagne de mesure sur le terrain jusqu’en 2025</vt:lpstr>
      <vt:lpstr>PowerPoint Presentation</vt:lpstr>
      <vt:lpstr>PowerPoint Presentation</vt:lpstr>
      <vt:lpstr>PowerPoint Presentation</vt:lpstr>
      <vt:lpstr>Moscow (Russie) – 21 km</vt:lpstr>
      <vt:lpstr>Waxahachie, Texas (USA) – 87.1 km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</dc:title>
  <dc:creator>Mattis Kennouche</dc:creator>
  <cp:lastModifiedBy>Johannes Gutleber</cp:lastModifiedBy>
  <cp:revision>147</cp:revision>
  <cp:lastPrinted>2024-04-18T09:38:30Z</cp:lastPrinted>
  <dcterms:created xsi:type="dcterms:W3CDTF">2024-04-11T14:55:42Z</dcterms:created>
  <dcterms:modified xsi:type="dcterms:W3CDTF">2024-04-22T05:52:15Z</dcterms:modified>
</cp:coreProperties>
</file>