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56" r:id="rId6"/>
    <p:sldId id="357" r:id="rId7"/>
    <p:sldId id="355" r:id="rId8"/>
    <p:sldId id="327" r:id="rId9"/>
    <p:sldId id="315" r:id="rId10"/>
    <p:sldId id="353" r:id="rId11"/>
    <p:sldId id="354" r:id="rId12"/>
    <p:sldId id="338" r:id="rId13"/>
    <p:sldId id="330" r:id="rId14"/>
    <p:sldId id="340" r:id="rId15"/>
    <p:sldId id="337" r:id="rId16"/>
    <p:sldId id="329" r:id="rId17"/>
    <p:sldId id="341" r:id="rId18"/>
    <p:sldId id="339" r:id="rId19"/>
    <p:sldId id="333" r:id="rId20"/>
    <p:sldId id="345" r:id="rId21"/>
    <p:sldId id="344" r:id="rId22"/>
    <p:sldId id="351" r:id="rId23"/>
    <p:sldId id="346" r:id="rId24"/>
    <p:sldId id="348" r:id="rId25"/>
    <p:sldId id="334" r:id="rId26"/>
    <p:sldId id="358" r:id="rId27"/>
    <p:sldId id="336" r:id="rId28"/>
    <p:sldId id="335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CA1100"/>
    <a:srgbClr val="00B0F0"/>
    <a:srgbClr val="E0F2F7"/>
    <a:srgbClr val="E65346"/>
    <a:srgbClr val="FF0000"/>
    <a:srgbClr val="D3E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08"/>
  </p:normalViewPr>
  <p:slideViewPr>
    <p:cSldViewPr snapToGrid="0" snapToObjects="1" showGuides="1">
      <p:cViewPr varScale="1">
        <p:scale>
          <a:sx n="214" d="100"/>
          <a:sy n="214" d="100"/>
        </p:scale>
        <p:origin x="234" y="17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25/03/2024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854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i-FI" noProof="0" dirty="0"/>
              <a:t>HL-LHC BGV/BGI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/>
                <a:t>logo</a:t>
              </a:r>
            </a:p>
            <a:p>
              <a:pPr algn="ctr"/>
              <a:r>
                <a:rPr lang="en-GB" sz="90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i-FI" dirty="0"/>
              <a:t>HL-LHC BGV/BGI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hyperlink" Target="https://beckassets.blob.core.windows.net/product/readingsample/384315/9780387209753_excerpt_001.pdf#page=17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081067"/>
            <a:ext cx="7200000" cy="1350000"/>
          </a:xfrm>
        </p:spPr>
        <p:txBody>
          <a:bodyPr/>
          <a:lstStyle/>
          <a:p>
            <a:r>
              <a:rPr lang="en-US" dirty="0"/>
              <a:t>HL-LHC-BGI: </a:t>
            </a:r>
            <a:br>
              <a:rPr lang="en-US" dirty="0"/>
            </a:br>
            <a:r>
              <a:rPr lang="en-US" dirty="0"/>
              <a:t>Assessing Potential Magnets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F5E2A-311A-7848-9CD8-E63632A506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BGI Meeting – 4</a:t>
            </a:r>
            <a:r>
              <a:rPr lang="en-US" baseline="30000" dirty="0"/>
              <a:t>th</a:t>
            </a:r>
            <a:r>
              <a:rPr lang="en-US" dirty="0"/>
              <a:t> March 2024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520D1DA-DF25-7146-9233-790DD9226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058016"/>
            <a:ext cx="7012379" cy="1239598"/>
          </a:xfrm>
        </p:spPr>
        <p:txBody>
          <a:bodyPr>
            <a:normAutofit/>
          </a:bodyPr>
          <a:lstStyle/>
          <a:p>
            <a:r>
              <a:rPr lang="en-US" dirty="0"/>
              <a:t>Clara Fleisig (SY-BI-XEI)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DF42E888-B22F-CD94-0925-27005BE66C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14"/>
          <a:stretch/>
        </p:blipFill>
        <p:spPr>
          <a:xfrm>
            <a:off x="3100038" y="304800"/>
            <a:ext cx="5882182" cy="44502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045" y="637617"/>
            <a:ext cx="2501993" cy="540000"/>
          </a:xfrm>
        </p:spPr>
        <p:txBody>
          <a:bodyPr/>
          <a:lstStyle/>
          <a:p>
            <a:r>
              <a:rPr lang="en-US" dirty="0"/>
              <a:t>MDXL Magnet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3BBA658F-FA55-49D5-D141-A25EA136BD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1376" y="1177617"/>
                <a:ext cx="2412726" cy="3126754"/>
              </a:xfrm>
              <a:prstGeom prst="rect">
                <a:avLst/>
              </a:prstGeom>
            </p:spPr>
            <p:txBody>
              <a:bodyPr vert="horz" lIns="0" tIns="0" rIns="0" bIns="0" rtlCol="0" anchor="ctr" anchorCtr="1">
                <a:no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bg2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</a:rPr>
                  <a:t>150 mm </a:t>
                </a:r>
                <a:r>
                  <a:rPr lang="en-US" sz="1400" b="0" dirty="0">
                    <a:solidFill>
                      <a:schemeClr val="tx1"/>
                    </a:solidFill>
                  </a:rPr>
                  <a:t>space in y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Modification of original MDX magnet to enlarge space for instrument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“Affordable option”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=610 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 </m:t>
                    </m:r>
                    <m:r>
                      <m:rPr>
                        <m:sty m:val="p"/>
                      </m:rP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mT</m:t>
                    </m:r>
                    <m: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0.1%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error</m:t>
                        </m:r>
                      </m:e>
                    </m:d>
                  </m:oMath>
                </a14:m>
                <a:endParaRPr lang="en-US" sz="14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mT</m:t>
                    </m:r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400" b="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×100%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=0.44%</m:t>
                        </m:r>
                      </m:e>
                    </m:d>
                  </m:oMath>
                </a14:m>
                <a:endParaRPr lang="en-US" sz="14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itle 1">
                <a:extLst>
                  <a:ext uri="{FF2B5EF4-FFF2-40B4-BE49-F238E27FC236}">
                    <a16:creationId xmlns:a16="http://schemas.microsoft.com/office/drawing/2014/main" id="{3BBA658F-FA55-49D5-D141-A25EA136B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376" y="1177617"/>
                <a:ext cx="2412726" cy="3126754"/>
              </a:xfrm>
              <a:prstGeom prst="rect">
                <a:avLst/>
              </a:prstGeom>
              <a:blipFill>
                <a:blip r:embed="rId3"/>
                <a:stretch>
                  <a:fillRect l="-2273" r="-12626" b="-35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AE8DE950-25EB-0840-31DD-A25545FCB4E8}"/>
              </a:ext>
            </a:extLst>
          </p:cNvPr>
          <p:cNvSpPr/>
          <p:nvPr/>
        </p:nvSpPr>
        <p:spPr>
          <a:xfrm>
            <a:off x="5103069" y="2937690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5CAD59-09BC-9C84-5AB9-94673DC4FBCC}"/>
              </a:ext>
            </a:extLst>
          </p:cNvPr>
          <p:cNvSpPr/>
          <p:nvPr/>
        </p:nvSpPr>
        <p:spPr>
          <a:xfrm>
            <a:off x="5103069" y="761607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E919D9-6746-0054-79C5-4E103BE8EA53}"/>
              </a:ext>
            </a:extLst>
          </p:cNvPr>
          <p:cNvSpPr/>
          <p:nvPr/>
        </p:nvSpPr>
        <p:spPr>
          <a:xfrm>
            <a:off x="8116011" y="2937690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9B5DC8-A0F6-9F08-FEAD-4C7E3638E8BE}"/>
              </a:ext>
            </a:extLst>
          </p:cNvPr>
          <p:cNvSpPr/>
          <p:nvPr/>
        </p:nvSpPr>
        <p:spPr>
          <a:xfrm>
            <a:off x="8116011" y="761607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74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35375A3F-0456-5833-F9BB-C0B33DFF1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99"/>
          <a:stretch/>
        </p:blipFill>
        <p:spPr>
          <a:xfrm>
            <a:off x="2925765" y="173078"/>
            <a:ext cx="5810066" cy="43963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98" y="304800"/>
            <a:ext cx="1728768" cy="1490546"/>
          </a:xfrm>
        </p:spPr>
        <p:txBody>
          <a:bodyPr/>
          <a:lstStyle/>
          <a:p>
            <a:pPr algn="l"/>
            <a:r>
              <a:rPr lang="en-US" dirty="0"/>
              <a:t>Rolls Royce Magnet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1DF2431C-13FB-5AB4-6155-860E5B7D7E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1376" y="1851101"/>
                <a:ext cx="2234859" cy="2453269"/>
              </a:xfrm>
              <a:prstGeom prst="rect">
                <a:avLst/>
              </a:prstGeom>
            </p:spPr>
            <p:txBody>
              <a:bodyPr vert="horz" lIns="0" tIns="0" rIns="0" bIns="0" rtlCol="0" anchor="ctr" anchorCtr="1">
                <a:no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bg2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1400" b="0" dirty="0">
                    <a:solidFill>
                      <a:schemeClr val="tx1"/>
                    </a:solidFill>
                  </a:rPr>
                  <a:t>Expensive low distortion option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598.04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0.01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mT</m:t>
                    </m:r>
                    <m: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0%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error</m:t>
                        </m:r>
                      </m:e>
                    </m:d>
                  </m:oMath>
                </a14:m>
                <a:endParaRPr lang="en-US" sz="14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0.02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0.01</m:t>
                    </m:r>
                    <m:r>
                      <a:rPr lang="en-US" sz="1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mT</m:t>
                    </m:r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US" sz="14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×100%=0.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003%</m:t>
                        </m:r>
                      </m:e>
                    </m:d>
                  </m:oMath>
                </a14:m>
                <a:endParaRPr lang="en-US" sz="14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itle 1">
                <a:extLst>
                  <a:ext uri="{FF2B5EF4-FFF2-40B4-BE49-F238E27FC236}">
                    <a16:creationId xmlns:a16="http://schemas.microsoft.com/office/drawing/2014/main" id="{1DF2431C-13FB-5AB4-6155-860E5B7D7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376" y="1851101"/>
                <a:ext cx="2234859" cy="2453269"/>
              </a:xfrm>
              <a:prstGeom prst="rect">
                <a:avLst/>
              </a:prstGeom>
              <a:blipFill>
                <a:blip r:embed="rId3"/>
                <a:stretch>
                  <a:fillRect r="-25886" b="-437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9ECCC62A-2956-B886-A61D-6E0F7DDD85F7}"/>
              </a:ext>
            </a:extLst>
          </p:cNvPr>
          <p:cNvSpPr/>
          <p:nvPr/>
        </p:nvSpPr>
        <p:spPr>
          <a:xfrm>
            <a:off x="7885662" y="2778368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01E477-0319-DF00-2B80-63813C73C4B8}"/>
              </a:ext>
            </a:extLst>
          </p:cNvPr>
          <p:cNvSpPr/>
          <p:nvPr/>
        </p:nvSpPr>
        <p:spPr>
          <a:xfrm>
            <a:off x="4908629" y="2778368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FDA6A36-5631-D285-C9DF-2B1E6390B95F}"/>
              </a:ext>
            </a:extLst>
          </p:cNvPr>
          <p:cNvSpPr/>
          <p:nvPr/>
        </p:nvSpPr>
        <p:spPr>
          <a:xfrm>
            <a:off x="7887525" y="652956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4F6047-3BA5-0405-7484-B9324FCBD070}"/>
              </a:ext>
            </a:extLst>
          </p:cNvPr>
          <p:cNvSpPr/>
          <p:nvPr/>
        </p:nvSpPr>
        <p:spPr>
          <a:xfrm>
            <a:off x="4911278" y="652956"/>
            <a:ext cx="304800" cy="12647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107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679" y="187935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Electric Fields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68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328" y="442908"/>
            <a:ext cx="2378529" cy="1810435"/>
          </a:xfrm>
        </p:spPr>
        <p:txBody>
          <a:bodyPr/>
          <a:lstStyle/>
          <a:p>
            <a:r>
              <a:rPr lang="en-US" dirty="0"/>
              <a:t>CF250 Design Electric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C4CEDFD8-BE7D-65A2-FF85-1C2A6BA0908E}"/>
              </a:ext>
            </a:extLst>
          </p:cNvPr>
          <p:cNvSpPr txBox="1">
            <a:spLocks/>
          </p:cNvSpPr>
          <p:nvPr/>
        </p:nvSpPr>
        <p:spPr>
          <a:xfrm>
            <a:off x="496555" y="944293"/>
            <a:ext cx="5168919" cy="140544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endParaRPr lang="en-US" sz="1400" b="0" dirty="0">
              <a:solidFill>
                <a:schemeClr val="tx1"/>
              </a:solidFill>
            </a:endParaRPr>
          </a:p>
          <a:p>
            <a:pPr algn="l">
              <a:spcAft>
                <a:spcPts val="1200"/>
              </a:spcAft>
            </a:pPr>
            <a:endParaRPr lang="en-US" sz="1400" b="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FF7735B-315F-0626-B249-BC7C6E86E3FF}"/>
                  </a:ext>
                </a:extLst>
              </p:cNvPr>
              <p:cNvSpPr txBox="1"/>
              <p:nvPr/>
            </p:nvSpPr>
            <p:spPr>
              <a:xfrm>
                <a:off x="277200" y="2002015"/>
                <a:ext cx="2563586" cy="1862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en-US" sz="1600" b="0" i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7.7% 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error</m:t>
                          </m:r>
                        </m:e>
                      </m:d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endParaRPr lang="en-US" sz="16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65</m:t>
                    </m:r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en-US" sz="1600" b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×100%=13%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FF7735B-315F-0626-B249-BC7C6E86E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200" y="2002015"/>
                <a:ext cx="2563586" cy="1862754"/>
              </a:xfrm>
              <a:prstGeom prst="rect">
                <a:avLst/>
              </a:prstGeom>
              <a:blipFill>
                <a:blip r:embed="rId2"/>
                <a:stretch>
                  <a:fillRect l="-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4743AEE6-78CA-89D5-8B91-0B68E20BDA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611"/>
          <a:stretch/>
        </p:blipFill>
        <p:spPr>
          <a:xfrm>
            <a:off x="2960914" y="191302"/>
            <a:ext cx="5790210" cy="445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33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2F4B1539-77C3-9419-60EB-F2D1AF4978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61"/>
          <a:stretch/>
        </p:blipFill>
        <p:spPr>
          <a:xfrm>
            <a:off x="3107711" y="226895"/>
            <a:ext cx="5921542" cy="45403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658" y="918596"/>
            <a:ext cx="2444862" cy="629811"/>
          </a:xfrm>
        </p:spPr>
        <p:txBody>
          <a:bodyPr/>
          <a:lstStyle/>
          <a:p>
            <a:r>
              <a:rPr lang="en-US" dirty="0"/>
              <a:t>SPS Design’s Electric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7078BF-D3FC-13C8-611F-3965858205FB}"/>
              </a:ext>
            </a:extLst>
          </p:cNvPr>
          <p:cNvSpPr/>
          <p:nvPr/>
        </p:nvSpPr>
        <p:spPr>
          <a:xfrm>
            <a:off x="8418031" y="376237"/>
            <a:ext cx="132959" cy="18678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56B5CE-7906-04CF-A8C2-29B240A1FA14}"/>
                  </a:ext>
                </a:extLst>
              </p:cNvPr>
              <p:cNvSpPr txBox="1"/>
              <p:nvPr/>
            </p:nvSpPr>
            <p:spPr>
              <a:xfrm>
                <a:off x="630658" y="1996465"/>
                <a:ext cx="2444862" cy="2083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220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f>
                      <m:f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en-US" sz="1800" b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b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5.9% </m:t>
                          </m:r>
                          <m:r>
                            <m:rPr>
                              <m:sty m:val="p"/>
                            </m:rPr>
                            <a:rPr lang="en-US" sz="1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error</m:t>
                          </m:r>
                        </m:e>
                      </m:d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sz="18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54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23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en-US" sz="1800" b="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×100%=25%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E56B5CE-7906-04CF-A8C2-29B240A1FA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658" y="1996465"/>
                <a:ext cx="2444862" cy="2083968"/>
              </a:xfrm>
              <a:prstGeom prst="rect">
                <a:avLst/>
              </a:prstGeom>
              <a:blipFill>
                <a:blip r:embed="rId3"/>
                <a:stretch>
                  <a:fillRect l="-1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EDF84D0-1790-DB78-77C8-1C5CF1F6F0D0}"/>
              </a:ext>
            </a:extLst>
          </p:cNvPr>
          <p:cNvSpPr/>
          <p:nvPr/>
        </p:nvSpPr>
        <p:spPr>
          <a:xfrm>
            <a:off x="8446862" y="2646119"/>
            <a:ext cx="132959" cy="18678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1D99C6-0A61-481A-CBE1-FA5E5F38229E}"/>
              </a:ext>
            </a:extLst>
          </p:cNvPr>
          <p:cNvSpPr/>
          <p:nvPr/>
        </p:nvSpPr>
        <p:spPr>
          <a:xfrm>
            <a:off x="5330395" y="2646119"/>
            <a:ext cx="132959" cy="18678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A1BE7C-BE22-BE28-DD57-4FEC32345AFC}"/>
              </a:ext>
            </a:extLst>
          </p:cNvPr>
          <p:cNvSpPr/>
          <p:nvPr/>
        </p:nvSpPr>
        <p:spPr>
          <a:xfrm>
            <a:off x="5330395" y="376237"/>
            <a:ext cx="132959" cy="186789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81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679" y="2007603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Results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94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97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Uniform Electric Field (Centered)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14" descr="A diagram of a graph&#10;&#10;Description automatically generated">
            <a:extLst>
              <a:ext uri="{FF2B5EF4-FFF2-40B4-BE49-F238E27FC236}">
                <a16:creationId xmlns:a16="http://schemas.microsoft.com/office/drawing/2014/main" id="{5E9CB63C-9CB3-6C3D-A48B-8C14060ACE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5" t="7452" r="8373" b="2592"/>
          <a:stretch/>
        </p:blipFill>
        <p:spPr>
          <a:xfrm>
            <a:off x="6222004" y="1009876"/>
            <a:ext cx="2824796" cy="2162683"/>
          </a:xfrm>
          <a:prstGeom prst="rect">
            <a:avLst/>
          </a:prstGeom>
        </p:spPr>
      </p:pic>
      <p:pic>
        <p:nvPicPr>
          <p:cNvPr id="22" name="Picture 21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CC8B94B6-2D5B-7C85-1CB9-B980D9C70A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65" t="6702" r="8462" b="2927"/>
          <a:stretch/>
        </p:blipFill>
        <p:spPr>
          <a:xfrm>
            <a:off x="362128" y="1013414"/>
            <a:ext cx="2797474" cy="2162683"/>
          </a:xfrm>
          <a:prstGeom prst="rect">
            <a:avLst/>
          </a:prstGeom>
        </p:spPr>
      </p:pic>
      <p:pic>
        <p:nvPicPr>
          <p:cNvPr id="24" name="Picture 23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61DCF213-B82E-FA58-BCE0-B4DF884A55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12" t="7117" r="8818" b="3423"/>
          <a:stretch/>
        </p:blipFill>
        <p:spPr>
          <a:xfrm>
            <a:off x="3277436" y="1010693"/>
            <a:ext cx="2824796" cy="216186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57223665-5FFA-06A0-C686-0A3DBABBCC21}"/>
              </a:ext>
            </a:extLst>
          </p:cNvPr>
          <p:cNvSpPr/>
          <p:nvPr/>
        </p:nvSpPr>
        <p:spPr>
          <a:xfrm>
            <a:off x="8224157" y="1124505"/>
            <a:ext cx="772921" cy="8962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920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97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Uniform Electric Field (Worst Case)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DD13D6F3-C4DB-1AAE-3B08-CC5E215EA3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2" t="7089" r="9047" b="3069"/>
          <a:stretch/>
        </p:blipFill>
        <p:spPr>
          <a:xfrm>
            <a:off x="783292" y="1054294"/>
            <a:ext cx="3788707" cy="2921538"/>
          </a:xfrm>
          <a:prstGeom prst="rect">
            <a:avLst/>
          </a:prstGeom>
        </p:spPr>
      </p:pic>
      <p:pic>
        <p:nvPicPr>
          <p:cNvPr id="16" name="Picture 15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18F44819-E6BD-F683-84FB-BB0A408D36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42" t="7614" r="8829" b="3199"/>
          <a:stretch/>
        </p:blipFill>
        <p:spPr>
          <a:xfrm>
            <a:off x="4724400" y="1057305"/>
            <a:ext cx="3818538" cy="292153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BFE4D0D-91E7-E96A-5D97-9ED3012B2BA5}"/>
              </a:ext>
            </a:extLst>
          </p:cNvPr>
          <p:cNvSpPr/>
          <p:nvPr/>
        </p:nvSpPr>
        <p:spPr>
          <a:xfrm>
            <a:off x="7467601" y="1214127"/>
            <a:ext cx="1051590" cy="13570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928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CF250 Design Electric Field (Centered)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A diagram of a graph&#10;&#10;Description automatically generated">
            <a:extLst>
              <a:ext uri="{FF2B5EF4-FFF2-40B4-BE49-F238E27FC236}">
                <a16:creationId xmlns:a16="http://schemas.microsoft.com/office/drawing/2014/main" id="{6827EE42-4493-E226-6586-C51E622164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2" t="6750" r="8831" b="2982"/>
          <a:stretch/>
        </p:blipFill>
        <p:spPr>
          <a:xfrm>
            <a:off x="200385" y="1119916"/>
            <a:ext cx="2816065" cy="2161866"/>
          </a:xfrm>
          <a:prstGeom prst="rect">
            <a:avLst/>
          </a:prstGeom>
        </p:spPr>
      </p:pic>
      <p:pic>
        <p:nvPicPr>
          <p:cNvPr id="12" name="Picture 11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E303FFFB-65F0-1989-6E1B-293BA3061A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13" t="7175" r="8595" b="2342"/>
          <a:stretch/>
        </p:blipFill>
        <p:spPr>
          <a:xfrm>
            <a:off x="6127549" y="1119916"/>
            <a:ext cx="2806299" cy="216186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0B24AA8-00ED-813E-2789-3AFF12359407}"/>
              </a:ext>
            </a:extLst>
          </p:cNvPr>
          <p:cNvSpPr/>
          <p:nvPr/>
        </p:nvSpPr>
        <p:spPr>
          <a:xfrm>
            <a:off x="8115300" y="1243878"/>
            <a:ext cx="772921" cy="89622"/>
          </a:xfrm>
          <a:prstGeom prst="rect">
            <a:avLst/>
          </a:prstGeom>
          <a:solidFill>
            <a:srgbClr val="CA11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diagram of a graph&#10;&#10;Description automatically generated">
            <a:extLst>
              <a:ext uri="{FF2B5EF4-FFF2-40B4-BE49-F238E27FC236}">
                <a16:creationId xmlns:a16="http://schemas.microsoft.com/office/drawing/2014/main" id="{AB0C5B1A-2D27-E345-2F4C-5BCBD1B7D5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51" t="7314" r="8499" b="3267"/>
          <a:stretch/>
        </p:blipFill>
        <p:spPr>
          <a:xfrm>
            <a:off x="3168850" y="1107706"/>
            <a:ext cx="2806299" cy="213744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C66F610-4F2B-81BD-3A06-B0E13ED32834}"/>
              </a:ext>
            </a:extLst>
          </p:cNvPr>
          <p:cNvSpPr/>
          <p:nvPr/>
        </p:nvSpPr>
        <p:spPr>
          <a:xfrm>
            <a:off x="2243529" y="1243878"/>
            <a:ext cx="772921" cy="8962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6382D8-ABFF-7E73-E9A8-7E95887644A2}"/>
              </a:ext>
            </a:extLst>
          </p:cNvPr>
          <p:cNvSpPr/>
          <p:nvPr/>
        </p:nvSpPr>
        <p:spPr>
          <a:xfrm>
            <a:off x="5148943" y="1232094"/>
            <a:ext cx="772921" cy="8962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387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CF250 Design Electric Field (Worst Cases)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3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B18B1ECC-1269-1F6F-5AF9-CC7C4708B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315" y="844800"/>
            <a:ext cx="4294685" cy="3221014"/>
          </a:xfrm>
          <a:prstGeom prst="rect">
            <a:avLst/>
          </a:prstGeom>
        </p:spPr>
      </p:pic>
      <p:pic>
        <p:nvPicPr>
          <p:cNvPr id="17" name="Picture 16" descr="A graph of a function&#10;&#10;Description automatically generated">
            <a:extLst>
              <a:ext uri="{FF2B5EF4-FFF2-40B4-BE49-F238E27FC236}">
                <a16:creationId xmlns:a16="http://schemas.microsoft.com/office/drawing/2014/main" id="{6CCC93A9-2ACA-37BC-1E1A-76EC37344C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3" t="7196" r="8333" b="3365"/>
          <a:stretch/>
        </p:blipFill>
        <p:spPr>
          <a:xfrm>
            <a:off x="838200" y="1077686"/>
            <a:ext cx="3824116" cy="2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194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5710" y="2031750"/>
            <a:ext cx="4752579" cy="540000"/>
          </a:xfrm>
        </p:spPr>
        <p:txBody>
          <a:bodyPr/>
          <a:lstStyle/>
          <a:p>
            <a:r>
              <a:rPr lang="en-US" dirty="0"/>
              <a:t>Introduction to BGI Electric and Magnetic Fields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4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SPS Design Electric Field (Centered)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645E498B-227D-883F-DDEA-A25D69EE7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1" t="7196" r="9127" b="3365"/>
          <a:stretch/>
        </p:blipFill>
        <p:spPr>
          <a:xfrm>
            <a:off x="6138733" y="1101151"/>
            <a:ext cx="2781814" cy="2137447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7F28652E-8EAA-8233-6660-C701557420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48" t="6913" r="6947" b="3097"/>
          <a:stretch/>
        </p:blipFill>
        <p:spPr>
          <a:xfrm>
            <a:off x="174743" y="1104900"/>
            <a:ext cx="2906721" cy="2191875"/>
          </a:xfrm>
          <a:prstGeom prst="rect">
            <a:avLst/>
          </a:prstGeom>
        </p:spPr>
      </p:pic>
      <p:pic>
        <p:nvPicPr>
          <p:cNvPr id="17" name="Picture 16" descr="A diagram of a graph&#10;&#10;Description automatically generated">
            <a:extLst>
              <a:ext uri="{FF2B5EF4-FFF2-40B4-BE49-F238E27FC236}">
                <a16:creationId xmlns:a16="http://schemas.microsoft.com/office/drawing/2014/main" id="{F054DD99-B714-FE42-4755-A881BBE187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9" t="7090" r="8334" b="2066"/>
          <a:stretch/>
        </p:blipFill>
        <p:spPr>
          <a:xfrm>
            <a:off x="3157665" y="1104900"/>
            <a:ext cx="2828669" cy="219562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39B7B7B-EC58-41B8-8115-CFE25755D75B}"/>
              </a:ext>
            </a:extLst>
          </p:cNvPr>
          <p:cNvSpPr/>
          <p:nvPr/>
        </p:nvSpPr>
        <p:spPr>
          <a:xfrm>
            <a:off x="8147626" y="1214127"/>
            <a:ext cx="772921" cy="8962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7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SPS Design Electric Field (Worst Case)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E6F70388-4AE2-143A-8C65-240E391BD1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3" t="6232" r="8062" b="3888"/>
          <a:stretch/>
        </p:blipFill>
        <p:spPr>
          <a:xfrm>
            <a:off x="6109605" y="1123948"/>
            <a:ext cx="2825230" cy="2139043"/>
          </a:xfrm>
          <a:prstGeom prst="rect">
            <a:avLst/>
          </a:prstGeom>
        </p:spPr>
      </p:pic>
      <p:pic>
        <p:nvPicPr>
          <p:cNvPr id="14" name="Picture 13" descr="A graph of a normal distribution&#10;&#10;Description automatically generated with medium confidence">
            <a:extLst>
              <a:ext uri="{FF2B5EF4-FFF2-40B4-BE49-F238E27FC236}">
                <a16:creationId xmlns:a16="http://schemas.microsoft.com/office/drawing/2014/main" id="{BBF54974-08E8-97C6-92B3-E3913589BC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88" t="5774" r="9005" b="2058"/>
          <a:stretch/>
        </p:blipFill>
        <p:spPr>
          <a:xfrm>
            <a:off x="3186792" y="1121227"/>
            <a:ext cx="2770414" cy="2193472"/>
          </a:xfrm>
          <a:prstGeom prst="rect">
            <a:avLst/>
          </a:prstGeom>
        </p:spPr>
      </p:pic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CA14BBD8-A18D-2D78-A3C8-6B1D34EA73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59" t="6004" r="8307" b="1829"/>
          <a:stretch/>
        </p:blipFill>
        <p:spPr>
          <a:xfrm>
            <a:off x="209165" y="1069518"/>
            <a:ext cx="2825231" cy="219347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3F470AC-C119-9A23-415A-9F20445A178F}"/>
              </a:ext>
            </a:extLst>
          </p:cNvPr>
          <p:cNvSpPr/>
          <p:nvPr/>
        </p:nvSpPr>
        <p:spPr>
          <a:xfrm>
            <a:off x="8093879" y="1282348"/>
            <a:ext cx="772921" cy="89622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528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279" y="2142750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Appendix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69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78D9E4-2431-8FF8-1440-97EA149264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893" r="8456"/>
          <a:stretch/>
        </p:blipFill>
        <p:spPr bwMode="auto">
          <a:xfrm>
            <a:off x="830295" y="734956"/>
            <a:ext cx="7788209" cy="336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4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diagram of a graph&#10;&#10;Description automatically generated">
            <a:extLst>
              <a:ext uri="{FF2B5EF4-FFF2-40B4-BE49-F238E27FC236}">
                <a16:creationId xmlns:a16="http://schemas.microsoft.com/office/drawing/2014/main" id="{E5AC20F2-AFAF-9978-E956-569EEAEE9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789" y="2281805"/>
            <a:ext cx="3223210" cy="24174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109" y="1511565"/>
            <a:ext cx="1920341" cy="540000"/>
          </a:xfrm>
        </p:spPr>
        <p:txBody>
          <a:bodyPr/>
          <a:lstStyle/>
          <a:p>
            <a:r>
              <a:rPr lang="en-US" dirty="0"/>
              <a:t>Uniform Electric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17" descr="A diagram of a graph&#10;&#10;Description automatically generated">
            <a:extLst>
              <a:ext uri="{FF2B5EF4-FFF2-40B4-BE49-F238E27FC236}">
                <a16:creationId xmlns:a16="http://schemas.microsoft.com/office/drawing/2014/main" id="{709FC10A-F3CB-F63B-3AA7-BCB718DB3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789" y="-5370"/>
            <a:ext cx="3225800" cy="2419350"/>
          </a:xfrm>
          <a:prstGeom prst="rect">
            <a:avLst/>
          </a:prstGeom>
        </p:spPr>
      </p:pic>
      <p:pic>
        <p:nvPicPr>
          <p:cNvPr id="12" name="Picture 11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B4CA4514-77E5-AD30-B79D-B8908CAD3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579" y="-3428"/>
            <a:ext cx="3223210" cy="24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27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2283BAF6-2C73-D3F7-3641-91BD32164D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3" t="-567" r="-580" b="549"/>
          <a:stretch/>
        </p:blipFill>
        <p:spPr>
          <a:xfrm>
            <a:off x="2692399" y="2226907"/>
            <a:ext cx="3225801" cy="2417408"/>
          </a:xfrm>
          <a:prstGeom prst="rect">
            <a:avLst/>
          </a:prstGeom>
        </p:spPr>
      </p:pic>
      <p:pic>
        <p:nvPicPr>
          <p:cNvPr id="26" name="Picture 25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F09A4BE2-1793-0618-562B-F6AFACBC5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790" y="2279863"/>
            <a:ext cx="3225800" cy="2419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97" y="2226907"/>
            <a:ext cx="1920341" cy="540000"/>
          </a:xfrm>
        </p:spPr>
        <p:txBody>
          <a:bodyPr/>
          <a:lstStyle/>
          <a:p>
            <a:r>
              <a:rPr lang="en-US" dirty="0"/>
              <a:t>CF250 Design Electric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" name="Picture 21" descr="A diagram of a graph&#10;&#10;Description automatically generated">
            <a:extLst>
              <a:ext uri="{FF2B5EF4-FFF2-40B4-BE49-F238E27FC236}">
                <a16:creationId xmlns:a16="http://schemas.microsoft.com/office/drawing/2014/main" id="{5FB5FBC2-CC4A-65F3-62B7-E1ABFD9DC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4989" y="0"/>
            <a:ext cx="3225800" cy="2419350"/>
          </a:xfrm>
          <a:prstGeom prst="rect">
            <a:avLst/>
          </a:prstGeom>
        </p:spPr>
      </p:pic>
      <p:pic>
        <p:nvPicPr>
          <p:cNvPr id="24" name="Picture 23" descr="A diagram of a graph&#10;&#10;Description automatically generated">
            <a:extLst>
              <a:ext uri="{FF2B5EF4-FFF2-40B4-BE49-F238E27FC236}">
                <a16:creationId xmlns:a16="http://schemas.microsoft.com/office/drawing/2014/main" id="{ABF1AFF2-A84D-2394-24B1-98193223C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0790" y="0"/>
            <a:ext cx="3223210" cy="241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7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586920"/>
          </a:xfrm>
        </p:spPr>
        <p:txBody>
          <a:bodyPr/>
          <a:lstStyle/>
          <a:p>
            <a:r>
              <a:rPr lang="en-US" dirty="0"/>
              <a:t>Ideal Electric and Magnetic Fields</a:t>
            </a:r>
            <a:endParaRPr lang="en-US" sz="1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043761" y="1269535"/>
            <a:ext cx="21083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/>
              <p:nvPr/>
            </p:nvSpPr>
            <p:spPr>
              <a:xfrm>
                <a:off x="5353898" y="1012939"/>
                <a:ext cx="3216244" cy="5993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898" y="1012939"/>
                <a:ext cx="3216244" cy="5993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 descr="A graph of a cylinder&#10;&#10;Description automatically generated">
            <a:extLst>
              <a:ext uri="{FF2B5EF4-FFF2-40B4-BE49-F238E27FC236}">
                <a16:creationId xmlns:a16="http://schemas.microsoft.com/office/drawing/2014/main" id="{80B53B20-4FA3-9CFC-8B36-8E50A52E4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866" y="2571750"/>
            <a:ext cx="2101902" cy="203270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3151730-EA9A-799C-0D87-597A8E258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13030" y="842696"/>
            <a:ext cx="3992662" cy="226250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E055BFE-DC94-4CD8-3F19-4D52D71EE4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849556" y="3210285"/>
            <a:ext cx="1797691" cy="135767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CF7D14-6930-3181-689F-1ED8CD9CAE44}"/>
                  </a:ext>
                </a:extLst>
              </p:cNvPr>
              <p:cNvSpPr txBox="1"/>
              <p:nvPr/>
            </p:nvSpPr>
            <p:spPr>
              <a:xfrm>
                <a:off x="5353898" y="1595704"/>
                <a:ext cx="3436959" cy="1067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𝑔𝑦𝑟𝑜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~ 20 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sz="1400" dirty="0"/>
                        <m:t>(</m:t>
                      </m:r>
                      <m:r>
                        <m:rPr>
                          <m:nor/>
                        </m:rPr>
                        <a:rPr lang="en-GB" sz="1400" dirty="0"/>
                        <m:t>T</m:t>
                      </m:r>
                      <m:r>
                        <m:rPr>
                          <m:nor/>
                        </m:rPr>
                        <a:rPr lang="en-GB" sz="1400" dirty="0"/>
                        <m:t> = 60 </m:t>
                      </m:r>
                      <m:r>
                        <m:rPr>
                          <m:nor/>
                        </m:rPr>
                        <a:rPr lang="en-GB" sz="1400" dirty="0"/>
                        <m:t>ns</m:t>
                      </m:r>
                      <m:r>
                        <m:rPr>
                          <m:nor/>
                        </m:rPr>
                        <a:rPr lang="en-GB" sz="1400" dirty="0"/>
                        <m:t>)</m:t>
                      </m:r>
                    </m:oMath>
                  </m:oMathPara>
                </a14:m>
                <a:endParaRPr lang="en-US" sz="1400" dirty="0"/>
              </a:p>
              <a:p>
                <a:pPr/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𝑔𝑦𝑟𝑜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~ 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670</m:t>
                          </m:r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400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7CF7D14-6930-3181-689F-1ED8CD9CA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898" y="1595704"/>
                <a:ext cx="3436959" cy="1067536"/>
              </a:xfrm>
              <a:prstGeom prst="rect">
                <a:avLst/>
              </a:prstGeom>
              <a:blipFill>
                <a:blip r:embed="rId6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471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679" y="2007603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BGI 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43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E779-3311-BC40-B49B-297CD9DB0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46211"/>
            <a:ext cx="7920000" cy="540000"/>
          </a:xfrm>
        </p:spPr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90A8C-4AFB-674B-859D-A561C216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21FAE-6AD8-664E-9C72-FDA219EA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82C42FE-B5C1-5407-98F9-24089C16DCC0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29C791-2DD0-7372-716C-B38049F27672}"/>
                  </a:ext>
                </a:extLst>
              </p:cNvPr>
              <p:cNvSpPr txBox="1"/>
              <p:nvPr/>
            </p:nvSpPr>
            <p:spPr>
              <a:xfrm>
                <a:off x="2786840" y="1036971"/>
                <a:ext cx="3674491" cy="54277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𝝐</m:t>
                                </m:r>
                              </m:e>
                              <m: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𝝐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sub>
                        </m:sSub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/>
                  <a:t>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029C791-2DD0-7372-716C-B38049F27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6840" y="1036971"/>
                <a:ext cx="3674491" cy="542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F538B28-CA3C-FDD3-E4A5-89EDE955602C}"/>
              </a:ext>
            </a:extLst>
          </p:cNvPr>
          <p:cNvSpPr txBox="1"/>
          <p:nvPr/>
        </p:nvSpPr>
        <p:spPr>
          <a:xfrm>
            <a:off x="611999" y="1897939"/>
            <a:ext cx="792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Beam size uncertainty comes from: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3645ED5-E1F8-D4D3-5E59-AD3485D307D1}"/>
              </a:ext>
            </a:extLst>
          </p:cNvPr>
          <p:cNvGrpSpPr/>
          <p:nvPr/>
        </p:nvGrpSpPr>
        <p:grpSpPr>
          <a:xfrm>
            <a:off x="664086" y="2189895"/>
            <a:ext cx="7920000" cy="769378"/>
            <a:chOff x="664086" y="2189895"/>
            <a:chExt cx="7920000" cy="7693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B4D7855-BC4C-C58F-9CEB-9F1997E6DE7A}"/>
                    </a:ext>
                  </a:extLst>
                </p:cNvPr>
                <p:cNvSpPr txBox="1"/>
                <p:nvPr/>
              </p:nvSpPr>
              <p:spPr>
                <a:xfrm>
                  <a:off x="664086" y="2189895"/>
                  <a:ext cx="7920000" cy="769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𝜕𝜎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B4D7855-BC4C-C58F-9CEB-9F1997E6DE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086" y="2189895"/>
                  <a:ext cx="7920000" cy="769378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4C55F5-40EF-B149-A537-C9D23FA677C7}"/>
                </a:ext>
              </a:extLst>
            </p:cNvPr>
            <p:cNvCxnSpPr/>
            <p:nvPr/>
          </p:nvCxnSpPr>
          <p:spPr>
            <a:xfrm flipV="1">
              <a:off x="2743200" y="2206919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D9A7829-FF2C-6EE1-2F75-4144A827F53D}"/>
                </a:ext>
              </a:extLst>
            </p:cNvPr>
            <p:cNvCxnSpPr/>
            <p:nvPr/>
          </p:nvCxnSpPr>
          <p:spPr>
            <a:xfrm flipV="1">
              <a:off x="4095508" y="2205716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527586E-FAAD-193A-3DA6-C2A358B3EBA7}"/>
                </a:ext>
              </a:extLst>
            </p:cNvPr>
            <p:cNvCxnSpPr/>
            <p:nvPr/>
          </p:nvCxnSpPr>
          <p:spPr>
            <a:xfrm flipV="1">
              <a:off x="5447816" y="2206919"/>
              <a:ext cx="952982" cy="752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883E038-29CD-B389-144B-F0CA2CAF0118}"/>
              </a:ext>
            </a:extLst>
          </p:cNvPr>
          <p:cNvSpPr txBox="1"/>
          <p:nvPr/>
        </p:nvSpPr>
        <p:spPr>
          <a:xfrm>
            <a:off x="1770414" y="3192010"/>
            <a:ext cx="57073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size systematic uncertainties are dependent on:</a:t>
            </a:r>
          </a:p>
          <a:p>
            <a:pPr marL="1714500" lvl="3" indent="-342900">
              <a:buAutoNum type="arabicPeriod"/>
            </a:pPr>
            <a:r>
              <a:rPr lang="en-US" dirty="0"/>
              <a:t>Space charge</a:t>
            </a:r>
          </a:p>
          <a:p>
            <a:pPr marL="1714500" lvl="3" indent="-342900">
              <a:buAutoNum type="arabicPeriod"/>
            </a:pPr>
            <a:r>
              <a:rPr lang="en-US" dirty="0"/>
              <a:t>Electric field uniformity and strength</a:t>
            </a:r>
          </a:p>
          <a:p>
            <a:pPr marL="1714500" lvl="3" indent="-342900">
              <a:buAutoNum type="arabicPeriod"/>
            </a:pPr>
            <a:r>
              <a:rPr lang="en-US" dirty="0"/>
              <a:t>Magnetic field uniformity and strength</a:t>
            </a:r>
          </a:p>
        </p:txBody>
      </p:sp>
    </p:spTree>
    <p:extLst>
      <p:ext uri="{BB962C8B-B14F-4D97-AF65-F5344CB8AC3E}">
        <p14:creationId xmlns:p14="http://schemas.microsoft.com/office/powerpoint/2010/main" val="2045639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197" y="304800"/>
            <a:ext cx="3717403" cy="540000"/>
          </a:xfrm>
        </p:spPr>
        <p:txBody>
          <a:bodyPr/>
          <a:lstStyle/>
          <a:p>
            <a:pPr algn="l"/>
            <a:r>
              <a:rPr lang="en-US" dirty="0"/>
              <a:t>Beam Type Used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BB1B9F-0866-3C1B-C511-E9624AE9C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622" y="97943"/>
            <a:ext cx="2797181" cy="23041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F94325-6327-7FD5-0B8D-248D2CD5F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002" y="2342536"/>
            <a:ext cx="2639167" cy="21739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5BAB5A-7E1B-7B48-ED9D-9E2407172CAB}"/>
              </a:ext>
            </a:extLst>
          </p:cNvPr>
          <p:cNvSpPr txBox="1"/>
          <p:nvPr/>
        </p:nvSpPr>
        <p:spPr>
          <a:xfrm>
            <a:off x="4871320" y="1137401"/>
            <a:ext cx="780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protons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46DCF3-4B25-FFEF-A044-9256D262EAEC}"/>
              </a:ext>
            </a:extLst>
          </p:cNvPr>
          <p:cNvSpPr txBox="1"/>
          <p:nvPr/>
        </p:nvSpPr>
        <p:spPr>
          <a:xfrm>
            <a:off x="5154454" y="330934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53EAD8-C396-43B3-EA41-D1CB126145CC}"/>
              </a:ext>
            </a:extLst>
          </p:cNvPr>
          <p:cNvSpPr txBox="1"/>
          <p:nvPr/>
        </p:nvSpPr>
        <p:spPr>
          <a:xfrm>
            <a:off x="5667736" y="4502887"/>
            <a:ext cx="2973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***Tables from BGV/BGI Review on 19</a:t>
            </a:r>
            <a:r>
              <a:rPr lang="en-US" sz="800" baseline="30000" dirty="0"/>
              <a:t>th</a:t>
            </a:r>
            <a:r>
              <a:rPr lang="en-US" sz="800" dirty="0"/>
              <a:t> October 2022</a:t>
            </a:r>
            <a:endParaRPr lang="en-US" sz="8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111C34B-46E4-4D40-5551-BD1E1C4E1DAB}"/>
              </a:ext>
            </a:extLst>
          </p:cNvPr>
          <p:cNvSpPr/>
          <p:nvPr/>
        </p:nvSpPr>
        <p:spPr>
          <a:xfrm>
            <a:off x="6912743" y="1940133"/>
            <a:ext cx="1440426" cy="150311"/>
          </a:xfrm>
          <a:prstGeom prst="rect">
            <a:avLst/>
          </a:prstGeom>
          <a:solidFill>
            <a:srgbClr val="00B0F0">
              <a:alpha val="3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 descr="A graph of a graph&#10;&#10;Description automatically generated">
            <a:extLst>
              <a:ext uri="{FF2B5EF4-FFF2-40B4-BE49-F238E27FC236}">
                <a16:creationId xmlns:a16="http://schemas.microsoft.com/office/drawing/2014/main" id="{D30D742C-5C9B-C0CC-DA1C-F154EB209F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1" t="8376" r="7284" b="4008"/>
          <a:stretch/>
        </p:blipFill>
        <p:spPr>
          <a:xfrm>
            <a:off x="1442675" y="2015288"/>
            <a:ext cx="2742674" cy="241075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9701F1F-7460-EA55-5085-91C9DE8B36EE}"/>
              </a:ext>
            </a:extLst>
          </p:cNvPr>
          <p:cNvSpPr txBox="1">
            <a:spLocks/>
          </p:cNvSpPr>
          <p:nvPr/>
        </p:nvSpPr>
        <p:spPr>
          <a:xfrm>
            <a:off x="581376" y="1177617"/>
            <a:ext cx="2412726" cy="3126754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1200"/>
              </a:spcAft>
            </a:pP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8B27A0-0236-8130-D91E-1321467AEC65}"/>
              </a:ext>
            </a:extLst>
          </p:cNvPr>
          <p:cNvSpPr txBox="1"/>
          <p:nvPr/>
        </p:nvSpPr>
        <p:spPr>
          <a:xfrm>
            <a:off x="824522" y="832958"/>
            <a:ext cx="38998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2.2e11 protons/bunch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Simulated 60,000 ionization electrons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~ 15 </a:t>
            </a:r>
            <a:r>
              <a:rPr lang="en-US" sz="1600" dirty="0" err="1"/>
              <a:t>ms</a:t>
            </a:r>
            <a:r>
              <a:rPr lang="en-US" sz="1600" dirty="0"/>
              <a:t> integration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~ 0.29 % statistical uncertainty</a:t>
            </a:r>
          </a:p>
        </p:txBody>
      </p:sp>
    </p:spTree>
    <p:extLst>
      <p:ext uri="{BB962C8B-B14F-4D97-AF65-F5344CB8AC3E}">
        <p14:creationId xmlns:p14="http://schemas.microsoft.com/office/powerpoint/2010/main" val="175192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800"/>
            <a:ext cx="8162241" cy="891720"/>
          </a:xfrm>
        </p:spPr>
        <p:txBody>
          <a:bodyPr/>
          <a:lstStyle/>
          <a:p>
            <a:r>
              <a:rPr lang="en-US" dirty="0"/>
              <a:t>Co</a:t>
            </a:r>
            <a:r>
              <a:rPr lang="en-US" dirty="0">
                <a:solidFill>
                  <a:srgbClr val="0093BE"/>
                </a:solidFill>
              </a:rPr>
              <a:t>m</a:t>
            </a:r>
            <a:r>
              <a:rPr lang="en-US" dirty="0"/>
              <a:t>plications from Non-Uniform Fields</a:t>
            </a:r>
            <a:br>
              <a:rPr lang="en-US" dirty="0"/>
            </a:br>
            <a:r>
              <a:rPr lang="en-US" sz="1800" b="0" dirty="0"/>
              <a:t>(neglecting space charge)</a:t>
            </a:r>
            <a:endParaRPr lang="en-US" sz="1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76927" y="2213991"/>
            <a:ext cx="21083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/>
              <p:nvPr/>
            </p:nvSpPr>
            <p:spPr>
              <a:xfrm>
                <a:off x="769016" y="1440034"/>
                <a:ext cx="4139483" cy="6935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acc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e>
                          </m:mr>
                          <m:m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9BEBF3-648A-FFB0-97F0-D53DC1646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016" y="1440034"/>
                <a:ext cx="4139483" cy="6935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F1AD5D-1EE7-AC32-7329-81125BDE2E99}"/>
                  </a:ext>
                </a:extLst>
              </p:cNvPr>
              <p:cNvSpPr txBox="1"/>
              <p:nvPr/>
            </p:nvSpPr>
            <p:spPr>
              <a:xfrm>
                <a:off x="2416723" y="3111733"/>
                <a:ext cx="2368956" cy="31354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′→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𝜶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</a:rPr>
                        <m:t>′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6F1AD5D-1EE7-AC32-7329-81125BDE2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6723" y="3111733"/>
                <a:ext cx="2368956" cy="313547"/>
              </a:xfrm>
              <a:prstGeom prst="rect">
                <a:avLst/>
              </a:prstGeom>
              <a:blipFill>
                <a:blip r:embed="rId3"/>
                <a:stretch>
                  <a:fillRect l="-1799" t="-26923" b="-32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6A94B5-36BD-1847-7EF2-12EE103CEC8E}"/>
                  </a:ext>
                </a:extLst>
              </p:cNvPr>
              <p:cNvSpPr txBox="1"/>
              <p:nvPr/>
            </p:nvSpPr>
            <p:spPr>
              <a:xfrm>
                <a:off x="1322232" y="3635360"/>
                <a:ext cx="6669623" cy="9081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𝜶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unc>
                                      <m:funcPr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  <m: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e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>
                                            <a:latin typeface="Cambria Math" panose="02040503050406030204" pitchFamily="18" charset="0"/>
                                          </a:rPr>
                                          <m:t>c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>
                                            <a:latin typeface="Cambria Math" panose="02040503050406030204" pitchFamily="18" charset="0"/>
                                          </a:rPr>
                                          <m:t>os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56A94B5-36BD-1847-7EF2-12EE103CEC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232" y="3635360"/>
                <a:ext cx="6669623" cy="9081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F0E737-D2CB-5263-B45C-660C0C138EE9}"/>
                  </a:ext>
                </a:extLst>
              </p:cNvPr>
              <p:cNvSpPr txBox="1"/>
              <p:nvPr/>
            </p:nvSpPr>
            <p:spPr>
              <a:xfrm>
                <a:off x="5101509" y="1393451"/>
                <a:ext cx="3782736" cy="7867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/>
                  <a:t>Solution to Lorentz equation for non-uniform electric field in “prime” frame of reference, where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sz="1400" dirty="0"/>
                  <a:t>, from </a:t>
                </a:r>
                <a:r>
                  <a:rPr lang="en-GB" sz="1400" dirty="0">
                    <a:hlinkClick r:id="rId5"/>
                  </a:rPr>
                  <a:t>Bittencourt et al. </a:t>
                </a:r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AF0E737-D2CB-5263-B45C-660C0C138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1509" y="1393451"/>
                <a:ext cx="3782736" cy="786754"/>
              </a:xfrm>
              <a:prstGeom prst="rect">
                <a:avLst/>
              </a:prstGeom>
              <a:blipFill>
                <a:blip r:embed="rId6"/>
                <a:stretch>
                  <a:fillRect l="-484" t="-1550" b="-4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7BF7FA-3979-4C21-1244-890CE78D7ACC}"/>
                  </a:ext>
                </a:extLst>
              </p:cNvPr>
              <p:cNvSpPr txBox="1"/>
              <p:nvPr/>
            </p:nvSpPr>
            <p:spPr>
              <a:xfrm>
                <a:off x="5002215" y="3008868"/>
                <a:ext cx="2430890" cy="738664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→∠ </m:t>
                    </m:r>
                    <m:r>
                      <m:rPr>
                        <m:sty m:val="p"/>
                      </m:rPr>
                      <a:rPr lang="en-US" sz="1400" b="0" i="1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1" smtClean="0">
                        <a:latin typeface="Cambria Math" panose="02040503050406030204" pitchFamily="18" charset="0"/>
                      </a:rPr>
                      <m:t>rotation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1" smtClean="0">
                        <a:latin typeface="Cambria Math" panose="02040503050406030204" pitchFamily="18" charset="0"/>
                      </a:rPr>
                      <m:t>about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e>
                    </m:acc>
                  </m:oMath>
                </a14:m>
                <a:r>
                  <a:rPr lang="en-US" sz="1400" b="0" dirty="0"/>
                  <a:t>’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𝜸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→∠ </m:t>
                      </m:r>
                      <m:r>
                        <m:rPr>
                          <m:sty m:val="p"/>
                        </m:rPr>
                        <a:rPr lang="en-US" sz="1400" i="1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i="1">
                          <a:latin typeface="Cambria Math" panose="02040503050406030204" pitchFamily="18" charset="0"/>
                        </a:rPr>
                        <m:t>rotation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 i="1">
                          <a:latin typeface="Cambria Math" panose="02040503050406030204" pitchFamily="18" charset="0"/>
                        </a:rPr>
                        <m:t>about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acc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  <a:p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C7BF7FA-3979-4C21-1244-890CE78D7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2215" y="3008868"/>
                <a:ext cx="2430890" cy="738664"/>
              </a:xfrm>
              <a:prstGeom prst="rect">
                <a:avLst/>
              </a:prstGeom>
              <a:blipFill>
                <a:blip r:embed="rId7"/>
                <a:stretch>
                  <a:fillRect t="-16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row: Down 17">
            <a:extLst>
              <a:ext uri="{FF2B5EF4-FFF2-40B4-BE49-F238E27FC236}">
                <a16:creationId xmlns:a16="http://schemas.microsoft.com/office/drawing/2014/main" id="{F634278D-42DE-1EF4-8442-DB1BBBC327F6}"/>
              </a:ext>
            </a:extLst>
          </p:cNvPr>
          <p:cNvSpPr/>
          <p:nvPr/>
        </p:nvSpPr>
        <p:spPr>
          <a:xfrm>
            <a:off x="4502625" y="2504426"/>
            <a:ext cx="443549" cy="401948"/>
          </a:xfrm>
          <a:prstGeom prst="downArrow">
            <a:avLst>
              <a:gd name="adj1" fmla="val 50000"/>
              <a:gd name="adj2" fmla="val 456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AB5552-7D9B-EA0D-858D-725A6E7EE9F8}"/>
              </a:ext>
            </a:extLst>
          </p:cNvPr>
          <p:cNvSpPr txBox="1"/>
          <p:nvPr/>
        </p:nvSpPr>
        <p:spPr>
          <a:xfrm>
            <a:off x="5101509" y="2416105"/>
            <a:ext cx="37827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Rotate to BGI’s frame of reference to consider non-uniform magnetic field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45C099-362D-B2D3-0552-A4BB8DAA5B07}"/>
              </a:ext>
            </a:extLst>
          </p:cNvPr>
          <p:cNvSpPr txBox="1"/>
          <p:nvPr/>
        </p:nvSpPr>
        <p:spPr>
          <a:xfrm>
            <a:off x="1696846" y="2397681"/>
            <a:ext cx="954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93BE"/>
                </a:solidFill>
              </a:rPr>
              <a:t>ExB</a:t>
            </a:r>
            <a:r>
              <a:rPr lang="en-US" sz="1400" b="1" dirty="0">
                <a:solidFill>
                  <a:srgbClr val="0093BE"/>
                </a:solidFill>
              </a:rPr>
              <a:t> Drift</a:t>
            </a:r>
            <a:endParaRPr lang="en-GB" sz="1400" b="1" dirty="0">
              <a:solidFill>
                <a:srgbClr val="0093BE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98B7AFF-8375-3D34-9FA0-59E53C8E6FF6}"/>
              </a:ext>
            </a:extLst>
          </p:cNvPr>
          <p:cNvCxnSpPr>
            <a:cxnSpLocks/>
          </p:cNvCxnSpPr>
          <p:nvPr/>
        </p:nvCxnSpPr>
        <p:spPr>
          <a:xfrm flipV="1">
            <a:off x="2288729" y="2154055"/>
            <a:ext cx="162735" cy="265295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381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559" y="304799"/>
            <a:ext cx="8162241" cy="753971"/>
          </a:xfrm>
        </p:spPr>
        <p:txBody>
          <a:bodyPr/>
          <a:lstStyle/>
          <a:p>
            <a:r>
              <a:rPr lang="en-US" dirty="0"/>
              <a:t>Understanding Profile Shift</a:t>
            </a:r>
            <a:br>
              <a:rPr lang="en-US" dirty="0"/>
            </a:br>
            <a:r>
              <a:rPr lang="en-US" sz="1800" b="0" dirty="0"/>
              <a:t>(neglecting space charge, omitting cyclotron motion)</a:t>
            </a:r>
            <a:endParaRPr lang="en-US" sz="1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76927" y="2213991"/>
            <a:ext cx="21083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020D1A-23BF-7F43-FCAC-A2231466C826}"/>
                  </a:ext>
                </a:extLst>
              </p:cNvPr>
              <p:cNvSpPr txBox="1"/>
              <p:nvPr/>
            </p:nvSpPr>
            <p:spPr>
              <a:xfrm>
                <a:off x="466079" y="2119655"/>
                <a:ext cx="8220721" cy="4380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0020D1A-23BF-7F43-FCAC-A2231466C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79" y="2119655"/>
                <a:ext cx="8220721" cy="438005"/>
              </a:xfrm>
              <a:prstGeom prst="rect">
                <a:avLst/>
              </a:prstGeom>
              <a:blipFill>
                <a:blip r:embed="rId2"/>
                <a:stretch>
                  <a:fillRect t="-1389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A3BA5A-1EB7-B038-E7F0-86F4FE631386}"/>
                  </a:ext>
                </a:extLst>
              </p:cNvPr>
              <p:cNvSpPr txBox="1"/>
              <p:nvPr/>
            </p:nvSpPr>
            <p:spPr>
              <a:xfrm>
                <a:off x="2438400" y="3385323"/>
                <a:ext cx="4572000" cy="6556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A3BA5A-1EB7-B038-E7F0-86F4FE631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3385323"/>
                <a:ext cx="4572000" cy="65562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row: Down 14">
            <a:extLst>
              <a:ext uri="{FF2B5EF4-FFF2-40B4-BE49-F238E27FC236}">
                <a16:creationId xmlns:a16="http://schemas.microsoft.com/office/drawing/2014/main" id="{B613D726-0ED6-09B4-EAA6-B1E0B07C41D6}"/>
              </a:ext>
            </a:extLst>
          </p:cNvPr>
          <p:cNvSpPr/>
          <p:nvPr/>
        </p:nvSpPr>
        <p:spPr>
          <a:xfrm>
            <a:off x="4467268" y="1661752"/>
            <a:ext cx="443549" cy="401948"/>
          </a:xfrm>
          <a:prstGeom prst="downArrow">
            <a:avLst>
              <a:gd name="adj1" fmla="val 50000"/>
              <a:gd name="adj2" fmla="val 456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4F2E34-F6D8-57F1-EB16-62C636FEFA0C}"/>
                  </a:ext>
                </a:extLst>
              </p:cNvPr>
              <p:cNvSpPr txBox="1"/>
              <p:nvPr/>
            </p:nvSpPr>
            <p:spPr>
              <a:xfrm>
                <a:off x="246278" y="1177946"/>
                <a:ext cx="8885527" cy="4669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func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latin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𝛾</m:t>
                                      </m:r>
                                      <m:func>
                                        <m:func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sSup>
                                            <m:sSup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cos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fName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  <m:func>
                                            <m:func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400" b="0" i="0" smtClean="0">
                                                  <a:latin typeface="Cambria Math" panose="02040503050406030204" pitchFamily="18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  <m:func>
                                                <m:funcPr>
                                                  <m:ctrlPr>
                                                    <a:rPr lang="en-US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uncPr>
                                                <m:fNam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1400" b="0" i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cos</m:t>
                                                  </m:r>
                                                </m:fName>
                                                <m:e>
                                                  <m:r>
                                                    <a:rPr lang="en-US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</m:func>
                                            </m:e>
                                          </m:func>
                                        </m:e>
                                      </m:func>
                                    </m:e>
                                  </m:func>
                                </m:e>
                              </m:func>
                            </m:e>
                          </m:func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func>
                                        <m:func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400" b="0" i="0" smtClean="0">
                                              <a:latin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</m:e>
                                      </m:func>
                                    </m:e>
                                  </m:func>
                                </m:e>
                              </m:func>
                            </m:e>
                          </m:func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</m:func>
                        </m:e>
                      </m:d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4F2E34-F6D8-57F1-EB16-62C636FEFA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78" y="1177946"/>
                <a:ext cx="8885527" cy="4669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Down 16">
            <a:extLst>
              <a:ext uri="{FF2B5EF4-FFF2-40B4-BE49-F238E27FC236}">
                <a16:creationId xmlns:a16="http://schemas.microsoft.com/office/drawing/2014/main" id="{6BDC4DD4-DA18-D473-60BE-94F1F83CE201}"/>
              </a:ext>
            </a:extLst>
          </p:cNvPr>
          <p:cNvSpPr/>
          <p:nvPr/>
        </p:nvSpPr>
        <p:spPr>
          <a:xfrm>
            <a:off x="4467268" y="2668081"/>
            <a:ext cx="484632" cy="5400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41C165-6105-08D3-3506-C4FB1A2DE377}"/>
                  </a:ext>
                </a:extLst>
              </p:cNvPr>
              <p:cNvSpPr txBox="1"/>
              <p:nvPr/>
            </p:nvSpPr>
            <p:spPr>
              <a:xfrm>
                <a:off x="4940304" y="1705678"/>
                <a:ext cx="1829914" cy="3818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→0 </m:t>
                    </m:r>
                    <m:groupChr>
                      <m:groupChrPr>
                        <m:chr m:val="⇔"/>
                        <m:pos m:val="top"/>
                        <m:ctrlP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1"/>
                          </m:rPr>
                          <a:rPr lang="en-US" sz="14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</m:e>
                    </m:groupChr>
                    <m:r>
                      <a:rPr lang="en-US" sz="1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1400" i="1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GB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841C165-6105-08D3-3506-C4FB1A2DE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304" y="1705678"/>
                <a:ext cx="1829914" cy="381836"/>
              </a:xfrm>
              <a:prstGeom prst="rect">
                <a:avLst/>
              </a:prstGeom>
              <a:blipFill>
                <a:blip r:embed="rId5"/>
                <a:stretch>
                  <a:fillRect t="-27419" b="-435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3094C3-3DDB-7750-1357-8042892FD277}"/>
                  </a:ext>
                </a:extLst>
              </p:cNvPr>
              <p:cNvSpPr txBox="1"/>
              <p:nvPr/>
            </p:nvSpPr>
            <p:spPr>
              <a:xfrm>
                <a:off x="4811997" y="2676835"/>
                <a:ext cx="2417621" cy="5400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4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4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4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400" b="0" i="1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n-US" sz="1400" b="0" i="1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; </m:t>
                          </m:r>
                        </m:e>
                      </m:func>
                      <m:func>
                        <m:funcPr>
                          <m:ctrlPr>
                            <a:rPr lang="en-US" sz="14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sz="14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14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>
                                          <a:lumMod val="50000"/>
                                          <a:lumOff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1400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400" i="1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  <m:r>
                            <a:rPr lang="en-US" sz="1400" i="1">
                              <a:solidFill>
                                <a:schemeClr val="tx1">
                                  <a:lumMod val="50000"/>
                                  <a:lumOff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; </m:t>
                          </m:r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13094C3-3DDB-7750-1357-8042892FD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997" y="2676835"/>
                <a:ext cx="2417621" cy="540084"/>
              </a:xfrm>
              <a:prstGeom prst="rect">
                <a:avLst/>
              </a:prstGeom>
              <a:blipFill>
                <a:blip r:embed="rId6"/>
                <a:stretch>
                  <a:fillRect b="-4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CAE9377B-370A-816C-9E43-7DD53D8DA777}"/>
              </a:ext>
            </a:extLst>
          </p:cNvPr>
          <p:cNvSpPr txBox="1"/>
          <p:nvPr/>
        </p:nvSpPr>
        <p:spPr>
          <a:xfrm>
            <a:off x="6556450" y="4039663"/>
            <a:ext cx="954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93BE"/>
                </a:solidFill>
              </a:rPr>
              <a:t>ExB</a:t>
            </a:r>
            <a:r>
              <a:rPr lang="en-US" sz="1400" b="1" dirty="0">
                <a:solidFill>
                  <a:srgbClr val="0093BE"/>
                </a:solidFill>
              </a:rPr>
              <a:t> Drift</a:t>
            </a:r>
            <a:endParaRPr lang="en-GB" sz="1400" b="1" dirty="0">
              <a:solidFill>
                <a:srgbClr val="0093BE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E29472-4825-224F-104F-91F354027927}"/>
              </a:ext>
            </a:extLst>
          </p:cNvPr>
          <p:cNvCxnSpPr>
            <a:cxnSpLocks/>
          </p:cNvCxnSpPr>
          <p:nvPr/>
        </p:nvCxnSpPr>
        <p:spPr>
          <a:xfrm flipH="1" flipV="1">
            <a:off x="6446633" y="3920389"/>
            <a:ext cx="132817" cy="241126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CE65DD4-64BB-9BD4-0459-AEC9723126C1}"/>
              </a:ext>
            </a:extLst>
          </p:cNvPr>
          <p:cNvSpPr txBox="1"/>
          <p:nvPr/>
        </p:nvSpPr>
        <p:spPr>
          <a:xfrm>
            <a:off x="3912707" y="4216194"/>
            <a:ext cx="17135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93BE"/>
                </a:solidFill>
              </a:rPr>
              <a:t>Accelerating drift</a:t>
            </a:r>
            <a:endParaRPr lang="en-GB" sz="1400" b="1" dirty="0">
              <a:solidFill>
                <a:srgbClr val="0093BE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FA134F9-DE0F-ABD7-544E-3166F47C0E11}"/>
              </a:ext>
            </a:extLst>
          </p:cNvPr>
          <p:cNvCxnSpPr>
            <a:cxnSpLocks/>
          </p:cNvCxnSpPr>
          <p:nvPr/>
        </p:nvCxnSpPr>
        <p:spPr>
          <a:xfrm flipV="1">
            <a:off x="4842937" y="3937051"/>
            <a:ext cx="108963" cy="312468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401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EE8D8-E484-3E03-885F-34C289AC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964C0-E66F-7CC2-EB00-8F4F30B0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679" y="2007603"/>
            <a:ext cx="8162241" cy="540000"/>
          </a:xfrm>
        </p:spPr>
        <p:txBody>
          <a:bodyPr/>
          <a:lstStyle/>
          <a:p>
            <a:pPr algn="l"/>
            <a:r>
              <a:rPr lang="en-US" dirty="0"/>
              <a:t>Magnetic Fields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C2E0D-1B7D-C7EC-97F6-1A48B187D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604" y="4699213"/>
            <a:ext cx="1516791" cy="270000"/>
          </a:xfrm>
        </p:spPr>
        <p:txBody>
          <a:bodyPr numCol="1" anchor="ctr"/>
          <a:lstStyle/>
          <a:p>
            <a:pPr algn="ctr"/>
            <a:r>
              <a:rPr lang="fi-FI" b="1" noProof="0" dirty="0">
                <a:solidFill>
                  <a:srgbClr val="0070C0"/>
                </a:solidFill>
              </a:rPr>
              <a:t>HL-LHC BGI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E67C6D-6398-71D3-C04E-AC824763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CD18E318-7F25-1376-A5EF-895FC254B631}"/>
              </a:ext>
            </a:extLst>
          </p:cNvPr>
          <p:cNvSpPr txBox="1">
            <a:spLocks/>
          </p:cNvSpPr>
          <p:nvPr/>
        </p:nvSpPr>
        <p:spPr>
          <a:xfrm>
            <a:off x="6513042" y="4700422"/>
            <a:ext cx="1840127" cy="270000"/>
          </a:xfrm>
          <a:prstGeom prst="rect">
            <a:avLst/>
          </a:prstGeom>
        </p:spPr>
        <p:txBody>
          <a:bodyPr vert="horz" lIns="0" tIns="0" rIns="0" bIns="0" numCol="1" rtlCol="0" anchor="ctr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Clara Fleisig, 04 Mar 2024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8F514A58-42EE-F84F-DFEC-25D1AF1A81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>
            <a:extLst>
              <a:ext uri="{FF2B5EF4-FFF2-40B4-BE49-F238E27FC236}">
                <a16:creationId xmlns:a16="http://schemas.microsoft.com/office/drawing/2014/main" id="{DFB0C597-898A-91D1-75C5-54FD1999CB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5717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05525B49-CA1A-DDF4-23DC-68CA5C33D9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27241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id="{5CD69712-7D93-0F26-2F7E-B4FCC50577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88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36601</TotalTime>
  <Words>680</Words>
  <Application>Microsoft Office PowerPoint</Application>
  <PresentationFormat>On-screen Show (16:9)</PresentationFormat>
  <Paragraphs>151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Wingdings</vt:lpstr>
      <vt:lpstr>Thème Office</vt:lpstr>
      <vt:lpstr>HL-LHC-BGI:  Assessing Potential Magnets</vt:lpstr>
      <vt:lpstr>Introduction to BGI Electric and Magnetic Fields</vt:lpstr>
      <vt:lpstr>Ideal Electric and Magnetic Fields</vt:lpstr>
      <vt:lpstr>BGI Requirements</vt:lpstr>
      <vt:lpstr>Requirements</vt:lpstr>
      <vt:lpstr>Beam Type Used</vt:lpstr>
      <vt:lpstr>Complications from Non-Uniform Fields (neglecting space charge)</vt:lpstr>
      <vt:lpstr>Understanding Profile Shift (neglecting space charge, omitting cyclotron motion)</vt:lpstr>
      <vt:lpstr>Magnetic Fields</vt:lpstr>
      <vt:lpstr>MDXL Magnet</vt:lpstr>
      <vt:lpstr>Rolls Royce Magnet</vt:lpstr>
      <vt:lpstr>Electric Fields</vt:lpstr>
      <vt:lpstr>CF250 Design Electric Field</vt:lpstr>
      <vt:lpstr>SPS Design’s Electric Field</vt:lpstr>
      <vt:lpstr>Results</vt:lpstr>
      <vt:lpstr>Uniform Electric Field (Centered)</vt:lpstr>
      <vt:lpstr>Uniform Electric Field (Worst Case)</vt:lpstr>
      <vt:lpstr>CF250 Design Electric Field (Centered)</vt:lpstr>
      <vt:lpstr>CF250 Design Electric Field (Worst Cases)</vt:lpstr>
      <vt:lpstr>SPS Design Electric Field (Centered)</vt:lpstr>
      <vt:lpstr>SPS Design Electric Field (Worst Case)</vt:lpstr>
      <vt:lpstr>Appendix</vt:lpstr>
      <vt:lpstr>PowerPoint Presentation</vt:lpstr>
      <vt:lpstr>Uniform Electric Field</vt:lpstr>
      <vt:lpstr>CF250 Design Electric Field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Clara Marie Fleisig</cp:lastModifiedBy>
  <cp:revision>985</cp:revision>
  <dcterms:created xsi:type="dcterms:W3CDTF">2020-02-06T17:34:13Z</dcterms:created>
  <dcterms:modified xsi:type="dcterms:W3CDTF">2024-03-25T17:31:38Z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