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96" r:id="rId2"/>
    <p:sldId id="279" r:id="rId3"/>
    <p:sldId id="314" r:id="rId4"/>
    <p:sldId id="289" r:id="rId5"/>
    <p:sldId id="299" r:id="rId6"/>
    <p:sldId id="294" r:id="rId7"/>
    <p:sldId id="29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" initials="SS" lastIdx="18" clrIdx="0">
    <p:extLst>
      <p:ext uri="{19B8F6BF-5375-455C-9EA6-DF929625EA0E}">
        <p15:presenceInfo xmlns:p15="http://schemas.microsoft.com/office/powerpoint/2012/main" userId="Silv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2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483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4A14363-4FA5-43F4-BB6D-5987D6EB85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09" y="5294669"/>
            <a:ext cx="1440891" cy="13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19.03.2024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19.03.2024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19.03.2024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6F30B-FAFA-42EB-951A-4811E9FC1B64}"/>
              </a:ext>
            </a:extLst>
          </p:cNvPr>
          <p:cNvGrpSpPr/>
          <p:nvPr userDrawn="1"/>
        </p:nvGrpSpPr>
        <p:grpSpPr>
          <a:xfrm>
            <a:off x="3043326" y="1994730"/>
            <a:ext cx="2922789" cy="1296872"/>
            <a:chOff x="2677566" y="2132128"/>
            <a:chExt cx="2922789" cy="1296872"/>
          </a:xfrm>
        </p:grpSpPr>
        <p:pic>
          <p:nvPicPr>
            <p:cNvPr id="5" name="Picture 4" descr="A picture containing venn diagram&#10;&#10;Description automatically generated">
              <a:extLst>
                <a:ext uri="{FF2B5EF4-FFF2-40B4-BE49-F238E27FC236}">
                  <a16:creationId xmlns:a16="http://schemas.microsoft.com/office/drawing/2014/main" id="{E424DACB-70DA-41A3-92CF-6C05ACC46A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566" y="2132128"/>
              <a:ext cx="1632830" cy="1296872"/>
            </a:xfrm>
            <a:prstGeom prst="rect">
              <a:avLst/>
            </a:prstGeom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B73B5D4-7277-4850-BF9E-2E076CAE0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66" y="2132128"/>
              <a:ext cx="1430489" cy="1296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adams.web.cern.ch/adam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https://op-webtools.web.cern.ch/planning-dashboard/#/view/15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E8E2-1934-4100-B92E-6882BC54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 and control of user zones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5084B-2824-4E22-9097-86561C5F0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Bastien Rae</a:t>
            </a:r>
          </a:p>
        </p:txBody>
      </p:sp>
    </p:spTree>
    <p:extLst>
      <p:ext uri="{BB962C8B-B14F-4D97-AF65-F5344CB8AC3E}">
        <p14:creationId xmlns:p14="http://schemas.microsoft.com/office/powerpoint/2010/main" val="407429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26" y="1249679"/>
            <a:ext cx="5605574" cy="438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6680" y="1613035"/>
            <a:ext cx="3431746" cy="457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permitted, beam potentially present;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LOCKED</a:t>
            </a: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possible (except for fire brigade and radiation protection)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rgbClr val="FFC000"/>
                </a:solidFill>
                <a:latin typeface="Ubuntu Light"/>
              </a:rPr>
              <a:t>ACCESS WITH KEY</a:t>
            </a:r>
            <a:r>
              <a:rPr lang="en-GB" sz="1400" dirty="0">
                <a:latin typeface="Ubuntu Light"/>
              </a:rPr>
              <a:t>’: entering is possible by taking a key, one key per person entering (short KEY ACCESS)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chemeClr val="accent3"/>
                </a:solidFill>
                <a:latin typeface="Ubuntu Light"/>
              </a:rPr>
              <a:t>FREE</a:t>
            </a:r>
            <a:r>
              <a:rPr lang="en-GB" sz="1400" dirty="0">
                <a:latin typeface="Ubuntu Light"/>
              </a:rPr>
              <a:t>’ access: access without restrictions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dirty="0">
                <a:latin typeface="Ubuntu Light"/>
              </a:rPr>
              <a:t>‘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  <a:latin typeface="Ubuntu Light"/>
              </a:rPr>
              <a:t>PATROL</a:t>
            </a:r>
            <a:r>
              <a:rPr lang="fr-FR" sz="1400" dirty="0">
                <a:latin typeface="Ubuntu Light"/>
              </a:rPr>
              <a:t>’: It has a </a:t>
            </a:r>
            <a:r>
              <a:rPr lang="fr-FR" sz="1400" dirty="0" err="1">
                <a:latin typeface="Ubuntu Light"/>
              </a:rPr>
              <a:t>very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limited</a:t>
            </a:r>
            <a:r>
              <a:rPr lang="fr-FR" sz="1400" dirty="0">
                <a:latin typeface="Ubuntu Light"/>
              </a:rPr>
              <a:t> duration and serves </a:t>
            </a:r>
            <a:r>
              <a:rPr lang="fr-FR" sz="1400" dirty="0" err="1">
                <a:latin typeface="Ubuntu Light"/>
              </a:rPr>
              <a:t>changing</a:t>
            </a:r>
            <a:r>
              <a:rPr lang="fr-FR" sz="1400" dirty="0">
                <a:latin typeface="Ubuntu Light"/>
              </a:rPr>
              <a:t> a zone </a:t>
            </a:r>
            <a:r>
              <a:rPr lang="fr-FR" sz="1400" dirty="0" err="1">
                <a:latin typeface="Ubuntu Light"/>
              </a:rPr>
              <a:t>status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from</a:t>
            </a:r>
            <a:r>
              <a:rPr lang="fr-FR" sz="1400" dirty="0">
                <a:latin typeface="Ubuntu Light"/>
              </a:rPr>
              <a:t> “FREE” to </a:t>
            </a:r>
            <a:r>
              <a:rPr lang="fr-FR" sz="1400" dirty="0" err="1">
                <a:latin typeface="Ubuntu Light"/>
              </a:rPr>
              <a:t>any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other</a:t>
            </a:r>
            <a:r>
              <a:rPr lang="fr-FR" sz="1400" dirty="0">
                <a:latin typeface="Ubuntu Light"/>
              </a:rPr>
              <a:t> mode. </a:t>
            </a:r>
            <a:endParaRPr lang="en-US" sz="1400" dirty="0">
              <a:effectLst/>
              <a:latin typeface="Ubuntu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8C820-9C3D-46E0-9925-BE718FC8D8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322C4-5007-4C8E-A123-B83B5DE8A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DD7F3-E79A-4CFA-AF29-CB624E5ED2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400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BA8562-E821-226B-768B-80A05BE31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07" y="1144683"/>
            <a:ext cx="6778209" cy="1456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520" y="2860231"/>
            <a:ext cx="8580125" cy="333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Information about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Patrol Right are not necessary to enter in the user zones or the EHN1. The personal dosimeter is enough. 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2 peoples max per test beam group (3 if justified) can ask for patrol rights (after the training)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Contact me (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bastien.rae@cern.ch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) for organizing a training prior your test (usually on Wednesday)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To ask for patrol right please follow this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link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below and right in the first text </a:t>
            </a:r>
            <a:r>
              <a:rPr lang="en-GB" sz="160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box (EH-xx)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you corresponding beam line.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C966EC-3D5F-4AF9-B6FA-3DAC49D7EE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07" y="1103835"/>
            <a:ext cx="7633682" cy="186454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1F992B-0906-46DC-BD6B-0EB292C2A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4175CB0-C651-4E45-9616-F555433B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12DF09-188C-4729-AD53-E7E3931DB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790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/>
              <a:t>EMERGENCY BUTTON</a:t>
            </a:r>
          </a:p>
          <a:p>
            <a:pPr marL="0" indent="0">
              <a:buNone/>
            </a:pPr>
            <a:r>
              <a:rPr lang="en-US" sz="2000" dirty="0"/>
              <a:t>On each door there is an emergency button above the handle. It’s also give you information if you have enter or not. 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/>
              <a:t>YOU MUST USE THE EMERGENCY BUTTON ONLY IN CASE OF EMERGENCY !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87522" y="2408079"/>
            <a:ext cx="5212438" cy="2703176"/>
            <a:chOff x="1375358" y="1412776"/>
            <a:chExt cx="6220684" cy="3240000"/>
          </a:xfrm>
        </p:grpSpPr>
        <p:pic>
          <p:nvPicPr>
            <p:cNvPr id="6" name="Picture 5" descr="G:\Workspaces\s\SBA\NORTH\GENERAL_NORTH\Access\n_acces_2011\photos\IMAG041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412776"/>
              <a:ext cx="2372143" cy="3240000"/>
            </a:xfrm>
            <a:prstGeom prst="rect">
              <a:avLst/>
            </a:prstGeom>
            <a:noFill/>
          </p:spPr>
        </p:pic>
        <p:pic>
          <p:nvPicPr>
            <p:cNvPr id="7" name="Picture 6" descr="G:\Workspaces\s\SBA\NORTH\GENERAL_NORTH\Access\n_acces_2011\photos\IMAG04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412776"/>
              <a:ext cx="777686" cy="972000"/>
            </a:xfrm>
            <a:prstGeom prst="rect">
              <a:avLst/>
            </a:prstGeom>
            <a:noFill/>
          </p:spPr>
        </p:pic>
        <p:pic>
          <p:nvPicPr>
            <p:cNvPr id="8" name="Picture 7" descr="G:\Workspaces\s\SBA\NORTH\GENERAL_NORTH\Access\n_acces_2011\photos\IMAG04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492896"/>
              <a:ext cx="781352" cy="972000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3131840" y="1556792"/>
              <a:ext cx="864096" cy="936104"/>
            </a:xfrm>
            <a:prstGeom prst="ellipse">
              <a:avLst/>
            </a:prstGeom>
            <a:noFill/>
            <a:ln>
              <a:solidFill>
                <a:srgbClr val="FF000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00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00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 flipV="1">
              <a:off x="1979712" y="2024844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2339752" y="3501008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74"/>
            <p:cNvSpPr txBox="1"/>
            <p:nvPr/>
          </p:nvSpPr>
          <p:spPr>
            <a:xfrm>
              <a:off x="1375358" y="2276838"/>
              <a:ext cx="172783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Emergency passage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75"/>
            <p:cNvSpPr txBox="1"/>
            <p:nvPr/>
          </p:nvSpPr>
          <p:spPr>
            <a:xfrm>
              <a:off x="1835680" y="3860874"/>
              <a:ext cx="100774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Door handle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76"/>
            <p:cNvSpPr txBox="1"/>
            <p:nvPr/>
          </p:nvSpPr>
          <p:spPr>
            <a:xfrm>
              <a:off x="6227967" y="1484779"/>
              <a:ext cx="1151890" cy="4191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green,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you can enter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77"/>
            <p:cNvSpPr txBox="1"/>
            <p:nvPr/>
          </p:nvSpPr>
          <p:spPr>
            <a:xfrm>
              <a:off x="6299775" y="2492742"/>
              <a:ext cx="1296267" cy="5829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red,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you can’t have an access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8" y="4345883"/>
            <a:ext cx="1385521" cy="111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47B70-024F-437B-976A-CA69FA3F03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2435DEC-34E0-46DF-8DF9-AA946ACBA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FF1E288-E4B7-4921-B883-F48BC94FBD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88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A9BE3C-AA00-42B9-8D38-C2921A31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5" y="1354765"/>
            <a:ext cx="8703355" cy="14292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C16B-3D24-4225-8C56-6EA39561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CESAR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E395-F576-4740-B5E9-DB83214EBB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18FE782C-61DB-49A1-9DB7-03288D73706A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7056689-2376-4D80-B46F-1ED11D636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B.Rae 19.03.2024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0B7CB0CD-BC49-4B30-816B-8C633B03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1DAE9D-EE15-4F1B-B75E-A5E1AB3BF4BB}"/>
              </a:ext>
            </a:extLst>
          </p:cNvPr>
          <p:cNvGrpSpPr/>
          <p:nvPr/>
        </p:nvGrpSpPr>
        <p:grpSpPr>
          <a:xfrm>
            <a:off x="855645" y="1767485"/>
            <a:ext cx="1570704" cy="963173"/>
            <a:chOff x="855645" y="1767485"/>
            <a:chExt cx="1570704" cy="96317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258CAA-C7AD-4684-8851-5C1B5FC1CD13}"/>
                </a:ext>
              </a:extLst>
            </p:cNvPr>
            <p:cNvSpPr/>
            <p:nvPr/>
          </p:nvSpPr>
          <p:spPr>
            <a:xfrm>
              <a:off x="989371" y="1767485"/>
              <a:ext cx="1001661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B24B2-EA4A-46AD-8DBE-A99E29D46BF3}"/>
                </a:ext>
              </a:extLst>
            </p:cNvPr>
            <p:cNvSpPr txBox="1"/>
            <p:nvPr/>
          </p:nvSpPr>
          <p:spPr>
            <a:xfrm>
              <a:off x="855645" y="2361326"/>
              <a:ext cx="1570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Devices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9C33B2-76C9-4D89-BB24-5951A40F1D62}"/>
                </a:ext>
              </a:extLst>
            </p:cNvPr>
            <p:cNvCxnSpPr>
              <a:cxnSpLocks/>
              <a:stCxn id="22" idx="0"/>
              <a:endCxn id="13" idx="2"/>
            </p:cNvCxnSpPr>
            <p:nvPr/>
          </p:nvCxnSpPr>
          <p:spPr>
            <a:xfrm flipH="1" flipV="1">
              <a:off x="1490202" y="1957467"/>
              <a:ext cx="150795" cy="403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EF7688B-AD5B-483A-9451-E58A3BF807BD}"/>
              </a:ext>
            </a:extLst>
          </p:cNvPr>
          <p:cNvGrpSpPr/>
          <p:nvPr/>
        </p:nvGrpSpPr>
        <p:grpSpPr>
          <a:xfrm>
            <a:off x="2083231" y="1786439"/>
            <a:ext cx="2608563" cy="2498954"/>
            <a:chOff x="2083231" y="1786439"/>
            <a:chExt cx="2608563" cy="2498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F91CF-78B3-42DB-A602-B277BDA82CE6}"/>
                </a:ext>
              </a:extLst>
            </p:cNvPr>
            <p:cNvSpPr/>
            <p:nvPr/>
          </p:nvSpPr>
          <p:spPr>
            <a:xfrm>
              <a:off x="2447604" y="1786439"/>
              <a:ext cx="1818388" cy="149761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3E007D-55D9-4AE3-9E6E-E55F0F58C780}"/>
                </a:ext>
              </a:extLst>
            </p:cNvPr>
            <p:cNvSpPr txBox="1"/>
            <p:nvPr/>
          </p:nvSpPr>
          <p:spPr>
            <a:xfrm>
              <a:off x="2083231" y="3916061"/>
              <a:ext cx="260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Instrumentation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525659-2430-4FB0-BCE9-A14672393224}"/>
                </a:ext>
              </a:extLst>
            </p:cNvPr>
            <p:cNvCxnSpPr>
              <a:cxnSpLocks/>
              <a:stCxn id="35" idx="0"/>
              <a:endCxn id="19" idx="2"/>
            </p:cNvCxnSpPr>
            <p:nvPr/>
          </p:nvCxnSpPr>
          <p:spPr>
            <a:xfrm flipH="1" flipV="1">
              <a:off x="3356798" y="1936200"/>
              <a:ext cx="30715" cy="19798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30A2BA-FD7F-4D54-8402-CFDD114773AE}"/>
              </a:ext>
            </a:extLst>
          </p:cNvPr>
          <p:cNvGrpSpPr/>
          <p:nvPr/>
        </p:nvGrpSpPr>
        <p:grpSpPr>
          <a:xfrm>
            <a:off x="614" y="2000153"/>
            <a:ext cx="5058083" cy="1876065"/>
            <a:chOff x="614" y="2000153"/>
            <a:chExt cx="5058083" cy="18760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8D51CC-E977-447D-9E47-3147F4D39B56}"/>
                </a:ext>
              </a:extLst>
            </p:cNvPr>
            <p:cNvSpPr/>
            <p:nvPr/>
          </p:nvSpPr>
          <p:spPr>
            <a:xfrm>
              <a:off x="218745" y="2000153"/>
              <a:ext cx="4839952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47E1072-2E6D-4DED-8643-EE3A7C90E78C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69073" y="2118732"/>
              <a:ext cx="422922" cy="138815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635E09-0235-4457-97AC-BA8301F697EF}"/>
                </a:ext>
              </a:extLst>
            </p:cNvPr>
            <p:cNvSpPr txBox="1"/>
            <p:nvPr/>
          </p:nvSpPr>
          <p:spPr>
            <a:xfrm>
              <a:off x="614" y="3506886"/>
              <a:ext cx="2182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Line selection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82612B-F081-4083-B2AF-195969B77DC0}"/>
              </a:ext>
            </a:extLst>
          </p:cNvPr>
          <p:cNvGrpSpPr/>
          <p:nvPr/>
        </p:nvGrpSpPr>
        <p:grpSpPr>
          <a:xfrm>
            <a:off x="4337197" y="1769807"/>
            <a:ext cx="1904124" cy="2146543"/>
            <a:chOff x="4337197" y="1769807"/>
            <a:chExt cx="1904124" cy="21465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05CA78-F2F2-4C94-B904-4866AD30FA5F}"/>
                </a:ext>
              </a:extLst>
            </p:cNvPr>
            <p:cNvSpPr/>
            <p:nvPr/>
          </p:nvSpPr>
          <p:spPr>
            <a:xfrm>
              <a:off x="4396522" y="1769807"/>
              <a:ext cx="1001387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94D0442-3659-4A4A-BA65-666858A6AF5E}"/>
                </a:ext>
              </a:extLst>
            </p:cNvPr>
            <p:cNvSpPr txBox="1"/>
            <p:nvPr/>
          </p:nvSpPr>
          <p:spPr>
            <a:xfrm>
              <a:off x="4337197" y="3547018"/>
              <a:ext cx="1904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Profile monitors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35D116A-C803-442F-AB44-3C6167F9BED1}"/>
                </a:ext>
              </a:extLst>
            </p:cNvPr>
            <p:cNvCxnSpPr>
              <a:cxnSpLocks/>
              <a:stCxn id="59" idx="0"/>
            </p:cNvCxnSpPr>
            <p:nvPr/>
          </p:nvCxnSpPr>
          <p:spPr>
            <a:xfrm flipH="1" flipV="1">
              <a:off x="4907595" y="1891928"/>
              <a:ext cx="381664" cy="165509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BBA3D6-B7A9-4436-8CEC-7BC3E537D977}"/>
              </a:ext>
            </a:extLst>
          </p:cNvPr>
          <p:cNvGrpSpPr/>
          <p:nvPr/>
        </p:nvGrpSpPr>
        <p:grpSpPr>
          <a:xfrm>
            <a:off x="2174157" y="1055661"/>
            <a:ext cx="4177777" cy="880539"/>
            <a:chOff x="2174157" y="1055661"/>
            <a:chExt cx="4177777" cy="88053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EE2AD6-5D95-4BD5-BE4E-D65675348461}"/>
                </a:ext>
              </a:extLst>
            </p:cNvPr>
            <p:cNvSpPr/>
            <p:nvPr/>
          </p:nvSpPr>
          <p:spPr>
            <a:xfrm>
              <a:off x="2174157" y="1757365"/>
              <a:ext cx="136423" cy="17883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EA98F5C-1F7F-4FE1-872C-12E43A8E26A9}"/>
                </a:ext>
              </a:extLst>
            </p:cNvPr>
            <p:cNvSpPr/>
            <p:nvPr/>
          </p:nvSpPr>
          <p:spPr>
            <a:xfrm>
              <a:off x="6241321" y="1782210"/>
              <a:ext cx="110613" cy="14857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E13C8106-923A-416D-87D0-4322F6828671}"/>
                </a:ext>
              </a:extLst>
            </p:cNvPr>
            <p:cNvCxnSpPr>
              <a:cxnSpLocks/>
              <a:stCxn id="67" idx="2"/>
              <a:endCxn id="17" idx="0"/>
            </p:cNvCxnSpPr>
            <p:nvPr/>
          </p:nvCxnSpPr>
          <p:spPr>
            <a:xfrm flipH="1">
              <a:off x="2242369" y="1424993"/>
              <a:ext cx="1944977" cy="33237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058655F-C95D-4278-8070-81D058B0D19F}"/>
                </a:ext>
              </a:extLst>
            </p:cNvPr>
            <p:cNvSpPr txBox="1"/>
            <p:nvPr/>
          </p:nvSpPr>
          <p:spPr>
            <a:xfrm>
              <a:off x="3367614" y="1055661"/>
              <a:ext cx="1639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Access control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425EC05-365C-4050-8016-9DF9B33D5B2D}"/>
                </a:ext>
              </a:extLst>
            </p:cNvPr>
            <p:cNvCxnSpPr>
              <a:cxnSpLocks/>
              <a:stCxn id="67" idx="2"/>
              <a:endCxn id="18" idx="0"/>
            </p:cNvCxnSpPr>
            <p:nvPr/>
          </p:nvCxnSpPr>
          <p:spPr>
            <a:xfrm>
              <a:off x="4187346" y="1424993"/>
              <a:ext cx="2109282" cy="35721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E9F392-5936-4C01-888C-C0968C05E773}"/>
              </a:ext>
            </a:extLst>
          </p:cNvPr>
          <p:cNvGrpSpPr/>
          <p:nvPr/>
        </p:nvGrpSpPr>
        <p:grpSpPr>
          <a:xfrm>
            <a:off x="6384894" y="1757365"/>
            <a:ext cx="810453" cy="1856301"/>
            <a:chOff x="6384894" y="1757365"/>
            <a:chExt cx="810453" cy="185630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604BED-04BB-41E6-B23C-A8CDF43AD843}"/>
                </a:ext>
              </a:extLst>
            </p:cNvPr>
            <p:cNvSpPr/>
            <p:nvPr/>
          </p:nvSpPr>
          <p:spPr>
            <a:xfrm>
              <a:off x="6482465" y="1757365"/>
              <a:ext cx="712882" cy="173420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78DAB25-EEAF-47F0-ABAB-7F2A5F1F2893}"/>
                </a:ext>
              </a:extLst>
            </p:cNvPr>
            <p:cNvSpPr txBox="1"/>
            <p:nvPr/>
          </p:nvSpPr>
          <p:spPr>
            <a:xfrm>
              <a:off x="6384894" y="3244334"/>
              <a:ext cx="775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Scans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5F2AEA81-9B71-4EAD-AB05-D85B43BC244A}"/>
                </a:ext>
              </a:extLst>
            </p:cNvPr>
            <p:cNvCxnSpPr>
              <a:cxnSpLocks/>
              <a:stCxn id="83" idx="0"/>
              <a:endCxn id="52" idx="2"/>
            </p:cNvCxnSpPr>
            <p:nvPr/>
          </p:nvCxnSpPr>
          <p:spPr>
            <a:xfrm flipV="1">
              <a:off x="6772659" y="1930785"/>
              <a:ext cx="66247" cy="131354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90AAAD-9C68-40CA-8A97-EB1C55A7B8F0}"/>
              </a:ext>
            </a:extLst>
          </p:cNvPr>
          <p:cNvGrpSpPr/>
          <p:nvPr/>
        </p:nvGrpSpPr>
        <p:grpSpPr>
          <a:xfrm>
            <a:off x="6933385" y="1767485"/>
            <a:ext cx="2317967" cy="2517908"/>
            <a:chOff x="6933385" y="1767485"/>
            <a:chExt cx="2317967" cy="251790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2F6A4E3-60A4-40D6-84B2-54B7FBA96BBA}"/>
                </a:ext>
              </a:extLst>
            </p:cNvPr>
            <p:cNvSpPr/>
            <p:nvPr/>
          </p:nvSpPr>
          <p:spPr>
            <a:xfrm>
              <a:off x="7332298" y="1767485"/>
              <a:ext cx="366360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E06B959-2E31-4423-8948-3303E5952F09}"/>
                </a:ext>
              </a:extLst>
            </p:cNvPr>
            <p:cNvSpPr txBox="1"/>
            <p:nvPr/>
          </p:nvSpPr>
          <p:spPr>
            <a:xfrm>
              <a:off x="6933385" y="3916061"/>
              <a:ext cx="231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file selection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3F15C1-7ACA-45E2-BB85-E1977EFEBA9A}"/>
                </a:ext>
              </a:extLst>
            </p:cNvPr>
            <p:cNvCxnSpPr>
              <a:cxnSpLocks/>
              <a:stCxn id="92" idx="0"/>
              <a:endCxn id="53" idx="2"/>
            </p:cNvCxnSpPr>
            <p:nvPr/>
          </p:nvCxnSpPr>
          <p:spPr>
            <a:xfrm flipH="1" flipV="1">
              <a:off x="7515478" y="1928463"/>
              <a:ext cx="576891" cy="198759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B8231C0E-E92E-4863-B4D9-59FE58928724}"/>
              </a:ext>
            </a:extLst>
          </p:cNvPr>
          <p:cNvSpPr txBox="1"/>
          <p:nvPr/>
        </p:nvSpPr>
        <p:spPr>
          <a:xfrm>
            <a:off x="218745" y="4368482"/>
            <a:ext cx="852139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CESAR is the software that allow you ton control the beam, and ask for Beam on or off: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opening CESAR in the control PC you just click on “logging by location”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you request for Beam on you should enter your NICE credential.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Please contact me (</a:t>
            </a:r>
            <a:r>
              <a:rPr lang="en-GB" dirty="0">
                <a:hlinkClick r:id="rId3"/>
              </a:rPr>
              <a:t>bastien.rae@cern.ch</a:t>
            </a:r>
            <a:r>
              <a:rPr lang="en-GB" dirty="0"/>
              <a:t>)  to organize a small training (~45min). </a:t>
            </a:r>
          </a:p>
        </p:txBody>
      </p:sp>
    </p:spTree>
    <p:extLst>
      <p:ext uri="{BB962C8B-B14F-4D97-AF65-F5344CB8AC3E}">
        <p14:creationId xmlns:p14="http://schemas.microsoft.com/office/powerpoint/2010/main" val="31106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cap="all" dirty="0"/>
              <a:t>CONTACT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If you have any question or problem, please do not hesitate to contact 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During working hours (8:30 to 17:30) :</a:t>
            </a:r>
          </a:p>
          <a:p>
            <a:r>
              <a:rPr lang="en-GB" sz="2000" dirty="0"/>
              <a:t>The Physicist responsible for you line</a:t>
            </a:r>
          </a:p>
          <a:p>
            <a:pPr lvl="1"/>
            <a:r>
              <a:rPr lang="en-GB" sz="1600" dirty="0"/>
              <a:t>You can find all their phone numbers on this </a:t>
            </a:r>
            <a:r>
              <a:rPr lang="en-GB" sz="1600" dirty="0">
                <a:hlinkClick r:id="rId2"/>
              </a:rPr>
              <a:t>link</a:t>
            </a:r>
            <a:endParaRPr lang="en-GB" sz="1600" dirty="0"/>
          </a:p>
          <a:p>
            <a:r>
              <a:rPr lang="en-GB" sz="2000" dirty="0"/>
              <a:t>You can also send an e-mail to </a:t>
            </a:r>
            <a:r>
              <a:rPr lang="en-GB" sz="2000" dirty="0">
                <a:hlinkClick r:id="rId3"/>
              </a:rPr>
              <a:t>sba-physicists@cern.ch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At Any time, you can call the CCC :</a:t>
            </a:r>
          </a:p>
          <a:p>
            <a:r>
              <a:rPr lang="en-GB" sz="2000" dirty="0"/>
              <a:t>For the PS call : </a:t>
            </a:r>
            <a:r>
              <a:rPr lang="en-US" sz="2000" i="1" dirty="0">
                <a:solidFill>
                  <a:srgbClr val="FF0000"/>
                </a:solidFill>
              </a:rPr>
              <a:t>76677</a:t>
            </a:r>
          </a:p>
          <a:p>
            <a:r>
              <a:rPr lang="fr-CH" sz="2000" dirty="0"/>
              <a:t>For the SPS call : </a:t>
            </a:r>
            <a:r>
              <a:rPr lang="fr-CH" sz="2000" i="1" dirty="0">
                <a:solidFill>
                  <a:srgbClr val="FF0000"/>
                </a:solidFill>
              </a:rPr>
              <a:t>77500</a:t>
            </a:r>
            <a:r>
              <a:rPr lang="fr-CH" sz="2000" dirty="0">
                <a:solidFill>
                  <a:srgbClr val="FF0000"/>
                </a:solidFill>
              </a:rPr>
              <a:t> </a:t>
            </a:r>
            <a:r>
              <a:rPr lang="fr-CH" sz="2000" dirty="0"/>
              <a:t>or </a:t>
            </a:r>
            <a:r>
              <a:rPr lang="fr-CH" sz="2000" i="1" dirty="0">
                <a:solidFill>
                  <a:srgbClr val="FF0000"/>
                </a:solidFill>
              </a:rPr>
              <a:t>70475</a:t>
            </a:r>
            <a:endParaRPr lang="en-GB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7996-A9A0-4470-B699-7B4C8445CC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19.03.2024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AD1-2F86-4087-B9C8-E8211E15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F76F2-8AC6-4E5D-A4C1-7F8CE3769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02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BAB73-0C6E-4230-8587-8A3E3B810E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800" dirty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453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477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Corbel</vt:lpstr>
      <vt:lpstr>Tahoma</vt:lpstr>
      <vt:lpstr>Times New Roman</vt:lpstr>
      <vt:lpstr>Ubuntu Light</vt:lpstr>
      <vt:lpstr>CERN_ENdept_Presentation_ArialFont copy</vt:lpstr>
      <vt:lpstr>Access and control of user zones</vt:lpstr>
      <vt:lpstr>ACCESS MODES OF A SECONDARY BEAM AREA</vt:lpstr>
      <vt:lpstr>ACCESS MODES OF A SECONDARY BEAM AREA</vt:lpstr>
      <vt:lpstr>REMARK </vt:lpstr>
      <vt:lpstr>CESAR</vt:lpstr>
      <vt:lpstr>CONTACT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Bastien Rae</cp:lastModifiedBy>
  <cp:revision>356</cp:revision>
  <dcterms:created xsi:type="dcterms:W3CDTF">2021-01-29T10:01:15Z</dcterms:created>
  <dcterms:modified xsi:type="dcterms:W3CDTF">2024-03-19T12:50:58Z</dcterms:modified>
</cp:coreProperties>
</file>