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7" r:id="rId2"/>
    <p:sldId id="300" r:id="rId3"/>
    <p:sldId id="302" r:id="rId4"/>
    <p:sldId id="305" r:id="rId5"/>
    <p:sldId id="299" r:id="rId6"/>
    <p:sldId id="306" r:id="rId7"/>
    <p:sldId id="304" r:id="rId8"/>
    <p:sldId id="301" r:id="rId9"/>
    <p:sldId id="2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3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200" y="8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h.cern.ch/Document/General/IncidentDeclaratio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p-th-safety.web.cern.ch/node/3338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p-th-safety.web.cern.ch/isiec-safety-clearance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EHN1-TSO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ep-safety-office@cern.c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>
                <a:solidFill>
                  <a:schemeClr val="tx2"/>
                </a:solidFill>
              </a:rPr>
              <a:t>General Safety for </a:t>
            </a:r>
            <a:br>
              <a:rPr lang="en-GB" sz="5400" dirty="0">
                <a:solidFill>
                  <a:schemeClr val="tx2"/>
                </a:solidFill>
              </a:rPr>
            </a:br>
            <a:r>
              <a:rPr lang="en-GB" sz="5400" dirty="0">
                <a:solidFill>
                  <a:schemeClr val="tx2"/>
                </a:solidFill>
              </a:rPr>
              <a:t>EHN1 users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30/03/2022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F6DC16-C2CD-8C48-AEF4-8C015B06D9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0216256" y="334349"/>
            <a:ext cx="1510812" cy="1596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18A6F3-74FF-504D-8A63-666309832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11" y="334348"/>
            <a:ext cx="1665484" cy="162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BED1CEE-6B32-3041-AFC6-DD60474A825B}"/>
              </a:ext>
            </a:extLst>
          </p:cNvPr>
          <p:cNvSpPr txBox="1">
            <a:spLocks/>
          </p:cNvSpPr>
          <p:nvPr/>
        </p:nvSpPr>
        <p:spPr>
          <a:xfrm>
            <a:off x="407988" y="1350558"/>
            <a:ext cx="1178401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Necessary PPEs (Personal Protective Equipment) mandatory to enter the EHN1 Beam Facility 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personal dosimeter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helmet, safety shoes </a:t>
            </a:r>
            <a:r>
              <a:rPr lang="en-GB" dirty="0"/>
              <a:t>(can be taken from counting rooms as soon as entering the building, if stored there – must enter the building from the door closer to the counting room)</a:t>
            </a:r>
            <a:endParaRPr lang="en-GB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Every experimental area is equipped with safety installations, as </a:t>
            </a:r>
            <a:r>
              <a:rPr lang="en-GB" sz="2000" dirty="0">
                <a:latin typeface="+mj-lt"/>
              </a:rPr>
              <a:t>fire extinguishers</a:t>
            </a:r>
            <a:r>
              <a:rPr lang="en-GB" sz="2000" b="0" dirty="0">
                <a:latin typeface="+mj-lt"/>
              </a:rPr>
              <a:t> and </a:t>
            </a:r>
            <a:r>
              <a:rPr lang="en-GB" sz="2000" dirty="0">
                <a:latin typeface="+mj-lt"/>
              </a:rPr>
              <a:t>AUG</a:t>
            </a:r>
            <a:r>
              <a:rPr lang="en-GB" sz="2000" b="0" dirty="0">
                <a:latin typeface="+mj-lt"/>
              </a:rPr>
              <a:t> (General Emergency Stop – cut the power in the entire building).                                                                                      </a:t>
            </a:r>
            <a:r>
              <a:rPr lang="en-GB" sz="2000" b="0" i="1" dirty="0">
                <a:solidFill>
                  <a:schemeClr val="tx1"/>
                </a:solidFill>
                <a:latin typeface="+mj-lt"/>
              </a:rPr>
              <a:t>Please, take some time to familiarise with their position the first time you enter the building!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Any </a:t>
            </a:r>
            <a:r>
              <a:rPr lang="en-GB" sz="2000" dirty="0">
                <a:latin typeface="+mj-lt"/>
              </a:rPr>
              <a:t>professional incident </a:t>
            </a:r>
            <a:r>
              <a:rPr lang="en-GB" sz="2000" b="0" dirty="0">
                <a:latin typeface="+mj-lt"/>
              </a:rPr>
              <a:t>shall be declared ASAP via the EDH form: </a:t>
            </a:r>
            <a:r>
              <a:rPr lang="en-GB" sz="2000" b="0" dirty="0">
                <a:latin typeface="+mj-lt"/>
                <a:hlinkClick r:id="rId2"/>
              </a:rPr>
              <a:t>https://edh.cern.ch/Document/General/IncidentDeclaration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General Safety in EHN1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E53434-0610-DF46-BEF4-201F9B85E8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BF7669-7031-7745-9F42-C6DE9C2DF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421" y="2831508"/>
            <a:ext cx="1194134" cy="10926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92C06-5F6F-4842-85B4-8BA90FDA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353" y="2779137"/>
            <a:ext cx="1223047" cy="11190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3D6E67-B43E-7247-B983-2B937775BF6B}"/>
              </a:ext>
            </a:extLst>
          </p:cNvPr>
          <p:cNvSpPr/>
          <p:nvPr/>
        </p:nvSpPr>
        <p:spPr>
          <a:xfrm>
            <a:off x="4116388" y="3015515"/>
            <a:ext cx="5171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Additional PPEs might be required, depending on the activities to be performed.</a:t>
            </a:r>
          </a:p>
        </p:txBody>
      </p:sp>
    </p:spTree>
    <p:extLst>
      <p:ext uri="{BB962C8B-B14F-4D97-AF65-F5344CB8AC3E}">
        <p14:creationId xmlns:p14="http://schemas.microsoft.com/office/powerpoint/2010/main" val="106868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39602-09D6-D94A-BF55-5D140E4F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BF1FB-FC6B-F64E-B75B-DC9828AF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D4511-6F40-0E43-AEF5-F6A759D6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8A7BC-14F3-5241-9CC9-AA4B1BAB62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58"/>
          <a:stretch/>
        </p:blipFill>
        <p:spPr>
          <a:xfrm>
            <a:off x="1811582" y="2163526"/>
            <a:ext cx="4967784" cy="385515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44AAA478-8EAD-7644-97B1-DA4507E144B5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8797797" y="191260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spc="-80" dirty="0">
                <a:solidFill>
                  <a:schemeClr val="bg1"/>
                </a:solidFill>
                <a:latin typeface="+mj-lt"/>
              </a:rPr>
              <a:t>NP Hall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6C5471C-BD33-F748-8FE2-D71502E09102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6379208" y="312806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dirty="0">
                <a:solidFill>
                  <a:schemeClr val="bg1"/>
                </a:solidFill>
                <a:latin typeface="+mj-lt"/>
              </a:rPr>
              <a:t>EHN1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B5C135-5288-634C-A7E0-88F843319341}"/>
              </a:ext>
            </a:extLst>
          </p:cNvPr>
          <p:cNvCxnSpPr>
            <a:cxnSpLocks/>
          </p:cNvCxnSpPr>
          <p:nvPr/>
        </p:nvCxnSpPr>
        <p:spPr>
          <a:xfrm flipV="1">
            <a:off x="3704751" y="2804275"/>
            <a:ext cx="4739554" cy="19587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6B1870C-DE67-8647-8A80-1A6D195DBB55}"/>
              </a:ext>
            </a:extLst>
          </p:cNvPr>
          <p:cNvSpPr/>
          <p:nvPr/>
        </p:nvSpPr>
        <p:spPr>
          <a:xfrm>
            <a:off x="8281712" y="3098207"/>
            <a:ext cx="3024336" cy="353943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rIns="0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Jura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close to picnic area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EDB59A-2F6A-D94F-AB95-8CFDD2603DF1}"/>
              </a:ext>
            </a:extLst>
          </p:cNvPr>
          <p:cNvCxnSpPr>
            <a:cxnSpLocks/>
          </p:cNvCxnSpPr>
          <p:nvPr/>
        </p:nvCxnSpPr>
        <p:spPr>
          <a:xfrm>
            <a:off x="6081015" y="4542517"/>
            <a:ext cx="2363290" cy="27159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8A35FC9-A795-EF41-B17E-848E0BCAC9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557" y="2804275"/>
            <a:ext cx="416708" cy="4167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6F4093-1318-AE46-812C-A2C27B4FA9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987" y="4154062"/>
            <a:ext cx="415614" cy="415614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BB307EFE-4C2C-5141-8A20-4DF803468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20" y="1237944"/>
            <a:ext cx="74747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1800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  <a:latin typeface="+mj-lt"/>
                <a:ea typeface="Arial" charset="0"/>
              </a:rPr>
              <a:t>There are two assembly points, located at the sides of EHN1. </a:t>
            </a:r>
            <a:r>
              <a:rPr lang="en-GB" altLang="en-US" sz="1800" i="1" dirty="0">
                <a:latin typeface="+mj-lt"/>
                <a:ea typeface="Arial" charset="0"/>
              </a:rPr>
              <a:t>Please, take some time familiarise with their location!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51A2D-5684-2740-B10E-163D36F38D45}"/>
              </a:ext>
            </a:extLst>
          </p:cNvPr>
          <p:cNvSpPr/>
          <p:nvPr/>
        </p:nvSpPr>
        <p:spPr>
          <a:xfrm>
            <a:off x="8281713" y="5472309"/>
            <a:ext cx="3024336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fr-FR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Salève</a:t>
            </a: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car park by the ramp, close to building 892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A4BD9B-828F-9941-A582-8EA86B8095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3627571"/>
            <a:ext cx="2700432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A8ECD1-8D35-6A4F-B531-089B09F895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1312136"/>
            <a:ext cx="2699153" cy="1800000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FF5D39E2-2015-2E46-BA84-068BB74EEAF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90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tx2"/>
                </a:solidFill>
              </a:rPr>
              <a:t>Assembly points in EHN1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66B7AF5-DE06-4D4F-8350-8A98CC8C9B71}"/>
              </a:ext>
            </a:extLst>
          </p:cNvPr>
          <p:cNvSpPr/>
          <p:nvPr/>
        </p:nvSpPr>
        <p:spPr>
          <a:xfrm>
            <a:off x="465520" y="3644392"/>
            <a:ext cx="2464064" cy="179625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In case of evacuation alarm, leave immediately the building and go to the assembly point!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99591-1FE1-0E42-AC10-145BEB40E0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F66C9-D7B8-7A80-C5E4-E39AF76C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5036B2A-7A9B-032C-75A4-908D4620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GB"/>
              <a:t>E.Dho | EP Safety Office</a:t>
            </a:r>
          </a:p>
          <a:p>
            <a:r>
              <a:rPr lang="en-GB" sz="1000"/>
              <a:t>20</a:t>
            </a:r>
            <a:r>
              <a:rPr lang="en-GB" sz="1000" baseline="30000"/>
              <a:t>th</a:t>
            </a:r>
            <a:r>
              <a:rPr lang="en-GB" sz="1000"/>
              <a:t> March 2023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7940DBEB-0049-71F8-7A48-E1FFAC84ACEC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11376024" cy="251607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latin typeface="+mj-lt"/>
              </a:rPr>
              <a:t>The information contained in this </a:t>
            </a:r>
            <a:r>
              <a:rPr lang="en-GB" sz="2000" b="0" dirty="0">
                <a:latin typeface="+mj-lt"/>
                <a:hlinkClick r:id="rId2"/>
              </a:rPr>
              <a:t>EP Safety Office web page</a:t>
            </a:r>
            <a:r>
              <a:rPr lang="en-GB" sz="2000" b="0" dirty="0">
                <a:latin typeface="+mj-lt"/>
              </a:rPr>
              <a:t> shall be considered as early as possible in the design of the experiment to facilitate the safety validation process. You will find details about: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List of materials allowed and forbidden at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Instructions and recommendations to be followed for specific hazards and risks brought by the experiment to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Best safety practices for installation and operations of detectors at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Safety contacts for any additional questions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8BD55B6-2630-8547-A8F1-DCE1807B35B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90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rgbClr val="303030"/>
                </a:solidFill>
              </a:rPr>
              <a:t>Early Safety Instructions for Temporary Experiments</a:t>
            </a:r>
          </a:p>
        </p:txBody>
      </p:sp>
    </p:spTree>
    <p:extLst>
      <p:ext uri="{BB962C8B-B14F-4D97-AF65-F5344CB8AC3E}">
        <p14:creationId xmlns:p14="http://schemas.microsoft.com/office/powerpoint/2010/main" val="364848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ISIEC Form &amp; Safety Clearance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9DBD05-983F-CE48-98F0-67306DD891F0}"/>
              </a:ext>
            </a:extLst>
          </p:cNvPr>
          <p:cNvSpPr/>
          <p:nvPr/>
        </p:nvSpPr>
        <p:spPr>
          <a:xfrm>
            <a:off x="407988" y="1721886"/>
            <a:ext cx="8832266" cy="1490546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u="sng" dirty="0">
                <a:latin typeface="+mj-lt"/>
              </a:rPr>
              <a:t>Every set-up</a:t>
            </a:r>
            <a:r>
              <a:rPr lang="en-GB" dirty="0">
                <a:latin typeface="+mj-lt"/>
              </a:rPr>
              <a:t> must undergo this safety process, b</a:t>
            </a:r>
            <a:r>
              <a:rPr lang="en-GB" dirty="0"/>
              <a:t>efore operations. This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Main users set-ups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Set-ups taking parasitic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Set-ups coming back with the same installation as the previous month/year/etc.</a:t>
            </a:r>
            <a:endParaRPr lang="en-GB" dirty="0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4B1D3A61-CD77-2647-9A81-3C301B748CAA}"/>
              </a:ext>
            </a:extLst>
          </p:cNvPr>
          <p:cNvSpPr/>
          <p:nvPr/>
        </p:nvSpPr>
        <p:spPr>
          <a:xfrm>
            <a:off x="407989" y="3516415"/>
            <a:ext cx="8832265" cy="1172559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b="0" dirty="0">
                <a:effectLst/>
                <a:latin typeface="+mj-lt"/>
              </a:rPr>
              <a:t>The EP Safety Office should be contacted (and the ISIEC process started) from few weeks/months to 1 week before your experiment is installed at CERN, depending on the hazards and risk implications. </a:t>
            </a:r>
            <a:endParaRPr lang="en-GB" sz="18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168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376"/>
            <a:ext cx="11376024" cy="368442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Go on the website: </a:t>
            </a:r>
            <a:r>
              <a:rPr lang="en-GB" sz="2000" b="0" dirty="0">
                <a:latin typeface="+mj-lt"/>
                <a:hlinkClick r:id="rId2"/>
              </a:rPr>
              <a:t>https://ep-th-safety.web.cern.ch/isiec-safety-clearance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(you must Sign In to access the ISIEC form)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Submit the </a:t>
            </a:r>
            <a:r>
              <a:rPr lang="en-GB" sz="2000" dirty="0">
                <a:latin typeface="+mj-lt"/>
              </a:rPr>
              <a:t>ISIEC </a:t>
            </a:r>
            <a:r>
              <a:rPr lang="en-GB" sz="2000" b="0" dirty="0">
                <a:latin typeface="+mj-lt"/>
              </a:rPr>
              <a:t>(</a:t>
            </a:r>
            <a:r>
              <a:rPr lang="en-GB" sz="2000" b="0" i="1" dirty="0">
                <a:latin typeface="+mj-lt"/>
              </a:rPr>
              <a:t>Initial Safety Information for Experiments at CERN</a:t>
            </a:r>
            <a:r>
              <a:rPr lang="en-GB" sz="2000" b="0" dirty="0">
                <a:latin typeface="+mj-lt"/>
              </a:rPr>
              <a:t>) </a:t>
            </a:r>
            <a:r>
              <a:rPr lang="en-GB" sz="2000" dirty="0">
                <a:latin typeface="+mj-lt"/>
              </a:rPr>
              <a:t>form </a:t>
            </a:r>
            <a:r>
              <a:rPr lang="en-GB" sz="2000" b="0" dirty="0">
                <a:latin typeface="+mj-lt"/>
              </a:rPr>
              <a:t>with the details related to your experiment (description, hazards, etc) </a:t>
            </a:r>
            <a:r>
              <a:rPr lang="en-GB" sz="2000" dirty="0">
                <a:latin typeface="+mj-lt"/>
              </a:rPr>
              <a:t>at least 1 week </a:t>
            </a:r>
            <a:r>
              <a:rPr lang="en-GB" sz="2000" b="0" dirty="0">
                <a:latin typeface="+mj-lt"/>
              </a:rPr>
              <a:t>before the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You will receive a confirmation email and you will be contacted by the EP Safety Office to organise the </a:t>
            </a:r>
            <a:r>
              <a:rPr lang="en-GB" sz="2000" dirty="0">
                <a:latin typeface="+mj-lt"/>
              </a:rPr>
              <a:t>inspection visit on site</a:t>
            </a:r>
            <a:r>
              <a:rPr lang="en-GB" sz="2000" b="0" dirty="0">
                <a:latin typeface="+mj-lt"/>
              </a:rPr>
              <a:t> (once the installation of the set-up is </a:t>
            </a:r>
            <a:r>
              <a:rPr lang="en-GB" sz="2000" dirty="0">
                <a:latin typeface="+mj-lt"/>
              </a:rPr>
              <a:t>completed!</a:t>
            </a:r>
            <a:r>
              <a:rPr lang="en-GB" sz="2000" b="0" dirty="0">
                <a:latin typeface="+mj-lt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After the inspection, the </a:t>
            </a:r>
            <a:r>
              <a:rPr lang="en-GB" sz="2000" dirty="0">
                <a:latin typeface="+mj-lt"/>
              </a:rPr>
              <a:t>remarks </a:t>
            </a:r>
            <a:r>
              <a:rPr lang="en-GB" sz="2000" b="0" dirty="0">
                <a:latin typeface="+mj-lt"/>
              </a:rPr>
              <a:t>(if any) will be communicated to you. If no major remarks are present, you will receive the </a:t>
            </a:r>
            <a:r>
              <a:rPr lang="en-GB" sz="2000" dirty="0">
                <a:latin typeface="+mj-lt"/>
              </a:rPr>
              <a:t>Safety Clearance </a:t>
            </a:r>
            <a:r>
              <a:rPr lang="en-GB" sz="2000" b="0" dirty="0">
                <a:latin typeface="+mj-lt"/>
              </a:rPr>
              <a:t>form via email. If present, minor remarks will be listed in this form. Make sure they are all resolved before taking beam!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The Safety Clearance is valid for an operation time of 3 weeks. Please, contact the EP Safety Office if your beam time is extended.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ISIEC Form &amp; Safety Clearance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01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 case of any safety related questions, different safety actors will be available: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Safety contacts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47B88-10BF-9D46-9472-9C4C3C21B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0E850A-9A13-484D-8888-B4C299FD4325}"/>
              </a:ext>
            </a:extLst>
          </p:cNvPr>
          <p:cNvSpPr/>
          <p:nvPr/>
        </p:nvSpPr>
        <p:spPr>
          <a:xfrm>
            <a:off x="870975" y="2338086"/>
            <a:ext cx="3469531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TSO – Territorial Safety Officer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56D652B-7939-A348-A27A-EA63678ACD49}"/>
              </a:ext>
            </a:extLst>
          </p:cNvPr>
          <p:cNvSpPr/>
          <p:nvPr/>
        </p:nvSpPr>
        <p:spPr>
          <a:xfrm>
            <a:off x="870975" y="3597619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DSO – Department Safety Officer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69F2-8123-FE43-B16F-F28601EDAF80}"/>
              </a:ext>
            </a:extLst>
          </p:cNvPr>
          <p:cNvSpPr txBox="1"/>
          <p:nvPr/>
        </p:nvSpPr>
        <p:spPr>
          <a:xfrm>
            <a:off x="5081286" y="2471591"/>
            <a:ext cx="38196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3"/>
              </a:rPr>
              <a:t>EHN1-TSO@cern.ch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08294-1450-064F-8728-1137C2D6C648}"/>
              </a:ext>
            </a:extLst>
          </p:cNvPr>
          <p:cNvSpPr txBox="1"/>
          <p:nvPr/>
        </p:nvSpPr>
        <p:spPr>
          <a:xfrm>
            <a:off x="5081286" y="3731123"/>
            <a:ext cx="36777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4"/>
              </a:rPr>
              <a:t>ep-safety-office@cern.ch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39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AD725-BDA9-C844-ADEF-5A196A5B0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5DB59-334E-F241-BBF8-E3C7BE7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698CC-2D31-D64E-BB94-A96DA22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FAF53-D5AB-824B-858F-4D67183C0E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C8DF18-9400-6D4B-BCA2-2E52AF9DA0F1}"/>
              </a:ext>
            </a:extLst>
          </p:cNvPr>
          <p:cNvSpPr/>
          <p:nvPr/>
        </p:nvSpPr>
        <p:spPr>
          <a:xfrm>
            <a:off x="5548671" y="2353877"/>
            <a:ext cx="39934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you!</a:t>
            </a:r>
          </a:p>
          <a:p>
            <a:pPr algn="ctr"/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Questions?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BB500-6CDF-6F42-937B-BEF5959F4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73935" cy="384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4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2189</TotalTime>
  <Words>685</Words>
  <Application>Microsoft Macintosh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MS PGothic</vt:lpstr>
      <vt:lpstr>Arial</vt:lpstr>
      <vt:lpstr>Calibri</vt:lpstr>
      <vt:lpstr>Office Theme</vt:lpstr>
      <vt:lpstr>General Safety for  EHN1 users</vt:lpstr>
      <vt:lpstr>General Safety in EHN1</vt:lpstr>
      <vt:lpstr>PowerPoint Presentation</vt:lpstr>
      <vt:lpstr>PowerPoint Presentation</vt:lpstr>
      <vt:lpstr>ISIEC Form &amp; Safety Clearance process</vt:lpstr>
      <vt:lpstr>ISIEC Form &amp; Safety Clearance process</vt:lpstr>
      <vt:lpstr>Safety contacts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39</cp:revision>
  <cp:lastPrinted>2023-03-30T08:48:13Z</cp:lastPrinted>
  <dcterms:created xsi:type="dcterms:W3CDTF">2020-02-03T13:11:28Z</dcterms:created>
  <dcterms:modified xsi:type="dcterms:W3CDTF">2023-03-30T13:30:03Z</dcterms:modified>
</cp:coreProperties>
</file>