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2" r:id="rId1"/>
  </p:sldMasterIdLst>
  <p:notesMasterIdLst>
    <p:notesMasterId r:id="rId23"/>
  </p:notesMasterIdLst>
  <p:sldIdLst>
    <p:sldId id="256" r:id="rId2"/>
    <p:sldId id="290" r:id="rId3"/>
    <p:sldId id="291" r:id="rId4"/>
    <p:sldId id="311" r:id="rId5"/>
    <p:sldId id="292" r:id="rId6"/>
    <p:sldId id="294" r:id="rId7"/>
    <p:sldId id="312" r:id="rId8"/>
    <p:sldId id="295" r:id="rId9"/>
    <p:sldId id="296" r:id="rId10"/>
    <p:sldId id="297" r:id="rId11"/>
    <p:sldId id="298" r:id="rId12"/>
    <p:sldId id="313" r:id="rId13"/>
    <p:sldId id="299" r:id="rId14"/>
    <p:sldId id="314" r:id="rId15"/>
    <p:sldId id="315" r:id="rId16"/>
    <p:sldId id="303" r:id="rId17"/>
    <p:sldId id="304" r:id="rId18"/>
    <p:sldId id="305" r:id="rId19"/>
    <p:sldId id="307" r:id="rId20"/>
    <p:sldId id="306" r:id="rId21"/>
    <p:sldId id="316" r:id="rId22"/>
  </p:sldIdLst>
  <p:sldSz cx="12192000" cy="6858000"/>
  <p:notesSz cx="7559675" cy="10691813"/>
  <p:defaultTextStyle>
    <a:defPPr>
      <a:defRPr lang="en-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FF7"/>
    <a:srgbClr val="D2DFEF"/>
    <a:srgbClr val="2F55D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3" autoAdjust="0"/>
    <p:restoredTop sz="94694" autoAdjust="0"/>
  </p:normalViewPr>
  <p:slideViewPr>
    <p:cSldViewPr snapToGrid="0">
      <p:cViewPr varScale="1">
        <p:scale>
          <a:sx n="147" d="100"/>
          <a:sy n="147" d="100"/>
        </p:scale>
        <p:origin x="672" y="100"/>
      </p:cViewPr>
      <p:guideLst/>
    </p:cSldViewPr>
  </p:slideViewPr>
  <p:outlineViewPr>
    <p:cViewPr>
      <p:scale>
        <a:sx n="33" d="100"/>
        <a:sy n="33" d="100"/>
      </p:scale>
      <p:origin x="0" y="-26232"/>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276600" cy="5365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4281488" y="0"/>
            <a:ext cx="3276600" cy="536575"/>
          </a:xfrm>
          <a:prstGeom prst="rect">
            <a:avLst/>
          </a:prstGeom>
        </p:spPr>
        <p:txBody>
          <a:bodyPr vert="horz" lIns="91440" tIns="45720" rIns="91440" bIns="45720" rtlCol="0"/>
          <a:lstStyle>
            <a:lvl1pPr algn="r">
              <a:defRPr sz="1200"/>
            </a:lvl1pPr>
          </a:lstStyle>
          <a:p>
            <a:fld id="{4048E6C5-BB74-974A-B629-870C1A3D6639}" type="datetimeFigureOut">
              <a:rPr lang="en-GB" smtClean="0"/>
              <a:t>15/07/2024</a:t>
            </a:fld>
            <a:endParaRPr lang="en-GB"/>
          </a:p>
        </p:txBody>
      </p:sp>
      <p:sp>
        <p:nvSpPr>
          <p:cNvPr id="4" name="Slide Image Placeholder 3"/>
          <p:cNvSpPr>
            <a:spLocks noGrp="1" noRot="1" noChangeAspect="1"/>
          </p:cNvSpPr>
          <p:nvPr>
            <p:ph type="sldImg" idx="2"/>
          </p:nvPr>
        </p:nvSpPr>
        <p:spPr>
          <a:xfrm>
            <a:off x="573088" y="1336675"/>
            <a:ext cx="6413500" cy="360838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755650" y="5145088"/>
            <a:ext cx="6048375" cy="42100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10155238"/>
            <a:ext cx="3276600" cy="53657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4281488" y="10155238"/>
            <a:ext cx="3276600" cy="536575"/>
          </a:xfrm>
          <a:prstGeom prst="rect">
            <a:avLst/>
          </a:prstGeom>
        </p:spPr>
        <p:txBody>
          <a:bodyPr vert="horz" lIns="91440" tIns="45720" rIns="91440" bIns="45720" rtlCol="0" anchor="b"/>
          <a:lstStyle>
            <a:lvl1pPr algn="r">
              <a:defRPr sz="1200"/>
            </a:lvl1pPr>
          </a:lstStyle>
          <a:p>
            <a:fld id="{F16D41D2-34E3-F645-8992-5525985A5FE1}" type="slidenum">
              <a:rPr lang="en-GB" smtClean="0"/>
              <a:t>‹#›</a:t>
            </a:fld>
            <a:endParaRPr lang="en-GB"/>
          </a:p>
        </p:txBody>
      </p:sp>
    </p:spTree>
    <p:extLst>
      <p:ext uri="{BB962C8B-B14F-4D97-AF65-F5344CB8AC3E}">
        <p14:creationId xmlns:p14="http://schemas.microsoft.com/office/powerpoint/2010/main" val="24315948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16D41D2-34E3-F645-8992-5525985A5FE1}" type="slidenum">
              <a:rPr lang="en-GB" smtClean="0"/>
              <a:t>6</a:t>
            </a:fld>
            <a:endParaRPr lang="en-GB"/>
          </a:p>
        </p:txBody>
      </p:sp>
    </p:spTree>
    <p:extLst>
      <p:ext uri="{BB962C8B-B14F-4D97-AF65-F5344CB8AC3E}">
        <p14:creationId xmlns:p14="http://schemas.microsoft.com/office/powerpoint/2010/main" val="25201642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16D41D2-34E3-F645-8992-5525985A5FE1}" type="slidenum">
              <a:rPr lang="en-GB" smtClean="0"/>
              <a:t>7</a:t>
            </a:fld>
            <a:endParaRPr lang="en-GB"/>
          </a:p>
        </p:txBody>
      </p:sp>
    </p:spTree>
    <p:extLst>
      <p:ext uri="{BB962C8B-B14F-4D97-AF65-F5344CB8AC3E}">
        <p14:creationId xmlns:p14="http://schemas.microsoft.com/office/powerpoint/2010/main" val="13165900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16D41D2-34E3-F645-8992-5525985A5FE1}" type="slidenum">
              <a:rPr lang="en-GB" smtClean="0"/>
              <a:t>16</a:t>
            </a:fld>
            <a:endParaRPr lang="en-GB"/>
          </a:p>
        </p:txBody>
      </p:sp>
    </p:spTree>
    <p:extLst>
      <p:ext uri="{BB962C8B-B14F-4D97-AF65-F5344CB8AC3E}">
        <p14:creationId xmlns:p14="http://schemas.microsoft.com/office/powerpoint/2010/main" val="32117986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July 16, 2024</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Facilities Operation Meeting (FOM) week 28 of 2024</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4AEE9E4-A26E-440D-8E11-BACFB577A6E4}" type="slidenum">
              <a:rPr kumimoji="0" lang="en-US" sz="12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124681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July 16, 2024</a:t>
            </a: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Facilities Operation Meeting (FOM) week 28 of 2024</a:t>
            </a: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4AEE9E4-A26E-440D-8E11-BACFB577A6E4}" type="slidenum">
              <a:rPr kumimoji="0" lang="en-US" sz="12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654172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July 16, 2024</a:t>
            </a: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Facilities Operation Meeting (FOM) week 28 of 2024</a:t>
            </a: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4AEE9E4-A26E-440D-8E11-BACFB577A6E4}" type="slidenum">
              <a:rPr kumimoji="0" lang="en-US" sz="12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663969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1_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838080" y="365040"/>
            <a:ext cx="10515240" cy="1325160"/>
          </a:xfrm>
          <a:prstGeom prst="rect">
            <a:avLst/>
          </a:prstGeom>
          <a:noFill/>
          <a:ln w="0">
            <a:noFill/>
          </a:ln>
        </p:spPr>
        <p:txBody>
          <a:bodyPr lIns="0" tIns="0" rIns="0" bIns="0" anchor="ctr">
            <a:noAutofit/>
          </a:bodyPr>
          <a:lstStyle/>
          <a:p>
            <a:pPr indent="0">
              <a:buNone/>
            </a:pPr>
            <a:endParaRPr lang="en-US" sz="1800" b="0" strike="noStrike" spc="-1">
              <a:solidFill>
                <a:schemeClr val="dk1"/>
              </a:solidFill>
              <a:latin typeface="Calibri"/>
            </a:endParaRPr>
          </a:p>
        </p:txBody>
      </p:sp>
      <p:sp>
        <p:nvSpPr>
          <p:cNvPr id="6" name="PlaceHolder 2"/>
          <p:cNvSpPr>
            <a:spLocks noGrp="1"/>
          </p:cNvSpPr>
          <p:nvPr>
            <p:ph type="subTitle"/>
          </p:nvPr>
        </p:nvSpPr>
        <p:spPr>
          <a:xfrm>
            <a:off x="838080" y="1825560"/>
            <a:ext cx="10515240" cy="4350960"/>
          </a:xfrm>
          <a:prstGeom prst="rect">
            <a:avLst/>
          </a:prstGeom>
          <a:noFill/>
          <a:ln w="0">
            <a:noFill/>
          </a:ln>
        </p:spPr>
        <p:txBody>
          <a:bodyPr lIns="0" tIns="0" rIns="0" bIns="0" anchor="ctr">
            <a:noAutofit/>
          </a:bodyPr>
          <a:lstStyle/>
          <a:p>
            <a:pPr indent="0" algn="ctr">
              <a:buNone/>
            </a:pPr>
            <a:endParaRPr lang="en-US" sz="3200" b="0" strike="noStrike" spc="-1">
              <a:solidFill>
                <a:srgbClr val="000000"/>
              </a:solidFill>
              <a:latin typeface="Arial"/>
            </a:endParaRPr>
          </a:p>
        </p:txBody>
      </p:sp>
      <p:sp>
        <p:nvSpPr>
          <p:cNvPr id="4" name="PlaceHolder 3"/>
          <p:cNvSpPr>
            <a:spLocks noGrp="1"/>
          </p:cNvSpPr>
          <p:nvPr>
            <p:ph type="ftr" idx="2"/>
          </p:nvPr>
        </p:nvSpPr>
        <p:spPr/>
        <p:txBody>
          <a:bodyPr/>
          <a:lstStyle/>
          <a:p>
            <a:r>
              <a:rPr lang="en-US"/>
              <a:t>Facilities Operation Meeting (FOM) week 28 of 2024</a:t>
            </a:r>
            <a:endParaRPr/>
          </a:p>
        </p:txBody>
      </p:sp>
      <p:sp>
        <p:nvSpPr>
          <p:cNvPr id="2" name="PlaceHolder 4"/>
          <p:cNvSpPr>
            <a:spLocks noGrp="1"/>
          </p:cNvSpPr>
          <p:nvPr>
            <p:ph type="sldNum" idx="3"/>
          </p:nvPr>
        </p:nvSpPr>
        <p:spPr/>
        <p:txBody>
          <a:bodyPr/>
          <a:lstStyle/>
          <a:p>
            <a:fld id="{2662D863-255A-450A-BC30-356E2B399C43}" type="slidenum">
              <a:t>‹#›</a:t>
            </a:fld>
            <a:endParaRPr/>
          </a:p>
        </p:txBody>
      </p:sp>
      <p:sp>
        <p:nvSpPr>
          <p:cNvPr id="3" name="PlaceHolder 5"/>
          <p:cNvSpPr>
            <a:spLocks noGrp="1"/>
          </p:cNvSpPr>
          <p:nvPr>
            <p:ph type="dt" idx="1"/>
          </p:nvPr>
        </p:nvSpPr>
        <p:spPr/>
        <p:txBody>
          <a:bodyPr/>
          <a:lstStyle/>
          <a:p>
            <a:r>
              <a:rPr lang="en-US"/>
              <a:t>July 16, 2024</a:t>
            </a:r>
            <a:endParaRPr/>
          </a:p>
        </p:txBody>
      </p:sp>
    </p:spTree>
    <p:extLst>
      <p:ext uri="{BB962C8B-B14F-4D97-AF65-F5344CB8AC3E}">
        <p14:creationId xmlns:p14="http://schemas.microsoft.com/office/powerpoint/2010/main" val="4274774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lstStyle/>
          <a:p>
            <a:r>
              <a:rPr lang="en-US"/>
              <a:t>Facilities Operation Meeting (FOM) week 28 of 2024</a:t>
            </a:r>
            <a:endParaRPr/>
          </a:p>
        </p:txBody>
      </p:sp>
      <p:sp>
        <p:nvSpPr>
          <p:cNvPr id="3" name="PlaceHolder 2"/>
          <p:cNvSpPr>
            <a:spLocks noGrp="1"/>
          </p:cNvSpPr>
          <p:nvPr>
            <p:ph type="sldNum" idx="3"/>
          </p:nvPr>
        </p:nvSpPr>
        <p:spPr/>
        <p:txBody>
          <a:bodyPr/>
          <a:lstStyle/>
          <a:p>
            <a:fld id="{F04AEB5D-C7DC-48FF-AF42-7AD7CBFDD445}" type="slidenum">
              <a:t>‹#›</a:t>
            </a:fld>
            <a:endParaRPr/>
          </a:p>
        </p:txBody>
      </p:sp>
      <p:sp>
        <p:nvSpPr>
          <p:cNvPr id="4" name="PlaceHolder 3"/>
          <p:cNvSpPr>
            <a:spLocks noGrp="1"/>
          </p:cNvSpPr>
          <p:nvPr>
            <p:ph type="dt" idx="1"/>
          </p:nvPr>
        </p:nvSpPr>
        <p:spPr/>
        <p:txBody>
          <a:bodyPr/>
          <a:lstStyle/>
          <a:p>
            <a:r>
              <a:rPr lang="en-US"/>
              <a:t>July 16, 2024</a:t>
            </a:r>
            <a:endParaRPr/>
          </a:p>
        </p:txBody>
      </p:sp>
      <p:sp>
        <p:nvSpPr>
          <p:cNvPr id="5" name="PlaceHolder 1"/>
          <p:cNvSpPr>
            <a:spLocks noGrp="1"/>
          </p:cNvSpPr>
          <p:nvPr>
            <p:ph type="title"/>
          </p:nvPr>
        </p:nvSpPr>
        <p:spPr>
          <a:xfrm>
            <a:off x="1748398" y="1041840"/>
            <a:ext cx="9143640" cy="2387160"/>
          </a:xfrm>
          <a:prstGeom prst="rect">
            <a:avLst/>
          </a:prstGeom>
          <a:noFill/>
          <a:ln w="0">
            <a:noFill/>
          </a:ln>
        </p:spPr>
        <p:txBody>
          <a:bodyPr lIns="91440" tIns="45720" rIns="91440" bIns="45720" anchor="b">
            <a:noAutofit/>
          </a:bodyPr>
          <a:lstStyle/>
          <a:p>
            <a:pPr indent="0" algn="ctr" defTabSz="914400">
              <a:lnSpc>
                <a:spcPct val="90000"/>
              </a:lnSpc>
              <a:buNone/>
            </a:pPr>
            <a:r>
              <a:rPr lang="en-GB" sz="6000" b="0" strike="noStrike" spc="-1">
                <a:solidFill>
                  <a:schemeClr val="dk1"/>
                </a:solidFill>
                <a:latin typeface="Calibri Light"/>
              </a:rPr>
              <a:t>Click to edit Master title style</a:t>
            </a:r>
            <a:endParaRPr lang="en-US" sz="6000" b="0" strike="noStrike" spc="-1">
              <a:solidFill>
                <a:schemeClr val="dk1"/>
              </a:solidFill>
              <a:latin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6046" y="0"/>
            <a:ext cx="10026507" cy="822960"/>
          </a:xfrm>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July 16, 2024</a:t>
            </a: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Facilities Operation Meeting (FOM) week 28 of 2024</a:t>
            </a: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4AEE9E4-A26E-440D-8E11-BACFB577A6E4}" type="slidenum">
              <a:rPr kumimoji="0" lang="en-US" sz="12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156500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normAutofit/>
          </a:bodyPr>
          <a:lstStyle>
            <a:lvl1pPr>
              <a:defRPr sz="4800"/>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July 16, 2024</a:t>
            </a: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Facilities Operation Meeting (FOM) week 28 of 2024</a:t>
            </a: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4AEE9E4-A26E-440D-8E11-BACFB577A6E4}" type="slidenum">
              <a:rPr kumimoji="0" lang="en-US" sz="12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44990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197033"/>
            <a:ext cx="5181600" cy="497993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197033"/>
            <a:ext cx="5181600" cy="497993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July 16, 2024</a:t>
            </a: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Facilities Operation Meeting (FOM) week 28 of 2024</a:t>
            </a: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4AEE9E4-A26E-440D-8E11-BACFB577A6E4}" type="slidenum">
              <a:rPr kumimoji="0" lang="en-US" sz="12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04142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July 16, 2024</a:t>
            </a:r>
          </a:p>
        </p:txBody>
      </p:sp>
      <p:sp>
        <p:nvSpPr>
          <p:cNvPr id="8" name="Footer Placeholder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Facilities Operation Meeting (FOM) week 28 of 2024</a:t>
            </a:r>
          </a:p>
        </p:txBody>
      </p:sp>
      <p:sp>
        <p:nvSpPr>
          <p:cNvPr id="9" name="Slide Number Placeholder 8"/>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4AEE9E4-A26E-440D-8E11-BACFB577A6E4}" type="slidenum">
              <a:rPr kumimoji="0" lang="en-US" sz="12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19970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July 16, 2024</a:t>
            </a:r>
          </a:p>
        </p:txBody>
      </p:sp>
      <p:sp>
        <p:nvSpPr>
          <p:cNvPr id="4" name="Footer Placeholder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Facilities Operation Meeting (FOM) week 28 of 2024</a:t>
            </a:r>
          </a:p>
        </p:txBody>
      </p:sp>
      <p:sp>
        <p:nvSpPr>
          <p:cNvPr id="5" name="Slide Number Placeholder 4"/>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4AEE9E4-A26E-440D-8E11-BACFB577A6E4}" type="slidenum">
              <a:rPr kumimoji="0" lang="en-US" sz="12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717250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July 16, 2024</a:t>
            </a:r>
          </a:p>
        </p:txBody>
      </p:sp>
      <p:sp>
        <p:nvSpPr>
          <p:cNvPr id="3" name="Footer Placeholder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Facilities Operation Meeting (FOM) week 28 of 2024</a:t>
            </a:r>
          </a:p>
        </p:txBody>
      </p:sp>
      <p:sp>
        <p:nvSpPr>
          <p:cNvPr id="4"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4AEE9E4-A26E-440D-8E11-BACFB577A6E4}" type="slidenum">
              <a:rPr kumimoji="0" lang="en-US" sz="12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712821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987425"/>
            <a:ext cx="3932237" cy="1069974"/>
          </a:xfrm>
        </p:spPr>
        <p:txBody>
          <a:bodyPr anchor="b"/>
          <a:lstStyle>
            <a:lvl1pPr>
              <a:defRPr sz="3200"/>
            </a:lvl1pPr>
          </a:lstStyle>
          <a:p>
            <a:r>
              <a:rPr lang="en-US" dirty="0"/>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July 16, 2024</a:t>
            </a: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Facilities Operation Meeting (FOM) week 28 of 2024</a:t>
            </a: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4AEE9E4-A26E-440D-8E11-BACFB577A6E4}" type="slidenum">
              <a:rPr kumimoji="0" lang="en-US" sz="12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401721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987424"/>
            <a:ext cx="3932237" cy="1069975"/>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July 16, 2024</a:t>
            </a: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Facilities Operation Meeting (FOM) week 28 of 2024</a:t>
            </a: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4AEE9E4-A26E-440D-8E11-BACFB577A6E4}" type="slidenum">
              <a:rPr kumimoji="0" lang="en-US" sz="12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40633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625244"/>
            <a:ext cx="12192000" cy="2209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Placeholder 1"/>
          <p:cNvSpPr>
            <a:spLocks noGrp="1"/>
          </p:cNvSpPr>
          <p:nvPr>
            <p:ph type="title"/>
          </p:nvPr>
        </p:nvSpPr>
        <p:spPr>
          <a:xfrm>
            <a:off x="1046046" y="0"/>
            <a:ext cx="10099908" cy="673331"/>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32183" y="937779"/>
            <a:ext cx="11483579" cy="544873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10133215" y="6625244"/>
            <a:ext cx="2044931" cy="220926"/>
          </a:xfrm>
          <a:prstGeom prst="rect">
            <a:avLst/>
          </a:prstGeom>
        </p:spPr>
        <p:txBody>
          <a:bodyPr vert="horz" lIns="91440" tIns="45720" rIns="91440" bIns="45720" rtlCol="0" anchor="ctr"/>
          <a:lstStyle>
            <a:lvl1pPr algn="l">
              <a:defRPr sz="1200">
                <a:solidFill>
                  <a:schemeClr val="bg1"/>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July 16, 2024</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2394065" y="6625244"/>
            <a:ext cx="7403870" cy="220926"/>
          </a:xfrm>
          <a:prstGeom prst="rect">
            <a:avLst/>
          </a:prstGeom>
        </p:spPr>
        <p:txBody>
          <a:bodyPr vert="horz" lIns="91440" tIns="45720" rIns="91440" bIns="45720" rtlCol="0" anchor="ctr"/>
          <a:lstStyle>
            <a:lvl1pPr algn="ctr">
              <a:defRPr sz="1200">
                <a:solidFill>
                  <a:schemeClr val="bg1"/>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Facilities Operation Meeting (FOM) week 28 of 2024</a:t>
            </a:r>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8337" y="6625244"/>
            <a:ext cx="1037709" cy="220926"/>
          </a:xfrm>
          <a:prstGeom prst="rect">
            <a:avLst/>
          </a:prstGeom>
        </p:spPr>
        <p:txBody>
          <a:bodyPr vert="horz" lIns="91440" tIns="45720" rIns="91440" bIns="45720" rtlCol="0" anchor="ctr"/>
          <a:lstStyle>
            <a:lvl1pPr algn="ctr">
              <a:defRPr sz="1200">
                <a:solidFill>
                  <a:schemeClr val="bg1"/>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E4AEE9E4-A26E-440D-8E11-BACFB577A6E4}" type="slidenum">
              <a:rPr kumimoji="0" lang="en-US" sz="12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8" name="Picture 7"/>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0" y="0"/>
            <a:ext cx="664369" cy="664369"/>
          </a:xfrm>
          <a:prstGeom prst="rect">
            <a:avLst/>
          </a:prstGeom>
        </p:spPr>
      </p:pic>
      <p:sp>
        <p:nvSpPr>
          <p:cNvPr id="10" name="AutoShape 2" descr="https://linac4-project.web.cern.ch/linac4-project/img/Logo-Linac.gif"/>
          <p:cNvSpPr>
            <a:spLocks noChangeAspect="1" noChangeArrowheads="1"/>
          </p:cNvSpPr>
          <p:nvPr userDrawn="1"/>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AutoShape 4" descr="https://linac4-project.web.cern.ch/linac4-project/img/Logo-Linac.gif"/>
          <p:cNvSpPr>
            <a:spLocks noChangeAspect="1" noChangeArrowheads="1"/>
          </p:cNvSpPr>
          <p:nvPr userDrawn="1"/>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20658586"/>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49" r:id="rId13"/>
  </p:sldLayoutIdLst>
  <p:hf hdr="0"/>
  <p:txStyles>
    <p:titleStyle>
      <a:lvl1pPr algn="l" defTabSz="914400" rtl="0" eaLnBrk="1" latinLnBrk="0" hangingPunct="1">
        <a:lnSpc>
          <a:spcPct val="90000"/>
        </a:lnSpc>
        <a:spcBef>
          <a:spcPct val="0"/>
        </a:spcBef>
        <a:buNone/>
        <a:defRPr sz="3600" b="1" kern="1200">
          <a:solidFill>
            <a:schemeClr val="accent5">
              <a:lumMod val="75000"/>
            </a:schemeClr>
          </a:solidFill>
          <a:latin typeface="Tahoma" panose="020B0604030504040204" pitchFamily="34" charset="0"/>
          <a:ea typeface="Tahoma" panose="020B0604030504040204" pitchFamily="34" charset="0"/>
          <a:cs typeface="Tahoma" panose="020B0604030504040204" pitchFamily="34" charset="0"/>
        </a:defRPr>
      </a:lvl1pPr>
    </p:titleStyle>
    <p:bodyStyle>
      <a:lvl1pPr marL="228600" indent="-228600" algn="l" defTabSz="914400" rtl="0" eaLnBrk="1" latinLnBrk="0" hangingPunct="1">
        <a:lnSpc>
          <a:spcPct val="90000"/>
        </a:lnSpc>
        <a:spcBef>
          <a:spcPts val="1000"/>
        </a:spcBef>
        <a:buSzPct val="66000"/>
        <a:buFont typeface="Wingdings" panose="05000000000000000000" pitchFamily="2" charset="2"/>
        <a:buChar char="Ø"/>
        <a:defRPr sz="2200" kern="1200">
          <a:solidFill>
            <a:schemeClr val="accent5">
              <a:lumMod val="75000"/>
            </a:schemeClr>
          </a:solidFill>
          <a:latin typeface="Tahoma" panose="020B0604030504040204" pitchFamily="34" charset="0"/>
          <a:ea typeface="Tahoma" panose="020B0604030504040204" pitchFamily="34" charset="0"/>
          <a:cs typeface="Tahoma" panose="020B0604030504040204" pitchFamily="34" charset="0"/>
        </a:defRPr>
      </a:lvl1pPr>
      <a:lvl2pPr marL="457200" indent="-228600" algn="l" defTabSz="914400" rtl="0" eaLnBrk="1" latinLnBrk="0" hangingPunct="1">
        <a:lnSpc>
          <a:spcPct val="90000"/>
        </a:lnSpc>
        <a:spcBef>
          <a:spcPts val="500"/>
        </a:spcBef>
        <a:buFont typeface="Wingdings" panose="05000000000000000000" pitchFamily="2" charset="2"/>
        <a:buChar char="§"/>
        <a:defRPr sz="2000" kern="1200">
          <a:solidFill>
            <a:srgbClr val="0070C0"/>
          </a:solidFill>
          <a:latin typeface="Tahoma" panose="020B0604030504040204" pitchFamily="34" charset="0"/>
          <a:ea typeface="Tahoma" panose="020B0604030504040204" pitchFamily="34" charset="0"/>
          <a:cs typeface="Tahoma" panose="020B0604030504040204" pitchFamily="34" charset="0"/>
        </a:defRPr>
      </a:lvl2pPr>
      <a:lvl3pPr marL="685800" indent="-228600" algn="l" defTabSz="914400" rtl="0" eaLnBrk="1" latinLnBrk="0" hangingPunct="1">
        <a:lnSpc>
          <a:spcPct val="90000"/>
        </a:lnSpc>
        <a:spcBef>
          <a:spcPts val="500"/>
        </a:spcBef>
        <a:buFont typeface="Arial" panose="020B0604020202020204" pitchFamily="34" charset="0"/>
        <a:buChar char="•"/>
        <a:tabLst>
          <a:tab pos="1028700" algn="l"/>
        </a:tabLst>
        <a:defRPr sz="1800" kern="1200">
          <a:solidFill>
            <a:srgbClr val="3399FF"/>
          </a:solidFill>
          <a:latin typeface="Tahoma" panose="020B0604030504040204" pitchFamily="34" charset="0"/>
          <a:ea typeface="Tahoma" panose="020B0604030504040204" pitchFamily="34" charset="0"/>
          <a:cs typeface="Tahoma" panose="020B0604030504040204" pitchFamily="34" charset="0"/>
        </a:defRPr>
      </a:lvl3pPr>
      <a:lvl4pPr marL="971550" indent="-228600" algn="l" defTabSz="914400" rtl="0" eaLnBrk="1" latinLnBrk="0" hangingPunct="1">
        <a:lnSpc>
          <a:spcPct val="90000"/>
        </a:lnSpc>
        <a:spcBef>
          <a:spcPts val="500"/>
        </a:spcBef>
        <a:buFont typeface="Tahoma" panose="020B0604030504040204" pitchFamily="34" charset="0"/>
        <a:buChar char="‒"/>
        <a:defRPr sz="1800" kern="1200">
          <a:solidFill>
            <a:srgbClr val="C784D2"/>
          </a:solidFill>
          <a:latin typeface="Tahoma" panose="020B0604030504040204" pitchFamily="34" charset="0"/>
          <a:ea typeface="Tahoma" panose="020B0604030504040204" pitchFamily="34" charset="0"/>
          <a:cs typeface="Tahoma" panose="020B0604030504040204" pitchFamily="34" charset="0"/>
        </a:defRPr>
      </a:lvl4pPr>
      <a:lvl5pPr marL="1257300" indent="-228600" algn="l" defTabSz="914400" rtl="0" eaLnBrk="1" latinLnBrk="0" hangingPunct="1">
        <a:lnSpc>
          <a:spcPct val="90000"/>
        </a:lnSpc>
        <a:spcBef>
          <a:spcPts val="500"/>
        </a:spcBef>
        <a:buFont typeface="Arial" panose="020B0604020202020204" pitchFamily="34" charset="0"/>
        <a:buChar char="•"/>
        <a:defRPr sz="1600" kern="1200">
          <a:solidFill>
            <a:srgbClr val="B177A9"/>
          </a:solidFill>
          <a:latin typeface="Tahoma" panose="020B0604030504040204" pitchFamily="34" charset="0"/>
          <a:ea typeface="Tahoma" panose="020B0604030504040204" pitchFamily="34" charset="0"/>
          <a:cs typeface="Tahom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Subtitle 2"/>
          <p:cNvSpPr/>
          <p:nvPr/>
        </p:nvSpPr>
        <p:spPr>
          <a:xfrm>
            <a:off x="2334420" y="3572340"/>
            <a:ext cx="3648600" cy="2575800"/>
          </a:xfrm>
          <a:prstGeom prst="rect">
            <a:avLst/>
          </a:prstGeom>
          <a:noFill/>
          <a:ln w="0">
            <a:noFill/>
          </a:ln>
        </p:spPr>
        <p:style>
          <a:lnRef idx="0">
            <a:scrgbClr r="0" g="0" b="0"/>
          </a:lnRef>
          <a:fillRef idx="0">
            <a:scrgbClr r="0" g="0" b="0"/>
          </a:fillRef>
          <a:effectRef idx="0">
            <a:scrgbClr r="0" g="0" b="0"/>
          </a:effectRef>
          <a:fontRef idx="minor"/>
        </p:style>
        <p:txBody>
          <a:bodyPr numCol="1" spcCol="0" anchor="t">
            <a:noAutofit/>
          </a:bodyPr>
          <a:lstStyle/>
          <a:p>
            <a:pPr defTabSz="914400">
              <a:lnSpc>
                <a:spcPct val="90000"/>
              </a:lnSpc>
              <a:spcAft>
                <a:spcPts val="400"/>
              </a:spcAft>
              <a:tabLst>
                <a:tab pos="0" algn="l"/>
              </a:tabLst>
            </a:pPr>
            <a:r>
              <a:rPr lang="en-US" sz="2400" b="0" strike="noStrike" spc="-1" dirty="0">
                <a:solidFill>
                  <a:schemeClr val="dk1"/>
                </a:solidFill>
                <a:latin typeface="Calibri"/>
              </a:rPr>
              <a:t>P.K. Skowronski (FOM)</a:t>
            </a:r>
            <a:endParaRPr lang="en-US" sz="2400" b="0" strike="noStrike" spc="-1" dirty="0">
              <a:solidFill>
                <a:srgbClr val="000000"/>
              </a:solidFill>
              <a:latin typeface="Arial"/>
            </a:endParaRPr>
          </a:p>
          <a:p>
            <a:pPr defTabSz="914400">
              <a:lnSpc>
                <a:spcPct val="90000"/>
              </a:lnSpc>
              <a:spcAft>
                <a:spcPts val="400"/>
              </a:spcAft>
              <a:tabLst>
                <a:tab pos="0" algn="l"/>
              </a:tabLst>
            </a:pPr>
            <a:r>
              <a:rPr lang="en-US" sz="2400" b="0" strike="noStrike" spc="-1" dirty="0">
                <a:solidFill>
                  <a:schemeClr val="dk1"/>
                </a:solidFill>
                <a:latin typeface="Calibri"/>
              </a:rPr>
              <a:t>C. </a:t>
            </a:r>
            <a:r>
              <a:rPr lang="en-US" sz="2400" b="0" strike="noStrike" spc="-1" dirty="0" err="1">
                <a:solidFill>
                  <a:schemeClr val="dk1"/>
                </a:solidFill>
                <a:latin typeface="Calibri"/>
              </a:rPr>
              <a:t>Pruneaux</a:t>
            </a:r>
            <a:r>
              <a:rPr lang="en-US" sz="2400" b="0" strike="noStrike" spc="-1" dirty="0">
                <a:solidFill>
                  <a:schemeClr val="dk1"/>
                </a:solidFill>
                <a:latin typeface="Calibri"/>
              </a:rPr>
              <a:t> (TI)</a:t>
            </a:r>
            <a:endParaRPr lang="en-US" sz="2400" b="0" strike="noStrike" spc="-1" dirty="0">
              <a:solidFill>
                <a:srgbClr val="000000"/>
              </a:solidFill>
              <a:latin typeface="Arial"/>
            </a:endParaRPr>
          </a:p>
          <a:p>
            <a:pPr defTabSz="914400">
              <a:lnSpc>
                <a:spcPct val="90000"/>
              </a:lnSpc>
              <a:spcAft>
                <a:spcPts val="400"/>
              </a:spcAft>
              <a:tabLst>
                <a:tab pos="0" algn="l"/>
              </a:tabLst>
            </a:pPr>
            <a:r>
              <a:rPr lang="en-US" sz="2400" spc="-1" dirty="0">
                <a:solidFill>
                  <a:schemeClr val="dk1"/>
                </a:solidFill>
                <a:latin typeface="Calibri"/>
              </a:rPr>
              <a:t>J.-B. </a:t>
            </a:r>
            <a:r>
              <a:rPr lang="en-US" sz="2400" spc="-1" dirty="0" err="1">
                <a:solidFill>
                  <a:schemeClr val="dk1"/>
                </a:solidFill>
                <a:latin typeface="Calibri"/>
              </a:rPr>
              <a:t>Lallement</a:t>
            </a:r>
            <a:r>
              <a:rPr lang="en-US" sz="2400" b="0" strike="noStrike" spc="-1" dirty="0">
                <a:solidFill>
                  <a:schemeClr val="dk1"/>
                </a:solidFill>
                <a:latin typeface="Calibri"/>
              </a:rPr>
              <a:t> (LINAC4)</a:t>
            </a:r>
            <a:endParaRPr lang="en-US" sz="2400" b="0" strike="noStrike" spc="-1" dirty="0">
              <a:solidFill>
                <a:srgbClr val="000000"/>
              </a:solidFill>
              <a:latin typeface="Arial"/>
            </a:endParaRPr>
          </a:p>
          <a:p>
            <a:pPr defTabSz="914400">
              <a:lnSpc>
                <a:spcPct val="90000"/>
              </a:lnSpc>
              <a:spcAft>
                <a:spcPts val="400"/>
              </a:spcAft>
              <a:tabLst>
                <a:tab pos="0" algn="l"/>
              </a:tabLst>
            </a:pPr>
            <a:r>
              <a:rPr lang="en-US" sz="2400" b="0" strike="noStrike" spc="-1" dirty="0">
                <a:solidFill>
                  <a:schemeClr val="dk1"/>
                </a:solidFill>
                <a:latin typeface="+mn-lt"/>
              </a:rPr>
              <a:t>F. </a:t>
            </a:r>
            <a:r>
              <a:rPr lang="en-US" sz="2400" b="0" strike="noStrike" spc="-1" dirty="0" err="1">
                <a:solidFill>
                  <a:schemeClr val="dk1"/>
                </a:solidFill>
                <a:latin typeface="+mn-lt"/>
              </a:rPr>
              <a:t>Roncarolo</a:t>
            </a:r>
            <a:r>
              <a:rPr lang="en-US" sz="2400" b="0" strike="noStrike" spc="-1" dirty="0">
                <a:solidFill>
                  <a:schemeClr val="dk1"/>
                </a:solidFill>
                <a:latin typeface="+mn-lt"/>
              </a:rPr>
              <a:t> </a:t>
            </a:r>
            <a:r>
              <a:rPr lang="en-US" sz="2400" b="0" strike="noStrike" spc="-1" dirty="0">
                <a:solidFill>
                  <a:schemeClr val="dk1"/>
                </a:solidFill>
                <a:latin typeface="Calibri"/>
              </a:rPr>
              <a:t>(PSB)</a:t>
            </a:r>
            <a:endParaRPr lang="en-US" sz="2400" b="0" strike="noStrike" spc="-1" dirty="0">
              <a:solidFill>
                <a:srgbClr val="000000"/>
              </a:solidFill>
              <a:latin typeface="Arial"/>
            </a:endParaRPr>
          </a:p>
          <a:p>
            <a:pPr defTabSz="914400">
              <a:lnSpc>
                <a:spcPct val="90000"/>
              </a:lnSpc>
              <a:spcAft>
                <a:spcPts val="400"/>
              </a:spcAft>
              <a:tabLst>
                <a:tab pos="0" algn="l"/>
              </a:tabLst>
            </a:pPr>
            <a:r>
              <a:rPr lang="en-GB" sz="2400" spc="-1" dirty="0">
                <a:solidFill>
                  <a:schemeClr val="dk1"/>
                </a:solidFill>
                <a:latin typeface="Calibri"/>
              </a:rPr>
              <a:t>L. </a:t>
            </a:r>
            <a:r>
              <a:rPr lang="en-GB" sz="2400" spc="-1" dirty="0" err="1">
                <a:solidFill>
                  <a:schemeClr val="dk1"/>
                </a:solidFill>
                <a:latin typeface="Calibri"/>
              </a:rPr>
              <a:t>Fadakis</a:t>
            </a:r>
            <a:r>
              <a:rPr lang="en-GB" sz="2400" spc="-1" dirty="0">
                <a:solidFill>
                  <a:schemeClr val="dk1"/>
                </a:solidFill>
                <a:latin typeface="Calibri"/>
              </a:rPr>
              <a:t> </a:t>
            </a:r>
            <a:r>
              <a:rPr lang="en-US" sz="2400" b="0" strike="noStrike" spc="-1" dirty="0">
                <a:solidFill>
                  <a:schemeClr val="dk1"/>
                </a:solidFill>
                <a:latin typeface="Calibri"/>
              </a:rPr>
              <a:t>(ISOLDE)</a:t>
            </a:r>
          </a:p>
          <a:p>
            <a:pPr>
              <a:lnSpc>
                <a:spcPct val="90000"/>
              </a:lnSpc>
              <a:spcAft>
                <a:spcPts val="400"/>
              </a:spcAft>
              <a:tabLst>
                <a:tab pos="0" algn="l"/>
              </a:tabLst>
            </a:pPr>
            <a:r>
              <a:rPr lang="en-US" sz="2400" spc="-1" dirty="0">
                <a:solidFill>
                  <a:schemeClr val="dk1"/>
                </a:solidFill>
                <a:latin typeface="Calibri"/>
              </a:rPr>
              <a:t>Y. </a:t>
            </a:r>
            <a:r>
              <a:rPr lang="en-US" sz="2400" b="0" strike="noStrike" spc="-1" dirty="0" err="1">
                <a:solidFill>
                  <a:schemeClr val="dk1"/>
                </a:solidFill>
              </a:rPr>
              <a:t>Dutheil</a:t>
            </a:r>
            <a:r>
              <a:rPr lang="en-US" sz="2400" b="0" strike="noStrike" spc="-1" dirty="0">
                <a:solidFill>
                  <a:schemeClr val="dk1"/>
                </a:solidFill>
              </a:rPr>
              <a:t> </a:t>
            </a:r>
            <a:r>
              <a:rPr lang="en-US" sz="2400" b="0" strike="noStrike" spc="-1" dirty="0">
                <a:solidFill>
                  <a:schemeClr val="dk1"/>
                </a:solidFill>
                <a:latin typeface="Calibri"/>
              </a:rPr>
              <a:t>(PS)</a:t>
            </a:r>
          </a:p>
          <a:p>
            <a:pPr>
              <a:lnSpc>
                <a:spcPct val="90000"/>
              </a:lnSpc>
              <a:spcAft>
                <a:spcPts val="400"/>
              </a:spcAft>
              <a:tabLst>
                <a:tab pos="0" algn="l"/>
              </a:tabLst>
            </a:pPr>
            <a:r>
              <a:rPr lang="en-GB" sz="2400" spc="-1" dirty="0">
                <a:solidFill>
                  <a:schemeClr val="dk1"/>
                </a:solidFill>
              </a:rPr>
              <a:t>L. </a:t>
            </a:r>
            <a:r>
              <a:rPr lang="en-GB" sz="2400" b="0" strike="noStrike" spc="-1" dirty="0" err="1">
                <a:solidFill>
                  <a:schemeClr val="dk1"/>
                </a:solidFill>
                <a:latin typeface="+mn-lt"/>
              </a:rPr>
              <a:t>Nevay</a:t>
            </a:r>
            <a:r>
              <a:rPr lang="en-GB" sz="2400" spc="-1" dirty="0">
                <a:solidFill>
                  <a:schemeClr val="dk1"/>
                </a:solidFill>
              </a:rPr>
              <a:t> </a:t>
            </a:r>
            <a:r>
              <a:rPr lang="en-US" sz="2400" b="0" strike="noStrike" spc="-1" dirty="0">
                <a:solidFill>
                  <a:schemeClr val="dk1"/>
                </a:solidFill>
                <a:latin typeface="+mn-lt"/>
              </a:rPr>
              <a:t>(EA, NA)</a:t>
            </a:r>
          </a:p>
          <a:p>
            <a:pPr>
              <a:lnSpc>
                <a:spcPct val="90000"/>
              </a:lnSpc>
              <a:spcAft>
                <a:spcPts val="400"/>
              </a:spcAft>
              <a:tabLst>
                <a:tab pos="0" algn="l"/>
              </a:tabLst>
            </a:pPr>
            <a:endParaRPr lang="en-US" sz="2400" b="0" strike="noStrike" spc="-1" dirty="0">
              <a:solidFill>
                <a:schemeClr val="dk1"/>
              </a:solidFill>
              <a:latin typeface="+mn-lt"/>
            </a:endParaRPr>
          </a:p>
          <a:p>
            <a:pPr>
              <a:lnSpc>
                <a:spcPct val="90000"/>
              </a:lnSpc>
              <a:spcAft>
                <a:spcPts val="400"/>
              </a:spcAft>
              <a:tabLst>
                <a:tab pos="0" algn="l"/>
              </a:tabLst>
            </a:pPr>
            <a:endParaRPr lang="en-US" sz="2400" b="0" strike="noStrike" spc="-1" dirty="0">
              <a:solidFill>
                <a:srgbClr val="000000"/>
              </a:solidFill>
              <a:latin typeface="Arial"/>
            </a:endParaRPr>
          </a:p>
          <a:p>
            <a:pPr defTabSz="914400">
              <a:lnSpc>
                <a:spcPct val="90000"/>
              </a:lnSpc>
              <a:spcAft>
                <a:spcPts val="400"/>
              </a:spcAft>
              <a:tabLst>
                <a:tab pos="0" algn="l"/>
              </a:tabLst>
            </a:pPr>
            <a:endParaRPr lang="en-US" sz="2400" b="0" strike="noStrike" spc="-1" dirty="0">
              <a:solidFill>
                <a:srgbClr val="000000"/>
              </a:solidFill>
              <a:latin typeface="Arial"/>
            </a:endParaRPr>
          </a:p>
        </p:txBody>
      </p:sp>
      <p:sp>
        <p:nvSpPr>
          <p:cNvPr id="41" name="PlaceHolder 1"/>
          <p:cNvSpPr>
            <a:spLocks noGrp="1"/>
          </p:cNvSpPr>
          <p:nvPr>
            <p:ph type="title"/>
          </p:nvPr>
        </p:nvSpPr>
        <p:spPr>
          <a:xfrm>
            <a:off x="1523880" y="133560"/>
            <a:ext cx="9143640" cy="3316320"/>
          </a:xfrm>
          <a:prstGeom prst="rect">
            <a:avLst/>
          </a:prstGeom>
          <a:noFill/>
          <a:ln w="0">
            <a:noFill/>
          </a:ln>
        </p:spPr>
        <p:txBody>
          <a:bodyPr lIns="91440" tIns="45720" rIns="91440" bIns="45720" anchor="b">
            <a:normAutofit/>
          </a:bodyPr>
          <a:lstStyle/>
          <a:p>
            <a:pPr indent="0" algn="ctr" defTabSz="914400">
              <a:lnSpc>
                <a:spcPct val="90000"/>
              </a:lnSpc>
              <a:spcBef>
                <a:spcPts val="1800"/>
              </a:spcBef>
              <a:spcAft>
                <a:spcPts val="1800"/>
              </a:spcAft>
              <a:buNone/>
            </a:pPr>
            <a:r>
              <a:rPr lang="en-US" sz="6000" b="1" strike="noStrike" spc="-1" dirty="0">
                <a:solidFill>
                  <a:schemeClr val="dk1"/>
                </a:solidFill>
                <a:latin typeface="Calibri Light"/>
              </a:rPr>
              <a:t>FOM Week </a:t>
            </a:r>
            <a:r>
              <a:rPr lang="en-US" sz="6000" b="1" spc="-1" dirty="0">
                <a:solidFill>
                  <a:schemeClr val="dk1"/>
                </a:solidFill>
                <a:latin typeface="Calibri Light"/>
              </a:rPr>
              <a:t>28</a:t>
            </a:r>
            <a:br>
              <a:rPr sz="6000" dirty="0"/>
            </a:br>
            <a:br>
              <a:rPr sz="1800" dirty="0"/>
            </a:br>
            <a:r>
              <a:rPr lang="en-GB" sz="4400" b="1" strike="noStrike" spc="-1" dirty="0">
                <a:solidFill>
                  <a:srgbClr val="1A63A0"/>
                </a:solidFill>
                <a:latin typeface="Roboto"/>
              </a:rPr>
              <a:t>Summary of the Reports from </a:t>
            </a:r>
            <a:br>
              <a:rPr sz="4400" dirty="0"/>
            </a:br>
            <a:r>
              <a:rPr lang="en-GB" sz="4400" b="1" strike="noStrike" spc="-1" dirty="0">
                <a:solidFill>
                  <a:srgbClr val="1A63A0"/>
                </a:solidFill>
                <a:latin typeface="Roboto"/>
              </a:rPr>
              <a:t>the Accelerators and Facilities</a:t>
            </a:r>
            <a:br>
              <a:rPr sz="4400" dirty="0"/>
            </a:br>
            <a:br>
              <a:rPr lang="en-GB" sz="1800" dirty="0"/>
            </a:br>
            <a:r>
              <a:rPr lang="en-US" sz="3200" dirty="0"/>
              <a:t>08 June 9AM </a:t>
            </a:r>
            <a:r>
              <a:rPr lang="en-US" sz="3200" dirty="0">
                <a:sym typeface="Wingdings" pitchFamily="2" charset="2"/>
              </a:rPr>
              <a:t> 15 June 9AM</a:t>
            </a:r>
            <a:endParaRPr lang="en-US" sz="3200" b="0" strike="noStrike" spc="-1" dirty="0">
              <a:solidFill>
                <a:schemeClr val="dk1"/>
              </a:solidFill>
              <a:latin typeface="Calibri"/>
            </a:endParaRPr>
          </a:p>
        </p:txBody>
      </p:sp>
      <p:sp>
        <p:nvSpPr>
          <p:cNvPr id="3" name="Footer Placeholder 2">
            <a:extLst>
              <a:ext uri="{FF2B5EF4-FFF2-40B4-BE49-F238E27FC236}">
                <a16:creationId xmlns:a16="http://schemas.microsoft.com/office/drawing/2014/main" id="{CB86D587-1CB6-3FD3-9CE1-DF7D9C7F0977}"/>
              </a:ext>
            </a:extLst>
          </p:cNvPr>
          <p:cNvSpPr>
            <a:spLocks noGrp="1"/>
          </p:cNvSpPr>
          <p:nvPr>
            <p:ph type="ftr" idx="2"/>
          </p:nvPr>
        </p:nvSpPr>
        <p:spPr/>
        <p:txBody>
          <a:bodyPr/>
          <a:lstStyle/>
          <a:p>
            <a:r>
              <a:rPr lang="en-US"/>
              <a:t>Facilities Operation Meeting (FOM) week 28 of 2024</a:t>
            </a:r>
            <a:endParaRPr lang="en-GB"/>
          </a:p>
        </p:txBody>
      </p:sp>
      <p:sp>
        <p:nvSpPr>
          <p:cNvPr id="4" name="Slide Number Placeholder 3">
            <a:extLst>
              <a:ext uri="{FF2B5EF4-FFF2-40B4-BE49-F238E27FC236}">
                <a16:creationId xmlns:a16="http://schemas.microsoft.com/office/drawing/2014/main" id="{E6D8CFA6-EFA8-3018-41D4-5C9856242D4D}"/>
              </a:ext>
            </a:extLst>
          </p:cNvPr>
          <p:cNvSpPr>
            <a:spLocks noGrp="1"/>
          </p:cNvSpPr>
          <p:nvPr>
            <p:ph type="sldNum" idx="3"/>
          </p:nvPr>
        </p:nvSpPr>
        <p:spPr/>
        <p:txBody>
          <a:bodyPr/>
          <a:lstStyle/>
          <a:p>
            <a:fld id="{2662D863-255A-450A-BC30-356E2B399C43}" type="slidenum">
              <a:rPr lang="en-US" smtClean="0"/>
              <a:t>1</a:t>
            </a:fld>
            <a:endParaRPr lang="en-US"/>
          </a:p>
        </p:txBody>
      </p:sp>
      <p:sp>
        <p:nvSpPr>
          <p:cNvPr id="2" name="Date Placeholder 1">
            <a:extLst>
              <a:ext uri="{FF2B5EF4-FFF2-40B4-BE49-F238E27FC236}">
                <a16:creationId xmlns:a16="http://schemas.microsoft.com/office/drawing/2014/main" id="{0891157A-047A-7347-3B8E-D5A627493373}"/>
              </a:ext>
            </a:extLst>
          </p:cNvPr>
          <p:cNvSpPr>
            <a:spLocks noGrp="1"/>
          </p:cNvSpPr>
          <p:nvPr>
            <p:ph type="dt" idx="1"/>
          </p:nvPr>
        </p:nvSpPr>
        <p:spPr/>
        <p:txBody>
          <a:bodyPr/>
          <a:lstStyle/>
          <a:p>
            <a:r>
              <a:rPr lang="en-US"/>
              <a:t>July 16, 2024</a:t>
            </a:r>
            <a:endParaRPr lang="fr-FR"/>
          </a:p>
        </p:txBody>
      </p:sp>
      <p:sp>
        <p:nvSpPr>
          <p:cNvPr id="43" name="TextBox 2"/>
          <p:cNvSpPr/>
          <p:nvPr/>
        </p:nvSpPr>
        <p:spPr>
          <a:xfrm>
            <a:off x="6095880" y="3564720"/>
            <a:ext cx="5884200" cy="2725446"/>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914400">
              <a:lnSpc>
                <a:spcPct val="90000"/>
              </a:lnSpc>
              <a:spcAft>
                <a:spcPts val="400"/>
              </a:spcAft>
            </a:pPr>
            <a:r>
              <a:rPr lang="en-GB" sz="2400" b="0" strike="noStrike" spc="-1" dirty="0">
                <a:solidFill>
                  <a:schemeClr val="dk1"/>
                </a:solidFill>
                <a:latin typeface="+mn-lt"/>
              </a:rPr>
              <a:t>M. </a:t>
            </a:r>
            <a:r>
              <a:rPr lang="en-GB" sz="2400" b="0" strike="noStrike" spc="-1" dirty="0" err="1">
                <a:solidFill>
                  <a:schemeClr val="dk1"/>
                </a:solidFill>
                <a:latin typeface="+mn-lt"/>
              </a:rPr>
              <a:t>Bacak</a:t>
            </a:r>
            <a:r>
              <a:rPr lang="en-US" sz="2400" spc="-1" dirty="0">
                <a:solidFill>
                  <a:schemeClr val="dk1"/>
                </a:solidFill>
              </a:rPr>
              <a:t> (</a:t>
            </a:r>
            <a:r>
              <a:rPr lang="en-US" sz="2400" spc="-1" dirty="0" err="1">
                <a:solidFill>
                  <a:schemeClr val="dk1"/>
                </a:solidFill>
              </a:rPr>
              <a:t>nTOF</a:t>
            </a:r>
            <a:r>
              <a:rPr lang="en-US" sz="2400" spc="-1" dirty="0">
                <a:solidFill>
                  <a:schemeClr val="dk1"/>
                </a:solidFill>
              </a:rPr>
              <a:t>)</a:t>
            </a:r>
            <a:endParaRPr lang="en-US" sz="2400" spc="-1" dirty="0">
              <a:solidFill>
                <a:schemeClr val="dk1"/>
              </a:solidFill>
              <a:latin typeface="Calibri"/>
            </a:endParaRPr>
          </a:p>
          <a:p>
            <a:pPr defTabSz="914400">
              <a:lnSpc>
                <a:spcPct val="90000"/>
              </a:lnSpc>
              <a:spcAft>
                <a:spcPts val="400"/>
              </a:spcAft>
            </a:pPr>
            <a:r>
              <a:rPr lang="en-US" sz="2400" b="0" strike="noStrike" spc="-1" dirty="0">
                <a:solidFill>
                  <a:schemeClr val="dk1"/>
                </a:solidFill>
                <a:latin typeface="Calibri"/>
              </a:rPr>
              <a:t>L. Ponce (AD)</a:t>
            </a:r>
            <a:endParaRPr lang="en-US" sz="2400" b="0" strike="noStrike" spc="-1" dirty="0">
              <a:solidFill>
                <a:srgbClr val="000000"/>
              </a:solidFill>
              <a:latin typeface="Arial"/>
            </a:endParaRPr>
          </a:p>
          <a:p>
            <a:pPr defTabSz="914400">
              <a:lnSpc>
                <a:spcPct val="90000"/>
              </a:lnSpc>
              <a:spcAft>
                <a:spcPts val="400"/>
              </a:spcAft>
            </a:pPr>
            <a:r>
              <a:rPr lang="en-US" sz="2400" spc="-1" dirty="0">
                <a:solidFill>
                  <a:schemeClr val="dk1"/>
                </a:solidFill>
                <a:latin typeface="Calibri"/>
              </a:rPr>
              <a:t>P</a:t>
            </a:r>
            <a:r>
              <a:rPr lang="en-US" sz="2400" b="0" strike="noStrike" spc="-1" dirty="0">
                <a:solidFill>
                  <a:schemeClr val="dk1"/>
                </a:solidFill>
                <a:latin typeface="Calibri"/>
              </a:rPr>
              <a:t>. </a:t>
            </a:r>
            <a:r>
              <a:rPr lang="en-US" sz="2400" b="0" strike="noStrike" spc="-1" dirty="0" err="1">
                <a:solidFill>
                  <a:schemeClr val="dk1"/>
                </a:solidFill>
                <a:latin typeface="Calibri"/>
              </a:rPr>
              <a:t>Arrutia</a:t>
            </a:r>
            <a:r>
              <a:rPr lang="en-US" sz="2400" b="0" strike="noStrike" spc="-1" dirty="0">
                <a:solidFill>
                  <a:schemeClr val="dk1"/>
                </a:solidFill>
                <a:latin typeface="Calibri"/>
              </a:rPr>
              <a:t> (SPS)</a:t>
            </a:r>
            <a:endParaRPr lang="en-US" sz="2400" b="0" strike="noStrike" spc="-1" dirty="0">
              <a:solidFill>
                <a:srgbClr val="000000"/>
              </a:solidFill>
              <a:latin typeface="Arial"/>
            </a:endParaRPr>
          </a:p>
          <a:p>
            <a:pPr defTabSz="914400">
              <a:lnSpc>
                <a:spcPct val="90000"/>
              </a:lnSpc>
              <a:spcAft>
                <a:spcPts val="400"/>
              </a:spcAft>
            </a:pPr>
            <a:r>
              <a:rPr lang="en-US" sz="2400" b="0" strike="noStrike" spc="-1" dirty="0">
                <a:solidFill>
                  <a:schemeClr val="dk1"/>
                </a:solidFill>
                <a:latin typeface="Calibri"/>
              </a:rPr>
              <a:t>M. </a:t>
            </a:r>
            <a:r>
              <a:rPr lang="en-US" sz="2400" b="0" strike="noStrike" spc="-1" dirty="0">
                <a:solidFill>
                  <a:schemeClr val="dk1"/>
                </a:solidFill>
                <a:latin typeface="+mn-lt"/>
              </a:rPr>
              <a:t>Bergamaschi</a:t>
            </a:r>
            <a:r>
              <a:rPr lang="en-US" sz="2400" b="0" strike="noStrike" spc="-1" dirty="0">
                <a:solidFill>
                  <a:schemeClr val="dk1"/>
                </a:solidFill>
                <a:latin typeface="Calibri"/>
              </a:rPr>
              <a:t> (AWAKE)</a:t>
            </a:r>
          </a:p>
          <a:p>
            <a:pPr defTabSz="914400">
              <a:lnSpc>
                <a:spcPct val="90000"/>
              </a:lnSpc>
              <a:spcAft>
                <a:spcPts val="400"/>
              </a:spcAft>
            </a:pPr>
            <a:r>
              <a:rPr lang="en-US" sz="2400" spc="-1" dirty="0">
                <a:solidFill>
                  <a:schemeClr val="dk1"/>
                </a:solidFill>
                <a:latin typeface="Calibri"/>
              </a:rPr>
              <a:t>R. Scrivens (LINAC3)</a:t>
            </a:r>
            <a:endParaRPr lang="en-US" sz="2400" b="0" strike="noStrike" spc="-1" dirty="0">
              <a:solidFill>
                <a:srgbClr val="000000"/>
              </a:solidFill>
              <a:latin typeface="Arial"/>
            </a:endParaRPr>
          </a:p>
          <a:p>
            <a:pPr defTabSz="914400">
              <a:lnSpc>
                <a:spcPct val="90000"/>
              </a:lnSpc>
              <a:spcAft>
                <a:spcPts val="400"/>
              </a:spcAft>
            </a:pPr>
            <a:r>
              <a:rPr lang="en-US" sz="2400" b="0" strike="noStrike" spc="-1" dirty="0">
                <a:solidFill>
                  <a:schemeClr val="dk1"/>
                </a:solidFill>
                <a:latin typeface="Calibri"/>
              </a:rPr>
              <a:t>P</a:t>
            </a:r>
            <a:r>
              <a:rPr lang="en-US" sz="2400" spc="-1" dirty="0">
                <a:solidFill>
                  <a:schemeClr val="dk1"/>
                </a:solidFill>
                <a:latin typeface="Calibri"/>
              </a:rPr>
              <a:t>. </a:t>
            </a:r>
            <a:r>
              <a:rPr lang="en-US" sz="2400" spc="-1" dirty="0" err="1">
                <a:solidFill>
                  <a:schemeClr val="dk1"/>
                </a:solidFill>
                <a:latin typeface="Calibri"/>
              </a:rPr>
              <a:t>Korysko</a:t>
            </a:r>
            <a:r>
              <a:rPr lang="en-US" sz="2400" spc="-1" dirty="0">
                <a:solidFill>
                  <a:schemeClr val="dk1"/>
                </a:solidFill>
                <a:latin typeface="Calibri"/>
              </a:rPr>
              <a:t> </a:t>
            </a:r>
            <a:r>
              <a:rPr lang="en-US" sz="2400" b="0" strike="noStrike" spc="-1" dirty="0">
                <a:solidFill>
                  <a:schemeClr val="dk1"/>
                </a:solidFill>
                <a:latin typeface="Calibri"/>
              </a:rPr>
              <a:t>(CLEAR)</a:t>
            </a:r>
            <a:endParaRPr lang="en-US" sz="2400" b="0" strike="noStrike" spc="-1" dirty="0">
              <a:solidFill>
                <a:srgbClr val="000000"/>
              </a:solidFill>
              <a:latin typeface="Arial"/>
            </a:endParaRPr>
          </a:p>
          <a:p>
            <a:pPr defTabSz="914400">
              <a:lnSpc>
                <a:spcPct val="90000"/>
              </a:lnSpc>
              <a:spcAft>
                <a:spcPts val="400"/>
              </a:spcAft>
            </a:pPr>
            <a:r>
              <a:rPr lang="en-US" sz="2400" b="0" strike="noStrike" spc="-1" dirty="0">
                <a:solidFill>
                  <a:schemeClr val="dk1"/>
                </a:solidFill>
                <a:latin typeface="Calibri"/>
              </a:rPr>
              <a:t>D. Nisbet (LHC)</a:t>
            </a:r>
            <a:endParaRPr lang="en-US" sz="2400" b="0" strike="noStrike" spc="-1" dirty="0">
              <a:solidFill>
                <a:srgbClr val="000000"/>
              </a:solidFill>
              <a:latin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1ABF55-F2C1-C02E-4408-C70499AAA488}"/>
              </a:ext>
            </a:extLst>
          </p:cNvPr>
          <p:cNvSpPr>
            <a:spLocks noGrp="1"/>
          </p:cNvSpPr>
          <p:nvPr>
            <p:ph type="title"/>
          </p:nvPr>
        </p:nvSpPr>
        <p:spPr/>
        <p:txBody>
          <a:bodyPr/>
          <a:lstStyle/>
          <a:p>
            <a:r>
              <a:rPr lang="en-US" dirty="0"/>
              <a:t>Summary of </a:t>
            </a:r>
            <a:r>
              <a:rPr lang="en-US" dirty="0" err="1"/>
              <a:t>nTOF</a:t>
            </a:r>
            <a:endParaRPr lang="en-GB" dirty="0"/>
          </a:p>
        </p:txBody>
      </p:sp>
      <p:sp>
        <p:nvSpPr>
          <p:cNvPr id="3" name="Content Placeholder 2">
            <a:extLst>
              <a:ext uri="{FF2B5EF4-FFF2-40B4-BE49-F238E27FC236}">
                <a16:creationId xmlns:a16="http://schemas.microsoft.com/office/drawing/2014/main" id="{3F369B5F-2804-EE65-7EA7-417C5C099406}"/>
              </a:ext>
            </a:extLst>
          </p:cNvPr>
          <p:cNvSpPr>
            <a:spLocks noGrp="1"/>
          </p:cNvSpPr>
          <p:nvPr>
            <p:ph idx="1"/>
          </p:nvPr>
        </p:nvSpPr>
        <p:spPr>
          <a:xfrm>
            <a:off x="332183" y="907299"/>
            <a:ext cx="11483579" cy="5448733"/>
          </a:xfrm>
        </p:spPr>
        <p:txBody>
          <a:bodyPr/>
          <a:lstStyle/>
          <a:p>
            <a:r>
              <a:rPr lang="en-US" dirty="0"/>
              <a:t>Coordination: Michael </a:t>
            </a:r>
            <a:r>
              <a:rPr lang="en-US" dirty="0" err="1"/>
              <a:t>Bacak</a:t>
            </a:r>
            <a:r>
              <a:rPr lang="en-US" dirty="0"/>
              <a:t> </a:t>
            </a:r>
            <a:r>
              <a:rPr lang="en-US" dirty="0">
                <a:sym typeface="Wingdings" panose="05000000000000000000" pitchFamily="2" charset="2"/>
              </a:rPr>
              <a:t> </a:t>
            </a:r>
            <a:r>
              <a:rPr lang="en-US" dirty="0"/>
              <a:t>Michael </a:t>
            </a:r>
            <a:r>
              <a:rPr lang="en-US" dirty="0" err="1"/>
              <a:t>Bacak</a:t>
            </a:r>
            <a:endParaRPr lang="en-US" dirty="0"/>
          </a:p>
          <a:p>
            <a:r>
              <a:rPr lang="en-GB" dirty="0"/>
              <a:t>Activities</a:t>
            </a:r>
          </a:p>
          <a:p>
            <a:pPr lvl="1"/>
            <a:r>
              <a:rPr lang="en-GB" dirty="0"/>
              <a:t>Smooth data taking in all experimental areas</a:t>
            </a:r>
          </a:p>
          <a:p>
            <a:pPr lvl="1"/>
            <a:r>
              <a:rPr lang="en-GB" dirty="0"/>
              <a:t>Mounting of the </a:t>
            </a:r>
            <a:r>
              <a:rPr lang="en-GB" dirty="0" err="1"/>
              <a:t>Ar</a:t>
            </a:r>
            <a:r>
              <a:rPr lang="en-GB" dirty="0"/>
              <a:t>(n, g) experimental set-up in EAR2 and start with the container gaseous target still empty</a:t>
            </a:r>
          </a:p>
          <a:p>
            <a:r>
              <a:rPr lang="en-GB" dirty="0"/>
              <a:t>No issues</a:t>
            </a:r>
          </a:p>
          <a:p>
            <a:r>
              <a:rPr lang="en-GB" dirty="0"/>
              <a:t>Plans: many interventions are in program during the Technical stop</a:t>
            </a:r>
          </a:p>
          <a:p>
            <a:pPr lvl="1"/>
            <a:r>
              <a:rPr lang="en-GB" dirty="0"/>
              <a:t>EAR1: ending of Er(n, g) and starting of Cu(n, g) measurements</a:t>
            </a:r>
          </a:p>
          <a:p>
            <a:pPr lvl="1"/>
            <a:r>
              <a:rPr lang="en-GB" dirty="0"/>
              <a:t>EAR2: </a:t>
            </a:r>
            <a:r>
              <a:rPr lang="en-GB" dirty="0" err="1"/>
              <a:t>Ar</a:t>
            </a:r>
            <a:r>
              <a:rPr lang="en-GB" dirty="0"/>
              <a:t>(n, g), measurements at different gas pressure (200-300 bar)</a:t>
            </a:r>
          </a:p>
          <a:p>
            <a:pPr lvl="1"/>
            <a:r>
              <a:rPr lang="en-GB" dirty="0"/>
              <a:t>NEAR: activation measurements</a:t>
            </a:r>
          </a:p>
          <a:p>
            <a:r>
              <a:rPr lang="en-GB" dirty="0"/>
              <a:t>Access request: July 17 from 8h to 16h</a:t>
            </a:r>
          </a:p>
          <a:p>
            <a:pPr lvl="1"/>
            <a:endParaRPr lang="en-GB" dirty="0"/>
          </a:p>
        </p:txBody>
      </p:sp>
      <p:sp>
        <p:nvSpPr>
          <p:cNvPr id="4" name="Date Placeholder 3">
            <a:extLst>
              <a:ext uri="{FF2B5EF4-FFF2-40B4-BE49-F238E27FC236}">
                <a16:creationId xmlns:a16="http://schemas.microsoft.com/office/drawing/2014/main" id="{2C6D3BCC-B0F6-48FC-1A4D-BD57567D1A11}"/>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July 16, 2024</a:t>
            </a:r>
          </a:p>
        </p:txBody>
      </p:sp>
      <p:sp>
        <p:nvSpPr>
          <p:cNvPr id="5" name="Footer Placeholder 4">
            <a:extLst>
              <a:ext uri="{FF2B5EF4-FFF2-40B4-BE49-F238E27FC236}">
                <a16:creationId xmlns:a16="http://schemas.microsoft.com/office/drawing/2014/main" id="{E495A4CA-86F5-ACAA-684B-D9352C469E1C}"/>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Facilities Operation Meeting (FOM) week 28 of 2024</a:t>
            </a:r>
          </a:p>
        </p:txBody>
      </p:sp>
      <p:sp>
        <p:nvSpPr>
          <p:cNvPr id="6" name="Slide Number Placeholder 5">
            <a:extLst>
              <a:ext uri="{FF2B5EF4-FFF2-40B4-BE49-F238E27FC236}">
                <a16:creationId xmlns:a16="http://schemas.microsoft.com/office/drawing/2014/main" id="{D272C685-EEC3-F93B-A676-4C4A494B486A}"/>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4AEE9E4-A26E-440D-8E11-BACFB577A6E4}" type="slidenum">
              <a:rPr kumimoji="0" lang="en-US" sz="12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69454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D9ABE7-7E4E-DE30-6BF0-EE5872529203}"/>
              </a:ext>
            </a:extLst>
          </p:cNvPr>
          <p:cNvSpPr>
            <a:spLocks noGrp="1"/>
          </p:cNvSpPr>
          <p:nvPr>
            <p:ph type="title"/>
          </p:nvPr>
        </p:nvSpPr>
        <p:spPr/>
        <p:txBody>
          <a:bodyPr/>
          <a:lstStyle/>
          <a:p>
            <a:r>
              <a:rPr lang="en-US" dirty="0"/>
              <a:t>Summary of AD</a:t>
            </a:r>
            <a:endParaRPr lang="en-GB" dirty="0"/>
          </a:p>
        </p:txBody>
      </p:sp>
      <p:sp>
        <p:nvSpPr>
          <p:cNvPr id="3" name="Content Placeholder 2">
            <a:extLst>
              <a:ext uri="{FF2B5EF4-FFF2-40B4-BE49-F238E27FC236}">
                <a16:creationId xmlns:a16="http://schemas.microsoft.com/office/drawing/2014/main" id="{8DA2C483-E27E-A065-49B3-DC1DBF662EFB}"/>
              </a:ext>
            </a:extLst>
          </p:cNvPr>
          <p:cNvSpPr>
            <a:spLocks noGrp="1"/>
          </p:cNvSpPr>
          <p:nvPr>
            <p:ph idx="1"/>
          </p:nvPr>
        </p:nvSpPr>
        <p:spPr>
          <a:xfrm>
            <a:off x="317509" y="1526512"/>
            <a:ext cx="11483579" cy="5098732"/>
          </a:xfrm>
        </p:spPr>
        <p:txBody>
          <a:bodyPr>
            <a:normAutofit/>
          </a:bodyPr>
          <a:lstStyle/>
          <a:p>
            <a:r>
              <a:rPr lang="en-GB" dirty="0"/>
              <a:t>Summary</a:t>
            </a:r>
          </a:p>
          <a:p>
            <a:pPr lvl="1"/>
            <a:r>
              <a:rPr lang="en-GB" dirty="0"/>
              <a:t>Good week in terms of availability but several periods of degraded performance alternating with good ones </a:t>
            </a:r>
          </a:p>
          <a:p>
            <a:endParaRPr lang="en-GB" dirty="0"/>
          </a:p>
          <a:p>
            <a:r>
              <a:rPr lang="en-GB" dirty="0"/>
              <a:t>Activities</a:t>
            </a:r>
          </a:p>
          <a:p>
            <a:pPr lvl="1"/>
            <a:r>
              <a:rPr lang="en-GB" dirty="0"/>
              <a:t>Reduced intensity over the week-end due to degraded mode of the AD magnetic horn </a:t>
            </a:r>
          </a:p>
          <a:p>
            <a:pPr lvl="2"/>
            <a:r>
              <a:rPr lang="en-GB" dirty="0"/>
              <a:t>Reduced pulse voltage resulting in ~10 % loss in </a:t>
            </a:r>
            <a:r>
              <a:rPr lang="en-GB" dirty="0" err="1"/>
              <a:t>pbars</a:t>
            </a:r>
            <a:r>
              <a:rPr lang="en-GB" dirty="0"/>
              <a:t> yield</a:t>
            </a:r>
          </a:p>
          <a:p>
            <a:pPr lvl="1"/>
            <a:r>
              <a:rPr lang="en-GB" dirty="0"/>
              <a:t>Access in AD for He refill of the BCCCA</a:t>
            </a:r>
          </a:p>
          <a:p>
            <a:pPr lvl="1"/>
            <a:r>
              <a:rPr lang="en-GB" dirty="0"/>
              <a:t>MD on varying proton bunch length and emittance with a single bunch to observe </a:t>
            </a:r>
            <a:r>
              <a:rPr lang="en-GB" dirty="0" err="1"/>
              <a:t>pbars</a:t>
            </a:r>
            <a:r>
              <a:rPr lang="en-GB" dirty="0"/>
              <a:t> yield dependence on these parameters</a:t>
            </a:r>
          </a:p>
          <a:p>
            <a:endParaRPr lang="en-GB" dirty="0"/>
          </a:p>
          <a:p>
            <a:pPr lvl="1"/>
            <a:endParaRPr lang="en-GB" dirty="0"/>
          </a:p>
          <a:p>
            <a:pPr lvl="1"/>
            <a:endParaRPr lang="en-GB" dirty="0"/>
          </a:p>
        </p:txBody>
      </p:sp>
      <p:sp>
        <p:nvSpPr>
          <p:cNvPr id="4" name="Date Placeholder 3">
            <a:extLst>
              <a:ext uri="{FF2B5EF4-FFF2-40B4-BE49-F238E27FC236}">
                <a16:creationId xmlns:a16="http://schemas.microsoft.com/office/drawing/2014/main" id="{B8357055-FF41-BAFD-7289-281AA37E53B1}"/>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July 16, 2024</a:t>
            </a:r>
          </a:p>
        </p:txBody>
      </p:sp>
      <p:sp>
        <p:nvSpPr>
          <p:cNvPr id="5" name="Footer Placeholder 4">
            <a:extLst>
              <a:ext uri="{FF2B5EF4-FFF2-40B4-BE49-F238E27FC236}">
                <a16:creationId xmlns:a16="http://schemas.microsoft.com/office/drawing/2014/main" id="{8EB919EB-D818-C080-B634-BE52FE8683E0}"/>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Facilities Operation Meeting (FOM) week 28 of 2024</a:t>
            </a:r>
          </a:p>
        </p:txBody>
      </p:sp>
      <p:sp>
        <p:nvSpPr>
          <p:cNvPr id="6" name="Slide Number Placeholder 5">
            <a:extLst>
              <a:ext uri="{FF2B5EF4-FFF2-40B4-BE49-F238E27FC236}">
                <a16:creationId xmlns:a16="http://schemas.microsoft.com/office/drawing/2014/main" id="{F97E85B9-9C53-0B72-4216-302A57289ABA}"/>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4AEE9E4-A26E-440D-8E11-BACFB577A6E4}" type="slidenum">
              <a:rPr kumimoji="0" lang="en-US" sz="12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8" name="Table 7">
            <a:extLst>
              <a:ext uri="{FF2B5EF4-FFF2-40B4-BE49-F238E27FC236}">
                <a16:creationId xmlns:a16="http://schemas.microsoft.com/office/drawing/2014/main" id="{C15ECCB2-29C2-B61C-AC24-96C2A0ACACDC}"/>
              </a:ext>
            </a:extLst>
          </p:cNvPr>
          <p:cNvGraphicFramePr>
            <a:graphicFrameLocks noGrp="1"/>
          </p:cNvGraphicFramePr>
          <p:nvPr>
            <p:extLst>
              <p:ext uri="{D42A27DB-BD31-4B8C-83A1-F6EECF244321}">
                <p14:modId xmlns:p14="http://schemas.microsoft.com/office/powerpoint/2010/main" val="4093340621"/>
              </p:ext>
            </p:extLst>
          </p:nvPr>
        </p:nvGraphicFramePr>
        <p:xfrm>
          <a:off x="332183" y="739140"/>
          <a:ext cx="11659320" cy="579120"/>
        </p:xfrm>
        <a:graphic>
          <a:graphicData uri="http://schemas.openxmlformats.org/drawingml/2006/table">
            <a:tbl>
              <a:tblPr/>
              <a:tblGrid>
                <a:gridCol w="1065296">
                  <a:extLst>
                    <a:ext uri="{9D8B030D-6E8A-4147-A177-3AD203B41FA5}">
                      <a16:colId xmlns:a16="http://schemas.microsoft.com/office/drawing/2014/main" val="2813133123"/>
                    </a:ext>
                  </a:extLst>
                </a:gridCol>
                <a:gridCol w="1871501">
                  <a:extLst>
                    <a:ext uri="{9D8B030D-6E8A-4147-A177-3AD203B41FA5}">
                      <a16:colId xmlns:a16="http://schemas.microsoft.com/office/drawing/2014/main" val="2172452165"/>
                    </a:ext>
                  </a:extLst>
                </a:gridCol>
                <a:gridCol w="8722523">
                  <a:extLst>
                    <a:ext uri="{9D8B030D-6E8A-4147-A177-3AD203B41FA5}">
                      <a16:colId xmlns:a16="http://schemas.microsoft.com/office/drawing/2014/main" val="2705215580"/>
                    </a:ext>
                  </a:extLst>
                </a:gridCol>
              </a:tblGrid>
              <a:tr h="202680">
                <a:tc>
                  <a:txBody>
                    <a:bodyPr/>
                    <a:lstStyle/>
                    <a:p>
                      <a:pPr algn="ctr" defTabSz="914400">
                        <a:lnSpc>
                          <a:spcPct val="100000"/>
                        </a:lnSpc>
                        <a:tabLst>
                          <a:tab pos="0" algn="l"/>
                        </a:tabLst>
                      </a:pPr>
                      <a:r>
                        <a:rPr lang="en-US" sz="3200" b="1" strike="noStrike" spc="-1" dirty="0">
                          <a:solidFill>
                            <a:schemeClr val="dk1"/>
                          </a:solidFill>
                          <a:latin typeface="Calibri"/>
                        </a:rPr>
                        <a:t>AD</a:t>
                      </a:r>
                      <a:endParaRPr lang="en-US" sz="2800" b="0" strike="noStrike" spc="-1" dirty="0">
                        <a:solidFill>
                          <a:srgbClr val="000000"/>
                        </a:solidFill>
                        <a:latin typeface="Arial"/>
                      </a:endParaRPr>
                    </a:p>
                  </a:txBody>
                  <a:tcPr anchor="ctr">
                    <a:lnL w="12240">
                      <a:solidFill>
                        <a:srgbClr val="FFFFFF"/>
                      </a:solidFill>
                      <a:prstDash val="solid"/>
                    </a:lnL>
                    <a:lnR w="12240">
                      <a:solidFill>
                        <a:srgbClr val="FFFFFF"/>
                      </a:solidFill>
                      <a:prstDash val="solid"/>
                    </a:lnR>
                    <a:lnT w="12240">
                      <a:solidFill>
                        <a:srgbClr val="FFFFFF"/>
                      </a:solidFill>
                      <a:prstDash val="solid"/>
                    </a:lnT>
                    <a:lnB w="12240" cap="flat" cmpd="sng" algn="ctr">
                      <a:solidFill>
                        <a:srgbClr val="FFFFFF"/>
                      </a:solidFill>
                      <a:prstDash val="solid"/>
                      <a:round/>
                      <a:headEnd type="none" w="med" len="med"/>
                      <a:tailEnd type="none" w="med" len="med"/>
                    </a:lnB>
                    <a:solidFill>
                      <a:schemeClr val="accent5">
                        <a:tint val="40000"/>
                      </a:schemeClr>
                    </a:solidFill>
                  </a:tcPr>
                </a:tc>
                <a:tc>
                  <a:txBody>
                    <a:bodyPr/>
                    <a:lstStyle/>
                    <a:p>
                      <a:pPr algn="ctr" defTabSz="914400">
                        <a:lnSpc>
                          <a:spcPct val="100000"/>
                        </a:lnSpc>
                      </a:pPr>
                      <a:r>
                        <a:rPr lang="en-GB" sz="2800" b="0" strike="noStrike" spc="-1" dirty="0">
                          <a:solidFill>
                            <a:schemeClr val="dk1"/>
                          </a:solidFill>
                          <a:latin typeface="Calibri"/>
                        </a:rPr>
                        <a:t>88.0 %</a:t>
                      </a:r>
                    </a:p>
                  </a:txBody>
                  <a:tcPr anchor="ctr">
                    <a:lnL w="12240">
                      <a:solidFill>
                        <a:srgbClr val="FFFFFF"/>
                      </a:solidFill>
                      <a:prstDash val="solid"/>
                    </a:lnL>
                    <a:lnR w="12240">
                      <a:solidFill>
                        <a:srgbClr val="FFFFFF"/>
                      </a:solidFill>
                      <a:prstDash val="solid"/>
                    </a:lnR>
                    <a:lnT w="12240">
                      <a:solidFill>
                        <a:srgbClr val="FFFFFF"/>
                      </a:solidFill>
                      <a:prstDash val="solid"/>
                    </a:lnT>
                    <a:lnB w="12240" cap="flat" cmpd="sng" algn="ctr">
                      <a:solidFill>
                        <a:srgbClr val="FFFFFF"/>
                      </a:solidFill>
                      <a:prstDash val="solid"/>
                      <a:round/>
                      <a:headEnd type="none" w="med" len="med"/>
                      <a:tailEnd type="none" w="med" len="med"/>
                    </a:lnB>
                    <a:solidFill>
                      <a:schemeClr val="accent5">
                        <a:tint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tab pos="0" algn="l"/>
                        </a:tabLst>
                        <a:defRPr/>
                      </a:pPr>
                      <a:r>
                        <a:rPr lang="en-US" sz="2800" b="0" strike="noStrike" spc="-1" dirty="0">
                          <a:solidFill>
                            <a:schemeClr val="dk1"/>
                          </a:solidFill>
                          <a:latin typeface="Calibri"/>
                          <a:ea typeface="PingFang SC"/>
                        </a:rPr>
                        <a:t>Coordination: </a:t>
                      </a:r>
                      <a:r>
                        <a:rPr lang="en-US" sz="2800" dirty="0"/>
                        <a:t>Laurette Ponce </a:t>
                      </a:r>
                      <a:r>
                        <a:rPr lang="en-US" sz="2800" b="0" strike="noStrike" spc="-1" dirty="0">
                          <a:solidFill>
                            <a:schemeClr val="dk1"/>
                          </a:solidFill>
                          <a:latin typeface="Calibri"/>
                          <a:ea typeface="PingFang SC"/>
                        </a:rPr>
                        <a:t> </a:t>
                      </a:r>
                      <a:r>
                        <a:rPr lang="en-US" sz="2800" b="0" strike="noStrike" spc="-1" dirty="0">
                          <a:solidFill>
                            <a:schemeClr val="dk1"/>
                          </a:solidFill>
                          <a:latin typeface="Wingdings"/>
                          <a:ea typeface="PingFang SC"/>
                        </a:rPr>
                        <a:t></a:t>
                      </a:r>
                      <a:r>
                        <a:rPr lang="en-US" sz="2800" b="0" strike="noStrike" spc="-1" dirty="0">
                          <a:solidFill>
                            <a:schemeClr val="dk1"/>
                          </a:solidFill>
                          <a:latin typeface="+mn-lt"/>
                          <a:ea typeface="PingFang SC"/>
                        </a:rPr>
                        <a:t> </a:t>
                      </a:r>
                      <a:r>
                        <a:rPr lang="en-US" sz="2800" dirty="0"/>
                        <a:t>Laurette Ponce </a:t>
                      </a:r>
                      <a:endParaRPr lang="en-US" sz="2800" b="0" strike="noStrike" spc="-1" dirty="0">
                        <a:solidFill>
                          <a:srgbClr val="000000"/>
                        </a:solidFill>
                        <a:latin typeface="Arial"/>
                      </a:endParaRPr>
                    </a:p>
                  </a:txBody>
                  <a:tcPr anchor="ctr">
                    <a:lnL w="12240" cap="flat" cmpd="sng" algn="ctr">
                      <a:solidFill>
                        <a:srgbClr val="FFFFFF"/>
                      </a:solidFill>
                      <a:prstDash val="solid"/>
                      <a:round/>
                      <a:headEnd type="none" w="med" len="med"/>
                      <a:tailEnd type="none" w="med" len="med"/>
                    </a:lnL>
                    <a:lnR w="12240">
                      <a:solidFill>
                        <a:srgbClr val="FFFFFF"/>
                      </a:solidFill>
                      <a:prstDash val="solid"/>
                    </a:lnR>
                    <a:lnT w="12240">
                      <a:solidFill>
                        <a:srgbClr val="FFFFFF"/>
                      </a:solidFill>
                      <a:prstDash val="solid"/>
                    </a:lnT>
                    <a:lnB w="12240" cap="flat" cmpd="sng" algn="ctr">
                      <a:solidFill>
                        <a:srgbClr val="FFFFFF"/>
                      </a:solidFill>
                      <a:prstDash val="solid"/>
                      <a:round/>
                      <a:headEnd type="none" w="med" len="med"/>
                      <a:tailEnd type="none" w="med" len="med"/>
                    </a:lnB>
                    <a:solidFill>
                      <a:schemeClr val="accent5">
                        <a:tint val="40000"/>
                      </a:schemeClr>
                    </a:solidFill>
                  </a:tcPr>
                </a:tc>
                <a:extLst>
                  <a:ext uri="{0D108BD9-81ED-4DB2-BD59-A6C34878D82A}">
                    <a16:rowId xmlns:a16="http://schemas.microsoft.com/office/drawing/2014/main" val="3426822681"/>
                  </a:ext>
                </a:extLst>
              </a:tr>
            </a:tbl>
          </a:graphicData>
        </a:graphic>
      </p:graphicFrame>
    </p:spTree>
    <p:extLst>
      <p:ext uri="{BB962C8B-B14F-4D97-AF65-F5344CB8AC3E}">
        <p14:creationId xmlns:p14="http://schemas.microsoft.com/office/powerpoint/2010/main" val="30738543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D9ABE7-7E4E-DE30-6BF0-EE5872529203}"/>
              </a:ext>
            </a:extLst>
          </p:cNvPr>
          <p:cNvSpPr>
            <a:spLocks noGrp="1"/>
          </p:cNvSpPr>
          <p:nvPr>
            <p:ph type="title"/>
          </p:nvPr>
        </p:nvSpPr>
        <p:spPr/>
        <p:txBody>
          <a:bodyPr/>
          <a:lstStyle/>
          <a:p>
            <a:r>
              <a:rPr lang="en-US" dirty="0"/>
              <a:t>Summary of AD</a:t>
            </a:r>
            <a:endParaRPr lang="en-GB" dirty="0"/>
          </a:p>
        </p:txBody>
      </p:sp>
      <p:sp>
        <p:nvSpPr>
          <p:cNvPr id="3" name="Content Placeholder 2">
            <a:extLst>
              <a:ext uri="{FF2B5EF4-FFF2-40B4-BE49-F238E27FC236}">
                <a16:creationId xmlns:a16="http://schemas.microsoft.com/office/drawing/2014/main" id="{8DA2C483-E27E-A065-49B3-DC1DBF662EFB}"/>
              </a:ext>
            </a:extLst>
          </p:cNvPr>
          <p:cNvSpPr>
            <a:spLocks noGrp="1"/>
          </p:cNvSpPr>
          <p:nvPr>
            <p:ph idx="1"/>
          </p:nvPr>
        </p:nvSpPr>
        <p:spPr>
          <a:xfrm>
            <a:off x="317509" y="1526512"/>
            <a:ext cx="11483579" cy="5098732"/>
          </a:xfrm>
        </p:spPr>
        <p:txBody>
          <a:bodyPr>
            <a:normAutofit/>
          </a:bodyPr>
          <a:lstStyle/>
          <a:p>
            <a:r>
              <a:rPr lang="en-GB" dirty="0"/>
              <a:t>Issues</a:t>
            </a:r>
          </a:p>
          <a:p>
            <a:pPr lvl="1"/>
            <a:r>
              <a:rPr lang="en-GB" dirty="0"/>
              <a:t>Communication problem with several Pow1553 power converters in FTA, DI, DE line and e-cooler solenoid: </a:t>
            </a:r>
          </a:p>
          <a:p>
            <a:pPr lvl="2"/>
            <a:r>
              <a:rPr lang="en-GB" dirty="0"/>
              <a:t>Very tricky diagnostics of a very old system in the absence of the specialist</a:t>
            </a:r>
          </a:p>
          <a:p>
            <a:pPr lvl="2"/>
            <a:r>
              <a:rPr lang="en-GB" dirty="0"/>
              <a:t>Joint effort of BE-CEM (pow1553 controls) and first line (HW) to find a loose cable on a spare power converters in the loop.</a:t>
            </a:r>
          </a:p>
          <a:p>
            <a:pPr lvl="1"/>
            <a:r>
              <a:rPr lang="en-GB" dirty="0"/>
              <a:t>2 possible flash-overs in AD magnetic horn</a:t>
            </a:r>
          </a:p>
          <a:p>
            <a:pPr lvl="2"/>
            <a:r>
              <a:rPr lang="en-GB" dirty="0"/>
              <a:t>reduced pulse voltage by 2 times 500 V and resume operation in degraded mode over the week-end</a:t>
            </a:r>
          </a:p>
          <a:p>
            <a:pPr lvl="1"/>
            <a:r>
              <a:rPr lang="en-GB" dirty="0"/>
              <a:t>ELENA transfer line ISEG power converters in communication error AGAIN!</a:t>
            </a:r>
          </a:p>
          <a:p>
            <a:pPr lvl="1"/>
            <a:r>
              <a:rPr lang="en-GB" dirty="0"/>
              <a:t>ELENA tune meter power cable found unplugged</a:t>
            </a:r>
          </a:p>
          <a:p>
            <a:endParaRPr lang="en-GB" dirty="0"/>
          </a:p>
          <a:p>
            <a:r>
              <a:rPr lang="en-GB" dirty="0"/>
              <a:t>Plans</a:t>
            </a:r>
          </a:p>
          <a:p>
            <a:pPr lvl="1"/>
            <a:r>
              <a:rPr lang="en-GB" dirty="0"/>
              <a:t>Diagnose problem with the horn and try to recover nominal operation</a:t>
            </a:r>
            <a:endParaRPr lang="en-US" dirty="0"/>
          </a:p>
          <a:p>
            <a:endParaRPr lang="en-GB" dirty="0"/>
          </a:p>
          <a:p>
            <a:pPr lvl="1"/>
            <a:endParaRPr lang="en-GB" dirty="0"/>
          </a:p>
        </p:txBody>
      </p:sp>
      <p:sp>
        <p:nvSpPr>
          <p:cNvPr id="4" name="Date Placeholder 3">
            <a:extLst>
              <a:ext uri="{FF2B5EF4-FFF2-40B4-BE49-F238E27FC236}">
                <a16:creationId xmlns:a16="http://schemas.microsoft.com/office/drawing/2014/main" id="{B8357055-FF41-BAFD-7289-281AA37E53B1}"/>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July 16, 2024</a:t>
            </a:r>
          </a:p>
        </p:txBody>
      </p:sp>
      <p:sp>
        <p:nvSpPr>
          <p:cNvPr id="5" name="Footer Placeholder 4">
            <a:extLst>
              <a:ext uri="{FF2B5EF4-FFF2-40B4-BE49-F238E27FC236}">
                <a16:creationId xmlns:a16="http://schemas.microsoft.com/office/drawing/2014/main" id="{8EB919EB-D818-C080-B634-BE52FE8683E0}"/>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Facilities Operation Meeting (FOM) week 28 of 2024</a:t>
            </a:r>
          </a:p>
        </p:txBody>
      </p:sp>
      <p:sp>
        <p:nvSpPr>
          <p:cNvPr id="6" name="Slide Number Placeholder 5">
            <a:extLst>
              <a:ext uri="{FF2B5EF4-FFF2-40B4-BE49-F238E27FC236}">
                <a16:creationId xmlns:a16="http://schemas.microsoft.com/office/drawing/2014/main" id="{F97E85B9-9C53-0B72-4216-302A57289ABA}"/>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4AEE9E4-A26E-440D-8E11-BACFB577A6E4}" type="slidenum">
              <a:rPr kumimoji="0" lang="en-US" sz="12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8" name="Table 7">
            <a:extLst>
              <a:ext uri="{FF2B5EF4-FFF2-40B4-BE49-F238E27FC236}">
                <a16:creationId xmlns:a16="http://schemas.microsoft.com/office/drawing/2014/main" id="{C15ECCB2-29C2-B61C-AC24-96C2A0ACACDC}"/>
              </a:ext>
            </a:extLst>
          </p:cNvPr>
          <p:cNvGraphicFramePr>
            <a:graphicFrameLocks noGrp="1"/>
          </p:cNvGraphicFramePr>
          <p:nvPr>
            <p:extLst>
              <p:ext uri="{D42A27DB-BD31-4B8C-83A1-F6EECF244321}">
                <p14:modId xmlns:p14="http://schemas.microsoft.com/office/powerpoint/2010/main" val="2273081183"/>
              </p:ext>
            </p:extLst>
          </p:nvPr>
        </p:nvGraphicFramePr>
        <p:xfrm>
          <a:off x="332183" y="739140"/>
          <a:ext cx="11659320" cy="579120"/>
        </p:xfrm>
        <a:graphic>
          <a:graphicData uri="http://schemas.openxmlformats.org/drawingml/2006/table">
            <a:tbl>
              <a:tblPr/>
              <a:tblGrid>
                <a:gridCol w="1065296">
                  <a:extLst>
                    <a:ext uri="{9D8B030D-6E8A-4147-A177-3AD203B41FA5}">
                      <a16:colId xmlns:a16="http://schemas.microsoft.com/office/drawing/2014/main" val="2813133123"/>
                    </a:ext>
                  </a:extLst>
                </a:gridCol>
                <a:gridCol w="1871501">
                  <a:extLst>
                    <a:ext uri="{9D8B030D-6E8A-4147-A177-3AD203B41FA5}">
                      <a16:colId xmlns:a16="http://schemas.microsoft.com/office/drawing/2014/main" val="2172452165"/>
                    </a:ext>
                  </a:extLst>
                </a:gridCol>
                <a:gridCol w="8722523">
                  <a:extLst>
                    <a:ext uri="{9D8B030D-6E8A-4147-A177-3AD203B41FA5}">
                      <a16:colId xmlns:a16="http://schemas.microsoft.com/office/drawing/2014/main" val="2705215580"/>
                    </a:ext>
                  </a:extLst>
                </a:gridCol>
              </a:tblGrid>
              <a:tr h="202680">
                <a:tc>
                  <a:txBody>
                    <a:bodyPr/>
                    <a:lstStyle/>
                    <a:p>
                      <a:pPr algn="ctr" defTabSz="914400">
                        <a:lnSpc>
                          <a:spcPct val="100000"/>
                        </a:lnSpc>
                        <a:tabLst>
                          <a:tab pos="0" algn="l"/>
                        </a:tabLst>
                      </a:pPr>
                      <a:r>
                        <a:rPr lang="en-US" sz="3200" b="1" strike="noStrike" spc="-1" dirty="0">
                          <a:solidFill>
                            <a:schemeClr val="dk1"/>
                          </a:solidFill>
                          <a:latin typeface="Calibri"/>
                        </a:rPr>
                        <a:t>AD</a:t>
                      </a:r>
                      <a:endParaRPr lang="en-US" sz="2800" b="0" strike="noStrike" spc="-1" dirty="0">
                        <a:solidFill>
                          <a:srgbClr val="000000"/>
                        </a:solidFill>
                        <a:latin typeface="Arial"/>
                      </a:endParaRPr>
                    </a:p>
                  </a:txBody>
                  <a:tcPr anchor="ctr">
                    <a:lnL w="12240">
                      <a:solidFill>
                        <a:srgbClr val="FFFFFF"/>
                      </a:solidFill>
                      <a:prstDash val="solid"/>
                    </a:lnL>
                    <a:lnR w="12240">
                      <a:solidFill>
                        <a:srgbClr val="FFFFFF"/>
                      </a:solidFill>
                      <a:prstDash val="solid"/>
                    </a:lnR>
                    <a:lnT w="12240">
                      <a:solidFill>
                        <a:srgbClr val="FFFFFF"/>
                      </a:solidFill>
                      <a:prstDash val="solid"/>
                    </a:lnT>
                    <a:lnB w="12240" cap="flat" cmpd="sng" algn="ctr">
                      <a:solidFill>
                        <a:srgbClr val="FFFFFF"/>
                      </a:solidFill>
                      <a:prstDash val="solid"/>
                      <a:round/>
                      <a:headEnd type="none" w="med" len="med"/>
                      <a:tailEnd type="none" w="med" len="med"/>
                    </a:lnB>
                    <a:solidFill>
                      <a:schemeClr val="accent5">
                        <a:tint val="40000"/>
                      </a:schemeClr>
                    </a:solidFill>
                  </a:tcPr>
                </a:tc>
                <a:tc>
                  <a:txBody>
                    <a:bodyPr/>
                    <a:lstStyle/>
                    <a:p>
                      <a:pPr algn="ctr" defTabSz="914400">
                        <a:lnSpc>
                          <a:spcPct val="100000"/>
                        </a:lnSpc>
                      </a:pPr>
                      <a:r>
                        <a:rPr lang="en-GB" sz="2800" b="0" strike="noStrike" spc="-1" dirty="0">
                          <a:solidFill>
                            <a:schemeClr val="dk1"/>
                          </a:solidFill>
                          <a:latin typeface="Calibri"/>
                        </a:rPr>
                        <a:t>88.0 %</a:t>
                      </a:r>
                    </a:p>
                  </a:txBody>
                  <a:tcPr anchor="ctr">
                    <a:lnL w="12240">
                      <a:solidFill>
                        <a:srgbClr val="FFFFFF"/>
                      </a:solidFill>
                      <a:prstDash val="solid"/>
                    </a:lnL>
                    <a:lnR w="12240">
                      <a:solidFill>
                        <a:srgbClr val="FFFFFF"/>
                      </a:solidFill>
                      <a:prstDash val="solid"/>
                    </a:lnR>
                    <a:lnT w="12240">
                      <a:solidFill>
                        <a:srgbClr val="FFFFFF"/>
                      </a:solidFill>
                      <a:prstDash val="solid"/>
                    </a:lnT>
                    <a:lnB w="12240" cap="flat" cmpd="sng" algn="ctr">
                      <a:solidFill>
                        <a:srgbClr val="FFFFFF"/>
                      </a:solidFill>
                      <a:prstDash val="solid"/>
                      <a:round/>
                      <a:headEnd type="none" w="med" len="med"/>
                      <a:tailEnd type="none" w="med" len="med"/>
                    </a:lnB>
                    <a:solidFill>
                      <a:schemeClr val="accent5">
                        <a:tint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tab pos="0" algn="l"/>
                        </a:tabLst>
                        <a:defRPr/>
                      </a:pPr>
                      <a:r>
                        <a:rPr lang="en-US" sz="2800" b="0" strike="noStrike" spc="-1" dirty="0">
                          <a:solidFill>
                            <a:schemeClr val="dk1"/>
                          </a:solidFill>
                          <a:latin typeface="Calibri"/>
                          <a:ea typeface="PingFang SC"/>
                        </a:rPr>
                        <a:t>Coordination: </a:t>
                      </a:r>
                      <a:r>
                        <a:rPr lang="en-US" sz="2800" dirty="0"/>
                        <a:t>Laurette Ponce </a:t>
                      </a:r>
                      <a:r>
                        <a:rPr lang="en-US" sz="2800" b="0" strike="noStrike" spc="-1" dirty="0">
                          <a:solidFill>
                            <a:schemeClr val="dk1"/>
                          </a:solidFill>
                          <a:latin typeface="Calibri"/>
                          <a:ea typeface="PingFang SC"/>
                        </a:rPr>
                        <a:t> </a:t>
                      </a:r>
                      <a:r>
                        <a:rPr lang="en-US" sz="2800" b="0" strike="noStrike" spc="-1" dirty="0">
                          <a:solidFill>
                            <a:schemeClr val="dk1"/>
                          </a:solidFill>
                          <a:latin typeface="Wingdings"/>
                          <a:ea typeface="PingFang SC"/>
                        </a:rPr>
                        <a:t></a:t>
                      </a:r>
                      <a:r>
                        <a:rPr lang="en-US" sz="2800" b="0" strike="noStrike" spc="-1" dirty="0">
                          <a:solidFill>
                            <a:schemeClr val="dk1"/>
                          </a:solidFill>
                          <a:latin typeface="+mn-lt"/>
                          <a:ea typeface="PingFang SC"/>
                        </a:rPr>
                        <a:t> </a:t>
                      </a:r>
                      <a:r>
                        <a:rPr lang="en-US" sz="2800" dirty="0"/>
                        <a:t>Laurette Ponce </a:t>
                      </a:r>
                      <a:endParaRPr lang="en-US" sz="2800" b="0" strike="noStrike" spc="-1" dirty="0">
                        <a:solidFill>
                          <a:srgbClr val="000000"/>
                        </a:solidFill>
                        <a:latin typeface="Arial"/>
                      </a:endParaRPr>
                    </a:p>
                  </a:txBody>
                  <a:tcPr anchor="ctr">
                    <a:lnL w="12240" cap="flat" cmpd="sng" algn="ctr">
                      <a:solidFill>
                        <a:srgbClr val="FFFFFF"/>
                      </a:solidFill>
                      <a:prstDash val="solid"/>
                      <a:round/>
                      <a:headEnd type="none" w="med" len="med"/>
                      <a:tailEnd type="none" w="med" len="med"/>
                    </a:lnL>
                    <a:lnR w="12240">
                      <a:solidFill>
                        <a:srgbClr val="FFFFFF"/>
                      </a:solidFill>
                      <a:prstDash val="solid"/>
                    </a:lnR>
                    <a:lnT w="12240">
                      <a:solidFill>
                        <a:srgbClr val="FFFFFF"/>
                      </a:solidFill>
                      <a:prstDash val="solid"/>
                    </a:lnT>
                    <a:lnB w="12240" cap="flat" cmpd="sng" algn="ctr">
                      <a:solidFill>
                        <a:srgbClr val="FFFFFF"/>
                      </a:solidFill>
                      <a:prstDash val="solid"/>
                      <a:round/>
                      <a:headEnd type="none" w="med" len="med"/>
                      <a:tailEnd type="none" w="med" len="med"/>
                    </a:lnB>
                    <a:solidFill>
                      <a:schemeClr val="accent5">
                        <a:tint val="40000"/>
                      </a:schemeClr>
                    </a:solidFill>
                  </a:tcPr>
                </a:tc>
                <a:extLst>
                  <a:ext uri="{0D108BD9-81ED-4DB2-BD59-A6C34878D82A}">
                    <a16:rowId xmlns:a16="http://schemas.microsoft.com/office/drawing/2014/main" val="3426822681"/>
                  </a:ext>
                </a:extLst>
              </a:tr>
            </a:tbl>
          </a:graphicData>
        </a:graphic>
      </p:graphicFrame>
    </p:spTree>
    <p:extLst>
      <p:ext uri="{BB962C8B-B14F-4D97-AF65-F5344CB8AC3E}">
        <p14:creationId xmlns:p14="http://schemas.microsoft.com/office/powerpoint/2010/main" val="22730420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295731-BF39-182E-ECAB-04D3DC0155DD}"/>
              </a:ext>
            </a:extLst>
          </p:cNvPr>
          <p:cNvSpPr>
            <a:spLocks noGrp="1"/>
          </p:cNvSpPr>
          <p:nvPr>
            <p:ph type="title"/>
          </p:nvPr>
        </p:nvSpPr>
        <p:spPr/>
        <p:txBody>
          <a:bodyPr/>
          <a:lstStyle/>
          <a:p>
            <a:r>
              <a:rPr lang="en-US" dirty="0"/>
              <a:t>Summary of SPS</a:t>
            </a:r>
            <a:endParaRPr lang="en-GB" dirty="0"/>
          </a:p>
        </p:txBody>
      </p:sp>
      <p:sp>
        <p:nvSpPr>
          <p:cNvPr id="3" name="Content Placeholder 2">
            <a:extLst>
              <a:ext uri="{FF2B5EF4-FFF2-40B4-BE49-F238E27FC236}">
                <a16:creationId xmlns:a16="http://schemas.microsoft.com/office/drawing/2014/main" id="{E276B9BD-2257-DA29-3AE2-3DB94C7F5A5A}"/>
              </a:ext>
            </a:extLst>
          </p:cNvPr>
          <p:cNvSpPr>
            <a:spLocks noGrp="1"/>
          </p:cNvSpPr>
          <p:nvPr>
            <p:ph idx="1"/>
          </p:nvPr>
        </p:nvSpPr>
        <p:spPr>
          <a:xfrm>
            <a:off x="163039" y="1424940"/>
            <a:ext cx="11792520" cy="4961572"/>
          </a:xfrm>
        </p:spPr>
        <p:txBody>
          <a:bodyPr>
            <a:normAutofit fontScale="92500"/>
          </a:bodyPr>
          <a:lstStyle/>
          <a:p>
            <a:r>
              <a:rPr lang="en-GB" sz="2400" dirty="0"/>
              <a:t>Marked by the downtime on Thursday-Friday due to a vacuum leak in 200MHz cavity 3. </a:t>
            </a:r>
          </a:p>
          <a:p>
            <a:pPr lvl="1"/>
            <a:r>
              <a:rPr lang="en-GB" dirty="0"/>
              <a:t>The intervention to fix the leak was performed very efficiently by all the teams involved. </a:t>
            </a:r>
          </a:p>
          <a:p>
            <a:pPr lvl="1"/>
            <a:r>
              <a:rPr lang="en-GB" dirty="0"/>
              <a:t>The rest of the week went smoothly, producing beams for LHC, North Area, AWAKE and parallel MDs. There was no dedicated MD this week.</a:t>
            </a:r>
          </a:p>
          <a:p>
            <a:r>
              <a:rPr lang="en-GB" sz="2400" dirty="0"/>
              <a:t>LHC:</a:t>
            </a:r>
          </a:p>
          <a:p>
            <a:pPr lvl="1"/>
            <a:r>
              <a:rPr lang="en-GB" dirty="0"/>
              <a:t>Continued filling with low-tails beam.</a:t>
            </a:r>
          </a:p>
          <a:p>
            <a:pPr lvl="1"/>
            <a:r>
              <a:rPr lang="en-GB" dirty="0"/>
              <a:t>Misbehaviour of bend on TI2 caused injection oscillations (~2.5 mm), which led to mini-quench in LHC due to showers from injection. collimator -&gt; FEI limits being assessed.</a:t>
            </a:r>
          </a:p>
          <a:p>
            <a:pPr lvl="1"/>
            <a:r>
              <a:rPr lang="en-GB" dirty="0"/>
              <a:t>Filling interrupted due to faulty PS bend.</a:t>
            </a:r>
          </a:p>
          <a:p>
            <a:r>
              <a:rPr lang="en-GB" sz="2400" dirty="0"/>
              <a:t>NA:</a:t>
            </a:r>
          </a:p>
          <a:p>
            <a:pPr lvl="1"/>
            <a:r>
              <a:rPr lang="en-GB" dirty="0"/>
              <a:t>No major issues. Few difficulties with spill quality due to super-cycle composition and after beam stops.</a:t>
            </a:r>
          </a:p>
          <a:p>
            <a:r>
              <a:rPr lang="en-GB" sz="2400" dirty="0"/>
              <a:t>AWAKE:</a:t>
            </a:r>
          </a:p>
          <a:p>
            <a:pPr lvl="1"/>
            <a:r>
              <a:rPr lang="en-GB" dirty="0"/>
              <a:t>Provided single bunch at an intensity of 3e11.</a:t>
            </a:r>
          </a:p>
          <a:p>
            <a:pPr lvl="1"/>
            <a:r>
              <a:rPr lang="en-GB" dirty="0"/>
              <a:t>Improved LSS4 orbit flatness at extraction -&gt; reduced losses by 50%</a:t>
            </a:r>
          </a:p>
          <a:p>
            <a:endParaRPr lang="en-US" dirty="0"/>
          </a:p>
          <a:p>
            <a:pPr lvl="1"/>
            <a:endParaRPr lang="en-GB" dirty="0"/>
          </a:p>
        </p:txBody>
      </p:sp>
      <p:sp>
        <p:nvSpPr>
          <p:cNvPr id="4" name="Date Placeholder 3">
            <a:extLst>
              <a:ext uri="{FF2B5EF4-FFF2-40B4-BE49-F238E27FC236}">
                <a16:creationId xmlns:a16="http://schemas.microsoft.com/office/drawing/2014/main" id="{D30AEBE7-CD08-43A8-85DD-6BC4FCE29002}"/>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July 16, 2024</a:t>
            </a:r>
          </a:p>
        </p:txBody>
      </p:sp>
      <p:sp>
        <p:nvSpPr>
          <p:cNvPr id="5" name="Footer Placeholder 4">
            <a:extLst>
              <a:ext uri="{FF2B5EF4-FFF2-40B4-BE49-F238E27FC236}">
                <a16:creationId xmlns:a16="http://schemas.microsoft.com/office/drawing/2014/main" id="{45D8F9BA-7439-7A82-1C74-023AD3A7C4CD}"/>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Facilities Operation Meeting (FOM) week 28 of 2024</a:t>
            </a:r>
          </a:p>
        </p:txBody>
      </p:sp>
      <p:sp>
        <p:nvSpPr>
          <p:cNvPr id="6" name="Slide Number Placeholder 5">
            <a:extLst>
              <a:ext uri="{FF2B5EF4-FFF2-40B4-BE49-F238E27FC236}">
                <a16:creationId xmlns:a16="http://schemas.microsoft.com/office/drawing/2014/main" id="{09E2A6C2-9E82-F3B8-CA91-33F77BB0DB70}"/>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4AEE9E4-A26E-440D-8E11-BACFB577A6E4}" type="slidenum">
              <a:rPr kumimoji="0" lang="en-US" sz="12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7" name="Table 6">
            <a:extLst>
              <a:ext uri="{FF2B5EF4-FFF2-40B4-BE49-F238E27FC236}">
                <a16:creationId xmlns:a16="http://schemas.microsoft.com/office/drawing/2014/main" id="{897451FC-77CA-A775-816C-67AD9E2BE263}"/>
              </a:ext>
            </a:extLst>
          </p:cNvPr>
          <p:cNvGraphicFramePr>
            <a:graphicFrameLocks noGrp="1"/>
          </p:cNvGraphicFramePr>
          <p:nvPr>
            <p:extLst>
              <p:ext uri="{D42A27DB-BD31-4B8C-83A1-F6EECF244321}">
                <p14:modId xmlns:p14="http://schemas.microsoft.com/office/powerpoint/2010/main" val="1236182620"/>
              </p:ext>
            </p:extLst>
          </p:nvPr>
        </p:nvGraphicFramePr>
        <p:xfrm>
          <a:off x="163038" y="715925"/>
          <a:ext cx="11937521" cy="579120"/>
        </p:xfrm>
        <a:graphic>
          <a:graphicData uri="http://schemas.openxmlformats.org/drawingml/2006/table">
            <a:tbl>
              <a:tblPr/>
              <a:tblGrid>
                <a:gridCol w="1051735">
                  <a:extLst>
                    <a:ext uri="{9D8B030D-6E8A-4147-A177-3AD203B41FA5}">
                      <a16:colId xmlns:a16="http://schemas.microsoft.com/office/drawing/2014/main" val="870234180"/>
                    </a:ext>
                  </a:extLst>
                </a:gridCol>
                <a:gridCol w="1722139">
                  <a:extLst>
                    <a:ext uri="{9D8B030D-6E8A-4147-A177-3AD203B41FA5}">
                      <a16:colId xmlns:a16="http://schemas.microsoft.com/office/drawing/2014/main" val="3105601542"/>
                    </a:ext>
                  </a:extLst>
                </a:gridCol>
                <a:gridCol w="1751009">
                  <a:extLst>
                    <a:ext uri="{9D8B030D-6E8A-4147-A177-3AD203B41FA5}">
                      <a16:colId xmlns:a16="http://schemas.microsoft.com/office/drawing/2014/main" val="368332613"/>
                    </a:ext>
                  </a:extLst>
                </a:gridCol>
                <a:gridCol w="1880519">
                  <a:extLst>
                    <a:ext uri="{9D8B030D-6E8A-4147-A177-3AD203B41FA5}">
                      <a16:colId xmlns:a16="http://schemas.microsoft.com/office/drawing/2014/main" val="3681530314"/>
                    </a:ext>
                  </a:extLst>
                </a:gridCol>
                <a:gridCol w="5532119">
                  <a:extLst>
                    <a:ext uri="{9D8B030D-6E8A-4147-A177-3AD203B41FA5}">
                      <a16:colId xmlns:a16="http://schemas.microsoft.com/office/drawing/2014/main" val="3408628568"/>
                    </a:ext>
                  </a:extLst>
                </a:gridCol>
              </a:tblGrid>
              <a:tr h="0">
                <a:tc>
                  <a:txBody>
                    <a:bodyPr/>
                    <a:lstStyle/>
                    <a:p>
                      <a:pPr algn="ctr" defTabSz="914400">
                        <a:lnSpc>
                          <a:spcPct val="100000"/>
                        </a:lnSpc>
                      </a:pPr>
                      <a:r>
                        <a:rPr lang="en-US" sz="3200" b="1" strike="noStrike" spc="-1" dirty="0">
                          <a:solidFill>
                            <a:schemeClr val="dk1"/>
                          </a:solidFill>
                          <a:latin typeface="Calibri"/>
                        </a:rPr>
                        <a:t>SPS</a:t>
                      </a:r>
                      <a:endParaRPr lang="en-US" sz="3200" b="0" strike="noStrike" spc="-1" dirty="0">
                        <a:solidFill>
                          <a:srgbClr val="000000"/>
                        </a:solidFill>
                        <a:latin typeface="Arial"/>
                      </a:endParaRPr>
                    </a:p>
                  </a:txBody>
                  <a:tcPr anchor="ctr">
                    <a:lnL w="12240">
                      <a:solidFill>
                        <a:srgbClr val="FFFFFF"/>
                      </a:solidFill>
                      <a:prstDash val="solid"/>
                    </a:lnL>
                    <a:lnR w="12240" cap="flat" cmpd="sng" algn="ctr">
                      <a:solidFill>
                        <a:srgbClr val="FFFFFF"/>
                      </a:solidFill>
                      <a:prstDash val="solid"/>
                      <a:round/>
                      <a:headEnd type="none" w="med" len="med"/>
                      <a:tailEnd type="none" w="med" len="med"/>
                    </a:lnR>
                    <a:lnT w="12240">
                      <a:solidFill>
                        <a:srgbClr val="FFFFFF"/>
                      </a:solidFill>
                      <a:prstDash val="solid"/>
                    </a:lnT>
                    <a:lnB w="12240">
                      <a:solidFill>
                        <a:srgbClr val="FFFFFF"/>
                      </a:solidFill>
                      <a:prstDash val="solid"/>
                    </a:lnB>
                    <a:solidFill>
                      <a:schemeClr val="accent4">
                        <a:tint val="40000"/>
                      </a:schemeClr>
                    </a:solidFill>
                  </a:tcPr>
                </a:tc>
                <a:tc>
                  <a:txBody>
                    <a:bodyPr/>
                    <a:lstStyle/>
                    <a:p>
                      <a:pPr algn="ctr" defTabSz="914400">
                        <a:lnSpc>
                          <a:spcPct val="100000"/>
                        </a:lnSpc>
                      </a:pPr>
                      <a:r>
                        <a:rPr lang="en-US" sz="2600" b="0" strike="noStrike" spc="-1" dirty="0">
                          <a:solidFill>
                            <a:schemeClr val="dk1"/>
                          </a:solidFill>
                          <a:latin typeface="Calibri"/>
                        </a:rPr>
                        <a:t>LHC: 83.4%</a:t>
                      </a:r>
                      <a:endParaRPr lang="en-US" sz="2600" b="0" strike="noStrike" spc="-1" dirty="0">
                        <a:solidFill>
                          <a:srgbClr val="000000"/>
                        </a:solidFill>
                        <a:latin typeface="Arial"/>
                      </a:endParaRPr>
                    </a:p>
                  </a:txBody>
                  <a:tcPr anchor="ct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4">
                        <a:tint val="40000"/>
                      </a:schemeClr>
                    </a:solidFill>
                  </a:tcPr>
                </a:tc>
                <a:tc>
                  <a:txBody>
                    <a:bodyPr/>
                    <a:lstStyle/>
                    <a:p>
                      <a:pPr algn="ctr" defTabSz="914400">
                        <a:lnSpc>
                          <a:spcPct val="100000"/>
                        </a:lnSpc>
                        <a:tabLst>
                          <a:tab pos="0" algn="l"/>
                        </a:tabLst>
                      </a:pPr>
                      <a:r>
                        <a:rPr lang="en-US" sz="2600" b="0" strike="noStrike" spc="-1" dirty="0">
                          <a:solidFill>
                            <a:schemeClr val="dk1"/>
                          </a:solidFill>
                          <a:latin typeface="Calibri"/>
                        </a:rPr>
                        <a:t>NA: 77.0%</a:t>
                      </a:r>
                      <a:endParaRPr lang="en-US" sz="2600" b="0" strike="noStrike" spc="-1" dirty="0">
                        <a:solidFill>
                          <a:srgbClr val="000000"/>
                        </a:solidFill>
                        <a:latin typeface="Arial"/>
                      </a:endParaRPr>
                    </a:p>
                  </a:txBody>
                  <a:tcPr anchor="ct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4">
                        <a:tint val="40000"/>
                      </a:schemeClr>
                    </a:solidFill>
                  </a:tcPr>
                </a:tc>
                <a:tc>
                  <a:txBody>
                    <a:bodyPr/>
                    <a:lstStyle/>
                    <a:p>
                      <a:pPr algn="ctr" defTabSz="914400">
                        <a:lnSpc>
                          <a:spcPct val="100000"/>
                        </a:lnSpc>
                        <a:tabLst>
                          <a:tab pos="0" algn="l"/>
                        </a:tabLst>
                      </a:pPr>
                      <a:r>
                        <a:rPr lang="en-GB" sz="2600" b="0" strike="noStrike" spc="-1" dirty="0">
                          <a:solidFill>
                            <a:schemeClr val="dk1"/>
                          </a:solidFill>
                          <a:latin typeface="Calibri"/>
                        </a:rPr>
                        <a:t>AW: 95.1%</a:t>
                      </a:r>
                      <a:endParaRPr lang="en-US" sz="2600" b="0" strike="noStrike" spc="-1" dirty="0">
                        <a:solidFill>
                          <a:srgbClr val="000000"/>
                        </a:solidFill>
                        <a:latin typeface="Arial"/>
                      </a:endParaRPr>
                    </a:p>
                  </a:txBody>
                  <a:tcPr anchor="ct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4">
                        <a:tint val="40000"/>
                      </a:schemeClr>
                    </a:solidFill>
                  </a:tcPr>
                </a:tc>
                <a:tc>
                  <a:txBody>
                    <a:bodyPr/>
                    <a:lstStyle/>
                    <a:p>
                      <a:pPr marL="181080" defTabSz="914400">
                        <a:lnSpc>
                          <a:spcPct val="100000"/>
                        </a:lnSpc>
                        <a:tabLst>
                          <a:tab pos="0" algn="l"/>
                        </a:tabLst>
                      </a:pPr>
                      <a:r>
                        <a:rPr lang="en-US" sz="2600" b="0" strike="noStrike" spc="-1" dirty="0">
                          <a:solidFill>
                            <a:schemeClr val="dk1"/>
                          </a:solidFill>
                          <a:latin typeface="Calibri"/>
                        </a:rPr>
                        <a:t>Coord.: </a:t>
                      </a:r>
                      <a:r>
                        <a:rPr lang="en-US" sz="2600" b="0" strike="noStrike" spc="-1" dirty="0">
                          <a:solidFill>
                            <a:schemeClr val="dk1"/>
                          </a:solidFill>
                          <a:latin typeface="+mn-lt"/>
                        </a:rPr>
                        <a:t>Pablo </a:t>
                      </a:r>
                      <a:r>
                        <a:rPr lang="en-US" sz="2600" b="0" strike="noStrike" spc="-1" dirty="0" err="1">
                          <a:solidFill>
                            <a:schemeClr val="dk1"/>
                          </a:solidFill>
                          <a:latin typeface="+mn-lt"/>
                        </a:rPr>
                        <a:t>Arrutia</a:t>
                      </a:r>
                      <a:r>
                        <a:rPr lang="en-US" sz="2600" b="0" strike="noStrike" spc="-1" dirty="0">
                          <a:solidFill>
                            <a:schemeClr val="dk1"/>
                          </a:solidFill>
                          <a:latin typeface="Calibri"/>
                        </a:rPr>
                        <a:t> </a:t>
                      </a:r>
                      <a:r>
                        <a:rPr lang="en-US" sz="2600" b="0" strike="noStrike" spc="-1" dirty="0">
                          <a:solidFill>
                            <a:schemeClr val="dk1"/>
                          </a:solidFill>
                          <a:latin typeface="Calibri"/>
                          <a:sym typeface="Wingdings" panose="05000000000000000000" pitchFamily="2" charset="2"/>
                        </a:rPr>
                        <a:t></a:t>
                      </a:r>
                      <a:r>
                        <a:rPr lang="en-US" sz="2600" b="0" strike="noStrike" spc="-1" dirty="0">
                          <a:solidFill>
                            <a:schemeClr val="dk1"/>
                          </a:solidFill>
                          <a:latin typeface="Calibri"/>
                        </a:rPr>
                        <a:t> </a:t>
                      </a:r>
                      <a:r>
                        <a:rPr lang="en-US" sz="2600" b="0" strike="noStrike" spc="-1" dirty="0">
                          <a:solidFill>
                            <a:schemeClr val="dk1"/>
                          </a:solidFill>
                          <a:latin typeface="+mn-lt"/>
                        </a:rPr>
                        <a:t>Carlo </a:t>
                      </a:r>
                      <a:r>
                        <a:rPr lang="en-US" sz="2600" b="0" strike="noStrike" spc="-1" dirty="0" err="1">
                          <a:solidFill>
                            <a:schemeClr val="dk1"/>
                          </a:solidFill>
                          <a:latin typeface="+mn-lt"/>
                        </a:rPr>
                        <a:t>Zannini</a:t>
                      </a:r>
                      <a:endParaRPr lang="en-US" sz="2600" b="0" strike="noStrike" spc="-1" dirty="0">
                        <a:solidFill>
                          <a:srgbClr val="000000"/>
                        </a:solidFill>
                        <a:latin typeface="Arial"/>
                      </a:endParaRPr>
                    </a:p>
                  </a:txBody>
                  <a:tcPr anchor="ctr">
                    <a:lnL w="12240" cap="flat" cmpd="sng" algn="ctr">
                      <a:solidFill>
                        <a:srgbClr val="FFFFFF"/>
                      </a:solidFill>
                      <a:prstDash val="solid"/>
                      <a:round/>
                      <a:headEnd type="none" w="med" len="med"/>
                      <a:tailEnd type="none" w="med" len="med"/>
                    </a:lnL>
                    <a:lnR w="12240">
                      <a:solidFill>
                        <a:srgbClr val="FFFFFF"/>
                      </a:solidFill>
                      <a:prstDash val="solid"/>
                    </a:lnR>
                    <a:lnT w="12240">
                      <a:solidFill>
                        <a:srgbClr val="FFFFFF"/>
                      </a:solidFill>
                      <a:prstDash val="solid"/>
                    </a:lnT>
                    <a:lnB w="12240">
                      <a:solidFill>
                        <a:srgbClr val="FFFFFF"/>
                      </a:solidFill>
                      <a:prstDash val="solid"/>
                    </a:lnB>
                    <a:solidFill>
                      <a:schemeClr val="accent4">
                        <a:tint val="40000"/>
                      </a:schemeClr>
                    </a:solidFill>
                  </a:tcPr>
                </a:tc>
                <a:extLst>
                  <a:ext uri="{0D108BD9-81ED-4DB2-BD59-A6C34878D82A}">
                    <a16:rowId xmlns:a16="http://schemas.microsoft.com/office/drawing/2014/main" val="3538762540"/>
                  </a:ext>
                </a:extLst>
              </a:tr>
            </a:tbl>
          </a:graphicData>
        </a:graphic>
      </p:graphicFrame>
    </p:spTree>
    <p:extLst>
      <p:ext uri="{BB962C8B-B14F-4D97-AF65-F5344CB8AC3E}">
        <p14:creationId xmlns:p14="http://schemas.microsoft.com/office/powerpoint/2010/main" val="5355817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295731-BF39-182E-ECAB-04D3DC0155DD}"/>
              </a:ext>
            </a:extLst>
          </p:cNvPr>
          <p:cNvSpPr>
            <a:spLocks noGrp="1"/>
          </p:cNvSpPr>
          <p:nvPr>
            <p:ph type="title"/>
          </p:nvPr>
        </p:nvSpPr>
        <p:spPr/>
        <p:txBody>
          <a:bodyPr/>
          <a:lstStyle/>
          <a:p>
            <a:r>
              <a:rPr lang="en-US" dirty="0"/>
              <a:t>Summary of SPS</a:t>
            </a:r>
            <a:endParaRPr lang="en-GB" dirty="0"/>
          </a:p>
        </p:txBody>
      </p:sp>
      <p:sp>
        <p:nvSpPr>
          <p:cNvPr id="3" name="Content Placeholder 2">
            <a:extLst>
              <a:ext uri="{FF2B5EF4-FFF2-40B4-BE49-F238E27FC236}">
                <a16:creationId xmlns:a16="http://schemas.microsoft.com/office/drawing/2014/main" id="{E276B9BD-2257-DA29-3AE2-3DB94C7F5A5A}"/>
              </a:ext>
            </a:extLst>
          </p:cNvPr>
          <p:cNvSpPr>
            <a:spLocks noGrp="1"/>
          </p:cNvSpPr>
          <p:nvPr>
            <p:ph idx="1"/>
          </p:nvPr>
        </p:nvSpPr>
        <p:spPr>
          <a:xfrm>
            <a:off x="163039" y="1424940"/>
            <a:ext cx="11792520" cy="4961572"/>
          </a:xfrm>
        </p:spPr>
        <p:txBody>
          <a:bodyPr>
            <a:normAutofit fontScale="92500" lnSpcReduction="10000"/>
          </a:bodyPr>
          <a:lstStyle/>
          <a:p>
            <a:r>
              <a:rPr lang="en-GB" sz="2600" dirty="0"/>
              <a:t>Issues</a:t>
            </a:r>
          </a:p>
          <a:p>
            <a:pPr lvl="1"/>
            <a:r>
              <a:rPr lang="en-GB" sz="2200" dirty="0"/>
              <a:t>Vacuum leak on cavity 3 [~23h]: </a:t>
            </a:r>
          </a:p>
          <a:p>
            <a:pPr lvl="2"/>
            <a:r>
              <a:rPr lang="en-GB" sz="1900" dirty="0"/>
              <a:t>The SPS cavity 3 (Thales power plant, 200MHz) triggered a vacuum interlock on Thursday ~13h. </a:t>
            </a:r>
          </a:p>
          <a:p>
            <a:pPr lvl="2"/>
            <a:r>
              <a:rPr lang="en-GB" sz="1900" dirty="0"/>
              <a:t>A leak detection test identified that the leak was coming from a Higher Order Mode (HOM) coupler. </a:t>
            </a:r>
          </a:p>
          <a:p>
            <a:pPr lvl="2"/>
            <a:r>
              <a:rPr lang="en-GB" sz="1900" dirty="0"/>
              <a:t>The HOM coupler was burnt and was swiftly replaced by a spare. </a:t>
            </a:r>
          </a:p>
          <a:p>
            <a:pPr lvl="2"/>
            <a:r>
              <a:rPr lang="en-GB" sz="1900" dirty="0"/>
              <a:t>Some other HOM couplers were inspected and found to be OK. </a:t>
            </a:r>
          </a:p>
          <a:p>
            <a:pPr lvl="2"/>
            <a:r>
              <a:rPr lang="en-GB" sz="1900" dirty="0"/>
              <a:t>The cavity had to be re-pumped and re-conditioned. </a:t>
            </a:r>
          </a:p>
          <a:p>
            <a:pPr lvl="2"/>
            <a:r>
              <a:rPr lang="en-GB" sz="1900" dirty="0"/>
              <a:t>A final leak test identified no additional issues, fully recovering from the fault on Friday ~12h.</a:t>
            </a:r>
          </a:p>
          <a:p>
            <a:pPr lvl="1"/>
            <a:r>
              <a:rPr lang="en-GB" sz="2200" dirty="0"/>
              <a:t>Main power converters down [~3h]: </a:t>
            </a:r>
          </a:p>
          <a:p>
            <a:pPr lvl="2"/>
            <a:r>
              <a:rPr lang="en-GB" sz="1900" dirty="0"/>
              <a:t>Just after the RF had recovered and hopes were up for the beam to be back, the main PCs went into fault. </a:t>
            </a:r>
          </a:p>
          <a:p>
            <a:pPr lvl="2"/>
            <a:r>
              <a:rPr lang="en-GB" sz="1900" dirty="0"/>
              <a:t>The issue was fixed by replacing Watchdog Interlock Controller (WIC) card in BA3.</a:t>
            </a:r>
          </a:p>
          <a:p>
            <a:pPr lvl="1"/>
            <a:r>
              <a:rPr lang="en-GB" sz="2200" dirty="0"/>
              <a:t>Mis-driven settings when mapping new cycle [~1.5h]: </a:t>
            </a:r>
          </a:p>
          <a:p>
            <a:pPr lvl="2"/>
            <a:r>
              <a:rPr lang="en-GB" sz="1900" dirty="0"/>
              <a:t>LSA-to-HW drive did not execute correctly for FEI in TT10. </a:t>
            </a:r>
          </a:p>
          <a:p>
            <a:pPr lvl="2"/>
            <a:r>
              <a:rPr lang="en-GB" sz="1900" dirty="0"/>
              <a:t>Not easy to find error in SIS -&gt; Assessing best way to display this problem to identify it quicky in the future.</a:t>
            </a:r>
          </a:p>
          <a:p>
            <a:pPr lvl="1"/>
            <a:r>
              <a:rPr lang="en-GB" sz="2200" dirty="0"/>
              <a:t>Misbehaviour of power converter in TI2 bend: </a:t>
            </a:r>
          </a:p>
          <a:p>
            <a:pPr lvl="2"/>
            <a:r>
              <a:rPr lang="en-GB" sz="1900" dirty="0"/>
              <a:t>The current was within FEI limits, but injection oscillations (~2.5mm) still caused enough collimator showers to produce mini-quench at LHC -&gt; being followed up.</a:t>
            </a:r>
          </a:p>
          <a:p>
            <a:pPr lvl="1"/>
            <a:endParaRPr lang="en-GB" dirty="0"/>
          </a:p>
          <a:p>
            <a:endParaRPr lang="en-US" dirty="0"/>
          </a:p>
          <a:p>
            <a:pPr lvl="1"/>
            <a:endParaRPr lang="en-GB" dirty="0"/>
          </a:p>
        </p:txBody>
      </p:sp>
      <p:sp>
        <p:nvSpPr>
          <p:cNvPr id="4" name="Date Placeholder 3">
            <a:extLst>
              <a:ext uri="{FF2B5EF4-FFF2-40B4-BE49-F238E27FC236}">
                <a16:creationId xmlns:a16="http://schemas.microsoft.com/office/drawing/2014/main" id="{D30AEBE7-CD08-43A8-85DD-6BC4FCE29002}"/>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July 16, 2024</a:t>
            </a:r>
          </a:p>
        </p:txBody>
      </p:sp>
      <p:sp>
        <p:nvSpPr>
          <p:cNvPr id="5" name="Footer Placeholder 4">
            <a:extLst>
              <a:ext uri="{FF2B5EF4-FFF2-40B4-BE49-F238E27FC236}">
                <a16:creationId xmlns:a16="http://schemas.microsoft.com/office/drawing/2014/main" id="{45D8F9BA-7439-7A82-1C74-023AD3A7C4CD}"/>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Facilities Operation Meeting (FOM) week 28 of 2024</a:t>
            </a:r>
          </a:p>
        </p:txBody>
      </p:sp>
      <p:sp>
        <p:nvSpPr>
          <p:cNvPr id="6" name="Slide Number Placeholder 5">
            <a:extLst>
              <a:ext uri="{FF2B5EF4-FFF2-40B4-BE49-F238E27FC236}">
                <a16:creationId xmlns:a16="http://schemas.microsoft.com/office/drawing/2014/main" id="{09E2A6C2-9E82-F3B8-CA91-33F77BB0DB70}"/>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4AEE9E4-A26E-440D-8E11-BACFB577A6E4}" type="slidenum">
              <a:rPr kumimoji="0" lang="en-US" sz="12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7" name="Table 6">
            <a:extLst>
              <a:ext uri="{FF2B5EF4-FFF2-40B4-BE49-F238E27FC236}">
                <a16:creationId xmlns:a16="http://schemas.microsoft.com/office/drawing/2014/main" id="{897451FC-77CA-A775-816C-67AD9E2BE263}"/>
              </a:ext>
            </a:extLst>
          </p:cNvPr>
          <p:cNvGraphicFramePr>
            <a:graphicFrameLocks noGrp="1"/>
          </p:cNvGraphicFramePr>
          <p:nvPr/>
        </p:nvGraphicFramePr>
        <p:xfrm>
          <a:off x="163038" y="715925"/>
          <a:ext cx="11937521" cy="579120"/>
        </p:xfrm>
        <a:graphic>
          <a:graphicData uri="http://schemas.openxmlformats.org/drawingml/2006/table">
            <a:tbl>
              <a:tblPr/>
              <a:tblGrid>
                <a:gridCol w="1051735">
                  <a:extLst>
                    <a:ext uri="{9D8B030D-6E8A-4147-A177-3AD203B41FA5}">
                      <a16:colId xmlns:a16="http://schemas.microsoft.com/office/drawing/2014/main" val="870234180"/>
                    </a:ext>
                  </a:extLst>
                </a:gridCol>
                <a:gridCol w="1722139">
                  <a:extLst>
                    <a:ext uri="{9D8B030D-6E8A-4147-A177-3AD203B41FA5}">
                      <a16:colId xmlns:a16="http://schemas.microsoft.com/office/drawing/2014/main" val="3105601542"/>
                    </a:ext>
                  </a:extLst>
                </a:gridCol>
                <a:gridCol w="1751009">
                  <a:extLst>
                    <a:ext uri="{9D8B030D-6E8A-4147-A177-3AD203B41FA5}">
                      <a16:colId xmlns:a16="http://schemas.microsoft.com/office/drawing/2014/main" val="368332613"/>
                    </a:ext>
                  </a:extLst>
                </a:gridCol>
                <a:gridCol w="1880519">
                  <a:extLst>
                    <a:ext uri="{9D8B030D-6E8A-4147-A177-3AD203B41FA5}">
                      <a16:colId xmlns:a16="http://schemas.microsoft.com/office/drawing/2014/main" val="3681530314"/>
                    </a:ext>
                  </a:extLst>
                </a:gridCol>
                <a:gridCol w="5532119">
                  <a:extLst>
                    <a:ext uri="{9D8B030D-6E8A-4147-A177-3AD203B41FA5}">
                      <a16:colId xmlns:a16="http://schemas.microsoft.com/office/drawing/2014/main" val="3408628568"/>
                    </a:ext>
                  </a:extLst>
                </a:gridCol>
              </a:tblGrid>
              <a:tr h="0">
                <a:tc>
                  <a:txBody>
                    <a:bodyPr/>
                    <a:lstStyle/>
                    <a:p>
                      <a:pPr algn="ctr" defTabSz="914400">
                        <a:lnSpc>
                          <a:spcPct val="100000"/>
                        </a:lnSpc>
                      </a:pPr>
                      <a:r>
                        <a:rPr lang="en-US" sz="3200" b="1" strike="noStrike" spc="-1" dirty="0">
                          <a:solidFill>
                            <a:schemeClr val="dk1"/>
                          </a:solidFill>
                          <a:latin typeface="Calibri"/>
                        </a:rPr>
                        <a:t>SPS</a:t>
                      </a:r>
                      <a:endParaRPr lang="en-US" sz="3200" b="0" strike="noStrike" spc="-1" dirty="0">
                        <a:solidFill>
                          <a:srgbClr val="000000"/>
                        </a:solidFill>
                        <a:latin typeface="Arial"/>
                      </a:endParaRPr>
                    </a:p>
                  </a:txBody>
                  <a:tcPr anchor="ctr">
                    <a:lnL w="12240">
                      <a:solidFill>
                        <a:srgbClr val="FFFFFF"/>
                      </a:solidFill>
                      <a:prstDash val="solid"/>
                    </a:lnL>
                    <a:lnR w="12240" cap="flat" cmpd="sng" algn="ctr">
                      <a:solidFill>
                        <a:srgbClr val="FFFFFF"/>
                      </a:solidFill>
                      <a:prstDash val="solid"/>
                      <a:round/>
                      <a:headEnd type="none" w="med" len="med"/>
                      <a:tailEnd type="none" w="med" len="med"/>
                    </a:lnR>
                    <a:lnT w="12240">
                      <a:solidFill>
                        <a:srgbClr val="FFFFFF"/>
                      </a:solidFill>
                      <a:prstDash val="solid"/>
                    </a:lnT>
                    <a:lnB w="12240">
                      <a:solidFill>
                        <a:srgbClr val="FFFFFF"/>
                      </a:solidFill>
                      <a:prstDash val="solid"/>
                    </a:lnB>
                    <a:solidFill>
                      <a:schemeClr val="accent4">
                        <a:tint val="40000"/>
                      </a:schemeClr>
                    </a:solidFill>
                  </a:tcPr>
                </a:tc>
                <a:tc>
                  <a:txBody>
                    <a:bodyPr/>
                    <a:lstStyle/>
                    <a:p>
                      <a:pPr algn="ctr" defTabSz="914400">
                        <a:lnSpc>
                          <a:spcPct val="100000"/>
                        </a:lnSpc>
                      </a:pPr>
                      <a:r>
                        <a:rPr lang="en-US" sz="2600" b="0" strike="noStrike" spc="-1" dirty="0">
                          <a:solidFill>
                            <a:schemeClr val="dk1"/>
                          </a:solidFill>
                          <a:latin typeface="Calibri"/>
                        </a:rPr>
                        <a:t>LHC: 83.4%</a:t>
                      </a:r>
                      <a:endParaRPr lang="en-US" sz="2600" b="0" strike="noStrike" spc="-1" dirty="0">
                        <a:solidFill>
                          <a:srgbClr val="000000"/>
                        </a:solidFill>
                        <a:latin typeface="Arial"/>
                      </a:endParaRPr>
                    </a:p>
                  </a:txBody>
                  <a:tcPr anchor="ct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4">
                        <a:tint val="40000"/>
                      </a:schemeClr>
                    </a:solidFill>
                  </a:tcPr>
                </a:tc>
                <a:tc>
                  <a:txBody>
                    <a:bodyPr/>
                    <a:lstStyle/>
                    <a:p>
                      <a:pPr algn="ctr" defTabSz="914400">
                        <a:lnSpc>
                          <a:spcPct val="100000"/>
                        </a:lnSpc>
                        <a:tabLst>
                          <a:tab pos="0" algn="l"/>
                        </a:tabLst>
                      </a:pPr>
                      <a:r>
                        <a:rPr lang="en-US" sz="2600" b="0" strike="noStrike" spc="-1" dirty="0">
                          <a:solidFill>
                            <a:schemeClr val="dk1"/>
                          </a:solidFill>
                          <a:latin typeface="Calibri"/>
                        </a:rPr>
                        <a:t>NA: 77.0%</a:t>
                      </a:r>
                      <a:endParaRPr lang="en-US" sz="2600" b="0" strike="noStrike" spc="-1" dirty="0">
                        <a:solidFill>
                          <a:srgbClr val="000000"/>
                        </a:solidFill>
                        <a:latin typeface="Arial"/>
                      </a:endParaRPr>
                    </a:p>
                  </a:txBody>
                  <a:tcPr anchor="ct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4">
                        <a:tint val="40000"/>
                      </a:schemeClr>
                    </a:solidFill>
                  </a:tcPr>
                </a:tc>
                <a:tc>
                  <a:txBody>
                    <a:bodyPr/>
                    <a:lstStyle/>
                    <a:p>
                      <a:pPr algn="ctr" defTabSz="914400">
                        <a:lnSpc>
                          <a:spcPct val="100000"/>
                        </a:lnSpc>
                        <a:tabLst>
                          <a:tab pos="0" algn="l"/>
                        </a:tabLst>
                      </a:pPr>
                      <a:r>
                        <a:rPr lang="en-GB" sz="2600" b="0" strike="noStrike" spc="-1" dirty="0">
                          <a:solidFill>
                            <a:schemeClr val="dk1"/>
                          </a:solidFill>
                          <a:latin typeface="Calibri"/>
                        </a:rPr>
                        <a:t>AW: 95.1%</a:t>
                      </a:r>
                      <a:endParaRPr lang="en-US" sz="2600" b="0" strike="noStrike" spc="-1" dirty="0">
                        <a:solidFill>
                          <a:srgbClr val="000000"/>
                        </a:solidFill>
                        <a:latin typeface="Arial"/>
                      </a:endParaRPr>
                    </a:p>
                  </a:txBody>
                  <a:tcPr anchor="ct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4">
                        <a:tint val="40000"/>
                      </a:schemeClr>
                    </a:solidFill>
                  </a:tcPr>
                </a:tc>
                <a:tc>
                  <a:txBody>
                    <a:bodyPr/>
                    <a:lstStyle/>
                    <a:p>
                      <a:pPr marL="181080" defTabSz="914400">
                        <a:lnSpc>
                          <a:spcPct val="100000"/>
                        </a:lnSpc>
                        <a:tabLst>
                          <a:tab pos="0" algn="l"/>
                        </a:tabLst>
                      </a:pPr>
                      <a:r>
                        <a:rPr lang="en-US" sz="2600" b="0" strike="noStrike" spc="-1" dirty="0">
                          <a:solidFill>
                            <a:schemeClr val="dk1"/>
                          </a:solidFill>
                          <a:latin typeface="Calibri"/>
                        </a:rPr>
                        <a:t>Coord.: </a:t>
                      </a:r>
                      <a:r>
                        <a:rPr lang="en-US" sz="2600" b="0" strike="noStrike" spc="-1" dirty="0">
                          <a:solidFill>
                            <a:schemeClr val="dk1"/>
                          </a:solidFill>
                          <a:latin typeface="+mn-lt"/>
                        </a:rPr>
                        <a:t>Pablo </a:t>
                      </a:r>
                      <a:r>
                        <a:rPr lang="en-US" sz="2600" b="0" strike="noStrike" spc="-1" dirty="0" err="1">
                          <a:solidFill>
                            <a:schemeClr val="dk1"/>
                          </a:solidFill>
                          <a:latin typeface="+mn-lt"/>
                        </a:rPr>
                        <a:t>Arrutia</a:t>
                      </a:r>
                      <a:r>
                        <a:rPr lang="en-US" sz="2600" b="0" strike="noStrike" spc="-1" dirty="0">
                          <a:solidFill>
                            <a:schemeClr val="dk1"/>
                          </a:solidFill>
                          <a:latin typeface="Calibri"/>
                        </a:rPr>
                        <a:t> </a:t>
                      </a:r>
                      <a:r>
                        <a:rPr lang="en-US" sz="2600" b="0" strike="noStrike" spc="-1" dirty="0">
                          <a:solidFill>
                            <a:schemeClr val="dk1"/>
                          </a:solidFill>
                          <a:latin typeface="Calibri"/>
                          <a:sym typeface="Wingdings" panose="05000000000000000000" pitchFamily="2" charset="2"/>
                        </a:rPr>
                        <a:t></a:t>
                      </a:r>
                      <a:r>
                        <a:rPr lang="en-US" sz="2600" b="0" strike="noStrike" spc="-1" dirty="0">
                          <a:solidFill>
                            <a:schemeClr val="dk1"/>
                          </a:solidFill>
                          <a:latin typeface="Calibri"/>
                        </a:rPr>
                        <a:t> </a:t>
                      </a:r>
                      <a:r>
                        <a:rPr lang="en-US" sz="2600" b="0" strike="noStrike" spc="-1" dirty="0">
                          <a:solidFill>
                            <a:schemeClr val="dk1"/>
                          </a:solidFill>
                          <a:latin typeface="+mn-lt"/>
                        </a:rPr>
                        <a:t>Carlo </a:t>
                      </a:r>
                      <a:r>
                        <a:rPr lang="en-US" sz="2600" b="0" strike="noStrike" spc="-1" dirty="0" err="1">
                          <a:solidFill>
                            <a:schemeClr val="dk1"/>
                          </a:solidFill>
                          <a:latin typeface="+mn-lt"/>
                        </a:rPr>
                        <a:t>Zannini</a:t>
                      </a:r>
                      <a:endParaRPr lang="en-US" sz="2600" b="0" strike="noStrike" spc="-1" dirty="0">
                        <a:solidFill>
                          <a:srgbClr val="000000"/>
                        </a:solidFill>
                        <a:latin typeface="Arial"/>
                      </a:endParaRPr>
                    </a:p>
                  </a:txBody>
                  <a:tcPr anchor="ctr">
                    <a:lnL w="12240" cap="flat" cmpd="sng" algn="ctr">
                      <a:solidFill>
                        <a:srgbClr val="FFFFFF"/>
                      </a:solidFill>
                      <a:prstDash val="solid"/>
                      <a:round/>
                      <a:headEnd type="none" w="med" len="med"/>
                      <a:tailEnd type="none" w="med" len="med"/>
                    </a:lnL>
                    <a:lnR w="12240">
                      <a:solidFill>
                        <a:srgbClr val="FFFFFF"/>
                      </a:solidFill>
                      <a:prstDash val="solid"/>
                    </a:lnR>
                    <a:lnT w="12240">
                      <a:solidFill>
                        <a:srgbClr val="FFFFFF"/>
                      </a:solidFill>
                      <a:prstDash val="solid"/>
                    </a:lnT>
                    <a:lnB w="12240">
                      <a:solidFill>
                        <a:srgbClr val="FFFFFF"/>
                      </a:solidFill>
                      <a:prstDash val="solid"/>
                    </a:lnB>
                    <a:solidFill>
                      <a:schemeClr val="accent4">
                        <a:tint val="40000"/>
                      </a:schemeClr>
                    </a:solidFill>
                  </a:tcPr>
                </a:tc>
                <a:extLst>
                  <a:ext uri="{0D108BD9-81ED-4DB2-BD59-A6C34878D82A}">
                    <a16:rowId xmlns:a16="http://schemas.microsoft.com/office/drawing/2014/main" val="3538762540"/>
                  </a:ext>
                </a:extLst>
              </a:tr>
            </a:tbl>
          </a:graphicData>
        </a:graphic>
      </p:graphicFrame>
    </p:spTree>
    <p:extLst>
      <p:ext uri="{BB962C8B-B14F-4D97-AF65-F5344CB8AC3E}">
        <p14:creationId xmlns:p14="http://schemas.microsoft.com/office/powerpoint/2010/main" val="15823126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295731-BF39-182E-ECAB-04D3DC0155DD}"/>
              </a:ext>
            </a:extLst>
          </p:cNvPr>
          <p:cNvSpPr>
            <a:spLocks noGrp="1"/>
          </p:cNvSpPr>
          <p:nvPr>
            <p:ph type="title"/>
          </p:nvPr>
        </p:nvSpPr>
        <p:spPr/>
        <p:txBody>
          <a:bodyPr/>
          <a:lstStyle/>
          <a:p>
            <a:r>
              <a:rPr lang="en-US" dirty="0"/>
              <a:t>Summary of SPS</a:t>
            </a:r>
            <a:endParaRPr lang="en-GB" dirty="0"/>
          </a:p>
        </p:txBody>
      </p:sp>
      <p:sp>
        <p:nvSpPr>
          <p:cNvPr id="3" name="Content Placeholder 2">
            <a:extLst>
              <a:ext uri="{FF2B5EF4-FFF2-40B4-BE49-F238E27FC236}">
                <a16:creationId xmlns:a16="http://schemas.microsoft.com/office/drawing/2014/main" id="{E276B9BD-2257-DA29-3AE2-3DB94C7F5A5A}"/>
              </a:ext>
            </a:extLst>
          </p:cNvPr>
          <p:cNvSpPr>
            <a:spLocks noGrp="1"/>
          </p:cNvSpPr>
          <p:nvPr>
            <p:ph idx="1"/>
          </p:nvPr>
        </p:nvSpPr>
        <p:spPr>
          <a:xfrm>
            <a:off x="163039" y="1424940"/>
            <a:ext cx="11792520" cy="4961572"/>
          </a:xfrm>
        </p:spPr>
        <p:txBody>
          <a:bodyPr>
            <a:normAutofit/>
          </a:bodyPr>
          <a:lstStyle/>
          <a:p>
            <a:r>
              <a:rPr lang="en-GB" sz="2400" dirty="0"/>
              <a:t>Plans</a:t>
            </a:r>
          </a:p>
          <a:p>
            <a:pPr lvl="1"/>
            <a:r>
              <a:rPr lang="en-GB" sz="2200" dirty="0"/>
              <a:t>T4 target intensity change on Wednesday</a:t>
            </a:r>
          </a:p>
          <a:p>
            <a:pPr lvl="1"/>
            <a:r>
              <a:rPr lang="en-GB" sz="2200" dirty="0"/>
              <a:t>Dedicated MD on Wednesday: </a:t>
            </a:r>
          </a:p>
          <a:p>
            <a:pPr lvl="2"/>
            <a:r>
              <a:rPr lang="en-GB" sz="1900" dirty="0"/>
              <a:t>Access possible in NA only until 2pm (TT20 TED in)</a:t>
            </a:r>
          </a:p>
          <a:p>
            <a:pPr lvl="2"/>
            <a:r>
              <a:rPr lang="en-GB" sz="1900" dirty="0"/>
              <a:t>After 2pm TED out: beam to P42</a:t>
            </a:r>
          </a:p>
          <a:p>
            <a:pPr lvl="1"/>
            <a:endParaRPr lang="en-GB" dirty="0"/>
          </a:p>
          <a:p>
            <a:pPr lvl="1"/>
            <a:endParaRPr lang="en-GB" dirty="0"/>
          </a:p>
          <a:p>
            <a:pPr lvl="1"/>
            <a:endParaRPr lang="en-GB" dirty="0"/>
          </a:p>
          <a:p>
            <a:endParaRPr lang="en-US" dirty="0"/>
          </a:p>
          <a:p>
            <a:pPr lvl="1"/>
            <a:endParaRPr lang="en-GB" dirty="0"/>
          </a:p>
        </p:txBody>
      </p:sp>
      <p:sp>
        <p:nvSpPr>
          <p:cNvPr id="4" name="Date Placeholder 3">
            <a:extLst>
              <a:ext uri="{FF2B5EF4-FFF2-40B4-BE49-F238E27FC236}">
                <a16:creationId xmlns:a16="http://schemas.microsoft.com/office/drawing/2014/main" id="{D30AEBE7-CD08-43A8-85DD-6BC4FCE29002}"/>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July 16, 2024</a:t>
            </a:r>
          </a:p>
        </p:txBody>
      </p:sp>
      <p:sp>
        <p:nvSpPr>
          <p:cNvPr id="5" name="Footer Placeholder 4">
            <a:extLst>
              <a:ext uri="{FF2B5EF4-FFF2-40B4-BE49-F238E27FC236}">
                <a16:creationId xmlns:a16="http://schemas.microsoft.com/office/drawing/2014/main" id="{45D8F9BA-7439-7A82-1C74-023AD3A7C4CD}"/>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Facilities Operation Meeting (FOM) week 28 of 2024</a:t>
            </a:r>
          </a:p>
        </p:txBody>
      </p:sp>
      <p:sp>
        <p:nvSpPr>
          <p:cNvPr id="6" name="Slide Number Placeholder 5">
            <a:extLst>
              <a:ext uri="{FF2B5EF4-FFF2-40B4-BE49-F238E27FC236}">
                <a16:creationId xmlns:a16="http://schemas.microsoft.com/office/drawing/2014/main" id="{09E2A6C2-9E82-F3B8-CA91-33F77BB0DB70}"/>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4AEE9E4-A26E-440D-8E11-BACFB577A6E4}" type="slidenum">
              <a:rPr kumimoji="0" lang="en-US" sz="12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7" name="Table 6">
            <a:extLst>
              <a:ext uri="{FF2B5EF4-FFF2-40B4-BE49-F238E27FC236}">
                <a16:creationId xmlns:a16="http://schemas.microsoft.com/office/drawing/2014/main" id="{897451FC-77CA-A775-816C-67AD9E2BE263}"/>
              </a:ext>
            </a:extLst>
          </p:cNvPr>
          <p:cNvGraphicFramePr>
            <a:graphicFrameLocks noGrp="1"/>
          </p:cNvGraphicFramePr>
          <p:nvPr/>
        </p:nvGraphicFramePr>
        <p:xfrm>
          <a:off x="163038" y="715925"/>
          <a:ext cx="11937521" cy="579120"/>
        </p:xfrm>
        <a:graphic>
          <a:graphicData uri="http://schemas.openxmlformats.org/drawingml/2006/table">
            <a:tbl>
              <a:tblPr/>
              <a:tblGrid>
                <a:gridCol w="1051735">
                  <a:extLst>
                    <a:ext uri="{9D8B030D-6E8A-4147-A177-3AD203B41FA5}">
                      <a16:colId xmlns:a16="http://schemas.microsoft.com/office/drawing/2014/main" val="870234180"/>
                    </a:ext>
                  </a:extLst>
                </a:gridCol>
                <a:gridCol w="1722139">
                  <a:extLst>
                    <a:ext uri="{9D8B030D-6E8A-4147-A177-3AD203B41FA5}">
                      <a16:colId xmlns:a16="http://schemas.microsoft.com/office/drawing/2014/main" val="3105601542"/>
                    </a:ext>
                  </a:extLst>
                </a:gridCol>
                <a:gridCol w="1751009">
                  <a:extLst>
                    <a:ext uri="{9D8B030D-6E8A-4147-A177-3AD203B41FA5}">
                      <a16:colId xmlns:a16="http://schemas.microsoft.com/office/drawing/2014/main" val="368332613"/>
                    </a:ext>
                  </a:extLst>
                </a:gridCol>
                <a:gridCol w="1880519">
                  <a:extLst>
                    <a:ext uri="{9D8B030D-6E8A-4147-A177-3AD203B41FA5}">
                      <a16:colId xmlns:a16="http://schemas.microsoft.com/office/drawing/2014/main" val="3681530314"/>
                    </a:ext>
                  </a:extLst>
                </a:gridCol>
                <a:gridCol w="5532119">
                  <a:extLst>
                    <a:ext uri="{9D8B030D-6E8A-4147-A177-3AD203B41FA5}">
                      <a16:colId xmlns:a16="http://schemas.microsoft.com/office/drawing/2014/main" val="3408628568"/>
                    </a:ext>
                  </a:extLst>
                </a:gridCol>
              </a:tblGrid>
              <a:tr h="0">
                <a:tc>
                  <a:txBody>
                    <a:bodyPr/>
                    <a:lstStyle/>
                    <a:p>
                      <a:pPr algn="ctr" defTabSz="914400">
                        <a:lnSpc>
                          <a:spcPct val="100000"/>
                        </a:lnSpc>
                      </a:pPr>
                      <a:r>
                        <a:rPr lang="en-US" sz="3200" b="1" strike="noStrike" spc="-1" dirty="0">
                          <a:solidFill>
                            <a:schemeClr val="dk1"/>
                          </a:solidFill>
                          <a:latin typeface="Calibri"/>
                        </a:rPr>
                        <a:t>SPS</a:t>
                      </a:r>
                      <a:endParaRPr lang="en-US" sz="3200" b="0" strike="noStrike" spc="-1" dirty="0">
                        <a:solidFill>
                          <a:srgbClr val="000000"/>
                        </a:solidFill>
                        <a:latin typeface="Arial"/>
                      </a:endParaRPr>
                    </a:p>
                  </a:txBody>
                  <a:tcPr anchor="ctr">
                    <a:lnL w="12240">
                      <a:solidFill>
                        <a:srgbClr val="FFFFFF"/>
                      </a:solidFill>
                      <a:prstDash val="solid"/>
                    </a:lnL>
                    <a:lnR w="12240" cap="flat" cmpd="sng" algn="ctr">
                      <a:solidFill>
                        <a:srgbClr val="FFFFFF"/>
                      </a:solidFill>
                      <a:prstDash val="solid"/>
                      <a:round/>
                      <a:headEnd type="none" w="med" len="med"/>
                      <a:tailEnd type="none" w="med" len="med"/>
                    </a:lnR>
                    <a:lnT w="12240">
                      <a:solidFill>
                        <a:srgbClr val="FFFFFF"/>
                      </a:solidFill>
                      <a:prstDash val="solid"/>
                    </a:lnT>
                    <a:lnB w="12240">
                      <a:solidFill>
                        <a:srgbClr val="FFFFFF"/>
                      </a:solidFill>
                      <a:prstDash val="solid"/>
                    </a:lnB>
                    <a:solidFill>
                      <a:schemeClr val="accent4">
                        <a:tint val="40000"/>
                      </a:schemeClr>
                    </a:solidFill>
                  </a:tcPr>
                </a:tc>
                <a:tc>
                  <a:txBody>
                    <a:bodyPr/>
                    <a:lstStyle/>
                    <a:p>
                      <a:pPr algn="ctr" defTabSz="914400">
                        <a:lnSpc>
                          <a:spcPct val="100000"/>
                        </a:lnSpc>
                      </a:pPr>
                      <a:r>
                        <a:rPr lang="en-US" sz="2600" b="0" strike="noStrike" spc="-1" dirty="0">
                          <a:solidFill>
                            <a:schemeClr val="dk1"/>
                          </a:solidFill>
                          <a:latin typeface="Calibri"/>
                        </a:rPr>
                        <a:t>LHC: 83.4%</a:t>
                      </a:r>
                      <a:endParaRPr lang="en-US" sz="2600" b="0" strike="noStrike" spc="-1" dirty="0">
                        <a:solidFill>
                          <a:srgbClr val="000000"/>
                        </a:solidFill>
                        <a:latin typeface="Arial"/>
                      </a:endParaRPr>
                    </a:p>
                  </a:txBody>
                  <a:tcPr anchor="ct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4">
                        <a:tint val="40000"/>
                      </a:schemeClr>
                    </a:solidFill>
                  </a:tcPr>
                </a:tc>
                <a:tc>
                  <a:txBody>
                    <a:bodyPr/>
                    <a:lstStyle/>
                    <a:p>
                      <a:pPr algn="ctr" defTabSz="914400">
                        <a:lnSpc>
                          <a:spcPct val="100000"/>
                        </a:lnSpc>
                        <a:tabLst>
                          <a:tab pos="0" algn="l"/>
                        </a:tabLst>
                      </a:pPr>
                      <a:r>
                        <a:rPr lang="en-US" sz="2600" b="0" strike="noStrike" spc="-1" dirty="0">
                          <a:solidFill>
                            <a:schemeClr val="dk1"/>
                          </a:solidFill>
                          <a:latin typeface="Calibri"/>
                        </a:rPr>
                        <a:t>NA: 77.0%</a:t>
                      </a:r>
                      <a:endParaRPr lang="en-US" sz="2600" b="0" strike="noStrike" spc="-1" dirty="0">
                        <a:solidFill>
                          <a:srgbClr val="000000"/>
                        </a:solidFill>
                        <a:latin typeface="Arial"/>
                      </a:endParaRPr>
                    </a:p>
                  </a:txBody>
                  <a:tcPr anchor="ct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4">
                        <a:tint val="40000"/>
                      </a:schemeClr>
                    </a:solidFill>
                  </a:tcPr>
                </a:tc>
                <a:tc>
                  <a:txBody>
                    <a:bodyPr/>
                    <a:lstStyle/>
                    <a:p>
                      <a:pPr algn="ctr" defTabSz="914400">
                        <a:lnSpc>
                          <a:spcPct val="100000"/>
                        </a:lnSpc>
                        <a:tabLst>
                          <a:tab pos="0" algn="l"/>
                        </a:tabLst>
                      </a:pPr>
                      <a:r>
                        <a:rPr lang="en-GB" sz="2600" b="0" strike="noStrike" spc="-1" dirty="0">
                          <a:solidFill>
                            <a:schemeClr val="dk1"/>
                          </a:solidFill>
                          <a:latin typeface="Calibri"/>
                        </a:rPr>
                        <a:t>AW: 95.1%</a:t>
                      </a:r>
                      <a:endParaRPr lang="en-US" sz="2600" b="0" strike="noStrike" spc="-1" dirty="0">
                        <a:solidFill>
                          <a:srgbClr val="000000"/>
                        </a:solidFill>
                        <a:latin typeface="Arial"/>
                      </a:endParaRPr>
                    </a:p>
                  </a:txBody>
                  <a:tcPr anchor="ct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4">
                        <a:tint val="40000"/>
                      </a:schemeClr>
                    </a:solidFill>
                  </a:tcPr>
                </a:tc>
                <a:tc>
                  <a:txBody>
                    <a:bodyPr/>
                    <a:lstStyle/>
                    <a:p>
                      <a:pPr marL="181080" defTabSz="914400">
                        <a:lnSpc>
                          <a:spcPct val="100000"/>
                        </a:lnSpc>
                        <a:tabLst>
                          <a:tab pos="0" algn="l"/>
                        </a:tabLst>
                      </a:pPr>
                      <a:r>
                        <a:rPr lang="en-US" sz="2600" b="0" strike="noStrike" spc="-1" dirty="0">
                          <a:solidFill>
                            <a:schemeClr val="dk1"/>
                          </a:solidFill>
                          <a:latin typeface="Calibri"/>
                        </a:rPr>
                        <a:t>Coord.: </a:t>
                      </a:r>
                      <a:r>
                        <a:rPr lang="en-US" sz="2600" b="0" strike="noStrike" spc="-1" dirty="0">
                          <a:solidFill>
                            <a:schemeClr val="dk1"/>
                          </a:solidFill>
                          <a:latin typeface="+mn-lt"/>
                        </a:rPr>
                        <a:t>Pablo </a:t>
                      </a:r>
                      <a:r>
                        <a:rPr lang="en-US" sz="2600" b="0" strike="noStrike" spc="-1" dirty="0" err="1">
                          <a:solidFill>
                            <a:schemeClr val="dk1"/>
                          </a:solidFill>
                          <a:latin typeface="+mn-lt"/>
                        </a:rPr>
                        <a:t>Arrutia</a:t>
                      </a:r>
                      <a:r>
                        <a:rPr lang="en-US" sz="2600" b="0" strike="noStrike" spc="-1" dirty="0">
                          <a:solidFill>
                            <a:schemeClr val="dk1"/>
                          </a:solidFill>
                          <a:latin typeface="Calibri"/>
                        </a:rPr>
                        <a:t> </a:t>
                      </a:r>
                      <a:r>
                        <a:rPr lang="en-US" sz="2600" b="0" strike="noStrike" spc="-1" dirty="0">
                          <a:solidFill>
                            <a:schemeClr val="dk1"/>
                          </a:solidFill>
                          <a:latin typeface="Calibri"/>
                          <a:sym typeface="Wingdings" panose="05000000000000000000" pitchFamily="2" charset="2"/>
                        </a:rPr>
                        <a:t></a:t>
                      </a:r>
                      <a:r>
                        <a:rPr lang="en-US" sz="2600" b="0" strike="noStrike" spc="-1" dirty="0">
                          <a:solidFill>
                            <a:schemeClr val="dk1"/>
                          </a:solidFill>
                          <a:latin typeface="Calibri"/>
                        </a:rPr>
                        <a:t> </a:t>
                      </a:r>
                      <a:r>
                        <a:rPr lang="en-US" sz="2600" b="0" strike="noStrike" spc="-1" dirty="0">
                          <a:solidFill>
                            <a:schemeClr val="dk1"/>
                          </a:solidFill>
                          <a:latin typeface="+mn-lt"/>
                        </a:rPr>
                        <a:t>Carlo </a:t>
                      </a:r>
                      <a:r>
                        <a:rPr lang="en-US" sz="2600" b="0" strike="noStrike" spc="-1" dirty="0" err="1">
                          <a:solidFill>
                            <a:schemeClr val="dk1"/>
                          </a:solidFill>
                          <a:latin typeface="+mn-lt"/>
                        </a:rPr>
                        <a:t>Zannini</a:t>
                      </a:r>
                      <a:endParaRPr lang="en-US" sz="2600" b="0" strike="noStrike" spc="-1" dirty="0">
                        <a:solidFill>
                          <a:srgbClr val="000000"/>
                        </a:solidFill>
                        <a:latin typeface="Arial"/>
                      </a:endParaRPr>
                    </a:p>
                  </a:txBody>
                  <a:tcPr anchor="ctr">
                    <a:lnL w="12240" cap="flat" cmpd="sng" algn="ctr">
                      <a:solidFill>
                        <a:srgbClr val="FFFFFF"/>
                      </a:solidFill>
                      <a:prstDash val="solid"/>
                      <a:round/>
                      <a:headEnd type="none" w="med" len="med"/>
                      <a:tailEnd type="none" w="med" len="med"/>
                    </a:lnL>
                    <a:lnR w="12240">
                      <a:solidFill>
                        <a:srgbClr val="FFFFFF"/>
                      </a:solidFill>
                      <a:prstDash val="solid"/>
                    </a:lnR>
                    <a:lnT w="12240">
                      <a:solidFill>
                        <a:srgbClr val="FFFFFF"/>
                      </a:solidFill>
                      <a:prstDash val="solid"/>
                    </a:lnT>
                    <a:lnB w="12240">
                      <a:solidFill>
                        <a:srgbClr val="FFFFFF"/>
                      </a:solidFill>
                      <a:prstDash val="solid"/>
                    </a:lnB>
                    <a:solidFill>
                      <a:schemeClr val="accent4">
                        <a:tint val="40000"/>
                      </a:schemeClr>
                    </a:solidFill>
                  </a:tcPr>
                </a:tc>
                <a:extLst>
                  <a:ext uri="{0D108BD9-81ED-4DB2-BD59-A6C34878D82A}">
                    <a16:rowId xmlns:a16="http://schemas.microsoft.com/office/drawing/2014/main" val="3538762540"/>
                  </a:ext>
                </a:extLst>
              </a:tr>
            </a:tbl>
          </a:graphicData>
        </a:graphic>
      </p:graphicFrame>
    </p:spTree>
    <p:extLst>
      <p:ext uri="{BB962C8B-B14F-4D97-AF65-F5344CB8AC3E}">
        <p14:creationId xmlns:p14="http://schemas.microsoft.com/office/powerpoint/2010/main" val="12279194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46175C-B445-361B-EBC1-902ACFF369F0}"/>
              </a:ext>
            </a:extLst>
          </p:cNvPr>
          <p:cNvSpPr>
            <a:spLocks noGrp="1"/>
          </p:cNvSpPr>
          <p:nvPr>
            <p:ph type="title"/>
          </p:nvPr>
        </p:nvSpPr>
        <p:spPr/>
        <p:txBody>
          <a:bodyPr/>
          <a:lstStyle/>
          <a:p>
            <a:r>
              <a:rPr lang="en-US" dirty="0"/>
              <a:t>Summary of NORTH Area</a:t>
            </a:r>
            <a:endParaRPr lang="en-GB" dirty="0"/>
          </a:p>
        </p:txBody>
      </p:sp>
      <p:sp>
        <p:nvSpPr>
          <p:cNvPr id="3" name="Content Placeholder 2">
            <a:extLst>
              <a:ext uri="{FF2B5EF4-FFF2-40B4-BE49-F238E27FC236}">
                <a16:creationId xmlns:a16="http://schemas.microsoft.com/office/drawing/2014/main" id="{EEA4E6DB-CA96-2C77-DF32-1E72F9980C3D}"/>
              </a:ext>
            </a:extLst>
          </p:cNvPr>
          <p:cNvSpPr>
            <a:spLocks noGrp="1"/>
          </p:cNvSpPr>
          <p:nvPr>
            <p:ph idx="1"/>
          </p:nvPr>
        </p:nvSpPr>
        <p:spPr>
          <a:xfrm>
            <a:off x="329357" y="1486104"/>
            <a:ext cx="11616511" cy="5014371"/>
          </a:xfrm>
        </p:spPr>
        <p:txBody>
          <a:bodyPr>
            <a:normAutofit lnSpcReduction="10000"/>
          </a:bodyPr>
          <a:lstStyle/>
          <a:p>
            <a:r>
              <a:rPr lang="fr-FR" dirty="0"/>
              <a:t>Coordination: Laurence </a:t>
            </a:r>
            <a:r>
              <a:rPr lang="fr-FR" dirty="0" err="1"/>
              <a:t>Nevay</a:t>
            </a:r>
            <a:r>
              <a:rPr lang="fr-FR" dirty="0"/>
              <a:t> </a:t>
            </a:r>
            <a:r>
              <a:rPr lang="fr-FR" dirty="0">
                <a:sym typeface="Wingdings" panose="05000000000000000000" pitchFamily="2" charset="2"/>
              </a:rPr>
              <a:t></a:t>
            </a:r>
            <a:r>
              <a:rPr lang="fr-FR" dirty="0"/>
              <a:t> Bastien Rae</a:t>
            </a:r>
            <a:endParaRPr lang="en-GB" dirty="0"/>
          </a:p>
          <a:p>
            <a:r>
              <a:rPr lang="en-GB" dirty="0"/>
              <a:t>Issues</a:t>
            </a:r>
          </a:p>
          <a:p>
            <a:pPr lvl="1"/>
            <a:r>
              <a:rPr lang="en-US" dirty="0"/>
              <a:t>H2: </a:t>
            </a:r>
            <a:r>
              <a:rPr lang="en-GB" dirty="0"/>
              <a:t>Moving beam issue observed again, related to change of beam files in H8.</a:t>
            </a:r>
            <a:r>
              <a:rPr lang="en-US" dirty="0"/>
              <a:t> </a:t>
            </a:r>
          </a:p>
          <a:p>
            <a:pPr lvl="1"/>
            <a:r>
              <a:rPr lang="en-US" dirty="0"/>
              <a:t>H4: Problem in HP XCET has been identified by the BE-EA and SY-BI teams, tests pending the return of the SPS beam. </a:t>
            </a:r>
          </a:p>
          <a:p>
            <a:pPr lvl="1"/>
            <a:r>
              <a:rPr lang="en-US" dirty="0"/>
              <a:t>H6: One brief fault in Bend 1 power supply.</a:t>
            </a:r>
          </a:p>
          <a:p>
            <a:r>
              <a:rPr lang="en-US" dirty="0"/>
              <a:t>Plans</a:t>
            </a:r>
          </a:p>
          <a:p>
            <a:pPr lvl="1"/>
            <a:r>
              <a:rPr lang="en-US" dirty="0"/>
              <a:t>Change to T4 standard wobbling and 100 mm target head on Wed. 17.07, </a:t>
            </a:r>
            <a:br>
              <a:rPr lang="en-US" dirty="0"/>
            </a:br>
            <a:r>
              <a:rPr lang="en-US" dirty="0"/>
              <a:t>then also back to the standard 42 units on T4. </a:t>
            </a:r>
            <a:br>
              <a:rPr lang="en-US" dirty="0"/>
            </a:br>
            <a:r>
              <a:rPr lang="en-US" dirty="0"/>
              <a:t>Need 150 units on T6 on the morning of 19.07 for M2 high-intensity RP test.</a:t>
            </a:r>
          </a:p>
          <a:p>
            <a:pPr lvl="1"/>
            <a:r>
              <a:rPr lang="en-US" dirty="0"/>
              <a:t>H2: ΝΑ61 continues.</a:t>
            </a:r>
          </a:p>
          <a:p>
            <a:pPr lvl="1"/>
            <a:r>
              <a:rPr lang="en-US" dirty="0"/>
              <a:t>H4: NP04 continues.</a:t>
            </a:r>
          </a:p>
          <a:p>
            <a:pPr lvl="1"/>
            <a:r>
              <a:rPr lang="en-US" dirty="0"/>
              <a:t>H6: </a:t>
            </a:r>
            <a:r>
              <a:rPr lang="en-US" dirty="0" err="1"/>
              <a:t>MuonE</a:t>
            </a:r>
            <a:r>
              <a:rPr lang="en-US" dirty="0"/>
              <a:t> ECAL → DRD6 MAXICC.</a:t>
            </a:r>
          </a:p>
          <a:p>
            <a:pPr lvl="1"/>
            <a:r>
              <a:rPr lang="en-US" dirty="0"/>
              <a:t>H8: Atlas TRT → Atlas TRD (change of main user, both stay).</a:t>
            </a:r>
          </a:p>
          <a:p>
            <a:pPr lvl="1"/>
            <a:r>
              <a:rPr lang="en-US" dirty="0"/>
              <a:t>M2: AMBER continues. High intensity RP test planned for the morning of Friday, 10.07.</a:t>
            </a:r>
          </a:p>
          <a:p>
            <a:pPr lvl="1"/>
            <a:r>
              <a:rPr lang="en-US" dirty="0"/>
              <a:t>K12: NA62 will go back to standard data taking on Wednesday, 17.07</a:t>
            </a:r>
          </a:p>
          <a:p>
            <a:pPr lvl="1"/>
            <a:endParaRPr lang="en-US" dirty="0"/>
          </a:p>
          <a:p>
            <a:pPr lvl="1"/>
            <a:endParaRPr lang="en-GB" dirty="0"/>
          </a:p>
          <a:p>
            <a:pPr marL="0" marR="0">
              <a:lnSpc>
                <a:spcPct val="107000"/>
              </a:lnSpc>
              <a:spcBef>
                <a:spcPts val="0"/>
              </a:spcBef>
              <a:spcAft>
                <a:spcPts val="0"/>
              </a:spcAft>
            </a:pPr>
            <a:endParaRPr lang="en-US" dirty="0"/>
          </a:p>
        </p:txBody>
      </p:sp>
      <p:sp>
        <p:nvSpPr>
          <p:cNvPr id="4" name="Date Placeholder 3">
            <a:extLst>
              <a:ext uri="{FF2B5EF4-FFF2-40B4-BE49-F238E27FC236}">
                <a16:creationId xmlns:a16="http://schemas.microsoft.com/office/drawing/2014/main" id="{42B4AB92-BEEB-3CEC-4225-1E690522A0A3}"/>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July 16, 2024</a:t>
            </a:r>
          </a:p>
        </p:txBody>
      </p:sp>
      <p:sp>
        <p:nvSpPr>
          <p:cNvPr id="5" name="Footer Placeholder 4">
            <a:extLst>
              <a:ext uri="{FF2B5EF4-FFF2-40B4-BE49-F238E27FC236}">
                <a16:creationId xmlns:a16="http://schemas.microsoft.com/office/drawing/2014/main" id="{4787AD29-7D97-6E40-121B-0A35B86FDC32}"/>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Facilities Operation Meeting (FOM) week 28 of 2024</a:t>
            </a:r>
          </a:p>
        </p:txBody>
      </p:sp>
      <p:sp>
        <p:nvSpPr>
          <p:cNvPr id="6" name="Slide Number Placeholder 5">
            <a:extLst>
              <a:ext uri="{FF2B5EF4-FFF2-40B4-BE49-F238E27FC236}">
                <a16:creationId xmlns:a16="http://schemas.microsoft.com/office/drawing/2014/main" id="{0FF32CBA-8FDD-2642-1F32-541AD749DD15}"/>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4AEE9E4-A26E-440D-8E11-BACFB577A6E4}" type="slidenum">
              <a:rPr kumimoji="0" lang="en-US" sz="12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7" name="Table 6">
            <a:extLst>
              <a:ext uri="{FF2B5EF4-FFF2-40B4-BE49-F238E27FC236}">
                <a16:creationId xmlns:a16="http://schemas.microsoft.com/office/drawing/2014/main" id="{15248188-8AD4-FEF7-F0B0-8FFA06DE1E13}"/>
              </a:ext>
            </a:extLst>
          </p:cNvPr>
          <p:cNvGraphicFramePr>
            <a:graphicFrameLocks noGrp="1"/>
          </p:cNvGraphicFramePr>
          <p:nvPr>
            <p:extLst>
              <p:ext uri="{D42A27DB-BD31-4B8C-83A1-F6EECF244321}">
                <p14:modId xmlns:p14="http://schemas.microsoft.com/office/powerpoint/2010/main" val="526862576"/>
              </p:ext>
            </p:extLst>
          </p:nvPr>
        </p:nvGraphicFramePr>
        <p:xfrm>
          <a:off x="7147561" y="221206"/>
          <a:ext cx="4922519" cy="1203507"/>
        </p:xfrm>
        <a:graphic>
          <a:graphicData uri="http://schemas.openxmlformats.org/drawingml/2006/table">
            <a:tbl>
              <a:tblPr firstRow="1" firstCol="1" bandRow="1">
                <a:tableStyleId>{B301B821-A1FF-4177-AEE7-76D212191A09}</a:tableStyleId>
              </a:tblPr>
              <a:tblGrid>
                <a:gridCol w="579119">
                  <a:extLst>
                    <a:ext uri="{9D8B030D-6E8A-4147-A177-3AD203B41FA5}">
                      <a16:colId xmlns:a16="http://schemas.microsoft.com/office/drawing/2014/main" val="2996507929"/>
                    </a:ext>
                  </a:extLst>
                </a:gridCol>
                <a:gridCol w="1036320">
                  <a:extLst>
                    <a:ext uri="{9D8B030D-6E8A-4147-A177-3AD203B41FA5}">
                      <a16:colId xmlns:a16="http://schemas.microsoft.com/office/drawing/2014/main" val="2714419138"/>
                    </a:ext>
                  </a:extLst>
                </a:gridCol>
                <a:gridCol w="551694">
                  <a:extLst>
                    <a:ext uri="{9D8B030D-6E8A-4147-A177-3AD203B41FA5}">
                      <a16:colId xmlns:a16="http://schemas.microsoft.com/office/drawing/2014/main" val="3443177568"/>
                    </a:ext>
                  </a:extLst>
                </a:gridCol>
                <a:gridCol w="1010406">
                  <a:extLst>
                    <a:ext uri="{9D8B030D-6E8A-4147-A177-3AD203B41FA5}">
                      <a16:colId xmlns:a16="http://schemas.microsoft.com/office/drawing/2014/main" val="2736803159"/>
                    </a:ext>
                  </a:extLst>
                </a:gridCol>
                <a:gridCol w="682598">
                  <a:extLst>
                    <a:ext uri="{9D8B030D-6E8A-4147-A177-3AD203B41FA5}">
                      <a16:colId xmlns:a16="http://schemas.microsoft.com/office/drawing/2014/main" val="1091834102"/>
                    </a:ext>
                  </a:extLst>
                </a:gridCol>
                <a:gridCol w="1062382">
                  <a:extLst>
                    <a:ext uri="{9D8B030D-6E8A-4147-A177-3AD203B41FA5}">
                      <a16:colId xmlns:a16="http://schemas.microsoft.com/office/drawing/2014/main" val="845281690"/>
                    </a:ext>
                  </a:extLst>
                </a:gridCol>
              </a:tblGrid>
              <a:tr h="401169">
                <a:tc gridSpan="6">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kern="100" dirty="0">
                          <a:effectLst/>
                        </a:rPr>
                        <a:t>Availability</a:t>
                      </a:r>
                      <a:endParaRPr lang="en-US" sz="3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47571085"/>
                  </a:ext>
                </a:extLst>
              </a:tr>
              <a:tr h="401169">
                <a:tc>
                  <a:txBody>
                    <a:bodyPr/>
                    <a:lstStyle/>
                    <a:p>
                      <a:pPr marL="0" marR="0" algn="ctr">
                        <a:spcBef>
                          <a:spcPts val="0"/>
                        </a:spcBef>
                        <a:spcAft>
                          <a:spcPts val="0"/>
                        </a:spcAft>
                      </a:pPr>
                      <a:r>
                        <a:rPr lang="en-GB" sz="2400" kern="100" dirty="0">
                          <a:effectLst/>
                        </a:rPr>
                        <a:t>H2</a:t>
                      </a:r>
                      <a:endParaRPr lang="en-US" sz="3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tc>
                  <a:txBody>
                    <a:bodyPr/>
                    <a:lstStyle/>
                    <a:p>
                      <a:pPr marL="0" marR="0" algn="ctr">
                        <a:spcBef>
                          <a:spcPts val="0"/>
                        </a:spcBef>
                        <a:spcAft>
                          <a:spcPts val="0"/>
                        </a:spcAft>
                      </a:pPr>
                      <a:r>
                        <a:rPr lang="en-GB" sz="2400" kern="1200" dirty="0">
                          <a:solidFill>
                            <a:schemeClr val="dk1"/>
                          </a:solidFill>
                          <a:effectLst/>
                          <a:latin typeface="+mn-lt"/>
                          <a:ea typeface="+mn-ea"/>
                          <a:cs typeface="+mn-cs"/>
                        </a:rPr>
                        <a:t>75.2 %</a:t>
                      </a:r>
                      <a:endParaRPr lang="en-US" sz="2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tc>
                  <a:txBody>
                    <a:bodyPr/>
                    <a:lstStyle/>
                    <a:p>
                      <a:pPr marL="0" marR="0" algn="ctr">
                        <a:spcBef>
                          <a:spcPts val="0"/>
                        </a:spcBef>
                        <a:spcAft>
                          <a:spcPts val="0"/>
                        </a:spcAft>
                      </a:pPr>
                      <a:r>
                        <a:rPr lang="en-GB" sz="2400" b="1" kern="100" dirty="0">
                          <a:effectLst/>
                        </a:rPr>
                        <a:t>H6</a:t>
                      </a:r>
                      <a:endParaRPr lang="en-US" sz="2400" b="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tc>
                  <a:txBody>
                    <a:bodyPr/>
                    <a:lstStyle/>
                    <a:p>
                      <a:pPr marL="0" marR="0" algn="ctr">
                        <a:spcBef>
                          <a:spcPts val="0"/>
                        </a:spcBef>
                        <a:spcAft>
                          <a:spcPts val="0"/>
                        </a:spcAft>
                      </a:pPr>
                      <a:r>
                        <a:rPr lang="en-GB" sz="2400" kern="1200" dirty="0">
                          <a:solidFill>
                            <a:schemeClr val="dk1"/>
                          </a:solidFill>
                          <a:effectLst/>
                          <a:latin typeface="+mn-lt"/>
                          <a:ea typeface="+mn-ea"/>
                          <a:cs typeface="+mn-cs"/>
                        </a:rPr>
                        <a:t>75.1 </a:t>
                      </a:r>
                      <a:r>
                        <a:rPr lang="en-GB" sz="2400" kern="100" dirty="0">
                          <a:effectLst/>
                        </a:rPr>
                        <a:t>%</a:t>
                      </a:r>
                      <a:endParaRPr lang="en-US" sz="3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tc>
                  <a:txBody>
                    <a:bodyPr/>
                    <a:lstStyle/>
                    <a:p>
                      <a:pPr marL="0" marR="0" algn="ctr">
                        <a:spcBef>
                          <a:spcPts val="0"/>
                        </a:spcBef>
                        <a:spcAft>
                          <a:spcPts val="0"/>
                        </a:spcAft>
                      </a:pPr>
                      <a:r>
                        <a:rPr lang="en-GB" sz="2400" b="1" kern="100" dirty="0">
                          <a:effectLst/>
                        </a:rPr>
                        <a:t>K12</a:t>
                      </a:r>
                      <a:endParaRPr lang="en-US" sz="3600" b="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tc>
                  <a:txBody>
                    <a:bodyPr/>
                    <a:lstStyle/>
                    <a:p>
                      <a:pPr marL="0" marR="0" algn="ctr">
                        <a:spcBef>
                          <a:spcPts val="0"/>
                        </a:spcBef>
                        <a:spcAft>
                          <a:spcPts val="0"/>
                        </a:spcAft>
                      </a:pPr>
                      <a:r>
                        <a:rPr lang="en-GB" sz="2400" kern="1200" dirty="0">
                          <a:solidFill>
                            <a:schemeClr val="dk1"/>
                          </a:solidFill>
                          <a:effectLst/>
                          <a:latin typeface="+mn-lt"/>
                          <a:ea typeface="+mn-ea"/>
                          <a:cs typeface="+mn-cs"/>
                        </a:rPr>
                        <a:t>75.2 </a:t>
                      </a:r>
                      <a:r>
                        <a:rPr lang="en-GB" sz="2400" kern="100" dirty="0">
                          <a:effectLst/>
                        </a:rPr>
                        <a:t>%</a:t>
                      </a:r>
                      <a:endParaRPr lang="en-US" sz="3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val="3584099300"/>
                  </a:ext>
                </a:extLst>
              </a:tr>
              <a:tr h="401169">
                <a:tc>
                  <a:txBody>
                    <a:bodyPr/>
                    <a:lstStyle/>
                    <a:p>
                      <a:pPr marL="0" marR="0" algn="ctr">
                        <a:spcBef>
                          <a:spcPts val="0"/>
                        </a:spcBef>
                        <a:spcAft>
                          <a:spcPts val="0"/>
                        </a:spcAft>
                      </a:pPr>
                      <a:r>
                        <a:rPr lang="en-GB" sz="2400" kern="100" dirty="0">
                          <a:effectLst/>
                        </a:rPr>
                        <a:t>H4</a:t>
                      </a:r>
                      <a:endParaRPr lang="en-US" sz="3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tc>
                  <a:txBody>
                    <a:bodyPr/>
                    <a:lstStyle/>
                    <a:p>
                      <a:pPr marL="0" marR="0" algn="ctr">
                        <a:spcBef>
                          <a:spcPts val="0"/>
                        </a:spcBef>
                        <a:spcAft>
                          <a:spcPts val="0"/>
                        </a:spcAft>
                      </a:pPr>
                      <a:r>
                        <a:rPr lang="en-GB" sz="2400" kern="1200" dirty="0">
                          <a:solidFill>
                            <a:schemeClr val="dk1"/>
                          </a:solidFill>
                          <a:effectLst/>
                          <a:latin typeface="+mn-lt"/>
                          <a:ea typeface="+mn-ea"/>
                          <a:cs typeface="+mn-cs"/>
                        </a:rPr>
                        <a:t>75.2 %</a:t>
                      </a:r>
                      <a:endParaRPr lang="en-US" sz="2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tc>
                  <a:txBody>
                    <a:bodyPr/>
                    <a:lstStyle/>
                    <a:p>
                      <a:pPr marL="0" marR="0" algn="ctr">
                        <a:spcBef>
                          <a:spcPts val="0"/>
                        </a:spcBef>
                        <a:spcAft>
                          <a:spcPts val="0"/>
                        </a:spcAft>
                      </a:pPr>
                      <a:r>
                        <a:rPr lang="en-GB" sz="2400" b="1" kern="100" dirty="0">
                          <a:effectLst/>
                        </a:rPr>
                        <a:t>H8</a:t>
                      </a:r>
                      <a:endParaRPr lang="en-US" sz="3600" b="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tc>
                  <a:txBody>
                    <a:bodyPr/>
                    <a:lstStyle/>
                    <a:p>
                      <a:pPr marL="0" marR="0" algn="ctr">
                        <a:spcBef>
                          <a:spcPts val="0"/>
                        </a:spcBef>
                        <a:spcAft>
                          <a:spcPts val="0"/>
                        </a:spcAft>
                      </a:pPr>
                      <a:r>
                        <a:rPr lang="en-GB" sz="2400" kern="1200" dirty="0">
                          <a:solidFill>
                            <a:schemeClr val="dk1"/>
                          </a:solidFill>
                          <a:effectLst/>
                          <a:latin typeface="+mn-lt"/>
                          <a:ea typeface="+mn-ea"/>
                          <a:cs typeface="+mn-cs"/>
                        </a:rPr>
                        <a:t>75.2 </a:t>
                      </a:r>
                      <a:r>
                        <a:rPr lang="en-GB" sz="2400" kern="100" dirty="0">
                          <a:effectLst/>
                        </a:rPr>
                        <a:t>%</a:t>
                      </a:r>
                      <a:endParaRPr lang="en-US" sz="3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tc>
                  <a:txBody>
                    <a:bodyPr/>
                    <a:lstStyle/>
                    <a:p>
                      <a:pPr marL="0" marR="0" algn="ctr">
                        <a:spcBef>
                          <a:spcPts val="0"/>
                        </a:spcBef>
                        <a:spcAft>
                          <a:spcPts val="0"/>
                        </a:spcAft>
                      </a:pPr>
                      <a:r>
                        <a:rPr lang="en-GB" sz="2400" b="1" kern="100" dirty="0">
                          <a:effectLst/>
                        </a:rPr>
                        <a:t>M2</a:t>
                      </a:r>
                      <a:endParaRPr lang="en-US" sz="3600" b="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tc>
                  <a:txBody>
                    <a:bodyPr/>
                    <a:lstStyle/>
                    <a:p>
                      <a:pPr marL="0" marR="0" algn="ctr">
                        <a:spcBef>
                          <a:spcPts val="0"/>
                        </a:spcBef>
                        <a:spcAft>
                          <a:spcPts val="0"/>
                        </a:spcAft>
                      </a:pPr>
                      <a:r>
                        <a:rPr lang="en-GB" sz="2400" kern="1200" dirty="0">
                          <a:solidFill>
                            <a:schemeClr val="dk1"/>
                          </a:solidFill>
                          <a:effectLst/>
                          <a:latin typeface="+mn-lt"/>
                          <a:ea typeface="+mn-ea"/>
                          <a:cs typeface="+mn-cs"/>
                        </a:rPr>
                        <a:t>75.2 </a:t>
                      </a:r>
                      <a:r>
                        <a:rPr lang="en-GB" sz="2400" kern="100" dirty="0">
                          <a:effectLst/>
                        </a:rPr>
                        <a:t>%</a:t>
                      </a:r>
                      <a:endParaRPr lang="en-US" sz="3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val="3828356155"/>
                  </a:ext>
                </a:extLst>
              </a:tr>
            </a:tbl>
          </a:graphicData>
        </a:graphic>
      </p:graphicFrame>
      <p:graphicFrame>
        <p:nvGraphicFramePr>
          <p:cNvPr id="8" name="Table 7">
            <a:extLst>
              <a:ext uri="{FF2B5EF4-FFF2-40B4-BE49-F238E27FC236}">
                <a16:creationId xmlns:a16="http://schemas.microsoft.com/office/drawing/2014/main" id="{633A270D-9EA1-69CF-4153-D5A86395A1BF}"/>
              </a:ext>
            </a:extLst>
          </p:cNvPr>
          <p:cNvGraphicFramePr>
            <a:graphicFrameLocks noGrp="1"/>
          </p:cNvGraphicFramePr>
          <p:nvPr>
            <p:extLst>
              <p:ext uri="{D42A27DB-BD31-4B8C-83A1-F6EECF244321}">
                <p14:modId xmlns:p14="http://schemas.microsoft.com/office/powerpoint/2010/main" val="4009235547"/>
              </p:ext>
            </p:extLst>
          </p:nvPr>
        </p:nvGraphicFramePr>
        <p:xfrm>
          <a:off x="2537460" y="748538"/>
          <a:ext cx="4509656" cy="675702"/>
        </p:xfrm>
        <a:graphic>
          <a:graphicData uri="http://schemas.openxmlformats.org/drawingml/2006/table">
            <a:tbl>
              <a:tblPr firstRow="1" firstCol="1" bandRow="1">
                <a:tableStyleId>{B301B821-A1FF-4177-AEE7-76D212191A09}</a:tableStyleId>
              </a:tblPr>
              <a:tblGrid>
                <a:gridCol w="485651">
                  <a:extLst>
                    <a:ext uri="{9D8B030D-6E8A-4147-A177-3AD203B41FA5}">
                      <a16:colId xmlns:a16="http://schemas.microsoft.com/office/drawing/2014/main" val="2996507929"/>
                    </a:ext>
                  </a:extLst>
                </a:gridCol>
                <a:gridCol w="451091">
                  <a:extLst>
                    <a:ext uri="{9D8B030D-6E8A-4147-A177-3AD203B41FA5}">
                      <a16:colId xmlns:a16="http://schemas.microsoft.com/office/drawing/2014/main" val="2714419138"/>
                    </a:ext>
                  </a:extLst>
                </a:gridCol>
                <a:gridCol w="445770">
                  <a:extLst>
                    <a:ext uri="{9D8B030D-6E8A-4147-A177-3AD203B41FA5}">
                      <a16:colId xmlns:a16="http://schemas.microsoft.com/office/drawing/2014/main" val="3443177568"/>
                    </a:ext>
                  </a:extLst>
                </a:gridCol>
                <a:gridCol w="795650">
                  <a:extLst>
                    <a:ext uri="{9D8B030D-6E8A-4147-A177-3AD203B41FA5}">
                      <a16:colId xmlns:a16="http://schemas.microsoft.com/office/drawing/2014/main" val="2736803159"/>
                    </a:ext>
                  </a:extLst>
                </a:gridCol>
                <a:gridCol w="474123">
                  <a:extLst>
                    <a:ext uri="{9D8B030D-6E8A-4147-A177-3AD203B41FA5}">
                      <a16:colId xmlns:a16="http://schemas.microsoft.com/office/drawing/2014/main" val="1091834102"/>
                    </a:ext>
                  </a:extLst>
                </a:gridCol>
                <a:gridCol w="729958">
                  <a:extLst>
                    <a:ext uri="{9D8B030D-6E8A-4147-A177-3AD203B41FA5}">
                      <a16:colId xmlns:a16="http://schemas.microsoft.com/office/drawing/2014/main" val="845281690"/>
                    </a:ext>
                  </a:extLst>
                </a:gridCol>
                <a:gridCol w="477402">
                  <a:extLst>
                    <a:ext uri="{9D8B030D-6E8A-4147-A177-3AD203B41FA5}">
                      <a16:colId xmlns:a16="http://schemas.microsoft.com/office/drawing/2014/main" val="2981753391"/>
                    </a:ext>
                  </a:extLst>
                </a:gridCol>
                <a:gridCol w="650011">
                  <a:extLst>
                    <a:ext uri="{9D8B030D-6E8A-4147-A177-3AD203B41FA5}">
                      <a16:colId xmlns:a16="http://schemas.microsoft.com/office/drawing/2014/main" val="3762171230"/>
                    </a:ext>
                  </a:extLst>
                </a:gridCol>
              </a:tblGrid>
              <a:tr h="337851">
                <a:tc gridSpan="8">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kern="100" dirty="0">
                          <a:effectLst/>
                        </a:rPr>
                        <a:t>Target sharing</a:t>
                      </a:r>
                      <a:endParaRPr lang="en-US" sz="2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47571085"/>
                  </a:ext>
                </a:extLst>
              </a:tr>
              <a:tr h="337851">
                <a:tc>
                  <a:txBody>
                    <a:bodyPr/>
                    <a:lstStyle/>
                    <a:p>
                      <a:pPr marL="0" marR="0" algn="ctr">
                        <a:spcBef>
                          <a:spcPts val="0"/>
                        </a:spcBef>
                        <a:spcAft>
                          <a:spcPts val="0"/>
                        </a:spcAft>
                      </a:pPr>
                      <a:r>
                        <a:rPr lang="en-GB" sz="2000" kern="100" dirty="0">
                          <a:effectLst/>
                        </a:rPr>
                        <a:t>T2</a:t>
                      </a:r>
                      <a:endParaRPr lang="en-US" sz="3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tc>
                  <a:txBody>
                    <a:bodyPr/>
                    <a:lstStyle/>
                    <a:p>
                      <a:pPr marL="0" marR="0" algn="ctr">
                        <a:spcBef>
                          <a:spcPts val="0"/>
                        </a:spcBef>
                        <a:spcAft>
                          <a:spcPts val="0"/>
                        </a:spcAft>
                      </a:pPr>
                      <a:r>
                        <a:rPr lang="en-GB" sz="1800" kern="1200" dirty="0">
                          <a:solidFill>
                            <a:schemeClr val="dk1"/>
                          </a:solidFill>
                          <a:effectLst/>
                          <a:latin typeface="+mn-lt"/>
                          <a:ea typeface="+mn-ea"/>
                          <a:cs typeface="+mn-cs"/>
                        </a:rPr>
                        <a:t>30</a:t>
                      </a:r>
                      <a:endParaRPr lang="en-US" sz="3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tc>
                  <a:txBody>
                    <a:bodyPr/>
                    <a:lstStyle/>
                    <a:p>
                      <a:pPr marL="0" marR="0" algn="ctr">
                        <a:spcBef>
                          <a:spcPts val="0"/>
                        </a:spcBef>
                        <a:spcAft>
                          <a:spcPts val="0"/>
                        </a:spcAft>
                      </a:pPr>
                      <a:r>
                        <a:rPr lang="en-GB" sz="2000" b="1" kern="100" dirty="0">
                          <a:effectLst/>
                        </a:rPr>
                        <a:t>T4</a:t>
                      </a:r>
                      <a:endParaRPr lang="en-US" sz="3200" b="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tc>
                  <a:txBody>
                    <a:bodyPr/>
                    <a:lstStyle/>
                    <a:p>
                      <a:pPr marL="0" marR="0" algn="ctr">
                        <a:spcBef>
                          <a:spcPts val="0"/>
                        </a:spcBef>
                        <a:spcAft>
                          <a:spcPts val="0"/>
                        </a:spcAft>
                      </a:pPr>
                      <a:r>
                        <a:rPr lang="en-GB" sz="2000" kern="100" dirty="0">
                          <a:effectLst/>
                        </a:rPr>
                        <a:t>20</a:t>
                      </a:r>
                      <a:endParaRPr lang="en-US" sz="3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tc>
                  <a:txBody>
                    <a:bodyPr/>
                    <a:lstStyle/>
                    <a:p>
                      <a:pPr marL="0" marR="0" algn="ctr">
                        <a:spcBef>
                          <a:spcPts val="0"/>
                        </a:spcBef>
                        <a:spcAft>
                          <a:spcPts val="0"/>
                        </a:spcAft>
                      </a:pPr>
                      <a:r>
                        <a:rPr lang="en-GB" sz="2000" b="1" kern="100" dirty="0">
                          <a:effectLst/>
                        </a:rPr>
                        <a:t>T10</a:t>
                      </a:r>
                      <a:endParaRPr lang="en-US" sz="3200" b="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tc>
                  <a:txBody>
                    <a:bodyPr/>
                    <a:lstStyle/>
                    <a:p>
                      <a:pPr marL="0" marR="0" algn="ctr">
                        <a:spcBef>
                          <a:spcPts val="0"/>
                        </a:spcBef>
                        <a:spcAft>
                          <a:spcPts val="0"/>
                        </a:spcAft>
                      </a:pPr>
                      <a:r>
                        <a:rPr lang="en-GB" sz="2000" kern="1200">
                          <a:solidFill>
                            <a:schemeClr val="dk1"/>
                          </a:solidFill>
                          <a:effectLst/>
                          <a:latin typeface="+mn-lt"/>
                          <a:ea typeface="+mn-ea"/>
                          <a:cs typeface="+mn-cs"/>
                        </a:rPr>
                        <a:t>1</a:t>
                      </a:r>
                      <a:endParaRPr lang="en-US" sz="3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tc>
                  <a:txBody>
                    <a:bodyPr/>
                    <a:lstStyle/>
                    <a:p>
                      <a:pPr marL="0" marR="0" algn="ctr">
                        <a:spcBef>
                          <a:spcPts val="0"/>
                        </a:spcBef>
                        <a:spcAft>
                          <a:spcPts val="0"/>
                        </a:spcAft>
                      </a:pPr>
                      <a:r>
                        <a:rPr lang="en-GB" sz="2000" b="1" kern="100" dirty="0">
                          <a:effectLst/>
                        </a:rPr>
                        <a:t>T6</a:t>
                      </a:r>
                      <a:endParaRPr lang="en-US" sz="3200" b="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tc>
                  <a:txBody>
                    <a:bodyPr/>
                    <a:lstStyle/>
                    <a:p>
                      <a:pPr marL="0" marR="0" algn="ctr">
                        <a:spcBef>
                          <a:spcPts val="0"/>
                        </a:spcBef>
                        <a:spcAft>
                          <a:spcPts val="0"/>
                        </a:spcAft>
                      </a:pPr>
                      <a:r>
                        <a:rPr lang="en-GB" sz="2000" kern="1200" dirty="0">
                          <a:solidFill>
                            <a:schemeClr val="dk1"/>
                          </a:solidFill>
                          <a:effectLst/>
                          <a:latin typeface="+mn-lt"/>
                          <a:ea typeface="+mn-ea"/>
                          <a:cs typeface="+mn-cs"/>
                        </a:rPr>
                        <a:t>30</a:t>
                      </a:r>
                      <a:endParaRPr lang="en-US" sz="3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val="3584099300"/>
                  </a:ext>
                </a:extLst>
              </a:tr>
            </a:tbl>
          </a:graphicData>
        </a:graphic>
      </p:graphicFrame>
    </p:spTree>
    <p:extLst>
      <p:ext uri="{BB962C8B-B14F-4D97-AF65-F5344CB8AC3E}">
        <p14:creationId xmlns:p14="http://schemas.microsoft.com/office/powerpoint/2010/main" val="40823175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527055-07CA-9068-AD1C-CF055C76AA9A}"/>
              </a:ext>
            </a:extLst>
          </p:cNvPr>
          <p:cNvSpPr>
            <a:spLocks noGrp="1"/>
          </p:cNvSpPr>
          <p:nvPr>
            <p:ph type="title"/>
          </p:nvPr>
        </p:nvSpPr>
        <p:spPr/>
        <p:txBody>
          <a:bodyPr/>
          <a:lstStyle/>
          <a:p>
            <a:r>
              <a:rPr lang="en-US" dirty="0"/>
              <a:t>Summary of AWAKE</a:t>
            </a:r>
            <a:endParaRPr lang="en-GB" dirty="0"/>
          </a:p>
        </p:txBody>
      </p:sp>
      <p:sp>
        <p:nvSpPr>
          <p:cNvPr id="3" name="Content Placeholder 2">
            <a:extLst>
              <a:ext uri="{FF2B5EF4-FFF2-40B4-BE49-F238E27FC236}">
                <a16:creationId xmlns:a16="http://schemas.microsoft.com/office/drawing/2014/main" id="{E83F9ECC-8239-6FDC-D386-AFB3C834B840}"/>
              </a:ext>
            </a:extLst>
          </p:cNvPr>
          <p:cNvSpPr>
            <a:spLocks noGrp="1"/>
          </p:cNvSpPr>
          <p:nvPr>
            <p:ph idx="1"/>
          </p:nvPr>
        </p:nvSpPr>
        <p:spPr>
          <a:xfrm>
            <a:off x="332183" y="1139750"/>
            <a:ext cx="11483579" cy="5246762"/>
          </a:xfrm>
        </p:spPr>
        <p:txBody>
          <a:bodyPr/>
          <a:lstStyle/>
          <a:p>
            <a:r>
              <a:rPr lang="en-US" dirty="0"/>
              <a:t>Coordination: Michele Bergamaschi </a:t>
            </a:r>
            <a:r>
              <a:rPr lang="en-US" dirty="0">
                <a:sym typeface="Wingdings" panose="05000000000000000000" pitchFamily="2" charset="2"/>
              </a:rPr>
              <a:t> Michele Bergamaschi</a:t>
            </a:r>
            <a:endParaRPr lang="en-GB" dirty="0"/>
          </a:p>
          <a:p>
            <a:endParaRPr lang="en-GB" dirty="0"/>
          </a:p>
          <a:p>
            <a:r>
              <a:rPr lang="en-GB" dirty="0"/>
              <a:t>Issues</a:t>
            </a:r>
          </a:p>
          <a:p>
            <a:pPr lvl="1"/>
            <a:r>
              <a:rPr lang="en-US" dirty="0"/>
              <a:t>Tuesday: Failure of one of plasma source heaters replaced on Thursday access </a:t>
            </a:r>
          </a:p>
          <a:p>
            <a:pPr lvl="1"/>
            <a:r>
              <a:rPr lang="en-US" dirty="0"/>
              <a:t>Wednesday: Access system problem preventing to go to beam mode (door YDPC02.TCV4 hardware veto) required intervention from access system technicians</a:t>
            </a:r>
          </a:p>
          <a:p>
            <a:pPr lvl="1"/>
            <a:r>
              <a:rPr lang="en-US" dirty="0"/>
              <a:t>Friday: Cavity repair and mains of SPS down</a:t>
            </a:r>
          </a:p>
          <a:p>
            <a:pPr lvl="1"/>
            <a:r>
              <a:rPr lang="en-US" dirty="0"/>
              <a:t>Sunday: Power supply of plasma source chillers and new control rack, found a PSU 48V in the rack faulty, replaced with a spare</a:t>
            </a:r>
          </a:p>
          <a:p>
            <a:pPr lvl="1"/>
            <a:endParaRPr lang="pl-PL" dirty="0"/>
          </a:p>
        </p:txBody>
      </p:sp>
      <p:sp>
        <p:nvSpPr>
          <p:cNvPr id="4" name="Date Placeholder 3">
            <a:extLst>
              <a:ext uri="{FF2B5EF4-FFF2-40B4-BE49-F238E27FC236}">
                <a16:creationId xmlns:a16="http://schemas.microsoft.com/office/drawing/2014/main" id="{1066077C-40EC-4956-F807-EFF007566FEF}"/>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July 16, 2024</a:t>
            </a:r>
          </a:p>
        </p:txBody>
      </p:sp>
      <p:sp>
        <p:nvSpPr>
          <p:cNvPr id="5" name="Footer Placeholder 4">
            <a:extLst>
              <a:ext uri="{FF2B5EF4-FFF2-40B4-BE49-F238E27FC236}">
                <a16:creationId xmlns:a16="http://schemas.microsoft.com/office/drawing/2014/main" id="{5245401B-8BC4-C64F-46BC-F31677327E62}"/>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Facilities Operation Meeting (FOM) week 28 of 2024</a:t>
            </a:r>
          </a:p>
        </p:txBody>
      </p:sp>
      <p:sp>
        <p:nvSpPr>
          <p:cNvPr id="6" name="Slide Number Placeholder 5">
            <a:extLst>
              <a:ext uri="{FF2B5EF4-FFF2-40B4-BE49-F238E27FC236}">
                <a16:creationId xmlns:a16="http://schemas.microsoft.com/office/drawing/2014/main" id="{F2AEFD41-3FA8-116E-E123-0BB3D1A9F98F}"/>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4AEE9E4-A26E-440D-8E11-BACFB577A6E4}" type="slidenum">
              <a:rPr kumimoji="0" lang="en-US" sz="12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8" name="Table 7">
            <a:extLst>
              <a:ext uri="{FF2B5EF4-FFF2-40B4-BE49-F238E27FC236}">
                <a16:creationId xmlns:a16="http://schemas.microsoft.com/office/drawing/2014/main" id="{5D1A255E-C559-D046-9AD2-05C39833748D}"/>
              </a:ext>
            </a:extLst>
          </p:cNvPr>
          <p:cNvGraphicFramePr>
            <a:graphicFrameLocks noGrp="1"/>
          </p:cNvGraphicFramePr>
          <p:nvPr>
            <p:extLst>
              <p:ext uri="{D42A27DB-BD31-4B8C-83A1-F6EECF244321}">
                <p14:modId xmlns:p14="http://schemas.microsoft.com/office/powerpoint/2010/main" val="142818251"/>
              </p:ext>
            </p:extLst>
          </p:nvPr>
        </p:nvGraphicFramePr>
        <p:xfrm>
          <a:off x="6175450" y="82340"/>
          <a:ext cx="5968732" cy="771960"/>
        </p:xfrm>
        <a:graphic>
          <a:graphicData uri="http://schemas.openxmlformats.org/drawingml/2006/table">
            <a:tbl>
              <a:tblPr firstRow="1" firstCol="1" bandRow="1"/>
              <a:tblGrid>
                <a:gridCol w="2322836">
                  <a:extLst>
                    <a:ext uri="{9D8B030D-6E8A-4147-A177-3AD203B41FA5}">
                      <a16:colId xmlns:a16="http://schemas.microsoft.com/office/drawing/2014/main" val="1674146121"/>
                    </a:ext>
                  </a:extLst>
                </a:gridCol>
                <a:gridCol w="476885">
                  <a:extLst>
                    <a:ext uri="{9D8B030D-6E8A-4147-A177-3AD203B41FA5}">
                      <a16:colId xmlns:a16="http://schemas.microsoft.com/office/drawing/2014/main" val="4282040147"/>
                    </a:ext>
                  </a:extLst>
                </a:gridCol>
                <a:gridCol w="476885">
                  <a:extLst>
                    <a:ext uri="{9D8B030D-6E8A-4147-A177-3AD203B41FA5}">
                      <a16:colId xmlns:a16="http://schemas.microsoft.com/office/drawing/2014/main" val="1511279140"/>
                    </a:ext>
                  </a:extLst>
                </a:gridCol>
                <a:gridCol w="781685">
                  <a:extLst>
                    <a:ext uri="{9D8B030D-6E8A-4147-A177-3AD203B41FA5}">
                      <a16:colId xmlns:a16="http://schemas.microsoft.com/office/drawing/2014/main" val="1530503679"/>
                    </a:ext>
                  </a:extLst>
                </a:gridCol>
                <a:gridCol w="457835">
                  <a:extLst>
                    <a:ext uri="{9D8B030D-6E8A-4147-A177-3AD203B41FA5}">
                      <a16:colId xmlns:a16="http://schemas.microsoft.com/office/drawing/2014/main" val="2651294114"/>
                    </a:ext>
                  </a:extLst>
                </a:gridCol>
                <a:gridCol w="427673">
                  <a:extLst>
                    <a:ext uri="{9D8B030D-6E8A-4147-A177-3AD203B41FA5}">
                      <a16:colId xmlns:a16="http://schemas.microsoft.com/office/drawing/2014/main" val="1201564830"/>
                    </a:ext>
                  </a:extLst>
                </a:gridCol>
                <a:gridCol w="562102">
                  <a:extLst>
                    <a:ext uri="{9D8B030D-6E8A-4147-A177-3AD203B41FA5}">
                      <a16:colId xmlns:a16="http://schemas.microsoft.com/office/drawing/2014/main" val="1504532251"/>
                    </a:ext>
                  </a:extLst>
                </a:gridCol>
                <a:gridCol w="462831">
                  <a:extLst>
                    <a:ext uri="{9D8B030D-6E8A-4147-A177-3AD203B41FA5}">
                      <a16:colId xmlns:a16="http://schemas.microsoft.com/office/drawing/2014/main" val="2867275289"/>
                    </a:ext>
                  </a:extLst>
                </a:gridCol>
              </a:tblGrid>
              <a:tr h="176888">
                <a:tc>
                  <a:txBody>
                    <a:bodyPr/>
                    <a:lstStyle/>
                    <a:p>
                      <a:r>
                        <a:rPr lang="en-US" sz="1400" kern="100" dirty="0">
                          <a:solidFill>
                            <a:srgbClr val="1F3864"/>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20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r>
                        <a:rPr lang="en-GB" sz="1400" kern="100" dirty="0">
                          <a:solidFill>
                            <a:srgbClr val="1F3864"/>
                          </a:solidFill>
                          <a:effectLst/>
                          <a:latin typeface="Arial" panose="020B0604020202020204" pitchFamily="34" charset="0"/>
                          <a:ea typeface="Times New Roman" panose="02020603050405020304" pitchFamily="18" charset="0"/>
                          <a:cs typeface="Times New Roman" panose="02020603050405020304" pitchFamily="18" charset="0"/>
                        </a:rPr>
                        <a:t>M</a:t>
                      </a:r>
                      <a:endParaRPr lang="en-US" sz="20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GB" sz="1400" kern="100">
                          <a:solidFill>
                            <a:srgbClr val="1F3864"/>
                          </a:solidFill>
                          <a:effectLst/>
                          <a:latin typeface="Arial" panose="020B0604020202020204" pitchFamily="34" charset="0"/>
                          <a:ea typeface="Times New Roman" panose="02020603050405020304" pitchFamily="18" charset="0"/>
                          <a:cs typeface="Times New Roman" panose="02020603050405020304" pitchFamily="18" charset="0"/>
                        </a:rPr>
                        <a:t>T</a:t>
                      </a:r>
                      <a:endParaRPr lang="en-US" sz="20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GB" sz="1400" kern="100" dirty="0">
                          <a:solidFill>
                            <a:srgbClr val="1F3864"/>
                          </a:solidFill>
                          <a:effectLst/>
                          <a:latin typeface="Arial" panose="020B0604020202020204" pitchFamily="34" charset="0"/>
                          <a:ea typeface="Times New Roman" panose="02020603050405020304" pitchFamily="18" charset="0"/>
                          <a:cs typeface="Times New Roman" panose="02020603050405020304" pitchFamily="18" charset="0"/>
                        </a:rPr>
                        <a:t>W</a:t>
                      </a:r>
                      <a:endParaRPr lang="en-US" sz="20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GB" sz="1400" kern="100" dirty="0">
                          <a:solidFill>
                            <a:srgbClr val="1F3864"/>
                          </a:solidFill>
                          <a:effectLst/>
                          <a:latin typeface="Arial" panose="020B0604020202020204" pitchFamily="34" charset="0"/>
                          <a:ea typeface="Times New Roman" panose="02020603050405020304" pitchFamily="18" charset="0"/>
                          <a:cs typeface="Times New Roman" panose="02020603050405020304" pitchFamily="18" charset="0"/>
                        </a:rPr>
                        <a:t>Th</a:t>
                      </a:r>
                      <a:endParaRPr lang="en-US" sz="20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GB" sz="1400" kern="100">
                          <a:solidFill>
                            <a:srgbClr val="1F3864"/>
                          </a:solidFill>
                          <a:effectLst/>
                          <a:latin typeface="Arial" panose="020B0604020202020204" pitchFamily="34" charset="0"/>
                          <a:ea typeface="Times New Roman" panose="02020603050405020304" pitchFamily="18" charset="0"/>
                          <a:cs typeface="Times New Roman" panose="02020603050405020304" pitchFamily="18" charset="0"/>
                        </a:rPr>
                        <a:t>F</a:t>
                      </a:r>
                      <a:endParaRPr lang="en-US" sz="20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GB" sz="1400" kern="100">
                          <a:solidFill>
                            <a:srgbClr val="1F3864"/>
                          </a:solidFill>
                          <a:effectLst/>
                          <a:latin typeface="Arial" panose="020B0604020202020204" pitchFamily="34" charset="0"/>
                          <a:ea typeface="Times New Roman" panose="02020603050405020304" pitchFamily="18" charset="0"/>
                          <a:cs typeface="Times New Roman" panose="02020603050405020304" pitchFamily="18" charset="0"/>
                        </a:rPr>
                        <a:t>S</a:t>
                      </a:r>
                      <a:endParaRPr lang="en-US" sz="20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GB" sz="1400" kern="100">
                          <a:solidFill>
                            <a:srgbClr val="1F3864"/>
                          </a:solidFill>
                          <a:effectLst/>
                          <a:latin typeface="Arial" panose="020B0604020202020204" pitchFamily="34" charset="0"/>
                          <a:ea typeface="Times New Roman" panose="02020603050405020304" pitchFamily="18" charset="0"/>
                          <a:cs typeface="Times New Roman" panose="02020603050405020304" pitchFamily="18" charset="0"/>
                        </a:rPr>
                        <a:t>S</a:t>
                      </a:r>
                      <a:endParaRPr lang="en-US" sz="20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82219549"/>
                  </a:ext>
                </a:extLst>
              </a:tr>
              <a:tr h="280675">
                <a:tc>
                  <a:txBody>
                    <a:bodyPr/>
                    <a:lstStyle/>
                    <a:p>
                      <a:r>
                        <a:rPr lang="en-GB" sz="1400" kern="100" dirty="0">
                          <a:solidFill>
                            <a:srgbClr val="1F3864"/>
                          </a:solidFill>
                          <a:effectLst/>
                          <a:latin typeface="Arial" panose="020B0604020202020204" pitchFamily="34" charset="0"/>
                          <a:ea typeface="Times New Roman" panose="02020603050405020304" pitchFamily="18" charset="0"/>
                          <a:cs typeface="Times New Roman" panose="02020603050405020304" pitchFamily="18" charset="0"/>
                        </a:rPr>
                        <a:t>SPS extractions to AWAKE</a:t>
                      </a:r>
                      <a:endParaRPr lang="en-US" sz="20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r>
                        <a:rPr lang="en-GB" sz="1400" kern="100" dirty="0">
                          <a:solidFill>
                            <a:srgbClr val="1F3864"/>
                          </a:solidFill>
                          <a:effectLst/>
                          <a:latin typeface="Arial" panose="020B0604020202020204" pitchFamily="34" charset="0"/>
                          <a:ea typeface="Times New Roman" panose="02020603050405020304" pitchFamily="18" charset="0"/>
                          <a:cs typeface="Times New Roman" panose="02020603050405020304" pitchFamily="18" charset="0"/>
                        </a:rPr>
                        <a:t>140</a:t>
                      </a:r>
                      <a:endParaRPr lang="en-US" sz="20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GB" sz="1400" kern="100" dirty="0">
                          <a:solidFill>
                            <a:srgbClr val="1F3864"/>
                          </a:solidFill>
                          <a:effectLst/>
                          <a:latin typeface="Arial" panose="020B0604020202020204" pitchFamily="34" charset="0"/>
                          <a:ea typeface="Times New Roman" panose="02020603050405020304" pitchFamily="18" charset="0"/>
                          <a:cs typeface="Times New Roman" panose="02020603050405020304" pitchFamily="18" charset="0"/>
                        </a:rPr>
                        <a:t>234</a:t>
                      </a:r>
                      <a:endParaRPr lang="en-US" sz="20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GB" sz="1400" kern="100" dirty="0">
                          <a:solidFill>
                            <a:srgbClr val="1F3864"/>
                          </a:solidFill>
                          <a:effectLst/>
                          <a:latin typeface="Arial" panose="020B0604020202020204" pitchFamily="34" charset="0"/>
                          <a:ea typeface="Times New Roman" panose="02020603050405020304" pitchFamily="18" charset="0"/>
                          <a:cs typeface="Times New Roman" panose="02020603050405020304" pitchFamily="18" charset="0"/>
                        </a:rPr>
                        <a:t>e-beam</a:t>
                      </a:r>
                      <a:endParaRPr lang="en-US" sz="20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GB" sz="1400" kern="100" dirty="0">
                          <a:solidFill>
                            <a:srgbClr val="1F3864"/>
                          </a:solidFill>
                          <a:effectLst/>
                          <a:latin typeface="Arial" panose="020B0604020202020204" pitchFamily="34" charset="0"/>
                          <a:ea typeface="Times New Roman" panose="02020603050405020304" pitchFamily="18" charset="0"/>
                          <a:cs typeface="Times New Roman" panose="02020603050405020304" pitchFamily="18" charset="0"/>
                        </a:rPr>
                        <a:t>MD</a:t>
                      </a:r>
                      <a:endParaRPr lang="en-US" sz="20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GB" sz="1400" kern="100">
                          <a:solidFill>
                            <a:srgbClr val="1F3864"/>
                          </a:solidFill>
                          <a:effectLst/>
                          <a:latin typeface="Arial" panose="020B0604020202020204" pitchFamily="34" charset="0"/>
                          <a:ea typeface="Times New Roman" panose="02020603050405020304" pitchFamily="18" charset="0"/>
                          <a:cs typeface="Times New Roman" panose="02020603050405020304" pitchFamily="18" charset="0"/>
                        </a:rPr>
                        <a:t>34</a:t>
                      </a:r>
                      <a:endParaRPr lang="en-US" sz="20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GB" sz="1400" kern="100">
                          <a:solidFill>
                            <a:srgbClr val="1F3864"/>
                          </a:solidFill>
                          <a:effectLst/>
                          <a:latin typeface="Arial" panose="020B0604020202020204" pitchFamily="34" charset="0"/>
                          <a:ea typeface="Times New Roman" panose="02020603050405020304" pitchFamily="18" charset="0"/>
                          <a:cs typeface="Times New Roman" panose="02020603050405020304" pitchFamily="18" charset="0"/>
                        </a:rPr>
                        <a:t>1155</a:t>
                      </a:r>
                      <a:endParaRPr lang="en-US" sz="20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GB" sz="1400" kern="100" dirty="0">
                          <a:solidFill>
                            <a:srgbClr val="1F3864"/>
                          </a:solidFill>
                          <a:effectLst/>
                          <a:latin typeface="Arial" panose="020B0604020202020204" pitchFamily="34" charset="0"/>
                          <a:ea typeface="Times New Roman" panose="02020603050405020304" pitchFamily="18" charset="0"/>
                          <a:cs typeface="Times New Roman" panose="02020603050405020304" pitchFamily="18" charset="0"/>
                        </a:rPr>
                        <a:t>396</a:t>
                      </a:r>
                      <a:endParaRPr lang="en-US" sz="20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83147432"/>
                  </a:ext>
                </a:extLst>
              </a:tr>
              <a:tr h="277925">
                <a:tc>
                  <a:txBody>
                    <a:bodyPr/>
                    <a:lstStyle/>
                    <a:p>
                      <a:r>
                        <a:rPr lang="en-GB" sz="1400" kern="100" dirty="0">
                          <a:solidFill>
                            <a:srgbClr val="1F3864"/>
                          </a:solidFill>
                          <a:effectLst/>
                          <a:latin typeface="Arial" panose="020B0604020202020204" pitchFamily="34" charset="0"/>
                          <a:ea typeface="Times New Roman" panose="02020603050405020304" pitchFamily="18" charset="0"/>
                          <a:cs typeface="Times New Roman" panose="02020603050405020304" pitchFamily="18" charset="0"/>
                        </a:rPr>
                        <a:t>Hours of beam to AWAKE</a:t>
                      </a:r>
                      <a:endParaRPr lang="en-US" sz="20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r>
                        <a:rPr lang="en-GB" sz="1400" kern="100">
                          <a:solidFill>
                            <a:srgbClr val="1F3864"/>
                          </a:solidFill>
                          <a:effectLst/>
                          <a:latin typeface="Arial" panose="020B0604020202020204" pitchFamily="34" charset="0"/>
                          <a:ea typeface="Times New Roman" panose="02020603050405020304" pitchFamily="18" charset="0"/>
                          <a:cs typeface="Times New Roman" panose="02020603050405020304" pitchFamily="18" charset="0"/>
                        </a:rPr>
                        <a:t>1.3</a:t>
                      </a:r>
                      <a:endParaRPr lang="en-US" sz="20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GB" sz="1400" kern="100" dirty="0">
                          <a:solidFill>
                            <a:srgbClr val="1F3864"/>
                          </a:solidFill>
                          <a:effectLst/>
                          <a:latin typeface="Arial" panose="020B0604020202020204" pitchFamily="34" charset="0"/>
                          <a:ea typeface="Times New Roman" panose="02020603050405020304" pitchFamily="18" charset="0"/>
                          <a:cs typeface="Times New Roman" panose="02020603050405020304" pitchFamily="18" charset="0"/>
                        </a:rPr>
                        <a:t>2.2</a:t>
                      </a:r>
                      <a:endParaRPr lang="en-US" sz="20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GB" sz="1400" kern="100" dirty="0">
                          <a:solidFill>
                            <a:srgbClr val="1F3864"/>
                          </a:solidFill>
                          <a:effectLst/>
                          <a:latin typeface="Arial" panose="020B0604020202020204" pitchFamily="34" charset="0"/>
                          <a:ea typeface="Times New Roman" panose="02020603050405020304" pitchFamily="18" charset="0"/>
                          <a:cs typeface="Times New Roman" panose="02020603050405020304" pitchFamily="18" charset="0"/>
                        </a:rPr>
                        <a:t>e-beam</a:t>
                      </a:r>
                      <a:endParaRPr lang="en-US" sz="20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GB" sz="1400" kern="100" dirty="0">
                          <a:solidFill>
                            <a:srgbClr val="1F3864"/>
                          </a:solidFill>
                          <a:effectLst/>
                          <a:latin typeface="Arial" panose="020B0604020202020204" pitchFamily="34" charset="0"/>
                          <a:ea typeface="Times New Roman" panose="02020603050405020304" pitchFamily="18" charset="0"/>
                          <a:cs typeface="Times New Roman" panose="02020603050405020304" pitchFamily="18" charset="0"/>
                        </a:rPr>
                        <a:t>MD</a:t>
                      </a:r>
                      <a:endParaRPr lang="en-US" sz="20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GB" sz="1400" kern="100" dirty="0">
                          <a:solidFill>
                            <a:srgbClr val="1F3864"/>
                          </a:solidFill>
                          <a:effectLst/>
                          <a:latin typeface="Arial" panose="020B0604020202020204" pitchFamily="34" charset="0"/>
                          <a:ea typeface="Times New Roman" panose="02020603050405020304" pitchFamily="18" charset="0"/>
                          <a:cs typeface="Times New Roman" panose="02020603050405020304" pitchFamily="18" charset="0"/>
                        </a:rPr>
                        <a:t>0.4</a:t>
                      </a:r>
                      <a:endParaRPr lang="en-US" sz="20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GB" sz="1400" kern="100" dirty="0">
                          <a:solidFill>
                            <a:srgbClr val="1F3864"/>
                          </a:solidFill>
                          <a:effectLst/>
                          <a:latin typeface="Arial" panose="020B0604020202020204" pitchFamily="34" charset="0"/>
                          <a:ea typeface="Times New Roman" panose="02020603050405020304" pitchFamily="18" charset="0"/>
                          <a:cs typeface="Times New Roman" panose="02020603050405020304" pitchFamily="18" charset="0"/>
                        </a:rPr>
                        <a:t>6.9</a:t>
                      </a:r>
                      <a:endParaRPr lang="en-US" sz="20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GB" sz="1400" kern="100" dirty="0">
                          <a:solidFill>
                            <a:srgbClr val="1F3864"/>
                          </a:solidFill>
                          <a:effectLst/>
                          <a:latin typeface="Arial" panose="020B0604020202020204" pitchFamily="34" charset="0"/>
                          <a:ea typeface="Times New Roman" panose="02020603050405020304" pitchFamily="18" charset="0"/>
                          <a:cs typeface="Times New Roman" panose="02020603050405020304" pitchFamily="18" charset="0"/>
                        </a:rPr>
                        <a:t>2.6</a:t>
                      </a:r>
                      <a:endParaRPr lang="en-US" sz="20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72112585"/>
                  </a:ext>
                </a:extLst>
              </a:tr>
            </a:tbl>
          </a:graphicData>
        </a:graphic>
      </p:graphicFrame>
    </p:spTree>
    <p:extLst>
      <p:ext uri="{BB962C8B-B14F-4D97-AF65-F5344CB8AC3E}">
        <p14:creationId xmlns:p14="http://schemas.microsoft.com/office/powerpoint/2010/main" val="16214450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9B7457-B487-EBB7-B68F-1D561F23093F}"/>
              </a:ext>
            </a:extLst>
          </p:cNvPr>
          <p:cNvSpPr>
            <a:spLocks noGrp="1"/>
          </p:cNvSpPr>
          <p:nvPr>
            <p:ph type="title"/>
          </p:nvPr>
        </p:nvSpPr>
        <p:spPr/>
        <p:txBody>
          <a:bodyPr/>
          <a:lstStyle/>
          <a:p>
            <a:r>
              <a:rPr lang="en-US" dirty="0"/>
              <a:t>Summary of LINAC3</a:t>
            </a:r>
            <a:endParaRPr lang="en-GB" dirty="0"/>
          </a:p>
        </p:txBody>
      </p:sp>
      <p:sp>
        <p:nvSpPr>
          <p:cNvPr id="3" name="Content Placeholder 2">
            <a:extLst>
              <a:ext uri="{FF2B5EF4-FFF2-40B4-BE49-F238E27FC236}">
                <a16:creationId xmlns:a16="http://schemas.microsoft.com/office/drawing/2014/main" id="{7EF45D88-F453-A839-ECE2-0C0A3D728B9B}"/>
              </a:ext>
            </a:extLst>
          </p:cNvPr>
          <p:cNvSpPr>
            <a:spLocks noGrp="1"/>
          </p:cNvSpPr>
          <p:nvPr>
            <p:ph idx="1"/>
          </p:nvPr>
        </p:nvSpPr>
        <p:spPr>
          <a:xfrm>
            <a:off x="332183" y="937779"/>
            <a:ext cx="11594020" cy="5448733"/>
          </a:xfrm>
        </p:spPr>
        <p:txBody>
          <a:bodyPr>
            <a:normAutofit/>
          </a:bodyPr>
          <a:lstStyle/>
          <a:p>
            <a:r>
              <a:rPr lang="pl-PL" dirty="0"/>
              <a:t>Coordination:</a:t>
            </a:r>
            <a:r>
              <a:rPr lang="en-GB" dirty="0"/>
              <a:t> Detlef </a:t>
            </a:r>
            <a:r>
              <a:rPr lang="en-GB" dirty="0" err="1"/>
              <a:t>Kuchler</a:t>
            </a:r>
            <a:endParaRPr lang="pl-PL" dirty="0"/>
          </a:p>
          <a:p>
            <a:r>
              <a:rPr lang="en-US" dirty="0"/>
              <a:t>Activities</a:t>
            </a:r>
          </a:p>
          <a:p>
            <a:pPr lvl="1"/>
            <a:r>
              <a:rPr lang="en-US" dirty="0"/>
              <a:t>Monday to Wednesday tests of a software agent for the source. The aim is to develop a tool to support the tuning and stability of the source.</a:t>
            </a:r>
          </a:p>
          <a:p>
            <a:pPr lvl="1"/>
            <a:r>
              <a:rPr lang="en-US" dirty="0"/>
              <a:t>Thursday the Sairem2 microwave generator was checked by a representative of the company. The issue was tracked down to the HV supply. This will be shipped now for repair to the company. A spare power supply should be delivered soon (ordered already last year).</a:t>
            </a:r>
            <a:endParaRPr lang="en-GB" dirty="0"/>
          </a:p>
          <a:p>
            <a:endParaRPr lang="en-GB" dirty="0"/>
          </a:p>
          <a:p>
            <a:r>
              <a:rPr lang="en-GB" dirty="0"/>
              <a:t>Issues</a:t>
            </a:r>
          </a:p>
          <a:p>
            <a:pPr lvl="1"/>
            <a:r>
              <a:rPr lang="en-US" dirty="0"/>
              <a:t>The source performance is still limited due to discharges. By the end of this week we have to see if it could condition away or if we have to open to source to replace the entire extraction system</a:t>
            </a:r>
            <a:endParaRPr lang="en-GB" dirty="0"/>
          </a:p>
          <a:p>
            <a:endParaRPr lang="en-GB" dirty="0"/>
          </a:p>
        </p:txBody>
      </p:sp>
      <p:sp>
        <p:nvSpPr>
          <p:cNvPr id="4" name="Date Placeholder 3">
            <a:extLst>
              <a:ext uri="{FF2B5EF4-FFF2-40B4-BE49-F238E27FC236}">
                <a16:creationId xmlns:a16="http://schemas.microsoft.com/office/drawing/2014/main" id="{CE2AD85D-06DD-F26B-A9CA-16341219FC93}"/>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July 16, 2024</a:t>
            </a:r>
          </a:p>
        </p:txBody>
      </p:sp>
      <p:sp>
        <p:nvSpPr>
          <p:cNvPr id="5" name="Footer Placeholder 4">
            <a:extLst>
              <a:ext uri="{FF2B5EF4-FFF2-40B4-BE49-F238E27FC236}">
                <a16:creationId xmlns:a16="http://schemas.microsoft.com/office/drawing/2014/main" id="{0C6D92C3-FFB4-00AE-6929-BC21B23E813B}"/>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Facilities Operation Meeting (FOM) week 28 of 2024</a:t>
            </a:r>
          </a:p>
        </p:txBody>
      </p:sp>
      <p:sp>
        <p:nvSpPr>
          <p:cNvPr id="6" name="Slide Number Placeholder 5">
            <a:extLst>
              <a:ext uri="{FF2B5EF4-FFF2-40B4-BE49-F238E27FC236}">
                <a16:creationId xmlns:a16="http://schemas.microsoft.com/office/drawing/2014/main" id="{31683C43-69CD-A376-890A-F451F87195A2}"/>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4AEE9E4-A26E-440D-8E11-BACFB577A6E4}" type="slidenum">
              <a:rPr kumimoji="0" lang="en-US" sz="12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14354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7D785E-85C8-44BA-D0C7-E7B6AE381572}"/>
              </a:ext>
            </a:extLst>
          </p:cNvPr>
          <p:cNvSpPr>
            <a:spLocks noGrp="1"/>
          </p:cNvSpPr>
          <p:nvPr>
            <p:ph type="title"/>
          </p:nvPr>
        </p:nvSpPr>
        <p:spPr/>
        <p:txBody>
          <a:bodyPr/>
          <a:lstStyle/>
          <a:p>
            <a:r>
              <a:rPr lang="en-US" dirty="0"/>
              <a:t>Summary of CLEAR</a:t>
            </a:r>
            <a:endParaRPr lang="en-GB" dirty="0"/>
          </a:p>
        </p:txBody>
      </p:sp>
      <p:sp>
        <p:nvSpPr>
          <p:cNvPr id="3" name="Content Placeholder 2">
            <a:extLst>
              <a:ext uri="{FF2B5EF4-FFF2-40B4-BE49-F238E27FC236}">
                <a16:creationId xmlns:a16="http://schemas.microsoft.com/office/drawing/2014/main" id="{402ED0CD-70D1-9221-4E47-449D2F19A1E0}"/>
              </a:ext>
            </a:extLst>
          </p:cNvPr>
          <p:cNvSpPr>
            <a:spLocks noGrp="1"/>
          </p:cNvSpPr>
          <p:nvPr>
            <p:ph idx="1"/>
          </p:nvPr>
        </p:nvSpPr>
        <p:spPr/>
        <p:txBody>
          <a:bodyPr/>
          <a:lstStyle/>
          <a:p>
            <a:r>
              <a:rPr lang="en-US" dirty="0"/>
              <a:t>Coordination: Pierre </a:t>
            </a:r>
            <a:r>
              <a:rPr lang="en-US" dirty="0" err="1"/>
              <a:t>Korysko</a:t>
            </a:r>
            <a:r>
              <a:rPr lang="en-US" dirty="0"/>
              <a:t> </a:t>
            </a:r>
            <a:r>
              <a:rPr lang="en-US" dirty="0">
                <a:sym typeface="Wingdings" panose="05000000000000000000" pitchFamily="2" charset="2"/>
              </a:rPr>
              <a:t> To be defined</a:t>
            </a:r>
            <a:endParaRPr lang="en-US" dirty="0"/>
          </a:p>
          <a:p>
            <a:endParaRPr lang="en-US" dirty="0"/>
          </a:p>
          <a:p>
            <a:r>
              <a:rPr lang="en-US" dirty="0"/>
              <a:t>Activities</a:t>
            </a:r>
          </a:p>
          <a:p>
            <a:pPr lvl="1"/>
            <a:r>
              <a:rPr lang="en-US" dirty="0"/>
              <a:t>Last week was dedicated to medical applications: Irradiations of Zebra Fish Eggs (ZFE) with Very High Energy Electron (VHEE) at Ultra High Dose Rate (UHDR) and Conventional Dose Rate (CDR) for cancer treatment and FLASH effect studies with </a:t>
            </a:r>
            <a:r>
              <a:rPr lang="en-US" dirty="0" err="1"/>
              <a:t>Hôpitaux</a:t>
            </a:r>
            <a:r>
              <a:rPr lang="en-US" dirty="0"/>
              <a:t> </a:t>
            </a:r>
            <a:r>
              <a:rPr lang="en-US" dirty="0" err="1"/>
              <a:t>Universitaires</a:t>
            </a:r>
            <a:r>
              <a:rPr lang="en-US" dirty="0"/>
              <a:t> de Genève (HUG).</a:t>
            </a:r>
            <a:endParaRPr lang="en-GB" dirty="0"/>
          </a:p>
          <a:p>
            <a:endParaRPr lang="en-GB" dirty="0"/>
          </a:p>
          <a:p>
            <a:r>
              <a:rPr lang="en-GB" dirty="0"/>
              <a:t>No major issues</a:t>
            </a:r>
          </a:p>
          <a:p>
            <a:endParaRPr lang="en-GB" dirty="0"/>
          </a:p>
          <a:p>
            <a:r>
              <a:rPr lang="en-GB" dirty="0"/>
              <a:t>Plans</a:t>
            </a:r>
          </a:p>
          <a:p>
            <a:pPr lvl="1"/>
            <a:r>
              <a:rPr lang="en-US" dirty="0"/>
              <a:t>This week is dedicated to the same experiment (ZFE irradiation for FLASH effect Studies) with </a:t>
            </a:r>
            <a:r>
              <a:rPr lang="en-US" dirty="0" err="1"/>
              <a:t>Hôpitaux</a:t>
            </a:r>
            <a:r>
              <a:rPr lang="en-US" dirty="0"/>
              <a:t> </a:t>
            </a:r>
            <a:r>
              <a:rPr lang="en-US" dirty="0" err="1"/>
              <a:t>Universitaires</a:t>
            </a:r>
            <a:r>
              <a:rPr lang="en-US" dirty="0"/>
              <a:t> de Genève (HUG).</a:t>
            </a:r>
            <a:endParaRPr lang="en-GB" dirty="0"/>
          </a:p>
        </p:txBody>
      </p:sp>
      <p:sp>
        <p:nvSpPr>
          <p:cNvPr id="4" name="Date Placeholder 3">
            <a:extLst>
              <a:ext uri="{FF2B5EF4-FFF2-40B4-BE49-F238E27FC236}">
                <a16:creationId xmlns:a16="http://schemas.microsoft.com/office/drawing/2014/main" id="{F82579D0-98D5-4E67-9179-ECE753C5A1E3}"/>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July 16, 2024</a:t>
            </a:r>
          </a:p>
        </p:txBody>
      </p:sp>
      <p:sp>
        <p:nvSpPr>
          <p:cNvPr id="5" name="Footer Placeholder 4">
            <a:extLst>
              <a:ext uri="{FF2B5EF4-FFF2-40B4-BE49-F238E27FC236}">
                <a16:creationId xmlns:a16="http://schemas.microsoft.com/office/drawing/2014/main" id="{24473928-82D1-A966-2A2B-A2299F9C017E}"/>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Facilities Operation Meeting (FOM) week 28 of 2024</a:t>
            </a:r>
          </a:p>
        </p:txBody>
      </p:sp>
      <p:sp>
        <p:nvSpPr>
          <p:cNvPr id="6" name="Slide Number Placeholder 5">
            <a:extLst>
              <a:ext uri="{FF2B5EF4-FFF2-40B4-BE49-F238E27FC236}">
                <a16:creationId xmlns:a16="http://schemas.microsoft.com/office/drawing/2014/main" id="{74D3D970-7685-7558-5FAF-7DD199A35020}"/>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4AEE9E4-A26E-440D-8E11-BACFB577A6E4}" type="slidenum">
              <a:rPr kumimoji="0" lang="en-US" sz="12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571547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37FB51-3940-6ED5-771A-986B4FAA2159}"/>
              </a:ext>
            </a:extLst>
          </p:cNvPr>
          <p:cNvSpPr>
            <a:spLocks noGrp="1"/>
          </p:cNvSpPr>
          <p:nvPr>
            <p:ph type="title"/>
          </p:nvPr>
        </p:nvSpPr>
        <p:spPr/>
        <p:txBody>
          <a:bodyPr/>
          <a:lstStyle/>
          <a:p>
            <a:r>
              <a:rPr lang="en-US" dirty="0"/>
              <a:t>Summary of TI report</a:t>
            </a:r>
            <a:endParaRPr lang="en-GB" dirty="0"/>
          </a:p>
        </p:txBody>
      </p:sp>
      <p:sp>
        <p:nvSpPr>
          <p:cNvPr id="3" name="Content Placeholder 2">
            <a:extLst>
              <a:ext uri="{FF2B5EF4-FFF2-40B4-BE49-F238E27FC236}">
                <a16:creationId xmlns:a16="http://schemas.microsoft.com/office/drawing/2014/main" id="{CD8D7D4A-42EF-7E37-28AE-8F68CB05BE51}"/>
              </a:ext>
            </a:extLst>
          </p:cNvPr>
          <p:cNvSpPr>
            <a:spLocks noGrp="1"/>
          </p:cNvSpPr>
          <p:nvPr>
            <p:ph idx="1"/>
          </p:nvPr>
        </p:nvSpPr>
        <p:spPr>
          <a:xfrm>
            <a:off x="403029" y="884439"/>
            <a:ext cx="11389873" cy="5448733"/>
          </a:xfrm>
        </p:spPr>
        <p:txBody>
          <a:bodyPr>
            <a:normAutofit/>
          </a:bodyPr>
          <a:lstStyle/>
          <a:p>
            <a:r>
              <a:rPr kumimoji="0" lang="en-GB" sz="2200" b="0" i="0" u="none" strike="noStrike" kern="1200" cap="none" spc="0" normalizeH="0" baseline="0" noProof="0" dirty="0">
                <a:ln>
                  <a:noFill/>
                </a:ln>
                <a:solidFill>
                  <a:srgbClr val="4472C4">
                    <a:lumMod val="75000"/>
                  </a:srgbClr>
                </a:solidFill>
                <a:effectLst/>
                <a:uLnTx/>
                <a:uFillTx/>
                <a:latin typeface="Tahoma" panose="020B0604030504040204" pitchFamily="34" charset="0"/>
                <a:ea typeface="Tahoma" panose="020B0604030504040204" pitchFamily="34" charset="0"/>
                <a:cs typeface="Tahoma" panose="020B0604030504040204" pitchFamily="34" charset="0"/>
              </a:rPr>
              <a:t>Coordination: </a:t>
            </a:r>
            <a:r>
              <a:rPr kumimoji="0" lang="en-GB" sz="2200" b="0" i="0" u="none" strike="noStrike" kern="1200" cap="none" spc="0" normalizeH="0" baseline="0" noProof="0" dirty="0">
                <a:ln>
                  <a:noFill/>
                </a:ln>
                <a:solidFill>
                  <a:srgbClr val="4472C4">
                    <a:lumMod val="75000"/>
                  </a:srgbClr>
                </a:solidFill>
                <a:effectLst/>
                <a:uLnTx/>
                <a:uFillTx/>
                <a:latin typeface="Tahoma" panose="020B0604030504040204" pitchFamily="34" charset="0"/>
                <a:ea typeface="Tahoma" panose="020B0604030504040204" pitchFamily="34" charset="0"/>
                <a:cs typeface="Tahoma" panose="020B0604030504040204" pitchFamily="34" charset="0"/>
                <a:sym typeface="Wingdings" panose="05000000000000000000" pitchFamily="2" charset="2"/>
              </a:rPr>
              <a:t>Clement </a:t>
            </a:r>
            <a:r>
              <a:rPr kumimoji="0" lang="en-GB" sz="2200" b="0" i="0" u="none" strike="noStrike" kern="1200" cap="none" spc="0" normalizeH="0" baseline="0" noProof="0" dirty="0" err="1">
                <a:ln>
                  <a:noFill/>
                </a:ln>
                <a:solidFill>
                  <a:srgbClr val="4472C4">
                    <a:lumMod val="75000"/>
                  </a:srgbClr>
                </a:solidFill>
                <a:effectLst/>
                <a:uLnTx/>
                <a:uFillTx/>
                <a:latin typeface="Tahoma" panose="020B0604030504040204" pitchFamily="34" charset="0"/>
                <a:ea typeface="Tahoma" panose="020B0604030504040204" pitchFamily="34" charset="0"/>
                <a:cs typeface="Tahoma" panose="020B0604030504040204" pitchFamily="34" charset="0"/>
                <a:sym typeface="Wingdings" panose="05000000000000000000" pitchFamily="2" charset="2"/>
              </a:rPr>
              <a:t>Pruneaux</a:t>
            </a:r>
            <a:r>
              <a:rPr kumimoji="0" lang="en-GB" sz="2200" b="0" i="0" u="none" strike="noStrike" kern="1200" cap="none" spc="0" normalizeH="0" baseline="0" noProof="0" dirty="0">
                <a:ln>
                  <a:noFill/>
                </a:ln>
                <a:solidFill>
                  <a:srgbClr val="4472C4">
                    <a:lumMod val="75000"/>
                  </a:srgbClr>
                </a:solidFill>
                <a:effectLst/>
                <a:uLnTx/>
                <a:uFillTx/>
                <a:latin typeface="Tahoma" panose="020B0604030504040204" pitchFamily="34" charset="0"/>
                <a:ea typeface="Tahoma" panose="020B0604030504040204" pitchFamily="34" charset="0"/>
                <a:cs typeface="Tahoma" panose="020B0604030504040204" pitchFamily="34" charset="0"/>
                <a:sym typeface="Wingdings" panose="05000000000000000000" pitchFamily="2" charset="2"/>
              </a:rPr>
              <a:t>  </a:t>
            </a:r>
            <a:r>
              <a:rPr kumimoji="0" lang="en-GB" sz="2200" b="0" i="0" u="none" strike="noStrike" kern="1200" cap="none" spc="0" normalizeH="0" baseline="0" noProof="0" dirty="0">
                <a:ln>
                  <a:noFill/>
                </a:ln>
                <a:solidFill>
                  <a:srgbClr val="4472C4">
                    <a:lumMod val="75000"/>
                  </a:srgbClr>
                </a:solidFill>
                <a:effectLst/>
                <a:uLnTx/>
                <a:uFillTx/>
                <a:latin typeface="Tahoma" panose="020B0604030504040204" pitchFamily="34" charset="0"/>
                <a:ea typeface="Tahoma" panose="020B0604030504040204" pitchFamily="34" charset="0"/>
                <a:cs typeface="Tahoma" panose="020B0604030504040204" pitchFamily="34" charset="0"/>
              </a:rPr>
              <a:t>Ronan Ledru</a:t>
            </a:r>
            <a:endParaRPr lang="en-GB" sz="2200" dirty="0">
              <a:solidFill>
                <a:srgbClr val="4472C4">
                  <a:lumMod val="75000"/>
                </a:srgbClr>
              </a:solidFill>
            </a:endParaRPr>
          </a:p>
          <a:p>
            <a:r>
              <a:rPr lang="en-GB" sz="2200" dirty="0">
                <a:solidFill>
                  <a:srgbClr val="4472C4">
                    <a:lumMod val="75000"/>
                  </a:srgbClr>
                </a:solidFill>
              </a:rPr>
              <a:t>Issues</a:t>
            </a:r>
            <a:endParaRPr lang="en-GB" sz="2200" dirty="0">
              <a:solidFill>
                <a:srgbClr val="4472C4">
                  <a:lumMod val="75000"/>
                </a:srgbClr>
              </a:solidFill>
              <a:sym typeface="Wingdings" panose="05000000000000000000" pitchFamily="2" charset="2"/>
            </a:endParaRPr>
          </a:p>
          <a:p>
            <a:pPr lvl="1"/>
            <a:r>
              <a:rPr lang="en-GB" dirty="0"/>
              <a:t>Mon</a:t>
            </a:r>
            <a:r>
              <a:rPr lang="en-GB" sz="2000" dirty="0"/>
              <a:t> 10:27: Trip of the NA62 Giga Tracker cooling system due to a false signal sent from the DSS (Detector Safety System)</a:t>
            </a:r>
          </a:p>
          <a:p>
            <a:pPr lvl="2"/>
            <a:r>
              <a:rPr lang="en-GB" dirty="0"/>
              <a:t>A circuit breaker has been exchanged by EN-EL in BAA85.</a:t>
            </a:r>
          </a:p>
          <a:p>
            <a:pPr lvl="2"/>
            <a:r>
              <a:rPr lang="en-GB" dirty="0"/>
              <a:t>DSS issue solved the 09/07</a:t>
            </a:r>
          </a:p>
          <a:p>
            <a:pPr lvl="1"/>
            <a:r>
              <a:rPr lang="en-GB" sz="2000" dirty="0"/>
              <a:t>Tue 16:41: RD5 </a:t>
            </a:r>
            <a:r>
              <a:rPr lang="en-GB" sz="2000" dirty="0" err="1"/>
              <a:t>Cryo</a:t>
            </a:r>
            <a:r>
              <a:rPr lang="en-GB" sz="2000" dirty="0"/>
              <a:t> </a:t>
            </a:r>
            <a:r>
              <a:rPr lang="en-GB" sz="2000" dirty="0" err="1"/>
              <a:t>Coldbox</a:t>
            </a:r>
            <a:r>
              <a:rPr lang="en-GB" sz="2000" dirty="0"/>
              <a:t> trip in North Area. </a:t>
            </a:r>
          </a:p>
          <a:p>
            <a:pPr lvl="2"/>
            <a:r>
              <a:rPr lang="en-GB" dirty="0"/>
              <a:t>At the same time was an intervention of EN-CV on the raw water, but this don’t seem to be linked.</a:t>
            </a:r>
          </a:p>
          <a:p>
            <a:pPr lvl="2"/>
            <a:r>
              <a:rPr lang="en-GB" dirty="0"/>
              <a:t>Investigation by EN-CV ongoing</a:t>
            </a:r>
          </a:p>
          <a:p>
            <a:pPr lvl="1"/>
            <a:r>
              <a:rPr lang="en-GB" dirty="0"/>
              <a:t>Tue 21:01 and 21:04: Glitch, fault of 400kV line between </a:t>
            </a:r>
            <a:r>
              <a:rPr lang="en-GB" dirty="0" err="1"/>
              <a:t>Grosne</a:t>
            </a:r>
            <a:r>
              <a:rPr lang="en-GB" dirty="0"/>
              <a:t> and Saint </a:t>
            </a:r>
            <a:r>
              <a:rPr lang="en-GB" dirty="0" err="1"/>
              <a:t>Vulbas</a:t>
            </a:r>
            <a:endParaRPr lang="en-GB" dirty="0"/>
          </a:p>
          <a:p>
            <a:pPr lvl="1"/>
            <a:r>
              <a:rPr lang="en-GB" dirty="0"/>
              <a:t>Fri: Electrical glitch, fault of 400kV line between Albertville and </a:t>
            </a:r>
            <a:r>
              <a:rPr lang="en-GB" dirty="0" err="1"/>
              <a:t>Montagny</a:t>
            </a:r>
            <a:r>
              <a:rPr lang="en-GB" dirty="0"/>
              <a:t> Les </a:t>
            </a:r>
            <a:r>
              <a:rPr lang="en-GB" dirty="0" err="1"/>
              <a:t>Lanches</a:t>
            </a:r>
            <a:r>
              <a:rPr lang="en-GB" dirty="0"/>
              <a:t> 1</a:t>
            </a:r>
          </a:p>
          <a:p>
            <a:pPr lvl="1"/>
            <a:r>
              <a:rPr lang="en-GB" dirty="0"/>
              <a:t>Fri: High level alarm on the sump in UD68</a:t>
            </a:r>
          </a:p>
          <a:p>
            <a:pPr lvl="2"/>
            <a:r>
              <a:rPr lang="en-GB" dirty="0"/>
              <a:t>After the LHC dump, EN-CV onsite to manually empty the sump.</a:t>
            </a:r>
          </a:p>
          <a:p>
            <a:pPr lvl="2"/>
            <a:r>
              <a:rPr lang="en-GB" dirty="0"/>
              <a:t>High level sensor exchanged and pump1 locked off</a:t>
            </a:r>
          </a:p>
          <a:p>
            <a:pPr lvl="1"/>
            <a:r>
              <a:rPr lang="en-GB" dirty="0"/>
              <a:t>Sun: During a piquet intervention of the Fire detection system, the fire doors in SPS in sextant 2-3 were closed.</a:t>
            </a:r>
          </a:p>
          <a:p>
            <a:pPr lvl="2"/>
            <a:endParaRPr lang="en-GB" dirty="0"/>
          </a:p>
          <a:p>
            <a:pPr lvl="1"/>
            <a:endParaRPr lang="en-GB" dirty="0"/>
          </a:p>
          <a:p>
            <a:pPr lvl="1"/>
            <a:endParaRPr lang="en-GB" dirty="0"/>
          </a:p>
          <a:p>
            <a:pPr lvl="2"/>
            <a:endParaRPr lang="en-GB" dirty="0"/>
          </a:p>
          <a:p>
            <a:pPr lvl="1"/>
            <a:endParaRPr lang="en-GB" sz="2000" dirty="0"/>
          </a:p>
        </p:txBody>
      </p:sp>
      <p:sp>
        <p:nvSpPr>
          <p:cNvPr id="4" name="Date Placeholder 3">
            <a:extLst>
              <a:ext uri="{FF2B5EF4-FFF2-40B4-BE49-F238E27FC236}">
                <a16:creationId xmlns:a16="http://schemas.microsoft.com/office/drawing/2014/main" id="{0CB595AE-7E32-AA8F-1ABA-00D64E262211}"/>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July 16, 2024</a:t>
            </a:r>
          </a:p>
        </p:txBody>
      </p:sp>
      <p:sp>
        <p:nvSpPr>
          <p:cNvPr id="5" name="Footer Placeholder 4">
            <a:extLst>
              <a:ext uri="{FF2B5EF4-FFF2-40B4-BE49-F238E27FC236}">
                <a16:creationId xmlns:a16="http://schemas.microsoft.com/office/drawing/2014/main" id="{5480EA85-EB3E-D51E-C227-53E3BE7E8C3A}"/>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Facilities Operation Meeting (FOM) week 28 of 2024</a:t>
            </a:r>
          </a:p>
        </p:txBody>
      </p:sp>
      <p:sp>
        <p:nvSpPr>
          <p:cNvPr id="6" name="Slide Number Placeholder 5">
            <a:extLst>
              <a:ext uri="{FF2B5EF4-FFF2-40B4-BE49-F238E27FC236}">
                <a16:creationId xmlns:a16="http://schemas.microsoft.com/office/drawing/2014/main" id="{C79057B8-3210-BE5A-69D6-0932647C0D33}"/>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4AEE9E4-A26E-440D-8E11-BACFB577A6E4}" type="slidenum">
              <a:rPr kumimoji="0" lang="en-US" sz="12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8" name="Table 7">
            <a:extLst>
              <a:ext uri="{FF2B5EF4-FFF2-40B4-BE49-F238E27FC236}">
                <a16:creationId xmlns:a16="http://schemas.microsoft.com/office/drawing/2014/main" id="{ED5E2D85-45DA-9A7A-F653-89062556CEDC}"/>
              </a:ext>
            </a:extLst>
          </p:cNvPr>
          <p:cNvGraphicFramePr>
            <a:graphicFrameLocks noGrp="1"/>
          </p:cNvGraphicFramePr>
          <p:nvPr>
            <p:extLst>
              <p:ext uri="{D42A27DB-BD31-4B8C-83A1-F6EECF244321}">
                <p14:modId xmlns:p14="http://schemas.microsoft.com/office/powerpoint/2010/main" val="1942558653"/>
              </p:ext>
            </p:extLst>
          </p:nvPr>
        </p:nvGraphicFramePr>
        <p:xfrm>
          <a:off x="8946117" y="11830"/>
          <a:ext cx="3245883" cy="822960"/>
        </p:xfrm>
        <a:graphic>
          <a:graphicData uri="http://schemas.openxmlformats.org/drawingml/2006/table">
            <a:tbl>
              <a:tblPr firstRow="1" firstCol="1" bandRow="1"/>
              <a:tblGrid>
                <a:gridCol w="1497993">
                  <a:extLst>
                    <a:ext uri="{9D8B030D-6E8A-4147-A177-3AD203B41FA5}">
                      <a16:colId xmlns:a16="http://schemas.microsoft.com/office/drawing/2014/main" val="1620929510"/>
                    </a:ext>
                  </a:extLst>
                </a:gridCol>
                <a:gridCol w="1747890">
                  <a:extLst>
                    <a:ext uri="{9D8B030D-6E8A-4147-A177-3AD203B41FA5}">
                      <a16:colId xmlns:a16="http://schemas.microsoft.com/office/drawing/2014/main" val="3361338285"/>
                    </a:ext>
                  </a:extLst>
                </a:gridCol>
              </a:tblGrid>
              <a:tr h="411480">
                <a:tc>
                  <a:txBody>
                    <a:bodyPr/>
                    <a:lstStyle/>
                    <a:p>
                      <a:pPr marL="0" marR="0">
                        <a:spcBef>
                          <a:spcPts val="0"/>
                        </a:spcBef>
                        <a:spcAft>
                          <a:spcPts val="0"/>
                        </a:spcAft>
                      </a:pPr>
                      <a:r>
                        <a:rPr lang="en-GB" sz="1600" b="1" i="1" kern="100">
                          <a:solidFill>
                            <a:srgbClr val="1F3864"/>
                          </a:solidFill>
                          <a:effectLst/>
                          <a:highlight>
                            <a:srgbClr val="D9E2F3"/>
                          </a:highlight>
                          <a:latin typeface="Arial" panose="020B0604020202020204" pitchFamily="34" charset="0"/>
                          <a:ea typeface="Times New Roman" panose="02020603050405020304" pitchFamily="18" charset="0"/>
                          <a:cs typeface="Times New Roman" panose="02020603050405020304" pitchFamily="18" charset="0"/>
                        </a:rPr>
                        <a:t>Alarms</a:t>
                      </a:r>
                      <a:endParaRPr lang="en-GB" sz="2400" kern="100">
                        <a:effectLst/>
                        <a:highlight>
                          <a:srgbClr val="D9E2F3"/>
                        </a:highligh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2F5496"/>
                      </a:solidFill>
                      <a:prstDash val="solid"/>
                      <a:round/>
                      <a:headEnd type="none" w="med" len="med"/>
                      <a:tailEnd type="none" w="med" len="med"/>
                    </a:lnL>
                    <a:lnR w="12700" cap="flat" cmpd="sng" algn="ctr">
                      <a:solidFill>
                        <a:srgbClr val="2F5496"/>
                      </a:solidFill>
                      <a:prstDash val="solid"/>
                      <a:round/>
                      <a:headEnd type="none" w="med" len="med"/>
                      <a:tailEnd type="none" w="med" len="med"/>
                    </a:lnR>
                    <a:lnT w="12700" cap="flat" cmpd="sng" algn="ctr">
                      <a:solidFill>
                        <a:srgbClr val="2F5496"/>
                      </a:solidFill>
                      <a:prstDash val="solid"/>
                      <a:round/>
                      <a:headEnd type="none" w="med" len="med"/>
                      <a:tailEnd type="none" w="med" len="med"/>
                    </a:lnT>
                    <a:lnB w="12700" cap="flat" cmpd="sng" algn="ctr">
                      <a:solidFill>
                        <a:srgbClr val="2F5496"/>
                      </a:solidFill>
                      <a:prstDash val="solid"/>
                      <a:round/>
                      <a:headEnd type="none" w="med" len="med"/>
                      <a:tailEnd type="none" w="med" len="med"/>
                    </a:lnB>
                    <a:solidFill>
                      <a:srgbClr val="D9E2F3"/>
                    </a:solidFill>
                  </a:tcPr>
                </a:tc>
                <a:tc>
                  <a:txBody>
                    <a:bodyPr/>
                    <a:lstStyle/>
                    <a:p>
                      <a:pPr marL="0" marR="0">
                        <a:spcBef>
                          <a:spcPts val="0"/>
                        </a:spcBef>
                        <a:spcAft>
                          <a:spcPts val="0"/>
                        </a:spcAft>
                      </a:pPr>
                      <a:r>
                        <a:rPr lang="en-GB" sz="1600" kern="100" dirty="0">
                          <a:solidFill>
                            <a:srgbClr val="1F3864"/>
                          </a:solidFill>
                          <a:effectLst/>
                          <a:latin typeface="Arial" panose="020B0604020202020204" pitchFamily="34" charset="0"/>
                          <a:ea typeface="Times New Roman" panose="02020603050405020304" pitchFamily="18" charset="0"/>
                          <a:cs typeface="Times New Roman" panose="02020603050405020304" pitchFamily="18" charset="0"/>
                        </a:rPr>
                        <a:t>4723</a:t>
                      </a:r>
                      <a:endParaRPr lang="en-GB" sz="2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2F5496"/>
                      </a:solidFill>
                      <a:prstDash val="solid"/>
                      <a:round/>
                      <a:headEnd type="none" w="med" len="med"/>
                      <a:tailEnd type="none" w="med" len="med"/>
                    </a:lnL>
                    <a:lnR w="12700" cap="flat" cmpd="sng" algn="ctr">
                      <a:solidFill>
                        <a:srgbClr val="2F5496"/>
                      </a:solidFill>
                      <a:prstDash val="solid"/>
                      <a:round/>
                      <a:headEnd type="none" w="med" len="med"/>
                      <a:tailEnd type="none" w="med" len="med"/>
                    </a:lnR>
                    <a:lnT w="12700" cap="flat" cmpd="sng" algn="ctr">
                      <a:solidFill>
                        <a:srgbClr val="2F5496"/>
                      </a:solidFill>
                      <a:prstDash val="solid"/>
                      <a:round/>
                      <a:headEnd type="none" w="med" len="med"/>
                      <a:tailEnd type="none" w="med" len="med"/>
                    </a:lnT>
                    <a:lnB w="12700" cap="flat" cmpd="sng" algn="ctr">
                      <a:solidFill>
                        <a:srgbClr val="2F5496"/>
                      </a:solidFill>
                      <a:prstDash val="solid"/>
                      <a:round/>
                      <a:headEnd type="none" w="med" len="med"/>
                      <a:tailEnd type="none" w="med" len="med"/>
                    </a:lnB>
                    <a:noFill/>
                  </a:tcPr>
                </a:tc>
                <a:extLst>
                  <a:ext uri="{0D108BD9-81ED-4DB2-BD59-A6C34878D82A}">
                    <a16:rowId xmlns:a16="http://schemas.microsoft.com/office/drawing/2014/main" val="1868113017"/>
                  </a:ext>
                </a:extLst>
              </a:tr>
              <a:tr h="411480">
                <a:tc>
                  <a:txBody>
                    <a:bodyPr/>
                    <a:lstStyle/>
                    <a:p>
                      <a:pPr marL="0" marR="0">
                        <a:spcBef>
                          <a:spcPts val="0"/>
                        </a:spcBef>
                        <a:spcAft>
                          <a:spcPts val="0"/>
                        </a:spcAft>
                      </a:pPr>
                      <a:r>
                        <a:rPr lang="en-GB" sz="1600" b="1" i="1" kern="100" dirty="0">
                          <a:solidFill>
                            <a:srgbClr val="1F3864"/>
                          </a:solidFill>
                          <a:effectLst/>
                          <a:highlight>
                            <a:srgbClr val="D9E2F3"/>
                          </a:highlight>
                          <a:latin typeface="Arial" panose="020B0604020202020204" pitchFamily="34" charset="0"/>
                          <a:ea typeface="Times New Roman" panose="02020603050405020304" pitchFamily="18" charset="0"/>
                          <a:cs typeface="Times New Roman" panose="02020603050405020304" pitchFamily="18" charset="0"/>
                        </a:rPr>
                        <a:t>ODMs</a:t>
                      </a:r>
                      <a:endParaRPr lang="en-GB" sz="2400" kern="100" dirty="0">
                        <a:effectLst/>
                        <a:highlight>
                          <a:srgbClr val="D9E2F3"/>
                        </a:highligh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2F5496"/>
                      </a:solidFill>
                      <a:prstDash val="solid"/>
                      <a:round/>
                      <a:headEnd type="none" w="med" len="med"/>
                      <a:tailEnd type="none" w="med" len="med"/>
                    </a:lnL>
                    <a:lnR w="12700" cap="flat" cmpd="sng" algn="ctr">
                      <a:solidFill>
                        <a:srgbClr val="2F5496"/>
                      </a:solidFill>
                      <a:prstDash val="solid"/>
                      <a:round/>
                      <a:headEnd type="none" w="med" len="med"/>
                      <a:tailEnd type="none" w="med" len="med"/>
                    </a:lnR>
                    <a:lnT w="12700" cap="flat" cmpd="sng" algn="ctr">
                      <a:solidFill>
                        <a:srgbClr val="2F5496"/>
                      </a:solidFill>
                      <a:prstDash val="solid"/>
                      <a:round/>
                      <a:headEnd type="none" w="med" len="med"/>
                      <a:tailEnd type="none" w="med" len="med"/>
                    </a:lnT>
                    <a:lnB w="12700" cap="flat" cmpd="sng" algn="ctr">
                      <a:solidFill>
                        <a:srgbClr val="2F5496"/>
                      </a:solidFill>
                      <a:prstDash val="solid"/>
                      <a:round/>
                      <a:headEnd type="none" w="med" len="med"/>
                      <a:tailEnd type="none" w="med" len="med"/>
                    </a:lnB>
                    <a:solidFill>
                      <a:srgbClr val="D9E2F3"/>
                    </a:solidFill>
                  </a:tcPr>
                </a:tc>
                <a:tc>
                  <a:txBody>
                    <a:bodyPr/>
                    <a:lstStyle/>
                    <a:p>
                      <a:pPr marL="0" marR="0">
                        <a:spcBef>
                          <a:spcPts val="0"/>
                        </a:spcBef>
                        <a:spcAft>
                          <a:spcPts val="0"/>
                        </a:spcAft>
                      </a:pPr>
                      <a:r>
                        <a:rPr lang="en-GB" sz="1600" kern="100" dirty="0">
                          <a:solidFill>
                            <a:srgbClr val="1F3864"/>
                          </a:solidFill>
                          <a:effectLst/>
                          <a:latin typeface="Arial" panose="020B0604020202020204" pitchFamily="34" charset="0"/>
                          <a:ea typeface="Times New Roman" panose="02020603050405020304" pitchFamily="18" charset="0"/>
                          <a:cs typeface="Times New Roman" panose="02020603050405020304" pitchFamily="18" charset="0"/>
                        </a:rPr>
                        <a:t>124</a:t>
                      </a:r>
                      <a:endParaRPr lang="en-GB" sz="2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2F5496"/>
                      </a:solidFill>
                      <a:prstDash val="solid"/>
                      <a:round/>
                      <a:headEnd type="none" w="med" len="med"/>
                      <a:tailEnd type="none" w="med" len="med"/>
                    </a:lnL>
                    <a:lnR w="12700" cap="flat" cmpd="sng" algn="ctr">
                      <a:solidFill>
                        <a:srgbClr val="2F5496"/>
                      </a:solidFill>
                      <a:prstDash val="solid"/>
                      <a:round/>
                      <a:headEnd type="none" w="med" len="med"/>
                      <a:tailEnd type="none" w="med" len="med"/>
                    </a:lnR>
                    <a:lnT w="12700" cap="flat" cmpd="sng" algn="ctr">
                      <a:solidFill>
                        <a:srgbClr val="2F5496"/>
                      </a:solidFill>
                      <a:prstDash val="solid"/>
                      <a:round/>
                      <a:headEnd type="none" w="med" len="med"/>
                      <a:tailEnd type="none" w="med" len="med"/>
                    </a:lnT>
                    <a:lnB w="12700" cap="flat" cmpd="sng" algn="ctr">
                      <a:solidFill>
                        <a:srgbClr val="2F5496"/>
                      </a:solidFill>
                      <a:prstDash val="solid"/>
                      <a:round/>
                      <a:headEnd type="none" w="med" len="med"/>
                      <a:tailEnd type="none" w="med" len="med"/>
                    </a:lnB>
                    <a:noFill/>
                  </a:tcPr>
                </a:tc>
                <a:extLst>
                  <a:ext uri="{0D108BD9-81ED-4DB2-BD59-A6C34878D82A}">
                    <a16:rowId xmlns:a16="http://schemas.microsoft.com/office/drawing/2014/main" val="730291992"/>
                  </a:ext>
                </a:extLst>
              </a:tr>
            </a:tbl>
          </a:graphicData>
        </a:graphic>
      </p:graphicFrame>
    </p:spTree>
    <p:extLst>
      <p:ext uri="{BB962C8B-B14F-4D97-AF65-F5344CB8AC3E}">
        <p14:creationId xmlns:p14="http://schemas.microsoft.com/office/powerpoint/2010/main" val="10079773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42BBC8-BF79-6626-D1E5-B72A034AEB43}"/>
              </a:ext>
            </a:extLst>
          </p:cNvPr>
          <p:cNvSpPr>
            <a:spLocks noGrp="1"/>
          </p:cNvSpPr>
          <p:nvPr>
            <p:ph type="title"/>
          </p:nvPr>
        </p:nvSpPr>
        <p:spPr/>
        <p:txBody>
          <a:bodyPr/>
          <a:lstStyle/>
          <a:p>
            <a:r>
              <a:rPr lang="en-US" dirty="0"/>
              <a:t>Summary of LHC</a:t>
            </a:r>
            <a:endParaRPr lang="en-GB" dirty="0"/>
          </a:p>
        </p:txBody>
      </p:sp>
      <p:sp>
        <p:nvSpPr>
          <p:cNvPr id="3" name="Content Placeholder 2">
            <a:extLst>
              <a:ext uri="{FF2B5EF4-FFF2-40B4-BE49-F238E27FC236}">
                <a16:creationId xmlns:a16="http://schemas.microsoft.com/office/drawing/2014/main" id="{199380E3-198C-4B83-6286-42B397129127}"/>
              </a:ext>
            </a:extLst>
          </p:cNvPr>
          <p:cNvSpPr>
            <a:spLocks noGrp="1"/>
          </p:cNvSpPr>
          <p:nvPr>
            <p:ph idx="1"/>
          </p:nvPr>
        </p:nvSpPr>
        <p:spPr>
          <a:xfrm>
            <a:off x="233689" y="1126749"/>
            <a:ext cx="11783520" cy="5356389"/>
          </a:xfrm>
        </p:spPr>
        <p:txBody>
          <a:bodyPr>
            <a:normAutofit/>
          </a:bodyPr>
          <a:lstStyle/>
          <a:p>
            <a:r>
              <a:rPr lang="en-US" dirty="0"/>
              <a:t>Started the week with access to exchange the emulsions for FASER and SND. </a:t>
            </a:r>
            <a:br>
              <a:rPr lang="en-US" dirty="0"/>
            </a:br>
            <a:r>
              <a:rPr lang="en-US" dirty="0"/>
              <a:t>This was followed by 24hrs of good luminosity production.  </a:t>
            </a:r>
          </a:p>
          <a:p>
            <a:r>
              <a:rPr lang="en-US" dirty="0"/>
              <a:t>This was followed by a rocky 48hrs with several fills dumped due to faults. </a:t>
            </a:r>
            <a:br>
              <a:rPr lang="en-US" dirty="0"/>
            </a:br>
            <a:r>
              <a:rPr lang="en-US" dirty="0"/>
              <a:t>This included a large quench following a UFO in S45 causing 12hr downtime.</a:t>
            </a:r>
          </a:p>
          <a:p>
            <a:r>
              <a:rPr lang="en-US" dirty="0"/>
              <a:t>Production was also suspended while the SPS repaired and recovered from a vacuum leak in their RF system.</a:t>
            </a:r>
          </a:p>
          <a:p>
            <a:r>
              <a:rPr lang="en-US" dirty="0"/>
              <a:t>There were a series of faults on Friday night, including a failed pump for a water sump in the UD68 dump area which caused a L3 alarm to the fire brigade and subsequent intervention to prevent flooding.</a:t>
            </a:r>
          </a:p>
          <a:p>
            <a:r>
              <a:rPr lang="en-US" dirty="0"/>
              <a:t>Finally at the weekend we could resume normal operation, with Saturday and Sunday producing good availability and luminosity production. </a:t>
            </a:r>
          </a:p>
          <a:p>
            <a:endParaRPr lang="en-GB" dirty="0"/>
          </a:p>
        </p:txBody>
      </p:sp>
      <p:sp>
        <p:nvSpPr>
          <p:cNvPr id="4" name="Date Placeholder 3">
            <a:extLst>
              <a:ext uri="{FF2B5EF4-FFF2-40B4-BE49-F238E27FC236}">
                <a16:creationId xmlns:a16="http://schemas.microsoft.com/office/drawing/2014/main" id="{12102A94-F3EC-2440-5422-56559EDDCD91}"/>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July 16, 2024</a:t>
            </a:r>
          </a:p>
        </p:txBody>
      </p:sp>
      <p:sp>
        <p:nvSpPr>
          <p:cNvPr id="5" name="Footer Placeholder 4">
            <a:extLst>
              <a:ext uri="{FF2B5EF4-FFF2-40B4-BE49-F238E27FC236}">
                <a16:creationId xmlns:a16="http://schemas.microsoft.com/office/drawing/2014/main" id="{4F3C6C5C-C14C-A444-333B-A7FF7CC1A007}"/>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Facilities Operation Meeting (FOM) week 28 of 2024</a:t>
            </a:r>
          </a:p>
        </p:txBody>
      </p:sp>
      <p:sp>
        <p:nvSpPr>
          <p:cNvPr id="6" name="Slide Number Placeholder 5">
            <a:extLst>
              <a:ext uri="{FF2B5EF4-FFF2-40B4-BE49-F238E27FC236}">
                <a16:creationId xmlns:a16="http://schemas.microsoft.com/office/drawing/2014/main" id="{5F3076CC-949C-08F8-E569-CD9A67919819}"/>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4AEE9E4-A26E-440D-8E11-BACFB577A6E4}" type="slidenum">
              <a:rPr kumimoji="0" lang="en-US" sz="12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DC44F72C-0E9F-D5E6-6F0C-E7371B632363}"/>
              </a:ext>
            </a:extLst>
          </p:cNvPr>
          <p:cNvSpPr txBox="1"/>
          <p:nvPr/>
        </p:nvSpPr>
        <p:spPr>
          <a:xfrm>
            <a:off x="5471160" y="42310"/>
            <a:ext cx="6676506" cy="830997"/>
          </a:xfrm>
          <a:prstGeom prst="rect">
            <a:avLst/>
          </a:prstGeom>
          <a:solidFill>
            <a:schemeClr val="accent5">
              <a:lumMod val="20000"/>
              <a:lumOff val="80000"/>
            </a:schemeClr>
          </a:solidFill>
        </p:spPr>
        <p:txBody>
          <a:bodyPr wrap="square" rtlCol="0">
            <a:spAutoFit/>
          </a:bodyPr>
          <a:lstStyle/>
          <a:p>
            <a:r>
              <a:rPr lang="en-US" sz="2400" dirty="0"/>
              <a:t>Availability: </a:t>
            </a:r>
            <a:r>
              <a:rPr lang="en-US" sz="2400" b="1" dirty="0"/>
              <a:t>63% </a:t>
            </a:r>
            <a:r>
              <a:rPr lang="en-US" sz="2400" dirty="0"/>
              <a:t>    Stable beam ratio: </a:t>
            </a:r>
            <a:r>
              <a:rPr lang="en-US" sz="2400" b="1" dirty="0"/>
              <a:t>45%</a:t>
            </a:r>
          </a:p>
          <a:p>
            <a:r>
              <a:rPr lang="en-US" sz="2400" dirty="0"/>
              <a:t>Machine coord.:   </a:t>
            </a:r>
            <a:r>
              <a:rPr lang="en-GB" sz="2400" b="1" strike="noStrike" spc="-1" noProof="0" dirty="0">
                <a:solidFill>
                  <a:schemeClr val="dk1"/>
                </a:solidFill>
                <a:latin typeface="+mn-lt"/>
              </a:rPr>
              <a:t>David Nisbet</a:t>
            </a:r>
            <a:r>
              <a:rPr lang="en-GB" sz="2400" b="0" strike="noStrike" spc="-1" noProof="0" dirty="0">
                <a:solidFill>
                  <a:schemeClr val="dk1"/>
                </a:solidFill>
                <a:latin typeface="Calibri"/>
              </a:rPr>
              <a:t> </a:t>
            </a:r>
            <a:r>
              <a:rPr lang="en-GB" sz="2400" b="0" strike="noStrike" spc="-1" noProof="0" dirty="0">
                <a:solidFill>
                  <a:schemeClr val="dk1"/>
                </a:solidFill>
                <a:latin typeface="Wingdings"/>
              </a:rPr>
              <a:t></a:t>
            </a:r>
            <a:r>
              <a:rPr lang="en-GB" sz="2400" b="0" strike="noStrike" spc="-1" noProof="0" dirty="0">
                <a:solidFill>
                  <a:schemeClr val="dk1"/>
                </a:solidFill>
                <a:latin typeface="+mn-lt"/>
              </a:rPr>
              <a:t> </a:t>
            </a:r>
            <a:r>
              <a:rPr lang="en-GB" sz="2400" b="1" strike="noStrike" spc="-1" noProof="0" dirty="0">
                <a:solidFill>
                  <a:schemeClr val="dk1"/>
                </a:solidFill>
                <a:latin typeface="+mn-lt"/>
              </a:rPr>
              <a:t>Mirko </a:t>
            </a:r>
            <a:r>
              <a:rPr lang="en-GB" sz="2400" b="1" strike="noStrike" spc="-1" noProof="0" dirty="0" err="1">
                <a:solidFill>
                  <a:schemeClr val="dk1"/>
                </a:solidFill>
                <a:latin typeface="+mn-lt"/>
              </a:rPr>
              <a:t>Pojer</a:t>
            </a:r>
            <a:r>
              <a:rPr lang="en-GB" sz="2400" b="0" strike="noStrike" spc="-1" noProof="0" dirty="0">
                <a:solidFill>
                  <a:schemeClr val="dk1"/>
                </a:solidFill>
                <a:latin typeface="+mn-lt"/>
              </a:rPr>
              <a:t> </a:t>
            </a:r>
            <a:endParaRPr lang="en-GB" sz="2400" dirty="0"/>
          </a:p>
        </p:txBody>
      </p:sp>
    </p:spTree>
    <p:extLst>
      <p:ext uri="{BB962C8B-B14F-4D97-AF65-F5344CB8AC3E}">
        <p14:creationId xmlns:p14="http://schemas.microsoft.com/office/powerpoint/2010/main" val="27776114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42BBC8-BF79-6626-D1E5-B72A034AEB43}"/>
              </a:ext>
            </a:extLst>
          </p:cNvPr>
          <p:cNvSpPr>
            <a:spLocks noGrp="1"/>
          </p:cNvSpPr>
          <p:nvPr>
            <p:ph type="title"/>
          </p:nvPr>
        </p:nvSpPr>
        <p:spPr/>
        <p:txBody>
          <a:bodyPr/>
          <a:lstStyle/>
          <a:p>
            <a:r>
              <a:rPr lang="en-US" dirty="0"/>
              <a:t>Summary of LHC</a:t>
            </a:r>
            <a:endParaRPr lang="en-GB" dirty="0"/>
          </a:p>
        </p:txBody>
      </p:sp>
      <p:sp>
        <p:nvSpPr>
          <p:cNvPr id="3" name="Content Placeholder 2">
            <a:extLst>
              <a:ext uri="{FF2B5EF4-FFF2-40B4-BE49-F238E27FC236}">
                <a16:creationId xmlns:a16="http://schemas.microsoft.com/office/drawing/2014/main" id="{199380E3-198C-4B83-6286-42B397129127}"/>
              </a:ext>
            </a:extLst>
          </p:cNvPr>
          <p:cNvSpPr>
            <a:spLocks noGrp="1"/>
          </p:cNvSpPr>
          <p:nvPr>
            <p:ph idx="1"/>
          </p:nvPr>
        </p:nvSpPr>
        <p:spPr>
          <a:xfrm>
            <a:off x="233689" y="1074419"/>
            <a:ext cx="11783520" cy="5408719"/>
          </a:xfrm>
        </p:spPr>
        <p:txBody>
          <a:bodyPr>
            <a:normAutofit/>
          </a:bodyPr>
          <a:lstStyle/>
          <a:p>
            <a:r>
              <a:rPr lang="en-GB" dirty="0"/>
              <a:t>Issues</a:t>
            </a:r>
          </a:p>
          <a:p>
            <a:pPr lvl="1"/>
            <a:r>
              <a:rPr lang="en-US" dirty="0"/>
              <a:t>PC interlock dumped beams due to loss of communication with FEC cfc-sr2-rl2a</a:t>
            </a:r>
          </a:p>
          <a:p>
            <a:pPr lvl="1"/>
            <a:r>
              <a:rPr lang="en-US" dirty="0"/>
              <a:t>Poor quality Q signal caused </a:t>
            </a:r>
            <a:r>
              <a:rPr lang="en-US" dirty="0" err="1"/>
              <a:t>Qfb</a:t>
            </a:r>
            <a:r>
              <a:rPr lang="en-US" dirty="0"/>
              <a:t> to dump at </a:t>
            </a:r>
            <a:r>
              <a:rPr lang="en-US" dirty="0" err="1"/>
              <a:t>EoR</a:t>
            </a:r>
            <a:endParaRPr lang="en-US" dirty="0"/>
          </a:p>
          <a:p>
            <a:pPr lvl="1"/>
            <a:r>
              <a:rPr lang="en-US" dirty="0"/>
              <a:t>Beam induced quench in S12 following a bad injection from TI2 due to a power converter issue – FEI tolerances to be reviewed.</a:t>
            </a:r>
          </a:p>
          <a:p>
            <a:pPr lvl="1"/>
            <a:r>
              <a:rPr lang="en-US" dirty="0"/>
              <a:t>UFO induced quench in S45, and UFO dump in 25R3</a:t>
            </a:r>
          </a:p>
          <a:p>
            <a:pPr lvl="1"/>
            <a:r>
              <a:rPr lang="en-US" dirty="0"/>
              <a:t>BCCM triggered correctly when RF tripped due to a power converter fault</a:t>
            </a:r>
          </a:p>
          <a:p>
            <a:pPr lvl="1"/>
            <a:r>
              <a:rPr lang="en-US" dirty="0"/>
              <a:t>Faulty RF tuner electronics on line 4B2 dumped beam (access made to repair)</a:t>
            </a:r>
          </a:p>
          <a:p>
            <a:pPr lvl="1"/>
            <a:r>
              <a:rPr lang="en-US" dirty="0"/>
              <a:t>Tempestive fault of RB.A56 power converter</a:t>
            </a:r>
          </a:p>
          <a:p>
            <a:pPr lvl="1"/>
            <a:r>
              <a:rPr lang="en-US" dirty="0"/>
              <a:t>Flooding in UD68 raised a Level3 alarm to the fire brigade. Significantly degraded material in this area needs maintenance and consolidation.</a:t>
            </a:r>
          </a:p>
          <a:p>
            <a:pPr lvl="1"/>
            <a:endParaRPr lang="en-US" dirty="0"/>
          </a:p>
          <a:p>
            <a:pPr lvl="1"/>
            <a:r>
              <a:rPr lang="en-US" dirty="0"/>
              <a:t>Experiments:</a:t>
            </a:r>
          </a:p>
          <a:p>
            <a:pPr lvl="2"/>
            <a:r>
              <a:rPr lang="en-US" dirty="0"/>
              <a:t>ALICE solenoid water leak (now repaired, but power cycling of magnet to be </a:t>
            </a:r>
            <a:r>
              <a:rPr lang="en-US" dirty="0" err="1"/>
              <a:t>minimised</a:t>
            </a:r>
            <a:r>
              <a:rPr lang="en-US" dirty="0"/>
              <a:t>)</a:t>
            </a:r>
          </a:p>
          <a:p>
            <a:pPr lvl="2"/>
            <a:r>
              <a:rPr lang="en-US" dirty="0" err="1"/>
              <a:t>LHCb</a:t>
            </a:r>
            <a:r>
              <a:rPr lang="en-US" dirty="0"/>
              <a:t> VELO lost position due to damaged track (repaired and validated with beam)</a:t>
            </a:r>
          </a:p>
        </p:txBody>
      </p:sp>
      <p:sp>
        <p:nvSpPr>
          <p:cNvPr id="4" name="Date Placeholder 3">
            <a:extLst>
              <a:ext uri="{FF2B5EF4-FFF2-40B4-BE49-F238E27FC236}">
                <a16:creationId xmlns:a16="http://schemas.microsoft.com/office/drawing/2014/main" id="{12102A94-F3EC-2440-5422-56559EDDCD91}"/>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July 16, 2024</a:t>
            </a:r>
          </a:p>
        </p:txBody>
      </p:sp>
      <p:sp>
        <p:nvSpPr>
          <p:cNvPr id="5" name="Footer Placeholder 4">
            <a:extLst>
              <a:ext uri="{FF2B5EF4-FFF2-40B4-BE49-F238E27FC236}">
                <a16:creationId xmlns:a16="http://schemas.microsoft.com/office/drawing/2014/main" id="{4F3C6C5C-C14C-A444-333B-A7FF7CC1A007}"/>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Facilities Operation Meeting (FOM) week 28 of 2024</a:t>
            </a:r>
          </a:p>
        </p:txBody>
      </p:sp>
      <p:sp>
        <p:nvSpPr>
          <p:cNvPr id="6" name="Slide Number Placeholder 5">
            <a:extLst>
              <a:ext uri="{FF2B5EF4-FFF2-40B4-BE49-F238E27FC236}">
                <a16:creationId xmlns:a16="http://schemas.microsoft.com/office/drawing/2014/main" id="{5F3076CC-949C-08F8-E569-CD9A67919819}"/>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4AEE9E4-A26E-440D-8E11-BACFB577A6E4}" type="slidenum">
              <a:rPr kumimoji="0" lang="en-US" sz="12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DC44F72C-0E9F-D5E6-6F0C-E7371B632363}"/>
              </a:ext>
            </a:extLst>
          </p:cNvPr>
          <p:cNvSpPr txBox="1"/>
          <p:nvPr/>
        </p:nvSpPr>
        <p:spPr>
          <a:xfrm>
            <a:off x="5471160" y="42310"/>
            <a:ext cx="6676506" cy="1200329"/>
          </a:xfrm>
          <a:prstGeom prst="rect">
            <a:avLst/>
          </a:prstGeom>
          <a:solidFill>
            <a:schemeClr val="accent5">
              <a:lumMod val="20000"/>
              <a:lumOff val="80000"/>
            </a:schemeClr>
          </a:solidFill>
        </p:spPr>
        <p:txBody>
          <a:bodyPr wrap="square" rtlCol="0">
            <a:spAutoFit/>
          </a:bodyPr>
          <a:lstStyle/>
          <a:p>
            <a:r>
              <a:rPr lang="en-US" sz="2400" dirty="0"/>
              <a:t>Availability: </a:t>
            </a:r>
            <a:r>
              <a:rPr lang="en-US" sz="2400" b="1" dirty="0"/>
              <a:t>63% </a:t>
            </a:r>
            <a:r>
              <a:rPr lang="en-US" sz="2400" dirty="0"/>
              <a:t>    Stable beam ratio: </a:t>
            </a:r>
            <a:r>
              <a:rPr lang="en-US" sz="2400" b="1" dirty="0"/>
              <a:t>45%</a:t>
            </a:r>
          </a:p>
          <a:p>
            <a:r>
              <a:rPr lang="en-US" sz="2400" dirty="0"/>
              <a:t>Machine coord.:  </a:t>
            </a:r>
            <a:br>
              <a:rPr lang="en-US" sz="2400" dirty="0"/>
            </a:br>
            <a:r>
              <a:rPr lang="en-US" sz="2400" dirty="0"/>
              <a:t>	</a:t>
            </a:r>
            <a:r>
              <a:rPr lang="en-GB" sz="2400" b="1" strike="noStrike" spc="-1" noProof="0" dirty="0">
                <a:solidFill>
                  <a:schemeClr val="dk1"/>
                </a:solidFill>
                <a:latin typeface="+mn-lt"/>
              </a:rPr>
              <a:t> David Nisbet</a:t>
            </a:r>
            <a:r>
              <a:rPr lang="en-GB" sz="2400" b="0" strike="noStrike" spc="-1" noProof="0" dirty="0">
                <a:solidFill>
                  <a:schemeClr val="dk1"/>
                </a:solidFill>
                <a:latin typeface="Calibri"/>
              </a:rPr>
              <a:t> </a:t>
            </a:r>
            <a:r>
              <a:rPr lang="en-GB" sz="2400" b="0" strike="noStrike" spc="-1" noProof="0" dirty="0">
                <a:solidFill>
                  <a:schemeClr val="dk1"/>
                </a:solidFill>
                <a:latin typeface="Wingdings"/>
              </a:rPr>
              <a:t></a:t>
            </a:r>
            <a:r>
              <a:rPr lang="en-GB" sz="2400" b="0" strike="noStrike" spc="-1" noProof="0" dirty="0">
                <a:solidFill>
                  <a:schemeClr val="dk1"/>
                </a:solidFill>
                <a:latin typeface="+mn-lt"/>
              </a:rPr>
              <a:t> </a:t>
            </a:r>
            <a:r>
              <a:rPr lang="en-GB" sz="2400" b="1" strike="noStrike" spc="-1" noProof="0" dirty="0">
                <a:solidFill>
                  <a:schemeClr val="dk1"/>
                </a:solidFill>
                <a:latin typeface="+mn-lt"/>
              </a:rPr>
              <a:t>Mirko </a:t>
            </a:r>
            <a:r>
              <a:rPr lang="en-GB" sz="2400" b="1" strike="noStrike" spc="-1" noProof="0" dirty="0" err="1">
                <a:solidFill>
                  <a:schemeClr val="dk1"/>
                </a:solidFill>
                <a:latin typeface="+mn-lt"/>
              </a:rPr>
              <a:t>Pojer</a:t>
            </a:r>
            <a:r>
              <a:rPr lang="en-GB" sz="2400" b="0" strike="noStrike" spc="-1" noProof="0" dirty="0">
                <a:solidFill>
                  <a:schemeClr val="dk1"/>
                </a:solidFill>
                <a:latin typeface="+mn-lt"/>
              </a:rPr>
              <a:t> </a:t>
            </a:r>
            <a:endParaRPr lang="en-GB" sz="2400" dirty="0"/>
          </a:p>
        </p:txBody>
      </p:sp>
    </p:spTree>
    <p:extLst>
      <p:ext uri="{BB962C8B-B14F-4D97-AF65-F5344CB8AC3E}">
        <p14:creationId xmlns:p14="http://schemas.microsoft.com/office/powerpoint/2010/main" val="41074127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2E8950-2B2E-6721-98BE-947462A4DE93}"/>
              </a:ext>
            </a:extLst>
          </p:cNvPr>
          <p:cNvSpPr>
            <a:spLocks noGrp="1"/>
          </p:cNvSpPr>
          <p:nvPr>
            <p:ph type="title"/>
          </p:nvPr>
        </p:nvSpPr>
        <p:spPr/>
        <p:txBody>
          <a:bodyPr/>
          <a:lstStyle/>
          <a:p>
            <a:r>
              <a:rPr lang="en-US" dirty="0"/>
              <a:t>Summary of LINAC4</a:t>
            </a:r>
            <a:endParaRPr lang="en-GB" dirty="0"/>
          </a:p>
        </p:txBody>
      </p:sp>
      <p:sp>
        <p:nvSpPr>
          <p:cNvPr id="3" name="Content Placeholder 2">
            <a:extLst>
              <a:ext uri="{FF2B5EF4-FFF2-40B4-BE49-F238E27FC236}">
                <a16:creationId xmlns:a16="http://schemas.microsoft.com/office/drawing/2014/main" id="{9A80E6DE-BCF0-9B07-DC89-1C448D578982}"/>
              </a:ext>
            </a:extLst>
          </p:cNvPr>
          <p:cNvSpPr>
            <a:spLocks noGrp="1"/>
          </p:cNvSpPr>
          <p:nvPr>
            <p:ph idx="1"/>
          </p:nvPr>
        </p:nvSpPr>
        <p:spPr>
          <a:xfrm>
            <a:off x="332183" y="1348740"/>
            <a:ext cx="11483579" cy="5060632"/>
          </a:xfrm>
        </p:spPr>
        <p:txBody>
          <a:bodyPr>
            <a:normAutofit lnSpcReduction="10000"/>
          </a:bodyPr>
          <a:lstStyle/>
          <a:p>
            <a:r>
              <a:rPr lang="en-GB" dirty="0"/>
              <a:t>Quiet week with 3 faults leading to 3 beam interruptions of about 40 minutes each. </a:t>
            </a:r>
          </a:p>
          <a:p>
            <a:pPr lvl="1"/>
            <a:r>
              <a:rPr lang="en-GB" dirty="0"/>
              <a:t>Total downtime: 2 hours.</a:t>
            </a:r>
            <a:endParaRPr lang="en-US" dirty="0"/>
          </a:p>
          <a:p>
            <a:r>
              <a:rPr lang="en-US" dirty="0"/>
              <a:t>Issues</a:t>
            </a:r>
          </a:p>
          <a:p>
            <a:pPr lvl="1"/>
            <a:r>
              <a:rPr lang="en-GB" dirty="0"/>
              <a:t>Tuesday, a </a:t>
            </a:r>
            <a:r>
              <a:rPr lang="en-GB" b="1" dirty="0" err="1"/>
              <a:t>a</a:t>
            </a:r>
            <a:r>
              <a:rPr lang="en-GB" b="1" dirty="0"/>
              <a:t> module of the chopper supply </a:t>
            </a:r>
            <a:r>
              <a:rPr lang="en-GB" dirty="0"/>
              <a:t>had to be replaced by the expert [45 min].</a:t>
            </a:r>
          </a:p>
          <a:p>
            <a:pPr lvl="1"/>
            <a:r>
              <a:rPr lang="en-GB" dirty="0"/>
              <a:t>Tuesday, the dipole magnet LT.BHZ20 tripped because of a water flow interlock. Restarted after the Piquet intervention [40 min].</a:t>
            </a:r>
          </a:p>
          <a:p>
            <a:pPr lvl="1"/>
            <a:r>
              <a:rPr lang="en-GB" dirty="0"/>
              <a:t>Thursday, another trip of a dipole because of a water flow interlock but in LT.BHZ30. </a:t>
            </a:r>
          </a:p>
          <a:p>
            <a:pPr lvl="2"/>
            <a:r>
              <a:rPr lang="en-GB" dirty="0"/>
              <a:t>During his intervention, the Piquet increased the water flow and check the 3 dipoles (BHZ20, BHZ30 and BHZ40).</a:t>
            </a:r>
          </a:p>
          <a:p>
            <a:r>
              <a:rPr lang="en-GB" dirty="0"/>
              <a:t>Intervention request:</a:t>
            </a:r>
          </a:p>
          <a:p>
            <a:pPr lvl="1"/>
            <a:r>
              <a:rPr lang="en-GB" dirty="0"/>
              <a:t>Follow-up on the L4L.RLF.121 issue last week: EPC would like to replace the power crates of the L4L solenoids at the next available occasion, although not urgently. </a:t>
            </a:r>
          </a:p>
          <a:p>
            <a:pPr lvl="1"/>
            <a:r>
              <a:rPr lang="en-GB" dirty="0"/>
              <a:t>Estimated duration: 2h.</a:t>
            </a:r>
          </a:p>
          <a:p>
            <a:pPr lvl="1"/>
            <a:r>
              <a:rPr lang="en-GB" dirty="0"/>
              <a:t>Preferred time: not critical, can wait for a good occasion</a:t>
            </a:r>
          </a:p>
          <a:p>
            <a:pPr lvl="2"/>
            <a:r>
              <a:rPr lang="en-GB" dirty="0"/>
              <a:t>A list of experts was provided. Nevertheless, in case of issues with one of the Linac4 solenoids, the EPC piquet could replace the crate.</a:t>
            </a:r>
          </a:p>
          <a:p>
            <a:pPr lvl="1"/>
            <a:endParaRPr lang="en-GB" dirty="0"/>
          </a:p>
          <a:p>
            <a:pPr lvl="1"/>
            <a:endParaRPr lang="en-GB" dirty="0"/>
          </a:p>
          <a:p>
            <a:pPr lvl="1"/>
            <a:endParaRPr lang="en-GB" dirty="0"/>
          </a:p>
        </p:txBody>
      </p:sp>
      <p:sp>
        <p:nvSpPr>
          <p:cNvPr id="4" name="Date Placeholder 3">
            <a:extLst>
              <a:ext uri="{FF2B5EF4-FFF2-40B4-BE49-F238E27FC236}">
                <a16:creationId xmlns:a16="http://schemas.microsoft.com/office/drawing/2014/main" id="{F9FA01C3-A862-11BE-FD41-C86970F0DB4D}"/>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July 16, 2024</a:t>
            </a:r>
          </a:p>
        </p:txBody>
      </p:sp>
      <p:sp>
        <p:nvSpPr>
          <p:cNvPr id="5" name="Footer Placeholder 4">
            <a:extLst>
              <a:ext uri="{FF2B5EF4-FFF2-40B4-BE49-F238E27FC236}">
                <a16:creationId xmlns:a16="http://schemas.microsoft.com/office/drawing/2014/main" id="{ACD8E7AF-6913-1F6D-FAF1-3DCFC7DBA439}"/>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Facilities Operation Meeting (FOM) week 28 of 2024</a:t>
            </a:r>
          </a:p>
        </p:txBody>
      </p:sp>
      <p:sp>
        <p:nvSpPr>
          <p:cNvPr id="6" name="Slide Number Placeholder 5">
            <a:extLst>
              <a:ext uri="{FF2B5EF4-FFF2-40B4-BE49-F238E27FC236}">
                <a16:creationId xmlns:a16="http://schemas.microsoft.com/office/drawing/2014/main" id="{7447D387-9433-958E-F39F-DE61B9C28E7C}"/>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4AEE9E4-A26E-440D-8E11-BACFB577A6E4}" type="slidenum">
              <a:rPr kumimoji="0" lang="en-US" sz="12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8" name="Table 7">
            <a:extLst>
              <a:ext uri="{FF2B5EF4-FFF2-40B4-BE49-F238E27FC236}">
                <a16:creationId xmlns:a16="http://schemas.microsoft.com/office/drawing/2014/main" id="{04D116EF-55C3-8A73-BFF2-A7A9191AD76C}"/>
              </a:ext>
            </a:extLst>
          </p:cNvPr>
          <p:cNvGraphicFramePr>
            <a:graphicFrameLocks noGrp="1"/>
          </p:cNvGraphicFramePr>
          <p:nvPr>
            <p:extLst>
              <p:ext uri="{D42A27DB-BD31-4B8C-83A1-F6EECF244321}">
                <p14:modId xmlns:p14="http://schemas.microsoft.com/office/powerpoint/2010/main" val="2316836780"/>
              </p:ext>
            </p:extLst>
          </p:nvPr>
        </p:nvGraphicFramePr>
        <p:xfrm>
          <a:off x="332183" y="731520"/>
          <a:ext cx="11775078" cy="518160"/>
        </p:xfrm>
        <a:graphic>
          <a:graphicData uri="http://schemas.openxmlformats.org/drawingml/2006/table">
            <a:tbl>
              <a:tblPr/>
              <a:tblGrid>
                <a:gridCol w="1556657">
                  <a:extLst>
                    <a:ext uri="{9D8B030D-6E8A-4147-A177-3AD203B41FA5}">
                      <a16:colId xmlns:a16="http://schemas.microsoft.com/office/drawing/2014/main" val="1648016757"/>
                    </a:ext>
                  </a:extLst>
                </a:gridCol>
                <a:gridCol w="1650918">
                  <a:extLst>
                    <a:ext uri="{9D8B030D-6E8A-4147-A177-3AD203B41FA5}">
                      <a16:colId xmlns:a16="http://schemas.microsoft.com/office/drawing/2014/main" val="50016012"/>
                    </a:ext>
                  </a:extLst>
                </a:gridCol>
                <a:gridCol w="8567503">
                  <a:extLst>
                    <a:ext uri="{9D8B030D-6E8A-4147-A177-3AD203B41FA5}">
                      <a16:colId xmlns:a16="http://schemas.microsoft.com/office/drawing/2014/main" val="884813725"/>
                    </a:ext>
                  </a:extLst>
                </a:gridCol>
              </a:tblGrid>
              <a:tr h="480060">
                <a:tc>
                  <a:txBody>
                    <a:bodyPr/>
                    <a:lstStyle/>
                    <a:p>
                      <a:pPr defTabSz="914400">
                        <a:lnSpc>
                          <a:spcPct val="100000"/>
                        </a:lnSpc>
                      </a:pPr>
                      <a:r>
                        <a:rPr lang="en-US" sz="2800" b="1" strike="noStrike" spc="-1" dirty="0">
                          <a:solidFill>
                            <a:schemeClr val="dk1"/>
                          </a:solidFill>
                          <a:latin typeface="Calibri"/>
                        </a:rPr>
                        <a:t>LINAC4</a:t>
                      </a:r>
                      <a:endParaRPr lang="en-US" sz="3000" b="0" strike="noStrike" spc="-1" dirty="0">
                        <a:solidFill>
                          <a:srgbClr val="000000"/>
                        </a:solidFill>
                        <a:latin typeface="Arial"/>
                      </a:endParaRPr>
                    </a:p>
                  </a:txBody>
                  <a:tcPr anchor="ct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4">
                        <a:lumMod val="20000"/>
                        <a:lumOff val="80000"/>
                      </a:schemeClr>
                    </a:solidFill>
                  </a:tcPr>
                </a:tc>
                <a:tc>
                  <a:txBody>
                    <a:bodyPr/>
                    <a:lstStyle/>
                    <a:p>
                      <a:pPr algn="ctr" defTabSz="914400">
                        <a:lnSpc>
                          <a:spcPct val="100000"/>
                        </a:lnSpc>
                        <a:tabLst>
                          <a:tab pos="0" algn="l"/>
                        </a:tabLst>
                      </a:pPr>
                      <a:r>
                        <a:rPr lang="en-US" sz="2800" b="0" strike="noStrike" spc="-1" dirty="0">
                          <a:solidFill>
                            <a:schemeClr val="dk1"/>
                          </a:solidFill>
                          <a:latin typeface="Calibri"/>
                        </a:rPr>
                        <a:t>98.8 %</a:t>
                      </a:r>
                      <a:endParaRPr lang="en-US" sz="2800" b="0" strike="noStrike" spc="-1" dirty="0">
                        <a:solidFill>
                          <a:srgbClr val="000000"/>
                        </a:solidFill>
                        <a:latin typeface="Arial"/>
                      </a:endParaRPr>
                    </a:p>
                  </a:txBody>
                  <a:tcPr anchor="ct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4">
                        <a:lumMod val="20000"/>
                        <a:lumOff val="80000"/>
                      </a:schemeClr>
                    </a:solidFill>
                  </a:tcPr>
                </a:tc>
                <a:tc>
                  <a:txBody>
                    <a:bodyPr/>
                    <a:lstStyle/>
                    <a:p>
                      <a:pPr defTabSz="914400">
                        <a:lnSpc>
                          <a:spcPct val="100000"/>
                        </a:lnSpc>
                        <a:tabLst>
                          <a:tab pos="0" algn="l"/>
                        </a:tabLst>
                      </a:pPr>
                      <a:r>
                        <a:rPr lang="en-US" sz="2400" b="0" strike="noStrike" spc="-1" dirty="0">
                          <a:solidFill>
                            <a:schemeClr val="dk1"/>
                          </a:solidFill>
                          <a:latin typeface="Calibri"/>
                        </a:rPr>
                        <a:t>Coordination:</a:t>
                      </a:r>
                      <a:r>
                        <a:rPr lang="en-US" sz="2400" b="0" strike="noStrike" spc="-1" dirty="0">
                          <a:solidFill>
                            <a:schemeClr val="dk1"/>
                          </a:solidFill>
                          <a:latin typeface="+mn-lt"/>
                        </a:rPr>
                        <a:t> Jean-Baptiste </a:t>
                      </a:r>
                      <a:r>
                        <a:rPr lang="en-US" sz="2400" b="0" strike="noStrike" spc="-1" dirty="0" err="1">
                          <a:solidFill>
                            <a:schemeClr val="dk1"/>
                          </a:solidFill>
                          <a:latin typeface="+mn-lt"/>
                        </a:rPr>
                        <a:t>Lallement</a:t>
                      </a:r>
                      <a:r>
                        <a:rPr lang="en-US" sz="2400" b="0" strike="noStrike" spc="-1" dirty="0">
                          <a:solidFill>
                            <a:schemeClr val="dk1"/>
                          </a:solidFill>
                          <a:latin typeface="+mn-lt"/>
                        </a:rPr>
                        <a:t> </a:t>
                      </a:r>
                      <a:r>
                        <a:rPr lang="en-US" sz="2400" b="0" strike="noStrike" spc="-1" dirty="0">
                          <a:solidFill>
                            <a:schemeClr val="dk1"/>
                          </a:solidFill>
                          <a:latin typeface="Calibri "/>
                          <a:ea typeface="Calibri" panose="020F0502020204030204" pitchFamily="34" charset="0"/>
                          <a:cs typeface="Calibri" panose="020F0502020204030204" pitchFamily="34" charset="0"/>
                          <a:sym typeface="Wingdings" panose="05000000000000000000" pitchFamily="2" charset="2"/>
                        </a:rPr>
                        <a:t> </a:t>
                      </a:r>
                      <a:r>
                        <a:rPr lang="en-US" sz="2400" b="0" strike="noStrike" spc="-1" dirty="0" err="1">
                          <a:solidFill>
                            <a:schemeClr val="dk1"/>
                          </a:solidFill>
                          <a:latin typeface="Calibri "/>
                          <a:ea typeface="Calibri" panose="020F0502020204030204" pitchFamily="34" charset="0"/>
                          <a:cs typeface="Calibri" panose="020F0502020204030204" pitchFamily="34" charset="0"/>
                        </a:rPr>
                        <a:t>Giula</a:t>
                      </a:r>
                      <a:r>
                        <a:rPr lang="en-US" sz="2400" b="0" strike="noStrike" spc="-1" dirty="0">
                          <a:solidFill>
                            <a:schemeClr val="dk1"/>
                          </a:solidFill>
                          <a:latin typeface="Calibri "/>
                          <a:ea typeface="Calibri" panose="020F0502020204030204" pitchFamily="34" charset="0"/>
                          <a:cs typeface="Calibri" panose="020F0502020204030204" pitchFamily="34" charset="0"/>
                        </a:rPr>
                        <a:t> </a:t>
                      </a:r>
                      <a:r>
                        <a:rPr lang="en-US" sz="2400" b="0" strike="noStrike" spc="-1" dirty="0" err="1">
                          <a:solidFill>
                            <a:schemeClr val="dk1"/>
                          </a:solidFill>
                          <a:latin typeface="Calibri "/>
                          <a:ea typeface="Calibri" panose="020F0502020204030204" pitchFamily="34" charset="0"/>
                          <a:cs typeface="Calibri" panose="020F0502020204030204" pitchFamily="34" charset="0"/>
                        </a:rPr>
                        <a:t>Bellodi</a:t>
                      </a:r>
                      <a:endParaRPr lang="en-US" sz="2400" b="0" strike="noStrike" spc="-1" dirty="0">
                        <a:solidFill>
                          <a:srgbClr val="000000"/>
                        </a:solidFill>
                        <a:latin typeface="Calibri "/>
                        <a:ea typeface="Calibri" panose="020F0502020204030204" pitchFamily="34" charset="0"/>
                        <a:cs typeface="Calibri" panose="020F0502020204030204" pitchFamily="34" charset="0"/>
                      </a:endParaRPr>
                    </a:p>
                  </a:txBody>
                  <a:tcPr anchor="ct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4">
                        <a:lumMod val="20000"/>
                        <a:lumOff val="80000"/>
                      </a:schemeClr>
                    </a:solidFill>
                  </a:tcPr>
                </a:tc>
                <a:extLst>
                  <a:ext uri="{0D108BD9-81ED-4DB2-BD59-A6C34878D82A}">
                    <a16:rowId xmlns:a16="http://schemas.microsoft.com/office/drawing/2014/main" val="1038608047"/>
                  </a:ext>
                </a:extLst>
              </a:tr>
            </a:tbl>
          </a:graphicData>
        </a:graphic>
      </p:graphicFrame>
    </p:spTree>
    <p:extLst>
      <p:ext uri="{BB962C8B-B14F-4D97-AF65-F5344CB8AC3E}">
        <p14:creationId xmlns:p14="http://schemas.microsoft.com/office/powerpoint/2010/main" val="34324814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D4C998-BD63-5C97-4B14-B233C247DCA1}"/>
              </a:ext>
            </a:extLst>
          </p:cNvPr>
          <p:cNvSpPr>
            <a:spLocks noGrp="1"/>
          </p:cNvSpPr>
          <p:nvPr>
            <p:ph type="title"/>
          </p:nvPr>
        </p:nvSpPr>
        <p:spPr/>
        <p:txBody>
          <a:bodyPr/>
          <a:lstStyle/>
          <a:p>
            <a:r>
              <a:rPr lang="en-US" dirty="0"/>
              <a:t>Summary of PSB</a:t>
            </a:r>
            <a:endParaRPr lang="en-GB" dirty="0"/>
          </a:p>
        </p:txBody>
      </p:sp>
      <p:sp>
        <p:nvSpPr>
          <p:cNvPr id="3" name="Content Placeholder 2">
            <a:extLst>
              <a:ext uri="{FF2B5EF4-FFF2-40B4-BE49-F238E27FC236}">
                <a16:creationId xmlns:a16="http://schemas.microsoft.com/office/drawing/2014/main" id="{6AC1F101-8A9F-A19E-72CD-A1EC526803B7}"/>
              </a:ext>
            </a:extLst>
          </p:cNvPr>
          <p:cNvSpPr>
            <a:spLocks noGrp="1"/>
          </p:cNvSpPr>
          <p:nvPr>
            <p:ph idx="1"/>
          </p:nvPr>
        </p:nvSpPr>
        <p:spPr>
          <a:xfrm>
            <a:off x="332182" y="1365100"/>
            <a:ext cx="11623597" cy="5178710"/>
          </a:xfrm>
        </p:spPr>
        <p:txBody>
          <a:bodyPr>
            <a:normAutofit lnSpcReduction="10000"/>
          </a:bodyPr>
          <a:lstStyle/>
          <a:p>
            <a:r>
              <a:rPr lang="en-US" sz="2400" dirty="0"/>
              <a:t>Activities</a:t>
            </a:r>
          </a:p>
          <a:p>
            <a:pPr lvl="1"/>
            <a:r>
              <a:rPr lang="en-GB" sz="2200" dirty="0"/>
              <a:t>LHC_BCMS25_LowTail_2024.regularly checked in the PSB and provided for LHC filling</a:t>
            </a:r>
          </a:p>
          <a:p>
            <a:pPr lvl="1"/>
            <a:r>
              <a:rPr lang="en-GB" sz="2200" dirty="0"/>
              <a:t>Fulfilled as much as possible (</a:t>
            </a:r>
            <a:r>
              <a:rPr lang="en-GB" sz="2200" dirty="0" err="1"/>
              <a:t>w.r.t.</a:t>
            </a:r>
            <a:r>
              <a:rPr lang="en-GB" sz="2200" dirty="0"/>
              <a:t> to other users/requests in the </a:t>
            </a:r>
            <a:r>
              <a:rPr lang="en-GB" sz="2200" dirty="0" err="1"/>
              <a:t>supercycle</a:t>
            </a:r>
            <a:r>
              <a:rPr lang="en-GB" sz="2200" dirty="0"/>
              <a:t>) the HRS requests for changing  target intensities and have special extraction patterns (e.g. N consecutive extractions separated by N+1 PSB cycles not extracted to HRS)</a:t>
            </a:r>
          </a:p>
          <a:p>
            <a:pPr lvl="1"/>
            <a:r>
              <a:rPr lang="en-GB" sz="2200" dirty="0"/>
              <a:t>Following last week report on PSB to PS energy matching</a:t>
            </a:r>
            <a:endParaRPr lang="en-GB" dirty="0"/>
          </a:p>
          <a:p>
            <a:pPr lvl="2"/>
            <a:r>
              <a:rPr lang="en-GB" sz="1900" dirty="0"/>
              <a:t>Applied to all PSB operational  users</a:t>
            </a:r>
          </a:p>
          <a:p>
            <a:pPr lvl="2"/>
            <a:r>
              <a:rPr lang="en-GB" sz="1900" dirty="0"/>
              <a:t>MD users will be re-matched  ‘on demand’ before MD to avoid lengthy work for all existing MD cycles variants</a:t>
            </a:r>
            <a:endParaRPr lang="en-GB" dirty="0"/>
          </a:p>
          <a:p>
            <a:pPr lvl="1"/>
            <a:r>
              <a:rPr lang="en-GB" sz="2200" dirty="0"/>
              <a:t>Tested triple harmonic at injection for BCMS like beams</a:t>
            </a:r>
          </a:p>
          <a:p>
            <a:pPr lvl="1"/>
            <a:r>
              <a:rPr lang="en-GB" sz="2200" dirty="0"/>
              <a:t>Fri morning, profiting of SPS stop, access to check  BR.QDE11  water leak (19 days after previous access)</a:t>
            </a:r>
            <a:endParaRPr lang="en-GB" dirty="0"/>
          </a:p>
          <a:p>
            <a:pPr lvl="2"/>
            <a:r>
              <a:rPr lang="en-GB" sz="1900" dirty="0"/>
              <a:t>leak rate ~doubled </a:t>
            </a:r>
            <a:r>
              <a:rPr lang="en-GB" sz="1900" dirty="0" err="1"/>
              <a:t>w.r.t.</a:t>
            </a:r>
            <a:r>
              <a:rPr lang="en-GB" sz="1900" dirty="0"/>
              <a:t> last measurement, still acceptable for operation</a:t>
            </a:r>
          </a:p>
          <a:p>
            <a:pPr lvl="2"/>
            <a:r>
              <a:rPr lang="en-GB" sz="1900" dirty="0"/>
              <a:t>Spare magnet should be in bldg. 361 during next days</a:t>
            </a:r>
          </a:p>
          <a:p>
            <a:pPr lvl="2"/>
            <a:r>
              <a:rPr lang="en-GB" sz="1900" dirty="0"/>
              <a:t>Did not manage to fix second camera (can’t move position, BE-CEM following up). Another access needed.</a:t>
            </a:r>
            <a:endParaRPr lang="en-GB" dirty="0"/>
          </a:p>
          <a:p>
            <a:pPr lvl="1"/>
            <a:endParaRPr lang="en-US" dirty="0"/>
          </a:p>
        </p:txBody>
      </p:sp>
      <p:sp>
        <p:nvSpPr>
          <p:cNvPr id="4" name="Date Placeholder 3">
            <a:extLst>
              <a:ext uri="{FF2B5EF4-FFF2-40B4-BE49-F238E27FC236}">
                <a16:creationId xmlns:a16="http://schemas.microsoft.com/office/drawing/2014/main" id="{7079CA45-141A-CB53-0D15-934D83728C52}"/>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July 16, 2024</a:t>
            </a:r>
          </a:p>
        </p:txBody>
      </p:sp>
      <p:sp>
        <p:nvSpPr>
          <p:cNvPr id="5" name="Footer Placeholder 4">
            <a:extLst>
              <a:ext uri="{FF2B5EF4-FFF2-40B4-BE49-F238E27FC236}">
                <a16:creationId xmlns:a16="http://schemas.microsoft.com/office/drawing/2014/main" id="{2E954B89-1ED8-CD3A-4A60-B159E2CA3E9D}"/>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Facilities Operation Meeting (FOM) week 28 of 2024</a:t>
            </a:r>
          </a:p>
        </p:txBody>
      </p:sp>
      <p:sp>
        <p:nvSpPr>
          <p:cNvPr id="6" name="Slide Number Placeholder 5">
            <a:extLst>
              <a:ext uri="{FF2B5EF4-FFF2-40B4-BE49-F238E27FC236}">
                <a16:creationId xmlns:a16="http://schemas.microsoft.com/office/drawing/2014/main" id="{A46CE57D-2E88-94A1-2C50-9913EBE929ED}"/>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4AEE9E4-A26E-440D-8E11-BACFB577A6E4}" type="slidenum">
              <a:rPr kumimoji="0" lang="en-US" sz="12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8" name="Table 7">
            <a:extLst>
              <a:ext uri="{FF2B5EF4-FFF2-40B4-BE49-F238E27FC236}">
                <a16:creationId xmlns:a16="http://schemas.microsoft.com/office/drawing/2014/main" id="{66C0F532-4702-06ED-59C2-1A0E16C5F38F}"/>
              </a:ext>
            </a:extLst>
          </p:cNvPr>
          <p:cNvGraphicFramePr>
            <a:graphicFrameLocks noGrp="1"/>
          </p:cNvGraphicFramePr>
          <p:nvPr/>
        </p:nvGraphicFramePr>
        <p:xfrm>
          <a:off x="332182" y="730380"/>
          <a:ext cx="11699797" cy="587880"/>
        </p:xfrm>
        <a:graphic>
          <a:graphicData uri="http://schemas.openxmlformats.org/drawingml/2006/table">
            <a:tbl>
              <a:tblPr/>
              <a:tblGrid>
                <a:gridCol w="963218">
                  <a:extLst>
                    <a:ext uri="{9D8B030D-6E8A-4147-A177-3AD203B41FA5}">
                      <a16:colId xmlns:a16="http://schemas.microsoft.com/office/drawing/2014/main" val="3607178658"/>
                    </a:ext>
                  </a:extLst>
                </a:gridCol>
                <a:gridCol w="2232660">
                  <a:extLst>
                    <a:ext uri="{9D8B030D-6E8A-4147-A177-3AD203B41FA5}">
                      <a16:colId xmlns:a16="http://schemas.microsoft.com/office/drawing/2014/main" val="4050391273"/>
                    </a:ext>
                  </a:extLst>
                </a:gridCol>
                <a:gridCol w="1691640">
                  <a:extLst>
                    <a:ext uri="{9D8B030D-6E8A-4147-A177-3AD203B41FA5}">
                      <a16:colId xmlns:a16="http://schemas.microsoft.com/office/drawing/2014/main" val="4252360661"/>
                    </a:ext>
                  </a:extLst>
                </a:gridCol>
                <a:gridCol w="6812279">
                  <a:extLst>
                    <a:ext uri="{9D8B030D-6E8A-4147-A177-3AD203B41FA5}">
                      <a16:colId xmlns:a16="http://schemas.microsoft.com/office/drawing/2014/main" val="103154348"/>
                    </a:ext>
                  </a:extLst>
                </a:gridCol>
              </a:tblGrid>
              <a:tr h="587880">
                <a:tc>
                  <a:txBody>
                    <a:bodyPr/>
                    <a:lstStyle/>
                    <a:p>
                      <a:pPr defTabSz="914400">
                        <a:lnSpc>
                          <a:spcPct val="100000"/>
                        </a:lnSpc>
                      </a:pPr>
                      <a:r>
                        <a:rPr lang="en-US" sz="3200" b="1" strike="noStrike" spc="-1" dirty="0">
                          <a:solidFill>
                            <a:schemeClr val="dk1"/>
                          </a:solidFill>
                          <a:latin typeface="+mn-lt"/>
                        </a:rPr>
                        <a:t>PSB</a:t>
                      </a:r>
                      <a:endParaRPr lang="en-US" sz="2800" b="0" strike="noStrike" spc="-1" dirty="0">
                        <a:solidFill>
                          <a:srgbClr val="000000"/>
                        </a:solidFill>
                        <a:latin typeface="+mn-lt"/>
                      </a:endParaRPr>
                    </a:p>
                  </a:txBody>
                  <a:tcPr anchor="ct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5">
                        <a:lumMod val="20000"/>
                        <a:lumOff val="80000"/>
                      </a:schemeClr>
                    </a:solidFill>
                  </a:tcPr>
                </a:tc>
                <a:tc>
                  <a:txBody>
                    <a:bodyPr/>
                    <a:lstStyle/>
                    <a:p>
                      <a:pPr defTabSz="914400">
                        <a:lnSpc>
                          <a:spcPct val="100000"/>
                        </a:lnSpc>
                      </a:pPr>
                      <a:r>
                        <a:rPr lang="en-US" sz="2400" b="0" strike="noStrike" spc="-1" dirty="0">
                          <a:solidFill>
                            <a:schemeClr val="dk1"/>
                          </a:solidFill>
                          <a:latin typeface="+mn-lt"/>
                        </a:rPr>
                        <a:t>ISOLDE: 96.5 %</a:t>
                      </a:r>
                      <a:endParaRPr lang="en-US" sz="2400" b="0" strike="noStrike" spc="-1" dirty="0">
                        <a:solidFill>
                          <a:srgbClr val="000000"/>
                        </a:solidFill>
                        <a:latin typeface="+mn-lt"/>
                      </a:endParaRPr>
                    </a:p>
                  </a:txBody>
                  <a:tcPr anchor="ct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5">
                        <a:lumMod val="20000"/>
                        <a:lumOff val="80000"/>
                      </a:schemeClr>
                    </a:solidFill>
                  </a:tcPr>
                </a:tc>
                <a:tc>
                  <a:txBody>
                    <a:bodyPr/>
                    <a:lstStyle/>
                    <a:p>
                      <a:pPr defTabSz="914400">
                        <a:lnSpc>
                          <a:spcPct val="100000"/>
                        </a:lnSpc>
                      </a:pPr>
                      <a:r>
                        <a:rPr lang="en-US" sz="2400" b="0" strike="noStrike" spc="-1" dirty="0">
                          <a:solidFill>
                            <a:schemeClr val="dk1"/>
                          </a:solidFill>
                          <a:latin typeface="+mn-lt"/>
                        </a:rPr>
                        <a:t>PS: 96.5 %</a:t>
                      </a:r>
                      <a:endParaRPr lang="en-US" sz="2400" b="0" strike="noStrike" spc="-1" dirty="0">
                        <a:solidFill>
                          <a:srgbClr val="000000"/>
                        </a:solidFill>
                        <a:latin typeface="+mn-lt"/>
                      </a:endParaRPr>
                    </a:p>
                  </a:txBody>
                  <a:tcPr anchor="ct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5">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tab pos="0" algn="l"/>
                        </a:tabLst>
                        <a:defRPr/>
                      </a:pPr>
                      <a:r>
                        <a:rPr lang="en-US" sz="2400" b="0" strike="noStrike" spc="-1" dirty="0">
                          <a:solidFill>
                            <a:schemeClr val="dk1"/>
                          </a:solidFill>
                          <a:latin typeface="Calibri"/>
                        </a:rPr>
                        <a:t>Coord.: </a:t>
                      </a:r>
                      <a:r>
                        <a:rPr lang="en-US" sz="2400" b="0" strike="noStrike" spc="-1" dirty="0">
                          <a:solidFill>
                            <a:schemeClr val="dk1"/>
                          </a:solidFill>
                          <a:latin typeface="+mn-lt"/>
                        </a:rPr>
                        <a:t>Federico </a:t>
                      </a:r>
                      <a:r>
                        <a:rPr lang="en-US" sz="2400" b="0" strike="noStrike" spc="-1" dirty="0" err="1">
                          <a:solidFill>
                            <a:schemeClr val="dk1"/>
                          </a:solidFill>
                          <a:latin typeface="+mn-lt"/>
                        </a:rPr>
                        <a:t>Roncarolo</a:t>
                      </a:r>
                      <a:r>
                        <a:rPr lang="en-US" sz="2400" b="0" strike="noStrike" spc="-1" dirty="0">
                          <a:solidFill>
                            <a:schemeClr val="dk1"/>
                          </a:solidFill>
                          <a:latin typeface="Calibri"/>
                        </a:rPr>
                        <a:t> </a:t>
                      </a:r>
                      <a:r>
                        <a:rPr lang="en-US" sz="2400" b="0" strike="noStrike" spc="-1" dirty="0">
                          <a:solidFill>
                            <a:schemeClr val="dk1"/>
                          </a:solidFill>
                          <a:latin typeface="Wingdings"/>
                        </a:rPr>
                        <a:t></a:t>
                      </a:r>
                      <a:r>
                        <a:rPr lang="en-US" sz="2400" b="0" strike="noStrike" spc="-1" dirty="0">
                          <a:solidFill>
                            <a:schemeClr val="dk1"/>
                          </a:solidFill>
                          <a:latin typeface="+mn-lt"/>
                        </a:rPr>
                        <a:t> Chiara Bracco</a:t>
                      </a:r>
                      <a:endParaRPr lang="en-US" sz="2400" b="0" strike="noStrike" spc="-1" dirty="0">
                        <a:solidFill>
                          <a:srgbClr val="000000"/>
                        </a:solidFill>
                        <a:latin typeface="+mn-lt"/>
                      </a:endParaRPr>
                    </a:p>
                  </a:txBody>
                  <a:tcPr anchor="ct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5">
                        <a:lumMod val="20000"/>
                        <a:lumOff val="80000"/>
                      </a:schemeClr>
                    </a:solidFill>
                  </a:tcPr>
                </a:tc>
                <a:extLst>
                  <a:ext uri="{0D108BD9-81ED-4DB2-BD59-A6C34878D82A}">
                    <a16:rowId xmlns:a16="http://schemas.microsoft.com/office/drawing/2014/main" val="2795310194"/>
                  </a:ext>
                </a:extLst>
              </a:tr>
            </a:tbl>
          </a:graphicData>
        </a:graphic>
      </p:graphicFrame>
    </p:spTree>
    <p:extLst>
      <p:ext uri="{BB962C8B-B14F-4D97-AF65-F5344CB8AC3E}">
        <p14:creationId xmlns:p14="http://schemas.microsoft.com/office/powerpoint/2010/main" val="24342025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D4C998-BD63-5C97-4B14-B233C247DCA1}"/>
              </a:ext>
            </a:extLst>
          </p:cNvPr>
          <p:cNvSpPr>
            <a:spLocks noGrp="1"/>
          </p:cNvSpPr>
          <p:nvPr>
            <p:ph type="title"/>
          </p:nvPr>
        </p:nvSpPr>
        <p:spPr/>
        <p:txBody>
          <a:bodyPr/>
          <a:lstStyle/>
          <a:p>
            <a:r>
              <a:rPr lang="en-US" dirty="0"/>
              <a:t>Summary of PSB</a:t>
            </a:r>
            <a:endParaRPr lang="en-GB" dirty="0"/>
          </a:p>
        </p:txBody>
      </p:sp>
      <p:sp>
        <p:nvSpPr>
          <p:cNvPr id="3" name="Content Placeholder 2">
            <a:extLst>
              <a:ext uri="{FF2B5EF4-FFF2-40B4-BE49-F238E27FC236}">
                <a16:creationId xmlns:a16="http://schemas.microsoft.com/office/drawing/2014/main" id="{6AC1F101-8A9F-A19E-72CD-A1EC526803B7}"/>
              </a:ext>
            </a:extLst>
          </p:cNvPr>
          <p:cNvSpPr>
            <a:spLocks noGrp="1"/>
          </p:cNvSpPr>
          <p:nvPr>
            <p:ph idx="1"/>
          </p:nvPr>
        </p:nvSpPr>
        <p:spPr>
          <a:xfrm>
            <a:off x="332182" y="1365100"/>
            <a:ext cx="11623597" cy="5178710"/>
          </a:xfrm>
        </p:spPr>
        <p:txBody>
          <a:bodyPr>
            <a:normAutofit/>
          </a:bodyPr>
          <a:lstStyle/>
          <a:p>
            <a:r>
              <a:rPr lang="en-US" sz="2600" dirty="0"/>
              <a:t>Issues</a:t>
            </a:r>
            <a:endParaRPr lang="en-US" dirty="0"/>
          </a:p>
          <a:p>
            <a:pPr lvl="1"/>
            <a:r>
              <a:rPr lang="en-GB" sz="2200" dirty="0"/>
              <a:t>Fri: </a:t>
            </a:r>
            <a:r>
              <a:rPr lang="en-GB" sz="2200" b="1" dirty="0"/>
              <a:t>access</a:t>
            </a:r>
            <a:r>
              <a:rPr lang="en-GB" sz="2200" dirty="0"/>
              <a:t> (agreed in shadow of SPS downtime) for BR.QDE11 inspection [1h25min]</a:t>
            </a:r>
          </a:p>
          <a:p>
            <a:pPr lvl="1"/>
            <a:r>
              <a:rPr lang="en-GB" sz="2200" dirty="0"/>
              <a:t>Fri: </a:t>
            </a:r>
            <a:r>
              <a:rPr lang="en-GB" sz="2200" b="1" dirty="0"/>
              <a:t>BPM FEC not responding</a:t>
            </a:r>
            <a:r>
              <a:rPr lang="en-GB" sz="2200" dirty="0"/>
              <a:t>, preventing OP to set &gt; 0 turns  [55min]</a:t>
            </a:r>
          </a:p>
          <a:p>
            <a:pPr lvl="2"/>
            <a:r>
              <a:rPr lang="en-GB" sz="1900" dirty="0"/>
              <a:t>BI expert performed power cycle FEC</a:t>
            </a:r>
          </a:p>
          <a:p>
            <a:pPr lvl="2"/>
            <a:r>
              <a:rPr lang="en-GB" sz="1900" dirty="0"/>
              <a:t>OP will change the control chain such that this kind of faults do not affect the beam production</a:t>
            </a:r>
          </a:p>
          <a:p>
            <a:pPr lvl="1"/>
            <a:r>
              <a:rPr lang="en-GB" sz="2200" dirty="0"/>
              <a:t>Sat: </a:t>
            </a:r>
            <a:r>
              <a:rPr lang="en-GB" sz="2200" b="1" dirty="0"/>
              <a:t>BI3.KSW trip</a:t>
            </a:r>
            <a:r>
              <a:rPr lang="en-GB" sz="2200" dirty="0"/>
              <a:t>: ABT piquet changed power supply [2h26min]</a:t>
            </a:r>
            <a:endParaRPr lang="en-GB" dirty="0"/>
          </a:p>
          <a:p>
            <a:pPr lvl="2"/>
            <a:endParaRPr lang="en-GB" dirty="0"/>
          </a:p>
          <a:p>
            <a:pPr lvl="2"/>
            <a:endParaRPr lang="en-US" dirty="0"/>
          </a:p>
          <a:p>
            <a:r>
              <a:rPr lang="en-GB" sz="2600" dirty="0"/>
              <a:t>Intervention request</a:t>
            </a:r>
            <a:endParaRPr lang="en-GB" dirty="0"/>
          </a:p>
          <a:p>
            <a:pPr lvl="1"/>
            <a:r>
              <a:rPr lang="en-GB" sz="2200" dirty="0"/>
              <a:t>Replace camera (for BR.QDE11 water leak remote inspection)</a:t>
            </a:r>
          </a:p>
          <a:p>
            <a:pPr lvl="1"/>
            <a:r>
              <a:rPr lang="en-GB" sz="2200" dirty="0"/>
              <a:t>Duration of 1h</a:t>
            </a:r>
          </a:p>
          <a:p>
            <a:pPr lvl="1"/>
            <a:r>
              <a:rPr lang="en-GB" sz="2200" dirty="0"/>
              <a:t>Preferred time: not critical, can wait for a good occasion</a:t>
            </a:r>
            <a:endParaRPr lang="en-GB" dirty="0"/>
          </a:p>
        </p:txBody>
      </p:sp>
      <p:sp>
        <p:nvSpPr>
          <p:cNvPr id="4" name="Date Placeholder 3">
            <a:extLst>
              <a:ext uri="{FF2B5EF4-FFF2-40B4-BE49-F238E27FC236}">
                <a16:creationId xmlns:a16="http://schemas.microsoft.com/office/drawing/2014/main" id="{7079CA45-141A-CB53-0D15-934D83728C52}"/>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July 16, 2024</a:t>
            </a:r>
          </a:p>
        </p:txBody>
      </p:sp>
      <p:sp>
        <p:nvSpPr>
          <p:cNvPr id="5" name="Footer Placeholder 4">
            <a:extLst>
              <a:ext uri="{FF2B5EF4-FFF2-40B4-BE49-F238E27FC236}">
                <a16:creationId xmlns:a16="http://schemas.microsoft.com/office/drawing/2014/main" id="{2E954B89-1ED8-CD3A-4A60-B159E2CA3E9D}"/>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Facilities Operation Meeting (FOM) week 28 of 2024</a:t>
            </a:r>
          </a:p>
        </p:txBody>
      </p:sp>
      <p:sp>
        <p:nvSpPr>
          <p:cNvPr id="6" name="Slide Number Placeholder 5">
            <a:extLst>
              <a:ext uri="{FF2B5EF4-FFF2-40B4-BE49-F238E27FC236}">
                <a16:creationId xmlns:a16="http://schemas.microsoft.com/office/drawing/2014/main" id="{A46CE57D-2E88-94A1-2C50-9913EBE929ED}"/>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4AEE9E4-A26E-440D-8E11-BACFB577A6E4}" type="slidenum">
              <a:rPr kumimoji="0" lang="en-US" sz="12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8" name="Table 7">
            <a:extLst>
              <a:ext uri="{FF2B5EF4-FFF2-40B4-BE49-F238E27FC236}">
                <a16:creationId xmlns:a16="http://schemas.microsoft.com/office/drawing/2014/main" id="{66C0F532-4702-06ED-59C2-1A0E16C5F38F}"/>
              </a:ext>
            </a:extLst>
          </p:cNvPr>
          <p:cNvGraphicFramePr>
            <a:graphicFrameLocks noGrp="1"/>
          </p:cNvGraphicFramePr>
          <p:nvPr>
            <p:extLst>
              <p:ext uri="{D42A27DB-BD31-4B8C-83A1-F6EECF244321}">
                <p14:modId xmlns:p14="http://schemas.microsoft.com/office/powerpoint/2010/main" val="549081968"/>
              </p:ext>
            </p:extLst>
          </p:nvPr>
        </p:nvGraphicFramePr>
        <p:xfrm>
          <a:off x="332182" y="730380"/>
          <a:ext cx="11699797" cy="587880"/>
        </p:xfrm>
        <a:graphic>
          <a:graphicData uri="http://schemas.openxmlformats.org/drawingml/2006/table">
            <a:tbl>
              <a:tblPr/>
              <a:tblGrid>
                <a:gridCol w="963218">
                  <a:extLst>
                    <a:ext uri="{9D8B030D-6E8A-4147-A177-3AD203B41FA5}">
                      <a16:colId xmlns:a16="http://schemas.microsoft.com/office/drawing/2014/main" val="3607178658"/>
                    </a:ext>
                  </a:extLst>
                </a:gridCol>
                <a:gridCol w="2232660">
                  <a:extLst>
                    <a:ext uri="{9D8B030D-6E8A-4147-A177-3AD203B41FA5}">
                      <a16:colId xmlns:a16="http://schemas.microsoft.com/office/drawing/2014/main" val="4050391273"/>
                    </a:ext>
                  </a:extLst>
                </a:gridCol>
                <a:gridCol w="1691640">
                  <a:extLst>
                    <a:ext uri="{9D8B030D-6E8A-4147-A177-3AD203B41FA5}">
                      <a16:colId xmlns:a16="http://schemas.microsoft.com/office/drawing/2014/main" val="4252360661"/>
                    </a:ext>
                  </a:extLst>
                </a:gridCol>
                <a:gridCol w="6812279">
                  <a:extLst>
                    <a:ext uri="{9D8B030D-6E8A-4147-A177-3AD203B41FA5}">
                      <a16:colId xmlns:a16="http://schemas.microsoft.com/office/drawing/2014/main" val="103154348"/>
                    </a:ext>
                  </a:extLst>
                </a:gridCol>
              </a:tblGrid>
              <a:tr h="587880">
                <a:tc>
                  <a:txBody>
                    <a:bodyPr/>
                    <a:lstStyle/>
                    <a:p>
                      <a:pPr defTabSz="914400">
                        <a:lnSpc>
                          <a:spcPct val="100000"/>
                        </a:lnSpc>
                      </a:pPr>
                      <a:r>
                        <a:rPr lang="en-US" sz="3200" b="1" strike="noStrike" spc="-1" dirty="0">
                          <a:solidFill>
                            <a:schemeClr val="dk1"/>
                          </a:solidFill>
                          <a:latin typeface="+mn-lt"/>
                        </a:rPr>
                        <a:t>PSB</a:t>
                      </a:r>
                      <a:endParaRPr lang="en-US" sz="2800" b="0" strike="noStrike" spc="-1" dirty="0">
                        <a:solidFill>
                          <a:srgbClr val="000000"/>
                        </a:solidFill>
                        <a:latin typeface="+mn-lt"/>
                      </a:endParaRPr>
                    </a:p>
                  </a:txBody>
                  <a:tcPr anchor="ct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5">
                        <a:lumMod val="20000"/>
                        <a:lumOff val="80000"/>
                      </a:schemeClr>
                    </a:solidFill>
                  </a:tcPr>
                </a:tc>
                <a:tc>
                  <a:txBody>
                    <a:bodyPr/>
                    <a:lstStyle/>
                    <a:p>
                      <a:pPr defTabSz="914400">
                        <a:lnSpc>
                          <a:spcPct val="100000"/>
                        </a:lnSpc>
                      </a:pPr>
                      <a:r>
                        <a:rPr lang="en-US" sz="2400" b="0" strike="noStrike" spc="-1" dirty="0">
                          <a:solidFill>
                            <a:schemeClr val="dk1"/>
                          </a:solidFill>
                          <a:latin typeface="+mn-lt"/>
                        </a:rPr>
                        <a:t>ISOLDE: 96.5 %</a:t>
                      </a:r>
                      <a:endParaRPr lang="en-US" sz="2400" b="0" strike="noStrike" spc="-1" dirty="0">
                        <a:solidFill>
                          <a:srgbClr val="000000"/>
                        </a:solidFill>
                        <a:latin typeface="+mn-lt"/>
                      </a:endParaRPr>
                    </a:p>
                  </a:txBody>
                  <a:tcPr anchor="ct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5">
                        <a:lumMod val="20000"/>
                        <a:lumOff val="80000"/>
                      </a:schemeClr>
                    </a:solidFill>
                  </a:tcPr>
                </a:tc>
                <a:tc>
                  <a:txBody>
                    <a:bodyPr/>
                    <a:lstStyle/>
                    <a:p>
                      <a:pPr defTabSz="914400">
                        <a:lnSpc>
                          <a:spcPct val="100000"/>
                        </a:lnSpc>
                      </a:pPr>
                      <a:r>
                        <a:rPr lang="en-US" sz="2400" b="0" strike="noStrike" spc="-1" dirty="0">
                          <a:solidFill>
                            <a:schemeClr val="dk1"/>
                          </a:solidFill>
                          <a:latin typeface="+mn-lt"/>
                        </a:rPr>
                        <a:t>PS: 96.5 %</a:t>
                      </a:r>
                      <a:endParaRPr lang="en-US" sz="2400" b="0" strike="noStrike" spc="-1" dirty="0">
                        <a:solidFill>
                          <a:srgbClr val="000000"/>
                        </a:solidFill>
                        <a:latin typeface="+mn-lt"/>
                      </a:endParaRPr>
                    </a:p>
                  </a:txBody>
                  <a:tcPr anchor="ct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5">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tab pos="0" algn="l"/>
                        </a:tabLst>
                        <a:defRPr/>
                      </a:pPr>
                      <a:r>
                        <a:rPr lang="en-US" sz="2400" b="0" strike="noStrike" spc="-1" dirty="0">
                          <a:solidFill>
                            <a:schemeClr val="dk1"/>
                          </a:solidFill>
                          <a:latin typeface="Calibri"/>
                        </a:rPr>
                        <a:t>Coord.: </a:t>
                      </a:r>
                      <a:r>
                        <a:rPr lang="en-US" sz="2400" b="0" strike="noStrike" spc="-1" dirty="0">
                          <a:solidFill>
                            <a:schemeClr val="dk1"/>
                          </a:solidFill>
                          <a:latin typeface="+mn-lt"/>
                        </a:rPr>
                        <a:t>Federico </a:t>
                      </a:r>
                      <a:r>
                        <a:rPr lang="en-US" sz="2400" b="0" strike="noStrike" spc="-1" dirty="0" err="1">
                          <a:solidFill>
                            <a:schemeClr val="dk1"/>
                          </a:solidFill>
                          <a:latin typeface="+mn-lt"/>
                        </a:rPr>
                        <a:t>Roncarolo</a:t>
                      </a:r>
                      <a:r>
                        <a:rPr lang="en-US" sz="2400" b="0" strike="noStrike" spc="-1" dirty="0">
                          <a:solidFill>
                            <a:schemeClr val="dk1"/>
                          </a:solidFill>
                          <a:latin typeface="Calibri"/>
                        </a:rPr>
                        <a:t> </a:t>
                      </a:r>
                      <a:r>
                        <a:rPr lang="en-US" sz="2400" b="0" strike="noStrike" spc="-1" dirty="0">
                          <a:solidFill>
                            <a:schemeClr val="dk1"/>
                          </a:solidFill>
                          <a:latin typeface="Wingdings"/>
                        </a:rPr>
                        <a:t></a:t>
                      </a:r>
                      <a:r>
                        <a:rPr lang="en-US" sz="2400" b="0" strike="noStrike" spc="-1" dirty="0">
                          <a:solidFill>
                            <a:schemeClr val="dk1"/>
                          </a:solidFill>
                          <a:latin typeface="+mn-lt"/>
                        </a:rPr>
                        <a:t> Chiara Bracco</a:t>
                      </a:r>
                      <a:endParaRPr lang="en-US" sz="2400" b="0" strike="noStrike" spc="-1" dirty="0">
                        <a:solidFill>
                          <a:srgbClr val="000000"/>
                        </a:solidFill>
                        <a:latin typeface="+mn-lt"/>
                      </a:endParaRPr>
                    </a:p>
                  </a:txBody>
                  <a:tcPr anchor="ct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5">
                        <a:lumMod val="20000"/>
                        <a:lumOff val="80000"/>
                      </a:schemeClr>
                    </a:solidFill>
                  </a:tcPr>
                </a:tc>
                <a:extLst>
                  <a:ext uri="{0D108BD9-81ED-4DB2-BD59-A6C34878D82A}">
                    <a16:rowId xmlns:a16="http://schemas.microsoft.com/office/drawing/2014/main" val="2795310194"/>
                  </a:ext>
                </a:extLst>
              </a:tr>
            </a:tbl>
          </a:graphicData>
        </a:graphic>
      </p:graphicFrame>
    </p:spTree>
    <p:extLst>
      <p:ext uri="{BB962C8B-B14F-4D97-AF65-F5344CB8AC3E}">
        <p14:creationId xmlns:p14="http://schemas.microsoft.com/office/powerpoint/2010/main" val="17857455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104412-4489-2E7D-B802-59F104EF3BAF}"/>
              </a:ext>
            </a:extLst>
          </p:cNvPr>
          <p:cNvSpPr>
            <a:spLocks noGrp="1"/>
          </p:cNvSpPr>
          <p:nvPr>
            <p:ph type="title"/>
          </p:nvPr>
        </p:nvSpPr>
        <p:spPr/>
        <p:txBody>
          <a:bodyPr/>
          <a:lstStyle/>
          <a:p>
            <a:r>
              <a:rPr lang="en-US" dirty="0"/>
              <a:t>Summary of ISOLDE</a:t>
            </a:r>
            <a:endParaRPr lang="en-GB" dirty="0"/>
          </a:p>
        </p:txBody>
      </p:sp>
      <p:sp>
        <p:nvSpPr>
          <p:cNvPr id="3" name="Content Placeholder 2">
            <a:extLst>
              <a:ext uri="{FF2B5EF4-FFF2-40B4-BE49-F238E27FC236}">
                <a16:creationId xmlns:a16="http://schemas.microsoft.com/office/drawing/2014/main" id="{02643B3D-F65F-4DB5-718A-1D70E69E1766}"/>
              </a:ext>
            </a:extLst>
          </p:cNvPr>
          <p:cNvSpPr>
            <a:spLocks noGrp="1"/>
          </p:cNvSpPr>
          <p:nvPr>
            <p:ph idx="1"/>
          </p:nvPr>
        </p:nvSpPr>
        <p:spPr>
          <a:xfrm>
            <a:off x="332183" y="1394460"/>
            <a:ext cx="11483579" cy="4839652"/>
          </a:xfrm>
        </p:spPr>
        <p:txBody>
          <a:bodyPr/>
          <a:lstStyle/>
          <a:p>
            <a:r>
              <a:rPr lang="en-US" dirty="0"/>
              <a:t>Activities</a:t>
            </a:r>
            <a:endParaRPr lang="en-GB" dirty="0"/>
          </a:p>
          <a:p>
            <a:pPr lvl="1"/>
            <a:r>
              <a:rPr lang="en-GB" dirty="0"/>
              <a:t>HRS – REX-HIE ISOLDE Experiment IS686 on ISS with 108Sn (Tin)</a:t>
            </a:r>
          </a:p>
          <a:p>
            <a:pPr lvl="2"/>
            <a:r>
              <a:rPr lang="en-GB" dirty="0"/>
              <a:t>We would like to thank our PSB colleagues for facilitating our users request to stack proton pulses together and keep them in same numbers-</a:t>
            </a:r>
          </a:p>
          <a:p>
            <a:pPr lvl="2"/>
            <a:r>
              <a:rPr lang="en-GB" dirty="0"/>
              <a:t>Preparation on the LINAC started on Monday, by Tuesday a reference set up with A/q=3.333 (20Ne6+).</a:t>
            </a:r>
          </a:p>
          <a:p>
            <a:pPr lvl="2"/>
            <a:r>
              <a:rPr lang="en-GB" dirty="0"/>
              <a:t>Tuesday was the start of the preparation on the low energy side of ISOLDE.</a:t>
            </a:r>
          </a:p>
          <a:p>
            <a:pPr lvl="2"/>
            <a:r>
              <a:rPr lang="en-GB" dirty="0"/>
              <a:t>Set up of stable beam on 118Sn. RILIS Optimisation</a:t>
            </a:r>
          </a:p>
          <a:p>
            <a:pPr lvl="3"/>
            <a:r>
              <a:rPr lang="en-GB" dirty="0"/>
              <a:t>To facilitate beam tuning, switching to 87Rb for a more stable beam, was necessary.</a:t>
            </a:r>
          </a:p>
          <a:p>
            <a:pPr lvl="3"/>
            <a:r>
              <a:rPr lang="en-GB" dirty="0"/>
              <a:t>Energy matching between low energy part of ISOLDE and the normal conducting LINAC (REX)</a:t>
            </a:r>
          </a:p>
          <a:p>
            <a:pPr lvl="2"/>
            <a:r>
              <a:rPr lang="en-GB" dirty="0"/>
              <a:t>Thursday, delivered stable beam to users set up for beam tuning optimization, into their chamber.</a:t>
            </a:r>
          </a:p>
          <a:p>
            <a:pPr lvl="2"/>
            <a:r>
              <a:rPr lang="en-GB" dirty="0"/>
              <a:t>Delivered radioactive 108Sn32+ on Friday afternoon.</a:t>
            </a:r>
          </a:p>
          <a:p>
            <a:pPr lvl="1"/>
            <a:endParaRPr lang="en-GB" dirty="0"/>
          </a:p>
          <a:p>
            <a:pPr lvl="1"/>
            <a:r>
              <a:rPr lang="en-GB" dirty="0"/>
              <a:t>GPS: Repair of HT Faraday Cage door was successful</a:t>
            </a:r>
          </a:p>
          <a:p>
            <a:pPr lvl="1"/>
            <a:endParaRPr lang="en-US" dirty="0"/>
          </a:p>
        </p:txBody>
      </p:sp>
      <p:sp>
        <p:nvSpPr>
          <p:cNvPr id="4" name="Date Placeholder 3">
            <a:extLst>
              <a:ext uri="{FF2B5EF4-FFF2-40B4-BE49-F238E27FC236}">
                <a16:creationId xmlns:a16="http://schemas.microsoft.com/office/drawing/2014/main" id="{6F0BB31F-32E6-C492-527C-3D2249493FE4}"/>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July 16, 2024</a:t>
            </a:r>
          </a:p>
        </p:txBody>
      </p:sp>
      <p:sp>
        <p:nvSpPr>
          <p:cNvPr id="5" name="Footer Placeholder 4">
            <a:extLst>
              <a:ext uri="{FF2B5EF4-FFF2-40B4-BE49-F238E27FC236}">
                <a16:creationId xmlns:a16="http://schemas.microsoft.com/office/drawing/2014/main" id="{CC844709-BBC1-C55B-BBA0-D1A2525EA7A8}"/>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Facilities Operation Meeting (FOM) week 28 of 2024</a:t>
            </a:r>
          </a:p>
        </p:txBody>
      </p:sp>
      <p:sp>
        <p:nvSpPr>
          <p:cNvPr id="6" name="Slide Number Placeholder 5">
            <a:extLst>
              <a:ext uri="{FF2B5EF4-FFF2-40B4-BE49-F238E27FC236}">
                <a16:creationId xmlns:a16="http://schemas.microsoft.com/office/drawing/2014/main" id="{310B67DB-CBE1-0F8E-529F-BCD89B87D6FE}"/>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4AEE9E4-A26E-440D-8E11-BACFB577A6E4}" type="slidenum">
              <a:rPr kumimoji="0" lang="en-US" sz="12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7" name="Table 6">
            <a:extLst>
              <a:ext uri="{FF2B5EF4-FFF2-40B4-BE49-F238E27FC236}">
                <a16:creationId xmlns:a16="http://schemas.microsoft.com/office/drawing/2014/main" id="{AC80F011-74A8-69D1-19A1-BC76DCDDF5ED}"/>
              </a:ext>
            </a:extLst>
          </p:cNvPr>
          <p:cNvGraphicFramePr>
            <a:graphicFrameLocks noGrp="1"/>
          </p:cNvGraphicFramePr>
          <p:nvPr>
            <p:extLst>
              <p:ext uri="{D42A27DB-BD31-4B8C-83A1-F6EECF244321}">
                <p14:modId xmlns:p14="http://schemas.microsoft.com/office/powerpoint/2010/main" val="1983786715"/>
              </p:ext>
            </p:extLst>
          </p:nvPr>
        </p:nvGraphicFramePr>
        <p:xfrm>
          <a:off x="332183" y="778247"/>
          <a:ext cx="11722285" cy="518160"/>
        </p:xfrm>
        <a:graphic>
          <a:graphicData uri="http://schemas.openxmlformats.org/drawingml/2006/table">
            <a:tbl>
              <a:tblPr/>
              <a:tblGrid>
                <a:gridCol w="1383571">
                  <a:extLst>
                    <a:ext uri="{9D8B030D-6E8A-4147-A177-3AD203B41FA5}">
                      <a16:colId xmlns:a16="http://schemas.microsoft.com/office/drawing/2014/main" val="1239244577"/>
                    </a:ext>
                  </a:extLst>
                </a:gridCol>
                <a:gridCol w="1156986">
                  <a:extLst>
                    <a:ext uri="{9D8B030D-6E8A-4147-A177-3AD203B41FA5}">
                      <a16:colId xmlns:a16="http://schemas.microsoft.com/office/drawing/2014/main" val="3988722494"/>
                    </a:ext>
                  </a:extLst>
                </a:gridCol>
                <a:gridCol w="1661160">
                  <a:extLst>
                    <a:ext uri="{9D8B030D-6E8A-4147-A177-3AD203B41FA5}">
                      <a16:colId xmlns:a16="http://schemas.microsoft.com/office/drawing/2014/main" val="3646492641"/>
                    </a:ext>
                  </a:extLst>
                </a:gridCol>
                <a:gridCol w="1630680">
                  <a:extLst>
                    <a:ext uri="{9D8B030D-6E8A-4147-A177-3AD203B41FA5}">
                      <a16:colId xmlns:a16="http://schemas.microsoft.com/office/drawing/2014/main" val="3272315237"/>
                    </a:ext>
                  </a:extLst>
                </a:gridCol>
                <a:gridCol w="5889888">
                  <a:extLst>
                    <a:ext uri="{9D8B030D-6E8A-4147-A177-3AD203B41FA5}">
                      <a16:colId xmlns:a16="http://schemas.microsoft.com/office/drawing/2014/main" val="3053410280"/>
                    </a:ext>
                  </a:extLst>
                </a:gridCol>
              </a:tblGrid>
              <a:tr h="202680">
                <a:tc>
                  <a:txBody>
                    <a:bodyPr/>
                    <a:lstStyle/>
                    <a:p>
                      <a:pPr algn="ctr"/>
                      <a:r>
                        <a:rPr lang="en-US" sz="2800" b="1" strike="noStrike" spc="-1" dirty="0">
                          <a:solidFill>
                            <a:schemeClr val="dk1"/>
                          </a:solidFill>
                          <a:latin typeface="Calibri"/>
                        </a:rPr>
                        <a:t>ISOLDE</a:t>
                      </a:r>
                      <a:endParaRPr lang="en-US" sz="2200" b="0" strike="noStrike" spc="-1" dirty="0">
                        <a:solidFill>
                          <a:srgbClr val="000000"/>
                        </a:solidFill>
                        <a:latin typeface="Arial"/>
                      </a:endParaRPr>
                    </a:p>
                  </a:txBody>
                  <a:tcPr anchor="ct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4">
                        <a:tint val="40000"/>
                      </a:schemeClr>
                    </a:solidFill>
                  </a:tcPr>
                </a:tc>
                <a:tc>
                  <a:txBody>
                    <a:bodyPr/>
                    <a:lstStyle/>
                    <a:p>
                      <a:pPr algn="ctr" defTabSz="914400">
                        <a:lnSpc>
                          <a:spcPct val="100000"/>
                        </a:lnSpc>
                        <a:tabLst>
                          <a:tab pos="0" algn="l"/>
                        </a:tabLst>
                      </a:pPr>
                      <a:r>
                        <a:rPr lang="en-US" sz="2200" b="0" strike="noStrike" spc="-1" dirty="0">
                          <a:solidFill>
                            <a:schemeClr val="dk1"/>
                          </a:solidFill>
                          <a:latin typeface="Calibri"/>
                        </a:rPr>
                        <a:t>GPS </a:t>
                      </a:r>
                      <a:r>
                        <a:rPr lang="en-US" sz="2200" b="0" strike="noStrike" spc="-1" dirty="0" err="1">
                          <a:solidFill>
                            <a:schemeClr val="dk1"/>
                          </a:solidFill>
                          <a:latin typeface="Calibri"/>
                        </a:rPr>
                        <a:t>n.a.</a:t>
                      </a:r>
                      <a:endParaRPr lang="en-US" sz="2200" b="0" strike="noStrike" spc="-1" dirty="0">
                        <a:solidFill>
                          <a:srgbClr val="000000"/>
                        </a:solidFill>
                        <a:latin typeface="Times New Roman"/>
                      </a:endParaRPr>
                    </a:p>
                  </a:txBody>
                  <a:tcPr anchor="ctr">
                    <a:lnL w="12240">
                      <a:solidFill>
                        <a:srgbClr val="FFFFFF"/>
                      </a:solidFill>
                      <a:prstDash val="solid"/>
                    </a:lnL>
                    <a:lnR w="12240" cap="flat" cmpd="sng" algn="ctr">
                      <a:solidFill>
                        <a:srgbClr val="FFFFFF"/>
                      </a:solidFill>
                      <a:prstDash val="solid"/>
                      <a:round/>
                      <a:headEnd type="none" w="med" len="med"/>
                      <a:tailEnd type="none" w="med" len="med"/>
                    </a:lnR>
                    <a:lnT w="12240">
                      <a:solidFill>
                        <a:srgbClr val="FFFFFF"/>
                      </a:solidFill>
                      <a:prstDash val="solid"/>
                    </a:lnT>
                    <a:lnB w="12240">
                      <a:solidFill>
                        <a:srgbClr val="FFFFFF"/>
                      </a:solidFill>
                      <a:prstDash val="solid"/>
                    </a:lnB>
                    <a:solidFill>
                      <a:schemeClr val="accent4">
                        <a:tint val="40000"/>
                      </a:schemeClr>
                    </a:solidFill>
                  </a:tcPr>
                </a:tc>
                <a:tc>
                  <a:txBody>
                    <a:bodyPr/>
                    <a:lstStyle/>
                    <a:p>
                      <a:pPr algn="ctr" defTabSz="914400">
                        <a:lnSpc>
                          <a:spcPct val="100000"/>
                        </a:lnSpc>
                        <a:tabLst>
                          <a:tab pos="0" algn="l"/>
                        </a:tabLst>
                      </a:pPr>
                      <a:r>
                        <a:rPr lang="en-US" sz="2200" b="0" strike="noStrike" spc="-1" dirty="0">
                          <a:solidFill>
                            <a:srgbClr val="000000"/>
                          </a:solidFill>
                          <a:latin typeface="+mn-lt"/>
                          <a:cs typeface="Times New Roman" panose="02020603050405020304" pitchFamily="18" charset="0"/>
                        </a:rPr>
                        <a:t>HRS 97.0 %</a:t>
                      </a:r>
                    </a:p>
                  </a:txBody>
                  <a:tcPr anchor="ctr">
                    <a:lnL w="12240" cap="flat" cmpd="sng" algn="ctr">
                      <a:solidFill>
                        <a:srgbClr val="FFFFFF"/>
                      </a:solidFill>
                      <a:prstDash val="solid"/>
                      <a:round/>
                      <a:headEnd type="none" w="med" len="med"/>
                      <a:tailEnd type="none" w="med" len="med"/>
                    </a:lnL>
                    <a:lnR w="12240" cap="flat" cmpd="sng" algn="ctr">
                      <a:solidFill>
                        <a:srgbClr val="FFFFFF"/>
                      </a:solidFill>
                      <a:prstDash val="solid"/>
                      <a:round/>
                      <a:headEnd type="none" w="med" len="med"/>
                      <a:tailEnd type="none" w="med" len="med"/>
                    </a:lnR>
                    <a:lnT w="12240" cap="flat" cmpd="sng" algn="ctr">
                      <a:solidFill>
                        <a:srgbClr val="FFFFFF"/>
                      </a:solidFill>
                      <a:prstDash val="solid"/>
                      <a:round/>
                      <a:headEnd type="none" w="med" len="med"/>
                      <a:tailEnd type="none" w="med" len="med"/>
                    </a:lnT>
                    <a:lnB w="12240" cap="flat" cmpd="sng" algn="ctr">
                      <a:solidFill>
                        <a:srgbClr val="FFFFFF"/>
                      </a:solidFill>
                      <a:prstDash val="solid"/>
                      <a:round/>
                      <a:headEnd type="none" w="med" len="med"/>
                      <a:tailEnd type="none" w="med" len="med"/>
                    </a:lnB>
                    <a:solidFill>
                      <a:schemeClr val="accent4">
                        <a:tint val="40000"/>
                      </a:schemeClr>
                    </a:solidFill>
                  </a:tcPr>
                </a:tc>
                <a:tc>
                  <a:txBody>
                    <a:bodyPr/>
                    <a:lstStyle/>
                    <a:p>
                      <a:pPr algn="ctr" defTabSz="914400">
                        <a:lnSpc>
                          <a:spcPct val="100000"/>
                        </a:lnSpc>
                        <a:tabLst>
                          <a:tab pos="0" algn="l"/>
                        </a:tabLst>
                      </a:pPr>
                      <a:r>
                        <a:rPr lang="en-US" sz="2200" b="0" strike="noStrike" spc="-1" dirty="0">
                          <a:solidFill>
                            <a:srgbClr val="000000"/>
                          </a:solidFill>
                          <a:latin typeface="+mn-lt"/>
                          <a:cs typeface="Times New Roman" panose="02020603050405020304" pitchFamily="18" charset="0"/>
                        </a:rPr>
                        <a:t>HIE 97.5%</a:t>
                      </a:r>
                    </a:p>
                  </a:txBody>
                  <a:tcPr anchor="ctr">
                    <a:lnL w="12240" cap="flat" cmpd="sng" algn="ctr">
                      <a:solidFill>
                        <a:srgbClr val="FFFFFF"/>
                      </a:solidFill>
                      <a:prstDash val="solid"/>
                      <a:round/>
                      <a:headEnd type="none" w="med" len="med"/>
                      <a:tailEnd type="none" w="med" len="med"/>
                    </a:lnL>
                    <a:lnR w="12240">
                      <a:solidFill>
                        <a:srgbClr val="FFFFFF"/>
                      </a:solidFill>
                      <a:prstDash val="solid"/>
                    </a:lnR>
                    <a:lnT w="12240" cap="flat" cmpd="sng" algn="ctr">
                      <a:solidFill>
                        <a:srgbClr val="FFFFFF"/>
                      </a:solidFill>
                      <a:prstDash val="solid"/>
                      <a:round/>
                      <a:headEnd type="none" w="med" len="med"/>
                      <a:tailEnd type="none" w="med" len="med"/>
                    </a:lnT>
                    <a:lnB w="12240" cap="flat" cmpd="sng" algn="ctr">
                      <a:solidFill>
                        <a:srgbClr val="FFFFFF"/>
                      </a:solidFill>
                      <a:prstDash val="solid"/>
                      <a:round/>
                      <a:headEnd type="none" w="med" len="med"/>
                      <a:tailEnd type="none" w="med" len="med"/>
                    </a:lnB>
                    <a:solidFill>
                      <a:schemeClr val="accent4">
                        <a:tint val="40000"/>
                      </a:schemeClr>
                    </a:solidFill>
                  </a:tcPr>
                </a:tc>
                <a:tc>
                  <a:txBody>
                    <a:bodyPr/>
                    <a:lstStyle/>
                    <a:p>
                      <a:r>
                        <a:rPr lang="en-US" sz="2200" b="0" strike="noStrike" spc="-1" dirty="0">
                          <a:solidFill>
                            <a:schemeClr val="dk1"/>
                          </a:solidFill>
                          <a:latin typeface="Calibri"/>
                        </a:rPr>
                        <a:t>Supervision: </a:t>
                      </a:r>
                      <a:r>
                        <a:rPr lang="en-GB" sz="2200" b="0" strike="noStrike" spc="-1" dirty="0" err="1">
                          <a:solidFill>
                            <a:schemeClr val="dk1"/>
                          </a:solidFill>
                          <a:latin typeface="+mn-lt"/>
                        </a:rPr>
                        <a:t>Leftéris</a:t>
                      </a:r>
                      <a:r>
                        <a:rPr lang="en-GB" sz="2200" b="0" strike="noStrike" spc="-1" dirty="0">
                          <a:solidFill>
                            <a:schemeClr val="dk1"/>
                          </a:solidFill>
                          <a:latin typeface="+mn-lt"/>
                        </a:rPr>
                        <a:t> </a:t>
                      </a:r>
                      <a:r>
                        <a:rPr lang="en-GB" sz="2200" b="0" strike="noStrike" spc="-1" dirty="0" err="1">
                          <a:solidFill>
                            <a:schemeClr val="dk1"/>
                          </a:solidFill>
                          <a:latin typeface="+mn-lt"/>
                        </a:rPr>
                        <a:t>Fadakis</a:t>
                      </a:r>
                      <a:r>
                        <a:rPr lang="en-GB" sz="2200" b="0" strike="noStrike" spc="-1" dirty="0">
                          <a:solidFill>
                            <a:schemeClr val="dk1"/>
                          </a:solidFill>
                          <a:latin typeface="+mn-lt"/>
                        </a:rPr>
                        <a:t> </a:t>
                      </a:r>
                      <a:r>
                        <a:rPr lang="en-US" sz="2200" b="0" strike="noStrike" spc="-1" dirty="0">
                          <a:solidFill>
                            <a:schemeClr val="dk1"/>
                          </a:solidFill>
                          <a:latin typeface="Wingdings"/>
                        </a:rPr>
                        <a:t></a:t>
                      </a:r>
                      <a:r>
                        <a:rPr lang="en-US" sz="2200" b="0" strike="noStrike" spc="-1" dirty="0">
                          <a:solidFill>
                            <a:schemeClr val="dk1"/>
                          </a:solidFill>
                          <a:latin typeface="Calibri"/>
                        </a:rPr>
                        <a:t> </a:t>
                      </a:r>
                      <a:r>
                        <a:rPr lang="en-GB" sz="2200" b="0" strike="noStrike" spc="-1" dirty="0">
                          <a:solidFill>
                            <a:schemeClr val="dk1"/>
                          </a:solidFill>
                          <a:latin typeface="+mn-lt"/>
                        </a:rPr>
                        <a:t>Erwin </a:t>
                      </a:r>
                      <a:r>
                        <a:rPr lang="en-GB" sz="2200" b="0" strike="noStrike" spc="-1" dirty="0" err="1">
                          <a:solidFill>
                            <a:schemeClr val="dk1"/>
                          </a:solidFill>
                          <a:latin typeface="+mn-lt"/>
                        </a:rPr>
                        <a:t>Siesling</a:t>
                      </a:r>
                      <a:endParaRPr lang="en-US" sz="2200" b="0" strike="noStrike" spc="-1" dirty="0">
                        <a:solidFill>
                          <a:srgbClr val="000000"/>
                        </a:solidFill>
                        <a:latin typeface="Arial"/>
                      </a:endParaRPr>
                    </a:p>
                  </a:txBody>
                  <a:tcPr anchor="ct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4">
                        <a:tint val="40000"/>
                      </a:schemeClr>
                    </a:solidFill>
                  </a:tcPr>
                </a:tc>
                <a:extLst>
                  <a:ext uri="{0D108BD9-81ED-4DB2-BD59-A6C34878D82A}">
                    <a16:rowId xmlns:a16="http://schemas.microsoft.com/office/drawing/2014/main" val="3967237138"/>
                  </a:ext>
                </a:extLst>
              </a:tr>
            </a:tbl>
          </a:graphicData>
        </a:graphic>
      </p:graphicFrame>
    </p:spTree>
    <p:extLst>
      <p:ext uri="{BB962C8B-B14F-4D97-AF65-F5344CB8AC3E}">
        <p14:creationId xmlns:p14="http://schemas.microsoft.com/office/powerpoint/2010/main" val="15618358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104412-4489-2E7D-B802-59F104EF3BAF}"/>
              </a:ext>
            </a:extLst>
          </p:cNvPr>
          <p:cNvSpPr>
            <a:spLocks noGrp="1"/>
          </p:cNvSpPr>
          <p:nvPr>
            <p:ph type="title"/>
          </p:nvPr>
        </p:nvSpPr>
        <p:spPr/>
        <p:txBody>
          <a:bodyPr/>
          <a:lstStyle/>
          <a:p>
            <a:r>
              <a:rPr lang="en-US" dirty="0"/>
              <a:t>Summary of ISOLDE</a:t>
            </a:r>
            <a:endParaRPr lang="en-GB" dirty="0"/>
          </a:p>
        </p:txBody>
      </p:sp>
      <p:sp>
        <p:nvSpPr>
          <p:cNvPr id="3" name="Content Placeholder 2">
            <a:extLst>
              <a:ext uri="{FF2B5EF4-FFF2-40B4-BE49-F238E27FC236}">
                <a16:creationId xmlns:a16="http://schemas.microsoft.com/office/drawing/2014/main" id="{02643B3D-F65F-4DB5-718A-1D70E69E1766}"/>
              </a:ext>
            </a:extLst>
          </p:cNvPr>
          <p:cNvSpPr>
            <a:spLocks noGrp="1"/>
          </p:cNvSpPr>
          <p:nvPr>
            <p:ph idx="1"/>
          </p:nvPr>
        </p:nvSpPr>
        <p:spPr>
          <a:xfrm>
            <a:off x="332183" y="1394460"/>
            <a:ext cx="11483579" cy="4839652"/>
          </a:xfrm>
        </p:spPr>
        <p:txBody>
          <a:bodyPr>
            <a:normAutofit lnSpcReduction="10000"/>
          </a:bodyPr>
          <a:lstStyle/>
          <a:p>
            <a:r>
              <a:rPr lang="en-US" dirty="0"/>
              <a:t>Issues</a:t>
            </a:r>
          </a:p>
          <a:p>
            <a:pPr lvl="1"/>
            <a:r>
              <a:rPr lang="en-GB" dirty="0"/>
              <a:t>Small Vacuum leak in CA0, a leak test will be scheduled in the following days to identify the exact spot and/or instrument that it is causing this.</a:t>
            </a:r>
          </a:p>
          <a:p>
            <a:pPr lvl="1"/>
            <a:r>
              <a:rPr lang="en-GB" dirty="0"/>
              <a:t>Fri: HRS Power supply of Separator Magnet 90 went into internal reference and beam was lost.</a:t>
            </a:r>
          </a:p>
          <a:p>
            <a:pPr lvl="2"/>
            <a:r>
              <a:rPr lang="en-GB" dirty="0"/>
              <a:t>Returned to normal after a power cycle in situ.</a:t>
            </a:r>
          </a:p>
          <a:p>
            <a:pPr lvl="1"/>
            <a:r>
              <a:rPr lang="en-GB" dirty="0"/>
              <a:t>HRS HT Power supply trip, OK after a reset</a:t>
            </a:r>
          </a:p>
          <a:p>
            <a:pPr lvl="1"/>
            <a:r>
              <a:rPr lang="en-GB" dirty="0"/>
              <a:t>Sat: users noticed a significant decrease of 108Sn</a:t>
            </a:r>
          </a:p>
          <a:p>
            <a:pPr lvl="1"/>
            <a:r>
              <a:rPr lang="en-GB" dirty="0"/>
              <a:t>RILIS: First step laser drifted away from nominal position causing a beam loss. </a:t>
            </a:r>
          </a:p>
          <a:p>
            <a:pPr lvl="2"/>
            <a:r>
              <a:rPr lang="en-GB" dirty="0"/>
              <a:t>On site intervention was required.</a:t>
            </a:r>
          </a:p>
          <a:p>
            <a:pPr lvl="1"/>
            <a:r>
              <a:rPr lang="en-GB" dirty="0"/>
              <a:t>REX-ISOLDE: Much work required to recover transmission losses on the REX part of the LINAC</a:t>
            </a:r>
          </a:p>
          <a:p>
            <a:pPr lvl="1"/>
            <a:r>
              <a:rPr lang="en-GB" dirty="0"/>
              <a:t>HIE-ISOLDE: SRF cavities were tripping so the gradient had to be redistributed amongst the last 3 SRF to decrease the power.</a:t>
            </a:r>
          </a:p>
          <a:p>
            <a:r>
              <a:rPr lang="en-GB" dirty="0"/>
              <a:t>Plans</a:t>
            </a:r>
          </a:p>
          <a:p>
            <a:pPr lvl="1"/>
            <a:r>
              <a:rPr lang="en-GB" dirty="0"/>
              <a:t>Perform beam energy measurement on 108Sn32+</a:t>
            </a:r>
          </a:p>
          <a:p>
            <a:pPr lvl="1"/>
            <a:r>
              <a:rPr lang="en-GB" dirty="0"/>
              <a:t>Scale the whole machine to 110Sn32+ and perform another beam energy </a:t>
            </a:r>
            <a:r>
              <a:rPr lang="en-GB" dirty="0" err="1"/>
              <a:t>measument</a:t>
            </a:r>
            <a:endParaRPr lang="en-GB" dirty="0"/>
          </a:p>
          <a:p>
            <a:pPr marL="228600" lvl="1" indent="0">
              <a:buNone/>
            </a:pPr>
            <a:endParaRPr lang="en-GB" dirty="0"/>
          </a:p>
        </p:txBody>
      </p:sp>
      <p:sp>
        <p:nvSpPr>
          <p:cNvPr id="4" name="Date Placeholder 3">
            <a:extLst>
              <a:ext uri="{FF2B5EF4-FFF2-40B4-BE49-F238E27FC236}">
                <a16:creationId xmlns:a16="http://schemas.microsoft.com/office/drawing/2014/main" id="{6F0BB31F-32E6-C492-527C-3D2249493FE4}"/>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July 16, 2024</a:t>
            </a:r>
          </a:p>
        </p:txBody>
      </p:sp>
      <p:sp>
        <p:nvSpPr>
          <p:cNvPr id="5" name="Footer Placeholder 4">
            <a:extLst>
              <a:ext uri="{FF2B5EF4-FFF2-40B4-BE49-F238E27FC236}">
                <a16:creationId xmlns:a16="http://schemas.microsoft.com/office/drawing/2014/main" id="{CC844709-BBC1-C55B-BBA0-D1A2525EA7A8}"/>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Facilities Operation Meeting (FOM) week 28 of 2024</a:t>
            </a:r>
          </a:p>
        </p:txBody>
      </p:sp>
      <p:sp>
        <p:nvSpPr>
          <p:cNvPr id="6" name="Slide Number Placeholder 5">
            <a:extLst>
              <a:ext uri="{FF2B5EF4-FFF2-40B4-BE49-F238E27FC236}">
                <a16:creationId xmlns:a16="http://schemas.microsoft.com/office/drawing/2014/main" id="{310B67DB-CBE1-0F8E-529F-BCD89B87D6FE}"/>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4AEE9E4-A26E-440D-8E11-BACFB577A6E4}" type="slidenum">
              <a:rPr kumimoji="0" lang="en-US" sz="12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7" name="Table 6">
            <a:extLst>
              <a:ext uri="{FF2B5EF4-FFF2-40B4-BE49-F238E27FC236}">
                <a16:creationId xmlns:a16="http://schemas.microsoft.com/office/drawing/2014/main" id="{AC80F011-74A8-69D1-19A1-BC76DCDDF5ED}"/>
              </a:ext>
            </a:extLst>
          </p:cNvPr>
          <p:cNvGraphicFramePr>
            <a:graphicFrameLocks noGrp="1"/>
          </p:cNvGraphicFramePr>
          <p:nvPr/>
        </p:nvGraphicFramePr>
        <p:xfrm>
          <a:off x="332183" y="778247"/>
          <a:ext cx="11722285" cy="518160"/>
        </p:xfrm>
        <a:graphic>
          <a:graphicData uri="http://schemas.openxmlformats.org/drawingml/2006/table">
            <a:tbl>
              <a:tblPr/>
              <a:tblGrid>
                <a:gridCol w="1383571">
                  <a:extLst>
                    <a:ext uri="{9D8B030D-6E8A-4147-A177-3AD203B41FA5}">
                      <a16:colId xmlns:a16="http://schemas.microsoft.com/office/drawing/2014/main" val="1239244577"/>
                    </a:ext>
                  </a:extLst>
                </a:gridCol>
                <a:gridCol w="1156986">
                  <a:extLst>
                    <a:ext uri="{9D8B030D-6E8A-4147-A177-3AD203B41FA5}">
                      <a16:colId xmlns:a16="http://schemas.microsoft.com/office/drawing/2014/main" val="3988722494"/>
                    </a:ext>
                  </a:extLst>
                </a:gridCol>
                <a:gridCol w="1661160">
                  <a:extLst>
                    <a:ext uri="{9D8B030D-6E8A-4147-A177-3AD203B41FA5}">
                      <a16:colId xmlns:a16="http://schemas.microsoft.com/office/drawing/2014/main" val="3646492641"/>
                    </a:ext>
                  </a:extLst>
                </a:gridCol>
                <a:gridCol w="1630680">
                  <a:extLst>
                    <a:ext uri="{9D8B030D-6E8A-4147-A177-3AD203B41FA5}">
                      <a16:colId xmlns:a16="http://schemas.microsoft.com/office/drawing/2014/main" val="3272315237"/>
                    </a:ext>
                  </a:extLst>
                </a:gridCol>
                <a:gridCol w="5889888">
                  <a:extLst>
                    <a:ext uri="{9D8B030D-6E8A-4147-A177-3AD203B41FA5}">
                      <a16:colId xmlns:a16="http://schemas.microsoft.com/office/drawing/2014/main" val="3053410280"/>
                    </a:ext>
                  </a:extLst>
                </a:gridCol>
              </a:tblGrid>
              <a:tr h="202680">
                <a:tc>
                  <a:txBody>
                    <a:bodyPr/>
                    <a:lstStyle/>
                    <a:p>
                      <a:pPr algn="ctr"/>
                      <a:r>
                        <a:rPr lang="en-US" sz="2800" b="1" strike="noStrike" spc="-1" dirty="0">
                          <a:solidFill>
                            <a:schemeClr val="dk1"/>
                          </a:solidFill>
                          <a:latin typeface="Calibri"/>
                        </a:rPr>
                        <a:t>ISOLDE</a:t>
                      </a:r>
                      <a:endParaRPr lang="en-US" sz="2200" b="0" strike="noStrike" spc="-1" dirty="0">
                        <a:solidFill>
                          <a:srgbClr val="000000"/>
                        </a:solidFill>
                        <a:latin typeface="Arial"/>
                      </a:endParaRPr>
                    </a:p>
                  </a:txBody>
                  <a:tcPr anchor="ct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4">
                        <a:tint val="40000"/>
                      </a:schemeClr>
                    </a:solidFill>
                  </a:tcPr>
                </a:tc>
                <a:tc>
                  <a:txBody>
                    <a:bodyPr/>
                    <a:lstStyle/>
                    <a:p>
                      <a:pPr algn="ctr" defTabSz="914400">
                        <a:lnSpc>
                          <a:spcPct val="100000"/>
                        </a:lnSpc>
                        <a:tabLst>
                          <a:tab pos="0" algn="l"/>
                        </a:tabLst>
                      </a:pPr>
                      <a:r>
                        <a:rPr lang="en-US" sz="2200" b="0" strike="noStrike" spc="-1" dirty="0">
                          <a:solidFill>
                            <a:schemeClr val="dk1"/>
                          </a:solidFill>
                          <a:latin typeface="Calibri"/>
                        </a:rPr>
                        <a:t>GPS </a:t>
                      </a:r>
                      <a:r>
                        <a:rPr lang="en-US" sz="2200" b="0" strike="noStrike" spc="-1" dirty="0" err="1">
                          <a:solidFill>
                            <a:schemeClr val="dk1"/>
                          </a:solidFill>
                          <a:latin typeface="Calibri"/>
                        </a:rPr>
                        <a:t>n.a.</a:t>
                      </a:r>
                      <a:endParaRPr lang="en-US" sz="2200" b="0" strike="noStrike" spc="-1" dirty="0">
                        <a:solidFill>
                          <a:srgbClr val="000000"/>
                        </a:solidFill>
                        <a:latin typeface="Times New Roman"/>
                      </a:endParaRPr>
                    </a:p>
                  </a:txBody>
                  <a:tcPr anchor="ctr">
                    <a:lnL w="12240">
                      <a:solidFill>
                        <a:srgbClr val="FFFFFF"/>
                      </a:solidFill>
                      <a:prstDash val="solid"/>
                    </a:lnL>
                    <a:lnR w="12240" cap="flat" cmpd="sng" algn="ctr">
                      <a:solidFill>
                        <a:srgbClr val="FFFFFF"/>
                      </a:solidFill>
                      <a:prstDash val="solid"/>
                      <a:round/>
                      <a:headEnd type="none" w="med" len="med"/>
                      <a:tailEnd type="none" w="med" len="med"/>
                    </a:lnR>
                    <a:lnT w="12240">
                      <a:solidFill>
                        <a:srgbClr val="FFFFFF"/>
                      </a:solidFill>
                      <a:prstDash val="solid"/>
                    </a:lnT>
                    <a:lnB w="12240">
                      <a:solidFill>
                        <a:srgbClr val="FFFFFF"/>
                      </a:solidFill>
                      <a:prstDash val="solid"/>
                    </a:lnB>
                    <a:solidFill>
                      <a:schemeClr val="accent4">
                        <a:tint val="40000"/>
                      </a:schemeClr>
                    </a:solidFill>
                  </a:tcPr>
                </a:tc>
                <a:tc>
                  <a:txBody>
                    <a:bodyPr/>
                    <a:lstStyle/>
                    <a:p>
                      <a:pPr algn="ctr" defTabSz="914400">
                        <a:lnSpc>
                          <a:spcPct val="100000"/>
                        </a:lnSpc>
                        <a:tabLst>
                          <a:tab pos="0" algn="l"/>
                        </a:tabLst>
                      </a:pPr>
                      <a:r>
                        <a:rPr lang="en-US" sz="2200" b="0" strike="noStrike" spc="-1" dirty="0">
                          <a:solidFill>
                            <a:srgbClr val="000000"/>
                          </a:solidFill>
                          <a:latin typeface="+mn-lt"/>
                          <a:cs typeface="Times New Roman" panose="02020603050405020304" pitchFamily="18" charset="0"/>
                        </a:rPr>
                        <a:t>HRS 97.0 %</a:t>
                      </a:r>
                    </a:p>
                  </a:txBody>
                  <a:tcPr anchor="ctr">
                    <a:lnL w="12240" cap="flat" cmpd="sng" algn="ctr">
                      <a:solidFill>
                        <a:srgbClr val="FFFFFF"/>
                      </a:solidFill>
                      <a:prstDash val="solid"/>
                      <a:round/>
                      <a:headEnd type="none" w="med" len="med"/>
                      <a:tailEnd type="none" w="med" len="med"/>
                    </a:lnL>
                    <a:lnR w="12240" cap="flat" cmpd="sng" algn="ctr">
                      <a:solidFill>
                        <a:srgbClr val="FFFFFF"/>
                      </a:solidFill>
                      <a:prstDash val="solid"/>
                      <a:round/>
                      <a:headEnd type="none" w="med" len="med"/>
                      <a:tailEnd type="none" w="med" len="med"/>
                    </a:lnR>
                    <a:lnT w="12240" cap="flat" cmpd="sng" algn="ctr">
                      <a:solidFill>
                        <a:srgbClr val="FFFFFF"/>
                      </a:solidFill>
                      <a:prstDash val="solid"/>
                      <a:round/>
                      <a:headEnd type="none" w="med" len="med"/>
                      <a:tailEnd type="none" w="med" len="med"/>
                    </a:lnT>
                    <a:lnB w="12240" cap="flat" cmpd="sng" algn="ctr">
                      <a:solidFill>
                        <a:srgbClr val="FFFFFF"/>
                      </a:solidFill>
                      <a:prstDash val="solid"/>
                      <a:round/>
                      <a:headEnd type="none" w="med" len="med"/>
                      <a:tailEnd type="none" w="med" len="med"/>
                    </a:lnB>
                    <a:solidFill>
                      <a:schemeClr val="accent4">
                        <a:tint val="40000"/>
                      </a:schemeClr>
                    </a:solidFill>
                  </a:tcPr>
                </a:tc>
                <a:tc>
                  <a:txBody>
                    <a:bodyPr/>
                    <a:lstStyle/>
                    <a:p>
                      <a:pPr algn="ctr" defTabSz="914400">
                        <a:lnSpc>
                          <a:spcPct val="100000"/>
                        </a:lnSpc>
                        <a:tabLst>
                          <a:tab pos="0" algn="l"/>
                        </a:tabLst>
                      </a:pPr>
                      <a:r>
                        <a:rPr lang="en-US" sz="2200" b="0" strike="noStrike" spc="-1" dirty="0">
                          <a:solidFill>
                            <a:srgbClr val="000000"/>
                          </a:solidFill>
                          <a:latin typeface="+mn-lt"/>
                          <a:cs typeface="Times New Roman" panose="02020603050405020304" pitchFamily="18" charset="0"/>
                        </a:rPr>
                        <a:t>HIE 97.5%</a:t>
                      </a:r>
                    </a:p>
                  </a:txBody>
                  <a:tcPr anchor="ctr">
                    <a:lnL w="12240" cap="flat" cmpd="sng" algn="ctr">
                      <a:solidFill>
                        <a:srgbClr val="FFFFFF"/>
                      </a:solidFill>
                      <a:prstDash val="solid"/>
                      <a:round/>
                      <a:headEnd type="none" w="med" len="med"/>
                      <a:tailEnd type="none" w="med" len="med"/>
                    </a:lnL>
                    <a:lnR w="12240">
                      <a:solidFill>
                        <a:srgbClr val="FFFFFF"/>
                      </a:solidFill>
                      <a:prstDash val="solid"/>
                    </a:lnR>
                    <a:lnT w="12240" cap="flat" cmpd="sng" algn="ctr">
                      <a:solidFill>
                        <a:srgbClr val="FFFFFF"/>
                      </a:solidFill>
                      <a:prstDash val="solid"/>
                      <a:round/>
                      <a:headEnd type="none" w="med" len="med"/>
                      <a:tailEnd type="none" w="med" len="med"/>
                    </a:lnT>
                    <a:lnB w="12240" cap="flat" cmpd="sng" algn="ctr">
                      <a:solidFill>
                        <a:srgbClr val="FFFFFF"/>
                      </a:solidFill>
                      <a:prstDash val="solid"/>
                      <a:round/>
                      <a:headEnd type="none" w="med" len="med"/>
                      <a:tailEnd type="none" w="med" len="med"/>
                    </a:lnB>
                    <a:solidFill>
                      <a:schemeClr val="accent4">
                        <a:tint val="40000"/>
                      </a:schemeClr>
                    </a:solidFill>
                  </a:tcPr>
                </a:tc>
                <a:tc>
                  <a:txBody>
                    <a:bodyPr/>
                    <a:lstStyle/>
                    <a:p>
                      <a:r>
                        <a:rPr lang="en-US" sz="2200" b="0" strike="noStrike" spc="-1" dirty="0">
                          <a:solidFill>
                            <a:schemeClr val="dk1"/>
                          </a:solidFill>
                          <a:latin typeface="Calibri"/>
                        </a:rPr>
                        <a:t>Supervision: </a:t>
                      </a:r>
                      <a:r>
                        <a:rPr lang="en-GB" sz="2200" b="0" strike="noStrike" spc="-1" dirty="0" err="1">
                          <a:solidFill>
                            <a:schemeClr val="dk1"/>
                          </a:solidFill>
                          <a:latin typeface="+mn-lt"/>
                        </a:rPr>
                        <a:t>Leftéris</a:t>
                      </a:r>
                      <a:r>
                        <a:rPr lang="en-GB" sz="2200" b="0" strike="noStrike" spc="-1" dirty="0">
                          <a:solidFill>
                            <a:schemeClr val="dk1"/>
                          </a:solidFill>
                          <a:latin typeface="+mn-lt"/>
                        </a:rPr>
                        <a:t> </a:t>
                      </a:r>
                      <a:r>
                        <a:rPr lang="en-GB" sz="2200" b="0" strike="noStrike" spc="-1" dirty="0" err="1">
                          <a:solidFill>
                            <a:schemeClr val="dk1"/>
                          </a:solidFill>
                          <a:latin typeface="+mn-lt"/>
                        </a:rPr>
                        <a:t>Fadakis</a:t>
                      </a:r>
                      <a:r>
                        <a:rPr lang="en-GB" sz="2200" b="0" strike="noStrike" spc="-1" dirty="0">
                          <a:solidFill>
                            <a:schemeClr val="dk1"/>
                          </a:solidFill>
                          <a:latin typeface="+mn-lt"/>
                        </a:rPr>
                        <a:t> </a:t>
                      </a:r>
                      <a:r>
                        <a:rPr lang="en-US" sz="2200" b="0" strike="noStrike" spc="-1" dirty="0">
                          <a:solidFill>
                            <a:schemeClr val="dk1"/>
                          </a:solidFill>
                          <a:latin typeface="Wingdings"/>
                        </a:rPr>
                        <a:t></a:t>
                      </a:r>
                      <a:r>
                        <a:rPr lang="en-US" sz="2200" b="0" strike="noStrike" spc="-1" dirty="0">
                          <a:solidFill>
                            <a:schemeClr val="dk1"/>
                          </a:solidFill>
                          <a:latin typeface="Calibri"/>
                        </a:rPr>
                        <a:t> </a:t>
                      </a:r>
                      <a:r>
                        <a:rPr lang="en-GB" sz="2200" b="0" strike="noStrike" spc="-1" dirty="0">
                          <a:solidFill>
                            <a:schemeClr val="dk1"/>
                          </a:solidFill>
                          <a:latin typeface="+mn-lt"/>
                        </a:rPr>
                        <a:t>Erwin </a:t>
                      </a:r>
                      <a:r>
                        <a:rPr lang="en-GB" sz="2200" b="0" strike="noStrike" spc="-1" dirty="0" err="1">
                          <a:solidFill>
                            <a:schemeClr val="dk1"/>
                          </a:solidFill>
                          <a:latin typeface="+mn-lt"/>
                        </a:rPr>
                        <a:t>Siesling</a:t>
                      </a:r>
                      <a:endParaRPr lang="en-US" sz="2200" b="0" strike="noStrike" spc="-1" dirty="0">
                        <a:solidFill>
                          <a:srgbClr val="000000"/>
                        </a:solidFill>
                        <a:latin typeface="Arial"/>
                      </a:endParaRPr>
                    </a:p>
                  </a:txBody>
                  <a:tcPr anchor="ct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4">
                        <a:tint val="40000"/>
                      </a:schemeClr>
                    </a:solidFill>
                  </a:tcPr>
                </a:tc>
                <a:extLst>
                  <a:ext uri="{0D108BD9-81ED-4DB2-BD59-A6C34878D82A}">
                    <a16:rowId xmlns:a16="http://schemas.microsoft.com/office/drawing/2014/main" val="3967237138"/>
                  </a:ext>
                </a:extLst>
              </a:tr>
            </a:tbl>
          </a:graphicData>
        </a:graphic>
      </p:graphicFrame>
    </p:spTree>
    <p:extLst>
      <p:ext uri="{BB962C8B-B14F-4D97-AF65-F5344CB8AC3E}">
        <p14:creationId xmlns:p14="http://schemas.microsoft.com/office/powerpoint/2010/main" val="9427687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B040DE-3359-554A-4492-32ACE25C3D38}"/>
              </a:ext>
            </a:extLst>
          </p:cNvPr>
          <p:cNvSpPr>
            <a:spLocks noGrp="1"/>
          </p:cNvSpPr>
          <p:nvPr>
            <p:ph type="title"/>
          </p:nvPr>
        </p:nvSpPr>
        <p:spPr/>
        <p:txBody>
          <a:bodyPr/>
          <a:lstStyle/>
          <a:p>
            <a:r>
              <a:rPr lang="en-US" dirty="0"/>
              <a:t>Summary of PS</a:t>
            </a:r>
            <a:endParaRPr lang="en-GB" dirty="0"/>
          </a:p>
        </p:txBody>
      </p:sp>
      <p:sp>
        <p:nvSpPr>
          <p:cNvPr id="3" name="Content Placeholder 2">
            <a:extLst>
              <a:ext uri="{FF2B5EF4-FFF2-40B4-BE49-F238E27FC236}">
                <a16:creationId xmlns:a16="http://schemas.microsoft.com/office/drawing/2014/main" id="{D09480A4-01C4-CAA0-5B50-1AB3F60DC390}"/>
              </a:ext>
            </a:extLst>
          </p:cNvPr>
          <p:cNvSpPr>
            <a:spLocks noGrp="1"/>
          </p:cNvSpPr>
          <p:nvPr>
            <p:ph idx="1"/>
          </p:nvPr>
        </p:nvSpPr>
        <p:spPr>
          <a:xfrm>
            <a:off x="336430" y="1497330"/>
            <a:ext cx="11479332" cy="4828222"/>
          </a:xfrm>
        </p:spPr>
        <p:txBody>
          <a:bodyPr>
            <a:normAutofit/>
          </a:bodyPr>
          <a:lstStyle/>
          <a:p>
            <a:r>
              <a:rPr lang="en-US" dirty="0"/>
              <a:t>Activities:</a:t>
            </a:r>
          </a:p>
          <a:p>
            <a:pPr lvl="1"/>
            <a:r>
              <a:rPr lang="en-GB" dirty="0"/>
              <a:t>Bunch length scanning for AD MD to optimise antiproton yield</a:t>
            </a:r>
          </a:p>
          <a:p>
            <a:pPr lvl="1"/>
            <a:r>
              <a:rPr lang="en-GB" dirty="0"/>
              <a:t>TOF beam setup remains at 28ns for now, pending the need to accommodate longer bunch length for big EAST parasitic TOF beam</a:t>
            </a:r>
          </a:p>
          <a:p>
            <a:pPr lvl="1"/>
            <a:r>
              <a:rPr lang="en-GB" dirty="0"/>
              <a:t>BLM monitoring restored for all cycles in PS ring and TT2</a:t>
            </a:r>
          </a:p>
          <a:p>
            <a:pPr lvl="1"/>
            <a:r>
              <a:rPr lang="en-GB" dirty="0"/>
              <a:t>PSB-&gt;PS energy matching for all beams</a:t>
            </a:r>
          </a:p>
          <a:p>
            <a:pPr lvl="1"/>
            <a:endParaRPr lang="en-US" dirty="0"/>
          </a:p>
          <a:p>
            <a:r>
              <a:rPr lang="en-GB" dirty="0"/>
              <a:t>Issues</a:t>
            </a:r>
            <a:r>
              <a:rPr lang="en-GB" b="1" dirty="0"/>
              <a:t>:</a:t>
            </a:r>
          </a:p>
          <a:p>
            <a:pPr lvl="1"/>
            <a:r>
              <a:rPr lang="en-GB" dirty="0"/>
              <a:t>LHC beam splitting issues on Saturday when 2 bunches had higher intensities</a:t>
            </a:r>
          </a:p>
          <a:p>
            <a:pPr lvl="2"/>
            <a:r>
              <a:rPr lang="en-GB" dirty="0"/>
              <a:t>Solved with manual adjustment after the LHC fill</a:t>
            </a:r>
          </a:p>
          <a:p>
            <a:pPr lvl="1"/>
            <a:r>
              <a:rPr lang="en-GB" dirty="0"/>
              <a:t>Affected by electrical glitch on Friday evening </a:t>
            </a:r>
          </a:p>
          <a:p>
            <a:pPr lvl="1"/>
            <a:r>
              <a:rPr lang="en-GB" dirty="0"/>
              <a:t>Power converter water cooling fault in F16 and adjustment on Sunday</a:t>
            </a:r>
          </a:p>
          <a:p>
            <a:pPr lvl="1"/>
            <a:endParaRPr lang="en-GB" dirty="0"/>
          </a:p>
          <a:p>
            <a:pPr lvl="1"/>
            <a:endParaRPr lang="en-GB" dirty="0"/>
          </a:p>
        </p:txBody>
      </p:sp>
      <p:sp>
        <p:nvSpPr>
          <p:cNvPr id="4" name="Date Placeholder 3">
            <a:extLst>
              <a:ext uri="{FF2B5EF4-FFF2-40B4-BE49-F238E27FC236}">
                <a16:creationId xmlns:a16="http://schemas.microsoft.com/office/drawing/2014/main" id="{910C5A01-AE08-EAC5-1B47-7B5A5624442F}"/>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July 16, 2024</a:t>
            </a:r>
          </a:p>
        </p:txBody>
      </p:sp>
      <p:sp>
        <p:nvSpPr>
          <p:cNvPr id="5" name="Footer Placeholder 4">
            <a:extLst>
              <a:ext uri="{FF2B5EF4-FFF2-40B4-BE49-F238E27FC236}">
                <a16:creationId xmlns:a16="http://schemas.microsoft.com/office/drawing/2014/main" id="{337C0DAB-3452-32F1-C0CF-349F2B296121}"/>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Facilities Operation Meeting (FOM) week 28 of 2024</a:t>
            </a:r>
          </a:p>
        </p:txBody>
      </p:sp>
      <p:sp>
        <p:nvSpPr>
          <p:cNvPr id="6" name="Slide Number Placeholder 5">
            <a:extLst>
              <a:ext uri="{FF2B5EF4-FFF2-40B4-BE49-F238E27FC236}">
                <a16:creationId xmlns:a16="http://schemas.microsoft.com/office/drawing/2014/main" id="{58B6157F-7720-B89B-6EC5-283CBB9DF654}"/>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4AEE9E4-A26E-440D-8E11-BACFB577A6E4}" type="slidenum">
              <a:rPr kumimoji="0" lang="en-US" sz="12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7" name="Table 6">
            <a:extLst>
              <a:ext uri="{FF2B5EF4-FFF2-40B4-BE49-F238E27FC236}">
                <a16:creationId xmlns:a16="http://schemas.microsoft.com/office/drawing/2014/main" id="{5918C2ED-CA7B-DB2C-A274-34A1DC86E8C4}"/>
              </a:ext>
            </a:extLst>
          </p:cNvPr>
          <p:cNvGraphicFramePr>
            <a:graphicFrameLocks noGrp="1"/>
          </p:cNvGraphicFramePr>
          <p:nvPr>
            <p:extLst>
              <p:ext uri="{D42A27DB-BD31-4B8C-83A1-F6EECF244321}">
                <p14:modId xmlns:p14="http://schemas.microsoft.com/office/powerpoint/2010/main" val="2621455128"/>
              </p:ext>
            </p:extLst>
          </p:nvPr>
        </p:nvGraphicFramePr>
        <p:xfrm>
          <a:off x="668852" y="665452"/>
          <a:ext cx="11146910" cy="792480"/>
        </p:xfrm>
        <a:graphic>
          <a:graphicData uri="http://schemas.openxmlformats.org/drawingml/2006/table">
            <a:tbl>
              <a:tblPr>
                <a:tableStyleId>{46F890A9-2807-4EBB-B81D-B2AA78EC7F39}</a:tableStyleId>
              </a:tblPr>
              <a:tblGrid>
                <a:gridCol w="1088399">
                  <a:extLst>
                    <a:ext uri="{9D8B030D-6E8A-4147-A177-3AD203B41FA5}">
                      <a16:colId xmlns:a16="http://schemas.microsoft.com/office/drawing/2014/main" val="2024040988"/>
                    </a:ext>
                  </a:extLst>
                </a:gridCol>
                <a:gridCol w="1016712">
                  <a:extLst>
                    <a:ext uri="{9D8B030D-6E8A-4147-A177-3AD203B41FA5}">
                      <a16:colId xmlns:a16="http://schemas.microsoft.com/office/drawing/2014/main" val="1916277502"/>
                    </a:ext>
                  </a:extLst>
                </a:gridCol>
                <a:gridCol w="883528">
                  <a:extLst>
                    <a:ext uri="{9D8B030D-6E8A-4147-A177-3AD203B41FA5}">
                      <a16:colId xmlns:a16="http://schemas.microsoft.com/office/drawing/2014/main" val="1630073010"/>
                    </a:ext>
                  </a:extLst>
                </a:gridCol>
                <a:gridCol w="1016712">
                  <a:extLst>
                    <a:ext uri="{9D8B030D-6E8A-4147-A177-3AD203B41FA5}">
                      <a16:colId xmlns:a16="http://schemas.microsoft.com/office/drawing/2014/main" val="1126556256"/>
                    </a:ext>
                  </a:extLst>
                </a:gridCol>
                <a:gridCol w="1016712">
                  <a:extLst>
                    <a:ext uri="{9D8B030D-6E8A-4147-A177-3AD203B41FA5}">
                      <a16:colId xmlns:a16="http://schemas.microsoft.com/office/drawing/2014/main" val="875134849"/>
                    </a:ext>
                  </a:extLst>
                </a:gridCol>
                <a:gridCol w="1016712">
                  <a:extLst>
                    <a:ext uri="{9D8B030D-6E8A-4147-A177-3AD203B41FA5}">
                      <a16:colId xmlns:a16="http://schemas.microsoft.com/office/drawing/2014/main" val="2451125037"/>
                    </a:ext>
                  </a:extLst>
                </a:gridCol>
                <a:gridCol w="1196111">
                  <a:extLst>
                    <a:ext uri="{9D8B030D-6E8A-4147-A177-3AD203B41FA5}">
                      <a16:colId xmlns:a16="http://schemas.microsoft.com/office/drawing/2014/main" val="2910954186"/>
                    </a:ext>
                  </a:extLst>
                </a:gridCol>
                <a:gridCol w="3912024">
                  <a:extLst>
                    <a:ext uri="{9D8B030D-6E8A-4147-A177-3AD203B41FA5}">
                      <a16:colId xmlns:a16="http://schemas.microsoft.com/office/drawing/2014/main" val="3062130870"/>
                    </a:ext>
                  </a:extLst>
                </a:gridCol>
              </a:tblGrid>
              <a:tr h="292114">
                <a:tc rowSpan="2">
                  <a:txBody>
                    <a:bodyPr/>
                    <a:lstStyle/>
                    <a:p>
                      <a:pPr algn="ctr" defTabSz="914400">
                        <a:lnSpc>
                          <a:spcPct val="100000"/>
                        </a:lnSpc>
                      </a:pPr>
                      <a:r>
                        <a:rPr lang="en-US" sz="4000" b="1" strike="noStrike" spc="-1" dirty="0">
                          <a:solidFill>
                            <a:schemeClr val="dk1"/>
                          </a:solidFill>
                        </a:rPr>
                        <a:t>PS</a:t>
                      </a:r>
                      <a:endParaRPr lang="en-US" sz="4400" b="0" strike="noStrike" spc="-1" dirty="0">
                        <a:solidFill>
                          <a:srgbClr val="000000"/>
                        </a:solidFill>
                        <a:latin typeface="Arial"/>
                      </a:endParaRPr>
                    </a:p>
                  </a:txBody>
                  <a:tcPr anchor="ctr">
                    <a:solidFill>
                      <a:srgbClr val="D2DFEF"/>
                    </a:solidFill>
                  </a:tcPr>
                </a:tc>
                <a:tc>
                  <a:txBody>
                    <a:bodyPr/>
                    <a:lstStyle/>
                    <a:p>
                      <a:pPr algn="ctr" defTabSz="914400">
                        <a:lnSpc>
                          <a:spcPct val="100000"/>
                        </a:lnSpc>
                      </a:pPr>
                      <a:r>
                        <a:rPr lang="en-GB" sz="2000" b="0" strike="noStrike" spc="-1" dirty="0">
                          <a:solidFill>
                            <a:schemeClr val="dk1"/>
                          </a:solidFill>
                        </a:rPr>
                        <a:t>EAST N</a:t>
                      </a:r>
                      <a:endParaRPr lang="en-US" sz="2000" b="0" strike="noStrike" spc="-1" dirty="0">
                        <a:solidFill>
                          <a:srgbClr val="000000"/>
                        </a:solidFill>
                        <a:latin typeface="Arial"/>
                      </a:endParaRPr>
                    </a:p>
                  </a:txBody>
                  <a:tcPr anchor="ctr">
                    <a:solidFill>
                      <a:srgbClr val="D2DFEF"/>
                    </a:solidFill>
                  </a:tcPr>
                </a:tc>
                <a:tc>
                  <a:txBody>
                    <a:bodyPr/>
                    <a:lstStyle/>
                    <a:p>
                      <a:pPr algn="ctr" defTabSz="914400">
                        <a:lnSpc>
                          <a:spcPct val="100000"/>
                        </a:lnSpc>
                      </a:pPr>
                      <a:r>
                        <a:rPr lang="en-GB" sz="2000" b="0" strike="noStrike" spc="-1" dirty="0">
                          <a:solidFill>
                            <a:schemeClr val="dk1"/>
                          </a:solidFill>
                        </a:rPr>
                        <a:t>95.4 %</a:t>
                      </a:r>
                      <a:endParaRPr lang="en-US" sz="2000" b="0" strike="noStrike" spc="-1" dirty="0">
                        <a:solidFill>
                          <a:srgbClr val="000000"/>
                        </a:solidFill>
                        <a:latin typeface="Arial"/>
                      </a:endParaRPr>
                    </a:p>
                  </a:txBody>
                  <a:tcPr anchor="ctr">
                    <a:solidFill>
                      <a:srgbClr val="D2DFEF"/>
                    </a:solidFill>
                  </a:tcPr>
                </a:tc>
                <a:tc>
                  <a:txBody>
                    <a:bodyPr/>
                    <a:lstStyle/>
                    <a:p>
                      <a:pPr algn="ctr" defTabSz="914400">
                        <a:lnSpc>
                          <a:spcPct val="100000"/>
                        </a:lnSpc>
                      </a:pPr>
                      <a:r>
                        <a:rPr lang="en-GB" sz="2000" b="0" strike="noStrike" spc="-1" dirty="0">
                          <a:solidFill>
                            <a:schemeClr val="dk1"/>
                          </a:solidFill>
                        </a:rPr>
                        <a:t>EAST T8</a:t>
                      </a:r>
                      <a:endParaRPr lang="en-US" sz="2000" b="0" strike="noStrike" spc="-1" dirty="0">
                        <a:solidFill>
                          <a:srgbClr val="000000"/>
                        </a:solidFill>
                        <a:latin typeface="Arial"/>
                      </a:endParaRPr>
                    </a:p>
                  </a:txBody>
                  <a:tcPr anchor="ctr">
                    <a:solidFill>
                      <a:srgbClr val="D2DFE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b="0" strike="noStrike" spc="-1" dirty="0">
                          <a:solidFill>
                            <a:schemeClr val="dk1"/>
                          </a:solidFill>
                        </a:rPr>
                        <a:t>95.4 %</a:t>
                      </a:r>
                      <a:endParaRPr lang="en-US" sz="2000" b="0" strike="noStrike" spc="-1" dirty="0">
                        <a:solidFill>
                          <a:srgbClr val="000000"/>
                        </a:solidFill>
                        <a:latin typeface="Arial"/>
                      </a:endParaRPr>
                    </a:p>
                  </a:txBody>
                  <a:tcPr anchor="ctr">
                    <a:solidFill>
                      <a:srgbClr val="D2DFEF"/>
                    </a:solidFill>
                  </a:tcPr>
                </a:tc>
                <a:tc>
                  <a:txBody>
                    <a:bodyPr/>
                    <a:lstStyle/>
                    <a:p>
                      <a:pPr algn="ctr" defTabSz="914400">
                        <a:lnSpc>
                          <a:spcPct val="100000"/>
                        </a:lnSpc>
                        <a:tabLst>
                          <a:tab pos="0" algn="l"/>
                        </a:tabLst>
                      </a:pPr>
                      <a:r>
                        <a:rPr lang="en-GB" sz="2000" b="0" strike="noStrike" spc="-1" dirty="0">
                          <a:solidFill>
                            <a:schemeClr val="dk1"/>
                          </a:solidFill>
                        </a:rPr>
                        <a:t>EAST T9</a:t>
                      </a:r>
                      <a:endParaRPr lang="en-US" sz="2000" b="0" strike="noStrike" spc="-1" dirty="0">
                        <a:solidFill>
                          <a:srgbClr val="000000"/>
                        </a:solidFill>
                        <a:latin typeface="Arial"/>
                      </a:endParaRPr>
                    </a:p>
                  </a:txBody>
                  <a:tcPr anchor="ctr">
                    <a:solidFill>
                      <a:srgbClr val="D2DFE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tab pos="0" algn="l"/>
                        </a:tabLst>
                        <a:defRPr/>
                      </a:pPr>
                      <a:r>
                        <a:rPr lang="en-GB" sz="2000" b="0" strike="noStrike" spc="-1" dirty="0">
                          <a:solidFill>
                            <a:schemeClr val="dk1"/>
                          </a:solidFill>
                        </a:rPr>
                        <a:t>95.4 %</a:t>
                      </a:r>
                      <a:endParaRPr lang="en-US" sz="2000" b="0" strike="noStrike" spc="-1" dirty="0">
                        <a:solidFill>
                          <a:srgbClr val="000000"/>
                        </a:solidFill>
                        <a:latin typeface="Arial"/>
                      </a:endParaRPr>
                    </a:p>
                  </a:txBody>
                  <a:tcPr anchor="ctr">
                    <a:solidFill>
                      <a:srgbClr val="D2DFEF"/>
                    </a:solidFill>
                  </a:tcPr>
                </a:tc>
                <a:tc rowSpan="2">
                  <a:txBody>
                    <a:bodyPr/>
                    <a:lstStyle/>
                    <a:p>
                      <a:pPr defTabSz="914400">
                        <a:lnSpc>
                          <a:spcPct val="100000"/>
                        </a:lnSpc>
                        <a:tabLst>
                          <a:tab pos="0" algn="l"/>
                        </a:tabLst>
                      </a:pPr>
                      <a:r>
                        <a:rPr lang="en-US" sz="2000" b="0" strike="noStrike" spc="-1" dirty="0">
                          <a:solidFill>
                            <a:schemeClr val="dk1"/>
                          </a:solidFill>
                        </a:rPr>
                        <a:t>Coordination: Yann </a:t>
                      </a:r>
                      <a:r>
                        <a:rPr lang="en-US" sz="2000" b="0" strike="noStrike" spc="-1" dirty="0" err="1">
                          <a:solidFill>
                            <a:schemeClr val="dk1"/>
                          </a:solidFill>
                        </a:rPr>
                        <a:t>Dutheil</a:t>
                      </a:r>
                      <a:endParaRPr lang="en-US" sz="2000" b="0" strike="noStrike" spc="-1" dirty="0">
                        <a:solidFill>
                          <a:srgbClr val="000000"/>
                        </a:solidFill>
                      </a:endParaRPr>
                    </a:p>
                    <a:p>
                      <a:pPr defTabSz="914400">
                        <a:lnSpc>
                          <a:spcPct val="100000"/>
                        </a:lnSpc>
                        <a:tabLst>
                          <a:tab pos="0" algn="l"/>
                        </a:tabLst>
                      </a:pPr>
                      <a:r>
                        <a:rPr lang="en-US" sz="2000" b="0" strike="noStrike" spc="-1" dirty="0">
                          <a:solidFill>
                            <a:schemeClr val="dk1"/>
                          </a:solidFill>
                          <a:latin typeface="Wingdings" panose="05000000000000000000" pitchFamily="2" charset="2"/>
                        </a:rPr>
                        <a:t>      </a:t>
                      </a:r>
                      <a:r>
                        <a:rPr lang="en-US" sz="2000" b="0" strike="noStrike" spc="-1" dirty="0">
                          <a:solidFill>
                            <a:schemeClr val="dk1"/>
                          </a:solidFill>
                        </a:rPr>
                        <a:t> Bettina </a:t>
                      </a:r>
                      <a:r>
                        <a:rPr lang="en-US" sz="2000" b="0" strike="noStrike" spc="-1" dirty="0" err="1">
                          <a:solidFill>
                            <a:schemeClr val="dk1"/>
                          </a:solidFill>
                        </a:rPr>
                        <a:t>Mikulec</a:t>
                      </a:r>
                      <a:endParaRPr lang="en-US" sz="2000" b="0" strike="noStrike" spc="-1" dirty="0">
                        <a:solidFill>
                          <a:srgbClr val="000000"/>
                        </a:solidFill>
                        <a:latin typeface="Arial"/>
                      </a:endParaRPr>
                    </a:p>
                  </a:txBody>
                  <a:tcPr anchor="ctr">
                    <a:solidFill>
                      <a:srgbClr val="D2DFEF"/>
                    </a:solidFill>
                  </a:tcPr>
                </a:tc>
                <a:extLst>
                  <a:ext uri="{0D108BD9-81ED-4DB2-BD59-A6C34878D82A}">
                    <a16:rowId xmlns:a16="http://schemas.microsoft.com/office/drawing/2014/main" val="151813186"/>
                  </a:ext>
                </a:extLst>
              </a:tr>
              <a:tr h="292114">
                <a:tc vMerge="1">
                  <a:txBody>
                    <a:bodyPr/>
                    <a:lstStyle/>
                    <a:p>
                      <a:endParaRPr lang="en-US" sz="1800" b="0" strike="noStrike" spc="-1">
                        <a:solidFill>
                          <a:srgbClr val="000000"/>
                        </a:solidFill>
                        <a:latin typeface="Arial"/>
                      </a:endParaRPr>
                    </a:p>
                  </a:txBody>
                  <a:tcPr marL="90000" marR="90000">
                    <a:lnL>
                      <a:noFill/>
                    </a:lnL>
                    <a:lnR>
                      <a:noFill/>
                    </a:lnR>
                    <a:lnT>
                      <a:noFill/>
                    </a:lnT>
                    <a:lnB>
                      <a:noFill/>
                    </a:lnB>
                    <a:solidFill>
                      <a:srgbClr val="729FCF"/>
                    </a:solidFill>
                  </a:tcPr>
                </a:tc>
                <a:tc>
                  <a:txBody>
                    <a:bodyPr/>
                    <a:lstStyle/>
                    <a:p>
                      <a:pPr algn="ctr" defTabSz="914400">
                        <a:lnSpc>
                          <a:spcPct val="100000"/>
                        </a:lnSpc>
                      </a:pPr>
                      <a:r>
                        <a:rPr lang="en-GB" sz="2000" b="0" strike="noStrike" spc="-1" dirty="0">
                          <a:solidFill>
                            <a:schemeClr val="dk1"/>
                          </a:solidFill>
                        </a:rPr>
                        <a:t>AD</a:t>
                      </a:r>
                      <a:endParaRPr lang="en-US" sz="2000" b="0" strike="noStrike" spc="-1" dirty="0">
                        <a:solidFill>
                          <a:srgbClr val="000000"/>
                        </a:solidFill>
                        <a:latin typeface="Arial"/>
                      </a:endParaRPr>
                    </a:p>
                  </a:txBody>
                  <a:tcPr anchor="ctr">
                    <a:solidFill>
                      <a:srgbClr val="D2DFEF"/>
                    </a:solidFill>
                  </a:tcPr>
                </a:tc>
                <a:tc>
                  <a:txBody>
                    <a:bodyPr/>
                    <a:lstStyle/>
                    <a:p>
                      <a:pPr algn="ctr" defTabSz="914400">
                        <a:lnSpc>
                          <a:spcPct val="100000"/>
                        </a:lnSpc>
                      </a:pPr>
                      <a:r>
                        <a:rPr lang="en-GB" sz="2000" b="0" strike="noStrike" spc="-1" dirty="0">
                          <a:solidFill>
                            <a:schemeClr val="dk1"/>
                          </a:solidFill>
                        </a:rPr>
                        <a:t>95.8 %</a:t>
                      </a:r>
                      <a:endParaRPr lang="en-US" sz="2000" b="0" strike="noStrike" spc="-1" dirty="0">
                        <a:solidFill>
                          <a:srgbClr val="000000"/>
                        </a:solidFill>
                        <a:latin typeface="Arial"/>
                      </a:endParaRPr>
                    </a:p>
                  </a:txBody>
                  <a:tcPr anchor="ctr">
                    <a:solidFill>
                      <a:srgbClr val="D2DFEF"/>
                    </a:solidFill>
                  </a:tcPr>
                </a:tc>
                <a:tc>
                  <a:txBody>
                    <a:bodyPr/>
                    <a:lstStyle/>
                    <a:p>
                      <a:pPr algn="ctr" defTabSz="914400">
                        <a:lnSpc>
                          <a:spcPct val="100000"/>
                        </a:lnSpc>
                      </a:pPr>
                      <a:r>
                        <a:rPr lang="en-GB" sz="2000" b="0" strike="noStrike" spc="-1" dirty="0" err="1">
                          <a:solidFill>
                            <a:schemeClr val="dk1"/>
                          </a:solidFill>
                        </a:rPr>
                        <a:t>nTOF</a:t>
                      </a:r>
                      <a:endParaRPr lang="en-US" sz="2000" b="0" strike="noStrike" spc="-1" dirty="0">
                        <a:solidFill>
                          <a:srgbClr val="000000"/>
                        </a:solidFill>
                        <a:latin typeface="Arial"/>
                      </a:endParaRPr>
                    </a:p>
                  </a:txBody>
                  <a:tcPr anchor="ctr">
                    <a:solidFill>
                      <a:srgbClr val="D2DFE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b="0" strike="noStrike" spc="-1" dirty="0">
                          <a:solidFill>
                            <a:schemeClr val="dk1"/>
                          </a:solidFill>
                        </a:rPr>
                        <a:t>95.8 %</a:t>
                      </a:r>
                      <a:endParaRPr lang="en-US" sz="2000" b="0" strike="noStrike" spc="-1" dirty="0">
                        <a:solidFill>
                          <a:srgbClr val="000000"/>
                        </a:solidFill>
                        <a:latin typeface="Arial"/>
                      </a:endParaRPr>
                    </a:p>
                  </a:txBody>
                  <a:tcPr anchor="ctr">
                    <a:solidFill>
                      <a:srgbClr val="D2DFEF"/>
                    </a:solidFill>
                  </a:tcPr>
                </a:tc>
                <a:tc>
                  <a:txBody>
                    <a:bodyPr/>
                    <a:lstStyle/>
                    <a:p>
                      <a:pPr algn="ctr" defTabSz="914400">
                        <a:lnSpc>
                          <a:spcPct val="100000"/>
                        </a:lnSpc>
                        <a:tabLst>
                          <a:tab pos="0" algn="l"/>
                        </a:tabLst>
                      </a:pPr>
                      <a:r>
                        <a:rPr lang="en-GB" sz="2000" b="0" strike="noStrike" spc="-1" dirty="0">
                          <a:solidFill>
                            <a:schemeClr val="dk1"/>
                          </a:solidFill>
                        </a:rPr>
                        <a:t>SPS</a:t>
                      </a:r>
                      <a:endParaRPr lang="en-US" sz="2000" b="0" strike="noStrike" spc="-1" dirty="0">
                        <a:solidFill>
                          <a:srgbClr val="000000"/>
                        </a:solidFill>
                        <a:latin typeface="Arial"/>
                      </a:endParaRPr>
                    </a:p>
                  </a:txBody>
                  <a:tcPr anchor="ctr">
                    <a:solidFill>
                      <a:srgbClr val="D2DFEF"/>
                    </a:solidFill>
                  </a:tcPr>
                </a:tc>
                <a:tc>
                  <a:txBody>
                    <a:bodyPr/>
                    <a:lstStyle/>
                    <a:p>
                      <a:pPr algn="ctr" defTabSz="914400">
                        <a:lnSpc>
                          <a:spcPct val="100000"/>
                        </a:lnSpc>
                      </a:pPr>
                      <a:r>
                        <a:rPr lang="en-GB" sz="2000" b="0" strike="noStrike" spc="-1" dirty="0">
                          <a:solidFill>
                            <a:schemeClr val="dk1"/>
                          </a:solidFill>
                        </a:rPr>
                        <a:t>95.8 %</a:t>
                      </a:r>
                      <a:endParaRPr lang="en-US" sz="2000" b="0" strike="noStrike" spc="-1" dirty="0">
                        <a:solidFill>
                          <a:srgbClr val="000000"/>
                        </a:solidFill>
                        <a:latin typeface="Arial"/>
                      </a:endParaRPr>
                    </a:p>
                  </a:txBody>
                  <a:tcPr anchor="ctr">
                    <a:solidFill>
                      <a:srgbClr val="D2DFEF"/>
                    </a:solidFill>
                  </a:tcPr>
                </a:tc>
                <a:tc vMerge="1">
                  <a:txBody>
                    <a:bodyPr/>
                    <a:lstStyle/>
                    <a:p>
                      <a:endParaRPr lang="en-US" sz="1800" b="0" strike="noStrike" spc="-1">
                        <a:solidFill>
                          <a:srgbClr val="000000"/>
                        </a:solidFill>
                        <a:latin typeface="Arial"/>
                      </a:endParaRPr>
                    </a:p>
                  </a:txBody>
                  <a:tcPr marL="90000" marR="90000">
                    <a:lnL>
                      <a:noFill/>
                    </a:lnL>
                    <a:lnR>
                      <a:noFill/>
                    </a:lnR>
                    <a:lnT>
                      <a:noFill/>
                    </a:lnT>
                    <a:lnB>
                      <a:noFill/>
                    </a:lnB>
                    <a:solidFill>
                      <a:srgbClr val="729FCF"/>
                    </a:solidFill>
                  </a:tcPr>
                </a:tc>
                <a:extLst>
                  <a:ext uri="{0D108BD9-81ED-4DB2-BD59-A6C34878D82A}">
                    <a16:rowId xmlns:a16="http://schemas.microsoft.com/office/drawing/2014/main" val="3806280165"/>
                  </a:ext>
                </a:extLst>
              </a:tr>
            </a:tbl>
          </a:graphicData>
        </a:graphic>
      </p:graphicFrame>
    </p:spTree>
    <p:extLst>
      <p:ext uri="{BB962C8B-B14F-4D97-AF65-F5344CB8AC3E}">
        <p14:creationId xmlns:p14="http://schemas.microsoft.com/office/powerpoint/2010/main" val="2060070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0C4EBE-3438-64F9-FFBE-F03186A8B871}"/>
              </a:ext>
            </a:extLst>
          </p:cNvPr>
          <p:cNvSpPr>
            <a:spLocks noGrp="1"/>
          </p:cNvSpPr>
          <p:nvPr>
            <p:ph type="title"/>
          </p:nvPr>
        </p:nvSpPr>
        <p:spPr/>
        <p:txBody>
          <a:bodyPr/>
          <a:lstStyle/>
          <a:p>
            <a:r>
              <a:rPr lang="en-US" dirty="0"/>
              <a:t>Summary of EAST Area</a:t>
            </a:r>
            <a:endParaRPr lang="en-GB" dirty="0"/>
          </a:p>
        </p:txBody>
      </p:sp>
      <p:sp>
        <p:nvSpPr>
          <p:cNvPr id="3" name="Content Placeholder 2">
            <a:extLst>
              <a:ext uri="{FF2B5EF4-FFF2-40B4-BE49-F238E27FC236}">
                <a16:creationId xmlns:a16="http://schemas.microsoft.com/office/drawing/2014/main" id="{AE604BC9-8AB8-41E7-0934-DC87B3DE348C}"/>
              </a:ext>
            </a:extLst>
          </p:cNvPr>
          <p:cNvSpPr>
            <a:spLocks noGrp="1"/>
          </p:cNvSpPr>
          <p:nvPr>
            <p:ph idx="1"/>
          </p:nvPr>
        </p:nvSpPr>
        <p:spPr>
          <a:xfrm>
            <a:off x="332183" y="1704146"/>
            <a:ext cx="11483579" cy="4854892"/>
          </a:xfrm>
        </p:spPr>
        <p:txBody>
          <a:bodyPr/>
          <a:lstStyle/>
          <a:p>
            <a:r>
              <a:rPr lang="en-US" dirty="0"/>
              <a:t>Activities</a:t>
            </a:r>
          </a:p>
          <a:p>
            <a:pPr lvl="1"/>
            <a:r>
              <a:rPr lang="en-GB" dirty="0"/>
              <a:t>T09: Good operation.</a:t>
            </a:r>
          </a:p>
          <a:p>
            <a:pPr lvl="1"/>
            <a:r>
              <a:rPr lang="en-GB" dirty="0"/>
              <a:t>T10: Good operation. </a:t>
            </a:r>
          </a:p>
          <a:p>
            <a:r>
              <a:rPr lang="en-GB" dirty="0"/>
              <a:t>No issues</a:t>
            </a:r>
          </a:p>
          <a:p>
            <a:r>
              <a:rPr lang="en-GB" dirty="0"/>
              <a:t>Plans</a:t>
            </a:r>
          </a:p>
          <a:p>
            <a:pPr lvl="1"/>
            <a:r>
              <a:rPr lang="en-GB" dirty="0"/>
              <a:t>T09: MPGDCAL continues.</a:t>
            </a:r>
          </a:p>
          <a:p>
            <a:pPr lvl="1"/>
            <a:r>
              <a:rPr lang="en-GB" dirty="0"/>
              <a:t>T10: IDEA CC continues.</a:t>
            </a:r>
          </a:p>
          <a:p>
            <a:pPr lvl="1"/>
            <a:r>
              <a:rPr lang="en-GB" dirty="0"/>
              <a:t>T11: No user.</a:t>
            </a:r>
          </a:p>
          <a:p>
            <a:pPr lvl="1"/>
            <a:endParaRPr lang="en-GB" dirty="0"/>
          </a:p>
        </p:txBody>
      </p:sp>
      <p:sp>
        <p:nvSpPr>
          <p:cNvPr id="4" name="Date Placeholder 3">
            <a:extLst>
              <a:ext uri="{FF2B5EF4-FFF2-40B4-BE49-F238E27FC236}">
                <a16:creationId xmlns:a16="http://schemas.microsoft.com/office/drawing/2014/main" id="{13647675-8434-97DB-32A6-4B62B2D8D136}"/>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July 16, 2024</a:t>
            </a:r>
          </a:p>
        </p:txBody>
      </p:sp>
      <p:sp>
        <p:nvSpPr>
          <p:cNvPr id="5" name="Footer Placeholder 4">
            <a:extLst>
              <a:ext uri="{FF2B5EF4-FFF2-40B4-BE49-F238E27FC236}">
                <a16:creationId xmlns:a16="http://schemas.microsoft.com/office/drawing/2014/main" id="{6E23421B-5015-24C5-96C9-59B2D9F15640}"/>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Calibri" panose="020F0502020204030204"/>
                <a:ea typeface="+mn-ea"/>
                <a:cs typeface="+mn-cs"/>
              </a:rPr>
              <a:t>Facilities Operation Meeting (FOM) week 28 of 2024</a:t>
            </a:r>
          </a:p>
        </p:txBody>
      </p:sp>
      <p:sp>
        <p:nvSpPr>
          <p:cNvPr id="6" name="Slide Number Placeholder 5">
            <a:extLst>
              <a:ext uri="{FF2B5EF4-FFF2-40B4-BE49-F238E27FC236}">
                <a16:creationId xmlns:a16="http://schemas.microsoft.com/office/drawing/2014/main" id="{1B7B5D5A-A85F-913A-D562-DE6B295D9094}"/>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4AEE9E4-A26E-440D-8E11-BACFB577A6E4}" type="slidenum">
              <a:rPr kumimoji="0" lang="en-US" sz="12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7" name="Table 6">
            <a:extLst>
              <a:ext uri="{FF2B5EF4-FFF2-40B4-BE49-F238E27FC236}">
                <a16:creationId xmlns:a16="http://schemas.microsoft.com/office/drawing/2014/main" id="{26F3AFC2-41C6-56B4-35CF-B14773CEA385}"/>
              </a:ext>
            </a:extLst>
          </p:cNvPr>
          <p:cNvGraphicFramePr>
            <a:graphicFrameLocks noGrp="1"/>
          </p:cNvGraphicFramePr>
          <p:nvPr>
            <p:extLst>
              <p:ext uri="{D42A27DB-BD31-4B8C-83A1-F6EECF244321}">
                <p14:modId xmlns:p14="http://schemas.microsoft.com/office/powerpoint/2010/main" val="1944107368"/>
              </p:ext>
            </p:extLst>
          </p:nvPr>
        </p:nvGraphicFramePr>
        <p:xfrm>
          <a:off x="376238" y="717449"/>
          <a:ext cx="11529360" cy="853440"/>
        </p:xfrm>
        <a:graphic>
          <a:graphicData uri="http://schemas.openxmlformats.org/drawingml/2006/table">
            <a:tbl>
              <a:tblPr/>
              <a:tblGrid>
                <a:gridCol w="1360800">
                  <a:extLst>
                    <a:ext uri="{9D8B030D-6E8A-4147-A177-3AD203B41FA5}">
                      <a16:colId xmlns:a16="http://schemas.microsoft.com/office/drawing/2014/main" val="1896047995"/>
                    </a:ext>
                  </a:extLst>
                </a:gridCol>
                <a:gridCol w="1653540">
                  <a:extLst>
                    <a:ext uri="{9D8B030D-6E8A-4147-A177-3AD203B41FA5}">
                      <a16:colId xmlns:a16="http://schemas.microsoft.com/office/drawing/2014/main" val="298201132"/>
                    </a:ext>
                  </a:extLst>
                </a:gridCol>
                <a:gridCol w="1531620">
                  <a:extLst>
                    <a:ext uri="{9D8B030D-6E8A-4147-A177-3AD203B41FA5}">
                      <a16:colId xmlns:a16="http://schemas.microsoft.com/office/drawing/2014/main" val="1297643262"/>
                    </a:ext>
                  </a:extLst>
                </a:gridCol>
                <a:gridCol w="6983400">
                  <a:extLst>
                    <a:ext uri="{9D8B030D-6E8A-4147-A177-3AD203B41FA5}">
                      <a16:colId xmlns:a16="http://schemas.microsoft.com/office/drawing/2014/main" val="1499316820"/>
                    </a:ext>
                  </a:extLst>
                </a:gridCol>
              </a:tblGrid>
              <a:tr h="259080">
                <a:tc rowSpan="2">
                  <a:txBody>
                    <a:bodyPr/>
                    <a:lstStyle/>
                    <a:p>
                      <a:pPr algn="ctr"/>
                      <a:r>
                        <a:rPr lang="en-US" sz="4000" b="1" strike="noStrike" spc="-1" dirty="0">
                          <a:solidFill>
                            <a:schemeClr val="dk1"/>
                          </a:solidFill>
                          <a:latin typeface="Calibri"/>
                        </a:rPr>
                        <a:t>EAST</a:t>
                      </a:r>
                      <a:endParaRPr lang="en-US" sz="2800" b="0" strike="noStrike" spc="-1" dirty="0">
                        <a:solidFill>
                          <a:srgbClr val="000000"/>
                        </a:solidFill>
                        <a:latin typeface="Arial"/>
                      </a:endParaRPr>
                    </a:p>
                  </a:txBody>
                  <a:tcPr anchor="ct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4">
                        <a:tint val="40000"/>
                      </a:schemeClr>
                    </a:solidFill>
                  </a:tcPr>
                </a:tc>
                <a:tc>
                  <a:txBody>
                    <a:bodyPr/>
                    <a:lstStyle/>
                    <a:p>
                      <a:pPr algn="ctr" defTabSz="914400">
                        <a:lnSpc>
                          <a:spcPct val="100000"/>
                        </a:lnSpc>
                        <a:tabLst>
                          <a:tab pos="0" algn="l"/>
                        </a:tabLst>
                      </a:pPr>
                      <a:r>
                        <a:rPr lang="en-US" sz="2200" b="0" strike="noStrike" spc="-1" dirty="0">
                          <a:solidFill>
                            <a:schemeClr val="dk1"/>
                          </a:solidFill>
                          <a:latin typeface="+mn-lt"/>
                        </a:rPr>
                        <a:t>T8 94.8%</a:t>
                      </a:r>
                      <a:endParaRPr lang="en-US" sz="2200" b="0" strike="noStrike" spc="-1" dirty="0">
                        <a:solidFill>
                          <a:srgbClr val="000000"/>
                        </a:solidFill>
                        <a:latin typeface="+mn-lt"/>
                      </a:endParaRPr>
                    </a:p>
                  </a:txBody>
                  <a:tcPr anchor="ctr">
                    <a:lnL w="12240">
                      <a:solidFill>
                        <a:srgbClr val="FFFFFF"/>
                      </a:solidFill>
                      <a:prstDash val="solid"/>
                    </a:lnL>
                    <a:lnR w="12240" cap="flat" cmpd="sng" algn="ctr">
                      <a:solidFill>
                        <a:srgbClr val="FFFFFF"/>
                      </a:solidFill>
                      <a:prstDash val="solid"/>
                      <a:round/>
                      <a:headEnd type="none" w="med" len="med"/>
                      <a:tailEnd type="none" w="med" len="med"/>
                    </a:lnR>
                    <a:lnT w="12240">
                      <a:solidFill>
                        <a:srgbClr val="FFFFFF"/>
                      </a:solidFill>
                      <a:prstDash val="solid"/>
                    </a:lnT>
                    <a:lnB w="12240" cap="flat" cmpd="sng" algn="ctr">
                      <a:solidFill>
                        <a:srgbClr val="FFFFFF"/>
                      </a:solidFill>
                      <a:prstDash val="solid"/>
                      <a:round/>
                      <a:headEnd type="none" w="med" len="med"/>
                      <a:tailEnd type="none" w="med" len="med"/>
                    </a:lnB>
                    <a:solidFill>
                      <a:schemeClr val="accent4">
                        <a:tint val="40000"/>
                      </a:schemeClr>
                    </a:solidFill>
                  </a:tcPr>
                </a:tc>
                <a:tc>
                  <a:txBody>
                    <a:bodyPr/>
                    <a:lstStyle/>
                    <a:p>
                      <a:pPr algn="ctr" defTabSz="914400">
                        <a:lnSpc>
                          <a:spcPct val="100000"/>
                        </a:lnSpc>
                        <a:tabLst>
                          <a:tab pos="0" algn="l"/>
                        </a:tabLst>
                      </a:pPr>
                      <a:r>
                        <a:rPr lang="en-US" sz="2200" b="0" strike="noStrike" spc="-1" dirty="0">
                          <a:solidFill>
                            <a:srgbClr val="000000"/>
                          </a:solidFill>
                          <a:latin typeface="+mn-lt"/>
                          <a:cs typeface="Times New Roman" panose="02020603050405020304" pitchFamily="18" charset="0"/>
                        </a:rPr>
                        <a:t>T9 94.8 %</a:t>
                      </a:r>
                    </a:p>
                  </a:txBody>
                  <a:tcPr anchor="ctr">
                    <a:lnL w="12240" cap="flat" cmpd="sng" algn="ctr">
                      <a:solidFill>
                        <a:srgbClr val="FFFFFF"/>
                      </a:solidFill>
                      <a:prstDash val="solid"/>
                      <a:round/>
                      <a:headEnd type="none" w="med" len="med"/>
                      <a:tailEnd type="none" w="med" len="med"/>
                    </a:lnL>
                    <a:lnR w="12240">
                      <a:solidFill>
                        <a:srgbClr val="FFFFFF"/>
                      </a:solidFill>
                      <a:prstDash val="solid"/>
                    </a:lnR>
                    <a:lnT w="12240" cap="flat" cmpd="sng" algn="ctr">
                      <a:solidFill>
                        <a:srgbClr val="FFFFFF"/>
                      </a:solidFill>
                      <a:prstDash val="solid"/>
                      <a:round/>
                      <a:headEnd type="none" w="med" len="med"/>
                      <a:tailEnd type="none" w="med" len="med"/>
                    </a:lnT>
                    <a:lnB w="12240" cap="flat" cmpd="sng" algn="ctr">
                      <a:solidFill>
                        <a:srgbClr val="FFFFFF"/>
                      </a:solidFill>
                      <a:prstDash val="solid"/>
                      <a:round/>
                      <a:headEnd type="none" w="med" len="med"/>
                      <a:tailEnd type="none" w="med" len="med"/>
                    </a:lnB>
                    <a:solidFill>
                      <a:schemeClr val="accent4">
                        <a:tint val="40000"/>
                      </a:schemeClr>
                    </a:solidFill>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200" b="0" strike="noStrike" spc="-1" dirty="0">
                          <a:solidFill>
                            <a:schemeClr val="dk1"/>
                          </a:solidFill>
                          <a:latin typeface="Calibri"/>
                        </a:rPr>
                        <a:t>Coordination: </a:t>
                      </a:r>
                      <a:r>
                        <a:rPr lang="en-GB" sz="2200" b="0" strike="noStrike" spc="-1" dirty="0">
                          <a:solidFill>
                            <a:schemeClr val="dk1"/>
                          </a:solidFill>
                          <a:latin typeface="+mn-lt"/>
                        </a:rPr>
                        <a:t>Laurence </a:t>
                      </a:r>
                      <a:r>
                        <a:rPr lang="en-GB" sz="2200" b="0" strike="noStrike" spc="-1" dirty="0" err="1">
                          <a:solidFill>
                            <a:schemeClr val="dk1"/>
                          </a:solidFill>
                          <a:latin typeface="+mn-lt"/>
                        </a:rPr>
                        <a:t>Nevay</a:t>
                      </a:r>
                      <a:r>
                        <a:rPr lang="en-GB" sz="2200" b="0" strike="noStrike" spc="-1" dirty="0">
                          <a:solidFill>
                            <a:schemeClr val="dk1"/>
                          </a:solidFill>
                          <a:latin typeface="+mn-lt"/>
                        </a:rPr>
                        <a:t> </a:t>
                      </a:r>
                      <a:r>
                        <a:rPr lang="en-US" sz="2200" b="0" strike="noStrike" spc="-1" dirty="0">
                          <a:solidFill>
                            <a:schemeClr val="dk1"/>
                          </a:solidFill>
                          <a:latin typeface="Wingdings"/>
                        </a:rPr>
                        <a:t></a:t>
                      </a:r>
                      <a:r>
                        <a:rPr lang="en-US" sz="2200" b="0" strike="noStrike" spc="-1" dirty="0">
                          <a:solidFill>
                            <a:schemeClr val="dk1"/>
                          </a:solidFill>
                          <a:latin typeface="Calibri"/>
                        </a:rPr>
                        <a:t> </a:t>
                      </a:r>
                      <a:r>
                        <a:rPr lang="en-GB" sz="2200" b="0" strike="noStrike" spc="-1" dirty="0">
                          <a:solidFill>
                            <a:schemeClr val="dk1"/>
                          </a:solidFill>
                          <a:latin typeface="+mn-lt"/>
                        </a:rPr>
                        <a:t>Bastien Rae</a:t>
                      </a:r>
                      <a:endParaRPr lang="en-US" sz="2200" b="0" strike="noStrike" spc="-1" dirty="0">
                        <a:solidFill>
                          <a:srgbClr val="000000"/>
                        </a:solidFill>
                        <a:latin typeface="Arial"/>
                      </a:endParaRPr>
                    </a:p>
                  </a:txBody>
                  <a:tcPr anchor="ct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4">
                        <a:tint val="40000"/>
                      </a:schemeClr>
                    </a:solidFill>
                  </a:tcPr>
                </a:tc>
                <a:extLst>
                  <a:ext uri="{0D108BD9-81ED-4DB2-BD59-A6C34878D82A}">
                    <a16:rowId xmlns:a16="http://schemas.microsoft.com/office/drawing/2014/main" val="3568608360"/>
                  </a:ext>
                </a:extLst>
              </a:tr>
              <a:tr h="259080">
                <a:tc vMerge="1">
                  <a:txBody>
                    <a:bodyPr/>
                    <a:lstStyle/>
                    <a:p>
                      <a:endParaRPr lang="en-GB"/>
                    </a:p>
                  </a:txBody>
                  <a:tcPr/>
                </a:tc>
                <a:tc>
                  <a:txBody>
                    <a:bodyPr/>
                    <a:lstStyle/>
                    <a:p>
                      <a:pPr algn="ctr" defTabSz="914400">
                        <a:lnSpc>
                          <a:spcPct val="100000"/>
                        </a:lnSpc>
                        <a:tabLst>
                          <a:tab pos="0" algn="l"/>
                        </a:tabLst>
                      </a:pPr>
                      <a:r>
                        <a:rPr lang="en-US" sz="2200" b="0" strike="noStrike" spc="-1" dirty="0">
                          <a:solidFill>
                            <a:srgbClr val="000000"/>
                          </a:solidFill>
                          <a:latin typeface="+mn-lt"/>
                        </a:rPr>
                        <a:t>T10 94.8%</a:t>
                      </a:r>
                    </a:p>
                  </a:txBody>
                  <a:tcPr anchor="ctr">
                    <a:lnL w="12240" cap="flat" cmpd="sng" algn="ctr">
                      <a:solidFill>
                        <a:srgbClr val="FFFFFF"/>
                      </a:solidFill>
                      <a:prstDash val="solid"/>
                      <a:round/>
                      <a:headEnd type="none" w="med" len="med"/>
                      <a:tailEnd type="none" w="med" len="med"/>
                    </a:lnL>
                    <a:lnR w="12240" cap="flat" cmpd="sng" algn="ctr">
                      <a:solidFill>
                        <a:srgbClr val="FFFFFF"/>
                      </a:solidFill>
                      <a:prstDash val="solid"/>
                      <a:round/>
                      <a:headEnd type="none" w="med" len="med"/>
                      <a:tailEnd type="none" w="med" len="med"/>
                    </a:lnR>
                    <a:lnT w="12240" cap="flat" cmpd="sng" algn="ctr">
                      <a:solidFill>
                        <a:srgbClr val="FFFFFF"/>
                      </a:solidFill>
                      <a:prstDash val="solid"/>
                      <a:round/>
                      <a:headEnd type="none" w="med" len="med"/>
                      <a:tailEnd type="none" w="med" len="med"/>
                    </a:lnT>
                    <a:lnB w="12240">
                      <a:solidFill>
                        <a:srgbClr val="FFFFFF"/>
                      </a:solidFill>
                      <a:prstDash val="solid"/>
                    </a:lnB>
                    <a:solidFill>
                      <a:schemeClr val="accent4">
                        <a:tint val="40000"/>
                      </a:schemeClr>
                    </a:solidFill>
                  </a:tcPr>
                </a:tc>
                <a:tc>
                  <a:txBody>
                    <a:bodyPr/>
                    <a:lstStyle/>
                    <a:p>
                      <a:pPr algn="ctr" defTabSz="914400">
                        <a:lnSpc>
                          <a:spcPct val="100000"/>
                        </a:lnSpc>
                        <a:tabLst>
                          <a:tab pos="0" algn="l"/>
                        </a:tabLst>
                      </a:pPr>
                      <a:r>
                        <a:rPr lang="en-US" sz="2200" b="0" strike="noStrike" spc="-1" dirty="0">
                          <a:solidFill>
                            <a:srgbClr val="000000"/>
                          </a:solidFill>
                          <a:latin typeface="+mn-lt"/>
                          <a:cs typeface="Times New Roman" panose="02020603050405020304" pitchFamily="18" charset="0"/>
                        </a:rPr>
                        <a:t>T11 N.A.</a:t>
                      </a:r>
                    </a:p>
                  </a:txBody>
                  <a:tcPr anchor="ctr">
                    <a:lnL w="12240" cap="flat" cmpd="sng" algn="ctr">
                      <a:solidFill>
                        <a:srgbClr val="FFFFFF"/>
                      </a:solidFill>
                      <a:prstDash val="solid"/>
                      <a:round/>
                      <a:headEnd type="none" w="med" len="med"/>
                      <a:tailEnd type="none" w="med" len="med"/>
                    </a:lnL>
                    <a:lnR w="12240" cap="flat" cmpd="sng" algn="ctr">
                      <a:solidFill>
                        <a:srgbClr val="FFFFFF"/>
                      </a:solidFill>
                      <a:prstDash val="solid"/>
                      <a:round/>
                      <a:headEnd type="none" w="med" len="med"/>
                      <a:tailEnd type="none" w="med" len="med"/>
                    </a:lnR>
                    <a:lnT w="12240" cap="flat" cmpd="sng" algn="ctr">
                      <a:solidFill>
                        <a:srgbClr val="FFFFFF"/>
                      </a:solidFill>
                      <a:prstDash val="solid"/>
                      <a:round/>
                      <a:headEnd type="none" w="med" len="med"/>
                      <a:tailEnd type="none" w="med" len="med"/>
                    </a:lnT>
                    <a:lnB w="12240" cap="flat" cmpd="sng" algn="ctr">
                      <a:solidFill>
                        <a:srgbClr val="FFFFFF"/>
                      </a:solidFill>
                      <a:prstDash val="solid"/>
                      <a:round/>
                      <a:headEnd type="none" w="med" len="med"/>
                      <a:tailEnd type="none" w="med" len="med"/>
                    </a:lnB>
                    <a:solidFill>
                      <a:schemeClr val="accent4">
                        <a:tint val="40000"/>
                      </a:schemeClr>
                    </a:solidFill>
                  </a:tcPr>
                </a:tc>
                <a:tc vMerge="1">
                  <a:txBody>
                    <a:bodyPr/>
                    <a:lstStyle/>
                    <a:p>
                      <a:endParaRPr lang="en-GB"/>
                    </a:p>
                  </a:txBody>
                  <a:tcPr/>
                </a:tc>
                <a:extLst>
                  <a:ext uri="{0D108BD9-81ED-4DB2-BD59-A6C34878D82A}">
                    <a16:rowId xmlns:a16="http://schemas.microsoft.com/office/drawing/2014/main" val="570739848"/>
                  </a:ext>
                </a:extLst>
              </a:tr>
            </a:tbl>
          </a:graphicData>
        </a:graphic>
      </p:graphicFrame>
    </p:spTree>
    <p:extLst>
      <p:ext uri="{BB962C8B-B14F-4D97-AF65-F5344CB8AC3E}">
        <p14:creationId xmlns:p14="http://schemas.microsoft.com/office/powerpoint/2010/main" val="2543473822"/>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0</TotalTime>
  <Words>3356</Words>
  <Application>Microsoft Office PowerPoint</Application>
  <PresentationFormat>Widescreen</PresentationFormat>
  <Paragraphs>438</Paragraphs>
  <Slides>21</Slides>
  <Notes>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21</vt:i4>
      </vt:variant>
    </vt:vector>
  </HeadingPairs>
  <TitlesOfParts>
    <vt:vector size="31" baseType="lpstr">
      <vt:lpstr>Aptos</vt:lpstr>
      <vt:lpstr>Arial</vt:lpstr>
      <vt:lpstr>Calibri</vt:lpstr>
      <vt:lpstr>Calibri </vt:lpstr>
      <vt:lpstr>Calibri Light</vt:lpstr>
      <vt:lpstr>Roboto</vt:lpstr>
      <vt:lpstr>Tahoma</vt:lpstr>
      <vt:lpstr>Times New Roman</vt:lpstr>
      <vt:lpstr>Wingdings</vt:lpstr>
      <vt:lpstr>1_Office Theme</vt:lpstr>
      <vt:lpstr>FOM Week 28  Summary of the Reports from  the Accelerators and Facilities  08 June 9AM  15 June 9AM</vt:lpstr>
      <vt:lpstr>Summary of TI report</vt:lpstr>
      <vt:lpstr>Summary of LINAC4</vt:lpstr>
      <vt:lpstr>Summary of PSB</vt:lpstr>
      <vt:lpstr>Summary of PSB</vt:lpstr>
      <vt:lpstr>Summary of ISOLDE</vt:lpstr>
      <vt:lpstr>Summary of ISOLDE</vt:lpstr>
      <vt:lpstr>Summary of PS</vt:lpstr>
      <vt:lpstr>Summary of EAST Area</vt:lpstr>
      <vt:lpstr>Summary of nTOF</vt:lpstr>
      <vt:lpstr>Summary of AD</vt:lpstr>
      <vt:lpstr>Summary of AD</vt:lpstr>
      <vt:lpstr>Summary of SPS</vt:lpstr>
      <vt:lpstr>Summary of SPS</vt:lpstr>
      <vt:lpstr>Summary of SPS</vt:lpstr>
      <vt:lpstr>Summary of NORTH Area</vt:lpstr>
      <vt:lpstr>Summary of AWAKE</vt:lpstr>
      <vt:lpstr>Summary of LINAC3</vt:lpstr>
      <vt:lpstr>Summary of CLEAR</vt:lpstr>
      <vt:lpstr>Summary of LHC</vt:lpstr>
      <vt:lpstr>Summary of LHC</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Microsoft Office User</dc:creator>
  <dc:description/>
  <cp:lastModifiedBy>Piotr Krzysztof Skowronski</cp:lastModifiedBy>
  <cp:revision>2147</cp:revision>
  <dcterms:created xsi:type="dcterms:W3CDTF">2023-02-08T14:47:25Z</dcterms:created>
  <dcterms:modified xsi:type="dcterms:W3CDTF">2024-07-15T19:17:51Z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Widescreen</vt:lpwstr>
  </property>
  <property fmtid="{D5CDD505-2E9C-101B-9397-08002B2CF9AE}" pid="3" name="Slides">
    <vt:i4>16</vt:i4>
  </property>
</Properties>
</file>