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307" r:id="rId5"/>
    <p:sldId id="326" r:id="rId6"/>
    <p:sldId id="2146850557" r:id="rId7"/>
    <p:sldId id="2146850623" r:id="rId8"/>
    <p:sldId id="2146850619" r:id="rId9"/>
    <p:sldId id="2146850620" r:id="rId10"/>
    <p:sldId id="2146850621" r:id="rId11"/>
    <p:sldId id="2146850622" r:id="rId12"/>
    <p:sldId id="2146850663" r:id="rId13"/>
    <p:sldId id="2146850658" r:id="rId14"/>
    <p:sldId id="2146850664" r:id="rId15"/>
    <p:sldId id="2146850665" r:id="rId16"/>
    <p:sldId id="2146850666" r:id="rId17"/>
    <p:sldId id="2146850667" r:id="rId18"/>
    <p:sldId id="314" r:id="rId19"/>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2B43"/>
    <a:srgbClr val="B6275F"/>
    <a:srgbClr val="93C33C"/>
    <a:srgbClr val="FAA81E"/>
    <a:srgbClr val="864D9C"/>
    <a:srgbClr val="0097A9"/>
    <a:srgbClr val="FFFFFF"/>
    <a:srgbClr val="B87200"/>
    <a:srgbClr val="C87C00"/>
    <a:srgbClr val="F59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71970D-FF99-4816-9000-178464838B54}" v="3" dt="2024-07-29T09:38:21.1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43"/>
    <p:restoredTop sz="64387" autoAdjust="0"/>
  </p:normalViewPr>
  <p:slideViewPr>
    <p:cSldViewPr snapToGrid="0" snapToObjects="1">
      <p:cViewPr varScale="1">
        <p:scale>
          <a:sx n="137" d="100"/>
          <a:sy n="137" d="100"/>
        </p:scale>
        <p:origin x="2376" y="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29/07/2024</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29/07/2024</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Future of humankind: The activities carried out at IdeaSquare tie science innovation to the United Nations’ Sustainable Development Goals (SDGs), and work towards laying out a better future for our society</a:t>
            </a:r>
          </a:p>
        </p:txBody>
      </p:sp>
      <p:sp>
        <p:nvSpPr>
          <p:cNvPr id="4" name="Slide Number Placeholder 3"/>
          <p:cNvSpPr>
            <a:spLocks noGrp="1"/>
          </p:cNvSpPr>
          <p:nvPr>
            <p:ph type="sldNum" sz="quarter" idx="5"/>
          </p:nvPr>
        </p:nvSpPr>
        <p:spPr/>
        <p:txBody>
          <a:bodyPr/>
          <a:lstStyle/>
          <a:p>
            <a:fld id="{9F0B9BA7-E0C3-144E-BB89-74F698A70A79}" type="slidenum">
              <a:rPr lang="en-GB" smtClean="0"/>
              <a:t>2</a:t>
            </a:fld>
            <a:endParaRPr lang="en-GB"/>
          </a:p>
        </p:txBody>
      </p:sp>
    </p:spTree>
    <p:extLst>
      <p:ext uri="{BB962C8B-B14F-4D97-AF65-F5344CB8AC3E}">
        <p14:creationId xmlns:p14="http://schemas.microsoft.com/office/powerpoint/2010/main" val="3426916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265E2EA8-E718-8C43-9CCE-31985C47A6FA}" type="slidenum">
              <a:rPr lang="en-CH" smtClean="0"/>
              <a:t>3</a:t>
            </a:fld>
            <a:endParaRPr lang="en-CH"/>
          </a:p>
        </p:txBody>
      </p:sp>
    </p:spTree>
    <p:extLst>
      <p:ext uri="{BB962C8B-B14F-4D97-AF65-F5344CB8AC3E}">
        <p14:creationId xmlns:p14="http://schemas.microsoft.com/office/powerpoint/2010/main" val="464799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Student programmes:</a:t>
            </a:r>
          </a:p>
          <a:p>
            <a:endParaRPr lang="fi-FI" dirty="0"/>
          </a:p>
          <a:p>
            <a:pPr marL="285750" indent="-285750">
              <a:buFont typeface="Arial" panose="020B0604020202020204" pitchFamily="34" charset="0"/>
              <a:buChar char="•"/>
            </a:pPr>
            <a:r>
              <a:rPr lang="fi-FI" dirty="0"/>
              <a:t>CBI: </a:t>
            </a:r>
            <a:r>
              <a:rPr lang="en-US" b="1" dirty="0">
                <a:solidFill>
                  <a:srgbClr val="00879A"/>
                </a:solidFill>
              </a:rPr>
              <a:t>+22 </a:t>
            </a:r>
            <a:r>
              <a:rPr lang="en-US" dirty="0"/>
              <a:t>active program collaborations;</a:t>
            </a:r>
          </a:p>
          <a:p>
            <a:pPr marL="285750" indent="-285750">
              <a:buFont typeface="Arial" panose="020B0604020202020204" pitchFamily="34" charset="0"/>
              <a:buChar char="•"/>
            </a:pPr>
            <a:r>
              <a:rPr lang="en-US" dirty="0"/>
              <a:t>Universities from </a:t>
            </a:r>
            <a:r>
              <a:rPr lang="en-US" b="1" dirty="0">
                <a:solidFill>
                  <a:srgbClr val="00879A"/>
                </a:solidFill>
              </a:rPr>
              <a:t>8 different countries;</a:t>
            </a:r>
          </a:p>
          <a:p>
            <a:pPr marL="285750" indent="-285750">
              <a:buFont typeface="Arial" panose="020B0604020202020204" pitchFamily="34" charset="0"/>
              <a:buChar char="•"/>
            </a:pPr>
            <a:r>
              <a:rPr lang="en-US" b="1" dirty="0">
                <a:solidFill>
                  <a:srgbClr val="F59600"/>
                </a:solidFill>
              </a:rPr>
              <a:t>Design Thinking </a:t>
            </a:r>
            <a:r>
              <a:rPr lang="en-US" dirty="0"/>
              <a:t>methods to solve global challenges, intersected with </a:t>
            </a:r>
            <a:r>
              <a:rPr lang="en-US" b="1" dirty="0">
                <a:solidFill>
                  <a:srgbClr val="F59600"/>
                </a:solidFill>
              </a:rPr>
              <a:t>deep tech</a:t>
            </a:r>
            <a:r>
              <a:rPr lang="en-US" dirty="0"/>
              <a:t>;</a:t>
            </a:r>
          </a:p>
          <a:p>
            <a:pPr marL="285750" indent="-285750">
              <a:buFont typeface="Arial" panose="020B0604020202020204" pitchFamily="34" charset="0"/>
              <a:buChar char="•"/>
            </a:pPr>
            <a:r>
              <a:rPr lang="en-US" b="1" dirty="0">
                <a:solidFill>
                  <a:srgbClr val="00879A"/>
                </a:solidFill>
              </a:rPr>
              <a:t>UN Sustainable Development Goals </a:t>
            </a:r>
            <a:r>
              <a:rPr lang="en-US" dirty="0"/>
              <a:t>as a lens in the process;</a:t>
            </a:r>
          </a:p>
          <a:p>
            <a:pPr marL="285750" indent="-285750">
              <a:buFont typeface="Arial" panose="020B0604020202020204" pitchFamily="34" charset="0"/>
              <a:buChar char="•"/>
            </a:pPr>
            <a:r>
              <a:rPr lang="en-US" b="1" dirty="0">
                <a:solidFill>
                  <a:srgbClr val="F59600"/>
                </a:solidFill>
              </a:rPr>
              <a:t>Multidisciplinary teams </a:t>
            </a:r>
            <a:r>
              <a:rPr lang="en-US" dirty="0"/>
              <a:t>of students: business, design, engineering, social sciences…</a:t>
            </a:r>
          </a:p>
          <a:p>
            <a:endParaRPr lang="fi-FI" dirty="0"/>
          </a:p>
          <a:p>
            <a:r>
              <a:rPr lang="fi-FI" dirty="0"/>
              <a:t>Moving to I2P: What if we could begin again, how would you build society?</a:t>
            </a:r>
          </a:p>
          <a:p>
            <a:endParaRPr lang="fi-FI" dirty="0"/>
          </a:p>
          <a:p>
            <a:r>
              <a:rPr lang="fi-FI" dirty="0"/>
              <a:t>Executive programmes:</a:t>
            </a:r>
          </a:p>
          <a:p>
            <a:endParaRPr lang="fi-FI" dirty="0"/>
          </a:p>
          <a:p>
            <a:r>
              <a:rPr lang="fi-FI" dirty="0"/>
              <a:t>In embracing increasing uncertainty, people need to embrace orders of magnitude thinking instead of incremental change. In the executive programmes we harness this orders of magnitude thinking of CERN that is required to imegine and build collaborations years in the future.</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749422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ATTRACT: Funding instrument aimed at absorbing and reducing risk to market. </a:t>
            </a:r>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851627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 is doing research in medical radiation therapy. Put very simply they research the impact of doing radiation therapy in short, intense bursts, compared to the conventional way of giving small doses of radiation over a longer period of time. </a:t>
            </a:r>
          </a:p>
          <a:p>
            <a:br>
              <a:rPr lang="en-US" dirty="0"/>
            </a:br>
            <a:r>
              <a:rPr lang="en-US" dirty="0"/>
              <a:t>In order to test this they have built a robot which picks up a sample and places it in front of their beam, since they cannot be in the room while the beam is running. The collaboration with IdeaSquare consisted mostly of prototyping parts for the robot. Many different iterations of the sample holders were tested before a final design was chosen. The holders were 3D printed, along with the gripper of the robot. The laser cutter was also used to cut radiation sensitive film, which could not be cut with conventional tools. </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2695649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Innovation knowledge: I2 is uniquely positioned to collect and share knowledge generated about 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b="1" dirty="0">
              <a:solidFill>
                <a:srgbClr val="B6275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B6275F"/>
                </a:solidFill>
              </a:rPr>
              <a:t>Open access</a:t>
            </a:r>
            <a:r>
              <a:rPr lang="fi-FI" dirty="0"/>
              <a:t> journal with </a:t>
            </a:r>
            <a:r>
              <a:rPr lang="fi-FI" b="1" dirty="0">
                <a:solidFill>
                  <a:srgbClr val="B6275F"/>
                </a:solidFill>
              </a:rPr>
              <a:t>three issues</a:t>
            </a:r>
            <a:r>
              <a:rPr lang="fi-FI" dirty="0"/>
              <a:t> published per year.</a:t>
            </a:r>
          </a:p>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9</a:t>
            </a:fld>
            <a:endParaRPr lang="en-GB"/>
          </a:p>
        </p:txBody>
      </p:sp>
    </p:spTree>
    <p:extLst>
      <p:ext uri="{BB962C8B-B14F-4D97-AF65-F5344CB8AC3E}">
        <p14:creationId xmlns:p14="http://schemas.microsoft.com/office/powerpoint/2010/main" val="3517644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687359E-976F-9346-B673-607F0B9EA46F}" type="slidenum">
              <a:rPr lang="en-CH" smtClean="0"/>
              <a:t>10</a:t>
            </a:fld>
            <a:endParaRPr lang="en-CH"/>
          </a:p>
        </p:txBody>
      </p:sp>
    </p:spTree>
    <p:extLst>
      <p:ext uri="{BB962C8B-B14F-4D97-AF65-F5344CB8AC3E}">
        <p14:creationId xmlns:p14="http://schemas.microsoft.com/office/powerpoint/2010/main" val="3746979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4187151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15</a:t>
            </a:fld>
            <a:endParaRPr lang="en-GB"/>
          </a:p>
        </p:txBody>
      </p:sp>
    </p:spTree>
    <p:extLst>
      <p:ext uri="{BB962C8B-B14F-4D97-AF65-F5344CB8AC3E}">
        <p14:creationId xmlns:p14="http://schemas.microsoft.com/office/powerpoint/2010/main" val="871093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00BF45-C55C-4F87-9C1E-ABFAD5421911}" type="slidenum">
              <a:rPr lang="en-US" altLang="en-US"/>
              <a:pPr>
                <a:defRPr/>
              </a:pPr>
              <a:t>‹#›</a:t>
            </a:fld>
            <a:endParaRPr lang="en-US" altLang="en-US"/>
          </a:p>
        </p:txBody>
      </p:sp>
    </p:spTree>
    <p:extLst>
      <p:ext uri="{BB962C8B-B14F-4D97-AF65-F5344CB8AC3E}">
        <p14:creationId xmlns:p14="http://schemas.microsoft.com/office/powerpoint/2010/main" val="123738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699" r:id="rId29"/>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g"/><Relationship Id="rId13" Type="http://schemas.openxmlformats.org/officeDocument/2006/relationships/image" Target="../media/image21.jpg"/><Relationship Id="rId3" Type="http://schemas.openxmlformats.org/officeDocument/2006/relationships/image" Target="../media/image11.JPG"/><Relationship Id="rId7" Type="http://schemas.openxmlformats.org/officeDocument/2006/relationships/image" Target="../media/image15.jpg"/><Relationship Id="rId12"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jpg"/><Relationship Id="rId11" Type="http://schemas.openxmlformats.org/officeDocument/2006/relationships/image" Target="../media/image19.jpeg"/><Relationship Id="rId5" Type="http://schemas.openxmlformats.org/officeDocument/2006/relationships/image" Target="../media/image13.JPG"/><Relationship Id="rId10" Type="http://schemas.openxmlformats.org/officeDocument/2006/relationships/image" Target="../media/image18.jpg"/><Relationship Id="rId4" Type="http://schemas.openxmlformats.org/officeDocument/2006/relationships/image" Target="../media/image12.JPG"/><Relationship Id="rId9" Type="http://schemas.openxmlformats.org/officeDocument/2006/relationships/image" Target="../media/image17.jpg"/><Relationship Id="rId14" Type="http://schemas.openxmlformats.org/officeDocument/2006/relationships/image" Target="../media/image22.jpg"/></Relationships>
</file>

<file path=ppt/slides/_rels/slide1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5.tmp"/></Relationships>
</file>

<file path=ppt/slides/_rels/slide13.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09829" y="1069848"/>
            <a:ext cx="3636557" cy="1663285"/>
          </a:xfrm>
        </p:spPr>
        <p:txBody>
          <a:bodyPr>
            <a:normAutofit/>
          </a:bodyPr>
          <a:lstStyle/>
          <a:p>
            <a:r>
              <a:rPr lang="en-GB" dirty="0"/>
              <a:t>IdeaSquare - </a:t>
            </a:r>
            <a:br>
              <a:rPr lang="en-GB" dirty="0"/>
            </a:br>
            <a:r>
              <a:rPr lang="en-GB" sz="1800" dirty="0"/>
              <a:t>The Innovation Space at CERN</a:t>
            </a:r>
            <a:endParaRPr lang="en-GB" dirty="0"/>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37261" y="2744324"/>
            <a:ext cx="3464291" cy="265887"/>
          </a:xfrm>
        </p:spPr>
        <p:txBody>
          <a:bodyPr>
            <a:normAutofit/>
          </a:bodyPr>
          <a:lstStyle/>
          <a:p>
            <a:r>
              <a:rPr lang="en-GB" dirty="0"/>
              <a:t>L. Valtonen &amp; G. Gaddi</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3"/>
          <a:stretch>
            <a:fillRect/>
          </a:stretch>
        </p:blipFill>
        <p:spPr>
          <a:xfrm rot="16200000">
            <a:off x="1412063" y="1143242"/>
            <a:ext cx="1571517" cy="1047677"/>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rotWithShape="1">
          <a:blip r:embed="rId4"/>
          <a:srcRect r="13793"/>
          <a:stretch/>
        </p:blipFill>
        <p:spPr>
          <a:xfrm rot="16200000">
            <a:off x="1594317" y="3319804"/>
            <a:ext cx="1469532" cy="1136433"/>
          </a:xfrm>
          <a:prstGeom prst="rect">
            <a:avLst/>
          </a:prstGeom>
        </p:spPr>
      </p:pic>
      <p:pic>
        <p:nvPicPr>
          <p:cNvPr id="12" name="Picture 11" descr="A picture containing indoor, bed, person, laying&#10;&#10;Description automatically generated">
            <a:extLst>
              <a:ext uri="{FF2B5EF4-FFF2-40B4-BE49-F238E27FC236}">
                <a16:creationId xmlns:a16="http://schemas.microsoft.com/office/drawing/2014/main" id="{35A7AFDA-E7BF-5BB7-8197-D744F10BAC62}"/>
              </a:ext>
            </a:extLst>
          </p:cNvPr>
          <p:cNvPicPr>
            <a:picLocks noChangeAspect="1"/>
          </p:cNvPicPr>
          <p:nvPr/>
        </p:nvPicPr>
        <p:blipFill>
          <a:blip r:embed="rId5"/>
          <a:stretch>
            <a:fillRect/>
          </a:stretch>
        </p:blipFill>
        <p:spPr>
          <a:xfrm rot="16200000">
            <a:off x="4459521" y="1112493"/>
            <a:ext cx="1571516" cy="1047677"/>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94934" y="2472921"/>
            <a:ext cx="1337225" cy="415498"/>
          </a:xfrm>
          <a:prstGeom prst="rect">
            <a:avLst/>
          </a:prstGeom>
          <a:noFill/>
        </p:spPr>
        <p:txBody>
          <a:bodyPr wrap="none" rtlCol="0">
            <a:spAutoFit/>
          </a:bodyPr>
          <a:lstStyle/>
          <a:p>
            <a:pPr algn="ctr"/>
            <a:r>
              <a:rPr lang="fr-CH" sz="1050" b="1" dirty="0"/>
              <a:t>Mirabelle Breidvik</a:t>
            </a:r>
            <a:br>
              <a:rPr lang="fr-CH" sz="1050" b="1" dirty="0"/>
            </a:br>
            <a:r>
              <a:rPr lang="fr-CH" sz="1050" dirty="0"/>
              <a:t>Communications</a:t>
            </a:r>
            <a:endParaRPr lang="en-CH" sz="1050" dirty="0"/>
          </a:p>
        </p:txBody>
      </p:sp>
      <p:sp>
        <p:nvSpPr>
          <p:cNvPr id="18" name="TextBox 17">
            <a:extLst>
              <a:ext uri="{FF2B5EF4-FFF2-40B4-BE49-F238E27FC236}">
                <a16:creationId xmlns:a16="http://schemas.microsoft.com/office/drawing/2014/main" id="{8389B46E-0494-11F7-AFA5-DC451773E11F}"/>
              </a:ext>
            </a:extLst>
          </p:cNvPr>
          <p:cNvSpPr txBox="1"/>
          <p:nvPr/>
        </p:nvSpPr>
        <p:spPr>
          <a:xfrm>
            <a:off x="6253115" y="4666642"/>
            <a:ext cx="1253869" cy="415498"/>
          </a:xfrm>
          <a:prstGeom prst="rect">
            <a:avLst/>
          </a:prstGeom>
          <a:noFill/>
        </p:spPr>
        <p:txBody>
          <a:bodyPr wrap="none" rtlCol="0">
            <a:spAutoFit/>
          </a:bodyPr>
          <a:lstStyle/>
          <a:p>
            <a:pPr algn="ctr"/>
            <a:r>
              <a:rPr lang="en-CH" sz="1050" b="1" dirty="0"/>
              <a:t>Laura Wirtavuori</a:t>
            </a:r>
            <a:br>
              <a:rPr lang="en-CH" sz="1050" dirty="0"/>
            </a:br>
            <a:r>
              <a:rPr lang="en-CH" sz="1050" dirty="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4641957" y="4672758"/>
            <a:ext cx="1234633" cy="415498"/>
          </a:xfrm>
          <a:prstGeom prst="rect">
            <a:avLst/>
          </a:prstGeom>
          <a:noFill/>
        </p:spPr>
        <p:txBody>
          <a:bodyPr wrap="none" rtlCol="0">
            <a:spAutoFit/>
          </a:bodyPr>
          <a:lstStyle/>
          <a:p>
            <a:pPr algn="ctr"/>
            <a:r>
              <a:rPr lang="en-US" sz="1050" b="1" dirty="0"/>
              <a:t>Ole Werner</a:t>
            </a:r>
            <a:br>
              <a:rPr lang="en-CH" sz="1050" dirty="0"/>
            </a:br>
            <a:r>
              <a:rPr lang="en-US" sz="1050" dirty="0"/>
              <a:t>Edu </a:t>
            </a:r>
            <a:r>
              <a:rPr lang="en-US" sz="1050" dirty="0" err="1"/>
              <a:t>Programmes</a:t>
            </a:r>
            <a:endParaRPr lang="en-CH" sz="1050" dirty="0"/>
          </a:p>
        </p:txBody>
      </p:sp>
      <p:sp>
        <p:nvSpPr>
          <p:cNvPr id="20" name="TextBox 19">
            <a:extLst>
              <a:ext uri="{FF2B5EF4-FFF2-40B4-BE49-F238E27FC236}">
                <a16:creationId xmlns:a16="http://schemas.microsoft.com/office/drawing/2014/main" id="{D6816C99-8FA7-9F33-485E-5D5EB976E0FA}"/>
              </a:ext>
            </a:extLst>
          </p:cNvPr>
          <p:cNvSpPr txBox="1"/>
          <p:nvPr/>
        </p:nvSpPr>
        <p:spPr>
          <a:xfrm>
            <a:off x="1629861" y="4651620"/>
            <a:ext cx="1356462" cy="415498"/>
          </a:xfrm>
          <a:prstGeom prst="rect">
            <a:avLst/>
          </a:prstGeom>
          <a:noFill/>
        </p:spPr>
        <p:txBody>
          <a:bodyPr wrap="none" rtlCol="0">
            <a:spAutoFit/>
          </a:bodyPr>
          <a:lstStyle/>
          <a:p>
            <a:pPr algn="ctr"/>
            <a:r>
              <a:rPr lang="en-CH" sz="1050" b="1" dirty="0"/>
              <a:t>Pablo Garcia Tello</a:t>
            </a:r>
          </a:p>
          <a:p>
            <a:pPr algn="ctr"/>
            <a:r>
              <a:rPr lang="en-GB" sz="1050" dirty="0"/>
              <a:t>EU Wizard</a:t>
            </a:r>
            <a:endParaRPr lang="en-CH" sz="1050" dirty="0"/>
          </a:p>
        </p:txBody>
      </p:sp>
      <p:sp>
        <p:nvSpPr>
          <p:cNvPr id="21" name="TextBox 20">
            <a:extLst>
              <a:ext uri="{FF2B5EF4-FFF2-40B4-BE49-F238E27FC236}">
                <a16:creationId xmlns:a16="http://schemas.microsoft.com/office/drawing/2014/main" id="{60395F0F-7ED4-5492-3E1A-DED0BE5EAA58}"/>
              </a:ext>
            </a:extLst>
          </p:cNvPr>
          <p:cNvSpPr txBox="1"/>
          <p:nvPr/>
        </p:nvSpPr>
        <p:spPr>
          <a:xfrm>
            <a:off x="4629565" y="2553954"/>
            <a:ext cx="1231427" cy="415498"/>
          </a:xfrm>
          <a:prstGeom prst="rect">
            <a:avLst/>
          </a:prstGeom>
          <a:noFill/>
        </p:spPr>
        <p:txBody>
          <a:bodyPr wrap="none" rtlCol="0">
            <a:spAutoFit/>
          </a:bodyPr>
          <a:lstStyle/>
          <a:p>
            <a:pPr algn="ctr"/>
            <a:r>
              <a:rPr lang="en-CH" sz="1050" b="1" dirty="0"/>
              <a:t>Laëtitia Pedroso</a:t>
            </a:r>
            <a:br>
              <a:rPr lang="en-CH" sz="1050" dirty="0"/>
            </a:br>
            <a:r>
              <a:rPr lang="en-CH" sz="1050" dirty="0"/>
              <a:t>Events</a:t>
            </a:r>
          </a:p>
        </p:txBody>
      </p:sp>
      <p:sp>
        <p:nvSpPr>
          <p:cNvPr id="22" name="TextBox 21">
            <a:extLst>
              <a:ext uri="{FF2B5EF4-FFF2-40B4-BE49-F238E27FC236}">
                <a16:creationId xmlns:a16="http://schemas.microsoft.com/office/drawing/2014/main" id="{9F5E10F2-2D40-B8B7-9049-D02945520048}"/>
              </a:ext>
            </a:extLst>
          </p:cNvPr>
          <p:cNvSpPr txBox="1"/>
          <p:nvPr/>
        </p:nvSpPr>
        <p:spPr>
          <a:xfrm>
            <a:off x="1587719" y="2481671"/>
            <a:ext cx="1220206" cy="415498"/>
          </a:xfrm>
          <a:prstGeom prst="rect">
            <a:avLst/>
          </a:prstGeom>
          <a:noFill/>
        </p:spPr>
        <p:txBody>
          <a:bodyPr wrap="none" rtlCol="0">
            <a:spAutoFit/>
          </a:bodyPr>
          <a:lstStyle/>
          <a:p>
            <a:pPr algn="ctr"/>
            <a:r>
              <a:rPr lang="en-CH" sz="1050" b="1" dirty="0"/>
              <a:t>Catarina Batista</a:t>
            </a:r>
            <a:br>
              <a:rPr lang="en-CH" sz="1050" dirty="0"/>
            </a:br>
            <a:r>
              <a:rPr lang="en-CH" sz="105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688504" y="4634714"/>
            <a:ext cx="1359668" cy="415498"/>
          </a:xfrm>
          <a:prstGeom prst="rect">
            <a:avLst/>
          </a:prstGeom>
          <a:noFill/>
        </p:spPr>
        <p:txBody>
          <a:bodyPr wrap="none" rtlCol="0">
            <a:spAutoFit/>
          </a:bodyPr>
          <a:lstStyle/>
          <a:p>
            <a:pPr algn="ctr"/>
            <a:r>
              <a:rPr lang="en-US" sz="1050" b="1" dirty="0"/>
              <a:t>Dina Zimmermann</a:t>
            </a:r>
          </a:p>
          <a:p>
            <a:pPr algn="ctr"/>
            <a:r>
              <a:rPr lang="en-CH" sz="1050" dirty="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86030" y="4651620"/>
            <a:ext cx="1289135" cy="415498"/>
          </a:xfrm>
          <a:prstGeom prst="rect">
            <a:avLst/>
          </a:prstGeom>
          <a:noFill/>
        </p:spPr>
        <p:txBody>
          <a:bodyPr wrap="none" rtlCol="0">
            <a:spAutoFit/>
          </a:bodyPr>
          <a:lstStyle/>
          <a:p>
            <a:pPr algn="ctr"/>
            <a:r>
              <a:rPr lang="en-US" sz="1050" b="1" dirty="0"/>
              <a:t>Jimmy </a:t>
            </a:r>
            <a:r>
              <a:rPr lang="en-US" sz="1050" b="1" dirty="0" err="1"/>
              <a:t>Poulaillon</a:t>
            </a:r>
            <a:br>
              <a:rPr lang="en-CH" sz="1050" dirty="0"/>
            </a:br>
            <a:r>
              <a:rPr lang="en-CH" sz="1050" dirty="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2986323" y="2479729"/>
            <a:ext cx="1300356" cy="415498"/>
          </a:xfrm>
          <a:prstGeom prst="rect">
            <a:avLst/>
          </a:prstGeom>
          <a:noFill/>
        </p:spPr>
        <p:txBody>
          <a:bodyPr wrap="none" rtlCol="0">
            <a:spAutoFit/>
          </a:bodyPr>
          <a:lstStyle/>
          <a:p>
            <a:pPr algn="ctr"/>
            <a:r>
              <a:rPr lang="en-CH" sz="1050" b="1" dirty="0"/>
              <a:t>Markus Nordberg</a:t>
            </a:r>
            <a:br>
              <a:rPr lang="en-CH" sz="1050" dirty="0"/>
            </a:br>
            <a:r>
              <a:rPr lang="en-CH" sz="1050" dirty="0"/>
              <a:t>Fixing things</a:t>
            </a:r>
          </a:p>
        </p:txBody>
      </p:sp>
      <p:pic>
        <p:nvPicPr>
          <p:cNvPr id="4" name="Picture 3" descr="A person wearing glasses&#10;&#10;Description automatically generated with medium confidence">
            <a:extLst>
              <a:ext uri="{FF2B5EF4-FFF2-40B4-BE49-F238E27FC236}">
                <a16:creationId xmlns:a16="http://schemas.microsoft.com/office/drawing/2014/main" id="{88E12CB1-D0D9-CD46-99D0-CC13A814BF8C}"/>
              </a:ext>
            </a:extLst>
          </p:cNvPr>
          <p:cNvPicPr>
            <a:picLocks noChangeAspect="1"/>
          </p:cNvPicPr>
          <p:nvPr/>
        </p:nvPicPr>
        <p:blipFill>
          <a:blip r:embed="rId6"/>
          <a:stretch>
            <a:fillRect/>
          </a:stretch>
        </p:blipFill>
        <p:spPr>
          <a:xfrm>
            <a:off x="3107921" y="850573"/>
            <a:ext cx="1068895" cy="1607279"/>
          </a:xfrm>
          <a:prstGeom prst="rect">
            <a:avLst/>
          </a:prstGeom>
        </p:spPr>
      </p:pic>
      <p:sp>
        <p:nvSpPr>
          <p:cNvPr id="25" name="TextBox 24">
            <a:extLst>
              <a:ext uri="{FF2B5EF4-FFF2-40B4-BE49-F238E27FC236}">
                <a16:creationId xmlns:a16="http://schemas.microsoft.com/office/drawing/2014/main" id="{73958206-1DB9-FA4E-B7A0-BE6A0162B087}"/>
              </a:ext>
            </a:extLst>
          </p:cNvPr>
          <p:cNvSpPr txBox="1"/>
          <p:nvPr/>
        </p:nvSpPr>
        <p:spPr>
          <a:xfrm>
            <a:off x="3244280" y="4662255"/>
            <a:ext cx="1117615" cy="415498"/>
          </a:xfrm>
          <a:prstGeom prst="rect">
            <a:avLst/>
          </a:prstGeom>
          <a:noFill/>
        </p:spPr>
        <p:txBody>
          <a:bodyPr wrap="none" rtlCol="0">
            <a:spAutoFit/>
          </a:bodyPr>
          <a:lstStyle/>
          <a:p>
            <a:pPr algn="ctr"/>
            <a:r>
              <a:rPr lang="en-CH" sz="1050" b="1" dirty="0"/>
              <a:t>Lauri Valtonen</a:t>
            </a:r>
          </a:p>
          <a:p>
            <a:pPr algn="ctr"/>
            <a:r>
              <a:rPr lang="en-CH" sz="1050" dirty="0"/>
              <a:t>CIJ</a:t>
            </a:r>
          </a:p>
        </p:txBody>
      </p:sp>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b="7490"/>
          <a:stretch/>
        </p:blipFill>
        <p:spPr>
          <a:xfrm>
            <a:off x="6323444" y="3144235"/>
            <a:ext cx="1109312" cy="1476573"/>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08877" y="3107544"/>
            <a:ext cx="1242973" cy="1515244"/>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63427" y="3153256"/>
            <a:ext cx="1136433" cy="1420888"/>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4140" y="3130718"/>
            <a:ext cx="1179154" cy="1535924"/>
          </a:xfrm>
          <a:prstGeom prst="rect">
            <a:avLst/>
          </a:prstGeom>
        </p:spPr>
      </p:pic>
      <p:sp>
        <p:nvSpPr>
          <p:cNvPr id="26" name="Rectangle 25"/>
          <p:cNvSpPr/>
          <p:nvPr/>
        </p:nvSpPr>
        <p:spPr>
          <a:xfrm>
            <a:off x="3689066" y="313114"/>
            <a:ext cx="1364476" cy="369332"/>
          </a:xfrm>
          <a:prstGeom prst="rect">
            <a:avLst/>
          </a:prstGeom>
        </p:spPr>
        <p:txBody>
          <a:bodyPr wrap="none">
            <a:spAutoFit/>
          </a:bodyPr>
          <a:lstStyle/>
          <a:p>
            <a:r>
              <a:rPr lang="en-GB" b="1" dirty="0"/>
              <a:t>The CREW</a:t>
            </a:r>
          </a:p>
        </p:txBody>
      </p:sp>
      <p:pic>
        <p:nvPicPr>
          <p:cNvPr id="28" name="Picture 27" descr="A close-up of a person smiling&#10;&#10;Description automatically generated">
            <a:extLst>
              <a:ext uri="{FF2B5EF4-FFF2-40B4-BE49-F238E27FC236}">
                <a16:creationId xmlns:a16="http://schemas.microsoft.com/office/drawing/2014/main" id="{9BD92184-063D-1E6B-CF02-62D5E0DDB645}"/>
              </a:ext>
            </a:extLst>
          </p:cNvPr>
          <p:cNvPicPr>
            <a:picLocks noChangeAspect="1"/>
          </p:cNvPicPr>
          <p:nvPr/>
        </p:nvPicPr>
        <p:blipFill>
          <a:blip r:embed="rId11"/>
          <a:stretch>
            <a:fillRect/>
          </a:stretch>
        </p:blipFill>
        <p:spPr>
          <a:xfrm>
            <a:off x="6342341" y="850573"/>
            <a:ext cx="1071519" cy="1607279"/>
          </a:xfrm>
          <a:prstGeom prst="rect">
            <a:avLst/>
          </a:prstGeom>
        </p:spPr>
      </p:pic>
      <p:sp>
        <p:nvSpPr>
          <p:cNvPr id="29" name="TextBox 28">
            <a:extLst>
              <a:ext uri="{FF2B5EF4-FFF2-40B4-BE49-F238E27FC236}">
                <a16:creationId xmlns:a16="http://schemas.microsoft.com/office/drawing/2014/main" id="{E9B65D50-B911-8E72-DF28-BBF982969E3F}"/>
              </a:ext>
            </a:extLst>
          </p:cNvPr>
          <p:cNvSpPr txBox="1"/>
          <p:nvPr/>
        </p:nvSpPr>
        <p:spPr>
          <a:xfrm>
            <a:off x="6245895" y="2502716"/>
            <a:ext cx="1271502" cy="415498"/>
          </a:xfrm>
          <a:prstGeom prst="rect">
            <a:avLst/>
          </a:prstGeom>
          <a:noFill/>
        </p:spPr>
        <p:txBody>
          <a:bodyPr wrap="none" rtlCol="0">
            <a:spAutoFit/>
          </a:bodyPr>
          <a:lstStyle/>
          <a:p>
            <a:pPr algn="ctr"/>
            <a:r>
              <a:rPr lang="en-CH" sz="1050" b="1" dirty="0"/>
              <a:t>Roy Pennings</a:t>
            </a:r>
          </a:p>
          <a:p>
            <a:pPr algn="ctr"/>
            <a:r>
              <a:rPr lang="en-GB" sz="1050" dirty="0"/>
              <a:t>Projects &amp; finance</a:t>
            </a:r>
            <a:endParaRPr lang="en-CH" sz="1050" dirty="0"/>
          </a:p>
        </p:txBody>
      </p:sp>
      <p:sp>
        <p:nvSpPr>
          <p:cNvPr id="3" name="TextBox 2">
            <a:extLst>
              <a:ext uri="{FF2B5EF4-FFF2-40B4-BE49-F238E27FC236}">
                <a16:creationId xmlns:a16="http://schemas.microsoft.com/office/drawing/2014/main" id="{0D3BF120-A52B-80CA-9E02-7FA80A33804C}"/>
              </a:ext>
            </a:extLst>
          </p:cNvPr>
          <p:cNvSpPr txBox="1"/>
          <p:nvPr/>
        </p:nvSpPr>
        <p:spPr>
          <a:xfrm>
            <a:off x="7751654" y="2499724"/>
            <a:ext cx="1116011" cy="415498"/>
          </a:xfrm>
          <a:prstGeom prst="rect">
            <a:avLst/>
          </a:prstGeom>
          <a:noFill/>
        </p:spPr>
        <p:txBody>
          <a:bodyPr wrap="none" rtlCol="0">
            <a:spAutoFit/>
          </a:bodyPr>
          <a:lstStyle/>
          <a:p>
            <a:pPr algn="ctr"/>
            <a:r>
              <a:rPr lang="en-CH" sz="1050" b="1" dirty="0"/>
              <a:t>Giulia Gaddi</a:t>
            </a:r>
          </a:p>
          <a:p>
            <a:pPr algn="ctr"/>
            <a:r>
              <a:rPr lang="en-CH" sz="1050" dirty="0"/>
              <a:t>People watcher</a:t>
            </a:r>
          </a:p>
        </p:txBody>
      </p:sp>
      <p:pic>
        <p:nvPicPr>
          <p:cNvPr id="14" name="Picture 13" descr="A person smiling with glasses&#10;&#10;Description automatically generated">
            <a:extLst>
              <a:ext uri="{FF2B5EF4-FFF2-40B4-BE49-F238E27FC236}">
                <a16:creationId xmlns:a16="http://schemas.microsoft.com/office/drawing/2014/main" id="{6E929876-ACEE-1F89-5815-62E8A0433511}"/>
              </a:ext>
            </a:extLst>
          </p:cNvPr>
          <p:cNvPicPr>
            <a:picLocks noChangeAspect="1"/>
          </p:cNvPicPr>
          <p:nvPr/>
        </p:nvPicPr>
        <p:blipFill rotWithShape="1">
          <a:blip r:embed="rId12"/>
          <a:srcRect l="6298" r="8258" b="18408"/>
          <a:stretch/>
        </p:blipFill>
        <p:spPr>
          <a:xfrm>
            <a:off x="7800121" y="825400"/>
            <a:ext cx="1136434" cy="1629156"/>
          </a:xfrm>
          <a:prstGeom prst="rect">
            <a:avLst/>
          </a:prstGeom>
        </p:spPr>
      </p:pic>
      <p:pic>
        <p:nvPicPr>
          <p:cNvPr id="30" name="Picture 29" descr="A person smiling at the camera&#10;&#10;Description automatically generated">
            <a:extLst>
              <a:ext uri="{FF2B5EF4-FFF2-40B4-BE49-F238E27FC236}">
                <a16:creationId xmlns:a16="http://schemas.microsoft.com/office/drawing/2014/main" id="{44B5CD80-47EA-6550-EEFE-F45A2C575260}"/>
              </a:ext>
            </a:extLst>
          </p:cNvPr>
          <p:cNvPicPr>
            <a:picLocks noChangeAspect="1"/>
          </p:cNvPicPr>
          <p:nvPr/>
        </p:nvPicPr>
        <p:blipFill>
          <a:blip r:embed="rId13"/>
          <a:stretch>
            <a:fillRect/>
          </a:stretch>
        </p:blipFill>
        <p:spPr>
          <a:xfrm>
            <a:off x="291027" y="968129"/>
            <a:ext cx="1114821" cy="1486427"/>
          </a:xfrm>
          <a:prstGeom prst="rect">
            <a:avLst/>
          </a:prstGeom>
        </p:spPr>
      </p:pic>
      <p:pic>
        <p:nvPicPr>
          <p:cNvPr id="27" name="Picture 26" descr="A person with short hair wearing a black jacket&#10;&#10;Description automatically generated">
            <a:extLst>
              <a:ext uri="{FF2B5EF4-FFF2-40B4-BE49-F238E27FC236}">
                <a16:creationId xmlns:a16="http://schemas.microsoft.com/office/drawing/2014/main" id="{A60390D0-74D3-2C03-758C-A092986DB1BC}"/>
              </a:ext>
            </a:extLst>
          </p:cNvPr>
          <p:cNvPicPr>
            <a:picLocks noChangeAspect="1"/>
          </p:cNvPicPr>
          <p:nvPr/>
        </p:nvPicPr>
        <p:blipFill rotWithShape="1">
          <a:blip r:embed="rId14"/>
          <a:srcRect t="12514" b="7307"/>
          <a:stretch/>
        </p:blipFill>
        <p:spPr>
          <a:xfrm>
            <a:off x="3173142" y="3105564"/>
            <a:ext cx="1259890" cy="1515244"/>
          </a:xfrm>
          <a:prstGeom prst="rect">
            <a:avLst/>
          </a:prstGeom>
        </p:spPr>
      </p:pic>
    </p:spTree>
    <p:extLst>
      <p:ext uri="{BB962C8B-B14F-4D97-AF65-F5344CB8AC3E}">
        <p14:creationId xmlns:p14="http://schemas.microsoft.com/office/powerpoint/2010/main" val="2676458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A2BBC-831C-CE91-08B8-6784FC078F19}"/>
              </a:ext>
            </a:extLst>
          </p:cNvPr>
          <p:cNvSpPr txBox="1">
            <a:spLocks/>
          </p:cNvSpPr>
          <p:nvPr/>
        </p:nvSpPr>
        <p:spPr>
          <a:xfrm>
            <a:off x="447811" y="654318"/>
            <a:ext cx="5211584" cy="500549"/>
          </a:xfrm>
          <a:prstGeom prst="rect">
            <a:avLst/>
          </a:prstGeom>
        </p:spPr>
        <p:txBody>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GB" dirty="0"/>
              <a:t>B3179: Building safety</a:t>
            </a:r>
            <a:br>
              <a:rPr lang="en-GB" dirty="0"/>
            </a:br>
            <a:endParaRPr lang="en-CH" dirty="0"/>
          </a:p>
        </p:txBody>
      </p:sp>
      <p:pic>
        <p:nvPicPr>
          <p:cNvPr id="3" name="Picture Placeholder 8" descr="A group of people in a building&#10;&#10;Description automatically generated with low confidence">
            <a:extLst>
              <a:ext uri="{FF2B5EF4-FFF2-40B4-BE49-F238E27FC236}">
                <a16:creationId xmlns:a16="http://schemas.microsoft.com/office/drawing/2014/main" id="{3056C268-6E88-49C2-5302-CA71DCE6C83D}"/>
              </a:ext>
            </a:extLst>
          </p:cNvPr>
          <p:cNvPicPr>
            <a:picLocks noChangeAspect="1"/>
          </p:cNvPicPr>
          <p:nvPr/>
        </p:nvPicPr>
        <p:blipFill>
          <a:blip r:embed="rId2"/>
          <a:srcRect l="12970" r="12970"/>
          <a:stretch>
            <a:fillRect/>
          </a:stretch>
        </p:blipFill>
        <p:spPr>
          <a:xfrm>
            <a:off x="555811" y="1435894"/>
            <a:ext cx="3720715" cy="3349812"/>
          </a:xfrm>
          <a:prstGeom prst="rect">
            <a:avLst/>
          </a:prstGeom>
        </p:spPr>
      </p:pic>
      <p:sp>
        <p:nvSpPr>
          <p:cNvPr id="4" name="Text Placeholder 4">
            <a:extLst>
              <a:ext uri="{FF2B5EF4-FFF2-40B4-BE49-F238E27FC236}">
                <a16:creationId xmlns:a16="http://schemas.microsoft.com/office/drawing/2014/main" id="{217A22B2-B42F-971C-53EF-DDD77E9F411C}"/>
              </a:ext>
            </a:extLst>
          </p:cNvPr>
          <p:cNvSpPr txBox="1">
            <a:spLocks/>
          </p:cNvSpPr>
          <p:nvPr/>
        </p:nvSpPr>
        <p:spPr>
          <a:xfrm>
            <a:off x="4595052" y="1435894"/>
            <a:ext cx="3993137" cy="3349812"/>
          </a:xfrm>
          <a:prstGeom prst="rect">
            <a:avLst/>
          </a:prstGeom>
        </p:spPr>
        <p:txBody>
          <a:bodyPr/>
          <a:lst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800" dirty="0"/>
              <a:t>In all inside areas of Building 3179 </a:t>
            </a:r>
            <a:r>
              <a:rPr lang="en-GB" sz="1800" b="1" dirty="0"/>
              <a:t>smoking &amp; alcoholic beverages is strictly forbidden.</a:t>
            </a:r>
          </a:p>
          <a:p>
            <a:pPr marL="285750" indent="-285750">
              <a:buFont typeface="Arial" panose="020B0604020202020204" pitchFamily="34" charset="0"/>
              <a:buChar char="•"/>
            </a:pPr>
            <a:r>
              <a:rPr lang="en-GB" sz="1800" dirty="0"/>
              <a:t>Working is possible 24/7 with CERN access card, </a:t>
            </a:r>
            <a:r>
              <a:rPr lang="en-GB" sz="1800" b="1" dirty="0"/>
              <a:t>sleeping is prohibited as in all CERN buildings.</a:t>
            </a:r>
          </a:p>
          <a:p>
            <a:pPr marL="285750" indent="-285750">
              <a:buFont typeface="Arial" panose="020B0604020202020204" pitchFamily="34" charset="0"/>
              <a:buChar char="•"/>
            </a:pPr>
            <a:r>
              <a:rPr lang="en-GB" sz="1800" dirty="0"/>
              <a:t>Eating, drinking, coffee breaks are encouraged in the kitchen (and open) area. But not in the </a:t>
            </a:r>
            <a:r>
              <a:rPr lang="en-GB" sz="1800" b="1" dirty="0">
                <a:solidFill>
                  <a:srgbClr val="EF2B43"/>
                </a:solidFill>
              </a:rPr>
              <a:t>Red Bus</a:t>
            </a:r>
            <a:r>
              <a:rPr lang="en-GB" sz="1800" dirty="0"/>
              <a:t>, please!</a:t>
            </a:r>
          </a:p>
        </p:txBody>
      </p:sp>
      <p:sp>
        <p:nvSpPr>
          <p:cNvPr id="5" name="Shape 138">
            <a:extLst>
              <a:ext uri="{FF2B5EF4-FFF2-40B4-BE49-F238E27FC236}">
                <a16:creationId xmlns:a16="http://schemas.microsoft.com/office/drawing/2014/main" id="{8320A655-DC73-F198-4EF7-E52797C122ED}"/>
              </a:ext>
            </a:extLst>
          </p:cNvPr>
          <p:cNvSpPr/>
          <p:nvPr/>
        </p:nvSpPr>
        <p:spPr>
          <a:xfrm>
            <a:off x="935831" y="142875"/>
            <a:ext cx="7836694" cy="1293019"/>
          </a:xfrm>
          <a:prstGeom prst="rect">
            <a:avLst/>
          </a:prstGeom>
          <a:ln w="12700">
            <a:miter lim="400000"/>
          </a:ln>
          <a:extLst>
            <a:ext uri="{C572A759-6A51-4108-AA02-DFA0A04FC94B}">
              <ma14:wrappingTextBoxFlag xmlns:ma14="http://schemas.microsoft.com/office/mac/drawingml/2011/main" xmlns="" val="1"/>
            </a:ext>
          </a:extLst>
        </p:spPr>
        <p:txBody>
          <a:bodyPr lIns="28575" tIns="28575" rIns="28575" bIns="28575"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3375" spc="-169" dirty="0">
              <a:solidFill>
                <a:schemeClr val="bg1"/>
              </a:solidFill>
            </a:endParaRPr>
          </a:p>
        </p:txBody>
      </p:sp>
    </p:spTree>
    <p:extLst>
      <p:ext uri="{BB962C8B-B14F-4D97-AF65-F5344CB8AC3E}">
        <p14:creationId xmlns:p14="http://schemas.microsoft.com/office/powerpoint/2010/main" val="948410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A diagram of a building&#10;&#10;Description automatically generated">
            <a:extLst>
              <a:ext uri="{FF2B5EF4-FFF2-40B4-BE49-F238E27FC236}">
                <a16:creationId xmlns:a16="http://schemas.microsoft.com/office/drawing/2014/main" id="{23B24F3C-1DEA-9568-2AA0-F9CCB8D5F964}"/>
              </a:ext>
            </a:extLst>
          </p:cNvPr>
          <p:cNvPicPr>
            <a:picLocks noChangeAspect="1"/>
          </p:cNvPicPr>
          <p:nvPr/>
        </p:nvPicPr>
        <p:blipFill>
          <a:blip r:embed="rId3"/>
          <a:stretch>
            <a:fillRect/>
          </a:stretch>
        </p:blipFill>
        <p:spPr>
          <a:xfrm>
            <a:off x="541578" y="98854"/>
            <a:ext cx="8060843" cy="4714616"/>
          </a:xfrm>
          <a:prstGeom prst="rect">
            <a:avLst/>
          </a:prstGeom>
        </p:spPr>
      </p:pic>
      <p:pic>
        <p:nvPicPr>
          <p:cNvPr id="39" name="Picture 38" descr="A green sign with a person walking on the left and a white arrow&#10;&#10;Description automatically generated">
            <a:extLst>
              <a:ext uri="{FF2B5EF4-FFF2-40B4-BE49-F238E27FC236}">
                <a16:creationId xmlns:a16="http://schemas.microsoft.com/office/drawing/2014/main" id="{EB85D42F-2472-E133-7F29-9C80C33BEAF5}"/>
              </a:ext>
            </a:extLst>
          </p:cNvPr>
          <p:cNvPicPr>
            <a:picLocks noChangeAspect="1"/>
          </p:cNvPicPr>
          <p:nvPr/>
        </p:nvPicPr>
        <p:blipFill>
          <a:blip r:embed="rId4"/>
          <a:stretch>
            <a:fillRect/>
          </a:stretch>
        </p:blipFill>
        <p:spPr>
          <a:xfrm>
            <a:off x="1615033" y="4746862"/>
            <a:ext cx="501676" cy="330217"/>
          </a:xfrm>
          <a:prstGeom prst="rect">
            <a:avLst/>
          </a:prstGeom>
        </p:spPr>
      </p:pic>
    </p:spTree>
    <p:extLst>
      <p:ext uri="{BB962C8B-B14F-4D97-AF65-F5344CB8AC3E}">
        <p14:creationId xmlns:p14="http://schemas.microsoft.com/office/powerpoint/2010/main" val="3982963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26EC9F-5D24-B823-6B15-BE559F035DD5}"/>
              </a:ext>
            </a:extLst>
          </p:cNvPr>
          <p:cNvPicPr>
            <a:picLocks noChangeAspect="1"/>
          </p:cNvPicPr>
          <p:nvPr/>
        </p:nvPicPr>
        <p:blipFill>
          <a:blip r:embed="rId2"/>
          <a:stretch>
            <a:fillRect/>
          </a:stretch>
        </p:blipFill>
        <p:spPr>
          <a:xfrm>
            <a:off x="6398167" y="1852157"/>
            <a:ext cx="2146056" cy="2146056"/>
          </a:xfrm>
          <a:prstGeom prst="rect">
            <a:avLst/>
          </a:prstGeom>
        </p:spPr>
      </p:pic>
      <p:sp>
        <p:nvSpPr>
          <p:cNvPr id="2" name="Title 1">
            <a:extLst>
              <a:ext uri="{FF2B5EF4-FFF2-40B4-BE49-F238E27FC236}">
                <a16:creationId xmlns:a16="http://schemas.microsoft.com/office/drawing/2014/main" id="{6949B72F-599D-24D0-2A5F-882F2CE0AA2E}"/>
              </a:ext>
            </a:extLst>
          </p:cNvPr>
          <p:cNvSpPr txBox="1">
            <a:spLocks/>
          </p:cNvSpPr>
          <p:nvPr/>
        </p:nvSpPr>
        <p:spPr>
          <a:xfrm>
            <a:off x="457200" y="63016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US" dirty="0"/>
              <a:t>In the kitchen</a:t>
            </a:r>
          </a:p>
        </p:txBody>
      </p:sp>
      <p:sp>
        <p:nvSpPr>
          <p:cNvPr id="4" name="TextBox 3">
            <a:extLst>
              <a:ext uri="{FF2B5EF4-FFF2-40B4-BE49-F238E27FC236}">
                <a16:creationId xmlns:a16="http://schemas.microsoft.com/office/drawing/2014/main" id="{558E2AB5-E328-0815-1E4A-5D4B83F5BE21}"/>
              </a:ext>
            </a:extLst>
          </p:cNvPr>
          <p:cNvSpPr txBox="1"/>
          <p:nvPr/>
        </p:nvSpPr>
        <p:spPr>
          <a:xfrm>
            <a:off x="457200" y="1938650"/>
            <a:ext cx="5555414" cy="1815882"/>
          </a:xfrm>
          <a:prstGeom prst="rect">
            <a:avLst/>
          </a:prstGeom>
          <a:noFill/>
        </p:spPr>
        <p:txBody>
          <a:bodyPr wrap="square" rtlCol="0">
            <a:spAutoFit/>
          </a:bodyPr>
          <a:lstStyle/>
          <a:p>
            <a:r>
              <a:rPr lang="en-GB" sz="1600" dirty="0"/>
              <a:t>You are encouraged to use the kitchen, fridges and appliances. Here are a few things to keep in mind:</a:t>
            </a:r>
          </a:p>
          <a:p>
            <a:endParaRPr lang="en-GB" sz="1600" dirty="0"/>
          </a:p>
          <a:p>
            <a:pPr marL="285750" indent="-285750">
              <a:buFont typeface="Arial" panose="020B0604020202020204" pitchFamily="34" charset="0"/>
              <a:buChar char="•"/>
            </a:pPr>
            <a:r>
              <a:rPr lang="en-GB" sz="1600" dirty="0"/>
              <a:t>Food should be labelled</a:t>
            </a:r>
          </a:p>
          <a:p>
            <a:pPr marL="285750" indent="-285750">
              <a:buFont typeface="Arial" panose="020B0604020202020204" pitchFamily="34" charset="0"/>
              <a:buChar char="•"/>
            </a:pPr>
            <a:r>
              <a:rPr lang="en-GB" sz="1600" dirty="0"/>
              <a:t>Only use the dishwasher with the status “dirty” – if there is no available “dirty” dishwasher, handwash.</a:t>
            </a:r>
          </a:p>
          <a:p>
            <a:pPr marL="285750" indent="-285750">
              <a:buFont typeface="Arial" panose="020B0604020202020204" pitchFamily="34" charset="0"/>
              <a:buChar char="•"/>
            </a:pPr>
            <a:r>
              <a:rPr lang="en-GB" sz="1600" dirty="0"/>
              <a:t>Leave the place cleaner than you found it </a:t>
            </a:r>
            <a:r>
              <a:rPr lang="en-GB" sz="1600" dirty="0">
                <a:sym typeface="Wingdings" panose="05000000000000000000" pitchFamily="2" charset="2"/>
              </a:rPr>
              <a:t></a:t>
            </a:r>
            <a:endParaRPr lang="en-GB" sz="1600" dirty="0"/>
          </a:p>
        </p:txBody>
      </p:sp>
    </p:spTree>
    <p:extLst>
      <p:ext uri="{BB962C8B-B14F-4D97-AF65-F5344CB8AC3E}">
        <p14:creationId xmlns:p14="http://schemas.microsoft.com/office/powerpoint/2010/main" val="3518788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4782B-1529-6F60-F3C8-27FA6AA17CC4}"/>
              </a:ext>
            </a:extLst>
          </p:cNvPr>
          <p:cNvSpPr>
            <a:spLocks noGrp="1"/>
          </p:cNvSpPr>
          <p:nvPr>
            <p:ph type="title"/>
          </p:nvPr>
        </p:nvSpPr>
        <p:spPr>
          <a:xfrm>
            <a:off x="1386616" y="2307406"/>
            <a:ext cx="4668195" cy="500549"/>
          </a:xfrm>
        </p:spPr>
        <p:txBody>
          <a:bodyPr/>
          <a:lstStyle/>
          <a:p>
            <a:r>
              <a:rPr lang="fi-FI" dirty="0"/>
              <a:t>Welcome to IdeaSquare</a:t>
            </a:r>
            <a:endParaRPr lang="en-GB" dirty="0"/>
          </a:p>
        </p:txBody>
      </p:sp>
      <p:sp>
        <p:nvSpPr>
          <p:cNvPr id="3" name="Text Placeholder 2">
            <a:extLst>
              <a:ext uri="{FF2B5EF4-FFF2-40B4-BE49-F238E27FC236}">
                <a16:creationId xmlns:a16="http://schemas.microsoft.com/office/drawing/2014/main" id="{3D1FB05C-798C-328E-8AE2-BAF486EE9079}"/>
              </a:ext>
            </a:extLst>
          </p:cNvPr>
          <p:cNvSpPr>
            <a:spLocks noGrp="1"/>
          </p:cNvSpPr>
          <p:nvPr>
            <p:ph type="body" idx="1"/>
          </p:nvPr>
        </p:nvSpPr>
        <p:spPr>
          <a:xfrm>
            <a:off x="3546390" y="2832786"/>
            <a:ext cx="5436972" cy="500549"/>
          </a:xfrm>
        </p:spPr>
        <p:txBody>
          <a:bodyPr/>
          <a:lstStyle/>
          <a:p>
            <a:pPr marL="0" indent="0">
              <a:buNone/>
            </a:pPr>
            <a:r>
              <a:rPr lang="fi-FI" dirty="0"/>
              <a:t>We’re happy to have you here!</a:t>
            </a:r>
            <a:endParaRPr lang="en-GB" dirty="0"/>
          </a:p>
        </p:txBody>
      </p:sp>
    </p:spTree>
    <p:extLst>
      <p:ext uri="{BB962C8B-B14F-4D97-AF65-F5344CB8AC3E}">
        <p14:creationId xmlns:p14="http://schemas.microsoft.com/office/powerpoint/2010/main" val="439223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a:xfrm>
            <a:off x="357294" y="678268"/>
            <a:ext cx="2977563" cy="529407"/>
          </a:xfrm>
        </p:spPr>
        <p:txBody>
          <a:bodyPr/>
          <a:lstStyle/>
          <a:p>
            <a:r>
              <a:rPr lang="en-GB" sz="2400" dirty="0" err="1"/>
              <a:t>IdeaSquare</a:t>
            </a:r>
            <a:endParaRPr lang="en-GB" dirty="0"/>
          </a:p>
        </p:txBody>
      </p:sp>
      <p:sp>
        <p:nvSpPr>
          <p:cNvPr id="5" name="TextBox 4">
            <a:extLst>
              <a:ext uri="{FF2B5EF4-FFF2-40B4-BE49-F238E27FC236}">
                <a16:creationId xmlns:a16="http://schemas.microsoft.com/office/drawing/2014/main" id="{851AEC1A-7B63-D1E9-5BB5-F167970A3A1B}"/>
              </a:ext>
            </a:extLst>
          </p:cNvPr>
          <p:cNvSpPr txBox="1"/>
          <p:nvPr/>
        </p:nvSpPr>
        <p:spPr>
          <a:xfrm>
            <a:off x="357294" y="1418244"/>
            <a:ext cx="3393374" cy="3046988"/>
          </a:xfrm>
          <a:prstGeom prst="rect">
            <a:avLst/>
          </a:prstGeom>
          <a:noFill/>
        </p:spPr>
        <p:txBody>
          <a:bodyPr wrap="square" rtlCol="0">
            <a:spAutoFit/>
          </a:bodyPr>
          <a:lstStyle/>
          <a:p>
            <a:r>
              <a:rPr lang="en-GB" sz="1600" dirty="0"/>
              <a:t>IdeaSquare </a:t>
            </a:r>
            <a:r>
              <a:rPr lang="en-GB" sz="1600" b="1" dirty="0"/>
              <a:t>is the innovation space at CERN </a:t>
            </a:r>
            <a:r>
              <a:rPr lang="en-GB" sz="1600" dirty="0"/>
              <a:t>using </a:t>
            </a:r>
          </a:p>
          <a:p>
            <a:endParaRPr lang="en-GB" sz="1600" dirty="0"/>
          </a:p>
          <a:p>
            <a:pPr marL="285750" indent="-285750">
              <a:buFont typeface="Arial" panose="020B0604020202020204" pitchFamily="34" charset="0"/>
              <a:buChar char="•"/>
            </a:pPr>
            <a:r>
              <a:rPr lang="en-GB" sz="1600" dirty="0"/>
              <a:t>collaborative methodologies, </a:t>
            </a:r>
          </a:p>
          <a:p>
            <a:pPr marL="285750" indent="-285750">
              <a:buFont typeface="Arial" panose="020B0604020202020204" pitchFamily="34" charset="0"/>
              <a:buChar char="•"/>
            </a:pPr>
            <a:r>
              <a:rPr lang="en-GB" sz="1600" dirty="0"/>
              <a:t>access to CERN expertise and </a:t>
            </a:r>
          </a:p>
          <a:p>
            <a:pPr marL="285750" indent="-285750">
              <a:buFont typeface="Arial" panose="020B0604020202020204" pitchFamily="34" charset="0"/>
              <a:buChar char="•"/>
            </a:pPr>
            <a:r>
              <a:rPr lang="en-GB" sz="1600" dirty="0"/>
              <a:t>cross-connectivity </a:t>
            </a:r>
          </a:p>
          <a:p>
            <a:pPr marL="285750" indent="-285750">
              <a:buFont typeface="Arial" panose="020B0604020202020204" pitchFamily="34" charset="0"/>
              <a:buChar char="•"/>
            </a:pPr>
            <a:endParaRPr lang="en-GB" sz="1600" dirty="0"/>
          </a:p>
          <a:p>
            <a:r>
              <a:rPr lang="en-GB" sz="1600" dirty="0"/>
              <a:t>to ideate solutions for the future of humankind. </a:t>
            </a:r>
          </a:p>
          <a:p>
            <a:endParaRPr lang="en-GB" sz="1600" dirty="0"/>
          </a:p>
          <a:p>
            <a:r>
              <a:rPr lang="en-GB" sz="1600" b="1" dirty="0"/>
              <a:t>A place where people have the licence to dream.</a:t>
            </a:r>
            <a:endParaRPr lang="en-GB" sz="1600" b="1" i="1" dirty="0"/>
          </a:p>
        </p:txBody>
      </p:sp>
    </p:spTree>
    <p:extLst>
      <p:ext uri="{BB962C8B-B14F-4D97-AF65-F5344CB8AC3E}">
        <p14:creationId xmlns:p14="http://schemas.microsoft.com/office/powerpoint/2010/main" val="347926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C6B4E-11E8-1545-8416-F611B889CC7C}"/>
              </a:ext>
            </a:extLst>
          </p:cNvPr>
          <p:cNvSpPr>
            <a:spLocks noGrp="1"/>
          </p:cNvSpPr>
          <p:nvPr>
            <p:ph type="title"/>
          </p:nvPr>
        </p:nvSpPr>
        <p:spPr>
          <a:xfrm>
            <a:off x="565200" y="807953"/>
            <a:ext cx="6930979" cy="500549"/>
          </a:xfrm>
        </p:spPr>
        <p:txBody>
          <a:bodyPr/>
          <a:lstStyle/>
          <a:p>
            <a:r>
              <a:rPr lang="en-CH" sz="3200" dirty="0"/>
              <a:t>Why IdeaSquare?</a:t>
            </a:r>
          </a:p>
        </p:txBody>
      </p:sp>
      <p:sp>
        <p:nvSpPr>
          <p:cNvPr id="7" name="TextBox 6">
            <a:extLst>
              <a:ext uri="{FF2B5EF4-FFF2-40B4-BE49-F238E27FC236}">
                <a16:creationId xmlns:a16="http://schemas.microsoft.com/office/drawing/2014/main" id="{059217CD-4BBB-7644-9B73-9EBD01AFB6CF}"/>
              </a:ext>
            </a:extLst>
          </p:cNvPr>
          <p:cNvSpPr txBox="1"/>
          <p:nvPr/>
        </p:nvSpPr>
        <p:spPr>
          <a:xfrm>
            <a:off x="565200" y="1494235"/>
            <a:ext cx="8223859" cy="830997"/>
          </a:xfrm>
          <a:prstGeom prst="rect">
            <a:avLst/>
          </a:prstGeom>
        </p:spPr>
        <p:txBody>
          <a:bodyPr vert="horz" lIns="91440" tIns="45720" rIns="91440" bIns="45720" rtlCol="0" anchor="b">
            <a:normAutofit/>
          </a:bodyPr>
          <a:lstStyle/>
          <a:p>
            <a:pPr>
              <a:lnSpc>
                <a:spcPct val="90000"/>
              </a:lnSpc>
              <a:spcBef>
                <a:spcPct val="0"/>
              </a:spcBef>
              <a:spcAft>
                <a:spcPts val="450"/>
              </a:spcAft>
            </a:pPr>
            <a:r>
              <a:rPr lang="en-US" sz="2400" kern="1200" dirty="0">
                <a:latin typeface="+mj-lt"/>
                <a:ea typeface="+mj-ea"/>
                <a:cs typeface="+mj-cs"/>
              </a:rPr>
              <a:t>We believe that for </a:t>
            </a:r>
            <a:r>
              <a:rPr lang="en-US" sz="2400" b="1" kern="1200" dirty="0">
                <a:solidFill>
                  <a:srgbClr val="00879A"/>
                </a:solidFill>
                <a:latin typeface="+mj-lt"/>
                <a:ea typeface="+mj-ea"/>
                <a:cs typeface="+mj-cs"/>
              </a:rPr>
              <a:t>fundamental change</a:t>
            </a:r>
            <a:r>
              <a:rPr lang="en-US" sz="2400" kern="1200" dirty="0">
                <a:latin typeface="+mj-lt"/>
                <a:ea typeface="+mj-ea"/>
                <a:cs typeface="+mj-cs"/>
              </a:rPr>
              <a:t>, we need </a:t>
            </a:r>
            <a:r>
              <a:rPr lang="en-US" sz="2400" b="1" kern="1200" dirty="0">
                <a:solidFill>
                  <a:srgbClr val="00879A"/>
                </a:solidFill>
                <a:latin typeface="+mj-lt"/>
                <a:ea typeface="+mj-ea"/>
                <a:cs typeface="+mj-cs"/>
              </a:rPr>
              <a:t>more than traditional </a:t>
            </a:r>
            <a:r>
              <a:rPr lang="en-US" sz="2400" kern="1200" dirty="0">
                <a:latin typeface="+mj-lt"/>
                <a:ea typeface="+mj-ea"/>
                <a:cs typeface="+mj-cs"/>
              </a:rPr>
              <a:t>innovation </a:t>
            </a:r>
            <a:r>
              <a:rPr lang="en-US" sz="2400" b="1" kern="1200" dirty="0">
                <a:solidFill>
                  <a:srgbClr val="00879A"/>
                </a:solidFill>
                <a:latin typeface="+mj-lt"/>
                <a:ea typeface="+mj-ea"/>
                <a:cs typeface="+mj-cs"/>
              </a:rPr>
              <a:t>methods and mindsets.</a:t>
            </a:r>
            <a:endParaRPr lang="en-US" sz="2400" b="1" dirty="0">
              <a:solidFill>
                <a:srgbClr val="00879A"/>
              </a:solidFill>
              <a:latin typeface="+mj-lt"/>
              <a:ea typeface="+mj-ea"/>
              <a:cs typeface="+mj-cs"/>
            </a:endParaRPr>
          </a:p>
        </p:txBody>
      </p:sp>
      <p:sp>
        <p:nvSpPr>
          <p:cNvPr id="2" name="TextBox 1">
            <a:extLst>
              <a:ext uri="{FF2B5EF4-FFF2-40B4-BE49-F238E27FC236}">
                <a16:creationId xmlns:a16="http://schemas.microsoft.com/office/drawing/2014/main" id="{DC11D518-FE9A-5098-E68A-A7F38D8E43BB}"/>
              </a:ext>
            </a:extLst>
          </p:cNvPr>
          <p:cNvSpPr txBox="1"/>
          <p:nvPr/>
        </p:nvSpPr>
        <p:spPr>
          <a:xfrm>
            <a:off x="517897" y="2510965"/>
            <a:ext cx="8271162" cy="1101006"/>
          </a:xfrm>
          <a:prstGeom prst="rect">
            <a:avLst/>
          </a:prstGeom>
        </p:spPr>
        <p:txBody>
          <a:bodyPr vert="horz" lIns="91440" tIns="45720" rIns="91440" bIns="45720" rtlCol="0" anchor="b">
            <a:normAutofit/>
          </a:bodyPr>
          <a:lstStyle/>
          <a:p>
            <a:pPr algn="r">
              <a:lnSpc>
                <a:spcPct val="90000"/>
              </a:lnSpc>
              <a:spcBef>
                <a:spcPct val="0"/>
              </a:spcBef>
              <a:spcAft>
                <a:spcPts val="450"/>
              </a:spcAft>
            </a:pPr>
            <a:r>
              <a:rPr lang="en-US" sz="2400" kern="1200" dirty="0">
                <a:latin typeface="+mj-lt"/>
                <a:ea typeface="+mj-ea"/>
                <a:cs typeface="+mj-cs"/>
              </a:rPr>
              <a:t>We enable students and innovators to </a:t>
            </a:r>
            <a:r>
              <a:rPr lang="en-US" sz="2400" b="1" kern="1200" dirty="0">
                <a:solidFill>
                  <a:srgbClr val="F59600"/>
                </a:solidFill>
                <a:latin typeface="+mj-lt"/>
                <a:ea typeface="+mj-ea"/>
                <a:cs typeface="+mj-cs"/>
              </a:rPr>
              <a:t>imagine a future</a:t>
            </a:r>
            <a:r>
              <a:rPr lang="en-US" sz="2400" kern="1200" dirty="0">
                <a:latin typeface="+mj-lt"/>
                <a:ea typeface="+mj-ea"/>
                <a:cs typeface="+mj-cs"/>
              </a:rPr>
              <a:t> worth fighting for, and we give </a:t>
            </a:r>
            <a:r>
              <a:rPr lang="en-US" sz="2400" dirty="0">
                <a:latin typeface="+mj-lt"/>
                <a:ea typeface="+mj-ea"/>
                <a:cs typeface="+mj-cs"/>
              </a:rPr>
              <a:t>them</a:t>
            </a:r>
            <a:r>
              <a:rPr lang="en-US" sz="2400" kern="1200" dirty="0">
                <a:latin typeface="+mj-lt"/>
                <a:ea typeface="+mj-ea"/>
                <a:cs typeface="+mj-cs"/>
              </a:rPr>
              <a:t> the </a:t>
            </a:r>
            <a:r>
              <a:rPr lang="en-US" sz="2400" b="1" kern="1200" dirty="0">
                <a:solidFill>
                  <a:srgbClr val="F59600"/>
                </a:solidFill>
                <a:latin typeface="+mj-lt"/>
                <a:ea typeface="+mj-ea"/>
                <a:cs typeface="+mj-cs"/>
              </a:rPr>
              <a:t>tools and </a:t>
            </a:r>
            <a:r>
              <a:rPr lang="en-US" sz="2400" b="1" kern="1200" dirty="0">
                <a:solidFill>
                  <a:srgbClr val="FAA81E"/>
                </a:solidFill>
                <a:latin typeface="+mj-lt"/>
                <a:ea typeface="+mj-ea"/>
                <a:cs typeface="+mj-cs"/>
              </a:rPr>
              <a:t>confidence</a:t>
            </a:r>
            <a:r>
              <a:rPr lang="en-US" sz="2400" kern="1200" dirty="0">
                <a:latin typeface="+mj-lt"/>
                <a:ea typeface="+mj-ea"/>
                <a:cs typeface="+mj-cs"/>
              </a:rPr>
              <a:t> to start building that future.</a:t>
            </a:r>
            <a:endParaRPr lang="en-US" sz="2400" dirty="0">
              <a:latin typeface="+mj-lt"/>
              <a:ea typeface="+mj-ea"/>
              <a:cs typeface="+mj-cs"/>
            </a:endParaRPr>
          </a:p>
        </p:txBody>
      </p:sp>
      <p:sp>
        <p:nvSpPr>
          <p:cNvPr id="4" name="TextBox 3">
            <a:extLst>
              <a:ext uri="{FF2B5EF4-FFF2-40B4-BE49-F238E27FC236}">
                <a16:creationId xmlns:a16="http://schemas.microsoft.com/office/drawing/2014/main" id="{25D2C6B1-2764-594E-B02D-4AC108D85560}"/>
              </a:ext>
            </a:extLst>
          </p:cNvPr>
          <p:cNvSpPr txBox="1"/>
          <p:nvPr/>
        </p:nvSpPr>
        <p:spPr>
          <a:xfrm>
            <a:off x="637771" y="3797704"/>
            <a:ext cx="8151288" cy="830997"/>
          </a:xfrm>
          <a:prstGeom prst="rect">
            <a:avLst/>
          </a:prstGeom>
          <a:noFill/>
        </p:spPr>
        <p:txBody>
          <a:bodyPr wrap="square" rtlCol="0">
            <a:spAutoFit/>
          </a:bodyPr>
          <a:lstStyle/>
          <a:p>
            <a:r>
              <a:rPr lang="en-GB" sz="2400" dirty="0"/>
              <a:t>IdeaSquare is our human experiment for </a:t>
            </a:r>
            <a:r>
              <a:rPr lang="en-GB" sz="2400" b="1" dirty="0">
                <a:solidFill>
                  <a:srgbClr val="93C33C"/>
                </a:solidFill>
              </a:rPr>
              <a:t>“colliding” minds and ideas</a:t>
            </a:r>
            <a:r>
              <a:rPr lang="en-GB" sz="2400" dirty="0"/>
              <a:t> towards laying out a </a:t>
            </a:r>
            <a:r>
              <a:rPr lang="en-GB" sz="2400" b="1" dirty="0">
                <a:solidFill>
                  <a:srgbClr val="93C33C"/>
                </a:solidFill>
              </a:rPr>
              <a:t>better future</a:t>
            </a:r>
            <a:endParaRPr lang="en-GB" b="1" dirty="0">
              <a:solidFill>
                <a:srgbClr val="93C33C"/>
              </a:solidFill>
            </a:endParaRPr>
          </a:p>
        </p:txBody>
      </p:sp>
    </p:spTree>
    <p:extLst>
      <p:ext uri="{BB962C8B-B14F-4D97-AF65-F5344CB8AC3E}">
        <p14:creationId xmlns:p14="http://schemas.microsoft.com/office/powerpoint/2010/main" val="2658343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0B34E4-0B28-E707-6B33-61474455C688}"/>
              </a:ext>
            </a:extLst>
          </p:cNvPr>
          <p:cNvSpPr txBox="1"/>
          <p:nvPr/>
        </p:nvSpPr>
        <p:spPr>
          <a:xfrm>
            <a:off x="4306330" y="1216208"/>
            <a:ext cx="4414767" cy="3232224"/>
          </a:xfrm>
          <a:prstGeom prst="rect">
            <a:avLst/>
          </a:prstGeom>
        </p:spPr>
        <p:txBody>
          <a:bodyPr vert="horz" lIns="91440" tIns="45720" rIns="91440" bIns="45720" rtlCol="0" anchor="b">
            <a:normAutofit fontScale="92500" lnSpcReduction="10000"/>
          </a:bodyPr>
          <a:lstStyle/>
          <a:p>
            <a:pPr>
              <a:lnSpc>
                <a:spcPct val="90000"/>
              </a:lnSpc>
              <a:spcBef>
                <a:spcPct val="0"/>
              </a:spcBef>
              <a:spcAft>
                <a:spcPts val="450"/>
              </a:spcAft>
            </a:pPr>
            <a:r>
              <a:rPr lang="en-GB" sz="2400" b="1" dirty="0">
                <a:solidFill>
                  <a:schemeClr val="bg1"/>
                </a:solidFill>
                <a:latin typeface="+mj-lt"/>
                <a:ea typeface="+mj-ea"/>
                <a:cs typeface="+mj-cs"/>
              </a:rPr>
              <a:t>P</a:t>
            </a:r>
            <a:r>
              <a:rPr lang="en-GB" sz="2400" b="1" kern="1200" dirty="0">
                <a:solidFill>
                  <a:schemeClr val="bg1"/>
                </a:solidFill>
                <a:latin typeface="+mj-lt"/>
                <a:ea typeface="+mj-ea"/>
                <a:cs typeface="+mj-cs"/>
              </a:rPr>
              <a:t>roject-based student courses </a:t>
            </a:r>
          </a:p>
          <a:p>
            <a:pPr marL="342900" indent="-342900">
              <a:lnSpc>
                <a:spcPct val="90000"/>
              </a:lnSpc>
              <a:spcBef>
                <a:spcPct val="0"/>
              </a:spcBef>
              <a:spcAft>
                <a:spcPts val="450"/>
              </a:spcAft>
              <a:buFont typeface="Arial" panose="020B0604020202020204" pitchFamily="34" charset="0"/>
              <a:buChar char="•"/>
            </a:pPr>
            <a:r>
              <a:rPr lang="en-GB" sz="2200" kern="1200" dirty="0">
                <a:latin typeface="+mj-lt"/>
                <a:ea typeface="+mj-ea"/>
                <a:cs typeface="+mj-cs"/>
              </a:rPr>
              <a:t>tackling challenges derived from the United Nation’s Sustainable Development Goals</a:t>
            </a:r>
          </a:p>
          <a:p>
            <a:pPr>
              <a:lnSpc>
                <a:spcPct val="90000"/>
              </a:lnSpc>
              <a:spcBef>
                <a:spcPct val="0"/>
              </a:spcBef>
              <a:spcAft>
                <a:spcPts val="450"/>
              </a:spcAft>
            </a:pPr>
            <a:endParaRPr lang="en-GB" sz="2400" dirty="0">
              <a:latin typeface="+mj-lt"/>
              <a:ea typeface="+mj-ea"/>
              <a:cs typeface="+mj-cs"/>
            </a:endParaRPr>
          </a:p>
          <a:p>
            <a:pPr>
              <a:lnSpc>
                <a:spcPct val="90000"/>
              </a:lnSpc>
              <a:spcBef>
                <a:spcPct val="0"/>
              </a:spcBef>
              <a:spcAft>
                <a:spcPts val="450"/>
              </a:spcAft>
            </a:pPr>
            <a:r>
              <a:rPr lang="en-GB" sz="2400" b="1" dirty="0">
                <a:solidFill>
                  <a:schemeClr val="bg1"/>
                </a:solidFill>
                <a:latin typeface="+mj-lt"/>
                <a:ea typeface="+mj-ea"/>
                <a:cs typeface="+mj-cs"/>
              </a:rPr>
              <a:t>Executive programmes </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for business schools and corporates embracing uncertainty as a key capability for product and organizational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789899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B20E6-8C25-19B8-B82D-401BA8AE8C1D}"/>
              </a:ext>
            </a:extLst>
          </p:cNvPr>
          <p:cNvSpPr txBox="1"/>
          <p:nvPr/>
        </p:nvSpPr>
        <p:spPr>
          <a:xfrm>
            <a:off x="4368114" y="957649"/>
            <a:ext cx="4414767" cy="3657599"/>
          </a:xfrm>
          <a:prstGeom prst="rect">
            <a:avLst/>
          </a:prstGeom>
        </p:spPr>
        <p:txBody>
          <a:bodyPr vert="horz" lIns="91440" tIns="45720" rIns="91440" bIns="45720" rtlCol="0" anchor="b">
            <a:normAutofit fontScale="92500"/>
          </a:bodyPr>
          <a:lstStyle/>
          <a:p>
            <a:pPr>
              <a:lnSpc>
                <a:spcPct val="90000"/>
              </a:lnSpc>
              <a:spcBef>
                <a:spcPct val="0"/>
              </a:spcBef>
              <a:spcAft>
                <a:spcPts val="450"/>
              </a:spcAft>
            </a:pPr>
            <a:r>
              <a:rPr lang="en-GB" sz="2400" b="1" dirty="0">
                <a:solidFill>
                  <a:schemeClr val="bg1"/>
                </a:solidFill>
                <a:latin typeface="+mj-lt"/>
                <a:ea typeface="+mj-ea"/>
                <a:cs typeface="+mj-cs"/>
              </a:rPr>
              <a:t>ATTRACT</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Creating a co-innovation ecosystem between fundamental research and industrial communities to develop breakthrough detection and imaging technologies.</a:t>
            </a:r>
          </a:p>
          <a:p>
            <a:pPr>
              <a:lnSpc>
                <a:spcPct val="90000"/>
              </a:lnSpc>
              <a:spcBef>
                <a:spcPct val="0"/>
              </a:spcBef>
              <a:spcAft>
                <a:spcPts val="450"/>
              </a:spcAft>
            </a:pPr>
            <a:r>
              <a:rPr lang="en-GB" sz="2400" b="1" dirty="0">
                <a:solidFill>
                  <a:schemeClr val="bg1"/>
                </a:solidFill>
                <a:latin typeface="+mj-lt"/>
                <a:ea typeface="+mj-ea"/>
                <a:cs typeface="+mj-cs"/>
              </a:rPr>
              <a:t>Green Village</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In collaboration with SCE: Using the CERN campus as a testbed for sustainability innovation.</a:t>
            </a:r>
          </a:p>
          <a:p>
            <a:pPr>
              <a:lnSpc>
                <a:spcPct val="90000"/>
              </a:lnSpc>
              <a:spcBef>
                <a:spcPct val="0"/>
              </a:spcBef>
              <a:spcAft>
                <a:spcPts val="450"/>
              </a:spcAft>
            </a:pPr>
            <a:endParaRPr lang="en-GB" sz="2400" kern="1200" dirty="0">
              <a:latin typeface="+mj-lt"/>
              <a:ea typeface="+mj-ea"/>
              <a:cs typeface="+mj-cs"/>
            </a:endParaRPr>
          </a:p>
        </p:txBody>
      </p:sp>
    </p:spTree>
    <p:extLst>
      <p:ext uri="{BB962C8B-B14F-4D97-AF65-F5344CB8AC3E}">
        <p14:creationId xmlns:p14="http://schemas.microsoft.com/office/powerpoint/2010/main" val="270188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3907EF-F3C1-A133-14A8-55A597079CAA}"/>
              </a:ext>
            </a:extLst>
          </p:cNvPr>
          <p:cNvSpPr txBox="1"/>
          <p:nvPr/>
        </p:nvSpPr>
        <p:spPr>
          <a:xfrm>
            <a:off x="4380471" y="1513702"/>
            <a:ext cx="4312508" cy="1995616"/>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latin typeface="+mj-lt"/>
                <a:ea typeface="+mj-ea"/>
                <a:cs typeface="+mj-cs"/>
              </a:rPr>
              <a:t>Neutrino Platform</a:t>
            </a:r>
          </a:p>
          <a:p>
            <a:pPr marL="342900" indent="-342900">
              <a:lnSpc>
                <a:spcPct val="90000"/>
              </a:lnSpc>
              <a:spcBef>
                <a:spcPct val="0"/>
              </a:spcBef>
              <a:spcAft>
                <a:spcPts val="450"/>
              </a:spcAft>
              <a:buFont typeface="Arial" panose="020B0604020202020204" pitchFamily="34" charset="0"/>
              <a:buChar char="•"/>
            </a:pPr>
            <a:r>
              <a:rPr lang="en-GB" sz="2200" kern="1200" dirty="0">
                <a:solidFill>
                  <a:schemeClr val="bg1"/>
                </a:solidFill>
                <a:latin typeface="+mj-lt"/>
                <a:ea typeface="+mj-ea"/>
                <a:cs typeface="+mj-cs"/>
              </a:rPr>
              <a:t>CERN &amp; IdeaSquare provide a facility for R&amp;D on future technologies (HW and SW) and partner in several neutrino research programs.</a:t>
            </a:r>
          </a:p>
        </p:txBody>
      </p:sp>
    </p:spTree>
    <p:extLst>
      <p:ext uri="{BB962C8B-B14F-4D97-AF65-F5344CB8AC3E}">
        <p14:creationId xmlns:p14="http://schemas.microsoft.com/office/powerpoint/2010/main" val="2620862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ABFEAE-02B8-7946-C877-1D93C481A729}"/>
              </a:ext>
            </a:extLst>
          </p:cNvPr>
          <p:cNvSpPr txBox="1"/>
          <p:nvPr/>
        </p:nvSpPr>
        <p:spPr>
          <a:xfrm>
            <a:off x="4423720" y="1589388"/>
            <a:ext cx="4213654" cy="2100648"/>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Like yours!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Innovation events, workshops, and hackathons for scientists, students, and innovators to meet to push the boundaries of knowledge.</a:t>
            </a:r>
          </a:p>
        </p:txBody>
      </p:sp>
    </p:spTree>
    <p:extLst>
      <p:ext uri="{BB962C8B-B14F-4D97-AF65-F5344CB8AC3E}">
        <p14:creationId xmlns:p14="http://schemas.microsoft.com/office/powerpoint/2010/main" val="3519908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991B85-324A-9F34-C6B8-B59F7D861A65}"/>
              </a:ext>
            </a:extLst>
          </p:cNvPr>
          <p:cNvSpPr txBox="1"/>
          <p:nvPr/>
        </p:nvSpPr>
        <p:spPr>
          <a:xfrm>
            <a:off x="4312509" y="1217141"/>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Spaces</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t>Open space for ideation and labs for 3D-printing, mechanical, and electric work</a:t>
            </a:r>
          </a:p>
          <a:p>
            <a:pPr>
              <a:lnSpc>
                <a:spcPct val="90000"/>
              </a:lnSpc>
              <a:spcBef>
                <a:spcPct val="0"/>
              </a:spcBef>
              <a:spcAft>
                <a:spcPts val="450"/>
              </a:spcAft>
            </a:pPr>
            <a:r>
              <a:rPr lang="en-GB" sz="2400" b="1" dirty="0">
                <a:solidFill>
                  <a:schemeClr val="bg1"/>
                </a:solidFill>
                <a:latin typeface="+mj-lt"/>
                <a:ea typeface="+mj-ea"/>
                <a:cs typeface="+mj-cs"/>
              </a:rPr>
              <a:t>Courses</a:t>
            </a:r>
          </a:p>
          <a:p>
            <a:pPr marL="342900" indent="-342900">
              <a:lnSpc>
                <a:spcPct val="90000"/>
              </a:lnSpc>
              <a:spcBef>
                <a:spcPct val="0"/>
              </a:spcBef>
              <a:spcAft>
                <a:spcPts val="450"/>
              </a:spcAft>
              <a:buFont typeface="Arial" panose="020B0604020202020204" pitchFamily="34" charset="0"/>
              <a:buChar char="•"/>
            </a:pPr>
            <a:r>
              <a:rPr lang="en-GB" sz="2200" dirty="0">
                <a:latin typeface="+mj-lt"/>
                <a:ea typeface="+mj-ea"/>
                <a:cs typeface="+mj-cs"/>
              </a:rPr>
              <a:t>Trainings organized monthly to </a:t>
            </a:r>
            <a:r>
              <a:rPr lang="en-GB" sz="2200" dirty="0" err="1">
                <a:latin typeface="+mj-lt"/>
                <a:ea typeface="+mj-ea"/>
                <a:cs typeface="+mj-cs"/>
              </a:rPr>
              <a:t>CERNies</a:t>
            </a:r>
            <a:r>
              <a:rPr lang="en-GB" sz="2200" dirty="0">
                <a:latin typeface="+mj-lt"/>
                <a:ea typeface="+mj-ea"/>
                <a:cs typeface="+mj-cs"/>
              </a:rPr>
              <a:t> by our prototyping </a:t>
            </a:r>
            <a:r>
              <a:rPr lang="en-GB" sz="2200" dirty="0" err="1">
                <a:latin typeface="+mj-lt"/>
                <a:ea typeface="+mj-ea"/>
                <a:cs typeface="+mj-cs"/>
              </a:rPr>
              <a:t>Huldra</a:t>
            </a:r>
            <a:r>
              <a:rPr lang="en-GB" sz="2200" dirty="0">
                <a:latin typeface="+mj-lt"/>
                <a:ea typeface="+mj-ea"/>
                <a:cs typeface="+mj-cs"/>
              </a:rPr>
              <a:t> to use the machines</a:t>
            </a:r>
            <a:endParaRPr lang="en-GB" sz="2400" kern="1200" dirty="0">
              <a:latin typeface="+mj-lt"/>
              <a:ea typeface="+mj-ea"/>
              <a:cs typeface="+mj-cs"/>
            </a:endParaRPr>
          </a:p>
        </p:txBody>
      </p:sp>
    </p:spTree>
    <p:extLst>
      <p:ext uri="{BB962C8B-B14F-4D97-AF65-F5344CB8AC3E}">
        <p14:creationId xmlns:p14="http://schemas.microsoft.com/office/powerpoint/2010/main" val="3013646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ADDC14F-82A8-8E17-4812-663C5082BCB6}"/>
              </a:ext>
            </a:extLst>
          </p:cNvPr>
          <p:cNvGrpSpPr/>
          <p:nvPr/>
        </p:nvGrpSpPr>
        <p:grpSpPr>
          <a:xfrm>
            <a:off x="5319705" y="223704"/>
            <a:ext cx="3299520" cy="4696092"/>
            <a:chOff x="5387267" y="433136"/>
            <a:chExt cx="2983900" cy="4219074"/>
          </a:xfrm>
        </p:grpSpPr>
        <p:pic>
          <p:nvPicPr>
            <p:cNvPr id="5" name="Picture 4" descr="A pink cover with white text&#10;&#10;Description automatically generated">
              <a:extLst>
                <a:ext uri="{FF2B5EF4-FFF2-40B4-BE49-F238E27FC236}">
                  <a16:creationId xmlns:a16="http://schemas.microsoft.com/office/drawing/2014/main" id="{71A4B2F5-4C3C-4FEC-82F1-B9A53E8BBF4D}"/>
                </a:ext>
              </a:extLst>
            </p:cNvPr>
            <p:cNvPicPr>
              <a:picLocks noChangeAspect="1"/>
            </p:cNvPicPr>
            <p:nvPr/>
          </p:nvPicPr>
          <p:blipFill>
            <a:blip r:embed="rId3"/>
            <a:stretch>
              <a:fillRect/>
            </a:stretch>
          </p:blipFill>
          <p:spPr>
            <a:xfrm>
              <a:off x="5387267" y="433136"/>
              <a:ext cx="2983900" cy="4219074"/>
            </a:xfrm>
            <a:prstGeom prst="rect">
              <a:avLst/>
            </a:prstGeom>
          </p:spPr>
        </p:pic>
        <p:sp>
          <p:nvSpPr>
            <p:cNvPr id="6" name="Rectangle 5">
              <a:extLst>
                <a:ext uri="{FF2B5EF4-FFF2-40B4-BE49-F238E27FC236}">
                  <a16:creationId xmlns:a16="http://schemas.microsoft.com/office/drawing/2014/main" id="{6B58CD40-F0A7-481D-2355-E5906432E9D9}"/>
                </a:ext>
              </a:extLst>
            </p:cNvPr>
            <p:cNvSpPr/>
            <p:nvPr/>
          </p:nvSpPr>
          <p:spPr>
            <a:xfrm>
              <a:off x="5582653" y="2852286"/>
              <a:ext cx="2662989" cy="709061"/>
            </a:xfrm>
            <a:prstGeom prst="rect">
              <a:avLst/>
            </a:prstGeom>
            <a:solidFill>
              <a:srgbClr val="B627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a:extLst>
              <a:ext uri="{FF2B5EF4-FFF2-40B4-BE49-F238E27FC236}">
                <a16:creationId xmlns:a16="http://schemas.microsoft.com/office/drawing/2014/main" id="{B4BA06A3-E437-E311-D896-D3C76203E964}"/>
              </a:ext>
            </a:extLst>
          </p:cNvPr>
          <p:cNvSpPr txBox="1"/>
          <p:nvPr/>
        </p:nvSpPr>
        <p:spPr>
          <a:xfrm>
            <a:off x="481526" y="1163080"/>
            <a:ext cx="4414767" cy="2817340"/>
          </a:xfrm>
          <a:prstGeom prst="rect">
            <a:avLst/>
          </a:prstGeom>
        </p:spPr>
        <p:txBody>
          <a:bodyPr vert="horz" lIns="91440" tIns="45720" rIns="91440" bIns="45720" rtlCol="0" anchor="b">
            <a:normAutofit/>
          </a:bodyPr>
          <a:lstStyle/>
          <a:p>
            <a:pPr>
              <a:lnSpc>
                <a:spcPct val="90000"/>
              </a:lnSpc>
              <a:spcBef>
                <a:spcPct val="0"/>
              </a:spcBef>
              <a:spcAft>
                <a:spcPts val="450"/>
              </a:spcAft>
            </a:pPr>
            <a:r>
              <a:rPr lang="en-GB" sz="2400" b="1" dirty="0">
                <a:solidFill>
                  <a:schemeClr val="bg1"/>
                </a:solidFill>
                <a:latin typeface="+mj-lt"/>
                <a:ea typeface="+mj-ea"/>
                <a:cs typeface="+mj-cs"/>
              </a:rPr>
              <a:t>The CERN IdeaSquare Journal of Experimental Innovation </a:t>
            </a:r>
            <a:endParaRPr lang="en-GB" sz="2400" b="1" kern="1200" dirty="0">
              <a:solidFill>
                <a:schemeClr val="bg1"/>
              </a:solidFill>
              <a:latin typeface="+mj-lt"/>
              <a:ea typeface="+mj-ea"/>
              <a:cs typeface="+mj-cs"/>
            </a:endParaRPr>
          </a:p>
          <a:p>
            <a:pPr marL="342900" indent="-342900">
              <a:lnSpc>
                <a:spcPct val="90000"/>
              </a:lnSpc>
              <a:spcBef>
                <a:spcPct val="0"/>
              </a:spcBef>
              <a:spcAft>
                <a:spcPts val="450"/>
              </a:spcAft>
              <a:buFont typeface="Arial" panose="020B0604020202020204" pitchFamily="34" charset="0"/>
              <a:buChar char="•"/>
            </a:pPr>
            <a:r>
              <a:rPr lang="en-GB" sz="2200" dirty="0">
                <a:solidFill>
                  <a:schemeClr val="bg1"/>
                </a:solidFill>
              </a:rPr>
              <a:t>CIJ communicates thought-provoking, contemporary, and recent findings in experimentation-driven innovation research.</a:t>
            </a:r>
          </a:p>
        </p:txBody>
      </p:sp>
    </p:spTree>
    <p:extLst>
      <p:ext uri="{BB962C8B-B14F-4D97-AF65-F5344CB8AC3E}">
        <p14:creationId xmlns:p14="http://schemas.microsoft.com/office/powerpoint/2010/main" val="2966784646"/>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adline xmlns="551f674b-acf4-400c-83be-637346b2f9cb">2024-05-02T22:00:00+00:00</Deadline>
    <lcf76f155ced4ddcb4097134ff3c332f xmlns="551f674b-acf4-400c-83be-637346b2f9cb">
      <Terms xmlns="http://schemas.microsoft.com/office/infopath/2007/PartnerControls"/>
    </lcf76f155ced4ddcb4097134ff3c332f>
    <TaxCatchAll xmlns="8d120825-0378-4063-8777-0aa7db6274f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6" ma:contentTypeDescription="Create a new document." ma:contentTypeScope="" ma:versionID="991f791cb6813aba7012c17168700d0e">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4cb8d4089dec2bb546370337b2a81bbd"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1BFBD1-F3B9-4B1E-B700-21C206D79CD2}">
  <ds:schemaRefs>
    <ds:schemaRef ds:uri="http://schemas.microsoft.com/sharepoint/v3/contenttype/forms"/>
  </ds:schemaRefs>
</ds:datastoreItem>
</file>

<file path=customXml/itemProps2.xml><?xml version="1.0" encoding="utf-8"?>
<ds:datastoreItem xmlns:ds="http://schemas.openxmlformats.org/officeDocument/2006/customXml" ds:itemID="{CCCF24CF-C13A-402F-9DD5-6BC43AFCD004}">
  <ds:schemaRefs>
    <ds:schemaRef ds:uri="http://purl.org/dc/dcmitype/"/>
    <ds:schemaRef ds:uri="http://purl.org/dc/elements/1.1/"/>
    <ds:schemaRef ds:uri="http://schemas.microsoft.com/office/2006/documentManagement/types"/>
    <ds:schemaRef ds:uri="http://schemas.microsoft.com/office/infopath/2007/PartnerControls"/>
    <ds:schemaRef ds:uri="8d120825-0378-4063-8777-0aa7db6274f0"/>
    <ds:schemaRef ds:uri="http://www.w3.org/XML/1998/namespace"/>
    <ds:schemaRef ds:uri="551f674b-acf4-400c-83be-637346b2f9cb"/>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61917749-4480-4DBB-8DAE-EE6FE9C77F0A}">
  <ds:schemaRefs>
    <ds:schemaRef ds:uri="551f674b-acf4-400c-83be-637346b2f9cb"/>
    <ds:schemaRef ds:uri="8d120825-0378-4063-8777-0aa7db6274f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Opcion Foto</Template>
  <TotalTime>5074</TotalTime>
  <Words>826</Words>
  <Application>Microsoft Office PowerPoint</Application>
  <PresentationFormat>On-screen Show (16:9)</PresentationFormat>
  <Paragraphs>94</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Helvetica</vt:lpstr>
      <vt:lpstr>Helvetica 75</vt:lpstr>
      <vt:lpstr>Wingdings</vt:lpstr>
      <vt:lpstr>Opcion Foto</vt:lpstr>
      <vt:lpstr>IdeaSquare -  The Innovation Space at CERN</vt:lpstr>
      <vt:lpstr>IdeaSquare</vt:lpstr>
      <vt:lpstr>Why IdeaSquare?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IdeaSquare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Lauri Valtonen</cp:lastModifiedBy>
  <cp:revision>78</cp:revision>
  <dcterms:created xsi:type="dcterms:W3CDTF">2022-01-18T18:56:13Z</dcterms:created>
  <dcterms:modified xsi:type="dcterms:W3CDTF">2024-07-29T09:38:21Z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y fmtid="{D5CDD505-2E9C-101B-9397-08002B2CF9AE}" pid="3" name="MediaServiceImageTags">
    <vt:lpwstr/>
  </property>
</Properties>
</file>