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23"/>
  </p:notesMasterIdLst>
  <p:sldIdLst>
    <p:sldId id="272" r:id="rId3"/>
    <p:sldId id="268" r:id="rId4"/>
    <p:sldId id="297" r:id="rId5"/>
    <p:sldId id="280" r:id="rId6"/>
    <p:sldId id="289" r:id="rId7"/>
    <p:sldId id="290" r:id="rId8"/>
    <p:sldId id="291" r:id="rId9"/>
    <p:sldId id="298" r:id="rId10"/>
    <p:sldId id="292" r:id="rId11"/>
    <p:sldId id="299" r:id="rId12"/>
    <p:sldId id="300" r:id="rId13"/>
    <p:sldId id="295" r:id="rId14"/>
    <p:sldId id="301" r:id="rId15"/>
    <p:sldId id="302" r:id="rId16"/>
    <p:sldId id="303" r:id="rId17"/>
    <p:sldId id="287" r:id="rId18"/>
    <p:sldId id="304" r:id="rId19"/>
    <p:sldId id="267" r:id="rId20"/>
    <p:sldId id="284" r:id="rId21"/>
    <p:sldId id="286" r:id="rId22"/>
  </p:sldIdLst>
  <p:sldSz cx="12192000" cy="6858000"/>
  <p:notesSz cx="6858000" cy="9144000"/>
  <p:embeddedFontLst>
    <p:embeddedFont>
      <p:font typeface="Arial Narrow" panose="020B0606020202030204" pitchFamily="34" charset="0"/>
      <p:regular r:id="rId24"/>
      <p:bold r:id="rId25"/>
      <p:italic r:id="rId26"/>
      <p:boldItalic r:id="rId27"/>
    </p:embeddedFont>
    <p:embeddedFont>
      <p:font typeface="Cambria Math" panose="02040503050406030204" pitchFamily="18" charset="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id="{291EEDA7-B196-4D42-A1C2-38680652E3DA}">
          <p14:sldIdLst>
            <p14:sldId id="272"/>
            <p14:sldId id="268"/>
            <p14:sldId id="297"/>
            <p14:sldId id="280"/>
            <p14:sldId id="289"/>
            <p14:sldId id="290"/>
            <p14:sldId id="291"/>
            <p14:sldId id="298"/>
            <p14:sldId id="292"/>
            <p14:sldId id="299"/>
            <p14:sldId id="300"/>
            <p14:sldId id="295"/>
            <p14:sldId id="301"/>
            <p14:sldId id="302"/>
            <p14:sldId id="303"/>
            <p14:sldId id="287"/>
          </p14:sldIdLst>
        </p14:section>
        <p14:section name="Backup" id="{182B739D-24D8-4004-A90F-C38A8B0E5162}">
          <p14:sldIdLst>
            <p14:sldId id="304"/>
            <p14:sldId id="267"/>
            <p14:sldId id="284"/>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7BCF85"/>
    <a:srgbClr val="7FCB98"/>
    <a:srgbClr val="8FD1A5"/>
    <a:srgbClr val="FC6060"/>
    <a:srgbClr val="FC7070"/>
    <a:srgbClr val="3259A0"/>
    <a:srgbClr val="59AD55"/>
    <a:srgbClr val="2DCFD3"/>
    <a:srgbClr val="A27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85867" autoAdjust="0"/>
  </p:normalViewPr>
  <p:slideViewPr>
    <p:cSldViewPr snapToGrid="0">
      <p:cViewPr varScale="1">
        <p:scale>
          <a:sx n="67" d="100"/>
          <a:sy n="67" d="100"/>
        </p:scale>
        <p:origin x="1210" y="58"/>
      </p:cViewPr>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33891B-7EF8-4153-8C48-B65F49D4989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0423E0F2-35C0-4E52-B99C-B56EEAD8AC35}">
      <dgm:prSet phldrT="[Text]" custT="1"/>
      <dgm:spPr>
        <a:solidFill>
          <a:srgbClr val="3259A0"/>
        </a:solidFill>
        <a:ln>
          <a:solidFill>
            <a:schemeClr val="tx1"/>
          </a:solidFill>
        </a:ln>
        <a:effectLst>
          <a:outerShdw blurRad="50800" dist="38100" dir="2700000" algn="tl" rotWithShape="0">
            <a:prstClr val="black">
              <a:alpha val="40000"/>
            </a:prstClr>
          </a:outerShdw>
        </a:effectLst>
      </dgm:spPr>
      <dgm:t>
        <a:bodyPr/>
        <a:lstStyle/>
        <a:p>
          <a:r>
            <a:rPr lang="fr-CA" sz="1800" dirty="0">
              <a:latin typeface="+mn-lt"/>
              <a:cs typeface="Arial" panose="020B0604020202020204" pitchFamily="34" charset="0"/>
            </a:rPr>
            <a:t>Layer Implementation</a:t>
          </a:r>
          <a:endParaRPr lang="en-US" sz="1800" dirty="0">
            <a:latin typeface="+mn-lt"/>
            <a:cs typeface="Arial" panose="020B0604020202020204" pitchFamily="34" charset="0"/>
          </a:endParaRPr>
        </a:p>
      </dgm:t>
    </dgm:pt>
    <dgm:pt modelId="{0E43153A-5655-4EED-80A2-751B2EAF9D31}" type="parTrans" cxnId="{8162A6C0-6115-4EF5-88CA-4BDD22B4F8D7}">
      <dgm:prSet/>
      <dgm:spPr/>
      <dgm:t>
        <a:bodyPr/>
        <a:lstStyle/>
        <a:p>
          <a:endParaRPr lang="en-US"/>
        </a:p>
      </dgm:t>
    </dgm:pt>
    <dgm:pt modelId="{26714693-0152-454B-8701-9CA941FB456B}" type="sibTrans" cxnId="{8162A6C0-6115-4EF5-88CA-4BDD22B4F8D7}">
      <dgm:prSet/>
      <dgm:spPr/>
      <dgm:t>
        <a:bodyPr/>
        <a:lstStyle/>
        <a:p>
          <a:endParaRPr lang="en-US"/>
        </a:p>
      </dgm:t>
    </dgm:pt>
    <dgm:pt modelId="{AE95B2AB-FC8C-4D82-A6EC-106F7CB3C639}" type="asst">
      <dgm:prSet phldrT="[Text]" custT="1"/>
      <dgm:spPr>
        <a:noFill/>
        <a:ln>
          <a:noFill/>
        </a:ln>
      </dgm:spPr>
      <dgm:t>
        <a:bodyPr/>
        <a:lstStyle/>
        <a:p>
          <a:pPr algn="l"/>
          <a:r>
            <a:rPr lang="fr-CA" sz="1800" dirty="0">
              <a:solidFill>
                <a:schemeClr val="tx1"/>
              </a:solidFill>
              <a:latin typeface="+mn-lt"/>
            </a:rPr>
            <a:t> Add Op</a:t>
          </a:r>
          <a:endParaRPr lang="en-US" sz="1800" dirty="0">
            <a:solidFill>
              <a:schemeClr val="tx1"/>
            </a:solidFill>
            <a:latin typeface="+mn-lt"/>
          </a:endParaRPr>
        </a:p>
      </dgm:t>
    </dgm:pt>
    <dgm:pt modelId="{E3FCC33F-F332-4DA0-8C39-F92C7A95FFF9}" type="parTrans" cxnId="{6585E382-0D51-4C17-95A0-ACED83BD8045}">
      <dgm:prSet>
        <dgm:style>
          <a:lnRef idx="1">
            <a:schemeClr val="dk1"/>
          </a:lnRef>
          <a:fillRef idx="0">
            <a:schemeClr val="dk1"/>
          </a:fillRef>
          <a:effectRef idx="0">
            <a:schemeClr val="dk1"/>
          </a:effectRef>
          <a:fontRef idx="minor">
            <a:schemeClr val="tx1"/>
          </a:fontRef>
        </dgm:style>
      </dgm:prSet>
      <dgm:spPr>
        <a:ln w="38100">
          <a:headEnd type="none" w="med" len="med"/>
          <a:tailEnd type="triangle" w="med" len="med"/>
        </a:ln>
      </dgm:spPr>
      <dgm:t>
        <a:bodyPr/>
        <a:lstStyle/>
        <a:p>
          <a:endParaRPr lang="en-US"/>
        </a:p>
      </dgm:t>
    </dgm:pt>
    <dgm:pt modelId="{850449BF-69BF-448C-9D0F-818511BC8045}" type="sibTrans" cxnId="{6585E382-0D51-4C17-95A0-ACED83BD8045}">
      <dgm:prSet/>
      <dgm:spPr/>
      <dgm:t>
        <a:bodyPr/>
        <a:lstStyle/>
        <a:p>
          <a:endParaRPr lang="en-US"/>
        </a:p>
      </dgm:t>
    </dgm:pt>
    <dgm:pt modelId="{BD7F1447-C2B5-47F2-BD48-409C33C2DB5B}">
      <dgm:prSet phldrT="[Text]" custT="1"/>
      <dgm:spPr>
        <a:noFill/>
        <a:ln>
          <a:noFill/>
        </a:ln>
      </dgm:spPr>
      <dgm:t>
        <a:bodyPr/>
        <a:lstStyle/>
        <a:p>
          <a:pPr algn="l"/>
          <a:r>
            <a:rPr lang="fr-CA" sz="1800" dirty="0">
              <a:solidFill>
                <a:schemeClr val="tx1"/>
              </a:solidFill>
              <a:latin typeface="+mn-lt"/>
            </a:rPr>
            <a:t> Mult Op</a:t>
          </a:r>
          <a:endParaRPr lang="en-US" sz="1800" dirty="0">
            <a:solidFill>
              <a:schemeClr val="tx1"/>
            </a:solidFill>
            <a:latin typeface="+mn-lt"/>
          </a:endParaRPr>
        </a:p>
      </dgm:t>
    </dgm:pt>
    <dgm:pt modelId="{BD75414C-96C5-4144-967D-83C37CFA6542}" type="parTrans" cxnId="{333481E0-B22C-4BCD-9380-F0DE165647A7}">
      <dgm:prSet>
        <dgm:style>
          <a:lnRef idx="1">
            <a:schemeClr val="dk1"/>
          </a:lnRef>
          <a:fillRef idx="0">
            <a:schemeClr val="dk1"/>
          </a:fillRef>
          <a:effectRef idx="0">
            <a:schemeClr val="dk1"/>
          </a:effectRef>
          <a:fontRef idx="minor">
            <a:schemeClr val="tx1"/>
          </a:fontRef>
        </dgm:style>
      </dgm:prSet>
      <dgm:spPr>
        <a:ln w="38100">
          <a:headEnd type="none" w="med" len="med"/>
          <a:tailEnd type="triangle" w="med" len="med"/>
        </a:ln>
      </dgm:spPr>
      <dgm:t>
        <a:bodyPr/>
        <a:lstStyle/>
        <a:p>
          <a:endParaRPr lang="en-US"/>
        </a:p>
      </dgm:t>
    </dgm:pt>
    <dgm:pt modelId="{175679DC-B89F-4724-8DDC-9BF796CE9D36}" type="sibTrans" cxnId="{333481E0-B22C-4BCD-9380-F0DE165647A7}">
      <dgm:prSet/>
      <dgm:spPr/>
      <dgm:t>
        <a:bodyPr/>
        <a:lstStyle/>
        <a:p>
          <a:endParaRPr lang="en-US"/>
        </a:p>
      </dgm:t>
    </dgm:pt>
    <dgm:pt modelId="{AB78E6B2-F925-444F-91F0-2198500D104A}">
      <dgm:prSet phldrT="[Text]" custT="1"/>
      <dgm:spPr>
        <a:noFill/>
        <a:ln>
          <a:noFill/>
        </a:ln>
      </dgm:spPr>
      <dgm:t>
        <a:bodyPr/>
        <a:lstStyle/>
        <a:p>
          <a:pPr algn="l"/>
          <a:r>
            <a:rPr lang="fr-CA" sz="1800" dirty="0">
              <a:solidFill>
                <a:schemeClr val="tx1"/>
              </a:solidFill>
              <a:latin typeface="+mn-lt"/>
            </a:rPr>
            <a:t> Logical Op</a:t>
          </a:r>
          <a:endParaRPr lang="en-US" sz="1800" dirty="0">
            <a:solidFill>
              <a:schemeClr val="tx1"/>
            </a:solidFill>
            <a:latin typeface="+mn-lt"/>
          </a:endParaRPr>
        </a:p>
      </dgm:t>
    </dgm:pt>
    <dgm:pt modelId="{63B9591A-6DD5-464D-ADC8-8DE0310EEE67}" type="parTrans" cxnId="{F373FA1F-31D1-4EF5-893E-CF5F185A5B25}">
      <dgm:prSet>
        <dgm:style>
          <a:lnRef idx="1">
            <a:schemeClr val="dk1"/>
          </a:lnRef>
          <a:fillRef idx="0">
            <a:schemeClr val="dk1"/>
          </a:fillRef>
          <a:effectRef idx="0">
            <a:schemeClr val="dk1"/>
          </a:effectRef>
          <a:fontRef idx="minor">
            <a:schemeClr val="tx1"/>
          </a:fontRef>
        </dgm:style>
      </dgm:prSet>
      <dgm:spPr>
        <a:ln w="38100">
          <a:headEnd type="none" w="med" len="med"/>
          <a:tailEnd type="triangle" w="med" len="med"/>
        </a:ln>
      </dgm:spPr>
      <dgm:t>
        <a:bodyPr/>
        <a:lstStyle/>
        <a:p>
          <a:endParaRPr lang="en-US"/>
        </a:p>
      </dgm:t>
    </dgm:pt>
    <dgm:pt modelId="{1C005E97-C022-4BB2-A3EE-AD9BD9DB2CAD}" type="sibTrans" cxnId="{F373FA1F-31D1-4EF5-893E-CF5F185A5B25}">
      <dgm:prSet/>
      <dgm:spPr/>
      <dgm:t>
        <a:bodyPr/>
        <a:lstStyle/>
        <a:p>
          <a:endParaRPr lang="en-US"/>
        </a:p>
      </dgm:t>
    </dgm:pt>
    <dgm:pt modelId="{35DC325A-A581-496C-B9F4-39555640D473}">
      <dgm:prSet phldrT="[Text]" custT="1"/>
      <dgm:spPr>
        <a:noFill/>
        <a:ln>
          <a:noFill/>
        </a:ln>
      </dgm:spPr>
      <dgm:t>
        <a:bodyPr/>
        <a:lstStyle/>
        <a:p>
          <a:pPr algn="l"/>
          <a:r>
            <a:rPr lang="fr-CA" sz="1800" dirty="0">
              <a:solidFill>
                <a:schemeClr val="tx1"/>
              </a:solidFill>
              <a:latin typeface="+mn-lt"/>
            </a:rPr>
            <a:t> Lookup Op</a:t>
          </a:r>
          <a:endParaRPr lang="en-US" sz="1800" dirty="0">
            <a:solidFill>
              <a:schemeClr val="tx1"/>
            </a:solidFill>
            <a:latin typeface="+mn-lt"/>
          </a:endParaRPr>
        </a:p>
      </dgm:t>
    </dgm:pt>
    <dgm:pt modelId="{71683B98-2750-4311-A8C2-24E8AE6BDF3F}" type="parTrans" cxnId="{CBF02BF1-6085-486C-B2D9-8411DC39D8CE}">
      <dgm:prSet>
        <dgm:style>
          <a:lnRef idx="1">
            <a:schemeClr val="dk1"/>
          </a:lnRef>
          <a:fillRef idx="0">
            <a:schemeClr val="dk1"/>
          </a:fillRef>
          <a:effectRef idx="0">
            <a:schemeClr val="dk1"/>
          </a:effectRef>
          <a:fontRef idx="minor">
            <a:schemeClr val="tx1"/>
          </a:fontRef>
        </dgm:style>
      </dgm:prSet>
      <dgm:spPr>
        <a:ln w="38100">
          <a:headEnd type="none" w="med" len="med"/>
          <a:tailEnd type="triangle" w="med" len="med"/>
        </a:ln>
      </dgm:spPr>
      <dgm:t>
        <a:bodyPr/>
        <a:lstStyle/>
        <a:p>
          <a:endParaRPr lang="en-US"/>
        </a:p>
      </dgm:t>
    </dgm:pt>
    <dgm:pt modelId="{EF8933A4-BF97-4C49-913C-A2DDE46C5416}" type="sibTrans" cxnId="{CBF02BF1-6085-486C-B2D9-8411DC39D8CE}">
      <dgm:prSet/>
      <dgm:spPr/>
      <dgm:t>
        <a:bodyPr/>
        <a:lstStyle/>
        <a:p>
          <a:endParaRPr lang="en-US"/>
        </a:p>
      </dgm:t>
    </dgm:pt>
    <dgm:pt modelId="{9081A94E-67E0-4B14-9750-FBBEA2528781}" type="pres">
      <dgm:prSet presAssocID="{BA33891B-7EF8-4153-8C48-B65F49D49894}" presName="Name0" presStyleCnt="0">
        <dgm:presLayoutVars>
          <dgm:chPref val="1"/>
          <dgm:dir/>
          <dgm:animOne val="branch"/>
          <dgm:animLvl val="lvl"/>
          <dgm:resizeHandles val="exact"/>
        </dgm:presLayoutVars>
      </dgm:prSet>
      <dgm:spPr/>
    </dgm:pt>
    <dgm:pt modelId="{943904AF-5435-4B18-B8D3-39418978D5F7}" type="pres">
      <dgm:prSet presAssocID="{0423E0F2-35C0-4E52-B99C-B56EEAD8AC35}" presName="root1" presStyleCnt="0"/>
      <dgm:spPr/>
    </dgm:pt>
    <dgm:pt modelId="{FBC832F1-D55F-42C2-A75B-3C76B53785FA}" type="pres">
      <dgm:prSet presAssocID="{0423E0F2-35C0-4E52-B99C-B56EEAD8AC35}" presName="LevelOneTextNode" presStyleLbl="node0" presStyleIdx="0" presStyleCnt="1" custAng="5400000" custScaleX="115401" custScaleY="52150" custLinFactX="-2157" custLinFactNeighborX="-100000" custLinFactNeighborY="-287">
        <dgm:presLayoutVars>
          <dgm:chPref val="3"/>
        </dgm:presLayoutVars>
      </dgm:prSet>
      <dgm:spPr/>
    </dgm:pt>
    <dgm:pt modelId="{0832F7D4-0A14-46A3-9822-4E4B89B441D7}" type="pres">
      <dgm:prSet presAssocID="{0423E0F2-35C0-4E52-B99C-B56EEAD8AC35}" presName="level2hierChild" presStyleCnt="0"/>
      <dgm:spPr/>
    </dgm:pt>
    <dgm:pt modelId="{295AD1F7-5837-4055-B809-D22ACF6DBE0F}" type="pres">
      <dgm:prSet presAssocID="{E3FCC33F-F332-4DA0-8C39-F92C7A95FFF9}" presName="conn2-1" presStyleLbl="parChTrans1D2" presStyleIdx="0" presStyleCnt="4"/>
      <dgm:spPr/>
    </dgm:pt>
    <dgm:pt modelId="{16B8E410-80E9-4534-8192-EFDF40B30496}" type="pres">
      <dgm:prSet presAssocID="{E3FCC33F-F332-4DA0-8C39-F92C7A95FFF9}" presName="connTx" presStyleLbl="parChTrans1D2" presStyleIdx="0" presStyleCnt="4"/>
      <dgm:spPr/>
    </dgm:pt>
    <dgm:pt modelId="{DCD90CC1-67C2-45DE-B657-B1DC56A7DBAE}" type="pres">
      <dgm:prSet presAssocID="{AE95B2AB-FC8C-4D82-A6EC-106F7CB3C639}" presName="root2" presStyleCnt="0"/>
      <dgm:spPr/>
    </dgm:pt>
    <dgm:pt modelId="{A8DA2AA6-3CAD-45E7-BDC6-8398CB6BD51E}" type="pres">
      <dgm:prSet presAssocID="{AE95B2AB-FC8C-4D82-A6EC-106F7CB3C639}" presName="LevelTwoTextNode" presStyleLbl="asst1" presStyleIdx="0" presStyleCnt="1" custScaleX="70986" custLinFactNeighborX="24723" custLinFactNeighborY="70206">
        <dgm:presLayoutVars>
          <dgm:chPref val="3"/>
        </dgm:presLayoutVars>
      </dgm:prSet>
      <dgm:spPr/>
    </dgm:pt>
    <dgm:pt modelId="{D33FEEC0-0CC2-4D19-80F7-EA1F0B5681DF}" type="pres">
      <dgm:prSet presAssocID="{AE95B2AB-FC8C-4D82-A6EC-106F7CB3C639}" presName="level3hierChild" presStyleCnt="0"/>
      <dgm:spPr/>
    </dgm:pt>
    <dgm:pt modelId="{33A04B3F-957D-4853-A69F-ED37DD0850A3}" type="pres">
      <dgm:prSet presAssocID="{BD75414C-96C5-4144-967D-83C37CFA6542}" presName="conn2-1" presStyleLbl="parChTrans1D2" presStyleIdx="1" presStyleCnt="4"/>
      <dgm:spPr/>
    </dgm:pt>
    <dgm:pt modelId="{C0CA7D65-60BB-45A1-9E03-96E878EFD515}" type="pres">
      <dgm:prSet presAssocID="{BD75414C-96C5-4144-967D-83C37CFA6542}" presName="connTx" presStyleLbl="parChTrans1D2" presStyleIdx="1" presStyleCnt="4"/>
      <dgm:spPr/>
    </dgm:pt>
    <dgm:pt modelId="{56711D79-BFEC-43E0-9867-2A3F139935DE}" type="pres">
      <dgm:prSet presAssocID="{BD7F1447-C2B5-47F2-BD48-409C33C2DB5B}" presName="root2" presStyleCnt="0"/>
      <dgm:spPr/>
    </dgm:pt>
    <dgm:pt modelId="{66F520B1-D9C9-4633-A4D9-7FD22D78B0F6}" type="pres">
      <dgm:prSet presAssocID="{BD7F1447-C2B5-47F2-BD48-409C33C2DB5B}" presName="LevelTwoTextNode" presStyleLbl="node2" presStyleIdx="0" presStyleCnt="3" custScaleX="70986" custLinFactNeighborX="24723" custLinFactNeighborY="18975">
        <dgm:presLayoutVars>
          <dgm:chPref val="3"/>
        </dgm:presLayoutVars>
      </dgm:prSet>
      <dgm:spPr/>
    </dgm:pt>
    <dgm:pt modelId="{381CBE32-004B-44A4-98A4-B489841A313A}" type="pres">
      <dgm:prSet presAssocID="{BD7F1447-C2B5-47F2-BD48-409C33C2DB5B}" presName="level3hierChild" presStyleCnt="0"/>
      <dgm:spPr/>
    </dgm:pt>
    <dgm:pt modelId="{E1E50732-29FB-464C-9303-6EAEC288B844}" type="pres">
      <dgm:prSet presAssocID="{63B9591A-6DD5-464D-ADC8-8DE0310EEE67}" presName="conn2-1" presStyleLbl="parChTrans1D2" presStyleIdx="2" presStyleCnt="4"/>
      <dgm:spPr/>
    </dgm:pt>
    <dgm:pt modelId="{957E2024-10A4-4954-A97B-551981A7326C}" type="pres">
      <dgm:prSet presAssocID="{63B9591A-6DD5-464D-ADC8-8DE0310EEE67}" presName="connTx" presStyleLbl="parChTrans1D2" presStyleIdx="2" presStyleCnt="4"/>
      <dgm:spPr/>
    </dgm:pt>
    <dgm:pt modelId="{FCD629AD-20D1-4C22-AC7A-0E1A6FCC1AE0}" type="pres">
      <dgm:prSet presAssocID="{AB78E6B2-F925-444F-91F0-2198500D104A}" presName="root2" presStyleCnt="0"/>
      <dgm:spPr/>
    </dgm:pt>
    <dgm:pt modelId="{02C62003-D034-45C6-9CCF-0E91ABC7A54A}" type="pres">
      <dgm:prSet presAssocID="{AB78E6B2-F925-444F-91F0-2198500D104A}" presName="LevelTwoTextNode" presStyleLbl="node2" presStyleIdx="1" presStyleCnt="3" custScaleX="70986" custLinFactNeighborX="24723" custLinFactNeighborY="-22779">
        <dgm:presLayoutVars>
          <dgm:chPref val="3"/>
        </dgm:presLayoutVars>
      </dgm:prSet>
      <dgm:spPr/>
    </dgm:pt>
    <dgm:pt modelId="{B35C7341-4D32-4459-8781-6FE7FD0929E3}" type="pres">
      <dgm:prSet presAssocID="{AB78E6B2-F925-444F-91F0-2198500D104A}" presName="level3hierChild" presStyleCnt="0"/>
      <dgm:spPr/>
    </dgm:pt>
    <dgm:pt modelId="{83BDB939-7F94-4F21-BF65-6574DC3CD9FA}" type="pres">
      <dgm:prSet presAssocID="{71683B98-2750-4311-A8C2-24E8AE6BDF3F}" presName="conn2-1" presStyleLbl="parChTrans1D2" presStyleIdx="3" presStyleCnt="4"/>
      <dgm:spPr/>
    </dgm:pt>
    <dgm:pt modelId="{BA8F5EDE-C674-434A-A485-5660CAEA41FA}" type="pres">
      <dgm:prSet presAssocID="{71683B98-2750-4311-A8C2-24E8AE6BDF3F}" presName="connTx" presStyleLbl="parChTrans1D2" presStyleIdx="3" presStyleCnt="4"/>
      <dgm:spPr/>
    </dgm:pt>
    <dgm:pt modelId="{7862EE26-6D8F-4B63-A5BB-582B7E3E3069}" type="pres">
      <dgm:prSet presAssocID="{35DC325A-A581-496C-B9F4-39555640D473}" presName="root2" presStyleCnt="0"/>
      <dgm:spPr/>
    </dgm:pt>
    <dgm:pt modelId="{D3E88583-EAF0-408F-9CA4-8D3BB91E50E5}" type="pres">
      <dgm:prSet presAssocID="{35DC325A-A581-496C-B9F4-39555640D473}" presName="LevelTwoTextNode" presStyleLbl="node2" presStyleIdx="2" presStyleCnt="3" custScaleX="70986" custLinFactNeighborX="24723" custLinFactNeighborY="-70930">
        <dgm:presLayoutVars>
          <dgm:chPref val="3"/>
        </dgm:presLayoutVars>
      </dgm:prSet>
      <dgm:spPr/>
    </dgm:pt>
    <dgm:pt modelId="{8C92F520-6B89-42C1-9779-1948725D489A}" type="pres">
      <dgm:prSet presAssocID="{35DC325A-A581-496C-B9F4-39555640D473}" presName="level3hierChild" presStyleCnt="0"/>
      <dgm:spPr/>
    </dgm:pt>
  </dgm:ptLst>
  <dgm:cxnLst>
    <dgm:cxn modelId="{F373FA1F-31D1-4EF5-893E-CF5F185A5B25}" srcId="{0423E0F2-35C0-4E52-B99C-B56EEAD8AC35}" destId="{AB78E6B2-F925-444F-91F0-2198500D104A}" srcOrd="2" destOrd="0" parTransId="{63B9591A-6DD5-464D-ADC8-8DE0310EEE67}" sibTransId="{1C005E97-C022-4BB2-A3EE-AD9BD9DB2CAD}"/>
    <dgm:cxn modelId="{58DC3B21-77E1-4C24-8F82-05048182A165}" type="presOf" srcId="{AE95B2AB-FC8C-4D82-A6EC-106F7CB3C639}" destId="{A8DA2AA6-3CAD-45E7-BDC6-8398CB6BD51E}" srcOrd="0" destOrd="0" presId="urn:microsoft.com/office/officeart/2008/layout/HorizontalMultiLevelHierarchy"/>
    <dgm:cxn modelId="{39B15943-8BD1-4952-92B6-44EEE82B2557}" type="presOf" srcId="{63B9591A-6DD5-464D-ADC8-8DE0310EEE67}" destId="{E1E50732-29FB-464C-9303-6EAEC288B844}" srcOrd="0" destOrd="0" presId="urn:microsoft.com/office/officeart/2008/layout/HorizontalMultiLevelHierarchy"/>
    <dgm:cxn modelId="{C9D5B66E-3BDC-4776-AF35-6DBFAFF46B56}" type="presOf" srcId="{BD75414C-96C5-4144-967D-83C37CFA6542}" destId="{33A04B3F-957D-4853-A69F-ED37DD0850A3}" srcOrd="0" destOrd="0" presId="urn:microsoft.com/office/officeart/2008/layout/HorizontalMultiLevelHierarchy"/>
    <dgm:cxn modelId="{A122F44E-F929-446F-AE06-4615DD93615E}" type="presOf" srcId="{BD75414C-96C5-4144-967D-83C37CFA6542}" destId="{C0CA7D65-60BB-45A1-9E03-96E878EFD515}" srcOrd="1" destOrd="0" presId="urn:microsoft.com/office/officeart/2008/layout/HorizontalMultiLevelHierarchy"/>
    <dgm:cxn modelId="{7E369C72-E1B2-4168-8AFC-FC28EA5D502A}" type="presOf" srcId="{0423E0F2-35C0-4E52-B99C-B56EEAD8AC35}" destId="{FBC832F1-D55F-42C2-A75B-3C76B53785FA}" srcOrd="0" destOrd="0" presId="urn:microsoft.com/office/officeart/2008/layout/HorizontalMultiLevelHierarchy"/>
    <dgm:cxn modelId="{5BEF8E7C-465E-481B-A87D-07914E28B700}" type="presOf" srcId="{35DC325A-A581-496C-B9F4-39555640D473}" destId="{D3E88583-EAF0-408F-9CA4-8D3BB91E50E5}" srcOrd="0" destOrd="0" presId="urn:microsoft.com/office/officeart/2008/layout/HorizontalMultiLevelHierarchy"/>
    <dgm:cxn modelId="{6585E382-0D51-4C17-95A0-ACED83BD8045}" srcId="{0423E0F2-35C0-4E52-B99C-B56EEAD8AC35}" destId="{AE95B2AB-FC8C-4D82-A6EC-106F7CB3C639}" srcOrd="0" destOrd="0" parTransId="{E3FCC33F-F332-4DA0-8C39-F92C7A95FFF9}" sibTransId="{850449BF-69BF-448C-9D0F-818511BC8045}"/>
    <dgm:cxn modelId="{0E3FDC94-7CCE-4870-AB31-A9E64ACABE8D}" type="presOf" srcId="{71683B98-2750-4311-A8C2-24E8AE6BDF3F}" destId="{BA8F5EDE-C674-434A-A485-5660CAEA41FA}" srcOrd="1" destOrd="0" presId="urn:microsoft.com/office/officeart/2008/layout/HorizontalMultiLevelHierarchy"/>
    <dgm:cxn modelId="{A68D67A0-CD35-4698-A6EE-D29AC6241C67}" type="presOf" srcId="{AB78E6B2-F925-444F-91F0-2198500D104A}" destId="{02C62003-D034-45C6-9CCF-0E91ABC7A54A}" srcOrd="0" destOrd="0" presId="urn:microsoft.com/office/officeart/2008/layout/HorizontalMultiLevelHierarchy"/>
    <dgm:cxn modelId="{D548D5B4-ED0F-4491-A51D-8D5FE3561A2C}" type="presOf" srcId="{BD7F1447-C2B5-47F2-BD48-409C33C2DB5B}" destId="{66F520B1-D9C9-4633-A4D9-7FD22D78B0F6}" srcOrd="0" destOrd="0" presId="urn:microsoft.com/office/officeart/2008/layout/HorizontalMultiLevelHierarchy"/>
    <dgm:cxn modelId="{8162A6C0-6115-4EF5-88CA-4BDD22B4F8D7}" srcId="{BA33891B-7EF8-4153-8C48-B65F49D49894}" destId="{0423E0F2-35C0-4E52-B99C-B56EEAD8AC35}" srcOrd="0" destOrd="0" parTransId="{0E43153A-5655-4EED-80A2-751B2EAF9D31}" sibTransId="{26714693-0152-454B-8701-9CA941FB456B}"/>
    <dgm:cxn modelId="{BE3067CC-481D-460D-9925-D14C4D4F0D2A}" type="presOf" srcId="{63B9591A-6DD5-464D-ADC8-8DE0310EEE67}" destId="{957E2024-10A4-4954-A97B-551981A7326C}" srcOrd="1" destOrd="0" presId="urn:microsoft.com/office/officeart/2008/layout/HorizontalMultiLevelHierarchy"/>
    <dgm:cxn modelId="{0BAE6FD6-A2CE-4FB2-9763-5AA5CD4DA2C1}" type="presOf" srcId="{BA33891B-7EF8-4153-8C48-B65F49D49894}" destId="{9081A94E-67E0-4B14-9750-FBBEA2528781}" srcOrd="0" destOrd="0" presId="urn:microsoft.com/office/officeart/2008/layout/HorizontalMultiLevelHierarchy"/>
    <dgm:cxn modelId="{333481E0-B22C-4BCD-9380-F0DE165647A7}" srcId="{0423E0F2-35C0-4E52-B99C-B56EEAD8AC35}" destId="{BD7F1447-C2B5-47F2-BD48-409C33C2DB5B}" srcOrd="1" destOrd="0" parTransId="{BD75414C-96C5-4144-967D-83C37CFA6542}" sibTransId="{175679DC-B89F-4724-8DDC-9BF796CE9D36}"/>
    <dgm:cxn modelId="{FFADCFE8-96EA-4383-ACA8-C24B8FB22B1B}" type="presOf" srcId="{E3FCC33F-F332-4DA0-8C39-F92C7A95FFF9}" destId="{295AD1F7-5837-4055-B809-D22ACF6DBE0F}" srcOrd="0" destOrd="0" presId="urn:microsoft.com/office/officeart/2008/layout/HorizontalMultiLevelHierarchy"/>
    <dgm:cxn modelId="{B0D49FED-B1C6-4B54-B57F-8A1DD253B4E7}" type="presOf" srcId="{71683B98-2750-4311-A8C2-24E8AE6BDF3F}" destId="{83BDB939-7F94-4F21-BF65-6574DC3CD9FA}" srcOrd="0" destOrd="0" presId="urn:microsoft.com/office/officeart/2008/layout/HorizontalMultiLevelHierarchy"/>
    <dgm:cxn modelId="{CBF02BF1-6085-486C-B2D9-8411DC39D8CE}" srcId="{0423E0F2-35C0-4E52-B99C-B56EEAD8AC35}" destId="{35DC325A-A581-496C-B9F4-39555640D473}" srcOrd="3" destOrd="0" parTransId="{71683B98-2750-4311-A8C2-24E8AE6BDF3F}" sibTransId="{EF8933A4-BF97-4C49-913C-A2DDE46C5416}"/>
    <dgm:cxn modelId="{0D6B16FF-4162-47BE-A5CC-6E6AA8AC8285}" type="presOf" srcId="{E3FCC33F-F332-4DA0-8C39-F92C7A95FFF9}" destId="{16B8E410-80E9-4534-8192-EFDF40B30496}" srcOrd="1" destOrd="0" presId="urn:microsoft.com/office/officeart/2008/layout/HorizontalMultiLevelHierarchy"/>
    <dgm:cxn modelId="{0BADF1ED-7FA6-4503-9E75-E8F4CC18D7EC}" type="presParOf" srcId="{9081A94E-67E0-4B14-9750-FBBEA2528781}" destId="{943904AF-5435-4B18-B8D3-39418978D5F7}" srcOrd="0" destOrd="0" presId="urn:microsoft.com/office/officeart/2008/layout/HorizontalMultiLevelHierarchy"/>
    <dgm:cxn modelId="{2D7466D0-7917-4B79-983A-38D3F95B483E}" type="presParOf" srcId="{943904AF-5435-4B18-B8D3-39418978D5F7}" destId="{FBC832F1-D55F-42C2-A75B-3C76B53785FA}" srcOrd="0" destOrd="0" presId="urn:microsoft.com/office/officeart/2008/layout/HorizontalMultiLevelHierarchy"/>
    <dgm:cxn modelId="{2FB54886-F032-4368-A9E0-1AF55AAD706D}" type="presParOf" srcId="{943904AF-5435-4B18-B8D3-39418978D5F7}" destId="{0832F7D4-0A14-46A3-9822-4E4B89B441D7}" srcOrd="1" destOrd="0" presId="urn:microsoft.com/office/officeart/2008/layout/HorizontalMultiLevelHierarchy"/>
    <dgm:cxn modelId="{7A994426-662D-42B4-81D0-F5FF16B19E3E}" type="presParOf" srcId="{0832F7D4-0A14-46A3-9822-4E4B89B441D7}" destId="{295AD1F7-5837-4055-B809-D22ACF6DBE0F}" srcOrd="0" destOrd="0" presId="urn:microsoft.com/office/officeart/2008/layout/HorizontalMultiLevelHierarchy"/>
    <dgm:cxn modelId="{C8704CCD-08D8-4A06-8CC1-625CC4643D9C}" type="presParOf" srcId="{295AD1F7-5837-4055-B809-D22ACF6DBE0F}" destId="{16B8E410-80E9-4534-8192-EFDF40B30496}" srcOrd="0" destOrd="0" presId="urn:microsoft.com/office/officeart/2008/layout/HorizontalMultiLevelHierarchy"/>
    <dgm:cxn modelId="{AE9B4FD9-7740-46A7-AE65-09D4C33ECA4E}" type="presParOf" srcId="{0832F7D4-0A14-46A3-9822-4E4B89B441D7}" destId="{DCD90CC1-67C2-45DE-B657-B1DC56A7DBAE}" srcOrd="1" destOrd="0" presId="urn:microsoft.com/office/officeart/2008/layout/HorizontalMultiLevelHierarchy"/>
    <dgm:cxn modelId="{62577093-42A9-41EB-B196-81076DF29E4B}" type="presParOf" srcId="{DCD90CC1-67C2-45DE-B657-B1DC56A7DBAE}" destId="{A8DA2AA6-3CAD-45E7-BDC6-8398CB6BD51E}" srcOrd="0" destOrd="0" presId="urn:microsoft.com/office/officeart/2008/layout/HorizontalMultiLevelHierarchy"/>
    <dgm:cxn modelId="{EF1223D1-6C9C-4554-9D8F-BE93861D812C}" type="presParOf" srcId="{DCD90CC1-67C2-45DE-B657-B1DC56A7DBAE}" destId="{D33FEEC0-0CC2-4D19-80F7-EA1F0B5681DF}" srcOrd="1" destOrd="0" presId="urn:microsoft.com/office/officeart/2008/layout/HorizontalMultiLevelHierarchy"/>
    <dgm:cxn modelId="{8A8AB0AC-1216-40F2-8CEC-69D0525556C0}" type="presParOf" srcId="{0832F7D4-0A14-46A3-9822-4E4B89B441D7}" destId="{33A04B3F-957D-4853-A69F-ED37DD0850A3}" srcOrd="2" destOrd="0" presId="urn:microsoft.com/office/officeart/2008/layout/HorizontalMultiLevelHierarchy"/>
    <dgm:cxn modelId="{54D6B7D7-3639-4042-BD7E-F22B54F2F421}" type="presParOf" srcId="{33A04B3F-957D-4853-A69F-ED37DD0850A3}" destId="{C0CA7D65-60BB-45A1-9E03-96E878EFD515}" srcOrd="0" destOrd="0" presId="urn:microsoft.com/office/officeart/2008/layout/HorizontalMultiLevelHierarchy"/>
    <dgm:cxn modelId="{9E517ACB-5308-4195-895E-17662ABE8BD0}" type="presParOf" srcId="{0832F7D4-0A14-46A3-9822-4E4B89B441D7}" destId="{56711D79-BFEC-43E0-9867-2A3F139935DE}" srcOrd="3" destOrd="0" presId="urn:microsoft.com/office/officeart/2008/layout/HorizontalMultiLevelHierarchy"/>
    <dgm:cxn modelId="{3C5FDD33-1EC8-4B5D-863A-BA76AE1873FC}" type="presParOf" srcId="{56711D79-BFEC-43E0-9867-2A3F139935DE}" destId="{66F520B1-D9C9-4633-A4D9-7FD22D78B0F6}" srcOrd="0" destOrd="0" presId="urn:microsoft.com/office/officeart/2008/layout/HorizontalMultiLevelHierarchy"/>
    <dgm:cxn modelId="{8C2ED44A-590B-4D34-B874-CBFFED668272}" type="presParOf" srcId="{56711D79-BFEC-43E0-9867-2A3F139935DE}" destId="{381CBE32-004B-44A4-98A4-B489841A313A}" srcOrd="1" destOrd="0" presId="urn:microsoft.com/office/officeart/2008/layout/HorizontalMultiLevelHierarchy"/>
    <dgm:cxn modelId="{AF2D81EF-7ED8-4EFF-9027-2F2EC1AF758E}" type="presParOf" srcId="{0832F7D4-0A14-46A3-9822-4E4B89B441D7}" destId="{E1E50732-29FB-464C-9303-6EAEC288B844}" srcOrd="4" destOrd="0" presId="urn:microsoft.com/office/officeart/2008/layout/HorizontalMultiLevelHierarchy"/>
    <dgm:cxn modelId="{5B2CDA59-6F1C-439A-8ED1-BC71C64C4172}" type="presParOf" srcId="{E1E50732-29FB-464C-9303-6EAEC288B844}" destId="{957E2024-10A4-4954-A97B-551981A7326C}" srcOrd="0" destOrd="0" presId="urn:microsoft.com/office/officeart/2008/layout/HorizontalMultiLevelHierarchy"/>
    <dgm:cxn modelId="{9D73CA73-EA24-4FAE-BE9A-86DB1B7D3DB1}" type="presParOf" srcId="{0832F7D4-0A14-46A3-9822-4E4B89B441D7}" destId="{FCD629AD-20D1-4C22-AC7A-0E1A6FCC1AE0}" srcOrd="5" destOrd="0" presId="urn:microsoft.com/office/officeart/2008/layout/HorizontalMultiLevelHierarchy"/>
    <dgm:cxn modelId="{F9BD3396-1AB1-432B-84A8-D1F5A25F64DB}" type="presParOf" srcId="{FCD629AD-20D1-4C22-AC7A-0E1A6FCC1AE0}" destId="{02C62003-D034-45C6-9CCF-0E91ABC7A54A}" srcOrd="0" destOrd="0" presId="urn:microsoft.com/office/officeart/2008/layout/HorizontalMultiLevelHierarchy"/>
    <dgm:cxn modelId="{B20743B3-F91B-4176-889D-13DF190912B2}" type="presParOf" srcId="{FCD629AD-20D1-4C22-AC7A-0E1A6FCC1AE0}" destId="{B35C7341-4D32-4459-8781-6FE7FD0929E3}" srcOrd="1" destOrd="0" presId="urn:microsoft.com/office/officeart/2008/layout/HorizontalMultiLevelHierarchy"/>
    <dgm:cxn modelId="{BAF1CBD5-A84C-4AAF-854B-92D821B49270}" type="presParOf" srcId="{0832F7D4-0A14-46A3-9822-4E4B89B441D7}" destId="{83BDB939-7F94-4F21-BF65-6574DC3CD9FA}" srcOrd="6" destOrd="0" presId="urn:microsoft.com/office/officeart/2008/layout/HorizontalMultiLevelHierarchy"/>
    <dgm:cxn modelId="{44A1277C-5136-4A5F-90E7-1C4BDC697AAD}" type="presParOf" srcId="{83BDB939-7F94-4F21-BF65-6574DC3CD9FA}" destId="{BA8F5EDE-C674-434A-A485-5660CAEA41FA}" srcOrd="0" destOrd="0" presId="urn:microsoft.com/office/officeart/2008/layout/HorizontalMultiLevelHierarchy"/>
    <dgm:cxn modelId="{5B6B46FE-3D9D-4E95-8270-B7BFF730F0AD}" type="presParOf" srcId="{0832F7D4-0A14-46A3-9822-4E4B89B441D7}" destId="{7862EE26-6D8F-4B63-A5BB-582B7E3E3069}" srcOrd="7" destOrd="0" presId="urn:microsoft.com/office/officeart/2008/layout/HorizontalMultiLevelHierarchy"/>
    <dgm:cxn modelId="{E5D7840E-4A18-4911-9B73-655CFF698A1B}" type="presParOf" srcId="{7862EE26-6D8F-4B63-A5BB-582B7E3E3069}" destId="{D3E88583-EAF0-408F-9CA4-8D3BB91E50E5}" srcOrd="0" destOrd="0" presId="urn:microsoft.com/office/officeart/2008/layout/HorizontalMultiLevelHierarchy"/>
    <dgm:cxn modelId="{2AEF8F7B-CADA-43B7-870F-7CEAF47DA94B}" type="presParOf" srcId="{7862EE26-6D8F-4B63-A5BB-582B7E3E3069}" destId="{8C92F520-6B89-42C1-9779-1948725D489A}"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33891B-7EF8-4153-8C48-B65F49D4989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0423E0F2-35C0-4E52-B99C-B56EEAD8AC35}">
      <dgm:prSet phldrT="[Text]" custT="1"/>
      <dgm:spPr>
        <a:solidFill>
          <a:srgbClr val="3259A0"/>
        </a:solidFill>
        <a:ln>
          <a:solidFill>
            <a:schemeClr val="tx1"/>
          </a:solidFill>
        </a:ln>
      </dgm:spPr>
      <dgm:t>
        <a:bodyPr/>
        <a:lstStyle/>
        <a:p>
          <a:r>
            <a:rPr lang="fr-CA" sz="2400" dirty="0">
              <a:latin typeface="Arial" panose="020B0604020202020204" pitchFamily="34" charset="0"/>
              <a:cs typeface="Arial" panose="020B0604020202020204" pitchFamily="34" charset="0"/>
            </a:rPr>
            <a:t>rule4ml</a:t>
          </a:r>
          <a:endParaRPr lang="en-US" sz="2400" dirty="0">
            <a:latin typeface="Arial" panose="020B0604020202020204" pitchFamily="34" charset="0"/>
            <a:cs typeface="Arial" panose="020B0604020202020204" pitchFamily="34" charset="0"/>
          </a:endParaRPr>
        </a:p>
      </dgm:t>
    </dgm:pt>
    <dgm:pt modelId="{0E43153A-5655-4EED-80A2-751B2EAF9D31}" type="parTrans" cxnId="{8162A6C0-6115-4EF5-88CA-4BDD22B4F8D7}">
      <dgm:prSet/>
      <dgm:spPr/>
      <dgm:t>
        <a:bodyPr/>
        <a:lstStyle/>
        <a:p>
          <a:endParaRPr lang="en-US"/>
        </a:p>
      </dgm:t>
    </dgm:pt>
    <dgm:pt modelId="{26714693-0152-454B-8701-9CA941FB456B}" type="sibTrans" cxnId="{8162A6C0-6115-4EF5-88CA-4BDD22B4F8D7}">
      <dgm:prSet/>
      <dgm:spPr/>
      <dgm:t>
        <a:bodyPr/>
        <a:lstStyle/>
        <a:p>
          <a:endParaRPr lang="en-US"/>
        </a:p>
      </dgm:t>
    </dgm:pt>
    <dgm:pt modelId="{AE95B2AB-FC8C-4D82-A6EC-106F7CB3C639}" type="asst">
      <dgm:prSet phldrT="[Text]" custT="1"/>
      <dgm:spPr>
        <a:solidFill>
          <a:srgbClr val="3259A0"/>
        </a:solidFill>
        <a:ln>
          <a:solidFill>
            <a:schemeClr val="tx1"/>
          </a:solidFill>
        </a:ln>
      </dgm:spPr>
      <dgm:t>
        <a:bodyPr/>
        <a:lstStyle/>
        <a:p>
          <a:r>
            <a:rPr lang="fr-CA" sz="2400" dirty="0"/>
            <a:t>data_gen</a:t>
          </a:r>
          <a:endParaRPr lang="en-US" sz="2400" dirty="0"/>
        </a:p>
      </dgm:t>
    </dgm:pt>
    <dgm:pt modelId="{E3FCC33F-F332-4DA0-8C39-F92C7A95FFF9}" type="parTrans" cxnId="{6585E382-0D51-4C17-95A0-ACED83BD8045}">
      <dgm:prSet>
        <dgm:style>
          <a:lnRef idx="1">
            <a:schemeClr val="accent1"/>
          </a:lnRef>
          <a:fillRef idx="0">
            <a:schemeClr val="accent1"/>
          </a:fillRef>
          <a:effectRef idx="0">
            <a:schemeClr val="accent1"/>
          </a:effectRef>
          <a:fontRef idx="minor">
            <a:schemeClr val="tx1"/>
          </a:fontRef>
        </dgm:style>
      </dgm:prSet>
      <dgm:spPr>
        <a:ln w="28575"/>
      </dgm:spPr>
      <dgm:t>
        <a:bodyPr/>
        <a:lstStyle/>
        <a:p>
          <a:endParaRPr lang="en-US"/>
        </a:p>
      </dgm:t>
    </dgm:pt>
    <dgm:pt modelId="{850449BF-69BF-448C-9D0F-818511BC8045}" type="sibTrans" cxnId="{6585E382-0D51-4C17-95A0-ACED83BD8045}">
      <dgm:prSet/>
      <dgm:spPr/>
      <dgm:t>
        <a:bodyPr/>
        <a:lstStyle/>
        <a:p>
          <a:endParaRPr lang="en-US"/>
        </a:p>
      </dgm:t>
    </dgm:pt>
    <dgm:pt modelId="{BD7F1447-C2B5-47F2-BD48-409C33C2DB5B}">
      <dgm:prSet phldrT="[Text]" custT="1"/>
      <dgm:spPr>
        <a:solidFill>
          <a:srgbClr val="3259A0"/>
        </a:solidFill>
        <a:ln>
          <a:solidFill>
            <a:schemeClr val="tx1"/>
          </a:solidFill>
        </a:ln>
      </dgm:spPr>
      <dgm:t>
        <a:bodyPr/>
        <a:lstStyle/>
        <a:p>
          <a:r>
            <a:rPr lang="fr-CA" sz="2400" dirty="0"/>
            <a:t>notebooks</a:t>
          </a:r>
          <a:endParaRPr lang="en-US" sz="2400" dirty="0"/>
        </a:p>
      </dgm:t>
    </dgm:pt>
    <dgm:pt modelId="{BD75414C-96C5-4144-967D-83C37CFA6542}" type="parTrans" cxnId="{333481E0-B22C-4BCD-9380-F0DE165647A7}">
      <dgm:prSet>
        <dgm:style>
          <a:lnRef idx="1">
            <a:schemeClr val="accent1"/>
          </a:lnRef>
          <a:fillRef idx="0">
            <a:schemeClr val="accent1"/>
          </a:fillRef>
          <a:effectRef idx="0">
            <a:schemeClr val="accent1"/>
          </a:effectRef>
          <a:fontRef idx="minor">
            <a:schemeClr val="tx1"/>
          </a:fontRef>
        </dgm:style>
      </dgm:prSet>
      <dgm:spPr>
        <a:ln w="28575"/>
      </dgm:spPr>
      <dgm:t>
        <a:bodyPr/>
        <a:lstStyle/>
        <a:p>
          <a:endParaRPr lang="en-US"/>
        </a:p>
      </dgm:t>
    </dgm:pt>
    <dgm:pt modelId="{175679DC-B89F-4724-8DDC-9BF796CE9D36}" type="sibTrans" cxnId="{333481E0-B22C-4BCD-9380-F0DE165647A7}">
      <dgm:prSet/>
      <dgm:spPr/>
      <dgm:t>
        <a:bodyPr/>
        <a:lstStyle/>
        <a:p>
          <a:endParaRPr lang="en-US"/>
        </a:p>
      </dgm:t>
    </dgm:pt>
    <dgm:pt modelId="{AB78E6B2-F925-444F-91F0-2198500D104A}">
      <dgm:prSet phldrT="[Text]" custT="1"/>
      <dgm:spPr>
        <a:solidFill>
          <a:srgbClr val="3259A0"/>
        </a:solidFill>
        <a:ln>
          <a:solidFill>
            <a:schemeClr val="tx1"/>
          </a:solidFill>
        </a:ln>
      </dgm:spPr>
      <dgm:t>
        <a:bodyPr/>
        <a:lstStyle/>
        <a:p>
          <a:r>
            <a:rPr lang="fr-CA" sz="2400" dirty="0"/>
            <a:t>parsers</a:t>
          </a:r>
          <a:endParaRPr lang="en-US" sz="2400" dirty="0"/>
        </a:p>
      </dgm:t>
    </dgm:pt>
    <dgm:pt modelId="{63B9591A-6DD5-464D-ADC8-8DE0310EEE67}" type="parTrans" cxnId="{F373FA1F-31D1-4EF5-893E-CF5F185A5B25}">
      <dgm:prSet>
        <dgm:style>
          <a:lnRef idx="1">
            <a:schemeClr val="accent1"/>
          </a:lnRef>
          <a:fillRef idx="0">
            <a:schemeClr val="accent1"/>
          </a:fillRef>
          <a:effectRef idx="0">
            <a:schemeClr val="accent1"/>
          </a:effectRef>
          <a:fontRef idx="minor">
            <a:schemeClr val="tx1"/>
          </a:fontRef>
        </dgm:style>
      </dgm:prSet>
      <dgm:spPr>
        <a:ln w="28575"/>
      </dgm:spPr>
      <dgm:t>
        <a:bodyPr/>
        <a:lstStyle/>
        <a:p>
          <a:endParaRPr lang="en-US"/>
        </a:p>
      </dgm:t>
    </dgm:pt>
    <dgm:pt modelId="{1C005E97-C022-4BB2-A3EE-AD9BD9DB2CAD}" type="sibTrans" cxnId="{F373FA1F-31D1-4EF5-893E-CF5F185A5B25}">
      <dgm:prSet/>
      <dgm:spPr/>
      <dgm:t>
        <a:bodyPr/>
        <a:lstStyle/>
        <a:p>
          <a:endParaRPr lang="en-US"/>
        </a:p>
      </dgm:t>
    </dgm:pt>
    <dgm:pt modelId="{35DC325A-A581-496C-B9F4-39555640D473}">
      <dgm:prSet phldrT="[Text]" custT="1"/>
      <dgm:spPr>
        <a:solidFill>
          <a:srgbClr val="3259A0"/>
        </a:solidFill>
        <a:ln>
          <a:solidFill>
            <a:schemeClr val="tx1"/>
          </a:solidFill>
        </a:ln>
      </dgm:spPr>
      <dgm:t>
        <a:bodyPr/>
        <a:lstStyle/>
        <a:p>
          <a:r>
            <a:rPr lang="fr-CA" sz="2400" dirty="0"/>
            <a:t>models</a:t>
          </a:r>
          <a:endParaRPr lang="en-US" sz="2400" dirty="0"/>
        </a:p>
      </dgm:t>
    </dgm:pt>
    <dgm:pt modelId="{71683B98-2750-4311-A8C2-24E8AE6BDF3F}" type="parTrans" cxnId="{CBF02BF1-6085-486C-B2D9-8411DC39D8CE}">
      <dgm:prSet>
        <dgm:style>
          <a:lnRef idx="1">
            <a:schemeClr val="accent1"/>
          </a:lnRef>
          <a:fillRef idx="0">
            <a:schemeClr val="accent1"/>
          </a:fillRef>
          <a:effectRef idx="0">
            <a:schemeClr val="accent1"/>
          </a:effectRef>
          <a:fontRef idx="minor">
            <a:schemeClr val="tx1"/>
          </a:fontRef>
        </dgm:style>
      </dgm:prSet>
      <dgm:spPr>
        <a:ln w="28575"/>
      </dgm:spPr>
      <dgm:t>
        <a:bodyPr/>
        <a:lstStyle/>
        <a:p>
          <a:endParaRPr lang="en-US"/>
        </a:p>
      </dgm:t>
    </dgm:pt>
    <dgm:pt modelId="{EF8933A4-BF97-4C49-913C-A2DDE46C5416}" type="sibTrans" cxnId="{CBF02BF1-6085-486C-B2D9-8411DC39D8CE}">
      <dgm:prSet/>
      <dgm:spPr/>
      <dgm:t>
        <a:bodyPr/>
        <a:lstStyle/>
        <a:p>
          <a:endParaRPr lang="en-US"/>
        </a:p>
      </dgm:t>
    </dgm:pt>
    <dgm:pt modelId="{9081A94E-67E0-4B14-9750-FBBEA2528781}" type="pres">
      <dgm:prSet presAssocID="{BA33891B-7EF8-4153-8C48-B65F49D49894}" presName="Name0" presStyleCnt="0">
        <dgm:presLayoutVars>
          <dgm:chPref val="1"/>
          <dgm:dir/>
          <dgm:animOne val="branch"/>
          <dgm:animLvl val="lvl"/>
          <dgm:resizeHandles val="exact"/>
        </dgm:presLayoutVars>
      </dgm:prSet>
      <dgm:spPr/>
    </dgm:pt>
    <dgm:pt modelId="{943904AF-5435-4B18-B8D3-39418978D5F7}" type="pres">
      <dgm:prSet presAssocID="{0423E0F2-35C0-4E52-B99C-B56EEAD8AC35}" presName="root1" presStyleCnt="0"/>
      <dgm:spPr/>
    </dgm:pt>
    <dgm:pt modelId="{FBC832F1-D55F-42C2-A75B-3C76B53785FA}" type="pres">
      <dgm:prSet presAssocID="{0423E0F2-35C0-4E52-B99C-B56EEAD8AC35}" presName="LevelOneTextNode" presStyleLbl="node0" presStyleIdx="0" presStyleCnt="1" custScaleY="48373">
        <dgm:presLayoutVars>
          <dgm:chPref val="3"/>
        </dgm:presLayoutVars>
      </dgm:prSet>
      <dgm:spPr/>
    </dgm:pt>
    <dgm:pt modelId="{0832F7D4-0A14-46A3-9822-4E4B89B441D7}" type="pres">
      <dgm:prSet presAssocID="{0423E0F2-35C0-4E52-B99C-B56EEAD8AC35}" presName="level2hierChild" presStyleCnt="0"/>
      <dgm:spPr/>
    </dgm:pt>
    <dgm:pt modelId="{295AD1F7-5837-4055-B809-D22ACF6DBE0F}" type="pres">
      <dgm:prSet presAssocID="{E3FCC33F-F332-4DA0-8C39-F92C7A95FFF9}" presName="conn2-1" presStyleLbl="parChTrans1D2" presStyleIdx="0" presStyleCnt="4"/>
      <dgm:spPr/>
    </dgm:pt>
    <dgm:pt modelId="{16B8E410-80E9-4534-8192-EFDF40B30496}" type="pres">
      <dgm:prSet presAssocID="{E3FCC33F-F332-4DA0-8C39-F92C7A95FFF9}" presName="connTx" presStyleLbl="parChTrans1D2" presStyleIdx="0" presStyleCnt="4"/>
      <dgm:spPr/>
    </dgm:pt>
    <dgm:pt modelId="{DCD90CC1-67C2-45DE-B657-B1DC56A7DBAE}" type="pres">
      <dgm:prSet presAssocID="{AE95B2AB-FC8C-4D82-A6EC-106F7CB3C639}" presName="root2" presStyleCnt="0"/>
      <dgm:spPr/>
    </dgm:pt>
    <dgm:pt modelId="{A8DA2AA6-3CAD-45E7-BDC6-8398CB6BD51E}" type="pres">
      <dgm:prSet presAssocID="{AE95B2AB-FC8C-4D82-A6EC-106F7CB3C639}" presName="LevelTwoTextNode" presStyleLbl="asst1" presStyleIdx="0" presStyleCnt="1" custScaleX="70986" custLinFactNeighborX="34263">
        <dgm:presLayoutVars>
          <dgm:chPref val="3"/>
        </dgm:presLayoutVars>
      </dgm:prSet>
      <dgm:spPr/>
    </dgm:pt>
    <dgm:pt modelId="{D33FEEC0-0CC2-4D19-80F7-EA1F0B5681DF}" type="pres">
      <dgm:prSet presAssocID="{AE95B2AB-FC8C-4D82-A6EC-106F7CB3C639}" presName="level3hierChild" presStyleCnt="0"/>
      <dgm:spPr/>
    </dgm:pt>
    <dgm:pt modelId="{33A04B3F-957D-4853-A69F-ED37DD0850A3}" type="pres">
      <dgm:prSet presAssocID="{BD75414C-96C5-4144-967D-83C37CFA6542}" presName="conn2-1" presStyleLbl="parChTrans1D2" presStyleIdx="1" presStyleCnt="4"/>
      <dgm:spPr/>
    </dgm:pt>
    <dgm:pt modelId="{C0CA7D65-60BB-45A1-9E03-96E878EFD515}" type="pres">
      <dgm:prSet presAssocID="{BD75414C-96C5-4144-967D-83C37CFA6542}" presName="connTx" presStyleLbl="parChTrans1D2" presStyleIdx="1" presStyleCnt="4"/>
      <dgm:spPr/>
    </dgm:pt>
    <dgm:pt modelId="{56711D79-BFEC-43E0-9867-2A3F139935DE}" type="pres">
      <dgm:prSet presAssocID="{BD7F1447-C2B5-47F2-BD48-409C33C2DB5B}" presName="root2" presStyleCnt="0"/>
      <dgm:spPr/>
    </dgm:pt>
    <dgm:pt modelId="{66F520B1-D9C9-4633-A4D9-7FD22D78B0F6}" type="pres">
      <dgm:prSet presAssocID="{BD7F1447-C2B5-47F2-BD48-409C33C2DB5B}" presName="LevelTwoTextNode" presStyleLbl="node2" presStyleIdx="0" presStyleCnt="3" custScaleX="70986" custLinFactNeighborX="34263">
        <dgm:presLayoutVars>
          <dgm:chPref val="3"/>
        </dgm:presLayoutVars>
      </dgm:prSet>
      <dgm:spPr/>
    </dgm:pt>
    <dgm:pt modelId="{381CBE32-004B-44A4-98A4-B489841A313A}" type="pres">
      <dgm:prSet presAssocID="{BD7F1447-C2B5-47F2-BD48-409C33C2DB5B}" presName="level3hierChild" presStyleCnt="0"/>
      <dgm:spPr/>
    </dgm:pt>
    <dgm:pt modelId="{E1E50732-29FB-464C-9303-6EAEC288B844}" type="pres">
      <dgm:prSet presAssocID="{63B9591A-6DD5-464D-ADC8-8DE0310EEE67}" presName="conn2-1" presStyleLbl="parChTrans1D2" presStyleIdx="2" presStyleCnt="4"/>
      <dgm:spPr/>
    </dgm:pt>
    <dgm:pt modelId="{957E2024-10A4-4954-A97B-551981A7326C}" type="pres">
      <dgm:prSet presAssocID="{63B9591A-6DD5-464D-ADC8-8DE0310EEE67}" presName="connTx" presStyleLbl="parChTrans1D2" presStyleIdx="2" presStyleCnt="4"/>
      <dgm:spPr/>
    </dgm:pt>
    <dgm:pt modelId="{FCD629AD-20D1-4C22-AC7A-0E1A6FCC1AE0}" type="pres">
      <dgm:prSet presAssocID="{AB78E6B2-F925-444F-91F0-2198500D104A}" presName="root2" presStyleCnt="0"/>
      <dgm:spPr/>
    </dgm:pt>
    <dgm:pt modelId="{02C62003-D034-45C6-9CCF-0E91ABC7A54A}" type="pres">
      <dgm:prSet presAssocID="{AB78E6B2-F925-444F-91F0-2198500D104A}" presName="LevelTwoTextNode" presStyleLbl="node2" presStyleIdx="1" presStyleCnt="3" custScaleX="70986" custLinFactNeighborX="34263">
        <dgm:presLayoutVars>
          <dgm:chPref val="3"/>
        </dgm:presLayoutVars>
      </dgm:prSet>
      <dgm:spPr/>
    </dgm:pt>
    <dgm:pt modelId="{B35C7341-4D32-4459-8781-6FE7FD0929E3}" type="pres">
      <dgm:prSet presAssocID="{AB78E6B2-F925-444F-91F0-2198500D104A}" presName="level3hierChild" presStyleCnt="0"/>
      <dgm:spPr/>
    </dgm:pt>
    <dgm:pt modelId="{83BDB939-7F94-4F21-BF65-6574DC3CD9FA}" type="pres">
      <dgm:prSet presAssocID="{71683B98-2750-4311-A8C2-24E8AE6BDF3F}" presName="conn2-1" presStyleLbl="parChTrans1D2" presStyleIdx="3" presStyleCnt="4"/>
      <dgm:spPr/>
    </dgm:pt>
    <dgm:pt modelId="{BA8F5EDE-C674-434A-A485-5660CAEA41FA}" type="pres">
      <dgm:prSet presAssocID="{71683B98-2750-4311-A8C2-24E8AE6BDF3F}" presName="connTx" presStyleLbl="parChTrans1D2" presStyleIdx="3" presStyleCnt="4"/>
      <dgm:spPr/>
    </dgm:pt>
    <dgm:pt modelId="{7862EE26-6D8F-4B63-A5BB-582B7E3E3069}" type="pres">
      <dgm:prSet presAssocID="{35DC325A-A581-496C-B9F4-39555640D473}" presName="root2" presStyleCnt="0"/>
      <dgm:spPr/>
    </dgm:pt>
    <dgm:pt modelId="{D3E88583-EAF0-408F-9CA4-8D3BB91E50E5}" type="pres">
      <dgm:prSet presAssocID="{35DC325A-A581-496C-B9F4-39555640D473}" presName="LevelTwoTextNode" presStyleLbl="node2" presStyleIdx="2" presStyleCnt="3" custScaleX="70986" custLinFactNeighborX="34263">
        <dgm:presLayoutVars>
          <dgm:chPref val="3"/>
        </dgm:presLayoutVars>
      </dgm:prSet>
      <dgm:spPr/>
    </dgm:pt>
    <dgm:pt modelId="{8C92F520-6B89-42C1-9779-1948725D489A}" type="pres">
      <dgm:prSet presAssocID="{35DC325A-A581-496C-B9F4-39555640D473}" presName="level3hierChild" presStyleCnt="0"/>
      <dgm:spPr/>
    </dgm:pt>
  </dgm:ptLst>
  <dgm:cxnLst>
    <dgm:cxn modelId="{F373FA1F-31D1-4EF5-893E-CF5F185A5B25}" srcId="{0423E0F2-35C0-4E52-B99C-B56EEAD8AC35}" destId="{AB78E6B2-F925-444F-91F0-2198500D104A}" srcOrd="2" destOrd="0" parTransId="{63B9591A-6DD5-464D-ADC8-8DE0310EEE67}" sibTransId="{1C005E97-C022-4BB2-A3EE-AD9BD9DB2CAD}"/>
    <dgm:cxn modelId="{58DC3B21-77E1-4C24-8F82-05048182A165}" type="presOf" srcId="{AE95B2AB-FC8C-4D82-A6EC-106F7CB3C639}" destId="{A8DA2AA6-3CAD-45E7-BDC6-8398CB6BD51E}" srcOrd="0" destOrd="0" presId="urn:microsoft.com/office/officeart/2008/layout/HorizontalMultiLevelHierarchy"/>
    <dgm:cxn modelId="{39B15943-8BD1-4952-92B6-44EEE82B2557}" type="presOf" srcId="{63B9591A-6DD5-464D-ADC8-8DE0310EEE67}" destId="{E1E50732-29FB-464C-9303-6EAEC288B844}" srcOrd="0" destOrd="0" presId="urn:microsoft.com/office/officeart/2008/layout/HorizontalMultiLevelHierarchy"/>
    <dgm:cxn modelId="{C9D5B66E-3BDC-4776-AF35-6DBFAFF46B56}" type="presOf" srcId="{BD75414C-96C5-4144-967D-83C37CFA6542}" destId="{33A04B3F-957D-4853-A69F-ED37DD0850A3}" srcOrd="0" destOrd="0" presId="urn:microsoft.com/office/officeart/2008/layout/HorizontalMultiLevelHierarchy"/>
    <dgm:cxn modelId="{A122F44E-F929-446F-AE06-4615DD93615E}" type="presOf" srcId="{BD75414C-96C5-4144-967D-83C37CFA6542}" destId="{C0CA7D65-60BB-45A1-9E03-96E878EFD515}" srcOrd="1" destOrd="0" presId="urn:microsoft.com/office/officeart/2008/layout/HorizontalMultiLevelHierarchy"/>
    <dgm:cxn modelId="{7E369C72-E1B2-4168-8AFC-FC28EA5D502A}" type="presOf" srcId="{0423E0F2-35C0-4E52-B99C-B56EEAD8AC35}" destId="{FBC832F1-D55F-42C2-A75B-3C76B53785FA}" srcOrd="0" destOrd="0" presId="urn:microsoft.com/office/officeart/2008/layout/HorizontalMultiLevelHierarchy"/>
    <dgm:cxn modelId="{5BEF8E7C-465E-481B-A87D-07914E28B700}" type="presOf" srcId="{35DC325A-A581-496C-B9F4-39555640D473}" destId="{D3E88583-EAF0-408F-9CA4-8D3BB91E50E5}" srcOrd="0" destOrd="0" presId="urn:microsoft.com/office/officeart/2008/layout/HorizontalMultiLevelHierarchy"/>
    <dgm:cxn modelId="{6585E382-0D51-4C17-95A0-ACED83BD8045}" srcId="{0423E0F2-35C0-4E52-B99C-B56EEAD8AC35}" destId="{AE95B2AB-FC8C-4D82-A6EC-106F7CB3C639}" srcOrd="0" destOrd="0" parTransId="{E3FCC33F-F332-4DA0-8C39-F92C7A95FFF9}" sibTransId="{850449BF-69BF-448C-9D0F-818511BC8045}"/>
    <dgm:cxn modelId="{0E3FDC94-7CCE-4870-AB31-A9E64ACABE8D}" type="presOf" srcId="{71683B98-2750-4311-A8C2-24E8AE6BDF3F}" destId="{BA8F5EDE-C674-434A-A485-5660CAEA41FA}" srcOrd="1" destOrd="0" presId="urn:microsoft.com/office/officeart/2008/layout/HorizontalMultiLevelHierarchy"/>
    <dgm:cxn modelId="{A68D67A0-CD35-4698-A6EE-D29AC6241C67}" type="presOf" srcId="{AB78E6B2-F925-444F-91F0-2198500D104A}" destId="{02C62003-D034-45C6-9CCF-0E91ABC7A54A}" srcOrd="0" destOrd="0" presId="urn:microsoft.com/office/officeart/2008/layout/HorizontalMultiLevelHierarchy"/>
    <dgm:cxn modelId="{D548D5B4-ED0F-4491-A51D-8D5FE3561A2C}" type="presOf" srcId="{BD7F1447-C2B5-47F2-BD48-409C33C2DB5B}" destId="{66F520B1-D9C9-4633-A4D9-7FD22D78B0F6}" srcOrd="0" destOrd="0" presId="urn:microsoft.com/office/officeart/2008/layout/HorizontalMultiLevelHierarchy"/>
    <dgm:cxn modelId="{8162A6C0-6115-4EF5-88CA-4BDD22B4F8D7}" srcId="{BA33891B-7EF8-4153-8C48-B65F49D49894}" destId="{0423E0F2-35C0-4E52-B99C-B56EEAD8AC35}" srcOrd="0" destOrd="0" parTransId="{0E43153A-5655-4EED-80A2-751B2EAF9D31}" sibTransId="{26714693-0152-454B-8701-9CA941FB456B}"/>
    <dgm:cxn modelId="{BE3067CC-481D-460D-9925-D14C4D4F0D2A}" type="presOf" srcId="{63B9591A-6DD5-464D-ADC8-8DE0310EEE67}" destId="{957E2024-10A4-4954-A97B-551981A7326C}" srcOrd="1" destOrd="0" presId="urn:microsoft.com/office/officeart/2008/layout/HorizontalMultiLevelHierarchy"/>
    <dgm:cxn modelId="{0BAE6FD6-A2CE-4FB2-9763-5AA5CD4DA2C1}" type="presOf" srcId="{BA33891B-7EF8-4153-8C48-B65F49D49894}" destId="{9081A94E-67E0-4B14-9750-FBBEA2528781}" srcOrd="0" destOrd="0" presId="urn:microsoft.com/office/officeart/2008/layout/HorizontalMultiLevelHierarchy"/>
    <dgm:cxn modelId="{333481E0-B22C-4BCD-9380-F0DE165647A7}" srcId="{0423E0F2-35C0-4E52-B99C-B56EEAD8AC35}" destId="{BD7F1447-C2B5-47F2-BD48-409C33C2DB5B}" srcOrd="1" destOrd="0" parTransId="{BD75414C-96C5-4144-967D-83C37CFA6542}" sibTransId="{175679DC-B89F-4724-8DDC-9BF796CE9D36}"/>
    <dgm:cxn modelId="{FFADCFE8-96EA-4383-ACA8-C24B8FB22B1B}" type="presOf" srcId="{E3FCC33F-F332-4DA0-8C39-F92C7A95FFF9}" destId="{295AD1F7-5837-4055-B809-D22ACF6DBE0F}" srcOrd="0" destOrd="0" presId="urn:microsoft.com/office/officeart/2008/layout/HorizontalMultiLevelHierarchy"/>
    <dgm:cxn modelId="{B0D49FED-B1C6-4B54-B57F-8A1DD253B4E7}" type="presOf" srcId="{71683B98-2750-4311-A8C2-24E8AE6BDF3F}" destId="{83BDB939-7F94-4F21-BF65-6574DC3CD9FA}" srcOrd="0" destOrd="0" presId="urn:microsoft.com/office/officeart/2008/layout/HorizontalMultiLevelHierarchy"/>
    <dgm:cxn modelId="{CBF02BF1-6085-486C-B2D9-8411DC39D8CE}" srcId="{0423E0F2-35C0-4E52-B99C-B56EEAD8AC35}" destId="{35DC325A-A581-496C-B9F4-39555640D473}" srcOrd="3" destOrd="0" parTransId="{71683B98-2750-4311-A8C2-24E8AE6BDF3F}" sibTransId="{EF8933A4-BF97-4C49-913C-A2DDE46C5416}"/>
    <dgm:cxn modelId="{0D6B16FF-4162-47BE-A5CC-6E6AA8AC8285}" type="presOf" srcId="{E3FCC33F-F332-4DA0-8C39-F92C7A95FFF9}" destId="{16B8E410-80E9-4534-8192-EFDF40B30496}" srcOrd="1" destOrd="0" presId="urn:microsoft.com/office/officeart/2008/layout/HorizontalMultiLevelHierarchy"/>
    <dgm:cxn modelId="{0BADF1ED-7FA6-4503-9E75-E8F4CC18D7EC}" type="presParOf" srcId="{9081A94E-67E0-4B14-9750-FBBEA2528781}" destId="{943904AF-5435-4B18-B8D3-39418978D5F7}" srcOrd="0" destOrd="0" presId="urn:microsoft.com/office/officeart/2008/layout/HorizontalMultiLevelHierarchy"/>
    <dgm:cxn modelId="{2D7466D0-7917-4B79-983A-38D3F95B483E}" type="presParOf" srcId="{943904AF-5435-4B18-B8D3-39418978D5F7}" destId="{FBC832F1-D55F-42C2-A75B-3C76B53785FA}" srcOrd="0" destOrd="0" presId="urn:microsoft.com/office/officeart/2008/layout/HorizontalMultiLevelHierarchy"/>
    <dgm:cxn modelId="{2FB54886-F032-4368-A9E0-1AF55AAD706D}" type="presParOf" srcId="{943904AF-5435-4B18-B8D3-39418978D5F7}" destId="{0832F7D4-0A14-46A3-9822-4E4B89B441D7}" srcOrd="1" destOrd="0" presId="urn:microsoft.com/office/officeart/2008/layout/HorizontalMultiLevelHierarchy"/>
    <dgm:cxn modelId="{7A994426-662D-42B4-81D0-F5FF16B19E3E}" type="presParOf" srcId="{0832F7D4-0A14-46A3-9822-4E4B89B441D7}" destId="{295AD1F7-5837-4055-B809-D22ACF6DBE0F}" srcOrd="0" destOrd="0" presId="urn:microsoft.com/office/officeart/2008/layout/HorizontalMultiLevelHierarchy"/>
    <dgm:cxn modelId="{C8704CCD-08D8-4A06-8CC1-625CC4643D9C}" type="presParOf" srcId="{295AD1F7-5837-4055-B809-D22ACF6DBE0F}" destId="{16B8E410-80E9-4534-8192-EFDF40B30496}" srcOrd="0" destOrd="0" presId="urn:microsoft.com/office/officeart/2008/layout/HorizontalMultiLevelHierarchy"/>
    <dgm:cxn modelId="{AE9B4FD9-7740-46A7-AE65-09D4C33ECA4E}" type="presParOf" srcId="{0832F7D4-0A14-46A3-9822-4E4B89B441D7}" destId="{DCD90CC1-67C2-45DE-B657-B1DC56A7DBAE}" srcOrd="1" destOrd="0" presId="urn:microsoft.com/office/officeart/2008/layout/HorizontalMultiLevelHierarchy"/>
    <dgm:cxn modelId="{62577093-42A9-41EB-B196-81076DF29E4B}" type="presParOf" srcId="{DCD90CC1-67C2-45DE-B657-B1DC56A7DBAE}" destId="{A8DA2AA6-3CAD-45E7-BDC6-8398CB6BD51E}" srcOrd="0" destOrd="0" presId="urn:microsoft.com/office/officeart/2008/layout/HorizontalMultiLevelHierarchy"/>
    <dgm:cxn modelId="{EF1223D1-6C9C-4554-9D8F-BE93861D812C}" type="presParOf" srcId="{DCD90CC1-67C2-45DE-B657-B1DC56A7DBAE}" destId="{D33FEEC0-0CC2-4D19-80F7-EA1F0B5681DF}" srcOrd="1" destOrd="0" presId="urn:microsoft.com/office/officeart/2008/layout/HorizontalMultiLevelHierarchy"/>
    <dgm:cxn modelId="{8A8AB0AC-1216-40F2-8CEC-69D0525556C0}" type="presParOf" srcId="{0832F7D4-0A14-46A3-9822-4E4B89B441D7}" destId="{33A04B3F-957D-4853-A69F-ED37DD0850A3}" srcOrd="2" destOrd="0" presId="urn:microsoft.com/office/officeart/2008/layout/HorizontalMultiLevelHierarchy"/>
    <dgm:cxn modelId="{54D6B7D7-3639-4042-BD7E-F22B54F2F421}" type="presParOf" srcId="{33A04B3F-957D-4853-A69F-ED37DD0850A3}" destId="{C0CA7D65-60BB-45A1-9E03-96E878EFD515}" srcOrd="0" destOrd="0" presId="urn:microsoft.com/office/officeart/2008/layout/HorizontalMultiLevelHierarchy"/>
    <dgm:cxn modelId="{9E517ACB-5308-4195-895E-17662ABE8BD0}" type="presParOf" srcId="{0832F7D4-0A14-46A3-9822-4E4B89B441D7}" destId="{56711D79-BFEC-43E0-9867-2A3F139935DE}" srcOrd="3" destOrd="0" presId="urn:microsoft.com/office/officeart/2008/layout/HorizontalMultiLevelHierarchy"/>
    <dgm:cxn modelId="{3C5FDD33-1EC8-4B5D-863A-BA76AE1873FC}" type="presParOf" srcId="{56711D79-BFEC-43E0-9867-2A3F139935DE}" destId="{66F520B1-D9C9-4633-A4D9-7FD22D78B0F6}" srcOrd="0" destOrd="0" presId="urn:microsoft.com/office/officeart/2008/layout/HorizontalMultiLevelHierarchy"/>
    <dgm:cxn modelId="{8C2ED44A-590B-4D34-B874-CBFFED668272}" type="presParOf" srcId="{56711D79-BFEC-43E0-9867-2A3F139935DE}" destId="{381CBE32-004B-44A4-98A4-B489841A313A}" srcOrd="1" destOrd="0" presId="urn:microsoft.com/office/officeart/2008/layout/HorizontalMultiLevelHierarchy"/>
    <dgm:cxn modelId="{AF2D81EF-7ED8-4EFF-9027-2F2EC1AF758E}" type="presParOf" srcId="{0832F7D4-0A14-46A3-9822-4E4B89B441D7}" destId="{E1E50732-29FB-464C-9303-6EAEC288B844}" srcOrd="4" destOrd="0" presId="urn:microsoft.com/office/officeart/2008/layout/HorizontalMultiLevelHierarchy"/>
    <dgm:cxn modelId="{5B2CDA59-6F1C-439A-8ED1-BC71C64C4172}" type="presParOf" srcId="{E1E50732-29FB-464C-9303-6EAEC288B844}" destId="{957E2024-10A4-4954-A97B-551981A7326C}" srcOrd="0" destOrd="0" presId="urn:microsoft.com/office/officeart/2008/layout/HorizontalMultiLevelHierarchy"/>
    <dgm:cxn modelId="{9D73CA73-EA24-4FAE-BE9A-86DB1B7D3DB1}" type="presParOf" srcId="{0832F7D4-0A14-46A3-9822-4E4B89B441D7}" destId="{FCD629AD-20D1-4C22-AC7A-0E1A6FCC1AE0}" srcOrd="5" destOrd="0" presId="urn:microsoft.com/office/officeart/2008/layout/HorizontalMultiLevelHierarchy"/>
    <dgm:cxn modelId="{F9BD3396-1AB1-432B-84A8-D1F5A25F64DB}" type="presParOf" srcId="{FCD629AD-20D1-4C22-AC7A-0E1A6FCC1AE0}" destId="{02C62003-D034-45C6-9CCF-0E91ABC7A54A}" srcOrd="0" destOrd="0" presId="urn:microsoft.com/office/officeart/2008/layout/HorizontalMultiLevelHierarchy"/>
    <dgm:cxn modelId="{B20743B3-F91B-4176-889D-13DF190912B2}" type="presParOf" srcId="{FCD629AD-20D1-4C22-AC7A-0E1A6FCC1AE0}" destId="{B35C7341-4D32-4459-8781-6FE7FD0929E3}" srcOrd="1" destOrd="0" presId="urn:microsoft.com/office/officeart/2008/layout/HorizontalMultiLevelHierarchy"/>
    <dgm:cxn modelId="{BAF1CBD5-A84C-4AAF-854B-92D821B49270}" type="presParOf" srcId="{0832F7D4-0A14-46A3-9822-4E4B89B441D7}" destId="{83BDB939-7F94-4F21-BF65-6574DC3CD9FA}" srcOrd="6" destOrd="0" presId="urn:microsoft.com/office/officeart/2008/layout/HorizontalMultiLevelHierarchy"/>
    <dgm:cxn modelId="{44A1277C-5136-4A5F-90E7-1C4BDC697AAD}" type="presParOf" srcId="{83BDB939-7F94-4F21-BF65-6574DC3CD9FA}" destId="{BA8F5EDE-C674-434A-A485-5660CAEA41FA}" srcOrd="0" destOrd="0" presId="urn:microsoft.com/office/officeart/2008/layout/HorizontalMultiLevelHierarchy"/>
    <dgm:cxn modelId="{5B6B46FE-3D9D-4E95-8270-B7BFF730F0AD}" type="presParOf" srcId="{0832F7D4-0A14-46A3-9822-4E4B89B441D7}" destId="{7862EE26-6D8F-4B63-A5BB-582B7E3E3069}" srcOrd="7" destOrd="0" presId="urn:microsoft.com/office/officeart/2008/layout/HorizontalMultiLevelHierarchy"/>
    <dgm:cxn modelId="{E5D7840E-4A18-4911-9B73-655CFF698A1B}" type="presParOf" srcId="{7862EE26-6D8F-4B63-A5BB-582B7E3E3069}" destId="{D3E88583-EAF0-408F-9CA4-8D3BB91E50E5}" srcOrd="0" destOrd="0" presId="urn:microsoft.com/office/officeart/2008/layout/HorizontalMultiLevelHierarchy"/>
    <dgm:cxn modelId="{2AEF8F7B-CADA-43B7-870F-7CEAF47DA94B}" type="presParOf" srcId="{7862EE26-6D8F-4B63-A5BB-582B7E3E3069}" destId="{8C92F520-6B89-42C1-9779-1948725D489A}"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DB939-7F94-4F21-BF65-6574DC3CD9FA}">
      <dsp:nvSpPr>
        <dsp:cNvPr id="0" name=""/>
        <dsp:cNvSpPr/>
      </dsp:nvSpPr>
      <dsp:spPr>
        <a:xfrm>
          <a:off x="1183751" y="1504640"/>
          <a:ext cx="1431037" cy="679038"/>
        </a:xfrm>
        <a:custGeom>
          <a:avLst/>
          <a:gdLst/>
          <a:ahLst/>
          <a:cxnLst/>
          <a:rect l="0" t="0" r="0" b="0"/>
          <a:pathLst>
            <a:path>
              <a:moveTo>
                <a:pt x="0" y="0"/>
              </a:moveTo>
              <a:lnTo>
                <a:pt x="715518" y="0"/>
              </a:lnTo>
              <a:lnTo>
                <a:pt x="715518" y="679038"/>
              </a:lnTo>
              <a:lnTo>
                <a:pt x="1431037" y="679038"/>
              </a:lnTo>
            </a:path>
          </a:pathLst>
        </a:custGeom>
        <a:noFill/>
        <a:ln w="38100" cap="flat" cmpd="sng" algn="ctr">
          <a:solidFill>
            <a:schemeClr val="dk1"/>
          </a:solidFill>
          <a:prstDash val="solid"/>
          <a:miter lim="800000"/>
          <a:headEnd type="none" w="med" len="med"/>
          <a:tailEnd type="triangle" w="med" len="med"/>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59670" y="1804560"/>
        <a:ext cx="79198" cy="79198"/>
      </dsp:txXfrm>
    </dsp:sp>
    <dsp:sp modelId="{E1E50732-29FB-464C-9303-6EAEC288B844}">
      <dsp:nvSpPr>
        <dsp:cNvPr id="0" name=""/>
        <dsp:cNvSpPr/>
      </dsp:nvSpPr>
      <dsp:spPr>
        <a:xfrm>
          <a:off x="1183751" y="1504640"/>
          <a:ext cx="1431037" cy="237107"/>
        </a:xfrm>
        <a:custGeom>
          <a:avLst/>
          <a:gdLst/>
          <a:ahLst/>
          <a:cxnLst/>
          <a:rect l="0" t="0" r="0" b="0"/>
          <a:pathLst>
            <a:path>
              <a:moveTo>
                <a:pt x="0" y="0"/>
              </a:moveTo>
              <a:lnTo>
                <a:pt x="715518" y="0"/>
              </a:lnTo>
              <a:lnTo>
                <a:pt x="715518" y="237107"/>
              </a:lnTo>
              <a:lnTo>
                <a:pt x="1431037" y="237107"/>
              </a:lnTo>
            </a:path>
          </a:pathLst>
        </a:custGeom>
        <a:noFill/>
        <a:ln w="38100" cap="flat" cmpd="sng" algn="ctr">
          <a:solidFill>
            <a:schemeClr val="dk1"/>
          </a:solidFill>
          <a:prstDash val="solid"/>
          <a:miter lim="800000"/>
          <a:headEnd type="none" w="med" len="med"/>
          <a:tailEnd type="triangle" w="med" len="med"/>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63006" y="1586930"/>
        <a:ext cx="72527" cy="72527"/>
      </dsp:txXfrm>
    </dsp:sp>
    <dsp:sp modelId="{33A04B3F-957D-4853-A69F-ED37DD0850A3}">
      <dsp:nvSpPr>
        <dsp:cNvPr id="0" name=""/>
        <dsp:cNvSpPr/>
      </dsp:nvSpPr>
      <dsp:spPr>
        <a:xfrm>
          <a:off x="1183751" y="1263029"/>
          <a:ext cx="1431037" cy="241610"/>
        </a:xfrm>
        <a:custGeom>
          <a:avLst/>
          <a:gdLst/>
          <a:ahLst/>
          <a:cxnLst/>
          <a:rect l="0" t="0" r="0" b="0"/>
          <a:pathLst>
            <a:path>
              <a:moveTo>
                <a:pt x="0" y="241610"/>
              </a:moveTo>
              <a:lnTo>
                <a:pt x="715518" y="241610"/>
              </a:lnTo>
              <a:lnTo>
                <a:pt x="715518" y="0"/>
              </a:lnTo>
              <a:lnTo>
                <a:pt x="1431037" y="0"/>
              </a:lnTo>
            </a:path>
          </a:pathLst>
        </a:custGeom>
        <a:noFill/>
        <a:ln w="38100" cap="flat" cmpd="sng" algn="ctr">
          <a:solidFill>
            <a:schemeClr val="dk1"/>
          </a:solidFill>
          <a:prstDash val="solid"/>
          <a:miter lim="800000"/>
          <a:headEnd type="none" w="med" len="med"/>
          <a:tailEnd type="triangle" w="med" len="med"/>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62987" y="1347552"/>
        <a:ext cx="72564" cy="72564"/>
      </dsp:txXfrm>
    </dsp:sp>
    <dsp:sp modelId="{295AD1F7-5837-4055-B809-D22ACF6DBE0F}">
      <dsp:nvSpPr>
        <dsp:cNvPr id="0" name=""/>
        <dsp:cNvSpPr/>
      </dsp:nvSpPr>
      <dsp:spPr>
        <a:xfrm>
          <a:off x="1183751" y="838810"/>
          <a:ext cx="1431037" cy="665829"/>
        </a:xfrm>
        <a:custGeom>
          <a:avLst/>
          <a:gdLst/>
          <a:ahLst/>
          <a:cxnLst/>
          <a:rect l="0" t="0" r="0" b="0"/>
          <a:pathLst>
            <a:path>
              <a:moveTo>
                <a:pt x="0" y="665829"/>
              </a:moveTo>
              <a:lnTo>
                <a:pt x="715518" y="665829"/>
              </a:lnTo>
              <a:lnTo>
                <a:pt x="715518" y="0"/>
              </a:lnTo>
              <a:lnTo>
                <a:pt x="1431037" y="0"/>
              </a:lnTo>
            </a:path>
          </a:pathLst>
        </a:custGeom>
        <a:noFill/>
        <a:ln w="38100" cap="flat" cmpd="sng" algn="ctr">
          <a:solidFill>
            <a:schemeClr val="dk1"/>
          </a:solidFill>
          <a:prstDash val="solid"/>
          <a:miter lim="800000"/>
          <a:headEnd type="none" w="med" len="med"/>
          <a:tailEnd type="triangle" w="med" len="med"/>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59811" y="1132266"/>
        <a:ext cx="78917" cy="78917"/>
      </dsp:txXfrm>
    </dsp:sp>
    <dsp:sp modelId="{FBC832F1-D55F-42C2-A75B-3C76B53785FA}">
      <dsp:nvSpPr>
        <dsp:cNvPr id="0" name=""/>
        <dsp:cNvSpPr/>
      </dsp:nvSpPr>
      <dsp:spPr>
        <a:xfrm>
          <a:off x="62736" y="1172825"/>
          <a:ext cx="1578399" cy="663629"/>
        </a:xfrm>
        <a:prstGeom prst="rect">
          <a:avLst/>
        </a:prstGeom>
        <a:solidFill>
          <a:srgbClr val="3259A0"/>
        </a:solidFill>
        <a:ln w="12700" cap="flat" cmpd="sng" algn="ctr">
          <a:solidFill>
            <a:schemeClr val="tx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CA" sz="1800" kern="1200" dirty="0">
              <a:latin typeface="+mn-lt"/>
              <a:cs typeface="Arial" panose="020B0604020202020204" pitchFamily="34" charset="0"/>
            </a:rPr>
            <a:t>Layer Implementation</a:t>
          </a:r>
          <a:endParaRPr lang="en-US" sz="1800" kern="1200" dirty="0">
            <a:latin typeface="+mn-lt"/>
            <a:cs typeface="Arial" panose="020B0604020202020204" pitchFamily="34" charset="0"/>
          </a:endParaRPr>
        </a:p>
      </dsp:txBody>
      <dsp:txXfrm>
        <a:off x="62736" y="1172825"/>
        <a:ext cx="1578399" cy="663629"/>
      </dsp:txXfrm>
    </dsp:sp>
    <dsp:sp modelId="{A8DA2AA6-3CAD-45E7-BDC6-8398CB6BD51E}">
      <dsp:nvSpPr>
        <dsp:cNvPr id="0" name=""/>
        <dsp:cNvSpPr/>
      </dsp:nvSpPr>
      <dsp:spPr>
        <a:xfrm>
          <a:off x="2614789" y="551278"/>
          <a:ext cx="1338945" cy="57506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fr-CA" sz="1800" kern="1200" dirty="0">
              <a:solidFill>
                <a:schemeClr val="tx1"/>
              </a:solidFill>
              <a:latin typeface="+mn-lt"/>
            </a:rPr>
            <a:t> Add Op</a:t>
          </a:r>
          <a:endParaRPr lang="en-US" sz="1800" kern="1200" dirty="0">
            <a:solidFill>
              <a:schemeClr val="tx1"/>
            </a:solidFill>
            <a:latin typeface="+mn-lt"/>
          </a:endParaRPr>
        </a:p>
      </dsp:txBody>
      <dsp:txXfrm>
        <a:off x="2614789" y="551278"/>
        <a:ext cx="1338945" cy="575064"/>
      </dsp:txXfrm>
    </dsp:sp>
    <dsp:sp modelId="{66F520B1-D9C9-4633-A4D9-7FD22D78B0F6}">
      <dsp:nvSpPr>
        <dsp:cNvPr id="0" name=""/>
        <dsp:cNvSpPr/>
      </dsp:nvSpPr>
      <dsp:spPr>
        <a:xfrm>
          <a:off x="2614789" y="975497"/>
          <a:ext cx="1338945" cy="57506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fr-CA" sz="1800" kern="1200" dirty="0">
              <a:solidFill>
                <a:schemeClr val="tx1"/>
              </a:solidFill>
              <a:latin typeface="+mn-lt"/>
            </a:rPr>
            <a:t> Mult Op</a:t>
          </a:r>
          <a:endParaRPr lang="en-US" sz="1800" kern="1200" dirty="0">
            <a:solidFill>
              <a:schemeClr val="tx1"/>
            </a:solidFill>
            <a:latin typeface="+mn-lt"/>
          </a:endParaRPr>
        </a:p>
      </dsp:txBody>
      <dsp:txXfrm>
        <a:off x="2614789" y="975497"/>
        <a:ext cx="1338945" cy="575064"/>
      </dsp:txXfrm>
    </dsp:sp>
    <dsp:sp modelId="{02C62003-D034-45C6-9CCF-0E91ABC7A54A}">
      <dsp:nvSpPr>
        <dsp:cNvPr id="0" name=""/>
        <dsp:cNvSpPr/>
      </dsp:nvSpPr>
      <dsp:spPr>
        <a:xfrm>
          <a:off x="2614789" y="1454215"/>
          <a:ext cx="1338945" cy="57506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fr-CA" sz="1800" kern="1200" dirty="0">
              <a:solidFill>
                <a:schemeClr val="tx1"/>
              </a:solidFill>
              <a:latin typeface="+mn-lt"/>
            </a:rPr>
            <a:t> Logical Op</a:t>
          </a:r>
          <a:endParaRPr lang="en-US" sz="1800" kern="1200" dirty="0">
            <a:solidFill>
              <a:schemeClr val="tx1"/>
            </a:solidFill>
            <a:latin typeface="+mn-lt"/>
          </a:endParaRPr>
        </a:p>
      </dsp:txBody>
      <dsp:txXfrm>
        <a:off x="2614789" y="1454215"/>
        <a:ext cx="1338945" cy="575064"/>
      </dsp:txXfrm>
    </dsp:sp>
    <dsp:sp modelId="{D3E88583-EAF0-408F-9CA4-8D3BB91E50E5}">
      <dsp:nvSpPr>
        <dsp:cNvPr id="0" name=""/>
        <dsp:cNvSpPr/>
      </dsp:nvSpPr>
      <dsp:spPr>
        <a:xfrm>
          <a:off x="2614789" y="1896146"/>
          <a:ext cx="1338945" cy="575064"/>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fr-CA" sz="1800" kern="1200" dirty="0">
              <a:solidFill>
                <a:schemeClr val="tx1"/>
              </a:solidFill>
              <a:latin typeface="+mn-lt"/>
            </a:rPr>
            <a:t> Lookup Op</a:t>
          </a:r>
          <a:endParaRPr lang="en-US" sz="1800" kern="1200" dirty="0">
            <a:solidFill>
              <a:schemeClr val="tx1"/>
            </a:solidFill>
            <a:latin typeface="+mn-lt"/>
          </a:endParaRPr>
        </a:p>
      </dsp:txBody>
      <dsp:txXfrm>
        <a:off x="2614789" y="1896146"/>
        <a:ext cx="1338945" cy="5750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DB939-7F94-4F21-BF65-6574DC3CD9FA}">
      <dsp:nvSpPr>
        <dsp:cNvPr id="0" name=""/>
        <dsp:cNvSpPr/>
      </dsp:nvSpPr>
      <dsp:spPr>
        <a:xfrm>
          <a:off x="3536586" y="2385582"/>
          <a:ext cx="1613450" cy="1699727"/>
        </a:xfrm>
        <a:custGeom>
          <a:avLst/>
          <a:gdLst/>
          <a:ahLst/>
          <a:cxnLst/>
          <a:rect l="0" t="0" r="0" b="0"/>
          <a:pathLst>
            <a:path>
              <a:moveTo>
                <a:pt x="0" y="0"/>
              </a:moveTo>
              <a:lnTo>
                <a:pt x="806725" y="0"/>
              </a:lnTo>
              <a:lnTo>
                <a:pt x="806725" y="1699727"/>
              </a:lnTo>
              <a:lnTo>
                <a:pt x="1613450" y="1699727"/>
              </a:lnTo>
            </a:path>
          </a:pathLst>
        </a:custGeom>
        <a:noFill/>
        <a:ln w="28575"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284722" y="3176856"/>
        <a:ext cx="117178" cy="117178"/>
      </dsp:txXfrm>
    </dsp:sp>
    <dsp:sp modelId="{E1E50732-29FB-464C-9303-6EAEC288B844}">
      <dsp:nvSpPr>
        <dsp:cNvPr id="0" name=""/>
        <dsp:cNvSpPr/>
      </dsp:nvSpPr>
      <dsp:spPr>
        <a:xfrm>
          <a:off x="3536586" y="2385582"/>
          <a:ext cx="1613450" cy="566575"/>
        </a:xfrm>
        <a:custGeom>
          <a:avLst/>
          <a:gdLst/>
          <a:ahLst/>
          <a:cxnLst/>
          <a:rect l="0" t="0" r="0" b="0"/>
          <a:pathLst>
            <a:path>
              <a:moveTo>
                <a:pt x="0" y="0"/>
              </a:moveTo>
              <a:lnTo>
                <a:pt x="806725" y="0"/>
              </a:lnTo>
              <a:lnTo>
                <a:pt x="806725" y="566575"/>
              </a:lnTo>
              <a:lnTo>
                <a:pt x="1613450" y="566575"/>
              </a:lnTo>
            </a:path>
          </a:pathLst>
        </a:custGeom>
        <a:noFill/>
        <a:ln w="28575"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300560" y="2626118"/>
        <a:ext cx="85501" cy="85501"/>
      </dsp:txXfrm>
    </dsp:sp>
    <dsp:sp modelId="{33A04B3F-957D-4853-A69F-ED37DD0850A3}">
      <dsp:nvSpPr>
        <dsp:cNvPr id="0" name=""/>
        <dsp:cNvSpPr/>
      </dsp:nvSpPr>
      <dsp:spPr>
        <a:xfrm>
          <a:off x="3536586" y="1819006"/>
          <a:ext cx="1613450" cy="566575"/>
        </a:xfrm>
        <a:custGeom>
          <a:avLst/>
          <a:gdLst/>
          <a:ahLst/>
          <a:cxnLst/>
          <a:rect l="0" t="0" r="0" b="0"/>
          <a:pathLst>
            <a:path>
              <a:moveTo>
                <a:pt x="0" y="566575"/>
              </a:moveTo>
              <a:lnTo>
                <a:pt x="806725" y="566575"/>
              </a:lnTo>
              <a:lnTo>
                <a:pt x="806725" y="0"/>
              </a:lnTo>
              <a:lnTo>
                <a:pt x="1613450" y="0"/>
              </a:lnTo>
            </a:path>
          </a:pathLst>
        </a:custGeom>
        <a:noFill/>
        <a:ln w="28575"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300560" y="2059543"/>
        <a:ext cx="85501" cy="85501"/>
      </dsp:txXfrm>
    </dsp:sp>
    <dsp:sp modelId="{295AD1F7-5837-4055-B809-D22ACF6DBE0F}">
      <dsp:nvSpPr>
        <dsp:cNvPr id="0" name=""/>
        <dsp:cNvSpPr/>
      </dsp:nvSpPr>
      <dsp:spPr>
        <a:xfrm>
          <a:off x="3536586" y="685854"/>
          <a:ext cx="1613450" cy="1699727"/>
        </a:xfrm>
        <a:custGeom>
          <a:avLst/>
          <a:gdLst/>
          <a:ahLst/>
          <a:cxnLst/>
          <a:rect l="0" t="0" r="0" b="0"/>
          <a:pathLst>
            <a:path>
              <a:moveTo>
                <a:pt x="0" y="1699727"/>
              </a:moveTo>
              <a:lnTo>
                <a:pt x="806725" y="1699727"/>
              </a:lnTo>
              <a:lnTo>
                <a:pt x="806725" y="0"/>
              </a:lnTo>
              <a:lnTo>
                <a:pt x="1613450" y="0"/>
              </a:lnTo>
            </a:path>
          </a:pathLst>
        </a:custGeom>
        <a:noFill/>
        <a:ln w="28575"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284722" y="1477129"/>
        <a:ext cx="117178" cy="117178"/>
      </dsp:txXfrm>
    </dsp:sp>
    <dsp:sp modelId="{FBC832F1-D55F-42C2-A75B-3C76B53785FA}">
      <dsp:nvSpPr>
        <dsp:cNvPr id="0" name=""/>
        <dsp:cNvSpPr/>
      </dsp:nvSpPr>
      <dsp:spPr>
        <a:xfrm rot="16200000">
          <a:off x="1929348" y="1932321"/>
          <a:ext cx="2307955" cy="906521"/>
        </a:xfrm>
        <a:prstGeom prst="rect">
          <a:avLst/>
        </a:prstGeom>
        <a:solidFill>
          <a:srgbClr val="3259A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CA" sz="2400" kern="1200" dirty="0">
              <a:latin typeface="Arial" panose="020B0604020202020204" pitchFamily="34" charset="0"/>
              <a:cs typeface="Arial" panose="020B0604020202020204" pitchFamily="34" charset="0"/>
            </a:rPr>
            <a:t>rule4ml</a:t>
          </a:r>
          <a:endParaRPr lang="en-US" sz="2400" kern="1200" dirty="0">
            <a:latin typeface="Arial" panose="020B0604020202020204" pitchFamily="34" charset="0"/>
            <a:cs typeface="Arial" panose="020B0604020202020204" pitchFamily="34" charset="0"/>
          </a:endParaRPr>
        </a:p>
      </dsp:txBody>
      <dsp:txXfrm>
        <a:off x="1929348" y="1932321"/>
        <a:ext cx="2307955" cy="906521"/>
      </dsp:txXfrm>
    </dsp:sp>
    <dsp:sp modelId="{A8DA2AA6-3CAD-45E7-BDC6-8398CB6BD51E}">
      <dsp:nvSpPr>
        <dsp:cNvPr id="0" name=""/>
        <dsp:cNvSpPr/>
      </dsp:nvSpPr>
      <dsp:spPr>
        <a:xfrm>
          <a:off x="5150036" y="232594"/>
          <a:ext cx="2110690" cy="906521"/>
        </a:xfrm>
        <a:prstGeom prst="rect">
          <a:avLst/>
        </a:prstGeom>
        <a:solidFill>
          <a:srgbClr val="3259A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CA" sz="2400" kern="1200" dirty="0"/>
            <a:t>data_gen</a:t>
          </a:r>
          <a:endParaRPr lang="en-US" sz="2400" kern="1200" dirty="0"/>
        </a:p>
      </dsp:txBody>
      <dsp:txXfrm>
        <a:off x="5150036" y="232594"/>
        <a:ext cx="2110690" cy="906521"/>
      </dsp:txXfrm>
    </dsp:sp>
    <dsp:sp modelId="{66F520B1-D9C9-4633-A4D9-7FD22D78B0F6}">
      <dsp:nvSpPr>
        <dsp:cNvPr id="0" name=""/>
        <dsp:cNvSpPr/>
      </dsp:nvSpPr>
      <dsp:spPr>
        <a:xfrm>
          <a:off x="5150036" y="1365745"/>
          <a:ext cx="2110690" cy="906521"/>
        </a:xfrm>
        <a:prstGeom prst="rect">
          <a:avLst/>
        </a:prstGeom>
        <a:solidFill>
          <a:srgbClr val="3259A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CA" sz="2400" kern="1200" dirty="0"/>
            <a:t>notebooks</a:t>
          </a:r>
          <a:endParaRPr lang="en-US" sz="2400" kern="1200" dirty="0"/>
        </a:p>
      </dsp:txBody>
      <dsp:txXfrm>
        <a:off x="5150036" y="1365745"/>
        <a:ext cx="2110690" cy="906521"/>
      </dsp:txXfrm>
    </dsp:sp>
    <dsp:sp modelId="{02C62003-D034-45C6-9CCF-0E91ABC7A54A}">
      <dsp:nvSpPr>
        <dsp:cNvPr id="0" name=""/>
        <dsp:cNvSpPr/>
      </dsp:nvSpPr>
      <dsp:spPr>
        <a:xfrm>
          <a:off x="5150036" y="2498897"/>
          <a:ext cx="2110690" cy="906521"/>
        </a:xfrm>
        <a:prstGeom prst="rect">
          <a:avLst/>
        </a:prstGeom>
        <a:solidFill>
          <a:srgbClr val="3259A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CA" sz="2400" kern="1200" dirty="0"/>
            <a:t>parsers</a:t>
          </a:r>
          <a:endParaRPr lang="en-US" sz="2400" kern="1200" dirty="0"/>
        </a:p>
      </dsp:txBody>
      <dsp:txXfrm>
        <a:off x="5150036" y="2498897"/>
        <a:ext cx="2110690" cy="906521"/>
      </dsp:txXfrm>
    </dsp:sp>
    <dsp:sp modelId="{D3E88583-EAF0-408F-9CA4-8D3BB91E50E5}">
      <dsp:nvSpPr>
        <dsp:cNvPr id="0" name=""/>
        <dsp:cNvSpPr/>
      </dsp:nvSpPr>
      <dsp:spPr>
        <a:xfrm>
          <a:off x="5150036" y="3632048"/>
          <a:ext cx="2110690" cy="906521"/>
        </a:xfrm>
        <a:prstGeom prst="rect">
          <a:avLst/>
        </a:prstGeom>
        <a:solidFill>
          <a:srgbClr val="3259A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CA" sz="2400" kern="1200" dirty="0"/>
            <a:t>models</a:t>
          </a:r>
          <a:endParaRPr lang="en-US" sz="2400" kern="1200" dirty="0"/>
        </a:p>
      </dsp:txBody>
      <dsp:txXfrm>
        <a:off x="5150036" y="3632048"/>
        <a:ext cx="2110690" cy="906521"/>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2BEC86-A32D-4659-BE3B-DC5D47985649}" type="datetimeFigureOut">
              <a:rPr lang="en-US" smtClean="0"/>
              <a:t>10/17/2024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8828E-918D-45C1-8DD1-18B6C14E0EE0}" type="slidenum">
              <a:rPr lang="en-US" smtClean="0"/>
              <a:t>‹#›</a:t>
            </a:fld>
            <a:endParaRPr lang="en-US"/>
          </a:p>
        </p:txBody>
      </p:sp>
    </p:spTree>
    <p:extLst>
      <p:ext uri="{BB962C8B-B14F-4D97-AF65-F5344CB8AC3E}">
        <p14:creationId xmlns:p14="http://schemas.microsoft.com/office/powerpoint/2010/main" val="1497462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Good </a:t>
            </a:r>
            <a:r>
              <a:rPr lang="fr-CA" dirty="0" err="1"/>
              <a:t>afternoon</a:t>
            </a:r>
            <a:r>
              <a:rPr lang="fr-CA" dirty="0"/>
              <a:t>, </a:t>
            </a:r>
            <a:r>
              <a:rPr lang="fr-CA" dirty="0" err="1"/>
              <a:t>I’m</a:t>
            </a:r>
            <a:r>
              <a:rPr lang="fr-CA" dirty="0"/>
              <a:t> Hamza, a </a:t>
            </a:r>
            <a:r>
              <a:rPr lang="fr-CA" dirty="0" err="1"/>
              <a:t>phd</a:t>
            </a:r>
            <a:r>
              <a:rPr lang="fr-CA" dirty="0"/>
              <a:t> </a:t>
            </a:r>
            <a:r>
              <a:rPr lang="fr-CA" dirty="0" err="1"/>
              <a:t>student</a:t>
            </a:r>
            <a:r>
              <a:rPr lang="fr-CA" dirty="0"/>
              <a:t> from the </a:t>
            </a:r>
            <a:r>
              <a:rPr lang="fr-CA" dirty="0" err="1"/>
              <a:t>University</a:t>
            </a:r>
            <a:r>
              <a:rPr lang="fr-CA" dirty="0"/>
              <a:t> of Sherbrooke, Canada. And in </a:t>
            </a:r>
            <a:r>
              <a:rPr lang="fr-CA" dirty="0" err="1"/>
              <a:t>this</a:t>
            </a:r>
            <a:r>
              <a:rPr lang="fr-CA" dirty="0"/>
              <a:t> talk, </a:t>
            </a:r>
            <a:r>
              <a:rPr lang="fr-CA" dirty="0" err="1"/>
              <a:t>I’m</a:t>
            </a:r>
            <a:r>
              <a:rPr lang="fr-CA" dirty="0"/>
              <a:t> </a:t>
            </a:r>
            <a:r>
              <a:rPr lang="fr-CA" dirty="0" err="1"/>
              <a:t>going</a:t>
            </a:r>
            <a:r>
              <a:rPr lang="fr-CA" dirty="0"/>
              <a:t> to be </a:t>
            </a:r>
            <a:r>
              <a:rPr lang="fr-CA" dirty="0" err="1"/>
              <a:t>introducing</a:t>
            </a:r>
            <a:r>
              <a:rPr lang="fr-CA" dirty="0"/>
              <a:t> rule4ml, which is an open-source </a:t>
            </a:r>
            <a:r>
              <a:rPr lang="fr-CA" dirty="0" err="1"/>
              <a:t>tool</a:t>
            </a:r>
            <a:r>
              <a:rPr lang="fr-CA" dirty="0"/>
              <a:t> we’re </a:t>
            </a:r>
            <a:r>
              <a:rPr lang="fr-CA" dirty="0" err="1"/>
              <a:t>developing</a:t>
            </a:r>
            <a:r>
              <a:rPr lang="fr-CA" dirty="0"/>
              <a:t>, where one of the main goals is to </a:t>
            </a:r>
            <a:r>
              <a:rPr lang="fr-CA" dirty="0" err="1"/>
              <a:t>predict</a:t>
            </a:r>
            <a:r>
              <a:rPr lang="fr-CA" dirty="0"/>
              <a:t> resource usage and latency of ML </a:t>
            </a:r>
            <a:r>
              <a:rPr lang="fr-CA" dirty="0" err="1"/>
              <a:t>algorithms</a:t>
            </a:r>
            <a:r>
              <a:rPr lang="fr-CA" dirty="0"/>
              <a:t> on FPGA.</a:t>
            </a:r>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a:t>
            </a:fld>
            <a:endParaRPr lang="en-US"/>
          </a:p>
        </p:txBody>
      </p:sp>
    </p:spTree>
    <p:extLst>
      <p:ext uri="{BB962C8B-B14F-4D97-AF65-F5344CB8AC3E}">
        <p14:creationId xmlns:p14="http://schemas.microsoft.com/office/powerpoint/2010/main" val="1588224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10</a:t>
            </a:fld>
            <a:endParaRPr lang="en-US"/>
          </a:p>
        </p:txBody>
      </p:sp>
    </p:spTree>
    <p:extLst>
      <p:ext uri="{BB962C8B-B14F-4D97-AF65-F5344CB8AC3E}">
        <p14:creationId xmlns:p14="http://schemas.microsoft.com/office/powerpoint/2010/main" val="1309675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11</a:t>
            </a:fld>
            <a:endParaRPr lang="en-US"/>
          </a:p>
        </p:txBody>
      </p:sp>
    </p:spTree>
    <p:extLst>
      <p:ext uri="{BB962C8B-B14F-4D97-AF65-F5344CB8AC3E}">
        <p14:creationId xmlns:p14="http://schemas.microsoft.com/office/powerpoint/2010/main" val="3339178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12</a:t>
            </a:fld>
            <a:endParaRPr lang="en-US"/>
          </a:p>
        </p:txBody>
      </p:sp>
    </p:spTree>
    <p:extLst>
      <p:ext uri="{BB962C8B-B14F-4D97-AF65-F5344CB8AC3E}">
        <p14:creationId xmlns:p14="http://schemas.microsoft.com/office/powerpoint/2010/main" val="3840111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13</a:t>
            </a:fld>
            <a:endParaRPr lang="en-US"/>
          </a:p>
        </p:txBody>
      </p:sp>
    </p:spTree>
    <p:extLst>
      <p:ext uri="{BB962C8B-B14F-4D97-AF65-F5344CB8AC3E}">
        <p14:creationId xmlns:p14="http://schemas.microsoft.com/office/powerpoint/2010/main" val="3140394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14</a:t>
            </a:fld>
            <a:endParaRPr lang="en-US"/>
          </a:p>
        </p:txBody>
      </p:sp>
    </p:spTree>
    <p:extLst>
      <p:ext uri="{BB962C8B-B14F-4D97-AF65-F5344CB8AC3E}">
        <p14:creationId xmlns:p14="http://schemas.microsoft.com/office/powerpoint/2010/main" val="25500844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15</a:t>
            </a:fld>
            <a:endParaRPr lang="en-US"/>
          </a:p>
        </p:txBody>
      </p:sp>
    </p:spTree>
    <p:extLst>
      <p:ext uri="{BB962C8B-B14F-4D97-AF65-F5344CB8AC3E}">
        <p14:creationId xmlns:p14="http://schemas.microsoft.com/office/powerpoint/2010/main" val="3846113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16</a:t>
            </a:fld>
            <a:endParaRPr lang="en-US"/>
          </a:p>
        </p:txBody>
      </p:sp>
    </p:spTree>
    <p:extLst>
      <p:ext uri="{BB962C8B-B14F-4D97-AF65-F5344CB8AC3E}">
        <p14:creationId xmlns:p14="http://schemas.microsoft.com/office/powerpoint/2010/main" val="1110752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previous talks showed how </a:t>
            </a:r>
            <a:r>
              <a:rPr lang="en-US" dirty="0" err="1"/>
              <a:t>edgeML</a:t>
            </a:r>
            <a:r>
              <a:rPr lang="en-US" dirty="0"/>
              <a:t> is becoming a popular solution for processing huge data rates close to the sources, especially in physics experiments with low-latency requirements. And I think a lot of us here are familiar with existing NN-to-FPGA pipelines such as hls4ml. Those who used such conversion pipelines in the past might also be familiar with the time-consuming cycle: You try to synthesize your model, but it either fails or exceeds the available resources of your board, or goes past your latency constraints. You then have to go back, modify your architecture or the config, possibly retrain your NN, and re-synthesize. This is where rule4ml comes in and offers an ML-based solution to estimate the resource and latency reports, using only input model architectures and conversion parameters. To do this, we first need to collect a large dataset composed of NN architectures and configs as inputs and resource and latency reports as outputs. Then we can train predictors for the regression task. At the end, the user can pick the most optimal architecture and parameters and do the synthesis while hopefully avoiding the time-consuming design cycle. This sounds great, but there are a few difficulties we face in practice, and the main one is the need for a large, high-quality dataset.</a:t>
            </a:r>
          </a:p>
        </p:txBody>
      </p:sp>
      <p:sp>
        <p:nvSpPr>
          <p:cNvPr id="4" name="Slide Number Placeholder 3"/>
          <p:cNvSpPr>
            <a:spLocks noGrp="1"/>
          </p:cNvSpPr>
          <p:nvPr>
            <p:ph type="sldNum" sz="quarter" idx="5"/>
          </p:nvPr>
        </p:nvSpPr>
        <p:spPr/>
        <p:txBody>
          <a:bodyPr/>
          <a:lstStyle/>
          <a:p>
            <a:fld id="{A3E8828E-918D-45C1-8DD1-18B6C14E0EE0}" type="slidenum">
              <a:rPr lang="en-US" smtClean="0"/>
              <a:t>2</a:t>
            </a:fld>
            <a:endParaRPr lang="en-US"/>
          </a:p>
        </p:txBody>
      </p:sp>
    </p:spTree>
    <p:extLst>
      <p:ext uri="{BB962C8B-B14F-4D97-AF65-F5344CB8AC3E}">
        <p14:creationId xmlns:p14="http://schemas.microsoft.com/office/powerpoint/2010/main" val="2385262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previous talks showed how </a:t>
            </a:r>
            <a:r>
              <a:rPr lang="en-US" dirty="0" err="1"/>
              <a:t>edgeML</a:t>
            </a:r>
            <a:r>
              <a:rPr lang="en-US" dirty="0"/>
              <a:t> is becoming a popular solution for processing huge data rates close to the sources, especially in physics experiments with low-latency requirements. And I think a lot of us here are familiar with existing NN-to-FPGA pipelines such as hls4ml. Those who used such conversion pipelines in the past might also be familiar with the time-consuming cycle: You try to synthesize your model, but it either fails or exceeds the available resources of your board, or goes past your latency constraints. You then have to go back, modify your architecture or the config, possibly retrain your NN, and re-synthesize. This is where rule4ml comes in and offers an ML-based solution to estimate the resource and latency reports, using only input model architectures and conversion parameters. To do this, we first need to collect a large dataset composed of NN architectures and configs as inputs and resource and latency reports as outputs. Then we can train predictors for the regression task. At the end, the user can pick the most optimal architecture and parameters and do the synthesis while hopefully avoiding the time-consuming design cycle. This sounds great, but there are a few difficulties we face in practice, and the main one is the need for a large, high-quality dataset.</a:t>
            </a:r>
          </a:p>
        </p:txBody>
      </p:sp>
      <p:sp>
        <p:nvSpPr>
          <p:cNvPr id="4" name="Slide Number Placeholder 3"/>
          <p:cNvSpPr>
            <a:spLocks noGrp="1"/>
          </p:cNvSpPr>
          <p:nvPr>
            <p:ph type="sldNum" sz="quarter" idx="5"/>
          </p:nvPr>
        </p:nvSpPr>
        <p:spPr/>
        <p:txBody>
          <a:bodyPr/>
          <a:lstStyle/>
          <a:p>
            <a:fld id="{A3E8828E-918D-45C1-8DD1-18B6C14E0EE0}" type="slidenum">
              <a:rPr lang="en-US" smtClean="0"/>
              <a:t>3</a:t>
            </a:fld>
            <a:endParaRPr lang="en-US"/>
          </a:p>
        </p:txBody>
      </p:sp>
    </p:spTree>
    <p:extLst>
      <p:ext uri="{BB962C8B-B14F-4D97-AF65-F5344CB8AC3E}">
        <p14:creationId xmlns:p14="http://schemas.microsoft.com/office/powerpoint/2010/main" val="1691345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4</a:t>
            </a:fld>
            <a:endParaRPr lang="en-US"/>
          </a:p>
        </p:txBody>
      </p:sp>
    </p:spTree>
    <p:extLst>
      <p:ext uri="{BB962C8B-B14F-4D97-AF65-F5344CB8AC3E}">
        <p14:creationId xmlns:p14="http://schemas.microsoft.com/office/powerpoint/2010/main" val="1718429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5</a:t>
            </a:fld>
            <a:endParaRPr lang="en-US"/>
          </a:p>
        </p:txBody>
      </p:sp>
    </p:spTree>
    <p:extLst>
      <p:ext uri="{BB962C8B-B14F-4D97-AF65-F5344CB8AC3E}">
        <p14:creationId xmlns:p14="http://schemas.microsoft.com/office/powerpoint/2010/main" val="3093992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6</a:t>
            </a:fld>
            <a:endParaRPr lang="en-US"/>
          </a:p>
        </p:txBody>
      </p:sp>
    </p:spTree>
    <p:extLst>
      <p:ext uri="{BB962C8B-B14F-4D97-AF65-F5344CB8AC3E}">
        <p14:creationId xmlns:p14="http://schemas.microsoft.com/office/powerpoint/2010/main" val="1499425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7</a:t>
            </a:fld>
            <a:endParaRPr lang="en-US"/>
          </a:p>
        </p:txBody>
      </p:sp>
    </p:spTree>
    <p:extLst>
      <p:ext uri="{BB962C8B-B14F-4D97-AF65-F5344CB8AC3E}">
        <p14:creationId xmlns:p14="http://schemas.microsoft.com/office/powerpoint/2010/main" val="3121370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8</a:t>
            </a:fld>
            <a:endParaRPr lang="en-US"/>
          </a:p>
        </p:txBody>
      </p:sp>
    </p:spTree>
    <p:extLst>
      <p:ext uri="{BB962C8B-B14F-4D97-AF65-F5344CB8AC3E}">
        <p14:creationId xmlns:p14="http://schemas.microsoft.com/office/powerpoint/2010/main" val="3980516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8828E-918D-45C1-8DD1-18B6C14E0EE0}" type="slidenum">
              <a:rPr lang="en-US" smtClean="0"/>
              <a:t>9</a:t>
            </a:fld>
            <a:endParaRPr lang="en-US"/>
          </a:p>
        </p:txBody>
      </p:sp>
    </p:spTree>
    <p:extLst>
      <p:ext uri="{BB962C8B-B14F-4D97-AF65-F5344CB8AC3E}">
        <p14:creationId xmlns:p14="http://schemas.microsoft.com/office/powerpoint/2010/main" val="4001333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D769B-4561-DDEB-8AAA-D76F0409F5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A9A361-35B7-DB8D-225D-0C6FC3A60C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7BFF74-669E-FF78-1595-5D27E3127843}"/>
              </a:ext>
            </a:extLst>
          </p:cNvPr>
          <p:cNvSpPr>
            <a:spLocks noGrp="1"/>
          </p:cNvSpPr>
          <p:nvPr>
            <p:ph type="dt" sz="half" idx="10"/>
          </p:nvPr>
        </p:nvSpPr>
        <p:spPr/>
        <p:txBody>
          <a:bodyPr/>
          <a:lstStyle/>
          <a:p>
            <a:fld id="{A251CAEE-5D46-4548-8ABB-AFBB36C833EA}" type="datetime1">
              <a:rPr lang="en-US" smtClean="0"/>
              <a:t>10/17/2024</a:t>
            </a:fld>
            <a:endParaRPr lang="en-US"/>
          </a:p>
        </p:txBody>
      </p:sp>
      <p:sp>
        <p:nvSpPr>
          <p:cNvPr id="5" name="Footer Placeholder 4">
            <a:extLst>
              <a:ext uri="{FF2B5EF4-FFF2-40B4-BE49-F238E27FC236}">
                <a16:creationId xmlns:a16="http://schemas.microsoft.com/office/drawing/2014/main" id="{FA7A4E98-9B7E-5280-8044-70EFB84834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5842D6-D662-3A84-448A-B4FEBFE1317E}"/>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23286288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B2D0-1DB7-929C-3E5A-76818C50E1A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546359-AF30-D14F-3220-53E08B2352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37313C-ADA4-48E3-419C-E7F767BFA7CE}"/>
              </a:ext>
            </a:extLst>
          </p:cNvPr>
          <p:cNvSpPr>
            <a:spLocks noGrp="1"/>
          </p:cNvSpPr>
          <p:nvPr>
            <p:ph type="dt" sz="half" idx="10"/>
          </p:nvPr>
        </p:nvSpPr>
        <p:spPr/>
        <p:txBody>
          <a:bodyPr/>
          <a:lstStyle/>
          <a:p>
            <a:fld id="{1979132E-4608-4B61-878A-30C4C2746413}" type="datetime1">
              <a:rPr lang="en-US" smtClean="0"/>
              <a:t>10/17/2024</a:t>
            </a:fld>
            <a:endParaRPr lang="en-US"/>
          </a:p>
        </p:txBody>
      </p:sp>
      <p:sp>
        <p:nvSpPr>
          <p:cNvPr id="5" name="Footer Placeholder 4">
            <a:extLst>
              <a:ext uri="{FF2B5EF4-FFF2-40B4-BE49-F238E27FC236}">
                <a16:creationId xmlns:a16="http://schemas.microsoft.com/office/drawing/2014/main" id="{5250716B-5958-4F50-8B58-D59C8DB1BD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62A4B0-FBDB-0814-316D-B7BD2C67839E}"/>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370797623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60EA52-2F52-6C4B-4868-EFE51CAD37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9EC44A-6351-D557-F99E-5374A90679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020658-191D-6350-EBBC-16FF258D3874}"/>
              </a:ext>
            </a:extLst>
          </p:cNvPr>
          <p:cNvSpPr>
            <a:spLocks noGrp="1"/>
          </p:cNvSpPr>
          <p:nvPr>
            <p:ph type="dt" sz="half" idx="10"/>
          </p:nvPr>
        </p:nvSpPr>
        <p:spPr/>
        <p:txBody>
          <a:bodyPr/>
          <a:lstStyle/>
          <a:p>
            <a:fld id="{C102FD11-7D59-4E8A-925B-485ED19EE921}" type="datetime1">
              <a:rPr lang="en-US" smtClean="0"/>
              <a:t>10/17/2024</a:t>
            </a:fld>
            <a:endParaRPr lang="en-US"/>
          </a:p>
        </p:txBody>
      </p:sp>
      <p:sp>
        <p:nvSpPr>
          <p:cNvPr id="5" name="Footer Placeholder 4">
            <a:extLst>
              <a:ext uri="{FF2B5EF4-FFF2-40B4-BE49-F238E27FC236}">
                <a16:creationId xmlns:a16="http://schemas.microsoft.com/office/drawing/2014/main" id="{1AE7A3FD-2B3D-02CD-C837-964053E186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5C2504-293C-708D-04EE-7A89BCEA1B48}"/>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25230649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Page titre avec dat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F023593A-3576-AF49-8E7A-16CDCDA5FD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re 1">
            <a:extLst>
              <a:ext uri="{FF2B5EF4-FFF2-40B4-BE49-F238E27FC236}">
                <a16:creationId xmlns:a16="http://schemas.microsoft.com/office/drawing/2014/main" id="{520ECEDE-4B93-FA46-8DBF-819FA76C6B93}"/>
              </a:ext>
            </a:extLst>
          </p:cNvPr>
          <p:cNvSpPr>
            <a:spLocks noGrp="1"/>
          </p:cNvSpPr>
          <p:nvPr>
            <p:ph type="ctrTitle"/>
          </p:nvPr>
        </p:nvSpPr>
        <p:spPr>
          <a:xfrm>
            <a:off x="1524000" y="1773238"/>
            <a:ext cx="9144000" cy="1828800"/>
          </a:xfrm>
        </p:spPr>
        <p:txBody>
          <a:bodyPr anchor="b">
            <a:noAutofit/>
          </a:bodyPr>
          <a:lstStyle>
            <a:lvl1pPr algn="ctr" fontAlgn="t">
              <a:defRPr sz="1772" b="1" i="0" baseline="0">
                <a:solidFill>
                  <a:srgbClr val="FFFFFF"/>
                </a:solidFill>
                <a:latin typeface="Arial Narrow" panose="020B0604020202020204" pitchFamily="34" charset="0"/>
                <a:cs typeface="Arial Narrow" panose="020B0604020202020204" pitchFamily="34" charset="0"/>
              </a:defRPr>
            </a:lvl1pPr>
          </a:lstStyle>
          <a:p>
            <a:r>
              <a:rPr lang="fr-CA" dirty="0"/>
              <a:t>Modifier le style du</a:t>
            </a:r>
            <a:endParaRPr lang="fr-FR" dirty="0"/>
          </a:p>
        </p:txBody>
      </p:sp>
      <p:sp>
        <p:nvSpPr>
          <p:cNvPr id="3" name="Sous-titre 2">
            <a:extLst>
              <a:ext uri="{FF2B5EF4-FFF2-40B4-BE49-F238E27FC236}">
                <a16:creationId xmlns:a16="http://schemas.microsoft.com/office/drawing/2014/main" id="{6E0B5BE9-60EC-3545-859B-986185CC9EF7}"/>
              </a:ext>
            </a:extLst>
          </p:cNvPr>
          <p:cNvSpPr>
            <a:spLocks noGrp="1"/>
          </p:cNvSpPr>
          <p:nvPr>
            <p:ph type="subTitle" idx="1"/>
          </p:nvPr>
        </p:nvSpPr>
        <p:spPr>
          <a:xfrm>
            <a:off x="1524000" y="3602038"/>
            <a:ext cx="9144000" cy="1264930"/>
          </a:xfrm>
        </p:spPr>
        <p:txBody>
          <a:bodyPr>
            <a:normAutofit/>
          </a:bodyPr>
          <a:lstStyle>
            <a:lvl1pPr marL="0" indent="0" algn="ctr">
              <a:buNone/>
              <a:defRPr sz="827" b="1" i="0" baseline="0">
                <a:solidFill>
                  <a:srgbClr val="FFFFFF"/>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Modifier le style des sous-titres du masque</a:t>
            </a:r>
            <a:endParaRPr lang="fr-FR" dirty="0"/>
          </a:p>
        </p:txBody>
      </p:sp>
      <p:sp>
        <p:nvSpPr>
          <p:cNvPr id="4" name="Espace réservé de la date 3">
            <a:extLst>
              <a:ext uri="{FF2B5EF4-FFF2-40B4-BE49-F238E27FC236}">
                <a16:creationId xmlns:a16="http://schemas.microsoft.com/office/drawing/2014/main" id="{4589684A-41C8-2047-8D81-D1056C3A566C}"/>
              </a:ext>
            </a:extLst>
          </p:cNvPr>
          <p:cNvSpPr>
            <a:spLocks noGrp="1"/>
          </p:cNvSpPr>
          <p:nvPr>
            <p:ph type="dt" sz="half" idx="10"/>
          </p:nvPr>
        </p:nvSpPr>
        <p:spPr>
          <a:xfrm>
            <a:off x="9704441" y="4653944"/>
            <a:ext cx="2487560" cy="426049"/>
          </a:xfrm>
          <a:prstGeom prst="rect">
            <a:avLst/>
          </a:prstGeom>
          <a:solidFill>
            <a:schemeClr val="tx1"/>
          </a:solidFill>
        </p:spPr>
        <p:txBody>
          <a:bodyPr/>
          <a:lstStyle>
            <a:lvl1pPr>
              <a:defRPr sz="591" b="0" i="0" baseline="0">
                <a:solidFill>
                  <a:srgbClr val="FFFFFF"/>
                </a:solidFill>
                <a:latin typeface="Arial Narrow" panose="020B0604020202020204" pitchFamily="34" charset="0"/>
                <a:cs typeface="Arial Narrow" panose="020B0604020202020204" pitchFamily="34" charset="0"/>
              </a:defRPr>
            </a:lvl1pPr>
          </a:lstStyle>
          <a:p>
            <a:endParaRPr lang="fr-FR" dirty="0"/>
          </a:p>
        </p:txBody>
      </p:sp>
      <p:sp>
        <p:nvSpPr>
          <p:cNvPr id="6" name="Espace réservé du numéro de diapositive 5">
            <a:extLst>
              <a:ext uri="{FF2B5EF4-FFF2-40B4-BE49-F238E27FC236}">
                <a16:creationId xmlns:a16="http://schemas.microsoft.com/office/drawing/2014/main" id="{850E7817-161E-6845-87FE-6AC4960447FA}"/>
              </a:ext>
            </a:extLst>
          </p:cNvPr>
          <p:cNvSpPr>
            <a:spLocks noGrp="1"/>
          </p:cNvSpPr>
          <p:nvPr>
            <p:ph type="sldNum" sz="quarter" idx="12"/>
          </p:nvPr>
        </p:nvSpPr>
        <p:spPr>
          <a:xfrm>
            <a:off x="285136" y="6330644"/>
            <a:ext cx="1649173" cy="365125"/>
          </a:xfrm>
        </p:spPr>
        <p:txBody>
          <a:bodyPr/>
          <a:lstStyle>
            <a:lvl1pPr algn="l">
              <a:defRPr/>
            </a:lvl1pPr>
          </a:lstStyle>
          <a:p>
            <a:fld id="{9BEC584F-A68A-634B-8F1A-D70B47773A29}" type="slidenum">
              <a:rPr lang="fr-FR" smtClean="0"/>
              <a:pPr/>
              <a:t>‹#›</a:t>
            </a:fld>
            <a:endParaRPr lang="fr-FR" dirty="0"/>
          </a:p>
        </p:txBody>
      </p:sp>
      <p:pic>
        <p:nvPicPr>
          <p:cNvPr id="13" name="Image 12">
            <a:extLst>
              <a:ext uri="{FF2B5EF4-FFF2-40B4-BE49-F238E27FC236}">
                <a16:creationId xmlns:a16="http://schemas.microsoft.com/office/drawing/2014/main" id="{9A804628-7DB4-5847-A569-CE0EE3C5FB94}"/>
              </a:ext>
            </a:extLst>
          </p:cNvPr>
          <p:cNvPicPr>
            <a:picLocks noChangeAspect="1"/>
          </p:cNvPicPr>
          <p:nvPr userDrawn="1"/>
        </p:nvPicPr>
        <p:blipFill>
          <a:blip r:embed="rId3"/>
          <a:srcRect/>
          <a:stretch/>
        </p:blipFill>
        <p:spPr>
          <a:xfrm>
            <a:off x="3585408" y="5021027"/>
            <a:ext cx="5021189" cy="1728072"/>
          </a:xfrm>
          <a:prstGeom prst="rect">
            <a:avLst/>
          </a:prstGeom>
        </p:spPr>
      </p:pic>
    </p:spTree>
    <p:extLst>
      <p:ext uri="{BB962C8B-B14F-4D97-AF65-F5344CB8AC3E}">
        <p14:creationId xmlns:p14="http://schemas.microsoft.com/office/powerpoint/2010/main" val="25263152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Page titre sans dat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F023593A-3576-AF49-8E7A-16CDCDA5FD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re 1">
            <a:extLst>
              <a:ext uri="{FF2B5EF4-FFF2-40B4-BE49-F238E27FC236}">
                <a16:creationId xmlns:a16="http://schemas.microsoft.com/office/drawing/2014/main" id="{520ECEDE-4B93-FA46-8DBF-819FA76C6B93}"/>
              </a:ext>
            </a:extLst>
          </p:cNvPr>
          <p:cNvSpPr>
            <a:spLocks noGrp="1"/>
          </p:cNvSpPr>
          <p:nvPr>
            <p:ph type="ctrTitle"/>
          </p:nvPr>
        </p:nvSpPr>
        <p:spPr>
          <a:xfrm>
            <a:off x="1524000" y="1773238"/>
            <a:ext cx="9144000" cy="1828800"/>
          </a:xfrm>
        </p:spPr>
        <p:txBody>
          <a:bodyPr anchor="b">
            <a:noAutofit/>
          </a:bodyPr>
          <a:lstStyle>
            <a:lvl1pPr algn="ctr" fontAlgn="t">
              <a:defRPr sz="1772" b="1" i="0" baseline="0">
                <a:solidFill>
                  <a:srgbClr val="FFFFFF"/>
                </a:solidFill>
                <a:latin typeface="Arial Narrow" panose="020B0604020202020204" pitchFamily="34" charset="0"/>
                <a:cs typeface="Arial Narrow" panose="020B0604020202020204" pitchFamily="34" charset="0"/>
              </a:defRPr>
            </a:lvl1pPr>
          </a:lstStyle>
          <a:p>
            <a:r>
              <a:rPr lang="fr-CA" dirty="0"/>
              <a:t>Modifier le style du</a:t>
            </a:r>
            <a:endParaRPr lang="fr-FR" dirty="0"/>
          </a:p>
        </p:txBody>
      </p:sp>
      <p:sp>
        <p:nvSpPr>
          <p:cNvPr id="3" name="Sous-titre 2">
            <a:extLst>
              <a:ext uri="{FF2B5EF4-FFF2-40B4-BE49-F238E27FC236}">
                <a16:creationId xmlns:a16="http://schemas.microsoft.com/office/drawing/2014/main" id="{6E0B5BE9-60EC-3545-859B-986185CC9EF7}"/>
              </a:ext>
            </a:extLst>
          </p:cNvPr>
          <p:cNvSpPr>
            <a:spLocks noGrp="1"/>
          </p:cNvSpPr>
          <p:nvPr>
            <p:ph type="subTitle" idx="1"/>
          </p:nvPr>
        </p:nvSpPr>
        <p:spPr>
          <a:xfrm>
            <a:off x="1524000" y="3602038"/>
            <a:ext cx="9144000" cy="1264930"/>
          </a:xfrm>
        </p:spPr>
        <p:txBody>
          <a:bodyPr>
            <a:normAutofit/>
          </a:bodyPr>
          <a:lstStyle>
            <a:lvl1pPr marL="0" indent="0" algn="ctr">
              <a:buNone/>
              <a:defRPr sz="827" b="1" i="0" baseline="0">
                <a:solidFill>
                  <a:srgbClr val="FFFFFF"/>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Modifier le style des sous-titres du masque</a:t>
            </a:r>
            <a:endParaRPr lang="fr-FR" dirty="0"/>
          </a:p>
        </p:txBody>
      </p:sp>
      <p:sp>
        <p:nvSpPr>
          <p:cNvPr id="6" name="Espace réservé du numéro de diapositive 5">
            <a:extLst>
              <a:ext uri="{FF2B5EF4-FFF2-40B4-BE49-F238E27FC236}">
                <a16:creationId xmlns:a16="http://schemas.microsoft.com/office/drawing/2014/main" id="{850E7817-161E-6845-87FE-6AC4960447FA}"/>
              </a:ext>
            </a:extLst>
          </p:cNvPr>
          <p:cNvSpPr>
            <a:spLocks noGrp="1"/>
          </p:cNvSpPr>
          <p:nvPr>
            <p:ph type="sldNum" sz="quarter" idx="12"/>
          </p:nvPr>
        </p:nvSpPr>
        <p:spPr>
          <a:xfrm>
            <a:off x="285135" y="6330644"/>
            <a:ext cx="1508495" cy="365125"/>
          </a:xfrm>
        </p:spPr>
        <p:txBody>
          <a:bodyPr/>
          <a:lstStyle>
            <a:lvl1pPr algn="l">
              <a:defRPr/>
            </a:lvl1pPr>
          </a:lstStyle>
          <a:p>
            <a:fld id="{9BEC584F-A68A-634B-8F1A-D70B47773A29}" type="slidenum">
              <a:rPr lang="fr-FR" smtClean="0"/>
              <a:pPr/>
              <a:t>‹#›</a:t>
            </a:fld>
            <a:endParaRPr lang="fr-FR" dirty="0"/>
          </a:p>
        </p:txBody>
      </p:sp>
      <p:pic>
        <p:nvPicPr>
          <p:cNvPr id="4" name="Image 3">
            <a:extLst>
              <a:ext uri="{FF2B5EF4-FFF2-40B4-BE49-F238E27FC236}">
                <a16:creationId xmlns:a16="http://schemas.microsoft.com/office/drawing/2014/main" id="{515F53E3-C456-763F-136F-1931DEFA52E8}"/>
              </a:ext>
            </a:extLst>
          </p:cNvPr>
          <p:cNvPicPr>
            <a:picLocks noChangeAspect="1"/>
          </p:cNvPicPr>
          <p:nvPr userDrawn="1"/>
        </p:nvPicPr>
        <p:blipFill>
          <a:blip r:embed="rId3"/>
          <a:srcRect/>
          <a:stretch/>
        </p:blipFill>
        <p:spPr>
          <a:xfrm>
            <a:off x="3585408" y="5021027"/>
            <a:ext cx="5021189" cy="1728072"/>
          </a:xfrm>
          <a:prstGeom prst="rect">
            <a:avLst/>
          </a:prstGeom>
        </p:spPr>
      </p:pic>
    </p:spTree>
    <p:extLst>
      <p:ext uri="{BB962C8B-B14F-4D97-AF65-F5344CB8AC3E}">
        <p14:creationId xmlns:p14="http://schemas.microsoft.com/office/powerpoint/2010/main" val="120712419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de sec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E8C7A4A3-A3F0-8949-B241-F7A49FC65ADD}"/>
              </a:ext>
            </a:extLst>
          </p:cNvPr>
          <p:cNvPicPr>
            <a:picLocks noChangeAspect="1"/>
          </p:cNvPicPr>
          <p:nvPr userDrawn="1"/>
        </p:nvPicPr>
        <p:blipFill>
          <a:blip r:embed="rId2"/>
          <a:srcRect/>
          <a:stretch/>
        </p:blipFill>
        <p:spPr>
          <a:xfrm>
            <a:off x="0" y="0"/>
            <a:ext cx="12192000" cy="6858000"/>
          </a:xfrm>
          <a:prstGeom prst="rect">
            <a:avLst/>
          </a:prstGeom>
        </p:spPr>
      </p:pic>
      <p:sp>
        <p:nvSpPr>
          <p:cNvPr id="8" name="Titre 1">
            <a:extLst>
              <a:ext uri="{FF2B5EF4-FFF2-40B4-BE49-F238E27FC236}">
                <a16:creationId xmlns:a16="http://schemas.microsoft.com/office/drawing/2014/main" id="{41DD7C19-23EC-9042-9302-FE29C0FAA93D}"/>
              </a:ext>
            </a:extLst>
          </p:cNvPr>
          <p:cNvSpPr>
            <a:spLocks noGrp="1"/>
          </p:cNvSpPr>
          <p:nvPr>
            <p:ph type="ctrTitle" hasCustomPrompt="1"/>
          </p:nvPr>
        </p:nvSpPr>
        <p:spPr>
          <a:xfrm>
            <a:off x="2123768" y="1773238"/>
            <a:ext cx="8544232" cy="1828800"/>
          </a:xfrm>
        </p:spPr>
        <p:txBody>
          <a:bodyPr anchor="b">
            <a:noAutofit/>
          </a:bodyPr>
          <a:lstStyle>
            <a:lvl1pPr algn="l" fontAlgn="t">
              <a:defRPr sz="1772" b="1" i="0" baseline="0">
                <a:solidFill>
                  <a:srgbClr val="FFFFFF"/>
                </a:solidFill>
                <a:latin typeface="Arial Narrow" panose="020B0604020202020204" pitchFamily="34" charset="0"/>
                <a:cs typeface="Arial Narrow" panose="020B0604020202020204" pitchFamily="34" charset="0"/>
              </a:defRPr>
            </a:lvl1pPr>
          </a:lstStyle>
          <a:p>
            <a:r>
              <a:rPr lang="fr-CA" dirty="0"/>
              <a:t>Titre de section</a:t>
            </a:r>
            <a:endParaRPr lang="fr-FR" dirty="0"/>
          </a:p>
        </p:txBody>
      </p:sp>
      <p:sp>
        <p:nvSpPr>
          <p:cNvPr id="9" name="Sous-titre 2">
            <a:extLst>
              <a:ext uri="{FF2B5EF4-FFF2-40B4-BE49-F238E27FC236}">
                <a16:creationId xmlns:a16="http://schemas.microsoft.com/office/drawing/2014/main" id="{7E2C79EE-39C2-9D48-AB07-3540F09BEE48}"/>
              </a:ext>
            </a:extLst>
          </p:cNvPr>
          <p:cNvSpPr>
            <a:spLocks noGrp="1"/>
          </p:cNvSpPr>
          <p:nvPr>
            <p:ph type="subTitle" idx="1" hasCustomPrompt="1"/>
          </p:nvPr>
        </p:nvSpPr>
        <p:spPr>
          <a:xfrm>
            <a:off x="2123768" y="3602038"/>
            <a:ext cx="8544232" cy="1264930"/>
          </a:xfrm>
        </p:spPr>
        <p:txBody>
          <a:bodyPr>
            <a:normAutofit/>
          </a:bodyPr>
          <a:lstStyle>
            <a:lvl1pPr marL="0" indent="0" algn="l">
              <a:buNone/>
              <a:defRPr sz="945" b="0" i="0" baseline="0">
                <a:solidFill>
                  <a:srgbClr val="FFFFFF"/>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Sous-titre si nécessaire</a:t>
            </a:r>
            <a:endParaRPr lang="fr-FR" dirty="0"/>
          </a:p>
        </p:txBody>
      </p:sp>
      <p:sp>
        <p:nvSpPr>
          <p:cNvPr id="11" name="Espace réservé du numéro de diapositive 5">
            <a:extLst>
              <a:ext uri="{FF2B5EF4-FFF2-40B4-BE49-F238E27FC236}">
                <a16:creationId xmlns:a16="http://schemas.microsoft.com/office/drawing/2014/main" id="{7BD802A5-B297-AF4A-9348-557AB7B6A433}"/>
              </a:ext>
            </a:extLst>
          </p:cNvPr>
          <p:cNvSpPr>
            <a:spLocks noGrp="1"/>
          </p:cNvSpPr>
          <p:nvPr>
            <p:ph type="sldNum" sz="quarter" idx="12"/>
          </p:nvPr>
        </p:nvSpPr>
        <p:spPr>
          <a:xfrm>
            <a:off x="909278" y="6330644"/>
            <a:ext cx="2743200" cy="365125"/>
          </a:xfrm>
        </p:spPr>
        <p:txBody>
          <a:bodyPr/>
          <a:lstStyle>
            <a:lvl1pPr algn="l">
              <a:defRPr baseline="0">
                <a:solidFill>
                  <a:srgbClr val="FFFFFF"/>
                </a:solidFill>
              </a:defRPr>
            </a:lvl1pPr>
          </a:lstStyle>
          <a:p>
            <a:fld id="{9BEC584F-A68A-634B-8F1A-D70B47773A29}" type="slidenum">
              <a:rPr lang="fr-FR" smtClean="0"/>
              <a:pPr/>
              <a:t>‹#›</a:t>
            </a:fld>
            <a:endParaRPr lang="fr-FR" dirty="0"/>
          </a:p>
        </p:txBody>
      </p:sp>
      <p:pic>
        <p:nvPicPr>
          <p:cNvPr id="3" name="Image 2">
            <a:extLst>
              <a:ext uri="{FF2B5EF4-FFF2-40B4-BE49-F238E27FC236}">
                <a16:creationId xmlns:a16="http://schemas.microsoft.com/office/drawing/2014/main" id="{A215C6CF-4525-4849-BDEB-B11799870FB3}"/>
              </a:ext>
            </a:extLst>
          </p:cNvPr>
          <p:cNvPicPr>
            <a:picLocks noChangeAspect="1"/>
          </p:cNvPicPr>
          <p:nvPr userDrawn="1"/>
        </p:nvPicPr>
        <p:blipFill>
          <a:blip r:embed="rId3"/>
          <a:stretch>
            <a:fillRect/>
          </a:stretch>
        </p:blipFill>
        <p:spPr>
          <a:xfrm>
            <a:off x="590142" y="867491"/>
            <a:ext cx="1130301" cy="698500"/>
          </a:xfrm>
          <a:prstGeom prst="rect">
            <a:avLst/>
          </a:prstGeom>
        </p:spPr>
      </p:pic>
    </p:spTree>
    <p:extLst>
      <p:ext uri="{BB962C8B-B14F-4D97-AF65-F5344CB8AC3E}">
        <p14:creationId xmlns:p14="http://schemas.microsoft.com/office/powerpoint/2010/main" val="293230609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D64A3C7F-83C6-F94E-AA0F-B01A01ADEA08}"/>
              </a:ext>
            </a:extLst>
          </p:cNvPr>
          <p:cNvSpPr>
            <a:spLocks noGrp="1"/>
          </p:cNvSpPr>
          <p:nvPr>
            <p:ph type="ctrTitle" hasCustomPrompt="1"/>
          </p:nvPr>
        </p:nvSpPr>
        <p:spPr>
          <a:xfrm>
            <a:off x="2418176" y="307052"/>
            <a:ext cx="9243248" cy="931813"/>
          </a:xfrm>
        </p:spPr>
        <p:txBody>
          <a:bodyPr anchor="b">
            <a:noAutofit/>
          </a:bodyPr>
          <a:lstStyle>
            <a:lvl1pPr algn="l" fontAlgn="t">
              <a:defRPr sz="1477" b="1" i="0" baseline="0">
                <a:solidFill>
                  <a:schemeClr val="bg1"/>
                </a:solidFill>
                <a:latin typeface="Arial Narrow" panose="020B0604020202020204" pitchFamily="34" charset="0"/>
                <a:cs typeface="Arial Narrow" panose="020B0604020202020204" pitchFamily="34" charset="0"/>
              </a:defRPr>
            </a:lvl1pPr>
          </a:lstStyle>
          <a:p>
            <a:r>
              <a:rPr lang="fr-CA" dirty="0"/>
              <a:t>Titre</a:t>
            </a:r>
            <a:endParaRPr lang="fr-FR" dirty="0"/>
          </a:p>
        </p:txBody>
      </p:sp>
      <p:sp>
        <p:nvSpPr>
          <p:cNvPr id="10" name="Sous-titre 2">
            <a:extLst>
              <a:ext uri="{FF2B5EF4-FFF2-40B4-BE49-F238E27FC236}">
                <a16:creationId xmlns:a16="http://schemas.microsoft.com/office/drawing/2014/main" id="{BCCFA9AC-4EC4-8E4E-AC25-C727D2065444}"/>
              </a:ext>
            </a:extLst>
          </p:cNvPr>
          <p:cNvSpPr>
            <a:spLocks noGrp="1"/>
          </p:cNvSpPr>
          <p:nvPr>
            <p:ph type="subTitle" idx="1" hasCustomPrompt="1"/>
          </p:nvPr>
        </p:nvSpPr>
        <p:spPr>
          <a:xfrm>
            <a:off x="2418176" y="1179654"/>
            <a:ext cx="9243248" cy="4900484"/>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chemeClr val="tx1"/>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Premier point</a:t>
            </a:r>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Deuxième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Troisième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err="1"/>
              <a:t>Etc</a:t>
            </a:r>
            <a:endParaRPr lang="fr-FR" dirty="0"/>
          </a:p>
        </p:txBody>
      </p:sp>
      <p:pic>
        <p:nvPicPr>
          <p:cNvPr id="15" name="Image 14">
            <a:extLst>
              <a:ext uri="{FF2B5EF4-FFF2-40B4-BE49-F238E27FC236}">
                <a16:creationId xmlns:a16="http://schemas.microsoft.com/office/drawing/2014/main" id="{EA8D6CC3-A091-6949-9F9F-EFF204BCB9AD}"/>
              </a:ext>
            </a:extLst>
          </p:cNvPr>
          <p:cNvPicPr>
            <a:picLocks noChangeAspect="1"/>
          </p:cNvPicPr>
          <p:nvPr userDrawn="1"/>
        </p:nvPicPr>
        <p:blipFill>
          <a:blip r:embed="rId2"/>
          <a:srcRect/>
          <a:stretch/>
        </p:blipFill>
        <p:spPr>
          <a:xfrm>
            <a:off x="281666" y="0"/>
            <a:ext cx="1800600" cy="7308321"/>
          </a:xfrm>
          <a:prstGeom prst="rect">
            <a:avLst/>
          </a:prstGeom>
        </p:spPr>
      </p:pic>
      <p:pic>
        <p:nvPicPr>
          <p:cNvPr id="12" name="Image 11">
            <a:extLst>
              <a:ext uri="{FF2B5EF4-FFF2-40B4-BE49-F238E27FC236}">
                <a16:creationId xmlns:a16="http://schemas.microsoft.com/office/drawing/2014/main" id="{71D9DD85-E603-8C48-9E31-93B696EF45E8}"/>
              </a:ext>
            </a:extLst>
          </p:cNvPr>
          <p:cNvPicPr>
            <a:picLocks noChangeAspect="1"/>
          </p:cNvPicPr>
          <p:nvPr userDrawn="1"/>
        </p:nvPicPr>
        <p:blipFill>
          <a:blip r:embed="rId3"/>
          <a:stretch>
            <a:fillRect/>
          </a:stretch>
        </p:blipFill>
        <p:spPr>
          <a:xfrm>
            <a:off x="678634" y="307053"/>
            <a:ext cx="1006665" cy="622096"/>
          </a:xfrm>
          <a:prstGeom prst="rect">
            <a:avLst/>
          </a:prstGeom>
        </p:spPr>
      </p:pic>
      <p:sp>
        <p:nvSpPr>
          <p:cNvPr id="11" name="Espace réservé du numéro de diapositive 5">
            <a:extLst>
              <a:ext uri="{FF2B5EF4-FFF2-40B4-BE49-F238E27FC236}">
                <a16:creationId xmlns:a16="http://schemas.microsoft.com/office/drawing/2014/main" id="{F7982C06-3D79-D947-A59F-3982C327E0D8}"/>
              </a:ext>
            </a:extLst>
          </p:cNvPr>
          <p:cNvSpPr>
            <a:spLocks noGrp="1"/>
          </p:cNvSpPr>
          <p:nvPr>
            <p:ph type="sldNum" sz="quarter" idx="12"/>
          </p:nvPr>
        </p:nvSpPr>
        <p:spPr>
          <a:xfrm>
            <a:off x="909278" y="6330644"/>
            <a:ext cx="2743200" cy="365125"/>
          </a:xfrm>
        </p:spPr>
        <p:txBody>
          <a:bodyPr/>
          <a:lstStyle>
            <a:lvl1pPr algn="l">
              <a:defRPr baseline="0">
                <a:solidFill>
                  <a:srgbClr val="FFFFFF"/>
                </a:solidFill>
              </a:defRPr>
            </a:lvl1pPr>
          </a:lstStyle>
          <a:p>
            <a:fld id="{9BEC584F-A68A-634B-8F1A-D70B47773A29}" type="slidenum">
              <a:rPr lang="fr-FR" smtClean="0"/>
              <a:pPr/>
              <a:t>‹#›</a:t>
            </a:fld>
            <a:endParaRPr lang="fr-FR" dirty="0"/>
          </a:p>
        </p:txBody>
      </p:sp>
    </p:spTree>
    <p:extLst>
      <p:ext uri="{BB962C8B-B14F-4D97-AF65-F5344CB8AC3E}">
        <p14:creationId xmlns:p14="http://schemas.microsoft.com/office/powerpoint/2010/main" val="162002180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BFD1A62-1267-984C-9A99-0B9803BE54BE}"/>
              </a:ext>
            </a:extLst>
          </p:cNvPr>
          <p:cNvSpPr>
            <a:spLocks noGrp="1"/>
          </p:cNvSpPr>
          <p:nvPr>
            <p:ph type="ctrTitle" hasCustomPrompt="1"/>
          </p:nvPr>
        </p:nvSpPr>
        <p:spPr>
          <a:xfrm>
            <a:off x="603787" y="307053"/>
            <a:ext cx="9787453" cy="881667"/>
          </a:xfrm>
        </p:spPr>
        <p:txBody>
          <a:bodyPr anchor="b">
            <a:noAutofit/>
          </a:bodyPr>
          <a:lstStyle>
            <a:lvl1pPr algn="l" fontAlgn="t">
              <a:defRPr sz="1477" b="1" i="0" baseline="0">
                <a:solidFill>
                  <a:schemeClr val="bg1"/>
                </a:solidFill>
                <a:latin typeface="Arial Narrow" panose="020B0604020202020204" pitchFamily="34" charset="0"/>
                <a:cs typeface="Arial Narrow" panose="020B0604020202020204" pitchFamily="34" charset="0"/>
              </a:defRPr>
            </a:lvl1pPr>
          </a:lstStyle>
          <a:p>
            <a:r>
              <a:rPr lang="fr-CA" dirty="0"/>
              <a:t>Titre</a:t>
            </a:r>
            <a:endParaRPr lang="fr-FR" dirty="0"/>
          </a:p>
        </p:txBody>
      </p:sp>
      <p:sp>
        <p:nvSpPr>
          <p:cNvPr id="12" name="Sous-titre 2">
            <a:extLst>
              <a:ext uri="{FF2B5EF4-FFF2-40B4-BE49-F238E27FC236}">
                <a16:creationId xmlns:a16="http://schemas.microsoft.com/office/drawing/2014/main" id="{84AD52D8-5EA2-E948-8554-C5A0BA14D2D4}"/>
              </a:ext>
            </a:extLst>
          </p:cNvPr>
          <p:cNvSpPr>
            <a:spLocks noGrp="1"/>
          </p:cNvSpPr>
          <p:nvPr>
            <p:ph type="subTitle" idx="1" hasCustomPrompt="1"/>
          </p:nvPr>
        </p:nvSpPr>
        <p:spPr>
          <a:xfrm>
            <a:off x="603787" y="1179655"/>
            <a:ext cx="9787453" cy="4636763"/>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chemeClr val="tx1"/>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Premier point</a:t>
            </a:r>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Deuxième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Troisième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err="1"/>
              <a:t>Etc</a:t>
            </a:r>
            <a:endParaRPr lang="fr-FR" dirty="0"/>
          </a:p>
        </p:txBody>
      </p:sp>
      <p:pic>
        <p:nvPicPr>
          <p:cNvPr id="14" name="Image 13">
            <a:extLst>
              <a:ext uri="{FF2B5EF4-FFF2-40B4-BE49-F238E27FC236}">
                <a16:creationId xmlns:a16="http://schemas.microsoft.com/office/drawing/2014/main" id="{8489BB4B-0CFE-0347-84AE-ED3E9677DBC3}"/>
              </a:ext>
            </a:extLst>
          </p:cNvPr>
          <p:cNvPicPr>
            <a:picLocks noChangeAspect="1"/>
          </p:cNvPicPr>
          <p:nvPr userDrawn="1"/>
        </p:nvPicPr>
        <p:blipFill>
          <a:blip r:embed="rId2"/>
          <a:srcRect/>
          <a:stretch/>
        </p:blipFill>
        <p:spPr>
          <a:xfrm>
            <a:off x="10770940" y="5928852"/>
            <a:ext cx="994069" cy="622096"/>
          </a:xfrm>
          <a:prstGeom prst="rect">
            <a:avLst/>
          </a:prstGeom>
        </p:spPr>
      </p:pic>
      <p:pic>
        <p:nvPicPr>
          <p:cNvPr id="16" name="Image 15">
            <a:extLst>
              <a:ext uri="{FF2B5EF4-FFF2-40B4-BE49-F238E27FC236}">
                <a16:creationId xmlns:a16="http://schemas.microsoft.com/office/drawing/2014/main" id="{6B1BA950-DE60-4C4A-B561-E81AC0F6D202}"/>
              </a:ext>
            </a:extLst>
          </p:cNvPr>
          <p:cNvPicPr>
            <a:picLocks noChangeAspect="1"/>
          </p:cNvPicPr>
          <p:nvPr userDrawn="1"/>
        </p:nvPicPr>
        <p:blipFill>
          <a:blip r:embed="rId3"/>
          <a:stretch>
            <a:fillRect/>
          </a:stretch>
        </p:blipFill>
        <p:spPr>
          <a:xfrm>
            <a:off x="10687365" y="-12301"/>
            <a:ext cx="1079501" cy="4381500"/>
          </a:xfrm>
          <a:prstGeom prst="rect">
            <a:avLst/>
          </a:prstGeom>
        </p:spPr>
      </p:pic>
      <p:sp>
        <p:nvSpPr>
          <p:cNvPr id="28" name="Espace réservé du numéro de diapositive 27">
            <a:extLst>
              <a:ext uri="{FF2B5EF4-FFF2-40B4-BE49-F238E27FC236}">
                <a16:creationId xmlns:a16="http://schemas.microsoft.com/office/drawing/2014/main" id="{23D7A8C9-7BAD-3E4D-BD74-DF9853574636}"/>
              </a:ext>
            </a:extLst>
          </p:cNvPr>
          <p:cNvSpPr>
            <a:spLocks noGrp="1"/>
          </p:cNvSpPr>
          <p:nvPr>
            <p:ph type="sldNum" sz="quarter" idx="12"/>
          </p:nvPr>
        </p:nvSpPr>
        <p:spPr>
          <a:xfrm>
            <a:off x="603781" y="6237348"/>
            <a:ext cx="2743200" cy="365125"/>
          </a:xfrm>
        </p:spPr>
        <p:txBody>
          <a:bodyPr/>
          <a:lstStyle>
            <a:lvl1pPr algn="l">
              <a:defRPr/>
            </a:lvl1pPr>
          </a:lstStyle>
          <a:p>
            <a:fld id="{9BEC584F-A68A-634B-8F1A-D70B47773A29}" type="slidenum">
              <a:rPr lang="fr-FR" smtClean="0"/>
              <a:pPr/>
              <a:t>‹#›</a:t>
            </a:fld>
            <a:endParaRPr lang="fr-FR" dirty="0"/>
          </a:p>
        </p:txBody>
      </p:sp>
    </p:spTree>
    <p:extLst>
      <p:ext uri="{BB962C8B-B14F-4D97-AF65-F5344CB8AC3E}">
        <p14:creationId xmlns:p14="http://schemas.microsoft.com/office/powerpoint/2010/main" val="16353692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3">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BFD1A62-1267-984C-9A99-0B9803BE54BE}"/>
              </a:ext>
            </a:extLst>
          </p:cNvPr>
          <p:cNvSpPr>
            <a:spLocks noGrp="1"/>
          </p:cNvSpPr>
          <p:nvPr>
            <p:ph type="ctrTitle" hasCustomPrompt="1"/>
          </p:nvPr>
        </p:nvSpPr>
        <p:spPr>
          <a:xfrm>
            <a:off x="603787" y="307053"/>
            <a:ext cx="9787453" cy="881667"/>
          </a:xfrm>
        </p:spPr>
        <p:txBody>
          <a:bodyPr anchor="b">
            <a:noAutofit/>
          </a:bodyPr>
          <a:lstStyle>
            <a:lvl1pPr algn="l" fontAlgn="t">
              <a:defRPr sz="1477" b="1" i="0" baseline="0">
                <a:solidFill>
                  <a:schemeClr val="bg1"/>
                </a:solidFill>
                <a:latin typeface="Arial Narrow" panose="020B0604020202020204" pitchFamily="34" charset="0"/>
                <a:cs typeface="Arial Narrow" panose="020B0604020202020204" pitchFamily="34" charset="0"/>
              </a:defRPr>
            </a:lvl1pPr>
          </a:lstStyle>
          <a:p>
            <a:r>
              <a:rPr lang="fr-CA" dirty="0"/>
              <a:t>Titre</a:t>
            </a:r>
            <a:endParaRPr lang="fr-FR" dirty="0"/>
          </a:p>
        </p:txBody>
      </p:sp>
      <p:sp>
        <p:nvSpPr>
          <p:cNvPr id="12" name="Sous-titre 2">
            <a:extLst>
              <a:ext uri="{FF2B5EF4-FFF2-40B4-BE49-F238E27FC236}">
                <a16:creationId xmlns:a16="http://schemas.microsoft.com/office/drawing/2014/main" id="{84AD52D8-5EA2-E948-8554-C5A0BA14D2D4}"/>
              </a:ext>
            </a:extLst>
          </p:cNvPr>
          <p:cNvSpPr>
            <a:spLocks noGrp="1"/>
          </p:cNvSpPr>
          <p:nvPr>
            <p:ph type="subTitle" idx="1" hasCustomPrompt="1"/>
          </p:nvPr>
        </p:nvSpPr>
        <p:spPr>
          <a:xfrm>
            <a:off x="603787" y="1179655"/>
            <a:ext cx="9787453" cy="4636763"/>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chemeClr val="tx1"/>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Premier point</a:t>
            </a:r>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Deuxième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Troisième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err="1"/>
              <a:t>Etc</a:t>
            </a:r>
            <a:endParaRPr lang="fr-FR" dirty="0"/>
          </a:p>
        </p:txBody>
      </p:sp>
      <p:sp>
        <p:nvSpPr>
          <p:cNvPr id="28" name="Espace réservé du numéro de diapositive 27">
            <a:extLst>
              <a:ext uri="{FF2B5EF4-FFF2-40B4-BE49-F238E27FC236}">
                <a16:creationId xmlns:a16="http://schemas.microsoft.com/office/drawing/2014/main" id="{23D7A8C9-7BAD-3E4D-BD74-DF9853574636}"/>
              </a:ext>
            </a:extLst>
          </p:cNvPr>
          <p:cNvSpPr>
            <a:spLocks noGrp="1"/>
          </p:cNvSpPr>
          <p:nvPr>
            <p:ph type="sldNum" sz="quarter" idx="12"/>
          </p:nvPr>
        </p:nvSpPr>
        <p:spPr>
          <a:xfrm>
            <a:off x="603781" y="6237348"/>
            <a:ext cx="2743200" cy="365125"/>
          </a:xfrm>
        </p:spPr>
        <p:txBody>
          <a:bodyPr/>
          <a:lstStyle>
            <a:lvl1pPr algn="l">
              <a:defRPr/>
            </a:lvl1pPr>
          </a:lstStyle>
          <a:p>
            <a:fld id="{9BEC584F-A68A-634B-8F1A-D70B47773A29}" type="slidenum">
              <a:rPr lang="fr-FR" smtClean="0"/>
              <a:pPr/>
              <a:t>‹#›</a:t>
            </a:fld>
            <a:endParaRPr lang="fr-FR" dirty="0"/>
          </a:p>
        </p:txBody>
      </p:sp>
      <p:pic>
        <p:nvPicPr>
          <p:cNvPr id="13" name="Image 12">
            <a:extLst>
              <a:ext uri="{FF2B5EF4-FFF2-40B4-BE49-F238E27FC236}">
                <a16:creationId xmlns:a16="http://schemas.microsoft.com/office/drawing/2014/main" id="{6B1F9978-FB1B-ED40-B4E3-D8FD7A87268B}"/>
              </a:ext>
            </a:extLst>
          </p:cNvPr>
          <p:cNvPicPr>
            <a:picLocks noChangeAspect="1"/>
          </p:cNvPicPr>
          <p:nvPr userDrawn="1"/>
        </p:nvPicPr>
        <p:blipFill>
          <a:blip r:embed="rId2"/>
          <a:srcRect/>
          <a:stretch/>
        </p:blipFill>
        <p:spPr>
          <a:xfrm>
            <a:off x="10687365" y="-12301"/>
            <a:ext cx="1079501" cy="4381500"/>
          </a:xfrm>
          <a:prstGeom prst="rect">
            <a:avLst/>
          </a:prstGeom>
        </p:spPr>
      </p:pic>
      <p:pic>
        <p:nvPicPr>
          <p:cNvPr id="6" name="Image 5">
            <a:extLst>
              <a:ext uri="{FF2B5EF4-FFF2-40B4-BE49-F238E27FC236}">
                <a16:creationId xmlns:a16="http://schemas.microsoft.com/office/drawing/2014/main" id="{51E96307-7E29-CF0D-AADC-BBF11647192B}"/>
              </a:ext>
            </a:extLst>
          </p:cNvPr>
          <p:cNvPicPr>
            <a:picLocks noChangeAspect="1"/>
          </p:cNvPicPr>
          <p:nvPr userDrawn="1"/>
        </p:nvPicPr>
        <p:blipFill>
          <a:blip r:embed="rId3"/>
          <a:srcRect/>
          <a:stretch/>
        </p:blipFill>
        <p:spPr>
          <a:xfrm>
            <a:off x="10770940" y="5928852"/>
            <a:ext cx="994069" cy="622096"/>
          </a:xfrm>
          <a:prstGeom prst="rect">
            <a:avLst/>
          </a:prstGeom>
        </p:spPr>
      </p:pic>
    </p:spTree>
    <p:extLst>
      <p:ext uri="{BB962C8B-B14F-4D97-AF65-F5344CB8AC3E}">
        <p14:creationId xmlns:p14="http://schemas.microsoft.com/office/powerpoint/2010/main" val="75066067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nde Contenu">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35C41BD-AF4C-674B-BA7E-7C9770A22482}"/>
              </a:ext>
            </a:extLst>
          </p:cNvPr>
          <p:cNvPicPr>
            <a:picLocks noChangeAspect="1"/>
          </p:cNvPicPr>
          <p:nvPr userDrawn="1"/>
        </p:nvPicPr>
        <p:blipFill>
          <a:blip r:embed="rId2"/>
          <a:stretch>
            <a:fillRect/>
          </a:stretch>
        </p:blipFill>
        <p:spPr>
          <a:xfrm>
            <a:off x="2" y="0"/>
            <a:ext cx="5867907" cy="6858000"/>
          </a:xfrm>
          <a:prstGeom prst="rect">
            <a:avLst/>
          </a:prstGeom>
        </p:spPr>
      </p:pic>
      <p:sp>
        <p:nvSpPr>
          <p:cNvPr id="9" name="Titre 1">
            <a:extLst>
              <a:ext uri="{FF2B5EF4-FFF2-40B4-BE49-F238E27FC236}">
                <a16:creationId xmlns:a16="http://schemas.microsoft.com/office/drawing/2014/main" id="{D64A3C7F-83C6-F94E-AA0F-B01A01ADEA08}"/>
              </a:ext>
            </a:extLst>
          </p:cNvPr>
          <p:cNvSpPr>
            <a:spLocks noGrp="1"/>
          </p:cNvSpPr>
          <p:nvPr>
            <p:ph type="ctrTitle" hasCustomPrompt="1"/>
          </p:nvPr>
        </p:nvSpPr>
        <p:spPr>
          <a:xfrm>
            <a:off x="1851377" y="307052"/>
            <a:ext cx="9753600" cy="931813"/>
          </a:xfrm>
        </p:spPr>
        <p:txBody>
          <a:bodyPr anchor="b">
            <a:noAutofit/>
          </a:bodyPr>
          <a:lstStyle>
            <a:lvl1pPr algn="l" fontAlgn="t">
              <a:defRPr sz="1477" b="1" i="0" baseline="0">
                <a:solidFill>
                  <a:schemeClr val="bg1"/>
                </a:solidFill>
                <a:latin typeface="Arial Narrow" panose="020B0604020202020204" pitchFamily="34" charset="0"/>
                <a:cs typeface="Arial Narrow" panose="020B0604020202020204" pitchFamily="34" charset="0"/>
              </a:defRPr>
            </a:lvl1pPr>
          </a:lstStyle>
          <a:p>
            <a:r>
              <a:rPr lang="fr-CA" dirty="0"/>
              <a:t>Titre</a:t>
            </a:r>
            <a:endParaRPr lang="fr-FR" dirty="0"/>
          </a:p>
        </p:txBody>
      </p:sp>
      <p:sp>
        <p:nvSpPr>
          <p:cNvPr id="10" name="Sous-titre 2">
            <a:extLst>
              <a:ext uri="{FF2B5EF4-FFF2-40B4-BE49-F238E27FC236}">
                <a16:creationId xmlns:a16="http://schemas.microsoft.com/office/drawing/2014/main" id="{BCCFA9AC-4EC4-8E4E-AC25-C727D2065444}"/>
              </a:ext>
            </a:extLst>
          </p:cNvPr>
          <p:cNvSpPr>
            <a:spLocks noGrp="1"/>
          </p:cNvSpPr>
          <p:nvPr>
            <p:ph type="subTitle" idx="1" hasCustomPrompt="1"/>
          </p:nvPr>
        </p:nvSpPr>
        <p:spPr>
          <a:xfrm>
            <a:off x="1851377" y="1179654"/>
            <a:ext cx="9753600" cy="4900484"/>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chemeClr val="tx1"/>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Premier point</a:t>
            </a:r>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Deuxième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Troisième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err="1"/>
              <a:t>Etc</a:t>
            </a:r>
            <a:endParaRPr lang="fr-FR" dirty="0"/>
          </a:p>
        </p:txBody>
      </p:sp>
      <p:pic>
        <p:nvPicPr>
          <p:cNvPr id="12" name="Image 11">
            <a:extLst>
              <a:ext uri="{FF2B5EF4-FFF2-40B4-BE49-F238E27FC236}">
                <a16:creationId xmlns:a16="http://schemas.microsoft.com/office/drawing/2014/main" id="{71D9DD85-E603-8C48-9E31-93B696EF45E8}"/>
              </a:ext>
            </a:extLst>
          </p:cNvPr>
          <p:cNvPicPr>
            <a:picLocks noChangeAspect="1"/>
          </p:cNvPicPr>
          <p:nvPr userDrawn="1"/>
        </p:nvPicPr>
        <p:blipFill>
          <a:blip r:embed="rId3"/>
          <a:stretch>
            <a:fillRect/>
          </a:stretch>
        </p:blipFill>
        <p:spPr>
          <a:xfrm>
            <a:off x="281069" y="307053"/>
            <a:ext cx="1006665" cy="622096"/>
          </a:xfrm>
          <a:prstGeom prst="rect">
            <a:avLst/>
          </a:prstGeom>
        </p:spPr>
      </p:pic>
      <p:sp>
        <p:nvSpPr>
          <p:cNvPr id="11" name="Espace réservé du numéro de diapositive 5">
            <a:extLst>
              <a:ext uri="{FF2B5EF4-FFF2-40B4-BE49-F238E27FC236}">
                <a16:creationId xmlns:a16="http://schemas.microsoft.com/office/drawing/2014/main" id="{F7982C06-3D79-D947-A59F-3982C327E0D8}"/>
              </a:ext>
            </a:extLst>
          </p:cNvPr>
          <p:cNvSpPr>
            <a:spLocks noGrp="1"/>
          </p:cNvSpPr>
          <p:nvPr>
            <p:ph type="sldNum" sz="quarter" idx="12"/>
          </p:nvPr>
        </p:nvSpPr>
        <p:spPr>
          <a:xfrm>
            <a:off x="910800" y="6330644"/>
            <a:ext cx="2743200" cy="365125"/>
          </a:xfrm>
        </p:spPr>
        <p:txBody>
          <a:bodyPr/>
          <a:lstStyle>
            <a:lvl1pPr algn="l">
              <a:defRPr baseline="0">
                <a:solidFill>
                  <a:schemeClr val="tx1"/>
                </a:solidFill>
              </a:defRPr>
            </a:lvl1pPr>
          </a:lstStyle>
          <a:p>
            <a:fld id="{9BEC584F-A68A-634B-8F1A-D70B47773A29}" type="slidenum">
              <a:rPr lang="fr-FR" smtClean="0"/>
              <a:pPr/>
              <a:t>‹#›</a:t>
            </a:fld>
            <a:endParaRPr lang="fr-FR" dirty="0"/>
          </a:p>
        </p:txBody>
      </p:sp>
    </p:spTree>
    <p:extLst>
      <p:ext uri="{BB962C8B-B14F-4D97-AF65-F5344CB8AC3E}">
        <p14:creationId xmlns:p14="http://schemas.microsoft.com/office/powerpoint/2010/main" val="79980453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nde Contenu avec logos">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95CAC33-0AC2-B242-B3E9-1B7E99D16008}"/>
              </a:ext>
            </a:extLst>
          </p:cNvPr>
          <p:cNvPicPr>
            <a:picLocks noChangeAspect="1"/>
          </p:cNvPicPr>
          <p:nvPr userDrawn="1"/>
        </p:nvPicPr>
        <p:blipFill>
          <a:blip r:embed="rId2"/>
          <a:stretch>
            <a:fillRect/>
          </a:stretch>
        </p:blipFill>
        <p:spPr>
          <a:xfrm>
            <a:off x="2" y="0"/>
            <a:ext cx="5867907" cy="6858000"/>
          </a:xfrm>
          <a:prstGeom prst="rect">
            <a:avLst/>
          </a:prstGeom>
        </p:spPr>
      </p:pic>
      <p:sp>
        <p:nvSpPr>
          <p:cNvPr id="11" name="Titre 1">
            <a:extLst>
              <a:ext uri="{FF2B5EF4-FFF2-40B4-BE49-F238E27FC236}">
                <a16:creationId xmlns:a16="http://schemas.microsoft.com/office/drawing/2014/main" id="{ABFD1A62-1267-984C-9A99-0B9803BE54BE}"/>
              </a:ext>
            </a:extLst>
          </p:cNvPr>
          <p:cNvSpPr>
            <a:spLocks noGrp="1"/>
          </p:cNvSpPr>
          <p:nvPr>
            <p:ph type="ctrTitle" hasCustomPrompt="1"/>
          </p:nvPr>
        </p:nvSpPr>
        <p:spPr>
          <a:xfrm>
            <a:off x="1452620" y="307053"/>
            <a:ext cx="10312389" cy="881667"/>
          </a:xfrm>
        </p:spPr>
        <p:txBody>
          <a:bodyPr anchor="b">
            <a:noAutofit/>
          </a:bodyPr>
          <a:lstStyle>
            <a:lvl1pPr algn="l" fontAlgn="t">
              <a:defRPr sz="1477" b="1" i="0" baseline="0">
                <a:solidFill>
                  <a:schemeClr val="bg1"/>
                </a:solidFill>
                <a:latin typeface="Arial Narrow" panose="020B0604020202020204" pitchFamily="34" charset="0"/>
                <a:cs typeface="Arial Narrow" panose="020B0604020202020204" pitchFamily="34" charset="0"/>
              </a:defRPr>
            </a:lvl1pPr>
          </a:lstStyle>
          <a:p>
            <a:r>
              <a:rPr lang="fr-CA" dirty="0"/>
              <a:t>Titre</a:t>
            </a:r>
            <a:endParaRPr lang="fr-FR" dirty="0"/>
          </a:p>
        </p:txBody>
      </p:sp>
      <p:sp>
        <p:nvSpPr>
          <p:cNvPr id="12" name="Sous-titre 2">
            <a:extLst>
              <a:ext uri="{FF2B5EF4-FFF2-40B4-BE49-F238E27FC236}">
                <a16:creationId xmlns:a16="http://schemas.microsoft.com/office/drawing/2014/main" id="{84AD52D8-5EA2-E948-8554-C5A0BA14D2D4}"/>
              </a:ext>
            </a:extLst>
          </p:cNvPr>
          <p:cNvSpPr>
            <a:spLocks noGrp="1"/>
          </p:cNvSpPr>
          <p:nvPr>
            <p:ph type="subTitle" idx="1" hasCustomPrompt="1"/>
          </p:nvPr>
        </p:nvSpPr>
        <p:spPr>
          <a:xfrm>
            <a:off x="1452620" y="1179655"/>
            <a:ext cx="10312389" cy="4636763"/>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chemeClr val="tx1"/>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Premier point</a:t>
            </a:r>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Deuxième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a:t>Troisième point</a:t>
            </a:r>
            <a:endParaRPr lang="fr-FR" dirty="0"/>
          </a:p>
          <a:p>
            <a:pPr marL="0" marR="0" lvl="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a:pPr>
            <a:r>
              <a:rPr lang="fr-CA" dirty="0" err="1"/>
              <a:t>Etc</a:t>
            </a:r>
            <a:endParaRPr lang="fr-FR" dirty="0"/>
          </a:p>
        </p:txBody>
      </p:sp>
      <p:sp>
        <p:nvSpPr>
          <p:cNvPr id="28" name="Espace réservé du numéro de diapositive 27">
            <a:extLst>
              <a:ext uri="{FF2B5EF4-FFF2-40B4-BE49-F238E27FC236}">
                <a16:creationId xmlns:a16="http://schemas.microsoft.com/office/drawing/2014/main" id="{23D7A8C9-7BAD-3E4D-BD74-DF9853574636}"/>
              </a:ext>
            </a:extLst>
          </p:cNvPr>
          <p:cNvSpPr>
            <a:spLocks noGrp="1"/>
          </p:cNvSpPr>
          <p:nvPr>
            <p:ph type="sldNum" sz="quarter" idx="12"/>
          </p:nvPr>
        </p:nvSpPr>
        <p:spPr>
          <a:xfrm>
            <a:off x="910800" y="6332401"/>
            <a:ext cx="2743200" cy="365125"/>
          </a:xfrm>
        </p:spPr>
        <p:txBody>
          <a:bodyPr/>
          <a:lstStyle>
            <a:lvl1pPr algn="l">
              <a:defRPr>
                <a:solidFill>
                  <a:schemeClr val="tx1"/>
                </a:solidFill>
              </a:defRPr>
            </a:lvl1pPr>
          </a:lstStyle>
          <a:p>
            <a:fld id="{9BEC584F-A68A-634B-8F1A-D70B47773A29}" type="slidenum">
              <a:rPr lang="fr-FR" smtClean="0"/>
              <a:pPr/>
              <a:t>‹#›</a:t>
            </a:fld>
            <a:endParaRPr lang="fr-FR" dirty="0"/>
          </a:p>
        </p:txBody>
      </p:sp>
      <p:pic>
        <p:nvPicPr>
          <p:cNvPr id="6" name="Image 5">
            <a:extLst>
              <a:ext uri="{FF2B5EF4-FFF2-40B4-BE49-F238E27FC236}">
                <a16:creationId xmlns:a16="http://schemas.microsoft.com/office/drawing/2014/main" id="{4CB4F5B0-33DA-6393-E4AC-57D87A7C7CED}"/>
              </a:ext>
            </a:extLst>
          </p:cNvPr>
          <p:cNvPicPr>
            <a:picLocks noChangeAspect="1"/>
          </p:cNvPicPr>
          <p:nvPr userDrawn="1"/>
        </p:nvPicPr>
        <p:blipFill>
          <a:blip r:embed="rId3"/>
          <a:srcRect/>
          <a:stretch/>
        </p:blipFill>
        <p:spPr>
          <a:xfrm>
            <a:off x="10770940" y="5928852"/>
            <a:ext cx="994069" cy="622096"/>
          </a:xfrm>
          <a:prstGeom prst="rect">
            <a:avLst/>
          </a:prstGeom>
        </p:spPr>
      </p:pic>
    </p:spTree>
    <p:extLst>
      <p:ext uri="{BB962C8B-B14F-4D97-AF65-F5344CB8AC3E}">
        <p14:creationId xmlns:p14="http://schemas.microsoft.com/office/powerpoint/2010/main" val="240938292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2485-1588-04A5-C5BD-A8576BEE3EEF}"/>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AAB2639-3230-DD34-1AE9-4D7544B439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24CFE7-1C03-6EBF-73BD-348CFA648212}"/>
              </a:ext>
            </a:extLst>
          </p:cNvPr>
          <p:cNvSpPr>
            <a:spLocks noGrp="1"/>
          </p:cNvSpPr>
          <p:nvPr>
            <p:ph type="dt" sz="half" idx="10"/>
          </p:nvPr>
        </p:nvSpPr>
        <p:spPr/>
        <p:txBody>
          <a:bodyPr/>
          <a:lstStyle/>
          <a:p>
            <a:fld id="{A80DCA4D-401C-4BC5-9123-7A7AA1C4FEB2}" type="datetime1">
              <a:rPr lang="en-US" smtClean="0"/>
              <a:t>10/17/2024</a:t>
            </a:fld>
            <a:endParaRPr lang="en-US"/>
          </a:p>
        </p:txBody>
      </p:sp>
      <p:sp>
        <p:nvSpPr>
          <p:cNvPr id="5" name="Footer Placeholder 4">
            <a:extLst>
              <a:ext uri="{FF2B5EF4-FFF2-40B4-BE49-F238E27FC236}">
                <a16:creationId xmlns:a16="http://schemas.microsoft.com/office/drawing/2014/main" id="{2898467F-2A2C-374A-3ECB-E30242D87D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3DCA60-E486-5796-0180-A9D4156AC79E}"/>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95085800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24B70874-F4ED-5D4F-816E-EE31C7F78A77}"/>
              </a:ext>
            </a:extLst>
          </p:cNvPr>
          <p:cNvPicPr>
            <a:picLocks noChangeAspect="1"/>
          </p:cNvPicPr>
          <p:nvPr userDrawn="1"/>
        </p:nvPicPr>
        <p:blipFill>
          <a:blip r:embed="rId2"/>
          <a:srcRect/>
          <a:stretch/>
        </p:blipFill>
        <p:spPr>
          <a:xfrm>
            <a:off x="0" y="0"/>
            <a:ext cx="12192000" cy="6858000"/>
          </a:xfrm>
          <a:prstGeom prst="rect">
            <a:avLst/>
          </a:prstGeom>
        </p:spPr>
      </p:pic>
      <p:sp>
        <p:nvSpPr>
          <p:cNvPr id="15" name="Titre 1">
            <a:extLst>
              <a:ext uri="{FF2B5EF4-FFF2-40B4-BE49-F238E27FC236}">
                <a16:creationId xmlns:a16="http://schemas.microsoft.com/office/drawing/2014/main" id="{59E7A2BB-FBBD-3548-9F20-E67040640AFE}"/>
              </a:ext>
            </a:extLst>
          </p:cNvPr>
          <p:cNvSpPr>
            <a:spLocks noGrp="1"/>
          </p:cNvSpPr>
          <p:nvPr>
            <p:ph type="ctrTitle" hasCustomPrompt="1"/>
          </p:nvPr>
        </p:nvSpPr>
        <p:spPr>
          <a:xfrm>
            <a:off x="1076273" y="1592514"/>
            <a:ext cx="6914789" cy="931813"/>
          </a:xfrm>
        </p:spPr>
        <p:txBody>
          <a:bodyPr anchor="b">
            <a:noAutofit/>
          </a:bodyPr>
          <a:lstStyle>
            <a:lvl1pPr algn="l" fontAlgn="t">
              <a:defRPr sz="1477" b="1" i="0" baseline="0">
                <a:solidFill>
                  <a:srgbClr val="FFFFFF"/>
                </a:solidFill>
                <a:latin typeface="Arial Narrow" panose="020B0604020202020204" pitchFamily="34" charset="0"/>
                <a:cs typeface="Arial Narrow" panose="020B0604020202020204" pitchFamily="34" charset="0"/>
              </a:defRPr>
            </a:lvl1pPr>
          </a:lstStyle>
          <a:p>
            <a:r>
              <a:rPr lang="fr-CA" dirty="0"/>
              <a:t>Conclusion</a:t>
            </a:r>
            <a:endParaRPr lang="fr-FR" dirty="0"/>
          </a:p>
        </p:txBody>
      </p:sp>
      <p:sp>
        <p:nvSpPr>
          <p:cNvPr id="16" name="Sous-titre 2">
            <a:extLst>
              <a:ext uri="{FF2B5EF4-FFF2-40B4-BE49-F238E27FC236}">
                <a16:creationId xmlns:a16="http://schemas.microsoft.com/office/drawing/2014/main" id="{50C6FE5B-F4C0-E341-84BD-0ADA84CD623C}"/>
              </a:ext>
            </a:extLst>
          </p:cNvPr>
          <p:cNvSpPr>
            <a:spLocks noGrp="1"/>
          </p:cNvSpPr>
          <p:nvPr>
            <p:ph type="subTitle" idx="1" hasCustomPrompt="1"/>
          </p:nvPr>
        </p:nvSpPr>
        <p:spPr>
          <a:xfrm>
            <a:off x="1076273" y="2465116"/>
            <a:ext cx="6914789" cy="4081459"/>
          </a:xfrm>
        </p:spPr>
        <p:txBody>
          <a:bodyPr>
            <a:normAutofit/>
          </a:bodyPr>
          <a:lstStyle>
            <a:lvl1pPr marL="0" marR="0" indent="0" algn="l" defTabSz="270034" rtl="0" eaLnBrk="1" fontAlgn="auto" latinLnBrk="0" hangingPunct="1">
              <a:lnSpc>
                <a:spcPct val="90000"/>
              </a:lnSpc>
              <a:spcBef>
                <a:spcPts val="296"/>
              </a:spcBef>
              <a:spcAft>
                <a:spcPts val="0"/>
              </a:spcAft>
              <a:buClrTx/>
              <a:buSzTx/>
              <a:buFont typeface="Arial" panose="020B0604020202020204" pitchFamily="34" charset="0"/>
              <a:buNone/>
              <a:tabLst/>
              <a:defRPr sz="1034" b="0" i="0" baseline="0">
                <a:solidFill>
                  <a:srgbClr val="FFFFFF"/>
                </a:solidFill>
                <a:latin typeface="Arial Narrow" panose="020B0604020202020204" pitchFamily="34" charset="0"/>
                <a:cs typeface="Arial Narrow" panose="020B0604020202020204" pitchFamily="34" charset="0"/>
              </a:defRPr>
            </a:lvl1pPr>
            <a:lvl2pPr marL="135017" indent="0" algn="ctr">
              <a:buNone/>
              <a:defRPr sz="591"/>
            </a:lvl2pPr>
            <a:lvl3pPr marL="270034" indent="0" algn="ctr">
              <a:buNone/>
              <a:defRPr sz="532"/>
            </a:lvl3pPr>
            <a:lvl4pPr marL="405051" indent="0" algn="ctr">
              <a:buNone/>
              <a:defRPr sz="472"/>
            </a:lvl4pPr>
            <a:lvl5pPr marL="540068" indent="0" algn="ctr">
              <a:buNone/>
              <a:defRPr sz="472"/>
            </a:lvl5pPr>
            <a:lvl6pPr marL="675084" indent="0" algn="ctr">
              <a:buNone/>
              <a:defRPr sz="472"/>
            </a:lvl6pPr>
            <a:lvl7pPr marL="810101" indent="0" algn="ctr">
              <a:buNone/>
              <a:defRPr sz="472"/>
            </a:lvl7pPr>
            <a:lvl8pPr marL="945118" indent="0" algn="ctr">
              <a:buNone/>
              <a:defRPr sz="472"/>
            </a:lvl8pPr>
            <a:lvl9pPr marL="1080135" indent="0" algn="ctr">
              <a:buNone/>
              <a:defRPr sz="472"/>
            </a:lvl9pPr>
          </a:lstStyle>
          <a:p>
            <a:r>
              <a:rPr lang="fr-CA" dirty="0"/>
              <a:t>Peut servir à présenter les partenaires au début ou à la fin</a:t>
            </a:r>
            <a:endParaRPr lang="fr-FR" dirty="0"/>
          </a:p>
        </p:txBody>
      </p:sp>
      <p:pic>
        <p:nvPicPr>
          <p:cNvPr id="9" name="Image 8">
            <a:extLst>
              <a:ext uri="{FF2B5EF4-FFF2-40B4-BE49-F238E27FC236}">
                <a16:creationId xmlns:a16="http://schemas.microsoft.com/office/drawing/2014/main" id="{9941F3AB-375C-A946-A318-8D21CDFDC5CA}"/>
              </a:ext>
            </a:extLst>
          </p:cNvPr>
          <p:cNvPicPr>
            <a:picLocks noChangeAspect="1"/>
          </p:cNvPicPr>
          <p:nvPr userDrawn="1"/>
        </p:nvPicPr>
        <p:blipFill>
          <a:blip r:embed="rId3"/>
          <a:srcRect t="9831" b="9831"/>
          <a:stretch/>
        </p:blipFill>
        <p:spPr>
          <a:xfrm>
            <a:off x="9026001" y="717153"/>
            <a:ext cx="3166002" cy="875360"/>
          </a:xfrm>
          <a:prstGeom prst="rect">
            <a:avLst/>
          </a:prstGeom>
        </p:spPr>
      </p:pic>
    </p:spTree>
    <p:extLst>
      <p:ext uri="{BB962C8B-B14F-4D97-AF65-F5344CB8AC3E}">
        <p14:creationId xmlns:p14="http://schemas.microsoft.com/office/powerpoint/2010/main" val="159919140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320AE-6AD3-C81F-5DFC-51BA2AB8C8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273D9D-106C-20FE-973C-10A75DA3FA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E2550D-1BDC-CADC-75A2-CBFF9546DBAE}"/>
              </a:ext>
            </a:extLst>
          </p:cNvPr>
          <p:cNvSpPr>
            <a:spLocks noGrp="1"/>
          </p:cNvSpPr>
          <p:nvPr>
            <p:ph type="dt" sz="half" idx="10"/>
          </p:nvPr>
        </p:nvSpPr>
        <p:spPr/>
        <p:txBody>
          <a:bodyPr/>
          <a:lstStyle/>
          <a:p>
            <a:fld id="{590EEEF6-9A2D-4AE0-BE93-D70A8B42B179}" type="datetime1">
              <a:rPr lang="en-US" smtClean="0"/>
              <a:t>10/17/2024</a:t>
            </a:fld>
            <a:endParaRPr lang="en-US"/>
          </a:p>
        </p:txBody>
      </p:sp>
      <p:sp>
        <p:nvSpPr>
          <p:cNvPr id="5" name="Footer Placeholder 4">
            <a:extLst>
              <a:ext uri="{FF2B5EF4-FFF2-40B4-BE49-F238E27FC236}">
                <a16:creationId xmlns:a16="http://schemas.microsoft.com/office/drawing/2014/main" id="{29190711-7689-E23B-9A72-1822DCBD09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A25BD9-6887-AF68-268B-73C450C64C4C}"/>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407470386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FE6DA-20B6-0B69-D9F3-498DE0E3A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A5E8D9-3A02-52F1-B25E-C6E8FC7D4B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844AFA-5CE3-F2CA-28DB-B3ADDEFBB9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8EB0CD-6E5B-D711-9556-9CFE3010E6A7}"/>
              </a:ext>
            </a:extLst>
          </p:cNvPr>
          <p:cNvSpPr>
            <a:spLocks noGrp="1"/>
          </p:cNvSpPr>
          <p:nvPr>
            <p:ph type="dt" sz="half" idx="10"/>
          </p:nvPr>
        </p:nvSpPr>
        <p:spPr/>
        <p:txBody>
          <a:bodyPr/>
          <a:lstStyle/>
          <a:p>
            <a:fld id="{6D3F1FB8-D7EE-4DF9-A763-7D19E0741FE0}" type="datetime1">
              <a:rPr lang="en-US" smtClean="0"/>
              <a:t>10/17/2024</a:t>
            </a:fld>
            <a:endParaRPr lang="en-US"/>
          </a:p>
        </p:txBody>
      </p:sp>
      <p:sp>
        <p:nvSpPr>
          <p:cNvPr id="6" name="Footer Placeholder 5">
            <a:extLst>
              <a:ext uri="{FF2B5EF4-FFF2-40B4-BE49-F238E27FC236}">
                <a16:creationId xmlns:a16="http://schemas.microsoft.com/office/drawing/2014/main" id="{3A815B13-FEB0-1C6C-FF25-12C16B2A6C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B9A54C-07F8-A8E7-89C1-D5CC7A38ED27}"/>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331460786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7D760-CA00-AF66-58BD-3922DB1B86B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64E139-5557-381A-EEAC-6ED61C7C86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A81D1A-BA2F-8694-B8CB-2BE8C4A171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3FEE5E-CF8D-FE30-1457-E619B37FC4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111D73-7A6A-CF1C-9F57-C58F5A27EB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4C1D18-5EE3-8F98-33E1-28D2D594EA4C}"/>
              </a:ext>
            </a:extLst>
          </p:cNvPr>
          <p:cNvSpPr>
            <a:spLocks noGrp="1"/>
          </p:cNvSpPr>
          <p:nvPr>
            <p:ph type="dt" sz="half" idx="10"/>
          </p:nvPr>
        </p:nvSpPr>
        <p:spPr/>
        <p:txBody>
          <a:bodyPr/>
          <a:lstStyle/>
          <a:p>
            <a:fld id="{280E3646-3AC8-48A0-B054-7DAD5BC1A17B}" type="datetime1">
              <a:rPr lang="en-US" smtClean="0"/>
              <a:t>10/17/2024</a:t>
            </a:fld>
            <a:endParaRPr lang="en-US"/>
          </a:p>
        </p:txBody>
      </p:sp>
      <p:sp>
        <p:nvSpPr>
          <p:cNvPr id="8" name="Footer Placeholder 7">
            <a:extLst>
              <a:ext uri="{FF2B5EF4-FFF2-40B4-BE49-F238E27FC236}">
                <a16:creationId xmlns:a16="http://schemas.microsoft.com/office/drawing/2014/main" id="{0FC428C7-B188-671A-7E17-1C8A0ECC43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8A7B70-DC25-1A84-F209-44DB6BCDA918}"/>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361020803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EC034-75BD-639D-E7AD-881C3130E5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BA625EB-FCBD-29AA-9349-A41B2FC3F14C}"/>
              </a:ext>
            </a:extLst>
          </p:cNvPr>
          <p:cNvSpPr>
            <a:spLocks noGrp="1"/>
          </p:cNvSpPr>
          <p:nvPr>
            <p:ph type="dt" sz="half" idx="10"/>
          </p:nvPr>
        </p:nvSpPr>
        <p:spPr/>
        <p:txBody>
          <a:bodyPr/>
          <a:lstStyle/>
          <a:p>
            <a:fld id="{570A8433-A703-40BE-A779-E79812C134D6}" type="datetime1">
              <a:rPr lang="en-US" smtClean="0"/>
              <a:t>10/17/2024</a:t>
            </a:fld>
            <a:endParaRPr lang="en-US"/>
          </a:p>
        </p:txBody>
      </p:sp>
      <p:sp>
        <p:nvSpPr>
          <p:cNvPr id="4" name="Footer Placeholder 3">
            <a:extLst>
              <a:ext uri="{FF2B5EF4-FFF2-40B4-BE49-F238E27FC236}">
                <a16:creationId xmlns:a16="http://schemas.microsoft.com/office/drawing/2014/main" id="{9159ADA5-9CD7-8E63-FF6D-64504587D87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87B338-8093-6392-8D85-668312671CDE}"/>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199729075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F39557-C6DE-2055-C87A-7BBECADC1A5F}"/>
              </a:ext>
            </a:extLst>
          </p:cNvPr>
          <p:cNvSpPr>
            <a:spLocks noGrp="1"/>
          </p:cNvSpPr>
          <p:nvPr>
            <p:ph type="dt" sz="half" idx="10"/>
          </p:nvPr>
        </p:nvSpPr>
        <p:spPr/>
        <p:txBody>
          <a:bodyPr/>
          <a:lstStyle/>
          <a:p>
            <a:fld id="{612E891F-586B-4B67-9FA1-13ADF6215ECA}" type="datetime1">
              <a:rPr lang="en-US" smtClean="0"/>
              <a:t>10/17/2024</a:t>
            </a:fld>
            <a:endParaRPr lang="en-US"/>
          </a:p>
        </p:txBody>
      </p:sp>
      <p:sp>
        <p:nvSpPr>
          <p:cNvPr id="3" name="Footer Placeholder 2">
            <a:extLst>
              <a:ext uri="{FF2B5EF4-FFF2-40B4-BE49-F238E27FC236}">
                <a16:creationId xmlns:a16="http://schemas.microsoft.com/office/drawing/2014/main" id="{0AEC0824-4F11-3F8E-093F-834C35150D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C123CB-2D9F-FE9E-4B75-0CFC32D627E2}"/>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421909492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7A89F-83B6-2782-BE09-1927086033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4CA8D64-27C8-2719-1AF4-21655C3472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836B5C-82EE-E1AD-6097-0751903E62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D7B70E-7024-E665-58D7-43DB7AC2DC78}"/>
              </a:ext>
            </a:extLst>
          </p:cNvPr>
          <p:cNvSpPr>
            <a:spLocks noGrp="1"/>
          </p:cNvSpPr>
          <p:nvPr>
            <p:ph type="dt" sz="half" idx="10"/>
          </p:nvPr>
        </p:nvSpPr>
        <p:spPr/>
        <p:txBody>
          <a:bodyPr/>
          <a:lstStyle/>
          <a:p>
            <a:fld id="{26BEB031-BA5C-4A92-855B-16BC7CDAA334}" type="datetime1">
              <a:rPr lang="en-US" smtClean="0"/>
              <a:t>10/17/2024</a:t>
            </a:fld>
            <a:endParaRPr lang="en-US"/>
          </a:p>
        </p:txBody>
      </p:sp>
      <p:sp>
        <p:nvSpPr>
          <p:cNvPr id="6" name="Footer Placeholder 5">
            <a:extLst>
              <a:ext uri="{FF2B5EF4-FFF2-40B4-BE49-F238E27FC236}">
                <a16:creationId xmlns:a16="http://schemas.microsoft.com/office/drawing/2014/main" id="{8B207D59-69B6-5084-CAC6-EE8EDB8146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D86AA-09F7-C62C-17BB-2D6D71D76EB3}"/>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303773187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55E1B-E4E4-D168-CE92-768F59A222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822501-ACEE-F9ED-E877-DDE506107A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B80C993-C1F8-2166-FC44-3A9CFC5936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FAC924-AA39-B1F0-1C34-855A4BD74832}"/>
              </a:ext>
            </a:extLst>
          </p:cNvPr>
          <p:cNvSpPr>
            <a:spLocks noGrp="1"/>
          </p:cNvSpPr>
          <p:nvPr>
            <p:ph type="dt" sz="half" idx="10"/>
          </p:nvPr>
        </p:nvSpPr>
        <p:spPr/>
        <p:txBody>
          <a:bodyPr/>
          <a:lstStyle/>
          <a:p>
            <a:fld id="{A21F9727-E218-4DC2-9A31-3FC64001F24F}" type="datetime1">
              <a:rPr lang="en-US" smtClean="0"/>
              <a:t>10/17/2024</a:t>
            </a:fld>
            <a:endParaRPr lang="en-US"/>
          </a:p>
        </p:txBody>
      </p:sp>
      <p:sp>
        <p:nvSpPr>
          <p:cNvPr id="6" name="Footer Placeholder 5">
            <a:extLst>
              <a:ext uri="{FF2B5EF4-FFF2-40B4-BE49-F238E27FC236}">
                <a16:creationId xmlns:a16="http://schemas.microsoft.com/office/drawing/2014/main" id="{C586A0B6-4BB0-3DF8-7C92-6775A09082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247A6-F5E5-7834-2FF2-645E7B7D20CE}"/>
              </a:ext>
            </a:extLst>
          </p:cNvPr>
          <p:cNvSpPr>
            <a:spLocks noGrp="1"/>
          </p:cNvSpPr>
          <p:nvPr>
            <p:ph type="sldNum" sz="quarter" idx="12"/>
          </p:nvPr>
        </p:nvSpPr>
        <p:spPr/>
        <p:txBody>
          <a:bodyPr/>
          <a:lstStyle/>
          <a:p>
            <a:fld id="{F739C8B0-B624-4E13-A957-74E1E4093DE9}" type="slidenum">
              <a:rPr lang="en-US" smtClean="0"/>
              <a:t>‹#›</a:t>
            </a:fld>
            <a:endParaRPr lang="en-US"/>
          </a:p>
        </p:txBody>
      </p:sp>
    </p:spTree>
    <p:extLst>
      <p:ext uri="{BB962C8B-B14F-4D97-AF65-F5344CB8AC3E}">
        <p14:creationId xmlns:p14="http://schemas.microsoft.com/office/powerpoint/2010/main" val="355611727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81A68B-5454-9009-4FE7-BC2F136CB7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5FAC5EC-9DB7-14F4-9B72-EE7368FE2D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3A29FD-9C7C-D90F-CDAC-783910CC4C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B85FA5-F707-4341-A35F-A052AB6D3FDD}" type="datetime1">
              <a:rPr lang="en-US" smtClean="0"/>
              <a:t>10/17/2024</a:t>
            </a:fld>
            <a:endParaRPr lang="en-US"/>
          </a:p>
        </p:txBody>
      </p:sp>
      <p:sp>
        <p:nvSpPr>
          <p:cNvPr id="5" name="Footer Placeholder 4">
            <a:extLst>
              <a:ext uri="{FF2B5EF4-FFF2-40B4-BE49-F238E27FC236}">
                <a16:creationId xmlns:a16="http://schemas.microsoft.com/office/drawing/2014/main" id="{CFFF5345-8415-6E5A-15DF-B62F360B64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60E6D1-6C72-1CB2-3583-3D6A7514EB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39C8B0-B624-4E13-A957-74E1E4093DE9}" type="slidenum">
              <a:rPr lang="en-US" smtClean="0"/>
              <a:t>‹#›</a:t>
            </a:fld>
            <a:endParaRPr lang="en-US"/>
          </a:p>
        </p:txBody>
      </p:sp>
    </p:spTree>
    <p:extLst>
      <p:ext uri="{BB962C8B-B14F-4D97-AF65-F5344CB8AC3E}">
        <p14:creationId xmlns:p14="http://schemas.microsoft.com/office/powerpoint/2010/main" val="161598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28DD565-21B7-FE48-B5AD-0E40FA91FBC2}"/>
              </a:ext>
            </a:extLst>
          </p:cNvPr>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fr-CA" dirty="0"/>
              <a:t>Modifier le style du titre</a:t>
            </a:r>
            <a:endParaRPr lang="fr-FR" dirty="0"/>
          </a:p>
        </p:txBody>
      </p:sp>
      <p:sp>
        <p:nvSpPr>
          <p:cNvPr id="3" name="Espace réservé du texte 2">
            <a:extLst>
              <a:ext uri="{FF2B5EF4-FFF2-40B4-BE49-F238E27FC236}">
                <a16:creationId xmlns:a16="http://schemas.microsoft.com/office/drawing/2014/main" id="{79398ADA-2343-5143-A6C0-88C0A4E27834}"/>
              </a:ext>
            </a:extLst>
          </p:cNvPr>
          <p:cNvSpPr>
            <a:spLocks noGrp="1"/>
          </p:cNvSpPr>
          <p:nvPr>
            <p:ph type="body" idx="1"/>
          </p:nvPr>
        </p:nvSpPr>
        <p:spPr>
          <a:xfrm>
            <a:off x="838202" y="1825626"/>
            <a:ext cx="10515600" cy="4351338"/>
          </a:xfrm>
          <a:prstGeom prst="rect">
            <a:avLst/>
          </a:prstGeom>
        </p:spPr>
        <p:txBody>
          <a:bodyPr vert="horz" lIns="91440" tIns="45720" rIns="91440" bIns="45720" rtlCol="0">
            <a:normAutofit/>
          </a:bodyPr>
          <a:lstStyle/>
          <a:p>
            <a:pPr lvl="0"/>
            <a:r>
              <a:rPr lang="fr-CA" dirty="0"/>
              <a:t>Cliquez pour modifier les styles du texte du masque</a:t>
            </a:r>
          </a:p>
          <a:p>
            <a:pPr lvl="1"/>
            <a:r>
              <a:rPr lang="fr-CA" dirty="0"/>
              <a:t>Deuxième niveau</a:t>
            </a:r>
          </a:p>
          <a:p>
            <a:pPr lvl="2"/>
            <a:r>
              <a:rPr lang="fr-CA" dirty="0"/>
              <a:t>Troisième niveau</a:t>
            </a:r>
          </a:p>
          <a:p>
            <a:pPr lvl="3"/>
            <a:r>
              <a:rPr lang="fr-CA" dirty="0"/>
              <a:t>Quatrième niveau</a:t>
            </a:r>
          </a:p>
          <a:p>
            <a:pPr lvl="4"/>
            <a:r>
              <a:rPr lang="fr-CA" dirty="0"/>
              <a:t>Cinquième niveau</a:t>
            </a:r>
            <a:endParaRPr lang="fr-FR" dirty="0"/>
          </a:p>
        </p:txBody>
      </p:sp>
      <p:sp>
        <p:nvSpPr>
          <p:cNvPr id="6" name="Espace réservé du numéro de diapositive 5">
            <a:extLst>
              <a:ext uri="{FF2B5EF4-FFF2-40B4-BE49-F238E27FC236}">
                <a16:creationId xmlns:a16="http://schemas.microsoft.com/office/drawing/2014/main" id="{E66EA856-F4C1-EA45-9F97-A61C379C4085}"/>
              </a:ext>
            </a:extLst>
          </p:cNvPr>
          <p:cNvSpPr>
            <a:spLocks noGrp="1"/>
          </p:cNvSpPr>
          <p:nvPr>
            <p:ph type="sldNum" sz="quarter" idx="4"/>
          </p:nvPr>
        </p:nvSpPr>
        <p:spPr>
          <a:xfrm>
            <a:off x="838200" y="6339170"/>
            <a:ext cx="2743200" cy="365125"/>
          </a:xfrm>
          <a:prstGeom prst="rect">
            <a:avLst/>
          </a:prstGeom>
        </p:spPr>
        <p:txBody>
          <a:bodyPr vert="horz" lIns="91440" tIns="45720" rIns="91440" bIns="45720" rtlCol="0" anchor="ctr"/>
          <a:lstStyle>
            <a:lvl1pPr algn="r">
              <a:defRPr sz="354" b="0" i="0">
                <a:solidFill>
                  <a:schemeClr val="tx1">
                    <a:tint val="75000"/>
                  </a:schemeClr>
                </a:solidFill>
                <a:latin typeface="Arial Narrow" panose="020B0604020202020204" pitchFamily="34" charset="0"/>
                <a:cs typeface="Arial Narrow" panose="020B0604020202020204" pitchFamily="34" charset="0"/>
              </a:defRPr>
            </a:lvl1pPr>
          </a:lstStyle>
          <a:p>
            <a:pPr algn="l"/>
            <a:fld id="{9BEC584F-A68A-634B-8F1A-D70B47773A29}" type="slidenum">
              <a:rPr lang="fr-FR" smtClean="0"/>
              <a:pPr algn="l"/>
              <a:t>‹#›</a:t>
            </a:fld>
            <a:endParaRPr lang="fr-FR" dirty="0"/>
          </a:p>
        </p:txBody>
      </p:sp>
    </p:spTree>
    <p:extLst>
      <p:ext uri="{BB962C8B-B14F-4D97-AF65-F5344CB8AC3E}">
        <p14:creationId xmlns:p14="http://schemas.microsoft.com/office/powerpoint/2010/main" val="24726376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hf hdr="0" ftr="0" dt="0"/>
  <p:txStyles>
    <p:titleStyle>
      <a:lvl1pPr algn="l" defTabSz="914400" rtl="0" eaLnBrk="1" latinLnBrk="0" hangingPunct="1">
        <a:lnSpc>
          <a:spcPct val="100000"/>
        </a:lnSpc>
        <a:spcBef>
          <a:spcPct val="0"/>
        </a:spcBef>
        <a:buNone/>
        <a:defRPr sz="5000" b="1" i="0" kern="0" baseline="0">
          <a:solidFill>
            <a:schemeClr val="bg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Système normal"/>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hyperlink" Target="https://github.com/IMPETUS-UdeS/rule4ml" TargetMode="External"/><Relationship Id="rId7" Type="http://schemas.openxmlformats.org/officeDocument/2006/relationships/diagramLayout" Target="../diagrams/layout2.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Data" Target="../diagrams/data2.xml"/><Relationship Id="rId11" Type="http://schemas.openxmlformats.org/officeDocument/2006/relationships/image" Target="../media/image39.png"/><Relationship Id="rId5" Type="http://schemas.openxmlformats.org/officeDocument/2006/relationships/image" Target="../media/image38.svg"/><Relationship Id="rId10" Type="http://schemas.microsoft.com/office/2007/relationships/diagramDrawing" Target="../diagrams/drawing2.xml"/><Relationship Id="rId4" Type="http://schemas.openxmlformats.org/officeDocument/2006/relationships/image" Target="../media/image37.png"/><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40.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2.svg"/><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41.png"/><Relationship Id="rId5" Type="http://schemas.openxmlformats.org/officeDocument/2006/relationships/hyperlink" Target="https://www.arxiv.org/abs/2408.05314" TargetMode="Externa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borealisdata.ca/dataverse/rule4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0.sv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339CA60-3DA5-2748-A3E9-ECBC06972E8C}"/>
              </a:ext>
            </a:extLst>
          </p:cNvPr>
          <p:cNvSpPr>
            <a:spLocks noGrp="1"/>
          </p:cNvSpPr>
          <p:nvPr>
            <p:ph type="ctrTitle"/>
          </p:nvPr>
        </p:nvSpPr>
        <p:spPr>
          <a:xfrm>
            <a:off x="483555" y="697666"/>
            <a:ext cx="11224890" cy="1986929"/>
          </a:xfrm>
        </p:spPr>
        <p:txBody>
          <a:bodyPr/>
          <a:lstStyle/>
          <a:p>
            <a:r>
              <a:rPr lang="en-US" sz="6000" b="0" dirty="0"/>
              <a:t>rule4ml: Resource Utilization and Latency Estimation for ML on FPGA</a:t>
            </a:r>
            <a:endParaRPr lang="fr-FR" sz="6000" b="0" dirty="0"/>
          </a:p>
        </p:txBody>
      </p:sp>
      <p:sp>
        <p:nvSpPr>
          <p:cNvPr id="6" name="Sous-titre 5">
            <a:extLst>
              <a:ext uri="{FF2B5EF4-FFF2-40B4-BE49-F238E27FC236}">
                <a16:creationId xmlns:a16="http://schemas.microsoft.com/office/drawing/2014/main" id="{52A3FA02-88CB-E645-AEB7-EBCB2F20C760}"/>
              </a:ext>
            </a:extLst>
          </p:cNvPr>
          <p:cNvSpPr>
            <a:spLocks noGrp="1"/>
          </p:cNvSpPr>
          <p:nvPr>
            <p:ph type="subTitle" idx="1"/>
          </p:nvPr>
        </p:nvSpPr>
        <p:spPr>
          <a:xfrm>
            <a:off x="2029096" y="2964105"/>
            <a:ext cx="8133806" cy="1042869"/>
          </a:xfrm>
        </p:spPr>
        <p:txBody>
          <a:bodyPr>
            <a:noAutofit/>
          </a:bodyPr>
          <a:lstStyle/>
          <a:p>
            <a:pPr>
              <a:spcBef>
                <a:spcPts val="800"/>
              </a:spcBef>
            </a:pPr>
            <a:r>
              <a:rPr lang="en-US" sz="2800" b="0" dirty="0"/>
              <a:t>Mohammad Mehdi Rahimifar, </a:t>
            </a:r>
            <a:r>
              <a:rPr lang="en-US" sz="2800" b="0" u="sng" dirty="0"/>
              <a:t>Hamza Ezzaoui Rahali</a:t>
            </a:r>
            <a:r>
              <a:rPr lang="en-US" sz="2800" b="0" dirty="0"/>
              <a:t>,</a:t>
            </a:r>
          </a:p>
          <a:p>
            <a:pPr>
              <a:spcBef>
                <a:spcPts val="800"/>
              </a:spcBef>
            </a:pPr>
            <a:r>
              <a:rPr lang="en-US" sz="2800" b="0" dirty="0"/>
              <a:t>Audrey Corbeil Therrien</a:t>
            </a:r>
          </a:p>
        </p:txBody>
      </p:sp>
      <p:grpSp>
        <p:nvGrpSpPr>
          <p:cNvPr id="13" name="Group 12">
            <a:extLst>
              <a:ext uri="{FF2B5EF4-FFF2-40B4-BE49-F238E27FC236}">
                <a16:creationId xmlns:a16="http://schemas.microsoft.com/office/drawing/2014/main" id="{8E5769EA-E744-2200-4C26-69AFCCA03457}"/>
              </a:ext>
            </a:extLst>
          </p:cNvPr>
          <p:cNvGrpSpPr/>
          <p:nvPr/>
        </p:nvGrpSpPr>
        <p:grpSpPr>
          <a:xfrm>
            <a:off x="8719238" y="5383060"/>
            <a:ext cx="3091086" cy="1063756"/>
            <a:chOff x="905688" y="6064513"/>
            <a:chExt cx="1872948" cy="644551"/>
          </a:xfrm>
        </p:grpSpPr>
        <p:pic>
          <p:nvPicPr>
            <p:cNvPr id="12" name="Picture 11" descr="A logo with text on it&#10;&#10;Description automatically generated with medium confidence">
              <a:extLst>
                <a:ext uri="{FF2B5EF4-FFF2-40B4-BE49-F238E27FC236}">
                  <a16:creationId xmlns:a16="http://schemas.microsoft.com/office/drawing/2014/main" id="{5C2641C9-8916-8FE0-70B1-39D6503C5DA8}"/>
                </a:ext>
              </a:extLst>
            </p:cNvPr>
            <p:cNvPicPr>
              <a:picLocks noChangeAspect="1"/>
            </p:cNvPicPr>
            <p:nvPr/>
          </p:nvPicPr>
          <p:blipFill>
            <a:blip r:embed="rId3">
              <a:extLst>
                <a:ext uri="{28A0092B-C50C-407E-A947-70E740481C1C}">
                  <a14:useLocalDpi xmlns:a14="http://schemas.microsoft.com/office/drawing/2010/main" val="0"/>
                </a:ext>
              </a:extLst>
            </a:blip>
            <a:srcRect l="39710" t="16300" b="15367"/>
            <a:stretch/>
          </p:blipFill>
          <p:spPr>
            <a:xfrm>
              <a:off x="1479779" y="6064513"/>
              <a:ext cx="1298857" cy="644551"/>
            </a:xfrm>
            <a:prstGeom prst="rect">
              <a:avLst/>
            </a:prstGeom>
          </p:spPr>
        </p:pic>
        <p:pic>
          <p:nvPicPr>
            <p:cNvPr id="10" name="Picture 9" descr="A logo with text on it&#10;&#10;Description automatically generated with medium confidence">
              <a:extLst>
                <a:ext uri="{FF2B5EF4-FFF2-40B4-BE49-F238E27FC236}">
                  <a16:creationId xmlns:a16="http://schemas.microsoft.com/office/drawing/2014/main" id="{7854ECB9-F704-149E-EC62-AD7A08CC5322}"/>
                </a:ext>
              </a:extLst>
            </p:cNvPr>
            <p:cNvPicPr>
              <a:picLocks noChangeAspect="1"/>
            </p:cNvPicPr>
            <p:nvPr/>
          </p:nvPicPr>
          <p:blipFill>
            <a:blip r:embed="rId3">
              <a:extLst>
                <a:ext uri="{28A0092B-C50C-407E-A947-70E740481C1C}">
                  <a14:useLocalDpi xmlns:a14="http://schemas.microsoft.com/office/drawing/2010/main" val="0"/>
                </a:ext>
              </a:extLst>
            </a:blip>
            <a:srcRect l="4368" t="12683" r="60583" b="10904"/>
            <a:stretch/>
          </p:blipFill>
          <p:spPr>
            <a:xfrm>
              <a:off x="905688" y="6112790"/>
              <a:ext cx="574091" cy="547995"/>
            </a:xfrm>
            <a:prstGeom prst="rect">
              <a:avLst/>
            </a:prstGeom>
          </p:spPr>
        </p:pic>
      </p:grpSp>
      <p:pic>
        <p:nvPicPr>
          <p:cNvPr id="4" name="Picture 3" descr="A black text with white numbers&#10;&#10;Description automatically generated">
            <a:extLst>
              <a:ext uri="{FF2B5EF4-FFF2-40B4-BE49-F238E27FC236}">
                <a16:creationId xmlns:a16="http://schemas.microsoft.com/office/drawing/2014/main" id="{677FC187-FA2B-BD78-BD20-BF715F1BFB8D}"/>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r="4586"/>
          <a:stretch/>
        </p:blipFill>
        <p:spPr>
          <a:xfrm>
            <a:off x="290236" y="5462736"/>
            <a:ext cx="3339178" cy="902962"/>
          </a:xfrm>
          <a:prstGeom prst="rect">
            <a:avLst/>
          </a:prstGeom>
        </p:spPr>
      </p:pic>
      <p:sp>
        <p:nvSpPr>
          <p:cNvPr id="2" name="Sous-titre 5">
            <a:extLst>
              <a:ext uri="{FF2B5EF4-FFF2-40B4-BE49-F238E27FC236}">
                <a16:creationId xmlns:a16="http://schemas.microsoft.com/office/drawing/2014/main" id="{BDECCDDF-AAAC-FA26-6DE3-B50887977E81}"/>
              </a:ext>
            </a:extLst>
          </p:cNvPr>
          <p:cNvSpPr txBox="1">
            <a:spLocks/>
          </p:cNvSpPr>
          <p:nvPr/>
        </p:nvSpPr>
        <p:spPr>
          <a:xfrm>
            <a:off x="2029096" y="4155529"/>
            <a:ext cx="8133806" cy="48505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Clr>
                <a:schemeClr val="accent1"/>
              </a:buClr>
              <a:buFont typeface="Arial" panose="020B0604020202020204" pitchFamily="34" charset="0"/>
              <a:buNone/>
              <a:defRPr sz="827" b="1" i="0" kern="1200" baseline="0">
                <a:solidFill>
                  <a:srgbClr val="FFFFFF"/>
                </a:solidFill>
                <a:latin typeface="Arial Narrow" panose="020B0604020202020204" pitchFamily="34" charset="0"/>
                <a:ea typeface="+mn-ea"/>
                <a:cs typeface="Arial Narrow" panose="020B0604020202020204" pitchFamily="34" charset="0"/>
              </a:defRPr>
            </a:lvl1pPr>
            <a:lvl2pPr marL="135017" indent="0" algn="ctr" defTabSz="914400" rtl="0" eaLnBrk="1" latinLnBrk="0" hangingPunct="1">
              <a:lnSpc>
                <a:spcPct val="90000"/>
              </a:lnSpc>
              <a:spcBef>
                <a:spcPts val="500"/>
              </a:spcBef>
              <a:buFont typeface="Système normal"/>
              <a:buNone/>
              <a:defRPr sz="591" kern="1200">
                <a:solidFill>
                  <a:schemeClr val="tx1"/>
                </a:solidFill>
                <a:latin typeface="Arial" panose="020B0604020202020204" pitchFamily="34" charset="0"/>
                <a:ea typeface="+mn-ea"/>
                <a:cs typeface="Arial" panose="020B0604020202020204" pitchFamily="34" charset="0"/>
              </a:defRPr>
            </a:lvl2pPr>
            <a:lvl3pPr marL="270034" indent="0" algn="ctr" defTabSz="914400" rtl="0" eaLnBrk="1" latinLnBrk="0" hangingPunct="1">
              <a:lnSpc>
                <a:spcPct val="90000"/>
              </a:lnSpc>
              <a:spcBef>
                <a:spcPts val="500"/>
              </a:spcBef>
              <a:buFont typeface="Arial" panose="020B0604020202020204" pitchFamily="34" charset="0"/>
              <a:buNone/>
              <a:defRPr sz="532" kern="1200">
                <a:solidFill>
                  <a:schemeClr val="tx1"/>
                </a:solidFill>
                <a:latin typeface="Arial" panose="020B0604020202020204" pitchFamily="34" charset="0"/>
                <a:ea typeface="+mn-ea"/>
                <a:cs typeface="Arial" panose="020B0604020202020204" pitchFamily="34" charset="0"/>
              </a:defRPr>
            </a:lvl3pPr>
            <a:lvl4pPr marL="405051"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Arial" panose="020B0604020202020204" pitchFamily="34" charset="0"/>
                <a:ea typeface="+mn-ea"/>
                <a:cs typeface="Arial" panose="020B0604020202020204" pitchFamily="34" charset="0"/>
              </a:defRPr>
            </a:lvl4pPr>
            <a:lvl5pPr marL="540068"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Arial" panose="020B0604020202020204" pitchFamily="34" charset="0"/>
                <a:ea typeface="+mn-ea"/>
                <a:cs typeface="Arial" panose="020B0604020202020204" pitchFamily="34" charset="0"/>
              </a:defRPr>
            </a:lvl5pPr>
            <a:lvl6pPr marL="675084"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mn-lt"/>
                <a:ea typeface="+mn-ea"/>
                <a:cs typeface="+mn-cs"/>
              </a:defRPr>
            </a:lvl6pPr>
            <a:lvl7pPr marL="810101"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mn-lt"/>
                <a:ea typeface="+mn-ea"/>
                <a:cs typeface="+mn-cs"/>
              </a:defRPr>
            </a:lvl7pPr>
            <a:lvl8pPr marL="945118"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mn-lt"/>
                <a:ea typeface="+mn-ea"/>
                <a:cs typeface="+mn-cs"/>
              </a:defRPr>
            </a:lvl8pPr>
            <a:lvl9pPr marL="1080135" indent="0" algn="ctr" defTabSz="914400" rtl="0" eaLnBrk="1" latinLnBrk="0" hangingPunct="1">
              <a:lnSpc>
                <a:spcPct val="90000"/>
              </a:lnSpc>
              <a:spcBef>
                <a:spcPts val="500"/>
              </a:spcBef>
              <a:buFont typeface="Arial" panose="020B0604020202020204" pitchFamily="34" charset="0"/>
              <a:buNone/>
              <a:defRPr sz="472" kern="1200">
                <a:solidFill>
                  <a:schemeClr val="tx1"/>
                </a:solidFill>
                <a:latin typeface="+mn-lt"/>
                <a:ea typeface="+mn-ea"/>
                <a:cs typeface="+mn-cs"/>
              </a:defRPr>
            </a:lvl9pPr>
          </a:lstStyle>
          <a:p>
            <a:pPr>
              <a:spcBef>
                <a:spcPts val="800"/>
              </a:spcBef>
            </a:pPr>
            <a:r>
              <a:rPr lang="en-US" sz="2800" b="0" dirty="0"/>
              <a:t>FastML 2024</a:t>
            </a:r>
          </a:p>
        </p:txBody>
      </p:sp>
    </p:spTree>
    <p:extLst>
      <p:ext uri="{BB962C8B-B14F-4D97-AF65-F5344CB8AC3E}">
        <p14:creationId xmlns:p14="http://schemas.microsoft.com/office/powerpoint/2010/main" val="18945705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Benchmark Results</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a:solidFill>
                  <a:srgbClr val="A27B00"/>
                </a:solidFill>
                <a:latin typeface="Arial" panose="020B0604020202020204" pitchFamily="34" charset="0"/>
                <a:cs typeface="Arial" panose="020B0604020202020204" pitchFamily="34" charset="0"/>
              </a:rPr>
              <a:t>Test Results</a:t>
            </a:r>
            <a:endParaRPr lang="en-US" sz="2000" dirty="0">
              <a:solidFill>
                <a:srgbClr val="A27B00"/>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Package Structure</a:t>
            </a:r>
            <a:endParaRPr lang="en-US" sz="2400" dirty="0">
              <a:solidFill>
                <a:srgbClr val="A27B00"/>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434A2ED8-6F57-F7A2-8090-29CDA88E4A0D}"/>
              </a:ext>
            </a:extLst>
          </p:cNvPr>
          <p:cNvSpPr txBox="1"/>
          <p:nvPr/>
        </p:nvSpPr>
        <p:spPr>
          <a:xfrm>
            <a:off x="306188" y="6211367"/>
            <a:ext cx="1822729" cy="369332"/>
          </a:xfrm>
          <a:prstGeom prst="rect">
            <a:avLst/>
          </a:prstGeom>
          <a:noFill/>
        </p:spPr>
        <p:txBody>
          <a:bodyPr wrap="square" rtlCol="0">
            <a:spAutoFit/>
          </a:bodyPr>
          <a:lstStyle/>
          <a:p>
            <a:r>
              <a:rPr lang="fr-CA" dirty="0"/>
              <a:t>1: Ground Truth</a:t>
            </a:r>
            <a:endParaRPr lang="en-US" dirty="0"/>
          </a:p>
        </p:txBody>
      </p:sp>
      <p:sp>
        <p:nvSpPr>
          <p:cNvPr id="23" name="TextBox 22">
            <a:extLst>
              <a:ext uri="{FF2B5EF4-FFF2-40B4-BE49-F238E27FC236}">
                <a16:creationId xmlns:a16="http://schemas.microsoft.com/office/drawing/2014/main" id="{83F26468-87A8-387F-011A-3F8B9F1AB0CA}"/>
              </a:ext>
            </a:extLst>
          </p:cNvPr>
          <p:cNvSpPr txBox="1"/>
          <p:nvPr/>
        </p:nvSpPr>
        <p:spPr>
          <a:xfrm>
            <a:off x="2133527" y="6211367"/>
            <a:ext cx="1628244" cy="369332"/>
          </a:xfrm>
          <a:prstGeom prst="rect">
            <a:avLst/>
          </a:prstGeom>
          <a:noFill/>
        </p:spPr>
        <p:txBody>
          <a:bodyPr wrap="square" rtlCol="0">
            <a:spAutoFit/>
          </a:bodyPr>
          <a:lstStyle/>
          <a:p>
            <a:r>
              <a:rPr lang="fr-CA" dirty="0"/>
              <a:t>2: Prediction</a:t>
            </a:r>
            <a:endParaRPr lang="en-US" dirty="0"/>
          </a:p>
        </p:txBody>
      </p:sp>
      <p:sp>
        <p:nvSpPr>
          <p:cNvPr id="1043" name="TextBox 1042">
            <a:extLst>
              <a:ext uri="{FF2B5EF4-FFF2-40B4-BE49-F238E27FC236}">
                <a16:creationId xmlns:a16="http://schemas.microsoft.com/office/drawing/2014/main" id="{9DA23779-B600-5756-F6E7-8E9786A4782C}"/>
              </a:ext>
            </a:extLst>
          </p:cNvPr>
          <p:cNvSpPr txBox="1"/>
          <p:nvPr/>
        </p:nvSpPr>
        <p:spPr>
          <a:xfrm>
            <a:off x="3623907" y="6211367"/>
            <a:ext cx="1929822" cy="369332"/>
          </a:xfrm>
          <a:prstGeom prst="rect">
            <a:avLst/>
          </a:prstGeom>
          <a:noFill/>
        </p:spPr>
        <p:txBody>
          <a:bodyPr wrap="square" rtlCol="0">
            <a:spAutoFit/>
          </a:bodyPr>
          <a:lstStyle/>
          <a:p>
            <a:r>
              <a:rPr lang="fr-CA" dirty="0"/>
              <a:t>3: Failed Synthesis</a:t>
            </a:r>
            <a:endParaRPr lang="en-US" dirty="0"/>
          </a:p>
        </p:txBody>
      </p:sp>
      <p:sp>
        <p:nvSpPr>
          <p:cNvPr id="12" name="Title 1">
            <a:extLst>
              <a:ext uri="{FF2B5EF4-FFF2-40B4-BE49-F238E27FC236}">
                <a16:creationId xmlns:a16="http://schemas.microsoft.com/office/drawing/2014/main" id="{074C04AE-613C-A37C-D474-D18F318819A7}"/>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5" name="TextBox 14">
            <a:extLst>
              <a:ext uri="{FF2B5EF4-FFF2-40B4-BE49-F238E27FC236}">
                <a16:creationId xmlns:a16="http://schemas.microsoft.com/office/drawing/2014/main" id="{47C90E6E-9E62-0C68-A6CD-4C996B3337EA}"/>
              </a:ext>
            </a:extLst>
          </p:cNvPr>
          <p:cNvSpPr txBox="1"/>
          <p:nvPr/>
        </p:nvSpPr>
        <p:spPr>
          <a:xfrm>
            <a:off x="4609" y="1719949"/>
            <a:ext cx="12187391" cy="400110"/>
          </a:xfrm>
          <a:prstGeom prst="rect">
            <a:avLst/>
          </a:prstGeom>
          <a:noFill/>
        </p:spPr>
        <p:txBody>
          <a:bodyPr wrap="square" rtlCol="0">
            <a:spAutoFit/>
          </a:bodyPr>
          <a:lstStyle/>
          <a:p>
            <a:pPr algn="ctr"/>
            <a:r>
              <a:rPr lang="fr-CA" sz="2000"/>
              <a:t>Pynq-z2, ap_fixed&lt;8,3&gt;, Reuse Factor 32</a:t>
            </a:r>
            <a:endParaRPr lang="fr-CA" sz="2000" dirty="0"/>
          </a:p>
        </p:txBody>
      </p:sp>
      <p:sp>
        <p:nvSpPr>
          <p:cNvPr id="26" name="TextBox 25">
            <a:extLst>
              <a:ext uri="{FF2B5EF4-FFF2-40B4-BE49-F238E27FC236}">
                <a16:creationId xmlns:a16="http://schemas.microsoft.com/office/drawing/2014/main" id="{5DCEC899-7BAE-D91E-5756-EB99D191471B}"/>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9</a:t>
            </a:r>
            <a:endParaRPr lang="en-US" sz="2400" dirty="0">
              <a:solidFill>
                <a:schemeClr val="bg1"/>
              </a:solidFill>
            </a:endParaRPr>
          </a:p>
        </p:txBody>
      </p:sp>
      <p:grpSp>
        <p:nvGrpSpPr>
          <p:cNvPr id="30" name="Group 29">
            <a:extLst>
              <a:ext uri="{FF2B5EF4-FFF2-40B4-BE49-F238E27FC236}">
                <a16:creationId xmlns:a16="http://schemas.microsoft.com/office/drawing/2014/main" id="{98A1AE8D-2EB1-2CB5-8617-09118F13BC1F}"/>
              </a:ext>
            </a:extLst>
          </p:cNvPr>
          <p:cNvGrpSpPr/>
          <p:nvPr/>
        </p:nvGrpSpPr>
        <p:grpSpPr>
          <a:xfrm>
            <a:off x="11483652" y="76953"/>
            <a:ext cx="743073" cy="510450"/>
            <a:chOff x="11448927" y="76953"/>
            <a:chExt cx="743073" cy="510450"/>
          </a:xfrm>
        </p:grpSpPr>
        <p:sp>
          <p:nvSpPr>
            <p:cNvPr id="1024" name="TextBox 1023">
              <a:extLst>
                <a:ext uri="{FF2B5EF4-FFF2-40B4-BE49-F238E27FC236}">
                  <a16:creationId xmlns:a16="http://schemas.microsoft.com/office/drawing/2014/main" id="{2CCB17E4-6F1E-88AD-15EB-323FE00620D3}"/>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34" name="TextBox 1033">
              <a:extLst>
                <a:ext uri="{FF2B5EF4-FFF2-40B4-BE49-F238E27FC236}">
                  <a16:creationId xmlns:a16="http://schemas.microsoft.com/office/drawing/2014/main" id="{D687F921-8C3B-F5D3-1D0A-E5FFB2659256}"/>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pic>
        <p:nvPicPr>
          <p:cNvPr id="1045" name="Picture 1044">
            <a:extLst>
              <a:ext uri="{FF2B5EF4-FFF2-40B4-BE49-F238E27FC236}">
                <a16:creationId xmlns:a16="http://schemas.microsoft.com/office/drawing/2014/main" id="{E8D7A9BB-F928-FF78-5BD3-0F5FB961CD36}"/>
              </a:ext>
            </a:extLst>
          </p:cNvPr>
          <p:cNvPicPr>
            <a:picLocks noChangeAspect="1"/>
          </p:cNvPicPr>
          <p:nvPr/>
        </p:nvPicPr>
        <p:blipFill>
          <a:blip r:embed="rId3"/>
          <a:stretch>
            <a:fillRect/>
          </a:stretch>
        </p:blipFill>
        <p:spPr>
          <a:xfrm>
            <a:off x="4609" y="2165804"/>
            <a:ext cx="12187391" cy="3888178"/>
          </a:xfrm>
          <a:prstGeom prst="rect">
            <a:avLst/>
          </a:prstGeom>
        </p:spPr>
      </p:pic>
      <p:sp>
        <p:nvSpPr>
          <p:cNvPr id="1047" name="TextBox 1046">
            <a:extLst>
              <a:ext uri="{FF2B5EF4-FFF2-40B4-BE49-F238E27FC236}">
                <a16:creationId xmlns:a16="http://schemas.microsoft.com/office/drawing/2014/main" id="{019772FD-16FD-5A73-40BA-7638C27DF5DA}"/>
              </a:ext>
            </a:extLst>
          </p:cNvPr>
          <p:cNvSpPr txBox="1"/>
          <p:nvPr/>
        </p:nvSpPr>
        <p:spPr>
          <a:xfrm>
            <a:off x="1914785" y="2633769"/>
            <a:ext cx="381964" cy="338554"/>
          </a:xfrm>
          <a:prstGeom prst="rect">
            <a:avLst/>
          </a:prstGeom>
          <a:noFill/>
        </p:spPr>
        <p:txBody>
          <a:bodyPr wrap="square">
            <a:spAutoFit/>
          </a:bodyPr>
          <a:lstStyle/>
          <a:p>
            <a:pPr algn="ctr"/>
            <a:r>
              <a:rPr lang="fr-CA" sz="1600" dirty="0"/>
              <a:t>1</a:t>
            </a:r>
            <a:endParaRPr lang="en-US" sz="2000" dirty="0"/>
          </a:p>
        </p:txBody>
      </p:sp>
      <p:sp>
        <p:nvSpPr>
          <p:cNvPr id="1048" name="TextBox 1047">
            <a:extLst>
              <a:ext uri="{FF2B5EF4-FFF2-40B4-BE49-F238E27FC236}">
                <a16:creationId xmlns:a16="http://schemas.microsoft.com/office/drawing/2014/main" id="{D821183B-5BA1-B71E-6637-1E825FFB3205}"/>
              </a:ext>
            </a:extLst>
          </p:cNvPr>
          <p:cNvSpPr txBox="1"/>
          <p:nvPr/>
        </p:nvSpPr>
        <p:spPr>
          <a:xfrm>
            <a:off x="2554110" y="2633769"/>
            <a:ext cx="381964" cy="338554"/>
          </a:xfrm>
          <a:prstGeom prst="rect">
            <a:avLst/>
          </a:prstGeom>
          <a:noFill/>
        </p:spPr>
        <p:txBody>
          <a:bodyPr wrap="square">
            <a:spAutoFit/>
          </a:bodyPr>
          <a:lstStyle/>
          <a:p>
            <a:pPr algn="ctr"/>
            <a:r>
              <a:rPr lang="fr-CA" sz="1600" dirty="0"/>
              <a:t>2</a:t>
            </a:r>
            <a:endParaRPr lang="en-US" sz="2000" dirty="0"/>
          </a:p>
        </p:txBody>
      </p:sp>
      <p:sp>
        <p:nvSpPr>
          <p:cNvPr id="1049" name="TextBox 1048">
            <a:extLst>
              <a:ext uri="{FF2B5EF4-FFF2-40B4-BE49-F238E27FC236}">
                <a16:creationId xmlns:a16="http://schemas.microsoft.com/office/drawing/2014/main" id="{5274407D-E833-2A86-58BF-21487F96B3AE}"/>
              </a:ext>
            </a:extLst>
          </p:cNvPr>
          <p:cNvSpPr txBox="1"/>
          <p:nvPr/>
        </p:nvSpPr>
        <p:spPr>
          <a:xfrm>
            <a:off x="1931321" y="4256154"/>
            <a:ext cx="381964" cy="338554"/>
          </a:xfrm>
          <a:prstGeom prst="rect">
            <a:avLst/>
          </a:prstGeom>
          <a:noFill/>
        </p:spPr>
        <p:txBody>
          <a:bodyPr wrap="square">
            <a:spAutoFit/>
          </a:bodyPr>
          <a:lstStyle/>
          <a:p>
            <a:pPr algn="ctr"/>
            <a:r>
              <a:rPr lang="fr-CA" sz="1600" dirty="0"/>
              <a:t>3</a:t>
            </a:r>
            <a:endParaRPr lang="en-US" sz="2000" dirty="0"/>
          </a:p>
        </p:txBody>
      </p:sp>
      <p:cxnSp>
        <p:nvCxnSpPr>
          <p:cNvPr id="1050" name="Straight Connector 1049">
            <a:extLst>
              <a:ext uri="{FF2B5EF4-FFF2-40B4-BE49-F238E27FC236}">
                <a16:creationId xmlns:a16="http://schemas.microsoft.com/office/drawing/2014/main" id="{F030C07A-D883-9831-E668-3E3D59F00776}"/>
              </a:ext>
            </a:extLst>
          </p:cNvPr>
          <p:cNvCxnSpPr>
            <a:cxnSpLocks/>
          </p:cNvCxnSpPr>
          <p:nvPr/>
        </p:nvCxnSpPr>
        <p:spPr>
          <a:xfrm>
            <a:off x="1595860" y="2165804"/>
            <a:ext cx="0" cy="3888178"/>
          </a:xfrm>
          <a:prstGeom prst="line">
            <a:avLst/>
          </a:prstGeom>
          <a:ln w="12700"/>
        </p:spPr>
        <p:style>
          <a:lnRef idx="1">
            <a:schemeClr val="dk1"/>
          </a:lnRef>
          <a:fillRef idx="0">
            <a:schemeClr val="dk1"/>
          </a:fillRef>
          <a:effectRef idx="0">
            <a:schemeClr val="dk1"/>
          </a:effectRef>
          <a:fontRef idx="minor">
            <a:schemeClr val="tx1"/>
          </a:fontRef>
        </p:style>
      </p:cxnSp>
      <p:cxnSp>
        <p:nvCxnSpPr>
          <p:cNvPr id="1053" name="Straight Connector 1052">
            <a:extLst>
              <a:ext uri="{FF2B5EF4-FFF2-40B4-BE49-F238E27FC236}">
                <a16:creationId xmlns:a16="http://schemas.microsoft.com/office/drawing/2014/main" id="{07057A57-FF37-0637-29B8-589C974E5B49}"/>
              </a:ext>
            </a:extLst>
          </p:cNvPr>
          <p:cNvCxnSpPr>
            <a:cxnSpLocks/>
          </p:cNvCxnSpPr>
          <p:nvPr/>
        </p:nvCxnSpPr>
        <p:spPr>
          <a:xfrm>
            <a:off x="6884818" y="2165804"/>
            <a:ext cx="0" cy="3888178"/>
          </a:xfrm>
          <a:prstGeom prst="line">
            <a:avLst/>
          </a:prstGeom>
          <a:ln w="12700"/>
        </p:spPr>
        <p:style>
          <a:lnRef idx="1">
            <a:schemeClr val="dk1"/>
          </a:lnRef>
          <a:fillRef idx="0">
            <a:schemeClr val="dk1"/>
          </a:fillRef>
          <a:effectRef idx="0">
            <a:schemeClr val="dk1"/>
          </a:effectRef>
          <a:fontRef idx="minor">
            <a:schemeClr val="tx1"/>
          </a:fontRef>
        </p:style>
      </p:cxnSp>
      <p:cxnSp>
        <p:nvCxnSpPr>
          <p:cNvPr id="1055" name="Straight Connector 1054">
            <a:extLst>
              <a:ext uri="{FF2B5EF4-FFF2-40B4-BE49-F238E27FC236}">
                <a16:creationId xmlns:a16="http://schemas.microsoft.com/office/drawing/2014/main" id="{0826FB12-6F61-5745-3EA1-9C504639EFF4}"/>
              </a:ext>
            </a:extLst>
          </p:cNvPr>
          <p:cNvCxnSpPr>
            <a:cxnSpLocks/>
          </p:cNvCxnSpPr>
          <p:nvPr/>
        </p:nvCxnSpPr>
        <p:spPr>
          <a:xfrm>
            <a:off x="0" y="2972323"/>
            <a:ext cx="12192000"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8887125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1036" name="Picture 1035">
            <a:extLst>
              <a:ext uri="{FF2B5EF4-FFF2-40B4-BE49-F238E27FC236}">
                <a16:creationId xmlns:a16="http://schemas.microsoft.com/office/drawing/2014/main" id="{E0C8EFC2-3AF6-5FE3-CC9C-0BF887D172DA}"/>
              </a:ext>
            </a:extLst>
          </p:cNvPr>
          <p:cNvPicPr>
            <a:picLocks noChangeAspect="1"/>
          </p:cNvPicPr>
          <p:nvPr/>
        </p:nvPicPr>
        <p:blipFill>
          <a:blip r:embed="rId3"/>
          <a:stretch>
            <a:fillRect/>
          </a:stretch>
        </p:blipFill>
        <p:spPr>
          <a:xfrm>
            <a:off x="6059454" y="1963346"/>
            <a:ext cx="5950752" cy="4561938"/>
          </a:xfrm>
          <a:prstGeom prst="rect">
            <a:avLst/>
          </a:prstGeom>
        </p:spPr>
      </p:pic>
      <p:pic>
        <p:nvPicPr>
          <p:cNvPr id="1032" name="Picture 1031">
            <a:extLst>
              <a:ext uri="{FF2B5EF4-FFF2-40B4-BE49-F238E27FC236}">
                <a16:creationId xmlns:a16="http://schemas.microsoft.com/office/drawing/2014/main" id="{8E0D0154-83A7-F206-305D-AE492A179286}"/>
              </a:ext>
            </a:extLst>
          </p:cNvPr>
          <p:cNvPicPr>
            <a:picLocks noChangeAspect="1"/>
          </p:cNvPicPr>
          <p:nvPr/>
        </p:nvPicPr>
        <p:blipFill>
          <a:blip r:embed="rId4"/>
          <a:stretch>
            <a:fillRect/>
          </a:stretch>
        </p:blipFill>
        <p:spPr>
          <a:xfrm>
            <a:off x="177065" y="1972761"/>
            <a:ext cx="5969282" cy="4573202"/>
          </a:xfrm>
          <a:prstGeom prst="rect">
            <a:avLst/>
          </a:prstGeom>
        </p:spPr>
      </p:pic>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372844" y="353159"/>
            <a:ext cx="3581444"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Benchmark Results</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Test Results</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pic>
        <p:nvPicPr>
          <p:cNvPr id="12" name="Picture 11">
            <a:extLst>
              <a:ext uri="{FF2B5EF4-FFF2-40B4-BE49-F238E27FC236}">
                <a16:creationId xmlns:a16="http://schemas.microsoft.com/office/drawing/2014/main" id="{86E94A0D-8A13-8BE0-5541-E7C93E871F51}"/>
              </a:ext>
            </a:extLst>
          </p:cNvPr>
          <p:cNvPicPr>
            <a:picLocks noChangeAspect="1"/>
          </p:cNvPicPr>
          <p:nvPr/>
        </p:nvPicPr>
        <p:blipFill>
          <a:blip r:embed="rId5"/>
          <a:stretch>
            <a:fillRect/>
          </a:stretch>
        </p:blipFill>
        <p:spPr>
          <a:xfrm>
            <a:off x="200055" y="2923329"/>
            <a:ext cx="6000061" cy="2596088"/>
          </a:xfrm>
          <a:prstGeom prst="rect">
            <a:avLst/>
          </a:prstGeom>
        </p:spPr>
      </p:pic>
      <p:sp>
        <p:nvSpPr>
          <p:cNvPr id="13" name="TextBox 12">
            <a:extLst>
              <a:ext uri="{FF2B5EF4-FFF2-40B4-BE49-F238E27FC236}">
                <a16:creationId xmlns:a16="http://schemas.microsoft.com/office/drawing/2014/main" id="{E436EBC2-C198-6870-8E56-ACA789B16357}"/>
              </a:ext>
            </a:extLst>
          </p:cNvPr>
          <p:cNvSpPr txBox="1"/>
          <p:nvPr/>
        </p:nvSpPr>
        <p:spPr>
          <a:xfrm>
            <a:off x="4218806" y="5916174"/>
            <a:ext cx="396262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Reuse Factor</a:t>
            </a:r>
          </a:p>
        </p:txBody>
      </p:sp>
      <p:sp>
        <p:nvSpPr>
          <p:cNvPr id="14" name="TextBox 13">
            <a:extLst>
              <a:ext uri="{FF2B5EF4-FFF2-40B4-BE49-F238E27FC236}">
                <a16:creationId xmlns:a16="http://schemas.microsoft.com/office/drawing/2014/main" id="{2E845813-2CA2-7E68-1CB8-254F4656500B}"/>
              </a:ext>
            </a:extLst>
          </p:cNvPr>
          <p:cNvSpPr txBox="1"/>
          <p:nvPr/>
        </p:nvSpPr>
        <p:spPr>
          <a:xfrm rot="16200000" flipH="1">
            <a:off x="-23589" y="4275730"/>
            <a:ext cx="557718"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2068489D-CC5E-C5FE-FD1F-C1CD11AF0A62}"/>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Package Structure</a:t>
            </a:r>
            <a:endParaRPr lang="en-US" sz="2400" dirty="0">
              <a:solidFill>
                <a:srgbClr val="A27B00"/>
              </a:solidFill>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A7C7ACB4-3C39-6FBA-871C-F12A34DBDCCA}"/>
              </a:ext>
            </a:extLst>
          </p:cNvPr>
          <p:cNvPicPr>
            <a:picLocks noChangeAspect="1"/>
          </p:cNvPicPr>
          <p:nvPr/>
        </p:nvPicPr>
        <p:blipFill>
          <a:blip r:embed="rId6"/>
          <a:stretch>
            <a:fillRect/>
          </a:stretch>
        </p:blipFill>
        <p:spPr>
          <a:xfrm>
            <a:off x="3071667" y="1684979"/>
            <a:ext cx="6096000" cy="913660"/>
          </a:xfrm>
          <a:prstGeom prst="rect">
            <a:avLst/>
          </a:prstGeom>
        </p:spPr>
      </p:pic>
      <p:pic>
        <p:nvPicPr>
          <p:cNvPr id="19" name="Picture 18">
            <a:extLst>
              <a:ext uri="{FF2B5EF4-FFF2-40B4-BE49-F238E27FC236}">
                <a16:creationId xmlns:a16="http://schemas.microsoft.com/office/drawing/2014/main" id="{66C9F0FA-53D4-A5E2-A83B-04C64D2B69A9}"/>
              </a:ext>
            </a:extLst>
          </p:cNvPr>
          <p:cNvPicPr>
            <a:picLocks noChangeAspect="1"/>
          </p:cNvPicPr>
          <p:nvPr/>
        </p:nvPicPr>
        <p:blipFill>
          <a:blip r:embed="rId7"/>
          <a:srcRect b="10213"/>
          <a:stretch/>
        </p:blipFill>
        <p:spPr>
          <a:xfrm>
            <a:off x="6119667" y="2893185"/>
            <a:ext cx="5747033" cy="2512342"/>
          </a:xfrm>
          <a:prstGeom prst="rect">
            <a:avLst/>
          </a:prstGeom>
        </p:spPr>
      </p:pic>
      <p:sp>
        <p:nvSpPr>
          <p:cNvPr id="4" name="Rectangle 3">
            <a:extLst>
              <a:ext uri="{FF2B5EF4-FFF2-40B4-BE49-F238E27FC236}">
                <a16:creationId xmlns:a16="http://schemas.microsoft.com/office/drawing/2014/main" id="{18C71858-4757-B041-99E2-5984C7B5461F}"/>
              </a:ext>
            </a:extLst>
          </p:cNvPr>
          <p:cNvSpPr/>
          <p:nvPr/>
        </p:nvSpPr>
        <p:spPr>
          <a:xfrm rot="5400000">
            <a:off x="9050699" y="815920"/>
            <a:ext cx="290717" cy="44452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DC938564-BB5B-ACE2-C261-1B1E0405D498}"/>
              </a:ext>
            </a:extLst>
          </p:cNvPr>
          <p:cNvSpPr/>
          <p:nvPr/>
        </p:nvSpPr>
        <p:spPr>
          <a:xfrm rot="5400000">
            <a:off x="3303666" y="789775"/>
            <a:ext cx="290717" cy="44452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5807594F-E63C-D24B-0419-093A66993478}"/>
              </a:ext>
            </a:extLst>
          </p:cNvPr>
          <p:cNvSpPr txBox="1"/>
          <p:nvPr/>
        </p:nvSpPr>
        <p:spPr>
          <a:xfrm>
            <a:off x="7330957" y="2812344"/>
            <a:ext cx="3753628"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ZCU102, Latency, 16-bit width</a:t>
            </a:r>
          </a:p>
        </p:txBody>
      </p:sp>
      <p:sp>
        <p:nvSpPr>
          <p:cNvPr id="15" name="TextBox 14">
            <a:extLst>
              <a:ext uri="{FF2B5EF4-FFF2-40B4-BE49-F238E27FC236}">
                <a16:creationId xmlns:a16="http://schemas.microsoft.com/office/drawing/2014/main" id="{D1863CB0-D558-F87B-783B-1C5831A38C8B}"/>
              </a:ext>
            </a:extLst>
          </p:cNvPr>
          <p:cNvSpPr txBox="1"/>
          <p:nvPr/>
        </p:nvSpPr>
        <p:spPr>
          <a:xfrm>
            <a:off x="1603658" y="2802298"/>
            <a:ext cx="366000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Pynq-z2, Resource, 2-bit width</a:t>
            </a:r>
          </a:p>
        </p:txBody>
      </p:sp>
      <p:sp>
        <p:nvSpPr>
          <p:cNvPr id="18" name="TextBox 17">
            <a:extLst>
              <a:ext uri="{FF2B5EF4-FFF2-40B4-BE49-F238E27FC236}">
                <a16:creationId xmlns:a16="http://schemas.microsoft.com/office/drawing/2014/main" id="{B387BC9A-7678-CEF5-1DEC-509E56850D58}"/>
              </a:ext>
            </a:extLst>
          </p:cNvPr>
          <p:cNvSpPr txBox="1"/>
          <p:nvPr/>
        </p:nvSpPr>
        <p:spPr>
          <a:xfrm>
            <a:off x="6911952" y="5420250"/>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a:t>
            </a:r>
          </a:p>
        </p:txBody>
      </p:sp>
      <p:sp>
        <p:nvSpPr>
          <p:cNvPr id="20" name="TextBox 19">
            <a:extLst>
              <a:ext uri="{FF2B5EF4-FFF2-40B4-BE49-F238E27FC236}">
                <a16:creationId xmlns:a16="http://schemas.microsoft.com/office/drawing/2014/main" id="{EB000E7E-1036-E3B6-3F34-3E4F93C01545}"/>
              </a:ext>
            </a:extLst>
          </p:cNvPr>
          <p:cNvSpPr txBox="1"/>
          <p:nvPr/>
        </p:nvSpPr>
        <p:spPr>
          <a:xfrm>
            <a:off x="7599215" y="5420250"/>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2</a:t>
            </a:r>
          </a:p>
        </p:txBody>
      </p:sp>
      <p:sp>
        <p:nvSpPr>
          <p:cNvPr id="21" name="TextBox 20">
            <a:extLst>
              <a:ext uri="{FF2B5EF4-FFF2-40B4-BE49-F238E27FC236}">
                <a16:creationId xmlns:a16="http://schemas.microsoft.com/office/drawing/2014/main" id="{ED59A393-31B0-DB84-4EB8-90530DD1DE3C}"/>
              </a:ext>
            </a:extLst>
          </p:cNvPr>
          <p:cNvSpPr txBox="1"/>
          <p:nvPr/>
        </p:nvSpPr>
        <p:spPr>
          <a:xfrm>
            <a:off x="8283422" y="5426363"/>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4</a:t>
            </a:r>
          </a:p>
        </p:txBody>
      </p:sp>
      <p:sp>
        <p:nvSpPr>
          <p:cNvPr id="22" name="TextBox 21">
            <a:extLst>
              <a:ext uri="{FF2B5EF4-FFF2-40B4-BE49-F238E27FC236}">
                <a16:creationId xmlns:a16="http://schemas.microsoft.com/office/drawing/2014/main" id="{A76D0F9F-73DE-01CB-DF4A-69A9C131DEEA}"/>
              </a:ext>
            </a:extLst>
          </p:cNvPr>
          <p:cNvSpPr txBox="1"/>
          <p:nvPr/>
        </p:nvSpPr>
        <p:spPr>
          <a:xfrm>
            <a:off x="8959255" y="5426363"/>
            <a:ext cx="3939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8</a:t>
            </a:r>
            <a:endParaRPr lang="en-US" sz="20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304C1131-BDCB-BEE6-1B59-13B3CCE3C849}"/>
              </a:ext>
            </a:extLst>
          </p:cNvPr>
          <p:cNvSpPr txBox="1"/>
          <p:nvPr/>
        </p:nvSpPr>
        <p:spPr>
          <a:xfrm>
            <a:off x="9528840" y="5427394"/>
            <a:ext cx="604232"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16</a:t>
            </a:r>
          </a:p>
        </p:txBody>
      </p:sp>
      <p:sp>
        <p:nvSpPr>
          <p:cNvPr id="24" name="TextBox 23">
            <a:extLst>
              <a:ext uri="{FF2B5EF4-FFF2-40B4-BE49-F238E27FC236}">
                <a16:creationId xmlns:a16="http://schemas.microsoft.com/office/drawing/2014/main" id="{95FED2C7-2C9E-45A3-4A85-F36E37927413}"/>
              </a:ext>
            </a:extLst>
          </p:cNvPr>
          <p:cNvSpPr txBox="1"/>
          <p:nvPr/>
        </p:nvSpPr>
        <p:spPr>
          <a:xfrm>
            <a:off x="10228160" y="5427394"/>
            <a:ext cx="6032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2</a:t>
            </a:r>
          </a:p>
        </p:txBody>
      </p:sp>
      <p:sp>
        <p:nvSpPr>
          <p:cNvPr id="25" name="TextBox 24">
            <a:extLst>
              <a:ext uri="{FF2B5EF4-FFF2-40B4-BE49-F238E27FC236}">
                <a16:creationId xmlns:a16="http://schemas.microsoft.com/office/drawing/2014/main" id="{DD25CE36-33A9-08C8-28FC-56118D19C8AE}"/>
              </a:ext>
            </a:extLst>
          </p:cNvPr>
          <p:cNvSpPr txBox="1"/>
          <p:nvPr/>
        </p:nvSpPr>
        <p:spPr>
          <a:xfrm>
            <a:off x="10909745" y="5433507"/>
            <a:ext cx="631656"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64</a:t>
            </a:r>
          </a:p>
        </p:txBody>
      </p:sp>
      <p:sp>
        <p:nvSpPr>
          <p:cNvPr id="28" name="TextBox 27">
            <a:extLst>
              <a:ext uri="{FF2B5EF4-FFF2-40B4-BE49-F238E27FC236}">
                <a16:creationId xmlns:a16="http://schemas.microsoft.com/office/drawing/2014/main" id="{31FD1480-090F-A8E4-A688-F80B669C2215}"/>
              </a:ext>
            </a:extLst>
          </p:cNvPr>
          <p:cNvSpPr txBox="1"/>
          <p:nvPr/>
        </p:nvSpPr>
        <p:spPr>
          <a:xfrm>
            <a:off x="2454005" y="5428527"/>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4</a:t>
            </a:r>
          </a:p>
        </p:txBody>
      </p:sp>
      <p:sp>
        <p:nvSpPr>
          <p:cNvPr id="29" name="TextBox 28">
            <a:extLst>
              <a:ext uri="{FF2B5EF4-FFF2-40B4-BE49-F238E27FC236}">
                <a16:creationId xmlns:a16="http://schemas.microsoft.com/office/drawing/2014/main" id="{41B26736-EB75-9619-A714-B5D857E9CC7E}"/>
              </a:ext>
            </a:extLst>
          </p:cNvPr>
          <p:cNvSpPr txBox="1"/>
          <p:nvPr/>
        </p:nvSpPr>
        <p:spPr>
          <a:xfrm>
            <a:off x="3187713" y="5428527"/>
            <a:ext cx="3939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8</a:t>
            </a:r>
            <a:endParaRPr lang="en-US" sz="20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7773EE62-2BCA-A242-CEEA-EA87ABFDAE78}"/>
              </a:ext>
            </a:extLst>
          </p:cNvPr>
          <p:cNvSpPr txBox="1"/>
          <p:nvPr/>
        </p:nvSpPr>
        <p:spPr>
          <a:xfrm>
            <a:off x="3780448" y="5429558"/>
            <a:ext cx="604232"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16</a:t>
            </a:r>
          </a:p>
        </p:txBody>
      </p:sp>
      <p:sp>
        <p:nvSpPr>
          <p:cNvPr id="31" name="TextBox 30">
            <a:extLst>
              <a:ext uri="{FF2B5EF4-FFF2-40B4-BE49-F238E27FC236}">
                <a16:creationId xmlns:a16="http://schemas.microsoft.com/office/drawing/2014/main" id="{61C9C280-9F0F-4B22-643A-6F082AF09CD0}"/>
              </a:ext>
            </a:extLst>
          </p:cNvPr>
          <p:cNvSpPr txBox="1"/>
          <p:nvPr/>
        </p:nvSpPr>
        <p:spPr>
          <a:xfrm>
            <a:off x="4502918" y="5429558"/>
            <a:ext cx="6032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2</a:t>
            </a:r>
          </a:p>
        </p:txBody>
      </p:sp>
      <p:sp>
        <p:nvSpPr>
          <p:cNvPr id="1024" name="TextBox 1023">
            <a:extLst>
              <a:ext uri="{FF2B5EF4-FFF2-40B4-BE49-F238E27FC236}">
                <a16:creationId xmlns:a16="http://schemas.microsoft.com/office/drawing/2014/main" id="{D3EB810F-4956-22C7-4732-062EADF525C5}"/>
              </a:ext>
            </a:extLst>
          </p:cNvPr>
          <p:cNvSpPr txBox="1"/>
          <p:nvPr/>
        </p:nvSpPr>
        <p:spPr>
          <a:xfrm>
            <a:off x="5219225" y="5435671"/>
            <a:ext cx="631656"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64</a:t>
            </a:r>
          </a:p>
        </p:txBody>
      </p:sp>
      <p:sp>
        <p:nvSpPr>
          <p:cNvPr id="1028" name="TextBox 1027">
            <a:extLst>
              <a:ext uri="{FF2B5EF4-FFF2-40B4-BE49-F238E27FC236}">
                <a16:creationId xmlns:a16="http://schemas.microsoft.com/office/drawing/2014/main" id="{A557F1B8-3F49-3508-0599-C53A2BCA0696}"/>
              </a:ext>
            </a:extLst>
          </p:cNvPr>
          <p:cNvSpPr txBox="1"/>
          <p:nvPr/>
        </p:nvSpPr>
        <p:spPr>
          <a:xfrm>
            <a:off x="1742169" y="5427394"/>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2</a:t>
            </a:r>
          </a:p>
        </p:txBody>
      </p:sp>
      <p:sp>
        <p:nvSpPr>
          <p:cNvPr id="1029" name="TextBox 1028">
            <a:extLst>
              <a:ext uri="{FF2B5EF4-FFF2-40B4-BE49-F238E27FC236}">
                <a16:creationId xmlns:a16="http://schemas.microsoft.com/office/drawing/2014/main" id="{90B143B6-817B-9874-6B7C-EDD4D5C1BCFB}"/>
              </a:ext>
            </a:extLst>
          </p:cNvPr>
          <p:cNvSpPr txBox="1"/>
          <p:nvPr/>
        </p:nvSpPr>
        <p:spPr>
          <a:xfrm>
            <a:off x="1039461" y="5420250"/>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a:t>
            </a:r>
          </a:p>
        </p:txBody>
      </p:sp>
      <p:sp>
        <p:nvSpPr>
          <p:cNvPr id="1043" name="TextBox 1042">
            <a:extLst>
              <a:ext uri="{FF2B5EF4-FFF2-40B4-BE49-F238E27FC236}">
                <a16:creationId xmlns:a16="http://schemas.microsoft.com/office/drawing/2014/main" id="{DB42307F-C1BE-0352-A751-C62A0BD246E7}"/>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10</a:t>
            </a:r>
            <a:endParaRPr lang="en-US" sz="2400" dirty="0">
              <a:solidFill>
                <a:schemeClr val="bg1"/>
              </a:solidFill>
            </a:endParaRPr>
          </a:p>
        </p:txBody>
      </p:sp>
      <p:grpSp>
        <p:nvGrpSpPr>
          <p:cNvPr id="1044" name="Group 1043">
            <a:extLst>
              <a:ext uri="{FF2B5EF4-FFF2-40B4-BE49-F238E27FC236}">
                <a16:creationId xmlns:a16="http://schemas.microsoft.com/office/drawing/2014/main" id="{41D8D00E-9170-8372-120A-65807E908A8A}"/>
              </a:ext>
            </a:extLst>
          </p:cNvPr>
          <p:cNvGrpSpPr/>
          <p:nvPr/>
        </p:nvGrpSpPr>
        <p:grpSpPr>
          <a:xfrm>
            <a:off x="11483652" y="76953"/>
            <a:ext cx="743073" cy="510450"/>
            <a:chOff x="11448927" y="76953"/>
            <a:chExt cx="743073" cy="510450"/>
          </a:xfrm>
        </p:grpSpPr>
        <p:sp>
          <p:nvSpPr>
            <p:cNvPr id="1045" name="TextBox 1044">
              <a:extLst>
                <a:ext uri="{FF2B5EF4-FFF2-40B4-BE49-F238E27FC236}">
                  <a16:creationId xmlns:a16="http://schemas.microsoft.com/office/drawing/2014/main" id="{8B5E653C-DAD2-8344-8B7A-1F3CA6DCB556}"/>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46" name="TextBox 1045">
              <a:extLst>
                <a:ext uri="{FF2B5EF4-FFF2-40B4-BE49-F238E27FC236}">
                  <a16:creationId xmlns:a16="http://schemas.microsoft.com/office/drawing/2014/main" id="{F886621D-14AF-E4EF-80DF-5B39458597F2}"/>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1845404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
                                        <p:tgtEl>
                                          <p:spTgt spid="19"/>
                                        </p:tgtEl>
                                      </p:cBhvr>
                                    </p:animEffect>
                                    <p:set>
                                      <p:cBhvr>
                                        <p:cTn id="7" dur="1" fill="hold">
                                          <p:stCondLst>
                                            <p:cond delay="99"/>
                                          </p:stCondLst>
                                        </p:cTn>
                                        <p:tgtEl>
                                          <p:spTgt spid="1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100"/>
                                        <p:tgtEl>
                                          <p:spTgt spid="17"/>
                                        </p:tgtEl>
                                      </p:cBhvr>
                                    </p:animEffect>
                                    <p:set>
                                      <p:cBhvr>
                                        <p:cTn id="10" dur="1" fill="hold">
                                          <p:stCondLst>
                                            <p:cond delay="99"/>
                                          </p:stCondLst>
                                        </p:cTn>
                                        <p:tgtEl>
                                          <p:spTgt spid="17"/>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
                                        <p:tgtEl>
                                          <p:spTgt spid="25"/>
                                        </p:tgtEl>
                                      </p:cBhvr>
                                    </p:animEffect>
                                    <p:set>
                                      <p:cBhvr>
                                        <p:cTn id="13" dur="1" fill="hold">
                                          <p:stCondLst>
                                            <p:cond delay="99"/>
                                          </p:stCondLst>
                                        </p:cTn>
                                        <p:tgtEl>
                                          <p:spTgt spid="25"/>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100"/>
                                        <p:tgtEl>
                                          <p:spTgt spid="24"/>
                                        </p:tgtEl>
                                      </p:cBhvr>
                                    </p:animEffect>
                                    <p:set>
                                      <p:cBhvr>
                                        <p:cTn id="16" dur="1" fill="hold">
                                          <p:stCondLst>
                                            <p:cond delay="99"/>
                                          </p:stCondLst>
                                        </p:cTn>
                                        <p:tgtEl>
                                          <p:spTgt spid="24"/>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100"/>
                                        <p:tgtEl>
                                          <p:spTgt spid="23"/>
                                        </p:tgtEl>
                                      </p:cBhvr>
                                    </p:animEffect>
                                    <p:set>
                                      <p:cBhvr>
                                        <p:cTn id="19" dur="1" fill="hold">
                                          <p:stCondLst>
                                            <p:cond delay="99"/>
                                          </p:stCondLst>
                                        </p:cTn>
                                        <p:tgtEl>
                                          <p:spTgt spid="23"/>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100"/>
                                        <p:tgtEl>
                                          <p:spTgt spid="22"/>
                                        </p:tgtEl>
                                      </p:cBhvr>
                                    </p:animEffect>
                                    <p:set>
                                      <p:cBhvr>
                                        <p:cTn id="22" dur="1" fill="hold">
                                          <p:stCondLst>
                                            <p:cond delay="99"/>
                                          </p:stCondLst>
                                        </p:cTn>
                                        <p:tgtEl>
                                          <p:spTgt spid="22"/>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100"/>
                                        <p:tgtEl>
                                          <p:spTgt spid="21"/>
                                        </p:tgtEl>
                                      </p:cBhvr>
                                    </p:animEffect>
                                    <p:set>
                                      <p:cBhvr>
                                        <p:cTn id="25" dur="1" fill="hold">
                                          <p:stCondLst>
                                            <p:cond delay="99"/>
                                          </p:stCondLst>
                                        </p:cTn>
                                        <p:tgtEl>
                                          <p:spTgt spid="21"/>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100"/>
                                        <p:tgtEl>
                                          <p:spTgt spid="20"/>
                                        </p:tgtEl>
                                      </p:cBhvr>
                                    </p:animEffect>
                                    <p:set>
                                      <p:cBhvr>
                                        <p:cTn id="28" dur="1" fill="hold">
                                          <p:stCondLst>
                                            <p:cond delay="99"/>
                                          </p:stCondLst>
                                        </p:cTn>
                                        <p:tgtEl>
                                          <p:spTgt spid="20"/>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100"/>
                                        <p:tgtEl>
                                          <p:spTgt spid="18"/>
                                        </p:tgtEl>
                                      </p:cBhvr>
                                    </p:animEffect>
                                    <p:set>
                                      <p:cBhvr>
                                        <p:cTn id="31" dur="1" fill="hold">
                                          <p:stCondLst>
                                            <p:cond delay="99"/>
                                          </p:stCondLst>
                                        </p:cTn>
                                        <p:tgtEl>
                                          <p:spTgt spid="18"/>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100"/>
                                        <p:tgtEl>
                                          <p:spTgt spid="1024"/>
                                        </p:tgtEl>
                                      </p:cBhvr>
                                    </p:animEffect>
                                    <p:set>
                                      <p:cBhvr>
                                        <p:cTn id="34" dur="1" fill="hold">
                                          <p:stCondLst>
                                            <p:cond delay="99"/>
                                          </p:stCondLst>
                                        </p:cTn>
                                        <p:tgtEl>
                                          <p:spTgt spid="1024"/>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100"/>
                                        <p:tgtEl>
                                          <p:spTgt spid="31"/>
                                        </p:tgtEl>
                                      </p:cBhvr>
                                    </p:animEffect>
                                    <p:set>
                                      <p:cBhvr>
                                        <p:cTn id="37" dur="1" fill="hold">
                                          <p:stCondLst>
                                            <p:cond delay="99"/>
                                          </p:stCondLst>
                                        </p:cTn>
                                        <p:tgtEl>
                                          <p:spTgt spid="31"/>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100"/>
                                        <p:tgtEl>
                                          <p:spTgt spid="30"/>
                                        </p:tgtEl>
                                      </p:cBhvr>
                                    </p:animEffect>
                                    <p:set>
                                      <p:cBhvr>
                                        <p:cTn id="40" dur="1" fill="hold">
                                          <p:stCondLst>
                                            <p:cond delay="99"/>
                                          </p:stCondLst>
                                        </p:cTn>
                                        <p:tgtEl>
                                          <p:spTgt spid="30"/>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100"/>
                                        <p:tgtEl>
                                          <p:spTgt spid="29"/>
                                        </p:tgtEl>
                                      </p:cBhvr>
                                    </p:animEffect>
                                    <p:set>
                                      <p:cBhvr>
                                        <p:cTn id="43" dur="1" fill="hold">
                                          <p:stCondLst>
                                            <p:cond delay="99"/>
                                          </p:stCondLst>
                                        </p:cTn>
                                        <p:tgtEl>
                                          <p:spTgt spid="29"/>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100"/>
                                        <p:tgtEl>
                                          <p:spTgt spid="28"/>
                                        </p:tgtEl>
                                      </p:cBhvr>
                                    </p:animEffect>
                                    <p:set>
                                      <p:cBhvr>
                                        <p:cTn id="46" dur="1" fill="hold">
                                          <p:stCondLst>
                                            <p:cond delay="99"/>
                                          </p:stCondLst>
                                        </p:cTn>
                                        <p:tgtEl>
                                          <p:spTgt spid="28"/>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100"/>
                                        <p:tgtEl>
                                          <p:spTgt spid="1028"/>
                                        </p:tgtEl>
                                      </p:cBhvr>
                                    </p:animEffect>
                                    <p:set>
                                      <p:cBhvr>
                                        <p:cTn id="49" dur="1" fill="hold">
                                          <p:stCondLst>
                                            <p:cond delay="99"/>
                                          </p:stCondLst>
                                        </p:cTn>
                                        <p:tgtEl>
                                          <p:spTgt spid="1028"/>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100"/>
                                        <p:tgtEl>
                                          <p:spTgt spid="1029"/>
                                        </p:tgtEl>
                                      </p:cBhvr>
                                    </p:animEffect>
                                    <p:set>
                                      <p:cBhvr>
                                        <p:cTn id="52" dur="1" fill="hold">
                                          <p:stCondLst>
                                            <p:cond delay="99"/>
                                          </p:stCondLst>
                                        </p:cTn>
                                        <p:tgtEl>
                                          <p:spTgt spid="1029"/>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100"/>
                                        <p:tgtEl>
                                          <p:spTgt spid="14"/>
                                        </p:tgtEl>
                                      </p:cBhvr>
                                    </p:animEffect>
                                    <p:set>
                                      <p:cBhvr>
                                        <p:cTn id="55" dur="1" fill="hold">
                                          <p:stCondLst>
                                            <p:cond delay="99"/>
                                          </p:stCondLst>
                                        </p:cTn>
                                        <p:tgtEl>
                                          <p:spTgt spid="1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100"/>
                                        <p:tgtEl>
                                          <p:spTgt spid="12"/>
                                        </p:tgtEl>
                                      </p:cBhvr>
                                    </p:animEffect>
                                    <p:set>
                                      <p:cBhvr>
                                        <p:cTn id="58" dur="1" fill="hold">
                                          <p:stCondLst>
                                            <p:cond delay="99"/>
                                          </p:stCondLst>
                                        </p:cTn>
                                        <p:tgtEl>
                                          <p:spTgt spid="12"/>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100"/>
                                        <p:tgtEl>
                                          <p:spTgt spid="13"/>
                                        </p:tgtEl>
                                      </p:cBhvr>
                                    </p:animEffect>
                                    <p:set>
                                      <p:cBhvr>
                                        <p:cTn id="61" dur="1" fill="hold">
                                          <p:stCondLst>
                                            <p:cond delay="99"/>
                                          </p:stCondLst>
                                        </p:cTn>
                                        <p:tgtEl>
                                          <p:spTgt spid="13"/>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100"/>
                                        <p:tgtEl>
                                          <p:spTgt spid="11"/>
                                        </p:tgtEl>
                                      </p:cBhvr>
                                    </p:animEffect>
                                    <p:set>
                                      <p:cBhvr>
                                        <p:cTn id="64" dur="1" fill="hold">
                                          <p:stCondLst>
                                            <p:cond delay="99"/>
                                          </p:stCondLst>
                                        </p:cTn>
                                        <p:tgtEl>
                                          <p:spTgt spid="11"/>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100"/>
                                        <p:tgtEl>
                                          <p:spTgt spid="15"/>
                                        </p:tgtEl>
                                      </p:cBhvr>
                                    </p:animEffect>
                                    <p:set>
                                      <p:cBhvr>
                                        <p:cTn id="67" dur="1" fill="hold">
                                          <p:stCondLst>
                                            <p:cond delay="99"/>
                                          </p:stCondLst>
                                        </p:cTn>
                                        <p:tgtEl>
                                          <p:spTgt spid="15"/>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100"/>
                                        <p:tgtEl>
                                          <p:spTgt spid="4"/>
                                        </p:tgtEl>
                                      </p:cBhvr>
                                    </p:animEffect>
                                    <p:set>
                                      <p:cBhvr>
                                        <p:cTn id="70" dur="1" fill="hold">
                                          <p:stCondLst>
                                            <p:cond delay="99"/>
                                          </p:stCondLst>
                                        </p:cTn>
                                        <p:tgtEl>
                                          <p:spTgt spid="4"/>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100"/>
                                        <p:tgtEl>
                                          <p:spTgt spid="5"/>
                                        </p:tgtEl>
                                      </p:cBhvr>
                                    </p:animEffect>
                                    <p:set>
                                      <p:cBhvr>
                                        <p:cTn id="73" dur="1" fill="hold">
                                          <p:stCondLst>
                                            <p:cond delay="99"/>
                                          </p:stCondLst>
                                        </p:cTn>
                                        <p:tgtEl>
                                          <p:spTgt spid="5"/>
                                        </p:tgtEl>
                                        <p:attrNameLst>
                                          <p:attrName>style.visibility</p:attrName>
                                        </p:attrNameLst>
                                      </p:cBhvr>
                                      <p:to>
                                        <p:strVal val="hidden"/>
                                      </p:to>
                                    </p:set>
                                  </p:childTnLst>
                                </p:cTn>
                              </p:par>
                            </p:childTnLst>
                          </p:cTn>
                        </p:par>
                        <p:par>
                          <p:cTn id="74" fill="hold">
                            <p:stCondLst>
                              <p:cond delay="100"/>
                            </p:stCondLst>
                            <p:childTnLst>
                              <p:par>
                                <p:cTn id="75" presetID="10" presetClass="entr" presetSubtype="0" fill="hold" nodeType="afterEffect">
                                  <p:stCondLst>
                                    <p:cond delay="0"/>
                                  </p:stCondLst>
                                  <p:childTnLst>
                                    <p:set>
                                      <p:cBhvr>
                                        <p:cTn id="76" dur="1" fill="hold">
                                          <p:stCondLst>
                                            <p:cond delay="0"/>
                                          </p:stCondLst>
                                        </p:cTn>
                                        <p:tgtEl>
                                          <p:spTgt spid="1032"/>
                                        </p:tgtEl>
                                        <p:attrNameLst>
                                          <p:attrName>style.visibility</p:attrName>
                                        </p:attrNameLst>
                                      </p:cBhvr>
                                      <p:to>
                                        <p:strVal val="visible"/>
                                      </p:to>
                                    </p:set>
                                    <p:animEffect transition="in" filter="fade">
                                      <p:cBhvr>
                                        <p:cTn id="77" dur="100"/>
                                        <p:tgtEl>
                                          <p:spTgt spid="1032"/>
                                        </p:tgtEl>
                                      </p:cBhvr>
                                    </p:animEffect>
                                  </p:childTnLst>
                                </p:cTn>
                              </p:par>
                              <p:par>
                                <p:cTn id="78" presetID="10" presetClass="entr" presetSubtype="0" fill="hold" nodeType="withEffect">
                                  <p:stCondLst>
                                    <p:cond delay="0"/>
                                  </p:stCondLst>
                                  <p:childTnLst>
                                    <p:set>
                                      <p:cBhvr>
                                        <p:cTn id="79" dur="1" fill="hold">
                                          <p:stCondLst>
                                            <p:cond delay="0"/>
                                          </p:stCondLst>
                                        </p:cTn>
                                        <p:tgtEl>
                                          <p:spTgt spid="1036"/>
                                        </p:tgtEl>
                                        <p:attrNameLst>
                                          <p:attrName>style.visibility</p:attrName>
                                        </p:attrNameLst>
                                      </p:cBhvr>
                                      <p:to>
                                        <p:strVal val="visible"/>
                                      </p:to>
                                    </p:set>
                                    <p:animEffect transition="in" filter="fade">
                                      <p:cBhvr>
                                        <p:cTn id="80" dur="100"/>
                                        <p:tgtEl>
                                          <p:spTgt spid="1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4" grpId="0" animBg="1"/>
      <p:bldP spid="5" grpId="0" animBg="1"/>
      <p:bldP spid="11" grpId="0"/>
      <p:bldP spid="15" grpId="0"/>
      <p:bldP spid="18" grpId="0"/>
      <p:bldP spid="20" grpId="0"/>
      <p:bldP spid="21" grpId="0"/>
      <p:bldP spid="22" grpId="0"/>
      <p:bldP spid="23" grpId="0"/>
      <p:bldP spid="24" grpId="0"/>
      <p:bldP spid="25" grpId="0"/>
      <p:bldP spid="28" grpId="0"/>
      <p:bldP spid="29" grpId="0"/>
      <p:bldP spid="30" grpId="0"/>
      <p:bldP spid="31" grpId="0"/>
      <p:bldP spid="1024" grpId="0"/>
      <p:bldP spid="1028" grpId="0"/>
      <p:bldP spid="102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372844" y="353159"/>
            <a:ext cx="3581444"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Benchmark Results</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Test Results</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6" name="Title 1">
            <a:extLst>
              <a:ext uri="{FF2B5EF4-FFF2-40B4-BE49-F238E27FC236}">
                <a16:creationId xmlns:a16="http://schemas.microsoft.com/office/drawing/2014/main" id="{2068489D-CC5E-C5FE-FD1F-C1CD11AF0A62}"/>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Package Structure</a:t>
            </a:r>
            <a:endParaRPr lang="en-US" sz="2400" dirty="0">
              <a:solidFill>
                <a:srgbClr val="A27B00"/>
              </a:solidFill>
              <a:latin typeface="Arial" panose="020B0604020202020204" pitchFamily="34" charset="0"/>
              <a:cs typeface="Arial" panose="020B0604020202020204" pitchFamily="34" charset="0"/>
            </a:endParaRPr>
          </a:p>
        </p:txBody>
      </p:sp>
      <p:pic>
        <p:nvPicPr>
          <p:cNvPr id="1027" name="Picture 1026">
            <a:extLst>
              <a:ext uri="{FF2B5EF4-FFF2-40B4-BE49-F238E27FC236}">
                <a16:creationId xmlns:a16="http://schemas.microsoft.com/office/drawing/2014/main" id="{9448308C-BC57-4C4F-92C8-3D958F7EED85}"/>
              </a:ext>
            </a:extLst>
          </p:cNvPr>
          <p:cNvPicPr>
            <a:picLocks noChangeAspect="1"/>
          </p:cNvPicPr>
          <p:nvPr/>
        </p:nvPicPr>
        <p:blipFill>
          <a:blip r:embed="rId3"/>
          <a:stretch>
            <a:fillRect/>
          </a:stretch>
        </p:blipFill>
        <p:spPr>
          <a:xfrm>
            <a:off x="6565923" y="2277826"/>
            <a:ext cx="5500059" cy="3804552"/>
          </a:xfrm>
          <a:prstGeom prst="rect">
            <a:avLst/>
          </a:prstGeom>
        </p:spPr>
      </p:pic>
      <p:pic>
        <p:nvPicPr>
          <p:cNvPr id="1028" name="Picture 1027">
            <a:extLst>
              <a:ext uri="{FF2B5EF4-FFF2-40B4-BE49-F238E27FC236}">
                <a16:creationId xmlns:a16="http://schemas.microsoft.com/office/drawing/2014/main" id="{A6B027A6-626E-8139-29EC-151560FCC5F7}"/>
              </a:ext>
            </a:extLst>
          </p:cNvPr>
          <p:cNvPicPr>
            <a:picLocks noChangeAspect="1"/>
          </p:cNvPicPr>
          <p:nvPr/>
        </p:nvPicPr>
        <p:blipFill>
          <a:blip r:embed="rId4"/>
          <a:stretch>
            <a:fillRect/>
          </a:stretch>
        </p:blipFill>
        <p:spPr>
          <a:xfrm>
            <a:off x="335280" y="1675316"/>
            <a:ext cx="6068395" cy="4873829"/>
          </a:xfrm>
          <a:prstGeom prst="rect">
            <a:avLst/>
          </a:prstGeom>
        </p:spPr>
      </p:pic>
      <p:grpSp>
        <p:nvGrpSpPr>
          <p:cNvPr id="1029" name="Group 1028">
            <a:extLst>
              <a:ext uri="{FF2B5EF4-FFF2-40B4-BE49-F238E27FC236}">
                <a16:creationId xmlns:a16="http://schemas.microsoft.com/office/drawing/2014/main" id="{BD126AD6-0F1E-D5AC-5F56-102CD1214660}"/>
              </a:ext>
            </a:extLst>
          </p:cNvPr>
          <p:cNvGrpSpPr/>
          <p:nvPr/>
        </p:nvGrpSpPr>
        <p:grpSpPr>
          <a:xfrm>
            <a:off x="6742103" y="1738773"/>
            <a:ext cx="5042862" cy="4879767"/>
            <a:chOff x="6742103" y="1738773"/>
            <a:chExt cx="5042862" cy="4879767"/>
          </a:xfrm>
        </p:grpSpPr>
        <p:grpSp>
          <p:nvGrpSpPr>
            <p:cNvPr id="1030" name="Group 1029">
              <a:extLst>
                <a:ext uri="{FF2B5EF4-FFF2-40B4-BE49-F238E27FC236}">
                  <a16:creationId xmlns:a16="http://schemas.microsoft.com/office/drawing/2014/main" id="{D6B84FA8-67F2-FFB5-1013-C74A87C49D56}"/>
                </a:ext>
              </a:extLst>
            </p:cNvPr>
            <p:cNvGrpSpPr/>
            <p:nvPr/>
          </p:nvGrpSpPr>
          <p:grpSpPr>
            <a:xfrm>
              <a:off x="6742103" y="1738773"/>
              <a:ext cx="5042862" cy="4879767"/>
              <a:chOff x="6742103" y="1938828"/>
              <a:chExt cx="5042862" cy="4879767"/>
            </a:xfrm>
          </p:grpSpPr>
          <p:pic>
            <p:nvPicPr>
              <p:cNvPr id="1043" name="Picture 1042">
                <a:extLst>
                  <a:ext uri="{FF2B5EF4-FFF2-40B4-BE49-F238E27FC236}">
                    <a16:creationId xmlns:a16="http://schemas.microsoft.com/office/drawing/2014/main" id="{B5128977-AE7F-0332-CE55-5351494951B1}"/>
                  </a:ext>
                </a:extLst>
              </p:cNvPr>
              <p:cNvPicPr>
                <a:picLocks noChangeAspect="1"/>
              </p:cNvPicPr>
              <p:nvPr/>
            </p:nvPicPr>
            <p:blipFill>
              <a:blip r:embed="rId5"/>
              <a:stretch>
                <a:fillRect/>
              </a:stretch>
            </p:blipFill>
            <p:spPr>
              <a:xfrm>
                <a:off x="7132688" y="1938828"/>
                <a:ext cx="4652277" cy="2049765"/>
              </a:xfrm>
              <a:prstGeom prst="rect">
                <a:avLst/>
              </a:prstGeom>
            </p:spPr>
          </p:pic>
          <p:pic>
            <p:nvPicPr>
              <p:cNvPr id="1044" name="Picture 1043">
                <a:extLst>
                  <a:ext uri="{FF2B5EF4-FFF2-40B4-BE49-F238E27FC236}">
                    <a16:creationId xmlns:a16="http://schemas.microsoft.com/office/drawing/2014/main" id="{97C9B66A-7780-17C3-4092-DB926FBAA6EA}"/>
                  </a:ext>
                </a:extLst>
              </p:cNvPr>
              <p:cNvPicPr>
                <a:picLocks noChangeAspect="1"/>
              </p:cNvPicPr>
              <p:nvPr/>
            </p:nvPicPr>
            <p:blipFill>
              <a:blip r:embed="rId6"/>
              <a:stretch>
                <a:fillRect/>
              </a:stretch>
            </p:blipFill>
            <p:spPr>
              <a:xfrm>
                <a:off x="7123163" y="4082972"/>
                <a:ext cx="4652277" cy="2104190"/>
              </a:xfrm>
              <a:prstGeom prst="rect">
                <a:avLst/>
              </a:prstGeom>
            </p:spPr>
          </p:pic>
          <p:sp>
            <p:nvSpPr>
              <p:cNvPr id="1045" name="TextBox 1044">
                <a:extLst>
                  <a:ext uri="{FF2B5EF4-FFF2-40B4-BE49-F238E27FC236}">
                    <a16:creationId xmlns:a16="http://schemas.microsoft.com/office/drawing/2014/main" id="{A81F4D56-D53E-7FD8-79C7-B7F840BCF828}"/>
                  </a:ext>
                </a:extLst>
              </p:cNvPr>
              <p:cNvSpPr txBox="1"/>
              <p:nvPr/>
            </p:nvSpPr>
            <p:spPr>
              <a:xfrm>
                <a:off x="7669530" y="6418485"/>
                <a:ext cx="396262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Reuse Factor</a:t>
                </a:r>
              </a:p>
            </p:txBody>
          </p:sp>
          <p:sp>
            <p:nvSpPr>
              <p:cNvPr id="1046" name="TextBox 1045">
                <a:extLst>
                  <a:ext uri="{FF2B5EF4-FFF2-40B4-BE49-F238E27FC236}">
                    <a16:creationId xmlns:a16="http://schemas.microsoft.com/office/drawing/2014/main" id="{CAB74097-04AF-D14B-1185-09BF7354575B}"/>
                  </a:ext>
                </a:extLst>
              </p:cNvPr>
              <p:cNvSpPr txBox="1"/>
              <p:nvPr/>
            </p:nvSpPr>
            <p:spPr>
              <a:xfrm rot="16200000">
                <a:off x="4960848" y="4007475"/>
                <a:ext cx="396262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Cycles</a:t>
                </a:r>
              </a:p>
            </p:txBody>
          </p:sp>
        </p:grpSp>
        <p:sp>
          <p:nvSpPr>
            <p:cNvPr id="1032" name="TextBox 1031">
              <a:extLst>
                <a:ext uri="{FF2B5EF4-FFF2-40B4-BE49-F238E27FC236}">
                  <a16:creationId xmlns:a16="http://schemas.microsoft.com/office/drawing/2014/main" id="{2738DBA4-5F51-8EFB-1D50-267D13B0C366}"/>
                </a:ext>
              </a:extLst>
            </p:cNvPr>
            <p:cNvSpPr txBox="1"/>
            <p:nvPr/>
          </p:nvSpPr>
          <p:spPr>
            <a:xfrm>
              <a:off x="7879311" y="5847591"/>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a:t>
              </a:r>
            </a:p>
          </p:txBody>
        </p:sp>
        <p:sp>
          <p:nvSpPr>
            <p:cNvPr id="1034" name="TextBox 1033">
              <a:extLst>
                <a:ext uri="{FF2B5EF4-FFF2-40B4-BE49-F238E27FC236}">
                  <a16:creationId xmlns:a16="http://schemas.microsoft.com/office/drawing/2014/main" id="{0C043705-2B0D-05C6-55C2-48EADD9AB761}"/>
                </a:ext>
              </a:extLst>
            </p:cNvPr>
            <p:cNvSpPr txBox="1"/>
            <p:nvPr/>
          </p:nvSpPr>
          <p:spPr>
            <a:xfrm>
              <a:off x="8427677" y="5847591"/>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2</a:t>
              </a:r>
            </a:p>
          </p:txBody>
        </p:sp>
        <p:sp>
          <p:nvSpPr>
            <p:cNvPr id="1036" name="TextBox 1035">
              <a:extLst>
                <a:ext uri="{FF2B5EF4-FFF2-40B4-BE49-F238E27FC236}">
                  <a16:creationId xmlns:a16="http://schemas.microsoft.com/office/drawing/2014/main" id="{78D0326D-219A-9FDD-7955-6EA85951160F}"/>
                </a:ext>
              </a:extLst>
            </p:cNvPr>
            <p:cNvSpPr txBox="1"/>
            <p:nvPr/>
          </p:nvSpPr>
          <p:spPr>
            <a:xfrm>
              <a:off x="8938262" y="5853704"/>
              <a:ext cx="39397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4</a:t>
              </a:r>
            </a:p>
          </p:txBody>
        </p:sp>
        <p:sp>
          <p:nvSpPr>
            <p:cNvPr id="1038" name="TextBox 1037">
              <a:extLst>
                <a:ext uri="{FF2B5EF4-FFF2-40B4-BE49-F238E27FC236}">
                  <a16:creationId xmlns:a16="http://schemas.microsoft.com/office/drawing/2014/main" id="{234CCAD1-020C-B5B9-817C-FBBCC78A9AF8}"/>
                </a:ext>
              </a:extLst>
            </p:cNvPr>
            <p:cNvSpPr txBox="1"/>
            <p:nvPr/>
          </p:nvSpPr>
          <p:spPr>
            <a:xfrm>
              <a:off x="9475198" y="5853704"/>
              <a:ext cx="3939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8</a:t>
              </a:r>
              <a:endParaRPr lang="en-US" sz="2000" dirty="0">
                <a:latin typeface="Arial" panose="020B0604020202020204" pitchFamily="34" charset="0"/>
                <a:cs typeface="Arial" panose="020B0604020202020204" pitchFamily="34" charset="0"/>
              </a:endParaRPr>
            </a:p>
          </p:txBody>
        </p:sp>
        <p:sp>
          <p:nvSpPr>
            <p:cNvPr id="1040" name="TextBox 1039">
              <a:extLst>
                <a:ext uri="{FF2B5EF4-FFF2-40B4-BE49-F238E27FC236}">
                  <a16:creationId xmlns:a16="http://schemas.microsoft.com/office/drawing/2014/main" id="{E7686114-8628-482A-631A-FC7706662994}"/>
                </a:ext>
              </a:extLst>
            </p:cNvPr>
            <p:cNvSpPr txBox="1"/>
            <p:nvPr/>
          </p:nvSpPr>
          <p:spPr>
            <a:xfrm>
              <a:off x="9894310" y="5854735"/>
              <a:ext cx="604232"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16</a:t>
              </a:r>
            </a:p>
          </p:txBody>
        </p:sp>
        <p:sp>
          <p:nvSpPr>
            <p:cNvPr id="1041" name="TextBox 1040">
              <a:extLst>
                <a:ext uri="{FF2B5EF4-FFF2-40B4-BE49-F238E27FC236}">
                  <a16:creationId xmlns:a16="http://schemas.microsoft.com/office/drawing/2014/main" id="{02F490E5-B65E-65AD-F73F-65D7ABFCB786}"/>
                </a:ext>
              </a:extLst>
            </p:cNvPr>
            <p:cNvSpPr txBox="1"/>
            <p:nvPr/>
          </p:nvSpPr>
          <p:spPr>
            <a:xfrm>
              <a:off x="10443157" y="5854735"/>
              <a:ext cx="603270" cy="400110"/>
            </a:xfrm>
            <a:prstGeom prst="rect">
              <a:avLst/>
            </a:prstGeom>
            <a:noFill/>
          </p:spPr>
          <p:txBody>
            <a:bodyPr wrap="square">
              <a:spAutoFit/>
            </a:bodyPr>
            <a:lstStyle/>
            <a:p>
              <a:pPr algn="ctr"/>
              <a:r>
                <a:rPr lang="fr-CA" sz="2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2</a:t>
              </a:r>
            </a:p>
          </p:txBody>
        </p:sp>
        <p:sp>
          <p:nvSpPr>
            <p:cNvPr id="1042" name="TextBox 1041">
              <a:extLst>
                <a:ext uri="{FF2B5EF4-FFF2-40B4-BE49-F238E27FC236}">
                  <a16:creationId xmlns:a16="http://schemas.microsoft.com/office/drawing/2014/main" id="{3B857382-3639-A9F7-B4E0-4BFF50616F9E}"/>
                </a:ext>
              </a:extLst>
            </p:cNvPr>
            <p:cNvSpPr txBox="1"/>
            <p:nvPr/>
          </p:nvSpPr>
          <p:spPr>
            <a:xfrm>
              <a:off x="10939549" y="5860848"/>
              <a:ext cx="631656"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64</a:t>
              </a:r>
            </a:p>
          </p:txBody>
        </p:sp>
      </p:grpSp>
      <p:cxnSp>
        <p:nvCxnSpPr>
          <p:cNvPr id="1047" name="Straight Connector 1046">
            <a:extLst>
              <a:ext uri="{FF2B5EF4-FFF2-40B4-BE49-F238E27FC236}">
                <a16:creationId xmlns:a16="http://schemas.microsoft.com/office/drawing/2014/main" id="{23818E55-DA2D-01EA-66A1-B5208B020159}"/>
              </a:ext>
            </a:extLst>
          </p:cNvPr>
          <p:cNvCxnSpPr>
            <a:cxnSpLocks/>
          </p:cNvCxnSpPr>
          <p:nvPr/>
        </p:nvCxnSpPr>
        <p:spPr>
          <a:xfrm>
            <a:off x="2024123" y="1704048"/>
            <a:ext cx="0" cy="4829224"/>
          </a:xfrm>
          <a:prstGeom prst="line">
            <a:avLst/>
          </a:prstGeom>
          <a:ln w="12700"/>
        </p:spPr>
        <p:style>
          <a:lnRef idx="1">
            <a:schemeClr val="dk1"/>
          </a:lnRef>
          <a:fillRef idx="0">
            <a:schemeClr val="dk1"/>
          </a:fillRef>
          <a:effectRef idx="0">
            <a:schemeClr val="dk1"/>
          </a:effectRef>
          <a:fontRef idx="minor">
            <a:schemeClr val="tx1"/>
          </a:fontRef>
        </p:style>
      </p:cxnSp>
      <p:cxnSp>
        <p:nvCxnSpPr>
          <p:cNvPr id="1048" name="Straight Connector 1047">
            <a:extLst>
              <a:ext uri="{FF2B5EF4-FFF2-40B4-BE49-F238E27FC236}">
                <a16:creationId xmlns:a16="http://schemas.microsoft.com/office/drawing/2014/main" id="{B063D04F-ACA8-4FB7-6653-B0330F16566C}"/>
              </a:ext>
            </a:extLst>
          </p:cNvPr>
          <p:cNvCxnSpPr>
            <a:cxnSpLocks/>
          </p:cNvCxnSpPr>
          <p:nvPr/>
        </p:nvCxnSpPr>
        <p:spPr>
          <a:xfrm>
            <a:off x="175260" y="2711316"/>
            <a:ext cx="622841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51" name="Straight Connector 1050">
            <a:extLst>
              <a:ext uri="{FF2B5EF4-FFF2-40B4-BE49-F238E27FC236}">
                <a16:creationId xmlns:a16="http://schemas.microsoft.com/office/drawing/2014/main" id="{EE06765D-D4AA-41EF-818C-2E67DAE3E0FF}"/>
              </a:ext>
            </a:extLst>
          </p:cNvPr>
          <p:cNvCxnSpPr>
            <a:cxnSpLocks/>
          </p:cNvCxnSpPr>
          <p:nvPr/>
        </p:nvCxnSpPr>
        <p:spPr>
          <a:xfrm>
            <a:off x="4224758" y="1717995"/>
            <a:ext cx="0" cy="4829224"/>
          </a:xfrm>
          <a:prstGeom prst="line">
            <a:avLst/>
          </a:prstGeom>
          <a:ln w="12700"/>
        </p:spPr>
        <p:style>
          <a:lnRef idx="1">
            <a:schemeClr val="dk1"/>
          </a:lnRef>
          <a:fillRef idx="0">
            <a:schemeClr val="dk1"/>
          </a:fillRef>
          <a:effectRef idx="0">
            <a:schemeClr val="dk1"/>
          </a:effectRef>
          <a:fontRef idx="minor">
            <a:schemeClr val="tx1"/>
          </a:fontRef>
        </p:style>
      </p:cxnSp>
      <p:sp>
        <p:nvSpPr>
          <p:cNvPr id="1056" name="TextBox 1055">
            <a:extLst>
              <a:ext uri="{FF2B5EF4-FFF2-40B4-BE49-F238E27FC236}">
                <a16:creationId xmlns:a16="http://schemas.microsoft.com/office/drawing/2014/main" id="{E4BF157E-BB13-2164-86FB-13FAE683556B}"/>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11</a:t>
            </a:r>
            <a:endParaRPr lang="en-US" sz="2400" dirty="0">
              <a:solidFill>
                <a:schemeClr val="bg1"/>
              </a:solidFill>
            </a:endParaRPr>
          </a:p>
        </p:txBody>
      </p:sp>
      <p:grpSp>
        <p:nvGrpSpPr>
          <p:cNvPr id="1057" name="Group 1056">
            <a:extLst>
              <a:ext uri="{FF2B5EF4-FFF2-40B4-BE49-F238E27FC236}">
                <a16:creationId xmlns:a16="http://schemas.microsoft.com/office/drawing/2014/main" id="{FE8A4E7C-906D-8C0F-62DD-E63A5BBC0A7F}"/>
              </a:ext>
            </a:extLst>
          </p:cNvPr>
          <p:cNvGrpSpPr/>
          <p:nvPr/>
        </p:nvGrpSpPr>
        <p:grpSpPr>
          <a:xfrm>
            <a:off x="11483652" y="76953"/>
            <a:ext cx="743073" cy="510450"/>
            <a:chOff x="11448927" y="76953"/>
            <a:chExt cx="743073" cy="510450"/>
          </a:xfrm>
        </p:grpSpPr>
        <p:sp>
          <p:nvSpPr>
            <p:cNvPr id="1058" name="TextBox 1057">
              <a:extLst>
                <a:ext uri="{FF2B5EF4-FFF2-40B4-BE49-F238E27FC236}">
                  <a16:creationId xmlns:a16="http://schemas.microsoft.com/office/drawing/2014/main" id="{60804D3E-CE0E-8F67-A5A8-61CDD3A208CC}"/>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59" name="TextBox 1058">
              <a:extLst>
                <a:ext uri="{FF2B5EF4-FFF2-40B4-BE49-F238E27FC236}">
                  <a16:creationId xmlns:a16="http://schemas.microsoft.com/office/drawing/2014/main" id="{76CF344F-B15D-B66E-9EC0-C0009739C0D1}"/>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2191162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
                                        <p:tgtEl>
                                          <p:spTgt spid="1029"/>
                                        </p:tgtEl>
                                      </p:cBhvr>
                                    </p:animEffect>
                                    <p:set>
                                      <p:cBhvr>
                                        <p:cTn id="12" dur="1" fill="hold">
                                          <p:stCondLst>
                                            <p:cond delay="99"/>
                                          </p:stCondLst>
                                        </p:cTn>
                                        <p:tgtEl>
                                          <p:spTgt spid="1029"/>
                                        </p:tgtEl>
                                        <p:attrNameLst>
                                          <p:attrName>style.visibility</p:attrName>
                                        </p:attrNameLst>
                                      </p:cBhvr>
                                      <p:to>
                                        <p:strVal val="hidden"/>
                                      </p:to>
                                    </p:set>
                                  </p:childTnLst>
                                </p:cTn>
                              </p:par>
                            </p:childTnLst>
                          </p:cTn>
                        </p:par>
                        <p:par>
                          <p:cTn id="13" fill="hold">
                            <p:stCondLst>
                              <p:cond delay="100"/>
                            </p:stCondLst>
                            <p:childTnLst>
                              <p:par>
                                <p:cTn id="14" presetID="10" presetClass="entr" presetSubtype="0" fill="hold" nodeType="afterEffect">
                                  <p:stCondLst>
                                    <p:cond delay="0"/>
                                  </p:stCondLst>
                                  <p:childTnLst>
                                    <p:set>
                                      <p:cBhvr>
                                        <p:cTn id="15" dur="1" fill="hold">
                                          <p:stCondLst>
                                            <p:cond delay="0"/>
                                          </p:stCondLst>
                                        </p:cTn>
                                        <p:tgtEl>
                                          <p:spTgt spid="1027"/>
                                        </p:tgtEl>
                                        <p:attrNameLst>
                                          <p:attrName>style.visibility</p:attrName>
                                        </p:attrNameLst>
                                      </p:cBhvr>
                                      <p:to>
                                        <p:strVal val="visible"/>
                                      </p:to>
                                    </p:set>
                                    <p:animEffect transition="in" filter="fade">
                                      <p:cBhvr>
                                        <p:cTn id="16" dur="1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372844" y="353159"/>
            <a:ext cx="3581444"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Package Structure</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Bench. Results</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6" name="Title 1">
            <a:extLst>
              <a:ext uri="{FF2B5EF4-FFF2-40B4-BE49-F238E27FC236}">
                <a16:creationId xmlns:a16="http://schemas.microsoft.com/office/drawing/2014/main" id="{2068489D-CC5E-C5FE-FD1F-C1CD11AF0A62}"/>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Quick Demo</a:t>
            </a:r>
            <a:endParaRPr lang="en-US" sz="2400" dirty="0">
              <a:solidFill>
                <a:srgbClr val="A27B00"/>
              </a:solidFill>
              <a:latin typeface="Arial" panose="020B0604020202020204" pitchFamily="34" charset="0"/>
              <a:cs typeface="Arial" panose="020B0604020202020204" pitchFamily="34" charset="0"/>
            </a:endParaRPr>
          </a:p>
        </p:txBody>
      </p:sp>
      <p:pic>
        <p:nvPicPr>
          <p:cNvPr id="4" name="Graphic 3">
            <a:hlinkClick r:id="rId3"/>
            <a:extLst>
              <a:ext uri="{FF2B5EF4-FFF2-40B4-BE49-F238E27FC236}">
                <a16:creationId xmlns:a16="http://schemas.microsoft.com/office/drawing/2014/main" id="{581514C3-0DDE-707B-D585-851C0A0FE9A2}"/>
              </a:ext>
            </a:extLst>
          </p:cNvPr>
          <p:cNvPicPr>
            <a:picLocks noChangeAspect="1"/>
          </p:cNvPicPr>
          <p:nvPr/>
        </p:nvPicPr>
        <p:blipFill>
          <a:blip r:embed="rId4">
            <a:extLst>
              <a:ext uri="{96DAC541-7B7A-43D3-8B79-37D633B846F1}">
                <asvg:svgBlip xmlns:asvg="http://schemas.microsoft.com/office/drawing/2016/SVG/main" r:embed="rId5"/>
              </a:ext>
            </a:extLst>
          </a:blip>
          <a:srcRect l="7374" t="6681" r="7374" b="6681"/>
          <a:stretch/>
        </p:blipFill>
        <p:spPr>
          <a:xfrm>
            <a:off x="7785753" y="1764666"/>
            <a:ext cx="3001852" cy="3050662"/>
          </a:xfrm>
          <a:prstGeom prst="rect">
            <a:avLst/>
          </a:prstGeom>
        </p:spPr>
      </p:pic>
      <p:graphicFrame>
        <p:nvGraphicFramePr>
          <p:cNvPr id="5" name="Diagram 4">
            <a:extLst>
              <a:ext uri="{FF2B5EF4-FFF2-40B4-BE49-F238E27FC236}">
                <a16:creationId xmlns:a16="http://schemas.microsoft.com/office/drawing/2014/main" id="{E954BA21-C90D-1224-82CE-7F77EDFE917F}"/>
              </a:ext>
            </a:extLst>
          </p:cNvPr>
          <p:cNvGraphicFramePr/>
          <p:nvPr>
            <p:extLst>
              <p:ext uri="{D42A27DB-BD31-4B8C-83A1-F6EECF244321}">
                <p14:modId xmlns:p14="http://schemas.microsoft.com/office/powerpoint/2010/main" val="3863431964"/>
              </p:ext>
            </p:extLst>
          </p:nvPr>
        </p:nvGraphicFramePr>
        <p:xfrm>
          <a:off x="-1898573" y="1797352"/>
          <a:ext cx="8872020" cy="477116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7" name="TextBox 16">
            <a:extLst>
              <a:ext uri="{FF2B5EF4-FFF2-40B4-BE49-F238E27FC236}">
                <a16:creationId xmlns:a16="http://schemas.microsoft.com/office/drawing/2014/main" id="{E8D648A3-DB8D-9E43-E6DE-8E6A3653502F}"/>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12</a:t>
            </a:r>
            <a:endParaRPr lang="en-US" sz="2400" dirty="0">
              <a:solidFill>
                <a:schemeClr val="bg1"/>
              </a:solidFill>
            </a:endParaRPr>
          </a:p>
        </p:txBody>
      </p:sp>
      <p:grpSp>
        <p:nvGrpSpPr>
          <p:cNvPr id="18" name="Group 17">
            <a:extLst>
              <a:ext uri="{FF2B5EF4-FFF2-40B4-BE49-F238E27FC236}">
                <a16:creationId xmlns:a16="http://schemas.microsoft.com/office/drawing/2014/main" id="{1CC04609-92C0-16F5-262B-72B37A5F15EB}"/>
              </a:ext>
            </a:extLst>
          </p:cNvPr>
          <p:cNvGrpSpPr/>
          <p:nvPr/>
        </p:nvGrpSpPr>
        <p:grpSpPr>
          <a:xfrm>
            <a:off x="11483652" y="76953"/>
            <a:ext cx="743073" cy="510450"/>
            <a:chOff x="11448927" y="76953"/>
            <a:chExt cx="743073" cy="510450"/>
          </a:xfrm>
        </p:grpSpPr>
        <p:sp>
          <p:nvSpPr>
            <p:cNvPr id="19" name="TextBox 18">
              <a:extLst>
                <a:ext uri="{FF2B5EF4-FFF2-40B4-BE49-F238E27FC236}">
                  <a16:creationId xmlns:a16="http://schemas.microsoft.com/office/drawing/2014/main" id="{7C9EC944-D7DD-DB52-E6BB-2230E6AB0F65}"/>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20" name="TextBox 19">
              <a:extLst>
                <a:ext uri="{FF2B5EF4-FFF2-40B4-BE49-F238E27FC236}">
                  <a16:creationId xmlns:a16="http://schemas.microsoft.com/office/drawing/2014/main" id="{432F27E0-411E-95AF-47C5-3666DC548245}"/>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pic>
        <p:nvPicPr>
          <p:cNvPr id="22" name="Picture 21">
            <a:extLst>
              <a:ext uri="{FF2B5EF4-FFF2-40B4-BE49-F238E27FC236}">
                <a16:creationId xmlns:a16="http://schemas.microsoft.com/office/drawing/2014/main" id="{85343CCA-C996-BB99-EB25-3769CE6B408C}"/>
              </a:ext>
            </a:extLst>
          </p:cNvPr>
          <p:cNvPicPr>
            <a:picLocks noChangeAspect="1"/>
          </p:cNvPicPr>
          <p:nvPr/>
        </p:nvPicPr>
        <p:blipFill>
          <a:blip r:embed="rId11"/>
          <a:stretch>
            <a:fillRect/>
          </a:stretch>
        </p:blipFill>
        <p:spPr>
          <a:xfrm>
            <a:off x="7263204" y="5015552"/>
            <a:ext cx="4089730" cy="1663245"/>
          </a:xfrm>
          <a:prstGeom prst="rect">
            <a:avLst/>
          </a:prstGeom>
        </p:spPr>
      </p:pic>
    </p:spTree>
    <p:extLst>
      <p:ext uri="{BB962C8B-B14F-4D97-AF65-F5344CB8AC3E}">
        <p14:creationId xmlns:p14="http://schemas.microsoft.com/office/powerpoint/2010/main" val="21267607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372844" y="353159"/>
            <a:ext cx="3581444"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Quick Demo</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Package Structure</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6" name="TextBox 5">
            <a:extLst>
              <a:ext uri="{FF2B5EF4-FFF2-40B4-BE49-F238E27FC236}">
                <a16:creationId xmlns:a16="http://schemas.microsoft.com/office/drawing/2014/main" id="{DE24CB54-C3CA-2F40-F47D-4F7A9EB5FD1A}"/>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13</a:t>
            </a:r>
            <a:endParaRPr lang="en-US" sz="2400" dirty="0">
              <a:solidFill>
                <a:schemeClr val="bg1"/>
              </a:solidFill>
            </a:endParaRPr>
          </a:p>
        </p:txBody>
      </p:sp>
      <p:grpSp>
        <p:nvGrpSpPr>
          <p:cNvPr id="7" name="Group 6">
            <a:extLst>
              <a:ext uri="{FF2B5EF4-FFF2-40B4-BE49-F238E27FC236}">
                <a16:creationId xmlns:a16="http://schemas.microsoft.com/office/drawing/2014/main" id="{B90347FC-6E5A-E8C7-31E8-50EAB84CB6A6}"/>
              </a:ext>
            </a:extLst>
          </p:cNvPr>
          <p:cNvGrpSpPr/>
          <p:nvPr/>
        </p:nvGrpSpPr>
        <p:grpSpPr>
          <a:xfrm>
            <a:off x="11483652" y="76953"/>
            <a:ext cx="743073" cy="510450"/>
            <a:chOff x="11448927" y="76953"/>
            <a:chExt cx="743073" cy="510450"/>
          </a:xfrm>
        </p:grpSpPr>
        <p:sp>
          <p:nvSpPr>
            <p:cNvPr id="9" name="TextBox 8">
              <a:extLst>
                <a:ext uri="{FF2B5EF4-FFF2-40B4-BE49-F238E27FC236}">
                  <a16:creationId xmlns:a16="http://schemas.microsoft.com/office/drawing/2014/main" id="{6BAE1BF1-02FB-C729-8B63-28084FC80D36}"/>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 name="TextBox 9">
              <a:extLst>
                <a:ext uri="{FF2B5EF4-FFF2-40B4-BE49-F238E27FC236}">
                  <a16:creationId xmlns:a16="http://schemas.microsoft.com/office/drawing/2014/main" id="{3CCF20F5-F7A8-C936-38F8-1F13FF3A28AD}"/>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
        <p:nvSpPr>
          <p:cNvPr id="16" name="Title 1">
            <a:extLst>
              <a:ext uri="{FF2B5EF4-FFF2-40B4-BE49-F238E27FC236}">
                <a16:creationId xmlns:a16="http://schemas.microsoft.com/office/drawing/2014/main" id="{2068489D-CC5E-C5FE-FD1F-C1CD11AF0A62}"/>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Outlook</a:t>
            </a:r>
            <a:endParaRPr lang="en-US" sz="2400" dirty="0">
              <a:solidFill>
                <a:srgbClr val="A27B00"/>
              </a:solidFill>
              <a:latin typeface="Arial" panose="020B0604020202020204" pitchFamily="34" charset="0"/>
              <a:cs typeface="Arial" panose="020B0604020202020204" pitchFamily="34" charset="0"/>
            </a:endParaRPr>
          </a:p>
        </p:txBody>
      </p:sp>
      <p:pic>
        <p:nvPicPr>
          <p:cNvPr id="1038" name="17.10.2024_11.09.15_REC">
            <a:hlinkClick r:id="" action="ppaction://media"/>
            <a:extLst>
              <a:ext uri="{FF2B5EF4-FFF2-40B4-BE49-F238E27FC236}">
                <a16:creationId xmlns:a16="http://schemas.microsoft.com/office/drawing/2014/main" id="{A224C49F-F013-D2D7-9634-E415CF78EC28}"/>
              </a:ext>
            </a:extLst>
          </p:cNvPr>
          <p:cNvPicPr>
            <a:picLocks noChangeAspect="1"/>
          </p:cNvPicPr>
          <p:nvPr>
            <a:videoFile r:link="rId1"/>
            <p:extLst>
              <p:ext uri="{DAA4B4D4-6D71-4841-9C94-3DE7FCFB9230}">
                <p14:media xmlns:p14="http://schemas.microsoft.com/office/powerpoint/2010/main" r:embed="rId2">
                  <p14:trim end="2465"/>
                </p14:media>
              </p:ext>
            </p:extLst>
          </p:nvPr>
        </p:nvPicPr>
        <p:blipFill>
          <a:blip r:embed="rId5"/>
          <a:stretch>
            <a:fillRect/>
          </a:stretch>
        </p:blipFill>
        <p:spPr>
          <a:xfrm>
            <a:off x="2850730" y="1911207"/>
            <a:ext cx="6227514" cy="4629942"/>
          </a:xfrm>
          <a:prstGeom prst="rect">
            <a:avLst/>
          </a:prstGeom>
        </p:spPr>
      </p:pic>
      <p:sp>
        <p:nvSpPr>
          <p:cNvPr id="12" name="TextBox 11">
            <a:extLst>
              <a:ext uri="{FF2B5EF4-FFF2-40B4-BE49-F238E27FC236}">
                <a16:creationId xmlns:a16="http://schemas.microsoft.com/office/drawing/2014/main" id="{248BEF9C-404B-F231-6123-E69630DE3D12}"/>
              </a:ext>
            </a:extLst>
          </p:cNvPr>
          <p:cNvSpPr txBox="1"/>
          <p:nvPr/>
        </p:nvSpPr>
        <p:spPr>
          <a:xfrm>
            <a:off x="525523" y="2232064"/>
            <a:ext cx="2325205" cy="3970318"/>
          </a:xfrm>
          <a:prstGeom prst="rect">
            <a:avLst/>
          </a:prstGeom>
          <a:noFill/>
        </p:spPr>
        <p:txBody>
          <a:bodyPr wrap="square">
            <a:spAutoFit/>
          </a:bodyPr>
          <a:lstStyle/>
          <a:p>
            <a:pPr algn="ctr"/>
            <a:r>
              <a:rPr lang="en-US" sz="2800" dirty="0">
                <a:latin typeface="Arial" panose="020B0604020202020204" pitchFamily="34" charset="0"/>
                <a:cs typeface="Arial" panose="020B0604020202020204" pitchFamily="34" charset="0"/>
              </a:rPr>
              <a:t>~30 lines of code</a:t>
            </a:r>
          </a:p>
          <a:p>
            <a:pPr algn="ctr"/>
            <a:endParaRPr lang="en-US" sz="2800" dirty="0">
              <a:latin typeface="Arial" panose="020B0604020202020204" pitchFamily="34" charset="0"/>
              <a:cs typeface="Arial" panose="020B0604020202020204" pitchFamily="34" charset="0"/>
            </a:endParaRPr>
          </a:p>
          <a:p>
            <a:pPr algn="ctr"/>
            <a:r>
              <a:rPr lang="en-US" sz="2800" dirty="0">
                <a:latin typeface="Arial" panose="020B0604020202020204" pitchFamily="34" charset="0"/>
                <a:cs typeface="Arial" panose="020B0604020202020204" pitchFamily="34" charset="0"/>
              </a:rPr>
              <a:t>Preprocess + Inference 1.7s</a:t>
            </a:r>
          </a:p>
          <a:p>
            <a:pPr algn="ctr"/>
            <a:endParaRPr lang="en-US" sz="2800" dirty="0">
              <a:latin typeface="Arial" panose="020B0604020202020204" pitchFamily="34" charset="0"/>
              <a:cs typeface="Arial" panose="020B0604020202020204" pitchFamily="34" charset="0"/>
            </a:endParaRPr>
          </a:p>
          <a:p>
            <a:pPr algn="ctr"/>
            <a:r>
              <a:rPr lang="en-US" sz="2800" dirty="0">
                <a:latin typeface="Arial" panose="020B0604020202020204" pitchFamily="34" charset="0"/>
                <a:cs typeface="Arial" panose="020B0604020202020204" pitchFamily="34" charset="0"/>
              </a:rPr>
              <a:t>21 Synthesis Prediction</a:t>
            </a:r>
          </a:p>
        </p:txBody>
      </p:sp>
    </p:spTree>
    <p:extLst>
      <p:ext uri="{BB962C8B-B14F-4D97-AF65-F5344CB8AC3E}">
        <p14:creationId xmlns:p14="http://schemas.microsoft.com/office/powerpoint/2010/main" val="220661171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70833E-6 -3.7037E-6 L 0.14024 -0.1162 " pathEditMode="relative" rAng="0" ptsTypes="AA">
                                      <p:cBhvr>
                                        <p:cTn id="6" dur="500" fill="hold"/>
                                        <p:tgtEl>
                                          <p:spTgt spid="1038"/>
                                        </p:tgtEl>
                                        <p:attrNameLst>
                                          <p:attrName>ppt_x</p:attrName>
                                          <p:attrName>ppt_y</p:attrName>
                                        </p:attrNameLst>
                                      </p:cBhvr>
                                      <p:rCtr x="7005" y="-5810"/>
                                    </p:animMotion>
                                  </p:childTnLst>
                                </p:cTn>
                              </p:par>
                              <p:par>
                                <p:cTn id="7" presetID="6" presetClass="emph" presetSubtype="0" fill="hold" nodeType="withEffect">
                                  <p:stCondLst>
                                    <p:cond delay="0"/>
                                  </p:stCondLst>
                                  <p:childTnLst>
                                    <p:animScale>
                                      <p:cBhvr>
                                        <p:cTn id="8" dur="500" fill="hold"/>
                                        <p:tgtEl>
                                          <p:spTgt spid="1038"/>
                                        </p:tgtEl>
                                      </p:cBhvr>
                                      <p:by x="145000" y="145000"/>
                                    </p:animScale>
                                  </p:childTnLst>
                                </p:cTn>
                              </p:par>
                            </p:childTnLst>
                          </p:cTn>
                        </p:par>
                        <p:par>
                          <p:cTn id="9" fill="hold">
                            <p:stCondLst>
                              <p:cond delay="500"/>
                            </p:stCondLst>
                            <p:childTnLst>
                              <p:par>
                                <p:cTn id="10" presetID="1" presetClass="mediacall" presetSubtype="0" fill="hold" nodeType="afterEffect">
                                  <p:stCondLst>
                                    <p:cond delay="0"/>
                                  </p:stCondLst>
                                  <p:childTnLst>
                                    <p:cmd type="call" cmd="playFrom(0.0)">
                                      <p:cBhvr>
                                        <p:cTn id="11" dur="6319" fill="hold"/>
                                        <p:tgtEl>
                                          <p:spTgt spid="1038"/>
                                        </p:tgtEl>
                                      </p:cBhvr>
                                    </p:cmd>
                                  </p:childTnLst>
                                </p:cTn>
                              </p:par>
                            </p:childTnLst>
                          </p:cTn>
                        </p:par>
                        <p:par>
                          <p:cTn id="12" fill="hold">
                            <p:stCondLst>
                              <p:cond delay="6819"/>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1038"/>
                </p:tgtEl>
              </p:cMediaNode>
            </p:video>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372844" y="353159"/>
            <a:ext cx="3581444"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Outlook</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Quick Demo</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2" name="TextBox 11">
            <a:extLst>
              <a:ext uri="{FF2B5EF4-FFF2-40B4-BE49-F238E27FC236}">
                <a16:creationId xmlns:a16="http://schemas.microsoft.com/office/drawing/2014/main" id="{68267094-F35F-D20D-0647-59C9C60AEB4B}"/>
              </a:ext>
            </a:extLst>
          </p:cNvPr>
          <p:cNvSpPr txBox="1"/>
          <p:nvPr/>
        </p:nvSpPr>
        <p:spPr>
          <a:xfrm>
            <a:off x="494233" y="1993034"/>
            <a:ext cx="5451296" cy="830997"/>
          </a:xfrm>
          <a:prstGeom prst="rect">
            <a:avLst/>
          </a:prstGeom>
          <a:noFill/>
        </p:spPr>
        <p:txBody>
          <a:bodyPr wrap="square">
            <a:spAutoFit/>
          </a:bodyPr>
          <a:lstStyle/>
          <a:p>
            <a:pPr marL="171450" indent="-171450">
              <a:buFont typeface="Wingdings" panose="05000000000000000000" pitchFamily="2" charset="2"/>
              <a:buChar char="q"/>
            </a:pPr>
            <a:r>
              <a:rPr lang="en-US" sz="2400" b="1" dirty="0">
                <a:latin typeface="Arial" panose="020B0604020202020204" pitchFamily="34" charset="0"/>
                <a:cs typeface="Arial" panose="020B0604020202020204" pitchFamily="34" charset="0"/>
              </a:rPr>
              <a:t> Continue efforts to build a community around rule4ml.</a:t>
            </a:r>
          </a:p>
        </p:txBody>
      </p:sp>
      <p:sp>
        <p:nvSpPr>
          <p:cNvPr id="13" name="Oval 12">
            <a:extLst>
              <a:ext uri="{FF2B5EF4-FFF2-40B4-BE49-F238E27FC236}">
                <a16:creationId xmlns:a16="http://schemas.microsoft.com/office/drawing/2014/main" id="{66BE66EF-3EF8-9259-AB6C-D5CD4FF6E058}"/>
              </a:ext>
            </a:extLst>
          </p:cNvPr>
          <p:cNvSpPr/>
          <p:nvPr/>
        </p:nvSpPr>
        <p:spPr>
          <a:xfrm>
            <a:off x="6439762" y="1928621"/>
            <a:ext cx="4127064" cy="4127064"/>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68E7A863-6E37-228A-4F5A-2EB0CA439B82}"/>
              </a:ext>
            </a:extLst>
          </p:cNvPr>
          <p:cNvSpPr/>
          <p:nvPr/>
        </p:nvSpPr>
        <p:spPr>
          <a:xfrm flipH="1">
            <a:off x="9503916" y="4586456"/>
            <a:ext cx="100554" cy="10055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Down 14">
            <a:extLst>
              <a:ext uri="{FF2B5EF4-FFF2-40B4-BE49-F238E27FC236}">
                <a16:creationId xmlns:a16="http://schemas.microsoft.com/office/drawing/2014/main" id="{BBA43C71-A0F7-0567-9E69-DB216071B75C}"/>
              </a:ext>
            </a:extLst>
          </p:cNvPr>
          <p:cNvSpPr/>
          <p:nvPr/>
        </p:nvSpPr>
        <p:spPr>
          <a:xfrm rot="1555411">
            <a:off x="9887810" y="2715377"/>
            <a:ext cx="378730" cy="1843432"/>
          </a:xfrm>
          <a:prstGeom prst="downArrow">
            <a:avLst>
              <a:gd name="adj1" fmla="val 28653"/>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5E3D54B-FFAB-E1CB-0D5D-5A9031F90E86}"/>
              </a:ext>
            </a:extLst>
          </p:cNvPr>
          <p:cNvSpPr txBox="1"/>
          <p:nvPr/>
        </p:nvSpPr>
        <p:spPr>
          <a:xfrm>
            <a:off x="10285932" y="1911182"/>
            <a:ext cx="1597306" cy="830997"/>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What we</a:t>
            </a:r>
          </a:p>
          <a:p>
            <a:pPr algn="ctr"/>
            <a:r>
              <a:rPr lang="en-US" sz="2400" dirty="0">
                <a:latin typeface="Arial" panose="020B0604020202020204" pitchFamily="34" charset="0"/>
                <a:cs typeface="Arial" panose="020B0604020202020204" pitchFamily="34" charset="0"/>
              </a:rPr>
              <a:t>explored</a:t>
            </a:r>
          </a:p>
        </p:txBody>
      </p:sp>
      <p:sp>
        <p:nvSpPr>
          <p:cNvPr id="24" name="TextBox 23">
            <a:extLst>
              <a:ext uri="{FF2B5EF4-FFF2-40B4-BE49-F238E27FC236}">
                <a16:creationId xmlns:a16="http://schemas.microsoft.com/office/drawing/2014/main" id="{518084F3-BBA1-9B17-F8F1-D648B48B2717}"/>
              </a:ext>
            </a:extLst>
          </p:cNvPr>
          <p:cNvSpPr txBox="1"/>
          <p:nvPr/>
        </p:nvSpPr>
        <p:spPr>
          <a:xfrm>
            <a:off x="494233" y="2960762"/>
            <a:ext cx="6146156" cy="830997"/>
          </a:xfrm>
          <a:prstGeom prst="rect">
            <a:avLst/>
          </a:prstGeom>
          <a:noFill/>
        </p:spPr>
        <p:txBody>
          <a:bodyPr wrap="square">
            <a:spAutoFit/>
          </a:bodyPr>
          <a:lstStyle/>
          <a:p>
            <a:pPr marL="342900" indent="-342900">
              <a:buFont typeface="Wingdings" panose="05000000000000000000" pitchFamily="2" charset="2"/>
              <a:buChar char="q"/>
            </a:pPr>
            <a:r>
              <a:rPr lang="en-US" sz="2400" b="1" dirty="0">
                <a:latin typeface="Arial" panose="020B0604020202020204" pitchFamily="34" charset="0"/>
                <a:cs typeface="Arial" panose="020B0604020202020204" pitchFamily="34" charset="0"/>
              </a:rPr>
              <a:t>Expand the dataset, include more architectures and configurations.</a:t>
            </a:r>
          </a:p>
        </p:txBody>
      </p:sp>
      <p:sp>
        <p:nvSpPr>
          <p:cNvPr id="26" name="TextBox 25">
            <a:extLst>
              <a:ext uri="{FF2B5EF4-FFF2-40B4-BE49-F238E27FC236}">
                <a16:creationId xmlns:a16="http://schemas.microsoft.com/office/drawing/2014/main" id="{911D08BC-125A-4537-A51C-9DC3CBDFB178}"/>
              </a:ext>
            </a:extLst>
          </p:cNvPr>
          <p:cNvSpPr txBox="1"/>
          <p:nvPr/>
        </p:nvSpPr>
        <p:spPr>
          <a:xfrm>
            <a:off x="494233" y="3948346"/>
            <a:ext cx="6146156" cy="1200329"/>
          </a:xfrm>
          <a:prstGeom prst="rect">
            <a:avLst/>
          </a:prstGeom>
          <a:noFill/>
        </p:spPr>
        <p:txBody>
          <a:bodyPr wrap="square">
            <a:spAutoFit/>
          </a:bodyPr>
          <a:lstStyle/>
          <a:p>
            <a:pPr marL="171450" indent="-171450">
              <a:buFont typeface="Wingdings" panose="05000000000000000000" pitchFamily="2" charset="2"/>
              <a:buChar char="q"/>
            </a:pPr>
            <a:r>
              <a:rPr lang="en-US" sz="2400" b="1" dirty="0">
                <a:latin typeface="Arial" panose="020B0604020202020204" pitchFamily="34" charset="0"/>
                <a:cs typeface="Arial" panose="020B0604020202020204" pitchFamily="34" charset="0"/>
              </a:rPr>
              <a:t> Formalize a benchmark for contributors.</a:t>
            </a:r>
          </a:p>
          <a:p>
            <a:r>
              <a:rPr lang="en-US" sz="2400" b="1" dirty="0">
                <a:latin typeface="Arial" panose="020B0604020202020204" pitchFamily="34" charset="0"/>
                <a:cs typeface="Arial" panose="020B0604020202020204" pitchFamily="34" charset="0"/>
              </a:rPr>
              <a:t>(Ben Hawks lightning talk)</a:t>
            </a:r>
          </a:p>
        </p:txBody>
      </p:sp>
      <p:sp>
        <p:nvSpPr>
          <p:cNvPr id="28" name="TextBox 27">
            <a:extLst>
              <a:ext uri="{FF2B5EF4-FFF2-40B4-BE49-F238E27FC236}">
                <a16:creationId xmlns:a16="http://schemas.microsoft.com/office/drawing/2014/main" id="{06964E8C-BA84-5553-C2CF-D6A33F7A43AE}"/>
              </a:ext>
            </a:extLst>
          </p:cNvPr>
          <p:cNvSpPr txBox="1"/>
          <p:nvPr/>
        </p:nvSpPr>
        <p:spPr>
          <a:xfrm>
            <a:off x="494233" y="5381275"/>
            <a:ext cx="6146156" cy="830997"/>
          </a:xfrm>
          <a:prstGeom prst="rect">
            <a:avLst/>
          </a:prstGeom>
          <a:noFill/>
        </p:spPr>
        <p:txBody>
          <a:bodyPr wrap="square">
            <a:spAutoFit/>
          </a:bodyPr>
          <a:lstStyle/>
          <a:p>
            <a:pPr marL="342900" indent="-342900">
              <a:buFont typeface="Wingdings" panose="05000000000000000000" pitchFamily="2" charset="2"/>
              <a:buChar char="q"/>
            </a:pPr>
            <a:r>
              <a:rPr lang="en-US" sz="2400" b="1" dirty="0">
                <a:latin typeface="Arial" panose="020B0604020202020204" pitchFamily="34" charset="0"/>
                <a:cs typeface="Arial" panose="020B0604020202020204" pitchFamily="34" charset="0"/>
              </a:rPr>
              <a:t>Experiment beyond resource and latency estimation.</a:t>
            </a:r>
            <a:endParaRPr lang="en-US" sz="2400" dirty="0"/>
          </a:p>
        </p:txBody>
      </p:sp>
      <p:sp>
        <p:nvSpPr>
          <p:cNvPr id="29" name="TextBox 28">
            <a:extLst>
              <a:ext uri="{FF2B5EF4-FFF2-40B4-BE49-F238E27FC236}">
                <a16:creationId xmlns:a16="http://schemas.microsoft.com/office/drawing/2014/main" id="{1860E565-E643-664A-DBCD-1A5FE5BE097C}"/>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14</a:t>
            </a:r>
            <a:endParaRPr lang="en-US" sz="2400" dirty="0">
              <a:solidFill>
                <a:schemeClr val="bg1"/>
              </a:solidFill>
            </a:endParaRPr>
          </a:p>
        </p:txBody>
      </p:sp>
      <p:grpSp>
        <p:nvGrpSpPr>
          <p:cNvPr id="30" name="Group 29">
            <a:extLst>
              <a:ext uri="{FF2B5EF4-FFF2-40B4-BE49-F238E27FC236}">
                <a16:creationId xmlns:a16="http://schemas.microsoft.com/office/drawing/2014/main" id="{97F340D1-31CF-7568-22EF-0688369AE743}"/>
              </a:ext>
            </a:extLst>
          </p:cNvPr>
          <p:cNvGrpSpPr/>
          <p:nvPr/>
        </p:nvGrpSpPr>
        <p:grpSpPr>
          <a:xfrm>
            <a:off x="11483652" y="76953"/>
            <a:ext cx="743073" cy="510450"/>
            <a:chOff x="11448927" y="76953"/>
            <a:chExt cx="743073" cy="510450"/>
          </a:xfrm>
        </p:grpSpPr>
        <p:sp>
          <p:nvSpPr>
            <p:cNvPr id="31" name="TextBox 30">
              <a:extLst>
                <a:ext uri="{FF2B5EF4-FFF2-40B4-BE49-F238E27FC236}">
                  <a16:creationId xmlns:a16="http://schemas.microsoft.com/office/drawing/2014/main" id="{4D27E97E-1E55-4726-46F5-E816AE90AF73}"/>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24" name="TextBox 1023">
              <a:extLst>
                <a:ext uri="{FF2B5EF4-FFF2-40B4-BE49-F238E27FC236}">
                  <a16:creationId xmlns:a16="http://schemas.microsoft.com/office/drawing/2014/main" id="{901A1ACC-B008-CE4A-AA3C-4ADE1404FBED}"/>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
        <p:nvSpPr>
          <p:cNvPr id="1026" name="TextBox 1025">
            <a:extLst>
              <a:ext uri="{FF2B5EF4-FFF2-40B4-BE49-F238E27FC236}">
                <a16:creationId xmlns:a16="http://schemas.microsoft.com/office/drawing/2014/main" id="{0842E74B-D907-30EC-9002-866934244B62}"/>
              </a:ext>
            </a:extLst>
          </p:cNvPr>
          <p:cNvSpPr txBox="1"/>
          <p:nvPr/>
        </p:nvSpPr>
        <p:spPr>
          <a:xfrm>
            <a:off x="10020565" y="5268480"/>
            <a:ext cx="1989348" cy="830997"/>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~15000 FCNNs </a:t>
            </a:r>
            <a:endParaRPr lang="en-US" sz="2400" dirty="0"/>
          </a:p>
        </p:txBody>
      </p:sp>
    </p:spTree>
    <p:extLst>
      <p:ext uri="{BB962C8B-B14F-4D97-AF65-F5344CB8AC3E}">
        <p14:creationId xmlns:p14="http://schemas.microsoft.com/office/powerpoint/2010/main" val="8081923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8" grpId="0"/>
      <p:bldP spid="10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6F15A14-328A-D3F3-358E-C86861F28D56}"/>
              </a:ext>
            </a:extLst>
          </p:cNvPr>
          <p:cNvGrpSpPr/>
          <p:nvPr/>
        </p:nvGrpSpPr>
        <p:grpSpPr>
          <a:xfrm>
            <a:off x="9100914" y="4811906"/>
            <a:ext cx="3091086" cy="1063756"/>
            <a:chOff x="905688" y="6064513"/>
            <a:chExt cx="1872948" cy="644551"/>
          </a:xfrm>
        </p:grpSpPr>
        <p:pic>
          <p:nvPicPr>
            <p:cNvPr id="7" name="Picture 6" descr="A logo with text on it&#10;&#10;Description automatically generated with medium confidence">
              <a:extLst>
                <a:ext uri="{FF2B5EF4-FFF2-40B4-BE49-F238E27FC236}">
                  <a16:creationId xmlns:a16="http://schemas.microsoft.com/office/drawing/2014/main" id="{E3228729-15CE-A079-D0F7-DF488F3A6FE6}"/>
                </a:ext>
              </a:extLst>
            </p:cNvPr>
            <p:cNvPicPr>
              <a:picLocks noChangeAspect="1"/>
            </p:cNvPicPr>
            <p:nvPr/>
          </p:nvPicPr>
          <p:blipFill>
            <a:blip r:embed="rId3">
              <a:extLst>
                <a:ext uri="{28A0092B-C50C-407E-A947-70E740481C1C}">
                  <a14:useLocalDpi xmlns:a14="http://schemas.microsoft.com/office/drawing/2010/main" val="0"/>
                </a:ext>
              </a:extLst>
            </a:blip>
            <a:srcRect l="39710" t="16300" b="15367"/>
            <a:stretch/>
          </p:blipFill>
          <p:spPr>
            <a:xfrm>
              <a:off x="1479779" y="6064513"/>
              <a:ext cx="1298857" cy="644551"/>
            </a:xfrm>
            <a:prstGeom prst="rect">
              <a:avLst/>
            </a:prstGeom>
          </p:spPr>
        </p:pic>
        <p:pic>
          <p:nvPicPr>
            <p:cNvPr id="8" name="Picture 7" descr="A logo with text on it&#10;&#10;Description automatically generated with medium confidence">
              <a:extLst>
                <a:ext uri="{FF2B5EF4-FFF2-40B4-BE49-F238E27FC236}">
                  <a16:creationId xmlns:a16="http://schemas.microsoft.com/office/drawing/2014/main" id="{C5FB5007-0875-75AE-3FA9-5F8E460AF29C}"/>
                </a:ext>
              </a:extLst>
            </p:cNvPr>
            <p:cNvPicPr>
              <a:picLocks noChangeAspect="1"/>
            </p:cNvPicPr>
            <p:nvPr/>
          </p:nvPicPr>
          <p:blipFill>
            <a:blip r:embed="rId3">
              <a:extLst>
                <a:ext uri="{28A0092B-C50C-407E-A947-70E740481C1C}">
                  <a14:useLocalDpi xmlns:a14="http://schemas.microsoft.com/office/drawing/2010/main" val="0"/>
                </a:ext>
              </a:extLst>
            </a:blip>
            <a:srcRect l="4368" t="12683" r="60583" b="10904"/>
            <a:stretch/>
          </p:blipFill>
          <p:spPr>
            <a:xfrm>
              <a:off x="905688" y="6112790"/>
              <a:ext cx="574091" cy="547995"/>
            </a:xfrm>
            <a:prstGeom prst="rect">
              <a:avLst/>
            </a:prstGeom>
          </p:spPr>
        </p:pic>
      </p:grpSp>
      <p:pic>
        <p:nvPicPr>
          <p:cNvPr id="9" name="Picture 8" descr="A black text with white numbers&#10;&#10;Description automatically generated">
            <a:extLst>
              <a:ext uri="{FF2B5EF4-FFF2-40B4-BE49-F238E27FC236}">
                <a16:creationId xmlns:a16="http://schemas.microsoft.com/office/drawing/2014/main" id="{CD32E79E-C91D-B23F-35A1-76227FD6B8E6}"/>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r="4586"/>
          <a:stretch/>
        </p:blipFill>
        <p:spPr>
          <a:xfrm>
            <a:off x="9100914" y="2857227"/>
            <a:ext cx="3088548" cy="904402"/>
          </a:xfrm>
          <a:prstGeom prst="rect">
            <a:avLst/>
          </a:prstGeom>
        </p:spPr>
      </p:pic>
      <p:pic>
        <p:nvPicPr>
          <p:cNvPr id="27" name="Graphic 26">
            <a:hlinkClick r:id="rId5"/>
            <a:extLst>
              <a:ext uri="{FF2B5EF4-FFF2-40B4-BE49-F238E27FC236}">
                <a16:creationId xmlns:a16="http://schemas.microsoft.com/office/drawing/2014/main" id="{24586AFF-6679-931A-872D-431A8B578279}"/>
              </a:ext>
            </a:extLst>
          </p:cNvPr>
          <p:cNvPicPr>
            <a:picLocks noChangeAspect="1"/>
          </p:cNvPicPr>
          <p:nvPr/>
        </p:nvPicPr>
        <p:blipFill>
          <a:blip r:embed="rId6">
            <a:extLst>
              <a:ext uri="{96DAC541-7B7A-43D3-8B79-37D633B846F1}">
                <asvg:svgBlip xmlns:asvg="http://schemas.microsoft.com/office/drawing/2016/SVG/main" r:embed="rId7"/>
              </a:ext>
            </a:extLst>
          </a:blip>
          <a:srcRect l="9099" t="8666" r="9099" b="8666"/>
          <a:stretch/>
        </p:blipFill>
        <p:spPr>
          <a:xfrm>
            <a:off x="2181463" y="1996667"/>
            <a:ext cx="4173038" cy="4217202"/>
          </a:xfrm>
          <a:prstGeom prst="rect">
            <a:avLst/>
          </a:prstGeom>
        </p:spPr>
      </p:pic>
      <p:sp>
        <p:nvSpPr>
          <p:cNvPr id="28" name="Title 1">
            <a:extLst>
              <a:ext uri="{FF2B5EF4-FFF2-40B4-BE49-F238E27FC236}">
                <a16:creationId xmlns:a16="http://schemas.microsoft.com/office/drawing/2014/main" id="{1739149F-1C73-07FD-CF01-4C6AC45E8CE0}"/>
              </a:ext>
            </a:extLst>
          </p:cNvPr>
          <p:cNvSpPr txBox="1">
            <a:spLocks/>
          </p:cNvSpPr>
          <p:nvPr/>
        </p:nvSpPr>
        <p:spPr>
          <a:xfrm>
            <a:off x="828884" y="631625"/>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n-US" dirty="0">
                <a:solidFill>
                  <a:srgbClr val="FFFFFF"/>
                </a:solidFill>
                <a:latin typeface="Arial" panose="020B0604020202020204" pitchFamily="34" charset="0"/>
                <a:ea typeface="+mn-ea"/>
                <a:cs typeface="Arial" panose="020B0604020202020204" pitchFamily="34" charset="0"/>
              </a:rPr>
              <a:t>Thank You!</a:t>
            </a:r>
          </a:p>
        </p:txBody>
      </p:sp>
    </p:spTree>
    <p:extLst>
      <p:ext uri="{BB962C8B-B14F-4D97-AF65-F5344CB8AC3E}">
        <p14:creationId xmlns:p14="http://schemas.microsoft.com/office/powerpoint/2010/main" val="12180429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272FA112-B722-6E3B-5EB0-370C5087B58E}"/>
              </a:ext>
            </a:extLst>
          </p:cNvPr>
          <p:cNvSpPr txBox="1">
            <a:spLocks/>
          </p:cNvSpPr>
          <p:nvPr/>
        </p:nvSpPr>
        <p:spPr>
          <a:xfrm>
            <a:off x="335280" y="353160"/>
            <a:ext cx="6209899" cy="898581"/>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29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pic>
        <p:nvPicPr>
          <p:cNvPr id="3" name="Picture 2">
            <a:extLst>
              <a:ext uri="{FF2B5EF4-FFF2-40B4-BE49-F238E27FC236}">
                <a16:creationId xmlns:a16="http://schemas.microsoft.com/office/drawing/2014/main" id="{2D1CCD54-D0D4-A434-B4BD-BB3B7799AA12}"/>
              </a:ext>
            </a:extLst>
          </p:cNvPr>
          <p:cNvPicPr>
            <a:picLocks noChangeAspect="1"/>
          </p:cNvPicPr>
          <p:nvPr/>
        </p:nvPicPr>
        <p:blipFill>
          <a:blip r:embed="rId2"/>
          <a:stretch>
            <a:fillRect/>
          </a:stretch>
        </p:blipFill>
        <p:spPr>
          <a:xfrm>
            <a:off x="0" y="2260482"/>
            <a:ext cx="12192000" cy="3913482"/>
          </a:xfrm>
          <a:prstGeom prst="rect">
            <a:avLst/>
          </a:prstGeom>
        </p:spPr>
      </p:pic>
      <p:sp>
        <p:nvSpPr>
          <p:cNvPr id="4" name="TextBox 3">
            <a:extLst>
              <a:ext uri="{FF2B5EF4-FFF2-40B4-BE49-F238E27FC236}">
                <a16:creationId xmlns:a16="http://schemas.microsoft.com/office/drawing/2014/main" id="{E24467E9-F448-D9FC-6127-46581731610D}"/>
              </a:ext>
            </a:extLst>
          </p:cNvPr>
          <p:cNvSpPr txBox="1"/>
          <p:nvPr/>
        </p:nvSpPr>
        <p:spPr>
          <a:xfrm>
            <a:off x="4609" y="1719949"/>
            <a:ext cx="12187391" cy="400110"/>
          </a:xfrm>
          <a:prstGeom prst="rect">
            <a:avLst/>
          </a:prstGeom>
          <a:noFill/>
        </p:spPr>
        <p:txBody>
          <a:bodyPr wrap="square" rtlCol="0">
            <a:spAutoFit/>
          </a:bodyPr>
          <a:lstStyle/>
          <a:p>
            <a:pPr algn="ctr"/>
            <a:r>
              <a:rPr lang="fr-CA" sz="2000" dirty="0"/>
              <a:t>ZCU102, ap_fixed&lt;8,3&gt;, Reuse Factor 32</a:t>
            </a:r>
          </a:p>
        </p:txBody>
      </p:sp>
    </p:spTree>
    <p:extLst>
      <p:ext uri="{BB962C8B-B14F-4D97-AF65-F5344CB8AC3E}">
        <p14:creationId xmlns:p14="http://schemas.microsoft.com/office/powerpoint/2010/main" val="257148856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lue squares with black text&#10;&#10;Description automatically generated">
            <a:extLst>
              <a:ext uri="{FF2B5EF4-FFF2-40B4-BE49-F238E27FC236}">
                <a16:creationId xmlns:a16="http://schemas.microsoft.com/office/drawing/2014/main" id="{CD142F5A-6460-2BAA-5484-B2DF5D0823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497" y="1928621"/>
            <a:ext cx="10179295" cy="4388168"/>
          </a:xfrm>
          <a:prstGeom prst="rect">
            <a:avLst/>
          </a:prstGeom>
        </p:spPr>
      </p:pic>
      <p:sp>
        <p:nvSpPr>
          <p:cNvPr id="9" name="Title 1">
            <a:extLst>
              <a:ext uri="{FF2B5EF4-FFF2-40B4-BE49-F238E27FC236}">
                <a16:creationId xmlns:a16="http://schemas.microsoft.com/office/drawing/2014/main" id="{272FA112-B722-6E3B-5EB0-370C5087B58E}"/>
              </a:ext>
            </a:extLst>
          </p:cNvPr>
          <p:cNvSpPr txBox="1">
            <a:spLocks/>
          </p:cNvSpPr>
          <p:nvPr/>
        </p:nvSpPr>
        <p:spPr>
          <a:xfrm>
            <a:off x="335280" y="353160"/>
            <a:ext cx="6209899" cy="898581"/>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29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Tree>
    <p:extLst>
      <p:ext uri="{BB962C8B-B14F-4D97-AF65-F5344CB8AC3E}">
        <p14:creationId xmlns:p14="http://schemas.microsoft.com/office/powerpoint/2010/main" val="84156937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272FA112-B722-6E3B-5EB0-370C5087B58E}"/>
              </a:ext>
            </a:extLst>
          </p:cNvPr>
          <p:cNvSpPr txBox="1">
            <a:spLocks/>
          </p:cNvSpPr>
          <p:nvPr/>
        </p:nvSpPr>
        <p:spPr>
          <a:xfrm>
            <a:off x="335280" y="353160"/>
            <a:ext cx="6209899" cy="898581"/>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29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2" name="TextBox 1">
            <a:extLst>
              <a:ext uri="{FF2B5EF4-FFF2-40B4-BE49-F238E27FC236}">
                <a16:creationId xmlns:a16="http://schemas.microsoft.com/office/drawing/2014/main" id="{28FE7113-0CFE-9DDA-8EE9-151A3724ED5B}"/>
              </a:ext>
            </a:extLst>
          </p:cNvPr>
          <p:cNvSpPr txBox="1"/>
          <p:nvPr/>
        </p:nvSpPr>
        <p:spPr>
          <a:xfrm>
            <a:off x="2947307" y="1716281"/>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DSP</a:t>
            </a:r>
          </a:p>
        </p:txBody>
      </p:sp>
      <p:sp>
        <p:nvSpPr>
          <p:cNvPr id="4" name="TextBox 3">
            <a:extLst>
              <a:ext uri="{FF2B5EF4-FFF2-40B4-BE49-F238E27FC236}">
                <a16:creationId xmlns:a16="http://schemas.microsoft.com/office/drawing/2014/main" id="{39225125-68C1-A81D-D155-2509A9E1EC62}"/>
              </a:ext>
            </a:extLst>
          </p:cNvPr>
          <p:cNvSpPr txBox="1"/>
          <p:nvPr/>
        </p:nvSpPr>
        <p:spPr>
          <a:xfrm>
            <a:off x="-82944" y="1716281"/>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BRAM</a:t>
            </a:r>
          </a:p>
        </p:txBody>
      </p:sp>
      <p:sp>
        <p:nvSpPr>
          <p:cNvPr id="5" name="TextBox 4">
            <a:extLst>
              <a:ext uri="{FF2B5EF4-FFF2-40B4-BE49-F238E27FC236}">
                <a16:creationId xmlns:a16="http://schemas.microsoft.com/office/drawing/2014/main" id="{DC5AF373-108E-BD20-84A4-B360A39BAEAA}"/>
              </a:ext>
            </a:extLst>
          </p:cNvPr>
          <p:cNvSpPr txBox="1"/>
          <p:nvPr/>
        </p:nvSpPr>
        <p:spPr>
          <a:xfrm>
            <a:off x="-82944" y="4316653"/>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FF</a:t>
            </a:r>
          </a:p>
        </p:txBody>
      </p:sp>
      <p:sp>
        <p:nvSpPr>
          <p:cNvPr id="6" name="TextBox 5">
            <a:extLst>
              <a:ext uri="{FF2B5EF4-FFF2-40B4-BE49-F238E27FC236}">
                <a16:creationId xmlns:a16="http://schemas.microsoft.com/office/drawing/2014/main" id="{DE0D38A4-9E70-3E81-AFE2-F63220D34EBC}"/>
              </a:ext>
            </a:extLst>
          </p:cNvPr>
          <p:cNvSpPr txBox="1"/>
          <p:nvPr/>
        </p:nvSpPr>
        <p:spPr>
          <a:xfrm>
            <a:off x="2947307" y="4317437"/>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LUT</a:t>
            </a:r>
          </a:p>
        </p:txBody>
      </p:sp>
      <p:pic>
        <p:nvPicPr>
          <p:cNvPr id="8" name="Picture 7" descr="A graph with numbers and a blue line&#10;&#10;Description automatically generated">
            <a:extLst>
              <a:ext uri="{FF2B5EF4-FFF2-40B4-BE49-F238E27FC236}">
                <a16:creationId xmlns:a16="http://schemas.microsoft.com/office/drawing/2014/main" id="{9581367C-BCAC-2433-5AA0-AF7DAE46FC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867" y="2225447"/>
            <a:ext cx="3197362" cy="2053744"/>
          </a:xfrm>
          <a:prstGeom prst="rect">
            <a:avLst/>
          </a:prstGeom>
        </p:spPr>
      </p:pic>
      <p:pic>
        <p:nvPicPr>
          <p:cNvPr id="14" name="Picture 13" descr="A graph with a blue line&#10;&#10;Description automatically generated">
            <a:extLst>
              <a:ext uri="{FF2B5EF4-FFF2-40B4-BE49-F238E27FC236}">
                <a16:creationId xmlns:a16="http://schemas.microsoft.com/office/drawing/2014/main" id="{90E8EEF9-AACA-1D95-1578-CDE6C1A632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867" y="4709883"/>
            <a:ext cx="3197459" cy="2092796"/>
          </a:xfrm>
          <a:prstGeom prst="rect">
            <a:avLst/>
          </a:prstGeom>
        </p:spPr>
      </p:pic>
      <p:pic>
        <p:nvPicPr>
          <p:cNvPr id="16" name="Picture 15" descr="A graph showing a number of numbers&#10;&#10;Description automatically generated with medium confidence">
            <a:extLst>
              <a:ext uri="{FF2B5EF4-FFF2-40B4-BE49-F238E27FC236}">
                <a16:creationId xmlns:a16="http://schemas.microsoft.com/office/drawing/2014/main" id="{47C98800-61FF-9C2A-56B3-55E863DFFC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3709" y="2225447"/>
            <a:ext cx="3197362" cy="2053744"/>
          </a:xfrm>
          <a:prstGeom prst="rect">
            <a:avLst/>
          </a:prstGeom>
        </p:spPr>
      </p:pic>
      <p:pic>
        <p:nvPicPr>
          <p:cNvPr id="18" name="Picture 17" descr="A graph with numbers and lines&#10;&#10;Description automatically generated">
            <a:extLst>
              <a:ext uri="{FF2B5EF4-FFF2-40B4-BE49-F238E27FC236}">
                <a16:creationId xmlns:a16="http://schemas.microsoft.com/office/drawing/2014/main" id="{FC364B43-7A8C-4D31-A8C1-A2CC9D6F87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193" y="4682290"/>
            <a:ext cx="3197362" cy="2194833"/>
          </a:xfrm>
          <a:prstGeom prst="rect">
            <a:avLst/>
          </a:prstGeom>
        </p:spPr>
      </p:pic>
      <p:sp>
        <p:nvSpPr>
          <p:cNvPr id="19" name="TextBox 18">
            <a:extLst>
              <a:ext uri="{FF2B5EF4-FFF2-40B4-BE49-F238E27FC236}">
                <a16:creationId xmlns:a16="http://schemas.microsoft.com/office/drawing/2014/main" id="{690D677D-87E7-A1DE-2C62-1D5685894E2F}"/>
              </a:ext>
            </a:extLst>
          </p:cNvPr>
          <p:cNvSpPr txBox="1"/>
          <p:nvPr/>
        </p:nvSpPr>
        <p:spPr>
          <a:xfrm>
            <a:off x="8665675" y="2575370"/>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Cycles</a:t>
            </a:r>
          </a:p>
        </p:txBody>
      </p:sp>
      <p:pic>
        <p:nvPicPr>
          <p:cNvPr id="21" name="Picture 20" descr="A graph of a graph&#10;&#10;Description automatically generated">
            <a:extLst>
              <a:ext uri="{FF2B5EF4-FFF2-40B4-BE49-F238E27FC236}">
                <a16:creationId xmlns:a16="http://schemas.microsoft.com/office/drawing/2014/main" id="{36715A8C-3289-CBC8-F753-19CA591BB8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64829" y="3109274"/>
            <a:ext cx="3900716" cy="2505525"/>
          </a:xfrm>
          <a:prstGeom prst="rect">
            <a:avLst/>
          </a:prstGeom>
        </p:spPr>
      </p:pic>
    </p:spTree>
    <p:extLst>
      <p:ext uri="{BB962C8B-B14F-4D97-AF65-F5344CB8AC3E}">
        <p14:creationId xmlns:p14="http://schemas.microsoft.com/office/powerpoint/2010/main" val="322083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AA25C97D-7D98-7B30-E303-A5AB1AA34CF6}"/>
              </a:ext>
            </a:extLst>
          </p:cNvPr>
          <p:cNvCxnSpPr>
            <a:cxnSpLocks/>
            <a:stCxn id="1034" idx="0"/>
            <a:endCxn id="1042" idx="2"/>
          </p:cNvCxnSpPr>
          <p:nvPr/>
        </p:nvCxnSpPr>
        <p:spPr>
          <a:xfrm flipH="1" flipV="1">
            <a:off x="9963775" y="4659548"/>
            <a:ext cx="3191" cy="43050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A65FAD-D981-BB3B-123A-85896C17149B}"/>
              </a:ext>
            </a:extLst>
          </p:cNvPr>
          <p:cNvSpPr/>
          <p:nvPr/>
        </p:nvSpPr>
        <p:spPr>
          <a:xfrm>
            <a:off x="304176" y="2598106"/>
            <a:ext cx="3835902" cy="2220701"/>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7D1665E6-4845-C21B-39DC-F0C1E32982D4}"/>
              </a:ext>
            </a:extLst>
          </p:cNvPr>
          <p:cNvSpPr txBox="1"/>
          <p:nvPr/>
        </p:nvSpPr>
        <p:spPr>
          <a:xfrm>
            <a:off x="2574126" y="2793773"/>
            <a:ext cx="1636232" cy="584775"/>
          </a:xfrm>
          <a:prstGeom prst="rect">
            <a:avLst/>
          </a:prstGeom>
          <a:noFill/>
        </p:spPr>
        <p:txBody>
          <a:bodyPr wrap="square">
            <a:spAutoFit/>
          </a:bodyPr>
          <a:lstStyle/>
          <a:p>
            <a:pPr algn="ctr"/>
            <a:r>
              <a:rPr lang="en-US" sz="1600" dirty="0">
                <a:latin typeface="Arial" panose="020B0604020202020204" pitchFamily="34" charset="0"/>
                <a:cs typeface="Arial" panose="020B0604020202020204" pitchFamily="34" charset="0"/>
              </a:rPr>
              <a:t>Larger models take hours</a:t>
            </a:r>
          </a:p>
        </p:txBody>
      </p:sp>
      <p:sp>
        <p:nvSpPr>
          <p:cNvPr id="18" name="Rectangle 17">
            <a:extLst>
              <a:ext uri="{FF2B5EF4-FFF2-40B4-BE49-F238E27FC236}">
                <a16:creationId xmlns:a16="http://schemas.microsoft.com/office/drawing/2014/main" id="{7875F4E1-F4DB-383A-B6A1-CC57A6DB616E}"/>
              </a:ext>
            </a:extLst>
          </p:cNvPr>
          <p:cNvSpPr/>
          <p:nvPr/>
        </p:nvSpPr>
        <p:spPr>
          <a:xfrm>
            <a:off x="445500" y="2818452"/>
            <a:ext cx="2023339" cy="767665"/>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Keras, Pytorch or ONNX Architecture</a:t>
            </a:r>
            <a:endParaRPr lang="en-US" dirty="0"/>
          </a:p>
        </p:txBody>
      </p:sp>
      <p:sp>
        <p:nvSpPr>
          <p:cNvPr id="19" name="Rectangle 18">
            <a:extLst>
              <a:ext uri="{FF2B5EF4-FFF2-40B4-BE49-F238E27FC236}">
                <a16:creationId xmlns:a16="http://schemas.microsoft.com/office/drawing/2014/main" id="{08897124-51EA-26BE-2359-8364FFAFF163}"/>
              </a:ext>
            </a:extLst>
          </p:cNvPr>
          <p:cNvSpPr/>
          <p:nvPr/>
        </p:nvSpPr>
        <p:spPr>
          <a:xfrm>
            <a:off x="2821910" y="3408490"/>
            <a:ext cx="1128840" cy="614210"/>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Model Synthesis</a:t>
            </a:r>
          </a:p>
        </p:txBody>
      </p:sp>
      <p:sp>
        <p:nvSpPr>
          <p:cNvPr id="20" name="Rectangle 19">
            <a:extLst>
              <a:ext uri="{FF2B5EF4-FFF2-40B4-BE49-F238E27FC236}">
                <a16:creationId xmlns:a16="http://schemas.microsoft.com/office/drawing/2014/main" id="{BAD55677-4C5E-5352-4876-D7333C8B5EA4}"/>
              </a:ext>
            </a:extLst>
          </p:cNvPr>
          <p:cNvSpPr/>
          <p:nvPr/>
        </p:nvSpPr>
        <p:spPr>
          <a:xfrm>
            <a:off x="4354366" y="3408491"/>
            <a:ext cx="1728868" cy="614206"/>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Resources and Latency Reports</a:t>
            </a:r>
            <a:endParaRPr lang="en-US" dirty="0"/>
          </a:p>
        </p:txBody>
      </p:sp>
      <p:sp>
        <p:nvSpPr>
          <p:cNvPr id="22" name="Rectangle 21">
            <a:extLst>
              <a:ext uri="{FF2B5EF4-FFF2-40B4-BE49-F238E27FC236}">
                <a16:creationId xmlns:a16="http://schemas.microsoft.com/office/drawing/2014/main" id="{9FE27FCF-91AD-F485-BDFC-35F28DDBBA09}"/>
              </a:ext>
            </a:extLst>
          </p:cNvPr>
          <p:cNvSpPr/>
          <p:nvPr/>
        </p:nvSpPr>
        <p:spPr>
          <a:xfrm>
            <a:off x="6365111" y="3408491"/>
            <a:ext cx="1281559" cy="614206"/>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Vivado Implement.</a:t>
            </a:r>
            <a:endParaRPr lang="en-US" dirty="0"/>
          </a:p>
        </p:txBody>
      </p:sp>
      <p:sp>
        <p:nvSpPr>
          <p:cNvPr id="23" name="Rectangle 22">
            <a:extLst>
              <a:ext uri="{FF2B5EF4-FFF2-40B4-BE49-F238E27FC236}">
                <a16:creationId xmlns:a16="http://schemas.microsoft.com/office/drawing/2014/main" id="{DB666F66-8D34-4296-C391-DD2F0E32BEE8}"/>
              </a:ext>
            </a:extLst>
          </p:cNvPr>
          <p:cNvSpPr/>
          <p:nvPr/>
        </p:nvSpPr>
        <p:spPr>
          <a:xfrm>
            <a:off x="447527" y="3851026"/>
            <a:ext cx="2023339" cy="752533"/>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hls4ml Configuration</a:t>
            </a:r>
            <a:endParaRPr lang="en-US" dirty="0"/>
          </a:p>
        </p:txBody>
      </p:sp>
      <p:cxnSp>
        <p:nvCxnSpPr>
          <p:cNvPr id="24" name="Connector: Elbow 23">
            <a:extLst>
              <a:ext uri="{FF2B5EF4-FFF2-40B4-BE49-F238E27FC236}">
                <a16:creationId xmlns:a16="http://schemas.microsoft.com/office/drawing/2014/main" id="{01178BDE-E1FF-F9FD-13B7-8F27F95D4696}"/>
              </a:ext>
            </a:extLst>
          </p:cNvPr>
          <p:cNvCxnSpPr>
            <a:cxnSpLocks/>
            <a:stCxn id="18" idx="3"/>
            <a:endCxn id="19" idx="1"/>
          </p:cNvCxnSpPr>
          <p:nvPr/>
        </p:nvCxnSpPr>
        <p:spPr>
          <a:xfrm>
            <a:off x="2468839" y="3202285"/>
            <a:ext cx="353071" cy="513310"/>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cxnSp>
        <p:nvCxnSpPr>
          <p:cNvPr id="25" name="Connector: Elbow 24">
            <a:extLst>
              <a:ext uri="{FF2B5EF4-FFF2-40B4-BE49-F238E27FC236}">
                <a16:creationId xmlns:a16="http://schemas.microsoft.com/office/drawing/2014/main" id="{C8D54938-863A-F4E5-66E2-35BC4C333E53}"/>
              </a:ext>
            </a:extLst>
          </p:cNvPr>
          <p:cNvCxnSpPr>
            <a:cxnSpLocks/>
            <a:stCxn id="23" idx="3"/>
            <a:endCxn id="19" idx="1"/>
          </p:cNvCxnSpPr>
          <p:nvPr/>
        </p:nvCxnSpPr>
        <p:spPr>
          <a:xfrm flipV="1">
            <a:off x="2470866" y="3715595"/>
            <a:ext cx="351044" cy="511698"/>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416665FD-CA71-5087-A8C3-5E43C4B3D821}"/>
              </a:ext>
            </a:extLst>
          </p:cNvPr>
          <p:cNvSpPr/>
          <p:nvPr/>
        </p:nvSpPr>
        <p:spPr>
          <a:xfrm>
            <a:off x="4296855" y="3351529"/>
            <a:ext cx="1855131" cy="737111"/>
          </a:xfrm>
          <a:prstGeom prst="rect">
            <a:avLst/>
          </a:prstGeom>
          <a:noFill/>
          <a:ln w="38100" cap="flat" cmpd="sng" algn="ctr">
            <a:solidFill>
              <a:srgbClr val="FFC000"/>
            </a:solidFill>
            <a:prstDash val="lgDash"/>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solidFill>
                <a:schemeClr val="accent4"/>
              </a:solidFill>
            </a:endParaRPr>
          </a:p>
        </p:txBody>
      </p:sp>
      <p:cxnSp>
        <p:nvCxnSpPr>
          <p:cNvPr id="26" name="Connector: Elbow 25">
            <a:extLst>
              <a:ext uri="{FF2B5EF4-FFF2-40B4-BE49-F238E27FC236}">
                <a16:creationId xmlns:a16="http://schemas.microsoft.com/office/drawing/2014/main" id="{5B5C2C7B-CBA1-B80F-0C66-D5D2EB4B619E}"/>
              </a:ext>
            </a:extLst>
          </p:cNvPr>
          <p:cNvCxnSpPr>
            <a:cxnSpLocks/>
            <a:stCxn id="19" idx="3"/>
            <a:endCxn id="20" idx="1"/>
          </p:cNvCxnSpPr>
          <p:nvPr/>
        </p:nvCxnSpPr>
        <p:spPr>
          <a:xfrm flipV="1">
            <a:off x="3950750" y="3715594"/>
            <a:ext cx="403616" cy="1"/>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CBABD5CE-B424-519F-B87F-4CD8AE742257}"/>
              </a:ext>
            </a:extLst>
          </p:cNvPr>
          <p:cNvCxnSpPr>
            <a:cxnSpLocks/>
            <a:stCxn id="20" idx="3"/>
            <a:endCxn id="22" idx="1"/>
          </p:cNvCxnSpPr>
          <p:nvPr/>
        </p:nvCxnSpPr>
        <p:spPr>
          <a:xfrm>
            <a:off x="6083234" y="3715594"/>
            <a:ext cx="281877"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Connector: Elbow 27">
            <a:extLst>
              <a:ext uri="{FF2B5EF4-FFF2-40B4-BE49-F238E27FC236}">
                <a16:creationId xmlns:a16="http://schemas.microsoft.com/office/drawing/2014/main" id="{B974816B-5AC6-B4E6-4882-E9AFB75EC730}"/>
              </a:ext>
            </a:extLst>
          </p:cNvPr>
          <p:cNvCxnSpPr>
            <a:cxnSpLocks/>
            <a:stCxn id="20" idx="0"/>
            <a:endCxn id="16" idx="0"/>
          </p:cNvCxnSpPr>
          <p:nvPr/>
        </p:nvCxnSpPr>
        <p:spPr>
          <a:xfrm rot="16200000" flipV="1">
            <a:off x="3315272" y="1504962"/>
            <a:ext cx="810385" cy="2996673"/>
          </a:xfrm>
          <a:prstGeom prst="bentConnector3">
            <a:avLst>
              <a:gd name="adj1" fmla="val 128209"/>
            </a:avLst>
          </a:prstGeom>
          <a:ln w="38100"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sp>
        <p:nvSpPr>
          <p:cNvPr id="29" name="TextBox 28">
            <a:extLst>
              <a:ext uri="{FF2B5EF4-FFF2-40B4-BE49-F238E27FC236}">
                <a16:creationId xmlns:a16="http://schemas.microsoft.com/office/drawing/2014/main" id="{4125B345-12A6-B46C-90CE-C4BE4660C17E}"/>
              </a:ext>
            </a:extLst>
          </p:cNvPr>
          <p:cNvSpPr txBox="1"/>
          <p:nvPr/>
        </p:nvSpPr>
        <p:spPr>
          <a:xfrm>
            <a:off x="1603472" y="1684855"/>
            <a:ext cx="4283114" cy="646331"/>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If synthesis fails or exceeds available resources, latency constraints</a:t>
            </a:r>
          </a:p>
        </p:txBody>
      </p:sp>
      <p:sp>
        <p:nvSpPr>
          <p:cNvPr id="31" name="Title 1">
            <a:extLst>
              <a:ext uri="{FF2B5EF4-FFF2-40B4-BE49-F238E27FC236}">
                <a16:creationId xmlns:a16="http://schemas.microsoft.com/office/drawing/2014/main" id="{7B94C549-69B7-34A3-1CB8-618F8025D1B8}"/>
              </a:ext>
            </a:extLst>
          </p:cNvPr>
          <p:cNvSpPr txBox="1">
            <a:spLocks/>
          </p:cNvSpPr>
          <p:nvPr/>
        </p:nvSpPr>
        <p:spPr>
          <a:xfrm>
            <a:off x="4244650" y="4095506"/>
            <a:ext cx="1952972" cy="56286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600" dirty="0">
                <a:latin typeface="Arial" panose="020B0604020202020204" pitchFamily="34" charset="0"/>
                <a:cs typeface="Arial" panose="020B0604020202020204" pitchFamily="34" charset="0"/>
              </a:rPr>
              <a:t>Fast approximation using ML</a:t>
            </a:r>
          </a:p>
        </p:txBody>
      </p:sp>
      <p:sp>
        <p:nvSpPr>
          <p:cNvPr id="1024" name="Rectangle 1023">
            <a:extLst>
              <a:ext uri="{FF2B5EF4-FFF2-40B4-BE49-F238E27FC236}">
                <a16:creationId xmlns:a16="http://schemas.microsoft.com/office/drawing/2014/main" id="{3D5E8E33-C341-1877-C325-BE569AD9AC62}"/>
              </a:ext>
            </a:extLst>
          </p:cNvPr>
          <p:cNvSpPr/>
          <p:nvPr/>
        </p:nvSpPr>
        <p:spPr>
          <a:xfrm>
            <a:off x="383438" y="2762258"/>
            <a:ext cx="2139705" cy="1896796"/>
          </a:xfrm>
          <a:prstGeom prst="rect">
            <a:avLst/>
          </a:prstGeom>
          <a:noFill/>
          <a:ln w="38100" cap="flat" cmpd="sng" algn="ctr">
            <a:solidFill>
              <a:srgbClr val="FFC000"/>
            </a:solidFill>
            <a:prstDash val="lgDash"/>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solidFill>
                <a:schemeClr val="accent4"/>
              </a:solidFill>
            </a:endParaRPr>
          </a:p>
        </p:txBody>
      </p:sp>
      <p:cxnSp>
        <p:nvCxnSpPr>
          <p:cNvPr id="1025" name="Connector: Elbow 1024">
            <a:extLst>
              <a:ext uri="{FF2B5EF4-FFF2-40B4-BE49-F238E27FC236}">
                <a16:creationId xmlns:a16="http://schemas.microsoft.com/office/drawing/2014/main" id="{A3B28666-1D8F-A825-FF6B-011D8EE5768A}"/>
              </a:ext>
            </a:extLst>
          </p:cNvPr>
          <p:cNvCxnSpPr>
            <a:cxnSpLocks/>
            <a:stCxn id="1024" idx="2"/>
            <a:endCxn id="31" idx="2"/>
          </p:cNvCxnSpPr>
          <p:nvPr/>
        </p:nvCxnSpPr>
        <p:spPr>
          <a:xfrm rot="5400000" flipH="1" flipV="1">
            <a:off x="3336869" y="2774787"/>
            <a:ext cx="688" cy="3767845"/>
          </a:xfrm>
          <a:prstGeom prst="bentConnector3">
            <a:avLst>
              <a:gd name="adj1" fmla="val -44856395"/>
            </a:avLst>
          </a:prstGeom>
          <a:ln w="38100" cap="flat" cmpd="sng" algn="ctr">
            <a:solidFill>
              <a:schemeClr val="accent4"/>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1026" name="Connector: Elbow 1025">
            <a:extLst>
              <a:ext uri="{FF2B5EF4-FFF2-40B4-BE49-F238E27FC236}">
                <a16:creationId xmlns:a16="http://schemas.microsoft.com/office/drawing/2014/main" id="{BA77F056-AB27-203D-77CA-43AE562AA7D1}"/>
              </a:ext>
            </a:extLst>
          </p:cNvPr>
          <p:cNvCxnSpPr>
            <a:cxnSpLocks/>
            <a:stCxn id="1024" idx="2"/>
            <a:endCxn id="1028" idx="2"/>
          </p:cNvCxnSpPr>
          <p:nvPr/>
        </p:nvCxnSpPr>
        <p:spPr>
          <a:xfrm rot="16200000" flipH="1">
            <a:off x="1771656" y="4340689"/>
            <a:ext cx="910884" cy="1547614"/>
          </a:xfrm>
          <a:prstGeom prst="bentConnector2">
            <a:avLst/>
          </a:prstGeom>
          <a:ln w="38100" cap="flat" cmpd="sng" algn="ctr">
            <a:solidFill>
              <a:schemeClr val="accent4"/>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1027" name="Connector: Elbow 1026">
            <a:extLst>
              <a:ext uri="{FF2B5EF4-FFF2-40B4-BE49-F238E27FC236}">
                <a16:creationId xmlns:a16="http://schemas.microsoft.com/office/drawing/2014/main" id="{214EF53E-4E3D-3BEB-55B1-CDDE01B68142}"/>
              </a:ext>
            </a:extLst>
          </p:cNvPr>
          <p:cNvCxnSpPr>
            <a:cxnSpLocks/>
            <a:stCxn id="30" idx="2"/>
            <a:endCxn id="1028" idx="4"/>
          </p:cNvCxnSpPr>
          <p:nvPr/>
        </p:nvCxnSpPr>
        <p:spPr>
          <a:xfrm rot="5400000">
            <a:off x="3655779" y="4001296"/>
            <a:ext cx="1481298" cy="1655987"/>
          </a:xfrm>
          <a:prstGeom prst="bentConnector2">
            <a:avLst/>
          </a:prstGeom>
          <a:ln w="38100" cap="flat" cmpd="sng" algn="ctr">
            <a:solidFill>
              <a:schemeClr val="accent4"/>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sp>
        <p:nvSpPr>
          <p:cNvPr id="1028" name="Cylinder 1027">
            <a:extLst>
              <a:ext uri="{FF2B5EF4-FFF2-40B4-BE49-F238E27FC236}">
                <a16:creationId xmlns:a16="http://schemas.microsoft.com/office/drawing/2014/main" id="{CCF72693-39B2-3C91-4376-413E2A4D9B76}"/>
              </a:ext>
            </a:extLst>
          </p:cNvPr>
          <p:cNvSpPr/>
          <p:nvPr/>
        </p:nvSpPr>
        <p:spPr>
          <a:xfrm>
            <a:off x="3000905" y="5194756"/>
            <a:ext cx="567529" cy="750364"/>
          </a:xfrm>
          <a:prstGeom prst="can">
            <a:avLst>
              <a:gd name="adj" fmla="val 41832"/>
            </a:avLst>
          </a:prstGeom>
          <a:noFill/>
          <a:ln w="25400" cap="flat" cmpd="sng">
            <a:solidFill>
              <a:schemeClr val="tx1"/>
            </a:solidFill>
            <a:prstDash val="solid"/>
            <a:round/>
            <a:extLst>
              <a:ext uri="{C807C97D-BFC1-408E-A445-0C87EB9F89A2}">
                <ask:lineSketchStyleProps xmlns:ask="http://schemas.microsoft.com/office/drawing/2018/sketchyshapes" sd="1219033472">
                  <a:custGeom>
                    <a:avLst/>
                    <a:gdLst>
                      <a:gd name="connsiteX0" fmla="*/ 0 w 588516"/>
                      <a:gd name="connsiteY0" fmla="*/ 73565 h 780844"/>
                      <a:gd name="connsiteX1" fmla="*/ 294258 w 588516"/>
                      <a:gd name="connsiteY1" fmla="*/ 147130 h 780844"/>
                      <a:gd name="connsiteX2" fmla="*/ 588516 w 588516"/>
                      <a:gd name="connsiteY2" fmla="*/ 73565 h 780844"/>
                      <a:gd name="connsiteX3" fmla="*/ 588516 w 588516"/>
                      <a:gd name="connsiteY3" fmla="*/ 707280 h 780844"/>
                      <a:gd name="connsiteX4" fmla="*/ 294258 w 588516"/>
                      <a:gd name="connsiteY4" fmla="*/ 780845 h 780844"/>
                      <a:gd name="connsiteX5" fmla="*/ 0 w 588516"/>
                      <a:gd name="connsiteY5" fmla="*/ 707280 h 780844"/>
                      <a:gd name="connsiteX6" fmla="*/ 0 w 588516"/>
                      <a:gd name="connsiteY6" fmla="*/ 73565 h 780844"/>
                      <a:gd name="connsiteX0" fmla="*/ 0 w 588516"/>
                      <a:gd name="connsiteY0" fmla="*/ 73565 h 780844"/>
                      <a:gd name="connsiteX1" fmla="*/ 294258 w 588516"/>
                      <a:gd name="connsiteY1" fmla="*/ 0 h 780844"/>
                      <a:gd name="connsiteX2" fmla="*/ 588516 w 588516"/>
                      <a:gd name="connsiteY2" fmla="*/ 73565 h 780844"/>
                      <a:gd name="connsiteX3" fmla="*/ 294258 w 588516"/>
                      <a:gd name="connsiteY3" fmla="*/ 147130 h 780844"/>
                      <a:gd name="connsiteX4" fmla="*/ 0 w 588516"/>
                      <a:gd name="connsiteY4" fmla="*/ 73565 h 780844"/>
                      <a:gd name="connsiteX0" fmla="*/ 588516 w 588516"/>
                      <a:gd name="connsiteY0" fmla="*/ 73565 h 780844"/>
                      <a:gd name="connsiteX1" fmla="*/ 294258 w 588516"/>
                      <a:gd name="connsiteY1" fmla="*/ 147130 h 780844"/>
                      <a:gd name="connsiteX2" fmla="*/ 0 w 588516"/>
                      <a:gd name="connsiteY2" fmla="*/ 73565 h 780844"/>
                      <a:gd name="connsiteX3" fmla="*/ 294258 w 588516"/>
                      <a:gd name="connsiteY3" fmla="*/ 0 h 780844"/>
                      <a:gd name="connsiteX4" fmla="*/ 588516 w 588516"/>
                      <a:gd name="connsiteY4" fmla="*/ 73565 h 780844"/>
                      <a:gd name="connsiteX5" fmla="*/ 588516 w 588516"/>
                      <a:gd name="connsiteY5" fmla="*/ 707280 h 780844"/>
                      <a:gd name="connsiteX6" fmla="*/ 294258 w 588516"/>
                      <a:gd name="connsiteY6" fmla="*/ 780845 h 780844"/>
                      <a:gd name="connsiteX7" fmla="*/ 0 w 588516"/>
                      <a:gd name="connsiteY7" fmla="*/ 707280 h 780844"/>
                      <a:gd name="connsiteX8" fmla="*/ 0 w 588516"/>
                      <a:gd name="connsiteY8" fmla="*/ 73565 h 78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8516" h="780844" stroke="0" extrusionOk="0">
                        <a:moveTo>
                          <a:pt x="0" y="73565"/>
                        </a:moveTo>
                        <a:cubicBezTo>
                          <a:pt x="-16872" y="103787"/>
                          <a:pt x="123646" y="150169"/>
                          <a:pt x="294258" y="147130"/>
                        </a:cubicBezTo>
                        <a:cubicBezTo>
                          <a:pt x="458250" y="147441"/>
                          <a:pt x="584132" y="114333"/>
                          <a:pt x="588516" y="73565"/>
                        </a:cubicBezTo>
                        <a:cubicBezTo>
                          <a:pt x="618036" y="153236"/>
                          <a:pt x="587220" y="399453"/>
                          <a:pt x="588516" y="707280"/>
                        </a:cubicBezTo>
                        <a:cubicBezTo>
                          <a:pt x="570052" y="737807"/>
                          <a:pt x="466790" y="785632"/>
                          <a:pt x="294258" y="780845"/>
                        </a:cubicBezTo>
                        <a:cubicBezTo>
                          <a:pt x="137776" y="781561"/>
                          <a:pt x="3113" y="741502"/>
                          <a:pt x="0" y="707280"/>
                        </a:cubicBezTo>
                        <a:cubicBezTo>
                          <a:pt x="-19802" y="418677"/>
                          <a:pt x="-43342" y="228600"/>
                          <a:pt x="0" y="73565"/>
                        </a:cubicBezTo>
                        <a:close/>
                      </a:path>
                      <a:path w="588516" h="780844" fill="lighten" stroke="0" extrusionOk="0">
                        <a:moveTo>
                          <a:pt x="0" y="73565"/>
                        </a:moveTo>
                        <a:cubicBezTo>
                          <a:pt x="-1985" y="14007"/>
                          <a:pt x="120374" y="15800"/>
                          <a:pt x="294258" y="0"/>
                        </a:cubicBezTo>
                        <a:cubicBezTo>
                          <a:pt x="460945" y="2336"/>
                          <a:pt x="593804" y="34207"/>
                          <a:pt x="588516" y="73565"/>
                        </a:cubicBezTo>
                        <a:cubicBezTo>
                          <a:pt x="567992" y="110874"/>
                          <a:pt x="476774" y="163488"/>
                          <a:pt x="294258" y="147130"/>
                        </a:cubicBezTo>
                        <a:cubicBezTo>
                          <a:pt x="133532" y="149792"/>
                          <a:pt x="50" y="114717"/>
                          <a:pt x="0" y="73565"/>
                        </a:cubicBezTo>
                        <a:close/>
                      </a:path>
                      <a:path w="588516" h="780844" fill="none" extrusionOk="0">
                        <a:moveTo>
                          <a:pt x="588516" y="73565"/>
                        </a:moveTo>
                        <a:cubicBezTo>
                          <a:pt x="592792" y="120780"/>
                          <a:pt x="471115" y="164699"/>
                          <a:pt x="294258" y="147130"/>
                        </a:cubicBezTo>
                        <a:cubicBezTo>
                          <a:pt x="135330" y="143990"/>
                          <a:pt x="1434" y="107448"/>
                          <a:pt x="0" y="73565"/>
                        </a:cubicBezTo>
                        <a:cubicBezTo>
                          <a:pt x="-7370" y="34146"/>
                          <a:pt x="124733" y="-4837"/>
                          <a:pt x="294258" y="0"/>
                        </a:cubicBezTo>
                        <a:cubicBezTo>
                          <a:pt x="448986" y="-553"/>
                          <a:pt x="585099" y="25971"/>
                          <a:pt x="588516" y="73565"/>
                        </a:cubicBezTo>
                        <a:cubicBezTo>
                          <a:pt x="534446" y="264797"/>
                          <a:pt x="567439" y="506160"/>
                          <a:pt x="588516" y="707280"/>
                        </a:cubicBezTo>
                        <a:cubicBezTo>
                          <a:pt x="580350" y="762510"/>
                          <a:pt x="466240" y="787880"/>
                          <a:pt x="294258" y="780845"/>
                        </a:cubicBezTo>
                        <a:cubicBezTo>
                          <a:pt x="131723" y="781348"/>
                          <a:pt x="2636" y="746345"/>
                          <a:pt x="0" y="707280"/>
                        </a:cubicBezTo>
                        <a:cubicBezTo>
                          <a:pt x="54711" y="633531"/>
                          <a:pt x="-4423" y="300974"/>
                          <a:pt x="0" y="73565"/>
                        </a:cubicBezTo>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5B33C767-1413-DF5E-9301-AC495987FAFC}"/>
              </a:ext>
            </a:extLst>
          </p:cNvPr>
          <p:cNvSpPr txBox="1"/>
          <p:nvPr/>
        </p:nvSpPr>
        <p:spPr>
          <a:xfrm>
            <a:off x="1447114" y="5229913"/>
            <a:ext cx="1664116" cy="338554"/>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Inputs</a:t>
            </a:r>
          </a:p>
        </p:txBody>
      </p:sp>
      <p:sp>
        <p:nvSpPr>
          <p:cNvPr id="1030" name="TextBox 1029">
            <a:extLst>
              <a:ext uri="{FF2B5EF4-FFF2-40B4-BE49-F238E27FC236}">
                <a16:creationId xmlns:a16="http://schemas.microsoft.com/office/drawing/2014/main" id="{C17BF4F2-C2CE-8175-8ABF-158542C40255}"/>
              </a:ext>
            </a:extLst>
          </p:cNvPr>
          <p:cNvSpPr txBox="1"/>
          <p:nvPr/>
        </p:nvSpPr>
        <p:spPr>
          <a:xfrm>
            <a:off x="3355005" y="5224115"/>
            <a:ext cx="1883701" cy="338554"/>
          </a:xfrm>
          <a:prstGeom prst="rect">
            <a:avLst/>
          </a:prstGeom>
          <a:noFill/>
        </p:spPr>
        <p:txBody>
          <a:bodyPr wrap="square">
            <a:spAutoFit/>
          </a:bodyPr>
          <a:lstStyle/>
          <a:p>
            <a:pPr algn="r"/>
            <a:r>
              <a:rPr lang="en-US" sz="1600" dirty="0">
                <a:latin typeface="Arial" panose="020B0604020202020204" pitchFamily="34" charset="0"/>
                <a:cs typeface="Arial" panose="020B0604020202020204" pitchFamily="34" charset="0"/>
              </a:rPr>
              <a:t>Outputs</a:t>
            </a:r>
          </a:p>
        </p:txBody>
      </p:sp>
      <p:sp>
        <p:nvSpPr>
          <p:cNvPr id="1032" name="TextBox 1031">
            <a:extLst>
              <a:ext uri="{FF2B5EF4-FFF2-40B4-BE49-F238E27FC236}">
                <a16:creationId xmlns:a16="http://schemas.microsoft.com/office/drawing/2014/main" id="{56F8E7FC-64D5-DCE5-80BC-A4AA66D0042F}"/>
              </a:ext>
            </a:extLst>
          </p:cNvPr>
          <p:cNvSpPr txBox="1"/>
          <p:nvPr/>
        </p:nvSpPr>
        <p:spPr>
          <a:xfrm>
            <a:off x="2065918" y="5977919"/>
            <a:ext cx="2437502" cy="646331"/>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Generate a Dataset of Synthesized NNs</a:t>
            </a:r>
          </a:p>
        </p:txBody>
      </p:sp>
      <p:sp>
        <p:nvSpPr>
          <p:cNvPr id="1034" name="Rectangle 1033">
            <a:extLst>
              <a:ext uri="{FF2B5EF4-FFF2-40B4-BE49-F238E27FC236}">
                <a16:creationId xmlns:a16="http://schemas.microsoft.com/office/drawing/2014/main" id="{415F43C9-31CC-9135-7EC5-1C11FDC5813C}"/>
              </a:ext>
            </a:extLst>
          </p:cNvPr>
          <p:cNvSpPr/>
          <p:nvPr/>
        </p:nvSpPr>
        <p:spPr>
          <a:xfrm>
            <a:off x="9265156" y="5090057"/>
            <a:ext cx="1403620" cy="638548"/>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Trained Predictor(s)</a:t>
            </a:r>
            <a:endParaRPr lang="en-US" dirty="0"/>
          </a:p>
        </p:txBody>
      </p:sp>
      <p:cxnSp>
        <p:nvCxnSpPr>
          <p:cNvPr id="1036" name="Connector: Elbow 1035">
            <a:extLst>
              <a:ext uri="{FF2B5EF4-FFF2-40B4-BE49-F238E27FC236}">
                <a16:creationId xmlns:a16="http://schemas.microsoft.com/office/drawing/2014/main" id="{9F237701-E39A-0B22-8824-263CE0F7185C}"/>
              </a:ext>
            </a:extLst>
          </p:cNvPr>
          <p:cNvCxnSpPr>
            <a:cxnSpLocks/>
            <a:stCxn id="1032" idx="3"/>
            <a:endCxn id="1034" idx="2"/>
          </p:cNvCxnSpPr>
          <p:nvPr/>
        </p:nvCxnSpPr>
        <p:spPr>
          <a:xfrm flipV="1">
            <a:off x="4503420" y="5728605"/>
            <a:ext cx="5463546" cy="572480"/>
          </a:xfrm>
          <a:prstGeom prst="bentConnector2">
            <a:avLst/>
          </a:prstGeom>
          <a:ln w="38100">
            <a:solidFill>
              <a:srgbClr val="FFC000"/>
            </a:solidFill>
            <a:round/>
            <a:tailEnd type="triangle"/>
          </a:ln>
        </p:spPr>
        <p:style>
          <a:lnRef idx="1">
            <a:schemeClr val="accent1"/>
          </a:lnRef>
          <a:fillRef idx="0">
            <a:schemeClr val="accent1"/>
          </a:fillRef>
          <a:effectRef idx="0">
            <a:schemeClr val="accent1"/>
          </a:effectRef>
          <a:fontRef idx="minor">
            <a:schemeClr val="tx1"/>
          </a:fontRef>
        </p:style>
      </p:cxnSp>
      <p:sp>
        <p:nvSpPr>
          <p:cNvPr id="1038" name="TextBox 1037">
            <a:extLst>
              <a:ext uri="{FF2B5EF4-FFF2-40B4-BE49-F238E27FC236}">
                <a16:creationId xmlns:a16="http://schemas.microsoft.com/office/drawing/2014/main" id="{F297A36A-9B6B-9EEA-EB9B-1445F2D2397A}"/>
              </a:ext>
            </a:extLst>
          </p:cNvPr>
          <p:cNvSpPr txBox="1"/>
          <p:nvPr/>
        </p:nvSpPr>
        <p:spPr>
          <a:xfrm>
            <a:off x="4841032" y="5877681"/>
            <a:ext cx="4257248" cy="369332"/>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Feature Engineering and Training</a:t>
            </a:r>
          </a:p>
        </p:txBody>
      </p:sp>
      <p:cxnSp>
        <p:nvCxnSpPr>
          <p:cNvPr id="1040" name="Straight Arrow Connector 1039">
            <a:extLst>
              <a:ext uri="{FF2B5EF4-FFF2-40B4-BE49-F238E27FC236}">
                <a16:creationId xmlns:a16="http://schemas.microsoft.com/office/drawing/2014/main" id="{A64E5C5D-F337-331E-1A40-3CFEAA079479}"/>
              </a:ext>
            </a:extLst>
          </p:cNvPr>
          <p:cNvCxnSpPr>
            <a:cxnSpLocks/>
            <a:stCxn id="1041" idx="3"/>
            <a:endCxn id="1034" idx="1"/>
          </p:cNvCxnSpPr>
          <p:nvPr/>
        </p:nvCxnSpPr>
        <p:spPr>
          <a:xfrm>
            <a:off x="8870101" y="5405440"/>
            <a:ext cx="395055" cy="389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41" name="TextBox 1040">
            <a:extLst>
              <a:ext uri="{FF2B5EF4-FFF2-40B4-BE49-F238E27FC236}">
                <a16:creationId xmlns:a16="http://schemas.microsoft.com/office/drawing/2014/main" id="{4D971FEE-6F29-F68D-5236-583D13FBB315}"/>
              </a:ext>
            </a:extLst>
          </p:cNvPr>
          <p:cNvSpPr txBox="1"/>
          <p:nvPr/>
        </p:nvSpPr>
        <p:spPr>
          <a:xfrm>
            <a:off x="5618452" y="5082274"/>
            <a:ext cx="3251649" cy="646331"/>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Takes model architectures and synthesis configs as input</a:t>
            </a:r>
          </a:p>
        </p:txBody>
      </p:sp>
      <p:pic>
        <p:nvPicPr>
          <p:cNvPr id="1042" name="Picture 6">
            <a:extLst>
              <a:ext uri="{FF2B5EF4-FFF2-40B4-BE49-F238E27FC236}">
                <a16:creationId xmlns:a16="http://schemas.microsoft.com/office/drawing/2014/main" id="{761C72D4-E85E-E639-555A-3069982253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28" t="2650" r="1922" b="4097"/>
          <a:stretch/>
        </p:blipFill>
        <p:spPr bwMode="auto">
          <a:xfrm>
            <a:off x="8039725" y="2261278"/>
            <a:ext cx="3848100" cy="2398270"/>
          </a:xfrm>
          <a:prstGeom prst="rect">
            <a:avLst/>
          </a:prstGeom>
          <a:noFill/>
          <a:extLst>
            <a:ext uri="{909E8E84-426E-40DD-AFC4-6F175D3DCCD1}">
              <a14:hiddenFill xmlns:a14="http://schemas.microsoft.com/office/drawing/2010/main">
                <a:solidFill>
                  <a:srgbClr val="FFFFFF"/>
                </a:solidFill>
              </a14:hiddenFill>
            </a:ext>
          </a:extLst>
        </p:spPr>
      </p:pic>
      <p:sp>
        <p:nvSpPr>
          <p:cNvPr id="1043" name="TextBox 1042">
            <a:extLst>
              <a:ext uri="{FF2B5EF4-FFF2-40B4-BE49-F238E27FC236}">
                <a16:creationId xmlns:a16="http://schemas.microsoft.com/office/drawing/2014/main" id="{319A4CB6-B8AE-2031-0EB0-47B35E3BEB53}"/>
              </a:ext>
            </a:extLst>
          </p:cNvPr>
          <p:cNvSpPr txBox="1"/>
          <p:nvPr/>
        </p:nvSpPr>
        <p:spPr>
          <a:xfrm>
            <a:off x="8052489" y="1662303"/>
            <a:ext cx="3822572" cy="646331"/>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Predictions for all input combinations as Pandas Dataframe</a:t>
            </a:r>
          </a:p>
        </p:txBody>
      </p:sp>
      <p:sp>
        <p:nvSpPr>
          <p:cNvPr id="1046" name="Title 1">
            <a:extLst>
              <a:ext uri="{FF2B5EF4-FFF2-40B4-BE49-F238E27FC236}">
                <a16:creationId xmlns:a16="http://schemas.microsoft.com/office/drawing/2014/main" id="{ED947C0A-5CF6-D105-2DDF-3991AFF5F69C}"/>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Data Generation</a:t>
            </a:r>
          </a:p>
        </p:txBody>
      </p:sp>
      <p:sp>
        <p:nvSpPr>
          <p:cNvPr id="1104" name="Rectangle 1103">
            <a:extLst>
              <a:ext uri="{FF2B5EF4-FFF2-40B4-BE49-F238E27FC236}">
                <a16:creationId xmlns:a16="http://schemas.microsoft.com/office/drawing/2014/main" id="{50D21DF1-88B2-71CC-2F9E-E2A51F7A5322}"/>
              </a:ext>
            </a:extLst>
          </p:cNvPr>
          <p:cNvSpPr/>
          <p:nvPr/>
        </p:nvSpPr>
        <p:spPr>
          <a:xfrm>
            <a:off x="2065916" y="5996635"/>
            <a:ext cx="2425550" cy="617235"/>
          </a:xfrm>
          <a:prstGeom prst="rect">
            <a:avLst/>
          </a:prstGeom>
          <a:noFill/>
          <a:ln w="38100" cap="flat" cmpd="sng" algn="ctr">
            <a:solidFill>
              <a:srgbClr val="FF0000"/>
            </a:solidFill>
            <a:prstDash val="solid"/>
            <a:round/>
            <a:headEnd type="none" w="med" len="med"/>
            <a:tailEnd type="none" w="med" len="med"/>
            <a:extLst>
              <a:ext uri="{C807C97D-BFC1-408E-A445-0C87EB9F89A2}">
                <ask:lineSketchStyleProps xmlns:ask="http://schemas.microsoft.com/office/drawing/2018/sketchyshapes">
                  <ask:type>
                    <ask:lineSketchNone/>
                  </ask:type>
                </ask:lineSketchStyleProps>
              </a:ext>
            </a:extLst>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solidFill>
                <a:schemeClr val="accent4"/>
              </a:solidFill>
            </a:endParaRPr>
          </a:p>
        </p:txBody>
      </p:sp>
      <p:sp>
        <p:nvSpPr>
          <p:cNvPr id="4" name="Title 1">
            <a:extLst>
              <a:ext uri="{FF2B5EF4-FFF2-40B4-BE49-F238E27FC236}">
                <a16:creationId xmlns:a16="http://schemas.microsoft.com/office/drawing/2014/main" id="{5A1228EC-82F7-4484-DEAE-EAF1D960BAF4}"/>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a:solidFill>
                  <a:srgbClr val="FFFFFF"/>
                </a:solidFill>
                <a:latin typeface="Arial" panose="020B0604020202020204" pitchFamily="34" charset="0"/>
                <a:ea typeface="+mn-ea"/>
                <a:cs typeface="Arial" panose="020B0604020202020204" pitchFamily="34" charset="0"/>
              </a:rPr>
              <a:t>rule4ml: Resource Utilization and Latency Estimation for ML on FPGA</a:t>
            </a:r>
            <a:endParaRPr lang="en-US" sz="3200" dirty="0">
              <a:solidFill>
                <a:srgbClr val="FFFFFF"/>
              </a:solidFill>
              <a:latin typeface="Arial" panose="020B0604020202020204" pitchFamily="34" charset="0"/>
              <a:ea typeface="+mn-ea"/>
              <a:cs typeface="Arial" panose="020B0604020202020204" pitchFamily="34" charset="0"/>
            </a:endParaRPr>
          </a:p>
        </p:txBody>
      </p:sp>
      <p:sp>
        <p:nvSpPr>
          <p:cNvPr id="2" name="Title 1">
            <a:extLst>
              <a:ext uri="{FF2B5EF4-FFF2-40B4-BE49-F238E27FC236}">
                <a16:creationId xmlns:a16="http://schemas.microsoft.com/office/drawing/2014/main" id="{106B615D-6254-2CC2-87D2-8A00AB768EBE}"/>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Motivation</a:t>
            </a:r>
          </a:p>
        </p:txBody>
      </p:sp>
      <p:sp>
        <p:nvSpPr>
          <p:cNvPr id="9" name="TextBox 8">
            <a:extLst>
              <a:ext uri="{FF2B5EF4-FFF2-40B4-BE49-F238E27FC236}">
                <a16:creationId xmlns:a16="http://schemas.microsoft.com/office/drawing/2014/main" id="{C13D5967-A62E-2A73-720E-B654E1FB4EDA}"/>
              </a:ext>
            </a:extLst>
          </p:cNvPr>
          <p:cNvSpPr txBox="1"/>
          <p:nvPr/>
        </p:nvSpPr>
        <p:spPr>
          <a:xfrm>
            <a:off x="11130885" y="39882"/>
            <a:ext cx="543292" cy="461665"/>
          </a:xfrm>
          <a:prstGeom prst="rect">
            <a:avLst/>
          </a:prstGeom>
          <a:noFill/>
        </p:spPr>
        <p:txBody>
          <a:bodyPr wrap="square" rtlCol="0">
            <a:spAutoFit/>
          </a:bodyPr>
          <a:lstStyle/>
          <a:p>
            <a:pPr algn="r"/>
            <a:r>
              <a:rPr lang="fr-CA" sz="2400">
                <a:solidFill>
                  <a:schemeClr val="bg1"/>
                </a:solidFill>
              </a:rPr>
              <a:t>1</a:t>
            </a:r>
            <a:endParaRPr lang="en-US" sz="2400" dirty="0">
              <a:solidFill>
                <a:schemeClr val="bg1"/>
              </a:solidFill>
            </a:endParaRPr>
          </a:p>
        </p:txBody>
      </p:sp>
      <p:grpSp>
        <p:nvGrpSpPr>
          <p:cNvPr id="10" name="Group 9">
            <a:extLst>
              <a:ext uri="{FF2B5EF4-FFF2-40B4-BE49-F238E27FC236}">
                <a16:creationId xmlns:a16="http://schemas.microsoft.com/office/drawing/2014/main" id="{866B6DFC-E211-D1B6-979B-A7CE6D641F11}"/>
              </a:ext>
            </a:extLst>
          </p:cNvPr>
          <p:cNvGrpSpPr/>
          <p:nvPr/>
        </p:nvGrpSpPr>
        <p:grpSpPr>
          <a:xfrm>
            <a:off x="11483652" y="76953"/>
            <a:ext cx="743073" cy="510450"/>
            <a:chOff x="11448927" y="76953"/>
            <a:chExt cx="743073" cy="510450"/>
          </a:xfrm>
        </p:grpSpPr>
        <p:sp>
          <p:nvSpPr>
            <p:cNvPr id="11" name="TextBox 10">
              <a:extLst>
                <a:ext uri="{FF2B5EF4-FFF2-40B4-BE49-F238E27FC236}">
                  <a16:creationId xmlns:a16="http://schemas.microsoft.com/office/drawing/2014/main" id="{32718A35-9BC4-4F5F-858C-5D1D091A165F}"/>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2" name="TextBox 11">
              <a:extLst>
                <a:ext uri="{FF2B5EF4-FFF2-40B4-BE49-F238E27FC236}">
                  <a16:creationId xmlns:a16="http://schemas.microsoft.com/office/drawing/2014/main" id="{1211BDB7-022A-5354-D0A6-B388A723CF73}"/>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138593268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
                                        <p:tgtEl>
                                          <p:spTgt spid="16"/>
                                        </p:tgtEl>
                                      </p:cBhvr>
                                    </p:animEffect>
                                  </p:childTnLst>
                                </p:cTn>
                              </p:par>
                              <p:par>
                                <p:cTn id="13" presetID="10"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
                                        <p:tgtEl>
                                          <p:spTgt spid="2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100"/>
                                        <p:tgtEl>
                                          <p:spTgt spid="3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24"/>
                                        </p:tgtEl>
                                        <p:attrNameLst>
                                          <p:attrName>style.visibility</p:attrName>
                                        </p:attrNameLst>
                                      </p:cBhvr>
                                      <p:to>
                                        <p:strVal val="visible"/>
                                      </p:to>
                                    </p:set>
                                    <p:animEffect transition="in" filter="fade">
                                      <p:cBhvr>
                                        <p:cTn id="26" dur="100"/>
                                        <p:tgtEl>
                                          <p:spTgt spid="1024"/>
                                        </p:tgtEl>
                                      </p:cBhvr>
                                    </p:animEffect>
                                  </p:childTnLst>
                                </p:cTn>
                              </p:par>
                              <p:par>
                                <p:cTn id="27" presetID="10" presetClass="entr" presetSubtype="0" fill="hold" nodeType="withEffect">
                                  <p:stCondLst>
                                    <p:cond delay="0"/>
                                  </p:stCondLst>
                                  <p:childTnLst>
                                    <p:set>
                                      <p:cBhvr>
                                        <p:cTn id="28" dur="1" fill="hold">
                                          <p:stCondLst>
                                            <p:cond delay="0"/>
                                          </p:stCondLst>
                                        </p:cTn>
                                        <p:tgtEl>
                                          <p:spTgt spid="1025"/>
                                        </p:tgtEl>
                                        <p:attrNameLst>
                                          <p:attrName>style.visibility</p:attrName>
                                        </p:attrNameLst>
                                      </p:cBhvr>
                                      <p:to>
                                        <p:strVal val="visible"/>
                                      </p:to>
                                    </p:set>
                                    <p:animEffect transition="in" filter="fade">
                                      <p:cBhvr>
                                        <p:cTn id="29" dur="100"/>
                                        <p:tgtEl>
                                          <p:spTgt spid="1025"/>
                                        </p:tgtEl>
                                      </p:cBhvr>
                                    </p:animEffect>
                                  </p:childTnLst>
                                </p:cTn>
                              </p:par>
                              <p:par>
                                <p:cTn id="30" presetID="10" presetClass="exit" presetSubtype="0" fill="hold" grpId="1" nodeType="withEffect">
                                  <p:stCondLst>
                                    <p:cond delay="0"/>
                                  </p:stCondLst>
                                  <p:childTnLst>
                                    <p:animEffect transition="out" filter="fade">
                                      <p:cBhvr>
                                        <p:cTn id="31" dur="100"/>
                                        <p:tgtEl>
                                          <p:spTgt spid="16"/>
                                        </p:tgtEl>
                                      </p:cBhvr>
                                    </p:animEffect>
                                    <p:set>
                                      <p:cBhvr>
                                        <p:cTn id="32" dur="1" fill="hold">
                                          <p:stCondLst>
                                            <p:cond delay="99"/>
                                          </p:stCondLst>
                                        </p:cTn>
                                        <p:tgtEl>
                                          <p:spTgt spid="16"/>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0"/>
                                        <p:tgtEl>
                                          <p:spTgt spid="28"/>
                                        </p:tgtEl>
                                      </p:cBhvr>
                                    </p:animEffect>
                                    <p:set>
                                      <p:cBhvr>
                                        <p:cTn id="35" dur="1" fill="hold">
                                          <p:stCondLst>
                                            <p:cond delay="99"/>
                                          </p:stCondLst>
                                        </p:cTn>
                                        <p:tgtEl>
                                          <p:spTgt spid="28"/>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0"/>
                                        <p:tgtEl>
                                          <p:spTgt spid="29"/>
                                        </p:tgtEl>
                                      </p:cBhvr>
                                    </p:animEffect>
                                    <p:set>
                                      <p:cBhvr>
                                        <p:cTn id="38" dur="1" fill="hold">
                                          <p:stCondLst>
                                            <p:cond delay="99"/>
                                          </p:stCondLst>
                                        </p:cTn>
                                        <p:tgtEl>
                                          <p:spTgt spid="2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
                                        <p:tgtEl>
                                          <p:spTgt spid="3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100"/>
                                        <p:tgtEl>
                                          <p:spTgt spid="31"/>
                                        </p:tgtEl>
                                      </p:cBhvr>
                                    </p:animEffect>
                                    <p:set>
                                      <p:cBhvr>
                                        <p:cTn id="48" dur="1" fill="hold">
                                          <p:stCondLst>
                                            <p:cond delay="99"/>
                                          </p:stCondLst>
                                        </p:cTn>
                                        <p:tgtEl>
                                          <p:spTgt spid="31"/>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100"/>
                                        <p:tgtEl>
                                          <p:spTgt spid="1025"/>
                                        </p:tgtEl>
                                      </p:cBhvr>
                                    </p:animEffect>
                                    <p:set>
                                      <p:cBhvr>
                                        <p:cTn id="51" dur="1" fill="hold">
                                          <p:stCondLst>
                                            <p:cond delay="99"/>
                                          </p:stCondLst>
                                        </p:cTn>
                                        <p:tgtEl>
                                          <p:spTgt spid="1025"/>
                                        </p:tgtEl>
                                        <p:attrNameLst>
                                          <p:attrName>style.visibility</p:attrName>
                                        </p:attrNameLst>
                                      </p:cBhvr>
                                      <p:to>
                                        <p:strVal val="hidden"/>
                                      </p:to>
                                    </p:set>
                                  </p:childTnLst>
                                </p:cTn>
                              </p:par>
                              <p:par>
                                <p:cTn id="52" presetID="10" presetClass="entr" presetSubtype="0" fill="hold" grpId="2"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
                                        <p:tgtEl>
                                          <p:spTgt spid="16"/>
                                        </p:tgtEl>
                                      </p:cBhvr>
                                    </p:animEffect>
                                  </p:childTnLst>
                                </p:cTn>
                              </p:par>
                              <p:par>
                                <p:cTn id="55" presetID="10"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
                                        <p:tgtEl>
                                          <p:spTgt spid="28"/>
                                        </p:tgtEl>
                                      </p:cBhvr>
                                    </p:animEffect>
                                  </p:childTnLst>
                                </p:cTn>
                              </p:par>
                              <p:par>
                                <p:cTn id="58" presetID="10" presetClass="entr" presetSubtype="0" fill="hold" grpId="2"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100"/>
                                        <p:tgtEl>
                                          <p:spTgt spid="29"/>
                                        </p:tgtEl>
                                      </p:cBhvr>
                                    </p:animEffect>
                                  </p:childTnLst>
                                </p:cTn>
                              </p:par>
                              <p:par>
                                <p:cTn id="61" presetID="10" presetClass="entr" presetSubtype="0" fill="hold" nodeType="withEffect">
                                  <p:stCondLst>
                                    <p:cond delay="0"/>
                                  </p:stCondLst>
                                  <p:childTnLst>
                                    <p:set>
                                      <p:cBhvr>
                                        <p:cTn id="62" dur="1" fill="hold">
                                          <p:stCondLst>
                                            <p:cond delay="0"/>
                                          </p:stCondLst>
                                        </p:cTn>
                                        <p:tgtEl>
                                          <p:spTgt spid="1026"/>
                                        </p:tgtEl>
                                        <p:attrNameLst>
                                          <p:attrName>style.visibility</p:attrName>
                                        </p:attrNameLst>
                                      </p:cBhvr>
                                      <p:to>
                                        <p:strVal val="visible"/>
                                      </p:to>
                                    </p:set>
                                    <p:animEffect transition="in" filter="fade">
                                      <p:cBhvr>
                                        <p:cTn id="63" dur="100"/>
                                        <p:tgtEl>
                                          <p:spTgt spid="1026"/>
                                        </p:tgtEl>
                                      </p:cBhvr>
                                    </p:animEffect>
                                  </p:childTnLst>
                                </p:cTn>
                              </p:par>
                              <p:par>
                                <p:cTn id="64" presetID="10" presetClass="entr" presetSubtype="0" fill="hold" nodeType="withEffect">
                                  <p:stCondLst>
                                    <p:cond delay="0"/>
                                  </p:stCondLst>
                                  <p:childTnLst>
                                    <p:set>
                                      <p:cBhvr>
                                        <p:cTn id="65" dur="1" fill="hold">
                                          <p:stCondLst>
                                            <p:cond delay="0"/>
                                          </p:stCondLst>
                                        </p:cTn>
                                        <p:tgtEl>
                                          <p:spTgt spid="1027"/>
                                        </p:tgtEl>
                                        <p:attrNameLst>
                                          <p:attrName>style.visibility</p:attrName>
                                        </p:attrNameLst>
                                      </p:cBhvr>
                                      <p:to>
                                        <p:strVal val="visible"/>
                                      </p:to>
                                    </p:set>
                                    <p:animEffect transition="in" filter="fade">
                                      <p:cBhvr>
                                        <p:cTn id="66" dur="100"/>
                                        <p:tgtEl>
                                          <p:spTgt spid="102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28"/>
                                        </p:tgtEl>
                                        <p:attrNameLst>
                                          <p:attrName>style.visibility</p:attrName>
                                        </p:attrNameLst>
                                      </p:cBhvr>
                                      <p:to>
                                        <p:strVal val="visible"/>
                                      </p:to>
                                    </p:set>
                                    <p:animEffect transition="in" filter="fade">
                                      <p:cBhvr>
                                        <p:cTn id="69" dur="100"/>
                                        <p:tgtEl>
                                          <p:spTgt spid="102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29"/>
                                        </p:tgtEl>
                                        <p:attrNameLst>
                                          <p:attrName>style.visibility</p:attrName>
                                        </p:attrNameLst>
                                      </p:cBhvr>
                                      <p:to>
                                        <p:strVal val="visible"/>
                                      </p:to>
                                    </p:set>
                                    <p:animEffect transition="in" filter="fade">
                                      <p:cBhvr>
                                        <p:cTn id="72" dur="100"/>
                                        <p:tgtEl>
                                          <p:spTgt spid="102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30"/>
                                        </p:tgtEl>
                                        <p:attrNameLst>
                                          <p:attrName>style.visibility</p:attrName>
                                        </p:attrNameLst>
                                      </p:cBhvr>
                                      <p:to>
                                        <p:strVal val="visible"/>
                                      </p:to>
                                    </p:set>
                                    <p:animEffect transition="in" filter="fade">
                                      <p:cBhvr>
                                        <p:cTn id="75" dur="100"/>
                                        <p:tgtEl>
                                          <p:spTgt spid="10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032"/>
                                        </p:tgtEl>
                                        <p:attrNameLst>
                                          <p:attrName>style.visibility</p:attrName>
                                        </p:attrNameLst>
                                      </p:cBhvr>
                                      <p:to>
                                        <p:strVal val="visible"/>
                                      </p:to>
                                    </p:set>
                                    <p:animEffect transition="in" filter="fade">
                                      <p:cBhvr>
                                        <p:cTn id="78" dur="100"/>
                                        <p:tgtEl>
                                          <p:spTgt spid="103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036"/>
                                        </p:tgtEl>
                                        <p:attrNameLst>
                                          <p:attrName>style.visibility</p:attrName>
                                        </p:attrNameLst>
                                      </p:cBhvr>
                                      <p:to>
                                        <p:strVal val="visible"/>
                                      </p:to>
                                    </p:set>
                                    <p:animEffect transition="in" filter="fade">
                                      <p:cBhvr>
                                        <p:cTn id="83" dur="100"/>
                                        <p:tgtEl>
                                          <p:spTgt spid="103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034"/>
                                        </p:tgtEl>
                                        <p:attrNameLst>
                                          <p:attrName>style.visibility</p:attrName>
                                        </p:attrNameLst>
                                      </p:cBhvr>
                                      <p:to>
                                        <p:strVal val="visible"/>
                                      </p:to>
                                    </p:set>
                                    <p:animEffect transition="in" filter="fade">
                                      <p:cBhvr>
                                        <p:cTn id="86" dur="100"/>
                                        <p:tgtEl>
                                          <p:spTgt spid="103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38"/>
                                        </p:tgtEl>
                                        <p:attrNameLst>
                                          <p:attrName>style.visibility</p:attrName>
                                        </p:attrNameLst>
                                      </p:cBhvr>
                                      <p:to>
                                        <p:strVal val="visible"/>
                                      </p:to>
                                    </p:set>
                                    <p:animEffect transition="in" filter="fade">
                                      <p:cBhvr>
                                        <p:cTn id="89" dur="100"/>
                                        <p:tgtEl>
                                          <p:spTgt spid="103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041"/>
                                        </p:tgtEl>
                                        <p:attrNameLst>
                                          <p:attrName>style.visibility</p:attrName>
                                        </p:attrNameLst>
                                      </p:cBhvr>
                                      <p:to>
                                        <p:strVal val="visible"/>
                                      </p:to>
                                    </p:set>
                                    <p:animEffect transition="in" filter="fade">
                                      <p:cBhvr>
                                        <p:cTn id="92" dur="100"/>
                                        <p:tgtEl>
                                          <p:spTgt spid="1041"/>
                                        </p:tgtEl>
                                      </p:cBhvr>
                                    </p:animEffect>
                                  </p:childTnLst>
                                </p:cTn>
                              </p:par>
                              <p:par>
                                <p:cTn id="93" presetID="10" presetClass="entr" presetSubtype="0" fill="hold" nodeType="withEffect">
                                  <p:stCondLst>
                                    <p:cond delay="0"/>
                                  </p:stCondLst>
                                  <p:childTnLst>
                                    <p:set>
                                      <p:cBhvr>
                                        <p:cTn id="94" dur="1" fill="hold">
                                          <p:stCondLst>
                                            <p:cond delay="0"/>
                                          </p:stCondLst>
                                        </p:cTn>
                                        <p:tgtEl>
                                          <p:spTgt spid="1040"/>
                                        </p:tgtEl>
                                        <p:attrNameLst>
                                          <p:attrName>style.visibility</p:attrName>
                                        </p:attrNameLst>
                                      </p:cBhvr>
                                      <p:to>
                                        <p:strVal val="visible"/>
                                      </p:to>
                                    </p:set>
                                    <p:animEffect transition="in" filter="fade">
                                      <p:cBhvr>
                                        <p:cTn id="95" dur="100"/>
                                        <p:tgtEl>
                                          <p:spTgt spid="104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1043"/>
                                        </p:tgtEl>
                                        <p:attrNameLst>
                                          <p:attrName>style.visibility</p:attrName>
                                        </p:attrNameLst>
                                      </p:cBhvr>
                                      <p:to>
                                        <p:strVal val="visible"/>
                                      </p:to>
                                    </p:set>
                                    <p:animEffect transition="in" filter="fade">
                                      <p:cBhvr>
                                        <p:cTn id="100" dur="100"/>
                                        <p:tgtEl>
                                          <p:spTgt spid="1043"/>
                                        </p:tgtEl>
                                      </p:cBhvr>
                                    </p:animEffect>
                                  </p:childTnLst>
                                </p:cTn>
                              </p:par>
                              <p:par>
                                <p:cTn id="101" presetID="10" presetClass="entr" presetSubtype="0" fill="hold" nodeType="withEffect">
                                  <p:stCondLst>
                                    <p:cond delay="0"/>
                                  </p:stCondLst>
                                  <p:childTnLst>
                                    <p:set>
                                      <p:cBhvr>
                                        <p:cTn id="102" dur="1" fill="hold">
                                          <p:stCondLst>
                                            <p:cond delay="0"/>
                                          </p:stCondLst>
                                        </p:cTn>
                                        <p:tgtEl>
                                          <p:spTgt spid="1042"/>
                                        </p:tgtEl>
                                        <p:attrNameLst>
                                          <p:attrName>style.visibility</p:attrName>
                                        </p:attrNameLst>
                                      </p:cBhvr>
                                      <p:to>
                                        <p:strVal val="visible"/>
                                      </p:to>
                                    </p:set>
                                    <p:animEffect transition="in" filter="fade">
                                      <p:cBhvr>
                                        <p:cTn id="103" dur="100"/>
                                        <p:tgtEl>
                                          <p:spTgt spid="1042"/>
                                        </p:tgtEl>
                                      </p:cBhvr>
                                    </p:animEffect>
                                  </p:childTnLst>
                                </p:cTn>
                              </p:par>
                              <p:par>
                                <p:cTn id="104" presetID="10" presetClass="entr" presetSubtype="0" fill="hold" nodeType="with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fade">
                                      <p:cBhvr>
                                        <p:cTn id="106" dur="100"/>
                                        <p:tgtEl>
                                          <p:spTgt spid="15"/>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104"/>
                                        </p:tgtEl>
                                        <p:attrNameLst>
                                          <p:attrName>style.visibility</p:attrName>
                                        </p:attrNameLst>
                                      </p:cBhvr>
                                      <p:to>
                                        <p:strVal val="visible"/>
                                      </p:to>
                                    </p:set>
                                    <p:animEffect transition="in" filter="fade">
                                      <p:cBhvr>
                                        <p:cTn id="111" dur="100"/>
                                        <p:tgtEl>
                                          <p:spTgt spid="1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17" grpId="0"/>
      <p:bldP spid="30" grpId="0" animBg="1"/>
      <p:bldP spid="29" grpId="0"/>
      <p:bldP spid="29" grpId="1"/>
      <p:bldP spid="29" grpId="2"/>
      <p:bldP spid="31" grpId="0"/>
      <p:bldP spid="31" grpId="1"/>
      <p:bldP spid="1024" grpId="0" animBg="1"/>
      <p:bldP spid="1028" grpId="0" animBg="1"/>
      <p:bldP spid="1029" grpId="0"/>
      <p:bldP spid="1030" grpId="0"/>
      <p:bldP spid="1032" grpId="0"/>
      <p:bldP spid="1034" grpId="0" animBg="1"/>
      <p:bldP spid="1038" grpId="0"/>
      <p:bldP spid="1041" grpId="0"/>
      <p:bldP spid="1043" grpId="0"/>
      <p:bldP spid="110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272FA112-B722-6E3B-5EB0-370C5087B58E}"/>
              </a:ext>
            </a:extLst>
          </p:cNvPr>
          <p:cNvSpPr txBox="1">
            <a:spLocks/>
          </p:cNvSpPr>
          <p:nvPr/>
        </p:nvSpPr>
        <p:spPr>
          <a:xfrm>
            <a:off x="335280" y="353160"/>
            <a:ext cx="6209899" cy="898581"/>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29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5" name="TextBox 4">
            <a:extLst>
              <a:ext uri="{FF2B5EF4-FFF2-40B4-BE49-F238E27FC236}">
                <a16:creationId xmlns:a16="http://schemas.microsoft.com/office/drawing/2014/main" id="{F442CF04-23F7-74C3-02F8-EBF056307D17}"/>
              </a:ext>
            </a:extLst>
          </p:cNvPr>
          <p:cNvSpPr txBox="1"/>
          <p:nvPr/>
        </p:nvSpPr>
        <p:spPr>
          <a:xfrm>
            <a:off x="3825434" y="1825046"/>
            <a:ext cx="2875280" cy="338554"/>
          </a:xfrm>
          <a:prstGeom prst="rect">
            <a:avLst/>
          </a:prstGeom>
          <a:noFill/>
        </p:spPr>
        <p:txBody>
          <a:bodyPr wrap="square">
            <a:spAutoFit/>
          </a:bodyPr>
          <a:lstStyle/>
          <a:p>
            <a:pPr algn="ctr"/>
            <a:r>
              <a:rPr lang="en-US" sz="1600" b="1" dirty="0">
                <a:ea typeface="Cambria Math" panose="02040503050406030204" pitchFamily="18" charset="0"/>
                <a:cs typeface="Arial" panose="020B0604020202020204" pitchFamily="34" charset="0"/>
              </a:rPr>
              <a:t>Transformer Architecture</a:t>
            </a:r>
          </a:p>
        </p:txBody>
      </p:sp>
      <p:pic>
        <p:nvPicPr>
          <p:cNvPr id="1026" name="Picture 2">
            <a:extLst>
              <a:ext uri="{FF2B5EF4-FFF2-40B4-BE49-F238E27FC236}">
                <a16:creationId xmlns:a16="http://schemas.microsoft.com/office/drawing/2014/main" id="{0269EF8F-CD83-BC0B-FF5E-6888F9ECBC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9774" y="2085027"/>
            <a:ext cx="5591214" cy="46559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140788C-708A-EF1C-EB57-909814E115D0}"/>
              </a:ext>
            </a:extLst>
          </p:cNvPr>
          <p:cNvSpPr txBox="1"/>
          <p:nvPr/>
        </p:nvSpPr>
        <p:spPr>
          <a:xfrm>
            <a:off x="6368317" y="1693427"/>
            <a:ext cx="2425420" cy="523220"/>
          </a:xfrm>
          <a:prstGeom prst="rect">
            <a:avLst/>
          </a:prstGeom>
          <a:noFill/>
        </p:spPr>
        <p:txBody>
          <a:bodyPr wrap="square">
            <a:spAutoFit/>
          </a:bodyPr>
          <a:lstStyle/>
          <a:p>
            <a:pPr algn="ctr"/>
            <a:r>
              <a:rPr lang="en-US" sz="1400" b="1" dirty="0">
                <a:solidFill>
                  <a:srgbClr val="FFC000"/>
                </a:solidFill>
                <a:ea typeface="Cambria Math" panose="02040503050406030204" pitchFamily="18" charset="0"/>
                <a:cs typeface="Arial" panose="020B0604020202020204" pitchFamily="34" charset="0"/>
              </a:rPr>
              <a:t>Each layer is treated as a “token” in the sequence</a:t>
            </a:r>
          </a:p>
        </p:txBody>
      </p:sp>
    </p:spTree>
    <p:extLst>
      <p:ext uri="{BB962C8B-B14F-4D97-AF65-F5344CB8AC3E}">
        <p14:creationId xmlns:p14="http://schemas.microsoft.com/office/powerpoint/2010/main" val="212336552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5A1228EC-82F7-4484-DEAE-EAF1D960BAF4}"/>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a:solidFill>
                  <a:srgbClr val="FFFFFF"/>
                </a:solidFill>
                <a:latin typeface="Arial" panose="020B0604020202020204" pitchFamily="34" charset="0"/>
                <a:ea typeface="+mn-ea"/>
                <a:cs typeface="Arial" panose="020B0604020202020204" pitchFamily="34" charset="0"/>
              </a:rPr>
              <a:t>rule4ml: Resource Utilization and Latency Estimation for ML on FPGA</a:t>
            </a:r>
            <a:endParaRPr lang="en-US" sz="3200" dirty="0">
              <a:solidFill>
                <a:srgbClr val="FFFFFF"/>
              </a:solidFill>
              <a:latin typeface="Arial" panose="020B0604020202020204" pitchFamily="34" charset="0"/>
              <a:ea typeface="+mn-ea"/>
              <a:cs typeface="Arial" panose="020B0604020202020204" pitchFamily="34" charset="0"/>
            </a:endParaRPr>
          </a:p>
        </p:txBody>
      </p:sp>
      <p:grpSp>
        <p:nvGrpSpPr>
          <p:cNvPr id="13" name="Group 12">
            <a:extLst>
              <a:ext uri="{FF2B5EF4-FFF2-40B4-BE49-F238E27FC236}">
                <a16:creationId xmlns:a16="http://schemas.microsoft.com/office/drawing/2014/main" id="{3EAF3BB9-1B9A-35B6-D578-F8C4A655E970}"/>
              </a:ext>
            </a:extLst>
          </p:cNvPr>
          <p:cNvGrpSpPr/>
          <p:nvPr/>
        </p:nvGrpSpPr>
        <p:grpSpPr>
          <a:xfrm>
            <a:off x="2320238" y="2380969"/>
            <a:ext cx="7652157" cy="4339022"/>
            <a:chOff x="555396" y="2231385"/>
            <a:chExt cx="5159711" cy="2925725"/>
          </a:xfrm>
        </p:grpSpPr>
        <p:pic>
          <p:nvPicPr>
            <p:cNvPr id="5" name="Picture 2">
              <a:extLst>
                <a:ext uri="{FF2B5EF4-FFF2-40B4-BE49-F238E27FC236}">
                  <a16:creationId xmlns:a16="http://schemas.microsoft.com/office/drawing/2014/main" id="{FE678FCC-3B68-F711-9749-4A5379CE0E7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03" t="1538" r="20254" b="25799"/>
            <a:stretch/>
          </p:blipFill>
          <p:spPr bwMode="auto">
            <a:xfrm>
              <a:off x="631604" y="2231385"/>
              <a:ext cx="1974733" cy="13277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diagram of a layer of layers&#10;&#10;Description automatically generated">
              <a:extLst>
                <a:ext uri="{FF2B5EF4-FFF2-40B4-BE49-F238E27FC236}">
                  <a16:creationId xmlns:a16="http://schemas.microsoft.com/office/drawing/2014/main" id="{F0E228A4-D99F-F16D-F9A9-87BC4D68512C}"/>
                </a:ext>
              </a:extLst>
            </p:cNvPr>
            <p:cNvPicPr>
              <a:picLocks noChangeAspect="1"/>
            </p:cNvPicPr>
            <p:nvPr/>
          </p:nvPicPr>
          <p:blipFill rotWithShape="1">
            <a:blip r:embed="rId4">
              <a:extLst>
                <a:ext uri="{28A0092B-C50C-407E-A947-70E740481C1C}">
                  <a14:useLocalDpi xmlns:a14="http://schemas.microsoft.com/office/drawing/2010/main" val="0"/>
                </a:ext>
              </a:extLst>
            </a:blip>
            <a:srcRect l="18446" t="25658" r="35868" b="3058"/>
            <a:stretch/>
          </p:blipFill>
          <p:spPr>
            <a:xfrm>
              <a:off x="3348720" y="2264473"/>
              <a:ext cx="2298532" cy="1213622"/>
            </a:xfrm>
            <a:prstGeom prst="rect">
              <a:avLst/>
            </a:prstGeom>
          </p:spPr>
        </p:pic>
        <p:pic>
          <p:nvPicPr>
            <p:cNvPr id="9" name="Graphic 8">
              <a:extLst>
                <a:ext uri="{FF2B5EF4-FFF2-40B4-BE49-F238E27FC236}">
                  <a16:creationId xmlns:a16="http://schemas.microsoft.com/office/drawing/2014/main" id="{DBBFF1FF-1119-AEAD-DD9E-146D0FBF75E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2337" t="11620" r="12193" b="15984"/>
            <a:stretch/>
          </p:blipFill>
          <p:spPr>
            <a:xfrm>
              <a:off x="555396" y="3774501"/>
              <a:ext cx="2127147" cy="1128932"/>
            </a:xfrm>
            <a:prstGeom prst="rect">
              <a:avLst/>
            </a:prstGeom>
          </p:spPr>
        </p:pic>
        <p:pic>
          <p:nvPicPr>
            <p:cNvPr id="10" name="Picture 4">
              <a:extLst>
                <a:ext uri="{FF2B5EF4-FFF2-40B4-BE49-F238E27FC236}">
                  <a16:creationId xmlns:a16="http://schemas.microsoft.com/office/drawing/2014/main" id="{6C5C7A29-DA92-09B6-C5A7-9712945A9D7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735" t="7208" r="3394" b="9688"/>
            <a:stretch/>
          </p:blipFill>
          <p:spPr bwMode="auto">
            <a:xfrm rot="5400000">
              <a:off x="3811227" y="3253230"/>
              <a:ext cx="1680614" cy="2127146"/>
            </a:xfrm>
            <a:prstGeom prst="rect">
              <a:avLst/>
            </a:prstGeom>
            <a:noFill/>
            <a:extLst>
              <a:ext uri="{909E8E84-426E-40DD-AFC4-6F175D3DCCD1}">
                <a14:hiddenFill xmlns:a14="http://schemas.microsoft.com/office/drawing/2010/main">
                  <a:solidFill>
                    <a:srgbClr val="FFFFFF"/>
                  </a:solidFill>
                </a14:hiddenFill>
              </a:ext>
            </a:extLst>
          </p:spPr>
        </p:pic>
      </p:grpSp>
      <p:sp>
        <p:nvSpPr>
          <p:cNvPr id="1055" name="TextBox 1054">
            <a:extLst>
              <a:ext uri="{FF2B5EF4-FFF2-40B4-BE49-F238E27FC236}">
                <a16:creationId xmlns:a16="http://schemas.microsoft.com/office/drawing/2014/main" id="{B9EE2BCB-642D-2A2C-C8F4-F8E80DD4B214}"/>
              </a:ext>
            </a:extLst>
          </p:cNvPr>
          <p:cNvSpPr txBox="1"/>
          <p:nvPr/>
        </p:nvSpPr>
        <p:spPr>
          <a:xfrm>
            <a:off x="491175" y="1879916"/>
            <a:ext cx="4762118" cy="400110"/>
          </a:xfrm>
          <a:prstGeom prst="rect">
            <a:avLst/>
          </a:prstGeom>
          <a:noFill/>
        </p:spPr>
        <p:txBody>
          <a:bodyPr wrap="square">
            <a:spAutoFit/>
          </a:bodyPr>
          <a:lstStyle/>
          <a:p>
            <a:pPr marL="285750" indent="-285750">
              <a:buFont typeface="Wingdings" panose="05000000000000000000" pitchFamily="2" charset="2"/>
              <a:buChar char="Ø"/>
            </a:pPr>
            <a:r>
              <a:rPr lang="en-US" sz="2000" dirty="0">
                <a:latin typeface="Arial" panose="020B0604020202020204" pitchFamily="34" charset="0"/>
                <a:cs typeface="Arial" panose="020B0604020202020204" pitchFamily="34" charset="0"/>
              </a:rPr>
              <a:t>Large variety of NN architectures</a:t>
            </a:r>
          </a:p>
        </p:txBody>
      </p:sp>
      <p:grpSp>
        <p:nvGrpSpPr>
          <p:cNvPr id="1060" name="Group 1059">
            <a:extLst>
              <a:ext uri="{FF2B5EF4-FFF2-40B4-BE49-F238E27FC236}">
                <a16:creationId xmlns:a16="http://schemas.microsoft.com/office/drawing/2014/main" id="{E8BC280C-561C-0D69-C5CF-A2079E44BF2E}"/>
              </a:ext>
            </a:extLst>
          </p:cNvPr>
          <p:cNvGrpSpPr/>
          <p:nvPr/>
        </p:nvGrpSpPr>
        <p:grpSpPr>
          <a:xfrm>
            <a:off x="3612293" y="4207581"/>
            <a:ext cx="4919978" cy="570817"/>
            <a:chOff x="485191" y="4570240"/>
            <a:chExt cx="4493695" cy="570817"/>
          </a:xfrm>
        </p:grpSpPr>
        <p:sp>
          <p:nvSpPr>
            <p:cNvPr id="1056" name="Rectangle 1055">
              <a:extLst>
                <a:ext uri="{FF2B5EF4-FFF2-40B4-BE49-F238E27FC236}">
                  <a16:creationId xmlns:a16="http://schemas.microsoft.com/office/drawing/2014/main" id="{C665E1A6-0A9D-788A-2F72-7CCF25CEDD9C}"/>
                </a:ext>
              </a:extLst>
            </p:cNvPr>
            <p:cNvSpPr/>
            <p:nvPr/>
          </p:nvSpPr>
          <p:spPr>
            <a:xfrm>
              <a:off x="485191" y="4570240"/>
              <a:ext cx="1128840" cy="570817"/>
            </a:xfrm>
            <a:prstGeom prst="rect">
              <a:avLst/>
            </a:prstGeom>
            <a:solidFill>
              <a:srgbClr val="325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C/RTL Synthesis</a:t>
              </a:r>
            </a:p>
          </p:txBody>
        </p:sp>
        <p:sp>
          <p:nvSpPr>
            <p:cNvPr id="1057" name="Rectangle 1056">
              <a:extLst>
                <a:ext uri="{FF2B5EF4-FFF2-40B4-BE49-F238E27FC236}">
                  <a16:creationId xmlns:a16="http://schemas.microsoft.com/office/drawing/2014/main" id="{A239A316-4FC4-6626-BD85-E869E43A676A}"/>
                </a:ext>
              </a:extLst>
            </p:cNvPr>
            <p:cNvSpPr/>
            <p:nvPr/>
          </p:nvSpPr>
          <p:spPr>
            <a:xfrm>
              <a:off x="1962872" y="4570240"/>
              <a:ext cx="1128840" cy="570817"/>
            </a:xfrm>
            <a:prstGeom prst="rect">
              <a:avLst/>
            </a:prstGeom>
            <a:solidFill>
              <a:srgbClr val="325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Logic Synthesis</a:t>
              </a:r>
            </a:p>
          </p:txBody>
        </p:sp>
        <p:sp>
          <p:nvSpPr>
            <p:cNvPr id="1058" name="Rectangle 1057">
              <a:extLst>
                <a:ext uri="{FF2B5EF4-FFF2-40B4-BE49-F238E27FC236}">
                  <a16:creationId xmlns:a16="http://schemas.microsoft.com/office/drawing/2014/main" id="{A12AF928-A0AF-734A-F57B-A444BB56CC80}"/>
                </a:ext>
              </a:extLst>
            </p:cNvPr>
            <p:cNvSpPr/>
            <p:nvPr/>
          </p:nvSpPr>
          <p:spPr>
            <a:xfrm>
              <a:off x="3433372" y="4570240"/>
              <a:ext cx="1545514" cy="570817"/>
            </a:xfrm>
            <a:prstGeom prst="rect">
              <a:avLst/>
            </a:prstGeom>
            <a:solidFill>
              <a:srgbClr val="325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Implementation</a:t>
              </a:r>
              <a:endParaRPr lang="fr-CA" sz="1600" dirty="0"/>
            </a:p>
          </p:txBody>
        </p:sp>
      </p:grpSp>
      <p:sp>
        <p:nvSpPr>
          <p:cNvPr id="1061" name="Arrow: Right 1060">
            <a:extLst>
              <a:ext uri="{FF2B5EF4-FFF2-40B4-BE49-F238E27FC236}">
                <a16:creationId xmlns:a16="http://schemas.microsoft.com/office/drawing/2014/main" id="{5B782537-ABBC-ADA2-58A4-BACAD5EE6770}"/>
              </a:ext>
            </a:extLst>
          </p:cNvPr>
          <p:cNvSpPr/>
          <p:nvPr/>
        </p:nvSpPr>
        <p:spPr>
          <a:xfrm>
            <a:off x="3751733" y="5199426"/>
            <a:ext cx="4511038" cy="407038"/>
          </a:xfrm>
          <a:prstGeom prst="rightArrow">
            <a:avLst/>
          </a:prstGeom>
          <a:gradFill flip="none" rotWithShape="1">
            <a:gsLst>
              <a:gs pos="59000">
                <a:schemeClr val="accent2">
                  <a:lumMod val="75000"/>
                </a:schemeClr>
              </a:gs>
              <a:gs pos="0">
                <a:srgbClr val="FF0000"/>
              </a:gs>
              <a:gs pos="100000">
                <a:schemeClr val="accent1"/>
              </a:gs>
            </a:gsLst>
            <a:lin ang="0" scaled="1"/>
            <a:tileRect/>
          </a:gradFill>
          <a:ln>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63" name="TextBox 1062">
            <a:extLst>
              <a:ext uri="{FF2B5EF4-FFF2-40B4-BE49-F238E27FC236}">
                <a16:creationId xmlns:a16="http://schemas.microsoft.com/office/drawing/2014/main" id="{3BBFAC61-30DD-85A3-ADCE-100F496200F7}"/>
              </a:ext>
            </a:extLst>
          </p:cNvPr>
          <p:cNvSpPr txBox="1"/>
          <p:nvPr/>
        </p:nvSpPr>
        <p:spPr>
          <a:xfrm>
            <a:off x="4954274" y="4948067"/>
            <a:ext cx="2105948"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Report Accuracy</a:t>
            </a:r>
            <a:endParaRPr lang="en-US" dirty="0">
              <a:latin typeface="Arial" panose="020B0604020202020204" pitchFamily="34" charset="0"/>
              <a:cs typeface="Arial" panose="020B0604020202020204" pitchFamily="34" charset="0"/>
            </a:endParaRPr>
          </a:p>
        </p:txBody>
      </p:sp>
      <p:sp>
        <p:nvSpPr>
          <p:cNvPr id="1064" name="TextBox 1063">
            <a:extLst>
              <a:ext uri="{FF2B5EF4-FFF2-40B4-BE49-F238E27FC236}">
                <a16:creationId xmlns:a16="http://schemas.microsoft.com/office/drawing/2014/main" id="{D05FCC23-8462-6693-42C4-DFECAA387069}"/>
              </a:ext>
            </a:extLst>
          </p:cNvPr>
          <p:cNvSpPr txBox="1"/>
          <p:nvPr/>
        </p:nvSpPr>
        <p:spPr>
          <a:xfrm>
            <a:off x="4801017" y="5606465"/>
            <a:ext cx="241246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Ease of Production</a:t>
            </a:r>
            <a:endParaRPr lang="en-US" dirty="0">
              <a:latin typeface="Arial" panose="020B0604020202020204" pitchFamily="34" charset="0"/>
              <a:cs typeface="Arial" panose="020B0604020202020204" pitchFamily="34" charset="0"/>
            </a:endParaRPr>
          </a:p>
        </p:txBody>
      </p:sp>
      <p:sp>
        <p:nvSpPr>
          <p:cNvPr id="1066" name="Arrow: Right 1065">
            <a:extLst>
              <a:ext uri="{FF2B5EF4-FFF2-40B4-BE49-F238E27FC236}">
                <a16:creationId xmlns:a16="http://schemas.microsoft.com/office/drawing/2014/main" id="{032D2D85-457F-0A49-AF20-FC71FE27524E}"/>
              </a:ext>
            </a:extLst>
          </p:cNvPr>
          <p:cNvSpPr/>
          <p:nvPr/>
        </p:nvSpPr>
        <p:spPr>
          <a:xfrm rot="10800000">
            <a:off x="3751725" y="5867307"/>
            <a:ext cx="4511038" cy="412652"/>
          </a:xfrm>
          <a:prstGeom prst="rightArrow">
            <a:avLst/>
          </a:prstGeom>
          <a:gradFill flip="none" rotWithShape="1">
            <a:gsLst>
              <a:gs pos="59000">
                <a:schemeClr val="accent2">
                  <a:lumMod val="75000"/>
                </a:schemeClr>
              </a:gs>
              <a:gs pos="0">
                <a:srgbClr val="FF0000"/>
              </a:gs>
              <a:gs pos="100000">
                <a:schemeClr val="accent1"/>
              </a:gs>
            </a:gsLst>
            <a:lin ang="0" scaled="1"/>
            <a:tileRect/>
          </a:gradFill>
          <a:ln>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67" name="TextBox 1066">
            <a:extLst>
              <a:ext uri="{FF2B5EF4-FFF2-40B4-BE49-F238E27FC236}">
                <a16:creationId xmlns:a16="http://schemas.microsoft.com/office/drawing/2014/main" id="{AEE41A0A-960C-3AD2-830B-8FDD8D7B4AB8}"/>
              </a:ext>
            </a:extLst>
          </p:cNvPr>
          <p:cNvSpPr txBox="1"/>
          <p:nvPr/>
        </p:nvSpPr>
        <p:spPr>
          <a:xfrm>
            <a:off x="7282988" y="4948067"/>
            <a:ext cx="911204" cy="369332"/>
          </a:xfrm>
          <a:prstGeom prst="rect">
            <a:avLst/>
          </a:prstGeom>
          <a:noFill/>
        </p:spPr>
        <p:txBody>
          <a:bodyPr wrap="square" rtlCol="0">
            <a:spAutoFit/>
          </a:bodyPr>
          <a:lstStyle/>
          <a:p>
            <a:pPr algn="ctr"/>
            <a:r>
              <a:rPr lang="fr-CA" dirty="0">
                <a:solidFill>
                  <a:schemeClr val="accent1"/>
                </a:solidFill>
                <a:latin typeface="Arial" panose="020B0604020202020204" pitchFamily="34" charset="0"/>
                <a:cs typeface="Arial" panose="020B0604020202020204" pitchFamily="34" charset="0"/>
              </a:rPr>
              <a:t>Most</a:t>
            </a:r>
            <a:endParaRPr lang="en-US" dirty="0">
              <a:solidFill>
                <a:schemeClr val="accent1"/>
              </a:solidFill>
              <a:latin typeface="Arial" panose="020B0604020202020204" pitchFamily="34" charset="0"/>
              <a:cs typeface="Arial" panose="020B0604020202020204" pitchFamily="34" charset="0"/>
            </a:endParaRPr>
          </a:p>
        </p:txBody>
      </p:sp>
      <p:sp>
        <p:nvSpPr>
          <p:cNvPr id="1068" name="TextBox 1067">
            <a:extLst>
              <a:ext uri="{FF2B5EF4-FFF2-40B4-BE49-F238E27FC236}">
                <a16:creationId xmlns:a16="http://schemas.microsoft.com/office/drawing/2014/main" id="{4B576754-C410-3381-F7F0-3B0737AC4717}"/>
              </a:ext>
            </a:extLst>
          </p:cNvPr>
          <p:cNvSpPr txBox="1"/>
          <p:nvPr/>
        </p:nvSpPr>
        <p:spPr>
          <a:xfrm>
            <a:off x="3820305" y="4948066"/>
            <a:ext cx="911204" cy="369332"/>
          </a:xfrm>
          <a:prstGeom prst="rect">
            <a:avLst/>
          </a:prstGeom>
          <a:noFill/>
        </p:spPr>
        <p:txBody>
          <a:bodyPr wrap="square" rtlCol="0">
            <a:spAutoFit/>
          </a:bodyPr>
          <a:lstStyle/>
          <a:p>
            <a:pPr algn="ctr"/>
            <a:r>
              <a:rPr lang="fr-CA" dirty="0">
                <a:solidFill>
                  <a:srgbClr val="FF0000"/>
                </a:solidFill>
                <a:latin typeface="Arial" panose="020B0604020202020204" pitchFamily="34" charset="0"/>
                <a:cs typeface="Arial" panose="020B0604020202020204" pitchFamily="34" charset="0"/>
              </a:rPr>
              <a:t>Least</a:t>
            </a:r>
            <a:endParaRPr lang="en-US" dirty="0">
              <a:solidFill>
                <a:srgbClr val="FF0000"/>
              </a:solidFill>
              <a:latin typeface="Arial" panose="020B0604020202020204" pitchFamily="34" charset="0"/>
              <a:cs typeface="Arial" panose="020B0604020202020204" pitchFamily="34" charset="0"/>
            </a:endParaRPr>
          </a:p>
        </p:txBody>
      </p:sp>
      <p:sp>
        <p:nvSpPr>
          <p:cNvPr id="1072" name="TextBox 1071">
            <a:extLst>
              <a:ext uri="{FF2B5EF4-FFF2-40B4-BE49-F238E27FC236}">
                <a16:creationId xmlns:a16="http://schemas.microsoft.com/office/drawing/2014/main" id="{65666B53-F89D-E420-FF18-C820B368173C}"/>
              </a:ext>
            </a:extLst>
          </p:cNvPr>
          <p:cNvSpPr txBox="1"/>
          <p:nvPr/>
        </p:nvSpPr>
        <p:spPr>
          <a:xfrm>
            <a:off x="3820305" y="5621560"/>
            <a:ext cx="911204" cy="369332"/>
          </a:xfrm>
          <a:prstGeom prst="rect">
            <a:avLst/>
          </a:prstGeom>
          <a:noFill/>
        </p:spPr>
        <p:txBody>
          <a:bodyPr wrap="square" rtlCol="0">
            <a:spAutoFit/>
          </a:bodyPr>
          <a:lstStyle/>
          <a:p>
            <a:pPr algn="ctr"/>
            <a:r>
              <a:rPr lang="fr-CA" dirty="0">
                <a:solidFill>
                  <a:schemeClr val="accent1"/>
                </a:solidFill>
                <a:latin typeface="Arial" panose="020B0604020202020204" pitchFamily="34" charset="0"/>
                <a:cs typeface="Arial" panose="020B0604020202020204" pitchFamily="34" charset="0"/>
              </a:rPr>
              <a:t>Most</a:t>
            </a:r>
            <a:endParaRPr lang="en-US" dirty="0">
              <a:solidFill>
                <a:schemeClr val="accent1"/>
              </a:solidFill>
              <a:latin typeface="Arial" panose="020B0604020202020204" pitchFamily="34" charset="0"/>
              <a:cs typeface="Arial" panose="020B0604020202020204" pitchFamily="34" charset="0"/>
            </a:endParaRPr>
          </a:p>
        </p:txBody>
      </p:sp>
      <p:sp>
        <p:nvSpPr>
          <p:cNvPr id="1073" name="TextBox 1072">
            <a:extLst>
              <a:ext uri="{FF2B5EF4-FFF2-40B4-BE49-F238E27FC236}">
                <a16:creationId xmlns:a16="http://schemas.microsoft.com/office/drawing/2014/main" id="{7E9979F3-8E94-B9DB-3EEA-972D9769E91E}"/>
              </a:ext>
            </a:extLst>
          </p:cNvPr>
          <p:cNvSpPr txBox="1"/>
          <p:nvPr/>
        </p:nvSpPr>
        <p:spPr>
          <a:xfrm>
            <a:off x="7294409" y="5621559"/>
            <a:ext cx="911204" cy="369332"/>
          </a:xfrm>
          <a:prstGeom prst="rect">
            <a:avLst/>
          </a:prstGeom>
          <a:noFill/>
        </p:spPr>
        <p:txBody>
          <a:bodyPr wrap="square" rtlCol="0">
            <a:spAutoFit/>
          </a:bodyPr>
          <a:lstStyle/>
          <a:p>
            <a:pPr algn="ctr"/>
            <a:r>
              <a:rPr lang="fr-CA" dirty="0">
                <a:solidFill>
                  <a:srgbClr val="FF0000"/>
                </a:solidFill>
                <a:latin typeface="Arial" panose="020B0604020202020204" pitchFamily="34" charset="0"/>
                <a:cs typeface="Arial" panose="020B0604020202020204" pitchFamily="34" charset="0"/>
              </a:rPr>
              <a:t>Least</a:t>
            </a:r>
            <a:endParaRPr lang="en-US" dirty="0">
              <a:solidFill>
                <a:srgbClr val="FF0000"/>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36F9BC1D-960F-28AE-E4DF-E57537D2BCDC}"/>
              </a:ext>
            </a:extLst>
          </p:cNvPr>
          <p:cNvSpPr txBox="1"/>
          <p:nvPr/>
        </p:nvSpPr>
        <p:spPr>
          <a:xfrm>
            <a:off x="7057584" y="1879916"/>
            <a:ext cx="4762116" cy="400110"/>
          </a:xfrm>
          <a:prstGeom prst="rect">
            <a:avLst/>
          </a:prstGeom>
          <a:noFill/>
        </p:spPr>
        <p:txBody>
          <a:bodyPr wrap="square">
            <a:spAutoFit/>
          </a:bodyPr>
          <a:lstStyle/>
          <a:p>
            <a:pPr marL="285750" indent="-285750">
              <a:buFont typeface="Wingdings" panose="05000000000000000000" pitchFamily="2" charset="2"/>
              <a:buChar char="Ø"/>
            </a:pPr>
            <a:r>
              <a:rPr lang="en-US" sz="2000" dirty="0">
                <a:latin typeface="Arial" panose="020B0604020202020204" pitchFamily="34" charset="0"/>
                <a:cs typeface="Arial" panose="020B0604020202020204" pitchFamily="34" charset="0"/>
              </a:rPr>
              <a:t>Wide range of hls4ml parameters</a:t>
            </a:r>
          </a:p>
        </p:txBody>
      </p:sp>
      <p:sp>
        <p:nvSpPr>
          <p:cNvPr id="12" name="TextBox 11">
            <a:extLst>
              <a:ext uri="{FF2B5EF4-FFF2-40B4-BE49-F238E27FC236}">
                <a16:creationId xmlns:a16="http://schemas.microsoft.com/office/drawing/2014/main" id="{3806A2BD-F3E7-5340-3F41-47B76BECE782}"/>
              </a:ext>
            </a:extLst>
          </p:cNvPr>
          <p:cNvSpPr txBox="1"/>
          <p:nvPr/>
        </p:nvSpPr>
        <p:spPr>
          <a:xfrm>
            <a:off x="3027460" y="3666313"/>
            <a:ext cx="5899370" cy="400110"/>
          </a:xfrm>
          <a:prstGeom prst="rect">
            <a:avLst/>
          </a:prstGeom>
          <a:noFill/>
        </p:spPr>
        <p:txBody>
          <a:bodyPr wrap="square">
            <a:spAutoFit/>
          </a:bodyPr>
          <a:lstStyle/>
          <a:p>
            <a:pPr marL="285750" indent="-285750" algn="ctr">
              <a:buFont typeface="Wingdings" panose="05000000000000000000" pitchFamily="2" charset="2"/>
              <a:buChar char="Ø"/>
            </a:pPr>
            <a:r>
              <a:rPr lang="en-US" sz="2000" dirty="0">
                <a:latin typeface="Arial" panose="020B0604020202020204" pitchFamily="34" charset="0"/>
                <a:cs typeface="Arial" panose="020B0604020202020204" pitchFamily="34" charset="0"/>
              </a:rPr>
              <a:t>When to collect resource and latency reports?</a:t>
            </a:r>
          </a:p>
        </p:txBody>
      </p:sp>
      <p:grpSp>
        <p:nvGrpSpPr>
          <p:cNvPr id="14" name="Group 13">
            <a:extLst>
              <a:ext uri="{FF2B5EF4-FFF2-40B4-BE49-F238E27FC236}">
                <a16:creationId xmlns:a16="http://schemas.microsoft.com/office/drawing/2014/main" id="{F94D7418-59B4-7015-71CB-6A870054809E}"/>
              </a:ext>
            </a:extLst>
          </p:cNvPr>
          <p:cNvGrpSpPr/>
          <p:nvPr/>
        </p:nvGrpSpPr>
        <p:grpSpPr>
          <a:xfrm>
            <a:off x="7213477" y="2488206"/>
            <a:ext cx="4270061" cy="707887"/>
            <a:chOff x="7094602" y="2545356"/>
            <a:chExt cx="4270061" cy="707887"/>
          </a:xfrm>
        </p:grpSpPr>
        <p:sp>
          <p:nvSpPr>
            <p:cNvPr id="21" name="TextBox 20">
              <a:extLst>
                <a:ext uri="{FF2B5EF4-FFF2-40B4-BE49-F238E27FC236}">
                  <a16:creationId xmlns:a16="http://schemas.microsoft.com/office/drawing/2014/main" id="{217A6CFD-D67C-6348-DFF4-087CD5EB5BB0}"/>
                </a:ext>
              </a:extLst>
            </p:cNvPr>
            <p:cNvSpPr txBox="1"/>
            <p:nvPr/>
          </p:nvSpPr>
          <p:spPr>
            <a:xfrm>
              <a:off x="7094602" y="2545357"/>
              <a:ext cx="2129408" cy="707886"/>
            </a:xfrm>
            <a:prstGeom prst="rect">
              <a:avLst/>
            </a:prstGeom>
            <a:noFill/>
          </p:spPr>
          <p:txBody>
            <a:bodyPr wrap="square">
              <a:spAutoFit/>
            </a:bodyPr>
            <a:lstStyle/>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Precision</a:t>
              </a:r>
            </a:p>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Reuse Factor</a:t>
              </a:r>
              <a:endParaRPr lang="en-US" sz="2000" dirty="0">
                <a:latin typeface="Arial" panose="020B0604020202020204" pitchFamily="34" charset="0"/>
                <a:cs typeface="Arial" panose="020B0604020202020204" pitchFamily="34" charset="0"/>
              </a:endParaRPr>
            </a:p>
          </p:txBody>
        </p:sp>
        <p:sp>
          <p:nvSpPr>
            <p:cNvPr id="1044" name="TextBox 1043">
              <a:extLst>
                <a:ext uri="{FF2B5EF4-FFF2-40B4-BE49-F238E27FC236}">
                  <a16:creationId xmlns:a16="http://schemas.microsoft.com/office/drawing/2014/main" id="{9D021847-4555-3600-6032-79D9A107AA0C}"/>
                </a:ext>
              </a:extLst>
            </p:cNvPr>
            <p:cNvSpPr txBox="1"/>
            <p:nvPr/>
          </p:nvSpPr>
          <p:spPr>
            <a:xfrm>
              <a:off x="9235255" y="2545356"/>
              <a:ext cx="2129408" cy="707886"/>
            </a:xfrm>
            <a:prstGeom prst="rect">
              <a:avLst/>
            </a:prstGeom>
            <a:noFill/>
          </p:spPr>
          <p:txBody>
            <a:bodyPr wrap="square">
              <a:spAutoFit/>
            </a:bodyPr>
            <a:lstStyle/>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Board</a:t>
              </a:r>
            </a:p>
            <a:p>
              <a:pPr marL="285750" indent="-285750">
                <a:buFont typeface="Wingdings" panose="05000000000000000000" pitchFamily="2" charset="2"/>
                <a:buChar char="§"/>
              </a:pPr>
              <a:r>
                <a:rPr lang="en-US" sz="2000" dirty="0">
                  <a:latin typeface="Arial" panose="020B0604020202020204" pitchFamily="34" charset="0"/>
                  <a:cs typeface="Arial" panose="020B0604020202020204" pitchFamily="34" charset="0"/>
                </a:rPr>
                <a:t>Strategy</a:t>
              </a:r>
            </a:p>
          </p:txBody>
        </p:sp>
      </p:grpSp>
      <p:grpSp>
        <p:nvGrpSpPr>
          <p:cNvPr id="1045" name="Group 1044">
            <a:extLst>
              <a:ext uri="{FF2B5EF4-FFF2-40B4-BE49-F238E27FC236}">
                <a16:creationId xmlns:a16="http://schemas.microsoft.com/office/drawing/2014/main" id="{79F3A82D-49F4-9095-28DC-9EF09C83C38E}"/>
              </a:ext>
            </a:extLst>
          </p:cNvPr>
          <p:cNvGrpSpPr/>
          <p:nvPr/>
        </p:nvGrpSpPr>
        <p:grpSpPr>
          <a:xfrm>
            <a:off x="612705" y="2488205"/>
            <a:ext cx="4270061" cy="707887"/>
            <a:chOff x="7094602" y="2545356"/>
            <a:chExt cx="4270061" cy="707887"/>
          </a:xfrm>
        </p:grpSpPr>
        <p:sp>
          <p:nvSpPr>
            <p:cNvPr id="1047" name="TextBox 1046">
              <a:extLst>
                <a:ext uri="{FF2B5EF4-FFF2-40B4-BE49-F238E27FC236}">
                  <a16:creationId xmlns:a16="http://schemas.microsoft.com/office/drawing/2014/main" id="{FF9C4033-81D6-04F6-25E6-F936E7ACC3D8}"/>
                </a:ext>
              </a:extLst>
            </p:cNvPr>
            <p:cNvSpPr txBox="1"/>
            <p:nvPr/>
          </p:nvSpPr>
          <p:spPr>
            <a:xfrm>
              <a:off x="7094602" y="2545357"/>
              <a:ext cx="2129408" cy="707886"/>
            </a:xfrm>
            <a:prstGeom prst="rect">
              <a:avLst/>
            </a:prstGeom>
            <a:noFill/>
          </p:spPr>
          <p:txBody>
            <a:bodyPr wrap="square">
              <a:spAutoFit/>
            </a:bodyPr>
            <a:lstStyle/>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FCNN</a:t>
              </a:r>
            </a:p>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RNN</a:t>
              </a:r>
              <a:endParaRPr lang="en-US" sz="2000" dirty="0">
                <a:latin typeface="Arial" panose="020B0604020202020204" pitchFamily="34" charset="0"/>
                <a:cs typeface="Arial" panose="020B0604020202020204" pitchFamily="34" charset="0"/>
              </a:endParaRPr>
            </a:p>
          </p:txBody>
        </p:sp>
        <p:sp>
          <p:nvSpPr>
            <p:cNvPr id="1048" name="TextBox 1047">
              <a:extLst>
                <a:ext uri="{FF2B5EF4-FFF2-40B4-BE49-F238E27FC236}">
                  <a16:creationId xmlns:a16="http://schemas.microsoft.com/office/drawing/2014/main" id="{DDD2B3A9-E93C-ABF1-5D58-6733142C491D}"/>
                </a:ext>
              </a:extLst>
            </p:cNvPr>
            <p:cNvSpPr txBox="1"/>
            <p:nvPr/>
          </p:nvSpPr>
          <p:spPr>
            <a:xfrm>
              <a:off x="9235255" y="2545356"/>
              <a:ext cx="2129408" cy="707886"/>
            </a:xfrm>
            <a:prstGeom prst="rect">
              <a:avLst/>
            </a:prstGeom>
            <a:noFill/>
          </p:spPr>
          <p:txBody>
            <a:bodyPr wrap="square">
              <a:spAutoFit/>
            </a:bodyPr>
            <a:lstStyle/>
            <a:p>
              <a:pPr marL="285750" indent="-285750">
                <a:buFont typeface="Wingdings" panose="05000000000000000000" pitchFamily="2" charset="2"/>
                <a:buChar char="§"/>
              </a:pPr>
              <a:r>
                <a:rPr lang="fr-CA" sz="2000" dirty="0">
                  <a:latin typeface="Arial" panose="020B0604020202020204" pitchFamily="34" charset="0"/>
                  <a:cs typeface="Arial" panose="020B0604020202020204" pitchFamily="34" charset="0"/>
                </a:rPr>
                <a:t>CNN</a:t>
              </a:r>
            </a:p>
            <a:p>
              <a:pPr marL="285750" indent="-285750">
                <a:buFont typeface="Wingdings" panose="05000000000000000000" pitchFamily="2" charset="2"/>
                <a:buChar char="§"/>
              </a:pPr>
              <a:r>
                <a:rPr lang="en-US" sz="2000" dirty="0">
                  <a:latin typeface="Arial" panose="020B0604020202020204" pitchFamily="34" charset="0"/>
                  <a:cs typeface="Arial" panose="020B0604020202020204" pitchFamily="34" charset="0"/>
                </a:rPr>
                <a:t>Transformer</a:t>
              </a:r>
            </a:p>
          </p:txBody>
        </p:sp>
      </p:grpSp>
      <p:sp>
        <p:nvSpPr>
          <p:cNvPr id="1049" name="Title 1">
            <a:extLst>
              <a:ext uri="{FF2B5EF4-FFF2-40B4-BE49-F238E27FC236}">
                <a16:creationId xmlns:a16="http://schemas.microsoft.com/office/drawing/2014/main" id="{EBE1E7BB-9864-29BA-EA21-E6ADB5751045}"/>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Motivation</a:t>
            </a:r>
            <a:endParaRPr lang="en-US" sz="2400" dirty="0">
              <a:solidFill>
                <a:srgbClr val="A27B00"/>
              </a:solidFill>
              <a:latin typeface="Arial" panose="020B0604020202020204" pitchFamily="34" charset="0"/>
              <a:cs typeface="Arial" panose="020B0604020202020204" pitchFamily="34" charset="0"/>
            </a:endParaRPr>
          </a:p>
        </p:txBody>
      </p:sp>
      <p:sp>
        <p:nvSpPr>
          <p:cNvPr id="1050" name="Title 1">
            <a:extLst>
              <a:ext uri="{FF2B5EF4-FFF2-40B4-BE49-F238E27FC236}">
                <a16:creationId xmlns:a16="http://schemas.microsoft.com/office/drawing/2014/main" id="{C59DA39A-81C4-8C64-5894-1E1FDE7E4CBD}"/>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Inputs &amp; Targets</a:t>
            </a:r>
          </a:p>
        </p:txBody>
      </p:sp>
      <p:sp>
        <p:nvSpPr>
          <p:cNvPr id="1051" name="Title 1">
            <a:extLst>
              <a:ext uri="{FF2B5EF4-FFF2-40B4-BE49-F238E27FC236}">
                <a16:creationId xmlns:a16="http://schemas.microsoft.com/office/drawing/2014/main" id="{8DEEBA44-170C-D1A9-E9B9-7A93380F26ED}"/>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Data Generation</a:t>
            </a:r>
          </a:p>
        </p:txBody>
      </p:sp>
      <p:sp>
        <p:nvSpPr>
          <p:cNvPr id="1052" name="TextBox 1051">
            <a:extLst>
              <a:ext uri="{FF2B5EF4-FFF2-40B4-BE49-F238E27FC236}">
                <a16:creationId xmlns:a16="http://schemas.microsoft.com/office/drawing/2014/main" id="{9DCF7324-AD7B-C160-C47C-182D84B53FED}"/>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2</a:t>
            </a:r>
            <a:endParaRPr lang="en-US" sz="2400" dirty="0">
              <a:solidFill>
                <a:schemeClr val="bg1"/>
              </a:solidFill>
            </a:endParaRPr>
          </a:p>
        </p:txBody>
      </p:sp>
      <p:grpSp>
        <p:nvGrpSpPr>
          <p:cNvPr id="1053" name="Group 1052">
            <a:extLst>
              <a:ext uri="{FF2B5EF4-FFF2-40B4-BE49-F238E27FC236}">
                <a16:creationId xmlns:a16="http://schemas.microsoft.com/office/drawing/2014/main" id="{F79FE3C7-4031-A5ED-7635-B93374473335}"/>
              </a:ext>
            </a:extLst>
          </p:cNvPr>
          <p:cNvGrpSpPr/>
          <p:nvPr/>
        </p:nvGrpSpPr>
        <p:grpSpPr>
          <a:xfrm>
            <a:off x="11483652" y="76953"/>
            <a:ext cx="743073" cy="510450"/>
            <a:chOff x="11448927" y="76953"/>
            <a:chExt cx="743073" cy="510450"/>
          </a:xfrm>
        </p:grpSpPr>
        <p:sp>
          <p:nvSpPr>
            <p:cNvPr id="1054" name="TextBox 1053">
              <a:extLst>
                <a:ext uri="{FF2B5EF4-FFF2-40B4-BE49-F238E27FC236}">
                  <a16:creationId xmlns:a16="http://schemas.microsoft.com/office/drawing/2014/main" id="{A843F063-56CD-1E4F-7D16-D6591B5754C9}"/>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59" name="TextBox 1058">
              <a:extLst>
                <a:ext uri="{FF2B5EF4-FFF2-40B4-BE49-F238E27FC236}">
                  <a16:creationId xmlns:a16="http://schemas.microsoft.com/office/drawing/2014/main" id="{289DEA01-5438-C6AE-505B-CDE4071A3090}"/>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273848545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
                                        <p:tgtEl>
                                          <p:spTgt spid="11"/>
                                        </p:tgtEl>
                                      </p:cBhvr>
                                    </p:animEffect>
                                  </p:childTnLst>
                                </p:cTn>
                              </p:par>
                              <p:par>
                                <p:cTn id="8" presetID="10" presetClass="exit" presetSubtype="0" fill="hold" nodeType="withEffect">
                                  <p:stCondLst>
                                    <p:cond delay="0"/>
                                  </p:stCondLst>
                                  <p:childTnLst>
                                    <p:animEffect transition="out" filter="fade">
                                      <p:cBhvr>
                                        <p:cTn id="9" dur="100"/>
                                        <p:tgtEl>
                                          <p:spTgt spid="13"/>
                                        </p:tgtEl>
                                      </p:cBhvr>
                                    </p:animEffect>
                                    <p:set>
                                      <p:cBhvr>
                                        <p:cTn id="10" dur="1" fill="hold">
                                          <p:stCondLst>
                                            <p:cond delay="99"/>
                                          </p:stCondLst>
                                        </p:cTn>
                                        <p:tgtEl>
                                          <p:spTgt spid="13"/>
                                        </p:tgtEl>
                                        <p:attrNameLst>
                                          <p:attrName>style.visibility</p:attrName>
                                        </p:attrNameLst>
                                      </p:cBhvr>
                                      <p:to>
                                        <p:strVal val="hidden"/>
                                      </p:to>
                                    </p:set>
                                  </p:childTnLst>
                                </p:cTn>
                              </p:par>
                            </p:childTnLst>
                          </p:cTn>
                        </p:par>
                        <p:par>
                          <p:cTn id="11" fill="hold">
                            <p:stCondLst>
                              <p:cond delay="100"/>
                            </p:stCondLst>
                            <p:childTnLst>
                              <p:par>
                                <p:cTn id="12" presetID="10" presetClass="entr" presetSubtype="0" fill="hold" nodeType="afterEffect">
                                  <p:stCondLst>
                                    <p:cond delay="0"/>
                                  </p:stCondLst>
                                  <p:childTnLst>
                                    <p:set>
                                      <p:cBhvr>
                                        <p:cTn id="13" dur="1" fill="hold">
                                          <p:stCondLst>
                                            <p:cond delay="0"/>
                                          </p:stCondLst>
                                        </p:cTn>
                                        <p:tgtEl>
                                          <p:spTgt spid="1045"/>
                                        </p:tgtEl>
                                        <p:attrNameLst>
                                          <p:attrName>style.visibility</p:attrName>
                                        </p:attrNameLst>
                                      </p:cBhvr>
                                      <p:to>
                                        <p:strVal val="visible"/>
                                      </p:to>
                                    </p:set>
                                    <p:animEffect transition="in" filter="fade">
                                      <p:cBhvr>
                                        <p:cTn id="14" dur="100"/>
                                        <p:tgtEl>
                                          <p:spTgt spid="104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060"/>
                                        </p:tgtEl>
                                        <p:attrNameLst>
                                          <p:attrName>style.visibility</p:attrName>
                                        </p:attrNameLst>
                                      </p:cBhvr>
                                      <p:to>
                                        <p:strVal val="visible"/>
                                      </p:to>
                                    </p:set>
                                    <p:animEffect transition="in" filter="fade">
                                      <p:cBhvr>
                                        <p:cTn id="27" dur="100"/>
                                        <p:tgtEl>
                                          <p:spTgt spid="106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63"/>
                                        </p:tgtEl>
                                        <p:attrNameLst>
                                          <p:attrName>style.visibility</p:attrName>
                                        </p:attrNameLst>
                                      </p:cBhvr>
                                      <p:to>
                                        <p:strVal val="visible"/>
                                      </p:to>
                                    </p:set>
                                    <p:animEffect transition="in" filter="fade">
                                      <p:cBhvr>
                                        <p:cTn id="32" dur="100"/>
                                        <p:tgtEl>
                                          <p:spTgt spid="106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67"/>
                                        </p:tgtEl>
                                        <p:attrNameLst>
                                          <p:attrName>style.visibility</p:attrName>
                                        </p:attrNameLst>
                                      </p:cBhvr>
                                      <p:to>
                                        <p:strVal val="visible"/>
                                      </p:to>
                                    </p:set>
                                    <p:animEffect transition="in" filter="fade">
                                      <p:cBhvr>
                                        <p:cTn id="35" dur="100"/>
                                        <p:tgtEl>
                                          <p:spTgt spid="106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68"/>
                                        </p:tgtEl>
                                        <p:attrNameLst>
                                          <p:attrName>style.visibility</p:attrName>
                                        </p:attrNameLst>
                                      </p:cBhvr>
                                      <p:to>
                                        <p:strVal val="visible"/>
                                      </p:to>
                                    </p:set>
                                    <p:animEffect transition="in" filter="fade">
                                      <p:cBhvr>
                                        <p:cTn id="38" dur="100"/>
                                        <p:tgtEl>
                                          <p:spTgt spid="106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061"/>
                                        </p:tgtEl>
                                        <p:attrNameLst>
                                          <p:attrName>style.visibility</p:attrName>
                                        </p:attrNameLst>
                                      </p:cBhvr>
                                      <p:to>
                                        <p:strVal val="visible"/>
                                      </p:to>
                                    </p:set>
                                    <p:animEffect transition="in" filter="wipe(left)">
                                      <p:cBhvr>
                                        <p:cTn id="41" dur="250"/>
                                        <p:tgtEl>
                                          <p:spTgt spid="106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64"/>
                                        </p:tgtEl>
                                        <p:attrNameLst>
                                          <p:attrName>style.visibility</p:attrName>
                                        </p:attrNameLst>
                                      </p:cBhvr>
                                      <p:to>
                                        <p:strVal val="visible"/>
                                      </p:to>
                                    </p:set>
                                    <p:animEffect transition="in" filter="fade">
                                      <p:cBhvr>
                                        <p:cTn id="44" dur="100"/>
                                        <p:tgtEl>
                                          <p:spTgt spid="1064"/>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066"/>
                                        </p:tgtEl>
                                        <p:attrNameLst>
                                          <p:attrName>style.visibility</p:attrName>
                                        </p:attrNameLst>
                                      </p:cBhvr>
                                      <p:to>
                                        <p:strVal val="visible"/>
                                      </p:to>
                                    </p:set>
                                    <p:animEffect transition="in" filter="wipe(right)">
                                      <p:cBhvr>
                                        <p:cTn id="47" dur="250"/>
                                        <p:tgtEl>
                                          <p:spTgt spid="106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72"/>
                                        </p:tgtEl>
                                        <p:attrNameLst>
                                          <p:attrName>style.visibility</p:attrName>
                                        </p:attrNameLst>
                                      </p:cBhvr>
                                      <p:to>
                                        <p:strVal val="visible"/>
                                      </p:to>
                                    </p:set>
                                    <p:animEffect transition="in" filter="fade">
                                      <p:cBhvr>
                                        <p:cTn id="50" dur="100"/>
                                        <p:tgtEl>
                                          <p:spTgt spid="107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73"/>
                                        </p:tgtEl>
                                        <p:attrNameLst>
                                          <p:attrName>style.visibility</p:attrName>
                                        </p:attrNameLst>
                                      </p:cBhvr>
                                      <p:to>
                                        <p:strVal val="visible"/>
                                      </p:to>
                                    </p:set>
                                    <p:animEffect transition="in" filter="fade">
                                      <p:cBhvr>
                                        <p:cTn id="53" dur="100"/>
                                        <p:tgtEl>
                                          <p:spTgt spid="1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1" grpId="0" animBg="1"/>
      <p:bldP spid="1063" grpId="0"/>
      <p:bldP spid="1064" grpId="0"/>
      <p:bldP spid="1066" grpId="0" animBg="1"/>
      <p:bldP spid="1067" grpId="0"/>
      <p:bldP spid="1068" grpId="0"/>
      <p:bldP spid="1072" grpId="0"/>
      <p:bldP spid="1073"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Motivation</a:t>
            </a:r>
            <a:endParaRPr lang="en-US" sz="2400" dirty="0">
              <a:solidFill>
                <a:srgbClr val="A27B00"/>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Inputs &amp; Targets</a:t>
            </a:r>
          </a:p>
        </p:txBody>
      </p:sp>
      <p:graphicFrame>
        <p:nvGraphicFramePr>
          <p:cNvPr id="1081" name="Table 1080">
            <a:extLst>
              <a:ext uri="{FF2B5EF4-FFF2-40B4-BE49-F238E27FC236}">
                <a16:creationId xmlns:a16="http://schemas.microsoft.com/office/drawing/2014/main" id="{0E0C0A68-C180-978C-61F7-F8FBE4793092}"/>
              </a:ext>
            </a:extLst>
          </p:cNvPr>
          <p:cNvGraphicFramePr>
            <a:graphicFrameLocks noGrp="1"/>
          </p:cNvGraphicFramePr>
          <p:nvPr>
            <p:extLst>
              <p:ext uri="{D42A27DB-BD31-4B8C-83A1-F6EECF244321}">
                <p14:modId xmlns:p14="http://schemas.microsoft.com/office/powerpoint/2010/main" val="2415960398"/>
              </p:ext>
            </p:extLst>
          </p:nvPr>
        </p:nvGraphicFramePr>
        <p:xfrm>
          <a:off x="6453271" y="1709006"/>
          <a:ext cx="5403449" cy="4206240"/>
        </p:xfrm>
        <a:graphic>
          <a:graphicData uri="http://schemas.openxmlformats.org/drawingml/2006/table">
            <a:tbl>
              <a:tblPr firstRow="1">
                <a:tableStyleId>{0660B408-B3CF-4A94-85FC-2B1E0A45F4A2}</a:tableStyleId>
              </a:tblPr>
              <a:tblGrid>
                <a:gridCol w="1751173">
                  <a:extLst>
                    <a:ext uri="{9D8B030D-6E8A-4147-A177-3AD203B41FA5}">
                      <a16:colId xmlns:a16="http://schemas.microsoft.com/office/drawing/2014/main" val="90246303"/>
                    </a:ext>
                  </a:extLst>
                </a:gridCol>
                <a:gridCol w="1908810">
                  <a:extLst>
                    <a:ext uri="{9D8B030D-6E8A-4147-A177-3AD203B41FA5}">
                      <a16:colId xmlns:a16="http://schemas.microsoft.com/office/drawing/2014/main" val="2025244558"/>
                    </a:ext>
                  </a:extLst>
                </a:gridCol>
                <a:gridCol w="1743466">
                  <a:extLst>
                    <a:ext uri="{9D8B030D-6E8A-4147-A177-3AD203B41FA5}">
                      <a16:colId xmlns:a16="http://schemas.microsoft.com/office/drawing/2014/main" val="208016167"/>
                    </a:ext>
                  </a:extLst>
                </a:gridCol>
              </a:tblGrid>
              <a:tr h="353013">
                <a:tc>
                  <a:txBody>
                    <a:bodyPr/>
                    <a:lstStyle/>
                    <a:p>
                      <a:pPr algn="ctr"/>
                      <a:r>
                        <a:rPr lang="fr-CA" sz="1800" dirty="0"/>
                        <a:t>Parameter</a:t>
                      </a:r>
                      <a:endParaRPr lang="en-US" sz="18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3259A0"/>
                    </a:solidFill>
                  </a:tcPr>
                </a:tc>
                <a:tc>
                  <a:txBody>
                    <a:bodyPr/>
                    <a:lstStyle/>
                    <a:p>
                      <a:pPr algn="ctr"/>
                      <a:r>
                        <a:rPr lang="fr-CA" sz="1800" dirty="0"/>
                        <a:t>Value Range</a:t>
                      </a:r>
                      <a:endParaRPr lang="en-US" sz="1800" dirty="0"/>
                    </a:p>
                  </a:txBody>
                  <a:tcPr>
                    <a:lnT w="12700" cap="flat" cmpd="sng" algn="ctr">
                      <a:solidFill>
                        <a:schemeClr val="tx1"/>
                      </a:solidFill>
                      <a:prstDash val="solid"/>
                      <a:round/>
                      <a:headEnd type="none" w="med" len="med"/>
                      <a:tailEnd type="none" w="med" len="med"/>
                    </a:lnT>
                    <a:solidFill>
                      <a:srgbClr val="3259A0"/>
                    </a:solidFill>
                  </a:tcPr>
                </a:tc>
                <a:tc>
                  <a:txBody>
                    <a:bodyPr/>
                    <a:lstStyle/>
                    <a:p>
                      <a:pPr algn="ctr"/>
                      <a:r>
                        <a:rPr lang="fr-CA" sz="1800" dirty="0"/>
                        <a:t>Range Type</a:t>
                      </a:r>
                      <a:endParaRPr lang="en-US" sz="1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3259A0"/>
                    </a:solidFill>
                  </a:tcPr>
                </a:tc>
                <a:extLst>
                  <a:ext uri="{0D108BD9-81ED-4DB2-BD59-A6C34878D82A}">
                    <a16:rowId xmlns:a16="http://schemas.microsoft.com/office/drawing/2014/main" val="1216478856"/>
                  </a:ext>
                </a:extLst>
              </a:tr>
              <a:tr h="353013">
                <a:tc>
                  <a:txBody>
                    <a:bodyPr/>
                    <a:lstStyle/>
                    <a:p>
                      <a:pPr algn="ctr"/>
                      <a:r>
                        <a:rPr lang="fr-CA" sz="1800" dirty="0"/>
                        <a:t>Input Size</a:t>
                      </a: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[16, 1024]</a:t>
                      </a:r>
                      <a:endParaRPr lang="en-US" sz="1800" dirty="0"/>
                    </a:p>
                  </a:txBody>
                  <a:tcPr/>
                </a:tc>
                <a:tc>
                  <a:txBody>
                    <a:bodyPr/>
                    <a:lstStyle/>
                    <a:p>
                      <a:pPr algn="ctr"/>
                      <a:r>
                        <a:rPr lang="fr-CA" sz="1800" dirty="0"/>
                        <a:t>Powers of 2</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99232115"/>
                  </a:ext>
                </a:extLst>
              </a:tr>
              <a:tr h="3530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dirty="0"/>
                        <a:t>Layer Count</a:t>
                      </a: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[2, 20]</a:t>
                      </a:r>
                      <a:endParaRPr lang="en-US" sz="1800" dirty="0"/>
                    </a:p>
                  </a:txBody>
                  <a:tcPr/>
                </a:tc>
                <a:tc>
                  <a:txBody>
                    <a:bodyPr/>
                    <a:lstStyle/>
                    <a:p>
                      <a:pPr algn="ctr"/>
                      <a:r>
                        <a:rPr lang="fr-CA" sz="1800" dirty="0"/>
                        <a:t>Increments of 1</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54096640"/>
                  </a:ext>
                </a:extLst>
              </a:tr>
              <a:tr h="353013">
                <a:tc>
                  <a:txBody>
                    <a:bodyPr/>
                    <a:lstStyle/>
                    <a:p>
                      <a:pPr algn="ct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[2, 4096]</a:t>
                      </a:r>
                      <a:endParaRPr lang="en-US"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dirty="0"/>
                        <a:t>Powers of 2</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34653354"/>
                  </a:ext>
                </a:extLst>
              </a:tr>
              <a:tr h="3530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dirty="0"/>
                        <a:t>Output Size</a:t>
                      </a: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[1, 200]</a:t>
                      </a:r>
                      <a:endParaRPr lang="en-US" sz="1800" dirty="0"/>
                    </a:p>
                  </a:txBody>
                  <a:tcPr/>
                </a:tc>
                <a:tc>
                  <a:txBody>
                    <a:bodyPr/>
                    <a:lstStyle/>
                    <a:p>
                      <a:pPr algn="ctr"/>
                      <a:r>
                        <a:rPr lang="fr-CA" sz="1800" dirty="0"/>
                        <a:t>Increments of 1</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8435209"/>
                  </a:ext>
                </a:extLst>
              </a:tr>
              <a:tr h="617773">
                <a:tc>
                  <a:txBody>
                    <a:bodyPr/>
                    <a:lstStyle/>
                    <a:p>
                      <a:pPr algn="ctr"/>
                      <a:endParaRPr lang="en-US" sz="18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fr-CA" sz="1800" dirty="0"/>
                        <a:t>ReLU, Tanh, Sigmoid, Softmax</a:t>
                      </a:r>
                      <a:endParaRPr lang="en-US" sz="1800" dirty="0"/>
                    </a:p>
                  </a:txBody>
                  <a:tcPr>
                    <a:lnB w="12700" cap="flat" cmpd="sng" algn="ctr">
                      <a:solidFill>
                        <a:schemeClr val="tx1"/>
                      </a:solidFill>
                      <a:prstDash val="solid"/>
                      <a:round/>
                      <a:headEnd type="none" w="med" len="med"/>
                      <a:tailEnd type="none" w="med" len="med"/>
                    </a:lnB>
                  </a:tcPr>
                </a:tc>
                <a:tc>
                  <a:txBody>
                    <a:bodyPr/>
                    <a:lstStyle/>
                    <a:p>
                      <a:pPr algn="ctr"/>
                      <a:r>
                        <a:rPr lang="fr-CA" sz="1800" dirty="0"/>
                        <a:t>-</a:t>
                      </a:r>
                      <a:endParaRPr lang="en-US" sz="18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0401419"/>
                  </a:ext>
                </a:extLst>
              </a:tr>
              <a:tr h="353013">
                <a:tc>
                  <a:txBody>
                    <a:bodyPr/>
                    <a:lstStyle/>
                    <a:p>
                      <a:pPr algn="ctr"/>
                      <a:r>
                        <a:rPr lang="fr-CA" sz="1800" dirty="0"/>
                        <a:t>Precision</a:t>
                      </a:r>
                      <a:endParaRPr lang="en-US" sz="18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fr-CA" sz="1800" dirty="0"/>
                        <a:t>2, 8, 16</a:t>
                      </a:r>
                      <a:endParaRPr lang="en-US" sz="1800" dirty="0"/>
                    </a:p>
                  </a:txBody>
                  <a:tcPr>
                    <a:lnT w="12700" cap="flat" cmpd="sng" algn="ctr">
                      <a:solidFill>
                        <a:schemeClr val="tx1"/>
                      </a:solidFill>
                      <a:prstDash val="solid"/>
                      <a:round/>
                      <a:headEnd type="none" w="med" len="med"/>
                      <a:tailEnd type="none" w="med" len="med"/>
                    </a:lnT>
                  </a:tcPr>
                </a:tc>
                <a:tc>
                  <a:txBody>
                    <a:bodyPr/>
                    <a:lstStyle/>
                    <a:p>
                      <a:pPr algn="ctr"/>
                      <a:r>
                        <a:rPr lang="fr-CA" sz="1800" dirty="0"/>
                        <a:t>-</a:t>
                      </a:r>
                      <a:endParaRPr lang="en-US" sz="1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06516816"/>
                  </a:ext>
                </a:extLst>
              </a:tr>
              <a:tr h="353013">
                <a:tc>
                  <a:txBody>
                    <a:bodyPr/>
                    <a:lstStyle/>
                    <a:p>
                      <a:pPr algn="ct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[1, 64]</a:t>
                      </a:r>
                      <a:endParaRPr lang="en-US" sz="1800" dirty="0"/>
                    </a:p>
                  </a:txBody>
                  <a:tcPr/>
                </a:tc>
                <a:tc>
                  <a:txBody>
                    <a:bodyPr/>
                    <a:lstStyle/>
                    <a:p>
                      <a:pPr algn="ctr"/>
                      <a:r>
                        <a:rPr lang="fr-CA" sz="1800" dirty="0"/>
                        <a:t>Powers of 2</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49248088"/>
                  </a:ext>
                </a:extLst>
              </a:tr>
              <a:tr h="617773">
                <a:tc>
                  <a:txBody>
                    <a:bodyPr/>
                    <a:lstStyle/>
                    <a:p>
                      <a:pPr algn="ctr"/>
                      <a:r>
                        <a:rPr lang="fr-CA" sz="1800" dirty="0"/>
                        <a:t>Board</a:t>
                      </a:r>
                      <a:endParaRPr lang="en-US" sz="1800" dirty="0"/>
                    </a:p>
                  </a:txBody>
                  <a:tcPr>
                    <a:lnL w="12700" cap="flat" cmpd="sng" algn="ctr">
                      <a:solidFill>
                        <a:schemeClr val="tx1"/>
                      </a:solidFill>
                      <a:prstDash val="solid"/>
                      <a:round/>
                      <a:headEnd type="none" w="med" len="med"/>
                      <a:tailEnd type="none" w="med" len="med"/>
                    </a:lnL>
                  </a:tcPr>
                </a:tc>
                <a:tc>
                  <a:txBody>
                    <a:bodyPr/>
                    <a:lstStyle/>
                    <a:p>
                      <a:pPr algn="ctr"/>
                      <a:r>
                        <a:rPr lang="fr-CA" sz="1800" dirty="0"/>
                        <a:t>Pynq-z2, ZCU102, Alveo-u200</a:t>
                      </a:r>
                      <a:endParaRPr lang="en-US" sz="1800" dirty="0"/>
                    </a:p>
                  </a:txBody>
                  <a:tcPr/>
                </a:tc>
                <a:tc>
                  <a:txBody>
                    <a:bodyPr/>
                    <a:lstStyle/>
                    <a:p>
                      <a:pPr algn="ctr"/>
                      <a:r>
                        <a:rPr lang="fr-CA" sz="1800" dirty="0"/>
                        <a:t>-</a:t>
                      </a:r>
                      <a:endParaRPr lang="en-US" sz="18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07777800"/>
                  </a:ext>
                </a:extLst>
              </a:tr>
              <a:tr h="353013">
                <a:tc>
                  <a:txBody>
                    <a:bodyPr/>
                    <a:lstStyle/>
                    <a:p>
                      <a:pPr algn="ctr"/>
                      <a:r>
                        <a:rPr lang="fr-CA" sz="1800" dirty="0"/>
                        <a:t>Strategy</a:t>
                      </a:r>
                      <a:endParaRPr lang="en-US" sz="18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fr-CA" sz="1800" dirty="0"/>
                        <a:t>Latency, Resource</a:t>
                      </a:r>
                      <a:endParaRPr lang="en-US" sz="1800" dirty="0"/>
                    </a:p>
                  </a:txBody>
                  <a:tcPr>
                    <a:lnB w="12700" cap="flat" cmpd="sng" algn="ctr">
                      <a:solidFill>
                        <a:schemeClr val="tx1"/>
                      </a:solidFill>
                      <a:prstDash val="solid"/>
                      <a:round/>
                      <a:headEnd type="none" w="med" len="med"/>
                      <a:tailEnd type="none" w="med" len="med"/>
                    </a:lnB>
                  </a:tcPr>
                </a:tc>
                <a:tc>
                  <a:txBody>
                    <a:bodyPr/>
                    <a:lstStyle/>
                    <a:p>
                      <a:pPr algn="ctr"/>
                      <a:r>
                        <a:rPr lang="fr-CA" sz="1800" dirty="0"/>
                        <a:t>-</a:t>
                      </a:r>
                      <a:endParaRPr lang="en-US" sz="18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9234046"/>
                  </a:ext>
                </a:extLst>
              </a:tr>
            </a:tbl>
          </a:graphicData>
        </a:graphic>
      </p:graphicFrame>
      <p:sp>
        <p:nvSpPr>
          <p:cNvPr id="1071" name="TextBox 1070">
            <a:extLst>
              <a:ext uri="{FF2B5EF4-FFF2-40B4-BE49-F238E27FC236}">
                <a16:creationId xmlns:a16="http://schemas.microsoft.com/office/drawing/2014/main" id="{29E73042-7CD5-6114-BD27-9245A8920B44}"/>
              </a:ext>
            </a:extLst>
          </p:cNvPr>
          <p:cNvSpPr txBox="1"/>
          <p:nvPr/>
        </p:nvSpPr>
        <p:spPr>
          <a:xfrm>
            <a:off x="221536" y="2817418"/>
            <a:ext cx="5795325" cy="707886"/>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a:spAutoFit/>
          </a:bodyPr>
          <a:lstStyle/>
          <a:p>
            <a:pPr marL="285750" indent="-285750">
              <a:buFont typeface="Wingdings" panose="05000000000000000000" pitchFamily="2" charset="2"/>
              <a:buChar char="§"/>
            </a:pPr>
            <a:r>
              <a:rPr lang="en-US" sz="2000" dirty="0">
                <a:solidFill>
                  <a:schemeClr val="tx1"/>
                </a:solidFill>
                <a:latin typeface="Arial" panose="020B0604020202020204" pitchFamily="34" charset="0"/>
                <a:cs typeface="Arial" panose="020B0604020202020204" pitchFamily="34" charset="0"/>
              </a:rPr>
              <a:t>Focus on generating FCNNs using parameters randomly sampled from pre-defined ranges</a:t>
            </a:r>
          </a:p>
        </p:txBody>
      </p:sp>
      <mc:AlternateContent xmlns:mc="http://schemas.openxmlformats.org/markup-compatibility/2006" xmlns:a14="http://schemas.microsoft.com/office/drawing/2010/main">
        <mc:Choice Requires="a14">
          <p:sp>
            <p:nvSpPr>
              <p:cNvPr id="1077" name="TextBox 1076">
                <a:extLst>
                  <a:ext uri="{FF2B5EF4-FFF2-40B4-BE49-F238E27FC236}">
                    <a16:creationId xmlns:a16="http://schemas.microsoft.com/office/drawing/2014/main" id="{5173BA13-605A-6871-97BC-303F19BC06E7}"/>
                  </a:ext>
                </a:extLst>
              </p:cNvPr>
              <p:cNvSpPr txBox="1"/>
              <p:nvPr/>
            </p:nvSpPr>
            <p:spPr>
              <a:xfrm>
                <a:off x="1882140" y="6083488"/>
                <a:ext cx="8427720" cy="376834"/>
              </a:xfrm>
              <a:prstGeom prst="rect">
                <a:avLst/>
              </a:prstGeom>
              <a:noFill/>
            </p:spPr>
            <p:txBody>
              <a:bodyPr wrap="square" lIns="0" tIns="0" rIns="0" bIns="0" rtlCol="0">
                <a:spAutoFit/>
              </a:bodyPr>
              <a:lstStyle/>
              <a:p>
                <a:pPr algn="ctr"/>
                <a:r>
                  <a:rPr lang="fr-CA" sz="2400" b="0" dirty="0"/>
                  <a:t> </a:t>
                </a:r>
                <a14:m>
                  <m:oMath xmlns:m="http://schemas.openxmlformats.org/officeDocument/2006/math">
                    <m:r>
                      <a:rPr lang="fr-CA" sz="2400" b="0" i="1" smtClean="0">
                        <a:latin typeface="Cambria Math" panose="02040503050406030204" pitchFamily="18" charset="0"/>
                      </a:rPr>
                      <m:t>7</m:t>
                    </m:r>
                    <m:r>
                      <a:rPr lang="fr-CA" sz="2400" b="0" i="1" smtClean="0">
                        <a:latin typeface="Cambria Math" panose="02040503050406030204" pitchFamily="18" charset="0"/>
                        <a:ea typeface="Cambria Math" panose="02040503050406030204" pitchFamily="18" charset="0"/>
                      </a:rPr>
                      <m:t>×19×200×3×3×2×</m:t>
                    </m:r>
                    <m:nary>
                      <m:naryPr>
                        <m:chr m:val="∑"/>
                        <m:ctrlPr>
                          <a:rPr lang="fr-CA" sz="2400" b="0" i="1" smtClean="0">
                            <a:latin typeface="Cambria Math" panose="02040503050406030204" pitchFamily="18" charset="0"/>
                            <a:ea typeface="Cambria Math" panose="02040503050406030204" pitchFamily="18" charset="0"/>
                          </a:rPr>
                        </m:ctrlPr>
                      </m:naryPr>
                      <m:sub>
                        <m:r>
                          <m:rPr>
                            <m:brk m:alnAt="23"/>
                          </m:rPr>
                          <a:rPr lang="fr-CA" sz="2400" b="0" i="1" smtClean="0">
                            <a:latin typeface="Cambria Math" panose="02040503050406030204" pitchFamily="18" charset="0"/>
                            <a:ea typeface="Cambria Math" panose="02040503050406030204" pitchFamily="18" charset="0"/>
                          </a:rPr>
                          <m:t>𝐿</m:t>
                        </m:r>
                        <m:r>
                          <a:rPr lang="fr-CA" sz="2400" b="0" i="1" smtClean="0">
                            <a:latin typeface="Cambria Math" panose="02040503050406030204" pitchFamily="18" charset="0"/>
                            <a:ea typeface="Cambria Math" panose="02040503050406030204" pitchFamily="18" charset="0"/>
                          </a:rPr>
                          <m:t>=2</m:t>
                        </m:r>
                      </m:sub>
                      <m:sup>
                        <m:r>
                          <a:rPr lang="fr-CA" sz="2400" b="0" i="1" smtClean="0">
                            <a:latin typeface="Cambria Math" panose="02040503050406030204" pitchFamily="18" charset="0"/>
                            <a:ea typeface="Cambria Math" panose="02040503050406030204" pitchFamily="18" charset="0"/>
                          </a:rPr>
                          <m:t>20</m:t>
                        </m:r>
                      </m:sup>
                      <m:e>
                        <m:sSup>
                          <m:sSupPr>
                            <m:ctrlPr>
                              <a:rPr lang="fr-CA" sz="2400" b="0" i="1" smtClean="0">
                                <a:latin typeface="Cambria Math" panose="02040503050406030204" pitchFamily="18" charset="0"/>
                                <a:ea typeface="Cambria Math" panose="02040503050406030204" pitchFamily="18" charset="0"/>
                              </a:rPr>
                            </m:ctrlPr>
                          </m:sSupPr>
                          <m:e>
                            <m:r>
                              <a:rPr lang="fr-CA" sz="2400" i="1">
                                <a:latin typeface="Cambria Math" panose="02040503050406030204" pitchFamily="18" charset="0"/>
                                <a:ea typeface="Cambria Math" panose="02040503050406030204" pitchFamily="18" charset="0"/>
                              </a:rPr>
                              <m:t>(</m:t>
                            </m:r>
                            <m:r>
                              <a:rPr lang="fr-CA" sz="2400" i="1" smtClean="0">
                                <a:solidFill>
                                  <a:srgbClr val="00B050"/>
                                </a:solidFill>
                                <a:latin typeface="Cambria Math" panose="02040503050406030204" pitchFamily="18" charset="0"/>
                                <a:ea typeface="Cambria Math" panose="02040503050406030204" pitchFamily="18" charset="0"/>
                              </a:rPr>
                              <m:t>12×</m:t>
                            </m:r>
                            <m:r>
                              <a:rPr lang="fr-CA" sz="2400" b="0" i="1" smtClean="0">
                                <a:solidFill>
                                  <a:srgbClr val="00B050"/>
                                </a:solidFill>
                                <a:latin typeface="Cambria Math" panose="02040503050406030204" pitchFamily="18" charset="0"/>
                                <a:ea typeface="Cambria Math" panose="02040503050406030204" pitchFamily="18" charset="0"/>
                              </a:rPr>
                              <m:t> 4</m:t>
                            </m:r>
                            <m:r>
                              <a:rPr lang="fr-CA" sz="2400" i="1" smtClean="0">
                                <a:solidFill>
                                  <a:srgbClr val="00B050"/>
                                </a:solidFill>
                                <a:latin typeface="Cambria Math" panose="02040503050406030204" pitchFamily="18" charset="0"/>
                                <a:ea typeface="Cambria Math" panose="02040503050406030204" pitchFamily="18" charset="0"/>
                              </a:rPr>
                              <m:t>×7</m:t>
                            </m:r>
                            <m:r>
                              <a:rPr lang="fr-CA" sz="2400" i="1">
                                <a:latin typeface="Cambria Math" panose="02040503050406030204" pitchFamily="18" charset="0"/>
                                <a:ea typeface="Cambria Math" panose="02040503050406030204" pitchFamily="18" charset="0"/>
                              </a:rPr>
                              <m:t>)</m:t>
                            </m:r>
                          </m:e>
                          <m:sup>
                            <m:r>
                              <a:rPr lang="fr-CA" sz="2400" b="0" i="1" smtClean="0">
                                <a:latin typeface="Cambria Math" panose="02040503050406030204" pitchFamily="18" charset="0"/>
                                <a:ea typeface="Cambria Math" panose="02040503050406030204" pitchFamily="18" charset="0"/>
                              </a:rPr>
                              <m:t>𝐿</m:t>
                            </m:r>
                          </m:sup>
                        </m:sSup>
                      </m:e>
                    </m:nary>
                    <m:r>
                      <a:rPr lang="fr-CA" sz="2400" b="0" i="1" smtClean="0">
                        <a:latin typeface="Cambria Math" panose="02040503050406030204" pitchFamily="18" charset="0"/>
                        <a:ea typeface="Cambria Math" panose="02040503050406030204" pitchFamily="18" charset="0"/>
                      </a:rPr>
                      <m:t>=4.81×</m:t>
                    </m:r>
                    <m:sSup>
                      <m:sSupPr>
                        <m:ctrlPr>
                          <a:rPr lang="fr-CA" sz="2400" b="0" i="1" smtClean="0">
                            <a:latin typeface="Cambria Math" panose="02040503050406030204" pitchFamily="18" charset="0"/>
                            <a:ea typeface="Cambria Math" panose="02040503050406030204" pitchFamily="18" charset="0"/>
                          </a:rPr>
                        </m:ctrlPr>
                      </m:sSupPr>
                      <m:e>
                        <m:r>
                          <a:rPr lang="fr-CA" sz="2400" b="0" i="1" smtClean="0">
                            <a:latin typeface="Cambria Math" panose="02040503050406030204" pitchFamily="18" charset="0"/>
                            <a:ea typeface="Cambria Math" panose="02040503050406030204" pitchFamily="18" charset="0"/>
                          </a:rPr>
                          <m:t>10</m:t>
                        </m:r>
                      </m:e>
                      <m:sup>
                        <m:r>
                          <a:rPr lang="fr-CA" sz="2400" b="0" i="1" smtClean="0">
                            <a:latin typeface="Cambria Math" panose="02040503050406030204" pitchFamily="18" charset="0"/>
                            <a:ea typeface="Cambria Math" panose="02040503050406030204" pitchFamily="18" charset="0"/>
                          </a:rPr>
                          <m:t>53</m:t>
                        </m:r>
                      </m:sup>
                    </m:sSup>
                  </m:oMath>
                </a14:m>
                <a:r>
                  <a:rPr lang="en-US" sz="2400" dirty="0"/>
                  <a:t> </a:t>
                </a:r>
              </a:p>
            </p:txBody>
          </p:sp>
        </mc:Choice>
        <mc:Fallback xmlns="">
          <p:sp>
            <p:nvSpPr>
              <p:cNvPr id="1077" name="TextBox 1076">
                <a:extLst>
                  <a:ext uri="{FF2B5EF4-FFF2-40B4-BE49-F238E27FC236}">
                    <a16:creationId xmlns:a16="http://schemas.microsoft.com/office/drawing/2014/main" id="{5173BA13-605A-6871-97BC-303F19BC06E7}"/>
                  </a:ext>
                </a:extLst>
              </p:cNvPr>
              <p:cNvSpPr txBox="1">
                <a:spLocks noRot="1" noChangeAspect="1" noMove="1" noResize="1" noEditPoints="1" noAdjustHandles="1" noChangeArrowheads="1" noChangeShapeType="1" noTextEdit="1"/>
              </p:cNvSpPr>
              <p:nvPr/>
            </p:nvSpPr>
            <p:spPr>
              <a:xfrm>
                <a:off x="1882140" y="6083488"/>
                <a:ext cx="8427720" cy="376834"/>
              </a:xfrm>
              <a:prstGeom prst="rect">
                <a:avLst/>
              </a:prstGeom>
              <a:blipFill>
                <a:blip r:embed="rId3"/>
                <a:stretch>
                  <a:fillRect t="-170968" b="-250000"/>
                </a:stretch>
              </a:blipFill>
            </p:spPr>
            <p:txBody>
              <a:bodyPr/>
              <a:lstStyle/>
              <a:p>
                <a:r>
                  <a:rPr lang="en-US">
                    <a:noFill/>
                  </a:rPr>
                  <a:t> </a:t>
                </a:r>
              </a:p>
            </p:txBody>
          </p:sp>
        </mc:Fallback>
      </mc:AlternateContent>
      <p:sp>
        <p:nvSpPr>
          <p:cNvPr id="1078" name="TextBox 1077">
            <a:extLst>
              <a:ext uri="{FF2B5EF4-FFF2-40B4-BE49-F238E27FC236}">
                <a16:creationId xmlns:a16="http://schemas.microsoft.com/office/drawing/2014/main" id="{46F10C8E-A1EF-AACE-9350-91620F55F7B5}"/>
              </a:ext>
            </a:extLst>
          </p:cNvPr>
          <p:cNvSpPr txBox="1"/>
          <p:nvPr/>
        </p:nvSpPr>
        <p:spPr>
          <a:xfrm>
            <a:off x="6453271" y="2796007"/>
            <a:ext cx="1807562" cy="369332"/>
          </a:xfrm>
          <a:prstGeom prst="rect">
            <a:avLst/>
          </a:prstGeom>
          <a:noFill/>
        </p:spPr>
        <p:txBody>
          <a:bodyPr wrap="square">
            <a:spAutoFit/>
          </a:bodyPr>
          <a:lstStyle/>
          <a:p>
            <a:pPr algn="ctr"/>
            <a:r>
              <a:rPr lang="en-US" dirty="0">
                <a:cs typeface="Arial" panose="020B0604020202020204" pitchFamily="34" charset="0"/>
              </a:rPr>
              <a:t>Neurons Count</a:t>
            </a:r>
          </a:p>
        </p:txBody>
      </p:sp>
      <p:sp>
        <p:nvSpPr>
          <p:cNvPr id="1079" name="TextBox 1078">
            <a:extLst>
              <a:ext uri="{FF2B5EF4-FFF2-40B4-BE49-F238E27FC236}">
                <a16:creationId xmlns:a16="http://schemas.microsoft.com/office/drawing/2014/main" id="{B4511489-BC5B-956E-DCBF-13FCACAE19C6}"/>
              </a:ext>
            </a:extLst>
          </p:cNvPr>
          <p:cNvSpPr txBox="1"/>
          <p:nvPr/>
        </p:nvSpPr>
        <p:spPr>
          <a:xfrm>
            <a:off x="6677156" y="3650320"/>
            <a:ext cx="1308892" cy="369332"/>
          </a:xfrm>
          <a:prstGeom prst="rect">
            <a:avLst/>
          </a:prstGeom>
          <a:noFill/>
        </p:spPr>
        <p:txBody>
          <a:bodyPr wrap="square">
            <a:spAutoFit/>
          </a:bodyPr>
          <a:lstStyle/>
          <a:p>
            <a:pPr algn="ctr"/>
            <a:r>
              <a:rPr lang="en-US" dirty="0">
                <a:cs typeface="Arial" panose="020B0604020202020204" pitchFamily="34" charset="0"/>
              </a:rPr>
              <a:t>Activations</a:t>
            </a:r>
          </a:p>
        </p:txBody>
      </p:sp>
      <p:sp>
        <p:nvSpPr>
          <p:cNvPr id="1080" name="TextBox 1079">
            <a:extLst>
              <a:ext uri="{FF2B5EF4-FFF2-40B4-BE49-F238E27FC236}">
                <a16:creationId xmlns:a16="http://schemas.microsoft.com/office/drawing/2014/main" id="{8CCA9598-CDAC-8F03-C237-5C7EC5464600}"/>
              </a:ext>
            </a:extLst>
          </p:cNvPr>
          <p:cNvSpPr txBox="1"/>
          <p:nvPr/>
        </p:nvSpPr>
        <p:spPr>
          <a:xfrm>
            <a:off x="6665726" y="4530324"/>
            <a:ext cx="1403654" cy="369332"/>
          </a:xfrm>
          <a:prstGeom prst="rect">
            <a:avLst/>
          </a:prstGeom>
          <a:noFill/>
        </p:spPr>
        <p:txBody>
          <a:bodyPr wrap="square">
            <a:spAutoFit/>
          </a:bodyPr>
          <a:lstStyle/>
          <a:p>
            <a:pPr algn="ctr"/>
            <a:r>
              <a:rPr lang="en-US" dirty="0">
                <a:cs typeface="Arial" panose="020B0604020202020204" pitchFamily="34" charset="0"/>
              </a:rPr>
              <a:t>Reuse Factor</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0" name="TextBox 9">
            <a:extLst>
              <a:ext uri="{FF2B5EF4-FFF2-40B4-BE49-F238E27FC236}">
                <a16:creationId xmlns:a16="http://schemas.microsoft.com/office/drawing/2014/main" id="{F46C4145-00FD-9AA0-3503-04CAF59F7F99}"/>
              </a:ext>
            </a:extLst>
          </p:cNvPr>
          <p:cNvSpPr txBox="1"/>
          <p:nvPr/>
        </p:nvSpPr>
        <p:spPr>
          <a:xfrm>
            <a:off x="221536" y="3577605"/>
            <a:ext cx="6195060" cy="707886"/>
          </a:xfrm>
          <a:prstGeom prst="rect">
            <a:avLst/>
          </a:prstGeom>
          <a:noFill/>
        </p:spPr>
        <p:txBody>
          <a:bodyPr wrap="square">
            <a:spAutoFit/>
          </a:bodyPr>
          <a:lstStyle/>
          <a:p>
            <a:pPr marL="285750" indent="-285750">
              <a:buFont typeface="Wingdings" panose="05000000000000000000" pitchFamily="2" charset="2"/>
              <a:buChar char="§"/>
            </a:pPr>
            <a:r>
              <a:rPr lang="en-US" sz="2000" dirty="0">
                <a:solidFill>
                  <a:schemeClr val="tx1"/>
                </a:solidFill>
                <a:latin typeface="Arial" panose="020B0604020202020204" pitchFamily="34" charset="0"/>
                <a:cs typeface="Arial" panose="020B0604020202020204" pitchFamily="34" charset="0"/>
              </a:rPr>
              <a:t>Collect RTL synthesis resource and latency reports</a:t>
            </a:r>
          </a:p>
        </p:txBody>
      </p:sp>
      <p:sp>
        <p:nvSpPr>
          <p:cNvPr id="12" name="TextBox 11">
            <a:extLst>
              <a:ext uri="{FF2B5EF4-FFF2-40B4-BE49-F238E27FC236}">
                <a16:creationId xmlns:a16="http://schemas.microsoft.com/office/drawing/2014/main" id="{704C1002-D329-8FB9-187A-E0222D8A9858}"/>
              </a:ext>
            </a:extLst>
          </p:cNvPr>
          <p:cNvSpPr txBox="1"/>
          <p:nvPr/>
        </p:nvSpPr>
        <p:spPr>
          <a:xfrm>
            <a:off x="221536" y="4337792"/>
            <a:ext cx="6195060" cy="707886"/>
          </a:xfrm>
          <a:prstGeom prst="rect">
            <a:avLst/>
          </a:prstGeom>
          <a:noFill/>
        </p:spPr>
        <p:txBody>
          <a:bodyPr wrap="square">
            <a:spAutoFit/>
          </a:bodyPr>
          <a:lstStyle/>
          <a:p>
            <a:pPr marL="285750" indent="-285750">
              <a:buFont typeface="Wingdings" panose="05000000000000000000" pitchFamily="2" charset="2"/>
              <a:buChar char="§"/>
            </a:pPr>
            <a:r>
              <a:rPr lang="en-US" sz="2000" dirty="0">
                <a:solidFill>
                  <a:schemeClr val="tx1"/>
                </a:solidFill>
                <a:latin typeface="Arial" panose="020B0604020202020204" pitchFamily="34" charset="0"/>
                <a:cs typeface="Arial" panose="020B0604020202020204" pitchFamily="34" charset="0"/>
              </a:rPr>
              <a:t>Make data generation an accessible part of rule4ml</a:t>
            </a:r>
          </a:p>
        </p:txBody>
      </p:sp>
      <p:sp>
        <p:nvSpPr>
          <p:cNvPr id="15" name="TextBox 14">
            <a:extLst>
              <a:ext uri="{FF2B5EF4-FFF2-40B4-BE49-F238E27FC236}">
                <a16:creationId xmlns:a16="http://schemas.microsoft.com/office/drawing/2014/main" id="{549B583B-A5B3-9161-98E2-8683BD613F12}"/>
              </a:ext>
            </a:extLst>
          </p:cNvPr>
          <p:cNvSpPr txBox="1"/>
          <p:nvPr/>
        </p:nvSpPr>
        <p:spPr>
          <a:xfrm>
            <a:off x="221536" y="5095561"/>
            <a:ext cx="6195060" cy="707886"/>
          </a:xfrm>
          <a:prstGeom prst="rect">
            <a:avLst/>
          </a:prstGeom>
          <a:noFill/>
        </p:spPr>
        <p:txBody>
          <a:bodyPr wrap="square">
            <a:spAutoFit/>
          </a:bodyPr>
          <a:lstStyle/>
          <a:p>
            <a:pPr marL="285750" indent="-285750">
              <a:buFont typeface="Wingdings" panose="05000000000000000000" pitchFamily="2" charset="2"/>
              <a:buChar char="§"/>
            </a:pPr>
            <a:r>
              <a:rPr lang="en-US" sz="2000" dirty="0">
                <a:solidFill>
                  <a:schemeClr val="tx1"/>
                </a:solidFill>
                <a:latin typeface="Arial" panose="020B0604020202020204" pitchFamily="34" charset="0"/>
                <a:cs typeface="Arial" panose="020B0604020202020204" pitchFamily="34" charset="0"/>
              </a:rPr>
              <a:t>Content set to evolve, either through user contribution, or group collaboration</a:t>
            </a:r>
          </a:p>
        </p:txBody>
      </p:sp>
      <p:sp>
        <p:nvSpPr>
          <p:cNvPr id="16" name="Rectangle 15">
            <a:extLst>
              <a:ext uri="{FF2B5EF4-FFF2-40B4-BE49-F238E27FC236}">
                <a16:creationId xmlns:a16="http://schemas.microsoft.com/office/drawing/2014/main" id="{24E5C48E-E1BD-48F4-5C8D-BC78D8426E30}"/>
              </a:ext>
            </a:extLst>
          </p:cNvPr>
          <p:cNvSpPr/>
          <p:nvPr/>
        </p:nvSpPr>
        <p:spPr>
          <a:xfrm>
            <a:off x="1143000" y="1814321"/>
            <a:ext cx="3886200" cy="842764"/>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800" dirty="0"/>
              <a:t>First Dataset Iteration</a:t>
            </a:r>
            <a:endParaRPr lang="en-US" sz="2800" dirty="0"/>
          </a:p>
        </p:txBody>
      </p:sp>
      <p:sp>
        <p:nvSpPr>
          <p:cNvPr id="17" name="Title 1">
            <a:extLst>
              <a:ext uri="{FF2B5EF4-FFF2-40B4-BE49-F238E27FC236}">
                <a16:creationId xmlns:a16="http://schemas.microsoft.com/office/drawing/2014/main" id="{9C20C279-51E0-7867-D551-26F591AAE314}"/>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Data Generation</a:t>
            </a:r>
          </a:p>
        </p:txBody>
      </p:sp>
      <p:sp>
        <p:nvSpPr>
          <p:cNvPr id="18" name="TextBox 17">
            <a:extLst>
              <a:ext uri="{FF2B5EF4-FFF2-40B4-BE49-F238E27FC236}">
                <a16:creationId xmlns:a16="http://schemas.microsoft.com/office/drawing/2014/main" id="{EBA2F522-2914-DF1E-DC0F-613B920FD7E4}"/>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3</a:t>
            </a:r>
            <a:endParaRPr lang="en-US" sz="2400" dirty="0">
              <a:solidFill>
                <a:schemeClr val="bg1"/>
              </a:solidFill>
            </a:endParaRPr>
          </a:p>
        </p:txBody>
      </p:sp>
      <p:grpSp>
        <p:nvGrpSpPr>
          <p:cNvPr id="19" name="Group 18">
            <a:extLst>
              <a:ext uri="{FF2B5EF4-FFF2-40B4-BE49-F238E27FC236}">
                <a16:creationId xmlns:a16="http://schemas.microsoft.com/office/drawing/2014/main" id="{54FD20DC-7166-23A1-BEEB-37CD2CF53C9F}"/>
              </a:ext>
            </a:extLst>
          </p:cNvPr>
          <p:cNvGrpSpPr/>
          <p:nvPr/>
        </p:nvGrpSpPr>
        <p:grpSpPr>
          <a:xfrm>
            <a:off x="11483652" y="76953"/>
            <a:ext cx="743073" cy="510450"/>
            <a:chOff x="11448927" y="76953"/>
            <a:chExt cx="743073" cy="510450"/>
          </a:xfrm>
        </p:grpSpPr>
        <p:sp>
          <p:nvSpPr>
            <p:cNvPr id="20" name="TextBox 19">
              <a:extLst>
                <a:ext uri="{FF2B5EF4-FFF2-40B4-BE49-F238E27FC236}">
                  <a16:creationId xmlns:a16="http://schemas.microsoft.com/office/drawing/2014/main" id="{A960CC56-12EE-3AD6-94ED-0404B4139CF8}"/>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21" name="TextBox 20">
              <a:extLst>
                <a:ext uri="{FF2B5EF4-FFF2-40B4-BE49-F238E27FC236}">
                  <a16:creationId xmlns:a16="http://schemas.microsoft.com/office/drawing/2014/main" id="{EC316629-2654-4ED9-56EC-063BF78427BE}"/>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409133999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71"/>
                                        </p:tgtEl>
                                        <p:attrNameLst>
                                          <p:attrName>style.visibility</p:attrName>
                                        </p:attrNameLst>
                                      </p:cBhvr>
                                      <p:to>
                                        <p:strVal val="visible"/>
                                      </p:to>
                                    </p:set>
                                    <p:animEffect transition="in" filter="fade">
                                      <p:cBhvr>
                                        <p:cTn id="7" dur="100"/>
                                        <p:tgtEl>
                                          <p:spTgt spid="10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81"/>
                                        </p:tgtEl>
                                        <p:attrNameLst>
                                          <p:attrName>style.visibility</p:attrName>
                                        </p:attrNameLst>
                                      </p:cBhvr>
                                      <p:to>
                                        <p:strVal val="visible"/>
                                      </p:to>
                                    </p:set>
                                    <p:animEffect transition="in" filter="fade">
                                      <p:cBhvr>
                                        <p:cTn id="12" dur="100"/>
                                        <p:tgtEl>
                                          <p:spTgt spid="108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78"/>
                                        </p:tgtEl>
                                        <p:attrNameLst>
                                          <p:attrName>style.visibility</p:attrName>
                                        </p:attrNameLst>
                                      </p:cBhvr>
                                      <p:to>
                                        <p:strVal val="visible"/>
                                      </p:to>
                                    </p:set>
                                    <p:animEffect transition="in" filter="fade">
                                      <p:cBhvr>
                                        <p:cTn id="15" dur="100"/>
                                        <p:tgtEl>
                                          <p:spTgt spid="107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79"/>
                                        </p:tgtEl>
                                        <p:attrNameLst>
                                          <p:attrName>style.visibility</p:attrName>
                                        </p:attrNameLst>
                                      </p:cBhvr>
                                      <p:to>
                                        <p:strVal val="visible"/>
                                      </p:to>
                                    </p:set>
                                    <p:animEffect transition="in" filter="fade">
                                      <p:cBhvr>
                                        <p:cTn id="18" dur="100"/>
                                        <p:tgtEl>
                                          <p:spTgt spid="107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80"/>
                                        </p:tgtEl>
                                        <p:attrNameLst>
                                          <p:attrName>style.visibility</p:attrName>
                                        </p:attrNameLst>
                                      </p:cBhvr>
                                      <p:to>
                                        <p:strVal val="visible"/>
                                      </p:to>
                                    </p:set>
                                    <p:animEffect transition="in" filter="fade">
                                      <p:cBhvr>
                                        <p:cTn id="21" dur="100"/>
                                        <p:tgtEl>
                                          <p:spTgt spid="1080"/>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mph" presetSubtype="2" fill="hold" grpId="1" nodeType="clickEffect">
                                  <p:stCondLst>
                                    <p:cond delay="0"/>
                                  </p:stCondLst>
                                  <p:childTnLst>
                                    <p:animClr clrSpc="rgb" dir="cw">
                                      <p:cBhvr override="childStyle">
                                        <p:cTn id="25" dur="100" fill="hold"/>
                                        <p:tgtEl>
                                          <p:spTgt spid="1078"/>
                                        </p:tgtEl>
                                        <p:attrNameLst>
                                          <p:attrName>style.color</p:attrName>
                                        </p:attrNameLst>
                                      </p:cBhvr>
                                      <p:to>
                                        <a:schemeClr val="accent1"/>
                                      </p:to>
                                    </p:animClr>
                                  </p:childTnLst>
                                </p:cTn>
                              </p:par>
                              <p:par>
                                <p:cTn id="26" presetID="3" presetClass="emph" presetSubtype="2" fill="hold" grpId="1" nodeType="withEffect">
                                  <p:stCondLst>
                                    <p:cond delay="0"/>
                                  </p:stCondLst>
                                  <p:childTnLst>
                                    <p:animClr clrSpc="rgb" dir="cw">
                                      <p:cBhvr override="childStyle">
                                        <p:cTn id="27" dur="100" fill="hold"/>
                                        <p:tgtEl>
                                          <p:spTgt spid="1079"/>
                                        </p:tgtEl>
                                        <p:attrNameLst>
                                          <p:attrName>style.color</p:attrName>
                                        </p:attrNameLst>
                                      </p:cBhvr>
                                      <p:to>
                                        <a:schemeClr val="accent1"/>
                                      </p:to>
                                    </p:animClr>
                                  </p:childTnLst>
                                </p:cTn>
                              </p:par>
                              <p:par>
                                <p:cTn id="28" presetID="3" presetClass="emph" presetSubtype="2" fill="hold" grpId="1" nodeType="withEffect">
                                  <p:stCondLst>
                                    <p:cond delay="0"/>
                                  </p:stCondLst>
                                  <p:childTnLst>
                                    <p:animClr clrSpc="rgb" dir="cw">
                                      <p:cBhvr override="childStyle">
                                        <p:cTn id="29" dur="100" fill="hold"/>
                                        <p:tgtEl>
                                          <p:spTgt spid="1080"/>
                                        </p:tgtEl>
                                        <p:attrNameLst>
                                          <p:attrName>style.color</p:attrName>
                                        </p:attrNameLst>
                                      </p:cBhvr>
                                      <p:to>
                                        <a:schemeClr val="accent1"/>
                                      </p:to>
                                    </p:animClr>
                                  </p:childTnLst>
                                </p:cTn>
                              </p:par>
                            </p:childTnLst>
                          </p:cTn>
                        </p:par>
                        <p:par>
                          <p:cTn id="30" fill="hold">
                            <p:stCondLst>
                              <p:cond delay="100"/>
                            </p:stCondLst>
                            <p:childTnLst>
                              <p:par>
                                <p:cTn id="31" presetID="10" presetClass="entr" presetSubtype="0" fill="hold" grpId="0" nodeType="afterEffect">
                                  <p:stCondLst>
                                    <p:cond delay="0"/>
                                  </p:stCondLst>
                                  <p:childTnLst>
                                    <p:set>
                                      <p:cBhvr>
                                        <p:cTn id="32" dur="1" fill="hold">
                                          <p:stCondLst>
                                            <p:cond delay="0"/>
                                          </p:stCondLst>
                                        </p:cTn>
                                        <p:tgtEl>
                                          <p:spTgt spid="1077"/>
                                        </p:tgtEl>
                                        <p:attrNameLst>
                                          <p:attrName>style.visibility</p:attrName>
                                        </p:attrNameLst>
                                      </p:cBhvr>
                                      <p:to>
                                        <p:strVal val="visible"/>
                                      </p:to>
                                    </p:set>
                                    <p:animEffect transition="in" filter="fade">
                                      <p:cBhvr>
                                        <p:cTn id="33" dur="100"/>
                                        <p:tgtEl>
                                          <p:spTgt spid="107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1" grpId="0" animBg="1"/>
      <p:bldP spid="1077" grpId="0"/>
      <p:bldP spid="1078" grpId="0"/>
      <p:bldP spid="1078" grpId="1"/>
      <p:bldP spid="1079" grpId="0"/>
      <p:bldP spid="1079" grpId="1"/>
      <p:bldP spid="1080" grpId="0"/>
      <p:bldP spid="1080" grpId="1"/>
      <p:bldP spid="10" grpId="0"/>
      <p:bldP spid="12"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Motivation</a:t>
            </a:r>
            <a:endParaRPr lang="en-US" sz="2400" dirty="0">
              <a:solidFill>
                <a:srgbClr val="A27B00"/>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Inputs &amp; Targets</a:t>
            </a: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pic>
        <p:nvPicPr>
          <p:cNvPr id="5" name="Graphic 4">
            <a:hlinkClick r:id="rId3"/>
            <a:extLst>
              <a:ext uri="{FF2B5EF4-FFF2-40B4-BE49-F238E27FC236}">
                <a16:creationId xmlns:a16="http://schemas.microsoft.com/office/drawing/2014/main" id="{94431101-D240-1BC8-07B3-2247C8115FE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29838" y="1622761"/>
            <a:ext cx="4643464" cy="4643464"/>
          </a:xfrm>
          <a:prstGeom prst="rect">
            <a:avLst/>
          </a:prstGeom>
        </p:spPr>
      </p:pic>
      <p:sp>
        <p:nvSpPr>
          <p:cNvPr id="6" name="TextBox 5">
            <a:extLst>
              <a:ext uri="{FF2B5EF4-FFF2-40B4-BE49-F238E27FC236}">
                <a16:creationId xmlns:a16="http://schemas.microsoft.com/office/drawing/2014/main" id="{471A5348-2BA9-3D12-1784-6350986D8062}"/>
              </a:ext>
            </a:extLst>
          </p:cNvPr>
          <p:cNvSpPr txBox="1"/>
          <p:nvPr/>
        </p:nvSpPr>
        <p:spPr>
          <a:xfrm>
            <a:off x="426085" y="1674203"/>
            <a:ext cx="5825062" cy="707886"/>
          </a:xfrm>
          <a:prstGeom prst="rect">
            <a:avLst/>
          </a:prstGeom>
          <a:noFill/>
        </p:spPr>
        <p:txBody>
          <a:bodyPr wrap="square">
            <a:spAutoFit/>
          </a:bodyPr>
          <a:lstStyle/>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Generated and synthesized ~15000 FCNNs (~29k CPU-core hours @ 2.2 GHz)</a:t>
            </a:r>
          </a:p>
        </p:txBody>
      </p:sp>
      <p:sp>
        <p:nvSpPr>
          <p:cNvPr id="7" name="TextBox 6">
            <a:extLst>
              <a:ext uri="{FF2B5EF4-FFF2-40B4-BE49-F238E27FC236}">
                <a16:creationId xmlns:a16="http://schemas.microsoft.com/office/drawing/2014/main" id="{48B91E94-AE8D-CA06-515B-5E3D5065A6B3}"/>
              </a:ext>
            </a:extLst>
          </p:cNvPr>
          <p:cNvSpPr txBox="1"/>
          <p:nvPr/>
        </p:nvSpPr>
        <p:spPr>
          <a:xfrm>
            <a:off x="561496" y="4628500"/>
            <a:ext cx="6137910" cy="1831271"/>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Training set: 95% of synthetic data.</a:t>
            </a:r>
          </a:p>
          <a:p>
            <a:endParaRPr lang="en-US" sz="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Test set: 500+ models split from synthetic data.</a:t>
            </a:r>
          </a:p>
          <a:p>
            <a:endParaRPr lang="en-US" sz="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Benchmark models: MNIST + 7 models from scientific applications + 3 custom models using several hls4ml configs; 900+ samples in total.</a:t>
            </a:r>
          </a:p>
        </p:txBody>
      </p:sp>
      <p:sp>
        <p:nvSpPr>
          <p:cNvPr id="9" name="TextBox 8">
            <a:extLst>
              <a:ext uri="{FF2B5EF4-FFF2-40B4-BE49-F238E27FC236}">
                <a16:creationId xmlns:a16="http://schemas.microsoft.com/office/drawing/2014/main" id="{9796D7A8-462E-4FE3-154C-D43CEA9B9003}"/>
              </a:ext>
            </a:extLst>
          </p:cNvPr>
          <p:cNvSpPr txBox="1"/>
          <p:nvPr/>
        </p:nvSpPr>
        <p:spPr>
          <a:xfrm>
            <a:off x="6101923" y="5948022"/>
            <a:ext cx="6097904" cy="461665"/>
          </a:xfrm>
          <a:prstGeom prst="rect">
            <a:avLst/>
          </a:prstGeom>
          <a:noFill/>
        </p:spPr>
        <p:txBody>
          <a:bodyPr wrap="square">
            <a:spAutoFit/>
          </a:bodyPr>
          <a:lstStyle/>
          <a:p>
            <a:pPr algn="ctr"/>
            <a:r>
              <a:rPr lang="en-US" sz="2400" dirty="0">
                <a:hlinkClick r:id="rId3"/>
              </a:rPr>
              <a:t>https://borealisdata.ca/dataverse/rule4ml</a:t>
            </a:r>
            <a:endParaRPr lang="en-US" sz="2400" dirty="0"/>
          </a:p>
        </p:txBody>
      </p:sp>
      <p:sp>
        <p:nvSpPr>
          <p:cNvPr id="11" name="TextBox 10">
            <a:extLst>
              <a:ext uri="{FF2B5EF4-FFF2-40B4-BE49-F238E27FC236}">
                <a16:creationId xmlns:a16="http://schemas.microsoft.com/office/drawing/2014/main" id="{20B8E4A9-C8FB-2907-0AE5-320057F12287}"/>
              </a:ext>
            </a:extLst>
          </p:cNvPr>
          <p:cNvSpPr txBox="1"/>
          <p:nvPr/>
        </p:nvSpPr>
        <p:spPr>
          <a:xfrm>
            <a:off x="426085" y="3407861"/>
            <a:ext cx="6097904" cy="400110"/>
          </a:xfrm>
          <a:prstGeom prst="rect">
            <a:avLst/>
          </a:prstGeom>
          <a:noFill/>
        </p:spPr>
        <p:txBody>
          <a:bodyPr wrap="square">
            <a:spAutoFit/>
          </a:bodyPr>
          <a:lstStyle/>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Saved as a large JSON file</a:t>
            </a:r>
          </a:p>
        </p:txBody>
      </p:sp>
      <p:sp>
        <p:nvSpPr>
          <p:cNvPr id="10" name="TextBox 9">
            <a:extLst>
              <a:ext uri="{FF2B5EF4-FFF2-40B4-BE49-F238E27FC236}">
                <a16:creationId xmlns:a16="http://schemas.microsoft.com/office/drawing/2014/main" id="{2D39CF50-2883-AC82-339D-DD072FBED3C2}"/>
              </a:ext>
            </a:extLst>
          </p:cNvPr>
          <p:cNvSpPr txBox="1"/>
          <p:nvPr/>
        </p:nvSpPr>
        <p:spPr>
          <a:xfrm>
            <a:off x="556517" y="2381629"/>
            <a:ext cx="6393557" cy="923330"/>
          </a:xfrm>
          <a:prstGeom prst="rect">
            <a:avLst/>
          </a:prstGeom>
          <a:noFill/>
        </p:spPr>
        <p:txBody>
          <a:bodyPr wrap="square">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TF 2.15.1 + Keras 2.15.0</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hls4ml 0.8.1</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Vivado 2019.1 (small changes with neighboring versions)</a:t>
            </a:r>
          </a:p>
        </p:txBody>
      </p:sp>
      <p:sp>
        <p:nvSpPr>
          <p:cNvPr id="12" name="TextBox 11">
            <a:extLst>
              <a:ext uri="{FF2B5EF4-FFF2-40B4-BE49-F238E27FC236}">
                <a16:creationId xmlns:a16="http://schemas.microsoft.com/office/drawing/2014/main" id="{199B905B-0124-DC8C-5B4A-5EA80592251F}"/>
              </a:ext>
            </a:extLst>
          </p:cNvPr>
          <p:cNvSpPr txBox="1"/>
          <p:nvPr/>
        </p:nvSpPr>
        <p:spPr>
          <a:xfrm>
            <a:off x="556518" y="3755558"/>
            <a:ext cx="2965029" cy="646331"/>
          </a:xfrm>
          <a:prstGeom prst="rect">
            <a:avLst/>
          </a:prstGeom>
          <a:noFill/>
        </p:spPr>
        <p:txBody>
          <a:bodyPr wrap="square">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Meta data</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Model + hls4ml configs</a:t>
            </a:r>
          </a:p>
        </p:txBody>
      </p:sp>
      <p:sp>
        <p:nvSpPr>
          <p:cNvPr id="15" name="TextBox 14">
            <a:extLst>
              <a:ext uri="{FF2B5EF4-FFF2-40B4-BE49-F238E27FC236}">
                <a16:creationId xmlns:a16="http://schemas.microsoft.com/office/drawing/2014/main" id="{0F1B3A7B-F10C-4919-9D6A-71B2B3EB173E}"/>
              </a:ext>
            </a:extLst>
          </p:cNvPr>
          <p:cNvSpPr txBox="1"/>
          <p:nvPr/>
        </p:nvSpPr>
        <p:spPr>
          <a:xfrm>
            <a:off x="3460401" y="3755558"/>
            <a:ext cx="3035108" cy="646331"/>
          </a:xfrm>
          <a:prstGeom prst="rect">
            <a:avLst/>
          </a:prstGeom>
          <a:noFill/>
        </p:spPr>
        <p:txBody>
          <a:bodyPr wrap="square">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Resource information</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Latency information</a:t>
            </a:r>
          </a:p>
        </p:txBody>
      </p:sp>
      <p:sp>
        <p:nvSpPr>
          <p:cNvPr id="21" name="Title 1">
            <a:extLst>
              <a:ext uri="{FF2B5EF4-FFF2-40B4-BE49-F238E27FC236}">
                <a16:creationId xmlns:a16="http://schemas.microsoft.com/office/drawing/2014/main" id="{E7D4A7E5-12A6-793F-EF92-86C318119165}"/>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Data Generation</a:t>
            </a:r>
          </a:p>
        </p:txBody>
      </p:sp>
      <p:sp>
        <p:nvSpPr>
          <p:cNvPr id="22" name="TextBox 21">
            <a:extLst>
              <a:ext uri="{FF2B5EF4-FFF2-40B4-BE49-F238E27FC236}">
                <a16:creationId xmlns:a16="http://schemas.microsoft.com/office/drawing/2014/main" id="{402627A9-5995-3F35-4DAB-B5F23F5253E7}"/>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4</a:t>
            </a:r>
            <a:endParaRPr lang="en-US" sz="2400" dirty="0">
              <a:solidFill>
                <a:schemeClr val="bg1"/>
              </a:solidFill>
            </a:endParaRPr>
          </a:p>
        </p:txBody>
      </p:sp>
      <p:grpSp>
        <p:nvGrpSpPr>
          <p:cNvPr id="23" name="Group 22">
            <a:extLst>
              <a:ext uri="{FF2B5EF4-FFF2-40B4-BE49-F238E27FC236}">
                <a16:creationId xmlns:a16="http://schemas.microsoft.com/office/drawing/2014/main" id="{FDF06043-F2A6-323C-0A4B-6A82135A247F}"/>
              </a:ext>
            </a:extLst>
          </p:cNvPr>
          <p:cNvGrpSpPr/>
          <p:nvPr/>
        </p:nvGrpSpPr>
        <p:grpSpPr>
          <a:xfrm>
            <a:off x="11483652" y="76953"/>
            <a:ext cx="743073" cy="510450"/>
            <a:chOff x="11448927" y="76953"/>
            <a:chExt cx="743073" cy="510450"/>
          </a:xfrm>
        </p:grpSpPr>
        <p:sp>
          <p:nvSpPr>
            <p:cNvPr id="24" name="TextBox 23">
              <a:extLst>
                <a:ext uri="{FF2B5EF4-FFF2-40B4-BE49-F238E27FC236}">
                  <a16:creationId xmlns:a16="http://schemas.microsoft.com/office/drawing/2014/main" id="{EBC16FF0-0ED8-6D03-EBCE-5538534FC5B6}"/>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25" name="TextBox 24">
              <a:extLst>
                <a:ext uri="{FF2B5EF4-FFF2-40B4-BE49-F238E27FC236}">
                  <a16:creationId xmlns:a16="http://schemas.microsoft.com/office/drawing/2014/main" id="{16303DAA-69BB-CCE6-3A32-909F3933EEB0}"/>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358036705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0" grpId="0"/>
      <p:bldP spid="12"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Data Generation</a:t>
            </a: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Baseline Predictor</a:t>
            </a:r>
            <a:endParaRPr lang="en-US" sz="2400" dirty="0">
              <a:solidFill>
                <a:srgbClr val="A27B00"/>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5" name="TextBox 14">
            <a:extLst>
              <a:ext uri="{FF2B5EF4-FFF2-40B4-BE49-F238E27FC236}">
                <a16:creationId xmlns:a16="http://schemas.microsoft.com/office/drawing/2014/main" id="{0FF33B22-7584-F4BF-6C39-FCE78EBE96F1}"/>
              </a:ext>
            </a:extLst>
          </p:cNvPr>
          <p:cNvSpPr txBox="1"/>
          <p:nvPr/>
        </p:nvSpPr>
        <p:spPr>
          <a:xfrm>
            <a:off x="7213477" y="1709467"/>
            <a:ext cx="3639580"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Prediction Targets</a:t>
            </a:r>
          </a:p>
        </p:txBody>
      </p:sp>
      <p:sp>
        <p:nvSpPr>
          <p:cNvPr id="23" name="TextBox 22">
            <a:extLst>
              <a:ext uri="{FF2B5EF4-FFF2-40B4-BE49-F238E27FC236}">
                <a16:creationId xmlns:a16="http://schemas.microsoft.com/office/drawing/2014/main" id="{3E53E41E-AF14-61E0-90EC-2764178321B7}"/>
              </a:ext>
            </a:extLst>
          </p:cNvPr>
          <p:cNvSpPr txBox="1"/>
          <p:nvPr/>
        </p:nvSpPr>
        <p:spPr>
          <a:xfrm>
            <a:off x="9405257" y="2121701"/>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DSP</a:t>
            </a:r>
          </a:p>
        </p:txBody>
      </p:sp>
      <p:sp>
        <p:nvSpPr>
          <p:cNvPr id="1025" name="TextBox 1024">
            <a:extLst>
              <a:ext uri="{FF2B5EF4-FFF2-40B4-BE49-F238E27FC236}">
                <a16:creationId xmlns:a16="http://schemas.microsoft.com/office/drawing/2014/main" id="{D3A007E7-A6FA-053D-C569-AA77277A4203}"/>
              </a:ext>
            </a:extLst>
          </p:cNvPr>
          <p:cNvSpPr txBox="1"/>
          <p:nvPr/>
        </p:nvSpPr>
        <p:spPr>
          <a:xfrm>
            <a:off x="6375006" y="2121701"/>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BRAM</a:t>
            </a:r>
          </a:p>
        </p:txBody>
      </p:sp>
      <p:sp>
        <p:nvSpPr>
          <p:cNvPr id="1028" name="TextBox 1027">
            <a:extLst>
              <a:ext uri="{FF2B5EF4-FFF2-40B4-BE49-F238E27FC236}">
                <a16:creationId xmlns:a16="http://schemas.microsoft.com/office/drawing/2014/main" id="{57BF3EEF-8D30-9412-AA0C-FBBC47EEB2CF}"/>
              </a:ext>
            </a:extLst>
          </p:cNvPr>
          <p:cNvSpPr txBox="1"/>
          <p:nvPr/>
        </p:nvSpPr>
        <p:spPr>
          <a:xfrm>
            <a:off x="6375006" y="2725501"/>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FF</a:t>
            </a:r>
          </a:p>
        </p:txBody>
      </p:sp>
      <p:sp>
        <p:nvSpPr>
          <p:cNvPr id="1032" name="TextBox 1031">
            <a:extLst>
              <a:ext uri="{FF2B5EF4-FFF2-40B4-BE49-F238E27FC236}">
                <a16:creationId xmlns:a16="http://schemas.microsoft.com/office/drawing/2014/main" id="{41B4518C-CB21-0578-DF10-0953968C0751}"/>
              </a:ext>
            </a:extLst>
          </p:cNvPr>
          <p:cNvSpPr txBox="1"/>
          <p:nvPr/>
        </p:nvSpPr>
        <p:spPr>
          <a:xfrm>
            <a:off x="9405257" y="2726285"/>
            <a:ext cx="2335083"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LUT</a:t>
            </a:r>
          </a:p>
        </p:txBody>
      </p:sp>
      <p:sp>
        <p:nvSpPr>
          <p:cNvPr id="1068" name="TextBox 1067">
            <a:extLst>
              <a:ext uri="{FF2B5EF4-FFF2-40B4-BE49-F238E27FC236}">
                <a16:creationId xmlns:a16="http://schemas.microsoft.com/office/drawing/2014/main" id="{1F642B2E-7068-63B1-047A-54198F00D1FE}"/>
              </a:ext>
            </a:extLst>
          </p:cNvPr>
          <p:cNvSpPr txBox="1"/>
          <p:nvPr/>
        </p:nvSpPr>
        <p:spPr>
          <a:xfrm>
            <a:off x="653962" y="1698496"/>
            <a:ext cx="3728688"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Sequential Features</a:t>
            </a:r>
          </a:p>
        </p:txBody>
      </p:sp>
      <p:sp>
        <p:nvSpPr>
          <p:cNvPr id="1072" name="TextBox 1071">
            <a:extLst>
              <a:ext uri="{FF2B5EF4-FFF2-40B4-BE49-F238E27FC236}">
                <a16:creationId xmlns:a16="http://schemas.microsoft.com/office/drawing/2014/main" id="{562A0B49-483B-5049-9B3F-0830C7B724E4}"/>
              </a:ext>
            </a:extLst>
          </p:cNvPr>
          <p:cNvSpPr txBox="1"/>
          <p:nvPr/>
        </p:nvSpPr>
        <p:spPr>
          <a:xfrm>
            <a:off x="611865" y="3250518"/>
            <a:ext cx="3728688" cy="400110"/>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Global Features</a:t>
            </a:r>
          </a:p>
        </p:txBody>
      </p:sp>
      <p:sp>
        <p:nvSpPr>
          <p:cNvPr id="1080" name="TextBox 1079">
            <a:extLst>
              <a:ext uri="{FF2B5EF4-FFF2-40B4-BE49-F238E27FC236}">
                <a16:creationId xmlns:a16="http://schemas.microsoft.com/office/drawing/2014/main" id="{B21658D0-8BE6-7086-F77E-44B7E5313D5B}"/>
              </a:ext>
            </a:extLst>
          </p:cNvPr>
          <p:cNvSpPr txBox="1"/>
          <p:nvPr/>
        </p:nvSpPr>
        <p:spPr>
          <a:xfrm>
            <a:off x="2061953" y="3735806"/>
            <a:ext cx="4034045" cy="923330"/>
          </a:xfrm>
          <a:prstGeom prst="rect">
            <a:avLst/>
          </a:prstGeom>
          <a:noFill/>
        </p:spPr>
        <p:txBody>
          <a:bodyPr wrap="square">
            <a:spAutoFit/>
          </a:bodyPr>
          <a:lstStyle/>
          <a:p>
            <a:pPr marL="171450" indent="-171450">
              <a:buFont typeface="Arial" panose="020B0604020202020204" pitchFamily="34" charset="0"/>
              <a:buChar char="•"/>
            </a:pPr>
            <a:r>
              <a:rPr lang="en-US" dirty="0">
                <a:cs typeface="Arial" panose="020B0604020202020204" pitchFamily="34" charset="0"/>
              </a:rPr>
              <a:t>Layer Counts (per type)</a:t>
            </a:r>
            <a:endParaRPr lang="en-US" sz="600" dirty="0">
              <a:cs typeface="Arial" panose="020B0604020202020204" pitchFamily="34" charset="0"/>
            </a:endParaRPr>
          </a:p>
          <a:p>
            <a:pPr marL="171450" indent="-171450">
              <a:buFont typeface="Arial" panose="020B0604020202020204" pitchFamily="34" charset="0"/>
              <a:buChar char="•"/>
            </a:pPr>
            <a:r>
              <a:rPr lang="en-US" dirty="0">
                <a:cs typeface="Arial" panose="020B0604020202020204" pitchFamily="34" charset="0"/>
              </a:rPr>
              <a:t># Parameters (total and per layer type)</a:t>
            </a:r>
            <a:endParaRPr lang="en-US" sz="600" dirty="0">
              <a:cs typeface="Arial" panose="020B0604020202020204" pitchFamily="34" charset="0"/>
            </a:endParaRPr>
          </a:p>
          <a:p>
            <a:pPr marL="171450" indent="-171450">
              <a:buFont typeface="Arial" panose="020B0604020202020204" pitchFamily="34" charset="0"/>
              <a:buChar char="•"/>
            </a:pPr>
            <a:r>
              <a:rPr lang="en-US" dirty="0">
                <a:cs typeface="Arial" panose="020B0604020202020204" pitchFamily="34" charset="0"/>
              </a:rPr>
              <a:t>Averages (I/O, reuse, params)</a:t>
            </a:r>
          </a:p>
        </p:txBody>
      </p:sp>
      <p:sp>
        <p:nvSpPr>
          <p:cNvPr id="1081" name="TextBox 1080">
            <a:extLst>
              <a:ext uri="{FF2B5EF4-FFF2-40B4-BE49-F238E27FC236}">
                <a16:creationId xmlns:a16="http://schemas.microsoft.com/office/drawing/2014/main" id="{66AE4FC5-C18B-2439-8E06-FCEB39BA96F0}"/>
              </a:ext>
            </a:extLst>
          </p:cNvPr>
          <p:cNvSpPr txBox="1"/>
          <p:nvPr/>
        </p:nvSpPr>
        <p:spPr>
          <a:xfrm>
            <a:off x="572160" y="3732340"/>
            <a:ext cx="1705204" cy="923330"/>
          </a:xfrm>
          <a:prstGeom prst="rect">
            <a:avLst/>
          </a:prstGeom>
          <a:noFill/>
        </p:spPr>
        <p:txBody>
          <a:bodyPr wrap="square">
            <a:spAutoFit/>
          </a:bodyPr>
          <a:lstStyle/>
          <a:p>
            <a:pPr marL="171450" indent="-171450">
              <a:buFont typeface="Arial" panose="020B0604020202020204" pitchFamily="34" charset="0"/>
              <a:buChar char="•"/>
            </a:pPr>
            <a:r>
              <a:rPr lang="en-US" dirty="0">
                <a:cs typeface="Arial" panose="020B0604020202020204" pitchFamily="34" charset="0"/>
              </a:rPr>
              <a:t>Board</a:t>
            </a:r>
            <a:endParaRPr lang="en-US" sz="600" dirty="0">
              <a:cs typeface="Arial" panose="020B0604020202020204" pitchFamily="34" charset="0"/>
            </a:endParaRPr>
          </a:p>
          <a:p>
            <a:pPr marL="171450" indent="-171450">
              <a:buFont typeface="Arial" panose="020B0604020202020204" pitchFamily="34" charset="0"/>
              <a:buChar char="•"/>
            </a:pPr>
            <a:r>
              <a:rPr lang="en-US" dirty="0">
                <a:cs typeface="Arial" panose="020B0604020202020204" pitchFamily="34" charset="0"/>
              </a:rPr>
              <a:t>Precision</a:t>
            </a:r>
            <a:endParaRPr lang="en-US" sz="600" dirty="0">
              <a:cs typeface="Arial" panose="020B0604020202020204" pitchFamily="34" charset="0"/>
            </a:endParaRPr>
          </a:p>
          <a:p>
            <a:pPr marL="171450" indent="-171450">
              <a:buFont typeface="Arial" panose="020B0604020202020204" pitchFamily="34" charset="0"/>
              <a:buChar char="•"/>
            </a:pPr>
            <a:r>
              <a:rPr lang="en-US" dirty="0">
                <a:cs typeface="Arial" panose="020B0604020202020204" pitchFamily="34" charset="0"/>
              </a:rPr>
              <a:t>Strategy</a:t>
            </a:r>
          </a:p>
        </p:txBody>
      </p:sp>
      <p:sp>
        <p:nvSpPr>
          <p:cNvPr id="11" name="TextBox 10">
            <a:extLst>
              <a:ext uri="{FF2B5EF4-FFF2-40B4-BE49-F238E27FC236}">
                <a16:creationId xmlns:a16="http://schemas.microsoft.com/office/drawing/2014/main" id="{569D7ADF-A584-1074-1A95-29388A5F056A}"/>
              </a:ext>
            </a:extLst>
          </p:cNvPr>
          <p:cNvSpPr txBox="1"/>
          <p:nvPr/>
        </p:nvSpPr>
        <p:spPr>
          <a:xfrm>
            <a:off x="577390" y="2211783"/>
            <a:ext cx="1590723" cy="923330"/>
          </a:xfrm>
          <a:prstGeom prst="rect">
            <a:avLst/>
          </a:prstGeom>
          <a:noFill/>
        </p:spPr>
        <p:txBody>
          <a:bodyPr wrap="square">
            <a:spAutoFit/>
          </a:bodyPr>
          <a:lstStyle/>
          <a:p>
            <a:pPr marL="171450" indent="-171450">
              <a:buFont typeface="Arial" panose="020B0604020202020204" pitchFamily="34" charset="0"/>
              <a:buChar char="•"/>
            </a:pPr>
            <a:r>
              <a:rPr lang="fr-CA" dirty="0">
                <a:solidFill>
                  <a:schemeClr val="tx1"/>
                </a:solidFill>
              </a:rPr>
              <a:t>Layer Type</a:t>
            </a:r>
          </a:p>
          <a:p>
            <a:pPr marL="171450" indent="-171450">
              <a:buFont typeface="Arial" panose="020B0604020202020204" pitchFamily="34" charset="0"/>
              <a:buChar char="•"/>
            </a:pPr>
            <a:r>
              <a:rPr lang="fr-CA" dirty="0">
                <a:solidFill>
                  <a:schemeClr val="tx1"/>
                </a:solidFill>
              </a:rPr>
              <a:t>I</a:t>
            </a:r>
            <a:r>
              <a:rPr lang="fr-CA" dirty="0"/>
              <a:t>nput</a:t>
            </a:r>
            <a:r>
              <a:rPr lang="fr-CA" dirty="0">
                <a:solidFill>
                  <a:schemeClr val="tx1"/>
                </a:solidFill>
              </a:rPr>
              <a:t> Size</a:t>
            </a:r>
          </a:p>
          <a:p>
            <a:pPr marL="171450" indent="-171450">
              <a:buFont typeface="Arial" panose="020B0604020202020204" pitchFamily="34" charset="0"/>
              <a:buChar char="•"/>
            </a:pPr>
            <a:r>
              <a:rPr lang="fr-CA" dirty="0"/>
              <a:t>Output Size</a:t>
            </a:r>
            <a:endParaRPr lang="fr-CA" dirty="0">
              <a:solidFill>
                <a:schemeClr val="tx1"/>
              </a:solidFill>
            </a:endParaRPr>
          </a:p>
        </p:txBody>
      </p:sp>
      <p:sp>
        <p:nvSpPr>
          <p:cNvPr id="13" name="TextBox 12">
            <a:extLst>
              <a:ext uri="{FF2B5EF4-FFF2-40B4-BE49-F238E27FC236}">
                <a16:creationId xmlns:a16="http://schemas.microsoft.com/office/drawing/2014/main" id="{555A66F9-6C8C-53B8-5A25-B238D06CED1C}"/>
              </a:ext>
            </a:extLst>
          </p:cNvPr>
          <p:cNvSpPr txBox="1"/>
          <p:nvPr/>
        </p:nvSpPr>
        <p:spPr>
          <a:xfrm>
            <a:off x="2067491" y="2213881"/>
            <a:ext cx="2620734" cy="923330"/>
          </a:xfrm>
          <a:prstGeom prst="rect">
            <a:avLst/>
          </a:prstGeom>
          <a:noFill/>
        </p:spPr>
        <p:txBody>
          <a:bodyPr wrap="square">
            <a:spAutoFit/>
          </a:bodyPr>
          <a:lstStyle/>
          <a:p>
            <a:pPr marL="171450" indent="-171450">
              <a:buFont typeface="Arial" panose="020B0604020202020204" pitchFamily="34" charset="0"/>
              <a:buChar char="•"/>
            </a:pPr>
            <a:r>
              <a:rPr lang="en-US" dirty="0"/>
              <a:t>Number of</a:t>
            </a:r>
            <a:r>
              <a:rPr lang="en-US" dirty="0">
                <a:solidFill>
                  <a:schemeClr val="tx1"/>
                </a:solidFill>
              </a:rPr>
              <a:t> Parameters</a:t>
            </a:r>
          </a:p>
          <a:p>
            <a:pPr marL="171450" indent="-171450">
              <a:buFont typeface="Arial" panose="020B0604020202020204" pitchFamily="34" charset="0"/>
              <a:buChar char="•"/>
            </a:pPr>
            <a:r>
              <a:rPr lang="en-US" dirty="0"/>
              <a:t>Activation Function</a:t>
            </a:r>
            <a:endParaRPr lang="en-US" dirty="0">
              <a:solidFill>
                <a:schemeClr val="tx1"/>
              </a:solidFill>
            </a:endParaRPr>
          </a:p>
          <a:p>
            <a:pPr marL="171450" indent="-171450">
              <a:buFont typeface="Arial" panose="020B0604020202020204" pitchFamily="34" charset="0"/>
              <a:buChar char="•"/>
            </a:pPr>
            <a:r>
              <a:rPr lang="en-US" dirty="0">
                <a:solidFill>
                  <a:schemeClr val="tx1"/>
                </a:solidFill>
              </a:rPr>
              <a:t>Reuse Factor</a:t>
            </a:r>
          </a:p>
        </p:txBody>
      </p:sp>
      <p:sp>
        <p:nvSpPr>
          <p:cNvPr id="27" name="Rectangle 26">
            <a:extLst>
              <a:ext uri="{FF2B5EF4-FFF2-40B4-BE49-F238E27FC236}">
                <a16:creationId xmlns:a16="http://schemas.microsoft.com/office/drawing/2014/main" id="{DAD26051-ABC0-A57F-795C-3B5CE42D6D64}"/>
              </a:ext>
            </a:extLst>
          </p:cNvPr>
          <p:cNvSpPr/>
          <p:nvPr/>
        </p:nvSpPr>
        <p:spPr>
          <a:xfrm>
            <a:off x="2694428" y="3366398"/>
            <a:ext cx="1648177" cy="1134102"/>
          </a:xfrm>
          <a:prstGeom prst="rect">
            <a:avLst/>
          </a:prstGeom>
          <a:noFill/>
          <a:ln w="2857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dirty="0">
                <a:solidFill>
                  <a:schemeClr val="tx1"/>
                </a:solidFill>
              </a:rPr>
              <a:t>Layer Type</a:t>
            </a:r>
          </a:p>
          <a:p>
            <a:pPr marL="171450" indent="-171450">
              <a:buFont typeface="Arial" panose="020B0604020202020204" pitchFamily="34" charset="0"/>
              <a:buChar char="•"/>
            </a:pPr>
            <a:r>
              <a:rPr lang="fr-CA" dirty="0">
                <a:solidFill>
                  <a:schemeClr val="tx1"/>
                </a:solidFill>
              </a:rPr>
              <a:t>I/O Size</a:t>
            </a:r>
          </a:p>
          <a:p>
            <a:pPr marL="171450" indent="-171450">
              <a:buFont typeface="Arial" panose="020B0604020202020204" pitchFamily="34" charset="0"/>
              <a:buChar char="•"/>
            </a:pPr>
            <a:r>
              <a:rPr lang="en-US" dirty="0">
                <a:solidFill>
                  <a:schemeClr val="tx1"/>
                </a:solidFill>
              </a:rPr>
              <a:t># Parameters</a:t>
            </a:r>
          </a:p>
          <a:p>
            <a:pPr marL="171450" indent="-171450">
              <a:buFont typeface="Arial" panose="020B0604020202020204" pitchFamily="34" charset="0"/>
              <a:buChar char="•"/>
            </a:pPr>
            <a:r>
              <a:rPr lang="en-US" dirty="0">
                <a:solidFill>
                  <a:schemeClr val="tx1"/>
                </a:solidFill>
              </a:rPr>
              <a:t>Reuse Factor</a:t>
            </a:r>
          </a:p>
        </p:txBody>
      </p:sp>
      <p:sp>
        <p:nvSpPr>
          <p:cNvPr id="28" name="Rectangle 27">
            <a:extLst>
              <a:ext uri="{FF2B5EF4-FFF2-40B4-BE49-F238E27FC236}">
                <a16:creationId xmlns:a16="http://schemas.microsoft.com/office/drawing/2014/main" id="{691E2426-166C-FC3D-1BFD-8148FF643E67}"/>
              </a:ext>
            </a:extLst>
          </p:cNvPr>
          <p:cNvSpPr/>
          <p:nvPr/>
        </p:nvSpPr>
        <p:spPr>
          <a:xfrm>
            <a:off x="2694426" y="4757026"/>
            <a:ext cx="1648171" cy="1134101"/>
          </a:xfrm>
          <a:prstGeom prst="rect">
            <a:avLst/>
          </a:prstGeom>
          <a:noFill/>
          <a:ln w="2857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dirty="0">
                <a:solidFill>
                  <a:schemeClr val="tx1"/>
                </a:solidFill>
              </a:rPr>
              <a:t>Layer Type</a:t>
            </a:r>
          </a:p>
          <a:p>
            <a:pPr marL="171450" indent="-171450">
              <a:buFont typeface="Arial" panose="020B0604020202020204" pitchFamily="34" charset="0"/>
              <a:buChar char="•"/>
            </a:pPr>
            <a:r>
              <a:rPr lang="fr-CA" dirty="0">
                <a:solidFill>
                  <a:schemeClr val="tx1"/>
                </a:solidFill>
              </a:rPr>
              <a:t>I/O Size</a:t>
            </a:r>
          </a:p>
          <a:p>
            <a:pPr marL="171450" indent="-171450">
              <a:buFont typeface="Arial" panose="020B0604020202020204" pitchFamily="34" charset="0"/>
              <a:buChar char="•"/>
            </a:pPr>
            <a:r>
              <a:rPr lang="en-US" dirty="0">
                <a:solidFill>
                  <a:schemeClr val="tx1"/>
                </a:solidFill>
              </a:rPr>
              <a:t>Act Function</a:t>
            </a:r>
          </a:p>
          <a:p>
            <a:pPr marL="171450" indent="-171450">
              <a:buFont typeface="Arial" panose="020B0604020202020204" pitchFamily="34" charset="0"/>
              <a:buChar char="•"/>
            </a:pPr>
            <a:r>
              <a:rPr lang="en-US" dirty="0">
                <a:solidFill>
                  <a:schemeClr val="tx1"/>
                </a:solidFill>
              </a:rPr>
              <a:t>Reuse Factor</a:t>
            </a:r>
          </a:p>
        </p:txBody>
      </p:sp>
      <p:sp>
        <p:nvSpPr>
          <p:cNvPr id="1026" name="Rectangle 1025">
            <a:extLst>
              <a:ext uri="{FF2B5EF4-FFF2-40B4-BE49-F238E27FC236}">
                <a16:creationId xmlns:a16="http://schemas.microsoft.com/office/drawing/2014/main" id="{18E80CBC-41F3-38E8-F8DE-588C27F0DE1F}"/>
              </a:ext>
            </a:extLst>
          </p:cNvPr>
          <p:cNvSpPr/>
          <p:nvPr/>
        </p:nvSpPr>
        <p:spPr>
          <a:xfrm>
            <a:off x="670954" y="2302103"/>
            <a:ext cx="1705208"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Input Layer</a:t>
            </a:r>
            <a:endParaRPr lang="en-US" dirty="0"/>
          </a:p>
        </p:txBody>
      </p:sp>
      <p:cxnSp>
        <p:nvCxnSpPr>
          <p:cNvPr id="1034" name="Straight Arrow Connector 1033">
            <a:extLst>
              <a:ext uri="{FF2B5EF4-FFF2-40B4-BE49-F238E27FC236}">
                <a16:creationId xmlns:a16="http://schemas.microsoft.com/office/drawing/2014/main" id="{502156E7-59A8-0050-E360-C16F49530453}"/>
              </a:ext>
            </a:extLst>
          </p:cNvPr>
          <p:cNvCxnSpPr>
            <a:cxnSpLocks/>
            <a:stCxn id="1026" idx="2"/>
            <a:endCxn id="1042" idx="0"/>
          </p:cNvCxnSpPr>
          <p:nvPr/>
        </p:nvCxnSpPr>
        <p:spPr>
          <a:xfrm flipH="1">
            <a:off x="1523556" y="3048342"/>
            <a:ext cx="2" cy="51551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42" name="Rectangle 1041">
            <a:extLst>
              <a:ext uri="{FF2B5EF4-FFF2-40B4-BE49-F238E27FC236}">
                <a16:creationId xmlns:a16="http://schemas.microsoft.com/office/drawing/2014/main" id="{891D38E3-002E-80C4-9BC3-BFB9E539625F}"/>
              </a:ext>
            </a:extLst>
          </p:cNvPr>
          <p:cNvSpPr/>
          <p:nvPr/>
        </p:nvSpPr>
        <p:spPr>
          <a:xfrm>
            <a:off x="670950" y="3563857"/>
            <a:ext cx="1705212"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Dense Layer</a:t>
            </a:r>
            <a:endParaRPr lang="en-US" dirty="0"/>
          </a:p>
        </p:txBody>
      </p:sp>
      <p:cxnSp>
        <p:nvCxnSpPr>
          <p:cNvPr id="1043" name="Straight Arrow Connector 1042">
            <a:extLst>
              <a:ext uri="{FF2B5EF4-FFF2-40B4-BE49-F238E27FC236}">
                <a16:creationId xmlns:a16="http://schemas.microsoft.com/office/drawing/2014/main" id="{10C7E870-5E13-E0E9-2399-F494D135B744}"/>
              </a:ext>
            </a:extLst>
          </p:cNvPr>
          <p:cNvCxnSpPr>
            <a:cxnSpLocks/>
            <a:stCxn id="1042" idx="2"/>
            <a:endCxn id="1045" idx="0"/>
          </p:cNvCxnSpPr>
          <p:nvPr/>
        </p:nvCxnSpPr>
        <p:spPr>
          <a:xfrm>
            <a:off x="1523556" y="4310096"/>
            <a:ext cx="2" cy="63571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45" name="Rectangle 1044">
            <a:extLst>
              <a:ext uri="{FF2B5EF4-FFF2-40B4-BE49-F238E27FC236}">
                <a16:creationId xmlns:a16="http://schemas.microsoft.com/office/drawing/2014/main" id="{156B425A-89B9-6FC4-D4FD-DA0F3ECC1DA0}"/>
              </a:ext>
            </a:extLst>
          </p:cNvPr>
          <p:cNvSpPr/>
          <p:nvPr/>
        </p:nvSpPr>
        <p:spPr>
          <a:xfrm>
            <a:off x="670951" y="4945806"/>
            <a:ext cx="1705214"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Activation Layer</a:t>
            </a:r>
            <a:endParaRPr lang="en-US" dirty="0"/>
          </a:p>
        </p:txBody>
      </p:sp>
      <p:sp>
        <p:nvSpPr>
          <p:cNvPr id="1057" name="Rectangle 1056">
            <a:extLst>
              <a:ext uri="{FF2B5EF4-FFF2-40B4-BE49-F238E27FC236}">
                <a16:creationId xmlns:a16="http://schemas.microsoft.com/office/drawing/2014/main" id="{3562E9F1-9587-F323-713A-AD3AFB571365}"/>
              </a:ext>
            </a:extLst>
          </p:cNvPr>
          <p:cNvSpPr/>
          <p:nvPr/>
        </p:nvSpPr>
        <p:spPr>
          <a:xfrm>
            <a:off x="2694428" y="2255610"/>
            <a:ext cx="1648173" cy="839223"/>
          </a:xfrm>
          <a:prstGeom prst="rect">
            <a:avLst/>
          </a:prstGeom>
          <a:noFill/>
          <a:ln w="2857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dirty="0">
                <a:solidFill>
                  <a:schemeClr val="tx1"/>
                </a:solidFill>
              </a:rPr>
              <a:t>Layer Type</a:t>
            </a:r>
          </a:p>
          <a:p>
            <a:pPr marL="171450" indent="-171450">
              <a:buFont typeface="Arial" panose="020B0604020202020204" pitchFamily="34" charset="0"/>
              <a:buChar char="•"/>
            </a:pPr>
            <a:r>
              <a:rPr lang="fr-CA" dirty="0">
                <a:solidFill>
                  <a:schemeClr val="tx1"/>
                </a:solidFill>
              </a:rPr>
              <a:t>I/O Size</a:t>
            </a:r>
          </a:p>
          <a:p>
            <a:pPr marL="171450" indent="-171450">
              <a:buFont typeface="Arial" panose="020B0604020202020204" pitchFamily="34" charset="0"/>
              <a:buChar char="•"/>
            </a:pPr>
            <a:r>
              <a:rPr lang="en-US" dirty="0">
                <a:solidFill>
                  <a:schemeClr val="tx1"/>
                </a:solidFill>
              </a:rPr>
              <a:t>Reuse Factor</a:t>
            </a:r>
          </a:p>
        </p:txBody>
      </p:sp>
      <p:cxnSp>
        <p:nvCxnSpPr>
          <p:cNvPr id="1059" name="Straight Arrow Connector 1058">
            <a:extLst>
              <a:ext uri="{FF2B5EF4-FFF2-40B4-BE49-F238E27FC236}">
                <a16:creationId xmlns:a16="http://schemas.microsoft.com/office/drawing/2014/main" id="{A192BADB-6670-0DF7-66EC-6F903E53382F}"/>
              </a:ext>
            </a:extLst>
          </p:cNvPr>
          <p:cNvCxnSpPr>
            <a:cxnSpLocks/>
            <a:stCxn id="1045" idx="2"/>
          </p:cNvCxnSpPr>
          <p:nvPr/>
        </p:nvCxnSpPr>
        <p:spPr>
          <a:xfrm flipH="1">
            <a:off x="1523556" y="5692045"/>
            <a:ext cx="2" cy="49293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62" name="TextBox 1061">
            <a:extLst>
              <a:ext uri="{FF2B5EF4-FFF2-40B4-BE49-F238E27FC236}">
                <a16:creationId xmlns:a16="http://schemas.microsoft.com/office/drawing/2014/main" id="{093534A0-7CAE-6AD8-5974-1AB8EB46AD1B}"/>
              </a:ext>
            </a:extLst>
          </p:cNvPr>
          <p:cNvSpPr txBox="1"/>
          <p:nvPr/>
        </p:nvSpPr>
        <p:spPr>
          <a:xfrm>
            <a:off x="619775" y="6184981"/>
            <a:ext cx="1807562" cy="369332"/>
          </a:xfrm>
          <a:prstGeom prst="rect">
            <a:avLst/>
          </a:prstGeom>
          <a:noFill/>
        </p:spPr>
        <p:txBody>
          <a:bodyPr wrap="square">
            <a:spAutoFit/>
          </a:bodyPr>
          <a:lstStyle/>
          <a:p>
            <a:pPr algn="ctr"/>
            <a:r>
              <a:rPr lang="en-US" dirty="0">
                <a:cs typeface="Arial" panose="020B0604020202020204" pitchFamily="34" charset="0"/>
              </a:rPr>
              <a:t>…</a:t>
            </a:r>
          </a:p>
        </p:txBody>
      </p:sp>
      <p:graphicFrame>
        <p:nvGraphicFramePr>
          <p:cNvPr id="5" name="Diagram 4">
            <a:extLst>
              <a:ext uri="{FF2B5EF4-FFF2-40B4-BE49-F238E27FC236}">
                <a16:creationId xmlns:a16="http://schemas.microsoft.com/office/drawing/2014/main" id="{985B1C98-DF3D-A2A7-3641-43FCD2524FDC}"/>
              </a:ext>
            </a:extLst>
          </p:cNvPr>
          <p:cNvGraphicFramePr/>
          <p:nvPr>
            <p:extLst>
              <p:ext uri="{D42A27DB-BD31-4B8C-83A1-F6EECF244321}">
                <p14:modId xmlns:p14="http://schemas.microsoft.com/office/powerpoint/2010/main" val="1089997540"/>
              </p:ext>
            </p:extLst>
          </p:nvPr>
        </p:nvGraphicFramePr>
        <p:xfrm>
          <a:off x="957380" y="4149015"/>
          <a:ext cx="4594996" cy="30266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50" name="TextBox 1049">
            <a:extLst>
              <a:ext uri="{FF2B5EF4-FFF2-40B4-BE49-F238E27FC236}">
                <a16:creationId xmlns:a16="http://schemas.microsoft.com/office/drawing/2014/main" id="{07409FDB-9A40-9C6F-DDA5-512019CC4847}"/>
              </a:ext>
            </a:extLst>
          </p:cNvPr>
          <p:cNvSpPr txBox="1"/>
          <p:nvPr/>
        </p:nvSpPr>
        <p:spPr>
          <a:xfrm>
            <a:off x="7665489" y="3940764"/>
            <a:ext cx="2784286" cy="369332"/>
          </a:xfrm>
          <a:prstGeom prst="rect">
            <a:avLst/>
          </a:prstGeom>
          <a:noFill/>
        </p:spPr>
        <p:txBody>
          <a:bodyPr wrap="square">
            <a:spAutoFit/>
          </a:bodyPr>
          <a:lstStyle/>
          <a:p>
            <a:pPr marL="171450" indent="-171450" algn="ctr">
              <a:buFont typeface="Arial" panose="020B0604020202020204" pitchFamily="34" charset="0"/>
              <a:buChar char="•"/>
            </a:pPr>
            <a:r>
              <a:rPr lang="fr-CA" dirty="0">
                <a:solidFill>
                  <a:schemeClr val="tx1"/>
                </a:solidFill>
              </a:rPr>
              <a:t>Cycles (Absolute Terms)</a:t>
            </a:r>
          </a:p>
        </p:txBody>
      </p:sp>
      <p:sp>
        <p:nvSpPr>
          <p:cNvPr id="17" name="Title 1">
            <a:extLst>
              <a:ext uri="{FF2B5EF4-FFF2-40B4-BE49-F238E27FC236}">
                <a16:creationId xmlns:a16="http://schemas.microsoft.com/office/drawing/2014/main" id="{7BECA84B-B57D-499B-E6DA-2CC4D1590C2D}"/>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Inputs &amp; Targets</a:t>
            </a:r>
          </a:p>
        </p:txBody>
      </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C45CD1C4-E971-B5D1-5B3E-BC8EBD8A8AB3}"/>
                  </a:ext>
                </a:extLst>
              </p:cNvPr>
              <p:cNvSpPr txBox="1"/>
              <p:nvPr/>
            </p:nvSpPr>
            <p:spPr>
              <a:xfrm>
                <a:off x="7859486" y="3174573"/>
                <a:ext cx="2488502" cy="5513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fr-CA" b="0" i="0" smtClean="0">
                          <a:latin typeface="Cambria Math" panose="02040503050406030204" pitchFamily="18" charset="0"/>
                        </a:rPr>
                        <m:t>m</m:t>
                      </m:r>
                      <m:r>
                        <a:rPr lang="fr-CA" b="0" i="1" smtClean="0">
                          <a:latin typeface="Cambria Math" panose="02040503050406030204" pitchFamily="18" charset="0"/>
                        </a:rPr>
                        <m:t>𝑖𝑛</m:t>
                      </m:r>
                      <m:r>
                        <a:rPr lang="fr-CA" b="0" i="1" smtClean="0">
                          <a:latin typeface="Cambria Math" panose="02040503050406030204" pitchFamily="18" charset="0"/>
                        </a:rPr>
                        <m:t>⁡(200%,</m:t>
                      </m:r>
                      <m:f>
                        <m:fPr>
                          <m:ctrlPr>
                            <a:rPr lang="fr-CA" b="0" i="1" smtClean="0">
                              <a:latin typeface="Cambria Math" panose="02040503050406030204" pitchFamily="18" charset="0"/>
                            </a:rPr>
                          </m:ctrlPr>
                        </m:fPr>
                        <m:num>
                          <m:r>
                            <a:rPr lang="fr-CA" b="0" i="1" smtClean="0">
                              <a:latin typeface="Cambria Math" panose="02040503050406030204" pitchFamily="18" charset="0"/>
                            </a:rPr>
                            <m:t>𝑣𝑎𝑙𝑢𝑒</m:t>
                          </m:r>
                        </m:num>
                        <m:den>
                          <m:r>
                            <a:rPr lang="fr-CA" b="0" i="1" smtClean="0">
                              <a:latin typeface="Cambria Math" panose="02040503050406030204" pitchFamily="18" charset="0"/>
                            </a:rPr>
                            <m:t>𝑏𝑜𝑎𝑟𝑑</m:t>
                          </m:r>
                          <m:r>
                            <a:rPr lang="fr-CA" b="0" i="1" smtClean="0">
                              <a:latin typeface="Cambria Math" panose="02040503050406030204" pitchFamily="18" charset="0"/>
                            </a:rPr>
                            <m:t>_</m:t>
                          </m:r>
                          <m:r>
                            <a:rPr lang="fr-CA" b="0" i="1" smtClean="0">
                              <a:latin typeface="Cambria Math" panose="02040503050406030204" pitchFamily="18" charset="0"/>
                            </a:rPr>
                            <m:t>𝑚𝑎𝑥</m:t>
                          </m:r>
                        </m:den>
                      </m:f>
                      <m:r>
                        <a:rPr lang="fr-CA" b="0" i="1" smtClean="0">
                          <a:latin typeface="Cambria Math" panose="02040503050406030204" pitchFamily="18" charset="0"/>
                        </a:rPr>
                        <m:t>)</m:t>
                      </m:r>
                    </m:oMath>
                  </m:oMathPara>
                </a14:m>
                <a:endParaRPr lang="en-US" dirty="0"/>
              </a:p>
            </p:txBody>
          </p:sp>
        </mc:Choice>
        <mc:Fallback>
          <p:sp>
            <p:nvSpPr>
              <p:cNvPr id="18" name="TextBox 17">
                <a:extLst>
                  <a:ext uri="{FF2B5EF4-FFF2-40B4-BE49-F238E27FC236}">
                    <a16:creationId xmlns:a16="http://schemas.microsoft.com/office/drawing/2014/main" id="{C45CD1C4-E971-B5D1-5B3E-BC8EBD8A8AB3}"/>
                  </a:ext>
                </a:extLst>
              </p:cNvPr>
              <p:cNvSpPr txBox="1">
                <a:spLocks noRot="1" noChangeAspect="1" noMove="1" noResize="1" noEditPoints="1" noAdjustHandles="1" noChangeArrowheads="1" noChangeShapeType="1" noTextEdit="1"/>
              </p:cNvSpPr>
              <p:nvPr/>
            </p:nvSpPr>
            <p:spPr>
              <a:xfrm>
                <a:off x="7859486" y="3174573"/>
                <a:ext cx="2488502" cy="551305"/>
              </a:xfrm>
              <a:prstGeom prst="rect">
                <a:avLst/>
              </a:prstGeom>
              <a:blipFill>
                <a:blip r:embed="rId8"/>
                <a:stretch>
                  <a:fillRect/>
                </a:stretch>
              </a:blipFill>
            </p:spPr>
            <p:txBody>
              <a:bodyPr/>
              <a:lstStyle/>
              <a:p>
                <a:r>
                  <a:rPr lang="en-US">
                    <a:noFill/>
                  </a:rPr>
                  <a:t> </a:t>
                </a:r>
              </a:p>
            </p:txBody>
          </p:sp>
        </mc:Fallback>
      </mc:AlternateContent>
      <p:grpSp>
        <p:nvGrpSpPr>
          <p:cNvPr id="26" name="Group 25">
            <a:extLst>
              <a:ext uri="{FF2B5EF4-FFF2-40B4-BE49-F238E27FC236}">
                <a16:creationId xmlns:a16="http://schemas.microsoft.com/office/drawing/2014/main" id="{2EB521A1-3FF6-6D6C-CA44-064B0F8792B5}"/>
              </a:ext>
            </a:extLst>
          </p:cNvPr>
          <p:cNvGrpSpPr/>
          <p:nvPr/>
        </p:nvGrpSpPr>
        <p:grpSpPr>
          <a:xfrm>
            <a:off x="6925270" y="4382628"/>
            <a:ext cx="3524504" cy="2357216"/>
            <a:chOff x="6925270" y="4382628"/>
            <a:chExt cx="3524504" cy="2357216"/>
          </a:xfrm>
        </p:grpSpPr>
        <p:pic>
          <p:nvPicPr>
            <p:cNvPr id="20" name="Picture 19" descr="A graph of a graph&#10;&#10;Description automatically generated">
              <a:extLst>
                <a:ext uri="{FF2B5EF4-FFF2-40B4-BE49-F238E27FC236}">
                  <a16:creationId xmlns:a16="http://schemas.microsoft.com/office/drawing/2014/main" id="{E78DB78E-30A8-F876-0D03-AA264DB1A59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27914" y="4382628"/>
              <a:ext cx="3121860" cy="2005247"/>
            </a:xfrm>
            <a:prstGeom prst="rect">
              <a:avLst/>
            </a:prstGeom>
          </p:spPr>
        </p:pic>
        <p:sp>
          <p:nvSpPr>
            <p:cNvPr id="21" name="TextBox 20">
              <a:extLst>
                <a:ext uri="{FF2B5EF4-FFF2-40B4-BE49-F238E27FC236}">
                  <a16:creationId xmlns:a16="http://schemas.microsoft.com/office/drawing/2014/main" id="{6AD7328F-EBE1-845E-7D45-2D3660F03C2D}"/>
                </a:ext>
              </a:extLst>
            </p:cNvPr>
            <p:cNvSpPr txBox="1"/>
            <p:nvPr/>
          </p:nvSpPr>
          <p:spPr>
            <a:xfrm rot="16200000">
              <a:off x="6497790" y="5200585"/>
              <a:ext cx="1224292" cy="369332"/>
            </a:xfrm>
            <a:prstGeom prst="rect">
              <a:avLst/>
            </a:prstGeom>
            <a:noFill/>
          </p:spPr>
          <p:txBody>
            <a:bodyPr wrap="square" rtlCol="0">
              <a:spAutoFit/>
            </a:bodyPr>
            <a:lstStyle/>
            <a:p>
              <a:r>
                <a:rPr lang="fr-CA" dirty="0"/>
                <a:t>Frequency</a:t>
              </a:r>
              <a:endParaRPr lang="en-US" dirty="0"/>
            </a:p>
          </p:txBody>
        </p:sp>
        <p:sp>
          <p:nvSpPr>
            <p:cNvPr id="24" name="TextBox 23">
              <a:extLst>
                <a:ext uri="{FF2B5EF4-FFF2-40B4-BE49-F238E27FC236}">
                  <a16:creationId xmlns:a16="http://schemas.microsoft.com/office/drawing/2014/main" id="{3AA30FA7-105F-1297-7449-ADB0048ED851}"/>
                </a:ext>
              </a:extLst>
            </p:cNvPr>
            <p:cNvSpPr txBox="1"/>
            <p:nvPr/>
          </p:nvSpPr>
          <p:spPr>
            <a:xfrm>
              <a:off x="8498420" y="6370512"/>
              <a:ext cx="1224292" cy="369332"/>
            </a:xfrm>
            <a:prstGeom prst="rect">
              <a:avLst/>
            </a:prstGeom>
            <a:noFill/>
          </p:spPr>
          <p:txBody>
            <a:bodyPr wrap="square" rtlCol="0">
              <a:spAutoFit/>
            </a:bodyPr>
            <a:lstStyle/>
            <a:p>
              <a:pPr algn="ctr"/>
              <a:r>
                <a:rPr lang="fr-CA" dirty="0"/>
                <a:t>Values</a:t>
              </a:r>
              <a:endParaRPr lang="en-US" dirty="0"/>
            </a:p>
          </p:txBody>
        </p:sp>
      </p:grpSp>
      <p:sp>
        <p:nvSpPr>
          <p:cNvPr id="30" name="TextBox 29">
            <a:extLst>
              <a:ext uri="{FF2B5EF4-FFF2-40B4-BE49-F238E27FC236}">
                <a16:creationId xmlns:a16="http://schemas.microsoft.com/office/drawing/2014/main" id="{9833454D-17E1-48FD-1949-C8A32016C556}"/>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5</a:t>
            </a:r>
            <a:endParaRPr lang="en-US" sz="2400" dirty="0">
              <a:solidFill>
                <a:schemeClr val="bg1"/>
              </a:solidFill>
            </a:endParaRPr>
          </a:p>
        </p:txBody>
      </p:sp>
      <p:grpSp>
        <p:nvGrpSpPr>
          <p:cNvPr id="31" name="Group 30">
            <a:extLst>
              <a:ext uri="{FF2B5EF4-FFF2-40B4-BE49-F238E27FC236}">
                <a16:creationId xmlns:a16="http://schemas.microsoft.com/office/drawing/2014/main" id="{15B2C3D4-F0D9-8B06-A204-03CD69CE026D}"/>
              </a:ext>
            </a:extLst>
          </p:cNvPr>
          <p:cNvGrpSpPr/>
          <p:nvPr/>
        </p:nvGrpSpPr>
        <p:grpSpPr>
          <a:xfrm>
            <a:off x="11483652" y="76953"/>
            <a:ext cx="743073" cy="510450"/>
            <a:chOff x="11448927" y="76953"/>
            <a:chExt cx="743073" cy="510450"/>
          </a:xfrm>
        </p:grpSpPr>
        <p:sp>
          <p:nvSpPr>
            <p:cNvPr id="1024" name="TextBox 1023">
              <a:extLst>
                <a:ext uri="{FF2B5EF4-FFF2-40B4-BE49-F238E27FC236}">
                  <a16:creationId xmlns:a16="http://schemas.microsoft.com/office/drawing/2014/main" id="{157457E0-9730-DF97-9B97-97A0EB1AE75A}"/>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27" name="TextBox 1026">
              <a:extLst>
                <a:ext uri="{FF2B5EF4-FFF2-40B4-BE49-F238E27FC236}">
                  <a16:creationId xmlns:a16="http://schemas.microsoft.com/office/drawing/2014/main" id="{F69AB705-10F4-B3AE-8E2A-319202AD6709}"/>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380486672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68"/>
                                        </p:tgtEl>
                                        <p:attrNameLst>
                                          <p:attrName>style.visibility</p:attrName>
                                        </p:attrNameLst>
                                      </p:cBhvr>
                                      <p:to>
                                        <p:strVal val="visible"/>
                                      </p:to>
                                    </p:set>
                                    <p:animEffect transition="in" filter="fade">
                                      <p:cBhvr>
                                        <p:cTn id="7" dur="100"/>
                                        <p:tgtEl>
                                          <p:spTgt spid="10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7"/>
                                        </p:tgtEl>
                                        <p:attrNameLst>
                                          <p:attrName>style.visibility</p:attrName>
                                        </p:attrNameLst>
                                      </p:cBhvr>
                                      <p:to>
                                        <p:strVal val="visible"/>
                                      </p:to>
                                    </p:set>
                                    <p:animEffect transition="in" filter="fade">
                                      <p:cBhvr>
                                        <p:cTn id="10" dur="100"/>
                                        <p:tgtEl>
                                          <p:spTgt spid="105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100"/>
                                        <p:tgtEl>
                                          <p:spTgt spid="1057"/>
                                        </p:tgtEl>
                                      </p:cBhvr>
                                    </p:animEffect>
                                    <p:set>
                                      <p:cBhvr>
                                        <p:cTn id="21" dur="1" fill="hold">
                                          <p:stCondLst>
                                            <p:cond delay="99"/>
                                          </p:stCondLst>
                                        </p:cTn>
                                        <p:tgtEl>
                                          <p:spTgt spid="1057"/>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100"/>
                                        <p:tgtEl>
                                          <p:spTgt spid="27"/>
                                        </p:tgtEl>
                                      </p:cBhvr>
                                    </p:animEffect>
                                    <p:set>
                                      <p:cBhvr>
                                        <p:cTn id="24" dur="1" fill="hold">
                                          <p:stCondLst>
                                            <p:cond delay="99"/>
                                          </p:stCondLst>
                                        </p:cTn>
                                        <p:tgtEl>
                                          <p:spTgt spid="27"/>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100"/>
                                        <p:tgtEl>
                                          <p:spTgt spid="28"/>
                                        </p:tgtEl>
                                      </p:cBhvr>
                                    </p:animEffect>
                                    <p:set>
                                      <p:cBhvr>
                                        <p:cTn id="27" dur="1" fill="hold">
                                          <p:stCondLst>
                                            <p:cond delay="99"/>
                                          </p:stCondLst>
                                        </p:cTn>
                                        <p:tgtEl>
                                          <p:spTgt spid="28"/>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100"/>
                                        <p:tgtEl>
                                          <p:spTgt spid="1026"/>
                                        </p:tgtEl>
                                      </p:cBhvr>
                                    </p:animEffect>
                                    <p:set>
                                      <p:cBhvr>
                                        <p:cTn id="30" dur="1" fill="hold">
                                          <p:stCondLst>
                                            <p:cond delay="99"/>
                                          </p:stCondLst>
                                        </p:cTn>
                                        <p:tgtEl>
                                          <p:spTgt spid="1026"/>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100"/>
                                        <p:tgtEl>
                                          <p:spTgt spid="1034"/>
                                        </p:tgtEl>
                                      </p:cBhvr>
                                    </p:animEffect>
                                    <p:set>
                                      <p:cBhvr>
                                        <p:cTn id="33" dur="1" fill="hold">
                                          <p:stCondLst>
                                            <p:cond delay="99"/>
                                          </p:stCondLst>
                                        </p:cTn>
                                        <p:tgtEl>
                                          <p:spTgt spid="1034"/>
                                        </p:tgtEl>
                                        <p:attrNameLst>
                                          <p:attrName>style.visibility</p:attrName>
                                        </p:attrNameLst>
                                      </p:cBhvr>
                                      <p:to>
                                        <p:strVal val="hidden"/>
                                      </p:to>
                                    </p:set>
                                  </p:childTnLst>
                                </p:cTn>
                              </p:par>
                              <p:par>
                                <p:cTn id="34" presetID="10" presetClass="exit" presetSubtype="0" fill="hold" grpId="0" nodeType="withEffect">
                                  <p:stCondLst>
                                    <p:cond delay="0"/>
                                  </p:stCondLst>
                                  <p:childTnLst>
                                    <p:animEffect transition="out" filter="fade">
                                      <p:cBhvr>
                                        <p:cTn id="35" dur="100"/>
                                        <p:tgtEl>
                                          <p:spTgt spid="1042"/>
                                        </p:tgtEl>
                                      </p:cBhvr>
                                    </p:animEffect>
                                    <p:set>
                                      <p:cBhvr>
                                        <p:cTn id="36" dur="1" fill="hold">
                                          <p:stCondLst>
                                            <p:cond delay="99"/>
                                          </p:stCondLst>
                                        </p:cTn>
                                        <p:tgtEl>
                                          <p:spTgt spid="1042"/>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100"/>
                                        <p:tgtEl>
                                          <p:spTgt spid="1043"/>
                                        </p:tgtEl>
                                      </p:cBhvr>
                                    </p:animEffect>
                                    <p:set>
                                      <p:cBhvr>
                                        <p:cTn id="39" dur="1" fill="hold">
                                          <p:stCondLst>
                                            <p:cond delay="99"/>
                                          </p:stCondLst>
                                        </p:cTn>
                                        <p:tgtEl>
                                          <p:spTgt spid="1043"/>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100"/>
                                        <p:tgtEl>
                                          <p:spTgt spid="1045"/>
                                        </p:tgtEl>
                                      </p:cBhvr>
                                    </p:animEffect>
                                    <p:set>
                                      <p:cBhvr>
                                        <p:cTn id="42" dur="1" fill="hold">
                                          <p:stCondLst>
                                            <p:cond delay="99"/>
                                          </p:stCondLst>
                                        </p:cTn>
                                        <p:tgtEl>
                                          <p:spTgt spid="104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100"/>
                                        <p:tgtEl>
                                          <p:spTgt spid="1059"/>
                                        </p:tgtEl>
                                      </p:cBhvr>
                                    </p:animEffect>
                                    <p:set>
                                      <p:cBhvr>
                                        <p:cTn id="45" dur="1" fill="hold">
                                          <p:stCondLst>
                                            <p:cond delay="99"/>
                                          </p:stCondLst>
                                        </p:cTn>
                                        <p:tgtEl>
                                          <p:spTgt spid="1059"/>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100"/>
                                        <p:tgtEl>
                                          <p:spTgt spid="1062"/>
                                        </p:tgtEl>
                                      </p:cBhvr>
                                    </p:animEffect>
                                    <p:set>
                                      <p:cBhvr>
                                        <p:cTn id="48" dur="1" fill="hold">
                                          <p:stCondLst>
                                            <p:cond delay="99"/>
                                          </p:stCondLst>
                                        </p:cTn>
                                        <p:tgtEl>
                                          <p:spTgt spid="1062"/>
                                        </p:tgtEl>
                                        <p:attrNameLst>
                                          <p:attrName>style.visibility</p:attrName>
                                        </p:attrNameLst>
                                      </p:cBhvr>
                                      <p:to>
                                        <p:strVal val="hidden"/>
                                      </p:to>
                                    </p:set>
                                  </p:childTnLst>
                                </p:cTn>
                              </p:par>
                            </p:childTnLst>
                          </p:cTn>
                        </p:par>
                        <p:par>
                          <p:cTn id="49" fill="hold">
                            <p:stCondLst>
                              <p:cond delay="100"/>
                            </p:stCondLst>
                            <p:childTnLst>
                              <p:par>
                                <p:cTn id="50" presetID="10"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
                                        <p:tgtEl>
                                          <p:spTgt spid="1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72"/>
                                        </p:tgtEl>
                                        <p:attrNameLst>
                                          <p:attrName>style.visibility</p:attrName>
                                        </p:attrNameLst>
                                      </p:cBhvr>
                                      <p:to>
                                        <p:strVal val="visible"/>
                                      </p:to>
                                    </p:set>
                                    <p:animEffect transition="in" filter="fade">
                                      <p:cBhvr>
                                        <p:cTn id="58" dur="100"/>
                                        <p:tgtEl>
                                          <p:spTgt spid="107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81"/>
                                        </p:tgtEl>
                                        <p:attrNameLst>
                                          <p:attrName>style.visibility</p:attrName>
                                        </p:attrNameLst>
                                      </p:cBhvr>
                                      <p:to>
                                        <p:strVal val="visible"/>
                                      </p:to>
                                    </p:set>
                                    <p:animEffect transition="in" filter="fade">
                                      <p:cBhvr>
                                        <p:cTn id="61" dur="100"/>
                                        <p:tgtEl>
                                          <p:spTgt spid="108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080"/>
                                        </p:tgtEl>
                                        <p:attrNameLst>
                                          <p:attrName>style.visibility</p:attrName>
                                        </p:attrNameLst>
                                      </p:cBhvr>
                                      <p:to>
                                        <p:strVal val="visible"/>
                                      </p:to>
                                    </p:set>
                                    <p:animEffect transition="in" filter="fade">
                                      <p:cBhvr>
                                        <p:cTn id="66" dur="100"/>
                                        <p:tgtEl>
                                          <p:spTgt spid="108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100"/>
                                        <p:tgtEl>
                                          <p:spTgt spid="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
                                        <p:tgtEl>
                                          <p:spTgt spid="1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
                                        <p:tgtEl>
                                          <p:spTgt spid="2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25"/>
                                        </p:tgtEl>
                                        <p:attrNameLst>
                                          <p:attrName>style.visibility</p:attrName>
                                        </p:attrNameLst>
                                      </p:cBhvr>
                                      <p:to>
                                        <p:strVal val="visible"/>
                                      </p:to>
                                    </p:set>
                                    <p:animEffect transition="in" filter="fade">
                                      <p:cBhvr>
                                        <p:cTn id="82" dur="100"/>
                                        <p:tgtEl>
                                          <p:spTgt spid="102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028"/>
                                        </p:tgtEl>
                                        <p:attrNameLst>
                                          <p:attrName>style.visibility</p:attrName>
                                        </p:attrNameLst>
                                      </p:cBhvr>
                                      <p:to>
                                        <p:strVal val="visible"/>
                                      </p:to>
                                    </p:set>
                                    <p:animEffect transition="in" filter="fade">
                                      <p:cBhvr>
                                        <p:cTn id="85" dur="100"/>
                                        <p:tgtEl>
                                          <p:spTgt spid="10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032"/>
                                        </p:tgtEl>
                                        <p:attrNameLst>
                                          <p:attrName>style.visibility</p:attrName>
                                        </p:attrNameLst>
                                      </p:cBhvr>
                                      <p:to>
                                        <p:strVal val="visible"/>
                                      </p:to>
                                    </p:set>
                                    <p:animEffect transition="in" filter="fade">
                                      <p:cBhvr>
                                        <p:cTn id="88" dur="100"/>
                                        <p:tgtEl>
                                          <p:spTgt spid="1032"/>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100"/>
                                        <p:tgtEl>
                                          <p:spTgt spid="18"/>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1050"/>
                                        </p:tgtEl>
                                        <p:attrNameLst>
                                          <p:attrName>style.visibility</p:attrName>
                                        </p:attrNameLst>
                                      </p:cBhvr>
                                      <p:to>
                                        <p:strVal val="visible"/>
                                      </p:to>
                                    </p:set>
                                    <p:animEffect transition="in" filter="fade">
                                      <p:cBhvr>
                                        <p:cTn id="98" dur="100"/>
                                        <p:tgtEl>
                                          <p:spTgt spid="105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1025" grpId="0"/>
      <p:bldP spid="1028" grpId="0"/>
      <p:bldP spid="1032" grpId="0"/>
      <p:bldP spid="1068" grpId="0"/>
      <p:bldP spid="1072" grpId="0"/>
      <p:bldP spid="1080" grpId="0"/>
      <p:bldP spid="1081" grpId="0"/>
      <p:bldP spid="11" grpId="0"/>
      <p:bldP spid="13" grpId="0"/>
      <p:bldP spid="27" grpId="0" animBg="1"/>
      <p:bldP spid="27" grpId="1" animBg="1"/>
      <p:bldP spid="28" grpId="0" animBg="1"/>
      <p:bldP spid="28" grpId="1" animBg="1"/>
      <p:bldP spid="1026" grpId="0" animBg="1"/>
      <p:bldP spid="1042" grpId="0" animBg="1"/>
      <p:bldP spid="1045" grpId="0" animBg="1"/>
      <p:bldP spid="1057" grpId="0" animBg="1"/>
      <p:bldP spid="1057" grpId="1" animBg="1"/>
      <p:bldP spid="1062" grpId="0"/>
      <p:bldGraphic spid="5" grpId="0">
        <p:bldAsOne/>
      </p:bldGraphic>
      <p:bldP spid="1050"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Inputs &amp; Targets</a:t>
            </a: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Test Results</a:t>
            </a:r>
            <a:endParaRPr lang="en-US" sz="2400" dirty="0">
              <a:solidFill>
                <a:srgbClr val="A27B00"/>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graphicFrame>
        <p:nvGraphicFramePr>
          <p:cNvPr id="1053" name="Table 1052">
            <a:extLst>
              <a:ext uri="{FF2B5EF4-FFF2-40B4-BE49-F238E27FC236}">
                <a16:creationId xmlns:a16="http://schemas.microsoft.com/office/drawing/2014/main" id="{D7B8462C-4302-16CC-2807-470D4025AA4D}"/>
              </a:ext>
            </a:extLst>
          </p:cNvPr>
          <p:cNvGraphicFramePr>
            <a:graphicFrameLocks noGrp="1"/>
          </p:cNvGraphicFramePr>
          <p:nvPr>
            <p:extLst>
              <p:ext uri="{D42A27DB-BD31-4B8C-83A1-F6EECF244321}">
                <p14:modId xmlns:p14="http://schemas.microsoft.com/office/powerpoint/2010/main" val="2691521982"/>
              </p:ext>
            </p:extLst>
          </p:nvPr>
        </p:nvGraphicFramePr>
        <p:xfrm>
          <a:off x="789934" y="2027268"/>
          <a:ext cx="5530351" cy="4236894"/>
        </p:xfrm>
        <a:graphic>
          <a:graphicData uri="http://schemas.openxmlformats.org/drawingml/2006/table">
            <a:tbl>
              <a:tblPr firstRow="1" bandRow="1">
                <a:tableStyleId>{5940675A-B579-460E-94D1-54222C63F5DA}</a:tableStyleId>
              </a:tblPr>
              <a:tblGrid>
                <a:gridCol w="1371600">
                  <a:extLst>
                    <a:ext uri="{9D8B030D-6E8A-4147-A177-3AD203B41FA5}">
                      <a16:colId xmlns:a16="http://schemas.microsoft.com/office/drawing/2014/main" val="1540853846"/>
                    </a:ext>
                  </a:extLst>
                </a:gridCol>
                <a:gridCol w="830580">
                  <a:extLst>
                    <a:ext uri="{9D8B030D-6E8A-4147-A177-3AD203B41FA5}">
                      <a16:colId xmlns:a16="http://schemas.microsoft.com/office/drawing/2014/main" val="972311509"/>
                    </a:ext>
                  </a:extLst>
                </a:gridCol>
                <a:gridCol w="822960">
                  <a:extLst>
                    <a:ext uri="{9D8B030D-6E8A-4147-A177-3AD203B41FA5}">
                      <a16:colId xmlns:a16="http://schemas.microsoft.com/office/drawing/2014/main" val="2873994559"/>
                    </a:ext>
                  </a:extLst>
                </a:gridCol>
                <a:gridCol w="822960">
                  <a:extLst>
                    <a:ext uri="{9D8B030D-6E8A-4147-A177-3AD203B41FA5}">
                      <a16:colId xmlns:a16="http://schemas.microsoft.com/office/drawing/2014/main" val="1551601535"/>
                    </a:ext>
                  </a:extLst>
                </a:gridCol>
                <a:gridCol w="822960">
                  <a:extLst>
                    <a:ext uri="{9D8B030D-6E8A-4147-A177-3AD203B41FA5}">
                      <a16:colId xmlns:a16="http://schemas.microsoft.com/office/drawing/2014/main" val="3179814231"/>
                    </a:ext>
                  </a:extLst>
                </a:gridCol>
                <a:gridCol w="859291">
                  <a:extLst>
                    <a:ext uri="{9D8B030D-6E8A-4147-A177-3AD203B41FA5}">
                      <a16:colId xmlns:a16="http://schemas.microsoft.com/office/drawing/2014/main" val="3885245599"/>
                    </a:ext>
                  </a:extLst>
                </a:gridCol>
              </a:tblGrid>
              <a:tr h="504260">
                <a:tc rowSpan="2">
                  <a:txBody>
                    <a:bodyPr/>
                    <a:lstStyle/>
                    <a:p>
                      <a:pPr algn="ctr"/>
                      <a:r>
                        <a:rPr lang="fr-CA" sz="1800" b="1" dirty="0">
                          <a:solidFill>
                            <a:schemeClr val="bg1"/>
                          </a:solidFill>
                        </a:rPr>
                        <a:t>Predictor</a:t>
                      </a:r>
                      <a:endParaRPr lang="en-US" sz="1800" b="1" dirty="0">
                        <a:solidFill>
                          <a:schemeClr val="bg1"/>
                        </a:solidFill>
                      </a:endParaRPr>
                    </a:p>
                  </a:txBody>
                  <a:tcPr anchor="ctr">
                    <a:lnB w="12700" cap="flat" cmpd="sng" algn="ctr">
                      <a:solidFill>
                        <a:schemeClr val="tx1"/>
                      </a:solidFill>
                      <a:prstDash val="solid"/>
                      <a:round/>
                      <a:headEnd type="none" w="med" len="med"/>
                      <a:tailEnd type="none" w="med" len="med"/>
                    </a:lnB>
                    <a:solidFill>
                      <a:srgbClr val="3259A0"/>
                    </a:solidFill>
                  </a:tcPr>
                </a:tc>
                <a:tc gridSpan="5">
                  <a:txBody>
                    <a:bodyPr/>
                    <a:lstStyle/>
                    <a:p>
                      <a:pPr algn="ctr"/>
                      <a:r>
                        <a:rPr lang="fr-CA" sz="1800" b="1" dirty="0">
                          <a:solidFill>
                            <a:schemeClr val="bg1"/>
                          </a:solidFill>
                        </a:rPr>
                        <a:t>R2 Score</a:t>
                      </a:r>
                      <a:endParaRPr lang="en-US" sz="1800" b="1" dirty="0">
                        <a:solidFill>
                          <a:schemeClr val="bg1"/>
                        </a:solidFill>
                      </a:endParaRPr>
                    </a:p>
                  </a:txBody>
                  <a:tcPr anchor="ctr">
                    <a:lnB w="12700" cap="flat" cmpd="sng" algn="ctr">
                      <a:solidFill>
                        <a:schemeClr val="tx1"/>
                      </a:solidFill>
                      <a:prstDash val="solid"/>
                      <a:round/>
                      <a:headEnd type="none" w="med" len="med"/>
                      <a:tailEnd type="none" w="med" len="med"/>
                    </a:lnB>
                    <a:solidFill>
                      <a:srgbClr val="3259A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582122509"/>
                  </a:ext>
                </a:extLst>
              </a:tr>
              <a:tr h="532234">
                <a:tc vMerge="1">
                  <a:txBody>
                    <a:bodyPr/>
                    <a:lstStyle/>
                    <a:p>
                      <a:pPr algn="ctr"/>
                      <a:endParaRPr lang="en-US" dirty="0"/>
                    </a:p>
                  </a:txBody>
                  <a:tcPr/>
                </a:tc>
                <a:tc>
                  <a:txBody>
                    <a:bodyPr/>
                    <a:lstStyle/>
                    <a:p>
                      <a:pPr algn="ctr"/>
                      <a:r>
                        <a:rPr lang="fr-CA" sz="1800" b="1" dirty="0">
                          <a:solidFill>
                            <a:schemeClr val="bg1"/>
                          </a:solidFill>
                        </a:rPr>
                        <a:t>BRAM</a:t>
                      </a:r>
                      <a:endParaRPr lang="en-US" sz="18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59A0"/>
                    </a:solidFill>
                  </a:tcPr>
                </a:tc>
                <a:tc>
                  <a:txBody>
                    <a:bodyPr/>
                    <a:lstStyle/>
                    <a:p>
                      <a:pPr algn="ctr"/>
                      <a:r>
                        <a:rPr lang="fr-CA" sz="1800" b="1" dirty="0">
                          <a:solidFill>
                            <a:schemeClr val="bg1"/>
                          </a:solidFill>
                        </a:rPr>
                        <a:t>DSP</a:t>
                      </a:r>
                      <a:endParaRPr lang="en-US" sz="1800" b="1"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59A0"/>
                    </a:solidFill>
                  </a:tcPr>
                </a:tc>
                <a:tc>
                  <a:txBody>
                    <a:bodyPr/>
                    <a:lstStyle/>
                    <a:p>
                      <a:pPr algn="ctr"/>
                      <a:r>
                        <a:rPr lang="fr-CA" sz="1800" b="1" dirty="0">
                          <a:solidFill>
                            <a:schemeClr val="bg1"/>
                          </a:solidFill>
                        </a:rPr>
                        <a:t>FF</a:t>
                      </a:r>
                      <a:endParaRPr lang="en-US" sz="1800" b="1"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59A0"/>
                    </a:solidFill>
                  </a:tcPr>
                </a:tc>
                <a:tc>
                  <a:txBody>
                    <a:bodyPr/>
                    <a:lstStyle/>
                    <a:p>
                      <a:pPr algn="ctr"/>
                      <a:r>
                        <a:rPr lang="fr-CA" sz="1800" b="1" dirty="0">
                          <a:solidFill>
                            <a:schemeClr val="bg1"/>
                          </a:solidFill>
                        </a:rPr>
                        <a:t>LUT</a:t>
                      </a:r>
                      <a:endParaRPr lang="en-US" sz="1800" b="1"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59A0"/>
                    </a:solidFill>
                  </a:tcPr>
                </a:tc>
                <a:tc>
                  <a:txBody>
                    <a:bodyPr/>
                    <a:lstStyle/>
                    <a:p>
                      <a:pPr algn="ctr"/>
                      <a:r>
                        <a:rPr lang="fr-CA" sz="1800" b="1" dirty="0">
                          <a:solidFill>
                            <a:schemeClr val="bg1"/>
                          </a:solidFill>
                        </a:rPr>
                        <a:t>CYCLES</a:t>
                      </a:r>
                      <a:endParaRPr lang="en-US" sz="1800" b="1" dirty="0">
                        <a:solidFill>
                          <a:schemeClr val="bg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259A0"/>
                    </a:solidFill>
                  </a:tcPr>
                </a:tc>
                <a:extLst>
                  <a:ext uri="{0D108BD9-81ED-4DB2-BD59-A6C34878D82A}">
                    <a16:rowId xmlns:a16="http://schemas.microsoft.com/office/drawing/2014/main" val="2932334464"/>
                  </a:ext>
                </a:extLst>
              </a:tr>
              <a:tr h="640080">
                <a:tc>
                  <a:txBody>
                    <a:bodyPr/>
                    <a:lstStyle/>
                    <a:p>
                      <a:pPr algn="ctr"/>
                      <a:r>
                        <a:rPr lang="fr-CA" sz="1800" dirty="0"/>
                        <a:t>LSTM</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0.81</a:t>
                      </a:r>
                      <a:endParaRPr lang="en-US" sz="1800"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u="sng" dirty="0"/>
                        <a:t>0.03</a:t>
                      </a:r>
                      <a:endParaRPr lang="en-US" sz="1800"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C6060"/>
                    </a:solidFill>
                  </a:tcPr>
                </a:tc>
                <a:tc>
                  <a:txBody>
                    <a:bodyPr/>
                    <a:lstStyle/>
                    <a:p>
                      <a:pPr algn="ctr"/>
                      <a:r>
                        <a:rPr lang="fr-CA" sz="1800" u="sng" dirty="0"/>
                        <a:t>0.48</a:t>
                      </a:r>
                      <a:endParaRPr lang="en-US" sz="1800"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C6060"/>
                    </a:solidFill>
                  </a:tcPr>
                </a:tc>
                <a:tc>
                  <a:txBody>
                    <a:bodyPr/>
                    <a:lstStyle/>
                    <a:p>
                      <a:pPr algn="ctr"/>
                      <a:r>
                        <a:rPr lang="fr-CA" sz="1800" u="sng" dirty="0"/>
                        <a:t>0.74</a:t>
                      </a:r>
                      <a:endParaRPr lang="en-US" sz="1800"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C6060"/>
                    </a:solidFill>
                  </a:tcPr>
                </a:tc>
                <a:tc>
                  <a:txBody>
                    <a:bodyPr/>
                    <a:lstStyle/>
                    <a:p>
                      <a:pPr algn="ctr"/>
                      <a:r>
                        <a:rPr lang="fr-CA" sz="1800" u="sng" dirty="0"/>
                        <a:t>0.80</a:t>
                      </a:r>
                      <a:endParaRPr lang="en-US" sz="1800" u="sng"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C6060"/>
                    </a:solidFill>
                  </a:tcPr>
                </a:tc>
                <a:extLst>
                  <a:ext uri="{0D108BD9-81ED-4DB2-BD59-A6C34878D82A}">
                    <a16:rowId xmlns:a16="http://schemas.microsoft.com/office/drawing/2014/main" val="2181691395"/>
                  </a:ext>
                </a:extLst>
              </a:tr>
              <a:tr h="640080">
                <a:tc>
                  <a:txBody>
                    <a:bodyPr/>
                    <a:lstStyle/>
                    <a:p>
                      <a:pPr algn="ctr"/>
                      <a:r>
                        <a:rPr lang="fr-CA" sz="1800" dirty="0"/>
                        <a:t>Transformer</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A" sz="1800" u="sng" dirty="0"/>
                        <a:t>0.78</a:t>
                      </a:r>
                      <a:endParaRPr lang="en-US" sz="1800" u="sng"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6060"/>
                    </a:solidFill>
                  </a:tcPr>
                </a:tc>
                <a:tc>
                  <a:txBody>
                    <a:bodyPr/>
                    <a:lstStyle/>
                    <a:p>
                      <a:pPr algn="ctr"/>
                      <a:r>
                        <a:rPr lang="fr-CA" sz="1800" b="1" dirty="0"/>
                        <a:t>0.93</a:t>
                      </a:r>
                      <a:endParaRPr lang="en-US" sz="18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CF85"/>
                    </a:solidFill>
                  </a:tcPr>
                </a:tc>
                <a:tc>
                  <a:txBody>
                    <a:bodyPr/>
                    <a:lstStyle/>
                    <a:p>
                      <a:pPr algn="ctr"/>
                      <a:r>
                        <a:rPr lang="fr-CA" sz="1800" b="1" dirty="0"/>
                        <a:t>0.85</a:t>
                      </a:r>
                      <a:endParaRPr lang="en-US" sz="18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CF85"/>
                    </a:solidFill>
                  </a:tcPr>
                </a:tc>
                <a:tc>
                  <a:txBody>
                    <a:bodyPr/>
                    <a:lstStyle/>
                    <a:p>
                      <a:pPr algn="ctr"/>
                      <a:r>
                        <a:rPr lang="fr-CA" sz="1800" u="sng" dirty="0"/>
                        <a:t>0.74</a:t>
                      </a:r>
                      <a:endParaRPr lang="en-US" sz="1800" u="sng"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6060"/>
                    </a:solidFill>
                  </a:tcPr>
                </a:tc>
                <a:tc>
                  <a:txBody>
                    <a:bodyPr/>
                    <a:lstStyle/>
                    <a:p>
                      <a:pPr algn="ctr"/>
                      <a:r>
                        <a:rPr lang="fr-CA" sz="1800" b="1" dirty="0"/>
                        <a:t>0.88</a:t>
                      </a:r>
                      <a:endParaRPr lang="en-US" sz="18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CF85"/>
                    </a:solidFill>
                  </a:tcPr>
                </a:tc>
                <a:extLst>
                  <a:ext uri="{0D108BD9-81ED-4DB2-BD59-A6C34878D82A}">
                    <a16:rowId xmlns:a16="http://schemas.microsoft.com/office/drawing/2014/main" val="1645438526"/>
                  </a:ext>
                </a:extLst>
              </a:tr>
              <a:tr h="640080">
                <a:tc>
                  <a:txBody>
                    <a:bodyPr/>
                    <a:lstStyle/>
                    <a:p>
                      <a:pPr algn="ctr"/>
                      <a:r>
                        <a:rPr lang="fr-CA" sz="1800" dirty="0"/>
                        <a:t>Random</a:t>
                      </a:r>
                    </a:p>
                    <a:p>
                      <a:pPr algn="ctr"/>
                      <a:r>
                        <a:rPr lang="fr-CA" sz="1800" dirty="0"/>
                        <a:t>Forest</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0.89</a:t>
                      </a:r>
                      <a:endParaRPr lang="en-US" sz="1800"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0.88</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0.79</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0.83</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0.86</a:t>
                      </a:r>
                      <a:endParaRPr lang="en-US" sz="18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854785031"/>
                  </a:ext>
                </a:extLst>
              </a:tr>
              <a:tr h="640080">
                <a:tc>
                  <a:txBody>
                    <a:bodyPr/>
                    <a:lstStyle/>
                    <a:p>
                      <a:pPr algn="ctr"/>
                      <a:r>
                        <a:rPr lang="fr-CA" sz="1800" dirty="0"/>
                        <a:t>GB Trees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0.84</a:t>
                      </a:r>
                      <a:endParaRPr lang="en-US" sz="1800"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0.86</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dirty="0"/>
                        <a:t>0.77</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CA" sz="1800" b="1" dirty="0"/>
                        <a:t>0.86</a:t>
                      </a:r>
                      <a:endParaRPr lang="en-US" sz="1800" b="1"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7BCF85"/>
                    </a:solidFill>
                  </a:tcPr>
                </a:tc>
                <a:tc>
                  <a:txBody>
                    <a:bodyPr/>
                    <a:lstStyle/>
                    <a:p>
                      <a:pPr algn="ctr"/>
                      <a:r>
                        <a:rPr lang="fr-CA" sz="1800" b="1" dirty="0"/>
                        <a:t>0.88</a:t>
                      </a:r>
                      <a:endParaRPr lang="en-US" sz="18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7BCF85"/>
                    </a:solidFill>
                  </a:tcPr>
                </a:tc>
                <a:extLst>
                  <a:ext uri="{0D108BD9-81ED-4DB2-BD59-A6C34878D82A}">
                    <a16:rowId xmlns:a16="http://schemas.microsoft.com/office/drawing/2014/main" val="3836304886"/>
                  </a:ext>
                </a:extLst>
              </a:tr>
              <a:tr h="640080">
                <a:tc>
                  <a:txBody>
                    <a:bodyPr/>
                    <a:lstStyle/>
                    <a:p>
                      <a:pPr algn="ctr"/>
                      <a:r>
                        <a:rPr lang="fr-CA" sz="1800" dirty="0"/>
                        <a:t>MLP</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A" sz="1800" b="1" dirty="0"/>
                        <a:t>0.92</a:t>
                      </a:r>
                      <a:endParaRPr lang="en-US" sz="1800" b="1"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CF85"/>
                    </a:solidFill>
                  </a:tcPr>
                </a:tc>
                <a:tc>
                  <a:txBody>
                    <a:bodyPr/>
                    <a:lstStyle/>
                    <a:p>
                      <a:pPr algn="ctr"/>
                      <a:r>
                        <a:rPr lang="fr-CA" sz="1800" dirty="0"/>
                        <a:t>0.85</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A" sz="1800" dirty="0"/>
                        <a:t>0.72</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A" sz="1800" dirty="0"/>
                        <a:t>0.85</a:t>
                      </a:r>
                      <a:endParaRPr lang="en-US" sz="1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A" sz="1800" dirty="0"/>
                        <a:t>0.87</a:t>
                      </a:r>
                      <a:endParaRPr lang="en-US" sz="18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7431507"/>
                  </a:ext>
                </a:extLst>
              </a:tr>
            </a:tbl>
          </a:graphicData>
        </a:graphic>
      </p:graphicFrame>
      <p:grpSp>
        <p:nvGrpSpPr>
          <p:cNvPr id="6" name="Group 5">
            <a:extLst>
              <a:ext uri="{FF2B5EF4-FFF2-40B4-BE49-F238E27FC236}">
                <a16:creationId xmlns:a16="http://schemas.microsoft.com/office/drawing/2014/main" id="{522F1B9B-83AC-58E2-EC4D-81B65DD9C799}"/>
              </a:ext>
            </a:extLst>
          </p:cNvPr>
          <p:cNvGrpSpPr/>
          <p:nvPr/>
        </p:nvGrpSpPr>
        <p:grpSpPr>
          <a:xfrm>
            <a:off x="7363165" y="1866782"/>
            <a:ext cx="3617846" cy="4511158"/>
            <a:chOff x="848022" y="1928621"/>
            <a:chExt cx="3617846" cy="4511158"/>
          </a:xfrm>
        </p:grpSpPr>
        <p:sp>
          <p:nvSpPr>
            <p:cNvPr id="7" name="Rectangle 6">
              <a:extLst>
                <a:ext uri="{FF2B5EF4-FFF2-40B4-BE49-F238E27FC236}">
                  <a16:creationId xmlns:a16="http://schemas.microsoft.com/office/drawing/2014/main" id="{87D4DAAC-BCEF-A788-0F6E-A5618457EF8B}"/>
                </a:ext>
              </a:extLst>
            </p:cNvPr>
            <p:cNvSpPr/>
            <p:nvPr/>
          </p:nvSpPr>
          <p:spPr>
            <a:xfrm>
              <a:off x="848022" y="1928621"/>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Categorical Inputs</a:t>
              </a:r>
              <a:endParaRPr lang="en-US" dirty="0"/>
            </a:p>
          </p:txBody>
        </p:sp>
        <p:cxnSp>
          <p:nvCxnSpPr>
            <p:cNvPr id="9" name="Straight Arrow Connector 8">
              <a:extLst>
                <a:ext uri="{FF2B5EF4-FFF2-40B4-BE49-F238E27FC236}">
                  <a16:creationId xmlns:a16="http://schemas.microsoft.com/office/drawing/2014/main" id="{507FFE5D-88EC-CFF4-6694-26CD96B7BF60}"/>
                </a:ext>
              </a:extLst>
            </p:cNvPr>
            <p:cNvCxnSpPr>
              <a:cxnSpLocks/>
              <a:stCxn id="7" idx="2"/>
              <a:endCxn id="20" idx="0"/>
            </p:cNvCxnSpPr>
            <p:nvPr/>
          </p:nvCxnSpPr>
          <p:spPr>
            <a:xfrm>
              <a:off x="1581182" y="2674860"/>
              <a:ext cx="5631" cy="39143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97CE9C41-72FE-C7E5-D718-BBDE9B6C89F2}"/>
                </a:ext>
              </a:extLst>
            </p:cNvPr>
            <p:cNvSpPr/>
            <p:nvPr/>
          </p:nvSpPr>
          <p:spPr>
            <a:xfrm>
              <a:off x="2999548" y="1928621"/>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Numerical Inputs</a:t>
              </a:r>
              <a:endParaRPr lang="en-US" dirty="0"/>
            </a:p>
          </p:txBody>
        </p:sp>
        <p:cxnSp>
          <p:nvCxnSpPr>
            <p:cNvPr id="18" name="Straight Arrow Connector 17">
              <a:extLst>
                <a:ext uri="{FF2B5EF4-FFF2-40B4-BE49-F238E27FC236}">
                  <a16:creationId xmlns:a16="http://schemas.microsoft.com/office/drawing/2014/main" id="{FE53DDD6-598A-7CFD-013A-EACE4460EF6E}"/>
                </a:ext>
              </a:extLst>
            </p:cNvPr>
            <p:cNvCxnSpPr>
              <a:cxnSpLocks/>
              <a:stCxn id="10" idx="2"/>
              <a:endCxn id="21" idx="0"/>
            </p:cNvCxnSpPr>
            <p:nvPr/>
          </p:nvCxnSpPr>
          <p:spPr>
            <a:xfrm>
              <a:off x="3732708" y="2674860"/>
              <a:ext cx="0" cy="39143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BBFFBEDD-DC35-D58A-B98C-EBED5C34AC24}"/>
                </a:ext>
              </a:extLst>
            </p:cNvPr>
            <p:cNvSpPr/>
            <p:nvPr/>
          </p:nvSpPr>
          <p:spPr>
            <a:xfrm>
              <a:off x="853653" y="3066299"/>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Embeddings</a:t>
              </a:r>
              <a:endParaRPr lang="en-US" dirty="0"/>
            </a:p>
          </p:txBody>
        </p:sp>
        <p:sp>
          <p:nvSpPr>
            <p:cNvPr id="21" name="Rectangle 20">
              <a:extLst>
                <a:ext uri="{FF2B5EF4-FFF2-40B4-BE49-F238E27FC236}">
                  <a16:creationId xmlns:a16="http://schemas.microsoft.com/office/drawing/2014/main" id="{D78D3A91-69B4-72D4-9087-0D111773E88B}"/>
                </a:ext>
              </a:extLst>
            </p:cNvPr>
            <p:cNvSpPr/>
            <p:nvPr/>
          </p:nvSpPr>
          <p:spPr>
            <a:xfrm>
              <a:off x="2999548" y="3066298"/>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Dense Block</a:t>
              </a:r>
              <a:endParaRPr lang="en-US" dirty="0"/>
            </a:p>
          </p:txBody>
        </p:sp>
        <p:sp>
          <p:nvSpPr>
            <p:cNvPr id="23" name="Rectangle 22">
              <a:extLst>
                <a:ext uri="{FF2B5EF4-FFF2-40B4-BE49-F238E27FC236}">
                  <a16:creationId xmlns:a16="http://schemas.microsoft.com/office/drawing/2014/main" id="{BFE0B076-6907-7F77-480A-E9D0D6D8E68E}"/>
                </a:ext>
              </a:extLst>
            </p:cNvPr>
            <p:cNvSpPr/>
            <p:nvPr/>
          </p:nvSpPr>
          <p:spPr>
            <a:xfrm>
              <a:off x="1926601" y="4207554"/>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Concatenate</a:t>
              </a:r>
              <a:endParaRPr lang="en-US" dirty="0"/>
            </a:p>
          </p:txBody>
        </p:sp>
        <p:cxnSp>
          <p:nvCxnSpPr>
            <p:cNvPr id="26" name="Connector: Elbow 25">
              <a:extLst>
                <a:ext uri="{FF2B5EF4-FFF2-40B4-BE49-F238E27FC236}">
                  <a16:creationId xmlns:a16="http://schemas.microsoft.com/office/drawing/2014/main" id="{2BDA07C4-3583-C580-BE98-58239BA82D22}"/>
                </a:ext>
              </a:extLst>
            </p:cNvPr>
            <p:cNvCxnSpPr>
              <a:cxnSpLocks/>
              <a:stCxn id="21" idx="2"/>
              <a:endCxn id="23" idx="3"/>
            </p:cNvCxnSpPr>
            <p:nvPr/>
          </p:nvCxnSpPr>
          <p:spPr>
            <a:xfrm rot="5400000">
              <a:off x="3178747" y="4026712"/>
              <a:ext cx="768137" cy="339787"/>
            </a:xfrm>
            <a:prstGeom prst="bentConnector2">
              <a:avLst/>
            </a:prstGeom>
            <a:ln w="38100">
              <a:tailEnd type="triangle"/>
            </a:ln>
          </p:spPr>
          <p:style>
            <a:lnRef idx="1">
              <a:schemeClr val="dk1"/>
            </a:lnRef>
            <a:fillRef idx="0">
              <a:schemeClr val="dk1"/>
            </a:fillRef>
            <a:effectRef idx="0">
              <a:schemeClr val="dk1"/>
            </a:effectRef>
            <a:fontRef idx="minor">
              <a:schemeClr val="tx1"/>
            </a:fontRef>
          </p:style>
        </p:cxnSp>
        <p:cxnSp>
          <p:nvCxnSpPr>
            <p:cNvPr id="27" name="Connector: Elbow 26">
              <a:extLst>
                <a:ext uri="{FF2B5EF4-FFF2-40B4-BE49-F238E27FC236}">
                  <a16:creationId xmlns:a16="http://schemas.microsoft.com/office/drawing/2014/main" id="{1E7D5886-FB32-816D-B4DC-2056CDF45331}"/>
                </a:ext>
              </a:extLst>
            </p:cNvPr>
            <p:cNvCxnSpPr>
              <a:cxnSpLocks/>
              <a:stCxn id="20" idx="2"/>
              <a:endCxn id="23" idx="1"/>
            </p:cNvCxnSpPr>
            <p:nvPr/>
          </p:nvCxnSpPr>
          <p:spPr>
            <a:xfrm rot="16200000" flipH="1">
              <a:off x="1372639" y="4026712"/>
              <a:ext cx="768136" cy="339788"/>
            </a:xfrm>
            <a:prstGeom prst="bentConnector2">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5488C971-3C25-9845-A63F-CD3064FCF8E0}"/>
                </a:ext>
              </a:extLst>
            </p:cNvPr>
            <p:cNvCxnSpPr>
              <a:cxnSpLocks/>
              <a:stCxn id="23" idx="2"/>
              <a:endCxn id="29" idx="0"/>
            </p:cNvCxnSpPr>
            <p:nvPr/>
          </p:nvCxnSpPr>
          <p:spPr>
            <a:xfrm flipH="1">
              <a:off x="2657461" y="4953793"/>
              <a:ext cx="2300" cy="39143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9" name="Rectangle 28">
              <a:extLst>
                <a:ext uri="{FF2B5EF4-FFF2-40B4-BE49-F238E27FC236}">
                  <a16:creationId xmlns:a16="http://schemas.microsoft.com/office/drawing/2014/main" id="{7D4230F6-4E57-F72B-8C16-3F78A755DD59}"/>
                </a:ext>
              </a:extLst>
            </p:cNvPr>
            <p:cNvSpPr/>
            <p:nvPr/>
          </p:nvSpPr>
          <p:spPr>
            <a:xfrm>
              <a:off x="1924301" y="5345231"/>
              <a:ext cx="1466320" cy="746239"/>
            </a:xfrm>
            <a:prstGeom prst="rect">
              <a:avLst/>
            </a:prstGeom>
            <a:solidFill>
              <a:srgbClr val="3259A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t>Dense Block</a:t>
              </a:r>
              <a:endParaRPr lang="en-US" dirty="0"/>
            </a:p>
          </p:txBody>
        </p:sp>
        <p:cxnSp>
          <p:nvCxnSpPr>
            <p:cNvPr id="30" name="Straight Arrow Connector 29">
              <a:extLst>
                <a:ext uri="{FF2B5EF4-FFF2-40B4-BE49-F238E27FC236}">
                  <a16:creationId xmlns:a16="http://schemas.microsoft.com/office/drawing/2014/main" id="{7F6DD008-DCAB-278C-ED02-FD441A74917B}"/>
                </a:ext>
              </a:extLst>
            </p:cNvPr>
            <p:cNvCxnSpPr>
              <a:cxnSpLocks/>
              <a:stCxn id="29" idx="2"/>
            </p:cNvCxnSpPr>
            <p:nvPr/>
          </p:nvCxnSpPr>
          <p:spPr>
            <a:xfrm>
              <a:off x="2657461" y="6091470"/>
              <a:ext cx="0" cy="34830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sp>
        <p:nvSpPr>
          <p:cNvPr id="5" name="Rectangle 4">
            <a:extLst>
              <a:ext uri="{FF2B5EF4-FFF2-40B4-BE49-F238E27FC236}">
                <a16:creationId xmlns:a16="http://schemas.microsoft.com/office/drawing/2014/main" id="{95782D85-0E3A-82C3-8606-6BC72915FEE2}"/>
              </a:ext>
            </a:extLst>
          </p:cNvPr>
          <p:cNvSpPr/>
          <p:nvPr/>
        </p:nvSpPr>
        <p:spPr>
          <a:xfrm>
            <a:off x="1051560" y="5736521"/>
            <a:ext cx="834390" cy="43029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CC21981B-68DB-9876-2C42-EAF01F0D2E65}"/>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Baseline Predictor</a:t>
            </a:r>
          </a:p>
        </p:txBody>
      </p:sp>
      <p:sp>
        <p:nvSpPr>
          <p:cNvPr id="17" name="TextBox 16">
            <a:extLst>
              <a:ext uri="{FF2B5EF4-FFF2-40B4-BE49-F238E27FC236}">
                <a16:creationId xmlns:a16="http://schemas.microsoft.com/office/drawing/2014/main" id="{FADA1EFB-59E7-1C02-3E93-43425EF93A8A}"/>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6</a:t>
            </a:r>
            <a:endParaRPr lang="en-US" sz="2400" dirty="0">
              <a:solidFill>
                <a:schemeClr val="bg1"/>
              </a:solidFill>
            </a:endParaRPr>
          </a:p>
        </p:txBody>
      </p:sp>
      <p:grpSp>
        <p:nvGrpSpPr>
          <p:cNvPr id="19" name="Group 18">
            <a:extLst>
              <a:ext uri="{FF2B5EF4-FFF2-40B4-BE49-F238E27FC236}">
                <a16:creationId xmlns:a16="http://schemas.microsoft.com/office/drawing/2014/main" id="{46D905E8-7360-6ACF-0A08-92A40A5CF40C}"/>
              </a:ext>
            </a:extLst>
          </p:cNvPr>
          <p:cNvGrpSpPr/>
          <p:nvPr/>
        </p:nvGrpSpPr>
        <p:grpSpPr>
          <a:xfrm>
            <a:off x="11483652" y="76953"/>
            <a:ext cx="743073" cy="510450"/>
            <a:chOff x="11448927" y="76953"/>
            <a:chExt cx="743073" cy="510450"/>
          </a:xfrm>
        </p:grpSpPr>
        <p:sp>
          <p:nvSpPr>
            <p:cNvPr id="22" name="TextBox 21">
              <a:extLst>
                <a:ext uri="{FF2B5EF4-FFF2-40B4-BE49-F238E27FC236}">
                  <a16:creationId xmlns:a16="http://schemas.microsoft.com/office/drawing/2014/main" id="{0CEB4DFB-4F17-4189-BDD4-D797A8202211}"/>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24" name="TextBox 23">
              <a:extLst>
                <a:ext uri="{FF2B5EF4-FFF2-40B4-BE49-F238E27FC236}">
                  <a16:creationId xmlns:a16="http://schemas.microsoft.com/office/drawing/2014/main" id="{96991FAD-806E-EF5A-99B6-7295B0E0DC8C}"/>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35500244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Test Results</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Baseline Predictor</a:t>
            </a: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Benchmark Results</a:t>
            </a:r>
            <a:endParaRPr lang="en-US" sz="2400" dirty="0">
              <a:solidFill>
                <a:srgbClr val="A27B00"/>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2" name="TextBox 11">
            <a:extLst>
              <a:ext uri="{FF2B5EF4-FFF2-40B4-BE49-F238E27FC236}">
                <a16:creationId xmlns:a16="http://schemas.microsoft.com/office/drawing/2014/main" id="{5522E792-75C2-7B04-7C36-122A81983B66}"/>
              </a:ext>
            </a:extLst>
          </p:cNvPr>
          <p:cNvSpPr txBox="1"/>
          <p:nvPr/>
        </p:nvSpPr>
        <p:spPr>
          <a:xfrm>
            <a:off x="4069080" y="1805940"/>
            <a:ext cx="4160520" cy="830997"/>
          </a:xfrm>
          <a:prstGeom prst="rect">
            <a:avLst/>
          </a:prstGeom>
          <a:noFill/>
        </p:spPr>
        <p:txBody>
          <a:bodyPr wrap="square" rtlCol="0">
            <a:spAutoFit/>
          </a:bodyPr>
          <a:lstStyle/>
          <a:p>
            <a:pPr algn="ctr"/>
            <a:r>
              <a:rPr lang="fr-CA" sz="4800" dirty="0"/>
              <a:t>Does it work?</a:t>
            </a:r>
            <a:endParaRPr lang="en-US" sz="4800" dirty="0"/>
          </a:p>
        </p:txBody>
      </p:sp>
      <p:pic>
        <p:nvPicPr>
          <p:cNvPr id="15" name="Picture 2">
            <a:extLst>
              <a:ext uri="{FF2B5EF4-FFF2-40B4-BE49-F238E27FC236}">
                <a16:creationId xmlns:a16="http://schemas.microsoft.com/office/drawing/2014/main" id="{E132460E-7021-4B9A-025B-F26C7BFEF4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356" y="1813451"/>
            <a:ext cx="8605288" cy="484047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51E9013A-91B4-4406-B6E3-B86CB0296359}"/>
              </a:ext>
            </a:extLst>
          </p:cNvPr>
          <p:cNvCxnSpPr/>
          <p:nvPr/>
        </p:nvCxnSpPr>
        <p:spPr>
          <a:xfrm>
            <a:off x="1977390" y="2338661"/>
            <a:ext cx="1314450" cy="0"/>
          </a:xfrm>
          <a:prstGeom prst="line">
            <a:avLst/>
          </a:prstGeom>
          <a:ln w="114300">
            <a:solidFill>
              <a:srgbClr val="FF0000"/>
            </a:solidFill>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233A31AB-EFB0-F1B5-40C9-E6816ABF0A74}"/>
              </a:ext>
            </a:extLst>
          </p:cNvPr>
          <p:cNvSpPr txBox="1"/>
          <p:nvPr/>
        </p:nvSpPr>
        <p:spPr>
          <a:xfrm>
            <a:off x="2056823" y="2470396"/>
            <a:ext cx="1680210" cy="923330"/>
          </a:xfrm>
          <a:prstGeom prst="rect">
            <a:avLst/>
          </a:prstGeom>
          <a:noFill/>
        </p:spPr>
        <p:txBody>
          <a:bodyPr wrap="square" rtlCol="0">
            <a:spAutoFit/>
          </a:bodyPr>
          <a:lstStyle/>
          <a:p>
            <a:r>
              <a:rPr lang="fr-CA" sz="5400" b="1" dirty="0">
                <a:ln w="19050">
                  <a:solidFill>
                    <a:srgbClr val="000000"/>
                  </a:solidFill>
                </a:ln>
                <a:solidFill>
                  <a:schemeClr val="bg1"/>
                </a:solidFill>
                <a:latin typeface="Arial Narrow" panose="020B0606020202030204" pitchFamily="34" charset="0"/>
                <a:cs typeface="Arial" panose="020B0604020202020204" pitchFamily="34" charset="0"/>
              </a:rPr>
              <a:t>WE</a:t>
            </a:r>
            <a:endParaRPr lang="en-US" sz="5400" b="1" dirty="0">
              <a:ln w="19050">
                <a:solidFill>
                  <a:srgbClr val="000000"/>
                </a:solidFill>
              </a:ln>
              <a:solidFill>
                <a:schemeClr val="bg1"/>
              </a:solidFill>
              <a:latin typeface="Arial Narrow" panose="020B0606020202030204" pitchFamily="34" charset="0"/>
              <a:cs typeface="Arial" panose="020B0604020202020204" pitchFamily="34" charset="0"/>
            </a:endParaRPr>
          </a:p>
        </p:txBody>
      </p:sp>
      <p:cxnSp>
        <p:nvCxnSpPr>
          <p:cNvPr id="29" name="Straight Connector 28">
            <a:extLst>
              <a:ext uri="{FF2B5EF4-FFF2-40B4-BE49-F238E27FC236}">
                <a16:creationId xmlns:a16="http://schemas.microsoft.com/office/drawing/2014/main" id="{DDF3DFB2-E379-65FD-39BA-333C95E33F39}"/>
              </a:ext>
            </a:extLst>
          </p:cNvPr>
          <p:cNvCxnSpPr>
            <a:cxnSpLocks/>
          </p:cNvCxnSpPr>
          <p:nvPr/>
        </p:nvCxnSpPr>
        <p:spPr>
          <a:xfrm>
            <a:off x="1875099" y="6357005"/>
            <a:ext cx="983848" cy="0"/>
          </a:xfrm>
          <a:prstGeom prst="line">
            <a:avLst/>
          </a:prstGeom>
          <a:ln w="114300">
            <a:solidFill>
              <a:srgbClr val="FF0000"/>
            </a:solidFill>
          </a:ln>
        </p:spPr>
        <p:style>
          <a:lnRef idx="1">
            <a:schemeClr val="dk1"/>
          </a:lnRef>
          <a:fillRef idx="0">
            <a:schemeClr val="dk1"/>
          </a:fillRef>
          <a:effectRef idx="0">
            <a:schemeClr val="dk1"/>
          </a:effectRef>
          <a:fontRef idx="minor">
            <a:schemeClr val="tx1"/>
          </a:fontRef>
        </p:style>
      </p:cxnSp>
      <p:sp>
        <p:nvSpPr>
          <p:cNvPr id="1034" name="TextBox 1033">
            <a:extLst>
              <a:ext uri="{FF2B5EF4-FFF2-40B4-BE49-F238E27FC236}">
                <a16:creationId xmlns:a16="http://schemas.microsoft.com/office/drawing/2014/main" id="{43D7E454-AD16-914D-8890-7A478307C8BE}"/>
              </a:ext>
            </a:extLst>
          </p:cNvPr>
          <p:cNvSpPr txBox="1"/>
          <p:nvPr/>
        </p:nvSpPr>
        <p:spPr>
          <a:xfrm>
            <a:off x="1793354" y="5267217"/>
            <a:ext cx="1680210" cy="923330"/>
          </a:xfrm>
          <a:prstGeom prst="rect">
            <a:avLst/>
          </a:prstGeom>
          <a:noFill/>
        </p:spPr>
        <p:txBody>
          <a:bodyPr wrap="square" rtlCol="0">
            <a:spAutoFit/>
          </a:bodyPr>
          <a:lstStyle/>
          <a:p>
            <a:r>
              <a:rPr lang="fr-CA" sz="5400" b="1" dirty="0">
                <a:ln w="19050">
                  <a:solidFill>
                    <a:srgbClr val="000000"/>
                  </a:solidFill>
                </a:ln>
                <a:solidFill>
                  <a:schemeClr val="bg1"/>
                </a:solidFill>
                <a:latin typeface="Arial Narrow" panose="020B0606020202030204" pitchFamily="34" charset="0"/>
                <a:cs typeface="Arial" panose="020B0604020202020204" pitchFamily="34" charset="0"/>
              </a:rPr>
              <a:t>70%</a:t>
            </a:r>
            <a:endParaRPr lang="en-US" sz="5400" b="1" dirty="0">
              <a:ln w="19050">
                <a:solidFill>
                  <a:srgbClr val="000000"/>
                </a:solidFill>
              </a:ln>
              <a:solidFill>
                <a:schemeClr val="bg1"/>
              </a:solidFill>
              <a:latin typeface="Arial Narrow" panose="020B0606020202030204" pitchFamily="34" charset="0"/>
              <a:cs typeface="Arial" panose="020B0604020202020204" pitchFamily="34" charset="0"/>
            </a:endParaRPr>
          </a:p>
        </p:txBody>
      </p:sp>
      <p:sp>
        <p:nvSpPr>
          <p:cNvPr id="1036" name="TextBox 1035">
            <a:extLst>
              <a:ext uri="{FF2B5EF4-FFF2-40B4-BE49-F238E27FC236}">
                <a16:creationId xmlns:a16="http://schemas.microsoft.com/office/drawing/2014/main" id="{D5587441-72C6-2F51-FB77-F791625B4CDA}"/>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7</a:t>
            </a:r>
            <a:endParaRPr lang="en-US" sz="2400" dirty="0">
              <a:solidFill>
                <a:schemeClr val="bg1"/>
              </a:solidFill>
            </a:endParaRPr>
          </a:p>
        </p:txBody>
      </p:sp>
      <p:grpSp>
        <p:nvGrpSpPr>
          <p:cNvPr id="1038" name="Group 1037">
            <a:extLst>
              <a:ext uri="{FF2B5EF4-FFF2-40B4-BE49-F238E27FC236}">
                <a16:creationId xmlns:a16="http://schemas.microsoft.com/office/drawing/2014/main" id="{8014ED3D-074D-EBF9-A9F3-443AC4FDFD66}"/>
              </a:ext>
            </a:extLst>
          </p:cNvPr>
          <p:cNvGrpSpPr/>
          <p:nvPr/>
        </p:nvGrpSpPr>
        <p:grpSpPr>
          <a:xfrm>
            <a:off x="11483652" y="76953"/>
            <a:ext cx="743073" cy="510450"/>
            <a:chOff x="11448927" y="76953"/>
            <a:chExt cx="743073" cy="510450"/>
          </a:xfrm>
        </p:grpSpPr>
        <p:sp>
          <p:nvSpPr>
            <p:cNvPr id="1040" name="TextBox 1039">
              <a:extLst>
                <a:ext uri="{FF2B5EF4-FFF2-40B4-BE49-F238E27FC236}">
                  <a16:creationId xmlns:a16="http://schemas.microsoft.com/office/drawing/2014/main" id="{B05B7C84-5BE5-DA49-E67E-5334D69227E3}"/>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1041" name="TextBox 1040">
              <a:extLst>
                <a:ext uri="{FF2B5EF4-FFF2-40B4-BE49-F238E27FC236}">
                  <a16:creationId xmlns:a16="http://schemas.microsoft.com/office/drawing/2014/main" id="{42A6091A-AFF8-147C-82AF-A0D57EFA5835}"/>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197897615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
                                        <p:tgtEl>
                                          <p:spTgt spid="15"/>
                                        </p:tgtEl>
                                      </p:cBhvr>
                                    </p:animEffect>
                                  </p:childTnLst>
                                </p:cTn>
                              </p:par>
                              <p:par>
                                <p:cTn id="8" presetID="10" presetClass="exit" presetSubtype="0" fill="hold" grpId="0" nodeType="withEffect">
                                  <p:stCondLst>
                                    <p:cond delay="0"/>
                                  </p:stCondLst>
                                  <p:childTnLst>
                                    <p:animEffect transition="out" filter="fade">
                                      <p:cBhvr>
                                        <p:cTn id="9" dur="100"/>
                                        <p:tgtEl>
                                          <p:spTgt spid="12"/>
                                        </p:tgtEl>
                                      </p:cBhvr>
                                    </p:animEffect>
                                    <p:set>
                                      <p:cBhvr>
                                        <p:cTn id="10" dur="1" fill="hold">
                                          <p:stCondLst>
                                            <p:cond delay="99"/>
                                          </p:stCondLst>
                                        </p:cTn>
                                        <p:tgtEl>
                                          <p:spTgt spid="12"/>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34"/>
                                        </p:tgtEl>
                                        <p:attrNameLst>
                                          <p:attrName>style.visibility</p:attrName>
                                        </p:attrNameLst>
                                      </p:cBhvr>
                                      <p:to>
                                        <p:strVal val="visible"/>
                                      </p:to>
                                    </p:set>
                                    <p:animEffect transition="in" filter="fade">
                                      <p:cBhvr>
                                        <p:cTn id="22" dur="1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103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16" name="Picture 15">
            <a:extLst>
              <a:ext uri="{FF2B5EF4-FFF2-40B4-BE49-F238E27FC236}">
                <a16:creationId xmlns:a16="http://schemas.microsoft.com/office/drawing/2014/main" id="{EF744D4C-A007-691A-BD8A-1D7118278FF8}"/>
              </a:ext>
            </a:extLst>
          </p:cNvPr>
          <p:cNvPicPr>
            <a:picLocks noChangeAspect="1"/>
          </p:cNvPicPr>
          <p:nvPr/>
        </p:nvPicPr>
        <p:blipFill>
          <a:blip r:embed="rId3"/>
          <a:srcRect l="4020"/>
          <a:stretch/>
        </p:blipFill>
        <p:spPr>
          <a:xfrm>
            <a:off x="5172074" y="1721254"/>
            <a:ext cx="6684645" cy="4955143"/>
          </a:xfrm>
          <a:prstGeom prst="rect">
            <a:avLst/>
          </a:prstGeom>
        </p:spPr>
      </p:pic>
      <p:sp>
        <p:nvSpPr>
          <p:cNvPr id="1033" name="Rectangle 103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519E1D-1017-2CB1-2CB7-3AD5F4B24345}"/>
              </a:ext>
            </a:extLst>
          </p:cNvPr>
          <p:cNvSpPr txBox="1">
            <a:spLocks/>
          </p:cNvSpPr>
          <p:nvPr/>
        </p:nvSpPr>
        <p:spPr>
          <a:xfrm>
            <a:off x="8470413" y="353159"/>
            <a:ext cx="3386306"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solidFill>
                  <a:srgbClr val="FFC000"/>
                </a:solidFill>
                <a:latin typeface="Arial" panose="020B0604020202020204" pitchFamily="34" charset="0"/>
                <a:cs typeface="Arial" panose="020B0604020202020204" pitchFamily="34" charset="0"/>
              </a:rPr>
              <a:t>Test Results</a:t>
            </a:r>
          </a:p>
        </p:txBody>
      </p:sp>
      <p:sp>
        <p:nvSpPr>
          <p:cNvPr id="3" name="Title 1">
            <a:extLst>
              <a:ext uri="{FF2B5EF4-FFF2-40B4-BE49-F238E27FC236}">
                <a16:creationId xmlns:a16="http://schemas.microsoft.com/office/drawing/2014/main" id="{B72D2B4F-FE08-2D0E-D3B8-D6795CAC7A37}"/>
              </a:ext>
            </a:extLst>
          </p:cNvPr>
          <p:cNvSpPr txBox="1">
            <a:spLocks/>
          </p:cNvSpPr>
          <p:nvPr/>
        </p:nvSpPr>
        <p:spPr>
          <a:xfrm>
            <a:off x="8707548" y="-4379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Baseline Predictor</a:t>
            </a:r>
          </a:p>
        </p:txBody>
      </p:sp>
      <p:sp>
        <p:nvSpPr>
          <p:cNvPr id="4" name="Title 1">
            <a:extLst>
              <a:ext uri="{FF2B5EF4-FFF2-40B4-BE49-F238E27FC236}">
                <a16:creationId xmlns:a16="http://schemas.microsoft.com/office/drawing/2014/main" id="{92C88F6F-EA45-CB5E-62E7-B081E89EE628}"/>
              </a:ext>
            </a:extLst>
          </p:cNvPr>
          <p:cNvSpPr txBox="1">
            <a:spLocks/>
          </p:cNvSpPr>
          <p:nvPr/>
        </p:nvSpPr>
        <p:spPr>
          <a:xfrm>
            <a:off x="8707548" y="775622"/>
            <a:ext cx="2905760" cy="89858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A27B00"/>
                </a:solidFill>
                <a:latin typeface="Arial" panose="020B0604020202020204" pitchFamily="34" charset="0"/>
                <a:cs typeface="Arial" panose="020B0604020202020204" pitchFamily="34" charset="0"/>
              </a:rPr>
              <a:t>Benchmark Results</a:t>
            </a:r>
            <a:endParaRPr lang="en-US" sz="2400" dirty="0">
              <a:solidFill>
                <a:srgbClr val="A27B00"/>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F7BE8825-3082-48F4-EF59-C7FBAF30EE5E}"/>
              </a:ext>
            </a:extLst>
          </p:cNvPr>
          <p:cNvSpPr txBox="1">
            <a:spLocks/>
          </p:cNvSpPr>
          <p:nvPr/>
        </p:nvSpPr>
        <p:spPr>
          <a:xfrm>
            <a:off x="335280" y="353160"/>
            <a:ext cx="6878197" cy="89858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3200" dirty="0">
                <a:solidFill>
                  <a:srgbClr val="FFFFFF"/>
                </a:solidFill>
                <a:latin typeface="Arial" panose="020B0604020202020204" pitchFamily="34" charset="0"/>
                <a:ea typeface="+mn-ea"/>
                <a:cs typeface="Arial" panose="020B0604020202020204" pitchFamily="34" charset="0"/>
              </a:rPr>
              <a:t>rule4ml: Resource Utilization and Latency Estimation for ML on FPGA</a:t>
            </a:r>
          </a:p>
        </p:txBody>
      </p:sp>
      <p:sp>
        <p:nvSpPr>
          <p:cNvPr id="11" name="TextBox 10">
            <a:extLst>
              <a:ext uri="{FF2B5EF4-FFF2-40B4-BE49-F238E27FC236}">
                <a16:creationId xmlns:a16="http://schemas.microsoft.com/office/drawing/2014/main" id="{136FDC25-8C4C-6A69-0073-A41681F51825}"/>
              </a:ext>
            </a:extLst>
          </p:cNvPr>
          <p:cNvSpPr txBox="1"/>
          <p:nvPr/>
        </p:nvSpPr>
        <p:spPr>
          <a:xfrm>
            <a:off x="335280" y="1837181"/>
            <a:ext cx="4030980" cy="707886"/>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Test set: 500+ models split from synthetic data.</a:t>
            </a:r>
            <a:endParaRPr lang="en-US" sz="2000" dirty="0"/>
          </a:p>
        </p:txBody>
      </p:sp>
      <p:grpSp>
        <p:nvGrpSpPr>
          <p:cNvPr id="22" name="Group 21">
            <a:extLst>
              <a:ext uri="{FF2B5EF4-FFF2-40B4-BE49-F238E27FC236}">
                <a16:creationId xmlns:a16="http://schemas.microsoft.com/office/drawing/2014/main" id="{4462053E-4178-BB8E-944A-62566A53689F}"/>
              </a:ext>
            </a:extLst>
          </p:cNvPr>
          <p:cNvGrpSpPr/>
          <p:nvPr/>
        </p:nvGrpSpPr>
        <p:grpSpPr>
          <a:xfrm>
            <a:off x="462491" y="2805801"/>
            <a:ext cx="3775184" cy="1200329"/>
            <a:chOff x="498261" y="2659394"/>
            <a:chExt cx="3775184" cy="1200329"/>
          </a:xfrm>
        </p:grpSpPr>
        <p:sp>
          <p:nvSpPr>
            <p:cNvPr id="17" name="TextBox 16">
              <a:extLst>
                <a:ext uri="{FF2B5EF4-FFF2-40B4-BE49-F238E27FC236}">
                  <a16:creationId xmlns:a16="http://schemas.microsoft.com/office/drawing/2014/main" id="{70F31D29-90A2-3965-44AC-B0E770E03066}"/>
                </a:ext>
              </a:extLst>
            </p:cNvPr>
            <p:cNvSpPr txBox="1"/>
            <p:nvPr/>
          </p:nvSpPr>
          <p:spPr>
            <a:xfrm>
              <a:off x="498261" y="2659394"/>
              <a:ext cx="1867749" cy="1200329"/>
            </a:xfrm>
            <a:prstGeom prst="rect">
              <a:avLst/>
            </a:prstGeom>
            <a:noFill/>
          </p:spPr>
          <p:txBody>
            <a:bodyPr wrap="square">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80% BRAM</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89% DSP</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88% FF</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66% LUT</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6A001C0-504E-8EDE-C88D-30CC43A2A45E}"/>
                    </a:ext>
                  </a:extLst>
                </p:cNvPr>
                <p:cNvSpPr txBox="1"/>
                <p:nvPr/>
              </p:nvSpPr>
              <p:spPr>
                <a:xfrm>
                  <a:off x="2212235" y="3059503"/>
                  <a:ext cx="2061210" cy="400110"/>
                </a:xfrm>
                <a:prstGeom prst="rect">
                  <a:avLst/>
                </a:prstGeom>
                <a:noFill/>
              </p:spPr>
              <p:txBody>
                <a:bodyPr wrap="square">
                  <a:spAutoFit/>
                </a:bodyPr>
                <a:lstStyle/>
                <a:p>
                  <a14:m>
                    <m:oMath xmlns:m="http://schemas.openxmlformats.org/officeDocument/2006/math">
                      <m:r>
                        <a:rPr lang="fr-CA" sz="2000" b="0" i="1" smtClean="0">
                          <a:latin typeface="Cambria Math" panose="02040503050406030204" pitchFamily="18" charset="0"/>
                        </a:rPr>
                        <m:t>&lt; 10%</m:t>
                      </m:r>
                    </m:oMath>
                  </a14:m>
                  <a:r>
                    <a:rPr lang="en-US" sz="2000" dirty="0"/>
                    <a:t> </a:t>
                  </a:r>
                  <a:r>
                    <a:rPr lang="en-US" dirty="0">
                      <a:latin typeface="Arial" panose="020B0604020202020204" pitchFamily="34" charset="0"/>
                      <a:cs typeface="Arial" panose="020B0604020202020204" pitchFamily="34" charset="0"/>
                    </a:rPr>
                    <a:t>Error</a:t>
                  </a:r>
                  <a:endParaRPr lang="en-US" sz="2000" dirty="0">
                    <a:latin typeface="Arial" panose="020B060402020202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16A001C0-504E-8EDE-C88D-30CC43A2A45E}"/>
                    </a:ext>
                  </a:extLst>
                </p:cNvPr>
                <p:cNvSpPr txBox="1">
                  <a:spLocks noRot="1" noChangeAspect="1" noMove="1" noResize="1" noEditPoints="1" noAdjustHandles="1" noChangeArrowheads="1" noChangeShapeType="1" noTextEdit="1"/>
                </p:cNvSpPr>
                <p:nvPr/>
              </p:nvSpPr>
              <p:spPr>
                <a:xfrm>
                  <a:off x="2212235" y="3059503"/>
                  <a:ext cx="2061210" cy="400110"/>
                </a:xfrm>
                <a:prstGeom prst="rect">
                  <a:avLst/>
                </a:prstGeom>
                <a:blipFill>
                  <a:blip r:embed="rId4"/>
                  <a:stretch>
                    <a:fillRect t="-4545" b="-19697"/>
                  </a:stretch>
                </a:blipFill>
              </p:spPr>
              <p:txBody>
                <a:bodyPr/>
                <a:lstStyle/>
                <a:p>
                  <a:r>
                    <a:rPr lang="en-US">
                      <a:noFill/>
                    </a:rPr>
                    <a:t> </a:t>
                  </a:r>
                </a:p>
              </p:txBody>
            </p:sp>
          </mc:Fallback>
        </mc:AlternateContent>
      </p:grpSp>
      <p:grpSp>
        <p:nvGrpSpPr>
          <p:cNvPr id="1028" name="Group 1027">
            <a:extLst>
              <a:ext uri="{FF2B5EF4-FFF2-40B4-BE49-F238E27FC236}">
                <a16:creationId xmlns:a16="http://schemas.microsoft.com/office/drawing/2014/main" id="{BAAB40EF-B863-D958-50AB-6CA95639A5EB}"/>
              </a:ext>
            </a:extLst>
          </p:cNvPr>
          <p:cNvGrpSpPr/>
          <p:nvPr/>
        </p:nvGrpSpPr>
        <p:grpSpPr>
          <a:xfrm>
            <a:off x="462491" y="4666973"/>
            <a:ext cx="3492289" cy="1076781"/>
            <a:chOff x="462491" y="4339895"/>
            <a:chExt cx="3492289" cy="1076781"/>
          </a:xfrm>
        </p:grpSpPr>
        <p:grpSp>
          <p:nvGrpSpPr>
            <p:cNvPr id="24" name="Group 23">
              <a:extLst>
                <a:ext uri="{FF2B5EF4-FFF2-40B4-BE49-F238E27FC236}">
                  <a16:creationId xmlns:a16="http://schemas.microsoft.com/office/drawing/2014/main" id="{01BA6596-8149-EFD9-C773-9335AEDDCA3B}"/>
                </a:ext>
              </a:extLst>
            </p:cNvPr>
            <p:cNvGrpSpPr/>
            <p:nvPr/>
          </p:nvGrpSpPr>
          <p:grpSpPr>
            <a:xfrm>
              <a:off x="462491" y="4339895"/>
              <a:ext cx="3492289" cy="646331"/>
              <a:chOff x="498261" y="2736337"/>
              <a:chExt cx="3492289" cy="646331"/>
            </a:xfrm>
          </p:grpSpPr>
          <p:sp>
            <p:nvSpPr>
              <p:cNvPr id="25" name="TextBox 24">
                <a:extLst>
                  <a:ext uri="{FF2B5EF4-FFF2-40B4-BE49-F238E27FC236}">
                    <a16:creationId xmlns:a16="http://schemas.microsoft.com/office/drawing/2014/main" id="{F36D9D36-B073-2A68-F800-76D72A010C2D}"/>
                  </a:ext>
                </a:extLst>
              </p:cNvPr>
              <p:cNvSpPr txBox="1"/>
              <p:nvPr/>
            </p:nvSpPr>
            <p:spPr>
              <a:xfrm>
                <a:off x="498261" y="2736337"/>
                <a:ext cx="1867749" cy="646331"/>
              </a:xfrm>
              <a:prstGeom prst="rect">
                <a:avLst/>
              </a:prstGeom>
              <a:noFill/>
            </p:spPr>
            <p:txBody>
              <a:bodyPr wrap="square">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85% Cycles Predictions</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B0323A8E-F781-E65F-980D-CB4B6238B872}"/>
                      </a:ext>
                    </a:extLst>
                  </p:cNvPr>
                  <p:cNvSpPr txBox="1"/>
                  <p:nvPr/>
                </p:nvSpPr>
                <p:spPr>
                  <a:xfrm>
                    <a:off x="2213610" y="2859447"/>
                    <a:ext cx="1776940" cy="400110"/>
                  </a:xfrm>
                  <a:prstGeom prst="rect">
                    <a:avLst/>
                  </a:prstGeom>
                  <a:noFill/>
                </p:spPr>
                <p:txBody>
                  <a:bodyPr wrap="square">
                    <a:spAutoFit/>
                  </a:bodyPr>
                  <a:lstStyle/>
                  <a:p>
                    <a14:m>
                      <m:oMath xmlns:m="http://schemas.openxmlformats.org/officeDocument/2006/math">
                        <m:r>
                          <a:rPr lang="fr-CA" sz="2000" b="0" i="1" smtClean="0">
                            <a:latin typeface="Cambria Math" panose="02040503050406030204" pitchFamily="18" charset="0"/>
                          </a:rPr>
                          <m:t>&lt; 100</m:t>
                        </m:r>
                      </m:oMath>
                    </a14:m>
                    <a:r>
                      <a:rPr lang="en-US" sz="2000" dirty="0"/>
                      <a:t> Cycles</a:t>
                    </a:r>
                  </a:p>
                </p:txBody>
              </p:sp>
            </mc:Choice>
            <mc:Fallback xmlns="">
              <p:sp>
                <p:nvSpPr>
                  <p:cNvPr id="31" name="TextBox 30">
                    <a:extLst>
                      <a:ext uri="{FF2B5EF4-FFF2-40B4-BE49-F238E27FC236}">
                        <a16:creationId xmlns:a16="http://schemas.microsoft.com/office/drawing/2014/main" id="{B0323A8E-F781-E65F-980D-CB4B6238B872}"/>
                      </a:ext>
                    </a:extLst>
                  </p:cNvPr>
                  <p:cNvSpPr txBox="1">
                    <a:spLocks noRot="1" noChangeAspect="1" noMove="1" noResize="1" noEditPoints="1" noAdjustHandles="1" noChangeArrowheads="1" noChangeShapeType="1" noTextEdit="1"/>
                  </p:cNvSpPr>
                  <p:nvPr/>
                </p:nvSpPr>
                <p:spPr>
                  <a:xfrm>
                    <a:off x="2213610" y="2859447"/>
                    <a:ext cx="1776940" cy="400110"/>
                  </a:xfrm>
                  <a:prstGeom prst="rect">
                    <a:avLst/>
                  </a:prstGeom>
                  <a:blipFill>
                    <a:blip r:embed="rId5"/>
                    <a:stretch>
                      <a:fillRect t="-9231" b="-27692"/>
                    </a:stretch>
                  </a:blipFill>
                </p:spPr>
                <p:txBody>
                  <a:bodyPr/>
                  <a:lstStyle/>
                  <a:p>
                    <a:r>
                      <a:rPr lang="en-US">
                        <a:noFill/>
                      </a:rPr>
                      <a:t> </a:t>
                    </a:r>
                  </a:p>
                </p:txBody>
              </p:sp>
            </mc:Fallback>
          </mc:AlternateContent>
        </p:grpSp>
        <p:sp>
          <p:nvSpPr>
            <p:cNvPr id="1025" name="TextBox 1024">
              <a:extLst>
                <a:ext uri="{FF2B5EF4-FFF2-40B4-BE49-F238E27FC236}">
                  <a16:creationId xmlns:a16="http://schemas.microsoft.com/office/drawing/2014/main" id="{CE91A090-32F2-5814-B3B1-DFF9F54AB676}"/>
                </a:ext>
              </a:extLst>
            </p:cNvPr>
            <p:cNvSpPr txBox="1"/>
            <p:nvPr/>
          </p:nvSpPr>
          <p:spPr>
            <a:xfrm>
              <a:off x="746760" y="5047344"/>
              <a:ext cx="3208020" cy="369332"/>
            </a:xfrm>
            <a:prstGeom prst="rect">
              <a:avLst/>
            </a:prstGeom>
            <a:noFill/>
          </p:spPr>
          <p:txBody>
            <a:bodyPr wrap="square">
              <a:spAutoFit/>
            </a:bodyPr>
            <a:lstStyle/>
            <a:p>
              <a:pPr algn="ctr"/>
              <a:r>
                <a:rPr lang="en-US" dirty="0">
                  <a:latin typeface="Arial" panose="020B0604020202020204" pitchFamily="34" charset="0"/>
                  <a:cs typeface="Arial" panose="020B0604020202020204" pitchFamily="34" charset="0"/>
                </a:rPr>
                <a:t>(10 ns clock period =&gt; 1 </a:t>
              </a:r>
              <a:r>
                <a:rPr lang="el-GR" dirty="0">
                  <a:latin typeface="Arial" panose="020B0604020202020204" pitchFamily="34" charset="0"/>
                  <a:cs typeface="Arial" panose="020B0604020202020204" pitchFamily="34" charset="0"/>
                </a:rPr>
                <a:t>μ</a:t>
              </a:r>
              <a:r>
                <a:rPr lang="fr-CA" dirty="0">
                  <a:latin typeface="Arial" panose="020B0604020202020204" pitchFamily="34" charset="0"/>
                  <a:cs typeface="Arial" panose="020B0604020202020204" pitchFamily="34" charset="0"/>
                </a:rPr>
                <a:t>s)</a:t>
              </a:r>
              <a:endParaRPr lang="en-US" dirty="0">
                <a:latin typeface="Arial" panose="020B0604020202020204" pitchFamily="34" charset="0"/>
                <a:cs typeface="Arial" panose="020B0604020202020204" pitchFamily="34" charset="0"/>
              </a:endParaRPr>
            </a:p>
          </p:txBody>
        </p:sp>
      </p:grpSp>
      <p:sp>
        <p:nvSpPr>
          <p:cNvPr id="1026" name="TextBox 1025">
            <a:extLst>
              <a:ext uri="{FF2B5EF4-FFF2-40B4-BE49-F238E27FC236}">
                <a16:creationId xmlns:a16="http://schemas.microsoft.com/office/drawing/2014/main" id="{7DACA0D5-A083-4FD1-3760-797CD7CE8FF8}"/>
              </a:ext>
            </a:extLst>
          </p:cNvPr>
          <p:cNvSpPr txBox="1"/>
          <p:nvPr/>
        </p:nvSpPr>
        <p:spPr>
          <a:xfrm rot="16200000">
            <a:off x="2846190" y="4183499"/>
            <a:ext cx="4171949" cy="369332"/>
          </a:xfrm>
          <a:prstGeom prst="rect">
            <a:avLst/>
          </a:prstGeom>
          <a:noFill/>
        </p:spPr>
        <p:txBody>
          <a:bodyPr wrap="square">
            <a:spAutoFit/>
          </a:bodyPr>
          <a:lstStyle/>
          <a:p>
            <a:pPr algn="ctr"/>
            <a:r>
              <a:rPr lang="fr-CA" dirty="0">
                <a:ea typeface="Cambria Math" panose="02040503050406030204" pitchFamily="18" charset="0"/>
                <a:cs typeface="Arial" panose="020B0604020202020204" pitchFamily="34" charset="0"/>
              </a:rPr>
              <a:t>MAE (%)</a:t>
            </a:r>
            <a:endParaRPr lang="en-US" dirty="0">
              <a:ea typeface="Cambria Math" panose="02040503050406030204" pitchFamily="18" charset="0"/>
              <a:cs typeface="Arial" panose="020B0604020202020204" pitchFamily="34" charset="0"/>
            </a:endParaRPr>
          </a:p>
        </p:txBody>
      </p:sp>
      <p:sp>
        <p:nvSpPr>
          <p:cNvPr id="1030" name="Rectangle 1029">
            <a:extLst>
              <a:ext uri="{FF2B5EF4-FFF2-40B4-BE49-F238E27FC236}">
                <a16:creationId xmlns:a16="http://schemas.microsoft.com/office/drawing/2014/main" id="{513962E8-439C-1745-BCBB-B3E10F4A537B}"/>
              </a:ext>
            </a:extLst>
          </p:cNvPr>
          <p:cNvSpPr/>
          <p:nvPr/>
        </p:nvSpPr>
        <p:spPr>
          <a:xfrm>
            <a:off x="5045345" y="2183596"/>
            <a:ext cx="490955" cy="305810"/>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32" name="TextBox 1031">
            <a:extLst>
              <a:ext uri="{FF2B5EF4-FFF2-40B4-BE49-F238E27FC236}">
                <a16:creationId xmlns:a16="http://schemas.microsoft.com/office/drawing/2014/main" id="{3E02B3B8-76E2-9853-8141-73A9C4934BA7}"/>
              </a:ext>
            </a:extLst>
          </p:cNvPr>
          <p:cNvSpPr txBox="1"/>
          <p:nvPr/>
        </p:nvSpPr>
        <p:spPr>
          <a:xfrm>
            <a:off x="4237675" y="1534844"/>
            <a:ext cx="2208955" cy="646331"/>
          </a:xfrm>
          <a:prstGeom prst="rect">
            <a:avLst/>
          </a:prstGeom>
          <a:noFill/>
        </p:spPr>
        <p:txBody>
          <a:bodyPr wrap="square">
            <a:spAutoFit/>
          </a:bodyPr>
          <a:lstStyle/>
          <a:p>
            <a:pPr algn="ctr"/>
            <a:r>
              <a:rPr lang="en-US" b="1" dirty="0">
                <a:solidFill>
                  <a:srgbClr val="FF0000"/>
                </a:solidFill>
                <a:ea typeface="Cambria Math" panose="02040503050406030204" pitchFamily="18" charset="0"/>
                <a:cs typeface="Arial" panose="020B0604020202020204" pitchFamily="34" charset="0"/>
              </a:rPr>
              <a:t>Resources values</a:t>
            </a:r>
          </a:p>
          <a:p>
            <a:pPr algn="ctr"/>
            <a:r>
              <a:rPr lang="en-US" b="1" dirty="0">
                <a:solidFill>
                  <a:srgbClr val="FF0000"/>
                </a:solidFill>
                <a:ea typeface="Cambria Math" panose="02040503050406030204" pitchFamily="18" charset="0"/>
                <a:cs typeface="Arial" panose="020B0604020202020204" pitchFamily="34" charset="0"/>
              </a:rPr>
              <a:t>are capped &lt;= 200%</a:t>
            </a:r>
          </a:p>
        </p:txBody>
      </p:sp>
      <p:sp>
        <p:nvSpPr>
          <p:cNvPr id="1027" name="Rectangle 1026">
            <a:extLst>
              <a:ext uri="{FF2B5EF4-FFF2-40B4-BE49-F238E27FC236}">
                <a16:creationId xmlns:a16="http://schemas.microsoft.com/office/drawing/2014/main" id="{C4546BD9-3B16-1CD6-DC92-F101D47877B5}"/>
              </a:ext>
            </a:extLst>
          </p:cNvPr>
          <p:cNvSpPr/>
          <p:nvPr/>
        </p:nvSpPr>
        <p:spPr>
          <a:xfrm>
            <a:off x="5519420" y="2367280"/>
            <a:ext cx="3860800" cy="40677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FA59329D-49E0-CFD2-EE34-C6D10CBE5B4E}"/>
              </a:ext>
            </a:extLst>
          </p:cNvPr>
          <p:cNvSpPr/>
          <p:nvPr/>
        </p:nvSpPr>
        <p:spPr>
          <a:xfrm>
            <a:off x="9708809" y="3726180"/>
            <a:ext cx="363137" cy="1244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FC6A8287-6475-AE8B-D553-DB4EF2F0560C}"/>
              </a:ext>
            </a:extLst>
          </p:cNvPr>
          <p:cNvSpPr txBox="1"/>
          <p:nvPr/>
        </p:nvSpPr>
        <p:spPr>
          <a:xfrm rot="16200000">
            <a:off x="7745380" y="4183500"/>
            <a:ext cx="4171949" cy="369332"/>
          </a:xfrm>
          <a:prstGeom prst="rect">
            <a:avLst/>
          </a:prstGeom>
          <a:noFill/>
        </p:spPr>
        <p:txBody>
          <a:bodyPr wrap="square">
            <a:spAutoFit/>
          </a:bodyPr>
          <a:lstStyle/>
          <a:p>
            <a:pPr algn="ctr"/>
            <a:r>
              <a:rPr lang="fr-CA" dirty="0">
                <a:ea typeface="Cambria Math" panose="02040503050406030204" pitchFamily="18" charset="0"/>
                <a:cs typeface="Arial" panose="020B0604020202020204" pitchFamily="34" charset="0"/>
              </a:rPr>
              <a:t>MAE (Cycles)</a:t>
            </a:r>
            <a:endParaRPr lang="en-US" dirty="0">
              <a:ea typeface="Cambria Math" panose="02040503050406030204" pitchFamily="18" charset="0"/>
              <a:cs typeface="Arial" panose="020B0604020202020204" pitchFamily="34" charset="0"/>
            </a:endParaRPr>
          </a:p>
        </p:txBody>
      </p:sp>
      <p:sp>
        <p:nvSpPr>
          <p:cNvPr id="1029" name="Rectangle 1028">
            <a:extLst>
              <a:ext uri="{FF2B5EF4-FFF2-40B4-BE49-F238E27FC236}">
                <a16:creationId xmlns:a16="http://schemas.microsoft.com/office/drawing/2014/main" id="{7D6A8E7D-1657-29BC-8C92-3567562F7D53}"/>
              </a:ext>
            </a:extLst>
          </p:cNvPr>
          <p:cNvSpPr/>
          <p:nvPr/>
        </p:nvSpPr>
        <p:spPr>
          <a:xfrm>
            <a:off x="9591674" y="2287014"/>
            <a:ext cx="2320288" cy="44452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9431D0D-83EE-8E75-20CE-EDFAF8216E0B}"/>
              </a:ext>
            </a:extLst>
          </p:cNvPr>
          <p:cNvSpPr txBox="1"/>
          <p:nvPr/>
        </p:nvSpPr>
        <p:spPr>
          <a:xfrm>
            <a:off x="11130885" y="39882"/>
            <a:ext cx="543292" cy="461665"/>
          </a:xfrm>
          <a:prstGeom prst="rect">
            <a:avLst/>
          </a:prstGeom>
          <a:noFill/>
        </p:spPr>
        <p:txBody>
          <a:bodyPr wrap="square" rtlCol="0">
            <a:spAutoFit/>
          </a:bodyPr>
          <a:lstStyle/>
          <a:p>
            <a:pPr algn="r"/>
            <a:r>
              <a:rPr lang="fr-CA" sz="2400" dirty="0">
                <a:solidFill>
                  <a:schemeClr val="bg1"/>
                </a:solidFill>
              </a:rPr>
              <a:t>8</a:t>
            </a:r>
            <a:endParaRPr lang="en-US" sz="2400" dirty="0">
              <a:solidFill>
                <a:schemeClr val="bg1"/>
              </a:solidFill>
            </a:endParaRPr>
          </a:p>
        </p:txBody>
      </p:sp>
      <p:grpSp>
        <p:nvGrpSpPr>
          <p:cNvPr id="18" name="Group 17">
            <a:extLst>
              <a:ext uri="{FF2B5EF4-FFF2-40B4-BE49-F238E27FC236}">
                <a16:creationId xmlns:a16="http://schemas.microsoft.com/office/drawing/2014/main" id="{926825F4-AA58-D696-6F7E-AC130BDFF3EA}"/>
              </a:ext>
            </a:extLst>
          </p:cNvPr>
          <p:cNvGrpSpPr/>
          <p:nvPr/>
        </p:nvGrpSpPr>
        <p:grpSpPr>
          <a:xfrm>
            <a:off x="11483652" y="76953"/>
            <a:ext cx="743073" cy="510450"/>
            <a:chOff x="11448927" y="76953"/>
            <a:chExt cx="743073" cy="510450"/>
          </a:xfrm>
        </p:grpSpPr>
        <p:sp>
          <p:nvSpPr>
            <p:cNvPr id="20" name="TextBox 19">
              <a:extLst>
                <a:ext uri="{FF2B5EF4-FFF2-40B4-BE49-F238E27FC236}">
                  <a16:creationId xmlns:a16="http://schemas.microsoft.com/office/drawing/2014/main" id="{C091DAA2-DAFD-3D34-9C84-1F5881804130}"/>
                </a:ext>
              </a:extLst>
            </p:cNvPr>
            <p:cNvSpPr txBox="1"/>
            <p:nvPr/>
          </p:nvSpPr>
          <p:spPr>
            <a:xfrm>
              <a:off x="11541401" y="125738"/>
              <a:ext cx="650599" cy="461665"/>
            </a:xfrm>
            <a:prstGeom prst="rect">
              <a:avLst/>
            </a:prstGeom>
            <a:noFill/>
          </p:spPr>
          <p:txBody>
            <a:bodyPr wrap="square">
              <a:spAutoFit/>
            </a:bodyPr>
            <a:lstStyle/>
            <a:p>
              <a:pPr algn="r"/>
              <a:r>
                <a:rPr lang="fr-CA" sz="2400" dirty="0">
                  <a:solidFill>
                    <a:schemeClr val="bg1"/>
                  </a:solidFill>
                </a:rPr>
                <a:t>14</a:t>
              </a:r>
              <a:endParaRPr lang="en-US" sz="2400" dirty="0"/>
            </a:p>
          </p:txBody>
        </p:sp>
        <p:sp>
          <p:nvSpPr>
            <p:cNvPr id="21" name="TextBox 20">
              <a:extLst>
                <a:ext uri="{FF2B5EF4-FFF2-40B4-BE49-F238E27FC236}">
                  <a16:creationId xmlns:a16="http://schemas.microsoft.com/office/drawing/2014/main" id="{8A53AF87-00D0-C1C6-D924-6800D3183B9F}"/>
                </a:ext>
              </a:extLst>
            </p:cNvPr>
            <p:cNvSpPr txBox="1"/>
            <p:nvPr/>
          </p:nvSpPr>
          <p:spPr>
            <a:xfrm>
              <a:off x="11448927" y="76953"/>
              <a:ext cx="378730" cy="461665"/>
            </a:xfrm>
            <a:prstGeom prst="rect">
              <a:avLst/>
            </a:prstGeom>
            <a:noFill/>
          </p:spPr>
          <p:txBody>
            <a:bodyPr wrap="square">
              <a:spAutoFit/>
            </a:bodyPr>
            <a:lstStyle/>
            <a:p>
              <a:pPr algn="r"/>
              <a:r>
                <a:rPr lang="fr-CA" sz="2400" dirty="0">
                  <a:solidFill>
                    <a:schemeClr val="bg1"/>
                  </a:solidFill>
                </a:rPr>
                <a:t>/</a:t>
              </a:r>
              <a:endParaRPr lang="en-US" sz="2400" dirty="0"/>
            </a:p>
          </p:txBody>
        </p:sp>
      </p:grpSp>
    </p:spTree>
    <p:extLst>
      <p:ext uri="{BB962C8B-B14F-4D97-AF65-F5344CB8AC3E}">
        <p14:creationId xmlns:p14="http://schemas.microsoft.com/office/powerpoint/2010/main" val="532347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
                                        <p:tgtEl>
                                          <p:spTgt spid="10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32"/>
                                        </p:tgtEl>
                                        <p:attrNameLst>
                                          <p:attrName>style.visibility</p:attrName>
                                        </p:attrNameLst>
                                      </p:cBhvr>
                                      <p:to>
                                        <p:strVal val="visible"/>
                                      </p:to>
                                    </p:set>
                                    <p:animEffect transition="in" filter="fade">
                                      <p:cBhvr>
                                        <p:cTn id="18" dur="100"/>
                                        <p:tgtEl>
                                          <p:spTgt spid="103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100"/>
                                        <p:tgtEl>
                                          <p:spTgt spid="1027"/>
                                        </p:tgtEl>
                                      </p:cBhvr>
                                    </p:animEffect>
                                    <p:set>
                                      <p:cBhvr>
                                        <p:cTn id="23" dur="1" fill="hold">
                                          <p:stCondLst>
                                            <p:cond delay="99"/>
                                          </p:stCondLst>
                                        </p:cTn>
                                        <p:tgtEl>
                                          <p:spTgt spid="1027"/>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100"/>
                                        <p:tgtEl>
                                          <p:spTgt spid="1030"/>
                                        </p:tgtEl>
                                      </p:cBhvr>
                                    </p:animEffect>
                                    <p:set>
                                      <p:cBhvr>
                                        <p:cTn id="26" dur="1" fill="hold">
                                          <p:stCondLst>
                                            <p:cond delay="99"/>
                                          </p:stCondLst>
                                        </p:cTn>
                                        <p:tgtEl>
                                          <p:spTgt spid="1030"/>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100"/>
                                        <p:tgtEl>
                                          <p:spTgt spid="1032"/>
                                        </p:tgtEl>
                                      </p:cBhvr>
                                    </p:animEffect>
                                    <p:set>
                                      <p:cBhvr>
                                        <p:cTn id="29" dur="1" fill="hold">
                                          <p:stCondLst>
                                            <p:cond delay="99"/>
                                          </p:stCondLst>
                                        </p:cTn>
                                        <p:tgtEl>
                                          <p:spTgt spid="103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100"/>
                                        <p:tgtEl>
                                          <p:spTgt spid="1029"/>
                                        </p:tgtEl>
                                      </p:cBhvr>
                                    </p:animEffect>
                                    <p:set>
                                      <p:cBhvr>
                                        <p:cTn id="39" dur="1" fill="hold">
                                          <p:stCondLst>
                                            <p:cond delay="99"/>
                                          </p:stCondLst>
                                        </p:cTn>
                                        <p:tgtEl>
                                          <p:spTgt spid="1029"/>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28"/>
                                        </p:tgtEl>
                                        <p:attrNameLst>
                                          <p:attrName>style.visibility</p:attrName>
                                        </p:attrNameLst>
                                      </p:cBhvr>
                                      <p:to>
                                        <p:strVal val="visible"/>
                                      </p:to>
                                    </p:set>
                                    <p:animEffect transition="in" filter="fade">
                                      <p:cBhvr>
                                        <p:cTn id="47" dur="1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30" grpId="0" animBg="1"/>
      <p:bldP spid="1030" grpId="1" animBg="1"/>
      <p:bldP spid="1032" grpId="0"/>
      <p:bldP spid="1032" grpId="1"/>
      <p:bldP spid="1027" grpId="0" animBg="1"/>
      <p:bldP spid="14" grpId="0"/>
      <p:bldP spid="1029" grpId="0" animBg="1"/>
    </p:bld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000000"/>
      </a:dk2>
      <a:lt2>
        <a:srgbClr val="E7E6E6"/>
      </a:lt2>
      <a:accent1>
        <a:srgbClr val="3C8F58"/>
      </a:accent1>
      <a:accent2>
        <a:srgbClr val="59AD5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Custom 3">
      <a:dk1>
        <a:sysClr val="windowText" lastClr="000000"/>
      </a:dk1>
      <a:lt1>
        <a:sysClr val="window" lastClr="FFFFFF"/>
      </a:lt1>
      <a:dk2>
        <a:srgbClr val="000000"/>
      </a:dk2>
      <a:lt2>
        <a:srgbClr val="E7E6E6"/>
      </a:lt2>
      <a:accent1>
        <a:srgbClr val="3C8F58"/>
      </a:accent1>
      <a:accent2>
        <a:srgbClr val="59AD55"/>
      </a:accent2>
      <a:accent3>
        <a:srgbClr val="79B551"/>
      </a:accent3>
      <a:accent4>
        <a:srgbClr val="FFC000"/>
      </a:accent4>
      <a:accent5>
        <a:srgbClr val="5B9BD5"/>
      </a:accent5>
      <a:accent6>
        <a:srgbClr val="70AD47"/>
      </a:accent6>
      <a:hlink>
        <a:srgbClr val="0563C1"/>
      </a:hlink>
      <a:folHlink>
        <a:srgbClr val="954F72"/>
      </a:folHlink>
    </a:clrScheme>
    <a:fontScheme name="Test">
      <a:majorFont>
        <a:latin typeface=" TradeGothic-BoldTwo"/>
        <a:ea typeface=""/>
        <a:cs typeface=""/>
      </a:majorFont>
      <a:minorFont>
        <a:latin typeface="TradeGothic-CondEighteen"/>
        <a:ea typeface=""/>
        <a:cs typeface=""/>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9516</TotalTime>
  <Words>1628</Words>
  <Application>Microsoft Office PowerPoint</Application>
  <PresentationFormat>Widescreen</PresentationFormat>
  <Paragraphs>373</Paragraphs>
  <Slides>20</Slides>
  <Notes>16</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Calibri</vt:lpstr>
      <vt:lpstr>Wingdings</vt:lpstr>
      <vt:lpstr>Système normal</vt:lpstr>
      <vt:lpstr>Arial</vt:lpstr>
      <vt:lpstr>Calibri Light</vt:lpstr>
      <vt:lpstr>Arial Narrow</vt:lpstr>
      <vt:lpstr>Cambria Math</vt:lpstr>
      <vt:lpstr>Office Theme</vt:lpstr>
      <vt:lpstr>Thème Office</vt:lpstr>
      <vt:lpstr>rule4ml: Resource Utilization and Latency Estimation for ML on FPGA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Hamza Ezzaoui Rahali</cp:lastModifiedBy>
  <cp:revision>1423</cp:revision>
  <dcterms:created xsi:type="dcterms:W3CDTF">2024-02-29T17:25:32Z</dcterms:created>
  <dcterms:modified xsi:type="dcterms:W3CDTF">2024-10-17T17:04:49Z</dcterms:modified>
</cp:coreProperties>
</file>