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6" r:id="rId6"/>
    <p:sldId id="284" r:id="rId7"/>
    <p:sldId id="285" r:id="rId8"/>
    <p:sldId id="287" r:id="rId9"/>
    <p:sldId id="288" r:id="rId10"/>
    <p:sldId id="291" r:id="rId11"/>
    <p:sldId id="290" r:id="rId12"/>
    <p:sldId id="289" r:id="rId13"/>
    <p:sldId id="292" r:id="rId14"/>
    <p:sldId id="278" r:id="rId15"/>
  </p:sldIdLst>
  <p:sldSz cx="12192000" cy="6858000"/>
  <p:notesSz cx="12192000" cy="6858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4F9D1A9-2887-1945-A974-96B67BBE0A1B}">
  <a:tblStyle styleId="{F4F9D1A9-2887-1945-A974-96B67BBE0A1B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678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- Image 1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1416000" y="2520000"/>
            <a:ext cx="9360000" cy="1080000"/>
          </a:xfrm>
        </p:spPr>
        <p:txBody>
          <a:bodyPr anchor="b" anchorCtr="0">
            <a:normAutofit/>
          </a:bodyPr>
          <a:lstStyle>
            <a:lvl1pPr algn="ctr">
              <a:defRPr sz="42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416000" y="3789000"/>
            <a:ext cx="9360000" cy="1468800"/>
          </a:xfrm>
        </p:spPr>
        <p:txBody>
          <a:bodyPr>
            <a:normAutofit/>
          </a:bodyPr>
          <a:lstStyle>
            <a:lvl1pPr marL="0" indent="0" algn="ctr">
              <a:buNone/>
              <a:defRPr sz="1800" spc="4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ADC1E9F-C02D-4E81-99EA-DA09AAFDE4FF}" type="datetime1">
              <a:rPr lang="de-DE"/>
              <a:t>26.02.2024</a:t>
            </a:fld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2F4C09-65E4-4AD7-8D55-83CBD210ED85}" type="slidenum">
              <a:rPr lang="de-DE"/>
              <a:t>‹Nr.›</a:t>
            </a:fld>
            <a:endParaRPr lang="de-DE"/>
          </a:p>
        </p:txBody>
      </p:sp>
      <p:sp>
        <p:nvSpPr>
          <p:cNvPr id="4" name="Textfeld 3"/>
          <p:cNvSpPr txBox="1"/>
          <p:nvPr userDrawn="1"/>
        </p:nvSpPr>
        <p:spPr bwMode="auto">
          <a:xfrm rot="-5400000">
            <a:off x="10738800" y="5196244"/>
            <a:ext cx="2160000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>
              <a:defRPr/>
            </a:pPr>
            <a:r>
              <a:rPr lang="de-DE" sz="800">
                <a:solidFill>
                  <a:srgbClr val="898989"/>
                </a:solidFill>
              </a:rPr>
              <a:t>© Axel Becker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Mastertitelformat</a:t>
            </a:r>
            <a:br>
              <a:rPr lang="de-DE"/>
            </a:br>
            <a:r>
              <a:rPr lang="de-DE"/>
              <a:t>bearbeiten</a:t>
            </a:r>
            <a:endParaRPr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07909CA-F0E9-48B5-8B72-DE898D86ED75}" type="datetime1">
              <a:rPr lang="de-DE"/>
              <a:t>26.02.2024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 bwMode="auto">
          <a:xfrm>
            <a:off x="360000" y="359999"/>
            <a:ext cx="8976000" cy="190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 / AUTOR</a:t>
            </a:r>
            <a:endParaRPr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2F4C09-65E4-4AD7-8D55-83CBD210ED8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E735894-FA1C-41F8-A4F2-A85F4322DE82}" type="datetime1">
              <a:rPr lang="de-DE"/>
              <a:t>26.02.2024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2F4C09-65E4-4AD7-8D55-83CBD210ED8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1416000" y="2520000"/>
            <a:ext cx="9360000" cy="1080000"/>
          </a:xfrm>
        </p:spPr>
        <p:txBody>
          <a:bodyPr anchor="b" anchorCtr="0">
            <a:normAutofit/>
          </a:bodyPr>
          <a:lstStyle>
            <a:lvl1pPr algn="ctr">
              <a:defRPr sz="42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416000" y="3789000"/>
            <a:ext cx="9360000" cy="1468800"/>
          </a:xfrm>
        </p:spPr>
        <p:txBody>
          <a:bodyPr>
            <a:normAutofit/>
          </a:bodyPr>
          <a:lstStyle>
            <a:lvl1pPr marL="0" indent="0" algn="ctr">
              <a:buNone/>
              <a:defRPr sz="1800" spc="4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830E98A-1058-474C-A655-67395ED9131C}" type="datetime1">
              <a:rPr lang="de-DE"/>
              <a:t>26.02.2024</a:t>
            </a:fld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2F4C09-65E4-4AD7-8D55-83CBD210ED8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- Image 2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1416000" y="2520000"/>
            <a:ext cx="9360000" cy="1080000"/>
          </a:xfrm>
        </p:spPr>
        <p:txBody>
          <a:bodyPr anchor="b" anchorCtr="0">
            <a:normAutofit/>
          </a:bodyPr>
          <a:lstStyle>
            <a:lvl1pPr algn="ctr">
              <a:defRPr sz="42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416000" y="3789000"/>
            <a:ext cx="9360000" cy="1468800"/>
          </a:xfrm>
        </p:spPr>
        <p:txBody>
          <a:bodyPr>
            <a:normAutofit/>
          </a:bodyPr>
          <a:lstStyle>
            <a:lvl1pPr marL="0" indent="0" algn="ctr">
              <a:buNone/>
              <a:defRPr sz="1800" spc="4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A4F8E83-7EEC-4F64-9CC6-109CA4B1643A}" type="datetime1">
              <a:rPr lang="de-DE"/>
              <a:t>26.02.2024</a:t>
            </a:fld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2F4C09-65E4-4AD7-8D55-83CBD210ED85}" type="slidenum">
              <a:rPr lang="de-DE"/>
              <a:t>‹Nr.›</a:t>
            </a:fld>
            <a:endParaRPr lang="de-DE"/>
          </a:p>
        </p:txBody>
      </p:sp>
      <p:sp>
        <p:nvSpPr>
          <p:cNvPr id="4" name="Textfeld 3"/>
          <p:cNvSpPr txBox="1"/>
          <p:nvPr userDrawn="1"/>
        </p:nvSpPr>
        <p:spPr bwMode="auto">
          <a:xfrm rot="-5400000">
            <a:off x="10738800" y="5196244"/>
            <a:ext cx="2160000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>
              <a:defRPr/>
            </a:pPr>
            <a:r>
              <a:rPr lang="de-DE" sz="800">
                <a:solidFill>
                  <a:srgbClr val="898989"/>
                </a:solidFill>
              </a:rPr>
              <a:t>© Thomas Ott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- Image 3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1416000" y="2520000"/>
            <a:ext cx="9360000" cy="1080000"/>
          </a:xfrm>
        </p:spPr>
        <p:txBody>
          <a:bodyPr anchor="b" anchorCtr="0">
            <a:normAutofit/>
          </a:bodyPr>
          <a:lstStyle>
            <a:lvl1pPr algn="ctr">
              <a:defRPr sz="42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416000" y="3789000"/>
            <a:ext cx="9360000" cy="1468800"/>
          </a:xfrm>
        </p:spPr>
        <p:txBody>
          <a:bodyPr>
            <a:normAutofit/>
          </a:bodyPr>
          <a:lstStyle>
            <a:lvl1pPr marL="0" indent="0" algn="ctr">
              <a:buNone/>
              <a:defRPr sz="1800" spc="4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47FBD85-E405-4DEA-B4A7-577B7EC03563}" type="datetime1">
              <a:rPr lang="de-DE"/>
              <a:t>26.02.2024</a:t>
            </a:fld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2F4C09-65E4-4AD7-8D55-83CBD210ED85}" type="slidenum">
              <a:rPr lang="de-DE"/>
              <a:t>‹Nr.›</a:t>
            </a:fld>
            <a:endParaRPr lang="de-DE"/>
          </a:p>
        </p:txBody>
      </p:sp>
      <p:sp>
        <p:nvSpPr>
          <p:cNvPr id="4" name="Textfeld 3"/>
          <p:cNvSpPr txBox="1"/>
          <p:nvPr userDrawn="1"/>
        </p:nvSpPr>
        <p:spPr bwMode="auto">
          <a:xfrm rot="-5400000">
            <a:off x="10738800" y="5196244"/>
            <a:ext cx="2160000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>
              <a:defRPr/>
            </a:pPr>
            <a:r>
              <a:rPr lang="de-DE" sz="800">
                <a:solidFill>
                  <a:srgbClr val="898989"/>
                </a:solidFill>
              </a:rPr>
              <a:t>© Thomas Ott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360000" y="1980000"/>
            <a:ext cx="11519987" cy="450000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8D1FA101-7975-4A7A-80DC-A801ED3CCA80}" type="datetime1">
              <a:rPr lang="de-DE"/>
              <a:t>26.02.2024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5"/>
          </p:nvPr>
        </p:nvSpPr>
        <p:spPr bwMode="auto">
          <a:xfrm>
            <a:off x="360000" y="359999"/>
            <a:ext cx="8976000" cy="190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 dirty="0"/>
              <a:t>TITEL / AUTOR</a:t>
            </a:r>
            <a:endParaRPr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DD2F4C09-65E4-4AD7-8D55-83CBD210ED8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ec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360000" y="3924000"/>
            <a:ext cx="11558700" cy="1080000"/>
          </a:xfrm>
        </p:spPr>
        <p:txBody>
          <a:bodyPr anchor="b">
            <a:normAutofit/>
          </a:bodyPr>
          <a:lstStyle>
            <a:lvl1pPr>
              <a:defRPr sz="4200"/>
            </a:lvl1pPr>
          </a:lstStyle>
          <a:p>
            <a:pPr>
              <a:defRPr/>
            </a:pPr>
            <a:r>
              <a:rPr lang="de-DE"/>
              <a:t>Mastertitelformat </a:t>
            </a:r>
            <a:br>
              <a:rPr lang="de-DE"/>
            </a:br>
            <a:r>
              <a:rPr lang="de-DE"/>
              <a:t>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360000" y="5040000"/>
            <a:ext cx="7919993" cy="10800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EC12D32-8FC2-45F5-AE43-6134304D4AF0}" type="datetime1">
              <a:rPr lang="de-DE"/>
              <a:t>26.02.2024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>
          <a:xfrm>
            <a:off x="360000" y="360000"/>
            <a:ext cx="8976000" cy="189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 / AUTOR</a:t>
            </a:r>
            <a:endParaRPr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2F4C09-65E4-4AD7-8D55-83CBD210ED85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A638F31-3228-47AE-AF14-6408E18615D0}" type="datetime1">
              <a:rPr lang="de-DE"/>
              <a:t>26.02.2024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360000" y="359999"/>
            <a:ext cx="8976000" cy="190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 / AUTOR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2F4C09-65E4-4AD7-8D55-83CBD210ED85}" type="slidenum">
              <a:rPr lang="de-DE"/>
              <a:t>‹Nr.›</a:t>
            </a:fld>
            <a:endParaRPr lang="de-DE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3"/>
          </p:nvPr>
        </p:nvSpPr>
        <p:spPr bwMode="auto">
          <a:xfrm>
            <a:off x="360362" y="1980000"/>
            <a:ext cx="5580000" cy="450000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15" name="Inhaltsplatzhalter 14"/>
          <p:cNvSpPr>
            <a:spLocks noGrp="1"/>
          </p:cNvSpPr>
          <p:nvPr>
            <p:ph sz="quarter" idx="14"/>
          </p:nvPr>
        </p:nvSpPr>
        <p:spPr bwMode="auto">
          <a:xfrm>
            <a:off x="6300209" y="1980000"/>
            <a:ext cx="5580000" cy="4500000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-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D03B741-D289-49B5-BC28-FA85627EC76A}" type="datetime1">
              <a:rPr lang="de-DE"/>
              <a:t>26.02.2024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360000" y="359999"/>
            <a:ext cx="8976000" cy="190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DE"/>
              <a:t>TITEL / AUTOR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2F4C09-65E4-4AD7-8D55-83CBD210ED85}" type="slidenum">
              <a:rPr lang="de-DE"/>
              <a:t>‹Nr.›</a:t>
            </a:fld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 bwMode="auto">
          <a:xfrm>
            <a:off x="360363" y="1980000"/>
            <a:ext cx="11520487" cy="4068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360363" y="6084000"/>
            <a:ext cx="11520487" cy="3600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400">
                <a:solidFill>
                  <a:schemeClr val="accent6"/>
                </a:solidFill>
              </a:defRPr>
            </a:lvl1pPr>
            <a:lvl2pPr marL="457200" indent="0">
              <a:buNone/>
              <a:defRPr sz="1400">
                <a:solidFill>
                  <a:schemeClr val="accent6"/>
                </a:solidFill>
              </a:defRPr>
            </a:lvl2pPr>
            <a:lvl3pPr marL="914400" indent="0">
              <a:buNone/>
              <a:defRPr sz="1400">
                <a:solidFill>
                  <a:schemeClr val="accent6"/>
                </a:solidFill>
              </a:defRPr>
            </a:lvl3pPr>
            <a:lvl4pPr marL="1371600" indent="0">
              <a:buNone/>
              <a:defRPr sz="1400">
                <a:solidFill>
                  <a:schemeClr val="accent6"/>
                </a:solidFill>
              </a:defRPr>
            </a:lvl4pPr>
            <a:lvl5pPr marL="1828800" indent="0">
              <a:buNone/>
              <a:defRPr sz="1400">
                <a:solidFill>
                  <a:schemeClr val="accent6"/>
                </a:solidFill>
              </a:defRPr>
            </a:lvl5pPr>
          </a:lstStyle>
          <a:p>
            <a:pPr lvl="0">
              <a:defRPr/>
            </a:pPr>
            <a:r>
              <a:rPr lang="de-DE"/>
              <a:t>Bildunterschrift / Caption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Fullscree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0" hasCustomPrompt="1"/>
          </p:nvPr>
        </p:nvSpPr>
        <p:spPr bwMode="auto">
          <a:xfrm>
            <a:off x="0" y="0"/>
            <a:ext cx="12192000" cy="6858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Image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auto">
          <a:xfrm>
            <a:off x="360000" y="736682"/>
            <a:ext cx="8976000" cy="108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360000" y="1980000"/>
            <a:ext cx="11519987" cy="450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grpSp>
        <p:nvGrpSpPr>
          <p:cNvPr id="7" name="TU Da Logo"/>
          <p:cNvGrpSpPr/>
          <p:nvPr userDrawn="1"/>
        </p:nvGrpSpPr>
        <p:grpSpPr bwMode="auto">
          <a:xfrm>
            <a:off x="9893132" y="190583"/>
            <a:ext cx="2272819" cy="910166"/>
            <a:chOff x="7454900" y="306388"/>
            <a:chExt cx="1704614" cy="682623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de-DE" sz="4250"/>
            </a:p>
          </p:txBody>
        </p:sp>
        <p:sp>
          <p:nvSpPr>
            <p:cNvPr id="9" name="Freeform 5"/>
            <p:cNvSpPr/>
            <p:nvPr userDrawn="1"/>
          </p:nvSpPr>
          <p:spPr bwMode="auto">
            <a:xfrm>
              <a:off x="7454900" y="306388"/>
              <a:ext cx="1704614" cy="682623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 extrusionOk="0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de-DE" sz="4250"/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 extrusionOk="0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de-DE" sz="4250"/>
            </a:p>
          </p:txBody>
        </p:sp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 extrusionOk="0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de-DE" sz="4250"/>
            </a:p>
          </p:txBody>
        </p:sp>
        <p:sp>
          <p:nvSpPr>
            <p:cNvPr id="12" name="Freeform 8"/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 extrusionOk="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de-DE" sz="4250"/>
            </a:p>
          </p:txBody>
        </p:sp>
        <p:sp>
          <p:nvSpPr>
            <p:cNvPr id="13" name="Freeform 9"/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 extrusionOk="0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de-DE" sz="4250"/>
            </a:p>
          </p:txBody>
        </p:sp>
        <p:sp>
          <p:nvSpPr>
            <p:cNvPr id="14" name="Freeform 10"/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 extrusionOk="0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de-DE" sz="4250"/>
            </a:p>
          </p:txBody>
        </p:sp>
        <p:sp>
          <p:nvSpPr>
            <p:cNvPr id="15" name="Freeform 11"/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 extrusionOk="0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de-DE" sz="4250"/>
            </a:p>
          </p:txBody>
        </p:sp>
        <p:sp>
          <p:nvSpPr>
            <p:cNvPr id="16" name="Freeform 12"/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 extrusionOk="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de-DE" sz="4250"/>
            </a:p>
          </p:txBody>
        </p:sp>
        <p:sp>
          <p:nvSpPr>
            <p:cNvPr id="17" name="Freeform 13"/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 extrusionOk="0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de-DE" sz="4250"/>
            </a:p>
          </p:txBody>
        </p:sp>
        <p:sp>
          <p:nvSpPr>
            <p:cNvPr id="18" name="Freeform 14"/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 extrusionOk="0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de-DE" sz="4250"/>
            </a:p>
          </p:txBody>
        </p:sp>
      </p:grpSp>
      <p:sp>
        <p:nvSpPr>
          <p:cNvPr id="21" name="Datumsplatzhalter 20"/>
          <p:cNvSpPr>
            <a:spLocks noGrp="1"/>
          </p:cNvSpPr>
          <p:nvPr>
            <p:ph type="dt" sz="half" idx="2"/>
          </p:nvPr>
        </p:nvSpPr>
        <p:spPr bwMode="auto">
          <a:xfrm>
            <a:off x="360000" y="6558140"/>
            <a:ext cx="1439993" cy="180000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800" spc="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1830B52-E11A-428D-8C87-E9E156D21D10}" type="datetime1">
              <a:rPr lang="de-DE"/>
              <a:t>26.02.2024</a:t>
            </a:fld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 bwMode="auto">
          <a:xfrm>
            <a:off x="360000" y="359999"/>
            <a:ext cx="8976000" cy="190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cap="all" spc="20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dirty="0"/>
              <a:t>Task 3 of </a:t>
            </a:r>
            <a:r>
              <a:rPr lang="en-US" dirty="0" err="1"/>
              <a:t>mmWG</a:t>
            </a:r>
            <a:r>
              <a:rPr lang="en-US" dirty="0"/>
              <a:t> - Dynamic analysis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 bwMode="auto">
          <a:xfrm>
            <a:off x="10417905" y="6558140"/>
            <a:ext cx="1462304" cy="180000"/>
          </a:xfrm>
          <a:prstGeom prst="rect">
            <a:avLst/>
          </a:prstGeom>
        </p:spPr>
        <p:txBody>
          <a:bodyPr vert="horz" lIns="91440" tIns="45720" rIns="0" bIns="45720" rtlCol="0" anchor="b" anchorCtr="0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D2F4C09-65E4-4AD7-8D55-83CBD210ED85}" type="slidenum">
              <a:rPr lang="de-DE"/>
              <a:t>‹Nr.›</a:t>
            </a:fld>
            <a:endParaRPr lang="de-DE"/>
          </a:p>
        </p:txBody>
      </p:sp>
      <p:sp>
        <p:nvSpPr>
          <p:cNvPr id="5" name="Fußzeilenplatzhalter 21"/>
          <p:cNvSpPr txBox="1"/>
          <p:nvPr userDrawn="1"/>
        </p:nvSpPr>
        <p:spPr bwMode="auto">
          <a:xfrm>
            <a:off x="2134800" y="6563539"/>
            <a:ext cx="7920000" cy="1800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de-DE"/>
            </a:defPPr>
            <a:lvl1pPr marL="0" algn="ctr" defTabSz="914400">
              <a:defRPr sz="800" spc="4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/>
              <a:t>Institute for Accelerator Science and Electromagnetic Fields (TEMF) | TUDa | Dominik Moll</a:t>
            </a:r>
            <a:endParaRPr/>
          </a:p>
        </p:txBody>
      </p:sp>
      <p:sp>
        <p:nvSpPr>
          <p:cNvPr id="4" name="Textfeld 3"/>
          <p:cNvSpPr txBox="1"/>
          <p:nvPr userDrawn="1"/>
        </p:nvSpPr>
        <p:spPr bwMode="auto">
          <a:xfrm>
            <a:off x="8256000" y="1629000"/>
            <a:ext cx="10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de-DE"/>
          </a:p>
        </p:txBody>
      </p:sp>
      <p:pic>
        <p:nvPicPr>
          <p:cNvPr id="25" name="Grafik 24" descr="Ein Bild, das Text, Schrift, Screenshot, Reihe enthält.&#10;&#10;Automatisch generierte Beschreibung"/>
          <p:cNvPicPr>
            <a:picLocks noChangeAspect="1"/>
          </p:cNvPicPr>
          <p:nvPr userDrawn="1"/>
        </p:nvPicPr>
        <p:blipFill>
          <a:blip r:embed="rId13"/>
          <a:stretch/>
        </p:blipFill>
        <p:spPr bwMode="auto">
          <a:xfrm>
            <a:off x="9947505" y="1100749"/>
            <a:ext cx="2218446" cy="64430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>
        <a:lnSpc>
          <a:spcPct val="80000"/>
        </a:lnSpc>
        <a:spcBef>
          <a:spcPts val="0"/>
        </a:spcBef>
        <a:buNone/>
        <a:defRPr sz="4200" cap="all">
          <a:solidFill>
            <a:schemeClr val="tx1"/>
          </a:solidFill>
          <a:latin typeface="Arial Black"/>
          <a:ea typeface="+mj-ea"/>
          <a:cs typeface="+mj-cs"/>
        </a:defRPr>
      </a:lvl1pPr>
    </p:titleStyle>
    <p:bodyStyle>
      <a:lvl1pPr marL="228600" indent="-228600" algn="l" defTabSz="914400">
        <a:lnSpc>
          <a:spcPct val="100000"/>
        </a:lnSpc>
        <a:spcBef>
          <a:spcPts val="1000"/>
        </a:spcBef>
        <a:buFont typeface="Wingdings"/>
        <a:buChar char="§"/>
        <a:defRPr sz="2000" spc="4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100000"/>
        </a:lnSpc>
        <a:spcBef>
          <a:spcPts val="500"/>
        </a:spcBef>
        <a:buFont typeface="Wingdings"/>
        <a:buChar char="§"/>
        <a:defRPr sz="1800" spc="4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100000"/>
        </a:lnSpc>
        <a:spcBef>
          <a:spcPts val="500"/>
        </a:spcBef>
        <a:buFont typeface="Wingdings"/>
        <a:buChar char="§"/>
        <a:defRPr sz="1800" spc="4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100000"/>
        </a:lnSpc>
        <a:spcBef>
          <a:spcPts val="500"/>
        </a:spcBef>
        <a:buFont typeface="Wingdings"/>
        <a:buChar char="§"/>
        <a:defRPr sz="1800" spc="4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100000"/>
        </a:lnSpc>
        <a:spcBef>
          <a:spcPts val="500"/>
        </a:spcBef>
        <a:buFont typeface="Wingdings"/>
        <a:buChar char="§"/>
        <a:defRPr sz="1800" spc="4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prstGeom prst="rect">
            <a:avLst/>
          </a:prstGeom>
          <a:ln>
            <a:noFill/>
          </a:ln>
        </p:spPr>
        <p:txBody>
          <a:bodyPr/>
          <a:lstStyle/>
          <a:p>
            <a:pPr>
              <a:defRPr/>
            </a:pPr>
            <a:r>
              <a:rPr lang="de-DE"/>
              <a:t>Task 3 of mmWG</a:t>
            </a:r>
            <a:endParaRPr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de-DE"/>
              <a:t>Dynamic analysis of fast-ramping normal conducting magnets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11770BD-E724-4832-B0BA-4DC909953D13}" type="datetime1">
              <a:rPr lang="de-DE"/>
              <a:t>26.02.2024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2F4C09-65E4-4AD7-8D55-83CBD210ED85}" type="slidenum">
              <a:rPr lang="de-DE"/>
              <a:t>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Hysteresis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de-DE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de-DE" dirty="0" smtClean="0"/>
                  <a:t> </a:t>
                </a:r>
                <a:r>
                  <a:rPr lang="de-DE" dirty="0" err="1" smtClean="0"/>
                  <a:t>and</a:t>
                </a:r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r>
                      <a:rPr lang="de-DE" i="1" dirty="0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de-DE" dirty="0" smtClean="0"/>
                  <a:t>: pair on a </a:t>
                </a:r>
                <a:r>
                  <a:rPr lang="de-DE" dirty="0" err="1" smtClean="0"/>
                  <a:t>hysteresis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loop</a:t>
                </a:r>
                <a:endParaRPr lang="de-DE" dirty="0" smtClean="0"/>
              </a:p>
              <a:p>
                <a:pPr lvl="1"/>
                <a:r>
                  <a:rPr lang="de-DE" dirty="0" err="1" smtClean="0"/>
                  <a:t>Distinct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elements</a:t>
                </a:r>
                <a:r>
                  <a:rPr lang="de-DE" dirty="0" smtClean="0"/>
                  <a:t> = </a:t>
                </a:r>
                <a:r>
                  <a:rPr lang="de-DE" dirty="0" err="1" smtClean="0"/>
                  <a:t>distinct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hysteresis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loops</a:t>
                </a:r>
                <a:endParaRPr lang="de-DE" dirty="0"/>
              </a:p>
              <a:p>
                <a:r>
                  <a:rPr lang="de-DE" dirty="0" smtClean="0"/>
                  <a:t> </a:t>
                </a:r>
                <a:r>
                  <a:rPr lang="de-DE" dirty="0" err="1" smtClean="0"/>
                  <a:t>Two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step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approach</a:t>
                </a:r>
                <a:endParaRPr lang="de-DE" dirty="0" smtClean="0"/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de-DE" dirty="0" err="1" smtClean="0"/>
                  <a:t>Static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analysis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with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maximum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current</a:t>
                </a:r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⇒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de-DE" dirty="0" smtClean="0"/>
                  <a:t> </a:t>
                </a: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de-DE" dirty="0" smtClean="0"/>
                  <a:t> </a:t>
                </a:r>
                <a:r>
                  <a:rPr lang="de-DE" dirty="0" err="1" smtClean="0"/>
                  <a:t>estimated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hysteresis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loss</a:t>
                </a:r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de-DE" dirty="0" smtClean="0"/>
                  <a:t>, </a:t>
                </a:r>
                <a:r>
                  <a:rPr lang="de-DE" dirty="0" err="1" smtClean="0"/>
                  <a:t>parameters</a:t>
                </a:r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de-DE" dirty="0" smtClean="0"/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de-DE" dirty="0" smtClean="0"/>
                  <a:t>New material </a:t>
                </a:r>
                <a:r>
                  <a:rPr lang="de-DE" dirty="0" err="1" smtClean="0"/>
                  <a:t>model</a:t>
                </a:r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r>
                      <a:rPr lang="de-DE" b="0" i="1">
                        <a:latin typeface="Cambria Math"/>
                      </a:rPr>
                      <m:t>𝐻</m:t>
                    </m:r>
                    <m:r>
                      <a:rPr lang="de-DE" b="0">
                        <a:latin typeface="Cambria Math"/>
                      </a:rPr>
                      <m:t>=</m:t>
                    </m:r>
                    <m:r>
                      <a:rPr lang="de-DE" b="0" i="1">
                        <a:latin typeface="Cambria Math"/>
                      </a:rPr>
                      <m:t>𝜈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de-DE" b="0" i="1">
                        <a:latin typeface="Cambria Math"/>
                      </a:rPr>
                      <m:t>𝐵</m:t>
                    </m:r>
                    <m:r>
                      <a:rPr lang="de-DE" b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/>
                          </a:rPr>
                          <m:t>𝜎</m:t>
                        </m:r>
                        <m:sSup>
                          <m:sSup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0" i="1">
                                <a:latin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lang="de-DE" b="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de-DE" b="0" i="1">
                            <a:latin typeface="Cambria Math"/>
                          </a:rPr>
                          <m:t>12</m:t>
                        </m:r>
                      </m:den>
                    </m:f>
                    <m:acc>
                      <m:accPr>
                        <m:chr m:val="̇"/>
                        <m:ctrlPr>
                          <a:rPr lang="de-DE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accPr>
                      <m:e>
                        <m:r>
                          <a:rPr lang="de-DE" b="0" i="1">
                            <a:latin typeface="Cambria Math"/>
                          </a:rPr>
                          <m:t>𝐵</m:t>
                        </m:r>
                      </m:e>
                    </m:acc>
                    <m:r>
                      <a:rPr lang="de-DE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de-DE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acc>
                                      <m:accPr>
                                        <m:chr m:val="̇"/>
                                        <m:ctrlPr>
                                          <a:rPr lang="de-DE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e>
                                    </m:acc>
                                  </m:e>
                                </m:d>
                              </m:e>
                              <m:sup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acc>
                      <m:accPr>
                        <m:chr m:val="̇"/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de-DE" b="0" dirty="0" smtClean="0"/>
                  <a:t>,</a:t>
                </a:r>
              </a:p>
              <a:p>
                <a:r>
                  <a:rPr lang="de-DE" b="0" dirty="0" err="1" smtClean="0"/>
                  <a:t>Modeled</a:t>
                </a:r>
                <a:r>
                  <a:rPr lang="de-DE" b="0" dirty="0" smtClean="0"/>
                  <a:t> </a:t>
                </a:r>
                <a:r>
                  <a:rPr lang="de-DE" b="0" dirty="0" err="1" smtClean="0"/>
                  <a:t>core</a:t>
                </a:r>
                <a:r>
                  <a:rPr lang="de-DE" b="0" dirty="0" smtClean="0"/>
                  <a:t> </a:t>
                </a:r>
                <a:r>
                  <a:rPr lang="de-DE" b="0" dirty="0" err="1" smtClean="0"/>
                  <a:t>loss</a:t>
                </a:r>
                <a:r>
                  <a:rPr lang="de-DE" b="0" dirty="0" smtClean="0"/>
                  <a:t>:</a:t>
                </a:r>
                <a14:m>
                  <m:oMath xmlns:m="http://schemas.openxmlformats.org/officeDocument/2006/math">
                    <m:r>
                      <a:rPr lang="de-DE" b="0" i="0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̇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acc>
                      <m:accPr>
                        <m:chr m:val="̇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de-DE" b="0" i="1" dirty="0" smtClean="0"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̇"/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begChr m:val="|"/>
                        <m:endChr m:val="|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̇"/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</m:d>
                  </m:oMath>
                </a14:m>
                <a:r>
                  <a:rPr lang="de-DE" dirty="0" smtClean="0"/>
                  <a:t> </a:t>
                </a:r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70" t="-162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8D1FA101-7975-4A7A-80DC-A801ED3CCA80}" type="datetime1">
              <a:rPr lang="de-DE" smtClean="0"/>
              <a:t>26.02.2024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Task 3 of </a:t>
            </a:r>
            <a:r>
              <a:rPr lang="en-US" dirty="0" err="1"/>
              <a:t>mmWG</a:t>
            </a:r>
            <a:r>
              <a:rPr lang="en-US" dirty="0"/>
              <a:t> - Dynamic analysis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D2F4C09-65E4-4AD7-8D55-83CBD210ED85}" type="slidenum">
              <a:rPr lang="de-DE" smtClean="0"/>
              <a:t>10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392144" y="2132856"/>
            <a:ext cx="4319480" cy="1447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48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Hysteresis – Parameters &amp; Datasheets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 smtClean="0"/>
                  <a:t>Modeled </a:t>
                </a:r>
                <a:r>
                  <a:rPr lang="de-DE" dirty="0" err="1" smtClean="0"/>
                  <a:t>loss</a:t>
                </a:r>
                <a:r>
                  <a:rPr lang="de-DE" dirty="0"/>
                  <a:t>:</a:t>
                </a:r>
                <a14:m>
                  <m:oMath xmlns:m="http://schemas.openxmlformats.org/officeDocument/2006/math">
                    <m:r>
                      <a:rPr lang="de-DE" b="0" i="0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̇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acc>
                      <m:accPr>
                        <m:chr m:val="̇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de-DE" b="0" i="1" dirty="0" smtClean="0"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̇"/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begChr m:val="|"/>
                        <m:endChr m:val="|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̇"/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</m:d>
                  </m:oMath>
                </a14:m>
                <a:r>
                  <a:rPr lang="de-DE" dirty="0" smtClean="0"/>
                  <a:t> </a:t>
                </a:r>
                <a:endParaRPr lang="de-DE" dirty="0"/>
              </a:p>
              <a:p>
                <a:r>
                  <a:rPr lang="de-DE" dirty="0" smtClean="0"/>
                  <a:t>Datasheet </a:t>
                </a:r>
                <a:r>
                  <a:rPr lang="de-DE" dirty="0" err="1" smtClean="0"/>
                  <a:t>core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loss</a:t>
                </a:r>
                <a:r>
                  <a:rPr lang="de-DE" dirty="0" smtClean="0"/>
                  <a:t>: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acc>
                    <m:r>
                      <a:rPr lang="de-DE" b="0" i="1" smtClean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begChr m:val="|"/>
                            <m:endChr m:val="|"/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sup>
                    </m:sSup>
                  </m:oMath>
                </a14:m>
                <a:endParaRPr lang="de-DE" dirty="0" smtClean="0"/>
              </a:p>
              <a:p>
                <a:pPr lvl="1"/>
                <a:r>
                  <a:rPr lang="de-DE" dirty="0" smtClean="0"/>
                  <a:t>Model </a:t>
                </a:r>
                <a:r>
                  <a:rPr lang="de-DE" dirty="0" err="1" smtClean="0"/>
                  <a:t>fitting</a:t>
                </a:r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⇒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de-DE" dirty="0" smtClean="0"/>
                  <a:t> </a:t>
                </a:r>
              </a:p>
              <a:p>
                <a:pPr lvl="1"/>
                <a:r>
                  <a:rPr lang="de-DE" dirty="0" err="1" smtClean="0"/>
                  <a:t>Worst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case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analysis</a:t>
                </a:r>
                <a:endParaRPr lang="de-DE" dirty="0" smtClean="0"/>
              </a:p>
              <a:p>
                <a:r>
                  <a:rPr lang="de-DE" dirty="0" err="1" smtClean="0"/>
                  <a:t>Required</a:t>
                </a:r>
                <a:r>
                  <a:rPr lang="de-DE" dirty="0" smtClean="0"/>
                  <a:t>: Measurement </a:t>
                </a:r>
                <a:r>
                  <a:rPr lang="de-DE" dirty="0" err="1" smtClean="0"/>
                  <a:t>data</a:t>
                </a:r>
                <a:r>
                  <a:rPr lang="de-DE" dirty="0"/>
                  <a:t> </a:t>
                </a:r>
                <a:r>
                  <a:rPr lang="de-DE" dirty="0" err="1" smtClean="0"/>
                  <a:t>of</a:t>
                </a:r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up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to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 2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T</m:t>
                    </m:r>
                  </m:oMath>
                </a14:m>
                <a:r>
                  <a:rPr lang="de-DE" dirty="0" smtClean="0"/>
                  <a:t>.</a:t>
                </a:r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7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8D1FA101-7975-4A7A-80DC-A801ED3CCA80}" type="datetime1">
              <a:rPr lang="de-DE" smtClean="0"/>
              <a:t>26.02.2024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Task 3 of </a:t>
            </a:r>
            <a:r>
              <a:rPr lang="en-US" dirty="0" err="1"/>
              <a:t>mmWG</a:t>
            </a:r>
            <a:r>
              <a:rPr lang="en-US" dirty="0"/>
              <a:t> - Dynamic analysis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D2F4C09-65E4-4AD7-8D55-83CBD210ED85}" type="slidenum">
              <a:rPr lang="de-DE" smtClean="0"/>
              <a:t>11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992" y="2119456"/>
            <a:ext cx="5975756" cy="422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05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Hysteresis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Preliminary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material </a:t>
            </a:r>
            <a:r>
              <a:rPr lang="de-DE" dirty="0" err="1" smtClean="0"/>
              <a:t>model</a:t>
            </a:r>
            <a:r>
              <a:rPr lang="de-DE" dirty="0" smtClean="0"/>
              <a:t>. Parameter </a:t>
            </a:r>
            <a:r>
              <a:rPr lang="de-DE" dirty="0" err="1" smtClean="0"/>
              <a:t>selection</a:t>
            </a:r>
            <a:r>
              <a:rPr lang="de-DE" dirty="0" smtClean="0"/>
              <a:t> </a:t>
            </a:r>
            <a:r>
              <a:rPr lang="de-DE" dirty="0" err="1" smtClean="0"/>
              <a:t>unphysical</a:t>
            </a:r>
            <a:r>
              <a:rPr lang="de-DE" dirty="0" smtClean="0"/>
              <a:t>. 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8D1FA101-7975-4A7A-80DC-A801ED3CCA80}" type="datetime1">
              <a:rPr lang="de-DE" smtClean="0"/>
              <a:t>26.02.2024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Task 3 of </a:t>
            </a:r>
            <a:r>
              <a:rPr lang="en-US" dirty="0" err="1"/>
              <a:t>mmWG</a:t>
            </a:r>
            <a:r>
              <a:rPr lang="en-US" dirty="0"/>
              <a:t> - Dynamic analysis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D2F4C09-65E4-4AD7-8D55-83CBD210ED85}" type="slidenum">
              <a:rPr lang="de-DE" smtClean="0"/>
              <a:t>12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4072" y="2564904"/>
            <a:ext cx="4902963" cy="377273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00" y="2690020"/>
            <a:ext cx="4638675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12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Pulse Duration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TODO – Quantitative </a:t>
            </a:r>
            <a:r>
              <a:rPr lang="de-DE" dirty="0" err="1" smtClean="0"/>
              <a:t>effect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pulse </a:t>
            </a:r>
            <a:r>
              <a:rPr lang="de-DE" dirty="0" err="1" smtClean="0"/>
              <a:t>duration</a:t>
            </a:r>
            <a:r>
              <a:rPr lang="de-DE" dirty="0" smtClean="0"/>
              <a:t> on </a:t>
            </a:r>
            <a:r>
              <a:rPr lang="de-DE" dirty="0" err="1" smtClean="0"/>
              <a:t>losses</a:t>
            </a: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8D1FA101-7975-4A7A-80DC-A801ED3CCA80}" type="datetime1">
              <a:rPr lang="de-DE" smtClean="0"/>
              <a:t>26.02.2024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Task 3 of </a:t>
            </a:r>
            <a:r>
              <a:rPr lang="en-US" dirty="0" err="1"/>
              <a:t>mmWG</a:t>
            </a:r>
            <a:r>
              <a:rPr lang="en-US" dirty="0"/>
              <a:t> - Dynamic analysis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D2F4C09-65E4-4AD7-8D55-83CBD210ED85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640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 err="1"/>
              <a:t>Overview</a:t>
            </a:r>
            <a:endParaRPr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368872" y="1965224"/>
            <a:ext cx="6168048" cy="450000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de-DE" b="1" dirty="0" err="1"/>
              <a:t>Done</a:t>
            </a:r>
            <a:endParaRPr dirty="0"/>
          </a:p>
          <a:p>
            <a:pPr>
              <a:defRPr/>
            </a:pPr>
            <a:r>
              <a:rPr lang="en-US" dirty="0"/>
              <a:t>Specialized on RCS2 (±1.8 in 1.1ms) Dipoles</a:t>
            </a:r>
            <a:endParaRPr lang="en-GB" dirty="0"/>
          </a:p>
          <a:p>
            <a:pPr>
              <a:defRPr/>
            </a:pPr>
            <a:r>
              <a:rPr lang="en-US" dirty="0"/>
              <a:t>Tools to couple circuit and field model (2D)</a:t>
            </a:r>
          </a:p>
          <a:p>
            <a:pPr lvl="1">
              <a:defRPr/>
            </a:pPr>
            <a:r>
              <a:rPr lang="en-US" dirty="0"/>
              <a:t>Magnet as </a:t>
            </a:r>
            <a:r>
              <a:rPr lang="en-US" dirty="0" smtClean="0"/>
              <a:t>multi-port element</a:t>
            </a:r>
          </a:p>
          <a:p>
            <a:pPr lvl="1">
              <a:defRPr/>
            </a:pPr>
            <a:r>
              <a:rPr lang="en-US" dirty="0" smtClean="0"/>
              <a:t>Supply as ideal current source </a:t>
            </a:r>
            <a:endParaRPr dirty="0"/>
          </a:p>
          <a:p>
            <a:pPr>
              <a:defRPr/>
            </a:pPr>
            <a:r>
              <a:rPr lang="en-US" dirty="0"/>
              <a:t>Results for two magnet models: H-Type and Hourglass</a:t>
            </a:r>
            <a:endParaRPr lang="en-GB" dirty="0"/>
          </a:p>
          <a:p>
            <a:pPr>
              <a:defRPr/>
            </a:pPr>
            <a:r>
              <a:rPr lang="en-US" dirty="0"/>
              <a:t>Eddy current losses via core homogenization</a:t>
            </a:r>
            <a:endParaRPr dirty="0"/>
          </a:p>
          <a:p>
            <a:pPr>
              <a:defRPr/>
            </a:pPr>
            <a:r>
              <a:rPr lang="en-US" i="1" dirty="0"/>
              <a:t>Entire core loss via Steinmetz </a:t>
            </a:r>
            <a:r>
              <a:rPr lang="en-US" i="1" dirty="0" smtClean="0"/>
              <a:t>formula</a:t>
            </a:r>
          </a:p>
          <a:p>
            <a:pPr lvl="1">
              <a:defRPr/>
            </a:pPr>
            <a:r>
              <a:rPr lang="en-US" dirty="0" smtClean="0"/>
              <a:t>Hysteresis description added</a:t>
            </a:r>
            <a:endParaRPr lang="en-GB" dirty="0"/>
          </a:p>
          <a:p>
            <a:pPr marL="0" indent="0">
              <a:buNone/>
              <a:defRPr/>
            </a:pPr>
            <a:endParaRPr lang="de-DE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8D1FA101-7975-4A7A-80DC-A801ED3CCA80}" type="datetime1">
              <a:rPr lang="de-DE"/>
              <a:t>26.02.2024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Task 3 of mmWG - Dynamic analysis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DD2F4C09-65E4-4AD7-8D55-83CBD210ED85}" type="slidenum">
              <a:rPr lang="de-DE"/>
              <a:t>14</a:t>
            </a:fld>
            <a:endParaRPr lang="de-DE"/>
          </a:p>
        </p:txBody>
      </p:sp>
      <p:sp>
        <p:nvSpPr>
          <p:cNvPr id="10" name="Inhaltsplatzhalter 2"/>
          <p:cNvSpPr txBox="1"/>
          <p:nvPr/>
        </p:nvSpPr>
        <p:spPr bwMode="auto">
          <a:xfrm>
            <a:off x="6456040" y="1965224"/>
            <a:ext cx="5688632" cy="450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>
              <a:lnSpc>
                <a:spcPct val="100000"/>
              </a:lnSpc>
              <a:spcBef>
                <a:spcPts val="1000"/>
              </a:spcBef>
              <a:buFont typeface="Wingdings"/>
              <a:buChar char="§"/>
              <a:defRPr sz="20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10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10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10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10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  <a:defRPr/>
            </a:pPr>
            <a:r>
              <a:rPr lang="de-DE" b="1" dirty="0" err="1"/>
              <a:t>To</a:t>
            </a:r>
            <a:r>
              <a:rPr lang="de-DE" b="1" dirty="0"/>
              <a:t> Do</a:t>
            </a:r>
            <a:endParaRPr dirty="0"/>
          </a:p>
          <a:p>
            <a:pPr>
              <a:defRPr/>
            </a:pPr>
            <a:r>
              <a:rPr lang="en-US" dirty="0"/>
              <a:t>Other Dipoles, Quadrupoles</a:t>
            </a:r>
            <a:endParaRPr lang="en-GB" dirty="0"/>
          </a:p>
          <a:p>
            <a:pPr>
              <a:defRPr/>
            </a:pPr>
            <a:r>
              <a:rPr lang="en-US" dirty="0" smtClean="0"/>
              <a:t>Accurate </a:t>
            </a:r>
            <a:r>
              <a:rPr lang="en-US" dirty="0"/>
              <a:t>hysteresis and core loss description</a:t>
            </a:r>
            <a:endParaRPr dirty="0"/>
          </a:p>
          <a:p>
            <a:pPr lvl="1">
              <a:defRPr/>
            </a:pP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Datasheets</a:t>
            </a:r>
            <a:endParaRPr dirty="0"/>
          </a:p>
          <a:p>
            <a:pPr>
              <a:defRPr/>
            </a:pPr>
            <a:r>
              <a:rPr lang="en-GB" dirty="0"/>
              <a:t>Temperature development, cooling</a:t>
            </a:r>
            <a:endParaRPr dirty="0"/>
          </a:p>
          <a:p>
            <a:pPr>
              <a:defRPr/>
            </a:pPr>
            <a:r>
              <a:rPr lang="en-GB" dirty="0"/>
              <a:t>Beam pipe</a:t>
            </a:r>
            <a:endParaRPr dirty="0"/>
          </a:p>
          <a:p>
            <a:pPr>
              <a:defRPr/>
            </a:pPr>
            <a:r>
              <a:rPr lang="en-GB" dirty="0"/>
              <a:t>Forces, stress, coil displacement</a:t>
            </a:r>
            <a:endParaRPr dirty="0"/>
          </a:p>
          <a:p>
            <a:pPr>
              <a:defRPr/>
            </a:pPr>
            <a:r>
              <a:rPr lang="en-GB" dirty="0"/>
              <a:t>End effects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AGENDA</a:t>
            </a:r>
            <a:endParaRPr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6753D6-DF52-456B-A107-3AA96E92D3D1}" type="datetime1">
              <a:rPr lang="de-DE"/>
              <a:t>26.02.2024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Task 3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mmWG</a:t>
            </a:r>
            <a:r>
              <a:rPr lang="de-DE" dirty="0"/>
              <a:t> - Dynamic </a:t>
            </a:r>
            <a:r>
              <a:rPr lang="de-DE" dirty="0" err="1"/>
              <a:t>analysis</a:t>
            </a:r>
            <a:endParaRPr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2F4C09-65E4-4AD7-8D55-83CBD210ED85}" type="slidenum">
              <a:rPr lang="de-DE"/>
              <a:t>2</a:t>
            </a:fld>
            <a:endParaRPr lang="de-DE"/>
          </a:p>
        </p:txBody>
      </p:sp>
      <p:sp>
        <p:nvSpPr>
          <p:cNvPr id="11" name="Textplatzhalter 3"/>
          <p:cNvSpPr txBox="1"/>
          <p:nvPr/>
        </p:nvSpPr>
        <p:spPr bwMode="auto">
          <a:xfrm>
            <a:off x="-24000" y="2663524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>
              <a:lnSpc>
                <a:spcPct val="90000"/>
              </a:lnSpc>
              <a:spcBef>
                <a:spcPts val="1000"/>
              </a:spcBef>
              <a:buFont typeface="Wingdings"/>
              <a:buNone/>
              <a:defRPr sz="4000" spc="4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  <a:defRPr/>
            </a:pPr>
            <a:r>
              <a:rPr lang="de-DE" dirty="0"/>
              <a:t>	1	</a:t>
            </a:r>
            <a:r>
              <a:rPr lang="de-DE" sz="1600" dirty="0">
                <a:latin typeface="+mn-lt"/>
                <a:ea typeface="MS PGothic"/>
              </a:rPr>
              <a:t> </a:t>
            </a:r>
            <a:r>
              <a:rPr lang="de-DE" sz="1800" dirty="0">
                <a:latin typeface="+mn-lt"/>
                <a:ea typeface="MS PGothic"/>
              </a:rPr>
              <a:t>System </a:t>
            </a:r>
            <a:r>
              <a:rPr lang="de-DE" sz="1800" dirty="0" err="1">
                <a:latin typeface="+mn-lt"/>
                <a:ea typeface="MS PGothic"/>
              </a:rPr>
              <a:t>description</a:t>
            </a:r>
            <a:r>
              <a:rPr lang="de-DE" sz="1800" dirty="0">
                <a:latin typeface="+mn-lt"/>
                <a:ea typeface="MS PGothic"/>
              </a:rPr>
              <a:t> and </a:t>
            </a:r>
            <a:r>
              <a:rPr lang="de-DE" sz="1800" dirty="0" err="1">
                <a:latin typeface="+mn-lt"/>
                <a:ea typeface="MS PGothic"/>
              </a:rPr>
              <a:t>constraints</a:t>
            </a:r>
            <a:endParaRPr dirty="0"/>
          </a:p>
        </p:txBody>
      </p:sp>
      <p:sp>
        <p:nvSpPr>
          <p:cNvPr id="12" name="Textplatzhalter 3"/>
          <p:cNvSpPr txBox="1"/>
          <p:nvPr/>
        </p:nvSpPr>
        <p:spPr bwMode="auto">
          <a:xfrm>
            <a:off x="-24000" y="3383644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>
              <a:lnSpc>
                <a:spcPct val="90000"/>
              </a:lnSpc>
              <a:spcBef>
                <a:spcPts val="1000"/>
              </a:spcBef>
              <a:buFont typeface="Wingdings"/>
              <a:buNone/>
              <a:defRPr sz="4000" spc="4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  <a:defRPr/>
            </a:pPr>
            <a:r>
              <a:rPr lang="de-DE" dirty="0"/>
              <a:t>	2	</a:t>
            </a:r>
            <a:r>
              <a:rPr lang="de-DE" sz="1600" dirty="0">
                <a:latin typeface="+mn-lt"/>
                <a:ea typeface="MS PGothic"/>
              </a:rPr>
              <a:t> </a:t>
            </a:r>
            <a:r>
              <a:rPr lang="de-DE" sz="1800" dirty="0" smtClean="0">
                <a:latin typeface="+mn-lt"/>
                <a:ea typeface="MS PGothic"/>
              </a:rPr>
              <a:t>Magnet </a:t>
            </a:r>
            <a:r>
              <a:rPr lang="de-DE" sz="1800" dirty="0" err="1" smtClean="0">
                <a:latin typeface="+mn-lt"/>
                <a:ea typeface="MS PGothic"/>
              </a:rPr>
              <a:t>equations</a:t>
            </a:r>
            <a:endParaRPr dirty="0"/>
          </a:p>
        </p:txBody>
      </p:sp>
      <p:sp>
        <p:nvSpPr>
          <p:cNvPr id="13" name="Textplatzhalter 3"/>
          <p:cNvSpPr txBox="1"/>
          <p:nvPr/>
        </p:nvSpPr>
        <p:spPr bwMode="auto">
          <a:xfrm>
            <a:off x="-24000" y="4103763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>
              <a:lnSpc>
                <a:spcPct val="90000"/>
              </a:lnSpc>
              <a:spcBef>
                <a:spcPts val="1000"/>
              </a:spcBef>
              <a:buFont typeface="Wingdings"/>
              <a:buNone/>
              <a:defRPr sz="4000" spc="4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  <a:defRPr/>
            </a:pPr>
            <a:r>
              <a:rPr lang="de-DE" dirty="0"/>
              <a:t>	3	</a:t>
            </a:r>
            <a:r>
              <a:rPr lang="de-DE" sz="1600" dirty="0">
                <a:latin typeface="+mn-lt"/>
                <a:ea typeface="MS PGothic"/>
              </a:rPr>
              <a:t> </a:t>
            </a:r>
            <a:r>
              <a:rPr lang="de-DE" sz="1800" dirty="0" smtClean="0">
                <a:latin typeface="+mn-lt"/>
                <a:ea typeface="MS PGothic"/>
              </a:rPr>
              <a:t>Surrogate </a:t>
            </a:r>
            <a:r>
              <a:rPr lang="de-DE" sz="1800" dirty="0" err="1">
                <a:latin typeface="+mn-lt"/>
                <a:ea typeface="MS PGothic"/>
              </a:rPr>
              <a:t>p</a:t>
            </a:r>
            <a:r>
              <a:rPr lang="de-DE" sz="1800" dirty="0" err="1" smtClean="0">
                <a:latin typeface="+mn-lt"/>
                <a:ea typeface="MS PGothic"/>
              </a:rPr>
              <a:t>arameter</a:t>
            </a:r>
            <a:r>
              <a:rPr lang="de-DE" sz="1800" dirty="0" smtClean="0">
                <a:latin typeface="+mn-lt"/>
                <a:ea typeface="MS PGothic"/>
              </a:rPr>
              <a:t> </a:t>
            </a:r>
            <a:r>
              <a:rPr lang="de-DE" sz="1800" dirty="0" err="1" smtClean="0">
                <a:latin typeface="+mn-lt"/>
                <a:ea typeface="MS PGothic"/>
              </a:rPr>
              <a:t>estimation</a:t>
            </a:r>
            <a:endParaRPr dirty="0"/>
          </a:p>
        </p:txBody>
      </p:sp>
      <p:sp>
        <p:nvSpPr>
          <p:cNvPr id="14" name="Textplatzhalter 3"/>
          <p:cNvSpPr txBox="1"/>
          <p:nvPr/>
        </p:nvSpPr>
        <p:spPr bwMode="auto">
          <a:xfrm>
            <a:off x="-24000" y="4823882"/>
            <a:ext cx="575996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>
              <a:lnSpc>
                <a:spcPct val="90000"/>
              </a:lnSpc>
              <a:spcBef>
                <a:spcPts val="1000"/>
              </a:spcBef>
              <a:buFont typeface="Wingdings"/>
              <a:buNone/>
              <a:defRPr sz="4000" spc="4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  <a:defRPr/>
            </a:pPr>
            <a:r>
              <a:rPr lang="de-DE" dirty="0"/>
              <a:t>	4	</a:t>
            </a:r>
            <a:r>
              <a:rPr lang="de-DE" sz="1600" dirty="0">
                <a:latin typeface="+mn-lt"/>
                <a:ea typeface="MS PGothic"/>
              </a:rPr>
              <a:t> </a:t>
            </a:r>
            <a:r>
              <a:rPr lang="de-DE" sz="1800" dirty="0" smtClean="0">
                <a:latin typeface="+mn-lt"/>
                <a:ea typeface="MS PGothic"/>
              </a:rPr>
              <a:t>Dynamic </a:t>
            </a:r>
            <a:r>
              <a:rPr lang="de-DE" sz="1800" dirty="0" err="1" smtClean="0">
                <a:latin typeface="+mn-lt"/>
                <a:ea typeface="MS PGothic"/>
              </a:rPr>
              <a:t>losses</a:t>
            </a:r>
            <a:endParaRPr dirty="0"/>
          </a:p>
        </p:txBody>
      </p:sp>
      <p:sp>
        <p:nvSpPr>
          <p:cNvPr id="15" name="Textplatzhalter 3"/>
          <p:cNvSpPr txBox="1"/>
          <p:nvPr/>
        </p:nvSpPr>
        <p:spPr bwMode="auto">
          <a:xfrm>
            <a:off x="-24000" y="5544000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>
              <a:lnSpc>
                <a:spcPct val="90000"/>
              </a:lnSpc>
              <a:spcBef>
                <a:spcPts val="1000"/>
              </a:spcBef>
              <a:buFont typeface="Wingdings"/>
              <a:buNone/>
              <a:defRPr sz="4000" spc="4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  <a:defRPr/>
            </a:pPr>
            <a:r>
              <a:rPr lang="de-DE" dirty="0"/>
              <a:t>	5	</a:t>
            </a:r>
            <a:r>
              <a:rPr lang="de-DE" sz="1600" dirty="0" smtClean="0">
                <a:latin typeface="+mn-lt"/>
                <a:ea typeface="MS PGothic"/>
              </a:rPr>
              <a:t> </a:t>
            </a:r>
            <a:r>
              <a:rPr lang="de-DE" sz="1800" dirty="0" smtClean="0">
                <a:latin typeface="+mn-lt"/>
                <a:ea typeface="MS PGothic"/>
              </a:rPr>
              <a:t>Pulse </a:t>
            </a:r>
            <a:r>
              <a:rPr lang="de-DE" sz="1800" dirty="0" err="1" smtClean="0">
                <a:latin typeface="+mn-lt"/>
                <a:ea typeface="MS PGothic"/>
              </a:rPr>
              <a:t>duration</a:t>
            </a:r>
            <a:endParaRPr dirty="0"/>
          </a:p>
        </p:txBody>
      </p:sp>
      <p:sp>
        <p:nvSpPr>
          <p:cNvPr id="16" name="Textplatzhalter 3"/>
          <p:cNvSpPr txBox="1"/>
          <p:nvPr/>
        </p:nvSpPr>
        <p:spPr bwMode="auto">
          <a:xfrm>
            <a:off x="6023992" y="2663524"/>
            <a:ext cx="4992235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r" defTabSz="914400">
              <a:lnSpc>
                <a:spcPct val="90000"/>
              </a:lnSpc>
              <a:spcBef>
                <a:spcPts val="1000"/>
              </a:spcBef>
              <a:buFont typeface="Wingdings"/>
              <a:buNone/>
              <a:defRPr sz="4000" spc="4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Wingdings"/>
              <a:buChar char="§"/>
              <a:defRPr sz="1800" spc="4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715963" algn="r"/>
                <a:tab pos="984250" algn="l"/>
              </a:tabLst>
              <a:defRPr/>
            </a:pPr>
            <a:r>
              <a:rPr lang="de-DE" dirty="0"/>
              <a:t>	6	</a:t>
            </a:r>
            <a:r>
              <a:rPr lang="de-DE" sz="1600" dirty="0">
                <a:latin typeface="+mn-lt"/>
                <a:ea typeface="MS PGothic"/>
              </a:rPr>
              <a:t> </a:t>
            </a:r>
            <a:r>
              <a:rPr lang="de-DE" sz="1800" dirty="0" err="1">
                <a:latin typeface="+mn-lt"/>
                <a:ea typeface="MS PGothic"/>
              </a:rPr>
              <a:t>Overview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SysTem Description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 dirty="0"/>
              <a:t>Supply </a:t>
            </a:r>
            <a:r>
              <a:rPr lang="de-DE" b="1" dirty="0" err="1"/>
              <a:t>circuit</a:t>
            </a:r>
            <a:r>
              <a:rPr lang="de-DE" dirty="0"/>
              <a:t>: non-linear</a:t>
            </a:r>
            <a:endParaRPr dirty="0"/>
          </a:p>
          <a:p>
            <a:pPr>
              <a:defRPr/>
            </a:pPr>
            <a:r>
              <a:rPr lang="de-DE" b="1" dirty="0"/>
              <a:t>Magnet</a:t>
            </a:r>
            <a:r>
              <a:rPr lang="de-DE" dirty="0"/>
              <a:t>: normal </a:t>
            </a:r>
            <a:r>
              <a:rPr lang="de-DE" dirty="0" err="1"/>
              <a:t>conducting</a:t>
            </a:r>
            <a:r>
              <a:rPr lang="de-DE" dirty="0"/>
              <a:t>, non-linear, </a:t>
            </a:r>
            <a:r>
              <a:rPr lang="de-DE" dirty="0" err="1"/>
              <a:t>hysteretic</a:t>
            </a:r>
            <a:r>
              <a:rPr lang="de-DE" dirty="0"/>
              <a:t> </a:t>
            </a:r>
            <a:endParaRPr dirty="0"/>
          </a:p>
          <a:p>
            <a:pPr>
              <a:defRPr/>
            </a:pPr>
            <a:r>
              <a:rPr lang="de-DE" b="1" dirty="0"/>
              <a:t>Separate design </a:t>
            </a:r>
            <a:r>
              <a:rPr lang="de-DE" b="1" dirty="0" err="1"/>
              <a:t>challenges</a:t>
            </a:r>
            <a:endParaRPr dirty="0"/>
          </a:p>
          <a:p>
            <a:pPr lvl="1">
              <a:defRPr/>
            </a:pPr>
            <a:r>
              <a:rPr lang="de-DE" dirty="0"/>
              <a:t>Supply </a:t>
            </a:r>
            <a:r>
              <a:rPr lang="de-DE" dirty="0" err="1"/>
              <a:t>circuit</a:t>
            </a:r>
            <a:r>
              <a:rPr lang="de-DE" dirty="0"/>
              <a:t> → CERN</a:t>
            </a:r>
            <a:endParaRPr dirty="0"/>
          </a:p>
          <a:p>
            <a:pPr lvl="1">
              <a:defRPr/>
            </a:pPr>
            <a:r>
              <a:rPr lang="de-DE" dirty="0"/>
              <a:t>Magnet → Bologna (</a:t>
            </a:r>
            <a:r>
              <a:rPr lang="de-DE" dirty="0" err="1"/>
              <a:t>Static</a:t>
            </a:r>
            <a:r>
              <a:rPr lang="de-DE" dirty="0"/>
              <a:t>) + Darmstadt (Dynamic)</a:t>
            </a:r>
            <a:endParaRPr dirty="0"/>
          </a:p>
          <a:p>
            <a:pPr>
              <a:defRPr/>
            </a:pPr>
            <a:r>
              <a:rPr lang="de-DE" b="1" dirty="0" err="1"/>
              <a:t>Simplifications</a:t>
            </a:r>
            <a:endParaRPr dirty="0"/>
          </a:p>
          <a:p>
            <a:pPr lvl="1">
              <a:defRPr/>
            </a:pPr>
            <a:r>
              <a:rPr lang="de-DE" dirty="0"/>
              <a:t>Every </a:t>
            </a:r>
            <a:r>
              <a:rPr lang="de-DE" dirty="0" err="1"/>
              <a:t>magnet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one-port</a:t>
            </a:r>
            <a:r>
              <a:rPr lang="de-DE" dirty="0"/>
              <a:t> </a:t>
            </a:r>
            <a:r>
              <a:rPr lang="de-DE" dirty="0" err="1"/>
              <a:t>powered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own </a:t>
            </a:r>
            <a:r>
              <a:rPr lang="de-DE" dirty="0" err="1"/>
              <a:t>supply</a:t>
            </a:r>
            <a:endParaRPr lang="de-DE" dirty="0"/>
          </a:p>
          <a:p>
            <a:pPr lvl="1">
              <a:defRPr/>
            </a:pPr>
            <a:r>
              <a:rPr lang="de-DE" dirty="0"/>
              <a:t>…</a:t>
            </a:r>
            <a:endParaRPr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8D1FA101-7975-4A7A-80DC-A801ED3CCA80}" type="datetime1">
              <a:rPr lang="de-DE"/>
              <a:t>26.02.2024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Task 3 of mmWG - Dynamic analysis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DD2F4C09-65E4-4AD7-8D55-83CBD210ED85}" type="slidenum">
              <a:rPr lang="de-DE"/>
              <a:t>3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298998" y="1980000"/>
            <a:ext cx="2876550" cy="180022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256000" y="4230000"/>
            <a:ext cx="3915831" cy="1639687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 bwMode="auto">
          <a:xfrm>
            <a:off x="8663055" y="5947827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/>
              <a:t>Switched Resonance Cell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Constraints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IMCC Parameters pg 13, 17, 18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11FCAC40-D7A7-4779-92F1-FC7C3F3C3028}" type="datetime1">
              <a:rPr lang="de-DE"/>
              <a:t>26.02.2024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Task 3 of mmWG - Dynamic analysis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DD2F4C09-65E4-4AD7-8D55-83CBD210ED85}" type="slidenum">
              <a:rPr lang="de-DE"/>
              <a:t>4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980914" y="2332637"/>
            <a:ext cx="4093799" cy="183658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56000" y="4468130"/>
            <a:ext cx="4630628" cy="151547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074713" y="1881954"/>
            <a:ext cx="4834269" cy="4447529"/>
          </a:xfrm>
          <a:prstGeom prst="rect">
            <a:avLst/>
          </a:prstGeom>
        </p:spPr>
      </p:pic>
      <p:pic>
        <p:nvPicPr>
          <p:cNvPr id="54" name="Picture 20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67705" y="2332637"/>
            <a:ext cx="2620914" cy="1936998"/>
          </a:xfrm>
          <a:prstGeom prst="rect">
            <a:avLst/>
          </a:prstGeom>
        </p:spPr>
      </p:pic>
      <p:sp>
        <p:nvSpPr>
          <p:cNvPr id="1228636291" name="Rechteck 1228636290"/>
          <p:cNvSpPr/>
          <p:nvPr/>
        </p:nvSpPr>
        <p:spPr bwMode="auto">
          <a:xfrm>
            <a:off x="1487390" y="2344615"/>
            <a:ext cx="1392115" cy="188406"/>
          </a:xfrm>
          <a:prstGeom prst="rect">
            <a:avLst/>
          </a:prstGeom>
          <a:solidFill>
            <a:schemeClr val="accent1">
              <a:alpha val="2499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2870176" name="Rechteck 932870175"/>
          <p:cNvSpPr/>
          <p:nvPr/>
        </p:nvSpPr>
        <p:spPr bwMode="auto">
          <a:xfrm>
            <a:off x="1518791" y="2951703"/>
            <a:ext cx="1318845" cy="429148"/>
          </a:xfrm>
          <a:prstGeom prst="rect">
            <a:avLst/>
          </a:prstGeom>
          <a:solidFill>
            <a:schemeClr val="accent1">
              <a:alpha val="2499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392086" name="Rechteck 822392085"/>
          <p:cNvSpPr/>
          <p:nvPr/>
        </p:nvSpPr>
        <p:spPr bwMode="auto">
          <a:xfrm>
            <a:off x="2408488" y="5285851"/>
            <a:ext cx="1465384" cy="261675"/>
          </a:xfrm>
          <a:prstGeom prst="rect">
            <a:avLst/>
          </a:prstGeom>
          <a:solidFill>
            <a:schemeClr val="accent1">
              <a:alpha val="2499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127944" name="Rechteck 791127943"/>
          <p:cNvSpPr/>
          <p:nvPr/>
        </p:nvSpPr>
        <p:spPr bwMode="auto">
          <a:xfrm>
            <a:off x="8981785" y="2292280"/>
            <a:ext cx="2920302" cy="125604"/>
          </a:xfrm>
          <a:prstGeom prst="rect">
            <a:avLst/>
          </a:prstGeom>
          <a:solidFill>
            <a:schemeClr val="accent1">
              <a:alpha val="2499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636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870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127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9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 err="1" smtClean="0"/>
              <a:t>MAgNET</a:t>
            </a:r>
            <a:r>
              <a:rPr lang="de-DE" dirty="0" smtClean="0"/>
              <a:t> </a:t>
            </a:r>
            <a:r>
              <a:rPr lang="de-DE" dirty="0" err="1" smtClean="0"/>
              <a:t>equations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 bwMode="auto"/>
            <p:txBody>
              <a:bodyPr>
                <a:normAutofit/>
              </a:bodyPr>
              <a:lstStyle/>
              <a:p>
                <a:pPr>
                  <a:defRPr/>
                </a:pPr>
                <a:r>
                  <a:rPr lang="de-DE" dirty="0" smtClean="0">
                    <a:ea typeface="Cambria Math"/>
                  </a:rPr>
                  <a:t>Magnet </a:t>
                </a:r>
                <a:r>
                  <a:rPr lang="de-DE" dirty="0" err="1" smtClean="0">
                    <a:ea typeface="Cambria Math"/>
                  </a:rPr>
                  <a:t>as</a:t>
                </a:r>
                <a:r>
                  <a:rPr lang="de-DE" dirty="0" smtClean="0">
                    <a:ea typeface="Cambria Math"/>
                  </a:rPr>
                  <a:t> N-</a:t>
                </a:r>
                <a:r>
                  <a:rPr lang="de-DE" dirty="0" err="1" smtClean="0">
                    <a:ea typeface="Cambria Math"/>
                  </a:rPr>
                  <a:t>port</a:t>
                </a:r>
                <a:r>
                  <a:rPr lang="de-DE" dirty="0" smtClean="0">
                    <a:ea typeface="Cambria Math"/>
                  </a:rPr>
                  <a:t> </a:t>
                </a:r>
                <a:r>
                  <a:rPr lang="de-DE" dirty="0" err="1" smtClean="0">
                    <a:ea typeface="Cambria Math"/>
                  </a:rPr>
                  <a:t>element</a:t>
                </a:r>
                <a:endParaRPr lang="de-DE" dirty="0" smtClean="0">
                  <a:ea typeface="Cambria Math"/>
                </a:endParaRPr>
              </a:p>
              <a:p>
                <a:pPr lvl="1">
                  <a:defRPr/>
                </a:pPr>
                <a:r>
                  <a:rPr lang="de-DE" dirty="0" err="1" smtClean="0">
                    <a:ea typeface="Cambria Math"/>
                  </a:rPr>
                  <a:t>Unknowns</a:t>
                </a:r>
                <a:r>
                  <a:rPr lang="de-DE" dirty="0" smtClean="0">
                    <a:ea typeface="Cambria Math"/>
                  </a:rPr>
                  <a:t>: </a:t>
                </a:r>
              </a:p>
              <a:p>
                <a:pPr lvl="2">
                  <a:defRPr/>
                </a:pPr>
                <a:r>
                  <a:rPr lang="de-DE" dirty="0" smtClean="0">
                    <a:ea typeface="Cambria Math"/>
                  </a:rPr>
                  <a:t>N </a:t>
                </a:r>
                <a:r>
                  <a:rPr lang="de-DE" dirty="0" err="1">
                    <a:ea typeface="Cambria Math"/>
                  </a:rPr>
                  <a:t>v</a:t>
                </a:r>
                <a:r>
                  <a:rPr lang="de-DE" dirty="0" err="1" smtClean="0">
                    <a:ea typeface="Cambria Math"/>
                  </a:rPr>
                  <a:t>oltages</a:t>
                </a:r>
                <a:r>
                  <a:rPr lang="de-DE" dirty="0" smtClean="0">
                    <a:ea typeface="Cambria Math"/>
                  </a:rPr>
                  <a:t>,</a:t>
                </a:r>
              </a:p>
              <a:p>
                <a:pPr lvl="2">
                  <a:defRPr/>
                </a:pPr>
                <a:r>
                  <a:rPr lang="de-DE" dirty="0" smtClean="0">
                    <a:ea typeface="Cambria Math"/>
                  </a:rPr>
                  <a:t>N </a:t>
                </a:r>
                <a:r>
                  <a:rPr lang="de-DE" dirty="0" err="1" smtClean="0">
                    <a:ea typeface="Cambria Math"/>
                  </a:rPr>
                  <a:t>currents</a:t>
                </a:r>
                <a:r>
                  <a:rPr lang="de-DE" dirty="0" smtClean="0">
                    <a:ea typeface="Cambria Math"/>
                  </a:rPr>
                  <a:t>,</a:t>
                </a:r>
              </a:p>
              <a:p>
                <a:pPr lvl="2">
                  <a:defRPr/>
                </a:pPr>
                <a:r>
                  <a:rPr lang="de-DE" dirty="0" err="1" smtClean="0">
                    <a:ea typeface="Cambria Math"/>
                  </a:rPr>
                  <a:t>Magnetic</a:t>
                </a:r>
                <a:r>
                  <a:rPr lang="de-DE" dirty="0" smtClean="0">
                    <a:ea typeface="Cambria Math"/>
                  </a:rPr>
                  <a:t> </a:t>
                </a:r>
                <a:r>
                  <a:rPr lang="de-DE" dirty="0" err="1" smtClean="0">
                    <a:ea typeface="Cambria Math"/>
                  </a:rPr>
                  <a:t>vector</a:t>
                </a:r>
                <a:r>
                  <a:rPr lang="de-DE" dirty="0">
                    <a:ea typeface="Cambria Math"/>
                  </a:rPr>
                  <a:t> </a:t>
                </a:r>
                <a:r>
                  <a:rPr lang="de-DE" dirty="0" smtClean="0">
                    <a:ea typeface="Cambria Math"/>
                  </a:rPr>
                  <a:t>potential (DOFs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  <a:ea typeface="Cambria Math"/>
                      </a:rPr>
                      <m:t>≫</m:t>
                    </m:r>
                  </m:oMath>
                </a14:m>
                <a:r>
                  <a:rPr lang="de-DE" dirty="0" smtClean="0">
                    <a:ea typeface="Cambria Math"/>
                  </a:rPr>
                  <a:t> N)</a:t>
                </a:r>
              </a:p>
              <a:p>
                <a:pPr lvl="1">
                  <a:defRPr/>
                </a:pPr>
                <a:r>
                  <a:rPr lang="de-DE" dirty="0" smtClean="0">
                    <a:ea typeface="Cambria Math"/>
                  </a:rPr>
                  <a:t>N </a:t>
                </a:r>
                <a:r>
                  <a:rPr lang="de-DE" dirty="0" err="1" smtClean="0">
                    <a:ea typeface="Cambria Math"/>
                  </a:rPr>
                  <a:t>source</a:t>
                </a:r>
                <a:r>
                  <a:rPr lang="de-DE" dirty="0" smtClean="0">
                    <a:ea typeface="Cambria Math"/>
                  </a:rPr>
                  <a:t> </a:t>
                </a:r>
                <a:r>
                  <a:rPr lang="de-DE" dirty="0" err="1" smtClean="0">
                    <a:ea typeface="Cambria Math"/>
                  </a:rPr>
                  <a:t>equations</a:t>
                </a:r>
                <a:r>
                  <a:rPr lang="de-DE" dirty="0" smtClean="0">
                    <a:ea typeface="Cambria Math"/>
                  </a:rPr>
                  <a:t> </a:t>
                </a:r>
                <a:r>
                  <a:rPr lang="de-DE" dirty="0" err="1" smtClean="0">
                    <a:ea typeface="Cambria Math"/>
                  </a:rPr>
                  <a:t>required</a:t>
                </a:r>
                <a:r>
                  <a:rPr lang="de-DE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  <a:ea typeface="Cambria Math"/>
                      </a:rPr>
                      <m:t>⇒</m:t>
                    </m:r>
                  </m:oMath>
                </a14:m>
                <a:r>
                  <a:rPr lang="de-DE" dirty="0" smtClean="0">
                    <a:ea typeface="Cambria Math"/>
                  </a:rPr>
                  <a:t> Current sources</a:t>
                </a:r>
              </a:p>
              <a:p>
                <a:pPr>
                  <a:defRPr/>
                </a:pPr>
                <a:r>
                  <a:rPr lang="de-DE" b="0" dirty="0" smtClean="0"/>
                  <a:t>Transient: 		</a:t>
                </a:r>
                <a14:m>
                  <m:oMath xmlns:m="http://schemas.openxmlformats.org/officeDocument/2006/math">
                    <m:r>
                      <a:rPr lang="de-DE" b="1" i="1">
                        <a:latin typeface="Cambria Math"/>
                      </a:rPr>
                      <m:t>𝑴</m:t>
                    </m:r>
                    <m:acc>
                      <m:accPr>
                        <m:chr m:val="̇"/>
                        <m:ctrlPr>
                          <a:rPr lang="de-DE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accPr>
                      <m:e>
                        <m:r>
                          <a:rPr lang="de-DE" b="1" i="1">
                            <a:latin typeface="Cambria Math"/>
                          </a:rPr>
                          <m:t>𝒚</m:t>
                        </m:r>
                      </m:e>
                    </m:acc>
                    <m:r>
                      <a:rPr lang="de-DE" i="1">
                        <a:latin typeface="Cambria Math"/>
                      </a:rPr>
                      <m:t>+</m:t>
                    </m:r>
                    <m:r>
                      <a:rPr lang="de-DE" b="1" i="1">
                        <a:latin typeface="Cambria Math"/>
                      </a:rPr>
                      <m:t>𝑲𝒚</m:t>
                    </m:r>
                    <m:r>
                      <a:rPr lang="de-DE" i="1">
                        <a:latin typeface="Cambria Math"/>
                      </a:rPr>
                      <m:t>=</m:t>
                    </m:r>
                    <m:r>
                      <a:rPr lang="de-DE" b="1" i="1">
                        <a:latin typeface="Cambria Math"/>
                      </a:rPr>
                      <m:t>𝒔</m:t>
                    </m:r>
                  </m:oMath>
                </a14:m>
                <a:r>
                  <a:rPr lang="de-DE" dirty="0" smtClean="0"/>
                  <a:t>, 	 </a:t>
                </a:r>
                <a14:m>
                  <m:oMath xmlns:m="http://schemas.openxmlformats.org/officeDocument/2006/math">
                    <m:r>
                      <a:rPr lang="de-DE">
                        <a:latin typeface="Cambria Math"/>
                      </a:rPr>
                      <m:t>𝐻</m:t>
                    </m:r>
                    <m:r>
                      <a:rPr lang="de-DE">
                        <a:latin typeface="Cambria Math"/>
                      </a:rPr>
                      <m:t>=</m:t>
                    </m:r>
                    <m:r>
                      <a:rPr lang="de-DE">
                        <a:latin typeface="Cambria Math"/>
                      </a:rPr>
                      <m:t>𝜈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de-DE">
                        <a:latin typeface="Cambria Math"/>
                      </a:rPr>
                      <m:t>𝐵</m:t>
                    </m:r>
                    <m:r>
                      <a:rPr lang="de-DE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</a:rPr>
                          <m:t>𝜎</m:t>
                        </m:r>
                        <m:sSup>
                          <m:sSup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>
                                <a:latin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lang="de-DE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de-DE">
                            <a:latin typeface="Cambria Math"/>
                          </a:rPr>
                          <m:t>12</m:t>
                        </m:r>
                      </m:den>
                    </m:f>
                    <m:acc>
                      <m:accPr>
                        <m:chr m:val="̇"/>
                        <m:ctrlPr>
                          <a:rPr lang="de-DE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accPr>
                      <m:e>
                        <m:r>
                          <a:rPr lang="de-DE">
                            <a:latin typeface="Cambria Math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GB" dirty="0" smtClean="0"/>
                  <a:t>, 	</a:t>
                </a:r>
                <a14:m>
                  <m:oMath xmlns:m="http://schemas.openxmlformats.org/officeDocument/2006/math">
                    <m:r>
                      <a:rPr lang="de-DE">
                        <a:latin typeface="Cambria Math"/>
                      </a:rPr>
                      <m:t>𝐽</m:t>
                    </m:r>
                    <m:r>
                      <a:rPr lang="de-DE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sSubPr>
                      <m:e>
                        <m:r>
                          <a:rPr lang="de-DE">
                            <a:latin typeface="Cambria Math"/>
                          </a:rPr>
                          <m:t>𝐽</m:t>
                        </m:r>
                      </m:e>
                      <m:sub>
                        <m:r>
                          <a:rPr lang="de-DE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de-DE">
                        <a:latin typeface="Cambria Math"/>
                      </a:rPr>
                      <m:t>−</m:t>
                    </m:r>
                    <m:r>
                      <a:rPr lang="de-DE">
                        <a:latin typeface="Cambria Math"/>
                      </a:rPr>
                      <m:t>𝜎</m:t>
                    </m:r>
                    <m:acc>
                      <m:accPr>
                        <m:chr m:val="̇"/>
                        <m:ctrlPr>
                          <a:rPr lang="de-DE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accPr>
                      <m:e>
                        <m:r>
                          <a:rPr lang="de-DE">
                            <a:latin typeface="Cambria Math"/>
                          </a:rPr>
                          <m:t>𝐴</m:t>
                        </m:r>
                      </m:e>
                    </m:acc>
                  </m:oMath>
                </a14:m>
                <a:endParaRPr lang="de-DE" dirty="0" smtClean="0"/>
              </a:p>
              <a:p>
                <a:pPr lvl="1"/>
                <a:r>
                  <a:rPr lang="de-DE" dirty="0"/>
                  <a:t>Static:</a:t>
                </a:r>
                <a:r>
                  <a:rPr lang="de-DE" dirty="0" smtClean="0"/>
                  <a:t>		</a:t>
                </a:r>
                <a14:m>
                  <m:oMath xmlns:m="http://schemas.openxmlformats.org/officeDocument/2006/math">
                    <m:r>
                      <a:rPr lang="de-DE" b="1" i="1">
                        <a:latin typeface="Cambria Math"/>
                      </a:rPr>
                      <m:t>𝑲𝒚</m:t>
                    </m:r>
                    <m:r>
                      <a:rPr lang="de-DE" i="1">
                        <a:latin typeface="Cambria Math"/>
                      </a:rPr>
                      <m:t>=</m:t>
                    </m:r>
                    <m:r>
                      <a:rPr lang="de-DE" b="1" i="1">
                        <a:latin typeface="Cambria Math"/>
                      </a:rPr>
                      <m:t>𝒔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de-DE" dirty="0" smtClean="0"/>
                  <a:t>		 </a:t>
                </a:r>
                <a14:m>
                  <m:oMath xmlns:m="http://schemas.openxmlformats.org/officeDocument/2006/math">
                    <m:r>
                      <a:rPr lang="de-DE" smtClean="0">
                        <a:latin typeface="Cambria Math"/>
                      </a:rPr>
                      <m:t>𝐻</m:t>
                    </m:r>
                    <m:r>
                      <a:rPr lang="de-DE">
                        <a:latin typeface="Cambria Math"/>
                      </a:rPr>
                      <m:t>=</m:t>
                    </m:r>
                    <m:r>
                      <a:rPr lang="de-DE">
                        <a:latin typeface="Cambria Math"/>
                      </a:rPr>
                      <m:t>𝜈</m:t>
                    </m:r>
                    <m:r>
                      <a:rPr lang="de-DE">
                        <a:latin typeface="Cambria Math"/>
                      </a:rPr>
                      <m:t>(</m:t>
                    </m:r>
                    <m:r>
                      <a:rPr lang="de-DE">
                        <a:latin typeface="Cambria Math"/>
                      </a:rPr>
                      <m:t>𝐵</m:t>
                    </m:r>
                    <m:r>
                      <a:rPr lang="de-DE">
                        <a:latin typeface="Cambria Math"/>
                      </a:rPr>
                      <m:t>)</m:t>
                    </m:r>
                    <m:r>
                      <a:rPr lang="de-DE">
                        <a:latin typeface="Cambria Math"/>
                      </a:rPr>
                      <m:t>𝐵</m:t>
                    </m:r>
                  </m:oMath>
                </a14:m>
                <a:r>
                  <a:rPr lang="de-DE" dirty="0" smtClean="0"/>
                  <a:t>, 		</a:t>
                </a:r>
                <a14:m>
                  <m:oMath xmlns:m="http://schemas.openxmlformats.org/officeDocument/2006/math">
                    <m:r>
                      <a:rPr lang="de-DE">
                        <a:latin typeface="Cambria Math"/>
                      </a:rPr>
                      <m:t>𝐽</m:t>
                    </m:r>
                    <m:r>
                      <a:rPr lang="de-DE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sSubPr>
                      <m:e>
                        <m:r>
                          <a:rPr lang="de-DE">
                            <a:latin typeface="Cambria Math"/>
                          </a:rPr>
                          <m:t>𝐽</m:t>
                        </m:r>
                      </m:e>
                      <m:sub>
                        <m:r>
                          <a:rPr lang="de-DE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endParaRPr lang="de-DE" dirty="0" smtClean="0"/>
              </a:p>
              <a:p>
                <a:pPr lvl="1"/>
                <a:r>
                  <a:rPr lang="de-DE" dirty="0" err="1" smtClean="0"/>
                  <a:t>Harmonic</a:t>
                </a:r>
                <a:r>
                  <a:rPr lang="de-DE" dirty="0" smtClean="0"/>
                  <a:t>:	           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𝑗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𝜔</m:t>
                    </m:r>
                    <m:r>
                      <a:rPr lang="de-DE" b="1" i="1">
                        <a:latin typeface="Cambria Math" panose="02040503050406030204" pitchFamily="18" charset="0"/>
                      </a:rPr>
                      <m:t>𝑴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b="1" i="1">
                        <a:latin typeface="Cambria Math"/>
                      </a:rPr>
                      <m:t>𝑲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de-DE" b="1" i="1">
                        <a:latin typeface="Cambria Math"/>
                      </a:rPr>
                      <m:t>𝒚</m:t>
                    </m:r>
                    <m:r>
                      <a:rPr lang="de-DE" i="1">
                        <a:latin typeface="Cambria Math"/>
                      </a:rPr>
                      <m:t>=</m:t>
                    </m:r>
                    <m:r>
                      <a:rPr lang="de-DE" b="1" i="1">
                        <a:latin typeface="Cambria Math"/>
                      </a:rPr>
                      <m:t>𝒔</m:t>
                    </m:r>
                  </m:oMath>
                </a14:m>
                <a:r>
                  <a:rPr lang="de-DE" dirty="0" smtClean="0"/>
                  <a:t>,	 </a:t>
                </a:r>
                <a14:m>
                  <m:oMath xmlns:m="http://schemas.openxmlformats.org/officeDocument/2006/math">
                    <m:r>
                      <a:rPr lang="de-DE">
                        <a:latin typeface="Cambria Math"/>
                      </a:rPr>
                      <m:t>𝐻</m:t>
                    </m:r>
                    <m:r>
                      <a:rPr lang="de-DE">
                        <a:latin typeface="Cambria Math"/>
                      </a:rPr>
                      <m:t>=</m:t>
                    </m:r>
                    <m:r>
                      <a:rPr lang="de-DE">
                        <a:latin typeface="Cambria Math"/>
                      </a:rPr>
                      <m:t>𝜈</m:t>
                    </m:r>
                    <m:r>
                      <a:rPr lang="de-DE">
                        <a:latin typeface="Cambria Math"/>
                      </a:rPr>
                      <m:t>(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de-DE">
                        <a:latin typeface="Cambria Math"/>
                      </a:rPr>
                      <m:t>)</m:t>
                    </m:r>
                    <m:r>
                      <a:rPr lang="de-DE">
                        <a:latin typeface="Cambria Math"/>
                      </a:rPr>
                      <m:t>𝐵</m:t>
                    </m:r>
                  </m:oMath>
                </a14:m>
                <a:r>
                  <a:rPr lang="de-DE" dirty="0"/>
                  <a:t>, 	</a:t>
                </a:r>
                <a:r>
                  <a:rPr lang="de-DE" dirty="0" smtClean="0"/>
                  <a:t>	</a:t>
                </a:r>
                <a14:m>
                  <m:oMath xmlns:m="http://schemas.openxmlformats.org/officeDocument/2006/math">
                    <m:r>
                      <a:rPr lang="de-DE">
                        <a:latin typeface="Cambria Math"/>
                      </a:rPr>
                      <m:t>𝐽</m:t>
                    </m:r>
                    <m:r>
                      <a:rPr lang="de-DE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sSubPr>
                      <m:e>
                        <m:r>
                          <a:rPr lang="de-DE">
                            <a:latin typeface="Cambria Math"/>
                          </a:rPr>
                          <m:t>𝐽</m:t>
                        </m:r>
                      </m:e>
                      <m:sub>
                        <m:r>
                          <a:rPr lang="de-DE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𝜔𝜎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de-DE" dirty="0"/>
              </a:p>
              <a:p>
                <a:pPr marL="0" indent="0">
                  <a:buNone/>
                  <a:defRPr/>
                </a:pPr>
                <a:endParaRPr lang="de-DE" dirty="0" smtClean="0"/>
              </a:p>
              <a:p>
                <a:pPr lvl="1">
                  <a:defRPr/>
                </a:pPr>
                <a:endParaRPr lang="de-DE" dirty="0" smtClean="0"/>
              </a:p>
              <a:p>
                <a:pPr marL="0" indent="0">
                  <a:buNone/>
                  <a:defRPr/>
                </a:pPr>
                <a:endParaRPr lang="de-DE" dirty="0"/>
              </a:p>
              <a:p>
                <a:pPr marL="0" indent="0">
                  <a:buNone/>
                  <a:defRPr/>
                </a:pPr>
                <a:endParaRPr lang="de-DE" dirty="0"/>
              </a:p>
              <a:p>
                <a:pPr>
                  <a:defRPr/>
                </a:pPr>
                <a:endParaRPr lang="de-DE" dirty="0">
                  <a:ea typeface="Cambria Math"/>
                </a:endParaRPr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blipFill>
                <a:blip r:embed="rId2"/>
                <a:stretch>
                  <a:fillRect l="-1270" t="-162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11FCAC40-D7A7-4779-92F1-FC7C3F3C3028}" type="datetime1">
              <a:rPr lang="de-DE"/>
              <a:t>26.02.2024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Task 3 of mmWG - Dynamic analysis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DD2F4C09-65E4-4AD7-8D55-83CBD210ED85}" type="slidenum">
              <a:rPr lang="de-DE"/>
              <a:t>5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3B9D5A2-2592-3744-18A4-DE1A916D66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032104" y="598297"/>
            <a:ext cx="2830945" cy="3612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182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 err="1" smtClean="0"/>
              <a:t>Inductance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Estimation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 bwMode="auto"/>
            <p:txBody>
              <a:bodyPr>
                <a:normAutofit/>
              </a:bodyPr>
              <a:lstStyle/>
              <a:p>
                <a:pPr>
                  <a:defRPr/>
                </a:pPr>
                <a:r>
                  <a:rPr lang="de-DE" b="1" dirty="0"/>
                  <a:t>Inductance </a:t>
                </a:r>
                <a:r>
                  <a:rPr lang="de-DE" dirty="0" err="1"/>
                  <a:t>mainly</a:t>
                </a:r>
                <a:r>
                  <a:rPr lang="de-DE" dirty="0"/>
                  <a:t> </a:t>
                </a:r>
                <a:r>
                  <a:rPr lang="de-DE" dirty="0" err="1"/>
                  <a:t>dependent</a:t>
                </a:r>
                <a:r>
                  <a:rPr lang="de-DE" dirty="0"/>
                  <a:t> on </a:t>
                </a:r>
                <a:r>
                  <a:rPr lang="de-DE" dirty="0" err="1"/>
                  <a:t>current</a:t>
                </a:r>
                <a:endParaRPr lang="de-DE" dirty="0"/>
              </a:p>
              <a:p>
                <a:pPr lvl="1">
                  <a:defRPr/>
                </a:pPr>
                <a:r>
                  <a:rPr lang="de-DE" dirty="0"/>
                  <a:t>Static </a:t>
                </a:r>
                <a:r>
                  <a:rPr lang="de-DE" dirty="0" err="1"/>
                  <a:t>analysis</a:t>
                </a:r>
                <a:endParaRPr lang="de-DE" dirty="0"/>
              </a:p>
              <a:p>
                <a:pPr lvl="1"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Φ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dΦ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Φ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as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magnetic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flux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blipFill>
                <a:blip r:embed="rId2"/>
                <a:stretch>
                  <a:fillRect l="-1270" t="-162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8D1FA101-7975-4A7A-80DC-A801ED3CCA80}" type="datetime1">
              <a:rPr lang="de-DE"/>
              <a:t>26.02.2024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Task 3 of mmWG - Dynamic analysis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DD2F4C09-65E4-4AD7-8D55-83CBD210ED85}" type="slidenum">
              <a:rPr lang="de-DE"/>
              <a:t>6</a:t>
            </a:fld>
            <a:endParaRPr lang="de-DE"/>
          </a:p>
        </p:txBody>
      </p:sp>
      <p:sp>
        <p:nvSpPr>
          <p:cNvPr id="9" name="Textfeld 8"/>
          <p:cNvSpPr txBox="1"/>
          <p:nvPr/>
        </p:nvSpPr>
        <p:spPr bwMode="auto">
          <a:xfrm>
            <a:off x="8617872" y="5996987"/>
            <a:ext cx="3242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dirty="0" smtClean="0"/>
              <a:t>MAP </a:t>
            </a:r>
            <a:r>
              <a:rPr lang="de-DE" dirty="0" err="1" smtClean="0"/>
              <a:t>Hourglass</a:t>
            </a:r>
            <a:r>
              <a:rPr lang="de-DE" dirty="0" smtClean="0"/>
              <a:t> 30x100 mm² </a:t>
            </a:r>
            <a:r>
              <a:rPr lang="de-DE" dirty="0" err="1" smtClean="0"/>
              <a:t>gap</a:t>
            </a:r>
            <a:r>
              <a:rPr lang="de-DE" dirty="0" smtClean="0"/>
              <a:t>, </a:t>
            </a:r>
            <a:r>
              <a:rPr lang="de-DE" dirty="0" err="1" smtClean="0"/>
              <a:t>enlarged</a:t>
            </a:r>
            <a:r>
              <a:rPr lang="de-DE" dirty="0" smtClean="0"/>
              <a:t> </a:t>
            </a:r>
            <a:r>
              <a:rPr lang="de-DE" dirty="0" err="1" smtClean="0"/>
              <a:t>coils</a:t>
            </a:r>
            <a:endParaRPr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83B9D5A2-2592-3744-18A4-DE1A916D66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2022" y="272866"/>
            <a:ext cx="2830945" cy="361279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6240" y="3885656"/>
            <a:ext cx="3027979" cy="2050779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10199858" y="3557776"/>
            <a:ext cx="18357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model_002, </a:t>
            </a:r>
            <a:r>
              <a:rPr lang="de-DE" sz="1000" dirty="0" err="1" smtClean="0"/>
              <a:t>solely</a:t>
            </a:r>
            <a:r>
              <a:rPr lang="de-DE" sz="1000" dirty="0" smtClean="0"/>
              <a:t> M235-35A</a:t>
            </a:r>
            <a:endParaRPr lang="de-DE" sz="1000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504" y="3188960"/>
            <a:ext cx="3991382" cy="3291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47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 smtClean="0"/>
              <a:t>Resistance</a:t>
            </a:r>
            <a:br>
              <a:rPr lang="de-DE" dirty="0" smtClean="0"/>
            </a:br>
            <a:r>
              <a:rPr lang="de-DE" dirty="0" err="1" smtClean="0"/>
              <a:t>Estimation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 bwMode="auto"/>
            <p:txBody>
              <a:bodyPr>
                <a:normAutofit/>
              </a:bodyPr>
              <a:lstStyle/>
              <a:p>
                <a:pPr>
                  <a:defRPr/>
                </a:pPr>
                <a:r>
                  <a:rPr lang="de-DE" b="1" dirty="0" smtClean="0"/>
                  <a:t>Resistance </a:t>
                </a:r>
                <a:r>
                  <a:rPr lang="de-DE" dirty="0" err="1"/>
                  <a:t>mainly</a:t>
                </a:r>
                <a:r>
                  <a:rPr lang="de-DE" dirty="0"/>
                  <a:t> </a:t>
                </a:r>
                <a:r>
                  <a:rPr lang="de-DE" dirty="0" err="1"/>
                  <a:t>dependent</a:t>
                </a:r>
                <a:r>
                  <a:rPr lang="de-DE" dirty="0"/>
                  <a:t> on </a:t>
                </a:r>
                <a:r>
                  <a:rPr lang="de-DE" dirty="0" err="1"/>
                  <a:t>frequency</a:t>
                </a:r>
                <a:endParaRPr lang="de-DE" dirty="0"/>
              </a:p>
              <a:p>
                <a:pPr lvl="1">
                  <a:defRPr/>
                </a:pPr>
                <a:r>
                  <a:rPr lang="de-DE" dirty="0" err="1"/>
                  <a:t>Harmonic</a:t>
                </a:r>
                <a:r>
                  <a:rPr lang="de-DE" dirty="0"/>
                  <a:t> </a:t>
                </a:r>
                <a:r>
                  <a:rPr lang="de-DE" dirty="0" err="1" smtClean="0"/>
                  <a:t>analysis</a:t>
                </a:r>
                <a:endParaRPr lang="de-DE" dirty="0"/>
              </a:p>
              <a:p>
                <a:pPr lvl="1">
                  <a:defRPr/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min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R</m:t>
                        </m:r>
                        <m:r>
                          <a:rPr lang="de-DE" b="0" i="0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lim>
                    </m:limLow>
                    <m:r>
                      <a:rPr lang="de-DE" b="0" i="0" smtClean="0">
                        <a:latin typeface="Cambria Math" panose="02040503050406030204" pitchFamily="18" charset="0"/>
                      </a:rPr>
                      <m:t> |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blipFill>
                <a:blip r:embed="rId2"/>
                <a:stretch>
                  <a:fillRect l="-1270" t="-162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8D1FA101-7975-4A7A-80DC-A801ED3CCA80}" type="datetime1">
              <a:rPr lang="de-DE"/>
              <a:t>26.02.2024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Task 3 of mmWG - Dynamic analysis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DD2F4C09-65E4-4AD7-8D55-83CBD210ED85}" type="slidenum">
              <a:rPr lang="de-DE"/>
              <a:t>7</a:t>
            </a:fld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83B9D5A2-2592-3744-18A4-DE1A916D66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104" y="598297"/>
            <a:ext cx="2830945" cy="361279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408" y="3138490"/>
            <a:ext cx="3816424" cy="3150313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8128" y="4149080"/>
            <a:ext cx="3029975" cy="2054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26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Transient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/>
              <a:t>fitting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 bwMode="auto"/>
            <p:txBody>
              <a:bodyPr>
                <a:normAutofit/>
              </a:bodyPr>
              <a:lstStyle/>
              <a:p>
                <a:pPr>
                  <a:defRPr/>
                </a:pPr>
                <a:r>
                  <a:rPr lang="de-DE" dirty="0" smtClean="0"/>
                  <a:t>Transient </a:t>
                </a:r>
                <a:r>
                  <a:rPr lang="de-DE" dirty="0" err="1"/>
                  <a:t>parameter</a:t>
                </a:r>
                <a:r>
                  <a:rPr lang="de-DE" dirty="0"/>
                  <a:t> </a:t>
                </a:r>
                <a:r>
                  <a:rPr lang="de-DE" dirty="0" err="1"/>
                  <a:t>fitting</a:t>
                </a:r>
                <a:endParaRPr lang="de-DE" dirty="0"/>
              </a:p>
              <a:p>
                <a:pPr lvl="1">
                  <a:defRPr/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de-DE">
                            <a:latin typeface="Cambria Math" panose="02040503050406030204" pitchFamily="18" charset="0"/>
                          </a:rPr>
                          <m:t>min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de-DE">
                            <a:latin typeface="Cambria Math" panose="02040503050406030204" pitchFamily="18" charset="0"/>
                          </a:rPr>
                          <m:t>R</m:t>
                        </m:r>
                        <m:r>
                          <a:rPr lang="de-DE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de-DE">
                            <a:latin typeface="Cambria Math" panose="02040503050406030204" pitchFamily="18" charset="0"/>
                          </a:rPr>
                          <m:t>L</m:t>
                        </m:r>
                      </m:lim>
                    </m:limLow>
                    <m:r>
                      <a:rPr lang="de-DE">
                        <a:latin typeface="Cambria Math" panose="02040503050406030204" pitchFamily="18" charset="0"/>
                      </a:rPr>
                      <m:t> |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de-DE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𝐿</m:t>
                        </m:r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d>
                    <m:r>
                      <a:rPr lang="de-DE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lang="de-DE" dirty="0"/>
              </a:p>
              <a:p>
                <a:pPr>
                  <a:defRPr/>
                </a:pPr>
                <a:r>
                  <a:rPr lang="de-DE" dirty="0" err="1" smtClean="0"/>
                  <a:t>Far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air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gap</a:t>
                </a:r>
                <a:r>
                  <a:rPr lang="de-DE" dirty="0" smtClean="0"/>
                  <a:t>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=13.15µ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=46.60µ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de-DE" dirty="0" smtClean="0"/>
              </a:p>
              <a:p>
                <a:pPr>
                  <a:defRPr/>
                </a:pPr>
                <a:r>
                  <a:rPr lang="de-DE" dirty="0" err="1" smtClean="0"/>
                  <a:t>Near</a:t>
                </a:r>
                <a:r>
                  <a:rPr lang="de-DE" dirty="0" smtClean="0"/>
                  <a:t> </a:t>
                </a:r>
                <a:r>
                  <a:rPr lang="de-DE" dirty="0" err="1"/>
                  <a:t>air</a:t>
                </a:r>
                <a:r>
                  <a:rPr lang="de-DE" dirty="0"/>
                  <a:t> </a:t>
                </a:r>
                <a:r>
                  <a:rPr lang="de-DE" dirty="0" err="1"/>
                  <a:t>gap</a:t>
                </a:r>
                <a:r>
                  <a:rPr lang="de-DE" dirty="0"/>
                  <a:t>: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=13.13µ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>
                            <a:latin typeface="Cambria Math" panose="02040503050406030204" pitchFamily="18" charset="0"/>
                          </a:rPr>
                          <m:t>𝐻</m:t>
                        </m:r>
                      </m:num>
                      <m:den>
                        <m:r>
                          <a:rPr lang="de-DE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de-DE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=41.94µ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DE">
                            <a:latin typeface="Cambria Math" panose="02040503050406030204" pitchFamily="18" charset="0"/>
                          </a:rPr>
                          <m:t>Ω</m:t>
                        </m:r>
                      </m:num>
                      <m:den>
                        <m:r>
                          <a:rPr lang="de-DE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blipFill>
                <a:blip r:embed="rId2"/>
                <a:stretch>
                  <a:fillRect l="-1270" t="-162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8D1FA101-7975-4A7A-80DC-A801ED3CCA80}" type="datetime1">
              <a:rPr lang="de-DE"/>
              <a:t>26.02.2024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Task 3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mmWG</a:t>
            </a:r>
            <a:r>
              <a:rPr lang="de-DE" dirty="0"/>
              <a:t> - Dynamic </a:t>
            </a:r>
            <a:r>
              <a:rPr lang="de-DE" dirty="0" err="1"/>
              <a:t>analysis</a:t>
            </a:r>
            <a:endParaRPr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DD2F4C09-65E4-4AD7-8D55-83CBD210ED85}" type="slidenum">
              <a:rPr lang="de-DE"/>
              <a:t>8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120" y="4005064"/>
            <a:ext cx="2668272" cy="2202557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322" y="4010248"/>
            <a:ext cx="2690671" cy="2221047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7320" y="3947880"/>
            <a:ext cx="3029975" cy="205453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83B9D5A2-2592-3744-18A4-DE1A916D66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6960096" y="253431"/>
            <a:ext cx="2830945" cy="3612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25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Dynamic </a:t>
            </a:r>
            <a:r>
              <a:rPr lang="de-DE" dirty="0" err="1" smtClean="0"/>
              <a:t>losses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de-DE" b="1" dirty="0" err="1" smtClean="0"/>
                  <a:t>Resistive</a:t>
                </a:r>
                <a:r>
                  <a:rPr lang="de-DE" b="1" dirty="0" smtClean="0"/>
                  <a:t> </a:t>
                </a:r>
                <a:r>
                  <a:rPr lang="de-DE" b="1" dirty="0" err="1" smtClean="0"/>
                  <a:t>losses</a:t>
                </a:r>
                <a:r>
                  <a:rPr lang="de-DE" b="1" dirty="0" smtClean="0"/>
                  <a:t> </a:t>
                </a:r>
                <a:r>
                  <a:rPr lang="de-DE" b="1" dirty="0" err="1" smtClean="0"/>
                  <a:t>and</a:t>
                </a:r>
                <a:r>
                  <a:rPr lang="de-DE" b="1" dirty="0" smtClean="0"/>
                  <a:t> </a:t>
                </a:r>
                <a:r>
                  <a:rPr lang="de-DE" b="1" dirty="0" err="1" smtClean="0"/>
                  <a:t>skin</a:t>
                </a:r>
                <a:r>
                  <a:rPr lang="de-DE" b="1" dirty="0" smtClean="0"/>
                  <a:t> </a:t>
                </a:r>
                <a:r>
                  <a:rPr lang="de-DE" b="1" dirty="0" err="1" smtClean="0"/>
                  <a:t>effect</a:t>
                </a:r>
                <a:endParaRPr lang="de-DE" b="1" dirty="0" smtClean="0"/>
              </a:p>
              <a:p>
                <a:pPr lvl="1"/>
                <a:r>
                  <a:rPr lang="de-DE" dirty="0" err="1" smtClean="0"/>
                  <a:t>Fully</a:t>
                </a:r>
                <a:r>
                  <a:rPr lang="de-DE" dirty="0" smtClean="0"/>
                  <a:t> incorporated</a:t>
                </a:r>
                <a:endParaRPr lang="de-DE" dirty="0"/>
              </a:p>
              <a:p>
                <a:r>
                  <a:rPr lang="de-DE" b="1" dirty="0" smtClean="0"/>
                  <a:t>Eddy </a:t>
                </a:r>
                <a:r>
                  <a:rPr lang="de-DE" b="1" dirty="0" err="1" smtClean="0"/>
                  <a:t>current</a:t>
                </a:r>
                <a:r>
                  <a:rPr lang="de-DE" b="1" dirty="0" smtClean="0"/>
                  <a:t> </a:t>
                </a:r>
                <a:r>
                  <a:rPr lang="de-DE" b="1" dirty="0" err="1" smtClean="0"/>
                  <a:t>losses</a:t>
                </a:r>
                <a:endParaRPr lang="de-DE" b="1" dirty="0" smtClean="0"/>
              </a:p>
              <a:p>
                <a:pPr lvl="1"/>
                <a:r>
                  <a:rPr lang="de-DE" dirty="0" smtClean="0"/>
                  <a:t>Non-</a:t>
                </a:r>
                <a:r>
                  <a:rPr lang="de-DE" dirty="0" err="1" smtClean="0"/>
                  <a:t>laminated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structures</a:t>
                </a:r>
                <a:r>
                  <a:rPr lang="de-DE" dirty="0" smtClean="0"/>
                  <a:t>: </a:t>
                </a:r>
                <a:r>
                  <a:rPr lang="de-DE" dirty="0" err="1" smtClean="0"/>
                  <a:t>fully</a:t>
                </a:r>
                <a:r>
                  <a:rPr lang="de-DE" dirty="0" smtClean="0"/>
                  <a:t> incorporated</a:t>
                </a:r>
              </a:p>
              <a:p>
                <a:pPr lvl="1"/>
                <a:r>
                  <a:rPr lang="de-DE" dirty="0" smtClean="0"/>
                  <a:t>Laminates: </a:t>
                </a:r>
                <a:r>
                  <a:rPr lang="de-DE" dirty="0" err="1" smtClean="0"/>
                  <a:t>approximately</a:t>
                </a:r>
                <a:r>
                  <a:rPr lang="de-DE" dirty="0" smtClean="0"/>
                  <a:t> incorporated in material </a:t>
                </a:r>
                <a:r>
                  <a:rPr lang="de-DE" dirty="0" err="1" smtClean="0"/>
                  <a:t>law</a:t>
                </a:r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r>
                      <a:rPr lang="de-DE">
                        <a:latin typeface="Cambria Math"/>
                      </a:rPr>
                      <m:t>𝐻</m:t>
                    </m:r>
                    <m:r>
                      <a:rPr lang="de-DE">
                        <a:latin typeface="Cambria Math"/>
                      </a:rPr>
                      <m:t>=</m:t>
                    </m:r>
                    <m:r>
                      <a:rPr lang="de-DE">
                        <a:latin typeface="Cambria Math"/>
                      </a:rPr>
                      <m:t>𝜈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de-DE">
                        <a:latin typeface="Cambria Math"/>
                      </a:rPr>
                      <m:t>𝐵</m:t>
                    </m:r>
                    <m:r>
                      <a:rPr lang="de-DE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</a:rPr>
                          <m:t>𝜎</m:t>
                        </m:r>
                        <m:sSup>
                          <m:sSup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>
                                <a:latin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lang="de-DE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de-DE">
                            <a:latin typeface="Cambria Math"/>
                          </a:rPr>
                          <m:t>12</m:t>
                        </m:r>
                      </m:den>
                    </m:f>
                    <m:acc>
                      <m:accPr>
                        <m:chr m:val="̇"/>
                        <m:ctrlPr>
                          <a:rPr lang="de-DE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accPr>
                      <m:e>
                        <m:r>
                          <a:rPr lang="de-DE">
                            <a:latin typeface="Cambria Math"/>
                          </a:rPr>
                          <m:t>𝐵</m:t>
                        </m:r>
                      </m:e>
                    </m:acc>
                  </m:oMath>
                </a14:m>
                <a:endParaRPr lang="de-DE" dirty="0" smtClean="0"/>
              </a:p>
              <a:p>
                <a:r>
                  <a:rPr lang="de-DE" b="1" dirty="0" smtClean="0"/>
                  <a:t>Hysteresis </a:t>
                </a:r>
                <a:r>
                  <a:rPr lang="de-DE" b="1" dirty="0" err="1" smtClean="0"/>
                  <a:t>losses</a:t>
                </a:r>
                <a:endParaRPr lang="de-DE" b="1" dirty="0"/>
              </a:p>
              <a:p>
                <a:pPr lvl="1"/>
                <a:r>
                  <a:rPr lang="de-DE" dirty="0" err="1" smtClean="0"/>
                  <a:t>Evaluated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as</a:t>
                </a:r>
                <a:r>
                  <a:rPr lang="de-DE" dirty="0" smtClean="0"/>
                  <a:t> post-</a:t>
                </a:r>
                <a:r>
                  <a:rPr lang="de-DE" dirty="0" err="1" smtClean="0"/>
                  <a:t>process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quantity</a:t>
                </a:r>
                <a:r>
                  <a:rPr lang="de-DE" dirty="0" smtClean="0"/>
                  <a:t>, Steinmetz </a:t>
                </a:r>
                <a:r>
                  <a:rPr lang="de-DE" dirty="0" err="1" smtClean="0"/>
                  <a:t>formula</a:t>
                </a:r>
                <a:r>
                  <a:rPr lang="de-DE" dirty="0" smtClean="0"/>
                  <a:t> </a:t>
                </a:r>
              </a:p>
              <a:p>
                <a:pPr lvl="1"/>
                <a:r>
                  <a:rPr lang="de-DE" dirty="0" err="1" smtClean="0"/>
                  <a:t>Assumption</a:t>
                </a:r>
                <a:r>
                  <a:rPr lang="de-DE" dirty="0" smtClean="0"/>
                  <a:t>: </a:t>
                </a:r>
                <a14:m>
                  <m:oMath xmlns:m="http://schemas.openxmlformats.org/officeDocument/2006/math">
                    <m:r>
                      <a:rPr lang="de-DE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de-DE" dirty="0" smtClean="0"/>
                  <a:t> </a:t>
                </a:r>
                <a:r>
                  <a:rPr lang="de-DE" dirty="0" err="1" smtClean="0"/>
                  <a:t>is</a:t>
                </a:r>
                <a:r>
                  <a:rPr lang="de-DE" dirty="0" smtClean="0"/>
                  <a:t> a </a:t>
                </a:r>
                <a:r>
                  <a:rPr lang="de-DE" dirty="0" err="1" smtClean="0"/>
                  <a:t>sinusoidal</a:t>
                </a:r>
                <a:r>
                  <a:rPr lang="de-DE" dirty="0" smtClean="0"/>
                  <a:t>  </a:t>
                </a:r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70" t="-162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8D1FA101-7975-4A7A-80DC-A801ED3CCA80}" type="datetime1">
              <a:rPr lang="de-DE" smtClean="0"/>
              <a:t>26.02.2024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Task 3 of </a:t>
            </a:r>
            <a:r>
              <a:rPr lang="en-US" dirty="0" err="1"/>
              <a:t>mmWG</a:t>
            </a:r>
            <a:r>
              <a:rPr lang="en-US" dirty="0"/>
              <a:t> - Dynamic analysis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D2F4C09-65E4-4AD7-8D55-83CBD210ED85}" type="slidenum">
              <a:rPr lang="de-DE" smtClean="0"/>
              <a:t>9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1602" y="2204864"/>
            <a:ext cx="3090398" cy="2596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50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TUD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6001A"/>
      </a:accent1>
      <a:accent2>
        <a:srgbClr val="004E8A"/>
      </a:accent2>
      <a:accent3>
        <a:srgbClr val="009CDA"/>
      </a:accent3>
      <a:accent4>
        <a:srgbClr val="00689D"/>
      </a:accent4>
      <a:accent5>
        <a:srgbClr val="B5B5B5"/>
      </a:accent5>
      <a:accent6>
        <a:srgbClr val="535353"/>
      </a:accent6>
      <a:hlink>
        <a:srgbClr val="243572"/>
      </a:hlink>
      <a:folHlink>
        <a:srgbClr val="611C73"/>
      </a:folHlink>
    </a:clrScheme>
    <a:fontScheme name="TU Darmstadt 2023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905</Words>
  <Application>Microsoft Office PowerPoint</Application>
  <DocSecurity>0</DocSecurity>
  <PresentationFormat>Breitbild</PresentationFormat>
  <Paragraphs>135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0" baseType="lpstr">
      <vt:lpstr>MS PGothic</vt:lpstr>
      <vt:lpstr>Arial</vt:lpstr>
      <vt:lpstr>Arial Black</vt:lpstr>
      <vt:lpstr>Cambria Math</vt:lpstr>
      <vt:lpstr>Wingdings</vt:lpstr>
      <vt:lpstr>Template</vt:lpstr>
      <vt:lpstr>Task 3 of mmWG</vt:lpstr>
      <vt:lpstr>AGENDA</vt:lpstr>
      <vt:lpstr>SysTem Description</vt:lpstr>
      <vt:lpstr>Constraints</vt:lpstr>
      <vt:lpstr>MAgNET equations</vt:lpstr>
      <vt:lpstr>Inductance Estimation</vt:lpstr>
      <vt:lpstr>Resistance Estimation</vt:lpstr>
      <vt:lpstr>Transient  parameter fitting</vt:lpstr>
      <vt:lpstr>Dynamic losses</vt:lpstr>
      <vt:lpstr>Hysteresis</vt:lpstr>
      <vt:lpstr>Hysteresis – Parameters &amp; Datasheets</vt:lpstr>
      <vt:lpstr>Hysteresis</vt:lpstr>
      <vt:lpstr>Pulse Duration</vt:lpstr>
      <vt:lpstr>Overview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4</cp:revision>
  <dcterms:created xsi:type="dcterms:W3CDTF">2023-05-22T13:08:19Z</dcterms:created>
  <dcterms:modified xsi:type="dcterms:W3CDTF">2024-02-26T15:48:23Z</dcterms:modified>
  <cp:category/>
  <dc:identifier/>
  <cp:contentStatus/>
  <dc:language/>
  <cp:version/>
</cp:coreProperties>
</file>