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5409C-6877-C651-48E1-93D89AB89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315126-6921-2353-A526-C36CD2CDB5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CADEA-CAA2-5095-BF3B-CF9FB0F70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45F91-10E4-4A79-8B76-B0ED1E2FFC6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71FF54-DE11-4C02-E587-F5AA9469E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E2042-0E44-CBAD-727E-FD1DF48B5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E43-E717-4442-A054-993CA4B82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34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C9B08-C237-BC9B-77DC-C1D2E7480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DE087D-D0D1-E968-25A4-C7D71A46B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376DC-BBFB-A1F6-9A78-E6448F504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45F91-10E4-4A79-8B76-B0ED1E2FFC6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5202E-FC2D-22EF-A4DD-F8047CD47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1BD99-9103-D98C-E44E-76FA0A8A0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E43-E717-4442-A054-993CA4B82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440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20DE30-FEA5-C319-D856-708FF16A28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F004B3-CAF9-184B-802A-2C9839F19C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BC1E90-6FFA-6779-9D1F-88C12CD04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45F91-10E4-4A79-8B76-B0ED1E2FFC6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C63A8-927B-C1CD-070E-8188CADBD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5943A2-E0D2-9CBB-C24A-85FAE0268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E43-E717-4442-A054-993CA4B82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70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7B108-51C6-5E98-B340-65F4FD94C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1EE1B-2CD5-6415-45DE-18DA9CBD55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F357C-E806-E7C1-9F2B-C11053534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45F91-10E4-4A79-8B76-B0ED1E2FFC6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1123E-E6B2-8A94-D149-F87AA21E9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AFD71-FEF7-C839-F6DC-EBBFC79B8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E43-E717-4442-A054-993CA4B82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797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96B42-58E2-DF00-CD69-918C8ADB2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53998-1F79-018A-7B95-FCB87A700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8F0D3-EDCA-976E-1E31-84BD46D47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45F91-10E4-4A79-8B76-B0ED1E2FFC6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CD3FC-A5FE-379C-C7FF-23A61305D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041CF-0D9D-D926-2712-2A84E2BF4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E43-E717-4442-A054-993CA4B82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92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AD796-100E-67DD-9CEA-406642FD2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C6C277-10C9-6DA7-DB25-EA33DA5299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DC5B9F-0202-C107-0096-7CF4CD301F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23C55A-D967-801B-CCF9-D65161F5D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45F91-10E4-4A79-8B76-B0ED1E2FFC6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C487BA-03BE-44A8-F81B-14F4B9BA4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6401FF-BA5F-36C1-90D6-DC034890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E43-E717-4442-A054-993CA4B82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045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D94F8-5613-39B3-3EB5-08663AED8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069D8-6286-5FE5-5B91-DDC9156B0F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D31BC7-DFD1-E29C-90DB-D794BDF6BD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97FEAF-27D9-DCB5-A3F8-209FC24E0F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5D3243-6791-9344-EC26-9F53C11A3C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048D07-A5F4-C827-184D-E03CF9115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45F91-10E4-4A79-8B76-B0ED1E2FFC6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C94BED-5DDF-BEAA-5B6C-044405B07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103A86-1EF8-556E-4B51-DFD78F421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E43-E717-4442-A054-993CA4B82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26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BC7AD-9593-0C63-0579-7B4390D61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ECF979-CFD2-0968-646A-09293F4ED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45F91-10E4-4A79-8B76-B0ED1E2FFC6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37D612-CBCC-61C7-52A1-539742730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8AFF12-2E89-F622-31D8-2F354D6F8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E43-E717-4442-A054-993CA4B82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63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F0F95D-6771-B54F-F77D-2B3F7166F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45F91-10E4-4A79-8B76-B0ED1E2FFC6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15C96A-442B-7332-D322-610D9FDD8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A3EAB1-AB6B-B8A1-DA3C-7CCB401AE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E43-E717-4442-A054-993CA4B82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696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77EE-172F-8F59-F7D4-7B01DBF31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369203-6355-943A-DA3B-D087EC8FF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54D2F8-9551-6C8A-DE6A-BAFA8B6564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7281BB-7846-19F4-2E60-175C3E5C1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45F91-10E4-4A79-8B76-B0ED1E2FFC6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4ACA87-8A74-6ACD-46D2-CD43BF324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E53968-D5BB-0860-833C-2ACA8C7F3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E43-E717-4442-A054-993CA4B82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77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F66FA-EC5E-BD01-6564-3AB0CB417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9EA5A3-09F6-1F63-873F-FF1DB69DAF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1940EA-7A51-042E-A50C-F41AC3AFDB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66E96E-D1AD-E199-5A7C-34A4E96B1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45F91-10E4-4A79-8B76-B0ED1E2FFC6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8F374E-8403-5D16-1B76-E9BE70D00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B75DA7-C662-081D-F63B-590FF34AA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0E43-E717-4442-A054-993CA4B82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784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056E42-68F0-D696-6B49-850928777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DEC6B-A169-B7ED-DF38-ECE66F01E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50576-BFCF-411A-8E65-FF34A3E385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45F91-10E4-4A79-8B76-B0ED1E2FFC6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FCB18-C863-31D2-42BE-5AF5DACACE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9BF7C-B489-33D0-A488-5A003C8CA0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90E43-E717-4442-A054-993CA4B82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31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BF41F-4D9C-7F80-3C55-4FA20993E7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58924"/>
          </a:xfrm>
        </p:spPr>
        <p:txBody>
          <a:bodyPr>
            <a:normAutofit fontScale="90000"/>
          </a:bodyPr>
          <a:lstStyle/>
          <a:p>
            <a:r>
              <a:rPr lang="en-US" dirty="0"/>
              <a:t>HTS Cavity Copper Cold Test S</a:t>
            </a:r>
            <a:r>
              <a:rPr lang="en-US" baseline="-25000" dirty="0"/>
              <a:t>11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9E756B-26A5-F24E-2DE0-8B207B9173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4 MAR 2024</a:t>
            </a:r>
          </a:p>
          <a:p>
            <a:r>
              <a:rPr lang="en-US" dirty="0"/>
              <a:t>Greg P. Le Sage</a:t>
            </a:r>
          </a:p>
        </p:txBody>
      </p:sp>
    </p:spTree>
    <p:extLst>
      <p:ext uri="{BB962C8B-B14F-4D97-AF65-F5344CB8AC3E}">
        <p14:creationId xmlns:p14="http://schemas.microsoft.com/office/powerpoint/2010/main" val="253970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A8E27-1384-9DC4-63FB-F82F19F36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copper spool was made to attach the cavity to the TM</a:t>
            </a:r>
            <a:r>
              <a:rPr lang="en-US" baseline="-25000" dirty="0"/>
              <a:t>01</a:t>
            </a:r>
            <a:r>
              <a:rPr lang="en-US" dirty="0"/>
              <a:t> mode converter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319C3-D1B3-DB96-0411-0B152044A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83123"/>
            <a:ext cx="5025272" cy="1621611"/>
          </a:xfrm>
        </p:spPr>
        <p:txBody>
          <a:bodyPr/>
          <a:lstStyle/>
          <a:p>
            <a:r>
              <a:rPr lang="en-US" dirty="0"/>
              <a:t>Small steps on the faces ensure good electrical contact.</a:t>
            </a:r>
          </a:p>
        </p:txBody>
      </p:sp>
      <p:pic>
        <p:nvPicPr>
          <p:cNvPr id="5" name="Picture 4" descr="A machine on a table&#10;&#10;Description automatically generated">
            <a:extLst>
              <a:ext uri="{FF2B5EF4-FFF2-40B4-BE49-F238E27FC236}">
                <a16:creationId xmlns:a16="http://schemas.microsoft.com/office/drawing/2014/main" id="{36509242-1ECE-5376-78DF-A1B69F534B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330" y="1965149"/>
            <a:ext cx="5025271" cy="4624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145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48641-10B1-F001-E717-0D7F7039D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baseline="-25000" dirty="0"/>
              <a:t>11</a:t>
            </a:r>
            <a:r>
              <a:rPr lang="en-US" dirty="0"/>
              <a:t> measurement was performed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98285-D11A-98AB-D4BB-DC28B914D2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29772"/>
            <a:ext cx="7585953" cy="2020511"/>
          </a:xfrm>
        </p:spPr>
        <p:txBody>
          <a:bodyPr/>
          <a:lstStyle/>
          <a:p>
            <a:r>
              <a:rPr lang="en-US" dirty="0"/>
              <a:t>Maximum number of samples</a:t>
            </a:r>
          </a:p>
          <a:p>
            <a:r>
              <a:rPr lang="en-US" dirty="0"/>
              <a:t>Narrow band calibration</a:t>
            </a:r>
          </a:p>
          <a:p>
            <a:r>
              <a:rPr lang="en-US" dirty="0"/>
              <a:t>Other modes did not move with cavity probing, so they are external and irrelevant.</a:t>
            </a:r>
          </a:p>
        </p:txBody>
      </p:sp>
      <p:pic>
        <p:nvPicPr>
          <p:cNvPr id="5" name="Picture 4" descr="A screen shot of a graph&#10;&#10;Description automatically generated">
            <a:extLst>
              <a:ext uri="{FF2B5EF4-FFF2-40B4-BE49-F238E27FC236}">
                <a16:creationId xmlns:a16="http://schemas.microsoft.com/office/drawing/2014/main" id="{51660BF6-2468-638D-383D-836A011AB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37" y="3846136"/>
            <a:ext cx="3853366" cy="2895636"/>
          </a:xfrm>
          <a:prstGeom prst="rect">
            <a:avLst/>
          </a:prstGeom>
        </p:spPr>
      </p:pic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77BCBCF6-BE15-B140-9A97-D5DFF0A628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680" y="3846136"/>
            <a:ext cx="3853366" cy="2895636"/>
          </a:xfrm>
          <a:prstGeom prst="rect">
            <a:avLst/>
          </a:prstGeom>
        </p:spPr>
      </p:pic>
      <p:pic>
        <p:nvPicPr>
          <p:cNvPr id="9" name="Picture 8" descr="A screen shot of a graph&#10;&#10;Description automatically generated">
            <a:extLst>
              <a:ext uri="{FF2B5EF4-FFF2-40B4-BE49-F238E27FC236}">
                <a16:creationId xmlns:a16="http://schemas.microsoft.com/office/drawing/2014/main" id="{FBDAB392-FB88-2B77-21FB-79EDE7DDFF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823" y="3846136"/>
            <a:ext cx="3853366" cy="289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57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15B12-E0F6-EF26-854D-8A5AD6374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5826"/>
          </a:xfrm>
        </p:spPr>
        <p:txBody>
          <a:bodyPr/>
          <a:lstStyle/>
          <a:p>
            <a:r>
              <a:rPr lang="en-US" dirty="0"/>
              <a:t>Compare measurement to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42521B-699A-6D35-40AA-BE6AA70512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5888"/>
            <a:ext cx="5570069" cy="536755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MATLAB Fit of S</a:t>
            </a:r>
            <a:r>
              <a:rPr lang="en-US" baseline="-25000" dirty="0"/>
              <a:t>11</a:t>
            </a:r>
            <a:r>
              <a:rPr lang="en-US" dirty="0"/>
              <a:t> Data 28 FEB 2024: MEASUREMENT</a:t>
            </a:r>
          </a:p>
          <a:p>
            <a:r>
              <a:rPr lang="en-US" dirty="0"/>
              <a:t>Beta = 0.4321 SE 0.000069394</a:t>
            </a:r>
          </a:p>
          <a:p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en-US" dirty="0"/>
              <a:t> = 13,896.293 SE 3.3289</a:t>
            </a:r>
          </a:p>
          <a:p>
            <a:r>
              <a:rPr lang="en-US" dirty="0"/>
              <a:t>f</a:t>
            </a:r>
            <a:r>
              <a:rPr lang="en-US" baseline="-25000" dirty="0"/>
              <a:t>0</a:t>
            </a:r>
            <a:r>
              <a:rPr lang="en-US" dirty="0"/>
              <a:t> = 11.04188 GHz SE 0.0000000642</a:t>
            </a:r>
          </a:p>
          <a:p>
            <a:r>
              <a:rPr lang="en-US" dirty="0"/>
              <a:t>Q</a:t>
            </a:r>
            <a:r>
              <a:rPr lang="en-US" baseline="-25000" dirty="0"/>
              <a:t>E</a:t>
            </a:r>
            <a:r>
              <a:rPr lang="en-US" dirty="0"/>
              <a:t> = 32,162.916 calculated</a:t>
            </a:r>
          </a:p>
          <a:p>
            <a:r>
              <a:rPr lang="en-US" dirty="0"/>
              <a:t>Q</a:t>
            </a:r>
            <a:r>
              <a:rPr lang="en-US" baseline="-25000" dirty="0"/>
              <a:t>L</a:t>
            </a:r>
            <a:r>
              <a:rPr lang="en-US" dirty="0"/>
              <a:t> = 9,703.712 calculated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HFSS </a:t>
            </a:r>
            <a:r>
              <a:rPr lang="en-US" b="1" dirty="0">
                <a:solidFill>
                  <a:srgbClr val="FF0000"/>
                </a:solidFill>
              </a:rPr>
              <a:t>Eigenmode</a:t>
            </a:r>
            <a:r>
              <a:rPr lang="en-US" dirty="0"/>
              <a:t> SIMULATION</a:t>
            </a:r>
          </a:p>
          <a:p>
            <a:r>
              <a:rPr lang="en-US" dirty="0"/>
              <a:t>Copper Cavity with PML Q</a:t>
            </a:r>
            <a:r>
              <a:rPr lang="en-US" baseline="-25000" dirty="0"/>
              <a:t>L</a:t>
            </a:r>
            <a:r>
              <a:rPr lang="en-US" dirty="0"/>
              <a:t> = 12,058.9 at 11.4278 GHz, </a:t>
            </a:r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f</a:t>
            </a:r>
            <a:r>
              <a:rPr lang="en-US" dirty="0"/>
              <a:t> = 0.0003498</a:t>
            </a:r>
          </a:p>
          <a:p>
            <a:r>
              <a:rPr lang="en-US" dirty="0"/>
              <a:t>PEC Cavity with PML Q</a:t>
            </a:r>
            <a:r>
              <a:rPr lang="en-US" baseline="-25000" dirty="0"/>
              <a:t>E</a:t>
            </a:r>
            <a:r>
              <a:rPr lang="en-US" dirty="0"/>
              <a:t> = 56,148.1 at 11.4282 GHz, </a:t>
            </a:r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f</a:t>
            </a:r>
            <a:r>
              <a:rPr lang="en-US" dirty="0"/>
              <a:t> = 3.67716e-5</a:t>
            </a:r>
          </a:p>
          <a:p>
            <a:r>
              <a:rPr lang="en-US" dirty="0"/>
              <a:t>Copper Cavity with Short Q</a:t>
            </a:r>
            <a:r>
              <a:rPr lang="en-US" baseline="-25000" dirty="0"/>
              <a:t>0</a:t>
            </a:r>
            <a:r>
              <a:rPr lang="en-US" dirty="0"/>
              <a:t> = 15,385.5 at 11.40088 GHz, </a:t>
            </a:r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f</a:t>
            </a:r>
            <a:r>
              <a:rPr lang="en-US" dirty="0"/>
              <a:t> = 0.008132</a:t>
            </a:r>
          </a:p>
          <a:p>
            <a:r>
              <a:rPr lang="en-US" dirty="0"/>
              <a:t>HFSS Beta = Q</a:t>
            </a:r>
            <a:r>
              <a:rPr lang="en-US" baseline="-25000" dirty="0"/>
              <a:t>0</a:t>
            </a:r>
            <a:r>
              <a:rPr lang="en-US" dirty="0"/>
              <a:t>/Q</a:t>
            </a:r>
            <a:r>
              <a:rPr lang="en-US" baseline="-25000" dirty="0"/>
              <a:t>E</a:t>
            </a:r>
            <a:r>
              <a:rPr lang="en-US" dirty="0"/>
              <a:t> = 0.2740</a:t>
            </a:r>
          </a:p>
          <a:p>
            <a:r>
              <a:rPr lang="en-US" dirty="0"/>
              <a:t>|Q</a:t>
            </a:r>
            <a:r>
              <a:rPr lang="en-US" baseline="-25000" dirty="0"/>
              <a:t>L</a:t>
            </a:r>
            <a:r>
              <a:rPr lang="en-US" dirty="0"/>
              <a:t> – (1/Q</a:t>
            </a:r>
            <a:r>
              <a:rPr lang="en-US" baseline="-25000" dirty="0"/>
              <a:t>0</a:t>
            </a:r>
            <a:r>
              <a:rPr lang="en-US" dirty="0"/>
              <a:t> + 1/Q</a:t>
            </a:r>
            <a:r>
              <a:rPr lang="en-US" baseline="-25000" dirty="0"/>
              <a:t>E</a:t>
            </a:r>
            <a:r>
              <a:rPr lang="en-US" dirty="0"/>
              <a:t>)</a:t>
            </a:r>
            <a:r>
              <a:rPr lang="en-US" baseline="30000" dirty="0"/>
              <a:t>-1</a:t>
            </a:r>
            <a:r>
              <a:rPr lang="en-US" dirty="0"/>
              <a:t>| = 17.475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Recall S</a:t>
            </a:r>
            <a:r>
              <a:rPr lang="en-US" baseline="-25000" dirty="0"/>
              <a:t>21</a:t>
            </a:r>
            <a:r>
              <a:rPr lang="en-US" dirty="0"/>
              <a:t> Q</a:t>
            </a:r>
            <a:r>
              <a:rPr lang="en-US" baseline="-25000" dirty="0"/>
              <a:t>0</a:t>
            </a:r>
            <a:r>
              <a:rPr lang="en-US" dirty="0"/>
              <a:t> measurement was 12,800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A graph of a function&#10;&#10;Description automatically generated">
            <a:extLst>
              <a:ext uri="{FF2B5EF4-FFF2-40B4-BE49-F238E27FC236}">
                <a16:creationId xmlns:a16="http://schemas.microsoft.com/office/drawing/2014/main" id="{72A28975-165F-4A64-1FEF-B9E4ECD471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140" y="965950"/>
            <a:ext cx="4034672" cy="3026005"/>
          </a:xfrm>
          <a:prstGeom prst="rect">
            <a:avLst/>
          </a:prstGeom>
        </p:spPr>
      </p:pic>
      <p:pic>
        <p:nvPicPr>
          <p:cNvPr id="7" name="Picture 6" descr="A diagram of a circle with a number of circles&#10;&#10;Description automatically generated with medium confidence">
            <a:extLst>
              <a:ext uri="{FF2B5EF4-FFF2-40B4-BE49-F238E27FC236}">
                <a16:creationId xmlns:a16="http://schemas.microsoft.com/office/drawing/2014/main" id="{1E3E9A23-30F0-6AE0-E316-F16CE05C72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094" y="3979667"/>
            <a:ext cx="3803718" cy="2852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382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834CA-8E0D-4928-0BC1-FF004582D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HFSS modal solution</a:t>
            </a:r>
            <a:br>
              <a:rPr lang="en-US" dirty="0"/>
            </a:br>
            <a:r>
              <a:rPr lang="en-US" dirty="0"/>
              <a:t>(Thanks to the cluster!)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B7AF5-3635-C515-6169-F245DEDD5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692" y="2218466"/>
            <a:ext cx="4931355" cy="4351338"/>
          </a:xfrm>
        </p:spPr>
        <p:txBody>
          <a:bodyPr>
            <a:normAutofit/>
          </a:bodyPr>
          <a:lstStyle/>
          <a:p>
            <a:r>
              <a:rPr lang="en-US" dirty="0"/>
              <a:t>Discrete frequency sweep</a:t>
            </a:r>
          </a:p>
          <a:p>
            <a:r>
              <a:rPr lang="en-US" dirty="0"/>
              <a:t>Use same MATLAB fit</a:t>
            </a:r>
          </a:p>
          <a:p>
            <a:r>
              <a:rPr lang="en-US" dirty="0"/>
              <a:t>Beta = 0.3127 SE 0.000018240</a:t>
            </a:r>
          </a:p>
          <a:p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en-US" dirty="0"/>
              <a:t> = 15,311.27 SE 1.7853e-10</a:t>
            </a:r>
          </a:p>
          <a:p>
            <a:r>
              <a:rPr lang="en-US" dirty="0"/>
              <a:t>f</a:t>
            </a:r>
            <a:r>
              <a:rPr lang="en-US" baseline="-25000" dirty="0"/>
              <a:t>0</a:t>
            </a:r>
            <a:r>
              <a:rPr lang="en-US" dirty="0"/>
              <a:t> = 11.4016 SE 3.0106e-08</a:t>
            </a:r>
          </a:p>
          <a:p>
            <a:r>
              <a:rPr lang="en-US" dirty="0"/>
              <a:t>Q</a:t>
            </a:r>
            <a:r>
              <a:rPr lang="en-US" baseline="-25000" dirty="0"/>
              <a:t>E</a:t>
            </a:r>
            <a:r>
              <a:rPr lang="en-US" dirty="0"/>
              <a:t> = 48,968.74 calculated</a:t>
            </a:r>
          </a:p>
          <a:p>
            <a:r>
              <a:rPr lang="en-US" dirty="0"/>
              <a:t>Q</a:t>
            </a:r>
            <a:r>
              <a:rPr lang="en-US" baseline="-25000" dirty="0"/>
              <a:t>L</a:t>
            </a:r>
            <a:r>
              <a:rPr lang="en-US" dirty="0"/>
              <a:t> = 11,664.18 calculated</a:t>
            </a:r>
          </a:p>
          <a:p>
            <a:r>
              <a:rPr lang="en-US" dirty="0"/>
              <a:t>Beta calc = 0.3127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A diagram of a cylinder&#10;&#10;Description automatically generated">
            <a:extLst>
              <a:ext uri="{FF2B5EF4-FFF2-40B4-BE49-F238E27FC236}">
                <a16:creationId xmlns:a16="http://schemas.microsoft.com/office/drawing/2014/main" id="{AE025031-5011-5DBE-9C77-2CB27B68D2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8" r="26856"/>
          <a:stretch/>
        </p:blipFill>
        <p:spPr>
          <a:xfrm>
            <a:off x="8210746" y="3345042"/>
            <a:ext cx="3899321" cy="3326965"/>
          </a:xfrm>
          <a:prstGeom prst="rect">
            <a:avLst/>
          </a:prstGeom>
        </p:spPr>
      </p:pic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85D76BC3-B8BA-05FD-48F6-FC6C59E42E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080" y="457131"/>
            <a:ext cx="5613228" cy="2568510"/>
          </a:xfrm>
          <a:prstGeom prst="rect">
            <a:avLst/>
          </a:prstGeom>
        </p:spPr>
      </p:pic>
      <p:pic>
        <p:nvPicPr>
          <p:cNvPr id="10" name="Picture 9" descr="A circular diagram with a red circle&#10;&#10;Description automatically generated">
            <a:extLst>
              <a:ext uri="{FF2B5EF4-FFF2-40B4-BE49-F238E27FC236}">
                <a16:creationId xmlns:a16="http://schemas.microsoft.com/office/drawing/2014/main" id="{B334E40A-040A-90CD-05C0-5455F0B6FA7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58" r="26573"/>
          <a:stretch/>
        </p:blipFill>
        <p:spPr>
          <a:xfrm>
            <a:off x="4844374" y="3678388"/>
            <a:ext cx="3084487" cy="2993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442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222</Words>
  <Application>Microsoft Office PowerPoint</Application>
  <PresentationFormat>Widescreen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HTS Cavity Copper Cold Test S11</vt:lpstr>
      <vt:lpstr>A copper spool was made to attach the cavity to the TM01 mode converter</vt:lpstr>
      <vt:lpstr>S11 measurement was performed</vt:lpstr>
      <vt:lpstr>Compare measurement to simulation</vt:lpstr>
      <vt:lpstr>HFSS modal solution (Thanks to the cluster!)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HTS Cavity Copper Cold Test</dc:title>
  <dc:creator>Le Sage, Gregory Peter</dc:creator>
  <cp:lastModifiedBy>Le Sage, Gregory Peter</cp:lastModifiedBy>
  <cp:revision>4</cp:revision>
  <dcterms:created xsi:type="dcterms:W3CDTF">2024-02-29T18:56:48Z</dcterms:created>
  <dcterms:modified xsi:type="dcterms:W3CDTF">2024-03-04T19:53:14Z</dcterms:modified>
</cp:coreProperties>
</file>