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2" r:id="rId2"/>
    <p:sldId id="259" r:id="rId3"/>
    <p:sldId id="270" r:id="rId4"/>
    <p:sldId id="283" r:id="rId5"/>
    <p:sldId id="267" r:id="rId6"/>
    <p:sldId id="290" r:id="rId7"/>
    <p:sldId id="288" r:id="rId8"/>
    <p:sldId id="292" r:id="rId9"/>
    <p:sldId id="294" r:id="rId10"/>
    <p:sldId id="289" r:id="rId11"/>
    <p:sldId id="297" r:id="rId12"/>
    <p:sldId id="296" r:id="rId13"/>
    <p:sldId id="285" r:id="rId14"/>
    <p:sldId id="298" r:id="rId15"/>
    <p:sldId id="286" r:id="rId16"/>
    <p:sldId id="287" r:id="rId17"/>
    <p:sldId id="260" r:id="rId18"/>
    <p:sldId id="284" r:id="rId19"/>
    <p:sldId id="268" r:id="rId20"/>
    <p:sldId id="264" r:id="rId21"/>
    <p:sldId id="266" r:id="rId22"/>
    <p:sldId id="263" r:id="rId23"/>
    <p:sldId id="265" r:id="rId24"/>
    <p:sldId id="261" r:id="rId25"/>
    <p:sldId id="262" r:id="rId26"/>
    <p:sldId id="269" r:id="rId2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/>
    <p:restoredTop sz="95816"/>
  </p:normalViewPr>
  <p:slideViewPr>
    <p:cSldViewPr snapToGrid="0" snapToObjects="1">
      <p:cViewPr varScale="1">
        <p:scale>
          <a:sx n="121" d="100"/>
          <a:sy n="121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288233EC-FA9D-DEAD-59F1-2169EE9E91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B12A84-C04E-5FAD-A969-2503EA99C3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4FD33-BFAB-314D-966F-B004F8D00272}" type="datetimeFigureOut">
              <a:rPr lang="es-ES_tradnl" smtClean="0"/>
              <a:t>18/3/24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DFAB80-941D-3A46-AEDA-97CD7A7B43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_tradnl"/>
              <a:t>N. Fuster-Martínez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F88E7B8-EBB0-C7A8-547F-D680C08464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606BC-92A1-1B41-8208-DAD8062F39D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02967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D010-2C0C-644D-B448-128FFBE32E82}" type="datetimeFigureOut">
              <a:rPr lang="es-ES_tradnl" smtClean="0"/>
              <a:t>18/3/24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_tradnl"/>
              <a:t>N. Fuster-Martínez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CCA84-0086-914A-B985-C321192CFFF6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49953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84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E6E181-3C99-481B-73F2-34533ED0E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FDBB89-150C-04E8-B57E-D80ECDD086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F49AD0-1E1C-8383-AB74-D930EC34B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0FC3-0F93-464F-BC64-B8F839E21B82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7749C8-99A6-A636-EBFD-BC7A4349E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265C9E-C1F4-895D-47D9-C40CA181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82491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B24C44-FD3D-46EB-8C89-5A29DFCC3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2DA90D-3971-80DC-B36A-B6D8C1927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2D07A4-9507-CE8C-BB4B-ABC369421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C5C74-96C2-BE4E-94F1-2FF41FE42C06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44E710-92F5-4D58-EAF4-5C60CE39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671A57-572E-7917-320E-F21A8C7E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555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308549-A426-14F7-A8F0-7905A69A6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17000E4-C6BF-3A11-6B8F-AC88F7DC1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0E5C79-57D1-F414-CDF8-C8A361A1E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BF2E2-F20D-2240-B632-2D23F2E50813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5E3A48-47D7-739B-DB3F-AD76A9BBE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AF9F63-7007-91CA-9904-C2077199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11683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 userDrawn="1"/>
        </p:nvCxnSpPr>
        <p:spPr>
          <a:xfrm>
            <a:off x="-14393" y="1331913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1"/>
          </p:nvPr>
        </p:nvSpPr>
        <p:spPr>
          <a:xfrm>
            <a:off x="6000751" y="6453188"/>
            <a:ext cx="1219200" cy="914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pic>
        <p:nvPicPr>
          <p:cNvPr id="13" name="Imagen 12" descr="Imagen que contiene objeto&#10;&#10;Descripción generada automáticamente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42757" y="204625"/>
            <a:ext cx="2838568" cy="90692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45" y="126242"/>
            <a:ext cx="1626299" cy="1063688"/>
          </a:xfrm>
          <a:prstGeom prst="rect">
            <a:avLst/>
          </a:prstGeom>
        </p:spPr>
      </p:pic>
      <p:pic>
        <p:nvPicPr>
          <p:cNvPr id="15" name="Imagen 14"/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8891239" y="319089"/>
            <a:ext cx="2858135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6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A005FC-2F8E-3C1E-16C0-B598955F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0BBDF6-52AE-48C0-F9A9-6CA5C30F0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F73DCB-32A0-BD8A-00BC-9BECDA9BD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E78-FA9A-4149-B47A-E0F01A2DC6E7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200536-CDBA-C9CA-CF05-BEA9A8F19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4EC576-5ACF-665C-CC66-863164936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741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C9EAD6-11CD-1F53-CD25-8FF08DD6C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4AC5DB-9B5A-8256-D214-C71CDD126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389787-D9DA-BDC4-E8BA-8B4456F8B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AADF-536B-7F4C-BAE1-56CBF71058FE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3A8ADD-AC48-DC54-4871-34821157D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510B4F-3E33-41F7-8384-B9FC4E56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3525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CC024-CCC1-3CEF-4380-F5BA63C9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F4EEE9-7763-6928-ED6A-0D59A4D3D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D3B8B8A-227C-2996-4AE8-6BE3AFD08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12A5FA-0F75-D821-9FE0-EB942264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4AB9-DDB9-334E-B51E-25A9DBE0166D}" type="datetime1">
              <a:rPr lang="es-ES" smtClean="0"/>
              <a:t>18/3/24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A8F1C87-DD16-86DC-F659-925659189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6F68A9-CFC8-31AD-8B69-6932509C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713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CA88F9-63D3-7D32-5C6B-ABAB3536A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CF9161F-2BBE-12EE-B09A-F778CB4A1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3F740BD-1FFC-60F5-F929-5766B7A2D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5CDDEE4-9FE8-A958-96B4-A9547AC56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8C2D43-0000-5948-5227-96D9003C3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FD6F2EA-D275-6DE4-292C-705C0D9AF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E899-1D69-D541-81B2-47256AAB032C}" type="datetime1">
              <a:rPr lang="es-ES" smtClean="0"/>
              <a:t>18/3/24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F754A40-3343-0A73-ED7E-C61DC25AC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3A65551-3EE8-AD98-2891-FC326D40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271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BF4D3B-02AD-70A9-A60F-004CE7BCF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D538330-9DE4-FE3B-A0C2-F258C423B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881E-8E43-A94E-9725-89DA47445D23}" type="datetime1">
              <a:rPr lang="es-ES" smtClean="0"/>
              <a:t>18/3/24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5FE300D-15E3-8EBE-CB89-5CD1FAC89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E6716E0-820E-2BB9-4AAB-4DB678C7E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6897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38A150C-3CFE-4415-DEB4-50BDA89B4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1F14-A548-4442-88FF-C696F216CE7C}" type="datetime1">
              <a:rPr lang="es-ES" smtClean="0"/>
              <a:t>18/3/24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BDE1EA7-1DC7-71B6-62EB-8B1CC1BC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4F47716-FD1A-C61E-1F41-454BFAEE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629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5C4ED6-08F1-D5C1-F132-C52DE06ED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793508-F2BB-155D-B95E-43B55FCD4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ED6E65C-A5C8-E3EA-EA75-C53353D6F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0426CA-BD57-72ED-8F76-2A29C91B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BE6E-BEDF-CC43-B07E-72EABB7CFE7A}" type="datetime1">
              <a:rPr lang="es-ES" smtClean="0"/>
              <a:t>18/3/24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185676-14AC-705F-E5E5-ABC176ABE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B506DE-22D6-473B-E643-62C71E6A2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941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876D7C-F4E7-822B-C325-ACE7F9283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5149B26-7323-8D58-B14D-DA5660701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D79D5B-E5D7-86E3-C529-0D56BF9AD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8B93ACD-F712-F924-1D88-2781E72FE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132C-08A3-0A4E-9695-A106E81E7B59}" type="datetime1">
              <a:rPr lang="es-ES" smtClean="0"/>
              <a:t>18/3/24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47D83C-B435-E8EA-21A7-A7280B18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CLIC Project meeting - 12/05/2022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CAEF0C-BF83-7F3F-FB9C-E59A3A6C7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098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07E882D-9250-F5A3-C25C-17A3EAC91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1FF56F-9709-8F1E-0BF8-6F9EEED90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7EE81-9C72-E964-FC89-9EAC50ACB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46D2A-C0A6-B044-845F-B0325049B845}" type="datetime1">
              <a:rPr lang="es-ES" smtClean="0"/>
              <a:t>18/3/24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EA9966-E3CB-F8A4-8AB7-742A2E69F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/>
              <a:t>CLIC Project meeting - 12/05/2022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F51C82-2620-8FD2-FE05-35462F590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9F416-5B4D-EF4E-8E39-5C8904C338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99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2.png"/><Relationship Id="rId13" Type="http://schemas.openxmlformats.org/officeDocument/2006/relationships/image" Target="../media/image58.png"/><Relationship Id="rId3" Type="http://schemas.openxmlformats.org/officeDocument/2006/relationships/image" Target="../media/image461.png"/><Relationship Id="rId7" Type="http://schemas.openxmlformats.org/officeDocument/2006/relationships/image" Target="../media/image502.png"/><Relationship Id="rId12" Type="http://schemas.openxmlformats.org/officeDocument/2006/relationships/image" Target="../media/image57.png"/><Relationship Id="rId17" Type="http://schemas.openxmlformats.org/officeDocument/2006/relationships/image" Target="../media/image62.gif"/><Relationship Id="rId2" Type="http://schemas.openxmlformats.org/officeDocument/2006/relationships/image" Target="../media/image52.gif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2.png"/><Relationship Id="rId11" Type="http://schemas.openxmlformats.org/officeDocument/2006/relationships/image" Target="../media/image54.png"/><Relationship Id="rId5" Type="http://schemas.openxmlformats.org/officeDocument/2006/relationships/image" Target="../media/image56.png"/><Relationship Id="rId15" Type="http://schemas.openxmlformats.org/officeDocument/2006/relationships/image" Target="../media/image60.png"/><Relationship Id="rId10" Type="http://schemas.openxmlformats.org/officeDocument/2006/relationships/image" Target="../media/image532.png"/><Relationship Id="rId4" Type="http://schemas.openxmlformats.org/officeDocument/2006/relationships/image" Target="../media/image55.png"/><Relationship Id="rId9" Type="http://schemas.openxmlformats.org/officeDocument/2006/relationships/image" Target="../media/image521.png"/><Relationship Id="rId1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6.png"/><Relationship Id="rId7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1.png"/><Relationship Id="rId9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7.png"/><Relationship Id="rId18" Type="http://schemas.openxmlformats.org/officeDocument/2006/relationships/image" Target="../media/image82.png"/><Relationship Id="rId3" Type="http://schemas.openxmlformats.org/officeDocument/2006/relationships/image" Target="../media/image461.png"/><Relationship Id="rId7" Type="http://schemas.openxmlformats.org/officeDocument/2006/relationships/image" Target="../media/image72.png"/><Relationship Id="rId12" Type="http://schemas.openxmlformats.org/officeDocument/2006/relationships/image" Target="../media/image76.png"/><Relationship Id="rId17" Type="http://schemas.openxmlformats.org/officeDocument/2006/relationships/image" Target="../media/image81.png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5.png"/><Relationship Id="rId5" Type="http://schemas.openxmlformats.org/officeDocument/2006/relationships/image" Target="../media/image70.png"/><Relationship Id="rId15" Type="http://schemas.openxmlformats.org/officeDocument/2006/relationships/image" Target="../media/image79.png"/><Relationship Id="rId10" Type="http://schemas.openxmlformats.org/officeDocument/2006/relationships/image" Target="../media/image74.png"/><Relationship Id="rId4" Type="http://schemas.openxmlformats.org/officeDocument/2006/relationships/image" Target="../media/image69.png"/><Relationship Id="rId9" Type="http://schemas.openxmlformats.org/officeDocument/2006/relationships/image" Target="../media/image521.png"/><Relationship Id="rId14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ayotek.com/PDF/Sapphire-Properties-Data-Sheet.pdf" TargetMode="External"/><Relationship Id="rId7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dustrial-ceramicparts.com/sale-13785342-high-purity-99-9-aluminum-oxide-ceramics-260mpa-tensile-strength.html" TargetMode="External"/><Relationship Id="rId5" Type="http://schemas.openxmlformats.org/officeDocument/2006/relationships/hyperlink" Target="https://thermalsupport.com/wp-content/uploads/2018/06/Sapphal%C2%AE-U-High-purity-99.9-Translucent-Alumina.pdf" TargetMode="External"/><Relationship Id="rId4" Type="http://schemas.openxmlformats.org/officeDocument/2006/relationships/image" Target="../media/image8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1.png"/><Relationship Id="rId13" Type="http://schemas.openxmlformats.org/officeDocument/2006/relationships/image" Target="../media/image491.png"/><Relationship Id="rId18" Type="http://schemas.openxmlformats.org/officeDocument/2006/relationships/image" Target="../media/image531.png"/><Relationship Id="rId3" Type="http://schemas.openxmlformats.org/officeDocument/2006/relationships/image" Target="../media/image391.png"/><Relationship Id="rId7" Type="http://schemas.openxmlformats.org/officeDocument/2006/relationships/image" Target="../media/image431.png"/><Relationship Id="rId12" Type="http://schemas.openxmlformats.org/officeDocument/2006/relationships/image" Target="../media/image481.png"/><Relationship Id="rId17" Type="http://schemas.openxmlformats.org/officeDocument/2006/relationships/image" Target="../media/image13.png"/><Relationship Id="rId2" Type="http://schemas.openxmlformats.org/officeDocument/2006/relationships/image" Target="../media/image14.png"/><Relationship Id="rId16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1.png"/><Relationship Id="rId11" Type="http://schemas.openxmlformats.org/officeDocument/2006/relationships/image" Target="../media/image470.png"/><Relationship Id="rId5" Type="http://schemas.openxmlformats.org/officeDocument/2006/relationships/image" Target="../media/image411.png"/><Relationship Id="rId15" Type="http://schemas.openxmlformats.org/officeDocument/2006/relationships/image" Target="../media/image511.png"/><Relationship Id="rId10" Type="http://schemas.openxmlformats.org/officeDocument/2006/relationships/image" Target="../media/image460.png"/><Relationship Id="rId19" Type="http://schemas.openxmlformats.org/officeDocument/2006/relationships/image" Target="../media/image541.png"/><Relationship Id="rId4" Type="http://schemas.openxmlformats.org/officeDocument/2006/relationships/image" Target="../media/image401.png"/><Relationship Id="rId9" Type="http://schemas.openxmlformats.org/officeDocument/2006/relationships/image" Target="../media/image451.png"/><Relationship Id="rId14" Type="http://schemas.openxmlformats.org/officeDocument/2006/relationships/image" Target="../media/image50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13" Type="http://schemas.openxmlformats.org/officeDocument/2006/relationships/image" Target="../media/image13.png"/><Relationship Id="rId3" Type="http://schemas.openxmlformats.org/officeDocument/2006/relationships/image" Target="../media/image88.png"/><Relationship Id="rId7" Type="http://schemas.openxmlformats.org/officeDocument/2006/relationships/image" Target="../media/image590.png"/><Relationship Id="rId12" Type="http://schemas.openxmlformats.org/officeDocument/2006/relationships/image" Target="../media/image64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0.png"/><Relationship Id="rId11" Type="http://schemas.openxmlformats.org/officeDocument/2006/relationships/image" Target="../media/image630.png"/><Relationship Id="rId5" Type="http://schemas.openxmlformats.org/officeDocument/2006/relationships/image" Target="../media/image89.png"/><Relationship Id="rId15" Type="http://schemas.openxmlformats.org/officeDocument/2006/relationships/image" Target="../media/image660.png"/><Relationship Id="rId10" Type="http://schemas.openxmlformats.org/officeDocument/2006/relationships/image" Target="../media/image620.png"/><Relationship Id="rId4" Type="http://schemas.openxmlformats.org/officeDocument/2006/relationships/image" Target="../media/image560.png"/><Relationship Id="rId9" Type="http://schemas.openxmlformats.org/officeDocument/2006/relationships/image" Target="../media/image610.png"/><Relationship Id="rId14" Type="http://schemas.openxmlformats.org/officeDocument/2006/relationships/image" Target="../media/image6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NULL"/><Relationship Id="rId3" Type="http://schemas.openxmlformats.org/officeDocument/2006/relationships/image" Target="../media/image16.png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34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30.png"/><Relationship Id="rId9" Type="http://schemas.openxmlformats.org/officeDocument/2006/relationships/image" Target="NULL"/><Relationship Id="rId14" Type="http://schemas.openxmlformats.org/officeDocument/2006/relationships/image" Target="../media/image9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13.png"/><Relationship Id="rId7" Type="http://schemas.openxmlformats.org/officeDocument/2006/relationships/image" Target="../media/image36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1.png"/><Relationship Id="rId5" Type="http://schemas.openxmlformats.org/officeDocument/2006/relationships/image" Target="../media/image341.png"/><Relationship Id="rId4" Type="http://schemas.openxmlformats.org/officeDocument/2006/relationships/image" Target="../media/image331.png"/><Relationship Id="rId9" Type="http://schemas.openxmlformats.org/officeDocument/2006/relationships/image" Target="../media/image38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710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png"/><Relationship Id="rId13" Type="http://schemas.openxmlformats.org/officeDocument/2006/relationships/image" Target="../media/image340.png"/><Relationship Id="rId3" Type="http://schemas.openxmlformats.org/officeDocument/2006/relationships/image" Target="../media/image13.png"/><Relationship Id="rId7" Type="http://schemas.openxmlformats.org/officeDocument/2006/relationships/image" Target="../media/image281.png"/><Relationship Id="rId12" Type="http://schemas.openxmlformats.org/officeDocument/2006/relationships/image" Target="../media/image33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320.png"/><Relationship Id="rId5" Type="http://schemas.openxmlformats.org/officeDocument/2006/relationships/image" Target="../media/image200.png"/><Relationship Id="rId15" Type="http://schemas.openxmlformats.org/officeDocument/2006/relationships/image" Target="../media/image360.png"/><Relationship Id="rId10" Type="http://schemas.openxmlformats.org/officeDocument/2006/relationships/image" Target="../media/image310.png"/><Relationship Id="rId4" Type="http://schemas.openxmlformats.org/officeDocument/2006/relationships/image" Target="../media/image190.png"/><Relationship Id="rId9" Type="http://schemas.openxmlformats.org/officeDocument/2006/relationships/image" Target="../media/image14.png"/><Relationship Id="rId14" Type="http://schemas.openxmlformats.org/officeDocument/2006/relationships/image" Target="../media/image3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png"/><Relationship Id="rId13" Type="http://schemas.openxmlformats.org/officeDocument/2006/relationships/image" Target="../media/image340.png"/><Relationship Id="rId3" Type="http://schemas.openxmlformats.org/officeDocument/2006/relationships/image" Target="../media/image88.png"/><Relationship Id="rId7" Type="http://schemas.openxmlformats.org/officeDocument/2006/relationships/image" Target="../media/image281.png"/><Relationship Id="rId12" Type="http://schemas.openxmlformats.org/officeDocument/2006/relationships/image" Target="../media/image33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11" Type="http://schemas.openxmlformats.org/officeDocument/2006/relationships/image" Target="../media/image320.png"/><Relationship Id="rId5" Type="http://schemas.openxmlformats.org/officeDocument/2006/relationships/image" Target="../media/image200.png"/><Relationship Id="rId15" Type="http://schemas.openxmlformats.org/officeDocument/2006/relationships/image" Target="../media/image410.png"/><Relationship Id="rId10" Type="http://schemas.openxmlformats.org/officeDocument/2006/relationships/image" Target="../media/image310.png"/><Relationship Id="rId4" Type="http://schemas.openxmlformats.org/officeDocument/2006/relationships/image" Target="../media/image390.png"/><Relationship Id="rId9" Type="http://schemas.openxmlformats.org/officeDocument/2006/relationships/image" Target="../media/image14.png"/><Relationship Id="rId14" Type="http://schemas.openxmlformats.org/officeDocument/2006/relationships/image" Target="../media/image3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13.png"/><Relationship Id="rId3" Type="http://schemas.openxmlformats.org/officeDocument/2006/relationships/image" Target="../media/image430.png"/><Relationship Id="rId7" Type="http://schemas.openxmlformats.org/officeDocument/2006/relationships/image" Target="../media/image94.png"/><Relationship Id="rId12" Type="http://schemas.openxmlformats.org/officeDocument/2006/relationships/image" Target="../media/image87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510.png"/><Relationship Id="rId5" Type="http://schemas.openxmlformats.org/officeDocument/2006/relationships/image" Target="../media/image450.png"/><Relationship Id="rId10" Type="http://schemas.openxmlformats.org/officeDocument/2006/relationships/image" Target="../media/image500.png"/><Relationship Id="rId4" Type="http://schemas.openxmlformats.org/officeDocument/2006/relationships/image" Target="../media/image440.png"/><Relationship Id="rId9" Type="http://schemas.openxmlformats.org/officeDocument/2006/relationships/image" Target="../media/image49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94.png"/><Relationship Id="rId3" Type="http://schemas.openxmlformats.org/officeDocument/2006/relationships/image" Target="../media/image430.png"/><Relationship Id="rId7" Type="http://schemas.openxmlformats.org/officeDocument/2006/relationships/image" Target="../media/image95.png"/><Relationship Id="rId12" Type="http://schemas.openxmlformats.org/officeDocument/2006/relationships/image" Target="../media/image93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11" Type="http://schemas.openxmlformats.org/officeDocument/2006/relationships/image" Target="../media/image410.png"/><Relationship Id="rId5" Type="http://schemas.openxmlformats.org/officeDocument/2006/relationships/image" Target="../media/image530.png"/><Relationship Id="rId4" Type="http://schemas.openxmlformats.org/officeDocument/2006/relationships/image" Target="../media/image5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8.png"/><Relationship Id="rId7" Type="http://schemas.openxmlformats.org/officeDocument/2006/relationships/image" Target="../media/image220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Relationship Id="rId9" Type="http://schemas.openxmlformats.org/officeDocument/2006/relationships/image" Target="../media/image2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92.png"/><Relationship Id="rId7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01.png"/><Relationship Id="rId9" Type="http://schemas.openxmlformats.org/officeDocument/2006/relationships/image" Target="../media/image29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402.png"/><Relationship Id="rId7" Type="http://schemas.openxmlformats.org/officeDocument/2006/relationships/image" Target="../media/image102.png"/><Relationship Id="rId2" Type="http://schemas.openxmlformats.org/officeDocument/2006/relationships/image" Target="../media/image3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2.png"/><Relationship Id="rId5" Type="http://schemas.openxmlformats.org/officeDocument/2006/relationships/image" Target="../media/image31.png"/><Relationship Id="rId4" Type="http://schemas.openxmlformats.org/officeDocument/2006/relationships/image" Target="../media/image4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710.png"/><Relationship Id="rId10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../media/image13.png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NULL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32.png"/><Relationship Id="rId21" Type="http://schemas.openxmlformats.org/officeDocument/2006/relationships/image" Target="../media/image26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2.png"/><Relationship Id="rId2" Type="http://schemas.openxmlformats.org/officeDocument/2006/relationships/image" Target="../media/image17.png"/><Relationship Id="rId16" Type="http://schemas.openxmlformats.org/officeDocument/2006/relationships/image" Target="../media/image27.png"/><Relationship Id="rId20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221.png"/><Relationship Id="rId5" Type="http://schemas.openxmlformats.org/officeDocument/2006/relationships/image" Target="../media/image140.png"/><Relationship Id="rId10" Type="http://schemas.openxmlformats.org/officeDocument/2006/relationships/image" Target="../media/image21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NULL"/><Relationship Id="rId3" Type="http://schemas.openxmlformats.org/officeDocument/2006/relationships/image" Target="../media/image29.png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34.png"/><Relationship Id="rId5" Type="http://schemas.openxmlformats.org/officeDocument/2006/relationships/image" Target="NULL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NULL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642092" y="6275543"/>
            <a:ext cx="8363272" cy="634217"/>
          </a:xfrm>
        </p:spPr>
        <p:txBody>
          <a:bodyPr>
            <a:normAutofit fontScale="90000"/>
          </a:bodyPr>
          <a:lstStyle/>
          <a:p>
            <a:pPr fontAlgn="t"/>
            <a:r>
              <a:rPr lang="es-ES" sz="1600" b="0" dirty="0">
                <a:solidFill>
                  <a:schemeClr val="accent1">
                    <a:lumMod val="75000"/>
                  </a:schemeClr>
                </a:solidFill>
              </a:rPr>
              <a:t>HIGHEST </a:t>
            </a:r>
            <a:r>
              <a:rPr lang="es-ES" sz="1600" b="0" dirty="0" err="1">
                <a:solidFill>
                  <a:schemeClr val="accent1">
                    <a:lumMod val="75000"/>
                  </a:schemeClr>
                </a:solidFill>
              </a:rPr>
              <a:t>collaboration</a:t>
            </a:r>
            <a:br>
              <a:rPr lang="en-GB" sz="16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b="0" dirty="0" err="1">
                <a:solidFill>
                  <a:schemeClr val="accent1">
                    <a:lumMod val="75000"/>
                  </a:schemeClr>
                </a:solidFill>
              </a:rPr>
              <a:t>instituto</a:t>
            </a:r>
            <a:r>
              <a:rPr lang="en-GB" sz="1400" b="0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sz="1400" b="0" dirty="0" err="1">
                <a:solidFill>
                  <a:schemeClr val="accent1">
                    <a:lumMod val="75000"/>
                  </a:schemeClr>
                </a:solidFill>
              </a:rPr>
              <a:t>fisica</a:t>
            </a:r>
            <a:r>
              <a:rPr lang="en-GB" sz="1400" b="0" dirty="0">
                <a:solidFill>
                  <a:schemeClr val="accent1">
                    <a:lumMod val="75000"/>
                  </a:schemeClr>
                </a:solidFill>
              </a:rPr>
              <a:t> corpuscular (IFIC), </a:t>
            </a:r>
            <a:r>
              <a:rPr lang="en-GB" sz="1400" b="0" dirty="0" err="1">
                <a:solidFill>
                  <a:schemeClr val="accent1">
                    <a:lumMod val="75000"/>
                  </a:schemeClr>
                </a:solidFill>
              </a:rPr>
              <a:t>valencia</a:t>
            </a:r>
            <a:r>
              <a:rPr lang="en-GB" sz="1400" b="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b="0" dirty="0" err="1">
                <a:solidFill>
                  <a:schemeClr val="accent1">
                    <a:lumMod val="75000"/>
                  </a:schemeClr>
                </a:solidFill>
              </a:rPr>
              <a:t>spain</a:t>
            </a:r>
            <a:br>
              <a:rPr lang="en-GB" b="0" dirty="0"/>
            </a:br>
            <a:br>
              <a:rPr lang="en-GB" sz="1800" cap="none" dirty="0">
                <a:solidFill>
                  <a:schemeClr val="bg2">
                    <a:lumMod val="25000"/>
                  </a:schemeClr>
                </a:solidFill>
              </a:rPr>
            </a:br>
            <a:endParaRPr lang="en-GB" sz="1800" cap="none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47" name="2 Marcador de texto"/>
          <p:cNvSpPr>
            <a:spLocks noGrp="1"/>
          </p:cNvSpPr>
          <p:nvPr>
            <p:ph type="body" idx="1"/>
          </p:nvPr>
        </p:nvSpPr>
        <p:spPr>
          <a:xfrm>
            <a:off x="1642092" y="1892968"/>
            <a:ext cx="8928992" cy="3941775"/>
          </a:xfrm>
          <a:solidFill>
            <a:srgbClr val="FFFFFF"/>
          </a:solidFill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GB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mushroom cavity design for High Temperature Superconductor (HTS) material test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endParaRPr lang="en-GB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en-GB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Martinez-Reviriego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Golm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W. Wuensch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Esperante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B. Gimeno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C. Blanch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Boronat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N. Fuster-Martínez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Gonzalez-Iglesias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P. Martín-Luna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 Martinez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Pedraza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Reina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Menendez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J. Fuster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>
              <a:spcBef>
                <a:spcPts val="0"/>
              </a:spcBef>
            </a:pPr>
            <a:endParaRPr lang="en-GB" sz="24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1 </a:t>
            </a:r>
            <a:r>
              <a:rPr lang="en-GB" sz="1200" dirty="0" err="1">
                <a:solidFill>
                  <a:schemeClr val="tx1"/>
                </a:solidFill>
              </a:rPr>
              <a:t>Instituto</a:t>
            </a:r>
            <a:r>
              <a:rPr lang="en-GB" sz="1200" dirty="0">
                <a:solidFill>
                  <a:schemeClr val="tx1"/>
                </a:solidFill>
              </a:rPr>
              <a:t> de </a:t>
            </a:r>
            <a:r>
              <a:rPr lang="en-GB" sz="1200" dirty="0" err="1">
                <a:solidFill>
                  <a:schemeClr val="tx1"/>
                </a:solidFill>
              </a:rPr>
              <a:t>Física</a:t>
            </a:r>
            <a:r>
              <a:rPr lang="en-GB" sz="1200" dirty="0">
                <a:solidFill>
                  <a:schemeClr val="tx1"/>
                </a:solidFill>
              </a:rPr>
              <a:t> Corpuscular (IFIC), CSIC-University of Valencia, </a:t>
            </a:r>
            <a:r>
              <a:rPr lang="en-GB" sz="1200" dirty="0" err="1">
                <a:solidFill>
                  <a:schemeClr val="tx1"/>
                </a:solidFill>
              </a:rPr>
              <a:t>Parque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Científico</a:t>
            </a:r>
            <a:r>
              <a:rPr lang="en-GB" sz="1200" dirty="0">
                <a:solidFill>
                  <a:schemeClr val="tx1"/>
                </a:solidFill>
              </a:rPr>
              <a:t>, C/ </a:t>
            </a:r>
            <a:r>
              <a:rPr lang="en-GB" sz="1200" dirty="0" err="1">
                <a:solidFill>
                  <a:schemeClr val="tx1"/>
                </a:solidFill>
              </a:rPr>
              <a:t>Catedrático</a:t>
            </a:r>
            <a:r>
              <a:rPr lang="en-GB" sz="1200" dirty="0">
                <a:solidFill>
                  <a:schemeClr val="tx1"/>
                </a:solidFill>
              </a:rPr>
              <a:t> José </a:t>
            </a:r>
            <a:r>
              <a:rPr lang="en-GB" sz="1200" dirty="0" err="1">
                <a:solidFill>
                  <a:schemeClr val="tx1"/>
                </a:solidFill>
              </a:rPr>
              <a:t>Beltrán</a:t>
            </a:r>
            <a:r>
              <a:rPr lang="en-GB" sz="1200" dirty="0">
                <a:solidFill>
                  <a:schemeClr val="tx1"/>
                </a:solidFill>
              </a:rPr>
              <a:t>, 2 46980 </a:t>
            </a:r>
            <a:r>
              <a:rPr lang="en-GB" sz="1200" dirty="0" err="1">
                <a:solidFill>
                  <a:schemeClr val="tx1"/>
                </a:solidFill>
              </a:rPr>
              <a:t>Paterna</a:t>
            </a:r>
            <a:r>
              <a:rPr lang="en-GB" sz="1200" dirty="0">
                <a:solidFill>
                  <a:schemeClr val="tx1"/>
                </a:solidFill>
              </a:rPr>
              <a:t> (Valencia) </a:t>
            </a:r>
          </a:p>
          <a:p>
            <a:r>
              <a:rPr lang="en-GB" sz="1200" dirty="0">
                <a:solidFill>
                  <a:schemeClr val="tx1"/>
                </a:solidFill>
              </a:rPr>
              <a:t>2 Electronics Engineering Department, University of </a:t>
            </a:r>
            <a:r>
              <a:rPr lang="en-GB" sz="1200" dirty="0" err="1">
                <a:solidFill>
                  <a:schemeClr val="tx1"/>
                </a:solidFill>
              </a:rPr>
              <a:t>València</a:t>
            </a:r>
            <a:r>
              <a:rPr lang="en-GB" sz="1200" dirty="0">
                <a:solidFill>
                  <a:schemeClr val="tx1"/>
                </a:solidFill>
              </a:rPr>
              <a:t>, 46100 </a:t>
            </a:r>
            <a:r>
              <a:rPr lang="en-GB" sz="1200" dirty="0" err="1">
                <a:solidFill>
                  <a:schemeClr val="tx1"/>
                </a:solidFill>
              </a:rPr>
              <a:t>Burjassot</a:t>
            </a:r>
            <a:r>
              <a:rPr lang="en-GB" sz="1200" dirty="0">
                <a:solidFill>
                  <a:schemeClr val="tx1"/>
                </a:solidFill>
              </a:rPr>
              <a:t>, Spain</a:t>
            </a:r>
          </a:p>
          <a:p>
            <a:r>
              <a:rPr lang="en-GB" sz="1200" dirty="0">
                <a:solidFill>
                  <a:schemeClr val="tx1"/>
                </a:solidFill>
              </a:rPr>
              <a:t>3 CERN, 01631 </a:t>
            </a:r>
            <a:r>
              <a:rPr lang="en-GB" sz="1200" dirty="0" err="1">
                <a:solidFill>
                  <a:schemeClr val="tx1"/>
                </a:solidFill>
              </a:rPr>
              <a:t>Meyrin</a:t>
            </a:r>
            <a:r>
              <a:rPr lang="en-GB" sz="1200" dirty="0">
                <a:solidFill>
                  <a:schemeClr val="tx1"/>
                </a:solidFill>
              </a:rPr>
              <a:t>, Switzerland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866C81E0-917B-4B8D-B95E-61ED38C1633A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  <p:pic>
        <p:nvPicPr>
          <p:cNvPr id="5" name="Imagen 8" descr="Un dibujo de una caricatura&#10;&#10;Descripción generada automáticamente con confianza baja">
            <a:extLst>
              <a:ext uri="{FF2B5EF4-FFF2-40B4-BE49-F238E27FC236}">
                <a16:creationId xmlns:a16="http://schemas.microsoft.com/office/drawing/2014/main" id="{D7956368-B0BC-BF04-6196-12963BC51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3" y="6256213"/>
            <a:ext cx="1985901" cy="58269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14EA9F9-DCCB-CA4D-AE32-BA45EE74F3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000" y="126638"/>
            <a:ext cx="1201193" cy="117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100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66897ABD-F93C-45A3-B4B9-3262394BF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39" r="27114"/>
          <a:stretch/>
        </p:blipFill>
        <p:spPr>
          <a:xfrm>
            <a:off x="613457" y="2958776"/>
            <a:ext cx="4137505" cy="374752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7685773" y="819870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773" y="819870"/>
                <a:ext cx="1499449" cy="301878"/>
              </a:xfrm>
              <a:prstGeom prst="rect">
                <a:avLst/>
              </a:prstGeom>
              <a:blipFill>
                <a:blip r:embed="rId3"/>
                <a:stretch>
                  <a:fillRect l="-3659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9727211" y="801460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7211" y="801460"/>
                <a:ext cx="1686680" cy="276999"/>
              </a:xfrm>
              <a:prstGeom prst="rect">
                <a:avLst/>
              </a:prstGeom>
              <a:blipFill>
                <a:blip r:embed="rId4"/>
                <a:stretch>
                  <a:fillRect l="-6522" t="-28261" r="-7971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8">
                <a:extLst>
                  <a:ext uri="{FF2B5EF4-FFF2-40B4-BE49-F238E27FC236}">
                    <a16:creationId xmlns:a16="http://schemas.microsoft.com/office/drawing/2014/main" id="{5101CDA9-F6AC-4E47-9924-D3028D515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8035482"/>
                  </p:ext>
                </p:extLst>
              </p:nvPr>
            </p:nvGraphicFramePr>
            <p:xfrm>
              <a:off x="7431857" y="122243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72659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256309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331331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8">
                <a:extLst>
                  <a:ext uri="{FF2B5EF4-FFF2-40B4-BE49-F238E27FC236}">
                    <a16:creationId xmlns:a16="http://schemas.microsoft.com/office/drawing/2014/main" id="{5101CDA9-F6AC-4E47-9924-D3028D515C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8035482"/>
                  </p:ext>
                </p:extLst>
              </p:nvPr>
            </p:nvGraphicFramePr>
            <p:xfrm>
              <a:off x="7431857" y="122243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l="-100633" t="-8197" r="-1266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72659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256309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331331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/>
              <p:nvPr/>
            </p:nvSpPr>
            <p:spPr>
              <a:xfrm>
                <a:off x="793894" y="823002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894" y="823002"/>
                <a:ext cx="1499449" cy="301878"/>
              </a:xfrm>
              <a:prstGeom prst="rect">
                <a:avLst/>
              </a:prstGeom>
              <a:blipFill>
                <a:blip r:embed="rId6"/>
                <a:stretch>
                  <a:fillRect l="-3252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/>
              <p:nvPr/>
            </p:nvSpPr>
            <p:spPr>
              <a:xfrm>
                <a:off x="2835332" y="804592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332" y="804592"/>
                <a:ext cx="1686680" cy="276999"/>
              </a:xfrm>
              <a:prstGeom prst="rect">
                <a:avLst/>
              </a:prstGeom>
              <a:blipFill>
                <a:blip r:embed="rId7"/>
                <a:stretch>
                  <a:fillRect l="-6498" t="-28889" r="-7942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8">
                <a:extLst>
                  <a:ext uri="{FF2B5EF4-FFF2-40B4-BE49-F238E27FC236}">
                    <a16:creationId xmlns:a16="http://schemas.microsoft.com/office/drawing/2014/main" id="{7CFD5925-296F-412D-99E5-70F832B60B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039454"/>
                  </p:ext>
                </p:extLst>
              </p:nvPr>
            </p:nvGraphicFramePr>
            <p:xfrm>
              <a:off x="755313" y="1222439"/>
              <a:ext cx="3853794" cy="110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50021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111069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8">
                <a:extLst>
                  <a:ext uri="{FF2B5EF4-FFF2-40B4-BE49-F238E27FC236}">
                    <a16:creationId xmlns:a16="http://schemas.microsoft.com/office/drawing/2014/main" id="{7CFD5925-296F-412D-99E5-70F832B60B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039454"/>
                  </p:ext>
                </p:extLst>
              </p:nvPr>
            </p:nvGraphicFramePr>
            <p:xfrm>
              <a:off x="755313" y="1222439"/>
              <a:ext cx="3853794" cy="110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8"/>
                          <a:stretch>
                            <a:fillRect l="-100315" t="-8197" r="-1262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50021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111069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67E62AD2-5DC9-4095-AEE6-4B06DA5C1D7C}"/>
                  </a:ext>
                </a:extLst>
              </p:cNvPr>
              <p:cNvSpPr txBox="1"/>
              <p:nvPr/>
            </p:nvSpPr>
            <p:spPr>
              <a:xfrm>
                <a:off x="6007608" y="2031514"/>
                <a:ext cx="1329851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67E62AD2-5DC9-4095-AEE6-4B06DA5C1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608" y="2031514"/>
                <a:ext cx="1329851" cy="280077"/>
              </a:xfrm>
              <a:prstGeom prst="rect">
                <a:avLst/>
              </a:prstGeom>
              <a:blipFill>
                <a:blip r:embed="rId9"/>
                <a:stretch>
                  <a:fillRect l="-3670" t="-4348" r="-1376" b="-86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B2BE58E-C5A9-49CF-9B8C-773FDF20347B}"/>
                  </a:ext>
                </a:extLst>
              </p:cNvPr>
              <p:cNvSpPr txBox="1"/>
              <p:nvPr/>
            </p:nvSpPr>
            <p:spPr>
              <a:xfrm>
                <a:off x="793894" y="2706428"/>
                <a:ext cx="1790755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=50021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=111069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B2BE58E-C5A9-49CF-9B8C-773FDF203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894" y="2706428"/>
                <a:ext cx="1790755" cy="617861"/>
              </a:xfrm>
              <a:prstGeom prst="rect">
                <a:avLst/>
              </a:prstGeom>
              <a:blipFill>
                <a:blip r:embed="rId10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0FD1DFA-F247-4F52-BF05-382E72982834}"/>
                  </a:ext>
                </a:extLst>
              </p:cNvPr>
              <p:cNvSpPr txBox="1"/>
              <p:nvPr/>
            </p:nvSpPr>
            <p:spPr>
              <a:xfrm>
                <a:off x="2804445" y="2793539"/>
                <a:ext cx="28843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=0.45→</m:t>
                    </m:r>
                  </m:oMath>
                </a14:m>
                <a:r>
                  <a:rPr lang="es-ES" dirty="0"/>
                  <a:t> Undercoupled</a:t>
                </a: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0FD1DFA-F247-4F52-BF05-382E729828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445" y="2793539"/>
                <a:ext cx="2884385" cy="369332"/>
              </a:xfrm>
              <a:prstGeom prst="rect">
                <a:avLst/>
              </a:prstGeom>
              <a:blipFill>
                <a:blip r:embed="rId11"/>
                <a:stretch>
                  <a:fillRect l="-634" t="-8197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ED6D0C9-1479-45FE-8FDC-97BBE38A2F1A}"/>
                  </a:ext>
                </a:extLst>
              </p:cNvPr>
              <p:cNvSpPr txBox="1"/>
              <p:nvPr/>
            </p:nvSpPr>
            <p:spPr>
              <a:xfrm>
                <a:off x="7260602" y="2853941"/>
                <a:ext cx="1790755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56611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331331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ED6D0C9-1479-45FE-8FDC-97BBE38A2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602" y="2853941"/>
                <a:ext cx="1790755" cy="61786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58B2185-3F1C-4274-A61B-F06BC347B7C6}"/>
                  </a:ext>
                </a:extLst>
              </p:cNvPr>
              <p:cNvSpPr txBox="1"/>
              <p:nvPr/>
            </p:nvSpPr>
            <p:spPr>
              <a:xfrm>
                <a:off x="9185222" y="2918320"/>
                <a:ext cx="289255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s-ES" i="1" smtClean="0">
                        <a:latin typeface="Cambria Math" panose="02040503050406030204" pitchFamily="18" charset="0"/>
                      </a:rPr>
                      <m:t>=0.17→</m:t>
                    </m:r>
                  </m:oMath>
                </a14:m>
                <a:r>
                  <a:rPr lang="es-ES" dirty="0"/>
                  <a:t> Heavily 	</a:t>
                </a:r>
                <a:r>
                  <a:rPr lang="es-ES" dirty="0" err="1"/>
                  <a:t>undercoupled</a:t>
                </a:r>
                <a:endParaRPr lang="es-ES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58B2185-3F1C-4274-A61B-F06BC347B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222" y="2918320"/>
                <a:ext cx="2892552" cy="646331"/>
              </a:xfrm>
              <a:prstGeom prst="rect">
                <a:avLst/>
              </a:prstGeom>
              <a:blipFill>
                <a:blip r:embed="rId13"/>
                <a:stretch>
                  <a:fillRect l="-633" t="-5660" b="-141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0AD7577-8E2D-4380-9881-12552DD43203}"/>
                  </a:ext>
                </a:extLst>
              </p:cNvPr>
              <p:cNvSpPr txBox="1"/>
              <p:nvPr/>
            </p:nvSpPr>
            <p:spPr>
              <a:xfrm>
                <a:off x="2952310" y="3963093"/>
                <a:ext cx="5328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0AD7577-8E2D-4380-9881-12552DD432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310" y="3963093"/>
                <a:ext cx="532838" cy="276999"/>
              </a:xfrm>
              <a:prstGeom prst="rect">
                <a:avLst/>
              </a:prstGeom>
              <a:blipFill>
                <a:blip r:embed="rId14"/>
                <a:stretch>
                  <a:fillRect l="-9091" r="-4545" b="-152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F34A99D9-67EE-4823-B494-59F9C984D5EF}"/>
                  </a:ext>
                </a:extLst>
              </p:cNvPr>
              <p:cNvSpPr txBox="1"/>
              <p:nvPr/>
            </p:nvSpPr>
            <p:spPr>
              <a:xfrm>
                <a:off x="5283406" y="4467100"/>
                <a:ext cx="1625188" cy="567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F34A99D9-67EE-4823-B494-59F9C984D5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406" y="4467100"/>
                <a:ext cx="1625188" cy="567207"/>
              </a:xfrm>
              <a:prstGeom prst="rect">
                <a:avLst/>
              </a:prstGeom>
              <a:blipFill>
                <a:blip r:embed="rId15"/>
                <a:stretch>
                  <a:fillRect l="-5469" t="-6522" r="-781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04C7A117-9021-4B57-918B-58F9E89D8355}"/>
                  </a:ext>
                </a:extLst>
              </p:cNvPr>
              <p:cNvSpPr txBox="1"/>
              <p:nvPr/>
            </p:nvSpPr>
            <p:spPr>
              <a:xfrm>
                <a:off x="5517759" y="5413313"/>
                <a:ext cx="1216166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04C7A117-9021-4B57-918B-58F9E89D8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759" y="5413313"/>
                <a:ext cx="1216166" cy="572657"/>
              </a:xfrm>
              <a:prstGeom prst="rect">
                <a:avLst/>
              </a:prstGeom>
              <a:blipFill>
                <a:blip r:embed="rId16"/>
                <a:stretch>
                  <a:fillRect l="-4124" t="-4348" r="-5155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>
            <a:extLst>
              <a:ext uri="{FF2B5EF4-FFF2-40B4-BE49-F238E27FC236}">
                <a16:creationId xmlns:a16="http://schemas.microsoft.com/office/drawing/2014/main" id="{6A94E54A-4F40-45FE-96BF-EFABDAFA5361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28765" t="1277" r="29889"/>
          <a:stretch/>
        </p:blipFill>
        <p:spPr>
          <a:xfrm>
            <a:off x="8013613" y="3529893"/>
            <a:ext cx="2431992" cy="3226644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DA552CB-10D7-4D0C-A656-0C06BF976E3C}"/>
              </a:ext>
            </a:extLst>
          </p:cNvPr>
          <p:cNvSpPr txBox="1"/>
          <p:nvPr/>
        </p:nvSpPr>
        <p:spPr>
          <a:xfrm>
            <a:off x="10046640" y="3973625"/>
            <a:ext cx="1692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Can </a:t>
            </a:r>
            <a:r>
              <a:rPr lang="es-ES" b="1" dirty="0" err="1"/>
              <a:t>we</a:t>
            </a:r>
            <a:r>
              <a:rPr lang="es-ES" b="1" dirty="0"/>
              <a:t> tune the </a:t>
            </a:r>
            <a:r>
              <a:rPr lang="es-ES" b="1" dirty="0" err="1"/>
              <a:t>coupling</a:t>
            </a:r>
            <a:r>
              <a:rPr lang="es-ES" b="1" dirty="0"/>
              <a:t>?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7AE5C66C-3362-4DFF-9411-4BBA65F09347}"/>
              </a:ext>
            </a:extLst>
          </p:cNvPr>
          <p:cNvCxnSpPr>
            <a:cxnSpLocks/>
          </p:cNvCxnSpPr>
          <p:nvPr/>
        </p:nvCxnSpPr>
        <p:spPr>
          <a:xfrm flipH="1" flipV="1">
            <a:off x="2820411" y="3745014"/>
            <a:ext cx="29841" cy="7131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042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e and white diagram&#10;&#10;Description automatically generated with medium confidence">
            <a:extLst>
              <a:ext uri="{FF2B5EF4-FFF2-40B4-BE49-F238E27FC236}">
                <a16:creationId xmlns:a16="http://schemas.microsoft.com/office/drawing/2014/main" id="{EA3D88EA-99FE-E200-7D9E-F3F960457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91" y="3724719"/>
            <a:ext cx="3903124" cy="305173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D830277-B38A-4CFE-8D27-856796020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27" t="12692" r="63432" b="26587"/>
          <a:stretch/>
        </p:blipFill>
        <p:spPr>
          <a:xfrm>
            <a:off x="14565" y="661476"/>
            <a:ext cx="4008385" cy="3141789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2927835" y="1156162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=11.632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835" y="1156162"/>
                <a:ext cx="1558440" cy="276999"/>
              </a:xfrm>
              <a:prstGeom prst="rect">
                <a:avLst/>
              </a:prstGeom>
              <a:blipFill>
                <a:blip r:embed="rId4"/>
                <a:stretch>
                  <a:fillRect l="-7031" t="-28889" r="-898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/>
              <p:nvPr/>
            </p:nvSpPr>
            <p:spPr>
              <a:xfrm>
                <a:off x="848181" y="719162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181" y="719162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/>
              <p:nvPr/>
            </p:nvSpPr>
            <p:spPr>
              <a:xfrm>
                <a:off x="1013451" y="3902915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451" y="3902915"/>
                <a:ext cx="374012" cy="332848"/>
              </a:xfrm>
              <a:prstGeom prst="rect">
                <a:avLst/>
              </a:prstGeom>
              <a:blipFill>
                <a:blip r:embed="rId6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/>
              <p:nvPr/>
            </p:nvSpPr>
            <p:spPr>
              <a:xfrm>
                <a:off x="1919565" y="658919"/>
                <a:ext cx="24840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=7.25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65" y="658919"/>
                <a:ext cx="2484078" cy="369332"/>
              </a:xfrm>
              <a:prstGeom prst="rect">
                <a:avLst/>
              </a:prstGeom>
              <a:blipFill>
                <a:blip r:embed="rId7"/>
                <a:stretch>
                  <a:fillRect l="-2211" t="-8197" r="-1229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F2EB848-3C5C-4A69-81CE-CFF75D14CD04}"/>
                  </a:ext>
                </a:extLst>
              </p:cNvPr>
              <p:cNvSpPr txBox="1"/>
              <p:nvPr/>
            </p:nvSpPr>
            <p:spPr>
              <a:xfrm>
                <a:off x="6234696" y="1286026"/>
                <a:ext cx="4543744" cy="923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Surface </a:t>
                </a:r>
                <a:r>
                  <a:rPr lang="es-ES" dirty="0" err="1"/>
                  <a:t>magnetic</a:t>
                </a:r>
                <a:r>
                  <a:rPr lang="es-ES" dirty="0"/>
                  <a:t> </a:t>
                </a:r>
                <a:r>
                  <a:rPr lang="es-ES" dirty="0" err="1"/>
                  <a:t>field</a:t>
                </a:r>
                <a:r>
                  <a:rPr lang="es-ES" dirty="0"/>
                  <a:t> </a:t>
                </a:r>
                <a:r>
                  <a:rPr lang="es-ES" dirty="0" err="1"/>
                  <a:t>along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𝐴𝐷</m:t>
                        </m:r>
                      </m:e>
                    </m:acc>
                  </m:oMath>
                </a14:m>
                <a:endParaRPr lang="es-ES" dirty="0"/>
              </a:p>
              <a:p>
                <a:endParaRPr lang="es-ES" dirty="0"/>
              </a:p>
              <a:p>
                <a:r>
                  <a:rPr lang="es-ES" dirty="0"/>
                  <a:t>- Field </a:t>
                </a:r>
                <a:r>
                  <a:rPr lang="es-ES" dirty="0" err="1"/>
                  <a:t>normalization</a:t>
                </a:r>
                <a:r>
                  <a:rPr lang="es-ES" dirty="0"/>
                  <a:t>: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s-ES" dirty="0"/>
                  <a:t> J in the full </a:t>
                </a:r>
                <a:r>
                  <a:rPr lang="es-ES" dirty="0" err="1"/>
                  <a:t>cavity</a:t>
                </a:r>
                <a:endParaRPr lang="es-ES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F2EB848-3C5C-4A69-81CE-CFF75D14C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696" y="1286026"/>
                <a:ext cx="4543744" cy="923907"/>
              </a:xfrm>
              <a:prstGeom prst="rect">
                <a:avLst/>
              </a:prstGeom>
              <a:blipFill>
                <a:blip r:embed="rId8"/>
                <a:stretch>
                  <a:fillRect l="-1208" t="-3289" r="-268" b="-92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n 21">
            <a:extLst>
              <a:ext uri="{FF2B5EF4-FFF2-40B4-BE49-F238E27FC236}">
                <a16:creationId xmlns:a16="http://schemas.microsoft.com/office/drawing/2014/main" id="{F7D491C3-48D0-4D44-9267-11513770759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027" r="8386"/>
          <a:stretch/>
        </p:blipFill>
        <p:spPr>
          <a:xfrm>
            <a:off x="5226037" y="2306722"/>
            <a:ext cx="6064054" cy="441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7685773" y="819870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773" y="819870"/>
                <a:ext cx="1499449" cy="301878"/>
              </a:xfrm>
              <a:prstGeom prst="rect">
                <a:avLst/>
              </a:prstGeom>
              <a:blipFill>
                <a:blip r:embed="rId3"/>
                <a:stretch>
                  <a:fillRect l="-3659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9727211" y="801460"/>
                <a:ext cx="16446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𝟔𝟑𝟐</m:t>
                    </m:r>
                  </m:oMath>
                </a14:m>
                <a:r>
                  <a:rPr lang="en-GB" b="1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7211" y="801460"/>
                <a:ext cx="1644681" cy="276999"/>
              </a:xfrm>
              <a:prstGeom prst="rect">
                <a:avLst/>
              </a:prstGeom>
              <a:blipFill>
                <a:blip r:embed="rId4"/>
                <a:stretch>
                  <a:fillRect l="-6691" t="-28261" r="-8178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8">
                <a:extLst>
                  <a:ext uri="{FF2B5EF4-FFF2-40B4-BE49-F238E27FC236}">
                    <a16:creationId xmlns:a16="http://schemas.microsoft.com/office/drawing/2014/main" id="{5101CDA9-F6AC-4E47-9924-D3028D515CD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431857" y="122243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80275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120480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97731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8">
                <a:extLst>
                  <a:ext uri="{FF2B5EF4-FFF2-40B4-BE49-F238E27FC236}">
                    <a16:creationId xmlns:a16="http://schemas.microsoft.com/office/drawing/2014/main" id="{5101CDA9-F6AC-4E47-9924-D3028D515CD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431857" y="122243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l="-100633" t="-8197" r="-1266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80275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120480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97731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/>
              <p:nvPr/>
            </p:nvSpPr>
            <p:spPr>
              <a:xfrm>
                <a:off x="543211" y="2191501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11" y="2191501"/>
                <a:ext cx="1499449" cy="301878"/>
              </a:xfrm>
              <a:prstGeom prst="rect">
                <a:avLst/>
              </a:prstGeom>
              <a:blipFill>
                <a:blip r:embed="rId6"/>
                <a:stretch>
                  <a:fillRect l="-3252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/>
              <p:nvPr/>
            </p:nvSpPr>
            <p:spPr>
              <a:xfrm>
                <a:off x="2584649" y="2173091"/>
                <a:ext cx="17825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𝟑𝟗𝟗𝟓</m:t>
                    </m:r>
                  </m:oMath>
                </a14:m>
                <a:r>
                  <a:rPr lang="en-GB" b="1" dirty="0"/>
                  <a:t> GHz</a:t>
                </a:r>
              </a:p>
            </p:txBody>
          </p:sp>
        </mc:Choice>
        <mc:Fallback xmlns="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649" y="2173091"/>
                <a:ext cx="1782539" cy="276999"/>
              </a:xfrm>
              <a:prstGeom prst="rect">
                <a:avLst/>
              </a:prstGeom>
              <a:blipFill>
                <a:blip r:embed="rId7"/>
                <a:stretch>
                  <a:fillRect l="-6164" t="-28261" r="-7192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8">
                <a:extLst>
                  <a:ext uri="{FF2B5EF4-FFF2-40B4-BE49-F238E27FC236}">
                    <a16:creationId xmlns:a16="http://schemas.microsoft.com/office/drawing/2014/main" id="{7CFD5925-296F-412D-99E5-70F832B60B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1425453"/>
                  </p:ext>
                </p:extLst>
              </p:nvPr>
            </p:nvGraphicFramePr>
            <p:xfrm>
              <a:off x="504630" y="2590938"/>
              <a:ext cx="3853794" cy="110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50021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111069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8">
                <a:extLst>
                  <a:ext uri="{FF2B5EF4-FFF2-40B4-BE49-F238E27FC236}">
                    <a16:creationId xmlns:a16="http://schemas.microsoft.com/office/drawing/2014/main" id="{7CFD5925-296F-412D-99E5-70F832B60B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1425453"/>
                  </p:ext>
                </p:extLst>
              </p:nvPr>
            </p:nvGraphicFramePr>
            <p:xfrm>
              <a:off x="504630" y="2590938"/>
              <a:ext cx="3853794" cy="110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8"/>
                          <a:stretch>
                            <a:fillRect l="-100633" t="-8197" r="-1582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50021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111069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67E62AD2-5DC9-4095-AEE6-4B06DA5C1D7C}"/>
                  </a:ext>
                </a:extLst>
              </p:cNvPr>
              <p:cNvSpPr txBox="1"/>
              <p:nvPr/>
            </p:nvSpPr>
            <p:spPr>
              <a:xfrm>
                <a:off x="6007608" y="2031514"/>
                <a:ext cx="1329851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67E62AD2-5DC9-4095-AEE6-4B06DA5C1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608" y="2031514"/>
                <a:ext cx="1329851" cy="280077"/>
              </a:xfrm>
              <a:prstGeom prst="rect">
                <a:avLst/>
              </a:prstGeom>
              <a:blipFill>
                <a:blip r:embed="rId9"/>
                <a:stretch>
                  <a:fillRect l="-3670" t="-4348" r="-1376" b="-86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B2BE58E-C5A9-49CF-9B8C-773FDF20347B}"/>
                  </a:ext>
                </a:extLst>
              </p:cNvPr>
              <p:cNvSpPr txBox="1"/>
              <p:nvPr/>
            </p:nvSpPr>
            <p:spPr>
              <a:xfrm>
                <a:off x="543211" y="4074927"/>
                <a:ext cx="1790755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=50021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=111069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B2BE58E-C5A9-49CF-9B8C-773FDF203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11" y="4074927"/>
                <a:ext cx="1790755" cy="61786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0FD1DFA-F247-4F52-BF05-382E72982834}"/>
                  </a:ext>
                </a:extLst>
              </p:cNvPr>
              <p:cNvSpPr txBox="1"/>
              <p:nvPr/>
            </p:nvSpPr>
            <p:spPr>
              <a:xfrm>
                <a:off x="2553762" y="4162038"/>
                <a:ext cx="28843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𝜷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dirty="0"/>
                  <a:t> Undercoupled</a:t>
                </a: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0FD1DFA-F247-4F52-BF05-382E729828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762" y="4162038"/>
                <a:ext cx="2884385" cy="369332"/>
              </a:xfrm>
              <a:prstGeom prst="rect">
                <a:avLst/>
              </a:prstGeom>
              <a:blipFill>
                <a:blip r:embed="rId11"/>
                <a:stretch>
                  <a:fillRect l="-634" t="-10000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ED6D0C9-1479-45FE-8FDC-97BBE38A2F1A}"/>
                  </a:ext>
                </a:extLst>
              </p:cNvPr>
              <p:cNvSpPr txBox="1"/>
              <p:nvPr/>
            </p:nvSpPr>
            <p:spPr>
              <a:xfrm>
                <a:off x="7260602" y="2853941"/>
                <a:ext cx="1790755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48176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97731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ED6D0C9-1479-45FE-8FDC-97BBE38A2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602" y="2853941"/>
                <a:ext cx="1790755" cy="61786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58B2185-3F1C-4274-A61B-F06BC347B7C6}"/>
                  </a:ext>
                </a:extLst>
              </p:cNvPr>
              <p:cNvSpPr txBox="1"/>
              <p:nvPr/>
            </p:nvSpPr>
            <p:spPr>
              <a:xfrm>
                <a:off x="9185222" y="2958776"/>
                <a:ext cx="289255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𝜷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𝟒𝟗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dirty="0"/>
                  <a:t> Undercoupled</a:t>
                </a: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58B2185-3F1C-4274-A61B-F06BC347B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222" y="2958776"/>
                <a:ext cx="2892552" cy="369332"/>
              </a:xfrm>
              <a:prstGeom prst="rect">
                <a:avLst/>
              </a:prstGeom>
              <a:blipFill>
                <a:blip r:embed="rId13"/>
                <a:stretch>
                  <a:fillRect l="-633" t="-8197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18">
                <a:extLst>
                  <a:ext uri="{FF2B5EF4-FFF2-40B4-BE49-F238E27FC236}">
                    <a16:creationId xmlns:a16="http://schemas.microsoft.com/office/drawing/2014/main" id="{D55C9106-1EFF-40C0-9C1A-B65BA63B224F}"/>
                  </a:ext>
                </a:extLst>
              </p:cNvPr>
              <p:cNvSpPr txBox="1"/>
              <p:nvPr/>
            </p:nvSpPr>
            <p:spPr>
              <a:xfrm>
                <a:off x="9727211" y="3605810"/>
                <a:ext cx="17825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𝟑𝟗𝟗𝟔</m:t>
                    </m:r>
                  </m:oMath>
                </a14:m>
                <a:r>
                  <a:rPr lang="en-GB" b="1" dirty="0"/>
                  <a:t> GHz</a:t>
                </a:r>
              </a:p>
            </p:txBody>
          </p:sp>
        </mc:Choice>
        <mc:Fallback xmlns="">
          <p:sp>
            <p:nvSpPr>
              <p:cNvPr id="30" name="TextBox 18">
                <a:extLst>
                  <a:ext uri="{FF2B5EF4-FFF2-40B4-BE49-F238E27FC236}">
                    <a16:creationId xmlns:a16="http://schemas.microsoft.com/office/drawing/2014/main" id="{D55C9106-1EFF-40C0-9C1A-B65BA63B2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7211" y="3605810"/>
                <a:ext cx="1782539" cy="276999"/>
              </a:xfrm>
              <a:prstGeom prst="rect">
                <a:avLst/>
              </a:prstGeom>
              <a:blipFill>
                <a:blip r:embed="rId14"/>
                <a:stretch>
                  <a:fillRect l="-6164" t="-28889" r="-7192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8">
                <a:extLst>
                  <a:ext uri="{FF2B5EF4-FFF2-40B4-BE49-F238E27FC236}">
                    <a16:creationId xmlns:a16="http://schemas.microsoft.com/office/drawing/2014/main" id="{DD35945B-ADC3-4AF6-A22B-1090498B40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4854746"/>
                  </p:ext>
                </p:extLst>
              </p:nvPr>
            </p:nvGraphicFramePr>
            <p:xfrm>
              <a:off x="7431857" y="402678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72659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256309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331331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8">
                <a:extLst>
                  <a:ext uri="{FF2B5EF4-FFF2-40B4-BE49-F238E27FC236}">
                    <a16:creationId xmlns:a16="http://schemas.microsoft.com/office/drawing/2014/main" id="{DD35945B-ADC3-4AF6-A22B-1090498B40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4854746"/>
                  </p:ext>
                </p:extLst>
              </p:nvPr>
            </p:nvGraphicFramePr>
            <p:xfrm>
              <a:off x="7431857" y="4026789"/>
              <a:ext cx="3853794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15"/>
                          <a:stretch>
                            <a:fillRect l="-100633" t="-8197" r="-1266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45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72659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Dielectric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256309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External 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331331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86D61F47-1B02-4281-8817-AF6B0C1489C1}"/>
                  </a:ext>
                </a:extLst>
              </p:cNvPr>
              <p:cNvSpPr txBox="1"/>
              <p:nvPr/>
            </p:nvSpPr>
            <p:spPr>
              <a:xfrm>
                <a:off x="6007608" y="4835864"/>
                <a:ext cx="1329851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86D61F47-1B02-4281-8817-AF6B0C148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608" y="4835864"/>
                <a:ext cx="1329851" cy="280077"/>
              </a:xfrm>
              <a:prstGeom prst="rect">
                <a:avLst/>
              </a:prstGeom>
              <a:blipFill>
                <a:blip r:embed="rId16"/>
                <a:stretch>
                  <a:fillRect l="-3670" t="-4348" r="-1376" b="-86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B3A56A7B-CC09-4560-B341-39DB909AA66F}"/>
                  </a:ext>
                </a:extLst>
              </p:cNvPr>
              <p:cNvSpPr txBox="1"/>
              <p:nvPr/>
            </p:nvSpPr>
            <p:spPr>
              <a:xfrm>
                <a:off x="7260602" y="5658291"/>
                <a:ext cx="1790755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56611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331331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B3A56A7B-CC09-4560-B341-39DB909AA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602" y="5658291"/>
                <a:ext cx="1790755" cy="61786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6F8CB327-A118-4165-A4C6-8506D7F65B79}"/>
                  </a:ext>
                </a:extLst>
              </p:cNvPr>
              <p:cNvSpPr txBox="1"/>
              <p:nvPr/>
            </p:nvSpPr>
            <p:spPr>
              <a:xfrm>
                <a:off x="9185222" y="5722670"/>
                <a:ext cx="289255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𝜷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dirty="0"/>
                  <a:t> Heavily 	</a:t>
                </a:r>
                <a:r>
                  <a:rPr lang="es-ES" dirty="0" err="1"/>
                  <a:t>undercoupled</a:t>
                </a:r>
                <a:endParaRPr lang="es-ES" dirty="0"/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6F8CB327-A118-4165-A4C6-8506D7F65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222" y="5722670"/>
                <a:ext cx="2892552" cy="646331"/>
              </a:xfrm>
              <a:prstGeom prst="rect">
                <a:avLst/>
              </a:prstGeom>
              <a:blipFill>
                <a:blip r:embed="rId18"/>
                <a:stretch>
                  <a:fillRect l="-633" t="-5660" b="-141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B916B4C7-1F79-4A71-BED2-A8BEC52A19B5}"/>
              </a:ext>
            </a:extLst>
          </p:cNvPr>
          <p:cNvSpPr txBox="1"/>
          <p:nvPr/>
        </p:nvSpPr>
        <p:spPr>
          <a:xfrm>
            <a:off x="6191250" y="895350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New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AEFC7CC-6CDC-4E65-B08E-831B14D72C17}"/>
              </a:ext>
            </a:extLst>
          </p:cNvPr>
          <p:cNvSpPr txBox="1"/>
          <p:nvPr/>
        </p:nvSpPr>
        <p:spPr>
          <a:xfrm>
            <a:off x="6170088" y="3635715"/>
            <a:ext cx="1004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Previous</a:t>
            </a:r>
            <a:endParaRPr lang="es-ES" b="1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F694BA3E-34B6-4EDC-9D73-2E3430454BFE}"/>
              </a:ext>
            </a:extLst>
          </p:cNvPr>
          <p:cNvSpPr txBox="1"/>
          <p:nvPr/>
        </p:nvSpPr>
        <p:spPr>
          <a:xfrm>
            <a:off x="1475976" y="1553353"/>
            <a:ext cx="191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Without</a:t>
            </a:r>
            <a:r>
              <a:rPr lang="es-ES" b="1" dirty="0"/>
              <a:t> </a:t>
            </a:r>
            <a:r>
              <a:rPr lang="es-ES" b="1" dirty="0" err="1"/>
              <a:t>dielectric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7863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557" y="3073865"/>
            <a:ext cx="2112885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Back up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21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0AAE082A-3A41-4643-9F92-6D28FCDDF85B}"/>
                  </a:ext>
                </a:extLst>
              </p:cNvPr>
              <p:cNvSpPr txBox="1"/>
              <p:nvPr/>
            </p:nvSpPr>
            <p:spPr>
              <a:xfrm>
                <a:off x="560063" y="1123950"/>
                <a:ext cx="8119467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Anisotropic </a:t>
                </a:r>
                <a:r>
                  <a:rPr lang="es-ES" dirty="0" err="1"/>
                  <a:t>behaviour</a:t>
                </a:r>
                <a:r>
                  <a:rPr lang="es-ES" dirty="0"/>
                  <a:t>:</a:t>
                </a:r>
              </a:p>
              <a:p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s-ES" dirty="0" err="1"/>
                  <a:t>Sapphire</a:t>
                </a:r>
                <a:r>
                  <a:rPr lang="es-ES" dirty="0"/>
                  <a:t> (</a:t>
                </a:r>
                <a:r>
                  <a:rPr lang="es-ES" dirty="0" err="1"/>
                  <a:t>crytalline</a:t>
                </a:r>
                <a:r>
                  <a:rPr lang="es-ES" dirty="0"/>
                  <a:t> </a:t>
                </a:r>
                <a:r>
                  <a:rPr lang="es-ES" dirty="0" err="1"/>
                  <a:t>form</a:t>
                </a:r>
                <a:r>
                  <a:rPr lang="es-ES" dirty="0"/>
                  <a:t> </a:t>
                </a:r>
                <a:r>
                  <a:rPr lang="es-ES" dirty="0" err="1"/>
                  <a:t>of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s-ES" dirty="0"/>
                  <a:t>) has </a:t>
                </a:r>
                <a:r>
                  <a:rPr lang="es-ES" dirty="0" err="1"/>
                  <a:t>anisotropic</a:t>
                </a:r>
                <a:r>
                  <a:rPr lang="es-ES" dirty="0"/>
                  <a:t> </a:t>
                </a:r>
                <a:r>
                  <a:rPr lang="es-ES" dirty="0" err="1"/>
                  <a:t>behaviour</a:t>
                </a:r>
                <a:r>
                  <a:rPr lang="es-ES" dirty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s-ES" dirty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</m:oMath>
                </a14:m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s-ES" dirty="0" err="1"/>
                  <a:t>Amorphous</a:t>
                </a:r>
                <a:r>
                  <a:rPr lang="es-ES" dirty="0"/>
                  <a:t> </a:t>
                </a:r>
                <a:r>
                  <a:rPr lang="es-ES" dirty="0" err="1"/>
                  <a:t>alumina</a:t>
                </a:r>
                <a:r>
                  <a:rPr lang="es-ES" dirty="0"/>
                  <a:t> is </a:t>
                </a:r>
                <a:r>
                  <a:rPr lang="es-ES" dirty="0" err="1"/>
                  <a:t>isotropic</a:t>
                </a:r>
                <a:r>
                  <a:rPr lang="es-ES" dirty="0"/>
                  <a:t>. 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0AAE082A-3A41-4643-9F92-6D28FCDDF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63" y="1123950"/>
                <a:ext cx="8119467" cy="2862322"/>
              </a:xfrm>
              <a:prstGeom prst="rect">
                <a:avLst/>
              </a:prstGeom>
              <a:blipFill>
                <a:blip r:embed="rId2"/>
                <a:stretch>
                  <a:fillRect l="-676" t="-1064" b="-234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ACAF2FB-3F39-4011-AA81-99E4776125F8}"/>
                  </a:ext>
                </a:extLst>
              </p:cNvPr>
              <p:cNvSpPr txBox="1"/>
              <p:nvPr/>
            </p:nvSpPr>
            <p:spPr>
              <a:xfrm>
                <a:off x="1821656" y="2276142"/>
                <a:ext cx="7512844" cy="1006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∥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=11.5 </m:t>
                    </m:r>
                  </m:oMath>
                </a14:m>
                <a:r>
                  <a:rPr lang="es-ES" dirty="0"/>
                  <a:t>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s-ES" dirty="0"/>
                  <a:t> Hz,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s-ES" i="1">
                        <a:latin typeface="Cambria Math" panose="02040503050406030204" pitchFamily="18" charset="0"/>
                      </a:rPr>
                      <m:t>∥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=8.6×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s-ES" dirty="0"/>
                  <a:t> Hz and 25ºC</a:t>
                </a:r>
              </a:p>
              <a:p>
                <a:endParaRPr lang="es-E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⊥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=9.3 </m:t>
                    </m:r>
                  </m:oMath>
                </a14:m>
                <a:r>
                  <a:rPr lang="es-ES" dirty="0"/>
                  <a:t>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s-ES" dirty="0"/>
                  <a:t> Hz,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func>
                    <m:r>
                      <a:rPr lang="es-ES" b="0" i="1" smtClean="0">
                        <a:latin typeface="Cambria Math" panose="02040503050406030204" pitchFamily="18" charset="0"/>
                      </a:rPr>
                      <m:t>⊥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s-ES" dirty="0"/>
                  <a:t> Hz and 25ºC</a:t>
                </a:r>
              </a:p>
              <a:p>
                <a:r>
                  <a:rPr lang="es-ES" sz="1100" i="1" dirty="0">
                    <a:hlinkClick r:id="rId3"/>
                  </a:rPr>
                  <a:t>https://rayotek.com/PDF/Sapphire-Properties-Data-Sheet.pdf</a:t>
                </a:r>
                <a:endParaRPr lang="es-ES" sz="1100" i="1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ACAF2FB-3F39-4011-AA81-99E477612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656" y="2276142"/>
                <a:ext cx="7512844" cy="1006429"/>
              </a:xfrm>
              <a:prstGeom prst="rect">
                <a:avLst/>
              </a:prstGeom>
              <a:blipFill>
                <a:blip r:embed="rId4"/>
                <a:stretch>
                  <a:fillRect l="-1218" t="-7273" b="-787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00364C5-D6B4-481C-8E3D-9145061387F5}"/>
                  </a:ext>
                </a:extLst>
              </p:cNvPr>
              <p:cNvSpPr txBox="1"/>
              <p:nvPr/>
            </p:nvSpPr>
            <p:spPr>
              <a:xfrm>
                <a:off x="1821656" y="4325326"/>
                <a:ext cx="8255794" cy="8648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=9.6−10,</m:t>
                      </m:r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  <a:p>
                <a:endParaRPr lang="es-ES" dirty="0"/>
              </a:p>
              <a:p>
                <a:r>
                  <a:rPr lang="es-ES" sz="1000" i="1" dirty="0">
                    <a:hlinkClick r:id="rId5"/>
                  </a:rPr>
                  <a:t>https://thermalsupport.com/wp-content/uploads/2018/06/Sapphal%C2%AE-U-High-purity-99.9-Translucent-Alumina.pdf</a:t>
                </a:r>
                <a:endParaRPr lang="es-ES" sz="1000" i="1" dirty="0"/>
              </a:p>
              <a:p>
                <a:r>
                  <a:rPr lang="es-ES" sz="1000" i="1" dirty="0">
                    <a:hlinkClick r:id="rId6"/>
                  </a:rPr>
                  <a:t>https://www.industrial-ceramicparts.com/sale-13785342-high-purity-99-9-aluminum-oxide-ceramics-260mpa-tensile-strength.html</a:t>
                </a:r>
                <a:endParaRPr lang="es-ES" sz="1000" i="1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00364C5-D6B4-481C-8E3D-914506138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656" y="4325326"/>
                <a:ext cx="8255794" cy="864852"/>
              </a:xfrm>
              <a:prstGeom prst="rect">
                <a:avLst/>
              </a:prstGeom>
              <a:blipFill>
                <a:blip r:embed="rId7"/>
                <a:stretch>
                  <a:fillRect l="-960" t="-2128" b="-922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6599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A computer graphics of a curved object&#10;&#10;Description automatically generated with medium confidence">
            <a:extLst>
              <a:ext uri="{FF2B5EF4-FFF2-40B4-BE49-F238E27FC236}">
                <a16:creationId xmlns:a16="http://schemas.microsoft.com/office/drawing/2014/main" id="{E0F92C23-7138-4A3B-BD60-DEA7007D3D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01" t="14536"/>
          <a:stretch/>
        </p:blipFill>
        <p:spPr>
          <a:xfrm>
            <a:off x="695496" y="3199344"/>
            <a:ext cx="3776354" cy="3522131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Solution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/>
              <p:nvPr/>
            </p:nvSpPr>
            <p:spPr>
              <a:xfrm>
                <a:off x="444711" y="819068"/>
                <a:ext cx="1555746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11" y="819068"/>
                <a:ext cx="1555746" cy="4725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95030" y="1473808"/>
              <a:ext cx="3853794" cy="110744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0.46*R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12380120"/>
                  </p:ext>
                </p:extLst>
              </p:nvPr>
            </p:nvGraphicFramePr>
            <p:xfrm>
              <a:off x="295030" y="1473808"/>
              <a:ext cx="3853794" cy="110744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l="-315" t="-8197" r="-10031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0.46*R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l="-315" t="-106452" r="-100315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l="-315" t="-213333" r="-10031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87D5E1-C4F7-1E50-EF0D-7816354EA1AB}"/>
                  </a:ext>
                </a:extLst>
              </p:cNvPr>
              <p:cNvSpPr txBox="1"/>
              <p:nvPr/>
            </p:nvSpPr>
            <p:spPr>
              <a:xfrm>
                <a:off x="5368475" y="826873"/>
                <a:ext cx="961097" cy="6003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87D5E1-C4F7-1E50-EF0D-7816354EA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475" y="826873"/>
                <a:ext cx="961097" cy="6003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F442E8-962C-B59D-F632-BEAF8A22E557}"/>
                  </a:ext>
                </a:extLst>
              </p:cNvPr>
              <p:cNvSpPr txBox="1"/>
              <p:nvPr/>
            </p:nvSpPr>
            <p:spPr>
              <a:xfrm>
                <a:off x="7578991" y="817270"/>
                <a:ext cx="25329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must be the same to keep frequency constant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F442E8-962C-B59D-F632-BEAF8A22E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991" y="817270"/>
                <a:ext cx="2532993" cy="646331"/>
              </a:xfrm>
              <a:prstGeom prst="rect">
                <a:avLst/>
              </a:prstGeom>
              <a:blipFill>
                <a:blip r:embed="rId6"/>
                <a:stretch>
                  <a:fillRect l="-1923" t="-4717" r="-1683" b="-141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25">
                <a:extLst>
                  <a:ext uri="{FF2B5EF4-FFF2-40B4-BE49-F238E27FC236}">
                    <a16:creationId xmlns:a16="http://schemas.microsoft.com/office/drawing/2014/main" id="{5BA9F658-8798-451D-9C17-0A4752E14E80}"/>
                  </a:ext>
                </a:extLst>
              </p:cNvPr>
              <p:cNvSpPr txBox="1"/>
              <p:nvPr/>
            </p:nvSpPr>
            <p:spPr>
              <a:xfrm>
                <a:off x="2266749" y="893863"/>
                <a:ext cx="1499448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4" name="TextBox 25">
                <a:extLst>
                  <a:ext uri="{FF2B5EF4-FFF2-40B4-BE49-F238E27FC236}">
                    <a16:creationId xmlns:a16="http://schemas.microsoft.com/office/drawing/2014/main" id="{5BA9F658-8798-451D-9C17-0A4752E14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749" y="893863"/>
                <a:ext cx="1499448" cy="301878"/>
              </a:xfrm>
              <a:prstGeom prst="rect">
                <a:avLst/>
              </a:prstGeom>
              <a:blipFill>
                <a:blip r:embed="rId7"/>
                <a:stretch>
                  <a:fillRect l="-3659" b="-285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8">
                <a:extLst>
                  <a:ext uri="{FF2B5EF4-FFF2-40B4-BE49-F238E27FC236}">
                    <a16:creationId xmlns:a16="http://schemas.microsoft.com/office/drawing/2014/main" id="{EA806564-C956-4475-8D87-A6BD994F7B2C}"/>
                  </a:ext>
                </a:extLst>
              </p:cNvPr>
              <p:cNvSpPr txBox="1"/>
              <p:nvPr/>
            </p:nvSpPr>
            <p:spPr>
              <a:xfrm>
                <a:off x="244732" y="2915550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=11.0397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5" name="TextBox 18">
                <a:extLst>
                  <a:ext uri="{FF2B5EF4-FFF2-40B4-BE49-F238E27FC236}">
                    <a16:creationId xmlns:a16="http://schemas.microsoft.com/office/drawing/2014/main" id="{EA806564-C956-4475-8D87-A6BD994F7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32" y="2915550"/>
                <a:ext cx="1686680" cy="276999"/>
              </a:xfrm>
              <a:prstGeom prst="rect">
                <a:avLst/>
              </a:prstGeom>
              <a:blipFill>
                <a:blip r:embed="rId8"/>
                <a:stretch>
                  <a:fillRect l="-6498" t="-28261" r="-7942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2">
                <a:extLst>
                  <a:ext uri="{FF2B5EF4-FFF2-40B4-BE49-F238E27FC236}">
                    <a16:creationId xmlns:a16="http://schemas.microsoft.com/office/drawing/2014/main" id="{AFB8D0B3-D299-4B94-865B-A65FE916D414}"/>
                  </a:ext>
                </a:extLst>
              </p:cNvPr>
              <p:cNvSpPr txBox="1"/>
              <p:nvPr/>
            </p:nvSpPr>
            <p:spPr>
              <a:xfrm>
                <a:off x="268573" y="5546004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2">
                <a:extLst>
                  <a:ext uri="{FF2B5EF4-FFF2-40B4-BE49-F238E27FC236}">
                    <a16:creationId xmlns:a16="http://schemas.microsoft.com/office/drawing/2014/main" id="{AFB8D0B3-D299-4B94-865B-A65FE916D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73" y="5546004"/>
                <a:ext cx="633187" cy="276999"/>
              </a:xfrm>
              <a:prstGeom prst="rect">
                <a:avLst/>
              </a:prstGeom>
              <a:blipFill>
                <a:blip r:embed="rId9"/>
                <a:stretch>
                  <a:fillRect l="-7692" r="-3846" b="-1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6">
                <a:extLst>
                  <a:ext uri="{FF2B5EF4-FFF2-40B4-BE49-F238E27FC236}">
                    <a16:creationId xmlns:a16="http://schemas.microsoft.com/office/drawing/2014/main" id="{B8B45D63-CF23-4006-9F6F-DC23BE0426A9}"/>
                  </a:ext>
                </a:extLst>
              </p:cNvPr>
              <p:cNvSpPr txBox="1"/>
              <p:nvPr/>
            </p:nvSpPr>
            <p:spPr>
              <a:xfrm>
                <a:off x="3809708" y="6261913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6">
                <a:extLst>
                  <a:ext uri="{FF2B5EF4-FFF2-40B4-BE49-F238E27FC236}">
                    <a16:creationId xmlns:a16="http://schemas.microsoft.com/office/drawing/2014/main" id="{B8B45D63-CF23-4006-9F6F-DC23BE042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708" y="6261913"/>
                <a:ext cx="207108" cy="276999"/>
              </a:xfrm>
              <a:prstGeom prst="rect">
                <a:avLst/>
              </a:prstGeom>
              <a:blipFill>
                <a:blip r:embed="rId10"/>
                <a:stretch>
                  <a:fillRect l="-29412" r="-17647"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7">
                <a:extLst>
                  <a:ext uri="{FF2B5EF4-FFF2-40B4-BE49-F238E27FC236}">
                    <a16:creationId xmlns:a16="http://schemas.microsoft.com/office/drawing/2014/main" id="{2C246AEA-3F77-4FE4-BA0E-81B7877CD445}"/>
                  </a:ext>
                </a:extLst>
              </p:cNvPr>
              <p:cNvSpPr txBox="1"/>
              <p:nvPr/>
            </p:nvSpPr>
            <p:spPr>
              <a:xfrm>
                <a:off x="818276" y="5233261"/>
                <a:ext cx="1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7">
                <a:extLst>
                  <a:ext uri="{FF2B5EF4-FFF2-40B4-BE49-F238E27FC236}">
                    <a16:creationId xmlns:a16="http://schemas.microsoft.com/office/drawing/2014/main" id="{2C246AEA-3F77-4FE4-BA0E-81B7877CD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276" y="5233261"/>
                <a:ext cx="166969" cy="276999"/>
              </a:xfrm>
              <a:prstGeom prst="rect">
                <a:avLst/>
              </a:prstGeom>
              <a:blipFill>
                <a:blip r:embed="rId11"/>
                <a:stretch>
                  <a:fillRect l="-21429" r="-1428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9">
                <a:extLst>
                  <a:ext uri="{FF2B5EF4-FFF2-40B4-BE49-F238E27FC236}">
                    <a16:creationId xmlns:a16="http://schemas.microsoft.com/office/drawing/2014/main" id="{F1FB5CDA-05DB-4642-9929-F928BEC364C3}"/>
                  </a:ext>
                </a:extLst>
              </p:cNvPr>
              <p:cNvSpPr txBox="1"/>
              <p:nvPr/>
            </p:nvSpPr>
            <p:spPr>
              <a:xfrm>
                <a:off x="1591479" y="6051862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9">
                <a:extLst>
                  <a:ext uri="{FF2B5EF4-FFF2-40B4-BE49-F238E27FC236}">
                    <a16:creationId xmlns:a16="http://schemas.microsoft.com/office/drawing/2014/main" id="{F1FB5CDA-05DB-4642-9929-F928BEC36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479" y="6051862"/>
                <a:ext cx="218330" cy="276999"/>
              </a:xfrm>
              <a:prstGeom prst="rect">
                <a:avLst/>
              </a:prstGeom>
              <a:blipFill>
                <a:blip r:embed="rId12"/>
                <a:stretch>
                  <a:fillRect l="-16667" r="-5556" b="-1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11">
                <a:extLst>
                  <a:ext uri="{FF2B5EF4-FFF2-40B4-BE49-F238E27FC236}">
                    <a16:creationId xmlns:a16="http://schemas.microsoft.com/office/drawing/2014/main" id="{A4DC41C2-45BE-45F6-BCEB-8E2EE029BC99}"/>
                  </a:ext>
                </a:extLst>
              </p:cNvPr>
              <p:cNvSpPr txBox="1"/>
              <p:nvPr/>
            </p:nvSpPr>
            <p:spPr>
              <a:xfrm>
                <a:off x="3237276" y="3545373"/>
                <a:ext cx="1144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7" name="TextBox 11">
                <a:extLst>
                  <a:ext uri="{FF2B5EF4-FFF2-40B4-BE49-F238E27FC236}">
                    <a16:creationId xmlns:a16="http://schemas.microsoft.com/office/drawing/2014/main" id="{A4DC41C2-45BE-45F6-BCEB-8E2EE029B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7276" y="3545373"/>
                <a:ext cx="1144865" cy="276999"/>
              </a:xfrm>
              <a:prstGeom prst="rect">
                <a:avLst/>
              </a:prstGeom>
              <a:blipFill>
                <a:blip r:embed="rId13"/>
                <a:stretch>
                  <a:fillRect l="-5319" t="-28889" r="-1223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13">
                <a:extLst>
                  <a:ext uri="{FF2B5EF4-FFF2-40B4-BE49-F238E27FC236}">
                    <a16:creationId xmlns:a16="http://schemas.microsoft.com/office/drawing/2014/main" id="{9DA12626-BBFA-4B84-9EA3-6405101FFECC}"/>
                  </a:ext>
                </a:extLst>
              </p:cNvPr>
              <p:cNvSpPr txBox="1"/>
              <p:nvPr/>
            </p:nvSpPr>
            <p:spPr>
              <a:xfrm>
                <a:off x="3588747" y="2888451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8" name="TextBox 13">
                <a:extLst>
                  <a:ext uri="{FF2B5EF4-FFF2-40B4-BE49-F238E27FC236}">
                    <a16:creationId xmlns:a16="http://schemas.microsoft.com/office/drawing/2014/main" id="{9DA12626-BBFA-4B84-9EA3-6405101FF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747" y="2888451"/>
                <a:ext cx="1133644" cy="276999"/>
              </a:xfrm>
              <a:prstGeom prst="rect">
                <a:avLst/>
              </a:prstGeom>
              <a:blipFill>
                <a:blip r:embed="rId14"/>
                <a:stretch>
                  <a:fillRect l="-7527" t="-28889" r="-11828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14">
                <a:extLst>
                  <a:ext uri="{FF2B5EF4-FFF2-40B4-BE49-F238E27FC236}">
                    <a16:creationId xmlns:a16="http://schemas.microsoft.com/office/drawing/2014/main" id="{66A1239D-5888-4F92-909D-2186B8C25051}"/>
                  </a:ext>
                </a:extLst>
              </p:cNvPr>
              <p:cNvSpPr txBox="1"/>
              <p:nvPr/>
            </p:nvSpPr>
            <p:spPr>
              <a:xfrm>
                <a:off x="2272012" y="2888451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9" name="TextBox 14">
                <a:extLst>
                  <a:ext uri="{FF2B5EF4-FFF2-40B4-BE49-F238E27FC236}">
                    <a16:creationId xmlns:a16="http://schemas.microsoft.com/office/drawing/2014/main" id="{66A1239D-5888-4F92-909D-2186B8C25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2012" y="2888451"/>
                <a:ext cx="965264" cy="276999"/>
              </a:xfrm>
              <a:prstGeom prst="rect">
                <a:avLst/>
              </a:prstGeom>
              <a:blipFill>
                <a:blip r:embed="rId15"/>
                <a:stretch>
                  <a:fillRect l="-6329" t="-28889" r="-1392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0" descr="A blue and green circle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02FC9094-1A26-4506-9C0C-2BB2DF2614B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07791" y="3818083"/>
            <a:ext cx="4008385" cy="3000812"/>
          </a:xfrm>
          <a:prstGeom prst="rect">
            <a:avLst/>
          </a:prstGeom>
        </p:spPr>
      </p:pic>
      <p:pic>
        <p:nvPicPr>
          <p:cNvPr id="31" name="Picture 22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7E0D966C-082E-448B-B9A3-1DAA7A33589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04778" y="1665043"/>
            <a:ext cx="4008386" cy="3000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15">
                <a:extLst>
                  <a:ext uri="{FF2B5EF4-FFF2-40B4-BE49-F238E27FC236}">
                    <a16:creationId xmlns:a16="http://schemas.microsoft.com/office/drawing/2014/main" id="{33F9F8C5-1805-4B63-81ED-A548762E462B}"/>
                  </a:ext>
                </a:extLst>
              </p:cNvPr>
              <p:cNvSpPr txBox="1"/>
              <p:nvPr/>
            </p:nvSpPr>
            <p:spPr>
              <a:xfrm>
                <a:off x="9609084" y="3971326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15">
                <a:extLst>
                  <a:ext uri="{FF2B5EF4-FFF2-40B4-BE49-F238E27FC236}">
                    <a16:creationId xmlns:a16="http://schemas.microsoft.com/office/drawing/2014/main" id="{33F9F8C5-1805-4B63-81ED-A548762E4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9084" y="3971326"/>
                <a:ext cx="374012" cy="332848"/>
              </a:xfrm>
              <a:prstGeom prst="rect">
                <a:avLst/>
              </a:prstGeom>
              <a:blipFill>
                <a:blip r:embed="rId18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16">
                <a:extLst>
                  <a:ext uri="{FF2B5EF4-FFF2-40B4-BE49-F238E27FC236}">
                    <a16:creationId xmlns:a16="http://schemas.microsoft.com/office/drawing/2014/main" id="{2621BC83-38CD-4041-8234-1F9CA318EC93}"/>
                  </a:ext>
                </a:extLst>
              </p:cNvPr>
              <p:cNvSpPr txBox="1"/>
              <p:nvPr/>
            </p:nvSpPr>
            <p:spPr>
              <a:xfrm>
                <a:off x="6735411" y="1694680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16">
                <a:extLst>
                  <a:ext uri="{FF2B5EF4-FFF2-40B4-BE49-F238E27FC236}">
                    <a16:creationId xmlns:a16="http://schemas.microsoft.com/office/drawing/2014/main" id="{2621BC83-38CD-4041-8234-1F9CA318E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411" y="1694680"/>
                <a:ext cx="352276" cy="33284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1357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0" descr="A blue and green circle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79BC601A-CB25-4A20-9B47-7DD0BE014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712" y="3720663"/>
            <a:ext cx="4008385" cy="3000812"/>
          </a:xfrm>
          <a:prstGeom prst="rect">
            <a:avLst/>
          </a:prstGeom>
        </p:spPr>
      </p:pic>
      <p:pic>
        <p:nvPicPr>
          <p:cNvPr id="5" name="Picture 4" descr="A blue and red graph&#10;&#10;Description automatically generated with medium confidence">
            <a:extLst>
              <a:ext uri="{FF2B5EF4-FFF2-40B4-BE49-F238E27FC236}">
                <a16:creationId xmlns:a16="http://schemas.microsoft.com/office/drawing/2014/main" id="{5588F549-D53D-3C79-9CF7-1D8629DDE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271" y="3757624"/>
            <a:ext cx="4141378" cy="310037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Solution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10648309" y="4696853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09" y="4696853"/>
                <a:ext cx="374012" cy="332848"/>
              </a:xfrm>
              <a:prstGeom prst="rect">
                <a:avLst/>
              </a:prstGeom>
              <a:blipFill>
                <a:blip r:embed="rId4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0" descr="A blue and red diagram&#10;&#10;Description automatically generated with medium confidence">
            <a:extLst>
              <a:ext uri="{FF2B5EF4-FFF2-40B4-BE49-F238E27FC236}">
                <a16:creationId xmlns:a16="http://schemas.microsoft.com/office/drawing/2014/main" id="{09210B70-2753-4242-9DB5-9CC8484E5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3937" y="1126863"/>
            <a:ext cx="4141378" cy="3100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A9BF46B2-CB7A-496A-B5BC-CF05C9DB3E26}"/>
                  </a:ext>
                </a:extLst>
              </p:cNvPr>
              <p:cNvSpPr txBox="1"/>
              <p:nvPr/>
            </p:nvSpPr>
            <p:spPr>
              <a:xfrm>
                <a:off x="10679511" y="1811797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A9BF46B2-CB7A-496A-B5BC-CF05C9DB3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511" y="1811797"/>
                <a:ext cx="352276" cy="332848"/>
              </a:xfrm>
              <a:prstGeom prst="rect">
                <a:avLst/>
              </a:prstGeom>
              <a:blipFill>
                <a:blip r:embed="rId6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8">
                <a:extLst>
                  <a:ext uri="{FF2B5EF4-FFF2-40B4-BE49-F238E27FC236}">
                    <a16:creationId xmlns:a16="http://schemas.microsoft.com/office/drawing/2014/main" id="{BEDCFBEE-9FCF-4E87-BA60-7FC7EBF3F314}"/>
                  </a:ext>
                </a:extLst>
              </p:cNvPr>
              <p:cNvSpPr txBox="1"/>
              <p:nvPr/>
            </p:nvSpPr>
            <p:spPr>
              <a:xfrm>
                <a:off x="6737472" y="754830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=11.128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2" name="TextBox 18">
                <a:extLst>
                  <a:ext uri="{FF2B5EF4-FFF2-40B4-BE49-F238E27FC236}">
                    <a16:creationId xmlns:a16="http://schemas.microsoft.com/office/drawing/2014/main" id="{BEDCFBEE-9FCF-4E87-BA60-7FC7EBF3F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472" y="754830"/>
                <a:ext cx="1558440" cy="276999"/>
              </a:xfrm>
              <a:prstGeom prst="rect">
                <a:avLst/>
              </a:prstGeom>
              <a:blipFill>
                <a:blip r:embed="rId7"/>
                <a:stretch>
                  <a:fillRect l="-7031" t="-28889" r="-898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3">
                <a:extLst>
                  <a:ext uri="{FF2B5EF4-FFF2-40B4-BE49-F238E27FC236}">
                    <a16:creationId xmlns:a16="http://schemas.microsoft.com/office/drawing/2014/main" id="{D2C67F5E-11FB-4412-8C43-3EE5F0055929}"/>
                  </a:ext>
                </a:extLst>
              </p:cNvPr>
              <p:cNvSpPr txBox="1"/>
              <p:nvPr/>
            </p:nvSpPr>
            <p:spPr>
              <a:xfrm>
                <a:off x="10081487" y="727731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3" name="TextBox 13">
                <a:extLst>
                  <a:ext uri="{FF2B5EF4-FFF2-40B4-BE49-F238E27FC236}">
                    <a16:creationId xmlns:a16="http://schemas.microsoft.com/office/drawing/2014/main" id="{D2C67F5E-11FB-4412-8C43-3EE5F0055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1487" y="727731"/>
                <a:ext cx="1133644" cy="276999"/>
              </a:xfrm>
              <a:prstGeom prst="rect">
                <a:avLst/>
              </a:prstGeom>
              <a:blipFill>
                <a:blip r:embed="rId8"/>
                <a:stretch>
                  <a:fillRect l="-7527" t="-28261" r="-11828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63493026-7D0A-4BBD-91EA-F1FDE32A9A7A}"/>
                  </a:ext>
                </a:extLst>
              </p:cNvPr>
              <p:cNvSpPr txBox="1"/>
              <p:nvPr/>
            </p:nvSpPr>
            <p:spPr>
              <a:xfrm>
                <a:off x="8764752" y="727731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63493026-7D0A-4BBD-91EA-F1FDE32A9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4752" y="727731"/>
                <a:ext cx="965264" cy="276999"/>
              </a:xfrm>
              <a:prstGeom prst="rect">
                <a:avLst/>
              </a:prstGeom>
              <a:blipFill>
                <a:blip r:embed="rId9"/>
                <a:stretch>
                  <a:fillRect l="-6329" t="-28261" r="-13924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8">
                <a:extLst>
                  <a:ext uri="{FF2B5EF4-FFF2-40B4-BE49-F238E27FC236}">
                    <a16:creationId xmlns:a16="http://schemas.microsoft.com/office/drawing/2014/main" id="{EA11EAA3-2E61-4D69-B60A-732171559F46}"/>
                  </a:ext>
                </a:extLst>
              </p:cNvPr>
              <p:cNvSpPr txBox="1"/>
              <p:nvPr/>
            </p:nvSpPr>
            <p:spPr>
              <a:xfrm>
                <a:off x="775304" y="792176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=11.0397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5" name="TextBox 18">
                <a:extLst>
                  <a:ext uri="{FF2B5EF4-FFF2-40B4-BE49-F238E27FC236}">
                    <a16:creationId xmlns:a16="http://schemas.microsoft.com/office/drawing/2014/main" id="{EA11EAA3-2E61-4D69-B60A-732171559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304" y="792176"/>
                <a:ext cx="1686680" cy="276999"/>
              </a:xfrm>
              <a:prstGeom prst="rect">
                <a:avLst/>
              </a:prstGeom>
              <a:blipFill>
                <a:blip r:embed="rId10"/>
                <a:stretch>
                  <a:fillRect l="-6498" t="-28889" r="-7942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13">
                <a:extLst>
                  <a:ext uri="{FF2B5EF4-FFF2-40B4-BE49-F238E27FC236}">
                    <a16:creationId xmlns:a16="http://schemas.microsoft.com/office/drawing/2014/main" id="{FAEC5EDB-364C-41EA-B53F-BEA95973B6EB}"/>
                  </a:ext>
                </a:extLst>
              </p:cNvPr>
              <p:cNvSpPr txBox="1"/>
              <p:nvPr/>
            </p:nvSpPr>
            <p:spPr>
              <a:xfrm>
                <a:off x="4119319" y="765077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6" name="TextBox 13">
                <a:extLst>
                  <a:ext uri="{FF2B5EF4-FFF2-40B4-BE49-F238E27FC236}">
                    <a16:creationId xmlns:a16="http://schemas.microsoft.com/office/drawing/2014/main" id="{FAEC5EDB-364C-41EA-B53F-BEA95973B6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319" y="765077"/>
                <a:ext cx="1133644" cy="276999"/>
              </a:xfrm>
              <a:prstGeom prst="rect">
                <a:avLst/>
              </a:prstGeom>
              <a:blipFill>
                <a:blip r:embed="rId11"/>
                <a:stretch>
                  <a:fillRect l="-7527" t="-28889" r="-11828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24C7EB06-D7DA-4442-93D6-046998095C54}"/>
                  </a:ext>
                </a:extLst>
              </p:cNvPr>
              <p:cNvSpPr txBox="1"/>
              <p:nvPr/>
            </p:nvSpPr>
            <p:spPr>
              <a:xfrm>
                <a:off x="2802584" y="765077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24C7EB06-D7DA-4442-93D6-046998095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584" y="765077"/>
                <a:ext cx="965264" cy="276999"/>
              </a:xfrm>
              <a:prstGeom prst="rect">
                <a:avLst/>
              </a:prstGeom>
              <a:blipFill>
                <a:blip r:embed="rId12"/>
                <a:stretch>
                  <a:fillRect l="-6329" t="-28889" r="-1392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2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3C2D8F64-08CC-4A6B-A771-E92351BA8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8391" y="1126862"/>
            <a:ext cx="4008386" cy="3000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15">
                <a:extLst>
                  <a:ext uri="{FF2B5EF4-FFF2-40B4-BE49-F238E27FC236}">
                    <a16:creationId xmlns:a16="http://schemas.microsoft.com/office/drawing/2014/main" id="{8B297E9B-45CD-4FCA-8C38-D49E10010BE8}"/>
                  </a:ext>
                </a:extLst>
              </p:cNvPr>
              <p:cNvSpPr txBox="1"/>
              <p:nvPr/>
            </p:nvSpPr>
            <p:spPr>
              <a:xfrm>
                <a:off x="4062896" y="4641550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15">
                <a:extLst>
                  <a:ext uri="{FF2B5EF4-FFF2-40B4-BE49-F238E27FC236}">
                    <a16:creationId xmlns:a16="http://schemas.microsoft.com/office/drawing/2014/main" id="{8B297E9B-45CD-4FCA-8C38-D49E10010B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896" y="4641550"/>
                <a:ext cx="374012" cy="332848"/>
              </a:xfrm>
              <a:prstGeom prst="rect">
                <a:avLst/>
              </a:prstGeom>
              <a:blipFill>
                <a:blip r:embed="rId14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16">
                <a:extLst>
                  <a:ext uri="{FF2B5EF4-FFF2-40B4-BE49-F238E27FC236}">
                    <a16:creationId xmlns:a16="http://schemas.microsoft.com/office/drawing/2014/main" id="{B56CEEBC-2C8E-4B89-BE6D-DBEFE7B74945}"/>
                  </a:ext>
                </a:extLst>
              </p:cNvPr>
              <p:cNvSpPr txBox="1"/>
              <p:nvPr/>
            </p:nvSpPr>
            <p:spPr>
              <a:xfrm>
                <a:off x="4094098" y="1756494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16">
                <a:extLst>
                  <a:ext uri="{FF2B5EF4-FFF2-40B4-BE49-F238E27FC236}">
                    <a16:creationId xmlns:a16="http://schemas.microsoft.com/office/drawing/2014/main" id="{B56CEEBC-2C8E-4B89-BE6D-DBEFE7B74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098" y="1756494"/>
                <a:ext cx="352276" cy="332848"/>
              </a:xfrm>
              <a:prstGeom prst="rect">
                <a:avLst/>
              </a:prstGeom>
              <a:blipFill>
                <a:blip r:embed="rId15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803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red graph with a curved curve&#10;&#10;Description automatically generated with medium confidence">
            <a:extLst>
              <a:ext uri="{FF2B5EF4-FFF2-40B4-BE49-F238E27FC236}">
                <a16:creationId xmlns:a16="http://schemas.microsoft.com/office/drawing/2014/main" id="{9229F936-A6E2-C2D5-E9DA-85B98BDA4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87921"/>
            <a:ext cx="5959367" cy="48426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22EB58-6C8E-4161-70A2-309F93153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7922"/>
            <a:ext cx="5959366" cy="4842697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6448441" y="1318874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441" y="1318874"/>
                <a:ext cx="374012" cy="332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316549" y="1208823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49" y="1208823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3886880" y="838219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=10.8501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880" y="838219"/>
                <a:ext cx="1686680" cy="276999"/>
              </a:xfrm>
              <a:prstGeom prst="rect">
                <a:avLst/>
              </a:prstGeom>
              <a:blipFill>
                <a:blip r:embed="rId6"/>
                <a:stretch>
                  <a:fillRect l="-6767" t="-27273" r="-7519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10150546" y="820725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0546" y="820725"/>
                <a:ext cx="1839131" cy="830997"/>
              </a:xfrm>
              <a:prstGeom prst="rect">
                <a:avLst/>
              </a:prstGeom>
              <a:blipFill>
                <a:blip r:embed="rId7"/>
                <a:stretch>
                  <a:fillRect l="-7534" t="-7463" r="-6849" b="-14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596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e and white diagram&#10;&#10;Description automatically generated with medium confidence">
            <a:extLst>
              <a:ext uri="{FF2B5EF4-FFF2-40B4-BE49-F238E27FC236}">
                <a16:creationId xmlns:a16="http://schemas.microsoft.com/office/drawing/2014/main" id="{EA3D88EA-99FE-E200-7D9E-F3F960457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876" y="3770633"/>
            <a:ext cx="3903124" cy="305173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D830277-B38A-4CFE-8D27-856796020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27" t="12692" r="63432" b="26587"/>
          <a:stretch/>
        </p:blipFill>
        <p:spPr>
          <a:xfrm>
            <a:off x="8018350" y="707390"/>
            <a:ext cx="4008385" cy="3141789"/>
          </a:xfrm>
          <a:prstGeom prst="rect">
            <a:avLst/>
          </a:prstGeom>
        </p:spPr>
      </p:pic>
      <p:pic>
        <p:nvPicPr>
          <p:cNvPr id="8" name="Picture 7" descr="A blue diagram with a rainbow spectrum&#10;&#10;Description automatically generated with medium confidence">
            <a:extLst>
              <a:ext uri="{FF2B5EF4-FFF2-40B4-BE49-F238E27FC236}">
                <a16:creationId xmlns:a16="http://schemas.microsoft.com/office/drawing/2014/main" id="{45012D2E-A63D-F9A9-2DB2-75B1A5470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57" y="707390"/>
            <a:ext cx="4018303" cy="3141789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/>
              <p:nvPr/>
            </p:nvSpPr>
            <p:spPr>
              <a:xfrm>
                <a:off x="273910" y="854444"/>
                <a:ext cx="1555746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10" y="854444"/>
                <a:ext cx="1555746" cy="4725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96432" y="1583588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9466657"/>
                  </p:ext>
                </p:extLst>
              </p:nvPr>
            </p:nvGraphicFramePr>
            <p:xfrm>
              <a:off x="396432" y="1583588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8197" r="-100315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108197" r="-100315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208197" r="-100315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313333" r="-10031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2605375" y="936324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375" y="936324"/>
                <a:ext cx="1499449" cy="301878"/>
              </a:xfrm>
              <a:prstGeom prst="rect">
                <a:avLst/>
              </a:prstGeom>
              <a:blipFill>
                <a:blip r:embed="rId7"/>
                <a:stretch>
                  <a:fillRect l="-3252" b="-285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8D45185F-42A8-FD77-067D-14EF00392F2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266" r="8542"/>
          <a:stretch/>
        </p:blipFill>
        <p:spPr>
          <a:xfrm>
            <a:off x="0" y="3362638"/>
            <a:ext cx="4646657" cy="33811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/>
              <p:nvPr/>
            </p:nvSpPr>
            <p:spPr>
              <a:xfrm>
                <a:off x="7009745" y="1094805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=14.3557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745" y="1094805"/>
                <a:ext cx="1686680" cy="276999"/>
              </a:xfrm>
              <a:prstGeom prst="rect">
                <a:avLst/>
              </a:prstGeom>
              <a:blipFill>
                <a:blip r:embed="rId9"/>
                <a:stretch>
                  <a:fillRect l="-6767" t="-26087" r="-7519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10633560" y="1158719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=11.632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3560" y="1158719"/>
                <a:ext cx="1558440" cy="276999"/>
              </a:xfrm>
              <a:prstGeom prst="rect">
                <a:avLst/>
              </a:prstGeom>
              <a:blipFill>
                <a:blip r:embed="rId10"/>
                <a:stretch>
                  <a:fillRect l="-7258" t="-26087" r="-8065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blue and white diagram of a blue object&#10;&#10;Description automatically generated with medium confidence">
            <a:extLst>
              <a:ext uri="{FF2B5EF4-FFF2-40B4-BE49-F238E27FC236}">
                <a16:creationId xmlns:a16="http://schemas.microsoft.com/office/drawing/2014/main" id="{21F097E0-37A7-6926-ABEB-CB81192E6F2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676" y="3685836"/>
            <a:ext cx="4018303" cy="3141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/>
              <p:nvPr/>
            </p:nvSpPr>
            <p:spPr>
              <a:xfrm>
                <a:off x="8434462" y="1689709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462" y="1689709"/>
                <a:ext cx="352276" cy="33284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/>
              <p:nvPr/>
            </p:nvSpPr>
            <p:spPr>
              <a:xfrm>
                <a:off x="8477954" y="4027375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7954" y="4027375"/>
                <a:ext cx="374012" cy="33284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53CC9F60-2729-417F-7132-018B456BC299}"/>
              </a:ext>
            </a:extLst>
          </p:cNvPr>
          <p:cNvSpPr txBox="1"/>
          <p:nvPr/>
        </p:nvSpPr>
        <p:spPr>
          <a:xfrm>
            <a:off x="6215581" y="707390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dielectric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/>
              <p:nvPr/>
            </p:nvSpPr>
            <p:spPr>
              <a:xfrm>
                <a:off x="9625290" y="661476"/>
                <a:ext cx="24840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=7.25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5290" y="661476"/>
                <a:ext cx="2484078" cy="369332"/>
              </a:xfrm>
              <a:prstGeom prst="rect">
                <a:avLst/>
              </a:prstGeom>
              <a:blipFill>
                <a:blip r:embed="rId14"/>
                <a:stretch>
                  <a:fillRect l="-2211" t="-10000" r="-1229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386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E8105AF-1DBA-69C9-5AEA-31E3EBEA4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5" y="3174123"/>
            <a:ext cx="4365328" cy="3547351"/>
          </a:xfrm>
          <a:prstGeom prst="rect">
            <a:avLst/>
          </a:prstGeom>
        </p:spPr>
      </p:pic>
      <p:pic>
        <p:nvPicPr>
          <p:cNvPr id="23" name="Picture 22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84AF0DF8-E239-C7A3-AF98-2BC3162E78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211"/>
          <a:stretch/>
        </p:blipFill>
        <p:spPr>
          <a:xfrm>
            <a:off x="5165857" y="3174123"/>
            <a:ext cx="3444743" cy="364300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268573" y="3333592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73" y="3333592"/>
                <a:ext cx="352276" cy="332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/>
              <p:nvPr/>
            </p:nvSpPr>
            <p:spPr>
              <a:xfrm>
                <a:off x="1417597" y="849387"/>
                <a:ext cx="1555746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597" y="849387"/>
                <a:ext cx="1555746" cy="472565"/>
              </a:xfrm>
              <a:prstGeom prst="rect">
                <a:avLst/>
              </a:prstGeom>
              <a:blipFill>
                <a:blip r:embed="rId5"/>
                <a:stretch>
                  <a:fillRect l="-1613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68573" y="1549983"/>
              <a:ext cx="3853794" cy="110744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0.46*R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9484239"/>
                  </p:ext>
                </p:extLst>
              </p:nvPr>
            </p:nvGraphicFramePr>
            <p:xfrm>
              <a:off x="268573" y="1549983"/>
              <a:ext cx="3853794" cy="110744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6"/>
                          <a:stretch>
                            <a:fillRect l="-658" t="-6897" r="-100658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0.46*R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6"/>
                          <a:stretch>
                            <a:fillRect l="-658" t="-103333" r="-100658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6"/>
                          <a:stretch>
                            <a:fillRect l="-658" t="-210345" r="-10065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87D5E1-C4F7-1E50-EF0D-7816354EA1AB}"/>
                  </a:ext>
                </a:extLst>
              </p:cNvPr>
              <p:cNvSpPr txBox="1"/>
              <p:nvPr/>
            </p:nvSpPr>
            <p:spPr>
              <a:xfrm>
                <a:off x="5279698" y="1340399"/>
                <a:ext cx="961097" cy="6003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87D5E1-C4F7-1E50-EF0D-7816354EA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698" y="1340399"/>
                <a:ext cx="961097" cy="600357"/>
              </a:xfrm>
              <a:prstGeom prst="rect">
                <a:avLst/>
              </a:prstGeom>
              <a:blipFill>
                <a:blip r:embed="rId7"/>
                <a:stretch>
                  <a:fillRect l="-5195" t="-2083" b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diagram of a rainbow colored circle&#10;&#10;Description automatically generated">
            <a:extLst>
              <a:ext uri="{FF2B5EF4-FFF2-40B4-BE49-F238E27FC236}">
                <a16:creationId xmlns:a16="http://schemas.microsoft.com/office/drawing/2014/main" id="{524C2622-4EA4-9666-102E-E9E95EE0E3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3646016"/>
            <a:ext cx="3181567" cy="3211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F442E8-962C-B59D-F632-BEAF8A22E557}"/>
                  </a:ext>
                </a:extLst>
              </p:cNvPr>
              <p:cNvSpPr txBox="1"/>
              <p:nvPr/>
            </p:nvSpPr>
            <p:spPr>
              <a:xfrm>
                <a:off x="7876094" y="1457372"/>
                <a:ext cx="25329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must be the same to keep frequency constant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F442E8-962C-B59D-F632-BEAF8A22E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094" y="1457372"/>
                <a:ext cx="2532993" cy="646331"/>
              </a:xfrm>
              <a:prstGeom prst="rect">
                <a:avLst/>
              </a:prstGeom>
              <a:blipFill>
                <a:blip r:embed="rId9"/>
                <a:stretch>
                  <a:fillRect l="-2000" t="-3846" r="-1500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8ADC024-8FE7-2E3E-9699-4CDC9431AE16}"/>
              </a:ext>
            </a:extLst>
          </p:cNvPr>
          <p:cNvSpPr txBox="1"/>
          <p:nvPr/>
        </p:nvSpPr>
        <p:spPr>
          <a:xfrm>
            <a:off x="4929352" y="3059668"/>
            <a:ext cx="343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Reduce first lambda with dielectric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F01493-62DA-AAB5-5D96-54463C1C1F46}"/>
              </a:ext>
            </a:extLst>
          </p:cNvPr>
          <p:cNvSpPr txBox="1"/>
          <p:nvPr/>
        </p:nvSpPr>
        <p:spPr>
          <a:xfrm>
            <a:off x="8845488" y="2921168"/>
            <a:ext cx="3181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Reduce 2nd and 3rd lambda with dielectric</a:t>
            </a:r>
          </a:p>
        </p:txBody>
      </p:sp>
    </p:spTree>
    <p:extLst>
      <p:ext uri="{BB962C8B-B14F-4D97-AF65-F5344CB8AC3E}">
        <p14:creationId xmlns:p14="http://schemas.microsoft.com/office/powerpoint/2010/main" val="210478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>
            <a:extLst>
              <a:ext uri="{FF2B5EF4-FFF2-40B4-BE49-F238E27FC236}">
                <a16:creationId xmlns:a16="http://schemas.microsoft.com/office/drawing/2014/main" id="{3E1751F3-C52C-2C0D-6477-AFA271FEF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50" t="14502" r="61553" b="24575"/>
          <a:stretch/>
        </p:blipFill>
        <p:spPr>
          <a:xfrm>
            <a:off x="463761" y="1296561"/>
            <a:ext cx="4442963" cy="466759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SLAC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F81645-716A-620E-D7C2-27F82098242F}"/>
              </a:ext>
            </a:extLst>
          </p:cNvPr>
          <p:cNvSpPr txBox="1"/>
          <p:nvPr/>
        </p:nvSpPr>
        <p:spPr>
          <a:xfrm>
            <a:off x="973848" y="1003917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Input port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B44D4C-28F0-D253-A563-AE945A419106}"/>
              </a:ext>
            </a:extLst>
          </p:cNvPr>
          <p:cNvSpPr txBox="1"/>
          <p:nvPr/>
        </p:nvSpPr>
        <p:spPr>
          <a:xfrm>
            <a:off x="1105293" y="537005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Sample</a:t>
            </a:r>
          </a:p>
        </p:txBody>
      </p:sp>
      <p:pic>
        <p:nvPicPr>
          <p:cNvPr id="12" name="Picture 11" descr="A blue diagram of a blue object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79745EC7-60E7-C71D-F6FB-E2F69A01D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443" y="707390"/>
            <a:ext cx="3459129" cy="3002762"/>
          </a:xfrm>
          <a:prstGeom prst="rect">
            <a:avLst/>
          </a:prstGeom>
        </p:spPr>
      </p:pic>
      <p:pic>
        <p:nvPicPr>
          <p:cNvPr id="14" name="Picture 13" descr="A blue and green graph&#10;&#10;Description automatically generated with medium confidence">
            <a:extLst>
              <a:ext uri="{FF2B5EF4-FFF2-40B4-BE49-F238E27FC236}">
                <a16:creationId xmlns:a16="http://schemas.microsoft.com/office/drawing/2014/main" id="{DD32AB85-5501-CEC2-A9B3-C02577878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326" y="3630359"/>
            <a:ext cx="3718185" cy="3227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373351" y="3882822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351" y="3882822"/>
                <a:ext cx="374012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295418" y="884457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418" y="884457"/>
                <a:ext cx="352276" cy="3328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6A8FBDA-29D7-9901-0466-B71211B75009}"/>
              </a:ext>
            </a:extLst>
          </p:cNvPr>
          <p:cNvSpPr txBox="1"/>
          <p:nvPr/>
        </p:nvSpPr>
        <p:spPr>
          <a:xfrm>
            <a:off x="9154511" y="2211978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samples under high magnetic fields: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High-Gradient material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 temperature superconductor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1543073" y="6356350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73" y="6356350"/>
                <a:ext cx="1686680" cy="276999"/>
              </a:xfrm>
              <a:prstGeom prst="rect">
                <a:avLst/>
              </a:prstGeom>
              <a:blipFill>
                <a:blip r:embed="rId7"/>
                <a:stretch>
                  <a:fillRect l="-6716" t="-26087" r="-7463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514668" y="1117301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668" y="1117301"/>
                <a:ext cx="1839131" cy="830997"/>
              </a:xfrm>
              <a:prstGeom prst="rect">
                <a:avLst/>
              </a:prstGeom>
              <a:blipFill>
                <a:blip r:embed="rId8"/>
                <a:stretch>
                  <a:fillRect l="-8276" t="-7463" r="-7586" b="-16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91883CF-7966-7721-F2A6-53C0C79B151E}"/>
              </a:ext>
            </a:extLst>
          </p:cNvPr>
          <p:cNvSpPr txBox="1"/>
          <p:nvPr/>
        </p:nvSpPr>
        <p:spPr>
          <a:xfrm>
            <a:off x="9244335" y="4446668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properties: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No Electric field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 Magnetic field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No electric current on the edge</a:t>
            </a:r>
          </a:p>
        </p:txBody>
      </p:sp>
    </p:spTree>
    <p:extLst>
      <p:ext uri="{BB962C8B-B14F-4D97-AF65-F5344CB8AC3E}">
        <p14:creationId xmlns:p14="http://schemas.microsoft.com/office/powerpoint/2010/main" val="2817884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ue and green circle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BC2E1E37-EB79-54DA-57A9-5E0E652AB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879" y="3856056"/>
            <a:ext cx="4008385" cy="3000812"/>
          </a:xfrm>
          <a:prstGeom prst="rect">
            <a:avLst/>
          </a:prstGeom>
        </p:spPr>
      </p:pic>
      <p:pic>
        <p:nvPicPr>
          <p:cNvPr id="23" name="Picture 22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84AF0DF8-E239-C7A3-AF98-2BC3162E7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539" y="789707"/>
            <a:ext cx="4008386" cy="300081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508790" y="819344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=11.0397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90" y="819344"/>
                <a:ext cx="1686680" cy="276999"/>
              </a:xfrm>
              <a:prstGeom prst="rect">
                <a:avLst/>
              </a:prstGeom>
              <a:blipFill>
                <a:blip r:embed="rId6"/>
                <a:stretch>
                  <a:fillRect l="-5970" t="-26087" r="-7463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775113" y="1152192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5113" y="1152192"/>
                <a:ext cx="1839131" cy="830997"/>
              </a:xfrm>
              <a:prstGeom prst="rect">
                <a:avLst/>
              </a:prstGeom>
              <a:blipFill>
                <a:blip r:embed="rId7"/>
                <a:stretch>
                  <a:fillRect l="-7534" t="-9091" r="-6849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/>
              <p:nvPr/>
            </p:nvSpPr>
            <p:spPr>
              <a:xfrm>
                <a:off x="131006" y="4809144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06" y="4809144"/>
                <a:ext cx="633187" cy="276999"/>
              </a:xfrm>
              <a:prstGeom prst="rect">
                <a:avLst/>
              </a:prstGeom>
              <a:blipFill>
                <a:blip r:embed="rId8"/>
                <a:stretch>
                  <a:fillRect l="-7843" r="-1961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omputer graphics of a curved object&#10;&#10;Description automatically generated with medium confidence">
            <a:extLst>
              <a:ext uri="{FF2B5EF4-FFF2-40B4-BE49-F238E27FC236}">
                <a16:creationId xmlns:a16="http://schemas.microsoft.com/office/drawing/2014/main" id="{482B5D9E-5481-B182-8039-0863C28F4E1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401" t="14536"/>
          <a:stretch/>
        </p:blipFill>
        <p:spPr>
          <a:xfrm>
            <a:off x="764193" y="1522863"/>
            <a:ext cx="5331807" cy="49728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BC2F3-30CF-D8B5-73CB-383CEC273A17}"/>
                  </a:ext>
                </a:extLst>
              </p:cNvPr>
              <p:cNvSpPr txBox="1"/>
              <p:nvPr/>
            </p:nvSpPr>
            <p:spPr>
              <a:xfrm>
                <a:off x="4997670" y="5964621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BC2F3-30CF-D8B5-73CB-383CEC273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670" y="5964621"/>
                <a:ext cx="207108" cy="276999"/>
              </a:xfrm>
              <a:prstGeom prst="rect">
                <a:avLst/>
              </a:prstGeom>
              <a:blipFill>
                <a:blip r:embed="rId10"/>
                <a:stretch>
                  <a:fillRect l="-23529" r="-23529"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AEF379-FDF1-C6AF-6C91-B52F0BB7EA2E}"/>
                  </a:ext>
                </a:extLst>
              </p:cNvPr>
              <p:cNvSpPr txBox="1"/>
              <p:nvPr/>
            </p:nvSpPr>
            <p:spPr>
              <a:xfrm>
                <a:off x="935422" y="4507734"/>
                <a:ext cx="1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AEF379-FDF1-C6AF-6C91-B52F0BB7E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22" y="4507734"/>
                <a:ext cx="166969" cy="276999"/>
              </a:xfrm>
              <a:prstGeom prst="rect">
                <a:avLst/>
              </a:prstGeom>
              <a:blipFill>
                <a:blip r:embed="rId11"/>
                <a:stretch>
                  <a:fillRect l="-14286" r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1B4CDF-8E75-F90A-192D-75B45F665A5E}"/>
                  </a:ext>
                </a:extLst>
              </p:cNvPr>
              <p:cNvSpPr txBox="1"/>
              <p:nvPr/>
            </p:nvSpPr>
            <p:spPr>
              <a:xfrm>
                <a:off x="2086305" y="5532493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1B4CDF-8E75-F90A-192D-75B45F665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305" y="5532493"/>
                <a:ext cx="218330" cy="276999"/>
              </a:xfrm>
              <a:prstGeom prst="rect">
                <a:avLst/>
              </a:prstGeom>
              <a:blipFill>
                <a:blip r:embed="rId12"/>
                <a:stretch>
                  <a:fillRect l="-16667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062F5F7-B79C-4D69-9B7B-6ADADE121A4E}"/>
                  </a:ext>
                </a:extLst>
              </p:cNvPr>
              <p:cNvSpPr txBox="1"/>
              <p:nvPr/>
            </p:nvSpPr>
            <p:spPr>
              <a:xfrm>
                <a:off x="4312318" y="1701997"/>
                <a:ext cx="1144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062F5F7-B79C-4D69-9B7B-6ADADE121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318" y="1701997"/>
                <a:ext cx="1144865" cy="276999"/>
              </a:xfrm>
              <a:prstGeom prst="rect">
                <a:avLst/>
              </a:prstGeom>
              <a:blipFill>
                <a:blip r:embed="rId13"/>
                <a:stretch>
                  <a:fillRect l="-4396" t="-21739" r="-12088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2B12EE-3BE1-8CE9-6BF8-C5DC5B16A6D0}"/>
                  </a:ext>
                </a:extLst>
              </p:cNvPr>
              <p:cNvSpPr txBox="1"/>
              <p:nvPr/>
            </p:nvSpPr>
            <p:spPr>
              <a:xfrm>
                <a:off x="3852805" y="792245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2B12EE-3BE1-8CE9-6BF8-C5DC5B16A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805" y="792245"/>
                <a:ext cx="1133644" cy="276999"/>
              </a:xfrm>
              <a:prstGeom prst="rect">
                <a:avLst/>
              </a:prstGeom>
              <a:blipFill>
                <a:blip r:embed="rId14"/>
                <a:stretch>
                  <a:fillRect l="-6667" t="-27273" r="-12222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5D46F5-A31D-4360-1248-12FDD93A931C}"/>
                  </a:ext>
                </a:extLst>
              </p:cNvPr>
              <p:cNvSpPr txBox="1"/>
              <p:nvPr/>
            </p:nvSpPr>
            <p:spPr>
              <a:xfrm>
                <a:off x="2536070" y="792245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5D46F5-A31D-4360-1248-12FDD93A9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070" y="792245"/>
                <a:ext cx="965264" cy="276999"/>
              </a:xfrm>
              <a:prstGeom prst="rect">
                <a:avLst/>
              </a:prstGeom>
              <a:blipFill>
                <a:blip r:embed="rId15"/>
                <a:stretch>
                  <a:fillRect l="-6494" t="-27273" r="-14286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981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and red diagram&#10;&#10;Description automatically generated with medium confidence">
            <a:extLst>
              <a:ext uri="{FF2B5EF4-FFF2-40B4-BE49-F238E27FC236}">
                <a16:creationId xmlns:a16="http://schemas.microsoft.com/office/drawing/2014/main" id="{210E621F-88CD-7CEC-33BF-ADEC23826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2989"/>
            <a:ext cx="4141378" cy="3100376"/>
          </a:xfrm>
          <a:prstGeom prst="rect">
            <a:avLst/>
          </a:prstGeom>
        </p:spPr>
      </p:pic>
      <p:pic>
        <p:nvPicPr>
          <p:cNvPr id="5" name="Picture 4" descr="A blue and red graph&#10;&#10;Description automatically generated with medium confidence">
            <a:extLst>
              <a:ext uri="{FF2B5EF4-FFF2-40B4-BE49-F238E27FC236}">
                <a16:creationId xmlns:a16="http://schemas.microsoft.com/office/drawing/2014/main" id="{5588F549-D53D-3C79-9CF7-1D8629DDE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099" y="3740636"/>
            <a:ext cx="4141378" cy="310037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864442" y="3895319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4442" y="3895319"/>
                <a:ext cx="374012" cy="332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508790" y="819344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=11.128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90" y="819344"/>
                <a:ext cx="1558440" cy="276999"/>
              </a:xfrm>
              <a:prstGeom prst="rect">
                <a:avLst/>
              </a:prstGeom>
              <a:blipFill>
                <a:blip r:embed="rId6"/>
                <a:stretch>
                  <a:fillRect l="-6452" t="-26087" r="-8065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775113" y="1152192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5113" y="1152192"/>
                <a:ext cx="1839131" cy="830997"/>
              </a:xfrm>
              <a:prstGeom prst="rect">
                <a:avLst/>
              </a:prstGeom>
              <a:blipFill>
                <a:blip r:embed="rId7"/>
                <a:stretch>
                  <a:fillRect l="-7534" t="-9091" r="-6849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/>
              <p:nvPr/>
            </p:nvSpPr>
            <p:spPr>
              <a:xfrm>
                <a:off x="131006" y="4809144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06" y="4809144"/>
                <a:ext cx="633187" cy="276999"/>
              </a:xfrm>
              <a:prstGeom prst="rect">
                <a:avLst/>
              </a:prstGeom>
              <a:blipFill>
                <a:blip r:embed="rId8"/>
                <a:stretch>
                  <a:fillRect l="-7843" r="-1961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omputer graphics of a curved object&#10;&#10;Description automatically generated with medium confidence">
            <a:extLst>
              <a:ext uri="{FF2B5EF4-FFF2-40B4-BE49-F238E27FC236}">
                <a16:creationId xmlns:a16="http://schemas.microsoft.com/office/drawing/2014/main" id="{482B5D9E-5481-B182-8039-0863C28F4E1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401" t="14536"/>
          <a:stretch/>
        </p:blipFill>
        <p:spPr>
          <a:xfrm>
            <a:off x="764193" y="1522863"/>
            <a:ext cx="5331807" cy="49728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BC2F3-30CF-D8B5-73CB-383CEC273A17}"/>
                  </a:ext>
                </a:extLst>
              </p:cNvPr>
              <p:cNvSpPr txBox="1"/>
              <p:nvPr/>
            </p:nvSpPr>
            <p:spPr>
              <a:xfrm>
                <a:off x="4997670" y="5964621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BC2F3-30CF-D8B5-73CB-383CEC273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670" y="5964621"/>
                <a:ext cx="207108" cy="276999"/>
              </a:xfrm>
              <a:prstGeom prst="rect">
                <a:avLst/>
              </a:prstGeom>
              <a:blipFill>
                <a:blip r:embed="rId10"/>
                <a:stretch>
                  <a:fillRect l="-23529" r="-23529"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AEF379-FDF1-C6AF-6C91-B52F0BB7EA2E}"/>
                  </a:ext>
                </a:extLst>
              </p:cNvPr>
              <p:cNvSpPr txBox="1"/>
              <p:nvPr/>
            </p:nvSpPr>
            <p:spPr>
              <a:xfrm>
                <a:off x="935422" y="4507734"/>
                <a:ext cx="1669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AEF379-FDF1-C6AF-6C91-B52F0BB7E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22" y="4507734"/>
                <a:ext cx="166969" cy="276999"/>
              </a:xfrm>
              <a:prstGeom prst="rect">
                <a:avLst/>
              </a:prstGeom>
              <a:blipFill>
                <a:blip r:embed="rId11"/>
                <a:stretch>
                  <a:fillRect l="-14286" r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1B4CDF-8E75-F90A-192D-75B45F665A5E}"/>
                  </a:ext>
                </a:extLst>
              </p:cNvPr>
              <p:cNvSpPr txBox="1"/>
              <p:nvPr/>
            </p:nvSpPr>
            <p:spPr>
              <a:xfrm>
                <a:off x="2086305" y="5532493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E1B4CDF-8E75-F90A-192D-75B45F665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305" y="5532493"/>
                <a:ext cx="218330" cy="276999"/>
              </a:xfrm>
              <a:prstGeom prst="rect">
                <a:avLst/>
              </a:prstGeom>
              <a:blipFill>
                <a:blip r:embed="rId12"/>
                <a:stretch>
                  <a:fillRect l="-16667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062F5F7-B79C-4D69-9B7B-6ADADE121A4E}"/>
                  </a:ext>
                </a:extLst>
              </p:cNvPr>
              <p:cNvSpPr txBox="1"/>
              <p:nvPr/>
            </p:nvSpPr>
            <p:spPr>
              <a:xfrm>
                <a:off x="4312318" y="1701997"/>
                <a:ext cx="1144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062F5F7-B79C-4D69-9B7B-6ADADE121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318" y="1701997"/>
                <a:ext cx="1144865" cy="276999"/>
              </a:xfrm>
              <a:prstGeom prst="rect">
                <a:avLst/>
              </a:prstGeom>
              <a:blipFill>
                <a:blip r:embed="rId13"/>
                <a:stretch>
                  <a:fillRect l="-4396" t="-21739" r="-12088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2B12EE-3BE1-8CE9-6BF8-C5DC5B16A6D0}"/>
                  </a:ext>
                </a:extLst>
              </p:cNvPr>
              <p:cNvSpPr txBox="1"/>
              <p:nvPr/>
            </p:nvSpPr>
            <p:spPr>
              <a:xfrm>
                <a:off x="3852805" y="792245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2B12EE-3BE1-8CE9-6BF8-C5DC5B16A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805" y="792245"/>
                <a:ext cx="1133644" cy="276999"/>
              </a:xfrm>
              <a:prstGeom prst="rect">
                <a:avLst/>
              </a:prstGeom>
              <a:blipFill>
                <a:blip r:embed="rId14"/>
                <a:stretch>
                  <a:fillRect l="-6667" t="-27273" r="-12222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5D46F5-A31D-4360-1248-12FDD93A931C}"/>
                  </a:ext>
                </a:extLst>
              </p:cNvPr>
              <p:cNvSpPr txBox="1"/>
              <p:nvPr/>
            </p:nvSpPr>
            <p:spPr>
              <a:xfrm>
                <a:off x="2536070" y="792245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5D46F5-A31D-4360-1248-12FDD93A9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070" y="792245"/>
                <a:ext cx="965264" cy="276999"/>
              </a:xfrm>
              <a:prstGeom prst="rect">
                <a:avLst/>
              </a:prstGeom>
              <a:blipFill>
                <a:blip r:embed="rId15"/>
                <a:stretch>
                  <a:fillRect l="-6494" t="-27273" r="-14286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509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5915" y="2324008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5" y="2324008"/>
                <a:ext cx="374012" cy="3328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5915" y="5717165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5" y="5717165"/>
                <a:ext cx="352276" cy="3328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4739480" y="757861"/>
                <a:ext cx="13019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=9.81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480" y="757861"/>
                <a:ext cx="1301959" cy="276999"/>
              </a:xfrm>
              <a:prstGeom prst="rect">
                <a:avLst/>
              </a:prstGeom>
              <a:blipFill>
                <a:blip r:embed="rId4"/>
                <a:stretch>
                  <a:fillRect l="-7692" t="-26087" r="-9615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81B8A9-A798-2ED6-DAC1-5984A9848513}"/>
                  </a:ext>
                </a:extLst>
              </p:cNvPr>
              <p:cNvSpPr txBox="1"/>
              <p:nvPr/>
            </p:nvSpPr>
            <p:spPr>
              <a:xfrm>
                <a:off x="1577849" y="757862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=45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81B8A9-A798-2ED6-DAC1-5984A9848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7849" y="757862"/>
                <a:ext cx="1133644" cy="276999"/>
              </a:xfrm>
              <a:prstGeom prst="rect">
                <a:avLst/>
              </a:prstGeom>
              <a:blipFill>
                <a:blip r:embed="rId5"/>
                <a:stretch>
                  <a:fillRect l="-6667" t="-26087" r="-11111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blue and green graphic&#10;&#10;Description automatically generated with medium confidence">
            <a:extLst>
              <a:ext uri="{FF2B5EF4-FFF2-40B4-BE49-F238E27FC236}">
                <a16:creationId xmlns:a16="http://schemas.microsoft.com/office/drawing/2014/main" id="{D134EF04-A5C0-7667-7537-CB6B52AF22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1835" y="1085333"/>
            <a:ext cx="3886664" cy="2909688"/>
          </a:xfrm>
          <a:prstGeom prst="rect">
            <a:avLst/>
          </a:prstGeom>
        </p:spPr>
      </p:pic>
      <p:pic>
        <p:nvPicPr>
          <p:cNvPr id="27" name="Picture 26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992CB469-3B12-A411-B92A-8CD89B993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1835" y="3948313"/>
            <a:ext cx="3886662" cy="2909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DB0526-CDB4-CE87-CD07-820AC88B2DFC}"/>
                  </a:ext>
                </a:extLst>
              </p:cNvPr>
              <p:cNvSpPr txBox="1"/>
              <p:nvPr/>
            </p:nvSpPr>
            <p:spPr>
              <a:xfrm>
                <a:off x="3242854" y="757860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DB0526-CDB4-CE87-CD07-820AC88B2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854" y="757860"/>
                <a:ext cx="965264" cy="276999"/>
              </a:xfrm>
              <a:prstGeom prst="rect">
                <a:avLst/>
              </a:prstGeom>
              <a:blipFill>
                <a:blip r:embed="rId8"/>
                <a:stretch>
                  <a:fillRect l="-6494" t="-26087" r="-12987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4C98D1A-1CD8-4E56-A41D-61CDCCDFD0E9}"/>
                  </a:ext>
                </a:extLst>
              </p:cNvPr>
              <p:cNvSpPr txBox="1"/>
              <p:nvPr/>
            </p:nvSpPr>
            <p:spPr>
              <a:xfrm>
                <a:off x="6935782" y="757860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4C98D1A-1CD8-4E56-A41D-61CDCCDFD0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782" y="757860"/>
                <a:ext cx="1133644" cy="276999"/>
              </a:xfrm>
              <a:prstGeom prst="rect">
                <a:avLst/>
              </a:prstGeom>
              <a:blipFill>
                <a:blip r:embed="rId9"/>
                <a:stretch>
                  <a:fillRect l="-6667" t="-26087" r="-11111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E85F7D-A027-C767-1F61-4293F4D09D91}"/>
                  </a:ext>
                </a:extLst>
              </p:cNvPr>
              <p:cNvSpPr txBox="1"/>
              <p:nvPr/>
            </p:nvSpPr>
            <p:spPr>
              <a:xfrm>
                <a:off x="8600787" y="757858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E85F7D-A027-C767-1F61-4293F4D09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0787" y="757858"/>
                <a:ext cx="965264" cy="276999"/>
              </a:xfrm>
              <a:prstGeom prst="rect">
                <a:avLst/>
              </a:prstGeom>
              <a:blipFill>
                <a:blip r:embed="rId10"/>
                <a:stretch>
                  <a:fillRect l="-6494" t="-26087" r="-12987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830FE7-4945-B31A-C9E2-829E327FBAFC}"/>
                  </a:ext>
                </a:extLst>
              </p:cNvPr>
              <p:cNvSpPr txBox="1"/>
              <p:nvPr/>
            </p:nvSpPr>
            <p:spPr>
              <a:xfrm>
                <a:off x="9982200" y="757857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=11.0397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830FE7-4945-B31A-C9E2-829E327FB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200" y="757857"/>
                <a:ext cx="1686680" cy="276999"/>
              </a:xfrm>
              <a:prstGeom prst="rect">
                <a:avLst/>
              </a:prstGeom>
              <a:blipFill>
                <a:blip r:embed="rId11"/>
                <a:stretch>
                  <a:fillRect l="-6767" t="-26087" r="-7519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blue and green circle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612F3AF2-B706-408D-AADD-A8CB43AF6F0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17155" y="1039771"/>
            <a:ext cx="4008385" cy="3000812"/>
          </a:xfrm>
          <a:prstGeom prst="rect">
            <a:avLst/>
          </a:prstGeom>
        </p:spPr>
      </p:pic>
      <p:pic>
        <p:nvPicPr>
          <p:cNvPr id="5" name="Picture 4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E1CB92BE-E5D4-2E6A-84FB-5B0011EA49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17154" y="3857187"/>
            <a:ext cx="4008386" cy="300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09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5915" y="2324008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5" y="2324008"/>
                <a:ext cx="374012" cy="3328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5915" y="5717165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5" y="5717165"/>
                <a:ext cx="352276" cy="3328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2986943" y="808334"/>
                <a:ext cx="13019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=9.81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943" y="808334"/>
                <a:ext cx="1301959" cy="276999"/>
              </a:xfrm>
              <a:prstGeom prst="rect">
                <a:avLst/>
              </a:prstGeom>
              <a:blipFill>
                <a:blip r:embed="rId4"/>
                <a:stretch>
                  <a:fillRect l="-8738" t="-21739" r="-9709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81B8A9-A798-2ED6-DAC1-5984A9848513}"/>
                  </a:ext>
                </a:extLst>
              </p:cNvPr>
              <p:cNvSpPr txBox="1"/>
              <p:nvPr/>
            </p:nvSpPr>
            <p:spPr>
              <a:xfrm>
                <a:off x="224452" y="808334"/>
                <a:ext cx="1133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=45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81B8A9-A798-2ED6-DAC1-5984A9848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52" y="808334"/>
                <a:ext cx="1133644" cy="276999"/>
              </a:xfrm>
              <a:prstGeom prst="rect">
                <a:avLst/>
              </a:prstGeom>
              <a:blipFill>
                <a:blip r:embed="rId5"/>
                <a:stretch>
                  <a:fillRect l="-6593" t="-21739" r="-10989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4225E0-10AB-BAD6-1ACE-FD2C90B2BEA9}"/>
                  </a:ext>
                </a:extLst>
              </p:cNvPr>
              <p:cNvSpPr txBox="1"/>
              <p:nvPr/>
            </p:nvSpPr>
            <p:spPr>
              <a:xfrm>
                <a:off x="8680241" y="808334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=12.056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4225E0-10AB-BAD6-1ACE-FD2C90B2B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241" y="808334"/>
                <a:ext cx="1558440" cy="276999"/>
              </a:xfrm>
              <a:prstGeom prst="rect">
                <a:avLst/>
              </a:prstGeom>
              <a:blipFill>
                <a:blip r:embed="rId6"/>
                <a:stretch>
                  <a:fillRect l="-7258" t="-21739" r="-8065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blue and white graph&#10;&#10;Description automatically generated with medium confidence">
            <a:extLst>
              <a:ext uri="{FF2B5EF4-FFF2-40B4-BE49-F238E27FC236}">
                <a16:creationId xmlns:a16="http://schemas.microsoft.com/office/drawing/2014/main" id="{36597017-99B1-9E3E-5735-94891001E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9006" y="1085333"/>
            <a:ext cx="3886662" cy="2909686"/>
          </a:xfrm>
          <a:prstGeom prst="rect">
            <a:avLst/>
          </a:prstGeom>
        </p:spPr>
      </p:pic>
      <p:pic>
        <p:nvPicPr>
          <p:cNvPr id="23" name="Picture 22" descr="A blue circle with a red circle&#10;&#10;Description automatically generated with medium confidence">
            <a:extLst>
              <a:ext uri="{FF2B5EF4-FFF2-40B4-BE49-F238E27FC236}">
                <a16:creationId xmlns:a16="http://schemas.microsoft.com/office/drawing/2014/main" id="{66688100-0060-B7AC-DB26-21269BD3D6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7270" y="3811790"/>
            <a:ext cx="3886660" cy="29096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DB0526-CDB4-CE87-CD07-820AC88B2DFC}"/>
                  </a:ext>
                </a:extLst>
              </p:cNvPr>
              <p:cNvSpPr txBox="1"/>
              <p:nvPr/>
            </p:nvSpPr>
            <p:spPr>
              <a:xfrm>
                <a:off x="262921" y="1123988"/>
                <a:ext cx="965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DB0526-CDB4-CE87-CD07-820AC88B2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21" y="1123988"/>
                <a:ext cx="965264" cy="276999"/>
              </a:xfrm>
              <a:prstGeom prst="rect">
                <a:avLst/>
              </a:prstGeom>
              <a:blipFill>
                <a:blip r:embed="rId11"/>
                <a:stretch>
                  <a:fillRect l="-6494" t="-26087" r="-14286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blue and green graphic&#10;&#10;Description automatically generated with medium confidence">
            <a:extLst>
              <a:ext uri="{FF2B5EF4-FFF2-40B4-BE49-F238E27FC236}">
                <a16:creationId xmlns:a16="http://schemas.microsoft.com/office/drawing/2014/main" id="{D5154534-0CF3-2F2B-1A7C-1EF59408B9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61835" y="1085333"/>
            <a:ext cx="3886664" cy="2909688"/>
          </a:xfrm>
          <a:prstGeom prst="rect">
            <a:avLst/>
          </a:prstGeom>
        </p:spPr>
      </p:pic>
      <p:pic>
        <p:nvPicPr>
          <p:cNvPr id="5" name="Picture 4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9D60A32F-1E5A-F73E-9CC0-E74C72030A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61835" y="3948313"/>
            <a:ext cx="3886662" cy="290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35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green diagram&#10;&#10;Description automatically generated with medium confidence">
            <a:extLst>
              <a:ext uri="{FF2B5EF4-FFF2-40B4-BE49-F238E27FC236}">
                <a16:creationId xmlns:a16="http://schemas.microsoft.com/office/drawing/2014/main" id="{25352955-B13F-96A1-AADD-5380D3EF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611" y="649223"/>
            <a:ext cx="3133348" cy="3163304"/>
          </a:xfrm>
          <a:prstGeom prst="rect">
            <a:avLst/>
          </a:prstGeom>
        </p:spPr>
      </p:pic>
      <p:pic>
        <p:nvPicPr>
          <p:cNvPr id="11" name="Picture 10" descr="A blue and red diagram&#10;&#10;Description automatically generated with medium confidence">
            <a:extLst>
              <a:ext uri="{FF2B5EF4-FFF2-40B4-BE49-F238E27FC236}">
                <a16:creationId xmlns:a16="http://schemas.microsoft.com/office/drawing/2014/main" id="{66898A55-0A39-DA29-0635-BAA019364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611" y="3645079"/>
            <a:ext cx="3133349" cy="3163304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2625638" y="819344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=6.26137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638" y="819344"/>
                <a:ext cx="1686680" cy="276999"/>
              </a:xfrm>
              <a:prstGeom prst="rect">
                <a:avLst/>
              </a:prstGeom>
              <a:blipFill>
                <a:blip r:embed="rId6"/>
                <a:stretch>
                  <a:fillRect l="-5970" t="-26087" r="-7463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514669" y="1162239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669" y="1162239"/>
                <a:ext cx="1839131" cy="830997"/>
              </a:xfrm>
              <a:prstGeom prst="rect">
                <a:avLst/>
              </a:prstGeom>
              <a:blipFill>
                <a:blip r:embed="rId7"/>
                <a:stretch>
                  <a:fillRect l="-8219" t="-9091" r="-684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ue and purple grid with a purple square&#10;&#10;Description automatically generated with medium confidence">
            <a:extLst>
              <a:ext uri="{FF2B5EF4-FFF2-40B4-BE49-F238E27FC236}">
                <a16:creationId xmlns:a16="http://schemas.microsoft.com/office/drawing/2014/main" id="{CC24D0AC-24C4-DC52-D2D7-BBF7656332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503" y="1388289"/>
            <a:ext cx="5101848" cy="51506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/>
              <p:nvPr/>
            </p:nvSpPr>
            <p:spPr>
              <a:xfrm>
                <a:off x="120869" y="3674027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69" y="3674027"/>
                <a:ext cx="633187" cy="276999"/>
              </a:xfrm>
              <a:prstGeom prst="rect">
                <a:avLst/>
              </a:prstGeom>
              <a:blipFill>
                <a:blip r:embed="rId9"/>
                <a:stretch>
                  <a:fillRect l="-7843" r="-1961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3240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urple curved object on graph paper&#10;&#10;Description automatically generated">
            <a:extLst>
              <a:ext uri="{FF2B5EF4-FFF2-40B4-BE49-F238E27FC236}">
                <a16:creationId xmlns:a16="http://schemas.microsoft.com/office/drawing/2014/main" id="{7F500E20-A953-E156-33E6-6E7B485D1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45" y="1168067"/>
            <a:ext cx="5636051" cy="5689933"/>
          </a:xfrm>
          <a:prstGeom prst="rect">
            <a:avLst/>
          </a:prstGeom>
        </p:spPr>
      </p:pic>
      <p:pic>
        <p:nvPicPr>
          <p:cNvPr id="8" name="Picture 7" descr="A diagram of a rainbow colored circle&#10;&#10;Description automatically generated">
            <a:extLst>
              <a:ext uri="{FF2B5EF4-FFF2-40B4-BE49-F238E27FC236}">
                <a16:creationId xmlns:a16="http://schemas.microsoft.com/office/drawing/2014/main" id="{D02A532C-7BED-47FF-0EE6-DBB0869CD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918" y="715262"/>
            <a:ext cx="3181567" cy="3211984"/>
          </a:xfrm>
          <a:prstGeom prst="rect">
            <a:avLst/>
          </a:prstGeom>
        </p:spPr>
      </p:pic>
      <p:pic>
        <p:nvPicPr>
          <p:cNvPr id="12" name="Picture 11" descr="A colorful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6740B6C3-6FC3-6EE0-6FD4-7FA5D3EA4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920" y="3674027"/>
            <a:ext cx="3181567" cy="3211984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 II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4009299"/>
                <a:ext cx="374012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9172" y="819344"/>
                <a:ext cx="352276" cy="3328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2625638" y="819344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=6.8949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638" y="819344"/>
                <a:ext cx="1558440" cy="276999"/>
              </a:xfrm>
              <a:prstGeom prst="rect">
                <a:avLst/>
              </a:prstGeom>
              <a:blipFill>
                <a:blip r:embed="rId7"/>
                <a:stretch>
                  <a:fillRect l="-6452" t="-26087" r="-8065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514669" y="1162239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669" y="1162239"/>
                <a:ext cx="1839131" cy="830997"/>
              </a:xfrm>
              <a:prstGeom prst="rect">
                <a:avLst/>
              </a:prstGeom>
              <a:blipFill>
                <a:blip r:embed="rId8"/>
                <a:stretch>
                  <a:fillRect l="-8219" t="-9091" r="-6849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/>
              <p:nvPr/>
            </p:nvSpPr>
            <p:spPr>
              <a:xfrm>
                <a:off x="99848" y="1791637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3B90F0-8B99-FD4D-E8C6-0DDCABC53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8" y="1791637"/>
                <a:ext cx="633187" cy="276999"/>
              </a:xfrm>
              <a:prstGeom prst="rect">
                <a:avLst/>
              </a:prstGeom>
              <a:blipFill>
                <a:blip r:embed="rId9"/>
                <a:stretch>
                  <a:fillRect l="-7843" r="-3922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D78E85E-2049-A3F3-EC4D-28525E5BE363}"/>
              </a:ext>
            </a:extLst>
          </p:cNvPr>
          <p:cNvSpPr txBox="1"/>
          <p:nvPr/>
        </p:nvSpPr>
        <p:spPr>
          <a:xfrm>
            <a:off x="68317" y="3535527"/>
            <a:ext cx="7371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vacuum</a:t>
            </a:r>
          </a:p>
        </p:txBody>
      </p:sp>
    </p:spTree>
    <p:extLst>
      <p:ext uri="{BB962C8B-B14F-4D97-AF65-F5344CB8AC3E}">
        <p14:creationId xmlns:p14="http://schemas.microsoft.com/office/powerpoint/2010/main" val="119064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26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/>
              <p:nvPr/>
            </p:nvSpPr>
            <p:spPr>
              <a:xfrm>
                <a:off x="1827502" y="782214"/>
                <a:ext cx="1555746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502" y="782214"/>
                <a:ext cx="1555746" cy="472565"/>
              </a:xfrm>
              <a:prstGeom prst="rect">
                <a:avLst/>
              </a:prstGeom>
              <a:blipFill>
                <a:blip r:embed="rId2"/>
                <a:stretch>
                  <a:fillRect l="-2439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78478" y="1858531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7537936"/>
                  </p:ext>
                </p:extLst>
              </p:nvPr>
            </p:nvGraphicFramePr>
            <p:xfrm>
              <a:off x="678478" y="1858531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3"/>
                          <a:stretch>
                            <a:fillRect l="-658" t="-6897" r="-101316" b="-3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3"/>
                          <a:stretch>
                            <a:fillRect l="-658" t="-103333" r="-101316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3"/>
                          <a:stretch>
                            <a:fillRect l="-658" t="-210345" r="-101316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ES"/>
                        </a:p>
                      </a:txBody>
                      <a:tcPr>
                        <a:blipFill>
                          <a:blip r:embed="rId3"/>
                          <a:stretch>
                            <a:fillRect l="-658" t="-310345" r="-101316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1301685" y="1426513"/>
                <a:ext cx="2607380" cy="3124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42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685" y="1426513"/>
                <a:ext cx="2607380" cy="312458"/>
              </a:xfrm>
              <a:prstGeom prst="rect">
                <a:avLst/>
              </a:prstGeom>
              <a:blipFill>
                <a:blip r:embed="rId4"/>
                <a:stretch>
                  <a:fillRect l="-1456" b="-2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8D45185F-42A8-FD77-067D-14EF00392F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266" r="8542"/>
          <a:stretch/>
        </p:blipFill>
        <p:spPr>
          <a:xfrm>
            <a:off x="0" y="3406555"/>
            <a:ext cx="4646657" cy="33811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/>
              <p:nvPr/>
            </p:nvSpPr>
            <p:spPr>
              <a:xfrm>
                <a:off x="7482458" y="1474064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=13.6795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458" y="1474064"/>
                <a:ext cx="1686680" cy="276999"/>
              </a:xfrm>
              <a:prstGeom prst="rect">
                <a:avLst/>
              </a:prstGeom>
              <a:blipFill>
                <a:blip r:embed="rId6"/>
                <a:stretch>
                  <a:fillRect l="-5970" t="-27273" r="-7463" b="-5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diagram of a graph&#10;&#10;Description automatically generated">
            <a:extLst>
              <a:ext uri="{FF2B5EF4-FFF2-40B4-BE49-F238E27FC236}">
                <a16:creationId xmlns:a16="http://schemas.microsoft.com/office/drawing/2014/main" id="{B31D9EDA-1B5D-9C3C-3296-045AC5527E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657" y="2225191"/>
            <a:ext cx="3866202" cy="3949919"/>
          </a:xfrm>
          <a:prstGeom prst="rect">
            <a:avLst/>
          </a:prstGeom>
        </p:spPr>
      </p:pic>
      <p:pic>
        <p:nvPicPr>
          <p:cNvPr id="20" name="Picture 19" descr="A blue and red diagram&#10;&#10;Description automatically generated with medium confidence">
            <a:extLst>
              <a:ext uri="{FF2B5EF4-FFF2-40B4-BE49-F238E27FC236}">
                <a16:creationId xmlns:a16="http://schemas.microsoft.com/office/drawing/2014/main" id="{086346FE-128D-33C4-3577-3CD004EBB7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25798" y="2225191"/>
            <a:ext cx="3866202" cy="394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2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SLAC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3</a:t>
            </a:fld>
            <a:endParaRPr lang="en-GB"/>
          </a:p>
        </p:txBody>
      </p:sp>
      <p:pic>
        <p:nvPicPr>
          <p:cNvPr id="12" name="Picture 11" descr="A blue diagram of a blue object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79745EC7-60E7-C71D-F6FB-E2F69A01D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443" y="707390"/>
            <a:ext cx="3459129" cy="3002762"/>
          </a:xfrm>
          <a:prstGeom prst="rect">
            <a:avLst/>
          </a:prstGeom>
        </p:spPr>
      </p:pic>
      <p:pic>
        <p:nvPicPr>
          <p:cNvPr id="14" name="Picture 13" descr="A blue and green graph&#10;&#10;Description automatically generated with medium confidence">
            <a:extLst>
              <a:ext uri="{FF2B5EF4-FFF2-40B4-BE49-F238E27FC236}">
                <a16:creationId xmlns:a16="http://schemas.microsoft.com/office/drawing/2014/main" id="{DD32AB85-5501-CEC2-A9B3-C02577878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326" y="3630359"/>
            <a:ext cx="3718185" cy="3227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/>
              <p:nvPr/>
            </p:nvSpPr>
            <p:spPr>
              <a:xfrm>
                <a:off x="7373351" y="3882822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73A78C-79CA-1DCD-47F6-548CEA41F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351" y="3882822"/>
                <a:ext cx="374012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7295418" y="884457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418" y="884457"/>
                <a:ext cx="352276" cy="3328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6A8FBDA-29D7-9901-0466-B71211B75009}"/>
              </a:ext>
            </a:extLst>
          </p:cNvPr>
          <p:cNvSpPr txBox="1"/>
          <p:nvPr/>
        </p:nvSpPr>
        <p:spPr>
          <a:xfrm>
            <a:off x="9154511" y="2211978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samples under high magnetic fields: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High-Gradient material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 temperature superconductor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/>
              <p:nvPr/>
            </p:nvSpPr>
            <p:spPr>
              <a:xfrm>
                <a:off x="1543073" y="6356350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3EA17AF-8914-06AD-08E9-EBB21330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073" y="6356350"/>
                <a:ext cx="1686680" cy="276999"/>
              </a:xfrm>
              <a:prstGeom prst="rect">
                <a:avLst/>
              </a:prstGeom>
              <a:blipFill>
                <a:blip r:embed="rId7"/>
                <a:stretch>
                  <a:fillRect l="-6716" t="-26087" r="-7463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9514668" y="1117301"/>
                <a:ext cx="183913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4668" y="1117301"/>
                <a:ext cx="1839131" cy="830997"/>
              </a:xfrm>
              <a:prstGeom prst="rect">
                <a:avLst/>
              </a:prstGeom>
              <a:blipFill>
                <a:blip r:embed="rId8"/>
                <a:stretch>
                  <a:fillRect l="-8276" t="-7463" r="-7586" b="-16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91883CF-7966-7721-F2A6-53C0C79B151E}"/>
              </a:ext>
            </a:extLst>
          </p:cNvPr>
          <p:cNvSpPr txBox="1"/>
          <p:nvPr/>
        </p:nvSpPr>
        <p:spPr>
          <a:xfrm>
            <a:off x="9244335" y="4446668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properties: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No Electric field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High Magnetic field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No electric current on the edge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B25C636-6AAF-4995-AE9D-451B33D18BE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2023" t="17904" r="62725" b="25250"/>
          <a:stretch/>
        </p:blipFill>
        <p:spPr>
          <a:xfrm>
            <a:off x="551087" y="1405910"/>
            <a:ext cx="4250259" cy="47529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49D2BD40-00C2-46FB-B417-FB7BBBE32E03}"/>
                  </a:ext>
                </a:extLst>
              </p:cNvPr>
              <p:cNvSpPr txBox="1"/>
              <p:nvPr/>
            </p:nvSpPr>
            <p:spPr>
              <a:xfrm>
                <a:off x="2215635" y="1111742"/>
                <a:ext cx="291618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49D2BD40-00C2-46FB-B417-FB7BBBE32E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635" y="1111742"/>
                <a:ext cx="291618" cy="332848"/>
              </a:xfrm>
              <a:prstGeom prst="rect">
                <a:avLst/>
              </a:prstGeom>
              <a:blipFill>
                <a:blip r:embed="rId10"/>
                <a:stretch>
                  <a:fillRect l="-2083" t="-38182" r="-87500" b="-2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37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2" descr="A computer graphics of a graph&#10;&#10;Description automatically generated with medium confidence">
            <a:extLst>
              <a:ext uri="{FF2B5EF4-FFF2-40B4-BE49-F238E27FC236}">
                <a16:creationId xmlns:a16="http://schemas.microsoft.com/office/drawing/2014/main" id="{6812F60C-F0A5-40CA-B1E3-F58888888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483" y="694476"/>
            <a:ext cx="4008386" cy="3000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16">
                <a:extLst>
                  <a:ext uri="{FF2B5EF4-FFF2-40B4-BE49-F238E27FC236}">
                    <a16:creationId xmlns:a16="http://schemas.microsoft.com/office/drawing/2014/main" id="{F5FC5A99-951E-423F-8363-49458199B6C4}"/>
                  </a:ext>
                </a:extLst>
              </p:cNvPr>
              <p:cNvSpPr txBox="1"/>
              <p:nvPr/>
            </p:nvSpPr>
            <p:spPr>
              <a:xfrm>
                <a:off x="9414116" y="724113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16">
                <a:extLst>
                  <a:ext uri="{FF2B5EF4-FFF2-40B4-BE49-F238E27FC236}">
                    <a16:creationId xmlns:a16="http://schemas.microsoft.com/office/drawing/2014/main" id="{F5FC5A99-951E-423F-8363-49458199B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116" y="724113"/>
                <a:ext cx="352276" cy="332848"/>
              </a:xfrm>
              <a:prstGeom prst="rect">
                <a:avLst/>
              </a:prstGeom>
              <a:blipFill>
                <a:blip r:embed="rId3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3" descr="A computer graphics of a curved object&#10;&#10;Description automatically generated with medium confidence">
            <a:extLst>
              <a:ext uri="{FF2B5EF4-FFF2-40B4-BE49-F238E27FC236}">
                <a16:creationId xmlns:a16="http://schemas.microsoft.com/office/drawing/2014/main" id="{302390E7-A9F4-4FB5-AA3C-507C98AF0F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01" t="14536"/>
          <a:stretch/>
        </p:blipFill>
        <p:spPr>
          <a:xfrm>
            <a:off x="4629629" y="718610"/>
            <a:ext cx="3128653" cy="291803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Solution approaches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4</a:t>
            </a:fld>
            <a:endParaRPr lang="en-GB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00BAA3F-57AE-4FF8-9E1D-0138855D1F1E}"/>
              </a:ext>
            </a:extLst>
          </p:cNvPr>
          <p:cNvSpPr txBox="1"/>
          <p:nvPr/>
        </p:nvSpPr>
        <p:spPr>
          <a:xfrm>
            <a:off x="332299" y="2169151"/>
            <a:ext cx="35472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C19DE"/>
                </a:solidFill>
              </a:rPr>
              <a:t>Solutions: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Design a new cavity using dielectric.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7AD8C249-41DF-4346-9510-A07D982832F2}"/>
                  </a:ext>
                </a:extLst>
              </p:cNvPr>
              <p:cNvSpPr txBox="1"/>
              <p:nvPr/>
            </p:nvSpPr>
            <p:spPr>
              <a:xfrm>
                <a:off x="4120337" y="2614181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7AD8C249-41DF-4346-9510-A07D98283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337" y="2614181"/>
                <a:ext cx="633187" cy="276999"/>
              </a:xfrm>
              <a:prstGeom prst="rect">
                <a:avLst/>
              </a:prstGeom>
              <a:blipFill>
                <a:blip r:embed="rId5"/>
                <a:stretch>
                  <a:fillRect l="-8654" r="-2885" b="-1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E6DEBCBC-7578-4E3A-835D-0CAE0A5E8D4D}"/>
                  </a:ext>
                </a:extLst>
              </p:cNvPr>
              <p:cNvSpPr txBox="1"/>
              <p:nvPr/>
            </p:nvSpPr>
            <p:spPr>
              <a:xfrm>
                <a:off x="6470298" y="874872"/>
                <a:ext cx="11448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E6DEBCBC-7578-4E3A-835D-0CAE0A5E8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298" y="874872"/>
                <a:ext cx="1144865" cy="276999"/>
              </a:xfrm>
              <a:prstGeom prst="rect">
                <a:avLst/>
              </a:prstGeom>
              <a:blipFill>
                <a:blip r:embed="rId6"/>
                <a:stretch>
                  <a:fillRect l="-5319" t="-28889" r="-1223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9">
                <a:extLst>
                  <a:ext uri="{FF2B5EF4-FFF2-40B4-BE49-F238E27FC236}">
                    <a16:creationId xmlns:a16="http://schemas.microsoft.com/office/drawing/2014/main" id="{DE3BE48C-7541-41BC-8360-4DC50E484377}"/>
                  </a:ext>
                </a:extLst>
              </p:cNvPr>
              <p:cNvSpPr txBox="1"/>
              <p:nvPr/>
            </p:nvSpPr>
            <p:spPr>
              <a:xfrm>
                <a:off x="5353993" y="3049832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9">
                <a:extLst>
                  <a:ext uri="{FF2B5EF4-FFF2-40B4-BE49-F238E27FC236}">
                    <a16:creationId xmlns:a16="http://schemas.microsoft.com/office/drawing/2014/main" id="{DE3BE48C-7541-41BC-8360-4DC50E484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993" y="3049832"/>
                <a:ext cx="218330" cy="276999"/>
              </a:xfrm>
              <a:prstGeom prst="rect">
                <a:avLst/>
              </a:prstGeom>
              <a:blipFill>
                <a:blip r:embed="rId7"/>
                <a:stretch>
                  <a:fillRect l="-16667" r="-5556" b="-1087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18">
                <a:extLst>
                  <a:ext uri="{FF2B5EF4-FFF2-40B4-BE49-F238E27FC236}">
                    <a16:creationId xmlns:a16="http://schemas.microsoft.com/office/drawing/2014/main" id="{FC3973AD-5039-414C-B5CF-D2D9275EB8FF}"/>
                  </a:ext>
                </a:extLst>
              </p:cNvPr>
              <p:cNvSpPr txBox="1"/>
              <p:nvPr/>
            </p:nvSpPr>
            <p:spPr>
              <a:xfrm>
                <a:off x="10257807" y="707390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=11.0397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6" name="TextBox 18">
                <a:extLst>
                  <a:ext uri="{FF2B5EF4-FFF2-40B4-BE49-F238E27FC236}">
                    <a16:creationId xmlns:a16="http://schemas.microsoft.com/office/drawing/2014/main" id="{FC3973AD-5039-414C-B5CF-D2D9275E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7807" y="707390"/>
                <a:ext cx="1686680" cy="276999"/>
              </a:xfrm>
              <a:prstGeom prst="rect">
                <a:avLst/>
              </a:prstGeom>
              <a:blipFill>
                <a:blip r:embed="rId8"/>
                <a:stretch>
                  <a:fillRect l="-6522" t="-28889" r="-7971" b="-5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114B732D-4232-4F61-B772-9964E848703D}"/>
                  </a:ext>
                </a:extLst>
              </p:cNvPr>
              <p:cNvSpPr txBox="1"/>
              <p:nvPr/>
            </p:nvSpPr>
            <p:spPr>
              <a:xfrm>
                <a:off x="332298" y="785760"/>
                <a:ext cx="376314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1C19DE"/>
                    </a:solidFill>
                  </a:rPr>
                  <a:t>Challenge</a:t>
                </a:r>
                <a:r>
                  <a:rPr lang="es-ES" dirty="0"/>
                  <a:t>: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dirty="0"/>
                  <a:t>Radius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=0.95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in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24 mm</a:t>
                </a:r>
              </a:p>
              <a:p>
                <a:r>
                  <a:rPr lang="en-GB" dirty="0"/>
                  <a:t>      HTS sample radius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dirty="0"/>
                  <a:t> mm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dirty="0"/>
                  <a:t>Same set up -&gt; Same RF frequency </a:t>
                </a: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114B732D-4232-4F61-B772-9964E8487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98" y="785760"/>
                <a:ext cx="3763146" cy="1200329"/>
              </a:xfrm>
              <a:prstGeom prst="rect">
                <a:avLst/>
              </a:prstGeom>
              <a:blipFill>
                <a:blip r:embed="rId9"/>
                <a:stretch>
                  <a:fillRect l="-1459" t="-3046" r="-324" b="-710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>
            <a:extLst>
              <a:ext uri="{FF2B5EF4-FFF2-40B4-BE49-F238E27FC236}">
                <a16:creationId xmlns:a16="http://schemas.microsoft.com/office/drawing/2014/main" id="{C254D7C9-0EA7-4B25-A153-551A62865BC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1407" t="15555" r="63294" b="25304"/>
          <a:stretch/>
        </p:blipFill>
        <p:spPr>
          <a:xfrm>
            <a:off x="4688080" y="3612210"/>
            <a:ext cx="2798707" cy="32457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12">
                <a:extLst>
                  <a:ext uri="{FF2B5EF4-FFF2-40B4-BE49-F238E27FC236}">
                    <a16:creationId xmlns:a16="http://schemas.microsoft.com/office/drawing/2014/main" id="{B999FB8B-F18B-4424-90EE-D65BF716BA78}"/>
                  </a:ext>
                </a:extLst>
              </p:cNvPr>
              <p:cNvSpPr txBox="1"/>
              <p:nvPr/>
            </p:nvSpPr>
            <p:spPr>
              <a:xfrm>
                <a:off x="4436930" y="5958482"/>
                <a:ext cx="6331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12">
                <a:extLst>
                  <a:ext uri="{FF2B5EF4-FFF2-40B4-BE49-F238E27FC236}">
                    <a16:creationId xmlns:a16="http://schemas.microsoft.com/office/drawing/2014/main" id="{B999FB8B-F18B-4424-90EE-D65BF716BA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930" y="5958482"/>
                <a:ext cx="633187" cy="276999"/>
              </a:xfrm>
              <a:prstGeom prst="rect">
                <a:avLst/>
              </a:prstGeom>
              <a:blipFill>
                <a:blip r:embed="rId11"/>
                <a:stretch>
                  <a:fillRect l="-8654" r="-2885" b="-152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9">
                <a:extLst>
                  <a:ext uri="{FF2B5EF4-FFF2-40B4-BE49-F238E27FC236}">
                    <a16:creationId xmlns:a16="http://schemas.microsoft.com/office/drawing/2014/main" id="{DA7D0DB4-A786-494C-B251-8AF588F36B85}"/>
                  </a:ext>
                </a:extLst>
              </p:cNvPr>
              <p:cNvSpPr txBox="1"/>
              <p:nvPr/>
            </p:nvSpPr>
            <p:spPr>
              <a:xfrm>
                <a:off x="6063891" y="6444476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9">
                <a:extLst>
                  <a:ext uri="{FF2B5EF4-FFF2-40B4-BE49-F238E27FC236}">
                    <a16:creationId xmlns:a16="http://schemas.microsoft.com/office/drawing/2014/main" id="{DA7D0DB4-A786-494C-B251-8AF588F36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891" y="6444476"/>
                <a:ext cx="218330" cy="276999"/>
              </a:xfrm>
              <a:prstGeom prst="rect">
                <a:avLst/>
              </a:prstGeom>
              <a:blipFill>
                <a:blip r:embed="rId12"/>
                <a:stretch>
                  <a:fillRect l="-16667" r="-2778" b="-1087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11">
                <a:extLst>
                  <a:ext uri="{FF2B5EF4-FFF2-40B4-BE49-F238E27FC236}">
                    <a16:creationId xmlns:a16="http://schemas.microsoft.com/office/drawing/2014/main" id="{14FC1846-ED93-45DF-BC2A-F1540E5A3D11}"/>
                  </a:ext>
                </a:extLst>
              </p:cNvPr>
              <p:cNvSpPr txBox="1"/>
              <p:nvPr/>
            </p:nvSpPr>
            <p:spPr>
              <a:xfrm>
                <a:off x="6359555" y="4285377"/>
                <a:ext cx="11272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=0.95</m:t>
                    </m:r>
                  </m:oMath>
                </a14:m>
                <a:r>
                  <a:rPr lang="en-GB" dirty="0"/>
                  <a:t> in</a:t>
                </a:r>
              </a:p>
            </p:txBody>
          </p:sp>
        </mc:Choice>
        <mc:Fallback xmlns="">
          <p:sp>
            <p:nvSpPr>
              <p:cNvPr id="33" name="TextBox 11">
                <a:extLst>
                  <a:ext uri="{FF2B5EF4-FFF2-40B4-BE49-F238E27FC236}">
                    <a16:creationId xmlns:a16="http://schemas.microsoft.com/office/drawing/2014/main" id="{14FC1846-ED93-45DF-BC2A-F1540E5A3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555" y="4285377"/>
                <a:ext cx="1127232" cy="276999"/>
              </a:xfrm>
              <a:prstGeom prst="rect">
                <a:avLst/>
              </a:prstGeom>
              <a:blipFill>
                <a:blip r:embed="rId13"/>
                <a:stretch>
                  <a:fillRect l="-5405" t="-28889" r="-12432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BFCED3D0-9AE4-45CC-A426-E3CD8811ECD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3327" t="12692" r="63432" b="26587"/>
          <a:stretch/>
        </p:blipFill>
        <p:spPr>
          <a:xfrm>
            <a:off x="7953696" y="3716211"/>
            <a:ext cx="4008385" cy="3141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18">
                <a:extLst>
                  <a:ext uri="{FF2B5EF4-FFF2-40B4-BE49-F238E27FC236}">
                    <a16:creationId xmlns:a16="http://schemas.microsoft.com/office/drawing/2014/main" id="{EEAE17AA-DD0F-41A7-90A0-C2EABE8DCC0C}"/>
                  </a:ext>
                </a:extLst>
              </p:cNvPr>
              <p:cNvSpPr txBox="1"/>
              <p:nvPr/>
            </p:nvSpPr>
            <p:spPr>
              <a:xfrm>
                <a:off x="10345522" y="3765445"/>
                <a:ext cx="15584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=11.632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36" name="TextBox 18">
                <a:extLst>
                  <a:ext uri="{FF2B5EF4-FFF2-40B4-BE49-F238E27FC236}">
                    <a16:creationId xmlns:a16="http://schemas.microsoft.com/office/drawing/2014/main" id="{EEAE17AA-DD0F-41A7-90A0-C2EABE8DC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5522" y="3765445"/>
                <a:ext cx="1558440" cy="276999"/>
              </a:xfrm>
              <a:prstGeom prst="rect">
                <a:avLst/>
              </a:prstGeom>
              <a:blipFill>
                <a:blip r:embed="rId15"/>
                <a:stretch>
                  <a:fillRect l="-7031" t="-28889" r="-8984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E0966CB1-BB72-4FAA-9D8C-3A799E35DB2F}"/>
              </a:ext>
            </a:extLst>
          </p:cNvPr>
          <p:cNvSpPr/>
          <p:nvPr/>
        </p:nvSpPr>
        <p:spPr>
          <a:xfrm>
            <a:off x="1506676" y="5413224"/>
            <a:ext cx="1260000" cy="12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678B74D7-86C1-43F5-B59C-3EE316C5574E}"/>
              </a:ext>
            </a:extLst>
          </p:cNvPr>
          <p:cNvSpPr/>
          <p:nvPr/>
        </p:nvSpPr>
        <p:spPr>
          <a:xfrm>
            <a:off x="1830676" y="5737224"/>
            <a:ext cx="612000" cy="61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378B7F42-8A9F-43C5-88A2-5CAB0CB63179}"/>
              </a:ext>
            </a:extLst>
          </p:cNvPr>
          <p:cNvSpPr/>
          <p:nvPr/>
        </p:nvSpPr>
        <p:spPr>
          <a:xfrm>
            <a:off x="1506676" y="3302376"/>
            <a:ext cx="1260000" cy="126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C7FE117F-1F49-478F-9700-6AC35F7E65B7}"/>
              </a:ext>
            </a:extLst>
          </p:cNvPr>
          <p:cNvSpPr txBox="1"/>
          <p:nvPr/>
        </p:nvSpPr>
        <p:spPr>
          <a:xfrm>
            <a:off x="371790" y="3612210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HTS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57B312F-24FB-498D-962D-E98AEF3E5896}"/>
              </a:ext>
            </a:extLst>
          </p:cNvPr>
          <p:cNvSpPr txBox="1"/>
          <p:nvPr/>
        </p:nvSpPr>
        <p:spPr>
          <a:xfrm>
            <a:off x="371790" y="5858558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HTS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FF8EA6B-1F6D-4156-A441-3AB6C0A5683F}"/>
              </a:ext>
            </a:extLst>
          </p:cNvPr>
          <p:cNvSpPr txBox="1"/>
          <p:nvPr/>
        </p:nvSpPr>
        <p:spPr>
          <a:xfrm>
            <a:off x="332298" y="4716294"/>
            <a:ext cx="3547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Next higher order mode with SLAC cavity using dielectric.</a:t>
            </a:r>
          </a:p>
          <a:p>
            <a:endParaRPr lang="es-ES" dirty="0"/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4356116A-91B5-4CDD-8CC6-0BB447C30D09}"/>
              </a:ext>
            </a:extLst>
          </p:cNvPr>
          <p:cNvCxnSpPr>
            <a:cxnSpLocks/>
          </p:cNvCxnSpPr>
          <p:nvPr/>
        </p:nvCxnSpPr>
        <p:spPr>
          <a:xfrm>
            <a:off x="3006688" y="3302376"/>
            <a:ext cx="0" cy="12600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9E150ED-A9D4-4FA7-8C9B-EB3F20157755}"/>
                  </a:ext>
                </a:extLst>
              </p:cNvPr>
              <p:cNvSpPr txBox="1"/>
              <p:nvPr/>
            </p:nvSpPr>
            <p:spPr>
              <a:xfrm>
                <a:off x="3031752" y="3765444"/>
                <a:ext cx="12731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s-ES" dirty="0"/>
                  <a:t> mm</a:t>
                </a:r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9E150ED-A9D4-4FA7-8C9B-EB3F20157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752" y="3765444"/>
                <a:ext cx="1273105" cy="276999"/>
              </a:xfrm>
              <a:prstGeom prst="rect">
                <a:avLst/>
              </a:prstGeom>
              <a:blipFill>
                <a:blip r:embed="rId16"/>
                <a:stretch>
                  <a:fillRect l="-6220" t="-28889" r="-10526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194D235F-7853-411D-8422-980AD9FF564C}"/>
              </a:ext>
            </a:extLst>
          </p:cNvPr>
          <p:cNvCxnSpPr>
            <a:cxnSpLocks/>
          </p:cNvCxnSpPr>
          <p:nvPr/>
        </p:nvCxnSpPr>
        <p:spPr>
          <a:xfrm>
            <a:off x="2819477" y="5413143"/>
            <a:ext cx="0" cy="1260000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FD016344-4424-42EF-B3F3-769B62FA41F8}"/>
                  </a:ext>
                </a:extLst>
              </p:cNvPr>
              <p:cNvSpPr txBox="1"/>
              <p:nvPr/>
            </p:nvSpPr>
            <p:spPr>
              <a:xfrm>
                <a:off x="2844541" y="5876211"/>
                <a:ext cx="3465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FD016344-4424-42EF-B3F3-769B62FA4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541" y="5876211"/>
                <a:ext cx="346569" cy="276999"/>
              </a:xfrm>
              <a:prstGeom prst="rect">
                <a:avLst/>
              </a:prstGeom>
              <a:blipFill>
                <a:blip r:embed="rId17"/>
                <a:stretch>
                  <a:fillRect l="-16071" r="-3571" b="-1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FC3ED3BF-8B35-48D4-A638-4EB608A580DD}"/>
              </a:ext>
            </a:extLst>
          </p:cNvPr>
          <p:cNvCxnSpPr>
            <a:cxnSpLocks/>
          </p:cNvCxnSpPr>
          <p:nvPr/>
        </p:nvCxnSpPr>
        <p:spPr>
          <a:xfrm>
            <a:off x="3297642" y="5737224"/>
            <a:ext cx="0" cy="6120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F5AA5E03-B385-4A9A-9F05-7A5FF3BDB5A7}"/>
                  </a:ext>
                </a:extLst>
              </p:cNvPr>
              <p:cNvSpPr txBox="1"/>
              <p:nvPr/>
            </p:nvSpPr>
            <p:spPr>
              <a:xfrm>
                <a:off x="3354255" y="5904643"/>
                <a:ext cx="6780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s-ES" dirty="0"/>
                  <a:t> mm</a:t>
                </a:r>
              </a:p>
            </p:txBody>
          </p:sp>
        </mc:Choice>
        <mc:Fallback xmlns=""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F5AA5E03-B385-4A9A-9F05-7A5FF3BDB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255" y="5904643"/>
                <a:ext cx="678071" cy="276999"/>
              </a:xfrm>
              <a:prstGeom prst="rect">
                <a:avLst/>
              </a:prstGeom>
              <a:blipFill>
                <a:blip r:embed="rId18"/>
                <a:stretch>
                  <a:fillRect l="-11712" t="-28889" r="-21622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71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" grpId="0"/>
      <p:bldP spid="15" grpId="0"/>
      <p:bldP spid="22" grpId="0"/>
      <p:bldP spid="23" grpId="0"/>
      <p:bldP spid="26" grpId="0"/>
      <p:bldP spid="29" grpId="0"/>
      <p:bldP spid="32" grpId="0"/>
      <p:bldP spid="33" grpId="0"/>
      <p:bldP spid="36" grpId="0"/>
      <p:bldP spid="13" grpId="0" animBg="1"/>
      <p:bldP spid="37" grpId="0" animBg="1"/>
      <p:bldP spid="38" grpId="0" animBg="1"/>
      <p:bldP spid="40" grpId="0"/>
      <p:bldP spid="41" grpId="0"/>
      <p:bldP spid="46" grpId="0"/>
      <p:bldP spid="49" grpId="0"/>
      <p:bldP spid="51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22EB58-6C8E-4161-70A2-309F93153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7554"/>
            <a:ext cx="4458335" cy="362293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Resonant cavity: analytical study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/>
              <p:nvPr/>
            </p:nvSpPr>
            <p:spPr>
              <a:xfrm>
                <a:off x="316549" y="1208823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69E926-A44E-57C6-26F9-BBDECF64A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49" y="1208823"/>
                <a:ext cx="352276" cy="3328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/>
              <p:nvPr/>
            </p:nvSpPr>
            <p:spPr>
              <a:xfrm>
                <a:off x="316549" y="768435"/>
                <a:ext cx="453197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</m:sub>
                    </m:sSub>
                  </m:oMath>
                </a14:m>
                <a:r>
                  <a:rPr lang="en-GB" dirty="0"/>
                  <a:t>-like mode in a “</a:t>
                </a:r>
                <a:r>
                  <a:rPr lang="en-GB" dirty="0" err="1"/>
                  <a:t>semispherical</a:t>
                </a:r>
                <a:r>
                  <a:rPr lang="en-GB" dirty="0"/>
                  <a:t>” cavity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F9C51-27DA-5B84-BAB2-83B918E8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49" y="768435"/>
                <a:ext cx="4531973" cy="276999"/>
              </a:xfrm>
              <a:prstGeom prst="rect">
                <a:avLst/>
              </a:prstGeom>
              <a:blipFill>
                <a:blip r:embed="rId6"/>
                <a:stretch>
                  <a:fillRect l="-1676" t="-26087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1FBC63-6458-B606-EB13-DA787A2B8003}"/>
                  </a:ext>
                </a:extLst>
              </p:cNvPr>
              <p:cNvSpPr txBox="1"/>
              <p:nvPr/>
            </p:nvSpPr>
            <p:spPr>
              <a:xfrm>
                <a:off x="5726892" y="881119"/>
                <a:ext cx="2648033" cy="4410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𝑇𝐸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𝜕𝜙</m:t>
                        </m:r>
                      </m:den>
                    </m:f>
                    <m:r>
                      <a:rPr lang="es-ES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GB" dirty="0"/>
                  <a:t>(axial symmetry)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1FBC63-6458-B606-EB13-DA787A2B8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892" y="881119"/>
                <a:ext cx="2648033" cy="441018"/>
              </a:xfrm>
              <a:prstGeom prst="rect">
                <a:avLst/>
              </a:prstGeom>
              <a:blipFill>
                <a:blip r:embed="rId7"/>
                <a:stretch>
                  <a:fillRect l="-2857" r="-4286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693239-48C0-7AEB-7175-1811E5E4B775}"/>
                  </a:ext>
                </a:extLst>
              </p:cNvPr>
              <p:cNvSpPr txBox="1"/>
              <p:nvPr/>
            </p:nvSpPr>
            <p:spPr>
              <a:xfrm>
                <a:off x="9458006" y="690027"/>
                <a:ext cx="1591782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693239-48C0-7AEB-7175-1811E5E4B7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8006" y="690027"/>
                <a:ext cx="1591782" cy="310598"/>
              </a:xfrm>
              <a:prstGeom prst="rect">
                <a:avLst/>
              </a:prstGeom>
              <a:blipFill>
                <a:blip r:embed="rId8"/>
                <a:stretch>
                  <a:fillRect l="-2362" t="-12000" r="-2362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B36A8B4-A7FA-9074-44A2-F6E38BF643C7}"/>
                  </a:ext>
                </a:extLst>
              </p:cNvPr>
              <p:cNvSpPr txBox="1"/>
              <p:nvPr/>
            </p:nvSpPr>
            <p:spPr>
              <a:xfrm>
                <a:off x="9458006" y="1100845"/>
                <a:ext cx="942887" cy="3416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acc>
                        <m:accPr>
                          <m:chr m:val="̂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B36A8B4-A7FA-9074-44A2-F6E38BF64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8006" y="1100845"/>
                <a:ext cx="942887" cy="341697"/>
              </a:xfrm>
              <a:prstGeom prst="rect">
                <a:avLst/>
              </a:prstGeom>
              <a:blipFill>
                <a:blip r:embed="rId9"/>
                <a:stretch>
                  <a:fillRect l="-5333" t="-10714" r="-8000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D2A7DD-A6F6-8D44-16F0-EF36ECA7D605}"/>
                  </a:ext>
                </a:extLst>
              </p:cNvPr>
              <p:cNvSpPr txBox="1"/>
              <p:nvPr/>
            </p:nvSpPr>
            <p:spPr>
              <a:xfrm>
                <a:off x="5052963" y="1548941"/>
                <a:ext cx="3577967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𝑚𝑛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D2A7DD-A6F6-8D44-16F0-EF36ECA7D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963" y="1548941"/>
                <a:ext cx="3577967" cy="52597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CBD545-2435-9F75-3A04-FE8F84554373}"/>
                  </a:ext>
                </a:extLst>
              </p:cNvPr>
              <p:cNvSpPr txBox="1"/>
              <p:nvPr/>
            </p:nvSpPr>
            <p:spPr>
              <a:xfrm>
                <a:off x="5078202" y="2254361"/>
                <a:ext cx="2375394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CBD545-2435-9F75-3A04-FE8F84554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202" y="2254361"/>
                <a:ext cx="2375394" cy="472565"/>
              </a:xfrm>
              <a:prstGeom prst="rect">
                <a:avLst/>
              </a:prstGeom>
              <a:blipFill>
                <a:blip r:embed="rId11"/>
                <a:stretch>
                  <a:fillRect l="-1058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367679-1176-0A08-3616-501582DAEB10}"/>
                  </a:ext>
                </a:extLst>
              </p:cNvPr>
              <p:cNvSpPr txBox="1"/>
              <p:nvPr/>
            </p:nvSpPr>
            <p:spPr>
              <a:xfrm>
                <a:off x="8973247" y="1575628"/>
                <a:ext cx="26522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dirty="0"/>
                  <a:t>: Legendre polynomial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367679-1176-0A08-3616-501582DAE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3247" y="1575628"/>
                <a:ext cx="2652265" cy="276999"/>
              </a:xfrm>
              <a:prstGeom prst="rect">
                <a:avLst/>
              </a:prstGeom>
              <a:blipFill>
                <a:blip r:embed="rId12"/>
                <a:stretch>
                  <a:fillRect l="-2857" t="-21739" r="-4286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94EE69-86C1-4627-A6F2-FE86A63AA4FE}"/>
                  </a:ext>
                </a:extLst>
              </p:cNvPr>
              <p:cNvSpPr txBox="1"/>
              <p:nvPr/>
            </p:nvSpPr>
            <p:spPr>
              <a:xfrm>
                <a:off x="8934306" y="2052187"/>
                <a:ext cx="29331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GB" dirty="0"/>
                  <a:t>: spherical Bessel function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94EE69-86C1-4627-A6F2-FE86A63AA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4306" y="2052187"/>
                <a:ext cx="2933175" cy="276999"/>
              </a:xfrm>
              <a:prstGeom prst="rect">
                <a:avLst/>
              </a:prstGeom>
              <a:blipFill>
                <a:blip r:embed="rId13"/>
                <a:stretch>
                  <a:fillRect l="-3448" t="-21739" r="-3879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82B8A7-9190-8D29-76C7-AEA858BEA41A}"/>
                  </a:ext>
                </a:extLst>
              </p:cNvPr>
              <p:cNvSpPr txBox="1"/>
              <p:nvPr/>
            </p:nvSpPr>
            <p:spPr>
              <a:xfrm>
                <a:off x="8934306" y="2518978"/>
                <a:ext cx="2933174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</m:oMath>
                </a14:m>
                <a:r>
                  <a:rPr lang="en-GB" dirty="0"/>
                  <a:t>: n-</a:t>
                </a:r>
                <a:r>
                  <a:rPr lang="en-GB" dirty="0" err="1"/>
                  <a:t>th</a:t>
                </a:r>
                <a:r>
                  <a:rPr lang="en-GB" dirty="0"/>
                  <a:t> zero of the m-</a:t>
                </a:r>
                <a:r>
                  <a:rPr lang="en-GB" dirty="0" err="1"/>
                  <a:t>th</a:t>
                </a:r>
                <a:r>
                  <a:rPr lang="en-GB" dirty="0"/>
                  <a:t> spherical Bessel function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82B8A7-9190-8D29-76C7-AEA858BEA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4306" y="2518978"/>
                <a:ext cx="2933174" cy="553998"/>
              </a:xfrm>
              <a:prstGeom prst="rect">
                <a:avLst/>
              </a:prstGeom>
              <a:blipFill>
                <a:blip r:embed="rId14"/>
                <a:stretch>
                  <a:fillRect l="-4741" t="-13636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7DFB27-96FB-0A17-8465-8D88D5019AC2}"/>
                  </a:ext>
                </a:extLst>
              </p:cNvPr>
              <p:cNvSpPr txBox="1"/>
              <p:nvPr/>
            </p:nvSpPr>
            <p:spPr>
              <a:xfrm>
                <a:off x="8973247" y="3119646"/>
                <a:ext cx="2040880" cy="5884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7DFB27-96FB-0A17-8465-8D88D5019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3247" y="3119646"/>
                <a:ext cx="2040880" cy="588494"/>
              </a:xfrm>
              <a:prstGeom prst="rect">
                <a:avLst/>
              </a:prstGeom>
              <a:blipFill>
                <a:blip r:embed="rId16"/>
                <a:stretch>
                  <a:fillRect l="-3086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09A6193C-D7FF-0150-A20A-0C93C67AD280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9078" r="8375"/>
          <a:stretch/>
        </p:blipFill>
        <p:spPr>
          <a:xfrm>
            <a:off x="7920165" y="3797992"/>
            <a:ext cx="4048829" cy="3013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31CED9-272D-AA5F-D916-00B913A5857D}"/>
                  </a:ext>
                </a:extLst>
              </p:cNvPr>
              <p:cNvSpPr txBox="1"/>
              <p:nvPr/>
            </p:nvSpPr>
            <p:spPr>
              <a:xfrm>
                <a:off x="624936" y="5649177"/>
                <a:ext cx="2652649" cy="3124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0′</m:t>
                          </m:r>
                        </m:sup>
                      </m:sSubSup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231CED9-272D-AA5F-D916-00B913A58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36" y="5649177"/>
                <a:ext cx="2652649" cy="312458"/>
              </a:xfrm>
              <a:prstGeom prst="rect">
                <a:avLst/>
              </a:prstGeom>
              <a:blipFill>
                <a:blip r:embed="rId18"/>
                <a:stretch>
                  <a:fillRect l="-1839" b="-254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Table 27">
            <a:extLst>
              <a:ext uri="{FF2B5EF4-FFF2-40B4-BE49-F238E27FC236}">
                <a16:creationId xmlns:a16="http://schemas.microsoft.com/office/drawing/2014/main" id="{B06E4500-52B3-7146-229A-7874A60E6171}"/>
              </a:ext>
            </a:extLst>
          </p:cNvPr>
          <p:cNvGraphicFramePr>
            <a:graphicFrameLocks noGrp="1"/>
          </p:cNvGraphicFramePr>
          <p:nvPr/>
        </p:nvGraphicFramePr>
        <p:xfrm>
          <a:off x="110395" y="6413695"/>
          <a:ext cx="38569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226">
                  <a:extLst>
                    <a:ext uri="{9D8B030D-6E8A-4147-A177-3AD203B41FA5}">
                      <a16:colId xmlns:a16="http://schemas.microsoft.com/office/drawing/2014/main" val="9977140"/>
                    </a:ext>
                  </a:extLst>
                </a:gridCol>
                <a:gridCol w="964226">
                  <a:extLst>
                    <a:ext uri="{9D8B030D-6E8A-4147-A177-3AD203B41FA5}">
                      <a16:colId xmlns:a16="http://schemas.microsoft.com/office/drawing/2014/main" val="1856954529"/>
                    </a:ext>
                  </a:extLst>
                </a:gridCol>
                <a:gridCol w="964226">
                  <a:extLst>
                    <a:ext uri="{9D8B030D-6E8A-4147-A177-3AD203B41FA5}">
                      <a16:colId xmlns:a16="http://schemas.microsoft.com/office/drawing/2014/main" val="3549604285"/>
                    </a:ext>
                  </a:extLst>
                </a:gridCol>
                <a:gridCol w="964226">
                  <a:extLst>
                    <a:ext uri="{9D8B030D-6E8A-4147-A177-3AD203B41FA5}">
                      <a16:colId xmlns:a16="http://schemas.microsoft.com/office/drawing/2014/main" val="24244010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ES" dirty="0"/>
                        <a:t>5.76346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/>
                        <a:t>9.09501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/>
                        <a:t>12.3229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/>
                        <a:t>15.5146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9439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B060EE-5580-8539-219E-1C5071F029B1}"/>
                  </a:ext>
                </a:extLst>
              </p:cNvPr>
              <p:cNvSpPr txBox="1"/>
              <p:nvPr/>
            </p:nvSpPr>
            <p:spPr>
              <a:xfrm>
                <a:off x="1383667" y="6086183"/>
                <a:ext cx="13103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b="0" dirty="0" err="1"/>
                  <a:t>Zeros</a:t>
                </a:r>
                <a:r>
                  <a:rPr lang="es-ES" b="0" dirty="0"/>
                  <a:t> </a:t>
                </a:r>
                <a:r>
                  <a:rPr lang="es-ES" b="0" dirty="0" err="1"/>
                  <a:t>of</a:t>
                </a:r>
                <a:r>
                  <a:rPr lang="es-E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2B060EE-5580-8539-219E-1C5071F02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667" y="6086183"/>
                <a:ext cx="1310359" cy="276999"/>
              </a:xfrm>
              <a:prstGeom prst="rect">
                <a:avLst/>
              </a:prstGeom>
              <a:blipFill>
                <a:blip r:embed="rId20"/>
                <a:stretch>
                  <a:fillRect l="-10476" t="-26087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9AA28CB6-7804-4C45-A8CE-A547BA50EB34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9375" r="8547"/>
          <a:stretch/>
        </p:blipFill>
        <p:spPr>
          <a:xfrm>
            <a:off x="3940895" y="3802391"/>
            <a:ext cx="4054511" cy="301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05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>
            <a:extLst>
              <a:ext uri="{FF2B5EF4-FFF2-40B4-BE49-F238E27FC236}">
                <a16:creationId xmlns:a16="http://schemas.microsoft.com/office/drawing/2014/main" id="{F6284AE6-08E8-484D-9D1A-32A893958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41" t="16486" r="63662" b="24540"/>
          <a:stretch/>
        </p:blipFill>
        <p:spPr>
          <a:xfrm>
            <a:off x="9028567" y="4083392"/>
            <a:ext cx="2375272" cy="2939241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C62913E-0D29-4B1A-8204-19D221A44E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65" t="16486" r="63905" b="24540"/>
          <a:stretch/>
        </p:blipFill>
        <p:spPr>
          <a:xfrm>
            <a:off x="8974165" y="965655"/>
            <a:ext cx="2484077" cy="3110254"/>
          </a:xfrm>
          <a:prstGeom prst="rect">
            <a:avLst/>
          </a:prstGeom>
        </p:spPr>
      </p:pic>
      <p:pic>
        <p:nvPicPr>
          <p:cNvPr id="8" name="Picture 7" descr="A blue diagram with a rainbow spectrum&#10;&#10;Description automatically generated with medium confidence">
            <a:extLst>
              <a:ext uri="{FF2B5EF4-FFF2-40B4-BE49-F238E27FC236}">
                <a16:creationId xmlns:a16="http://schemas.microsoft.com/office/drawing/2014/main" id="{45012D2E-A63D-F9A9-2DB2-75B1A5470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57" y="707390"/>
            <a:ext cx="4018303" cy="3141789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F454-1FA2-8D44-B16B-40E6D685F009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/>
              <p:nvPr/>
            </p:nvSpPr>
            <p:spPr>
              <a:xfrm>
                <a:off x="273910" y="854444"/>
                <a:ext cx="1555746" cy="4725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𝑚𝑛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9BE8F4-DE32-A9E0-C547-DB368BAB4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10" y="854444"/>
                <a:ext cx="1555746" cy="4725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96432" y="1583588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0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8">
                <a:extLst>
                  <a:ext uri="{FF2B5EF4-FFF2-40B4-BE49-F238E27FC236}">
                    <a16:creationId xmlns:a16="http://schemas.microsoft.com/office/drawing/2014/main" id="{6AADC61C-9F45-7ED6-C4E0-EEA71F015B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9466657"/>
                  </p:ext>
                </p:extLst>
              </p:nvPr>
            </p:nvGraphicFramePr>
            <p:xfrm>
              <a:off x="396432" y="1583588"/>
              <a:ext cx="3853794" cy="1473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26897">
                      <a:extLst>
                        <a:ext uri="{9D8B030D-6E8A-4147-A177-3AD203B41FA5}">
                          <a16:colId xmlns:a16="http://schemas.microsoft.com/office/drawing/2014/main" val="613892483"/>
                        </a:ext>
                      </a:extLst>
                    </a:gridCol>
                    <a:gridCol w="1926897">
                      <a:extLst>
                        <a:ext uri="{9D8B030D-6E8A-4147-A177-3AD203B41FA5}">
                          <a16:colId xmlns:a16="http://schemas.microsoft.com/office/drawing/2014/main" val="8901673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8197" r="-100315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775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108197" r="-100315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0.215*R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84421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208197" r="-100315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0.208*R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647654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l="-631" t="-313333" r="-10031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0.207*R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2932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2605375" y="936324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375" y="936324"/>
                <a:ext cx="1499449" cy="301878"/>
              </a:xfrm>
              <a:prstGeom prst="rect">
                <a:avLst/>
              </a:prstGeom>
              <a:blipFill>
                <a:blip r:embed="rId7"/>
                <a:stretch>
                  <a:fillRect l="-3252" b="-285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8D45185F-42A8-FD77-067D-14EF00392F2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266" r="8542"/>
          <a:stretch/>
        </p:blipFill>
        <p:spPr>
          <a:xfrm>
            <a:off x="0" y="3362638"/>
            <a:ext cx="4646657" cy="33811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/>
              <p:nvPr/>
            </p:nvSpPr>
            <p:spPr>
              <a:xfrm>
                <a:off x="7009745" y="1094805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=14.3557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E4FFE5-99D2-355F-2A8D-CECAB3B5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745" y="1094805"/>
                <a:ext cx="1686680" cy="276999"/>
              </a:xfrm>
              <a:prstGeom prst="rect">
                <a:avLst/>
              </a:prstGeom>
              <a:blipFill>
                <a:blip r:embed="rId9"/>
                <a:stretch>
                  <a:fillRect l="-6767" t="-26087" r="-7519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10233884" y="1059784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3884" y="1059784"/>
                <a:ext cx="1686680" cy="276999"/>
              </a:xfrm>
              <a:prstGeom prst="rect">
                <a:avLst/>
              </a:prstGeom>
              <a:blipFill>
                <a:blip r:embed="rId10"/>
                <a:stretch>
                  <a:fillRect l="-6522" t="-28889" r="-7971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blue and white diagram of a blue object&#10;&#10;Description automatically generated with medium confidence">
            <a:extLst>
              <a:ext uri="{FF2B5EF4-FFF2-40B4-BE49-F238E27FC236}">
                <a16:creationId xmlns:a16="http://schemas.microsoft.com/office/drawing/2014/main" id="{21F097E0-37A7-6926-ABEB-CB81192E6F2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676" y="3685836"/>
            <a:ext cx="4018303" cy="3141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/>
              <p:nvPr/>
            </p:nvSpPr>
            <p:spPr>
              <a:xfrm>
                <a:off x="8434462" y="1689709"/>
                <a:ext cx="352276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03449E85-7F6C-489B-94B4-CFB86EF90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462" y="1689709"/>
                <a:ext cx="352276" cy="33284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/>
              <p:nvPr/>
            </p:nvSpPr>
            <p:spPr>
              <a:xfrm>
                <a:off x="8477954" y="4027375"/>
                <a:ext cx="374012" cy="332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FFDB6A-7393-0125-A586-3B614B5AF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7954" y="4027375"/>
                <a:ext cx="374012" cy="33284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53CC9F60-2729-417F-7132-018B456BC299}"/>
              </a:ext>
            </a:extLst>
          </p:cNvPr>
          <p:cNvSpPr txBox="1"/>
          <p:nvPr/>
        </p:nvSpPr>
        <p:spPr>
          <a:xfrm>
            <a:off x="6215581" y="707390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dielectric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/>
              <p:nvPr/>
            </p:nvSpPr>
            <p:spPr>
              <a:xfrm>
                <a:off x="9602176" y="682969"/>
                <a:ext cx="24840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=8.79</m:t>
                    </m:r>
                  </m:oMath>
                </a14:m>
                <a:r>
                  <a:rPr lang="en-GB" dirty="0"/>
                  <a:t> mm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A34E7F-A601-C563-800C-8CE981F20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2176" y="682969"/>
                <a:ext cx="2484078" cy="369332"/>
              </a:xfrm>
              <a:prstGeom prst="rect">
                <a:avLst/>
              </a:prstGeom>
              <a:blipFill>
                <a:blip r:embed="rId14"/>
                <a:stretch>
                  <a:fillRect l="-1961" t="-8197" r="-1225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49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70F7293-A60E-4916-AD86-46B3D8ED1B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25" r="8809"/>
          <a:stretch/>
        </p:blipFill>
        <p:spPr>
          <a:xfrm>
            <a:off x="5827661" y="2149887"/>
            <a:ext cx="5336654" cy="392278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DB4AAA4-D8B9-4E64-B12F-868A2B829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805" y="3468537"/>
            <a:ext cx="2673913" cy="330468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6568" y="5789422"/>
            <a:ext cx="2743200" cy="365125"/>
          </a:xfrm>
        </p:spPr>
        <p:txBody>
          <a:bodyPr/>
          <a:lstStyle/>
          <a:p>
            <a:fld id="{FD69F454-1FA2-8D44-B16B-40E6D685F009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133053" y="4296397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53" y="4296397"/>
                <a:ext cx="1499449" cy="301878"/>
              </a:xfrm>
              <a:prstGeom prst="rect">
                <a:avLst/>
              </a:prstGeom>
              <a:blipFill>
                <a:blip r:embed="rId4"/>
                <a:stretch>
                  <a:fillRect l="-3659" b="-285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103557" y="5120879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57" y="5120879"/>
                <a:ext cx="1686680" cy="276999"/>
              </a:xfrm>
              <a:prstGeom prst="rect">
                <a:avLst/>
              </a:prstGeom>
              <a:blipFill>
                <a:blip r:embed="rId5"/>
                <a:stretch>
                  <a:fillRect l="-6498" t="-28889" r="-7581" b="-5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/>
              <p:nvPr/>
            </p:nvSpPr>
            <p:spPr>
              <a:xfrm>
                <a:off x="103557" y="1586182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57" y="1586182"/>
                <a:ext cx="1499449" cy="301878"/>
              </a:xfrm>
              <a:prstGeom prst="rect">
                <a:avLst/>
              </a:prstGeom>
              <a:blipFill>
                <a:blip r:embed="rId6"/>
                <a:stretch>
                  <a:fillRect l="-3659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/>
              <p:nvPr/>
            </p:nvSpPr>
            <p:spPr>
              <a:xfrm>
                <a:off x="66783" y="2198036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3" y="2198036"/>
                <a:ext cx="1686680" cy="276999"/>
              </a:xfrm>
              <a:prstGeom prst="rect">
                <a:avLst/>
              </a:prstGeom>
              <a:blipFill>
                <a:blip r:embed="rId7"/>
                <a:stretch>
                  <a:fillRect l="-6498" t="-28889" r="-7581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13" descr="A blue and green graph&#10;&#10;Description automatically generated with medium confidence">
            <a:extLst>
              <a:ext uri="{FF2B5EF4-FFF2-40B4-BE49-F238E27FC236}">
                <a16:creationId xmlns:a16="http://schemas.microsoft.com/office/drawing/2014/main" id="{1262240A-E0D2-4ED1-A8F3-639FB46652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8622" y="707390"/>
            <a:ext cx="3128615" cy="2715854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CF67AC29-3493-43C6-B1F6-D03C11C052ED}"/>
              </a:ext>
            </a:extLst>
          </p:cNvPr>
          <p:cNvSpPr txBox="1"/>
          <p:nvPr/>
        </p:nvSpPr>
        <p:spPr>
          <a:xfrm>
            <a:off x="2165854" y="27953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FF48F9F-8549-4E9B-8197-66858F5483A5}"/>
              </a:ext>
            </a:extLst>
          </p:cNvPr>
          <p:cNvSpPr txBox="1"/>
          <p:nvPr/>
        </p:nvSpPr>
        <p:spPr>
          <a:xfrm>
            <a:off x="3065996" y="29799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B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FABAC4C-04D9-4654-8B04-0CCE7ECC4354}"/>
              </a:ext>
            </a:extLst>
          </p:cNvPr>
          <p:cNvSpPr txBox="1"/>
          <p:nvPr/>
        </p:nvSpPr>
        <p:spPr>
          <a:xfrm>
            <a:off x="3921841" y="30039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9844789-683B-4F53-9C83-13961FE431D1}"/>
              </a:ext>
            </a:extLst>
          </p:cNvPr>
          <p:cNvSpPr txBox="1"/>
          <p:nvPr/>
        </p:nvSpPr>
        <p:spPr>
          <a:xfrm>
            <a:off x="2483570" y="159417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034C43D-EA3E-4D0F-B263-60462B4C3AB2}"/>
              </a:ext>
            </a:extLst>
          </p:cNvPr>
          <p:cNvSpPr txBox="1"/>
          <p:nvPr/>
        </p:nvSpPr>
        <p:spPr>
          <a:xfrm>
            <a:off x="6617133" y="5888001"/>
            <a:ext cx="3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88FD10C-D42D-4A29-ACD8-A4A5060B7875}"/>
              </a:ext>
            </a:extLst>
          </p:cNvPr>
          <p:cNvSpPr txBox="1"/>
          <p:nvPr/>
        </p:nvSpPr>
        <p:spPr>
          <a:xfrm>
            <a:off x="7471100" y="5888001"/>
            <a:ext cx="3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C807D85-D43B-413E-8FDB-DE2DAF0E76F4}"/>
              </a:ext>
            </a:extLst>
          </p:cNvPr>
          <p:cNvSpPr txBox="1"/>
          <p:nvPr/>
        </p:nvSpPr>
        <p:spPr>
          <a:xfrm>
            <a:off x="8491035" y="5893094"/>
            <a:ext cx="3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22E5331-0039-4FF6-A961-5F8498461717}"/>
              </a:ext>
            </a:extLst>
          </p:cNvPr>
          <p:cNvSpPr txBox="1"/>
          <p:nvPr/>
        </p:nvSpPr>
        <p:spPr>
          <a:xfrm>
            <a:off x="10748781" y="5895007"/>
            <a:ext cx="3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EC3B6573-FFAD-4B53-8893-630AE02FD807}"/>
                  </a:ext>
                </a:extLst>
              </p:cNvPr>
              <p:cNvSpPr txBox="1"/>
              <p:nvPr/>
            </p:nvSpPr>
            <p:spPr>
              <a:xfrm>
                <a:off x="6279623" y="1036221"/>
                <a:ext cx="4543744" cy="923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Surface </a:t>
                </a:r>
                <a:r>
                  <a:rPr lang="es-ES" dirty="0" err="1"/>
                  <a:t>magnetic</a:t>
                </a:r>
                <a:r>
                  <a:rPr lang="es-ES" dirty="0"/>
                  <a:t> </a:t>
                </a:r>
                <a:r>
                  <a:rPr lang="es-ES" dirty="0" err="1"/>
                  <a:t>field</a:t>
                </a:r>
                <a:r>
                  <a:rPr lang="es-ES" dirty="0"/>
                  <a:t> </a:t>
                </a:r>
                <a:r>
                  <a:rPr lang="es-ES" dirty="0" err="1"/>
                  <a:t>along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𝐴𝐷</m:t>
                        </m:r>
                      </m:e>
                    </m:acc>
                  </m:oMath>
                </a14:m>
                <a:endParaRPr lang="es-ES" dirty="0"/>
              </a:p>
              <a:p>
                <a:endParaRPr lang="es-ES" dirty="0"/>
              </a:p>
              <a:p>
                <a:r>
                  <a:rPr lang="es-ES" dirty="0"/>
                  <a:t>- Field </a:t>
                </a:r>
                <a:r>
                  <a:rPr lang="es-ES" dirty="0" err="1"/>
                  <a:t>normalization</a:t>
                </a:r>
                <a:r>
                  <a:rPr lang="es-ES" dirty="0"/>
                  <a:t>: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s-ES" dirty="0"/>
                  <a:t> J in the full </a:t>
                </a:r>
                <a:r>
                  <a:rPr lang="es-ES" dirty="0" err="1"/>
                  <a:t>cavity</a:t>
                </a:r>
                <a:endParaRPr lang="es-ES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EC3B6573-FFAD-4B53-8893-630AE02FD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623" y="1036221"/>
                <a:ext cx="4543744" cy="923907"/>
              </a:xfrm>
              <a:prstGeom prst="rect">
                <a:avLst/>
              </a:prstGeom>
              <a:blipFill>
                <a:blip r:embed="rId9"/>
                <a:stretch>
                  <a:fillRect l="-1074" t="-3289" r="-403" b="-92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>
            <a:extLst>
              <a:ext uri="{FF2B5EF4-FFF2-40B4-BE49-F238E27FC236}">
                <a16:creationId xmlns:a16="http://schemas.microsoft.com/office/drawing/2014/main" id="{8ED5DA8D-099B-4B9F-9B5A-6BA1F340A1B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0625" r="8809"/>
          <a:stretch/>
        </p:blipFill>
        <p:spPr>
          <a:xfrm>
            <a:off x="5455366" y="2152402"/>
            <a:ext cx="5891790" cy="433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DB4AAA4-D8B9-4E64-B12F-868A2B829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805" y="3468537"/>
            <a:ext cx="2673913" cy="330468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8970" y="6049574"/>
            <a:ext cx="2743200" cy="365125"/>
          </a:xfrm>
        </p:spPr>
        <p:txBody>
          <a:bodyPr/>
          <a:lstStyle/>
          <a:p>
            <a:fld id="{FD69F454-1FA2-8D44-B16B-40E6D685F009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/>
              <p:nvPr/>
            </p:nvSpPr>
            <p:spPr>
              <a:xfrm>
                <a:off x="133053" y="4296397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𝟒𝟐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B4AD7B-8B31-88F2-35CF-3FF831F9D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53" y="4296397"/>
                <a:ext cx="1499449" cy="301878"/>
              </a:xfrm>
              <a:prstGeom prst="rect">
                <a:avLst/>
              </a:prstGeom>
              <a:blipFill>
                <a:blip r:embed="rId3"/>
                <a:stretch>
                  <a:fillRect l="-3659" b="-285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/>
              <p:nvPr/>
            </p:nvSpPr>
            <p:spPr>
              <a:xfrm>
                <a:off x="103557" y="5120879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3" name="TextBox 18">
                <a:extLst>
                  <a:ext uri="{FF2B5EF4-FFF2-40B4-BE49-F238E27FC236}">
                    <a16:creationId xmlns:a16="http://schemas.microsoft.com/office/drawing/2014/main" id="{B7894F52-42C3-4C6F-9F4F-7189C03BF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57" y="5120879"/>
                <a:ext cx="1686680" cy="276999"/>
              </a:xfrm>
              <a:prstGeom prst="rect">
                <a:avLst/>
              </a:prstGeom>
              <a:blipFill>
                <a:blip r:embed="rId4"/>
                <a:stretch>
                  <a:fillRect l="-6498" t="-28889" r="-7581" b="-5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/>
              <p:nvPr/>
            </p:nvSpPr>
            <p:spPr>
              <a:xfrm>
                <a:off x="103557" y="1586182"/>
                <a:ext cx="1499449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𝟑𝟐</m:t>
                              </m:r>
                            </m:sub>
                          </m:sSub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6">
                <a:extLst>
                  <a:ext uri="{FF2B5EF4-FFF2-40B4-BE49-F238E27FC236}">
                    <a16:creationId xmlns:a16="http://schemas.microsoft.com/office/drawing/2014/main" id="{2E1DFD3F-94FE-4883-B822-D0054ED7E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57" y="1586182"/>
                <a:ext cx="1499449" cy="301878"/>
              </a:xfrm>
              <a:prstGeom prst="rect">
                <a:avLst/>
              </a:prstGeom>
              <a:blipFill>
                <a:blip r:embed="rId5"/>
                <a:stretch>
                  <a:fillRect l="-3659" b="-28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/>
              <p:nvPr/>
            </p:nvSpPr>
            <p:spPr>
              <a:xfrm>
                <a:off x="66783" y="2198036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=11.3995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1992991F-9833-4DDC-B1F5-E52A98954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3" y="2198036"/>
                <a:ext cx="1686680" cy="276999"/>
              </a:xfrm>
              <a:prstGeom prst="rect">
                <a:avLst/>
              </a:prstGeom>
              <a:blipFill>
                <a:blip r:embed="rId6"/>
                <a:stretch>
                  <a:fillRect l="-6498" t="-28889" r="-7581" b="-5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13" descr="A blue and green graph&#10;&#10;Description automatically generated with medium confidence">
            <a:extLst>
              <a:ext uri="{FF2B5EF4-FFF2-40B4-BE49-F238E27FC236}">
                <a16:creationId xmlns:a16="http://schemas.microsoft.com/office/drawing/2014/main" id="{1262240A-E0D2-4ED1-A8F3-639FB46652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8622" y="707390"/>
            <a:ext cx="3128615" cy="27158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40CDC4F-9E15-4728-9B49-D3DB1087FA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9378" y="911994"/>
            <a:ext cx="5852172" cy="438912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5FA99BF-6401-4407-8BEE-4D819DED8448}"/>
              </a:ext>
            </a:extLst>
          </p:cNvPr>
          <p:cNvSpPr txBox="1"/>
          <p:nvPr/>
        </p:nvSpPr>
        <p:spPr>
          <a:xfrm>
            <a:off x="7839244" y="816619"/>
            <a:ext cx="165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Tolerance</a:t>
            </a:r>
            <a:r>
              <a:rPr lang="es-ES" dirty="0"/>
              <a:t> </a:t>
            </a:r>
            <a:r>
              <a:rPr lang="es-ES" dirty="0" err="1"/>
              <a:t>study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981D222-52B1-4DF6-998D-F078015E3FCD}"/>
                  </a:ext>
                </a:extLst>
              </p:cNvPr>
              <p:cNvSpPr txBox="1"/>
              <p:nvPr/>
            </p:nvSpPr>
            <p:spPr>
              <a:xfrm>
                <a:off x="6833588" y="5538160"/>
                <a:ext cx="3490764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=−482 </m:t>
                      </m:r>
                      <m:d>
                        <m:dPr>
                          <m:begChr m:val="["/>
                          <m:endChr m:val="]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𝐺𝐻𝑧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=−482 </m:t>
                      </m:r>
                      <m:d>
                        <m:dPr>
                          <m:begChr m:val="["/>
                          <m:endChr m:val="]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𝑘𝐻𝑧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981D222-52B1-4DF6-998D-F078015E3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3588" y="5538160"/>
                <a:ext cx="3490764" cy="6163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19DDA46C-1210-4634-9591-04121593523F}"/>
              </a:ext>
            </a:extLst>
          </p:cNvPr>
          <p:cNvSpPr txBox="1"/>
          <p:nvPr/>
        </p:nvSpPr>
        <p:spPr>
          <a:xfrm>
            <a:off x="7132320" y="6296629"/>
            <a:ext cx="2536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How</a:t>
            </a:r>
            <a:r>
              <a:rPr lang="es-ES" b="1" dirty="0"/>
              <a:t> is the </a:t>
            </a:r>
            <a:r>
              <a:rPr lang="es-ES" b="1" dirty="0" err="1"/>
              <a:t>cavity</a:t>
            </a:r>
            <a:r>
              <a:rPr lang="es-ES" b="1" dirty="0"/>
              <a:t> </a:t>
            </a:r>
            <a:r>
              <a:rPr lang="es-ES" b="1" dirty="0" err="1"/>
              <a:t>tuned</a:t>
            </a:r>
            <a:r>
              <a:rPr lang="es-ES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7535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5588E477-E8EA-5B4B-A31A-8CB8E8BB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9"/>
            <a:ext cx="12192000" cy="710269"/>
          </a:xfrm>
          <a:solidFill>
            <a:srgbClr val="1837FA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Dielectric resonant cavity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56934D-E657-074B-8B1B-EAF8792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6568" y="5789422"/>
            <a:ext cx="2743200" cy="365125"/>
          </a:xfrm>
        </p:spPr>
        <p:txBody>
          <a:bodyPr/>
          <a:lstStyle/>
          <a:p>
            <a:fld id="{FD69F454-1FA2-8D44-B16B-40E6D685F009}" type="slidenum">
              <a:rPr lang="en-GB" smtClean="0"/>
              <a:t>9</a:t>
            </a:fld>
            <a:endParaRPr lang="en-GB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9844789-683B-4F53-9C83-13961FE431D1}"/>
              </a:ext>
            </a:extLst>
          </p:cNvPr>
          <p:cNvSpPr txBox="1"/>
          <p:nvPr/>
        </p:nvSpPr>
        <p:spPr>
          <a:xfrm>
            <a:off x="2483570" y="159417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D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7691295-81EE-4CD3-A0B5-919A687E1A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25" t="13999" r="63025" b="27251"/>
          <a:stretch/>
        </p:blipFill>
        <p:spPr>
          <a:xfrm>
            <a:off x="0" y="707390"/>
            <a:ext cx="4617720" cy="34124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8">
                <a:extLst>
                  <a:ext uri="{FF2B5EF4-FFF2-40B4-BE49-F238E27FC236}">
                    <a16:creationId xmlns:a16="http://schemas.microsoft.com/office/drawing/2014/main" id="{7334E8CE-470D-470C-A777-C088CC10833A}"/>
                  </a:ext>
                </a:extLst>
              </p:cNvPr>
              <p:cNvSpPr txBox="1"/>
              <p:nvPr/>
            </p:nvSpPr>
            <p:spPr>
              <a:xfrm>
                <a:off x="5107031" y="873783"/>
                <a:ext cx="1686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=11.3996</m:t>
                    </m:r>
                  </m:oMath>
                </a14:m>
                <a:r>
                  <a:rPr lang="en-GB" dirty="0"/>
                  <a:t> GHz</a:t>
                </a:r>
              </a:p>
            </p:txBody>
          </p:sp>
        </mc:Choice>
        <mc:Fallback xmlns="">
          <p:sp>
            <p:nvSpPr>
              <p:cNvPr id="17" name="TextBox 18">
                <a:extLst>
                  <a:ext uri="{FF2B5EF4-FFF2-40B4-BE49-F238E27FC236}">
                    <a16:creationId xmlns:a16="http://schemas.microsoft.com/office/drawing/2014/main" id="{7334E8CE-470D-470C-A777-C088CC108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031" y="873783"/>
                <a:ext cx="1686680" cy="276999"/>
              </a:xfrm>
              <a:prstGeom prst="rect">
                <a:avLst/>
              </a:prstGeom>
              <a:blipFill>
                <a:blip r:embed="rId3"/>
                <a:stretch>
                  <a:fillRect l="-6522" t="-28261" r="-7971" b="-5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E572353D-2052-406E-8E3D-65A0C0CD23EB}"/>
                  </a:ext>
                </a:extLst>
              </p:cNvPr>
              <p:cNvSpPr txBox="1"/>
              <p:nvPr/>
            </p:nvSpPr>
            <p:spPr>
              <a:xfrm>
                <a:off x="987547" y="4278764"/>
                <a:ext cx="2839945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𝜔</m:t>
                      </m:r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func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s-E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E572353D-2052-406E-8E3D-65A0C0CD2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47" y="4278764"/>
                <a:ext cx="2839945" cy="7265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97A32095-8296-419A-BE03-111DF1B4D63D}"/>
                  </a:ext>
                </a:extLst>
              </p:cNvPr>
              <p:cNvSpPr txBox="1"/>
              <p:nvPr/>
            </p:nvSpPr>
            <p:spPr>
              <a:xfrm>
                <a:off x="4832490" y="1950521"/>
                <a:ext cx="2063322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𝜔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97A32095-8296-419A-BE03-111DF1B4D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2490" y="1950521"/>
                <a:ext cx="2063322" cy="565348"/>
              </a:xfrm>
              <a:prstGeom prst="rect">
                <a:avLst/>
              </a:prstGeom>
              <a:blipFill>
                <a:blip r:embed="rId5"/>
                <a:stretch>
                  <a:fillRect l="-3067" t="-2174" r="-61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>
            <a:extLst>
              <a:ext uri="{FF2B5EF4-FFF2-40B4-BE49-F238E27FC236}">
                <a16:creationId xmlns:a16="http://schemas.microsoft.com/office/drawing/2014/main" id="{7F07DE3F-E74B-4367-85D5-B6B2F02EF4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050" t="13468" r="64000" b="25053"/>
          <a:stretch/>
        </p:blipFill>
        <p:spPr>
          <a:xfrm>
            <a:off x="7327189" y="703453"/>
            <a:ext cx="4617720" cy="371106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0699D6D-ACDE-4DC4-B21F-6E3D4DC649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619" r="7751"/>
          <a:stretch/>
        </p:blipFill>
        <p:spPr>
          <a:xfrm>
            <a:off x="4401113" y="3413103"/>
            <a:ext cx="4648134" cy="3377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AB96F708-CC23-4F50-9EBA-8D4E18509349}"/>
                  </a:ext>
                </a:extLst>
              </p:cNvPr>
              <p:cNvSpPr txBox="1"/>
              <p:nvPr/>
            </p:nvSpPr>
            <p:spPr>
              <a:xfrm>
                <a:off x="9221686" y="4518841"/>
                <a:ext cx="2165208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AB96F708-CC23-4F50-9EBA-8D4E18509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1686" y="4518841"/>
                <a:ext cx="2165208" cy="72654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E4FB3505-C1CB-4253-A283-3E87B3988BE9}"/>
              </a:ext>
            </a:extLst>
          </p:cNvPr>
          <p:cNvSpPr txBox="1"/>
          <p:nvPr/>
        </p:nvSpPr>
        <p:spPr>
          <a:xfrm>
            <a:off x="8122717" y="683954"/>
            <a:ext cx="103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Log </a:t>
            </a:r>
            <a:r>
              <a:rPr lang="es-ES" dirty="0" err="1"/>
              <a:t>scale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D44E32D-8315-4C5C-80C9-7080D0B732C2}"/>
              </a:ext>
            </a:extLst>
          </p:cNvPr>
          <p:cNvSpPr txBox="1"/>
          <p:nvPr/>
        </p:nvSpPr>
        <p:spPr>
          <a:xfrm>
            <a:off x="9932137" y="2977299"/>
            <a:ext cx="74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Here?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D28A9EC5-2D33-48FB-9F2E-3E7BA950D441}"/>
              </a:ext>
            </a:extLst>
          </p:cNvPr>
          <p:cNvCxnSpPr>
            <a:stCxn id="20" idx="2"/>
          </p:cNvCxnSpPr>
          <p:nvPr/>
        </p:nvCxnSpPr>
        <p:spPr>
          <a:xfrm flipH="1">
            <a:off x="10177272" y="3346631"/>
            <a:ext cx="127018" cy="5725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1900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24553</TotalTime>
  <Words>1311</Words>
  <Application>Microsoft Macintosh PowerPoint</Application>
  <PresentationFormat>Widescreen</PresentationFormat>
  <Paragraphs>389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Courier New</vt:lpstr>
      <vt:lpstr>Wingdings</vt:lpstr>
      <vt:lpstr>Tema de Office</vt:lpstr>
      <vt:lpstr>HIGHEST collaboration instituto de fisica corpuscular (IFIC), valencia, spain  </vt:lpstr>
      <vt:lpstr>SLAC cavity</vt:lpstr>
      <vt:lpstr>SLAC cavity</vt:lpstr>
      <vt:lpstr>Solution approaches</vt:lpstr>
      <vt:lpstr>Resonant cavity: analytical study</vt:lpstr>
      <vt:lpstr>Dielectric resonant cavity</vt:lpstr>
      <vt:lpstr>Dielectric resonant cavity</vt:lpstr>
      <vt:lpstr>Dielectric resonant cavity</vt:lpstr>
      <vt:lpstr>Dielectric resonant cavity</vt:lpstr>
      <vt:lpstr>Dielectric resonant cavity</vt:lpstr>
      <vt:lpstr>Dielectric resonant cavity</vt:lpstr>
      <vt:lpstr>Dielectric resonant cavity</vt:lpstr>
      <vt:lpstr>Back up</vt:lpstr>
      <vt:lpstr>Dielectric resonant cavity</vt:lpstr>
      <vt:lpstr>Solution I</vt:lpstr>
      <vt:lpstr>Solution I</vt:lpstr>
      <vt:lpstr>Resonant cavity</vt:lpstr>
      <vt:lpstr>Dielectric resonant cavity</vt:lpstr>
      <vt:lpstr>Dielectric resonant cavity</vt:lpstr>
      <vt:lpstr>Dielectric resonant cavity I</vt:lpstr>
      <vt:lpstr>Dielectric resonant cavity I</vt:lpstr>
      <vt:lpstr>Dielectric resonant cavity I</vt:lpstr>
      <vt:lpstr>Dielectric resonant cavity I</vt:lpstr>
      <vt:lpstr>Dielectric resonant cavity I</vt:lpstr>
      <vt:lpstr>Dielectric resonant cavity II</vt:lpstr>
      <vt:lpstr>Dielectric resonant cavity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VBOX  status/operation/results/plans</dc:title>
  <dc:creator>Nuria Fuster Martínez</dc:creator>
  <cp:lastModifiedBy>Pablo Martínez Reviriego</cp:lastModifiedBy>
  <cp:revision>147</cp:revision>
  <dcterms:created xsi:type="dcterms:W3CDTF">2022-05-03T08:58:49Z</dcterms:created>
  <dcterms:modified xsi:type="dcterms:W3CDTF">2024-03-18T15:50:54Z</dcterms:modified>
</cp:coreProperties>
</file>