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  <p:sldMasterId id="2147483672" r:id="rId2"/>
    <p:sldMasterId id="2147483744" r:id="rId3"/>
    <p:sldMasterId id="2147483882" r:id="rId4"/>
    <p:sldMasterId id="2147483957" r:id="rId5"/>
    <p:sldMasterId id="2147483969" r:id="rId6"/>
  </p:sldMasterIdLst>
  <p:notesMasterIdLst>
    <p:notesMasterId r:id="rId55"/>
  </p:notesMasterIdLst>
  <p:sldIdLst>
    <p:sldId id="989" r:id="rId7"/>
    <p:sldId id="961" r:id="rId8"/>
    <p:sldId id="1074" r:id="rId9"/>
    <p:sldId id="946" r:id="rId10"/>
    <p:sldId id="1073" r:id="rId11"/>
    <p:sldId id="1075" r:id="rId12"/>
    <p:sldId id="959" r:id="rId13"/>
    <p:sldId id="858" r:id="rId14"/>
    <p:sldId id="887" r:id="rId15"/>
    <p:sldId id="1083" r:id="rId16"/>
    <p:sldId id="1081" r:id="rId17"/>
    <p:sldId id="967" r:id="rId18"/>
    <p:sldId id="993" r:id="rId19"/>
    <p:sldId id="1070" r:id="rId20"/>
    <p:sldId id="970" r:id="rId21"/>
    <p:sldId id="1061" r:id="rId22"/>
    <p:sldId id="939" r:id="rId23"/>
    <p:sldId id="950" r:id="rId24"/>
    <p:sldId id="1045" r:id="rId25"/>
    <p:sldId id="1084" r:id="rId26"/>
    <p:sldId id="1050" r:id="rId27"/>
    <p:sldId id="1029" r:id="rId28"/>
    <p:sldId id="1077" r:id="rId29"/>
    <p:sldId id="1053" r:id="rId30"/>
    <p:sldId id="942" r:id="rId31"/>
    <p:sldId id="1076" r:id="rId32"/>
    <p:sldId id="470" r:id="rId33"/>
    <p:sldId id="863" r:id="rId34"/>
    <p:sldId id="556" r:id="rId35"/>
    <p:sldId id="689" r:id="rId36"/>
    <p:sldId id="867" r:id="rId37"/>
    <p:sldId id="747" r:id="rId38"/>
    <p:sldId id="1060" r:id="rId39"/>
    <p:sldId id="902" r:id="rId40"/>
    <p:sldId id="1065" r:id="rId41"/>
    <p:sldId id="1059" r:id="rId42"/>
    <p:sldId id="1066" r:id="rId43"/>
    <p:sldId id="591" r:id="rId44"/>
    <p:sldId id="463" r:id="rId45"/>
    <p:sldId id="947" r:id="rId46"/>
    <p:sldId id="949" r:id="rId47"/>
    <p:sldId id="1078" r:id="rId48"/>
    <p:sldId id="1067" r:id="rId49"/>
    <p:sldId id="1004" r:id="rId50"/>
    <p:sldId id="1051" r:id="rId51"/>
    <p:sldId id="1071" r:id="rId52"/>
    <p:sldId id="1005" r:id="rId53"/>
    <p:sldId id="903" r:id="rId54"/>
  </p:sldIdLst>
  <p:sldSz cx="9906000" cy="6858000" type="A4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1FFFF"/>
    <a:srgbClr val="03145C"/>
    <a:srgbClr val="0000FF"/>
    <a:srgbClr val="FFFFFF"/>
    <a:srgbClr val="000099"/>
    <a:srgbClr val="FFFF66"/>
    <a:srgbClr val="000074"/>
    <a:srgbClr val="000086"/>
    <a:srgbClr val="0000CC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3502" autoAdjust="0"/>
    <p:restoredTop sz="86397" autoAdjust="0"/>
  </p:normalViewPr>
  <p:slideViewPr>
    <p:cSldViewPr>
      <p:cViewPr varScale="1">
        <p:scale>
          <a:sx n="95" d="100"/>
          <a:sy n="95" d="100"/>
        </p:scale>
        <p:origin x="1052" y="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214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slide" Target="slides/slide47.xml"/><Relationship Id="rId58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presProps" Target="presProps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tableStyles" Target="tableStyles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viewProps" Target="viewProps.xml"/><Relationship Id="rId10" Type="http://schemas.openxmlformats.org/officeDocument/2006/relationships/slide" Target="slides/slide4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7B9B2E5-D583-448C-8749-C225EAE9E87D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87425" y="696913"/>
            <a:ext cx="503555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3219C2D-2472-48CA-B0D5-A3EED847F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253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0D03D3-798D-40BA-B797-E34D3A76902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414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3414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22532" name="Slide Number Placeholder 3"/>
          <p:cNvSpPr txBox="1">
            <a:spLocks noGrp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F9ED664-D0D9-4563-ABC4-632C67A46B8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88575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 txBox="1">
            <a:spLocks noGrp="1" noChangeArrowheads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7A8914-F445-409E-9F41-9C80A692AB3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1713" y="706438"/>
            <a:ext cx="5011737" cy="3470275"/>
          </a:xfrm>
          <a:ln w="12700" cap="flat">
            <a:solidFill>
              <a:schemeClr val="tx1"/>
            </a:solidFill>
          </a:ln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1"/>
            <a:ext cx="5140960" cy="4180152"/>
          </a:xfrm>
          <a:noFill/>
          <a:ln/>
        </p:spPr>
        <p:txBody>
          <a:bodyPr lIns="89797" tIns="46503" rIns="89797" bIns="46503"/>
          <a:lstStyle/>
          <a:p>
            <a:pPr defTabSz="89133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1713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 txBox="1">
            <a:spLocks noGrp="1" noChangeArrowheads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7A8914-F445-409E-9F41-9C80A692AB3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1713" y="706438"/>
            <a:ext cx="5011737" cy="3470275"/>
          </a:xfrm>
          <a:ln w="12700" cap="flat">
            <a:solidFill>
              <a:schemeClr val="tx1"/>
            </a:solidFill>
          </a:ln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1"/>
            <a:ext cx="5140960" cy="4180152"/>
          </a:xfrm>
          <a:noFill/>
          <a:ln/>
        </p:spPr>
        <p:txBody>
          <a:bodyPr lIns="89797" tIns="46503" rIns="89797" bIns="46503"/>
          <a:lstStyle/>
          <a:p>
            <a:pPr defTabSz="89133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0309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 txBox="1">
            <a:spLocks noGrp="1" noChangeArrowheads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7A8914-F445-409E-9F41-9C80A692AB3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1713" y="706438"/>
            <a:ext cx="5011737" cy="3470275"/>
          </a:xfrm>
          <a:ln w="12700" cap="flat">
            <a:solidFill>
              <a:schemeClr val="tx1"/>
            </a:solidFill>
          </a:ln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1"/>
            <a:ext cx="5140960" cy="4180152"/>
          </a:xfrm>
          <a:noFill/>
          <a:ln/>
        </p:spPr>
        <p:txBody>
          <a:bodyPr lIns="89797" tIns="46503" rIns="89797" bIns="46503"/>
          <a:lstStyle/>
          <a:p>
            <a:pPr defTabSz="89133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1519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77158C-D957-4F1F-A1D4-1265EBDCC20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824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13824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2355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27CB29C-03D5-43C9-8108-7826B61627CA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25221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38C0144-1AA8-405B-AFE6-708CEA3643E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itchFamily="18" charset="0"/>
                <a:ea typeface="MS PGothic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pitchFamily="18" charset="0"/>
              <a:ea typeface="MS PGothic" pitchFamily="34" charset="-128"/>
              <a:cs typeface="+mn-cs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2849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 txBox="1">
            <a:spLocks noGrp="1" noChangeArrowheads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7A8914-F445-409E-9F41-9C80A692AB3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1713" y="706438"/>
            <a:ext cx="5011737" cy="3470275"/>
          </a:xfrm>
          <a:ln w="12700" cap="flat">
            <a:solidFill>
              <a:schemeClr val="tx1"/>
            </a:solidFill>
          </a:ln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1"/>
            <a:ext cx="5140960" cy="4180152"/>
          </a:xfrm>
          <a:noFill/>
          <a:ln/>
        </p:spPr>
        <p:txBody>
          <a:bodyPr lIns="89797" tIns="46503" rIns="89797" bIns="46503"/>
          <a:lstStyle/>
          <a:p>
            <a:pPr defTabSz="89133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4027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2EEDD19F-B6EC-4FAF-8200-74A34F4334FF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383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 txBox="1">
            <a:spLocks noGrp="1" noChangeArrowheads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7A8914-F445-409E-9F41-9C80A692AB3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1713" y="706438"/>
            <a:ext cx="5011737" cy="3470275"/>
          </a:xfrm>
          <a:ln w="12700" cap="flat">
            <a:solidFill>
              <a:schemeClr val="tx1"/>
            </a:solidFill>
          </a:ln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1"/>
            <a:ext cx="5140960" cy="4180152"/>
          </a:xfrm>
          <a:noFill/>
          <a:ln/>
        </p:spPr>
        <p:txBody>
          <a:bodyPr lIns="89797" tIns="46503" rIns="89797" bIns="46503"/>
          <a:lstStyle/>
          <a:p>
            <a:pPr defTabSz="891333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0369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 txBox="1">
            <a:spLocks noGrp="1" noChangeArrowheads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7A8914-F445-409E-9F41-9C80A692AB3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1713" y="706438"/>
            <a:ext cx="5011737" cy="3470275"/>
          </a:xfrm>
          <a:ln w="12700" cap="flat">
            <a:solidFill>
              <a:schemeClr val="tx1"/>
            </a:solidFill>
          </a:ln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1"/>
            <a:ext cx="5140960" cy="4180152"/>
          </a:xfrm>
          <a:noFill/>
          <a:ln/>
        </p:spPr>
        <p:txBody>
          <a:bodyPr lIns="89797" tIns="46503" rIns="89797" bIns="46503"/>
          <a:lstStyle/>
          <a:p>
            <a:pPr defTabSz="891333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8259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 txBox="1">
            <a:spLocks noGrp="1" noChangeArrowheads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7A8914-F445-409E-9F41-9C80A692AB3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1713" y="706438"/>
            <a:ext cx="5011737" cy="3470275"/>
          </a:xfrm>
          <a:ln w="12700" cap="flat">
            <a:solidFill>
              <a:schemeClr val="tx1"/>
            </a:solidFill>
          </a:ln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1"/>
            <a:ext cx="5140960" cy="4180152"/>
          </a:xfrm>
          <a:noFill/>
          <a:ln/>
        </p:spPr>
        <p:txBody>
          <a:bodyPr lIns="89797" tIns="46503" rIns="89797" bIns="46503"/>
          <a:lstStyle/>
          <a:p>
            <a:pPr defTabSz="891333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036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77158C-D957-4F1F-A1D4-1265EBDCC20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824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13824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2355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27CB29C-03D5-43C9-8108-7826B61627CA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67760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 txBox="1">
            <a:spLocks noGrp="1" noChangeArrowheads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7A8914-F445-409E-9F41-9C80A692AB3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1713" y="706438"/>
            <a:ext cx="5011737" cy="3470275"/>
          </a:xfrm>
          <a:ln w="12700" cap="flat">
            <a:solidFill>
              <a:schemeClr val="tx1"/>
            </a:solidFill>
          </a:ln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1"/>
            <a:ext cx="5140960" cy="4180152"/>
          </a:xfrm>
          <a:noFill/>
          <a:ln/>
        </p:spPr>
        <p:txBody>
          <a:bodyPr lIns="89797" tIns="46503" rIns="89797" bIns="46503"/>
          <a:lstStyle/>
          <a:p>
            <a:pPr defTabSz="891333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0455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219C2D-2472-48CA-B0D5-A3EED847FF1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12118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38C0144-1AA8-405B-AFE6-708CEA3643E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itchFamily="18" charset="0"/>
                <a:ea typeface="MS PGothic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pitchFamily="18" charset="0"/>
              <a:ea typeface="MS PGothic" pitchFamily="34" charset="-128"/>
              <a:cs typeface="+mn-cs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197958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38C0144-1AA8-405B-AFE6-708CEA3643E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itchFamily="18" charset="0"/>
                <a:ea typeface="MS PGothic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pitchFamily="18" charset="0"/>
              <a:ea typeface="MS PGothic" pitchFamily="34" charset="-128"/>
              <a:cs typeface="+mn-cs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7011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EEDD19F-B6EC-4FAF-8200-74A34F4334F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itchFamily="18" charset="0"/>
                <a:ea typeface="MS PGothic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pitchFamily="18" charset="0"/>
              <a:ea typeface="MS PGothic" pitchFamily="34" charset="-128"/>
              <a:cs typeface="+mn-cs"/>
            </a:endParaRPr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421772637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EEDD19F-B6EC-4FAF-8200-74A34F4334F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itchFamily="18" charset="0"/>
                <a:ea typeface="MS PGothic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pitchFamily="18" charset="0"/>
              <a:ea typeface="MS PGothic" pitchFamily="34" charset="-128"/>
              <a:cs typeface="+mn-cs"/>
            </a:endParaRPr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7361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EEDD19F-B6EC-4FAF-8200-74A34F4334F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itchFamily="18" charset="0"/>
                <a:ea typeface="MS PGothic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pitchFamily="18" charset="0"/>
              <a:ea typeface="MS PGothic" pitchFamily="34" charset="-128"/>
              <a:cs typeface="+mn-cs"/>
            </a:endParaRPr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11172615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2EEDD19F-B6EC-4FAF-8200-74A34F4334FF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35223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EEDD19F-B6EC-4FAF-8200-74A34F4334F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itchFamily="18" charset="0"/>
                <a:ea typeface="MS PGothic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pitchFamily="18" charset="0"/>
              <a:ea typeface="MS PGothic" pitchFamily="34" charset="-128"/>
              <a:cs typeface="+mn-cs"/>
            </a:endParaRPr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78905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010" name="Rectangle 7"/>
          <p:cNvSpPr txBox="1">
            <a:spLocks noGrp="1" noChangeArrowheads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C5121F4E-4475-41AA-8F86-3559E4C70960}" type="slidenum">
              <a:rPr lang="en-US" sz="1200">
                <a:solidFill>
                  <a:prstClr val="black"/>
                </a:solidFill>
                <a:latin typeface="Arial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en-US" sz="120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5501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55501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29700" name="Slide Number Placeholder 3"/>
          <p:cNvSpPr txBox="1">
            <a:spLocks noGrp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87B7EF99-E9CF-4C51-8702-3F73CCA716C6}" type="slidenum">
              <a:rPr lang="en-US" sz="1200">
                <a:solidFill>
                  <a:prstClr val="black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n-US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6980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 txBox="1">
            <a:spLocks noGrp="1" noChangeArrowheads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7A8914-F445-409E-9F41-9C80A692AB3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1713" y="706438"/>
            <a:ext cx="5011737" cy="3470275"/>
          </a:xfrm>
          <a:ln w="12700" cap="flat">
            <a:solidFill>
              <a:schemeClr val="tx1"/>
            </a:solidFill>
          </a:ln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1"/>
            <a:ext cx="5140960" cy="4180152"/>
          </a:xfrm>
          <a:noFill/>
          <a:ln/>
        </p:spPr>
        <p:txBody>
          <a:bodyPr lIns="89797" tIns="46503" rIns="89797" bIns="46503"/>
          <a:lstStyle/>
          <a:p>
            <a:pPr defTabSz="891333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8322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2EEDD19F-B6EC-4FAF-8200-74A34F4334FF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04656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219C2D-2472-48CA-B0D5-A3EED847FF1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121882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219C2D-2472-48CA-B0D5-A3EED847FF1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392074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0D03D3-798D-40BA-B797-E34D3A76902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414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3414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22532" name="Slide Number Placeholder 3"/>
          <p:cNvSpPr txBox="1">
            <a:spLocks noGrp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F9ED664-D0D9-4563-ABC4-632C67A46B8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485828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0D03D3-798D-40BA-B797-E34D3A76902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414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3414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22532" name="Slide Number Placeholder 3"/>
          <p:cNvSpPr txBox="1">
            <a:spLocks noGrp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F9ED664-D0D9-4563-ABC4-632C67A46B8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966950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2EEDD19F-B6EC-4FAF-8200-74A34F4334FF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73855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2EEDD19F-B6EC-4FAF-8200-74A34F4334FF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10812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38C0144-1AA8-405B-AFE6-708CEA3643E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itchFamily="18" charset="0"/>
                <a:ea typeface="MS PGothic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pitchFamily="18" charset="0"/>
              <a:ea typeface="MS PGothic" pitchFamily="34" charset="-128"/>
              <a:cs typeface="+mn-cs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37099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2EEDD19F-B6EC-4FAF-8200-74A34F4334FF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38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84212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2EEDD19F-B6EC-4FAF-8200-74A34F4334FF}" type="slidenum">
              <a:rPr lang="en-US" sz="1200">
                <a:solidFill>
                  <a:prstClr val="black"/>
                </a:solidFill>
                <a:latin typeface="Times" pitchFamily="18" charset="0"/>
                <a:ea typeface="MS PGothic" pitchFamily="34" charset="-128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39</a:t>
            </a:fld>
            <a:endParaRPr lang="en-US" sz="1200">
              <a:solidFill>
                <a:prstClr val="black"/>
              </a:solidFill>
              <a:latin typeface="Times" pitchFamily="18" charset="0"/>
              <a:ea typeface="MS PGothic" pitchFamily="34" charset="-128"/>
            </a:endParaRPr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5855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 txBox="1">
            <a:spLocks noGrp="1" noChangeArrowheads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7A8914-F445-409E-9F41-9C80A692AB3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1713" y="706438"/>
            <a:ext cx="5011737" cy="3470275"/>
          </a:xfrm>
          <a:ln w="12700" cap="flat">
            <a:solidFill>
              <a:schemeClr val="tx1"/>
            </a:solidFill>
          </a:ln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1"/>
            <a:ext cx="5140960" cy="4180152"/>
          </a:xfrm>
          <a:noFill/>
          <a:ln/>
        </p:spPr>
        <p:txBody>
          <a:bodyPr lIns="89797" tIns="46503" rIns="89797" bIns="46503"/>
          <a:lstStyle/>
          <a:p>
            <a:pPr defTabSz="891333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32904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 txBox="1">
            <a:spLocks noGrp="1" noChangeArrowheads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7A8914-F445-409E-9F41-9C80A692AB3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1713" y="706438"/>
            <a:ext cx="5011737" cy="3470275"/>
          </a:xfrm>
          <a:ln w="12700" cap="flat">
            <a:solidFill>
              <a:schemeClr val="tx1"/>
            </a:solidFill>
          </a:ln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1"/>
            <a:ext cx="5140960" cy="4180152"/>
          </a:xfrm>
          <a:noFill/>
          <a:ln/>
        </p:spPr>
        <p:txBody>
          <a:bodyPr lIns="89797" tIns="46503" rIns="89797" bIns="46503"/>
          <a:lstStyle/>
          <a:p>
            <a:pPr defTabSz="89133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45836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 txBox="1">
            <a:spLocks noGrp="1" noChangeArrowheads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7A8914-F445-409E-9F41-9C80A692AB3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1713" y="706438"/>
            <a:ext cx="5011737" cy="3470275"/>
          </a:xfrm>
          <a:ln w="12700" cap="flat">
            <a:solidFill>
              <a:schemeClr val="tx1"/>
            </a:solidFill>
          </a:ln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1"/>
            <a:ext cx="5140960" cy="4180152"/>
          </a:xfrm>
          <a:noFill/>
          <a:ln/>
        </p:spPr>
        <p:txBody>
          <a:bodyPr lIns="89797" tIns="46503" rIns="89797" bIns="46503"/>
          <a:lstStyle/>
          <a:p>
            <a:pPr defTabSz="89133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38202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38C0144-1AA8-405B-AFE6-708CEA3643E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itchFamily="18" charset="0"/>
                <a:ea typeface="MS PGothic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pitchFamily="18" charset="0"/>
              <a:ea typeface="MS PGothic" pitchFamily="34" charset="-128"/>
              <a:cs typeface="+mn-cs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91515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38C0144-1AA8-405B-AFE6-708CEA3643E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itchFamily="18" charset="0"/>
                <a:ea typeface="MS PGothic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pitchFamily="18" charset="0"/>
              <a:ea typeface="MS PGothic" pitchFamily="34" charset="-128"/>
              <a:cs typeface="+mn-cs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57674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38C0144-1AA8-405B-AFE6-708CEA3643E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itchFamily="18" charset="0"/>
                <a:ea typeface="MS PGothic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pitchFamily="18" charset="0"/>
              <a:ea typeface="MS PGothic" pitchFamily="34" charset="-128"/>
              <a:cs typeface="+mn-cs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18094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219C2D-2472-48CA-B0D5-A3EED847FF1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512584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38C0144-1AA8-405B-AFE6-708CEA3643E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itchFamily="18" charset="0"/>
                <a:ea typeface="MS PGothic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pitchFamily="18" charset="0"/>
              <a:ea typeface="MS PGothic" pitchFamily="34" charset="-128"/>
              <a:cs typeface="+mn-cs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54073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38C0144-1AA8-405B-AFE6-708CEA3643E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itchFamily="18" charset="0"/>
                <a:ea typeface="MS PGothic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pitchFamily="18" charset="0"/>
              <a:ea typeface="MS PGothic" pitchFamily="34" charset="-128"/>
              <a:cs typeface="+mn-cs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79632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 txBox="1">
            <a:spLocks noGrp="1" noChangeArrowheads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7A8914-F445-409E-9F41-9C80A692AB3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1713" y="706438"/>
            <a:ext cx="5011737" cy="3470275"/>
          </a:xfrm>
          <a:ln w="12700" cap="flat">
            <a:solidFill>
              <a:schemeClr val="tx1"/>
            </a:solidFill>
          </a:ln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1"/>
            <a:ext cx="5140960" cy="4180152"/>
          </a:xfrm>
          <a:noFill/>
          <a:ln/>
        </p:spPr>
        <p:txBody>
          <a:bodyPr lIns="89797" tIns="46503" rIns="89797" bIns="46503"/>
          <a:lstStyle/>
          <a:p>
            <a:pPr defTabSz="89133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1070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77158C-D957-4F1F-A1D4-1265EBDCC20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824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13824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2355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27CB29C-03D5-43C9-8108-7826B61627CA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03859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77158C-D957-4F1F-A1D4-1265EBDCC20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824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13824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2355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27CB29C-03D5-43C9-8108-7826B61627CA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72380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77158C-D957-4F1F-A1D4-1265EBDCC20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824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3824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23556" name="Slide Number Placeholder 3"/>
          <p:cNvSpPr txBox="1">
            <a:spLocks noGrp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27CB29C-03D5-43C9-8108-7826B61627CA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961601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 txBox="1">
            <a:spLocks noGrp="1" noChangeArrowheads="1"/>
          </p:cNvSpPr>
          <p:nvPr/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EEDD19F-B6EC-4FAF-8200-74A34F4334F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itchFamily="18" charset="0"/>
                <a:ea typeface="MS PGothic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pitchFamily="18" charset="0"/>
              <a:ea typeface="MS PGothic" pitchFamily="34" charset="-128"/>
              <a:cs typeface="+mn-cs"/>
            </a:endParaRPr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4548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0D03D3-798D-40BA-B797-E34D3A76902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414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87425" y="696913"/>
            <a:ext cx="5035550" cy="3486150"/>
          </a:xfrm>
          <a:ln/>
        </p:spPr>
      </p:sp>
      <p:sp>
        <p:nvSpPr>
          <p:cNvPr id="13414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22532" name="Slide Number Placeholder 3"/>
          <p:cNvSpPr txBox="1">
            <a:spLocks noGrp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F9ED664-D0D9-4563-ABC4-632C67A46B8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3392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9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E91B548-801C-497B-AAFD-057203FC4B9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BC38AD0-8DBE-4DAC-B68B-A738423797D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37387" y="304800"/>
            <a:ext cx="2125663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403" y="304800"/>
            <a:ext cx="6224589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1CB0E43-A8C6-4D9D-89C1-D975FCF2371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41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6CCE8-D951-4282-AEFE-6B576F8C0550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84382-61CB-449A-8C94-64A702B1261A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406916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0829D-81D2-4B2C-996C-1A16E42A9959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B2577-FEDE-46D4-B0F9-E98B994247F6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4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4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E3D5B-D0EE-49C1-BC96-A9DAE382D85D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9A876-B328-4E7F-8F5E-D77C4AD6E7DD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BCCFD-1EB9-4C08-A227-49E0B8840F5F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981200" y="0"/>
            <a:ext cx="1524000" cy="1295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66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5FBBE-6A30-4E56-A28A-F35F8CC33392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EA39087-B05E-4FFF-8CC2-4B9B8D7FE22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93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93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93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1F545-8C3D-4328-8CD6-06BCB07282DE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966FF-51DA-4CD5-965D-30041DA22500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53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53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80A3C-BCDA-4DDA-919A-CFC4F0D4C847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88925" y="228600"/>
            <a:ext cx="9328150" cy="914400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rgbClr val="007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8925" y="228600"/>
            <a:ext cx="990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header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640781" y="276257"/>
            <a:ext cx="93027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33463" y="149225"/>
            <a:ext cx="708183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3196" y="1257332"/>
            <a:ext cx="6400800" cy="601663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2273317" y="6480207"/>
            <a:ext cx="5362575" cy="3206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759700" y="6434138"/>
            <a:ext cx="2063750" cy="3476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588DEC-8DAA-4ABC-B076-AD59E1CF307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dt" sz="half" idx="12"/>
          </p:nvPr>
        </p:nvSpPr>
        <p:spPr>
          <a:xfrm>
            <a:off x="74614" y="6448425"/>
            <a:ext cx="2063750" cy="3238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D28486-F570-4AA9-8494-7A5F48CEA7B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40693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78E66-C064-4623-9075-F4F7DB95FF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A2345F-1BB0-4B89-BDF7-423AFF23407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42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42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109DB2-012F-4C80-9BD8-299A390684D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68C490-5D1C-4D5C-9EA4-A3F536ACA8E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DC4876-B288-465E-A8A4-2378C279B82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14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A873B5E-B871-4AF9-A5F8-74E54AF4464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8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FFEFC-3C8F-49EE-B773-361B808A6B4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93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93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93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A95DA1-567A-439E-BE0C-D11902B3FD4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883FC-8077-431A-BA26-ADD2055E12D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715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715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A00516-B56D-45E7-A93C-C237C5F245C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88925" y="228600"/>
            <a:ext cx="9328150" cy="914400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rgbClr val="007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Helvetica"/>
              <a:ea typeface="+mn-ea"/>
              <a:cs typeface="Arial" pitchFamily="34" charset="0"/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8925" y="228600"/>
            <a:ext cx="990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header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640772" y="276241"/>
            <a:ext cx="93027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33463" y="149225"/>
            <a:ext cx="708183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3196" y="1257316"/>
            <a:ext cx="6400800" cy="601663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2273308" y="6480191"/>
            <a:ext cx="5362575" cy="320675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Arial" pitchFamily="34" charset="0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759700" y="6434138"/>
            <a:ext cx="2063750" cy="347662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588DEC-8DAA-4ABC-B076-AD59E1CF307B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48" charset="0"/>
                <a:ea typeface="+mn-ea"/>
                <a:cs typeface="Arial" pitchFamily="34" charset="0"/>
              </a:rPr>
              <a:pPr marL="0" marR="0" lvl="0" indent="0" algn="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Arial" pitchFamily="34" charset="0"/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dt" sz="half" idx="12"/>
          </p:nvPr>
        </p:nvSpPr>
        <p:spPr>
          <a:xfrm>
            <a:off x="74614" y="6448425"/>
            <a:ext cx="2063750" cy="3238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6144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228600"/>
            <a:ext cx="8077200" cy="914400"/>
          </a:xfrm>
          <a:solidFill>
            <a:srgbClr val="000086"/>
          </a:solidFill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Arial" pitchFamily="34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7D28486-F570-4AA9-8494-7A5F48CEA7B3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48" charset="0"/>
                <a:ea typeface="+mn-ea"/>
                <a:cs typeface="Arial" pitchFamily="34" charset="0"/>
              </a:rPr>
              <a:pPr marL="0" marR="0" lvl="0" indent="0" algn="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Arial" pitchFamily="34" charset="0"/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Arial" pitchFamily="34" charset="0"/>
            </a:endParaRPr>
          </a:p>
        </p:txBody>
      </p:sp>
      <p:sp>
        <p:nvSpPr>
          <p:cNvPr id="7" name="AutoShape 2" descr="mailbox://D:/NEWMANCP/USLUO2013/US%20LUA%20Files%20to%20save%20as%20%27Official%27%20%20logo%20and%20cover%20page.eml?number=0&amp;part=1.1.2.2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ea typeface="+mn-ea"/>
              <a:cs typeface="Arial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8279" y="228600"/>
            <a:ext cx="1037121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20438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40691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Arial" pitchFamily="34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AD78E66-C064-4623-9075-F4F7DB95FF17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48" charset="0"/>
                <a:ea typeface="+mn-ea"/>
                <a:cs typeface="Arial" pitchFamily="34" charset="0"/>
              </a:rPr>
              <a:pPr marL="0" marR="0" lvl="0" indent="0" algn="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Arial" pitchFamily="34" charset="0"/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86270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Arial" pitchFamily="34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A2345F-1BB0-4B89-BDF7-423AFF23407B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48" charset="0"/>
                <a:ea typeface="+mn-ea"/>
                <a:cs typeface="Arial" pitchFamily="34" charset="0"/>
              </a:rPr>
              <a:pPr marL="0" marR="0" lvl="0" indent="0" algn="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Arial" pitchFamily="34" charset="0"/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492020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4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4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Arial" pitchFamily="34" charset="0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109DB2-012F-4C80-9BD8-299A390684D9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48" charset="0"/>
                <a:ea typeface="+mn-ea"/>
                <a:cs typeface="Arial" pitchFamily="34" charset="0"/>
              </a:rPr>
              <a:pPr marL="0" marR="0" lvl="0" indent="0" algn="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Arial" pitchFamily="34" charset="0"/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4191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Arial" pitchFamily="34" charset="0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368C490-5D1C-4D5C-9EA4-A3F536ACA8E4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48" charset="0"/>
                <a:ea typeface="+mn-ea"/>
                <a:cs typeface="Arial" pitchFamily="34" charset="0"/>
              </a:rPr>
              <a:pPr marL="0" marR="0" lvl="0" indent="0" algn="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Arial" pitchFamily="34" charset="0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587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3" y="1600200"/>
            <a:ext cx="4133851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600200"/>
            <a:ext cx="4133851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A031073-3BFA-425E-8EAB-36EF693925F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Arial" pitchFamily="34" charset="0"/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DC4876-B288-465E-A8A4-2378C279B821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48" charset="0"/>
                <a:ea typeface="+mn-ea"/>
                <a:cs typeface="Arial" pitchFamily="34" charset="0"/>
              </a:rPr>
              <a:pPr marL="0" marR="0" lvl="0" indent="0" algn="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Arial" pitchFamily="34" charset="0"/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Arial" pitchFamily="34" charset="0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676400" y="228601"/>
            <a:ext cx="8147050" cy="9144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480" y="287214"/>
            <a:ext cx="776454" cy="776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51899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6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Arial" pitchFamily="34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6FFEFC-3C8F-49EE-B773-361B808A6B49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48" charset="0"/>
                <a:ea typeface="+mn-ea"/>
                <a:cs typeface="Arial" pitchFamily="34" charset="0"/>
              </a:rPr>
              <a:pPr marL="0" marR="0" lvl="0" indent="0" algn="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Arial" pitchFamily="34" charset="0"/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94810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93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93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93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Arial" pitchFamily="34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A95DA1-567A-439E-BE0C-D11902B3FD42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48" charset="0"/>
                <a:ea typeface="+mn-ea"/>
                <a:cs typeface="Arial" pitchFamily="34" charset="0"/>
              </a:rPr>
              <a:pPr marL="0" marR="0" lvl="0" indent="0" algn="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Arial" pitchFamily="34" charset="0"/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051915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Arial" pitchFamily="34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D883FC-8077-431A-BA26-ADD2055E12D7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48" charset="0"/>
                <a:ea typeface="+mn-ea"/>
                <a:cs typeface="Arial" pitchFamily="34" charset="0"/>
              </a:rPr>
              <a:pPr marL="0" marR="0" lvl="0" indent="0" algn="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Arial" pitchFamily="34" charset="0"/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946032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715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715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Arial" pitchFamily="34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A00516-B56D-45E7-A93C-C237C5F245CB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48" charset="0"/>
                <a:ea typeface="+mn-ea"/>
                <a:cs typeface="Arial" pitchFamily="34" charset="0"/>
              </a:rPr>
              <a:pPr marL="0" marR="0" lvl="0" indent="0" algn="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Arial" pitchFamily="34" charset="0"/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026551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2490" y="239417"/>
            <a:ext cx="8358710" cy="903582"/>
          </a:xfrm>
          <a:solidFill>
            <a:srgbClr val="000086"/>
          </a:solidFill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48" charset="0"/>
                <a:ea typeface="+mn-ea"/>
                <a:cs typeface="Arial" pitchFamily="34" charset="0"/>
              </a:rPr>
              <a:t>UEC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48" charset="0"/>
                <a:ea typeface="+mn-ea"/>
                <a:cs typeface="Arial" pitchFamily="34" charset="0"/>
              </a:rPr>
              <a:t>4/18/13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48" charset="0"/>
                <a:ea typeface="+mn-ea"/>
                <a:cs typeface="Arial" pitchFamily="34" charset="0"/>
              </a:rPr>
              <a:t>B. Quinn                          University of Mississippi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10C6FF-23FB-4713-AB1E-B32469015AAE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48" charset="0"/>
                <a:ea typeface="+mn-ea"/>
                <a:cs typeface="Arial" pitchFamily="34" charset="0"/>
              </a:rPr>
              <a:pPr marL="0" marR="0" lvl="0" indent="0" algn="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Arial" pitchFamily="34" charset="0"/>
            </a:endParaRPr>
          </a:p>
        </p:txBody>
      </p:sp>
      <p:pic>
        <p:nvPicPr>
          <p:cNvPr id="8" name="Shape 55"/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63807" y="270677"/>
            <a:ext cx="787008" cy="8273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287308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88925" y="228600"/>
            <a:ext cx="9328150" cy="914400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rgbClr val="007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Helvetica"/>
              <a:ea typeface="+mn-ea"/>
              <a:cs typeface="+mn-cs"/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8925" y="228600"/>
            <a:ext cx="990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header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640775" y="276247"/>
            <a:ext cx="93027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33463" y="149225"/>
            <a:ext cx="708183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3196" y="1257322"/>
            <a:ext cx="6400800" cy="601663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2273312" y="6480197"/>
            <a:ext cx="5362575" cy="320675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+mn-cs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759700" y="6434138"/>
            <a:ext cx="2063750" cy="347662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588DEC-8DAA-4ABC-B076-AD59E1CF307B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48" charset="0"/>
                <a:ea typeface="+mn-ea"/>
                <a:cs typeface="+mn-cs"/>
              </a:rPr>
              <a:pPr marL="0" marR="0" lvl="0" indent="0" algn="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+mn-cs"/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dt" sz="half" idx="12"/>
          </p:nvPr>
        </p:nvSpPr>
        <p:spPr>
          <a:xfrm>
            <a:off x="74614" y="6448425"/>
            <a:ext cx="2063750" cy="3238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474037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7D28486-F570-4AA9-8494-7A5F48CEA7B3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48" charset="0"/>
                <a:ea typeface="+mn-ea"/>
                <a:cs typeface="+mn-cs"/>
              </a:rPr>
              <a:pPr marL="0" marR="0" lvl="0" indent="0" algn="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+mn-cs"/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189746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40692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AD78E66-C064-4623-9075-F4F7DB95FF17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48" charset="0"/>
                <a:ea typeface="+mn-ea"/>
                <a:cs typeface="+mn-cs"/>
              </a:rPr>
              <a:pPr marL="0" marR="0" lvl="0" indent="0" algn="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+mn-cs"/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531105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A2345F-1BB0-4B89-BDF7-423AFF23407B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48" charset="0"/>
                <a:ea typeface="+mn-ea"/>
                <a:cs typeface="+mn-cs"/>
              </a:rPr>
              <a:pPr marL="0" marR="0" lvl="0" indent="0" algn="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+mn-cs"/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8945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83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83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224C319-9CA0-4743-A9D1-57CEBC9C2745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+mn-cs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109DB2-012F-4C80-9BD8-299A390684D9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48" charset="0"/>
                <a:ea typeface="+mn-ea"/>
                <a:cs typeface="+mn-cs"/>
              </a:rPr>
              <a:pPr marL="0" marR="0" lvl="0" indent="0" algn="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+mn-cs"/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636549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368C490-5D1C-4D5C-9EA4-A3F536ACA8E4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48" charset="0"/>
                <a:ea typeface="+mn-ea"/>
                <a:cs typeface="+mn-cs"/>
              </a:rPr>
              <a:pPr marL="0" marR="0" lvl="0" indent="0" algn="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+mn-cs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045765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+mn-cs"/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DC4876-B288-465E-A8A4-2378C279B821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48" charset="0"/>
                <a:ea typeface="+mn-ea"/>
                <a:cs typeface="+mn-cs"/>
              </a:rPr>
              <a:pPr marL="0" marR="0" lvl="0" indent="0" algn="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+mn-cs"/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+mn-cs"/>
            </a:endParaRPr>
          </a:p>
        </p:txBody>
      </p:sp>
      <p:sp>
        <p:nvSpPr>
          <p:cNvPr id="8" name="Rectangle 2"/>
          <p:cNvSpPr>
            <a:spLocks noChangeArrowheads="1"/>
          </p:cNvSpPr>
          <p:nvPr userDrawn="1"/>
        </p:nvSpPr>
        <p:spPr bwMode="auto">
          <a:xfrm>
            <a:off x="1495426" y="227045"/>
            <a:ext cx="8162924" cy="914400"/>
          </a:xfrm>
          <a:prstGeom prst="rect">
            <a:avLst/>
          </a:prstGeom>
          <a:gradFill rotWithShape="1">
            <a:gsLst>
              <a:gs pos="0">
                <a:srgbClr val="000064"/>
              </a:gs>
              <a:gs pos="50000">
                <a:schemeClr val="accent2"/>
              </a:gs>
              <a:gs pos="100000">
                <a:srgbClr val="000064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Helvetic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800033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7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6FFEFC-3C8F-49EE-B773-361B808A6B49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48" charset="0"/>
                <a:ea typeface="+mn-ea"/>
                <a:cs typeface="+mn-cs"/>
              </a:rPr>
              <a:pPr marL="0" marR="0" lvl="0" indent="0" algn="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+mn-cs"/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62929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93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93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93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A95DA1-567A-439E-BE0C-D11902B3FD42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48" charset="0"/>
                <a:ea typeface="+mn-ea"/>
                <a:cs typeface="+mn-cs"/>
              </a:rPr>
              <a:pPr marL="0" marR="0" lvl="0" indent="0" algn="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+mn-cs"/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985460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D883FC-8077-431A-BA26-ADD2055E12D7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48" charset="0"/>
                <a:ea typeface="+mn-ea"/>
                <a:cs typeface="+mn-cs"/>
              </a:rPr>
              <a:pPr marL="0" marR="0" lvl="0" indent="0" algn="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+mn-cs"/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832505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715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715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A00516-B56D-45E7-A93C-C237C5F245CB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48" charset="0"/>
                <a:ea typeface="+mn-ea"/>
                <a:cs typeface="+mn-cs"/>
              </a:rPr>
              <a:pPr marL="0" marR="0" lvl="0" indent="0" algn="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+mn-cs"/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428831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88925" y="228600"/>
            <a:ext cx="9328150" cy="914400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rgbClr val="007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8925" y="228600"/>
            <a:ext cx="990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header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640772" y="276241"/>
            <a:ext cx="93027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33463" y="149225"/>
            <a:ext cx="708183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3196" y="1257316"/>
            <a:ext cx="6400800" cy="601663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2273308" y="6480191"/>
            <a:ext cx="5362575" cy="3206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759700" y="6434138"/>
            <a:ext cx="2063750" cy="3476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588DEC-8DAA-4ABC-B076-AD59E1CF307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dt" sz="half" idx="12"/>
          </p:nvPr>
        </p:nvSpPr>
        <p:spPr>
          <a:xfrm>
            <a:off x="74614" y="6448425"/>
            <a:ext cx="2063750" cy="3238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75038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228600"/>
            <a:ext cx="8077200" cy="914400"/>
          </a:xfrm>
          <a:solidFill>
            <a:srgbClr val="000086"/>
          </a:solidFill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D28486-F570-4AA9-8494-7A5F48CEA7B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AutoShape 2" descr="mailbox://D:/NEWMANCP/USLUO2013/US%20LUA%20Files%20to%20save%20as%20%27Official%27%20%20logo%20and%20cover%20page.eml?number=0&amp;part=1.1.2.2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8279" y="228600"/>
            <a:ext cx="1037121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47427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40691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78E66-C064-4623-9075-F4F7DB95FF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1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7F3F074-93C4-4634-873F-72646475DFE5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A2345F-1BB0-4B89-BDF7-423AFF23407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59733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4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4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109DB2-012F-4C80-9BD8-299A390684D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09870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68C490-5D1C-4D5C-9EA4-A3F536ACA8E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79897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DC4876-B288-465E-A8A4-2378C279B82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676400" y="228601"/>
            <a:ext cx="8147050" cy="9144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480" y="287214"/>
            <a:ext cx="776454" cy="776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36476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6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FFEFC-3C8F-49EE-B773-361B808A6B4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65606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93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93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93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A95DA1-567A-439E-BE0C-D11902B3FD4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45657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883FC-8077-431A-BA26-ADD2055E12D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7844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715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715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A00516-B56D-45E7-A93C-C237C5F245C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65544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2490" y="239417"/>
            <a:ext cx="8358710" cy="903582"/>
          </a:xfrm>
          <a:solidFill>
            <a:srgbClr val="000086"/>
          </a:solidFill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48" charset="0"/>
                <a:ea typeface="+mn-ea"/>
                <a:cs typeface="+mn-cs"/>
              </a:rPr>
              <a:t>UEC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48" charset="0"/>
                <a:ea typeface="+mn-ea"/>
                <a:cs typeface="+mn-cs"/>
              </a:rPr>
              <a:t>4/18/13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48" charset="0"/>
                <a:ea typeface="+mn-ea"/>
                <a:cs typeface="+mn-cs"/>
              </a:rPr>
              <a:t>B. Quinn                          University of Mississippi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10C6FF-23FB-4713-AB1E-B32469015AAE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48" charset="0"/>
                <a:ea typeface="+mn-ea"/>
                <a:cs typeface="+mn-cs"/>
              </a:rPr>
              <a:pPr marL="0" marR="0" lvl="0" indent="0" algn="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+mn-cs"/>
            </a:endParaRPr>
          </a:p>
        </p:txBody>
      </p:sp>
      <p:pic>
        <p:nvPicPr>
          <p:cNvPr id="8" name="Shape 55"/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63807" y="270677"/>
            <a:ext cx="787008" cy="8273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6926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86DA2E8-7898-4632-9AC0-17683A857D5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7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99" y="273064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7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E1FD141-3896-486F-92AB-61B0CA7ECA49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1978359-0527-40F6-A3BE-1FF413F55E3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D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60400" y="304800"/>
            <a:ext cx="7797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600200"/>
            <a:ext cx="84201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0394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89900" y="6400800"/>
            <a:ext cx="1238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400" b="0">
                <a:cs typeface="+mn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0FAC63C3-FB9C-4A71-8977-FD31AECC2778}" type="slidenum">
              <a:rPr lang="en-US">
                <a:solidFill>
                  <a:srgbClr val="FFFFFF"/>
                </a:solidFill>
              </a:rPr>
              <a:pPr fontAlgn="base"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703941" name="Line 5"/>
          <p:cNvSpPr>
            <a:spLocks noChangeShapeType="1"/>
          </p:cNvSpPr>
          <p:nvPr/>
        </p:nvSpPr>
        <p:spPr bwMode="auto">
          <a:xfrm>
            <a:off x="742950" y="1295400"/>
            <a:ext cx="84201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703942" name="Line 6"/>
          <p:cNvSpPr>
            <a:spLocks noChangeShapeType="1"/>
          </p:cNvSpPr>
          <p:nvPr/>
        </p:nvSpPr>
        <p:spPr bwMode="auto">
          <a:xfrm>
            <a:off x="742950" y="6400800"/>
            <a:ext cx="8420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703943" name="Text Box 7"/>
          <p:cNvSpPr txBox="1">
            <a:spLocks noChangeArrowheads="1"/>
          </p:cNvSpPr>
          <p:nvPr/>
        </p:nvSpPr>
        <p:spPr bwMode="auto">
          <a:xfrm>
            <a:off x="8331199" y="120650"/>
            <a:ext cx="914401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600">
              <a:solidFill>
                <a:srgbClr val="FFFFFF"/>
              </a:solidFill>
              <a:latin typeface="FermiLgo" pitchFamily="2" charset="0"/>
              <a:cs typeface="Arial" pitchFamily="34" charset="0"/>
            </a:endParaRPr>
          </a:p>
        </p:txBody>
      </p:sp>
      <p:pic>
        <p:nvPicPr>
          <p:cNvPr id="37896" name="Picture 8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534400" y="76200"/>
            <a:ext cx="1320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hlink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hlink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hlink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hlink"/>
          </a:solidFill>
          <a:latin typeface="Arial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hlink"/>
          </a:solidFill>
          <a:latin typeface="Arial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hlink"/>
          </a:solidFill>
          <a:latin typeface="Arial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hlink"/>
          </a:solidFill>
          <a:latin typeface="Arial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hlink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 Unicode MS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66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66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66000" y="6356366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effectLst/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FEA7398-82BF-4FA5-83A1-4B46CC6CD078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8" name="Shape 55"/>
          <p:cNvPicPr preferRelativeResize="0"/>
          <p:nvPr userDrawn="1"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76200" y="6752"/>
            <a:ext cx="1066800" cy="1060048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ChangeArrowheads="1"/>
          </p:cNvSpPr>
          <p:nvPr/>
        </p:nvSpPr>
        <p:spPr bwMode="auto">
          <a:xfrm>
            <a:off x="152400" y="227045"/>
            <a:ext cx="9601200" cy="914400"/>
          </a:xfrm>
          <a:prstGeom prst="rect">
            <a:avLst/>
          </a:prstGeom>
          <a:gradFill rotWithShape="1">
            <a:gsLst>
              <a:gs pos="0">
                <a:srgbClr val="000064"/>
              </a:gs>
              <a:gs pos="50000">
                <a:schemeClr val="accent2"/>
              </a:gs>
              <a:gs pos="100000">
                <a:srgbClr val="000064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295400"/>
            <a:ext cx="916305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51063" y="6553200"/>
            <a:ext cx="55864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effectLst/>
                <a:latin typeface="Times" pitchFamily="4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27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59700" y="6553200"/>
            <a:ext cx="2063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effectLst/>
                <a:latin typeface="Times" pitchFamily="4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F05AF1-A1E0-469E-BDCC-FE155C78892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271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3025" y="6553200"/>
            <a:ext cx="2063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effectLst/>
                <a:latin typeface="Times" pitchFamily="4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341345"/>
            <a:ext cx="8305800" cy="685800"/>
          </a:xfrm>
          <a:prstGeom prst="rect">
            <a:avLst/>
          </a:prstGeom>
          <a:solidFill>
            <a:srgbClr val="000074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pic>
        <p:nvPicPr>
          <p:cNvPr id="10" name="Shape 55"/>
          <p:cNvPicPr preferRelativeResize="0"/>
          <p:nvPr userDrawn="1"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262625" y="324203"/>
            <a:ext cx="762000" cy="72179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Helvetic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Helvetic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Helvetic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Helvetic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Helvetic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Helvetic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Helvetic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Helvetic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800000"/>
        </a:buClr>
        <a:buSzPct val="90000"/>
        <a:buFont typeface="Wingdings" pitchFamily="2" charset="2"/>
        <a:buChar char="r"/>
        <a:defRPr sz="2800" b="1">
          <a:solidFill>
            <a:srgbClr val="00006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800000"/>
        </a:buClr>
        <a:buSzPct val="90000"/>
        <a:buFont typeface="Wingdings 3" pitchFamily="18" charset="2"/>
        <a:buChar char="Æ"/>
        <a:defRPr sz="2400" b="1">
          <a:solidFill>
            <a:srgbClr val="00006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800000"/>
        </a:buClr>
        <a:buFont typeface="Wingdings" pitchFamily="2" charset="2"/>
        <a:buChar char="r"/>
        <a:defRPr sz="2200" b="1">
          <a:solidFill>
            <a:srgbClr val="0000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FF00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ChangeArrowheads="1"/>
          </p:cNvSpPr>
          <p:nvPr/>
        </p:nvSpPr>
        <p:spPr bwMode="auto">
          <a:xfrm>
            <a:off x="288925" y="228600"/>
            <a:ext cx="9328150" cy="914400"/>
          </a:xfrm>
          <a:prstGeom prst="rect">
            <a:avLst/>
          </a:prstGeom>
          <a:gradFill rotWithShape="1">
            <a:gsLst>
              <a:gs pos="0">
                <a:srgbClr val="000064"/>
              </a:gs>
              <a:gs pos="50000">
                <a:schemeClr val="accent2"/>
              </a:gs>
              <a:gs pos="100000">
                <a:srgbClr val="000064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Helvetica"/>
              <a:ea typeface="+mn-ea"/>
              <a:cs typeface="Arial" pitchFamily="34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228858" y="304800"/>
            <a:ext cx="73199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295400"/>
            <a:ext cx="916305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51063" y="6553200"/>
            <a:ext cx="55864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effectLst/>
                <a:latin typeface="Times" pitchFamily="48" charset="0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Arial" pitchFamily="34" charset="0"/>
            </a:endParaRPr>
          </a:p>
        </p:txBody>
      </p:sp>
      <p:sp>
        <p:nvSpPr>
          <p:cNvPr id="727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59700" y="6553200"/>
            <a:ext cx="2063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effectLst/>
                <a:latin typeface="Times" pitchFamily="48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F05AF1-A1E0-469E-BDCC-FE155C78892E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48" charset="0"/>
                <a:ea typeface="+mn-ea"/>
                <a:cs typeface="Arial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Arial" pitchFamily="34" charset="0"/>
            </a:endParaRPr>
          </a:p>
        </p:txBody>
      </p:sp>
      <p:sp>
        <p:nvSpPr>
          <p:cNvPr id="7271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3025" y="6553200"/>
            <a:ext cx="2063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effectLst/>
                <a:latin typeface="Times" pitchFamily="48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212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Helvetic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Helvetic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Helvetic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Helvetic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Helvetic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Helvetic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Helvetic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Helvetic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800000"/>
        </a:buClr>
        <a:buSzPct val="90000"/>
        <a:buFont typeface="Wingdings" pitchFamily="2" charset="2"/>
        <a:buChar char="r"/>
        <a:defRPr sz="2800" b="1">
          <a:solidFill>
            <a:srgbClr val="00006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800000"/>
        </a:buClr>
        <a:buSzPct val="90000"/>
        <a:buFont typeface="Wingdings 3" pitchFamily="18" charset="2"/>
        <a:buChar char="Æ"/>
        <a:defRPr sz="2400" b="1">
          <a:solidFill>
            <a:srgbClr val="00006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800000"/>
        </a:buClr>
        <a:buFont typeface="Wingdings" pitchFamily="2" charset="2"/>
        <a:buChar char="r"/>
        <a:defRPr sz="2200" b="1">
          <a:solidFill>
            <a:srgbClr val="0000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FF00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ChangeArrowheads="1"/>
          </p:cNvSpPr>
          <p:nvPr/>
        </p:nvSpPr>
        <p:spPr bwMode="auto">
          <a:xfrm>
            <a:off x="288925" y="228600"/>
            <a:ext cx="9328150" cy="914400"/>
          </a:xfrm>
          <a:prstGeom prst="rect">
            <a:avLst/>
          </a:prstGeom>
          <a:gradFill rotWithShape="1">
            <a:gsLst>
              <a:gs pos="0">
                <a:srgbClr val="000064"/>
              </a:gs>
              <a:gs pos="50000">
                <a:schemeClr val="accent2"/>
              </a:gs>
              <a:gs pos="100000">
                <a:srgbClr val="000064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Helvetica"/>
              <a:ea typeface="+mn-ea"/>
              <a:cs typeface="+mn-cs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228861" y="304800"/>
            <a:ext cx="73199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295400"/>
            <a:ext cx="916305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51063" y="6553200"/>
            <a:ext cx="55864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effectLst/>
                <a:latin typeface="Times" pitchFamily="48" charset="0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+mn-cs"/>
            </a:endParaRPr>
          </a:p>
        </p:txBody>
      </p:sp>
      <p:sp>
        <p:nvSpPr>
          <p:cNvPr id="727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59700" y="6553200"/>
            <a:ext cx="2063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effectLst/>
                <a:latin typeface="Times" pitchFamily="48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F05AF1-A1E0-469E-BDCC-FE155C78892E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48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+mn-cs"/>
            </a:endParaRPr>
          </a:p>
        </p:txBody>
      </p:sp>
      <p:sp>
        <p:nvSpPr>
          <p:cNvPr id="7271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3025" y="6553200"/>
            <a:ext cx="2063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effectLst/>
                <a:latin typeface="Times" pitchFamily="48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48" charset="0"/>
              <a:ea typeface="+mn-ea"/>
              <a:cs typeface="+mn-cs"/>
            </a:endParaRPr>
          </a:p>
        </p:txBody>
      </p:sp>
      <p:sp>
        <p:nvSpPr>
          <p:cNvPr id="9" name="Rectangle 2"/>
          <p:cNvSpPr>
            <a:spLocks noChangeArrowheads="1"/>
          </p:cNvSpPr>
          <p:nvPr userDrawn="1"/>
        </p:nvSpPr>
        <p:spPr bwMode="auto">
          <a:xfrm>
            <a:off x="1450977" y="227045"/>
            <a:ext cx="8162924" cy="914400"/>
          </a:xfrm>
          <a:prstGeom prst="rect">
            <a:avLst/>
          </a:prstGeom>
          <a:gradFill rotWithShape="1">
            <a:gsLst>
              <a:gs pos="0">
                <a:srgbClr val="000064"/>
              </a:gs>
              <a:gs pos="50000">
                <a:schemeClr val="accent2"/>
              </a:gs>
              <a:gs pos="100000">
                <a:srgbClr val="000064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Helvetica"/>
              <a:ea typeface="+mn-ea"/>
              <a:cs typeface="+mn-cs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 userDrawn="1"/>
        </p:nvSpPr>
        <p:spPr bwMode="auto">
          <a:xfrm>
            <a:off x="1752600" y="341345"/>
            <a:ext cx="73199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+mj-ea"/>
                <a:cs typeface="+mj-cs"/>
              </a:rPr>
              <a:t>Click to edit Master title style</a:t>
            </a:r>
          </a:p>
        </p:txBody>
      </p:sp>
      <p:pic>
        <p:nvPicPr>
          <p:cNvPr id="12" name="Shape 55"/>
          <p:cNvPicPr preferRelativeResize="0"/>
          <p:nvPr userDrawn="1"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350963" y="266197"/>
            <a:ext cx="792037" cy="8360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248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59" r:id="rId2"/>
    <p:sldLayoutId id="2147483960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66" r:id="rId9"/>
    <p:sldLayoutId id="2147483967" r:id="rId10"/>
    <p:sldLayoutId id="214748396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Helvetic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Helvetic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Helvetic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Helvetic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Helvetic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Helvetic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Helvetic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Helvetic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800000"/>
        </a:buClr>
        <a:buSzPct val="90000"/>
        <a:buFont typeface="Wingdings" pitchFamily="2" charset="2"/>
        <a:buChar char="r"/>
        <a:defRPr sz="2800" b="1">
          <a:solidFill>
            <a:srgbClr val="00006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800000"/>
        </a:buClr>
        <a:buSzPct val="90000"/>
        <a:buFont typeface="Wingdings 3" pitchFamily="18" charset="2"/>
        <a:buChar char="Æ"/>
        <a:defRPr sz="2400" b="1">
          <a:solidFill>
            <a:srgbClr val="00006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800000"/>
        </a:buClr>
        <a:buFont typeface="Wingdings" pitchFamily="2" charset="2"/>
        <a:buChar char="r"/>
        <a:defRPr sz="2200" b="1">
          <a:solidFill>
            <a:srgbClr val="0000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FF00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ChangeArrowheads="1"/>
          </p:cNvSpPr>
          <p:nvPr/>
        </p:nvSpPr>
        <p:spPr bwMode="auto">
          <a:xfrm>
            <a:off x="288925" y="228600"/>
            <a:ext cx="9328150" cy="914400"/>
          </a:xfrm>
          <a:prstGeom prst="rect">
            <a:avLst/>
          </a:prstGeom>
          <a:gradFill rotWithShape="1">
            <a:gsLst>
              <a:gs pos="0">
                <a:srgbClr val="000064"/>
              </a:gs>
              <a:gs pos="50000">
                <a:schemeClr val="accent2"/>
              </a:gs>
              <a:gs pos="100000">
                <a:srgbClr val="000064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228858" y="304800"/>
            <a:ext cx="73199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295400"/>
            <a:ext cx="916305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51063" y="6553200"/>
            <a:ext cx="55864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effectLst/>
                <a:latin typeface="Times" pitchFamily="4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27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59700" y="6553200"/>
            <a:ext cx="2063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effectLst/>
                <a:latin typeface="Times" pitchFamily="4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F05AF1-A1E0-469E-BDCC-FE155C78892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271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3025" y="6553200"/>
            <a:ext cx="2063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effectLst/>
                <a:latin typeface="Times" pitchFamily="4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836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0" r:id="rId1"/>
    <p:sldLayoutId id="2147483971" r:id="rId2"/>
    <p:sldLayoutId id="2147483972" r:id="rId3"/>
    <p:sldLayoutId id="2147483973" r:id="rId4"/>
    <p:sldLayoutId id="2147483974" r:id="rId5"/>
    <p:sldLayoutId id="2147483975" r:id="rId6"/>
    <p:sldLayoutId id="2147483976" r:id="rId7"/>
    <p:sldLayoutId id="2147483977" r:id="rId8"/>
    <p:sldLayoutId id="2147483978" r:id="rId9"/>
    <p:sldLayoutId id="2147483979" r:id="rId10"/>
    <p:sldLayoutId id="2147483980" r:id="rId11"/>
    <p:sldLayoutId id="214748401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Helvetic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Helvetic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Helvetic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Helvetic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Helvetic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Helvetic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Helvetic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Helvetic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800000"/>
        </a:buClr>
        <a:buSzPct val="90000"/>
        <a:buFont typeface="Wingdings" pitchFamily="2" charset="2"/>
        <a:buChar char="r"/>
        <a:defRPr sz="2800" b="1">
          <a:solidFill>
            <a:srgbClr val="00006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800000"/>
        </a:buClr>
        <a:buSzPct val="90000"/>
        <a:buFont typeface="Wingdings 3" pitchFamily="18" charset="2"/>
        <a:buChar char="Æ"/>
        <a:defRPr sz="2400" b="1">
          <a:solidFill>
            <a:srgbClr val="00006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800000"/>
        </a:buClr>
        <a:buFont typeface="Wingdings" pitchFamily="2" charset="2"/>
        <a:buChar char="r"/>
        <a:defRPr sz="2200" b="1">
          <a:solidFill>
            <a:srgbClr val="0000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FF00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13" Type="http://schemas.openxmlformats.org/officeDocument/2006/relationships/image" Target="../media/image15.png"/><Relationship Id="rId18" Type="http://schemas.openxmlformats.org/officeDocument/2006/relationships/image" Target="../media/image19.png"/><Relationship Id="rId3" Type="http://schemas.openxmlformats.org/officeDocument/2006/relationships/image" Target="../media/image7.jpeg"/><Relationship Id="rId7" Type="http://schemas.openxmlformats.org/officeDocument/2006/relationships/image" Target="../media/image10.png"/><Relationship Id="rId12" Type="http://schemas.openxmlformats.org/officeDocument/2006/relationships/image" Target="../media/image2.png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11" Type="http://schemas.openxmlformats.org/officeDocument/2006/relationships/image" Target="../media/image14.png"/><Relationship Id="rId5" Type="http://schemas.microsoft.com/office/2007/relationships/hdphoto" Target="../media/hdphoto1.wdp"/><Relationship Id="rId15" Type="http://schemas.openxmlformats.org/officeDocument/2006/relationships/image" Target="../media/image16.png"/><Relationship Id="rId10" Type="http://schemas.openxmlformats.org/officeDocument/2006/relationships/image" Target="../media/image13.jpeg"/><Relationship Id="rId4" Type="http://schemas.openxmlformats.org/officeDocument/2006/relationships/image" Target="../media/image8.png"/><Relationship Id="rId9" Type="http://schemas.openxmlformats.org/officeDocument/2006/relationships/image" Target="../media/image12.png"/><Relationship Id="rId14" Type="http://schemas.microsoft.com/office/2007/relationships/hdphoto" Target="../media/hdphoto2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9.xml"/><Relationship Id="rId4" Type="http://schemas.openxmlformats.org/officeDocument/2006/relationships/hyperlink" Target="https://www.usparticlephysics.org/2023-p5-report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2.xml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microsoft.com/office/2007/relationships/hdphoto" Target="../media/hdphoto3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acostad/acostad.github.io/blob/main/NewStudentOrientationAtCERN.pdf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3.xml"/><Relationship Id="rId5" Type="http://schemas.openxmlformats.org/officeDocument/2006/relationships/image" Target="../media/image46.png"/><Relationship Id="rId4" Type="http://schemas.openxmlformats.org/officeDocument/2006/relationships/image" Target="../media/image45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slua.org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3.xml"/><Relationship Id="rId6" Type="http://schemas.openxmlformats.org/officeDocument/2006/relationships/hyperlink" Target="http://www.uslua.org/" TargetMode="External"/><Relationship Id="rId5" Type="http://schemas.openxmlformats.org/officeDocument/2006/relationships/image" Target="../media/image50.emf"/><Relationship Id="rId4" Type="http://schemas.openxmlformats.org/officeDocument/2006/relationships/image" Target="../media/image4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Main/USCMSProjectOfficeCERN" TargetMode="External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hyperlink" Target="http://www.usatlas.bnl.gov/twiki/bin/view/Support/CERNVisitorInfo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sluo.org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5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2.xml"/><Relationship Id="rId6" Type="http://schemas.openxmlformats.org/officeDocument/2006/relationships/hyperlink" Target="https://atlas.cern/Resources" TargetMode="External"/><Relationship Id="rId5" Type="http://schemas.openxmlformats.org/officeDocument/2006/relationships/hyperlink" Target="https://atlas.cern/Discover/Visit/Virtual-Visit" TargetMode="External"/><Relationship Id="rId4" Type="http://schemas.openxmlformats.org/officeDocument/2006/relationships/image" Target="../media/image56.png"/><Relationship Id="rId9" Type="http://schemas.microsoft.com/office/2007/relationships/hdphoto" Target="../media/hdphoto4.wdp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7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png"/><Relationship Id="rId4" Type="http://schemas.openxmlformats.org/officeDocument/2006/relationships/image" Target="../media/image6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png"/><Relationship Id="rId4" Type="http://schemas.openxmlformats.org/officeDocument/2006/relationships/image" Target="../media/image64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xl-QCaa0ECSp6hOngLW5_KyvLak7XmCScYzTpRhnl84/edit?usp=sharing" TargetMode="Externa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2.xml"/><Relationship Id="rId5" Type="http://schemas.openxmlformats.org/officeDocument/2006/relationships/image" Target="../media/image65.png"/><Relationship Id="rId4" Type="http://schemas.openxmlformats.org/officeDocument/2006/relationships/hyperlink" Target="http://tinyurl.com/uslua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6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2.xml"/><Relationship Id="rId4" Type="http://schemas.openxmlformats.org/officeDocument/2006/relationships/image" Target="../media/image7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9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9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9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77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9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9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2.xml"/><Relationship Id="rId4" Type="http://schemas.openxmlformats.org/officeDocument/2006/relationships/image" Target="../media/image8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2.png"/><Relationship Id="rId18" Type="http://schemas.openxmlformats.org/officeDocument/2006/relationships/image" Target="../media/image23.png"/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12" Type="http://schemas.openxmlformats.org/officeDocument/2006/relationships/image" Target="../media/image14.png"/><Relationship Id="rId17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11" Type="http://schemas.openxmlformats.org/officeDocument/2006/relationships/image" Target="../media/image13.jpeg"/><Relationship Id="rId5" Type="http://schemas.microsoft.com/office/2007/relationships/hdphoto" Target="../media/hdphoto1.wdp"/><Relationship Id="rId15" Type="http://schemas.microsoft.com/office/2007/relationships/hdphoto" Target="../media/hdphoto2.wdp"/><Relationship Id="rId10" Type="http://schemas.openxmlformats.org/officeDocument/2006/relationships/image" Target="../media/image12.png"/><Relationship Id="rId19" Type="http://schemas.openxmlformats.org/officeDocument/2006/relationships/image" Target="../media/image24.png"/><Relationship Id="rId4" Type="http://schemas.openxmlformats.org/officeDocument/2006/relationships/image" Target="../media/image8.png"/><Relationship Id="rId9" Type="http://schemas.openxmlformats.org/officeDocument/2006/relationships/image" Target="../media/image11.emf"/><Relationship Id="rId1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://www.atlas.ch/photos/atlas_photos/selected-photos/detector-site/surface/0107014_01old-A4-at-144-dpi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37"/>
          <a:stretch/>
        </p:blipFill>
        <p:spPr bwMode="auto">
          <a:xfrm>
            <a:off x="2240063" y="990600"/>
            <a:ext cx="4979571" cy="4571999"/>
          </a:xfrm>
          <a:prstGeom prst="rect">
            <a:avLst/>
          </a:prstGeom>
          <a:noFill/>
          <a:ln w="1905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www.fermilab-uec.org/mediaWiki/images/1/11/IMG_2488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6000" contrast="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174" r="27025" b="4597"/>
          <a:stretch/>
        </p:blipFill>
        <p:spPr bwMode="auto">
          <a:xfrm>
            <a:off x="7415073" y="3262869"/>
            <a:ext cx="2406250" cy="3459213"/>
          </a:xfrm>
          <a:prstGeom prst="rect">
            <a:avLst/>
          </a:prstGeom>
          <a:noFill/>
          <a:ln w="1905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2298202" y="5413685"/>
            <a:ext cx="5060592" cy="1347440"/>
          </a:xfrm>
          <a:prstGeom prst="rect">
            <a:avLst/>
          </a:prstGeom>
          <a:gradFill rotWithShape="1">
            <a:gsLst>
              <a:gs pos="0">
                <a:srgbClr val="000036"/>
              </a:gs>
              <a:gs pos="50000">
                <a:srgbClr val="000064"/>
              </a:gs>
              <a:gs pos="100000">
                <a:srgbClr val="000036"/>
              </a:gs>
            </a:gsLst>
            <a:lin ang="0" scaled="1"/>
          </a:gradFill>
          <a:ln w="22225">
            <a:solidFill>
              <a:srgbClr val="FFC000"/>
            </a:solidFill>
            <a:miter lim="800000"/>
            <a:headEnd/>
            <a:tailEnd/>
          </a:ln>
        </p:spPr>
        <p:txBody>
          <a:bodyPr wrap="square" lIns="0" tIns="91440" rIns="0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Arial" pitchFamily="34" charset="0"/>
              </a:rPr>
              <a:t>US LUEC Meeting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Harvey Newman</a:t>
            </a:r>
            <a:br>
              <a:rPr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</a:br>
            <a:r>
              <a:rPr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February 26, 2024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pic>
        <p:nvPicPr>
          <p:cNvPr id="18" name="Picture 17" descr="File:GroupPhoto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41" t="20455" r="16799" b="11669"/>
          <a:stretch/>
        </p:blipFill>
        <p:spPr bwMode="auto">
          <a:xfrm>
            <a:off x="7396826" y="4825752"/>
            <a:ext cx="2409740" cy="1868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7"/>
          <a:srcRect b="7319"/>
          <a:stretch/>
        </p:blipFill>
        <p:spPr>
          <a:xfrm>
            <a:off x="169307" y="2380393"/>
            <a:ext cx="2143914" cy="1612929"/>
          </a:xfrm>
          <a:prstGeom prst="rect">
            <a:avLst/>
          </a:prstGeom>
          <a:ln w="12700">
            <a:solidFill>
              <a:srgbClr val="CCFFFF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3132" y="990600"/>
            <a:ext cx="2160894" cy="1379630"/>
          </a:xfrm>
          <a:prstGeom prst="rect">
            <a:avLst/>
          </a:prstGeom>
          <a:ln w="12700">
            <a:solidFill>
              <a:srgbClr val="CCFFFF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9"/>
          <a:srcRect l="9152" t="9825" r="10506" b="9234"/>
          <a:stretch/>
        </p:blipFill>
        <p:spPr>
          <a:xfrm>
            <a:off x="167478" y="5413684"/>
            <a:ext cx="2126632" cy="1365958"/>
          </a:xfrm>
          <a:prstGeom prst="rect">
            <a:avLst/>
          </a:prstGeom>
          <a:ln w="12700">
            <a:solidFill>
              <a:srgbClr val="CCFFFF"/>
            </a:solidFill>
          </a:ln>
        </p:spPr>
      </p:pic>
      <p:pic>
        <p:nvPicPr>
          <p:cNvPr id="15" name="Picture 1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64" r="25976"/>
          <a:stretch/>
        </p:blipFill>
        <p:spPr bwMode="auto">
          <a:xfrm>
            <a:off x="7267589" y="960031"/>
            <a:ext cx="2527164" cy="2791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 descr="One of the first collisions with &amp;quot;stable beam&amp;quot; at 13 TeV recorded by CMS. Variants below.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" t="1633" r="-1020" b="10031"/>
          <a:stretch/>
        </p:blipFill>
        <p:spPr bwMode="auto">
          <a:xfrm>
            <a:off x="170061" y="4016791"/>
            <a:ext cx="2111284" cy="1389913"/>
          </a:xfrm>
          <a:prstGeom prst="rect">
            <a:avLst/>
          </a:prstGeom>
          <a:noFill/>
          <a:ln w="12700">
            <a:solidFill>
              <a:srgbClr val="CCFF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Shape 55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2379945" y="990600"/>
            <a:ext cx="744255" cy="76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11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439" t="1560" r="7092" b="1775"/>
          <a:stretch/>
        </p:blipFill>
        <p:spPr>
          <a:xfrm>
            <a:off x="7267589" y="3768867"/>
            <a:ext cx="2561511" cy="2992257"/>
          </a:xfrm>
          <a:prstGeom prst="rect">
            <a:avLst/>
          </a:prstGeom>
          <a:ln w="22225">
            <a:solidFill>
              <a:srgbClr val="FFFF00"/>
            </a:solidFill>
          </a:ln>
        </p:spPr>
      </p:pic>
      <p:sp>
        <p:nvSpPr>
          <p:cNvPr id="20" name="TextBox 2"/>
          <p:cNvSpPr txBox="1">
            <a:spLocks noChangeArrowheads="1"/>
          </p:cNvSpPr>
          <p:nvPr/>
        </p:nvSpPr>
        <p:spPr bwMode="auto">
          <a:xfrm>
            <a:off x="162270" y="57576"/>
            <a:ext cx="9659053" cy="926044"/>
          </a:xfrm>
          <a:prstGeom prst="rect">
            <a:avLst/>
          </a:prstGeom>
          <a:gradFill rotWithShape="1">
            <a:gsLst>
              <a:gs pos="0">
                <a:srgbClr val="000036"/>
              </a:gs>
              <a:gs pos="50000">
                <a:srgbClr val="000064"/>
              </a:gs>
              <a:gs pos="100000">
                <a:srgbClr val="000036"/>
              </a:gs>
            </a:gsLst>
            <a:lin ang="0" scaled="1"/>
          </a:gradFill>
          <a:ln w="22225">
            <a:solidFill>
              <a:srgbClr val="FFC000"/>
            </a:solidFill>
            <a:miter lim="800000"/>
            <a:headEnd/>
            <a:tailEnd/>
          </a:ln>
        </p:spPr>
        <p:txBody>
          <a:bodyPr wrap="square" lIns="0" tIns="137160" rIns="0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Arial" pitchFamily="34" charset="0"/>
              </a:rPr>
              <a:t>US LHC Users Association</a:t>
            </a:r>
            <a:b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Arial" pitchFamily="34" charset="0"/>
              </a:rPr>
            </a:b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9"/>
          <a:srcRect l="9152" t="9825" r="10506" b="9234"/>
          <a:stretch/>
        </p:blipFill>
        <p:spPr>
          <a:xfrm>
            <a:off x="162270" y="5388682"/>
            <a:ext cx="2126632" cy="1365958"/>
          </a:xfrm>
          <a:prstGeom prst="rect">
            <a:avLst/>
          </a:prstGeom>
          <a:ln w="12700">
            <a:solidFill>
              <a:srgbClr val="CCFFFF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9514C20-0DC8-4476-0FD3-E8B34F4A57B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326783" y="1810474"/>
            <a:ext cx="4892851" cy="291392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750B93-3131-F1A9-BD5E-A5DAA7175005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290488" y="4749486"/>
            <a:ext cx="1714574" cy="65013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EA7CD2E-620A-00B0-79E4-EBE2D4358450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524073" y="4760063"/>
            <a:ext cx="1708203" cy="65013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F158FE5-FCF2-3216-2EAA-13C0E56EF08B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005062" y="4755008"/>
            <a:ext cx="1525735" cy="650138"/>
          </a:xfrm>
          <a:prstGeom prst="rect">
            <a:avLst/>
          </a:prstGeom>
        </p:spPr>
      </p:pic>
      <p:pic>
        <p:nvPicPr>
          <p:cNvPr id="12" name="Shape 55">
            <a:extLst>
              <a:ext uri="{FF2B5EF4-FFF2-40B4-BE49-F238E27FC236}">
                <a16:creationId xmlns:a16="http://schemas.microsoft.com/office/drawing/2014/main" id="{089EEC6F-875F-269F-1339-3BEB16710D83}"/>
              </a:ext>
            </a:extLst>
          </p:cNvPr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228600" y="89396"/>
            <a:ext cx="895405" cy="8624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4118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13FC7A4-0785-DCA7-1EB3-A67C45ADB7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286487"/>
            <a:ext cx="9753600" cy="6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9pPr>
          </a:lstStyle>
          <a:p>
            <a:pPr eaLnBrk="1" hangingPunct="1">
              <a:lnSpc>
                <a:spcPct val="85000"/>
              </a:lnSpc>
            </a:pPr>
            <a:endParaRPr lang="en-US" sz="4000" kern="0" dirty="0">
              <a:solidFill>
                <a:srgbClr val="000086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1DE0270-FFA1-5687-8321-866A2D39EC8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703"/>
          <a:stretch/>
        </p:blipFill>
        <p:spPr>
          <a:xfrm>
            <a:off x="304800" y="1143000"/>
            <a:ext cx="9372600" cy="5486401"/>
          </a:xfrm>
          <a:prstGeom prst="rect">
            <a:avLst/>
          </a:prstGeom>
          <a:ln w="12700">
            <a:solidFill>
              <a:srgbClr val="71FFFF"/>
            </a:solidFill>
          </a:ln>
        </p:spPr>
      </p:pic>
      <p:sp>
        <p:nvSpPr>
          <p:cNvPr id="10" name="Rectangle 3">
            <a:extLst>
              <a:ext uri="{FF2B5EF4-FFF2-40B4-BE49-F238E27FC236}">
                <a16:creationId xmlns:a16="http://schemas.microsoft.com/office/drawing/2014/main" id="{B8895D03-4A8C-21C7-09A9-A307DB9C1C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381000"/>
            <a:ext cx="8382000" cy="571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+mj-ea"/>
                <a:cs typeface="+mj-cs"/>
              </a:rPr>
              <a:t>Our 2023 Annual US LHC Meeting at Fermilab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FFEE13"/>
              </a:solidFill>
              <a:effectLst/>
              <a:uLnTx/>
              <a:uFillTx/>
              <a:latin typeface="Helvetica"/>
              <a:ea typeface="+mj-ea"/>
              <a:cs typeface="+mj-cs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B8970DE-07A4-D3F1-37F2-B4B5782A05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941847"/>
              </p:ext>
            </p:extLst>
          </p:nvPr>
        </p:nvGraphicFramePr>
        <p:xfrm>
          <a:off x="10174941" y="2057400"/>
          <a:ext cx="1221578" cy="3962400"/>
        </p:xfrm>
        <a:graphic>
          <a:graphicData uri="http://schemas.openxmlformats.org/drawingml/2006/table">
            <a:tbl>
              <a:tblPr/>
              <a:tblGrid>
                <a:gridCol w="1221578">
                  <a:extLst>
                    <a:ext uri="{9D8B030D-6E8A-4147-A177-3AD203B41FA5}">
                      <a16:colId xmlns:a16="http://schemas.microsoft.com/office/drawing/2014/main" val="3723884088"/>
                    </a:ext>
                  </a:extLst>
                </a:gridCol>
              </a:tblGrid>
              <a:tr h="491621">
                <a:tc>
                  <a:txBody>
                    <a:bodyPr/>
                    <a:lstStyle/>
                    <a:p>
                      <a:pPr rtl="0" fontAlgn="b"/>
                      <a:endParaRPr lang="en-US" sz="1200" dirty="0">
                        <a:effectLst/>
                      </a:endParaRPr>
                    </a:p>
                  </a:txBody>
                  <a:tcPr marL="13162" marR="13162" marT="8775" marB="8775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822475"/>
                  </a:ext>
                </a:extLst>
              </a:tr>
              <a:tr h="332653">
                <a:tc>
                  <a:txBody>
                    <a:bodyPr/>
                    <a:lstStyle/>
                    <a:p>
                      <a:pPr rtl="0" fontAlgn="b"/>
                      <a:endParaRPr lang="en-US" sz="1200" dirty="0">
                        <a:effectLst/>
                      </a:endParaRPr>
                    </a:p>
                  </a:txBody>
                  <a:tcPr marL="13162" marR="13162" marT="8775" marB="8775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0527688"/>
                  </a:ext>
                </a:extLst>
              </a:tr>
              <a:tr h="332653">
                <a:tc>
                  <a:txBody>
                    <a:bodyPr/>
                    <a:lstStyle/>
                    <a:p>
                      <a:pPr rtl="0" fontAlgn="b"/>
                      <a:endParaRPr lang="en-US" sz="1200" dirty="0">
                        <a:effectLst/>
                      </a:endParaRPr>
                    </a:p>
                  </a:txBody>
                  <a:tcPr marL="13162" marR="13162" marT="8775" marB="8775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3289242"/>
                  </a:ext>
                </a:extLst>
              </a:tr>
              <a:tr h="332653">
                <a:tc>
                  <a:txBody>
                    <a:bodyPr/>
                    <a:lstStyle/>
                    <a:p>
                      <a:pPr rtl="0" fontAlgn="b"/>
                      <a:endParaRPr lang="en-US" sz="1200" dirty="0">
                        <a:effectLst/>
                      </a:endParaRPr>
                    </a:p>
                  </a:txBody>
                  <a:tcPr marL="13162" marR="13162" marT="8775" marB="8775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8768408"/>
                  </a:ext>
                </a:extLst>
              </a:tr>
              <a:tr h="650587">
                <a:tc>
                  <a:txBody>
                    <a:bodyPr/>
                    <a:lstStyle/>
                    <a:p>
                      <a:pPr rtl="0" fontAlgn="b"/>
                      <a:endParaRPr lang="en-US" sz="1200" dirty="0">
                        <a:effectLst/>
                      </a:endParaRPr>
                    </a:p>
                  </a:txBody>
                  <a:tcPr marL="13162" marR="13162" marT="8775" marB="8775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7223377"/>
                  </a:ext>
                </a:extLst>
              </a:tr>
              <a:tr h="332653">
                <a:tc>
                  <a:txBody>
                    <a:bodyPr/>
                    <a:lstStyle/>
                    <a:p>
                      <a:pPr rtl="0" fontAlgn="b"/>
                      <a:endParaRPr lang="en-US" sz="1200" dirty="0">
                        <a:effectLst/>
                      </a:endParaRPr>
                    </a:p>
                  </a:txBody>
                  <a:tcPr marL="13162" marR="13162" marT="8775" marB="8775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461705"/>
                  </a:ext>
                </a:extLst>
              </a:tr>
              <a:tr h="332653">
                <a:tc>
                  <a:txBody>
                    <a:bodyPr/>
                    <a:lstStyle/>
                    <a:p>
                      <a:pPr rtl="0" fontAlgn="b"/>
                      <a:endParaRPr lang="en-US" sz="1200" dirty="0">
                        <a:effectLst/>
                      </a:endParaRPr>
                    </a:p>
                  </a:txBody>
                  <a:tcPr marL="13162" marR="13162" marT="8775" marB="8775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526409"/>
                  </a:ext>
                </a:extLst>
              </a:tr>
              <a:tr h="491621">
                <a:tc>
                  <a:txBody>
                    <a:bodyPr/>
                    <a:lstStyle/>
                    <a:p>
                      <a:pPr rtl="0" fontAlgn="b"/>
                      <a:endParaRPr lang="en-US" sz="1200" dirty="0">
                        <a:effectLst/>
                      </a:endParaRPr>
                    </a:p>
                  </a:txBody>
                  <a:tcPr marL="13162" marR="13162" marT="8775" marB="8775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874049"/>
                  </a:ext>
                </a:extLst>
              </a:tr>
              <a:tr h="332653">
                <a:tc>
                  <a:txBody>
                    <a:bodyPr/>
                    <a:lstStyle/>
                    <a:p>
                      <a:pPr rtl="0" fontAlgn="b"/>
                      <a:endParaRPr lang="en-US" sz="1200" dirty="0">
                        <a:effectLst/>
                      </a:endParaRPr>
                    </a:p>
                  </a:txBody>
                  <a:tcPr marL="13162" marR="13162" marT="8775" marB="8775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960788"/>
                  </a:ext>
                </a:extLst>
              </a:tr>
              <a:tr h="332653">
                <a:tc>
                  <a:txBody>
                    <a:bodyPr/>
                    <a:lstStyle/>
                    <a:p>
                      <a:pPr rtl="0" fontAlgn="b"/>
                      <a:endParaRPr lang="en-US" sz="1200" dirty="0">
                        <a:effectLst/>
                      </a:endParaRPr>
                    </a:p>
                  </a:txBody>
                  <a:tcPr marL="13162" marR="13162" marT="8775" marB="8775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4884131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33BFD16C-F0C1-B53C-A95F-BAB9CE80C81F}"/>
              </a:ext>
            </a:extLst>
          </p:cNvPr>
          <p:cNvSpPr txBox="1"/>
          <p:nvPr/>
        </p:nvSpPr>
        <p:spPr>
          <a:xfrm>
            <a:off x="7855324" y="1149724"/>
            <a:ext cx="1806388" cy="3307059"/>
          </a:xfrm>
          <a:prstGeom prst="rect">
            <a:avLst/>
          </a:prstGeom>
          <a:solidFill>
            <a:srgbClr val="03145C"/>
          </a:solidFill>
          <a:ln w="22225">
            <a:solidFill>
              <a:srgbClr val="71FFFF"/>
            </a:solidFill>
          </a:ln>
        </p:spPr>
        <p:txBody>
          <a:bodyPr wrap="square">
            <a:spAutoFit/>
          </a:bodyPr>
          <a:lstStyle/>
          <a:p>
            <a:pPr marL="0" marR="0" algn="ctr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400" b="1" kern="100" dirty="0">
                <a:solidFill>
                  <a:srgbClr val="71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Congratulations: Our Lightning Round </a:t>
            </a:r>
            <a:br>
              <a:rPr lang="en-US" sz="1400" b="1" kern="100" dirty="0">
                <a:solidFill>
                  <a:srgbClr val="71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400" b="1" kern="100" dirty="0">
                <a:solidFill>
                  <a:srgbClr val="71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Winners !</a:t>
            </a:r>
            <a:endParaRPr lang="en-US" sz="1400" kern="100" dirty="0">
              <a:solidFill>
                <a:srgbClr val="71FF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1400" b="1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Brendon Bullard</a:t>
            </a:r>
            <a:endParaRPr lang="en-US" sz="1400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1400" b="1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Kevin Greif</a:t>
            </a:r>
            <a:endParaRPr lang="en-US" sz="1400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1400" b="1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Ryan Kim</a:t>
            </a:r>
            <a:endParaRPr lang="en-US" sz="1400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1400" b="1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Oz Amram</a:t>
            </a:r>
            <a:endParaRPr lang="en-US" sz="1400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1400" b="1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Thomas Boettcher</a:t>
            </a:r>
            <a:endParaRPr lang="en-US" sz="1400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1400" b="1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Gillian Kopp</a:t>
            </a:r>
            <a:endParaRPr lang="en-US" sz="1400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1400" b="1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Nate </a:t>
            </a:r>
            <a:r>
              <a:rPr lang="en-US" sz="1400" b="1" kern="1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Grieser</a:t>
            </a:r>
            <a:endParaRPr lang="en-US" sz="1400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1400" b="1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Gwen Gardner</a:t>
            </a:r>
            <a:endParaRPr lang="en-US" sz="1400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1400" b="1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Gabriel Matos</a:t>
            </a:r>
            <a:endParaRPr lang="en-US" sz="1400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1400" b="1" kern="1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Abhisek</a:t>
            </a:r>
            <a:r>
              <a:rPr lang="en-US" sz="1400" b="1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Datta</a:t>
            </a:r>
            <a:endParaRPr lang="en-US" sz="1400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2822165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13FC7A4-0785-DCA7-1EB3-A67C45ADB7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286487"/>
            <a:ext cx="9753600" cy="6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9pPr>
          </a:lstStyle>
          <a:p>
            <a:pPr eaLnBrk="1" hangingPunct="1">
              <a:lnSpc>
                <a:spcPct val="85000"/>
              </a:lnSpc>
            </a:pPr>
            <a:endParaRPr lang="en-US" sz="4000" kern="0" dirty="0">
              <a:solidFill>
                <a:srgbClr val="000086"/>
              </a:solidFill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B8895D03-4A8C-21C7-09A9-A307DB9C1C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381000"/>
            <a:ext cx="8305800" cy="571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+mj-ea"/>
                <a:cs typeface="+mj-cs"/>
              </a:rPr>
              <a:t>Our 2023 Annual US LHC Meeting at Fermilab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FFEE13"/>
              </a:solidFill>
              <a:effectLst/>
              <a:uLnTx/>
              <a:uFillTx/>
              <a:latin typeface="Helvetica"/>
              <a:ea typeface="+mj-ea"/>
              <a:cs typeface="+mj-cs"/>
            </a:endParaRPr>
          </a:p>
        </p:txBody>
      </p:sp>
      <p:sp>
        <p:nvSpPr>
          <p:cNvPr id="82949" name="Rectangle 5"/>
          <p:cNvSpPr>
            <a:spLocks noChangeArrowheads="1"/>
          </p:cNvSpPr>
          <p:nvPr/>
        </p:nvSpPr>
        <p:spPr bwMode="auto">
          <a:xfrm>
            <a:off x="304800" y="1143000"/>
            <a:ext cx="9525000" cy="5714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0" marR="0" lvl="0" indent="347663" algn="l" defTabSz="1503363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9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7832725" algn="l"/>
                <a:tab pos="8912225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Post P5 &amp; Town Hall Discussion; roundtable ! Looking back and forward</a:t>
            </a:r>
          </a:p>
          <a:p>
            <a:pPr marL="0" marR="0" lvl="0" indent="347663" algn="l" defTabSz="1503363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9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7832725" algn="l"/>
                <a:tab pos="8912225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Early Career: Perspective and Visions Going Forward;  Future Leaders !</a:t>
            </a:r>
          </a:p>
          <a:p>
            <a:pPr marL="0" marR="0" lvl="0" indent="347663" algn="l" defTabSz="1503363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9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7832725" algn="l"/>
                <a:tab pos="8912225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P5 Community Support  Campaign: A great success, thanks to DPF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</a:p>
          <a:p>
            <a:pPr marL="0" marR="0" lvl="0" indent="347663" algn="l" defTabSz="1503363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9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7832725" algn="l"/>
                <a:tab pos="8912225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Accelerator R&amp;D, ATLAS, ALICE, CMS,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LHCb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Status &amp; Outlook</a:t>
            </a:r>
          </a:p>
          <a:p>
            <a:pPr marL="0" marR="0" lvl="0" indent="347663" algn="l" defTabSz="1503363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9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7832725" algn="l"/>
                <a:tab pos="8912225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APS DPF, NSF EPP Views</a:t>
            </a:r>
          </a:p>
          <a:p>
            <a:pPr marL="0" marR="0" lvl="0" indent="347663" algn="l" defTabSz="1503363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9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7832725" algn="l"/>
                <a:tab pos="8912225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NSAC and DOE NP Views: Perspectives relative to P5</a:t>
            </a:r>
          </a:p>
          <a:p>
            <a:pPr marL="0" marR="0" lvl="0" indent="347663" algn="l" defTabSz="1503363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9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7832725" algn="l"/>
                <a:tab pos="8912225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DEI, Outreach and Undergrad REU Perspectives</a:t>
            </a:r>
          </a:p>
          <a:p>
            <a:pPr marL="0" marR="0" lvl="0" indent="347663" algn="l" defTabSz="1503363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9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7832725" algn="l"/>
                <a:tab pos="8912225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Subcommittee Reports: Crystallizing and  expanding upon </a:t>
            </a:r>
            <a:b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</a:b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      what we are doing for our Community; our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oals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going forward</a:t>
            </a:r>
          </a:p>
          <a:p>
            <a:pPr marL="0" marR="0" lvl="0" indent="347663" algn="l" defTabSz="1503363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9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7832725" algn="l"/>
                <a:tab pos="8912225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Our 2024-25 US LUEC Election: Thanks Steve and John !</a:t>
            </a:r>
          </a:p>
          <a:p>
            <a:pPr marL="0" marR="0" lvl="0" indent="347663" algn="l" defTabSz="1503363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9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7832725" algn="l"/>
                <a:tab pos="8912225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Beautiful Lightning Round talks:</a:t>
            </a:r>
            <a:b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</a:b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    Talented physicists, speakers, and potential spokespersons</a:t>
            </a:r>
            <a:b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</a:b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        for the US LHC Community. Looking forward to our DC Trip</a:t>
            </a:r>
          </a:p>
          <a:p>
            <a:pPr marL="0" marR="0" lvl="0" indent="347663" algn="l" defTabSz="1503363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9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7832725" algn="l"/>
                <a:tab pos="8912225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Funding Drive to maximize our Trip contingent; </a:t>
            </a:r>
            <a:b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</a:b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    and enhance our activities for the community from now on </a:t>
            </a:r>
          </a:p>
          <a:p>
            <a:pPr marL="0" marR="0" lvl="0" indent="347663" algn="l" defTabSz="1503363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rgbClr val="99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7832725" algn="l"/>
                <a:tab pos="8912225" algn="l"/>
              </a:tabLst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1835414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538130" y="514255"/>
            <a:ext cx="8001000" cy="685775"/>
          </a:xfrm>
        </p:spPr>
        <p:txBody>
          <a:bodyPr lIns="92075" tIns="46038" rIns="92075" bIns="46038" anchor="b"/>
          <a:lstStyle/>
          <a:p>
            <a:pPr eaLnBrk="1" hangingPunct="1">
              <a:lnSpc>
                <a:spcPct val="85000"/>
              </a:lnSpc>
            </a:pPr>
            <a:r>
              <a:rPr lang="en-US" sz="2400" dirty="0">
                <a:solidFill>
                  <a:srgbClr val="71FFFF"/>
                </a:solidFill>
              </a:rPr>
              <a:t>P5 Report and Plan: </a:t>
            </a:r>
            <a:r>
              <a:rPr lang="en-US" sz="2400" dirty="0"/>
              <a:t>The Path to Our Future</a:t>
            </a:r>
            <a:br>
              <a:rPr lang="en-US" sz="2400" dirty="0"/>
            </a:br>
            <a:r>
              <a:rPr lang="en-US" sz="2400" dirty="0"/>
              <a:t>A Great Report: Dawn of A New Era</a:t>
            </a:r>
            <a:br>
              <a:rPr lang="en-US" sz="2400" dirty="0"/>
            </a:br>
            <a:r>
              <a:rPr lang="en-US" sz="2200" dirty="0">
                <a:solidFill>
                  <a:srgbClr val="71FFFF"/>
                </a:solidFill>
              </a:rPr>
              <a:t>See usparticlephysics.org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12B9C5-07B3-0AFC-9CBD-EE0D23569E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151965"/>
            <a:ext cx="5071777" cy="3039035"/>
          </a:xfrm>
          <a:prstGeom prst="rect">
            <a:avLst/>
          </a:prstGeom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E45FD25F-0912-ECC7-65DA-E0D739AC9B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996" y="4191001"/>
            <a:ext cx="6037004" cy="2667000"/>
          </a:xfrm>
          <a:prstGeom prst="rect">
            <a:avLst/>
          </a:prstGeom>
          <a:noFill/>
          <a:ln w="19050">
            <a:solidFill>
              <a:srgbClr val="71FFFF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9pPr>
          </a:lstStyle>
          <a:p>
            <a:pPr eaLnBrk="1" hangingPunct="1">
              <a:lnSpc>
                <a:spcPct val="85000"/>
              </a:lnSpc>
              <a:spcAft>
                <a:spcPts val="600"/>
              </a:spcAft>
            </a:pPr>
            <a:r>
              <a:rPr lang="en-US" sz="2000" kern="0" dirty="0">
                <a:solidFill>
                  <a:srgbClr val="0000FF"/>
                </a:solidFill>
              </a:rPr>
              <a:t>Exploring the Quantum Universe:</a:t>
            </a:r>
            <a:br>
              <a:rPr lang="en-US" sz="2000" kern="0" dirty="0">
                <a:solidFill>
                  <a:srgbClr val="000074"/>
                </a:solidFill>
              </a:rPr>
            </a:br>
            <a:r>
              <a:rPr lang="en-US" sz="2000" kern="0" dirty="0">
                <a:solidFill>
                  <a:srgbClr val="000074"/>
                </a:solidFill>
              </a:rPr>
              <a:t>A vast inspiring, feasible vision of exploration, discovery, innovation, and leadership.</a:t>
            </a:r>
          </a:p>
          <a:p>
            <a:pPr eaLnBrk="1" hangingPunct="1">
              <a:lnSpc>
                <a:spcPct val="85000"/>
              </a:lnSpc>
              <a:spcAft>
                <a:spcPts val="600"/>
              </a:spcAft>
            </a:pPr>
            <a:r>
              <a:rPr lang="en-US" sz="2000" kern="0" dirty="0">
                <a:solidFill>
                  <a:srgbClr val="000074"/>
                </a:solidFill>
              </a:rPr>
              <a:t>An agile program balanced across space </a:t>
            </a:r>
            <a:br>
              <a:rPr lang="en-US" sz="2000" kern="0" dirty="0">
                <a:solidFill>
                  <a:srgbClr val="000074"/>
                </a:solidFill>
              </a:rPr>
            </a:br>
            <a:r>
              <a:rPr lang="en-US" sz="2000" kern="0" dirty="0">
                <a:solidFill>
                  <a:srgbClr val="000074"/>
                </a:solidFill>
              </a:rPr>
              <a:t>and time, physics and project scales</a:t>
            </a:r>
          </a:p>
          <a:p>
            <a:pPr eaLnBrk="1" hangingPunct="1">
              <a:lnSpc>
                <a:spcPct val="85000"/>
              </a:lnSpc>
              <a:spcAft>
                <a:spcPts val="600"/>
              </a:spcAft>
            </a:pPr>
            <a:r>
              <a:rPr lang="en-US" sz="2000" kern="0" dirty="0">
                <a:solidFill>
                  <a:srgbClr val="000074"/>
                </a:solidFill>
              </a:rPr>
              <a:t> Inspiring the EC future leaders and the young; building a technologically adept workforce.</a:t>
            </a:r>
          </a:p>
          <a:p>
            <a:pPr eaLnBrk="1" hangingPunct="1">
              <a:lnSpc>
                <a:spcPct val="85000"/>
              </a:lnSpc>
              <a:spcAft>
                <a:spcPts val="600"/>
              </a:spcAft>
            </a:pPr>
            <a:r>
              <a:rPr lang="en-US" sz="2000" kern="0" dirty="0">
                <a:solidFill>
                  <a:srgbClr val="0000FF"/>
                </a:solidFill>
              </a:rPr>
              <a:t>Tremendous Community Support: </a:t>
            </a:r>
            <a:br>
              <a:rPr lang="en-US" sz="2000" kern="0" dirty="0">
                <a:solidFill>
                  <a:srgbClr val="000074"/>
                </a:solidFill>
              </a:rPr>
            </a:br>
            <a:r>
              <a:rPr lang="en-US" sz="2000" kern="0" dirty="0">
                <a:solidFill>
                  <a:srgbClr val="000074"/>
                </a:solidFill>
              </a:rPr>
              <a:t>Letter Signed by 3200 Physicists from 49 states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63D6BBC-42FA-1057-57A6-BE598B8EBC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9800" y="1143000"/>
            <a:ext cx="2057400" cy="55626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BE602F5-BDD7-A9E5-3898-016A4E7637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7200" y="1143000"/>
            <a:ext cx="1783994" cy="5486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EE8DA69-E9DE-67B9-9AF6-FE8BD11AD7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39130" y="299193"/>
            <a:ext cx="970377" cy="76763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D5AE08E-1772-2A93-3042-BB6B009D5DA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19800" y="1435188"/>
            <a:ext cx="3827730" cy="5422811"/>
          </a:xfrm>
          <a:prstGeom prst="rect">
            <a:avLst/>
          </a:prstGeom>
          <a:ln w="25400">
            <a:solidFill>
              <a:srgbClr val="71FFFF"/>
            </a:solidFill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AE8BCE9-8C9D-87B1-B98E-F1BC835E70CB}"/>
              </a:ext>
            </a:extLst>
          </p:cNvPr>
          <p:cNvSpPr/>
          <p:nvPr/>
        </p:nvSpPr>
        <p:spPr>
          <a:xfrm>
            <a:off x="8077200" y="1174530"/>
            <a:ext cx="1219200" cy="2159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5880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Number Placeholder 2"/>
          <p:cNvSpPr txBox="1">
            <a:spLocks noGrp="1"/>
          </p:cNvSpPr>
          <p:nvPr/>
        </p:nvSpPr>
        <p:spPr bwMode="auto">
          <a:xfrm>
            <a:off x="7099300" y="6356376"/>
            <a:ext cx="2311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7D492C6F-BC69-4499-BA0E-B2B71E77FAD1}" type="slidenum">
              <a:rPr lang="en-US" sz="1200">
                <a:solidFill>
                  <a:srgbClr val="5F5F5F"/>
                </a:solidFill>
                <a:latin typeface="Arial" pitchFamily="34" charset="0"/>
                <a:cs typeface="Arial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z="1200">
              <a:solidFill>
                <a:srgbClr val="5F5F5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2948" name="Rectangle 4"/>
          <p:cNvSpPr>
            <a:spLocks noChangeArrowheads="1"/>
          </p:cNvSpPr>
          <p:nvPr/>
        </p:nvSpPr>
        <p:spPr bwMode="auto">
          <a:xfrm>
            <a:off x="76200" y="1447800"/>
            <a:ext cx="10641012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defTabSz="1503363" fontAlgn="base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SzPct val="90000"/>
              <a:buFont typeface="Wingdings" pitchFamily="2" charset="2"/>
              <a:buChar char="u"/>
              <a:tabLst>
                <a:tab pos="1311275" algn="l"/>
                <a:tab pos="3433763" algn="l"/>
                <a:tab pos="6118225" algn="l"/>
                <a:tab pos="8912225" algn="l"/>
              </a:tabLst>
              <a:defRPr/>
            </a:pPr>
            <a:endParaRPr lang="en-US" sz="3100">
              <a:solidFill>
                <a:srgbClr val="000066"/>
              </a:solidFill>
              <a:latin typeface="Calibri"/>
            </a:endParaRPr>
          </a:p>
        </p:txBody>
      </p:sp>
      <p:sp>
        <p:nvSpPr>
          <p:cNvPr id="82949" name="Rectangle 5"/>
          <p:cNvSpPr>
            <a:spLocks noChangeArrowheads="1"/>
          </p:cNvSpPr>
          <p:nvPr/>
        </p:nvSpPr>
        <p:spPr bwMode="auto">
          <a:xfrm>
            <a:off x="608806" y="972427"/>
            <a:ext cx="9575800" cy="5900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indent="347663" defTabSz="1503363" fontAlgn="base">
              <a:lnSpc>
                <a:spcPct val="90000"/>
              </a:lnSpc>
              <a:spcAft>
                <a:spcPts val="300"/>
              </a:spcAft>
              <a:buClr>
                <a:srgbClr val="99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7832725" algn="l"/>
                <a:tab pos="8912225" algn="l"/>
              </a:tabLst>
              <a:defRPr/>
            </a:pPr>
            <a:endParaRPr lang="en-US" sz="2000" b="1" dirty="0">
              <a:solidFill>
                <a:srgbClr val="000099"/>
              </a:solidFill>
              <a:latin typeface="Arial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7F724B5-E174-85E7-3162-7EECBD78F9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58" b="-1"/>
          <a:stretch/>
        </p:blipFill>
        <p:spPr>
          <a:xfrm>
            <a:off x="59906" y="0"/>
            <a:ext cx="7712494" cy="502673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844D1C7-3A9F-FC0A-A7A6-DCBC84758C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5140617"/>
            <a:ext cx="8395734" cy="123445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BECDEC0-3A79-6C22-1FD1-226DEB17EB9B}"/>
              </a:ext>
            </a:extLst>
          </p:cNvPr>
          <p:cNvSpPr/>
          <p:nvPr/>
        </p:nvSpPr>
        <p:spPr>
          <a:xfrm>
            <a:off x="97221" y="685800"/>
            <a:ext cx="6400800" cy="2866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0099"/>
                </a:solidFill>
              </a:rPr>
              <a:t>Joel Butler Talk on Snowmass at HEPAP 12/2022</a:t>
            </a:r>
          </a:p>
        </p:txBody>
      </p:sp>
      <p:sp>
        <p:nvSpPr>
          <p:cNvPr id="4" name="Star: 7 Points 3">
            <a:extLst>
              <a:ext uri="{FF2B5EF4-FFF2-40B4-BE49-F238E27FC236}">
                <a16:creationId xmlns:a16="http://schemas.microsoft.com/office/drawing/2014/main" id="{A3FD3AE9-DD69-A48A-3625-84AC4085212D}"/>
              </a:ext>
            </a:extLst>
          </p:cNvPr>
          <p:cNvSpPr/>
          <p:nvPr/>
        </p:nvSpPr>
        <p:spPr>
          <a:xfrm>
            <a:off x="145676" y="4191000"/>
            <a:ext cx="283779" cy="304800"/>
          </a:xfrm>
          <a:prstGeom prst="star7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9481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B15332CE-C034-AF4F-61A6-F4378B6022F0}"/>
              </a:ext>
            </a:extLst>
          </p:cNvPr>
          <p:cNvSpPr txBox="1">
            <a:spLocks/>
          </p:cNvSpPr>
          <p:nvPr/>
        </p:nvSpPr>
        <p:spPr>
          <a:xfrm>
            <a:off x="838200" y="228600"/>
            <a:ext cx="8915400" cy="1066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9pPr>
          </a:lstStyle>
          <a:p>
            <a:pPr>
              <a:defRPr/>
            </a:pPr>
            <a:r>
              <a:rPr lang="en-US" sz="3200" kern="0" dirty="0">
                <a:solidFill>
                  <a:srgbClr val="71FFFF"/>
                </a:solidFill>
              </a:rPr>
              <a:t>Vision: Exploring the Quantum Universe</a:t>
            </a:r>
            <a:br>
              <a:rPr lang="en-US" sz="3200" kern="0" dirty="0">
                <a:solidFill>
                  <a:srgbClr val="71FFFF"/>
                </a:solidFill>
              </a:rPr>
            </a:br>
            <a:r>
              <a:rPr lang="en-US" sz="2400" kern="0" dirty="0"/>
              <a:t>Pathways to Innovation and Discovery in Particle Physics</a:t>
            </a:r>
            <a:endParaRPr lang="en-US" sz="2300" kern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4D07E28-85E3-BBFA-FABB-B9E97D4D65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143000"/>
            <a:ext cx="9658883" cy="3810000"/>
          </a:xfrm>
          <a:prstGeom prst="rect">
            <a:avLst/>
          </a:prstGeom>
        </p:spPr>
      </p:pic>
      <p:sp>
        <p:nvSpPr>
          <p:cNvPr id="2" name="Rectangle 3">
            <a:extLst>
              <a:ext uri="{FF2B5EF4-FFF2-40B4-BE49-F238E27FC236}">
                <a16:creationId xmlns:a16="http://schemas.microsoft.com/office/drawing/2014/main" id="{D51D7A88-748B-E537-9286-368B91622E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681" y="5029200"/>
            <a:ext cx="9714638" cy="152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SzPct val="90000"/>
              <a:buFont typeface="Wingdings" pitchFamily="2" charset="2"/>
              <a:buChar char="r"/>
              <a:defRPr sz="2800" b="1">
                <a:solidFill>
                  <a:srgbClr val="00006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SzPct val="90000"/>
              <a:buFont typeface="Wingdings 3" pitchFamily="18" charset="2"/>
              <a:buChar char="Æ"/>
              <a:defRPr sz="2400" b="1">
                <a:solidFill>
                  <a:srgbClr val="00006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Font typeface="Wingdings" pitchFamily="2" charset="2"/>
              <a:buChar char="r"/>
              <a:defRPr sz="2200" b="1">
                <a:solidFill>
                  <a:srgbClr val="000066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FF00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marL="0" lvl="1" indent="0" eaLnBrk="1" hangingPunct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800" kern="0" dirty="0">
                <a:solidFill>
                  <a:srgbClr val="800000"/>
                </a:solidFill>
              </a:rPr>
              <a:t>See usparticlephysics.org</a:t>
            </a:r>
          </a:p>
          <a:p>
            <a:pPr marL="0" lvl="1" indent="0" eaLnBrk="1" hangingPunct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>
                <a:hlinkClick r:id="rId4"/>
              </a:rPr>
              <a:t>2023 P5 Report: Exploring the Quantum Universe | Pathways to Innovation and Discovery in Particle Physics. (usparticlephysics.org)</a:t>
            </a:r>
            <a:endParaRPr lang="en-US" sz="2800" kern="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749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13FC7A4-0785-DCA7-1EB3-A67C45ADB7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286487"/>
            <a:ext cx="9753600" cy="6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9pPr>
          </a:lstStyle>
          <a:p>
            <a:pPr eaLnBrk="1" hangingPunct="1">
              <a:lnSpc>
                <a:spcPct val="85000"/>
              </a:lnSpc>
            </a:pPr>
            <a:endParaRPr lang="en-US" sz="4000" kern="0" dirty="0">
              <a:solidFill>
                <a:srgbClr val="000086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25E5040-0320-6FCF-E6DF-247846BE84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947"/>
          <a:stretch/>
        </p:blipFill>
        <p:spPr>
          <a:xfrm>
            <a:off x="1477411" y="1154725"/>
            <a:ext cx="6599789" cy="2653678"/>
          </a:xfrm>
          <a:prstGeom prst="rect">
            <a:avLst/>
          </a:prstGeom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B4E72429-FE8D-2242-AD16-0F09DFA4B1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197973"/>
            <a:ext cx="8610600" cy="95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9pPr>
          </a:lstStyle>
          <a:p>
            <a:pPr eaLnBrk="1" hangingPunct="1">
              <a:lnSpc>
                <a:spcPct val="85000"/>
              </a:lnSpc>
            </a:pPr>
            <a:r>
              <a:rPr lang="en-US" sz="2800" kern="0" dirty="0">
                <a:solidFill>
                  <a:srgbClr val="71FFFF"/>
                </a:solidFill>
              </a:rPr>
              <a:t>P5 Charge: </a:t>
            </a:r>
            <a:r>
              <a:rPr lang="en-US" sz="2800" kern="0" dirty="0"/>
              <a:t>Budget Scenarios for FY 2024 – 2033 </a:t>
            </a:r>
            <a:r>
              <a:rPr lang="en-US" sz="2500" kern="0" dirty="0">
                <a:solidFill>
                  <a:srgbClr val="71FFFF"/>
                </a:solidFill>
              </a:rPr>
              <a:t>Making the Hard Choices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A4001199-1905-91B4-FD9C-42C35426A9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3808402"/>
            <a:ext cx="9601200" cy="118159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SzPct val="90000"/>
              <a:buFont typeface="Wingdings" pitchFamily="2" charset="2"/>
              <a:buChar char="r"/>
              <a:defRPr sz="2800" b="1">
                <a:solidFill>
                  <a:srgbClr val="00006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SzPct val="90000"/>
              <a:buFont typeface="Wingdings 3" pitchFamily="18" charset="2"/>
              <a:buChar char="Æ"/>
              <a:defRPr sz="2400" b="1">
                <a:solidFill>
                  <a:srgbClr val="00006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Font typeface="Wingdings" pitchFamily="2" charset="2"/>
              <a:buChar char="r"/>
              <a:defRPr sz="2200" b="1">
                <a:solidFill>
                  <a:srgbClr val="000066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FF00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1311275" algn="l"/>
                <a:tab pos="3433763" algn="l"/>
                <a:tab pos="6065838" algn="l"/>
                <a:tab pos="8863013" algn="l"/>
              </a:tabLst>
            </a:pPr>
            <a:r>
              <a:rPr lang="en-US" sz="1700" kern="0" dirty="0">
                <a:solidFill>
                  <a:srgbClr val="0000CC"/>
                </a:solidFill>
              </a:rPr>
              <a:t>B. Baseline: Budget levels for HEP in FY 2024 - 2027 as specified in the </a:t>
            </a:r>
            <a:br>
              <a:rPr lang="en-US" sz="1700" kern="0" dirty="0">
                <a:solidFill>
                  <a:srgbClr val="0000CC"/>
                </a:solidFill>
              </a:rPr>
            </a:br>
            <a:r>
              <a:rPr lang="en-US" sz="1700" kern="0" dirty="0">
                <a:solidFill>
                  <a:srgbClr val="0000CC"/>
                </a:solidFill>
              </a:rPr>
              <a:t>    Chips and Science Act, followed by increases of 3.0 percent from FY 2028 - 2033</a:t>
            </a:r>
            <a:endParaRPr lang="en-US" sz="1700" kern="0" dirty="0">
              <a:solidFill>
                <a:srgbClr val="0000FF"/>
              </a:solidFill>
            </a:endParaRPr>
          </a:p>
          <a:p>
            <a:pPr eaLnBrk="1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1311275" algn="l"/>
                <a:tab pos="3433763" algn="l"/>
                <a:tab pos="6065838" algn="l"/>
                <a:tab pos="8863013" algn="l"/>
              </a:tabLst>
            </a:pPr>
            <a:r>
              <a:rPr lang="en-US" sz="1700" kern="0" dirty="0">
                <a:solidFill>
                  <a:srgbClr val="0000CC"/>
                </a:solidFill>
              </a:rPr>
              <a:t>A. Less Favorable: Increases of 2.0 percent per year in fiscal 2024-33 starting </a:t>
            </a:r>
            <a:br>
              <a:rPr lang="en-US" sz="1700" kern="0" dirty="0">
                <a:solidFill>
                  <a:srgbClr val="0000CC"/>
                </a:solidFill>
              </a:rPr>
            </a:br>
            <a:r>
              <a:rPr lang="en-US" sz="1700" kern="0" dirty="0">
                <a:solidFill>
                  <a:srgbClr val="0000CC"/>
                </a:solidFill>
              </a:rPr>
              <a:t>     with the FY2024 level for HEP in the President’s Budget Request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A97E4D-C02D-FDB4-B22F-97A73EDF85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612" y="4888765"/>
            <a:ext cx="7696200" cy="909946"/>
          </a:xfrm>
          <a:prstGeom prst="rect">
            <a:avLst/>
          </a:prstGeom>
          <a:ln w="22225">
            <a:solidFill>
              <a:srgbClr val="0000FF"/>
            </a:solidFill>
          </a:ln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B4EA45E2-D6D7-BE0C-DBEE-5E23049DE108}"/>
              </a:ext>
            </a:extLst>
          </p:cNvPr>
          <p:cNvSpPr/>
          <p:nvPr/>
        </p:nvSpPr>
        <p:spPr>
          <a:xfrm>
            <a:off x="3108390" y="1155863"/>
            <a:ext cx="4676807" cy="586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45DC0D6-AE96-5C33-64ED-8F919000371C}"/>
              </a:ext>
            </a:extLst>
          </p:cNvPr>
          <p:cNvSpPr/>
          <p:nvPr/>
        </p:nvSpPr>
        <p:spPr>
          <a:xfrm>
            <a:off x="4426727" y="1180400"/>
            <a:ext cx="1173716" cy="1797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7C155C-0E21-E3A1-D418-5F963E48A956}"/>
              </a:ext>
            </a:extLst>
          </p:cNvPr>
          <p:cNvSpPr txBox="1">
            <a:spLocks/>
          </p:cNvSpPr>
          <p:nvPr/>
        </p:nvSpPr>
        <p:spPr>
          <a:xfrm>
            <a:off x="114300" y="5860696"/>
            <a:ext cx="9677400" cy="956751"/>
          </a:xfrm>
          <a:prstGeom prst="rect">
            <a:avLst/>
          </a:prstGeom>
          <a:solidFill>
            <a:schemeClr val="tx1"/>
          </a:solidFill>
          <a:ln w="25400">
            <a:solidFill>
              <a:srgbClr val="71FFFF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9pPr>
          </a:lstStyle>
          <a:p>
            <a:pPr>
              <a:defRPr/>
            </a:pPr>
            <a:r>
              <a:rPr lang="en-US" sz="2800" kern="0" dirty="0">
                <a:solidFill>
                  <a:srgbClr val="71FFFF"/>
                </a:solidFill>
              </a:rPr>
              <a:t>A springboard to our strategy going forward;</a:t>
            </a:r>
          </a:p>
          <a:p>
            <a:pPr>
              <a:defRPr/>
            </a:pPr>
            <a:r>
              <a:rPr lang="en-US" sz="2800" kern="0" dirty="0">
                <a:solidFill>
                  <a:srgbClr val="71FFFF"/>
                </a:solidFill>
              </a:rPr>
              <a:t>Additional factors: </a:t>
            </a:r>
            <a:r>
              <a:rPr lang="en-US" sz="2800" kern="0" dirty="0"/>
              <a:t>Research priority; Fair wages</a:t>
            </a:r>
            <a:endParaRPr lang="en-US" sz="2000" kern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0B723EC-7295-DB47-C37B-AD05487D8E03}"/>
              </a:ext>
            </a:extLst>
          </p:cNvPr>
          <p:cNvSpPr/>
          <p:nvPr/>
        </p:nvSpPr>
        <p:spPr>
          <a:xfrm>
            <a:off x="3527226" y="1171304"/>
            <a:ext cx="632537" cy="10544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194707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304800"/>
            <a:ext cx="8839199" cy="685800"/>
          </a:xfrm>
        </p:spPr>
        <p:txBody>
          <a:bodyPr/>
          <a:lstStyle/>
          <a:p>
            <a:pPr eaLnBrk="1" hangingPunct="1"/>
            <a:r>
              <a:rPr lang="en-US" dirty="0"/>
              <a:t>US LUA </a:t>
            </a:r>
            <a:r>
              <a:rPr lang="en-US" dirty="0">
                <a:solidFill>
                  <a:srgbClr val="FFFF00"/>
                </a:solidFill>
              </a:rPr>
              <a:t>Government Relations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15161" y="1143000"/>
            <a:ext cx="9714638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SzPct val="90000"/>
              <a:buFont typeface="Wingdings" pitchFamily="2" charset="2"/>
              <a:buChar char="r"/>
              <a:defRPr sz="2800" b="1">
                <a:solidFill>
                  <a:srgbClr val="00006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SzPct val="90000"/>
              <a:buFont typeface="Wingdings 3" pitchFamily="18" charset="2"/>
              <a:buChar char="Æ"/>
              <a:defRPr sz="2400" b="1">
                <a:solidFill>
                  <a:srgbClr val="00006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Font typeface="Wingdings" pitchFamily="2" charset="2"/>
              <a:buChar char="r"/>
              <a:defRPr sz="2200" b="1">
                <a:solidFill>
                  <a:srgbClr val="000066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FF00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marL="342900" lvl="1" indent="-34290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r"/>
            </a:pPr>
            <a:r>
              <a:rPr lang="en-US" sz="1800" kern="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Purpose and Motivation</a:t>
            </a:r>
          </a:p>
          <a:p>
            <a:pPr marL="688975" lvl="2" indent="-404813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700" dirty="0">
                <a:solidFill>
                  <a:srgbClr val="302B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Forge a stronger connection between the </a:t>
            </a:r>
            <a:br>
              <a:rPr lang="en-US" sz="1700" dirty="0">
                <a:solidFill>
                  <a:srgbClr val="302B9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700" dirty="0">
                <a:solidFill>
                  <a:srgbClr val="302B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 LHC scientific community and policymakers</a:t>
            </a:r>
          </a:p>
          <a:p>
            <a:pPr marL="688975" lvl="2" indent="-404813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700" dirty="0">
                <a:solidFill>
                  <a:srgbClr val="302B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Advocate for the interests and priorities of the US </a:t>
            </a:r>
            <a:br>
              <a:rPr lang="en-US" sz="1700" dirty="0">
                <a:solidFill>
                  <a:srgbClr val="302B9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700" dirty="0">
                <a:solidFill>
                  <a:srgbClr val="302B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HEP community, such as those in the latest P5 Plan</a:t>
            </a:r>
          </a:p>
          <a:p>
            <a:pPr marL="688975" lvl="2" indent="-404813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700" dirty="0">
                <a:solidFill>
                  <a:srgbClr val="302B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Make information on science policy issues and the </a:t>
            </a:r>
            <a:br>
              <a:rPr lang="en-US" sz="1700" dirty="0">
                <a:solidFill>
                  <a:srgbClr val="302B9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700" dirty="0">
                <a:solidFill>
                  <a:srgbClr val="302B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federal funding process more easily accessible</a:t>
            </a:r>
            <a:endParaRPr lang="en-US" sz="1700" dirty="0">
              <a:solidFill>
                <a:srgbClr val="302B95"/>
              </a:solidFill>
            </a:endParaRPr>
          </a:p>
          <a:p>
            <a:pPr marL="342900" lvl="1" indent="-34290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r"/>
            </a:pPr>
            <a:r>
              <a:rPr lang="en-US" sz="1800" kern="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Successful Activities in 2023-4</a:t>
            </a:r>
          </a:p>
          <a:p>
            <a:pPr marL="742950" lvl="2" indent="-34290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700" kern="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DC Trip in March: first in-person HEP advocacy trip since 2019</a:t>
            </a:r>
          </a:p>
          <a:p>
            <a:pPr marL="742950" lvl="2" indent="-34290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700" kern="0" dirty="0" err="1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Inreach</a:t>
            </a:r>
            <a:r>
              <a:rPr lang="en-US" sz="1700" kern="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campaign to expand awareness of advocacy activities</a:t>
            </a:r>
          </a:p>
          <a:p>
            <a:pPr marL="974725" lvl="3" indent="-28575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­"/>
            </a:pPr>
            <a:r>
              <a:rPr lang="en-US" sz="1700" b="1" kern="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Held several dedicated talks and workshops: five total, </a:t>
            </a:r>
            <a:br>
              <a:rPr lang="en-US" sz="1700" b="1" kern="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700" b="1" kern="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including at both the US CMS &amp; US ATLAS Annual Meetings</a:t>
            </a:r>
          </a:p>
          <a:p>
            <a:pPr marL="974725" lvl="3" indent="-28575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­"/>
            </a:pPr>
            <a:r>
              <a:rPr lang="en-US" sz="1700" b="1" kern="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Added Government Relations page to the USLUA website:</a:t>
            </a:r>
            <a:br>
              <a:rPr lang="en-US" sz="1700" b="1" kern="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700" b="1" kern="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uslua.org/government-relations</a:t>
            </a:r>
          </a:p>
          <a:p>
            <a:pPr marL="342900" lvl="1" indent="-342900" eaLnBrk="1" hangingPunct="1">
              <a:lnSpc>
                <a:spcPct val="96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r"/>
            </a:pPr>
            <a:r>
              <a:rPr lang="en-US" sz="1800" kern="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Goals and Challenges in 2024 </a:t>
            </a:r>
          </a:p>
          <a:p>
            <a:pPr marL="631825" lvl="2" indent="-288925" eaLnBrk="1" hangingPunct="1">
              <a:lnSpc>
                <a:spcPct val="96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700" dirty="0">
                <a:solidFill>
                  <a:srgbClr val="302B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 DC Trip participation: Well on the way:</a:t>
            </a:r>
            <a:br>
              <a:rPr lang="en-US" sz="1700" dirty="0">
                <a:solidFill>
                  <a:srgbClr val="302B9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700" dirty="0">
                <a:solidFill>
                  <a:srgbClr val="302B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a team of 65-70 members (20+ USLUA)</a:t>
            </a:r>
          </a:p>
          <a:p>
            <a:pPr marL="631825" lvl="2" indent="-288925" eaLnBrk="1" hangingPunct="1">
              <a:lnSpc>
                <a:spcPct val="96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700" dirty="0">
                <a:solidFill>
                  <a:srgbClr val="302B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Adapt and refine advocacy trip to the new P5 Report Materials, messaging, strategy</a:t>
            </a:r>
          </a:p>
          <a:p>
            <a:pPr marL="0" lvl="1" indent="0" algn="ctr" eaLnBrk="1" hangingPunct="1">
              <a:lnSpc>
                <a:spcPct val="96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i="1" kern="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information on Government Relations and the DC Trip from Kiley</a:t>
            </a:r>
            <a:endParaRPr lang="en-US" sz="1800" i="1" dirty="0">
              <a:solidFill>
                <a:srgbClr val="0000FF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90A1BB3-C463-31E4-F5AF-491CEF4CC745}"/>
              </a:ext>
            </a:extLst>
          </p:cNvPr>
          <p:cNvSpPr/>
          <p:nvPr/>
        </p:nvSpPr>
        <p:spPr>
          <a:xfrm>
            <a:off x="3505200" y="952500"/>
            <a:ext cx="2895600" cy="381000"/>
          </a:xfrm>
          <a:prstGeom prst="rect">
            <a:avLst/>
          </a:prstGeom>
          <a:solidFill>
            <a:srgbClr val="000099"/>
          </a:solidFill>
          <a:ln w="19050">
            <a:solidFill>
              <a:srgbClr val="71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Kiley Kennedy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300D75-5D7B-9237-82BA-1A192D6A69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2578" y="1142999"/>
            <a:ext cx="2064822" cy="3962401"/>
          </a:xfrm>
          <a:prstGeom prst="rect">
            <a:avLst/>
          </a:prstGeom>
          <a:ln w="19050">
            <a:solidFill>
              <a:srgbClr val="000099"/>
            </a:solidFill>
          </a:ln>
        </p:spPr>
      </p:pic>
    </p:spTree>
    <p:extLst>
      <p:ext uri="{BB962C8B-B14F-4D97-AF65-F5344CB8AC3E}">
        <p14:creationId xmlns:p14="http://schemas.microsoft.com/office/powerpoint/2010/main" val="7214839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0890253-6C37-C3DF-4803-A06ED4D8AB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863" y="228601"/>
            <a:ext cx="9401537" cy="57912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A26094C-985C-0525-AFB6-24A206A1A4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6019800"/>
            <a:ext cx="8534400" cy="6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9pPr>
          </a:lstStyle>
          <a:p>
            <a:pPr eaLnBrk="1" hangingPunct="1">
              <a:lnSpc>
                <a:spcPct val="85000"/>
              </a:lnSpc>
            </a:pPr>
            <a:r>
              <a:rPr lang="en-US" sz="2300" kern="0" dirty="0">
                <a:solidFill>
                  <a:srgbClr val="000099"/>
                </a:solidFill>
              </a:rPr>
              <a:t>Continued Pressure on Core Research</a:t>
            </a:r>
          </a:p>
          <a:p>
            <a:pPr eaLnBrk="1" hangingPunct="1">
              <a:lnSpc>
                <a:spcPct val="85000"/>
              </a:lnSpc>
            </a:pPr>
            <a:r>
              <a:rPr lang="en-US" sz="2300" kern="0" dirty="0">
                <a:solidFill>
                  <a:srgbClr val="000099"/>
                </a:solidFill>
              </a:rPr>
              <a:t>FY22: Aided by the Inflation Reduction Act</a:t>
            </a:r>
          </a:p>
        </p:txBody>
      </p:sp>
    </p:spTree>
    <p:extLst>
      <p:ext uri="{BB962C8B-B14F-4D97-AF65-F5344CB8AC3E}">
        <p14:creationId xmlns:p14="http://schemas.microsoft.com/office/powerpoint/2010/main" val="4047924788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978160" y="327545"/>
            <a:ext cx="8534400" cy="790575"/>
          </a:xfrm>
        </p:spPr>
        <p:txBody>
          <a:bodyPr lIns="92075" tIns="46038" rIns="92075" bIns="46038" anchor="b"/>
          <a:lstStyle/>
          <a:p>
            <a:pPr eaLnBrk="1" hangingPunct="1"/>
            <a:r>
              <a:rPr lang="en-US" sz="3200" dirty="0"/>
              <a:t>DC Trip FY2024 Ask from HEP</a:t>
            </a:r>
            <a:br>
              <a:rPr lang="en-US" sz="3200" dirty="0"/>
            </a:br>
            <a:r>
              <a:rPr lang="en-US" sz="2400" dirty="0"/>
              <a:t>Priority for Core Research; LHC; LBNF/DUNE </a:t>
            </a:r>
            <a:endParaRPr lang="en-US" sz="3200" dirty="0"/>
          </a:p>
        </p:txBody>
      </p:sp>
      <p:sp>
        <p:nvSpPr>
          <p:cNvPr id="12" name="Rectangle 10">
            <a:extLst>
              <a:ext uri="{FF2B5EF4-FFF2-40B4-BE49-F238E27FC236}">
                <a16:creationId xmlns:a16="http://schemas.microsoft.com/office/drawing/2014/main" id="{BDCF4C99-8F6F-4E83-B630-95CC7DB1CA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906000" cy="1587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44EFBC-CCD6-863C-F612-AD66FF0A6BF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341" b="8321"/>
          <a:stretch/>
        </p:blipFill>
        <p:spPr>
          <a:xfrm>
            <a:off x="381000" y="1143001"/>
            <a:ext cx="9131560" cy="4797425"/>
          </a:xfrm>
          <a:prstGeom prst="rect">
            <a:avLst/>
          </a:prstGeom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797E43F9-0FBF-4B63-BF53-EEE0258F60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019800"/>
            <a:ext cx="8839200" cy="758821"/>
          </a:xfrm>
          <a:prstGeom prst="rect">
            <a:avLst/>
          </a:prstGeom>
          <a:solidFill>
            <a:srgbClr val="03145C"/>
          </a:solidFill>
          <a:ln w="19050">
            <a:solidFill>
              <a:srgbClr val="71FFFF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9pPr>
          </a:lstStyle>
          <a:p>
            <a:pPr eaLnBrk="1" hangingPunct="1"/>
            <a:r>
              <a:rPr lang="en-US" sz="2400" kern="0" dirty="0">
                <a:solidFill>
                  <a:srgbClr val="71FFFF"/>
                </a:solidFill>
              </a:rPr>
              <a:t>Advocating for the Funding Needed for HEP </a:t>
            </a:r>
            <a:br>
              <a:rPr lang="en-US" sz="2400" kern="0" dirty="0">
                <a:solidFill>
                  <a:srgbClr val="71FFFF"/>
                </a:solidFill>
              </a:rPr>
            </a:br>
            <a:r>
              <a:rPr lang="en-US" sz="2400" kern="0" dirty="0"/>
              <a:t>to Realize Its Goals and Vision, within Feasible Bounds</a:t>
            </a:r>
          </a:p>
        </p:txBody>
      </p:sp>
    </p:spTree>
    <p:extLst>
      <p:ext uri="{BB962C8B-B14F-4D97-AF65-F5344CB8AC3E}">
        <p14:creationId xmlns:p14="http://schemas.microsoft.com/office/powerpoint/2010/main" val="1470576024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260351"/>
            <a:ext cx="8534400" cy="911221"/>
          </a:xfrm>
        </p:spPr>
        <p:txBody>
          <a:bodyPr lIns="92075" tIns="46038" rIns="92075" bIns="46038" anchor="b"/>
          <a:lstStyle/>
          <a:p>
            <a:pPr eaLnBrk="1" hangingPunct="1"/>
            <a:r>
              <a:rPr lang="en-US" sz="2800" dirty="0">
                <a:solidFill>
                  <a:srgbClr val="71FFFF"/>
                </a:solidFill>
              </a:rPr>
              <a:t>DC Trip FY2025 Ask Numbers</a:t>
            </a:r>
            <a:br>
              <a:rPr lang="en-US" sz="2800" dirty="0"/>
            </a:br>
            <a:r>
              <a:rPr lang="en-US" sz="2800" dirty="0"/>
              <a:t>for HEP, Office of Science, NSF</a:t>
            </a:r>
          </a:p>
        </p:txBody>
      </p:sp>
      <p:sp>
        <p:nvSpPr>
          <p:cNvPr id="12" name="Rectangle 10">
            <a:extLst>
              <a:ext uri="{FF2B5EF4-FFF2-40B4-BE49-F238E27FC236}">
                <a16:creationId xmlns:a16="http://schemas.microsoft.com/office/drawing/2014/main" id="{BDCF4C99-8F6F-4E83-B630-95CC7DB1CA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906000" cy="1587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E8FAD3-8ED8-24D8-0079-8571CC7A214B}"/>
              </a:ext>
            </a:extLst>
          </p:cNvPr>
          <p:cNvSpPr txBox="1"/>
          <p:nvPr/>
        </p:nvSpPr>
        <p:spPr>
          <a:xfrm>
            <a:off x="351865" y="1173440"/>
            <a:ext cx="9220200" cy="56169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90000"/>
              </a:lnSpc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r"/>
            </a:pPr>
            <a:r>
              <a:rPr lang="en-US" b="1" dirty="0">
                <a:solidFill>
                  <a:srgbClr val="0000FF"/>
                </a:solidFill>
              </a:rPr>
              <a:t>Office of Science Ask for FY 2025: $9.5 billion</a:t>
            </a:r>
          </a:p>
          <a:p>
            <a:pPr marL="631825" indent="-288925">
              <a:lnSpc>
                <a:spcPct val="90000"/>
              </a:lnSpc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r"/>
            </a:pPr>
            <a:r>
              <a:rPr lang="en-US" b="1" dirty="0"/>
              <a:t>This has already been approved by consensus from the science community</a:t>
            </a:r>
          </a:p>
          <a:p>
            <a:pPr marL="631825" indent="-288925">
              <a:lnSpc>
                <a:spcPct val="90000"/>
              </a:lnSpc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r"/>
            </a:pPr>
            <a:r>
              <a:rPr lang="en-US" b="1" dirty="0"/>
              <a:t>The likely outcome for Office of Science in FY 2024 is $8.4 billion.  </a:t>
            </a:r>
            <a:br>
              <a:rPr lang="en-US" b="1" dirty="0"/>
            </a:br>
            <a:r>
              <a:rPr lang="en-US" b="1" dirty="0"/>
              <a:t> This means a 13% increase for Office of Science in FY 2025.</a:t>
            </a:r>
          </a:p>
          <a:p>
            <a:pPr marL="285750" indent="-285750">
              <a:lnSpc>
                <a:spcPct val="90000"/>
              </a:lnSpc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r"/>
            </a:pPr>
            <a:r>
              <a:rPr lang="en-US" b="1" dirty="0">
                <a:solidFill>
                  <a:srgbClr val="0000FF"/>
                </a:solidFill>
              </a:rPr>
              <a:t>NSF top line $ 11.9B</a:t>
            </a:r>
          </a:p>
          <a:p>
            <a:pPr marL="631825" indent="-288925">
              <a:lnSpc>
                <a:spcPct val="90000"/>
              </a:lnSpc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r"/>
            </a:pPr>
            <a:r>
              <a:rPr lang="en-US" b="1" dirty="0">
                <a:solidFill>
                  <a:srgbClr val="03145C"/>
                </a:solidFill>
              </a:rPr>
              <a:t>FY 2024 likely to be $ 9.6B (Senate Mark); hence +24% for FY 2025</a:t>
            </a:r>
            <a:endParaRPr lang="en-US" sz="1600" b="1" dirty="0">
              <a:solidFill>
                <a:srgbClr val="03145C"/>
              </a:solidFill>
            </a:endParaRPr>
          </a:p>
          <a:p>
            <a:pPr marL="285750" indent="-285750">
              <a:lnSpc>
                <a:spcPct val="90000"/>
              </a:lnSpc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r"/>
            </a:pPr>
            <a:r>
              <a:rPr lang="en-US" b="1" dirty="0">
                <a:solidFill>
                  <a:srgbClr val="0000FF"/>
                </a:solidFill>
              </a:rPr>
              <a:t>HEP Ask: $ 1.385 billion</a:t>
            </a:r>
          </a:p>
          <a:p>
            <a:pPr marL="631825" indent="-288925">
              <a:lnSpc>
                <a:spcPct val="90000"/>
              </a:lnSpc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r"/>
            </a:pPr>
            <a:r>
              <a:rPr lang="en-US" b="1" dirty="0"/>
              <a:t>This is in line with the CHIPS and Science Act, and </a:t>
            </a:r>
            <a:br>
              <a:rPr lang="en-US" b="1" dirty="0"/>
            </a:br>
            <a:r>
              <a:rPr lang="en-US" b="1" dirty="0"/>
              <a:t>other community asks across the Office of Science</a:t>
            </a:r>
          </a:p>
          <a:p>
            <a:pPr marL="631825" indent="-288925">
              <a:lnSpc>
                <a:spcPct val="90000"/>
              </a:lnSpc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r"/>
            </a:pPr>
            <a:r>
              <a:rPr lang="en-US" b="1" dirty="0">
                <a:solidFill>
                  <a:srgbClr val="0000FF"/>
                </a:solidFill>
              </a:rPr>
              <a:t>Final FY 2024 for HEP is likely to be $1.226 billion (Senate mark). </a:t>
            </a:r>
          </a:p>
          <a:p>
            <a:pPr marL="631825" indent="-288925">
              <a:lnSpc>
                <a:spcPct val="90000"/>
              </a:lnSpc>
              <a:spcAft>
                <a:spcPts val="300"/>
              </a:spcAft>
              <a:buClr>
                <a:srgbClr val="C00000"/>
              </a:buClr>
            </a:pPr>
            <a:r>
              <a:rPr lang="en-US" b="1" dirty="0">
                <a:solidFill>
                  <a:srgbClr val="0000FF"/>
                </a:solidFill>
              </a:rPr>
              <a:t>    This means about a $159 million increase for FY 2025.  </a:t>
            </a:r>
          </a:p>
          <a:p>
            <a:pPr marL="631825" indent="-288925">
              <a:lnSpc>
                <a:spcPct val="90000"/>
              </a:lnSpc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r"/>
            </a:pPr>
            <a:r>
              <a:rPr lang="en-US" b="1" dirty="0"/>
              <a:t>Of this amount, $50 million is for LBNF/DUNE to stay </a:t>
            </a:r>
            <a:br>
              <a:rPr lang="en-US" b="1" dirty="0"/>
            </a:br>
            <a:r>
              <a:rPr lang="en-US" b="1" dirty="0"/>
              <a:t>with the current project profile.  </a:t>
            </a:r>
          </a:p>
          <a:p>
            <a:pPr marL="631825" indent="-288925">
              <a:lnSpc>
                <a:spcPct val="90000"/>
              </a:lnSpc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r"/>
            </a:pPr>
            <a:r>
              <a:rPr lang="en-US" b="1" dirty="0"/>
              <a:t>The remaining $109 million could be for other projects:</a:t>
            </a:r>
          </a:p>
          <a:p>
            <a:pPr marL="1089025" indent="-288925">
              <a:lnSpc>
                <a:spcPct val="90000"/>
              </a:lnSpc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r"/>
              <a:tabLst>
                <a:tab pos="631825" algn="l"/>
              </a:tabLst>
            </a:pPr>
            <a:r>
              <a:rPr lang="en-US" b="1" dirty="0"/>
              <a:t>CMB-S4 up to $25 million depending on status</a:t>
            </a:r>
          </a:p>
          <a:p>
            <a:pPr marL="1089025" indent="-288925">
              <a:lnSpc>
                <a:spcPct val="90000"/>
              </a:lnSpc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r"/>
            </a:pPr>
            <a:r>
              <a:rPr lang="en-US" b="1" dirty="0"/>
              <a:t>Any additional funding needed for HL-LHC projects</a:t>
            </a:r>
            <a:br>
              <a:rPr lang="en-US" b="1" dirty="0"/>
            </a:br>
            <a:r>
              <a:rPr lang="en-US" b="1" dirty="0"/>
              <a:t>and smaller dark matter projects.  </a:t>
            </a:r>
          </a:p>
          <a:p>
            <a:pPr marL="1089025" indent="-288925">
              <a:lnSpc>
                <a:spcPct val="90000"/>
              </a:lnSpc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r"/>
            </a:pPr>
            <a:r>
              <a:rPr lang="en-US" b="1" dirty="0"/>
              <a:t>A significant chunk would be to grow research</a:t>
            </a:r>
          </a:p>
          <a:p>
            <a:pPr marL="1089025" indent="-288925">
              <a:lnSpc>
                <a:spcPct val="90000"/>
              </a:lnSpc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r"/>
            </a:pPr>
            <a:r>
              <a:rPr lang="en-US" b="1" dirty="0"/>
              <a:t>And a smaller chunk to maintain operations of </a:t>
            </a:r>
            <a:br>
              <a:rPr lang="en-US" b="1" dirty="0"/>
            </a:br>
            <a:r>
              <a:rPr lang="en-US" b="1" dirty="0"/>
              <a:t>the accelerator complex and existing experiments. </a:t>
            </a:r>
          </a:p>
        </p:txBody>
      </p:sp>
    </p:spTree>
    <p:extLst>
      <p:ext uri="{BB962C8B-B14F-4D97-AF65-F5344CB8AC3E}">
        <p14:creationId xmlns:p14="http://schemas.microsoft.com/office/powerpoint/2010/main" val="359308085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Number Placeholder 2"/>
          <p:cNvSpPr txBox="1">
            <a:spLocks noGrp="1"/>
          </p:cNvSpPr>
          <p:nvPr/>
        </p:nvSpPr>
        <p:spPr bwMode="auto">
          <a:xfrm>
            <a:off x="7099300" y="6356376"/>
            <a:ext cx="2311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7D492C6F-BC69-4499-BA0E-B2B71E77FAD1}" type="slidenum">
              <a:rPr lang="en-US" sz="1200">
                <a:solidFill>
                  <a:srgbClr val="5F5F5F"/>
                </a:solidFill>
                <a:latin typeface="Arial" pitchFamily="34" charset="0"/>
                <a:cs typeface="Arial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sz="1200">
              <a:solidFill>
                <a:srgbClr val="5F5F5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2947" name="TextBox 3"/>
          <p:cNvSpPr txBox="1">
            <a:spLocks noChangeArrowheads="1"/>
          </p:cNvSpPr>
          <p:nvPr/>
        </p:nvSpPr>
        <p:spPr bwMode="auto">
          <a:xfrm>
            <a:off x="-1295400" y="155442"/>
            <a:ext cx="9677400" cy="927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pPr algn="ctr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US LUEC Meeting Agenda</a:t>
            </a:r>
          </a:p>
          <a:p>
            <a:pPr algn="ctr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February 26, 2024</a:t>
            </a:r>
            <a:endParaRPr lang="en-US" sz="3600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2948" name="Rectangle 4"/>
          <p:cNvSpPr>
            <a:spLocks noChangeArrowheads="1"/>
          </p:cNvSpPr>
          <p:nvPr/>
        </p:nvSpPr>
        <p:spPr bwMode="auto">
          <a:xfrm>
            <a:off x="76200" y="1447800"/>
            <a:ext cx="10641012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defTabSz="1503363" fontAlgn="base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SzPct val="90000"/>
              <a:buFont typeface="Wingdings" pitchFamily="2" charset="2"/>
              <a:buChar char="u"/>
              <a:tabLst>
                <a:tab pos="1311275" algn="l"/>
                <a:tab pos="3433763" algn="l"/>
                <a:tab pos="6118225" algn="l"/>
                <a:tab pos="8912225" algn="l"/>
              </a:tabLst>
              <a:defRPr/>
            </a:pPr>
            <a:endParaRPr lang="en-US" sz="3100">
              <a:solidFill>
                <a:srgbClr val="000066"/>
              </a:solidFill>
              <a:latin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685389-ABA0-1B89-79C5-BFBBDB53A5BB}"/>
              </a:ext>
            </a:extLst>
          </p:cNvPr>
          <p:cNvSpPr txBox="1"/>
          <p:nvPr/>
        </p:nvSpPr>
        <p:spPr>
          <a:xfrm>
            <a:off x="990600" y="990600"/>
            <a:ext cx="8001000" cy="61709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Clr>
                <a:srgbClr val="C00000"/>
              </a:buClr>
              <a:buSzPct val="95000"/>
              <a:buFont typeface="Wingdings" panose="05000000000000000000" pitchFamily="2" charset="2"/>
              <a:buChar char="r"/>
            </a:pPr>
            <a:r>
              <a:rPr lang="en-US" sz="22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Welcome and Introduction: HN (20')</a:t>
            </a:r>
          </a:p>
          <a:p>
            <a:pPr marL="342900" indent="-342900">
              <a:spcAft>
                <a:spcPts val="600"/>
              </a:spcAft>
              <a:buClr>
                <a:srgbClr val="C00000"/>
              </a:buClr>
              <a:buSzPct val="95000"/>
              <a:buFont typeface="Wingdings" panose="05000000000000000000" pitchFamily="2" charset="2"/>
              <a:buChar char="r"/>
            </a:pPr>
            <a:r>
              <a:rPr lang="en-US" sz="22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Brief Subcommittee Reports (35')</a:t>
            </a:r>
          </a:p>
          <a:p>
            <a:pPr marL="571500" indent="-168275">
              <a:spcAft>
                <a:spcPts val="600"/>
              </a:spcAft>
              <a:buClr>
                <a:srgbClr val="C00000"/>
              </a:buClr>
              <a:buSzPct val="85000"/>
              <a:buFont typeface="Wingdings" panose="05000000000000000000" pitchFamily="2" charset="2"/>
              <a:buChar char="r"/>
            </a:pPr>
            <a:r>
              <a:rPr lang="en-US" sz="22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DC trip status and plans: Kiley Kennedy</a:t>
            </a:r>
          </a:p>
          <a:p>
            <a:pPr marL="571500" indent="-168275">
              <a:spcAft>
                <a:spcPts val="600"/>
              </a:spcAft>
              <a:buClr>
                <a:srgbClr val="C00000"/>
              </a:buClr>
              <a:buSzPct val="85000"/>
              <a:buFont typeface="Wingdings" panose="05000000000000000000" pitchFamily="2" charset="2"/>
              <a:buChar char="r"/>
            </a:pPr>
            <a:r>
              <a:rPr lang="en-US" sz="22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Finances and Fund raising: </a:t>
            </a:r>
            <a:br>
              <a:rPr lang="en-US" sz="22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David </a:t>
            </a:r>
            <a:r>
              <a:rPr lang="en-US" sz="2200" b="1" dirty="0" err="1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Saltzberg</a:t>
            </a:r>
            <a:r>
              <a:rPr lang="en-US" sz="22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John Stupak</a:t>
            </a:r>
          </a:p>
          <a:p>
            <a:pPr marL="571500" indent="-168275">
              <a:spcAft>
                <a:spcPts val="600"/>
              </a:spcAft>
              <a:buClr>
                <a:srgbClr val="C00000"/>
              </a:buClr>
              <a:buSzPct val="85000"/>
              <a:buFont typeface="Wingdings" panose="05000000000000000000" pitchFamily="2" charset="2"/>
              <a:buChar char="r"/>
            </a:pPr>
            <a:r>
              <a:rPr lang="en-US" sz="22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Quality of Life: Claire Lee</a:t>
            </a:r>
          </a:p>
          <a:p>
            <a:pPr marL="571500" indent="-168275">
              <a:spcAft>
                <a:spcPts val="600"/>
              </a:spcAft>
              <a:buClr>
                <a:srgbClr val="C00000"/>
              </a:buClr>
              <a:buSzPct val="85000"/>
              <a:buFont typeface="Wingdings" panose="05000000000000000000" pitchFamily="2" charset="2"/>
              <a:buChar char="r"/>
            </a:pPr>
            <a:r>
              <a:rPr lang="en-US" sz="22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Outreach/Communications: Julia Gonski</a:t>
            </a:r>
          </a:p>
          <a:p>
            <a:pPr marL="571500" indent="-168275">
              <a:spcAft>
                <a:spcPts val="600"/>
              </a:spcAft>
              <a:buClr>
                <a:srgbClr val="C00000"/>
              </a:buClr>
              <a:buSzPct val="85000"/>
              <a:buFont typeface="Wingdings" panose="05000000000000000000" pitchFamily="2" charset="2"/>
              <a:buChar char="r"/>
            </a:pPr>
            <a:r>
              <a:rPr lang="en-US" sz="22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Annual Meeting and Events: Steve Goldfarb</a:t>
            </a:r>
          </a:p>
          <a:p>
            <a:pPr marL="571500" indent="-168275">
              <a:spcAft>
                <a:spcPts val="600"/>
              </a:spcAft>
              <a:buClr>
                <a:srgbClr val="C00000"/>
              </a:buClr>
              <a:buSzPct val="85000"/>
              <a:buFont typeface="Wingdings" panose="05000000000000000000" pitchFamily="2" charset="2"/>
              <a:buChar char="r"/>
            </a:pPr>
            <a:r>
              <a:rPr lang="en-US" sz="22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Web Presence and Email Lists: </a:t>
            </a:r>
            <a:r>
              <a:rPr lang="en-US" sz="2200" b="1" dirty="0" err="1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Jannicke</a:t>
            </a:r>
            <a:r>
              <a:rPr lang="en-US" sz="22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Pearkes</a:t>
            </a:r>
          </a:p>
          <a:p>
            <a:pPr marL="342900" indent="-342900">
              <a:spcAft>
                <a:spcPts val="600"/>
              </a:spcAft>
              <a:buClr>
                <a:srgbClr val="C00000"/>
              </a:buClr>
              <a:buSzPct val="95000"/>
              <a:buFont typeface="Wingdings" panose="05000000000000000000" pitchFamily="2" charset="2"/>
              <a:buChar char="r"/>
            </a:pPr>
            <a:r>
              <a:rPr lang="en-US" sz="22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 (20’): </a:t>
            </a:r>
          </a:p>
          <a:p>
            <a:pPr marL="746125" indent="-342900">
              <a:spcAft>
                <a:spcPts val="400"/>
              </a:spcAft>
              <a:buClr>
                <a:srgbClr val="C00000"/>
              </a:buClr>
              <a:buSzPct val="85000"/>
              <a:buFont typeface="Wingdings" panose="05000000000000000000" pitchFamily="2" charset="2"/>
              <a:buChar char="r"/>
            </a:pPr>
            <a:r>
              <a:rPr lang="en-US" sz="22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P5 Plan</a:t>
            </a:r>
          </a:p>
          <a:p>
            <a:pPr marL="746125" indent="-342900">
              <a:spcAft>
                <a:spcPts val="400"/>
              </a:spcAft>
              <a:buClr>
                <a:srgbClr val="C00000"/>
              </a:buClr>
              <a:buSzPct val="85000"/>
              <a:buFont typeface="Wingdings" panose="05000000000000000000" pitchFamily="2" charset="2"/>
              <a:buChar char="r"/>
            </a:pPr>
            <a:r>
              <a:rPr lang="en-US" sz="22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Issues Related to the Subcommittees</a:t>
            </a:r>
          </a:p>
          <a:p>
            <a:pPr marL="746125" indent="-342900">
              <a:spcAft>
                <a:spcPts val="400"/>
              </a:spcAft>
              <a:buClr>
                <a:srgbClr val="C00000"/>
              </a:buClr>
              <a:buSzPct val="85000"/>
              <a:buFont typeface="Wingdings" panose="05000000000000000000" pitchFamily="2" charset="2"/>
              <a:buChar char="r"/>
            </a:pPr>
            <a:r>
              <a:rPr lang="en-US" sz="22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Plans and Goals for the Year</a:t>
            </a:r>
          </a:p>
          <a:p>
            <a:pPr marL="342900" indent="-342900">
              <a:spcAft>
                <a:spcPts val="600"/>
              </a:spcAft>
              <a:buClr>
                <a:srgbClr val="C00000"/>
              </a:buClr>
              <a:buSzPct val="95000"/>
              <a:buFont typeface="Wingdings" panose="05000000000000000000" pitchFamily="2" charset="2"/>
              <a:buChar char="r"/>
            </a:pPr>
            <a:r>
              <a:rPr lang="en-US" sz="22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AOB; Action Items</a:t>
            </a:r>
          </a:p>
          <a:p>
            <a:pPr marL="571500" indent="-571500">
              <a:spcAft>
                <a:spcPts val="600"/>
              </a:spcAft>
              <a:buClr>
                <a:srgbClr val="C00000"/>
              </a:buClr>
              <a:buSzPct val="95000"/>
              <a:buFont typeface="Wingdings" panose="05000000000000000000" pitchFamily="2" charset="2"/>
              <a:buChar char="r"/>
            </a:pPr>
            <a:endParaRPr lang="en-US" sz="2200" b="1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32532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304800"/>
            <a:ext cx="8534400" cy="790575"/>
          </a:xfrm>
        </p:spPr>
        <p:txBody>
          <a:bodyPr lIns="92075" tIns="46038" rIns="92075" bIns="46038" anchor="b"/>
          <a:lstStyle/>
          <a:p>
            <a:pPr eaLnBrk="1" hangingPunct="1"/>
            <a:r>
              <a:rPr lang="en-US" sz="3200" dirty="0"/>
              <a:t>DC Trip FY2024 Ask from HEP</a:t>
            </a:r>
            <a:br>
              <a:rPr lang="en-US" sz="3200" dirty="0"/>
            </a:br>
            <a:r>
              <a:rPr lang="en-US" sz="2400" dirty="0"/>
              <a:t>Priority for Core Research; LHC; LBNF/DUNE </a:t>
            </a:r>
            <a:endParaRPr lang="en-US" sz="3200" dirty="0"/>
          </a:p>
        </p:txBody>
      </p:sp>
      <p:sp>
        <p:nvSpPr>
          <p:cNvPr id="12" name="Rectangle 10">
            <a:extLst>
              <a:ext uri="{FF2B5EF4-FFF2-40B4-BE49-F238E27FC236}">
                <a16:creationId xmlns:a16="http://schemas.microsoft.com/office/drawing/2014/main" id="{BDCF4C99-8F6F-4E83-B630-95CC7DB1CA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906000" cy="1587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69EC263-8276-C8F5-CBFE-F00F2C5255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219201"/>
            <a:ext cx="8327564" cy="4876799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B6A9269-E19D-32FC-C2FC-D1617DFAE1FF}"/>
              </a:ext>
            </a:extLst>
          </p:cNvPr>
          <p:cNvSpPr/>
          <p:nvPr/>
        </p:nvSpPr>
        <p:spPr>
          <a:xfrm>
            <a:off x="838200" y="2057400"/>
            <a:ext cx="8153400" cy="685800"/>
          </a:xfrm>
          <a:prstGeom prst="roundRect">
            <a:avLst/>
          </a:prstGeom>
          <a:noFill/>
          <a:ln w="31750"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FD55CA08-774F-9281-15B8-7EAFD50FE6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2636" y="6019800"/>
            <a:ext cx="8044528" cy="758821"/>
          </a:xfrm>
          <a:prstGeom prst="rect">
            <a:avLst/>
          </a:prstGeom>
          <a:solidFill>
            <a:srgbClr val="03145C"/>
          </a:solidFill>
          <a:ln w="19050">
            <a:solidFill>
              <a:srgbClr val="71FFFF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sz="2400" kern="0" dirty="0">
                <a:solidFill>
                  <a:srgbClr val="71FFFF"/>
                </a:solidFill>
              </a:rPr>
              <a:t>Finalizing Justification Text for FY 2025</a:t>
            </a:r>
            <a:br>
              <a:rPr lang="en-US" sz="2400" kern="0" dirty="0">
                <a:solidFill>
                  <a:srgbClr val="71FFFF"/>
                </a:solidFill>
              </a:rPr>
            </a:br>
            <a:r>
              <a:rPr lang="en-US" sz="2400" kern="0" dirty="0"/>
              <a:t>Should be done by ~next week</a:t>
            </a:r>
          </a:p>
        </p:txBody>
      </p:sp>
    </p:spTree>
    <p:extLst>
      <p:ext uri="{BB962C8B-B14F-4D97-AF65-F5344CB8AC3E}">
        <p14:creationId xmlns:p14="http://schemas.microsoft.com/office/powerpoint/2010/main" val="2681017990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381000"/>
            <a:ext cx="8358710" cy="522583"/>
          </a:xfrm>
        </p:spPr>
        <p:txBody>
          <a:bodyPr/>
          <a:lstStyle/>
          <a:p>
            <a:pPr>
              <a:defRPr/>
            </a:pPr>
            <a:r>
              <a:rPr lang="en-US" sz="2800" dirty="0">
                <a:solidFill>
                  <a:srgbClr val="CCFFFF"/>
                </a:solidFill>
              </a:rPr>
              <a:t>The P5 Two Pager </a:t>
            </a:r>
            <a:r>
              <a:rPr lang="en-US" sz="2800" dirty="0">
                <a:solidFill>
                  <a:srgbClr val="FFFF00"/>
                </a:solidFill>
              </a:rPr>
              <a:t>2023:</a:t>
            </a:r>
            <a:r>
              <a:rPr lang="en-US" sz="2800" dirty="0">
                <a:solidFill>
                  <a:srgbClr val="CCFFFF"/>
                </a:solidFill>
              </a:rPr>
              <a:t> Strategy </a:t>
            </a:r>
            <a:br>
              <a:rPr lang="en-US" sz="2800" dirty="0">
                <a:solidFill>
                  <a:srgbClr val="CCFFFF"/>
                </a:solidFill>
              </a:rPr>
            </a:br>
            <a:r>
              <a:rPr lang="en-US" sz="2800" dirty="0">
                <a:solidFill>
                  <a:srgbClr val="CCFFFF"/>
                </a:solidFill>
              </a:rPr>
              <a:t>and Priorities for US Investments</a:t>
            </a:r>
            <a:endParaRPr lang="en-US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16FFD60-BF18-4E4B-3574-9A75A62996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143000"/>
            <a:ext cx="4648201" cy="561300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01D95A6-8DAB-40BE-401C-A0ADAA3402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3000" y="1143000"/>
            <a:ext cx="4648200" cy="5715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CB65218-9CD6-A445-4ACB-B8288C3EF137}"/>
              </a:ext>
            </a:extLst>
          </p:cNvPr>
          <p:cNvSpPr/>
          <p:nvPr/>
        </p:nvSpPr>
        <p:spPr>
          <a:xfrm>
            <a:off x="381000" y="2438400"/>
            <a:ext cx="4571999" cy="198120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6391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783F908-AE88-2559-4568-B4D8776C62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76200"/>
            <a:ext cx="9677400" cy="6553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1611C83-62B7-2FC7-D457-B7BEA31246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700" y="1600200"/>
            <a:ext cx="9486900" cy="4852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09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4A882A5-6350-8120-73D8-A85D8CA0A7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l="382" t="-767" r="-382" b="45762"/>
          <a:stretch/>
        </p:blipFill>
        <p:spPr>
          <a:xfrm>
            <a:off x="164123" y="1143001"/>
            <a:ext cx="9665677" cy="2971799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B15332CE-C034-AF4F-61A6-F4378B6022F0}"/>
              </a:ext>
            </a:extLst>
          </p:cNvPr>
          <p:cNvSpPr txBox="1">
            <a:spLocks/>
          </p:cNvSpPr>
          <p:nvPr/>
        </p:nvSpPr>
        <p:spPr>
          <a:xfrm>
            <a:off x="838200" y="228600"/>
            <a:ext cx="8915400" cy="1066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9pPr>
          </a:lstStyle>
          <a:p>
            <a:pPr>
              <a:defRPr/>
            </a:pPr>
            <a:r>
              <a:rPr lang="en-US" sz="3200" kern="0" dirty="0">
                <a:solidFill>
                  <a:srgbClr val="71FFFF"/>
                </a:solidFill>
              </a:rPr>
              <a:t>Exploring the Quantum Universe</a:t>
            </a:r>
            <a:br>
              <a:rPr lang="en-US" sz="3200" kern="0" dirty="0">
                <a:solidFill>
                  <a:srgbClr val="71FFFF"/>
                </a:solidFill>
              </a:rPr>
            </a:br>
            <a:r>
              <a:rPr lang="en-US" sz="2400" kern="0" dirty="0"/>
              <a:t>Pathways to Innovation and Discovery in Particle Physics</a:t>
            </a:r>
            <a:endParaRPr lang="en-US" sz="2300" kern="0" dirty="0"/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42B1D95F-C120-C621-AFCA-147BEB42DF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4114800"/>
            <a:ext cx="9714638" cy="2743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SzPct val="90000"/>
              <a:buFont typeface="Wingdings" pitchFamily="2" charset="2"/>
              <a:buChar char="r"/>
              <a:defRPr sz="2800" b="1">
                <a:solidFill>
                  <a:srgbClr val="00006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SzPct val="90000"/>
              <a:buFont typeface="Wingdings 3" pitchFamily="18" charset="2"/>
              <a:buChar char="Æ"/>
              <a:defRPr sz="2400" b="1">
                <a:solidFill>
                  <a:srgbClr val="00006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Font typeface="Wingdings" pitchFamily="2" charset="2"/>
              <a:buChar char="r"/>
              <a:defRPr sz="2200" b="1">
                <a:solidFill>
                  <a:srgbClr val="000066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FF00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marL="288925" lvl="1" indent="-288925" eaLnBrk="1" hangingPunct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r"/>
            </a:pPr>
            <a:r>
              <a:rPr lang="en-US" sz="2100" kern="0" dirty="0">
                <a:solidFill>
                  <a:srgbClr val="800000"/>
                </a:solidFill>
              </a:rPr>
              <a:t>Six Science Drivers: a Profound New Perspective</a:t>
            </a:r>
            <a:endParaRPr lang="en-US" sz="2100" kern="0" dirty="0">
              <a:solidFill>
                <a:srgbClr val="0070C0"/>
              </a:solidFill>
            </a:endParaRPr>
          </a:p>
          <a:p>
            <a:pPr marL="688975" lvl="2" indent="-288925" eaLnBrk="1" hangingPunct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100" dirty="0">
                <a:solidFill>
                  <a:srgbClr val="302B95"/>
                </a:solidFill>
              </a:rPr>
              <a:t>Elucidate the Mysteries of Neutrinos</a:t>
            </a:r>
          </a:p>
          <a:p>
            <a:pPr marL="688975" lvl="2" indent="-288925" eaLnBrk="1" hangingPunct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100" dirty="0">
                <a:solidFill>
                  <a:srgbClr val="302B95"/>
                </a:solidFill>
              </a:rPr>
              <a:t>Reveal the Nature (Secrets) of the Higgs Boson</a:t>
            </a:r>
          </a:p>
          <a:p>
            <a:pPr marL="688975" lvl="2" indent="-288925" eaLnBrk="1" hangingPunct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100" dirty="0">
                <a:solidFill>
                  <a:srgbClr val="302B95"/>
                </a:solidFill>
              </a:rPr>
              <a:t>Search for Direct Evidence of New Particles</a:t>
            </a:r>
          </a:p>
          <a:p>
            <a:pPr marL="688975" lvl="2" indent="-288925" eaLnBrk="1" hangingPunct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100" dirty="0">
                <a:solidFill>
                  <a:srgbClr val="302B95"/>
                </a:solidFill>
              </a:rPr>
              <a:t>Pursue the Quantum Imprints of New Phenomena</a:t>
            </a:r>
          </a:p>
          <a:p>
            <a:pPr marL="688975" lvl="2" indent="-288925" eaLnBrk="1" hangingPunct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100" dirty="0">
                <a:solidFill>
                  <a:srgbClr val="302B95"/>
                </a:solidFill>
              </a:rPr>
              <a:t>Determine the Nature of Dark Matter</a:t>
            </a:r>
          </a:p>
          <a:p>
            <a:pPr marL="688975" lvl="2" indent="-288925" eaLnBrk="1" hangingPunct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100" kern="0" dirty="0">
                <a:solidFill>
                  <a:srgbClr val="302B95"/>
                </a:solidFill>
              </a:rPr>
              <a:t>Understand What Drives Cosmic Evolution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42ED00B-F47E-D2AD-D8BE-990ED01928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" y="1143001"/>
            <a:ext cx="1801904" cy="8381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6D43342-2F6B-5BC3-4E1C-C552D001374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2799" y="1219200"/>
            <a:ext cx="1758801" cy="762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3FF4075-6C07-ABFE-967D-BF8FA88D0B2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29399" y="1219200"/>
            <a:ext cx="160699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184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548502"/>
            <a:ext cx="8839199" cy="685800"/>
          </a:xfrm>
        </p:spPr>
        <p:txBody>
          <a:bodyPr/>
          <a:lstStyle/>
          <a:p>
            <a:pPr eaLnBrk="1" hangingPunct="1"/>
            <a:r>
              <a:rPr lang="en-US" sz="2800" dirty="0"/>
              <a:t>US LUA </a:t>
            </a:r>
            <a:r>
              <a:rPr lang="en-US" sz="2800" dirty="0">
                <a:solidFill>
                  <a:srgbClr val="FFEE13"/>
                </a:solidFill>
              </a:rPr>
              <a:t>Activities (2): </a:t>
            </a:r>
            <a:r>
              <a:rPr lang="en-US" sz="2800" dirty="0"/>
              <a:t>Helping the US Community Adapt to Work at CERN and Life in the Region</a:t>
            </a:r>
            <a:br>
              <a:rPr lang="en-US" sz="2800" dirty="0"/>
            </a:br>
            <a:r>
              <a:rPr lang="en-US" sz="2800" dirty="0">
                <a:solidFill>
                  <a:srgbClr val="FFEE13"/>
                </a:solidFill>
              </a:rPr>
              <a:t> 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4890" y="1143000"/>
            <a:ext cx="9871110" cy="3886200"/>
          </a:xfrm>
        </p:spPr>
        <p:txBody>
          <a:bodyPr/>
          <a:lstStyle/>
          <a:p>
            <a:pPr marL="231775" lvl="1" eaLnBrk="1" hangingPunct="1">
              <a:lnSpc>
                <a:spcPct val="93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r"/>
            </a:pPr>
            <a:r>
              <a:rPr lang="en-US" dirty="0">
                <a:solidFill>
                  <a:srgbClr val="800000"/>
                </a:solidFill>
              </a:rPr>
              <a:t>Quality of Life Committee:</a:t>
            </a:r>
            <a:endParaRPr lang="en-US" dirty="0"/>
          </a:p>
          <a:p>
            <a:pPr marL="342900" lvl="1" indent="-342900" eaLnBrk="1" hangingPunct="1">
              <a:lnSpc>
                <a:spcPct val="93000"/>
              </a:lnSpc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r"/>
            </a:pPr>
            <a:r>
              <a:rPr lang="en-US" dirty="0">
                <a:solidFill>
                  <a:srgbClr val="0000CC"/>
                </a:solidFill>
              </a:rPr>
              <a:t>We provide Information on everyday important </a:t>
            </a:r>
            <a:br>
              <a:rPr lang="en-US" dirty="0">
                <a:solidFill>
                  <a:srgbClr val="0000CC"/>
                </a:solidFill>
              </a:rPr>
            </a:br>
            <a:r>
              <a:rPr lang="en-US" dirty="0">
                <a:solidFill>
                  <a:srgbClr val="0000CC"/>
                </a:solidFill>
              </a:rPr>
              <a:t>issues:</a:t>
            </a:r>
            <a:r>
              <a:rPr lang="en-US" dirty="0"/>
              <a:t> starting work at the lab, hostels; taxes, </a:t>
            </a:r>
            <a:br>
              <a:rPr lang="en-US" dirty="0"/>
            </a:br>
            <a:r>
              <a:rPr lang="en-US" dirty="0"/>
              <a:t>time management, careers, </a:t>
            </a:r>
            <a:r>
              <a:rPr lang="en-US" i="1" u="sng" dirty="0">
                <a:solidFill>
                  <a:srgbClr val="0000FF"/>
                </a:solidFill>
              </a:rPr>
              <a:t>health insurance, </a:t>
            </a:r>
            <a:br>
              <a:rPr lang="en-US" i="1" dirty="0">
                <a:solidFill>
                  <a:srgbClr val="0000FF"/>
                </a:solidFill>
              </a:rPr>
            </a:br>
            <a:r>
              <a:rPr lang="en-US" i="1" u="sng" dirty="0">
                <a:solidFill>
                  <a:srgbClr val="0000FF"/>
                </a:solidFill>
              </a:rPr>
              <a:t>visas,</a:t>
            </a:r>
            <a:r>
              <a:rPr lang="en-US" u="sng" dirty="0">
                <a:solidFill>
                  <a:srgbClr val="0000FF"/>
                </a:solidFill>
              </a:rPr>
              <a:t> </a:t>
            </a:r>
            <a:r>
              <a:rPr lang="en-US" dirty="0"/>
              <a:t>etc. </a:t>
            </a:r>
          </a:p>
          <a:p>
            <a:pPr marL="457200" lvl="2" indent="-225425" eaLnBrk="1" hangingPunct="1">
              <a:lnSpc>
                <a:spcPct val="93000"/>
              </a:lnSpc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0074"/>
                </a:solidFill>
                <a:latin typeface="Arial" pitchFamily="34" charset="0"/>
                <a:cs typeface="Arial" pitchFamily="34" charset="0"/>
              </a:rPr>
              <a:t>See Darin Acosta’s </a:t>
            </a:r>
            <a:r>
              <a:rPr lang="en-US" sz="2000" dirty="0">
                <a:solidFill>
                  <a:srgbClr val="000074"/>
                </a:solidFill>
              </a:rPr>
              <a:t>New Student Orientation Guide:  </a:t>
            </a:r>
            <a:r>
              <a:rPr lang="en-US" sz="2400" dirty="0">
                <a:solidFill>
                  <a:srgbClr val="000074"/>
                </a:solidFill>
              </a:rPr>
              <a:t> </a:t>
            </a:r>
            <a:r>
              <a:rPr lang="en-US" sz="1600" dirty="0">
                <a:hlinkClick r:id="rId3"/>
              </a:rPr>
              <a:t>https://github.com/acostad/acostad.github.io/blob/main/NewStudentOrientationAtCERN.pdf</a:t>
            </a:r>
            <a:r>
              <a:rPr lang="en-US" sz="2000" u="sng" dirty="0"/>
              <a:t> </a:t>
            </a:r>
            <a:endParaRPr lang="en-US" sz="18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346075" lvl="4" indent="-285750" eaLnBrk="1" hangingPunct="1">
              <a:lnSpc>
                <a:spcPct val="93000"/>
              </a:lnSpc>
              <a:spcBef>
                <a:spcPts val="0"/>
              </a:spcBef>
              <a:spcAft>
                <a:spcPts val="400"/>
              </a:spcAft>
              <a:buClr>
                <a:srgbClr val="800000"/>
              </a:buClr>
              <a:buSzPct val="90000"/>
              <a:buFont typeface="Wingdings" panose="05000000000000000000" pitchFamily="2" charset="2"/>
              <a:buChar char="r"/>
              <a:tabLst>
                <a:tab pos="57150" algn="l"/>
              </a:tabLst>
            </a:pPr>
            <a:r>
              <a:rPr lang="en-US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We have had successful, lively get-togethers of students </a:t>
            </a:r>
            <a:br>
              <a:rPr lang="en-US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</a:br>
            <a:r>
              <a:rPr lang="en-US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and young postdocs at CERN. 200+ at these parties.  </a:t>
            </a:r>
            <a:br>
              <a:rPr lang="en-US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</a:b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Speakers: Spokespeople, DG, </a:t>
            </a:r>
            <a:r>
              <a:rPr lang="en-US" sz="2400" b="1" dirty="0" err="1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Ombuds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key staff </a:t>
            </a:r>
          </a:p>
          <a:p>
            <a:pPr marL="627063" lvl="4" indent="-339725" eaLnBrk="1" hangingPunct="1">
              <a:lnSpc>
                <a:spcPct val="93000"/>
              </a:lnSpc>
              <a:spcBef>
                <a:spcPts val="0"/>
              </a:spcBef>
              <a:spcAft>
                <a:spcPts val="400"/>
              </a:spcAft>
              <a:buClr>
                <a:srgbClr val="800000"/>
              </a:buClr>
              <a:buFont typeface="Wingdings 3" panose="05040102010807070707" pitchFamily="18" charset="2"/>
              <a:buChar char="Æ"/>
            </a:pPr>
            <a:r>
              <a:rPr lang="en-US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Thanks to Steve Goldfarb  and Claire Lee </a:t>
            </a:r>
            <a:br>
              <a:rPr lang="en-US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</a:br>
            <a:r>
              <a:rPr lang="en-US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for our 2022 and 2023 parties</a:t>
            </a:r>
          </a:p>
          <a:p>
            <a:pPr marL="627063" lvl="4" indent="-339725" eaLnBrk="1" hangingPunct="1">
              <a:lnSpc>
                <a:spcPct val="93000"/>
              </a:lnSpc>
              <a:spcBef>
                <a:spcPts val="0"/>
              </a:spcBef>
              <a:spcAft>
                <a:spcPts val="400"/>
              </a:spcAft>
              <a:buClr>
                <a:srgbClr val="800000"/>
              </a:buClr>
              <a:buFont typeface="Wingdings 3" panose="05040102010807070707" pitchFamily="18" charset="2"/>
              <a:buChar char="Æ"/>
            </a:pPr>
            <a:r>
              <a:rPr lang="en-US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Also monthly coffees at R1</a:t>
            </a:r>
          </a:p>
          <a:p>
            <a:pPr marL="627063" lvl="4" indent="-339725" eaLnBrk="1" hangingPunct="1">
              <a:lnSpc>
                <a:spcPct val="93000"/>
              </a:lnSpc>
              <a:spcBef>
                <a:spcPts val="0"/>
              </a:spcBef>
              <a:spcAft>
                <a:spcPts val="400"/>
              </a:spcAft>
              <a:buClr>
                <a:srgbClr val="800000"/>
              </a:buClr>
              <a:buFont typeface="Wingdings 3" panose="05040102010807070707" pitchFamily="18" charset="2"/>
              <a:buChar char="Æ"/>
            </a:pPr>
            <a:r>
              <a:rPr lang="en-US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We plan more in 2024 </a:t>
            </a:r>
            <a:br>
              <a:rPr lang="en-US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</a:br>
            <a:r>
              <a:rPr lang="en-US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– Volunteer to help !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t="4595"/>
          <a:stretch/>
        </p:blipFill>
        <p:spPr>
          <a:xfrm>
            <a:off x="7772400" y="1176347"/>
            <a:ext cx="2006846" cy="1348937"/>
          </a:xfrm>
          <a:prstGeom prst="rect">
            <a:avLst/>
          </a:prstGeom>
          <a:ln w="22225">
            <a:solidFill>
              <a:srgbClr val="FFC000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lum bright="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998" y="5062547"/>
            <a:ext cx="4114802" cy="1626782"/>
          </a:xfrm>
          <a:prstGeom prst="rect">
            <a:avLst/>
          </a:prstGeom>
          <a:ln w="19050"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35547051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8159A-50F0-4D3E-D24B-581D1F6EFA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8600"/>
            <a:ext cx="990600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5773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548502"/>
            <a:ext cx="8839199" cy="670698"/>
          </a:xfrm>
        </p:spPr>
        <p:txBody>
          <a:bodyPr/>
          <a:lstStyle/>
          <a:p>
            <a:pPr eaLnBrk="1" hangingPunct="1"/>
            <a:r>
              <a:rPr lang="en-US" sz="2800" dirty="0"/>
              <a:t>US LUA </a:t>
            </a:r>
            <a:r>
              <a:rPr lang="en-US" sz="2800" dirty="0">
                <a:solidFill>
                  <a:srgbClr val="FFEE13"/>
                </a:solidFill>
              </a:rPr>
              <a:t>Activities (2): </a:t>
            </a:r>
            <a:r>
              <a:rPr lang="en-US" sz="2800" dirty="0"/>
              <a:t>Helping the US Community </a:t>
            </a:r>
            <a:r>
              <a:rPr lang="en-US" sz="2600" dirty="0"/>
              <a:t>Adapt to Work at CERN and Life in the Region</a:t>
            </a:r>
            <a:br>
              <a:rPr lang="en-US" sz="2600" dirty="0"/>
            </a:br>
            <a:r>
              <a:rPr lang="en-US" sz="2800" dirty="0">
                <a:solidFill>
                  <a:srgbClr val="FFEE13"/>
                </a:solidFill>
              </a:rPr>
              <a:t>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4890" y="1219200"/>
            <a:ext cx="9871110" cy="2189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SzPct val="90000"/>
              <a:buFont typeface="Wingdings" pitchFamily="2" charset="2"/>
              <a:buChar char="r"/>
              <a:defRPr sz="2800" b="1">
                <a:solidFill>
                  <a:srgbClr val="00006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SzPct val="90000"/>
              <a:buFont typeface="Wingdings 3" pitchFamily="18" charset="2"/>
              <a:buChar char="Æ"/>
              <a:defRPr sz="2400" b="1">
                <a:solidFill>
                  <a:srgbClr val="00006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Font typeface="Wingdings" pitchFamily="2" charset="2"/>
              <a:buChar char="r"/>
              <a:defRPr sz="2200" b="1">
                <a:solidFill>
                  <a:srgbClr val="000066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FF00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marL="344488" marR="0" lvl="2" indent="-344488" algn="l" defTabSz="914400" rtl="0" eaLnBrk="1" fontAlgn="base" latinLnBrk="0" hangingPunct="1">
              <a:lnSpc>
                <a:spcPct val="94000"/>
              </a:lnSpc>
              <a:spcBef>
                <a:spcPts val="0"/>
              </a:spcBef>
              <a:spcAft>
                <a:spcPts val="600"/>
              </a:spcAft>
              <a:buClr>
                <a:srgbClr val="800000"/>
              </a:buClr>
              <a:buSzTx/>
              <a:buFont typeface="Wingdings" pitchFamily="2" charset="2"/>
              <a:buChar char="r"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We help community members when and where needed to solve problems, and/or refer them to appropriate people to get help 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while respecting their privacy. </a:t>
            </a:r>
          </a:p>
          <a:p>
            <a:pPr marL="344488" marR="0" lvl="2" indent="-344488" algn="l" defTabSz="914400" rtl="0" eaLnBrk="1" fontAlgn="base" latinLnBrk="0" hangingPunct="1">
              <a:lnSpc>
                <a:spcPct val="94000"/>
              </a:lnSpc>
              <a:spcBef>
                <a:spcPts val="0"/>
              </a:spcBef>
              <a:spcAft>
                <a:spcPts val="600"/>
              </a:spcAft>
              <a:buClr>
                <a:srgbClr val="800000"/>
              </a:buClr>
              <a:buSzTx/>
              <a:buFont typeface="Wingdings" pitchFamily="2" charset="2"/>
              <a:buChar char="r"/>
              <a:tabLst/>
              <a:defRPr/>
            </a:pPr>
            <a:r>
              <a:rPr lang="en-US" dirty="0">
                <a:latin typeface="Helvetica"/>
              </a:rPr>
              <a:t>Recent issues: </a:t>
            </a:r>
          </a:p>
          <a:p>
            <a:pPr marL="801688" lvl="3" indent="-344488" eaLnBrk="1" hangingPunct="1">
              <a:lnSpc>
                <a:spcPct val="94000"/>
              </a:lnSpc>
              <a:spcBef>
                <a:spcPts val="0"/>
              </a:spcBef>
              <a:spcAft>
                <a:spcPts val="600"/>
              </a:spcAft>
              <a:buClr>
                <a:srgbClr val="800000"/>
              </a:buClr>
              <a:buFont typeface="Wingdings" pitchFamily="2" charset="2"/>
              <a:buChar char="r"/>
              <a:defRPr/>
            </a:pPr>
            <a:r>
              <a:rPr lang="en-US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Visa C requirements for &gt; 8 day stays; even just for shifts</a:t>
            </a:r>
          </a:p>
          <a:p>
            <a:pPr marL="801688" lvl="3" indent="-344488" eaLnBrk="1" hangingPunct="1">
              <a:lnSpc>
                <a:spcPct val="94000"/>
              </a:lnSpc>
              <a:spcBef>
                <a:spcPts val="0"/>
              </a:spcBef>
              <a:spcAft>
                <a:spcPts val="600"/>
              </a:spcAft>
              <a:buClr>
                <a:srgbClr val="800000"/>
              </a:buClr>
              <a:buFont typeface="Wingdings" pitchFamily="2" charset="2"/>
              <a:buChar char="r"/>
              <a:defRPr/>
            </a:pPr>
            <a:r>
              <a:rPr lang="en-US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Geneva hospitals not recognizing some US medical insurances</a:t>
            </a:r>
          </a:p>
          <a:p>
            <a:pPr marL="801688" lvl="3" indent="-344488" eaLnBrk="1" hangingPunct="1">
              <a:lnSpc>
                <a:spcPct val="94000"/>
              </a:lnSpc>
              <a:spcBef>
                <a:spcPts val="0"/>
              </a:spcBef>
              <a:spcAft>
                <a:spcPts val="600"/>
              </a:spcAft>
              <a:buClr>
                <a:srgbClr val="800000"/>
              </a:buClr>
              <a:buFont typeface="Wingdings" pitchFamily="2" charset="2"/>
              <a:buChar char="r"/>
              <a:defRPr/>
            </a:pPr>
            <a:r>
              <a:rPr lang="en-US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Allianz policy terms</a:t>
            </a:r>
          </a:p>
          <a:p>
            <a:pPr marL="801688" lvl="3" indent="-344488" eaLnBrk="1" hangingPunct="1">
              <a:lnSpc>
                <a:spcPct val="94000"/>
              </a:lnSpc>
              <a:spcBef>
                <a:spcPts val="0"/>
              </a:spcBef>
              <a:spcAft>
                <a:spcPts val="600"/>
              </a:spcAft>
              <a:buClr>
                <a:srgbClr val="800000"/>
              </a:buClr>
              <a:buFont typeface="Wingdings" pitchFamily="2" charset="2"/>
              <a:buChar char="r"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Helvetica"/>
              </a:rPr>
              <a:t>We have helped some graduate students first hand who were having problems, 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elvetica"/>
              </a:rPr>
              <a:t>and have worked with ACCU to improve the handling of such cases at CERN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Helvetica"/>
              <a:ea typeface="+mn-ea"/>
              <a:cs typeface="+mn-cs"/>
            </a:endParaRPr>
          </a:p>
          <a:p>
            <a:pPr marL="344488" marR="0" lvl="2" indent="-344488" algn="l" defTabSz="914400" rtl="0" eaLnBrk="1" fontAlgn="base" latinLnBrk="0" hangingPunct="1">
              <a:lnSpc>
                <a:spcPct val="94000"/>
              </a:lnSpc>
              <a:spcBef>
                <a:spcPts val="0"/>
              </a:spcBef>
              <a:spcAft>
                <a:spcPts val="600"/>
              </a:spcAft>
              <a:buClr>
                <a:srgbClr val="800000"/>
              </a:buClr>
              <a:buSzTx/>
              <a:buFont typeface="Wingdings" pitchFamily="2" charset="2"/>
              <a:buChar char="r"/>
              <a:tabLst/>
              <a:defRPr/>
            </a:pPr>
            <a:r>
              <a:rPr lang="en-US" dirty="0">
                <a:solidFill>
                  <a:srgbClr val="0000FF"/>
                </a:solidFill>
                <a:latin typeface="Helvetica"/>
              </a:rPr>
              <a:t>We met with the US Mission in Geneva. They are eager to help the US community at CERN across many fronts: policy issues, int’l relations, emergency personal help</a:t>
            </a:r>
          </a:p>
          <a:p>
            <a:pPr marL="344488" lvl="2" indent="-344488" eaLnBrk="1" hangingPunct="1">
              <a:lnSpc>
                <a:spcPct val="94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>
                <a:solidFill>
                  <a:srgbClr val="0000CC"/>
                </a:solidFill>
              </a:rPr>
              <a:t>A Young Volunteers' Group founded by Usha Malik met periodically with newcomers + other young people to answer their questions. </a:t>
            </a:r>
            <a:br>
              <a:rPr lang="en-US" dirty="0">
                <a:solidFill>
                  <a:srgbClr val="0000CC"/>
                </a:solidFill>
              </a:rPr>
            </a:br>
            <a:r>
              <a:rPr lang="en-US" dirty="0">
                <a:solidFill>
                  <a:srgbClr val="0000CC"/>
                </a:solidFill>
              </a:rPr>
              <a:t>We aim to revitalize it in 2024.</a:t>
            </a:r>
          </a:p>
          <a:p>
            <a:pPr marL="344488" marR="0" lvl="2" indent="-344488" algn="l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rgbClr val="800000"/>
              </a:buClr>
              <a:buSzTx/>
              <a:buFont typeface="Wingdings" pitchFamily="2" charset="2"/>
              <a:buChar char="r"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9334195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304800"/>
            <a:ext cx="8839199" cy="685800"/>
          </a:xfrm>
        </p:spPr>
        <p:txBody>
          <a:bodyPr/>
          <a:lstStyle/>
          <a:p>
            <a:pPr eaLnBrk="1" hangingPunct="1"/>
            <a:r>
              <a:rPr lang="en-US" dirty="0"/>
              <a:t>US LUA </a:t>
            </a:r>
            <a:r>
              <a:rPr lang="en-US" dirty="0">
                <a:solidFill>
                  <a:srgbClr val="FFEE13"/>
                </a:solidFill>
              </a:rPr>
              <a:t>Activities (3)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15161" y="1143000"/>
            <a:ext cx="9714638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SzPct val="90000"/>
              <a:buFont typeface="Wingdings" pitchFamily="2" charset="2"/>
              <a:buChar char="r"/>
              <a:defRPr sz="2800" b="1">
                <a:solidFill>
                  <a:srgbClr val="00006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SzPct val="90000"/>
              <a:buFont typeface="Wingdings 3" pitchFamily="18" charset="2"/>
              <a:buChar char="Æ"/>
              <a:defRPr sz="2400" b="1">
                <a:solidFill>
                  <a:srgbClr val="00006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Font typeface="Wingdings" pitchFamily="2" charset="2"/>
              <a:buChar char="r"/>
              <a:defRPr sz="2200" b="1">
                <a:solidFill>
                  <a:srgbClr val="000066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FF00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marL="288925" lvl="1" indent="-288925"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r"/>
            </a:pPr>
            <a:r>
              <a:rPr lang="en-US" sz="2100" kern="0" dirty="0">
                <a:solidFill>
                  <a:srgbClr val="800000"/>
                </a:solidFill>
              </a:rPr>
              <a:t>In 2015 we Launched Our Website </a:t>
            </a:r>
            <a:r>
              <a:rPr lang="en-US" sz="2100" kern="0" dirty="0">
                <a:solidFill>
                  <a:srgbClr val="0070C0"/>
                </a:solidFill>
                <a:hlinkClick r:id="rId3"/>
              </a:rPr>
              <a:t>www.uslua.org</a:t>
            </a:r>
            <a:r>
              <a:rPr lang="en-US" sz="2100" kern="0" dirty="0">
                <a:solidFill>
                  <a:srgbClr val="0070C0"/>
                </a:solidFill>
              </a:rPr>
              <a:t>:</a:t>
            </a:r>
          </a:p>
          <a:p>
            <a:pPr marL="688975" lvl="2" indent="-288925"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sz="2100" dirty="0">
                <a:solidFill>
                  <a:srgbClr val="302B95"/>
                </a:solidFill>
              </a:rPr>
              <a:t>Thanks to </a:t>
            </a:r>
            <a:r>
              <a:rPr lang="en-US" sz="2100" dirty="0" err="1">
                <a:solidFill>
                  <a:srgbClr val="302B95"/>
                </a:solidFill>
              </a:rPr>
              <a:t>Tulika</a:t>
            </a:r>
            <a:r>
              <a:rPr lang="en-US" sz="2100" dirty="0">
                <a:solidFill>
                  <a:srgbClr val="302B95"/>
                </a:solidFill>
              </a:rPr>
              <a:t> Bose, Gordon Watts; Jane </a:t>
            </a:r>
            <a:r>
              <a:rPr lang="en-US" sz="2100" dirty="0" err="1">
                <a:solidFill>
                  <a:srgbClr val="302B95"/>
                </a:solidFill>
              </a:rPr>
              <a:t>Nachtman</a:t>
            </a:r>
            <a:r>
              <a:rPr lang="en-US" sz="2100" dirty="0">
                <a:solidFill>
                  <a:srgbClr val="302B95"/>
                </a:solidFill>
              </a:rPr>
              <a:t>, Darin Acosta; David Miller, Toyoko </a:t>
            </a:r>
            <a:r>
              <a:rPr lang="en-US" sz="2100" dirty="0" err="1">
                <a:solidFill>
                  <a:srgbClr val="302B95"/>
                </a:solidFill>
              </a:rPr>
              <a:t>Orimoto</a:t>
            </a:r>
            <a:r>
              <a:rPr lang="en-US" sz="2100" dirty="0">
                <a:solidFill>
                  <a:srgbClr val="302B95"/>
                </a:solidFill>
              </a:rPr>
              <a:t>; </a:t>
            </a:r>
            <a:r>
              <a:rPr lang="en-US" sz="2100" dirty="0" err="1">
                <a:solidFill>
                  <a:srgbClr val="302B95"/>
                </a:solidFill>
              </a:rPr>
              <a:t>Jannicke</a:t>
            </a:r>
            <a:r>
              <a:rPr lang="en-US" sz="2100" dirty="0">
                <a:solidFill>
                  <a:srgbClr val="302B95"/>
                </a:solidFill>
              </a:rPr>
              <a:t> Pearkes, Daniel Takaki</a:t>
            </a:r>
          </a:p>
          <a:p>
            <a:pPr marL="688975" lvl="2" indent="-288925"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sz="2100" dirty="0">
                <a:solidFill>
                  <a:srgbClr val="302B95"/>
                </a:solidFill>
              </a:rPr>
              <a:t>Links to Useful Information: New Student Orientation Guide, </a:t>
            </a:r>
            <a:br>
              <a:rPr lang="en-US" sz="2100" dirty="0">
                <a:solidFill>
                  <a:srgbClr val="302B95"/>
                </a:solidFill>
              </a:rPr>
            </a:br>
            <a:r>
              <a:rPr lang="en-US" sz="2100" dirty="0">
                <a:solidFill>
                  <a:srgbClr val="302B95"/>
                </a:solidFill>
              </a:rPr>
              <a:t>Newcomers Guides, US ATLAS and US CMS Wikis</a:t>
            </a:r>
            <a:endParaRPr lang="en-US" sz="2100" kern="0" dirty="0">
              <a:solidFill>
                <a:srgbClr val="0000CC"/>
              </a:solidFill>
            </a:endParaRPr>
          </a:p>
          <a:p>
            <a:pPr marL="173038" lvl="1" indent="-346075" eaLnBrk="1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r"/>
            </a:pPr>
            <a:r>
              <a:rPr lang="en-US" sz="2100" kern="0" dirty="0">
                <a:solidFill>
                  <a:srgbClr val="800000"/>
                </a:solidFill>
              </a:rPr>
              <a:t>Outreach about the LHC Program </a:t>
            </a:r>
          </a:p>
          <a:p>
            <a:pPr marL="746125" lvl="2" indent="-342900"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sz="2100" kern="0" dirty="0">
                <a:solidFill>
                  <a:srgbClr val="0000CC"/>
                </a:solidFill>
              </a:rPr>
              <a:t>At National Events (more follows); During VIP Visits to CERN </a:t>
            </a:r>
          </a:p>
          <a:p>
            <a:pPr marL="746125" lvl="2" indent="-342900"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sz="2100" kern="0" dirty="0">
                <a:solidFill>
                  <a:srgbClr val="302B95"/>
                </a:solidFill>
              </a:rPr>
              <a:t>Working actively with the US LHC Ops Program, </a:t>
            </a:r>
            <a:br>
              <a:rPr lang="en-US" sz="2100" kern="0" dirty="0">
                <a:solidFill>
                  <a:srgbClr val="302B95"/>
                </a:solidFill>
              </a:rPr>
            </a:br>
            <a:r>
              <a:rPr lang="en-US" sz="2100" kern="0" dirty="0">
                <a:solidFill>
                  <a:srgbClr val="302B95"/>
                </a:solidFill>
              </a:rPr>
              <a:t> US LHC Communications (Sarah Charley) </a:t>
            </a:r>
          </a:p>
          <a:p>
            <a:pPr marL="342900" lvl="1" indent="-342900" eaLnBrk="1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r"/>
            </a:pPr>
            <a:r>
              <a:rPr lang="en-US" sz="2100" kern="0" dirty="0">
                <a:solidFill>
                  <a:srgbClr val="800000"/>
                </a:solidFill>
              </a:rPr>
              <a:t>Media Training: </a:t>
            </a:r>
            <a:r>
              <a:rPr lang="en-US" sz="2100" kern="0" dirty="0"/>
              <a:t>how to talk to Congress, the public, media</a:t>
            </a:r>
          </a:p>
          <a:p>
            <a:pPr marL="0" lvl="1" indent="0" eaLnBrk="1" hangingPunct="1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100" kern="0" dirty="0">
                <a:solidFill>
                  <a:srgbClr val="0000CC"/>
                </a:solidFill>
              </a:rPr>
              <a:t>    Thanks to Sarah Charley: Sessions are available on request;</a:t>
            </a:r>
            <a:br>
              <a:rPr lang="en-US" sz="2100" kern="0" dirty="0">
                <a:solidFill>
                  <a:srgbClr val="0000CC"/>
                </a:solidFill>
              </a:rPr>
            </a:br>
            <a:r>
              <a:rPr lang="en-US" sz="2100" kern="0" dirty="0">
                <a:solidFill>
                  <a:srgbClr val="0000CC"/>
                </a:solidFill>
              </a:rPr>
              <a:t>        typically at CERN in Fall and Winter; </a:t>
            </a:r>
          </a:p>
          <a:p>
            <a:pPr marL="0" lvl="1" indent="0" eaLnBrk="1" hangingPunct="1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100" i="1" kern="0" dirty="0">
                <a:solidFill>
                  <a:srgbClr val="0000CC"/>
                </a:solidFill>
              </a:rPr>
              <a:t>     These are useful </a:t>
            </a:r>
            <a:r>
              <a:rPr lang="en-US" sz="2100" kern="0" dirty="0">
                <a:solidFill>
                  <a:srgbClr val="302B95"/>
                </a:solidFill>
              </a:rPr>
              <a:t>for the Annual DC Trip, and on other occasions</a:t>
            </a:r>
          </a:p>
          <a:p>
            <a:pPr marL="346075" lvl="1" indent="-342900" eaLnBrk="1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r"/>
            </a:pPr>
            <a:r>
              <a:rPr lang="en-US" sz="2100" kern="0" dirty="0">
                <a:solidFill>
                  <a:srgbClr val="800000"/>
                </a:solidFill>
              </a:rPr>
              <a:t>Plan: Partial support for young people going to conferences,</a:t>
            </a:r>
            <a:br>
              <a:rPr lang="en-US" sz="2100" kern="0" dirty="0">
                <a:solidFill>
                  <a:srgbClr val="800000"/>
                </a:solidFill>
              </a:rPr>
            </a:br>
            <a:r>
              <a:rPr lang="en-US" sz="2100" kern="0" dirty="0">
                <a:solidFill>
                  <a:srgbClr val="0000CC"/>
                </a:solidFill>
              </a:rPr>
              <a:t>including in other fields – on a pilot basis in 2024</a:t>
            </a:r>
            <a:endParaRPr lang="en-US" sz="2100" i="1" kern="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3769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154883"/>
            <a:ext cx="4953000" cy="50173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8967" y="1161372"/>
            <a:ext cx="4464749" cy="5188894"/>
          </a:xfrm>
          <a:prstGeom prst="rect">
            <a:avLst/>
          </a:prstGeom>
          <a:ln w="15875">
            <a:solidFill>
              <a:srgbClr val="FFE422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/>
          <a:srcRect t="34780"/>
          <a:stretch/>
        </p:blipFill>
        <p:spPr>
          <a:xfrm>
            <a:off x="5364402" y="231423"/>
            <a:ext cx="4465397" cy="911578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sp>
        <p:nvSpPr>
          <p:cNvPr id="9" name="Rectangle 8"/>
          <p:cNvSpPr/>
          <p:nvPr/>
        </p:nvSpPr>
        <p:spPr>
          <a:xfrm>
            <a:off x="8455383" y="783059"/>
            <a:ext cx="1374415" cy="369332"/>
          </a:xfrm>
          <a:prstGeom prst="rect">
            <a:avLst/>
          </a:prstGeom>
          <a:solidFill>
            <a:srgbClr val="000066"/>
          </a:solidFill>
          <a:ln w="25400">
            <a:solidFill>
              <a:srgbClr val="FFEA13"/>
            </a:solidFill>
          </a:ln>
        </p:spPr>
        <p:txBody>
          <a:bodyPr wrap="square" lIns="0" r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Darin Acosta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71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19200" y="352403"/>
            <a:ext cx="3886200" cy="666794"/>
          </a:xfrm>
          <a:prstGeom prst="rect">
            <a:avLst/>
          </a:prstGeom>
          <a:solidFill>
            <a:srgbClr val="000066"/>
          </a:solidFill>
          <a:ln w="25400">
            <a:solidFill>
              <a:srgbClr val="FFEA13"/>
            </a:solidFill>
          </a:ln>
        </p:spPr>
        <p:txBody>
          <a:bodyPr wrap="square" lIns="0" rIns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Visit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6"/>
              </a:rPr>
              <a:t>www.uslua.org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71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68872" y="3581400"/>
            <a:ext cx="2048231" cy="924647"/>
          </a:xfrm>
          <a:prstGeom prst="rect">
            <a:avLst/>
          </a:prstGeom>
          <a:solidFill>
            <a:schemeClr val="bg1"/>
          </a:solidFill>
          <a:ln w="31750">
            <a:solidFill>
              <a:srgbClr val="0000CC"/>
            </a:solidFill>
          </a:ln>
        </p:spPr>
        <p:txBody>
          <a:bodyPr wrap="square">
            <a:noAutofit/>
          </a:bodyPr>
          <a:lstStyle/>
          <a:p>
            <a:pPr marL="0" marR="0" lvl="2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A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Clear and comprehensive, with photos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000A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A69F78-C2FA-0436-292E-64F0D29337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56093" y="4572000"/>
            <a:ext cx="2111592" cy="16002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B0D9F82-D0C7-EE54-227A-87D5B3C519B0}"/>
              </a:ext>
            </a:extLst>
          </p:cNvPr>
          <p:cNvSpPr txBox="1"/>
          <p:nvPr/>
        </p:nvSpPr>
        <p:spPr>
          <a:xfrm>
            <a:off x="495300" y="6457300"/>
            <a:ext cx="92202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0099"/>
                </a:solidFill>
              </a:rPr>
              <a:t>https://github.com/acostad/acostad.github.io/blob/main/NewStudentOrientationAtCERN.pdf</a:t>
            </a:r>
          </a:p>
        </p:txBody>
      </p:sp>
    </p:spTree>
    <p:extLst>
      <p:ext uri="{BB962C8B-B14F-4D97-AF65-F5344CB8AC3E}">
        <p14:creationId xmlns:p14="http://schemas.microsoft.com/office/powerpoint/2010/main" val="19193315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987" name="Rectangle 3"/>
          <p:cNvSpPr>
            <a:spLocks noChangeArrowheads="1"/>
          </p:cNvSpPr>
          <p:nvPr/>
        </p:nvSpPr>
        <p:spPr bwMode="auto">
          <a:xfrm>
            <a:off x="6793624" y="30090"/>
            <a:ext cx="3057441" cy="6827910"/>
          </a:xfrm>
          <a:prstGeom prst="rect">
            <a:avLst/>
          </a:prstGeom>
          <a:solidFill>
            <a:srgbClr val="FFFFD9"/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/>
          <a:lstStyle/>
          <a:p>
            <a:pPr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tabLst>
                <a:tab pos="0" algn="l"/>
              </a:tabLst>
            </a:pPr>
            <a:r>
              <a:rPr lang="en-US" sz="2400" b="1" u="sng" dirty="0">
                <a:solidFill>
                  <a:srgbClr val="000099"/>
                </a:solidFill>
              </a:rPr>
              <a:t>Newcomers Guide</a:t>
            </a:r>
          </a:p>
          <a:p>
            <a:pPr algn="ctr" fontAlgn="base">
              <a:lnSpc>
                <a:spcPct val="85000"/>
              </a:lnSpc>
              <a:buFont typeface="Arial" pitchFamily="34" charset="0"/>
              <a:buNone/>
              <a:tabLst>
                <a:tab pos="0" algn="l"/>
              </a:tabLst>
            </a:pPr>
            <a:r>
              <a:rPr lang="en-US" b="1" dirty="0">
                <a:solidFill>
                  <a:srgbClr val="000064"/>
                </a:solidFill>
              </a:rPr>
              <a:t>How to Survive </a:t>
            </a:r>
            <a:br>
              <a:rPr lang="en-US" b="1" dirty="0">
                <a:solidFill>
                  <a:srgbClr val="000064"/>
                </a:solidFill>
              </a:rPr>
            </a:br>
            <a:r>
              <a:rPr lang="en-US" b="1" dirty="0">
                <a:solidFill>
                  <a:srgbClr val="000064"/>
                </a:solidFill>
              </a:rPr>
              <a:t>and Thrive</a:t>
            </a:r>
            <a:endParaRPr lang="en-US" sz="1600" b="1" dirty="0">
              <a:solidFill>
                <a:srgbClr val="000064"/>
              </a:solidFill>
            </a:endParaRPr>
          </a:p>
          <a:p>
            <a:pPr marL="404813" indent="-342900" fontAlgn="base">
              <a:lnSpc>
                <a:spcPct val="85000"/>
              </a:lnSpc>
              <a:buClr>
                <a:srgbClr val="800000"/>
              </a:buClr>
              <a:buSzPct val="90000"/>
              <a:buFont typeface="Wingdings 3" pitchFamily="18" charset="2"/>
              <a:buChar char="Æ"/>
              <a:tabLst>
                <a:tab pos="0" algn="l"/>
              </a:tabLst>
            </a:pPr>
            <a:r>
              <a:rPr lang="en-US" sz="1600" b="1" dirty="0">
                <a:solidFill>
                  <a:srgbClr val="800000"/>
                </a:solidFill>
              </a:rPr>
              <a:t> </a:t>
            </a:r>
            <a:r>
              <a:rPr lang="en-US" b="1" dirty="0">
                <a:solidFill>
                  <a:srgbClr val="000064"/>
                </a:solidFill>
              </a:rPr>
              <a:t>At CERN</a:t>
            </a:r>
          </a:p>
          <a:p>
            <a:pPr marL="404813" indent="-342900" fontAlgn="base">
              <a:lnSpc>
                <a:spcPct val="85000"/>
              </a:lnSpc>
              <a:buClr>
                <a:srgbClr val="800000"/>
              </a:buClr>
              <a:buSzPct val="90000"/>
              <a:buFont typeface="Wingdings 3" pitchFamily="18" charset="2"/>
              <a:buChar char="Æ"/>
              <a:tabLst>
                <a:tab pos="0" algn="l"/>
              </a:tabLst>
            </a:pPr>
            <a:r>
              <a:rPr lang="en-US" b="1" dirty="0">
                <a:solidFill>
                  <a:srgbClr val="000064"/>
                </a:solidFill>
              </a:rPr>
              <a:t> In Switzerland</a:t>
            </a:r>
          </a:p>
          <a:p>
            <a:pPr marL="404813" indent="-342900" fontAlgn="base">
              <a:lnSpc>
                <a:spcPct val="85000"/>
              </a:lnSpc>
              <a:buClr>
                <a:srgbClr val="800000"/>
              </a:buClr>
              <a:buSzPct val="90000"/>
              <a:buFont typeface="Wingdings 3" pitchFamily="18" charset="2"/>
              <a:buChar char="Æ"/>
              <a:tabLst>
                <a:tab pos="0" algn="l"/>
              </a:tabLst>
            </a:pPr>
            <a:r>
              <a:rPr lang="en-US" b="1" dirty="0">
                <a:solidFill>
                  <a:srgbClr val="000064"/>
                </a:solidFill>
              </a:rPr>
              <a:t> In France</a:t>
            </a:r>
            <a:br>
              <a:rPr lang="en-US" sz="1100" b="1" dirty="0">
                <a:solidFill>
                  <a:srgbClr val="000064"/>
                </a:solidFill>
              </a:rPr>
            </a:br>
            <a:endParaRPr lang="en-US" sz="1200" b="1" dirty="0">
              <a:solidFill>
                <a:srgbClr val="000064"/>
              </a:solidFill>
            </a:endParaRPr>
          </a:p>
          <a:p>
            <a:pPr marL="404813" indent="-342900" fontAlgn="base">
              <a:lnSpc>
                <a:spcPct val="88000"/>
              </a:lnSpc>
              <a:buClr>
                <a:srgbClr val="800000"/>
              </a:buClr>
              <a:buSzPct val="90000"/>
              <a:buFont typeface="Wingdings" panose="05000000000000000000" pitchFamily="2" charset="2"/>
              <a:buChar char="r"/>
              <a:tabLst>
                <a:tab pos="0" algn="l"/>
              </a:tabLst>
            </a:pPr>
            <a:r>
              <a:rPr lang="en-US" b="1" dirty="0">
                <a:solidFill>
                  <a:srgbClr val="000083"/>
                </a:solidFill>
              </a:rPr>
              <a:t>Visas, permits</a:t>
            </a:r>
          </a:p>
          <a:p>
            <a:pPr marL="404813" indent="-342900" fontAlgn="base">
              <a:lnSpc>
                <a:spcPct val="88000"/>
              </a:lnSpc>
              <a:buClr>
                <a:srgbClr val="800000"/>
              </a:buClr>
              <a:buSzPct val="90000"/>
              <a:buFont typeface="Wingdings" panose="05000000000000000000" pitchFamily="2" charset="2"/>
              <a:buChar char="r"/>
              <a:tabLst>
                <a:tab pos="0" algn="l"/>
              </a:tabLst>
            </a:pPr>
            <a:r>
              <a:rPr lang="en-US" b="1" dirty="0">
                <a:solidFill>
                  <a:srgbClr val="000083"/>
                </a:solidFill>
              </a:rPr>
              <a:t>Health (Insurance,</a:t>
            </a:r>
            <a:br>
              <a:rPr lang="en-US" b="1" dirty="0">
                <a:solidFill>
                  <a:srgbClr val="000083"/>
                </a:solidFill>
              </a:rPr>
            </a:br>
            <a:r>
              <a:rPr lang="en-US" b="1" dirty="0">
                <a:solidFill>
                  <a:srgbClr val="000083"/>
                </a:solidFill>
              </a:rPr>
              <a:t>Emergency Contacts)</a:t>
            </a:r>
          </a:p>
          <a:p>
            <a:pPr marL="404813" indent="-342900" fontAlgn="base">
              <a:lnSpc>
                <a:spcPct val="88000"/>
              </a:lnSpc>
              <a:buClr>
                <a:srgbClr val="800000"/>
              </a:buClr>
              <a:buSzPct val="90000"/>
              <a:buFont typeface="Wingdings" panose="05000000000000000000" pitchFamily="2" charset="2"/>
              <a:buChar char="r"/>
              <a:tabLst>
                <a:tab pos="0" algn="l"/>
              </a:tabLst>
            </a:pPr>
            <a:r>
              <a:rPr lang="en-US" b="1" dirty="0">
                <a:solidFill>
                  <a:srgbClr val="000083"/>
                </a:solidFill>
              </a:rPr>
              <a:t>Getting a Bank Acct. </a:t>
            </a:r>
          </a:p>
          <a:p>
            <a:pPr marL="404813" indent="-342900" fontAlgn="base">
              <a:lnSpc>
                <a:spcPct val="88000"/>
              </a:lnSpc>
              <a:buClr>
                <a:srgbClr val="800000"/>
              </a:buClr>
              <a:buSzPct val="90000"/>
              <a:buFont typeface="Wingdings" panose="05000000000000000000" pitchFamily="2" charset="2"/>
              <a:buChar char="r"/>
              <a:tabLst>
                <a:tab pos="0" algn="l"/>
              </a:tabLst>
            </a:pPr>
            <a:r>
              <a:rPr lang="en-US" b="1" dirty="0">
                <a:solidFill>
                  <a:srgbClr val="000083"/>
                </a:solidFill>
              </a:rPr>
              <a:t>Exchange Rates</a:t>
            </a:r>
          </a:p>
          <a:p>
            <a:pPr marL="404813" indent="-342900" fontAlgn="base">
              <a:lnSpc>
                <a:spcPct val="88000"/>
              </a:lnSpc>
              <a:buClr>
                <a:srgbClr val="800000"/>
              </a:buClr>
              <a:buSzPct val="90000"/>
              <a:buFont typeface="Wingdings" panose="05000000000000000000" pitchFamily="2" charset="2"/>
              <a:buChar char="r"/>
              <a:tabLst>
                <a:tab pos="0" algn="l"/>
              </a:tabLst>
            </a:pPr>
            <a:r>
              <a:rPr lang="en-US" b="1" dirty="0">
                <a:solidFill>
                  <a:srgbClr val="000083"/>
                </a:solidFill>
              </a:rPr>
              <a:t>Finances &amp; Jobs</a:t>
            </a:r>
          </a:p>
          <a:p>
            <a:pPr marL="404813" indent="-342900" fontAlgn="base">
              <a:lnSpc>
                <a:spcPct val="88000"/>
              </a:lnSpc>
              <a:buClr>
                <a:srgbClr val="800000"/>
              </a:buClr>
              <a:buSzPct val="90000"/>
              <a:buFont typeface="Wingdings" panose="05000000000000000000" pitchFamily="2" charset="2"/>
              <a:buChar char="r"/>
              <a:tabLst>
                <a:tab pos="0" algn="l"/>
              </a:tabLst>
            </a:pPr>
            <a:r>
              <a:rPr lang="en-US" b="1" dirty="0">
                <a:solidFill>
                  <a:srgbClr val="000083"/>
                </a:solidFill>
              </a:rPr>
              <a:t>Taxes</a:t>
            </a:r>
          </a:p>
          <a:p>
            <a:pPr marL="404813" indent="-342900" fontAlgn="base">
              <a:lnSpc>
                <a:spcPct val="88000"/>
              </a:lnSpc>
              <a:buClr>
                <a:srgbClr val="800000"/>
              </a:buClr>
              <a:buSzPct val="90000"/>
              <a:buFont typeface="Wingdings" panose="05000000000000000000" pitchFamily="2" charset="2"/>
              <a:buChar char="r"/>
              <a:tabLst>
                <a:tab pos="0" algn="l"/>
              </a:tabLst>
            </a:pPr>
            <a:r>
              <a:rPr lang="en-US" b="1" dirty="0">
                <a:solidFill>
                  <a:srgbClr val="000083"/>
                </a:solidFill>
              </a:rPr>
              <a:t>Childcare</a:t>
            </a:r>
          </a:p>
          <a:p>
            <a:pPr marL="404813" indent="-342900" fontAlgn="base">
              <a:lnSpc>
                <a:spcPct val="88000"/>
              </a:lnSpc>
              <a:buClr>
                <a:srgbClr val="800000"/>
              </a:buClr>
              <a:buSzPct val="90000"/>
              <a:buFont typeface="Wingdings" panose="05000000000000000000" pitchFamily="2" charset="2"/>
              <a:buChar char="r"/>
              <a:tabLst>
                <a:tab pos="0" algn="l"/>
              </a:tabLst>
            </a:pPr>
            <a:r>
              <a:rPr lang="en-US" b="1" dirty="0">
                <a:solidFill>
                  <a:srgbClr val="000083"/>
                </a:solidFill>
              </a:rPr>
              <a:t>Finding Housing</a:t>
            </a:r>
          </a:p>
          <a:p>
            <a:pPr marL="404813" indent="-342900" fontAlgn="base">
              <a:lnSpc>
                <a:spcPct val="88000"/>
              </a:lnSpc>
              <a:buClr>
                <a:srgbClr val="800000"/>
              </a:buClr>
              <a:buSzPct val="90000"/>
              <a:buFont typeface="Wingdings" panose="05000000000000000000" pitchFamily="2" charset="2"/>
              <a:buChar char="r"/>
              <a:tabLst>
                <a:tab pos="0" algn="l"/>
              </a:tabLst>
            </a:pPr>
            <a:r>
              <a:rPr lang="en-US" b="1" dirty="0">
                <a:solidFill>
                  <a:srgbClr val="000083"/>
                </a:solidFill>
              </a:rPr>
              <a:t>Internet, Telephone</a:t>
            </a:r>
          </a:p>
          <a:p>
            <a:pPr marL="404813" indent="-342900" fontAlgn="base">
              <a:lnSpc>
                <a:spcPct val="88000"/>
              </a:lnSpc>
              <a:buClr>
                <a:srgbClr val="800000"/>
              </a:buClr>
              <a:buSzPct val="90000"/>
              <a:buFont typeface="Wingdings" panose="05000000000000000000" pitchFamily="2" charset="2"/>
              <a:buChar char="r"/>
              <a:tabLst>
                <a:tab pos="0" algn="l"/>
              </a:tabLst>
            </a:pPr>
            <a:r>
              <a:rPr lang="en-US" b="1" dirty="0">
                <a:solidFill>
                  <a:srgbClr val="000083"/>
                </a:solidFill>
              </a:rPr>
              <a:t>Schools</a:t>
            </a:r>
          </a:p>
          <a:p>
            <a:pPr marL="404813" indent="-342900" fontAlgn="base">
              <a:lnSpc>
                <a:spcPct val="88000"/>
              </a:lnSpc>
              <a:buClr>
                <a:srgbClr val="800000"/>
              </a:buClr>
              <a:buSzPct val="90000"/>
              <a:buFont typeface="Wingdings" panose="05000000000000000000" pitchFamily="2" charset="2"/>
              <a:buChar char="r"/>
              <a:tabLst>
                <a:tab pos="0" algn="l"/>
              </a:tabLst>
            </a:pPr>
            <a:r>
              <a:rPr lang="en-US" b="1" dirty="0">
                <a:solidFill>
                  <a:srgbClr val="000083"/>
                </a:solidFill>
              </a:rPr>
              <a:t>Buying a Car</a:t>
            </a:r>
          </a:p>
          <a:p>
            <a:pPr marL="404813" indent="-342900" fontAlgn="base">
              <a:lnSpc>
                <a:spcPct val="88000"/>
              </a:lnSpc>
              <a:buClr>
                <a:srgbClr val="800000"/>
              </a:buClr>
              <a:buSzPct val="90000"/>
              <a:buFont typeface="Wingdings" panose="05000000000000000000" pitchFamily="2" charset="2"/>
              <a:buChar char="r"/>
              <a:tabLst>
                <a:tab pos="0" algn="l"/>
              </a:tabLst>
            </a:pPr>
            <a:r>
              <a:rPr lang="en-US" b="1" dirty="0">
                <a:solidFill>
                  <a:srgbClr val="000083"/>
                </a:solidFill>
              </a:rPr>
              <a:t>Shopping</a:t>
            </a:r>
          </a:p>
          <a:p>
            <a:pPr marL="404813" indent="-342900" fontAlgn="base">
              <a:lnSpc>
                <a:spcPct val="88000"/>
              </a:lnSpc>
              <a:buClr>
                <a:srgbClr val="800000"/>
              </a:buClr>
              <a:buSzPct val="90000"/>
              <a:buFont typeface="Wingdings" panose="05000000000000000000" pitchFamily="2" charset="2"/>
              <a:buChar char="r"/>
              <a:tabLst>
                <a:tab pos="0" algn="l"/>
              </a:tabLst>
            </a:pPr>
            <a:r>
              <a:rPr lang="en-US" b="1" dirty="0">
                <a:solidFill>
                  <a:srgbClr val="000083"/>
                </a:solidFill>
              </a:rPr>
              <a:t>Transport, Mobility</a:t>
            </a:r>
          </a:p>
          <a:p>
            <a:pPr marL="61913" fontAlgn="base">
              <a:lnSpc>
                <a:spcPct val="88000"/>
              </a:lnSpc>
              <a:buClr>
                <a:srgbClr val="800000"/>
              </a:buClr>
              <a:buSzPct val="90000"/>
              <a:tabLst>
                <a:tab pos="0" algn="l"/>
              </a:tabLst>
            </a:pPr>
            <a:endParaRPr lang="en-US" b="1" dirty="0">
              <a:solidFill>
                <a:srgbClr val="000083"/>
              </a:solidFill>
            </a:endParaRPr>
          </a:p>
          <a:p>
            <a:pPr marL="404813" indent="-342900" fontAlgn="base">
              <a:lnSpc>
                <a:spcPct val="88000"/>
              </a:lnSpc>
              <a:buClr>
                <a:srgbClr val="800000"/>
              </a:buClr>
              <a:buSzPct val="90000"/>
              <a:buFont typeface="Wingdings" panose="05000000000000000000" pitchFamily="2" charset="2"/>
              <a:buChar char="r"/>
              <a:tabLst>
                <a:tab pos="0" algn="l"/>
              </a:tabLst>
            </a:pPr>
            <a:r>
              <a:rPr lang="en-US" b="1" dirty="0">
                <a:solidFill>
                  <a:srgbClr val="000083"/>
                </a:solidFill>
              </a:rPr>
              <a:t>Learning French</a:t>
            </a:r>
          </a:p>
          <a:p>
            <a:pPr marL="404813" indent="-342900" fontAlgn="base">
              <a:lnSpc>
                <a:spcPct val="88000"/>
              </a:lnSpc>
              <a:spcAft>
                <a:spcPts val="300"/>
              </a:spcAft>
              <a:buClr>
                <a:srgbClr val="800000"/>
              </a:buClr>
              <a:buSzPct val="90000"/>
              <a:buFont typeface="Wingdings" panose="05000000000000000000" pitchFamily="2" charset="2"/>
              <a:buChar char="r"/>
              <a:tabLst>
                <a:tab pos="0" algn="l"/>
              </a:tabLst>
            </a:pPr>
            <a:r>
              <a:rPr lang="en-US" b="1" dirty="0">
                <a:solidFill>
                  <a:srgbClr val="000083"/>
                </a:solidFill>
              </a:rPr>
              <a:t>Culture, Dining</a:t>
            </a:r>
          </a:p>
          <a:p>
            <a:pPr marL="404813" indent="-342900" fontAlgn="base">
              <a:lnSpc>
                <a:spcPct val="88000"/>
              </a:lnSpc>
              <a:spcAft>
                <a:spcPts val="300"/>
              </a:spcAft>
              <a:buClr>
                <a:srgbClr val="800000"/>
              </a:buClr>
              <a:buSzPct val="90000"/>
              <a:buFont typeface="Wingdings" panose="05000000000000000000" pitchFamily="2" charset="2"/>
              <a:buChar char="r"/>
              <a:tabLst>
                <a:tab pos="0" algn="l"/>
              </a:tabLst>
            </a:pPr>
            <a:r>
              <a:rPr lang="en-US" b="1" dirty="0">
                <a:solidFill>
                  <a:srgbClr val="000083"/>
                </a:solidFill>
              </a:rPr>
              <a:t>Current Events</a:t>
            </a:r>
          </a:p>
          <a:p>
            <a:pPr marL="404813" indent="-342900" fontAlgn="base">
              <a:lnSpc>
                <a:spcPct val="88000"/>
              </a:lnSpc>
              <a:spcAft>
                <a:spcPts val="300"/>
              </a:spcAft>
              <a:buClr>
                <a:srgbClr val="800000"/>
              </a:buClr>
              <a:buSzPct val="90000"/>
              <a:buFont typeface="Wingdings" panose="05000000000000000000" pitchFamily="2" charset="2"/>
              <a:buChar char="r"/>
              <a:tabLst>
                <a:tab pos="0" algn="l"/>
              </a:tabLst>
            </a:pPr>
            <a:r>
              <a:rPr lang="en-US" b="1" dirty="0">
                <a:solidFill>
                  <a:srgbClr val="000083"/>
                </a:solidFill>
              </a:rPr>
              <a:t>For Kids</a:t>
            </a:r>
          </a:p>
          <a:p>
            <a:pPr marL="404813" indent="-342900" fontAlgn="base">
              <a:lnSpc>
                <a:spcPct val="88000"/>
              </a:lnSpc>
              <a:spcAft>
                <a:spcPts val="300"/>
              </a:spcAft>
              <a:buClr>
                <a:srgbClr val="800000"/>
              </a:buClr>
              <a:buSzPct val="90000"/>
              <a:buFont typeface="Wingdings" panose="05000000000000000000" pitchFamily="2" charset="2"/>
              <a:buChar char="r"/>
              <a:tabLst>
                <a:tab pos="0" algn="l"/>
              </a:tabLst>
            </a:pPr>
            <a:r>
              <a:rPr lang="en-US" b="1" i="1" dirty="0">
                <a:solidFill>
                  <a:srgbClr val="0000CC"/>
                </a:solidFill>
              </a:rPr>
              <a:t>The Whole Experience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295399" y="22"/>
            <a:ext cx="5512073" cy="775732"/>
          </a:xfrm>
          <a:prstGeom prst="rect">
            <a:avLst/>
          </a:prstGeom>
          <a:solidFill>
            <a:srgbClr val="000064"/>
          </a:solidFill>
          <a:ln w="22225">
            <a:solidFill>
              <a:srgbClr val="FFC000"/>
            </a:solidFill>
            <a:miter lim="800000"/>
            <a:headEnd/>
            <a:tailEnd/>
          </a:ln>
        </p:spPr>
        <p:txBody>
          <a:bodyPr wrap="square" anchor="ctr" anchorCtr="1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Newcomers Guides</a:t>
            </a:r>
            <a:endParaRPr lang="en-US" sz="3200" b="1" dirty="0">
              <a:solidFill>
                <a:srgbClr val="CC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95399" y="793612"/>
            <a:ext cx="5512073" cy="338554"/>
          </a:xfrm>
          <a:prstGeom prst="rect">
            <a:avLst/>
          </a:prstGeom>
          <a:solidFill>
            <a:schemeClr val="bg1"/>
          </a:solidFill>
          <a:ln w="31750">
            <a:solidFill>
              <a:srgbClr val="0000CC"/>
            </a:solidFill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0000A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http://newcomerwelcomecenter.weebly.com/</a:t>
            </a:r>
          </a:p>
        </p:txBody>
      </p:sp>
      <p:sp>
        <p:nvSpPr>
          <p:cNvPr id="7" name="Rectangle 6"/>
          <p:cNvSpPr/>
          <p:nvPr/>
        </p:nvSpPr>
        <p:spPr>
          <a:xfrm>
            <a:off x="-13854" y="5611503"/>
            <a:ext cx="6807472" cy="1200329"/>
          </a:xfrm>
          <a:prstGeom prst="rect">
            <a:avLst/>
          </a:prstGeom>
          <a:solidFill>
            <a:schemeClr val="bg1"/>
          </a:solidFill>
          <a:ln w="31750">
            <a:solidFill>
              <a:srgbClr val="0000CC"/>
            </a:solidFill>
          </a:ln>
        </p:spPr>
        <p:txBody>
          <a:bodyPr wrap="square" lIns="0" rIns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Other Valuable Resources</a:t>
            </a:r>
            <a:b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</a:br>
            <a:r>
              <a:rPr lang="en-US" sz="2000" b="1" dirty="0">
                <a:solidFill>
                  <a:srgbClr val="0000A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from the US CMS and US ATLAS Program Offices</a:t>
            </a:r>
          </a:p>
          <a:p>
            <a:pPr algn="ctr"/>
            <a:r>
              <a:rPr lang="en-US" sz="1600" b="1" dirty="0">
                <a:solidFill>
                  <a:srgbClr val="000066"/>
                </a:solidFill>
                <a:hlinkClick r:id="rId3"/>
              </a:rPr>
              <a:t>https://twiki.cern.ch/twiki/bin/view/Main/USCMSProjectOfficeCERN</a:t>
            </a:r>
            <a:endParaRPr lang="en-US" sz="1600" b="1" dirty="0">
              <a:solidFill>
                <a:srgbClr val="000066"/>
              </a:solidFill>
            </a:endParaRPr>
          </a:p>
          <a:p>
            <a:pPr algn="ctr"/>
            <a:r>
              <a:rPr lang="en-US" sz="1600" b="1" dirty="0">
                <a:solidFill>
                  <a:srgbClr val="0000CC"/>
                </a:solidFill>
                <a:hlinkClick r:id="rId4"/>
              </a:rPr>
              <a:t>http://www.usatlas.bnl.gov/twiki/bin/view/Support/CERNVisitorInfo</a:t>
            </a:r>
            <a:r>
              <a:rPr lang="en-US" sz="1600" b="1" dirty="0">
                <a:solidFill>
                  <a:srgbClr val="0000CC"/>
                </a:solidFill>
              </a:rPr>
              <a:t> </a:t>
            </a:r>
          </a:p>
        </p:txBody>
      </p:sp>
      <p:sp>
        <p:nvSpPr>
          <p:cNvPr id="5" name="Right Arrow 4"/>
          <p:cNvSpPr/>
          <p:nvPr/>
        </p:nvSpPr>
        <p:spPr>
          <a:xfrm>
            <a:off x="6324600" y="838200"/>
            <a:ext cx="594139" cy="2645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4509" y="1490699"/>
            <a:ext cx="4989470" cy="41025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/>
          <a:srcRect t="26244"/>
          <a:stretch/>
        </p:blipFill>
        <p:spPr>
          <a:xfrm>
            <a:off x="0" y="2017229"/>
            <a:ext cx="1784509" cy="3575983"/>
          </a:xfrm>
          <a:prstGeom prst="rect">
            <a:avLst/>
          </a:prstGeom>
          <a:ln w="15875">
            <a:solidFill>
              <a:srgbClr val="FFEA13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/>
          <a:srcRect b="80554"/>
          <a:stretch/>
        </p:blipFill>
        <p:spPr>
          <a:xfrm>
            <a:off x="0" y="1145275"/>
            <a:ext cx="1798363" cy="871954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55471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0" y="228625"/>
            <a:ext cx="8229600" cy="914376"/>
          </a:xfrm>
        </p:spPr>
        <p:txBody>
          <a:bodyPr lIns="92075" tIns="46038" rIns="92075" bIns="46038" anchor="b"/>
          <a:lstStyle/>
          <a:p>
            <a:pPr eaLnBrk="1" hangingPunct="1">
              <a:lnSpc>
                <a:spcPct val="85000"/>
              </a:lnSpc>
            </a:pPr>
            <a:r>
              <a:rPr lang="en-US" sz="2800" dirty="0"/>
              <a:t>US LHC Users Association (US LUA)</a:t>
            </a:r>
            <a:br>
              <a:rPr lang="en-US" sz="2800" dirty="0"/>
            </a:br>
            <a:r>
              <a:rPr lang="en-US" sz="2800" dirty="0">
                <a:hlinkClick r:id="rId3"/>
              </a:rPr>
              <a:t>http://www.uslua.org</a:t>
            </a:r>
            <a:r>
              <a:rPr lang="en-US" sz="2800" dirty="0"/>
              <a:t> </a:t>
            </a:r>
            <a:r>
              <a:rPr lang="en-US" dirty="0"/>
              <a:t> </a:t>
            </a:r>
            <a:endParaRPr lang="en-US" sz="4000" dirty="0"/>
          </a:p>
        </p:txBody>
      </p:sp>
      <p:sp>
        <p:nvSpPr>
          <p:cNvPr id="7373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84138" y="1136073"/>
            <a:ext cx="9821862" cy="5715000"/>
          </a:xfrm>
          <a:solidFill>
            <a:schemeClr val="bg1"/>
          </a:solidFill>
        </p:spPr>
        <p:txBody>
          <a:bodyPr lIns="92075" tIns="46038" rIns="92075" bIns="46038"/>
          <a:lstStyle/>
          <a:p>
            <a:pPr eaLnBrk="1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1311275" algn="l"/>
                <a:tab pos="3433763" algn="l"/>
                <a:tab pos="6065838" algn="l"/>
                <a:tab pos="8863013" algn="l"/>
              </a:tabLst>
            </a:pPr>
            <a:r>
              <a:rPr lang="en-US" sz="2200" dirty="0">
                <a:solidFill>
                  <a:srgbClr val="0000CC"/>
                </a:solidFill>
              </a:rPr>
              <a:t>Represents the entire community:  Universities and Labs</a:t>
            </a:r>
          </a:p>
          <a:p>
            <a:pPr marL="288925" lvl="1" indent="277813" eaLnBrk="1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1311275" algn="l"/>
                <a:tab pos="3433763" algn="l"/>
                <a:tab pos="6065838" algn="l"/>
                <a:tab pos="8863013" algn="l"/>
              </a:tabLst>
            </a:pPr>
            <a:r>
              <a:rPr lang="en-US" sz="2200" dirty="0">
                <a:solidFill>
                  <a:srgbClr val="000066"/>
                </a:solidFill>
              </a:rPr>
              <a:t>The LHC experiments, theory and LARP (Accelerator R&amp;D)</a:t>
            </a:r>
          </a:p>
          <a:p>
            <a:pPr marL="288925" lvl="1" indent="277813" eaLnBrk="1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1311275" algn="l"/>
                <a:tab pos="3433763" algn="l"/>
                <a:tab pos="6065838" algn="l"/>
                <a:tab pos="8863013" algn="l"/>
              </a:tabLst>
            </a:pPr>
            <a:r>
              <a:rPr lang="en-US" sz="2200" dirty="0">
                <a:solidFill>
                  <a:srgbClr val="000066"/>
                </a:solidFill>
              </a:rPr>
              <a:t>Forum for information and concerns; special “international” needs   </a:t>
            </a:r>
          </a:p>
          <a:p>
            <a:pPr eaLnBrk="1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1311275" algn="l"/>
                <a:tab pos="3433763" algn="l"/>
                <a:tab pos="6065838" algn="l"/>
                <a:tab pos="8863013" algn="l"/>
              </a:tabLst>
            </a:pPr>
            <a:r>
              <a:rPr lang="en-US" sz="2200" dirty="0">
                <a:solidFill>
                  <a:srgbClr val="0000CC"/>
                </a:solidFill>
              </a:rPr>
              <a:t>Established as a non-profit tax exempt association, headquartered </a:t>
            </a:r>
            <a:br>
              <a:rPr lang="en-US" sz="2200" dirty="0">
                <a:solidFill>
                  <a:srgbClr val="0000CC"/>
                </a:solidFill>
              </a:rPr>
            </a:br>
            <a:r>
              <a:rPr lang="en-US" sz="2200" dirty="0">
                <a:solidFill>
                  <a:srgbClr val="0000CC"/>
                </a:solidFill>
              </a:rPr>
              <a:t>in DC, collocated &amp; hosted by URA since May 2013</a:t>
            </a:r>
          </a:p>
          <a:p>
            <a:pPr eaLnBrk="1" hangingPunct="1">
              <a:lnSpc>
                <a:spcPct val="93000"/>
              </a:lnSpc>
              <a:spcBef>
                <a:spcPct val="10000"/>
              </a:spcBef>
              <a:spcAft>
                <a:spcPts val="600"/>
              </a:spcAft>
              <a:tabLst>
                <a:tab pos="1311275" algn="l"/>
                <a:tab pos="3433763" algn="l"/>
                <a:tab pos="6065838" algn="l"/>
                <a:tab pos="8863013" algn="l"/>
              </a:tabLst>
            </a:pPr>
            <a:r>
              <a:rPr lang="en-US" sz="2200" dirty="0">
                <a:solidFill>
                  <a:srgbClr val="0000CC"/>
                </a:solidFill>
              </a:rPr>
              <a:t>In our 16</a:t>
            </a:r>
            <a:r>
              <a:rPr lang="en-US" sz="2200" baseline="30000" dirty="0">
                <a:solidFill>
                  <a:srgbClr val="0000CC"/>
                </a:solidFill>
              </a:rPr>
              <a:t>th</a:t>
            </a:r>
            <a:r>
              <a:rPr lang="en-US" sz="2200" dirty="0">
                <a:solidFill>
                  <a:srgbClr val="0000CC"/>
                </a:solidFill>
              </a:rPr>
              <a:t> year; 10</a:t>
            </a:r>
            <a:r>
              <a:rPr lang="en-US" sz="2200" baseline="30000" dirty="0">
                <a:solidFill>
                  <a:srgbClr val="0000CC"/>
                </a:solidFill>
              </a:rPr>
              <a:t>th</a:t>
            </a:r>
            <a:r>
              <a:rPr lang="en-US" sz="2200" dirty="0">
                <a:solidFill>
                  <a:srgbClr val="0000CC"/>
                </a:solidFill>
              </a:rPr>
              <a:t> as US LUA: Successor to the US LHC Users Organization, </a:t>
            </a:r>
            <a:r>
              <a:rPr lang="en-US" sz="2200" dirty="0">
                <a:solidFill>
                  <a:srgbClr val="000066"/>
                </a:solidFill>
              </a:rPr>
              <a:t>approved by the LHC experiments &amp; LARP in April 2007</a:t>
            </a:r>
          </a:p>
          <a:p>
            <a:pPr eaLnBrk="1" hangingPunct="1">
              <a:lnSpc>
                <a:spcPct val="93000"/>
              </a:lnSpc>
              <a:spcBef>
                <a:spcPct val="15000"/>
              </a:spcBef>
              <a:spcAft>
                <a:spcPts val="600"/>
              </a:spcAft>
              <a:tabLst>
                <a:tab pos="1311275" algn="l"/>
                <a:tab pos="3433763" algn="l"/>
                <a:tab pos="6065838" algn="l"/>
                <a:tab pos="8863013" algn="l"/>
              </a:tabLst>
            </a:pPr>
            <a:r>
              <a:rPr lang="en-US" sz="2200" u="sng" dirty="0">
                <a:solidFill>
                  <a:srgbClr val="000066"/>
                </a:solidFill>
              </a:rPr>
              <a:t>Mission Statement:</a:t>
            </a:r>
            <a:br>
              <a:rPr lang="en-US" sz="2200" dirty="0">
                <a:solidFill>
                  <a:srgbClr val="000066"/>
                </a:solidFill>
              </a:rPr>
            </a:br>
            <a:r>
              <a:rPr lang="en-US" sz="2000" dirty="0">
                <a:solidFill>
                  <a:srgbClr val="000066"/>
                </a:solidFill>
              </a:rPr>
              <a:t>“</a:t>
            </a:r>
            <a:r>
              <a:rPr lang="en-US" sz="2000" dirty="0"/>
              <a:t>The purpose of USLUA is to provide a </a:t>
            </a:r>
            <a:r>
              <a:rPr lang="en-US" sz="2000" dirty="0">
                <a:solidFill>
                  <a:srgbClr val="800000"/>
                </a:solidFill>
              </a:rPr>
              <a:t>forum for discussions </a:t>
            </a:r>
            <a:r>
              <a:rPr lang="en-US" sz="2000" dirty="0"/>
              <a:t>of the US </a:t>
            </a:r>
            <a:br>
              <a:rPr lang="en-US" sz="2000" dirty="0"/>
            </a:br>
            <a:r>
              <a:rPr lang="en-US" sz="2000" dirty="0"/>
              <a:t>participation in the LHC research program, with </a:t>
            </a:r>
            <a:r>
              <a:rPr lang="en-US" sz="2000" dirty="0">
                <a:solidFill>
                  <a:srgbClr val="800000"/>
                </a:solidFill>
              </a:rPr>
              <a:t>a focus on how best to enhance scientific participation in the discoveries </a:t>
            </a:r>
            <a:r>
              <a:rPr lang="en-US" sz="2000" dirty="0"/>
              <a:t>expected from this research. In particular, USLUA aims to </a:t>
            </a:r>
            <a:r>
              <a:rPr lang="en-US" sz="2000" dirty="0">
                <a:solidFill>
                  <a:srgbClr val="800000"/>
                </a:solidFill>
              </a:rPr>
              <a:t>help the US LHC community work effectively with their colleagues at CERN while in the US</a:t>
            </a:r>
            <a:r>
              <a:rPr lang="en-US" sz="2000" dirty="0"/>
              <a:t>, and to adapt to work at CERN and to living in the environs of the CERN laboratory. USLUA also </a:t>
            </a:r>
            <a:r>
              <a:rPr lang="en-US" sz="2000" dirty="0">
                <a:solidFill>
                  <a:srgbClr val="800000"/>
                </a:solidFill>
              </a:rPr>
              <a:t>provides communication channels between scientists working on the LHC experiments, the US agencies supporting this research and the US Congress and Executive branch</a:t>
            </a:r>
            <a:r>
              <a:rPr lang="en-US" sz="2000" dirty="0"/>
              <a:t>.”</a:t>
            </a:r>
          </a:p>
          <a:p>
            <a:pPr eaLnBrk="1" hangingPunct="1">
              <a:lnSpc>
                <a:spcPct val="93000"/>
              </a:lnSpc>
              <a:spcBef>
                <a:spcPct val="15000"/>
              </a:spcBef>
              <a:spcAft>
                <a:spcPts val="600"/>
              </a:spcAft>
              <a:tabLst>
                <a:tab pos="1311275" algn="l"/>
                <a:tab pos="3433763" algn="l"/>
                <a:tab pos="6065838" algn="l"/>
                <a:tab pos="8863013" algn="l"/>
              </a:tabLst>
            </a:pPr>
            <a:r>
              <a:rPr lang="en-US" sz="2100" dirty="0"/>
              <a:t>Working in close cooperation: </a:t>
            </a:r>
            <a:r>
              <a:rPr lang="en-US" sz="2100" dirty="0">
                <a:solidFill>
                  <a:srgbClr val="0000FF"/>
                </a:solidFill>
              </a:rPr>
              <a:t>UEC, SLUO, US LHC Ops Program, ACCU </a:t>
            </a:r>
          </a:p>
        </p:txBody>
      </p:sp>
    </p:spTree>
    <p:extLst>
      <p:ext uri="{BB962C8B-B14F-4D97-AF65-F5344CB8AC3E}">
        <p14:creationId xmlns:p14="http://schemas.microsoft.com/office/powerpoint/2010/main" val="2782852419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399" y="5092389"/>
            <a:ext cx="2490355" cy="16271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1"/>
          <a:stretch/>
        </p:blipFill>
        <p:spPr>
          <a:xfrm>
            <a:off x="5486400" y="1145079"/>
            <a:ext cx="4261184" cy="3967716"/>
          </a:xfrm>
          <a:prstGeom prst="rect">
            <a:avLst/>
          </a:prstGeom>
        </p:spPr>
      </p:pic>
      <p:sp>
        <p:nvSpPr>
          <p:cNvPr id="860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1" y="217025"/>
            <a:ext cx="9091620" cy="990600"/>
          </a:xfrm>
        </p:spPr>
        <p:txBody>
          <a:bodyPr/>
          <a:lstStyle/>
          <a:p>
            <a:pPr eaLnBrk="1" hangingPunct="1">
              <a:lnSpc>
                <a:spcPct val="87000"/>
              </a:lnSpc>
            </a:pPr>
            <a:r>
              <a:rPr lang="en-US" sz="2800" dirty="0"/>
              <a:t>      US LUA Activities (4): </a:t>
            </a:r>
            <a:br>
              <a:rPr lang="en-US" sz="2800" dirty="0"/>
            </a:br>
            <a:r>
              <a:rPr lang="en-US" sz="2800" dirty="0">
                <a:solidFill>
                  <a:srgbClr val="FFEE13"/>
                </a:solidFill>
              </a:rPr>
              <a:t>National Events, Virtual Visits, Outreach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5323" y="1151232"/>
            <a:ext cx="5848343" cy="5715000"/>
          </a:xfrm>
        </p:spPr>
        <p:txBody>
          <a:bodyPr/>
          <a:lstStyle/>
          <a:p>
            <a:pPr marL="231775" lvl="1" eaLnBrk="1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r"/>
            </a:pPr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sz="2000" dirty="0">
                <a:solidFill>
                  <a:srgbClr val="0000CC"/>
                </a:solidFill>
              </a:rPr>
              <a:t>Our US LUA Booth at ICHEP 2016</a:t>
            </a:r>
          </a:p>
          <a:p>
            <a:pPr marL="631825" lvl="2" eaLnBrk="1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rgbClr val="0000CC"/>
                </a:solidFill>
              </a:rPr>
              <a:t> Visited by hundreds of attendees</a:t>
            </a:r>
          </a:p>
          <a:p>
            <a:pPr marL="631825" lvl="2" eaLnBrk="1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rgbClr val="0000CC"/>
                </a:solidFill>
              </a:rPr>
              <a:t> </a:t>
            </a:r>
            <a:r>
              <a:rPr lang="en-US" sz="1800" dirty="0">
                <a:solidFill>
                  <a:srgbClr val="0000FF"/>
                </a:solidFill>
              </a:rPr>
              <a:t>Tee Shirts (Raffle), Brochures, </a:t>
            </a:r>
            <a:br>
              <a:rPr lang="en-US" sz="1800" dirty="0">
                <a:solidFill>
                  <a:srgbClr val="0000FF"/>
                </a:solidFill>
              </a:rPr>
            </a:br>
            <a:r>
              <a:rPr lang="en-US" sz="1800" dirty="0">
                <a:solidFill>
                  <a:srgbClr val="0000FF"/>
                </a:solidFill>
              </a:rPr>
              <a:t>  Postcards and Buttons</a:t>
            </a:r>
          </a:p>
          <a:p>
            <a:pPr marL="631825" lvl="2" eaLnBrk="1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rgbClr val="0000CC"/>
                </a:solidFill>
              </a:rPr>
              <a:t> Thanks to David Miller, Toyoko </a:t>
            </a:r>
            <a:r>
              <a:rPr lang="en-US" sz="1800" dirty="0" err="1">
                <a:solidFill>
                  <a:srgbClr val="0000CC"/>
                </a:solidFill>
              </a:rPr>
              <a:t>Orimoto</a:t>
            </a:r>
            <a:r>
              <a:rPr lang="en-US" sz="1800" dirty="0">
                <a:solidFill>
                  <a:srgbClr val="0000CC"/>
                </a:solidFill>
              </a:rPr>
              <a:t>, </a:t>
            </a:r>
            <a:br>
              <a:rPr lang="en-US" sz="1800" dirty="0">
                <a:solidFill>
                  <a:srgbClr val="0000CC"/>
                </a:solidFill>
              </a:rPr>
            </a:br>
            <a:r>
              <a:rPr lang="en-US" sz="1800" dirty="0">
                <a:solidFill>
                  <a:srgbClr val="0000CC"/>
                </a:solidFill>
              </a:rPr>
              <a:t>  Verena Martinez, Corrinne Mills</a:t>
            </a:r>
          </a:p>
          <a:p>
            <a:pPr marL="231775" lvl="1" eaLnBrk="1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r"/>
            </a:pPr>
            <a:endParaRPr lang="en-US" sz="2000" dirty="0">
              <a:solidFill>
                <a:srgbClr val="0000CC"/>
              </a:solidFill>
            </a:endParaRPr>
          </a:p>
          <a:p>
            <a:pPr marL="231775" lvl="1" eaLnBrk="1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r"/>
            </a:pPr>
            <a:endParaRPr lang="en-US" sz="2000" dirty="0">
              <a:solidFill>
                <a:srgbClr val="0000CC"/>
              </a:solidFill>
            </a:endParaRPr>
          </a:p>
          <a:p>
            <a:pPr marL="231775" lvl="1" eaLnBrk="1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r"/>
            </a:pPr>
            <a:endParaRPr lang="en-US" sz="2000" dirty="0">
              <a:solidFill>
                <a:srgbClr val="0000CC"/>
              </a:solidFill>
            </a:endParaRPr>
          </a:p>
          <a:p>
            <a:pPr marL="231775" lvl="1" eaLnBrk="1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r"/>
            </a:pPr>
            <a:r>
              <a:rPr lang="en-US" sz="2000" dirty="0">
                <a:solidFill>
                  <a:srgbClr val="0000CC"/>
                </a:solidFill>
              </a:rPr>
              <a:t>Virtual Visits: </a:t>
            </a:r>
            <a:br>
              <a:rPr lang="en-US" sz="2000" dirty="0">
                <a:solidFill>
                  <a:srgbClr val="0000CC"/>
                </a:solidFill>
              </a:rPr>
            </a:br>
            <a:r>
              <a:rPr lang="en-US" sz="2000" dirty="0">
                <a:solidFill>
                  <a:srgbClr val="0000CC"/>
                </a:solidFill>
              </a:rPr>
              <a:t> </a:t>
            </a:r>
            <a:r>
              <a:rPr lang="en-US" sz="2000" dirty="0">
                <a:solidFill>
                  <a:srgbClr val="000074"/>
                </a:solidFill>
              </a:rPr>
              <a:t>ATLAS: Steve Goldfarb, Julia Gonski</a:t>
            </a:r>
            <a:br>
              <a:rPr lang="en-US" sz="2000" dirty="0">
                <a:solidFill>
                  <a:srgbClr val="000074"/>
                </a:solidFill>
              </a:rPr>
            </a:br>
            <a:r>
              <a:rPr lang="en-US" sz="2000" dirty="0">
                <a:solidFill>
                  <a:srgbClr val="000074"/>
                </a:solidFill>
              </a:rPr>
              <a:t>     and “</a:t>
            </a:r>
            <a:r>
              <a:rPr lang="en-US" sz="2000" dirty="0" err="1">
                <a:solidFill>
                  <a:srgbClr val="000074"/>
                </a:solidFill>
              </a:rPr>
              <a:t>youtube</a:t>
            </a:r>
            <a:r>
              <a:rPr lang="en-US" sz="2000" dirty="0">
                <a:solidFill>
                  <a:srgbClr val="000074"/>
                </a:solidFill>
              </a:rPr>
              <a:t> atlas virtual visit”</a:t>
            </a:r>
            <a:br>
              <a:rPr lang="en-US" sz="2000" dirty="0">
                <a:solidFill>
                  <a:srgbClr val="000074"/>
                </a:solidFill>
              </a:rPr>
            </a:br>
            <a:r>
              <a:rPr lang="en-US" sz="2000" dirty="0">
                <a:solidFill>
                  <a:srgbClr val="000074"/>
                </a:solidFill>
              </a:rPr>
              <a:t>     </a:t>
            </a:r>
            <a:r>
              <a:rPr lang="en-US" sz="1600" dirty="0">
                <a:hlinkClick r:id="rId5"/>
              </a:rPr>
              <a:t>Virtual Visits (</a:t>
            </a:r>
            <a:r>
              <a:rPr lang="en-US" sz="1600" dirty="0" err="1">
                <a:hlinkClick r:id="rId5"/>
              </a:rPr>
              <a:t>atlas.cern</a:t>
            </a:r>
            <a:r>
              <a:rPr lang="en-US" sz="1600" dirty="0">
                <a:hlinkClick r:id="rId5"/>
              </a:rPr>
              <a:t>)</a:t>
            </a:r>
            <a:br>
              <a:rPr lang="en-US" sz="2000" dirty="0">
                <a:solidFill>
                  <a:srgbClr val="000074"/>
                </a:solidFill>
              </a:rPr>
            </a:br>
            <a:r>
              <a:rPr lang="en-US" sz="2000" dirty="0">
                <a:solidFill>
                  <a:srgbClr val="000074"/>
                </a:solidFill>
              </a:rPr>
              <a:t> CMS:   “</a:t>
            </a:r>
            <a:r>
              <a:rPr lang="en-US" sz="2000" dirty="0" err="1">
                <a:solidFill>
                  <a:srgbClr val="000074"/>
                </a:solidFill>
              </a:rPr>
              <a:t>youtube</a:t>
            </a:r>
            <a:r>
              <a:rPr lang="en-US" sz="2000" dirty="0">
                <a:solidFill>
                  <a:srgbClr val="000074"/>
                </a:solidFill>
              </a:rPr>
              <a:t> </a:t>
            </a:r>
            <a:r>
              <a:rPr lang="en-US" sz="2000" dirty="0" err="1">
                <a:solidFill>
                  <a:srgbClr val="000074"/>
                </a:solidFill>
              </a:rPr>
              <a:t>cms</a:t>
            </a:r>
            <a:r>
              <a:rPr lang="en-US" sz="2000" dirty="0">
                <a:solidFill>
                  <a:srgbClr val="000074"/>
                </a:solidFill>
              </a:rPr>
              <a:t> virtual visit” </a:t>
            </a:r>
          </a:p>
          <a:p>
            <a:pPr marL="231775" lvl="1" eaLnBrk="1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r"/>
            </a:pPr>
            <a:r>
              <a:rPr lang="en-US" sz="2000" dirty="0">
                <a:solidFill>
                  <a:srgbClr val="0000CC"/>
                </a:solidFill>
              </a:rPr>
              <a:t>Outreach: </a:t>
            </a:r>
            <a:r>
              <a:rPr lang="en-US" sz="2000" dirty="0">
                <a:solidFill>
                  <a:srgbClr val="000074"/>
                </a:solidFill>
              </a:rPr>
              <a:t>Consider the extensive </a:t>
            </a:r>
            <a:br>
              <a:rPr lang="en-US" sz="2000" dirty="0">
                <a:solidFill>
                  <a:srgbClr val="000074"/>
                </a:solidFill>
              </a:rPr>
            </a:br>
            <a:r>
              <a:rPr lang="en-US" sz="2000" dirty="0">
                <a:solidFill>
                  <a:srgbClr val="000074"/>
                </a:solidFill>
              </a:rPr>
              <a:t> ATLAS resources page as a model:</a:t>
            </a:r>
            <a:r>
              <a:rPr lang="en-US" sz="2000" dirty="0">
                <a:solidFill>
                  <a:srgbClr val="0000CC"/>
                </a:solidFill>
              </a:rPr>
              <a:t>    </a:t>
            </a:r>
            <a:r>
              <a:rPr lang="en-US" sz="2000" dirty="0">
                <a:solidFill>
                  <a:srgbClr val="0000CC"/>
                </a:solidFill>
                <a:hlinkClick r:id="rId6"/>
              </a:rPr>
              <a:t>https://atlas.cern/Resources</a:t>
            </a:r>
            <a:r>
              <a:rPr lang="en-US" sz="2000" dirty="0">
                <a:solidFill>
                  <a:srgbClr val="0000CC"/>
                </a:solidFill>
              </a:rPr>
              <a:t> </a:t>
            </a:r>
          </a:p>
          <a:p>
            <a:pPr marL="0" lvl="1" indent="0" eaLnBrk="1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>
              <a:solidFill>
                <a:srgbClr val="000064"/>
              </a:solidFill>
            </a:endParaRPr>
          </a:p>
          <a:p>
            <a:pPr marL="0" lvl="1" indent="0" eaLnBrk="1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800" dirty="0">
              <a:solidFill>
                <a:srgbClr val="000064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886" y="3200400"/>
            <a:ext cx="5499758" cy="102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1775" lvl="1" indent="-285750" fontAlgn="base">
              <a:lnSpc>
                <a:spcPct val="93000"/>
              </a:lnSpc>
              <a:spcAft>
                <a:spcPts val="600"/>
              </a:spcAft>
              <a:buClr>
                <a:srgbClr val="800000"/>
              </a:buClr>
              <a:buSzPct val="90000"/>
              <a:buFont typeface="Wingdings" pitchFamily="2" charset="2"/>
              <a:buChar char="r"/>
            </a:pPr>
            <a:r>
              <a:rPr lang="en-US" sz="2000" b="1" kern="0" dirty="0">
                <a:solidFill>
                  <a:srgbClr val="0000CC"/>
                </a:solidFill>
              </a:rPr>
              <a:t>Consider a booth in 2024 or 2025 at a major conference in the US  !</a:t>
            </a:r>
          </a:p>
          <a:p>
            <a:pPr marL="517525" lvl="2" indent="-233363" fontAlgn="base">
              <a:lnSpc>
                <a:spcPct val="93000"/>
              </a:lnSpc>
              <a:spcAft>
                <a:spcPts val="600"/>
              </a:spcAft>
              <a:buClr>
                <a:srgbClr val="800000"/>
              </a:buClr>
              <a:buSzPct val="90000"/>
              <a:buFont typeface="Wingdings" pitchFamily="2" charset="2"/>
              <a:buChar char="r"/>
            </a:pPr>
            <a:r>
              <a:rPr lang="en-US" b="1" kern="0" dirty="0">
                <a:solidFill>
                  <a:srgbClr val="0000CC"/>
                </a:solidFill>
              </a:rPr>
              <a:t>For example: APS April Meeting </a:t>
            </a:r>
            <a:endParaRPr lang="en-US" sz="2000" b="1" kern="0" dirty="0">
              <a:solidFill>
                <a:srgbClr val="000064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7"/>
          <a:srcRect b="4139"/>
          <a:stretch/>
        </p:blipFill>
        <p:spPr>
          <a:xfrm>
            <a:off x="7976755" y="5108695"/>
            <a:ext cx="1759230" cy="164651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0644" y="5089094"/>
            <a:ext cx="2490355" cy="1682421"/>
          </a:xfrm>
          <a:prstGeom prst="rect">
            <a:avLst/>
          </a:prstGeom>
          <a:ln w="19050">
            <a:solidFill>
              <a:srgbClr val="FFFF00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91"/>
          <a:stretch/>
        </p:blipFill>
        <p:spPr>
          <a:xfrm>
            <a:off x="5510644" y="1121378"/>
            <a:ext cx="4261184" cy="3967716"/>
          </a:xfrm>
          <a:prstGeom prst="rect">
            <a:avLst/>
          </a:prstGeom>
          <a:ln w="19050">
            <a:solidFill>
              <a:srgbClr val="FFFF00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/>
          <a:srcRect b="4139"/>
          <a:stretch/>
        </p:blipFill>
        <p:spPr>
          <a:xfrm>
            <a:off x="8001000" y="5132396"/>
            <a:ext cx="1759230" cy="1619518"/>
          </a:xfrm>
          <a:prstGeom prst="rect">
            <a:avLst/>
          </a:prstGeom>
          <a:ln w="1905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42152162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2490" y="239417"/>
            <a:ext cx="8358710" cy="903582"/>
          </a:xfrm>
        </p:spPr>
        <p:txBody>
          <a:bodyPr/>
          <a:lstStyle/>
          <a:p>
            <a:pPr>
              <a:defRPr/>
            </a:pPr>
            <a:r>
              <a:rPr lang="en-US" sz="2800" dirty="0">
                <a:solidFill>
                  <a:srgbClr val="CCFFFF"/>
                </a:solidFill>
              </a:rPr>
              <a:t>USA Science and Engineering Festival </a:t>
            </a:r>
            <a:br>
              <a:rPr lang="en-US" sz="2800" dirty="0">
                <a:solidFill>
                  <a:srgbClr val="CCFFFF"/>
                </a:solidFill>
              </a:rPr>
            </a:br>
            <a:r>
              <a:rPr lang="en-US" sz="2800" dirty="0"/>
              <a:t>April 2018</a:t>
            </a:r>
            <a:endParaRPr lang="en-US" sz="24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104" y="1147153"/>
            <a:ext cx="9323096" cy="525364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868392" y="5938145"/>
            <a:ext cx="1752600" cy="461665"/>
          </a:xfrm>
          <a:prstGeom prst="rect">
            <a:avLst/>
          </a:prstGeom>
          <a:solidFill>
            <a:srgbClr val="000066"/>
          </a:solidFill>
          <a:ln w="25400">
            <a:solidFill>
              <a:srgbClr val="FFEA13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+ Mr. Freeze</a:t>
            </a:r>
          </a:p>
        </p:txBody>
      </p:sp>
    </p:spTree>
    <p:extLst>
      <p:ext uri="{BB962C8B-B14F-4D97-AF65-F5344CB8AC3E}">
        <p14:creationId xmlns:p14="http://schemas.microsoft.com/office/powerpoint/2010/main" val="31968656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2490" y="239417"/>
            <a:ext cx="8358710" cy="903582"/>
          </a:xfrm>
          <a:solidFill>
            <a:srgbClr val="000074"/>
          </a:solidFill>
        </p:spPr>
        <p:txBody>
          <a:bodyPr/>
          <a:lstStyle/>
          <a:p>
            <a:pPr>
              <a:defRPr/>
            </a:pPr>
            <a:r>
              <a:rPr lang="en-US" sz="2800" dirty="0">
                <a:solidFill>
                  <a:srgbClr val="CCFFFF"/>
                </a:solidFill>
              </a:rPr>
              <a:t>USA Science and Engineering Festival </a:t>
            </a:r>
            <a:br>
              <a:rPr lang="en-US" sz="2800" dirty="0">
                <a:solidFill>
                  <a:srgbClr val="CCFFFF"/>
                </a:solidFill>
              </a:rPr>
            </a:br>
            <a:r>
              <a:rPr lang="en-US" sz="2800" dirty="0"/>
              <a:t>April 2018</a:t>
            </a:r>
            <a:endParaRPr lang="en-US" sz="2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142999"/>
            <a:ext cx="3160586" cy="565053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8927" y="1143000"/>
            <a:ext cx="3365047" cy="565053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5601" y="1142999"/>
            <a:ext cx="2895600" cy="5650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4096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sluo_logo.jpg"/>
          <p:cNvPicPr>
            <a:picLocks noChangeAspect="1"/>
          </p:cNvPicPr>
          <p:nvPr/>
        </p:nvPicPr>
        <p:blipFill>
          <a:blip r:embed="rId3" cstate="print"/>
          <a:srcRect t="4800"/>
          <a:stretch>
            <a:fillRect/>
          </a:stretch>
        </p:blipFill>
        <p:spPr bwMode="auto">
          <a:xfrm>
            <a:off x="0" y="-34925"/>
            <a:ext cx="9906000" cy="384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0" y="3715499"/>
            <a:ext cx="9906000" cy="3133165"/>
          </a:xfrm>
          <a:prstGeom prst="rect">
            <a:avLst/>
          </a:prstGeom>
          <a:gradFill rotWithShape="1">
            <a:gsLst>
              <a:gs pos="0">
                <a:srgbClr val="000036"/>
              </a:gs>
              <a:gs pos="50000">
                <a:srgbClr val="000064"/>
              </a:gs>
              <a:gs pos="100000">
                <a:srgbClr val="000036"/>
              </a:gs>
            </a:gsLst>
            <a:lin ang="0" scaled="1"/>
          </a:gradFill>
          <a:ln w="1587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077" b="31638"/>
          <a:stretch/>
        </p:blipFill>
        <p:spPr>
          <a:xfrm>
            <a:off x="0" y="-45416"/>
            <a:ext cx="9929191" cy="6894080"/>
          </a:xfrm>
          <a:prstGeom prst="rect">
            <a:avLst/>
          </a:prstGeom>
        </p:spPr>
      </p:pic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23191" y="2057400"/>
            <a:ext cx="9906000" cy="3962400"/>
          </a:xfrm>
          <a:prstGeom prst="rect">
            <a:avLst/>
          </a:prstGeom>
          <a:solidFill>
            <a:srgbClr val="000066"/>
          </a:solidFill>
          <a:ln w="28575">
            <a:solidFill>
              <a:srgbClr val="FFE62D"/>
            </a:solidFill>
            <a:miter lim="800000"/>
            <a:headEnd/>
            <a:tailEnd/>
          </a:ln>
        </p:spPr>
        <p:txBody>
          <a:bodyPr tIns="0" bIns="13716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rgbClr val="CC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We have come a long way;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rgbClr val="CC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we have a long way to go.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rgbClr val="CC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We will need your support.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If your group members or colleagues involved in the LHC Program are not already US LUA Members, </a:t>
            </a: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rgbClr val="FFEE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ask them to please sign up at</a:t>
            </a:r>
            <a:b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rgbClr val="FFEE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</a:b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rgbClr val="71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www.uslua.org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pic>
        <p:nvPicPr>
          <p:cNvPr id="7" name="Shape 5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1000" y="2172251"/>
            <a:ext cx="1489975" cy="142839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3B8646E-358F-1937-1E59-FB1CE09CFE45}"/>
              </a:ext>
            </a:extLst>
          </p:cNvPr>
          <p:cNvSpPr/>
          <p:nvPr/>
        </p:nvSpPr>
        <p:spPr>
          <a:xfrm>
            <a:off x="23192" y="5867400"/>
            <a:ext cx="9906000" cy="914400"/>
          </a:xfrm>
          <a:prstGeom prst="rect">
            <a:avLst/>
          </a:prstGeom>
          <a:solidFill>
            <a:srgbClr val="000074"/>
          </a:solidFill>
          <a:ln>
            <a:solidFill>
              <a:srgbClr val="FF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71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Many thanks </a:t>
            </a:r>
            <a:r>
              <a:rPr lang="en-US" sz="28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Fermilab, SLAC, LBNL, BNL, URA/FRA </a:t>
            </a:r>
            <a:br>
              <a:rPr lang="en-US" sz="28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and our Members </a:t>
            </a:r>
            <a:r>
              <a:rPr lang="en-US" sz="2800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your generous support</a:t>
            </a:r>
          </a:p>
        </p:txBody>
      </p:sp>
    </p:spTree>
    <p:extLst>
      <p:ext uri="{BB962C8B-B14F-4D97-AF65-F5344CB8AC3E}">
        <p14:creationId xmlns:p14="http://schemas.microsoft.com/office/powerpoint/2010/main" val="230863732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sluo_logo.jpg"/>
          <p:cNvPicPr>
            <a:picLocks noChangeAspect="1"/>
          </p:cNvPicPr>
          <p:nvPr/>
        </p:nvPicPr>
        <p:blipFill>
          <a:blip r:embed="rId3" cstate="print"/>
          <a:srcRect t="4800"/>
          <a:stretch>
            <a:fillRect/>
          </a:stretch>
        </p:blipFill>
        <p:spPr bwMode="auto">
          <a:xfrm>
            <a:off x="0" y="-34925"/>
            <a:ext cx="9906000" cy="384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0" y="3715499"/>
            <a:ext cx="9906000" cy="3133165"/>
          </a:xfrm>
          <a:prstGeom prst="rect">
            <a:avLst/>
          </a:prstGeom>
          <a:gradFill rotWithShape="1">
            <a:gsLst>
              <a:gs pos="0">
                <a:srgbClr val="000036"/>
              </a:gs>
              <a:gs pos="50000">
                <a:srgbClr val="000064"/>
              </a:gs>
              <a:gs pos="100000">
                <a:srgbClr val="000036"/>
              </a:gs>
            </a:gsLst>
            <a:lin ang="0" scaled="1"/>
          </a:gradFill>
          <a:ln w="1587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077" b="31638"/>
          <a:stretch/>
        </p:blipFill>
        <p:spPr>
          <a:xfrm>
            <a:off x="0" y="-45416"/>
            <a:ext cx="9929191" cy="6894080"/>
          </a:xfrm>
          <a:prstGeom prst="rect">
            <a:avLst/>
          </a:prstGeom>
        </p:spPr>
      </p:pic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23191" y="2057400"/>
            <a:ext cx="9906000" cy="3962400"/>
          </a:xfrm>
          <a:prstGeom prst="rect">
            <a:avLst/>
          </a:prstGeom>
          <a:solidFill>
            <a:srgbClr val="000066"/>
          </a:solidFill>
          <a:ln w="28575">
            <a:solidFill>
              <a:srgbClr val="FFE62D"/>
            </a:solidFill>
            <a:miter lim="800000"/>
            <a:headEnd/>
            <a:tailEnd/>
          </a:ln>
        </p:spPr>
        <p:txBody>
          <a:bodyPr tIns="0" bIns="13716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C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Backup Slides Follow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pic>
        <p:nvPicPr>
          <p:cNvPr id="7" name="Shape 5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1000" y="2172251"/>
            <a:ext cx="1489975" cy="14283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325149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304800"/>
            <a:ext cx="8839199" cy="685800"/>
          </a:xfrm>
        </p:spPr>
        <p:txBody>
          <a:bodyPr/>
          <a:lstStyle/>
          <a:p>
            <a:pPr eaLnBrk="1" hangingPunct="1"/>
            <a:r>
              <a:rPr lang="en-US" dirty="0"/>
              <a:t>US LUA </a:t>
            </a:r>
            <a:r>
              <a:rPr lang="en-US" dirty="0">
                <a:solidFill>
                  <a:srgbClr val="FFFF00"/>
                </a:solidFill>
              </a:rPr>
              <a:t>Finance and Fund Raising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15161" y="1143000"/>
            <a:ext cx="9714638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SzPct val="90000"/>
              <a:buFont typeface="Wingdings" pitchFamily="2" charset="2"/>
              <a:buChar char="r"/>
              <a:defRPr sz="2800" b="1">
                <a:solidFill>
                  <a:srgbClr val="00006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SzPct val="90000"/>
              <a:buFont typeface="Wingdings 3" pitchFamily="18" charset="2"/>
              <a:buChar char="Æ"/>
              <a:defRPr sz="2400" b="1">
                <a:solidFill>
                  <a:srgbClr val="00006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Font typeface="Wingdings" pitchFamily="2" charset="2"/>
              <a:buChar char="r"/>
              <a:defRPr sz="2200" b="1">
                <a:solidFill>
                  <a:srgbClr val="000066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FF00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marL="342900" lvl="1" indent="-342900" eaLnBrk="1" hangingPunct="1">
              <a:lnSpc>
                <a:spcPct val="96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r"/>
            </a:pPr>
            <a:r>
              <a:rPr lang="en-US" sz="2000" dirty="0">
                <a:solidFill>
                  <a:srgbClr val="302B95"/>
                </a:solidFill>
              </a:rPr>
              <a:t>Committee Members: John Stupak (Chair), David </a:t>
            </a:r>
            <a:r>
              <a:rPr lang="en-US" sz="2000" dirty="0" err="1">
                <a:solidFill>
                  <a:srgbClr val="302B95"/>
                </a:solidFill>
              </a:rPr>
              <a:t>Saltzberg</a:t>
            </a:r>
            <a:r>
              <a:rPr lang="en-US" sz="2000" dirty="0">
                <a:solidFill>
                  <a:srgbClr val="302B95"/>
                </a:solidFill>
              </a:rPr>
              <a:t> (Co-Chair),</a:t>
            </a:r>
            <a:br>
              <a:rPr lang="en-US" sz="2000" dirty="0">
                <a:solidFill>
                  <a:srgbClr val="302B95"/>
                </a:solidFill>
              </a:rPr>
            </a:br>
            <a:r>
              <a:rPr lang="en-US" sz="2000" dirty="0">
                <a:solidFill>
                  <a:srgbClr val="302B95"/>
                </a:solidFill>
              </a:rPr>
              <a:t> Kiley Kennedy, HN, Indara Suarez, </a:t>
            </a:r>
            <a:r>
              <a:rPr lang="en-US" sz="2000" dirty="0" err="1">
                <a:solidFill>
                  <a:srgbClr val="302B95"/>
                </a:solidFill>
              </a:rPr>
              <a:t>Anyes</a:t>
            </a:r>
            <a:r>
              <a:rPr lang="en-US" sz="2000" dirty="0">
                <a:solidFill>
                  <a:srgbClr val="302B95"/>
                </a:solidFill>
              </a:rPr>
              <a:t> </a:t>
            </a:r>
            <a:r>
              <a:rPr lang="en-US" sz="2000" dirty="0" err="1">
                <a:solidFill>
                  <a:srgbClr val="302B95"/>
                </a:solidFill>
              </a:rPr>
              <a:t>Taffard</a:t>
            </a:r>
            <a:r>
              <a:rPr lang="en-US" sz="2000" dirty="0">
                <a:solidFill>
                  <a:srgbClr val="302B95"/>
                </a:solidFill>
              </a:rPr>
              <a:t>, Caterina </a:t>
            </a:r>
            <a:r>
              <a:rPr lang="en-US" sz="2000" dirty="0" err="1">
                <a:solidFill>
                  <a:srgbClr val="302B95"/>
                </a:solidFill>
              </a:rPr>
              <a:t>Vernieri</a:t>
            </a:r>
            <a:r>
              <a:rPr lang="en-US" sz="2000" dirty="0">
                <a:solidFill>
                  <a:srgbClr val="302B95"/>
                </a:solidFill>
              </a:rPr>
              <a:t> </a:t>
            </a:r>
          </a:p>
          <a:p>
            <a:pPr marL="342900" lvl="1" indent="-342900" eaLnBrk="1" hangingPunct="1">
              <a:lnSpc>
                <a:spcPct val="96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r"/>
            </a:pPr>
            <a:r>
              <a:rPr lang="en-US" sz="2000" kern="0" dirty="0">
                <a:solidFill>
                  <a:srgbClr val="000099"/>
                </a:solidFill>
              </a:rPr>
              <a:t>USLUA is a 501(c)3 tax-exempt non-profit the needs funding from the community to support its mission</a:t>
            </a:r>
          </a:p>
          <a:p>
            <a:pPr marL="742950" lvl="2" indent="-342900" eaLnBrk="1" hangingPunct="1">
              <a:lnSpc>
                <a:spcPct val="96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302B95"/>
                </a:solidFill>
              </a:rPr>
              <a:t>Travel support for the annual HEP DC advocacy trip</a:t>
            </a:r>
          </a:p>
          <a:p>
            <a:pPr marL="742950" lvl="2" indent="-342900" eaLnBrk="1" hangingPunct="1">
              <a:lnSpc>
                <a:spcPct val="96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302B95"/>
                </a:solidFill>
              </a:rPr>
              <a:t>Summer parties at CERN</a:t>
            </a:r>
          </a:p>
          <a:p>
            <a:pPr marL="742950" lvl="2" indent="-342900" eaLnBrk="1" hangingPunct="1">
              <a:lnSpc>
                <a:spcPct val="96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302B95"/>
                </a:solidFill>
              </a:rPr>
              <a:t>Monthly get togethers at R1</a:t>
            </a:r>
          </a:p>
          <a:p>
            <a:pPr marL="742950" lvl="2" indent="-342900" eaLnBrk="1" hangingPunct="1">
              <a:lnSpc>
                <a:spcPct val="96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FF"/>
                </a:solidFill>
              </a:rPr>
              <a:t>Early career support to attend conferences, networking events</a:t>
            </a:r>
          </a:p>
          <a:p>
            <a:pPr marL="742950" lvl="2" indent="-342900" eaLnBrk="1" hangingPunct="1">
              <a:lnSpc>
                <a:spcPct val="96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FF"/>
                </a:solidFill>
              </a:rPr>
              <a:t>Outreach events</a:t>
            </a:r>
          </a:p>
          <a:p>
            <a:pPr marL="742950" lvl="2" indent="-342900" eaLnBrk="1" hangingPunct="1">
              <a:lnSpc>
                <a:spcPct val="96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FF"/>
                </a:solidFill>
              </a:rPr>
              <a:t>Student webmaster </a:t>
            </a:r>
          </a:p>
          <a:p>
            <a:pPr marL="342900" lvl="1" indent="-342900" eaLnBrk="1" hangingPunct="1">
              <a:lnSpc>
                <a:spcPct val="96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r"/>
            </a:pPr>
            <a:r>
              <a:rPr lang="en-US" sz="2000" dirty="0">
                <a:solidFill>
                  <a:srgbClr val="302B95"/>
                </a:solidFill>
              </a:rPr>
              <a:t>This year we raised over $ 55k (through December 2023) through 3 efforts:</a:t>
            </a:r>
          </a:p>
          <a:p>
            <a:pPr marL="742950" lvl="2" indent="-342900" eaLnBrk="1" hangingPunct="1">
              <a:lnSpc>
                <a:spcPct val="96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>
                <a:solidFill>
                  <a:srgbClr val="302B95"/>
                </a:solidFill>
              </a:rPr>
              <a:t>Lab Funding drive ($ 33k): thanks to Fermilab, SLAC, LBL, BNL</a:t>
            </a:r>
          </a:p>
          <a:p>
            <a:pPr marL="742950" lvl="2" indent="-342900" eaLnBrk="1" hangingPunct="1">
              <a:lnSpc>
                <a:spcPct val="96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>
                <a:solidFill>
                  <a:srgbClr val="302B95"/>
                </a:solidFill>
              </a:rPr>
              <a:t>URA Visiting Scholars Program: funding EC members to attend</a:t>
            </a:r>
            <a:br>
              <a:rPr lang="en-US" sz="2000" dirty="0">
                <a:solidFill>
                  <a:srgbClr val="302B95"/>
                </a:solidFill>
              </a:rPr>
            </a:br>
            <a:r>
              <a:rPr lang="en-US" sz="2000" dirty="0">
                <a:solidFill>
                  <a:srgbClr val="302B95"/>
                </a:solidFill>
              </a:rPr>
              <a:t>   our meeting</a:t>
            </a:r>
          </a:p>
          <a:p>
            <a:pPr marL="742950" lvl="2" indent="-342900" eaLnBrk="1" hangingPunct="1">
              <a:lnSpc>
                <a:spcPct val="96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solidFill>
                  <a:srgbClr val="0000FF"/>
                </a:solidFill>
              </a:rPr>
              <a:t>Community funding drive ($ 2.3k)</a:t>
            </a:r>
          </a:p>
          <a:p>
            <a:pPr marL="1200150" lvl="3" indent="-342900" eaLnBrk="1" hangingPunct="1">
              <a:lnSpc>
                <a:spcPct val="96000"/>
              </a:lnSpc>
              <a:spcBef>
                <a:spcPts val="0"/>
              </a:spcBef>
              <a:spcAft>
                <a:spcPts val="600"/>
              </a:spcAft>
              <a:buSzPct val="90000"/>
              <a:buFont typeface="Wingdings" panose="05000000000000000000" pitchFamily="2" charset="2"/>
              <a:buChar char="r"/>
            </a:pPr>
            <a:r>
              <a:rPr lang="en-US" sz="2100" b="1" dirty="0">
                <a:solidFill>
                  <a:srgbClr val="0000FF"/>
                </a:solidFill>
              </a:rPr>
              <a:t>These funds are unrestricted and extremely valuable to US LUA</a:t>
            </a:r>
          </a:p>
          <a:p>
            <a:pPr marL="742950" lvl="2" indent="-342900" eaLnBrk="1" hangingPunct="1">
              <a:lnSpc>
                <a:spcPct val="96000"/>
              </a:lnSpc>
              <a:spcBef>
                <a:spcPts val="0"/>
              </a:spcBef>
              <a:spcAft>
                <a:spcPts val="600"/>
              </a:spcAft>
              <a:buSzPct val="90000"/>
            </a:pPr>
            <a:r>
              <a:rPr lang="en-US" sz="2300" b="1" dirty="0">
                <a:solidFill>
                  <a:srgbClr val="0000FF"/>
                </a:solidFill>
              </a:rPr>
              <a:t>Update from John Stupak</a:t>
            </a:r>
          </a:p>
          <a:p>
            <a:pPr marL="742950" lvl="2" indent="-342900"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endParaRPr lang="en-US" sz="2000" dirty="0">
              <a:solidFill>
                <a:srgbClr val="302B9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16296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95399" y="228601"/>
            <a:ext cx="8520532" cy="972934"/>
          </a:xfrm>
          <a:solidFill>
            <a:srgbClr val="03145C"/>
          </a:solidFill>
        </p:spPr>
        <p:txBody>
          <a:bodyPr/>
          <a:lstStyle/>
          <a:p>
            <a:pPr eaLnBrk="1" hangingPunct="1"/>
            <a:r>
              <a:rPr lang="en-US" sz="3200" dirty="0">
                <a:solidFill>
                  <a:srgbClr val="FFFF00"/>
                </a:solidFill>
              </a:rPr>
              <a:t>Finance and Fund Raising</a:t>
            </a:r>
            <a:br>
              <a:rPr lang="en-US" sz="2800" dirty="0">
                <a:solidFill>
                  <a:srgbClr val="FFFF00"/>
                </a:solidFill>
              </a:rPr>
            </a:br>
            <a:r>
              <a:rPr lang="en-US" sz="3200" dirty="0"/>
              <a:t>Support USLUA</a:t>
            </a:r>
            <a:endParaRPr lang="en-US" sz="2800" dirty="0"/>
          </a:p>
        </p:txBody>
      </p:sp>
      <p:sp>
        <p:nvSpPr>
          <p:cNvPr id="6" name="Our request for community support is available here…">
            <a:extLst>
              <a:ext uri="{FF2B5EF4-FFF2-40B4-BE49-F238E27FC236}">
                <a16:creationId xmlns:a16="http://schemas.microsoft.com/office/drawing/2014/main" id="{44FA03E9-B2A1-40C3-1EF6-A880C8951D98}"/>
              </a:ext>
            </a:extLst>
          </p:cNvPr>
          <p:cNvSpPr txBox="1">
            <a:spLocks/>
          </p:cNvSpPr>
          <p:nvPr/>
        </p:nvSpPr>
        <p:spPr>
          <a:xfrm>
            <a:off x="76201" y="1149389"/>
            <a:ext cx="2895599" cy="4921948"/>
          </a:xfrm>
          <a:prstGeom prst="rect">
            <a:avLst/>
          </a:prstGeom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SzPct val="90000"/>
              <a:buFont typeface="Wingdings" pitchFamily="2" charset="2"/>
              <a:buChar char="r"/>
              <a:defRPr sz="2800" b="1">
                <a:solidFill>
                  <a:srgbClr val="00006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SzPct val="90000"/>
              <a:buFont typeface="Wingdings 3" pitchFamily="18" charset="2"/>
              <a:buChar char="Æ"/>
              <a:defRPr sz="2400" b="1">
                <a:solidFill>
                  <a:srgbClr val="00006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Font typeface="Wingdings" pitchFamily="2" charset="2"/>
              <a:buChar char="r"/>
              <a:defRPr sz="2200" b="1">
                <a:solidFill>
                  <a:srgbClr val="000066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FF00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sz="2200" kern="0" dirty="0"/>
              <a:t>Our request for community support is available </a:t>
            </a:r>
            <a:r>
              <a:rPr lang="en-US" sz="2200" u="sng" kern="0" dirty="0">
                <a:hlinkClick r:id="rId3"/>
              </a:rPr>
              <a:t>here</a:t>
            </a:r>
          </a:p>
          <a:p>
            <a:r>
              <a:rPr lang="en-US" sz="2200" kern="0" dirty="0"/>
              <a:t>To help ensure the continued success of US participation in the LHC program, </a:t>
            </a:r>
            <a:r>
              <a:rPr lang="en-US" sz="2200" kern="0" dirty="0">
                <a:latin typeface="Helvetica"/>
                <a:ea typeface="Helvetica"/>
                <a:cs typeface="Helvetica"/>
                <a:sym typeface="Helvetica"/>
              </a:rPr>
              <a:t>please consider donating</a:t>
            </a:r>
            <a:r>
              <a:rPr lang="en-US" sz="2200" kern="0" dirty="0"/>
              <a:t>: </a:t>
            </a:r>
            <a:r>
              <a:rPr lang="en-US" sz="2200" u="sng" kern="0" dirty="0">
                <a:hlinkClick r:id="rId4"/>
              </a:rPr>
              <a:t>tinyurl.com/</a:t>
            </a:r>
            <a:r>
              <a:rPr lang="en-US" sz="2200" u="sng" kern="0" dirty="0" err="1">
                <a:hlinkClick r:id="rId4"/>
              </a:rPr>
              <a:t>uslua</a:t>
            </a:r>
            <a:endParaRPr lang="en-US" sz="2200" u="sng" kern="0" dirty="0">
              <a:hlinkClick r:id="rId4"/>
            </a:endParaRPr>
          </a:p>
        </p:txBody>
      </p:sp>
      <p:pic>
        <p:nvPicPr>
          <p:cNvPr id="7" name="fundraisingFlyer.pdf" descr="fundraisingFlyer.pdf">
            <a:extLst>
              <a:ext uri="{FF2B5EF4-FFF2-40B4-BE49-F238E27FC236}">
                <a16:creationId xmlns:a16="http://schemas.microsoft.com/office/drawing/2014/main" id="{52098FC7-92B0-216C-143C-D645D9D9D8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95600" y="1201535"/>
            <a:ext cx="6920331" cy="5030168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582DA56-F931-1A14-9F3B-FA08A02DDE31}"/>
              </a:ext>
            </a:extLst>
          </p:cNvPr>
          <p:cNvSpPr/>
          <p:nvPr/>
        </p:nvSpPr>
        <p:spPr>
          <a:xfrm>
            <a:off x="304800" y="1143083"/>
            <a:ext cx="990600" cy="45719"/>
          </a:xfrm>
          <a:prstGeom prst="rect">
            <a:avLst/>
          </a:prstGeom>
          <a:solidFill>
            <a:srgbClr val="03145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38466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2E32D68-30ED-7D59-C344-E1DBBF61A9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99" y="0"/>
            <a:ext cx="5004501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628E9E9-1A41-2108-86D9-CD02B8B2F8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0" y="0"/>
            <a:ext cx="4876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290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72945" y="1282280"/>
            <a:ext cx="7721976" cy="407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-820" t="3455" r="1" b="1477"/>
          <a:stretch/>
        </p:blipFill>
        <p:spPr>
          <a:xfrm>
            <a:off x="16396" y="76199"/>
            <a:ext cx="9813404" cy="678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4399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72945" y="1282280"/>
            <a:ext cx="7721976" cy="407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52400"/>
            <a:ext cx="9525000" cy="6610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157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228625"/>
            <a:ext cx="8458200" cy="914376"/>
          </a:xfrm>
        </p:spPr>
        <p:txBody>
          <a:bodyPr lIns="92075" tIns="46038" rIns="92075" bIns="46038" anchor="b"/>
          <a:lstStyle/>
          <a:p>
            <a:pPr eaLnBrk="1" hangingPunct="1">
              <a:lnSpc>
                <a:spcPct val="85000"/>
              </a:lnSpc>
            </a:pPr>
            <a:r>
              <a:rPr lang="en-US" sz="2800" dirty="0"/>
              <a:t>US LHC Users Executive Committee </a:t>
            </a:r>
            <a:br>
              <a:rPr lang="en-US" sz="2800" dirty="0"/>
            </a:br>
            <a:r>
              <a:rPr lang="en-US" sz="2800" dirty="0">
                <a:solidFill>
                  <a:srgbClr val="71FFFF"/>
                </a:solidFill>
              </a:rPr>
              <a:t>Welcome to Our New and Continuing Members</a:t>
            </a:r>
            <a:endParaRPr lang="en-US" sz="4000" dirty="0">
              <a:solidFill>
                <a:srgbClr val="71FFFF"/>
              </a:solidFill>
            </a:endParaRPr>
          </a:p>
        </p:txBody>
      </p:sp>
      <p:sp>
        <p:nvSpPr>
          <p:cNvPr id="7373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762000" y="1136073"/>
            <a:ext cx="8991600" cy="5715000"/>
          </a:xfrm>
          <a:solidFill>
            <a:schemeClr val="bg1"/>
          </a:solidFill>
        </p:spPr>
        <p:txBody>
          <a:bodyPr lIns="92075" tIns="46038" rIns="92075" bIns="46038"/>
          <a:lstStyle/>
          <a:p>
            <a:pPr>
              <a:spcBef>
                <a:spcPts val="0"/>
              </a:spcBef>
              <a:buSzPct val="100000"/>
            </a:pPr>
            <a:endParaRPr lang="en-US" sz="2000" b="1" dirty="0"/>
          </a:p>
          <a:p>
            <a:pPr>
              <a:spcBef>
                <a:spcPts val="0"/>
              </a:spcBef>
              <a:buSzPct val="100000"/>
            </a:pPr>
            <a:r>
              <a:rPr lang="en-US" sz="2000" b="1" dirty="0"/>
              <a:t>Maria </a:t>
            </a:r>
            <a:r>
              <a:rPr lang="en-US" sz="2000" b="1" dirty="0" err="1"/>
              <a:t>Baldini</a:t>
            </a:r>
            <a:r>
              <a:rPr lang="en-US" sz="2000" b="1" dirty="0"/>
              <a:t> - FNAL - Accelerator R&amp;D (2024-2025)</a:t>
            </a:r>
            <a:endParaRPr lang="en-US" sz="2000" dirty="0"/>
          </a:p>
          <a:p>
            <a:pPr>
              <a:spcBef>
                <a:spcPts val="0"/>
              </a:spcBef>
              <a:buSzPct val="100000"/>
            </a:pPr>
            <a:r>
              <a:rPr lang="en-US" sz="2000" b="1" dirty="0"/>
              <a:t>Julia Gonski - SLAC - ATLAS (2024-2025)</a:t>
            </a:r>
            <a:endParaRPr lang="en-US" sz="2000" dirty="0"/>
          </a:p>
          <a:p>
            <a:pPr>
              <a:spcBef>
                <a:spcPts val="0"/>
              </a:spcBef>
              <a:buSzPct val="100000"/>
            </a:pPr>
            <a:r>
              <a:rPr lang="en-US" sz="2000" b="1" dirty="0">
                <a:solidFill>
                  <a:srgbClr val="0000FF"/>
                </a:solidFill>
              </a:rPr>
              <a:t>Matt LeBlanc - Brown - CMS (2024-2025)</a:t>
            </a:r>
            <a:endParaRPr lang="en-US" sz="2000" dirty="0">
              <a:solidFill>
                <a:srgbClr val="0000FF"/>
              </a:solidFill>
            </a:endParaRPr>
          </a:p>
          <a:p>
            <a:pPr>
              <a:spcBef>
                <a:spcPts val="0"/>
              </a:spcBef>
              <a:buSzPct val="100000"/>
            </a:pPr>
            <a:r>
              <a:rPr lang="en-US" sz="2000" b="1" dirty="0"/>
              <a:t>Lawrence Lee - Tennessee - CMS (2024-2025)</a:t>
            </a:r>
            <a:endParaRPr lang="en-US" sz="2000" dirty="0"/>
          </a:p>
          <a:p>
            <a:pPr>
              <a:spcBef>
                <a:spcPts val="0"/>
              </a:spcBef>
              <a:buSzPct val="100000"/>
            </a:pPr>
            <a:r>
              <a:rPr lang="en-US" sz="2000" b="1" dirty="0"/>
              <a:t>Harvey Newman - Caltech - CMS (2024-2025)</a:t>
            </a:r>
            <a:endParaRPr lang="en-US" sz="2000" dirty="0"/>
          </a:p>
          <a:p>
            <a:pPr>
              <a:spcBef>
                <a:spcPts val="0"/>
              </a:spcBef>
              <a:buSzPct val="100000"/>
            </a:pPr>
            <a:r>
              <a:rPr lang="en-US" sz="2000" b="1" dirty="0">
                <a:solidFill>
                  <a:srgbClr val="0000FF"/>
                </a:solidFill>
              </a:rPr>
              <a:t>Karri Di Petrillo - Chicago - ATLAS (2024-2025)</a:t>
            </a:r>
            <a:endParaRPr lang="en-US" sz="2000" dirty="0">
              <a:solidFill>
                <a:srgbClr val="0000FF"/>
              </a:solidFill>
            </a:endParaRPr>
          </a:p>
          <a:p>
            <a:pPr>
              <a:spcBef>
                <a:spcPts val="0"/>
              </a:spcBef>
              <a:buSzPct val="100000"/>
            </a:pPr>
            <a:r>
              <a:rPr lang="en-US" sz="2000" b="1" dirty="0">
                <a:solidFill>
                  <a:srgbClr val="0000FF"/>
                </a:solidFill>
              </a:rPr>
              <a:t>Deepa Thomas - UT Austin - ALICE (2024-2025)</a:t>
            </a:r>
            <a:endParaRPr lang="en-US" sz="2000" dirty="0">
              <a:solidFill>
                <a:srgbClr val="0000FF"/>
              </a:solidFill>
            </a:endParaRPr>
          </a:p>
          <a:p>
            <a:pPr>
              <a:spcBef>
                <a:spcPts val="0"/>
              </a:spcBef>
              <a:buSzPct val="100000"/>
            </a:pPr>
            <a:r>
              <a:rPr lang="en-US" sz="2000" b="1" dirty="0"/>
              <a:t>Caterina </a:t>
            </a:r>
            <a:r>
              <a:rPr lang="en-US" sz="2000" b="1" dirty="0" err="1"/>
              <a:t>Vernieri</a:t>
            </a:r>
            <a:r>
              <a:rPr lang="en-US" sz="2000" b="1" dirty="0"/>
              <a:t> - SLAC - ATLAS (2024-2025)</a:t>
            </a:r>
            <a:endParaRPr lang="en-US" sz="2000" dirty="0"/>
          </a:p>
          <a:p>
            <a:pPr>
              <a:spcBef>
                <a:spcPts val="0"/>
              </a:spcBef>
              <a:buSzPct val="100000"/>
            </a:pPr>
            <a:r>
              <a:rPr lang="en-US" sz="2000" b="1" dirty="0">
                <a:solidFill>
                  <a:srgbClr val="0000FF"/>
                </a:solidFill>
              </a:rPr>
              <a:t>Michael Wilkinson - Syracuse - </a:t>
            </a:r>
            <a:r>
              <a:rPr lang="en-US" sz="2000" b="1" dirty="0" err="1">
                <a:solidFill>
                  <a:srgbClr val="0000FF"/>
                </a:solidFill>
              </a:rPr>
              <a:t>LHCb</a:t>
            </a:r>
            <a:r>
              <a:rPr lang="en-US" sz="2000" b="1" dirty="0">
                <a:solidFill>
                  <a:srgbClr val="0000FF"/>
                </a:solidFill>
              </a:rPr>
              <a:t> (2024-2025)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endParaRPr lang="en-US" sz="2000" dirty="0"/>
          </a:p>
          <a:p>
            <a:pPr>
              <a:spcBef>
                <a:spcPts val="0"/>
              </a:spcBef>
              <a:buSzPct val="100000"/>
              <a:buFont typeface="Wingdings" panose="05000000000000000000" pitchFamily="2" charset="2"/>
              <a:buChar char="­"/>
            </a:pPr>
            <a:r>
              <a:rPr lang="en-US" sz="1800" dirty="0"/>
              <a:t>Special thanks to </a:t>
            </a:r>
            <a:r>
              <a:rPr lang="en-US" sz="1800" dirty="0">
                <a:solidFill>
                  <a:srgbClr val="0000FF"/>
                </a:solidFill>
              </a:rPr>
              <a:t>Steve Goldfarb and John Stupak </a:t>
            </a:r>
            <a:br>
              <a:rPr lang="en-US" sz="1800" dirty="0"/>
            </a:br>
            <a:r>
              <a:rPr lang="en-US" sz="1800" dirty="0"/>
              <a:t>  for conducting our election</a:t>
            </a:r>
          </a:p>
          <a:p>
            <a:pPr>
              <a:spcBef>
                <a:spcPts val="0"/>
              </a:spcBef>
              <a:buSzPct val="100000"/>
              <a:buFont typeface="Wingdings" panose="05000000000000000000" pitchFamily="2" charset="2"/>
              <a:buChar char="­"/>
            </a:pPr>
            <a:endParaRPr lang="en-US" sz="1800" dirty="0"/>
          </a:p>
          <a:p>
            <a:pPr>
              <a:spcBef>
                <a:spcPts val="0"/>
              </a:spcBef>
              <a:buSzPct val="100000"/>
              <a:buFont typeface="Wingdings" panose="05000000000000000000" pitchFamily="2" charset="2"/>
              <a:buChar char="­"/>
            </a:pPr>
            <a:r>
              <a:rPr lang="en-US" sz="1800" dirty="0"/>
              <a:t>Special thanks to Indara Suarez, Phil </a:t>
            </a:r>
            <a:r>
              <a:rPr lang="en-US" sz="1800" dirty="0" err="1"/>
              <a:t>Ilten</a:t>
            </a:r>
            <a:r>
              <a:rPr lang="en-US" sz="1800" dirty="0"/>
              <a:t>, </a:t>
            </a:r>
            <a:r>
              <a:rPr lang="en-US" sz="1800" dirty="0" err="1"/>
              <a:t>Lesya</a:t>
            </a:r>
            <a:r>
              <a:rPr lang="en-US" sz="1800" dirty="0"/>
              <a:t> </a:t>
            </a:r>
            <a:r>
              <a:rPr lang="en-US" sz="1800" dirty="0" err="1"/>
              <a:t>Horyn</a:t>
            </a:r>
            <a:r>
              <a:rPr lang="en-US" sz="1800" dirty="0"/>
              <a:t> and Daniel Takaki for their excellent service and work throughout the 2022-23 term, and to all the continuing members and observers who continue to support our community and support the cause so well.</a:t>
            </a:r>
          </a:p>
          <a:p>
            <a:pPr marL="0" indent="0">
              <a:buSzPct val="100000"/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40975209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143000" y="345144"/>
            <a:ext cx="8534400" cy="593726"/>
          </a:xfrm>
        </p:spPr>
        <p:txBody>
          <a:bodyPr lIns="92075" tIns="46038" rIns="92075" bIns="46038" anchor="b"/>
          <a:lstStyle/>
          <a:p>
            <a:pPr eaLnBrk="1" hangingPunct="1"/>
            <a:r>
              <a:rPr lang="en-US" sz="2800" dirty="0"/>
              <a:t>DOE Office of Science FY24 Budget Summary</a:t>
            </a:r>
          </a:p>
        </p:txBody>
      </p:sp>
      <p:sp>
        <p:nvSpPr>
          <p:cNvPr id="12" name="Rectangle 10">
            <a:extLst>
              <a:ext uri="{FF2B5EF4-FFF2-40B4-BE49-F238E27FC236}">
                <a16:creationId xmlns:a16="http://schemas.microsoft.com/office/drawing/2014/main" id="{BDCF4C99-8F6F-4E83-B630-95CC7DB1CA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906000" cy="1587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14D0D026-07AB-8B65-B5D8-58A364A5C0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6269950"/>
            <a:ext cx="9296400" cy="482426"/>
          </a:xfrm>
          <a:prstGeom prst="rect">
            <a:avLst/>
          </a:prstGeom>
          <a:solidFill>
            <a:srgbClr val="000074"/>
          </a:solidFill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9pPr>
          </a:lstStyle>
          <a:p>
            <a:pPr eaLnBrk="1" hangingPunct="1"/>
            <a:r>
              <a:rPr lang="en-US" sz="2200" kern="0" dirty="0">
                <a:solidFill>
                  <a:srgbClr val="71FFFF"/>
                </a:solidFill>
              </a:rPr>
              <a:t>NB: Bottom Up Needs Estimate for US HEP </a:t>
            </a:r>
            <a:r>
              <a:rPr lang="en-US" sz="2200" kern="0" dirty="0"/>
              <a:t>was ~$ 1.25B in FY21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490C96-59AD-8F96-00BD-0B1B0E5C045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6898"/>
          <a:stretch/>
        </p:blipFill>
        <p:spPr>
          <a:xfrm>
            <a:off x="247291" y="1143000"/>
            <a:ext cx="9677400" cy="482917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69ECC99-8401-5055-51E2-7A669C69867C}"/>
              </a:ext>
            </a:extLst>
          </p:cNvPr>
          <p:cNvSpPr/>
          <p:nvPr/>
        </p:nvSpPr>
        <p:spPr>
          <a:xfrm>
            <a:off x="361591" y="2022895"/>
            <a:ext cx="9448800" cy="26310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3209548412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143000" y="228625"/>
            <a:ext cx="8534400" cy="685775"/>
          </a:xfrm>
        </p:spPr>
        <p:txBody>
          <a:bodyPr lIns="92075" tIns="46038" rIns="92075" bIns="46038" anchor="b"/>
          <a:lstStyle/>
          <a:p>
            <a:pPr algn="l" eaLnBrk="1" hangingPunct="1">
              <a:lnSpc>
                <a:spcPct val="85000"/>
              </a:lnSpc>
            </a:pPr>
            <a:r>
              <a:rPr lang="en-US" sz="2300" dirty="0">
                <a:solidFill>
                  <a:srgbClr val="71FFFF"/>
                </a:solidFill>
              </a:rPr>
              <a:t>Executive Meetings: DOE SC HQ, OMB + OSTP, DOE OHEP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FDF482F-3DBE-722A-E811-137220DD6E5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568" r="4478"/>
          <a:stretch/>
        </p:blipFill>
        <p:spPr>
          <a:xfrm>
            <a:off x="113651" y="1219200"/>
            <a:ext cx="4876800" cy="5562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DB03A93-7B48-53CC-CCD0-0E2E608C84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9045" y="1143000"/>
            <a:ext cx="4893304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586678"/>
      </p:ext>
    </p:extLst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B15332CE-C034-AF4F-61A6-F4378B6022F0}"/>
              </a:ext>
            </a:extLst>
          </p:cNvPr>
          <p:cNvSpPr txBox="1">
            <a:spLocks/>
          </p:cNvSpPr>
          <p:nvPr/>
        </p:nvSpPr>
        <p:spPr>
          <a:xfrm>
            <a:off x="838200" y="228600"/>
            <a:ext cx="8915400" cy="1066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9pPr>
          </a:lstStyle>
          <a:p>
            <a:pPr>
              <a:defRPr/>
            </a:pPr>
            <a:r>
              <a:rPr lang="en-US" sz="3200" kern="0" dirty="0">
                <a:solidFill>
                  <a:srgbClr val="71FFFF"/>
                </a:solidFill>
              </a:rPr>
              <a:t>P5 Priorities (I)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F9C7487-A42D-796A-B3D1-EC9C296F8B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143000"/>
            <a:ext cx="9448800" cy="5410200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C5CFD95-A733-3741-221D-BF4B97ED8545}"/>
              </a:ext>
            </a:extLst>
          </p:cNvPr>
          <p:cNvSpPr/>
          <p:nvPr/>
        </p:nvSpPr>
        <p:spPr>
          <a:xfrm>
            <a:off x="304800" y="1295400"/>
            <a:ext cx="9372600" cy="1447800"/>
          </a:xfrm>
          <a:prstGeom prst="roundRect">
            <a:avLst/>
          </a:prstGeom>
          <a:noFill/>
          <a:ln w="412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256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B15332CE-C034-AF4F-61A6-F4378B6022F0}"/>
              </a:ext>
            </a:extLst>
          </p:cNvPr>
          <p:cNvSpPr txBox="1">
            <a:spLocks/>
          </p:cNvSpPr>
          <p:nvPr/>
        </p:nvSpPr>
        <p:spPr>
          <a:xfrm>
            <a:off x="838200" y="228600"/>
            <a:ext cx="8915400" cy="1066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9pPr>
          </a:lstStyle>
          <a:p>
            <a:pPr>
              <a:defRPr/>
            </a:pPr>
            <a:r>
              <a:rPr lang="en-US" sz="3200" kern="0" dirty="0">
                <a:solidFill>
                  <a:srgbClr val="71FFFF"/>
                </a:solidFill>
              </a:rPr>
              <a:t>P5 Priorities (II)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B716827-EC37-5ABA-2B3E-E44D909379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1906"/>
          <a:stretch/>
        </p:blipFill>
        <p:spPr>
          <a:xfrm>
            <a:off x="152400" y="1143000"/>
            <a:ext cx="9525000" cy="5549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202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755411F-5E98-2332-0AB6-585F5900758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70"/>
          <a:stretch/>
        </p:blipFill>
        <p:spPr>
          <a:xfrm>
            <a:off x="24063" y="0"/>
            <a:ext cx="9829800" cy="5696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575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381000"/>
            <a:ext cx="8358710" cy="522583"/>
          </a:xfrm>
        </p:spPr>
        <p:txBody>
          <a:bodyPr/>
          <a:lstStyle/>
          <a:p>
            <a:pPr>
              <a:defRPr/>
            </a:pPr>
            <a:r>
              <a:rPr lang="en-US" sz="2800" dirty="0">
                <a:solidFill>
                  <a:srgbClr val="CCFFFF"/>
                </a:solidFill>
              </a:rPr>
              <a:t>The P5 Two Pager </a:t>
            </a:r>
            <a:r>
              <a:rPr lang="en-US" sz="2800" dirty="0">
                <a:solidFill>
                  <a:srgbClr val="FFFF00"/>
                </a:solidFill>
              </a:rPr>
              <a:t>2023:</a:t>
            </a:r>
            <a:r>
              <a:rPr lang="en-US" sz="2800" dirty="0">
                <a:solidFill>
                  <a:srgbClr val="CCFFFF"/>
                </a:solidFill>
              </a:rPr>
              <a:t> Strategy </a:t>
            </a:r>
            <a:br>
              <a:rPr lang="en-US" sz="2800" dirty="0">
                <a:solidFill>
                  <a:srgbClr val="CCFFFF"/>
                </a:solidFill>
              </a:rPr>
            </a:br>
            <a:r>
              <a:rPr lang="en-US" sz="2800" dirty="0">
                <a:solidFill>
                  <a:srgbClr val="CCFFFF"/>
                </a:solidFill>
              </a:rPr>
              <a:t>and Priorities for US Investments</a:t>
            </a:r>
            <a:endParaRPr lang="en-US" sz="20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53EF059-AD30-93E7-FEEE-A9378ED043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20" y="0"/>
            <a:ext cx="4932410" cy="646448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DE8BA96-4934-74FC-8802-510A5EAEE5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9090" y="51119"/>
            <a:ext cx="4919870" cy="641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96982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1323CAF-37A4-4332-41A4-771EC13053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52400"/>
            <a:ext cx="9772520" cy="619436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7E27699-8DA7-A305-D421-F2D96DB3A0C4}"/>
              </a:ext>
            </a:extLst>
          </p:cNvPr>
          <p:cNvSpPr/>
          <p:nvPr/>
        </p:nvSpPr>
        <p:spPr>
          <a:xfrm>
            <a:off x="6521670" y="4172082"/>
            <a:ext cx="2590800" cy="2286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67968EC-C58F-E927-C4C3-8C40C1698B23}"/>
              </a:ext>
            </a:extLst>
          </p:cNvPr>
          <p:cNvSpPr/>
          <p:nvPr/>
        </p:nvSpPr>
        <p:spPr>
          <a:xfrm>
            <a:off x="6553200" y="1701624"/>
            <a:ext cx="2590800" cy="2286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1A8B7AE-487B-BFF3-C157-0E6D24BEBA7D}"/>
              </a:ext>
            </a:extLst>
          </p:cNvPr>
          <p:cNvSpPr txBox="1"/>
          <p:nvPr/>
        </p:nvSpPr>
        <p:spPr>
          <a:xfrm>
            <a:off x="1233388" y="1455266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C00000"/>
                </a:solidFill>
                <a:sym typeface="Wingdings" panose="05000000000000000000" pitchFamily="2" charset="2"/>
              </a:rPr>
              <a:t>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866077C-C5D0-A5D1-179E-FE2BF3E83840}"/>
              </a:ext>
            </a:extLst>
          </p:cNvPr>
          <p:cNvSpPr txBox="1"/>
          <p:nvPr/>
        </p:nvSpPr>
        <p:spPr>
          <a:xfrm>
            <a:off x="1233388" y="3922559"/>
            <a:ext cx="596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C00000"/>
                </a:solidFill>
                <a:sym typeface="Wingdings" panose="05000000000000000000" pitchFamily="2" charset="2"/>
              </a:rPr>
              <a:t></a:t>
            </a:r>
            <a:endParaRPr lang="en-US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8120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891B893-5F34-2933-3B0E-737B7ECD7CD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619"/>
          <a:stretch/>
        </p:blipFill>
        <p:spPr>
          <a:xfrm>
            <a:off x="152400" y="1219200"/>
            <a:ext cx="9677400" cy="5518784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E184EEE4-3269-6126-BECA-82C9DEDE33F9}"/>
              </a:ext>
            </a:extLst>
          </p:cNvPr>
          <p:cNvSpPr txBox="1">
            <a:spLocks/>
          </p:cNvSpPr>
          <p:nvPr/>
        </p:nvSpPr>
        <p:spPr>
          <a:xfrm>
            <a:off x="685800" y="228600"/>
            <a:ext cx="9067800" cy="52258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9pPr>
          </a:lstStyle>
          <a:p>
            <a:pPr>
              <a:defRPr/>
            </a:pPr>
            <a:r>
              <a:rPr lang="en-US" sz="2600" kern="0" dirty="0">
                <a:solidFill>
                  <a:srgbClr val="CCFFFF"/>
                </a:solidFill>
              </a:rPr>
              <a:t>Gina </a:t>
            </a:r>
            <a:r>
              <a:rPr lang="en-US" sz="2600" kern="0" dirty="0" err="1">
                <a:solidFill>
                  <a:srgbClr val="CCFFFF"/>
                </a:solidFill>
              </a:rPr>
              <a:t>Ramieka</a:t>
            </a:r>
            <a:r>
              <a:rPr lang="en-US" sz="2600" kern="0" dirty="0">
                <a:solidFill>
                  <a:srgbClr val="CCFFFF"/>
                </a:solidFill>
              </a:rPr>
              <a:t> at HEPAP December 7:</a:t>
            </a:r>
            <a:r>
              <a:rPr lang="en-US" sz="2400" kern="0" dirty="0">
                <a:solidFill>
                  <a:srgbClr val="CCFFFF"/>
                </a:solidFill>
              </a:rPr>
              <a:t> </a:t>
            </a:r>
            <a:r>
              <a:rPr lang="en-US" sz="2400" kern="0" dirty="0"/>
              <a:t>Energy Frontier Program – the LHC and Higgs Science Driver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645EE7F-5716-67F7-B8D1-DC0BBDE6A9EF}"/>
              </a:ext>
            </a:extLst>
          </p:cNvPr>
          <p:cNvSpPr/>
          <p:nvPr/>
        </p:nvSpPr>
        <p:spPr>
          <a:xfrm>
            <a:off x="228600" y="1219200"/>
            <a:ext cx="6248400" cy="1600200"/>
          </a:xfrm>
          <a:prstGeom prst="rect">
            <a:avLst/>
          </a:prstGeom>
          <a:noFill/>
          <a:ln>
            <a:solidFill>
              <a:srgbClr val="0000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170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244478"/>
            <a:ext cx="9144000" cy="1139826"/>
          </a:xfrm>
        </p:spPr>
        <p:txBody>
          <a:bodyPr lIns="92075" tIns="46038" rIns="92075" bIns="46038" anchor="b"/>
          <a:lstStyle/>
          <a:p>
            <a:pPr eaLnBrk="1" hangingPunct="1">
              <a:lnSpc>
                <a:spcPct val="90000"/>
              </a:lnSpc>
            </a:pPr>
            <a:r>
              <a:rPr lang="en-US" sz="2400" dirty="0"/>
              <a:t>HEPAP: Report of the Committee of Visitors</a:t>
            </a:r>
            <a:br>
              <a:rPr lang="en-US" sz="2400" dirty="0"/>
            </a:br>
            <a:r>
              <a:rPr lang="en-US" sz="2400" dirty="0"/>
              <a:t>Consistency with P5</a:t>
            </a:r>
            <a:br>
              <a:rPr lang="en-US" sz="2400" dirty="0"/>
            </a:br>
            <a:r>
              <a:rPr lang="en-US" sz="1300" dirty="0"/>
              <a:t>https://science.osti.gov/-/media/hep/hepap/pdf/202012/HEP_COV_202012-HEPAP_meeting_Patterson.pdf</a:t>
            </a:r>
            <a:br>
              <a:rPr lang="en-US" sz="1400" dirty="0"/>
            </a:br>
            <a:endParaRPr lang="en-US" sz="1400" dirty="0"/>
          </a:p>
        </p:txBody>
      </p:sp>
      <p:sp>
        <p:nvSpPr>
          <p:cNvPr id="12" name="Rectangle 10">
            <a:extLst>
              <a:ext uri="{FF2B5EF4-FFF2-40B4-BE49-F238E27FC236}">
                <a16:creationId xmlns:a16="http://schemas.microsoft.com/office/drawing/2014/main" id="{BDCF4C99-8F6F-4E83-B630-95CC7DB1CA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906000" cy="1587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74B0B44-3FDB-4A1B-8D50-E257D008D6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194000"/>
            <a:ext cx="4390373" cy="379690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11DCEAB-3CFA-4952-AECD-37B6DE5342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2773" y="1194000"/>
            <a:ext cx="5005192" cy="39114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B305421-B6DE-430D-9E4D-81B4C2A1921D}"/>
              </a:ext>
            </a:extLst>
          </p:cNvPr>
          <p:cNvSpPr/>
          <p:nvPr/>
        </p:nvSpPr>
        <p:spPr>
          <a:xfrm>
            <a:off x="0" y="1194000"/>
            <a:ext cx="4466573" cy="3936800"/>
          </a:xfrm>
          <a:prstGeom prst="rect">
            <a:avLst/>
          </a:prstGeom>
          <a:noFill/>
          <a:ln>
            <a:solidFill>
              <a:srgbClr val="0000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18816A4-FA85-4FDE-9B89-FC47EF7D5236}"/>
              </a:ext>
            </a:extLst>
          </p:cNvPr>
          <p:cNvSpPr/>
          <p:nvPr/>
        </p:nvSpPr>
        <p:spPr>
          <a:xfrm>
            <a:off x="4483274" y="1194000"/>
            <a:ext cx="5194126" cy="3936800"/>
          </a:xfrm>
          <a:prstGeom prst="rect">
            <a:avLst/>
          </a:prstGeom>
          <a:noFill/>
          <a:ln>
            <a:solidFill>
              <a:srgbClr val="0000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5177C17-9B1F-4BBC-839E-4EE7EC1C320A}"/>
              </a:ext>
            </a:extLst>
          </p:cNvPr>
          <p:cNvSpPr/>
          <p:nvPr/>
        </p:nvSpPr>
        <p:spPr>
          <a:xfrm>
            <a:off x="76200" y="4038600"/>
            <a:ext cx="4277639" cy="952305"/>
          </a:xfrm>
          <a:prstGeom prst="rect">
            <a:avLst/>
          </a:prstGeom>
          <a:noFill/>
          <a:ln>
            <a:solidFill>
              <a:srgbClr val="0000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B9C1C7-3686-4514-8D06-4E78A2BAB430}"/>
              </a:ext>
            </a:extLst>
          </p:cNvPr>
          <p:cNvSpPr/>
          <p:nvPr/>
        </p:nvSpPr>
        <p:spPr>
          <a:xfrm>
            <a:off x="4540686" y="4057389"/>
            <a:ext cx="4984314" cy="990600"/>
          </a:xfrm>
          <a:prstGeom prst="rect">
            <a:avLst/>
          </a:prstGeom>
          <a:noFill/>
          <a:ln>
            <a:solidFill>
              <a:srgbClr val="0000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654817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Number Placeholder 2"/>
          <p:cNvSpPr txBox="1">
            <a:spLocks noGrp="1"/>
          </p:cNvSpPr>
          <p:nvPr/>
        </p:nvSpPr>
        <p:spPr bwMode="auto">
          <a:xfrm>
            <a:off x="7099300" y="6356376"/>
            <a:ext cx="2311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7D492C6F-BC69-4499-BA0E-B2B71E77FAD1}" type="slidenum">
              <a:rPr lang="en-US" sz="1200">
                <a:solidFill>
                  <a:srgbClr val="5F5F5F"/>
                </a:solidFill>
                <a:latin typeface="Arial" pitchFamily="34" charset="0"/>
                <a:cs typeface="Arial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z="1200">
              <a:solidFill>
                <a:srgbClr val="5F5F5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2947" name="TextBox 3"/>
          <p:cNvSpPr txBox="1">
            <a:spLocks noChangeArrowheads="1"/>
          </p:cNvSpPr>
          <p:nvPr/>
        </p:nvSpPr>
        <p:spPr bwMode="auto">
          <a:xfrm>
            <a:off x="152400" y="0"/>
            <a:ext cx="9677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pPr algn="ctr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600" b="1" dirty="0">
                <a:solidFill>
                  <a:srgbClr val="000064"/>
                </a:solidFill>
                <a:latin typeface="Arial" pitchFamily="34" charset="0"/>
                <a:cs typeface="Arial" pitchFamily="34" charset="0"/>
              </a:rPr>
              <a:t>US LUA Executive Committee: </a:t>
            </a:r>
            <a:r>
              <a:rPr lang="en-US" sz="26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18 Members</a:t>
            </a:r>
            <a:br>
              <a:rPr lang="en-US" sz="26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</a:br>
            <a:r>
              <a:rPr lang="en-US" sz="2600" b="1" dirty="0">
                <a:solidFill>
                  <a:srgbClr val="000064"/>
                </a:solidFill>
                <a:latin typeface="Arial" pitchFamily="34" charset="0"/>
                <a:cs typeface="Arial" pitchFamily="34" charset="0"/>
              </a:rPr>
              <a:t>2024 Membership (2 Year Terms)</a:t>
            </a:r>
          </a:p>
        </p:txBody>
      </p:sp>
      <p:sp>
        <p:nvSpPr>
          <p:cNvPr id="82948" name="Rectangle 4"/>
          <p:cNvSpPr>
            <a:spLocks noChangeArrowheads="1"/>
          </p:cNvSpPr>
          <p:nvPr/>
        </p:nvSpPr>
        <p:spPr bwMode="auto">
          <a:xfrm>
            <a:off x="76200" y="1447800"/>
            <a:ext cx="10641012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defTabSz="1503363" fontAlgn="base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SzPct val="90000"/>
              <a:buFont typeface="Wingdings" pitchFamily="2" charset="2"/>
              <a:buChar char="u"/>
              <a:tabLst>
                <a:tab pos="1311275" algn="l"/>
                <a:tab pos="3433763" algn="l"/>
                <a:tab pos="6118225" algn="l"/>
                <a:tab pos="8912225" algn="l"/>
              </a:tabLst>
              <a:defRPr/>
            </a:pPr>
            <a:endParaRPr lang="en-US" sz="3100">
              <a:solidFill>
                <a:srgbClr val="000066"/>
              </a:solidFill>
              <a:latin typeface="Calibri"/>
            </a:endParaRPr>
          </a:p>
        </p:txBody>
      </p:sp>
      <p:sp>
        <p:nvSpPr>
          <p:cNvPr id="82949" name="Rectangle 5"/>
          <p:cNvSpPr>
            <a:spLocks noChangeArrowheads="1"/>
          </p:cNvSpPr>
          <p:nvPr/>
        </p:nvSpPr>
        <p:spPr bwMode="auto">
          <a:xfrm>
            <a:off x="342979" y="762000"/>
            <a:ext cx="95758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defTabSz="1503363" fontAlgn="base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tabLst>
                <a:tab pos="1311275" algn="l"/>
                <a:tab pos="2803525" algn="l"/>
                <a:tab pos="3086100" algn="l"/>
                <a:tab pos="4400550" algn="l"/>
                <a:tab pos="4632325" algn="l"/>
                <a:tab pos="4856163" algn="l"/>
                <a:tab pos="6627813" algn="l"/>
                <a:tab pos="8912225" algn="l"/>
              </a:tabLst>
              <a:defRPr/>
            </a:pPr>
            <a:r>
              <a:rPr lang="en-US" sz="2000" b="1" dirty="0">
                <a:solidFill>
                  <a:srgbClr val="000066"/>
                </a:solidFill>
                <a:latin typeface="Arial" pitchFamily="34" charset="0"/>
              </a:rPr>
              <a:t>              </a:t>
            </a:r>
            <a:r>
              <a:rPr lang="en-US" sz="1900" b="1" u="sng" dirty="0">
                <a:solidFill>
                  <a:srgbClr val="000064"/>
                </a:solidFill>
                <a:latin typeface="Arial" pitchFamily="34" charset="0"/>
              </a:rPr>
              <a:t>Name           		          Institution          Collaboration      Term Expires </a:t>
            </a:r>
            <a:endParaRPr lang="en-US" sz="19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287338" indent="-287338">
              <a:lnSpc>
                <a:spcPct val="90000"/>
              </a:lnSpc>
              <a:spcAft>
                <a:spcPts val="300"/>
              </a:spcAft>
              <a:buClr>
                <a:srgbClr val="990000"/>
              </a:buClr>
              <a:buSzPct val="90000"/>
              <a:buFont typeface="Wingdings" panose="05000000000000000000" pitchFamily="2" charset="2"/>
              <a:buChar char="r"/>
              <a:tabLst>
                <a:tab pos="3714750" algn="l"/>
                <a:tab pos="7832725" algn="l"/>
              </a:tabLst>
            </a:pPr>
            <a:r>
              <a:rPr lang="en-US" sz="17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Maria </a:t>
            </a:r>
            <a:r>
              <a:rPr lang="en-US" sz="1700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Baldini</a:t>
            </a:r>
            <a:r>
              <a:rPr lang="en-US" sz="17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	 Fermilab                Accelerator R&amp;D        2025</a:t>
            </a:r>
          </a:p>
          <a:p>
            <a:pPr marL="287338" indent="-287338">
              <a:lnSpc>
                <a:spcPct val="90000"/>
              </a:lnSpc>
              <a:spcAft>
                <a:spcPts val="300"/>
              </a:spcAft>
              <a:buClr>
                <a:srgbClr val="990000"/>
              </a:buClr>
              <a:buSzPct val="90000"/>
              <a:buFont typeface="Wingdings" panose="05000000000000000000" pitchFamily="2" charset="2"/>
              <a:buChar char="r"/>
              <a:tabLst>
                <a:tab pos="3771900" algn="l"/>
                <a:tab pos="5656263" algn="l"/>
                <a:tab pos="7832725" algn="l"/>
              </a:tabLst>
            </a:pPr>
            <a:r>
              <a:rPr lang="en-US" sz="17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Karri </a:t>
            </a:r>
            <a:r>
              <a:rPr lang="en-US" sz="1700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DiPetrillo</a:t>
            </a:r>
            <a:r>
              <a:rPr lang="en-US" sz="17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Chicago	ATLAS	2025</a:t>
            </a:r>
          </a:p>
          <a:p>
            <a:pPr marL="287338" indent="-287338">
              <a:lnSpc>
                <a:spcPct val="90000"/>
              </a:lnSpc>
              <a:spcAft>
                <a:spcPts val="300"/>
              </a:spcAft>
              <a:buClr>
                <a:srgbClr val="990000"/>
              </a:buClr>
              <a:buSzPct val="90000"/>
              <a:buFont typeface="Wingdings" panose="05000000000000000000" pitchFamily="2" charset="2"/>
              <a:buChar char="r"/>
              <a:tabLst>
                <a:tab pos="3771900" algn="l"/>
                <a:tab pos="5656263" algn="l"/>
                <a:tab pos="7832725" algn="l"/>
              </a:tabLst>
            </a:pPr>
            <a:r>
              <a:rPr lang="en-US" sz="17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Julia Gonski (APS </a:t>
            </a:r>
            <a:r>
              <a:rPr lang="en-US" sz="1700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Liaison;Sec’y</a:t>
            </a:r>
            <a:r>
              <a:rPr lang="en-US" sz="17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SLAC             	ATLAS                        	2025</a:t>
            </a:r>
          </a:p>
          <a:p>
            <a:pPr marL="287338" indent="-287338">
              <a:lnSpc>
                <a:spcPct val="90000"/>
              </a:lnSpc>
              <a:spcAft>
                <a:spcPts val="300"/>
              </a:spcAft>
              <a:buClr>
                <a:srgbClr val="990000"/>
              </a:buClr>
              <a:buSzPct val="90000"/>
              <a:buFont typeface="Wingdings" panose="05000000000000000000" pitchFamily="2" charset="2"/>
              <a:buChar char="r"/>
              <a:tabLst>
                <a:tab pos="3771900" algn="l"/>
                <a:tab pos="5656263" algn="l"/>
                <a:tab pos="7832725" algn="l"/>
              </a:tabLst>
            </a:pPr>
            <a:r>
              <a:rPr lang="en-US" sz="17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Matt LeBlanc 	Brown 	CMS	2025</a:t>
            </a:r>
          </a:p>
          <a:p>
            <a:pPr marL="287338" indent="-287338">
              <a:lnSpc>
                <a:spcPct val="90000"/>
              </a:lnSpc>
              <a:spcAft>
                <a:spcPts val="300"/>
              </a:spcAft>
              <a:buClr>
                <a:srgbClr val="990000"/>
              </a:buClr>
              <a:buSzPct val="90000"/>
              <a:buFont typeface="Wingdings" panose="05000000000000000000" pitchFamily="2" charset="2"/>
              <a:buChar char="r"/>
              <a:tabLst>
                <a:tab pos="3714750" algn="l"/>
                <a:tab pos="5543550" algn="l"/>
                <a:tab pos="7832725" algn="l"/>
              </a:tabLst>
            </a:pPr>
            <a:r>
              <a:rPr lang="en-US" sz="17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Lawrence Lee                          	 Tennessee             CMS                            2025</a:t>
            </a:r>
          </a:p>
          <a:p>
            <a:pPr marL="287338" indent="-287338">
              <a:lnSpc>
                <a:spcPct val="90000"/>
              </a:lnSpc>
              <a:spcAft>
                <a:spcPts val="300"/>
              </a:spcAft>
              <a:buClr>
                <a:srgbClr val="990000"/>
              </a:buClr>
              <a:buSzPct val="90000"/>
              <a:buFont typeface="Wingdings" panose="05000000000000000000" pitchFamily="2" charset="2"/>
              <a:buChar char="r"/>
              <a:tabLst>
                <a:tab pos="3714750" algn="l"/>
                <a:tab pos="5543550" algn="l"/>
                <a:tab pos="5656263" algn="l"/>
                <a:tab pos="7832725" algn="l"/>
              </a:tabLst>
            </a:pPr>
            <a:r>
              <a:rPr lang="en-US" sz="17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Harvey Newman (Chair)            	 Caltech                	  CMS                       	2025</a:t>
            </a:r>
          </a:p>
          <a:p>
            <a:pPr marL="287338" indent="-287338">
              <a:lnSpc>
                <a:spcPct val="90000"/>
              </a:lnSpc>
              <a:spcAft>
                <a:spcPts val="300"/>
              </a:spcAft>
              <a:buClr>
                <a:srgbClr val="990000"/>
              </a:buClr>
              <a:buSzPct val="90000"/>
              <a:buFont typeface="Wingdings" panose="05000000000000000000" pitchFamily="2" charset="2"/>
              <a:buChar char="r"/>
              <a:tabLst>
                <a:tab pos="3714750" algn="l"/>
                <a:tab pos="5543550" algn="l"/>
                <a:tab pos="5656263" algn="l"/>
                <a:tab pos="7832725" algn="l"/>
              </a:tabLst>
            </a:pPr>
            <a:r>
              <a:rPr lang="en-US" sz="17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Deepa Thomas	 Texas Austin	  ALICE 	2025</a:t>
            </a:r>
          </a:p>
          <a:p>
            <a:pPr marL="287338" indent="-287338">
              <a:lnSpc>
                <a:spcPct val="90000"/>
              </a:lnSpc>
              <a:spcAft>
                <a:spcPts val="300"/>
              </a:spcAft>
              <a:buClr>
                <a:srgbClr val="990000"/>
              </a:buClr>
              <a:buSzPct val="90000"/>
              <a:buFont typeface="Wingdings" panose="05000000000000000000" pitchFamily="2" charset="2"/>
              <a:buChar char="r"/>
              <a:tabLst>
                <a:tab pos="3714750" algn="l"/>
                <a:tab pos="5543550" algn="l"/>
                <a:tab pos="7832725" algn="l"/>
              </a:tabLst>
            </a:pPr>
            <a:r>
              <a:rPr lang="en-US" sz="17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Caterina </a:t>
            </a:r>
            <a:r>
              <a:rPr lang="en-US" sz="1700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Vernieri</a:t>
            </a:r>
            <a:r>
              <a:rPr lang="en-US" sz="17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(Co-Chair)           SLAC                     ATLAS	2025</a:t>
            </a:r>
          </a:p>
          <a:p>
            <a:pPr marL="287338" indent="-287338">
              <a:lnSpc>
                <a:spcPct val="90000"/>
              </a:lnSpc>
              <a:spcAft>
                <a:spcPts val="300"/>
              </a:spcAft>
              <a:buClr>
                <a:srgbClr val="990000"/>
              </a:buClr>
              <a:buSzPct val="90000"/>
              <a:buFont typeface="Wingdings" panose="05000000000000000000" pitchFamily="2" charset="2"/>
              <a:buChar char="r"/>
              <a:tabLst>
                <a:tab pos="3714750" algn="l"/>
                <a:tab pos="5543550" algn="l"/>
                <a:tab pos="7832725" algn="l"/>
              </a:tabLst>
            </a:pPr>
            <a:r>
              <a:rPr lang="en-US" sz="17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Michael Wilkins	 Syracuse	  </a:t>
            </a:r>
            <a:r>
              <a:rPr lang="en-US" sz="1700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LHCb</a:t>
            </a:r>
            <a:r>
              <a:rPr lang="en-US" sz="17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2025</a:t>
            </a:r>
            <a:endParaRPr lang="en-US" sz="1600" b="1" dirty="0">
              <a:solidFill>
                <a:srgbClr val="0000FF"/>
              </a:solidFill>
              <a:latin typeface="Arial" pitchFamily="34" charset="0"/>
            </a:endParaRPr>
          </a:p>
          <a:p>
            <a:pPr marL="287338" indent="-287338" defTabSz="1503363" fontAlgn="base">
              <a:lnSpc>
                <a:spcPct val="90000"/>
              </a:lnSpc>
              <a:spcAft>
                <a:spcPts val="300"/>
              </a:spcAft>
              <a:buClr>
                <a:srgbClr val="99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56263" algn="l"/>
                <a:tab pos="6057900" algn="l"/>
                <a:tab pos="7140575" algn="l"/>
                <a:tab pos="7832725" algn="l"/>
                <a:tab pos="8912225" algn="l"/>
              </a:tabLst>
              <a:defRPr/>
            </a:pPr>
            <a:r>
              <a:rPr lang="en-US" sz="1700" b="1" dirty="0">
                <a:solidFill>
                  <a:srgbClr val="000099"/>
                </a:solidFill>
                <a:latin typeface="Arial" pitchFamily="34" charset="0"/>
              </a:rPr>
              <a:t>Steve Goldfarb	           	     Melbourne      	ATLAS                	2024</a:t>
            </a:r>
          </a:p>
          <a:p>
            <a:pPr marL="287338" indent="-287338" defTabSz="1503363" fontAlgn="base">
              <a:lnSpc>
                <a:spcPct val="90000"/>
              </a:lnSpc>
              <a:spcAft>
                <a:spcPts val="300"/>
              </a:spcAft>
              <a:buClr>
                <a:srgbClr val="99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7832725" algn="l"/>
                <a:tab pos="8912225" algn="l"/>
              </a:tabLst>
              <a:defRPr/>
            </a:pPr>
            <a:r>
              <a:rPr lang="en-US" sz="1700" b="1" dirty="0">
                <a:solidFill>
                  <a:srgbClr val="000099"/>
                </a:solidFill>
                <a:latin typeface="Arial" pitchFamily="34" charset="0"/>
              </a:rPr>
              <a:t>Kiley Elizabeth Kennedy		            Princeton		 CMS	       	2024</a:t>
            </a:r>
          </a:p>
          <a:p>
            <a:pPr marL="287338" indent="-287338" defTabSz="1503363" fontAlgn="base">
              <a:lnSpc>
                <a:spcPct val="90000"/>
              </a:lnSpc>
              <a:spcAft>
                <a:spcPts val="300"/>
              </a:spcAft>
              <a:buClr>
                <a:srgbClr val="99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7832725" algn="l"/>
                <a:tab pos="8912225" algn="l"/>
              </a:tabLst>
              <a:defRPr/>
            </a:pPr>
            <a:r>
              <a:rPr lang="en-US" sz="1700" b="1" dirty="0">
                <a:solidFill>
                  <a:srgbClr val="000099"/>
                </a:solidFill>
                <a:latin typeface="Arial" pitchFamily="34" charset="0"/>
              </a:rPr>
              <a:t>Elise Le </a:t>
            </a:r>
            <a:r>
              <a:rPr lang="en-US" sz="1700" b="1" dirty="0" err="1">
                <a:solidFill>
                  <a:srgbClr val="000099"/>
                </a:solidFill>
                <a:latin typeface="Arial" pitchFamily="34" charset="0"/>
              </a:rPr>
              <a:t>Boulicaut</a:t>
            </a:r>
            <a:r>
              <a:rPr lang="en-US" sz="1700" b="1" dirty="0">
                <a:solidFill>
                  <a:srgbClr val="000099"/>
                </a:solidFill>
                <a:latin typeface="Arial" pitchFamily="34" charset="0"/>
              </a:rPr>
              <a:t> 			     Duke				 ATLAS                     	2024</a:t>
            </a:r>
          </a:p>
          <a:p>
            <a:pPr marL="287338" indent="-287338" defTabSz="1503363" fontAlgn="base">
              <a:lnSpc>
                <a:spcPct val="90000"/>
              </a:lnSpc>
              <a:spcAft>
                <a:spcPts val="300"/>
              </a:spcAft>
              <a:buClr>
                <a:srgbClr val="99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7832725" algn="l"/>
                <a:tab pos="8912225" algn="l"/>
              </a:tabLst>
              <a:defRPr/>
            </a:pPr>
            <a:r>
              <a:rPr lang="en-US" sz="1700" b="1" dirty="0">
                <a:solidFill>
                  <a:srgbClr val="000099"/>
                </a:solidFill>
                <a:latin typeface="Arial" pitchFamily="34" charset="0"/>
              </a:rPr>
              <a:t>Claire Lee 	     	     Fermilab      	 CMS	           2024</a:t>
            </a:r>
          </a:p>
          <a:p>
            <a:pPr marL="287338" indent="-287338" defTabSz="1503363" fontAlgn="base">
              <a:lnSpc>
                <a:spcPct val="90000"/>
              </a:lnSpc>
              <a:spcAft>
                <a:spcPts val="300"/>
              </a:spcAft>
              <a:buClr>
                <a:srgbClr val="99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7832725" algn="l"/>
                <a:tab pos="8912225" algn="l"/>
              </a:tabLst>
              <a:defRPr/>
            </a:pPr>
            <a:r>
              <a:rPr lang="en-US" sz="1700" b="1" dirty="0">
                <a:solidFill>
                  <a:srgbClr val="000099"/>
                </a:solidFill>
                <a:latin typeface="Arial" pitchFamily="34" charset="0"/>
              </a:rPr>
              <a:t>Kaori </a:t>
            </a:r>
            <a:r>
              <a:rPr lang="en-US" sz="1700" b="1" dirty="0" err="1">
                <a:solidFill>
                  <a:srgbClr val="000099"/>
                </a:solidFill>
                <a:latin typeface="Arial" pitchFamily="34" charset="0"/>
              </a:rPr>
              <a:t>Maeshima</a:t>
            </a:r>
            <a:r>
              <a:rPr lang="en-US" sz="1700" b="1" dirty="0">
                <a:solidFill>
                  <a:srgbClr val="000099"/>
                </a:solidFill>
                <a:latin typeface="Arial" pitchFamily="34" charset="0"/>
              </a:rPr>
              <a:t>			     Fermilab	        	 CMS	           2024</a:t>
            </a:r>
          </a:p>
          <a:p>
            <a:pPr marL="287338" indent="-287338" defTabSz="1503363" fontAlgn="base">
              <a:lnSpc>
                <a:spcPct val="90000"/>
              </a:lnSpc>
              <a:spcAft>
                <a:spcPts val="300"/>
              </a:spcAft>
              <a:buClr>
                <a:srgbClr val="99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7832725" algn="l"/>
                <a:tab pos="8912225" algn="l"/>
              </a:tabLst>
              <a:defRPr/>
            </a:pPr>
            <a:r>
              <a:rPr lang="en-US" sz="1700" b="1" dirty="0" err="1">
                <a:solidFill>
                  <a:srgbClr val="000099"/>
                </a:solidFill>
                <a:latin typeface="Arial" pitchFamily="34" charset="0"/>
              </a:rPr>
              <a:t>Jannicke</a:t>
            </a:r>
            <a:r>
              <a:rPr lang="en-US" sz="1700" b="1" dirty="0">
                <a:solidFill>
                  <a:srgbClr val="000099"/>
                </a:solidFill>
                <a:latin typeface="Arial" pitchFamily="34" charset="0"/>
              </a:rPr>
              <a:t> Pearkes		  	  Colorado (Boulder) CMS	           2024</a:t>
            </a:r>
          </a:p>
          <a:p>
            <a:pPr marL="287338" indent="-287338" defTabSz="1503363" fontAlgn="base">
              <a:lnSpc>
                <a:spcPct val="90000"/>
              </a:lnSpc>
              <a:spcAft>
                <a:spcPts val="300"/>
              </a:spcAft>
              <a:buClr>
                <a:srgbClr val="99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7832725" algn="l"/>
                <a:tab pos="8912225" algn="l"/>
              </a:tabLst>
              <a:defRPr/>
            </a:pPr>
            <a:r>
              <a:rPr lang="en-US" sz="1700" b="1" dirty="0">
                <a:solidFill>
                  <a:srgbClr val="000099"/>
                </a:solidFill>
                <a:latin typeface="Arial" pitchFamily="34" charset="0"/>
              </a:rPr>
              <a:t>David </a:t>
            </a:r>
            <a:r>
              <a:rPr lang="en-US" sz="1700" b="1" dirty="0" err="1">
                <a:solidFill>
                  <a:srgbClr val="000099"/>
                </a:solidFill>
                <a:latin typeface="Arial" pitchFamily="34" charset="0"/>
              </a:rPr>
              <a:t>Saltzberg</a:t>
            </a:r>
            <a:r>
              <a:rPr lang="en-US" sz="1700" b="1" dirty="0">
                <a:solidFill>
                  <a:srgbClr val="000099"/>
                </a:solidFill>
                <a:latin typeface="Arial" pitchFamily="34" charset="0"/>
              </a:rPr>
              <a:t> (Treasurer)           UCLA 			 CMS	           2024</a:t>
            </a:r>
          </a:p>
          <a:p>
            <a:pPr marL="287338" indent="-287338" defTabSz="1503363" fontAlgn="base">
              <a:lnSpc>
                <a:spcPct val="90000"/>
              </a:lnSpc>
              <a:spcAft>
                <a:spcPts val="300"/>
              </a:spcAft>
              <a:buClr>
                <a:srgbClr val="99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7832725" algn="l"/>
                <a:tab pos="8912225" algn="l"/>
              </a:tabLst>
              <a:defRPr/>
            </a:pPr>
            <a:r>
              <a:rPr lang="en-US" sz="1700" b="1" dirty="0">
                <a:solidFill>
                  <a:srgbClr val="000099"/>
                </a:solidFill>
                <a:latin typeface="Arial" pitchFamily="34" charset="0"/>
                <a:cs typeface="Arial" panose="020B0604020202020204" pitchFamily="34" charset="0"/>
              </a:rPr>
              <a:t>John Stupak                                    Oklahoma		 ATLAS	           2024</a:t>
            </a:r>
          </a:p>
          <a:p>
            <a:pPr marL="287338" indent="-287338" defTabSz="1503363" fontAlgn="base">
              <a:lnSpc>
                <a:spcPct val="90000"/>
              </a:lnSpc>
              <a:spcAft>
                <a:spcPts val="300"/>
              </a:spcAft>
              <a:buClr>
                <a:srgbClr val="99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377190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7712075" algn="l"/>
                <a:tab pos="8912225" algn="l"/>
              </a:tabLst>
              <a:defRPr/>
            </a:pPr>
            <a:r>
              <a:rPr lang="en-US" sz="1700" b="1" dirty="0" err="1">
                <a:solidFill>
                  <a:srgbClr val="000099"/>
                </a:solidFill>
                <a:latin typeface="Arial" pitchFamily="34" charset="0"/>
                <a:cs typeface="Arial" panose="020B0604020202020204" pitchFamily="34" charset="0"/>
              </a:rPr>
              <a:t>Anyes</a:t>
            </a:r>
            <a:r>
              <a:rPr lang="en-US" sz="1700" b="1" dirty="0">
                <a:solidFill>
                  <a:srgbClr val="000099"/>
                </a:solidFill>
                <a:latin typeface="Arial" pitchFamily="34" charset="0"/>
                <a:cs typeface="Arial" panose="020B0604020202020204" pitchFamily="34" charset="0"/>
              </a:rPr>
              <a:t> </a:t>
            </a:r>
            <a:r>
              <a:rPr lang="en-US" sz="1700" b="1" dirty="0" err="1">
                <a:solidFill>
                  <a:srgbClr val="000099"/>
                </a:solidFill>
                <a:latin typeface="Arial" pitchFamily="34" charset="0"/>
                <a:cs typeface="Arial" panose="020B0604020202020204" pitchFamily="34" charset="0"/>
              </a:rPr>
              <a:t>Taffard</a:t>
            </a:r>
            <a:r>
              <a:rPr lang="en-US" sz="1700" b="1" dirty="0">
                <a:solidFill>
                  <a:srgbClr val="000099"/>
                </a:solidFill>
                <a:latin typeface="Arial" pitchFamily="34" charset="0"/>
                <a:cs typeface="Arial" panose="020B0604020202020204" pitchFamily="34" charset="0"/>
              </a:rPr>
              <a:t>                              	UC Irvine		 ATLAS                        2024</a:t>
            </a:r>
          </a:p>
          <a:p>
            <a:pPr marL="287338" indent="-287338" defTabSz="1503363" fontAlgn="base">
              <a:lnSpc>
                <a:spcPct val="90000"/>
              </a:lnSpc>
              <a:spcAft>
                <a:spcPts val="300"/>
              </a:spcAft>
              <a:buClr>
                <a:srgbClr val="99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657600" algn="l"/>
                <a:tab pos="3775075" algn="l"/>
                <a:tab pos="4400550" algn="l"/>
                <a:tab pos="4632325" algn="l"/>
                <a:tab pos="4856163" algn="l"/>
                <a:tab pos="5543550" algn="l"/>
                <a:tab pos="7140575" algn="l"/>
                <a:tab pos="8912225" algn="l"/>
              </a:tabLst>
              <a:defRPr/>
            </a:pPr>
            <a:r>
              <a:rPr lang="en-US" b="1" dirty="0">
                <a:solidFill>
                  <a:srgbClr val="000074"/>
                </a:solidFill>
                <a:latin typeface="Arial" pitchFamily="34" charset="0"/>
              </a:rPr>
              <a:t>Observers: David W. Miller, Joe Haley, Sergei </a:t>
            </a:r>
            <a:r>
              <a:rPr lang="en-US" b="1" dirty="0" err="1">
                <a:solidFill>
                  <a:srgbClr val="000074"/>
                </a:solidFill>
                <a:latin typeface="Arial" pitchFamily="34" charset="0"/>
              </a:rPr>
              <a:t>Gleyzer</a:t>
            </a:r>
            <a:r>
              <a:rPr lang="en-US" b="1" dirty="0">
                <a:solidFill>
                  <a:srgbClr val="000074"/>
                </a:solidFill>
                <a:latin typeface="Arial" pitchFamily="34" charset="0"/>
              </a:rPr>
              <a:t>		              </a:t>
            </a:r>
            <a:endParaRPr lang="en-US" b="1" dirty="0">
              <a:solidFill>
                <a:srgbClr val="00007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7338" indent="-287338" defTabSz="1503363" fontAlgn="base">
              <a:lnSpc>
                <a:spcPct val="90000"/>
              </a:lnSpc>
              <a:spcAft>
                <a:spcPts val="300"/>
              </a:spcAft>
              <a:buClr>
                <a:srgbClr val="99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4400550" algn="l"/>
                <a:tab pos="4632325" algn="l"/>
                <a:tab pos="4856163" algn="l"/>
                <a:tab pos="6627813" algn="l"/>
                <a:tab pos="8912225" algn="l"/>
              </a:tabLst>
              <a:defRPr/>
            </a:pPr>
            <a:r>
              <a:rPr lang="en-US" sz="1700" b="1" u="sng" dirty="0">
                <a:solidFill>
                  <a:srgbClr val="0000CC"/>
                </a:solidFill>
                <a:latin typeface="Arial" pitchFamily="34" charset="0"/>
              </a:rPr>
              <a:t>Totals:</a:t>
            </a:r>
            <a:r>
              <a:rPr lang="en-US" sz="1700" b="1" dirty="0">
                <a:solidFill>
                  <a:srgbClr val="0000CC"/>
                </a:solidFill>
                <a:latin typeface="Arial" pitchFamily="34" charset="0"/>
              </a:rPr>
              <a:t>  CMS 8 (+1), ATLAS 7 (+2), </a:t>
            </a:r>
            <a:r>
              <a:rPr lang="en-US" sz="1700" b="1" dirty="0" err="1">
                <a:solidFill>
                  <a:srgbClr val="0000CC"/>
                </a:solidFill>
                <a:latin typeface="Arial" pitchFamily="34" charset="0"/>
              </a:rPr>
              <a:t>LHCb</a:t>
            </a:r>
            <a:r>
              <a:rPr lang="en-US" sz="1700" b="1" dirty="0">
                <a:solidFill>
                  <a:srgbClr val="0000CC"/>
                </a:solidFill>
                <a:latin typeface="Arial" pitchFamily="34" charset="0"/>
              </a:rPr>
              <a:t> 1, ALICE 1, AR&amp;D 1; 3 Observers; APS Liaison</a:t>
            </a:r>
          </a:p>
          <a:p>
            <a:pPr marL="287338" indent="-287338" defTabSz="1503363" fontAlgn="base">
              <a:lnSpc>
                <a:spcPct val="90000"/>
              </a:lnSpc>
              <a:spcAft>
                <a:spcPts val="300"/>
              </a:spcAft>
              <a:buClr>
                <a:srgbClr val="80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4400550" algn="l"/>
                <a:tab pos="4632325" algn="l"/>
                <a:tab pos="4856163" algn="l"/>
                <a:tab pos="6627813" algn="l"/>
                <a:tab pos="8912225" algn="l"/>
              </a:tabLst>
              <a:defRPr/>
            </a:pPr>
            <a:r>
              <a:rPr lang="en-US" sz="1700" b="1" dirty="0">
                <a:solidFill>
                  <a:srgbClr val="0000CC"/>
                </a:solidFill>
                <a:latin typeface="Arial" pitchFamily="34" charset="0"/>
              </a:rPr>
              <a:t>Ex-Officio: US ATLAS and CMS PMs, Deputies, CB Chairs, IB Chairs</a:t>
            </a:r>
          </a:p>
          <a:p>
            <a:pPr defTabSz="1503363" fontAlgn="base">
              <a:lnSpc>
                <a:spcPct val="90000"/>
              </a:lnSpc>
              <a:spcAft>
                <a:spcPts val="300"/>
              </a:spcAft>
              <a:buClr>
                <a:srgbClr val="800000"/>
              </a:buClr>
              <a:buSzPct val="90000"/>
              <a:tabLst>
                <a:tab pos="1311275" algn="l"/>
                <a:tab pos="2803525" algn="l"/>
                <a:tab pos="4400550" algn="l"/>
                <a:tab pos="4632325" algn="l"/>
                <a:tab pos="4856163" algn="l"/>
                <a:tab pos="6627813" algn="l"/>
                <a:tab pos="8912225" algn="l"/>
              </a:tabLst>
              <a:defRPr/>
            </a:pPr>
            <a:br>
              <a:rPr lang="en-US" b="1" dirty="0">
                <a:solidFill>
                  <a:srgbClr val="0000CC"/>
                </a:solidFill>
                <a:latin typeface="Arial" pitchFamily="34" charset="0"/>
              </a:rPr>
            </a:br>
            <a:endParaRPr lang="en-US" b="1" dirty="0">
              <a:solidFill>
                <a:srgbClr val="0000CC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670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Number Placeholder 2"/>
          <p:cNvSpPr txBox="1">
            <a:spLocks noGrp="1"/>
          </p:cNvSpPr>
          <p:nvPr/>
        </p:nvSpPr>
        <p:spPr bwMode="auto">
          <a:xfrm>
            <a:off x="7099300" y="6356376"/>
            <a:ext cx="2311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7D492C6F-BC69-4499-BA0E-B2B71E77FAD1}" type="slidenum">
              <a:rPr lang="en-US" sz="1200">
                <a:solidFill>
                  <a:srgbClr val="5F5F5F"/>
                </a:solidFill>
                <a:latin typeface="Arial" pitchFamily="34" charset="0"/>
                <a:cs typeface="Arial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z="1200">
              <a:solidFill>
                <a:srgbClr val="5F5F5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2947" name="TextBox 3"/>
          <p:cNvSpPr txBox="1">
            <a:spLocks noChangeArrowheads="1"/>
          </p:cNvSpPr>
          <p:nvPr/>
        </p:nvSpPr>
        <p:spPr bwMode="auto">
          <a:xfrm>
            <a:off x="152400" y="304800"/>
            <a:ext cx="9677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pPr algn="ctr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b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US LUEC EX Officio Members</a:t>
            </a:r>
          </a:p>
        </p:txBody>
      </p:sp>
      <p:sp>
        <p:nvSpPr>
          <p:cNvPr id="82948" name="Rectangle 4"/>
          <p:cNvSpPr>
            <a:spLocks noChangeArrowheads="1"/>
          </p:cNvSpPr>
          <p:nvPr/>
        </p:nvSpPr>
        <p:spPr bwMode="auto">
          <a:xfrm>
            <a:off x="76200" y="1447800"/>
            <a:ext cx="10641012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defTabSz="1503363" fontAlgn="base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SzPct val="90000"/>
              <a:buFont typeface="Wingdings" pitchFamily="2" charset="2"/>
              <a:buChar char="u"/>
              <a:tabLst>
                <a:tab pos="1311275" algn="l"/>
                <a:tab pos="3433763" algn="l"/>
                <a:tab pos="6118225" algn="l"/>
                <a:tab pos="8912225" algn="l"/>
              </a:tabLst>
              <a:defRPr/>
            </a:pPr>
            <a:endParaRPr lang="en-US" sz="3100">
              <a:solidFill>
                <a:srgbClr val="000066"/>
              </a:solidFill>
              <a:latin typeface="Calibri"/>
            </a:endParaRPr>
          </a:p>
        </p:txBody>
      </p:sp>
      <p:sp>
        <p:nvSpPr>
          <p:cNvPr id="82949" name="Rectangle 5"/>
          <p:cNvSpPr>
            <a:spLocks noChangeArrowheads="1"/>
          </p:cNvSpPr>
          <p:nvPr/>
        </p:nvSpPr>
        <p:spPr bwMode="auto">
          <a:xfrm>
            <a:off x="1066800" y="762000"/>
            <a:ext cx="8343900" cy="5900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indent="347663" defTabSz="1503363" fontAlgn="base">
              <a:lnSpc>
                <a:spcPct val="90000"/>
              </a:lnSpc>
              <a:spcAft>
                <a:spcPts val="400"/>
              </a:spcAft>
              <a:buClr>
                <a:srgbClr val="99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7832725" algn="l"/>
                <a:tab pos="8912225" algn="l"/>
              </a:tabLst>
              <a:defRPr/>
            </a:pPr>
            <a:r>
              <a:rPr lang="en-US" sz="2000" b="1" dirty="0">
                <a:solidFill>
                  <a:srgbClr val="000099"/>
                </a:solidFill>
                <a:latin typeface="Arial" pitchFamily="34" charset="0"/>
              </a:rPr>
              <a:t>Giorgio </a:t>
            </a:r>
            <a:r>
              <a:rPr lang="en-US" sz="2000" b="1" dirty="0" err="1">
                <a:solidFill>
                  <a:srgbClr val="000099"/>
                </a:solidFill>
                <a:latin typeface="Arial" pitchFamily="34" charset="0"/>
              </a:rPr>
              <a:t>Apollinari</a:t>
            </a:r>
            <a:r>
              <a:rPr lang="en-US" sz="2000" b="1" dirty="0">
                <a:solidFill>
                  <a:srgbClr val="000099"/>
                </a:solidFill>
                <a:latin typeface="Arial" pitchFamily="34" charset="0"/>
              </a:rPr>
              <a:t> (LARP Director)</a:t>
            </a:r>
          </a:p>
          <a:p>
            <a:pPr indent="347663" defTabSz="1503363" fontAlgn="base">
              <a:lnSpc>
                <a:spcPct val="90000"/>
              </a:lnSpc>
              <a:spcAft>
                <a:spcPts val="400"/>
              </a:spcAft>
              <a:buClr>
                <a:srgbClr val="99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7832725" algn="l"/>
                <a:tab pos="8912225" algn="l"/>
              </a:tabLst>
              <a:defRPr/>
            </a:pPr>
            <a:r>
              <a:rPr lang="en-US" sz="2000" b="1" dirty="0">
                <a:solidFill>
                  <a:srgbClr val="000099"/>
                </a:solidFill>
                <a:latin typeface="Arial" pitchFamily="34" charset="0"/>
              </a:rPr>
              <a:t>Lothar </a:t>
            </a:r>
            <a:r>
              <a:rPr lang="en-US" sz="2000" b="1" dirty="0" err="1">
                <a:solidFill>
                  <a:srgbClr val="000099"/>
                </a:solidFill>
                <a:latin typeface="Arial" pitchFamily="34" charset="0"/>
              </a:rPr>
              <a:t>Bauerdick</a:t>
            </a:r>
            <a:r>
              <a:rPr lang="en-US" sz="2000" b="1" dirty="0">
                <a:solidFill>
                  <a:srgbClr val="000099"/>
                </a:solidFill>
                <a:latin typeface="Arial" pitchFamily="34" charset="0"/>
              </a:rPr>
              <a:t> (US CMS Program Manager)</a:t>
            </a:r>
          </a:p>
          <a:p>
            <a:pPr indent="347663" defTabSz="1503363" fontAlgn="base">
              <a:lnSpc>
                <a:spcPct val="90000"/>
              </a:lnSpc>
              <a:spcAft>
                <a:spcPts val="400"/>
              </a:spcAft>
              <a:buClr>
                <a:srgbClr val="99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7832725" algn="l"/>
                <a:tab pos="8912225" algn="l"/>
              </a:tabLst>
              <a:defRPr/>
            </a:pPr>
            <a:r>
              <a:rPr lang="en-US" sz="2000" b="1" dirty="0">
                <a:solidFill>
                  <a:srgbClr val="000099"/>
                </a:solidFill>
                <a:latin typeface="Arial" pitchFamily="34" charset="0"/>
              </a:rPr>
              <a:t>Ken Bloom (US CMS NSF PI)</a:t>
            </a:r>
          </a:p>
          <a:p>
            <a:pPr indent="347663" defTabSz="1503363" fontAlgn="base">
              <a:lnSpc>
                <a:spcPct val="90000"/>
              </a:lnSpc>
              <a:spcAft>
                <a:spcPts val="400"/>
              </a:spcAft>
              <a:buClr>
                <a:srgbClr val="99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7832725" algn="l"/>
                <a:tab pos="8912225" algn="l"/>
              </a:tabLst>
              <a:defRPr/>
            </a:pPr>
            <a:r>
              <a:rPr lang="en-US" sz="2000" b="1" dirty="0">
                <a:solidFill>
                  <a:srgbClr val="000099"/>
                </a:solidFill>
                <a:latin typeface="Arial" pitchFamily="34" charset="0"/>
              </a:rPr>
              <a:t>Andre de </a:t>
            </a:r>
            <a:r>
              <a:rPr lang="en-US" sz="2000" b="1" dirty="0" err="1">
                <a:solidFill>
                  <a:srgbClr val="000099"/>
                </a:solidFill>
                <a:latin typeface="Arial" pitchFamily="34" charset="0"/>
              </a:rPr>
              <a:t>Gouvea</a:t>
            </a:r>
            <a:r>
              <a:rPr lang="en-US" sz="2000" b="1" dirty="0">
                <a:solidFill>
                  <a:srgbClr val="000099"/>
                </a:solidFill>
                <a:latin typeface="Arial" pitchFamily="34" charset="0"/>
              </a:rPr>
              <a:t> (DPF Executive Committee Chair)</a:t>
            </a:r>
          </a:p>
          <a:p>
            <a:pPr indent="347663" defTabSz="1503363" fontAlgn="base">
              <a:lnSpc>
                <a:spcPct val="90000"/>
              </a:lnSpc>
              <a:spcAft>
                <a:spcPts val="400"/>
              </a:spcAft>
              <a:buClr>
                <a:srgbClr val="99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7832725" algn="l"/>
                <a:tab pos="8912225" algn="l"/>
              </a:tabLst>
              <a:defRPr/>
            </a:pPr>
            <a:r>
              <a:rPr lang="en-US" sz="2000" b="1" dirty="0">
                <a:solidFill>
                  <a:srgbClr val="000099"/>
                </a:solidFill>
                <a:latin typeface="Arial" pitchFamily="34" charset="0"/>
              </a:rPr>
              <a:t>Sekhar Chivukula (Past DPF Executive Committee Chair)</a:t>
            </a:r>
          </a:p>
          <a:p>
            <a:pPr indent="347663" defTabSz="1503363" fontAlgn="base">
              <a:lnSpc>
                <a:spcPct val="90000"/>
              </a:lnSpc>
              <a:spcAft>
                <a:spcPts val="400"/>
              </a:spcAft>
              <a:buClr>
                <a:srgbClr val="99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7832725" algn="l"/>
                <a:tab pos="8912225" algn="l"/>
              </a:tabLst>
              <a:defRPr/>
            </a:pPr>
            <a:r>
              <a:rPr lang="en-US" sz="2000" b="1" dirty="0" err="1">
                <a:solidFill>
                  <a:srgbClr val="000099"/>
                </a:solidFill>
                <a:latin typeface="Arial" pitchFamily="34" charset="0"/>
              </a:rPr>
              <a:t>Sridhara</a:t>
            </a:r>
            <a:r>
              <a:rPr lang="en-US" sz="2000" b="1" dirty="0">
                <a:solidFill>
                  <a:srgbClr val="000099"/>
                </a:solidFill>
                <a:latin typeface="Arial" pitchFamily="34" charset="0"/>
              </a:rPr>
              <a:t> </a:t>
            </a:r>
            <a:r>
              <a:rPr lang="en-US" sz="2000" b="1" dirty="0" err="1">
                <a:solidFill>
                  <a:srgbClr val="000099"/>
                </a:solidFill>
                <a:latin typeface="Arial" pitchFamily="34" charset="0"/>
              </a:rPr>
              <a:t>Dasu</a:t>
            </a:r>
            <a:r>
              <a:rPr lang="en-US" sz="2000" b="1" dirty="0">
                <a:solidFill>
                  <a:srgbClr val="000099"/>
                </a:solidFill>
                <a:latin typeface="Arial" pitchFamily="34" charset="0"/>
              </a:rPr>
              <a:t> (US ICFA Member)</a:t>
            </a:r>
          </a:p>
          <a:p>
            <a:pPr indent="347663" defTabSz="1503363" fontAlgn="base">
              <a:lnSpc>
                <a:spcPct val="90000"/>
              </a:lnSpc>
              <a:spcAft>
                <a:spcPts val="400"/>
              </a:spcAft>
              <a:buClr>
                <a:srgbClr val="99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7832725" algn="l"/>
                <a:tab pos="8912225" algn="l"/>
              </a:tabLst>
              <a:defRPr/>
            </a:pPr>
            <a:r>
              <a:rPr lang="en-US" sz="2000" b="1" dirty="0">
                <a:solidFill>
                  <a:srgbClr val="000099"/>
                </a:solidFill>
                <a:latin typeface="Arial" pitchFamily="34" charset="0"/>
              </a:rPr>
              <a:t>Robin </a:t>
            </a:r>
            <a:r>
              <a:rPr lang="en-US" sz="2000" b="1" dirty="0" err="1">
                <a:solidFill>
                  <a:srgbClr val="000099"/>
                </a:solidFill>
                <a:latin typeface="Arial" pitchFamily="34" charset="0"/>
              </a:rPr>
              <a:t>Erbacher</a:t>
            </a:r>
            <a:r>
              <a:rPr lang="en-US" sz="2000" b="1" dirty="0">
                <a:solidFill>
                  <a:srgbClr val="000099"/>
                </a:solidFill>
                <a:latin typeface="Arial" pitchFamily="34" charset="0"/>
              </a:rPr>
              <a:t> (US CMS Collaboration Board Chair)</a:t>
            </a:r>
          </a:p>
          <a:p>
            <a:pPr indent="347663" defTabSz="1503363" fontAlgn="base">
              <a:lnSpc>
                <a:spcPct val="90000"/>
              </a:lnSpc>
              <a:spcAft>
                <a:spcPts val="400"/>
              </a:spcAft>
              <a:buClr>
                <a:srgbClr val="99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7832725" algn="l"/>
                <a:tab pos="8912225" algn="l"/>
              </a:tabLst>
              <a:defRPr/>
            </a:pPr>
            <a:r>
              <a:rPr lang="en-US" sz="2000" b="1" dirty="0">
                <a:solidFill>
                  <a:srgbClr val="000099"/>
                </a:solidFill>
                <a:latin typeface="Arial" pitchFamily="34" charset="0"/>
              </a:rPr>
              <a:t>JoAnne Hewett (BNL Director)</a:t>
            </a:r>
          </a:p>
          <a:p>
            <a:pPr indent="347663" defTabSz="1503363" fontAlgn="base">
              <a:lnSpc>
                <a:spcPct val="90000"/>
              </a:lnSpc>
              <a:spcAft>
                <a:spcPts val="400"/>
              </a:spcAft>
              <a:buClr>
                <a:srgbClr val="99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7832725" algn="l"/>
                <a:tab pos="8912225" algn="l"/>
              </a:tabLst>
              <a:defRPr/>
            </a:pPr>
            <a:r>
              <a:rPr lang="en-US" sz="2000" b="1" dirty="0">
                <a:solidFill>
                  <a:srgbClr val="000099"/>
                </a:solidFill>
                <a:latin typeface="Arial" pitchFamily="34" charset="0"/>
              </a:rPr>
              <a:t>Hassan </a:t>
            </a:r>
            <a:r>
              <a:rPr lang="en-US" sz="2000" b="1" dirty="0" err="1">
                <a:solidFill>
                  <a:srgbClr val="000099"/>
                </a:solidFill>
                <a:latin typeface="Arial" pitchFamily="34" charset="0"/>
              </a:rPr>
              <a:t>Jawahery</a:t>
            </a:r>
            <a:r>
              <a:rPr lang="en-US" sz="2000" b="1" dirty="0">
                <a:solidFill>
                  <a:srgbClr val="000099"/>
                </a:solidFill>
                <a:latin typeface="Arial" pitchFamily="34" charset="0"/>
              </a:rPr>
              <a:t> (US </a:t>
            </a:r>
            <a:r>
              <a:rPr lang="en-US" sz="2000" b="1" dirty="0" err="1">
                <a:solidFill>
                  <a:srgbClr val="000099"/>
                </a:solidFill>
                <a:latin typeface="Arial" pitchFamily="34" charset="0"/>
              </a:rPr>
              <a:t>LHCb</a:t>
            </a:r>
            <a:r>
              <a:rPr lang="en-US" sz="2000" b="1" dirty="0">
                <a:solidFill>
                  <a:srgbClr val="000099"/>
                </a:solidFill>
                <a:latin typeface="Arial" pitchFamily="34" charset="0"/>
              </a:rPr>
              <a:t> Program Manager)</a:t>
            </a:r>
          </a:p>
          <a:p>
            <a:pPr indent="347663" defTabSz="1503363" fontAlgn="base">
              <a:lnSpc>
                <a:spcPct val="90000"/>
              </a:lnSpc>
              <a:spcAft>
                <a:spcPts val="400"/>
              </a:spcAft>
              <a:buClr>
                <a:srgbClr val="99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7832725" algn="l"/>
                <a:tab pos="8912225" algn="l"/>
              </a:tabLst>
              <a:defRPr/>
            </a:pPr>
            <a:r>
              <a:rPr lang="en-US" sz="2000" b="1" dirty="0">
                <a:solidFill>
                  <a:srgbClr val="000099"/>
                </a:solidFill>
                <a:latin typeface="Arial" pitchFamily="34" charset="0"/>
              </a:rPr>
              <a:t>Sudhir Malik (US CMS Deputy Collaboration Board Chair)</a:t>
            </a:r>
          </a:p>
          <a:p>
            <a:pPr indent="347663" defTabSz="1503363" fontAlgn="base">
              <a:lnSpc>
                <a:spcPct val="90000"/>
              </a:lnSpc>
              <a:spcAft>
                <a:spcPts val="400"/>
              </a:spcAft>
              <a:buClr>
                <a:srgbClr val="99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7832725" algn="l"/>
                <a:tab pos="8912225" algn="l"/>
              </a:tabLst>
              <a:defRPr/>
            </a:pPr>
            <a:r>
              <a:rPr lang="en-US" sz="2000" b="1" dirty="0">
                <a:solidFill>
                  <a:srgbClr val="000099"/>
                </a:solidFill>
                <a:latin typeface="Arial" pitchFamily="34" charset="0"/>
              </a:rPr>
              <a:t>Patricia McBride (CMS Spokesperson)</a:t>
            </a:r>
          </a:p>
          <a:p>
            <a:pPr indent="347663" defTabSz="1503363" fontAlgn="base">
              <a:lnSpc>
                <a:spcPct val="90000"/>
              </a:lnSpc>
              <a:spcAft>
                <a:spcPts val="400"/>
              </a:spcAft>
              <a:buClr>
                <a:srgbClr val="99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7832725" algn="l"/>
                <a:tab pos="8912225" algn="l"/>
              </a:tabLst>
              <a:defRPr/>
            </a:pPr>
            <a:r>
              <a:rPr lang="en-US" sz="2000" b="1" dirty="0">
                <a:solidFill>
                  <a:srgbClr val="000099"/>
                </a:solidFill>
                <a:latin typeface="Arial" pitchFamily="34" charset="0"/>
              </a:rPr>
              <a:t>Jane </a:t>
            </a:r>
            <a:r>
              <a:rPr lang="en-US" sz="2000" b="1" dirty="0" err="1">
                <a:solidFill>
                  <a:srgbClr val="000099"/>
                </a:solidFill>
                <a:latin typeface="Arial" pitchFamily="34" charset="0"/>
              </a:rPr>
              <a:t>Nachtman</a:t>
            </a:r>
            <a:r>
              <a:rPr lang="en-US" sz="2000" b="1" dirty="0">
                <a:solidFill>
                  <a:srgbClr val="000099"/>
                </a:solidFill>
                <a:latin typeface="Arial" pitchFamily="34" charset="0"/>
              </a:rPr>
              <a:t> (Fermilab UEC Chair)</a:t>
            </a:r>
          </a:p>
          <a:p>
            <a:pPr indent="347663" defTabSz="1503363" fontAlgn="base">
              <a:lnSpc>
                <a:spcPct val="90000"/>
              </a:lnSpc>
              <a:spcAft>
                <a:spcPts val="400"/>
              </a:spcAft>
              <a:buClr>
                <a:srgbClr val="99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7832725" algn="l"/>
                <a:tab pos="8912225" algn="l"/>
              </a:tabLst>
              <a:defRPr/>
            </a:pPr>
            <a:r>
              <a:rPr lang="en-US" sz="2000" b="1" dirty="0">
                <a:solidFill>
                  <a:srgbClr val="000099"/>
                </a:solidFill>
                <a:latin typeface="Arial" pitchFamily="34" charset="0"/>
              </a:rPr>
              <a:t>Jason Nielsen (US ATLAS Institutional Board Chair)</a:t>
            </a:r>
          </a:p>
          <a:p>
            <a:pPr indent="347663" defTabSz="1503363" fontAlgn="base">
              <a:lnSpc>
                <a:spcPct val="90000"/>
              </a:lnSpc>
              <a:spcAft>
                <a:spcPts val="400"/>
              </a:spcAft>
              <a:buClr>
                <a:srgbClr val="99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7832725" algn="l"/>
                <a:tab pos="8912225" algn="l"/>
              </a:tabLst>
              <a:defRPr/>
            </a:pPr>
            <a:r>
              <a:rPr lang="en-US" sz="2000" b="1" dirty="0">
                <a:solidFill>
                  <a:srgbClr val="000099"/>
                </a:solidFill>
                <a:latin typeface="Arial" pitchFamily="34" charset="0"/>
              </a:rPr>
              <a:t>Srini Rajagopalan (US ATLAS Program Manager)</a:t>
            </a:r>
          </a:p>
          <a:p>
            <a:pPr indent="347663" defTabSz="1503363" fontAlgn="base">
              <a:lnSpc>
                <a:spcPct val="90000"/>
              </a:lnSpc>
              <a:spcAft>
                <a:spcPts val="400"/>
              </a:spcAft>
              <a:buClr>
                <a:srgbClr val="99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7832725" algn="l"/>
                <a:tab pos="8912225" algn="l"/>
              </a:tabLst>
              <a:defRPr/>
            </a:pPr>
            <a:r>
              <a:rPr lang="en-US" sz="2000" b="1" dirty="0">
                <a:solidFill>
                  <a:srgbClr val="000099"/>
                </a:solidFill>
                <a:latin typeface="Arial" pitchFamily="34" charset="0"/>
              </a:rPr>
              <a:t>Heidi </a:t>
            </a:r>
            <a:r>
              <a:rPr lang="en-US" sz="2000" b="1" dirty="0" err="1">
                <a:solidFill>
                  <a:srgbClr val="000099"/>
                </a:solidFill>
                <a:latin typeface="Arial" pitchFamily="34" charset="0"/>
              </a:rPr>
              <a:t>Schellman</a:t>
            </a:r>
            <a:r>
              <a:rPr lang="en-US" sz="2000" b="1" dirty="0">
                <a:solidFill>
                  <a:srgbClr val="000099"/>
                </a:solidFill>
                <a:latin typeface="Arial" pitchFamily="34" charset="0"/>
              </a:rPr>
              <a:t> (DPF Executive Committee Chair Elect)</a:t>
            </a:r>
          </a:p>
          <a:p>
            <a:pPr indent="347663" defTabSz="1503363" fontAlgn="base">
              <a:lnSpc>
                <a:spcPct val="90000"/>
              </a:lnSpc>
              <a:spcAft>
                <a:spcPts val="400"/>
              </a:spcAft>
              <a:buClr>
                <a:srgbClr val="99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7832725" algn="l"/>
                <a:tab pos="8912225" algn="l"/>
              </a:tabLst>
              <a:defRPr/>
            </a:pPr>
            <a:r>
              <a:rPr lang="en-US" sz="2000" b="1" dirty="0">
                <a:solidFill>
                  <a:srgbClr val="000099"/>
                </a:solidFill>
                <a:latin typeface="Arial" pitchFamily="34" charset="0"/>
              </a:rPr>
              <a:t>Sally Seidel (Interim HEPAP Chair)</a:t>
            </a:r>
          </a:p>
          <a:p>
            <a:pPr indent="347663" defTabSz="1503363" fontAlgn="base">
              <a:lnSpc>
                <a:spcPct val="90000"/>
              </a:lnSpc>
              <a:spcAft>
                <a:spcPts val="400"/>
              </a:spcAft>
              <a:buClr>
                <a:srgbClr val="99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7832725" algn="l"/>
                <a:tab pos="8912225" algn="l"/>
              </a:tabLst>
              <a:defRPr/>
            </a:pPr>
            <a:r>
              <a:rPr lang="en-US" sz="2000" b="1" dirty="0">
                <a:solidFill>
                  <a:srgbClr val="000099"/>
                </a:solidFill>
                <a:latin typeface="Arial" pitchFamily="34" charset="0"/>
              </a:rPr>
              <a:t>Daniel Tapia Takaki (US ALICE Council Chair)</a:t>
            </a:r>
          </a:p>
          <a:p>
            <a:pPr indent="347663" defTabSz="1503363" fontAlgn="base">
              <a:lnSpc>
                <a:spcPct val="90000"/>
              </a:lnSpc>
              <a:spcAft>
                <a:spcPts val="400"/>
              </a:spcAft>
              <a:buClr>
                <a:srgbClr val="990000"/>
              </a:buClr>
              <a:buSzPct val="90000"/>
              <a:buFont typeface="Wingdings" pitchFamily="2" charset="2"/>
              <a:buChar char="r"/>
              <a:tabLst>
                <a:tab pos="1311275" algn="l"/>
                <a:tab pos="2803525" algn="l"/>
                <a:tab pos="3086100" algn="l"/>
                <a:tab pos="3486150" algn="l"/>
                <a:tab pos="4400550" algn="l"/>
                <a:tab pos="4632325" algn="l"/>
                <a:tab pos="4856163" algn="l"/>
                <a:tab pos="5603875" algn="l"/>
                <a:tab pos="6057900" algn="l"/>
                <a:tab pos="7140575" algn="l"/>
                <a:tab pos="7832725" algn="l"/>
                <a:tab pos="8912225" algn="l"/>
              </a:tabLst>
              <a:defRPr/>
            </a:pPr>
            <a:r>
              <a:rPr lang="en-US" sz="2000" b="1" dirty="0">
                <a:solidFill>
                  <a:srgbClr val="000099"/>
                </a:solidFill>
                <a:latin typeface="Arial" pitchFamily="34" charset="0"/>
              </a:rPr>
              <a:t>Anthony Timmins (US ALICE Coordinator)</a:t>
            </a:r>
          </a:p>
        </p:txBody>
      </p:sp>
    </p:spTree>
    <p:extLst>
      <p:ext uri="{BB962C8B-B14F-4D97-AF65-F5344CB8AC3E}">
        <p14:creationId xmlns:p14="http://schemas.microsoft.com/office/powerpoint/2010/main" val="6420415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Number Placeholder 2"/>
          <p:cNvSpPr txBox="1">
            <a:spLocks noGrp="1"/>
          </p:cNvSpPr>
          <p:nvPr/>
        </p:nvSpPr>
        <p:spPr bwMode="auto">
          <a:xfrm>
            <a:off x="7099300" y="6356376"/>
            <a:ext cx="2311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7D492C6F-BC69-4499-BA0E-B2B71E77FAD1}" type="slidenum">
              <a:rPr lang="en-US" sz="1200">
                <a:solidFill>
                  <a:srgbClr val="5F5F5F"/>
                </a:solidFill>
                <a:latin typeface="Arial" pitchFamily="34" charset="0"/>
                <a:cs typeface="Arial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z="1200">
              <a:solidFill>
                <a:srgbClr val="5F5F5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2947" name="TextBox 3"/>
          <p:cNvSpPr txBox="1">
            <a:spLocks noChangeArrowheads="1"/>
          </p:cNvSpPr>
          <p:nvPr/>
        </p:nvSpPr>
        <p:spPr bwMode="auto">
          <a:xfrm>
            <a:off x="1143000" y="304800"/>
            <a:ext cx="8763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dirty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>
                <a:solidFill>
                  <a:srgbClr val="000064"/>
                </a:solidFill>
                <a:latin typeface="Arial" pitchFamily="34" charset="0"/>
                <a:cs typeface="Arial" pitchFamily="34" charset="0"/>
              </a:rPr>
              <a:t>US LUEC Officers &amp; Subcommittees 2023-24 </a:t>
            </a:r>
          </a:p>
        </p:txBody>
      </p:sp>
      <p:sp>
        <p:nvSpPr>
          <p:cNvPr id="82948" name="Rectangle 4"/>
          <p:cNvSpPr>
            <a:spLocks noChangeArrowheads="1"/>
          </p:cNvSpPr>
          <p:nvPr/>
        </p:nvSpPr>
        <p:spPr bwMode="auto">
          <a:xfrm>
            <a:off x="76200" y="1447800"/>
            <a:ext cx="10641012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defTabSz="1503363" fontAlgn="base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SzPct val="90000"/>
              <a:buFont typeface="Wingdings" pitchFamily="2" charset="2"/>
              <a:buChar char="u"/>
              <a:tabLst>
                <a:tab pos="1311275" algn="l"/>
                <a:tab pos="3433763" algn="l"/>
                <a:tab pos="6118225" algn="l"/>
                <a:tab pos="8912225" algn="l"/>
              </a:tabLst>
              <a:defRPr/>
            </a:pPr>
            <a:endParaRPr lang="en-US" sz="3100">
              <a:solidFill>
                <a:srgbClr val="000066"/>
              </a:solidFill>
              <a:latin typeface="Calibri"/>
            </a:endParaRPr>
          </a:p>
        </p:txBody>
      </p:sp>
      <p:sp>
        <p:nvSpPr>
          <p:cNvPr id="82949" name="Rectangle 5"/>
          <p:cNvSpPr>
            <a:spLocks noChangeArrowheads="1"/>
          </p:cNvSpPr>
          <p:nvPr/>
        </p:nvSpPr>
        <p:spPr bwMode="auto">
          <a:xfrm>
            <a:off x="0" y="1295400"/>
            <a:ext cx="95758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defTabSz="1503363" fontAlgn="base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tabLst>
                <a:tab pos="1311275" algn="l"/>
                <a:tab pos="2803525" algn="l"/>
                <a:tab pos="3086100" algn="l"/>
                <a:tab pos="4400550" algn="l"/>
                <a:tab pos="4632325" algn="l"/>
                <a:tab pos="4856163" algn="l"/>
                <a:tab pos="6627813" algn="l"/>
                <a:tab pos="8912225" algn="l"/>
              </a:tabLst>
              <a:defRPr/>
            </a:pPr>
            <a:r>
              <a:rPr lang="en-US" sz="2000" b="1" dirty="0">
                <a:solidFill>
                  <a:srgbClr val="000066"/>
                </a:solidFill>
                <a:latin typeface="Arial" pitchFamily="34" charset="0"/>
              </a:rPr>
              <a:t>     </a:t>
            </a:r>
            <a:endParaRPr lang="en-US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380" y="1066800"/>
            <a:ext cx="9575800" cy="572520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342900" indent="-342900">
              <a:lnSpc>
                <a:spcPct val="90000"/>
              </a:lnSpc>
              <a:spcAft>
                <a:spcPts val="400"/>
              </a:spcAft>
              <a:buClr>
                <a:srgbClr val="C00000"/>
              </a:buClr>
              <a:buFont typeface="Wingdings" panose="05000000000000000000" pitchFamily="2" charset="2"/>
              <a:buChar char="r"/>
              <a:defRPr/>
            </a:pPr>
            <a:r>
              <a:rPr lang="en-US" b="1" dirty="0">
                <a:solidFill>
                  <a:srgbClr val="0000CC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Officers: </a:t>
            </a:r>
            <a:r>
              <a:rPr lang="en-US" b="1" dirty="0">
                <a:solidFill>
                  <a:srgbClr val="00009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Chair: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HN,   Vice-Chair: Caterina </a:t>
            </a: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Vernieri</a:t>
            </a:r>
            <a:b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Treasurer: David </a:t>
            </a: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Saltzberg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Secretary: Julia Gonski</a:t>
            </a:r>
          </a:p>
          <a:p>
            <a:pPr marL="342900" indent="-342900">
              <a:lnSpc>
                <a:spcPct val="90000"/>
              </a:lnSpc>
              <a:spcAft>
                <a:spcPts val="400"/>
              </a:spcAft>
              <a:buClr>
                <a:srgbClr val="C00000"/>
              </a:buClr>
              <a:buFont typeface="Wingdings" panose="05000000000000000000" pitchFamily="2" charset="2"/>
              <a:buChar char="r"/>
              <a:defRPr/>
            </a:pPr>
            <a:r>
              <a:rPr lang="en-US" b="1" dirty="0">
                <a:solidFill>
                  <a:srgbClr val="0000CC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Quality of Life: </a:t>
            </a:r>
            <a:r>
              <a:rPr lang="en-US" b="1" dirty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Daniel Tapia Takaki (Chair),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Claire Lee (Co-Chair), </a:t>
            </a: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Jannicke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Pearkes, Kaori </a:t>
            </a: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Maeshima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Elise Le </a:t>
            </a: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Boulicaut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Steve Goldfarb, </a:t>
            </a: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Lesya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Horyn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David Miller, HN</a:t>
            </a:r>
          </a:p>
          <a:p>
            <a:pPr marL="342900" indent="-342900">
              <a:lnSpc>
                <a:spcPct val="90000"/>
              </a:lnSpc>
              <a:spcAft>
                <a:spcPts val="400"/>
              </a:spcAft>
              <a:buClr>
                <a:srgbClr val="C00000"/>
              </a:buClr>
              <a:buFont typeface="Wingdings" panose="05000000000000000000" pitchFamily="2" charset="2"/>
              <a:buChar char="r"/>
              <a:defRPr/>
            </a:pPr>
            <a:r>
              <a:rPr lang="en-US" b="1" dirty="0">
                <a:solidFill>
                  <a:srgbClr val="0000CC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Gov’t Relations: 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Kiley Kennedy (Chair), Caterina </a:t>
            </a: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Vernieri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John Stupak, </a:t>
            </a:r>
            <a:b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David </a:t>
            </a: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Saltzberg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Joe Haley, HN</a:t>
            </a:r>
          </a:p>
          <a:p>
            <a:pPr marL="342900" indent="-342900">
              <a:lnSpc>
                <a:spcPct val="90000"/>
              </a:lnSpc>
              <a:spcAft>
                <a:spcPts val="400"/>
              </a:spcAft>
              <a:buClr>
                <a:srgbClr val="C00000"/>
              </a:buClr>
              <a:buFont typeface="Wingdings" panose="05000000000000000000" pitchFamily="2" charset="2"/>
              <a:buChar char="r"/>
              <a:defRPr/>
            </a:pPr>
            <a:r>
              <a:rPr lang="en-US" b="1" dirty="0">
                <a:solidFill>
                  <a:srgbClr val="0000CC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Outreach/Communications, Social Presence: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Julia Gonski (Chair),</a:t>
            </a:r>
            <a:b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Caterina </a:t>
            </a: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Vernieri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Kiley Kennedy, Kaori </a:t>
            </a: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Maeshima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b="1" dirty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Daniel Tapia Takaki,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Elise</a:t>
            </a:r>
            <a:b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Le </a:t>
            </a: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Boulicaut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Claire Lee, </a:t>
            </a:r>
            <a:r>
              <a:rPr lang="en-US" b="1" dirty="0" err="1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Indara</a:t>
            </a:r>
            <a:r>
              <a:rPr lang="en-US" b="1" dirty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Suarez,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Lawrence Lee, Steve Goldfarb, HN</a:t>
            </a:r>
            <a:endParaRPr lang="en-US" b="1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90000"/>
              </a:lnSpc>
              <a:spcAft>
                <a:spcPts val="400"/>
              </a:spcAft>
              <a:buClr>
                <a:srgbClr val="C00000"/>
              </a:buClr>
              <a:buFont typeface="Wingdings" panose="05000000000000000000" pitchFamily="2" charset="2"/>
              <a:buChar char="r"/>
              <a:defRPr/>
            </a:pPr>
            <a:r>
              <a:rPr lang="en-US" b="1" dirty="0">
                <a:solidFill>
                  <a:srgbClr val="0000CC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Annual Meeting and Events:</a:t>
            </a:r>
            <a:r>
              <a:rPr lang="en-US" b="1" dirty="0">
                <a:solidFill>
                  <a:srgbClr val="00009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b="1" dirty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Daniel Tapia Takaki (Co-Chair), </a:t>
            </a:r>
            <a:br>
              <a:rPr lang="en-US" b="1" dirty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Steve Goldfarb (Co-Chair), John Stupak, Kaori </a:t>
            </a: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Maeshima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b="1" dirty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Phil </a:t>
            </a:r>
            <a:r>
              <a:rPr lang="en-US" b="1" dirty="0" err="1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Ilten</a:t>
            </a:r>
            <a:r>
              <a:rPr lang="en-US" b="1" dirty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HN</a:t>
            </a:r>
          </a:p>
          <a:p>
            <a:pPr marL="342900" indent="-342900">
              <a:lnSpc>
                <a:spcPct val="90000"/>
              </a:lnSpc>
              <a:spcAft>
                <a:spcPts val="400"/>
              </a:spcAft>
              <a:buClr>
                <a:srgbClr val="C00000"/>
              </a:buClr>
              <a:buFont typeface="Wingdings" panose="05000000000000000000" pitchFamily="2" charset="2"/>
              <a:buChar char="r"/>
              <a:defRPr/>
            </a:pPr>
            <a:r>
              <a:rPr lang="en-US" b="1" dirty="0">
                <a:solidFill>
                  <a:srgbClr val="0000CC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Web Presence and Email Lists: </a:t>
            </a: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Jannicke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Pearkes (Chair), </a:t>
            </a:r>
            <a:r>
              <a:rPr lang="en-US" b="1" dirty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Daniel Takaki (Co-Chair), </a:t>
            </a:r>
            <a:b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Joe Haley, Lawrence Lee, Maria </a:t>
            </a: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Baldini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Elise Le </a:t>
            </a: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Boulicaut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Lesya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Horyn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b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Anyes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Taffard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Claire Lee</a:t>
            </a:r>
            <a:endParaRPr lang="en-US" b="1" dirty="0">
              <a:solidFill>
                <a:srgbClr val="0000CC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90000"/>
              </a:lnSpc>
              <a:spcAft>
                <a:spcPts val="400"/>
              </a:spcAft>
              <a:buClr>
                <a:srgbClr val="C00000"/>
              </a:buClr>
              <a:buFont typeface="Wingdings" panose="05000000000000000000" pitchFamily="2" charset="2"/>
              <a:buChar char="r"/>
              <a:defRPr/>
            </a:pPr>
            <a:r>
              <a:rPr lang="en-US" b="1" dirty="0">
                <a:solidFill>
                  <a:srgbClr val="0000CC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Fund Raising and Finance: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John Stupak (Chair), David </a:t>
            </a: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Saltzberg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(Co-Chair), </a:t>
            </a:r>
            <a:b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Kiley Kennedy, Caterina </a:t>
            </a: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Vernieri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Indara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Suarez, </a:t>
            </a: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Anyes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Taffard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HN</a:t>
            </a:r>
          </a:p>
          <a:p>
            <a:pPr marL="342900" indent="-342900">
              <a:lnSpc>
                <a:spcPct val="90000"/>
              </a:lnSpc>
              <a:spcAft>
                <a:spcPts val="400"/>
              </a:spcAft>
              <a:buClr>
                <a:srgbClr val="C00000"/>
              </a:buClr>
              <a:buFont typeface="Wingdings" panose="05000000000000000000" pitchFamily="2" charset="2"/>
              <a:buChar char="r"/>
              <a:defRPr/>
            </a:pPr>
            <a:r>
              <a:rPr lang="en-US" b="1" dirty="0">
                <a:solidFill>
                  <a:srgbClr val="0000CC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Rules &amp; Elections Taskforce: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John Stupak, Maria </a:t>
            </a: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Baldini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b="1" dirty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Phil </a:t>
            </a:r>
            <a:r>
              <a:rPr lang="en-US" b="1" dirty="0" err="1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Ilten</a:t>
            </a:r>
            <a:r>
              <a:rPr lang="en-US" b="1" dirty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HN</a:t>
            </a:r>
          </a:p>
          <a:p>
            <a:pPr marL="342900" indent="-342900">
              <a:lnSpc>
                <a:spcPct val="90000"/>
              </a:lnSpc>
              <a:spcAft>
                <a:spcPts val="400"/>
              </a:spcAft>
              <a:buClr>
                <a:srgbClr val="C00000"/>
              </a:buClr>
              <a:buFont typeface="Wingdings" panose="05000000000000000000" pitchFamily="2" charset="2"/>
              <a:buChar char="r"/>
              <a:defRPr/>
            </a:pPr>
            <a:r>
              <a:rPr lang="en-US" b="1" dirty="0">
                <a:solidFill>
                  <a:srgbClr val="0000CC"/>
                </a:solidFill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APS Liaison: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Julia Gonski, </a:t>
            </a:r>
            <a:r>
              <a:rPr lang="en-US" b="1" dirty="0">
                <a:solidFill>
                  <a:srgbClr val="0000FF"/>
                </a:solidFill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Indara Suarez  </a:t>
            </a:r>
          </a:p>
          <a:p>
            <a:pPr marL="342900" indent="-342900">
              <a:lnSpc>
                <a:spcPct val="90000"/>
              </a:lnSpc>
              <a:spcAft>
                <a:spcPts val="400"/>
              </a:spcAft>
              <a:buClr>
                <a:srgbClr val="C00000"/>
              </a:buClr>
              <a:buFont typeface="Wingdings" panose="05000000000000000000" pitchFamily="2" charset="2"/>
              <a:buChar char="­"/>
              <a:defRPr/>
            </a:pPr>
            <a:r>
              <a:rPr lang="en-US" b="1" dirty="0">
                <a:solidFill>
                  <a:srgbClr val="0000FF"/>
                </a:solidFill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New members: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committee signups</a:t>
            </a:r>
          </a:p>
          <a:p>
            <a:pPr marL="342900" indent="-342900">
              <a:lnSpc>
                <a:spcPct val="90000"/>
              </a:lnSpc>
              <a:spcAft>
                <a:spcPts val="400"/>
              </a:spcAft>
              <a:buClr>
                <a:srgbClr val="C00000"/>
              </a:buClr>
              <a:buFont typeface="Wingdings" panose="05000000000000000000" pitchFamily="2" charset="2"/>
              <a:buChar char="­"/>
              <a:defRPr/>
            </a:pPr>
            <a:r>
              <a:rPr lang="en-US" b="1" dirty="0">
                <a:solidFill>
                  <a:srgbClr val="0000FF"/>
                </a:solidFill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Present members: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Volunteers for new Chair or Co-Chair; Any preferred changes </a:t>
            </a:r>
          </a:p>
        </p:txBody>
      </p:sp>
    </p:spTree>
    <p:extLst>
      <p:ext uri="{BB962C8B-B14F-4D97-AF65-F5344CB8AC3E}">
        <p14:creationId xmlns:p14="http://schemas.microsoft.com/office/powerpoint/2010/main" val="34376835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74800" y="1562100"/>
            <a:ext cx="7319963" cy="685800"/>
          </a:xfrm>
        </p:spPr>
        <p:txBody>
          <a:bodyPr/>
          <a:lstStyle/>
          <a:p>
            <a:pPr eaLnBrk="1" hangingPunct="1"/>
            <a:r>
              <a:rPr lang="en-US" dirty="0"/>
              <a:t>US LUO Activities (1)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757" y="1107376"/>
            <a:ext cx="9713843" cy="5750624"/>
          </a:xfrm>
        </p:spPr>
        <p:txBody>
          <a:bodyPr/>
          <a:lstStyle/>
          <a:p>
            <a:pPr marL="288925" lvl="1" indent="-288925" eaLnBrk="1" hangingPunct="1">
              <a:spcBef>
                <a:spcPts val="0"/>
              </a:spcBef>
              <a:spcAft>
                <a:spcPts val="300"/>
              </a:spcAft>
              <a:buFont typeface="Wingdings" pitchFamily="2" charset="2"/>
              <a:buChar char="r"/>
            </a:pPr>
            <a:r>
              <a:rPr lang="en-US" sz="1900" u="sng" dirty="0">
                <a:solidFill>
                  <a:srgbClr val="800000"/>
                </a:solidFill>
              </a:rPr>
              <a:t>Annual Fall Meetings </a:t>
            </a:r>
          </a:p>
          <a:p>
            <a:pPr marL="573088" lvl="2" indent="-287338" eaLnBrk="1" hangingPunct="1">
              <a:spcBef>
                <a:spcPts val="0"/>
              </a:spcBef>
              <a:spcAft>
                <a:spcPts val="300"/>
              </a:spcAft>
            </a:pPr>
            <a:r>
              <a:rPr lang="en-US" sz="1800" dirty="0">
                <a:solidFill>
                  <a:srgbClr val="0000CC"/>
                </a:solidFill>
              </a:rPr>
              <a:t>Thanks to Fermilab for Hosting our Annual Meeting in 2023 !</a:t>
            </a:r>
            <a:br>
              <a:rPr lang="en-US" sz="1800" dirty="0">
                <a:solidFill>
                  <a:srgbClr val="0000CC"/>
                </a:solidFill>
              </a:rPr>
            </a:br>
            <a:r>
              <a:rPr lang="en-US" sz="1800" dirty="0">
                <a:solidFill>
                  <a:srgbClr val="0000CC"/>
                </a:solidFill>
              </a:rPr>
              <a:t>And </a:t>
            </a:r>
            <a:r>
              <a:rPr lang="en-US" sz="1800" dirty="0">
                <a:solidFill>
                  <a:srgbClr val="000099"/>
                </a:solidFill>
              </a:rPr>
              <a:t>in 2018, 2017, 2015, 2012, 2010, and 2008. </a:t>
            </a:r>
            <a:endParaRPr lang="en-US" sz="1800" dirty="0">
              <a:solidFill>
                <a:srgbClr val="0000CC"/>
              </a:solidFill>
            </a:endParaRPr>
          </a:p>
          <a:p>
            <a:pPr marL="573088" lvl="2" indent="-287338" eaLnBrk="1" hangingPunct="1">
              <a:spcBef>
                <a:spcPts val="0"/>
              </a:spcBef>
              <a:spcAft>
                <a:spcPts val="300"/>
              </a:spcAft>
            </a:pPr>
            <a:r>
              <a:rPr lang="en-US" sz="1800" dirty="0">
                <a:solidFill>
                  <a:srgbClr val="0000CC"/>
                </a:solidFill>
              </a:rPr>
              <a:t>Rice University and the HEP Group in 2019; </a:t>
            </a:r>
            <a:r>
              <a:rPr lang="en-US" sz="1800" dirty="0">
                <a:solidFill>
                  <a:srgbClr val="0000FF"/>
                </a:solidFill>
              </a:rPr>
              <a:t>Wisconsin HEP in 2013 </a:t>
            </a:r>
          </a:p>
          <a:p>
            <a:pPr marL="573088" lvl="2" indent="-287338" eaLnBrk="1" hangingPunct="1">
              <a:spcBef>
                <a:spcPts val="0"/>
              </a:spcBef>
              <a:spcAft>
                <a:spcPts val="300"/>
              </a:spcAft>
            </a:pPr>
            <a:r>
              <a:rPr lang="en-US" sz="1800" dirty="0"/>
              <a:t>LBNL in 2016, 2009; Argonne HEP in 2014, 2011</a:t>
            </a:r>
            <a:endParaRPr lang="en-US" sz="1800" dirty="0">
              <a:solidFill>
                <a:srgbClr val="0000A4"/>
              </a:solidFill>
            </a:endParaRPr>
          </a:p>
          <a:p>
            <a:pPr marL="573088" lvl="2" indent="-287338" eaLnBrk="1" hangingPunct="1">
              <a:spcBef>
                <a:spcPts val="0"/>
              </a:spcBef>
              <a:spcAft>
                <a:spcPts val="300"/>
              </a:spcAft>
            </a:pPr>
            <a:r>
              <a:rPr lang="en-US" sz="1800" u="sng" dirty="0"/>
              <a:t>Focus: </a:t>
            </a:r>
            <a:r>
              <a:rPr lang="en-US" sz="1800" dirty="0">
                <a:solidFill>
                  <a:srgbClr val="000099"/>
                </a:solidFill>
              </a:rPr>
              <a:t>Young Physicists’ Work ! </a:t>
            </a:r>
            <a:r>
              <a:rPr lang="en-US" sz="1800" dirty="0">
                <a:solidFill>
                  <a:srgbClr val="0000FF"/>
                </a:solidFill>
              </a:rPr>
              <a:t>Our Lightning Round Tradition: CL, KK, SG, CM;</a:t>
            </a:r>
            <a:br>
              <a:rPr lang="en-US" sz="1800" dirty="0">
                <a:solidFill>
                  <a:srgbClr val="0000FF"/>
                </a:solidFill>
              </a:rPr>
            </a:br>
            <a:r>
              <a:rPr lang="en-US" sz="1800" dirty="0">
                <a:solidFill>
                  <a:srgbClr val="0000FF"/>
                </a:solidFill>
              </a:rPr>
              <a:t> thanks to Verena Martinez, Corrinne Mills, Anthony Timmins, Kevin Black,</a:t>
            </a:r>
            <a:br>
              <a:rPr lang="en-US" sz="1800" dirty="0">
                <a:solidFill>
                  <a:srgbClr val="0000FF"/>
                </a:solidFill>
              </a:rPr>
            </a:br>
            <a:r>
              <a:rPr lang="en-US" sz="1800" dirty="0">
                <a:solidFill>
                  <a:srgbClr val="0000FF"/>
                </a:solidFill>
              </a:rPr>
              <a:t> </a:t>
            </a:r>
            <a:r>
              <a:rPr lang="en-US" sz="1800" dirty="0" err="1">
                <a:solidFill>
                  <a:srgbClr val="0000FF"/>
                </a:solidFill>
              </a:rPr>
              <a:t>Sridhara</a:t>
            </a:r>
            <a:r>
              <a:rPr lang="en-US" sz="1800" dirty="0">
                <a:solidFill>
                  <a:srgbClr val="0000FF"/>
                </a:solidFill>
              </a:rPr>
              <a:t> </a:t>
            </a:r>
            <a:r>
              <a:rPr lang="en-US" sz="1800" dirty="0" err="1">
                <a:solidFill>
                  <a:srgbClr val="0000FF"/>
                </a:solidFill>
              </a:rPr>
              <a:t>Dasu</a:t>
            </a:r>
            <a:r>
              <a:rPr lang="en-US" sz="1800" dirty="0">
                <a:solidFill>
                  <a:srgbClr val="0000FF"/>
                </a:solidFill>
              </a:rPr>
              <a:t>; Julia Thom, Gordon Watts, Darin Acosta, et al</a:t>
            </a:r>
          </a:p>
          <a:p>
            <a:pPr marL="573088" lvl="2" indent="-287338" eaLnBrk="1" hangingPunct="1">
              <a:spcBef>
                <a:spcPts val="0"/>
              </a:spcBef>
              <a:spcAft>
                <a:spcPts val="300"/>
              </a:spcAft>
            </a:pPr>
            <a:r>
              <a:rPr lang="en-US" sz="1800" dirty="0">
                <a:solidFill>
                  <a:srgbClr val="0000A4"/>
                </a:solidFill>
              </a:rPr>
              <a:t> Review the LHC experimental &amp; accelerator program, view from </a:t>
            </a:r>
            <a:br>
              <a:rPr lang="en-US" sz="1800" dirty="0">
                <a:solidFill>
                  <a:srgbClr val="0000A4"/>
                </a:solidFill>
              </a:rPr>
            </a:br>
            <a:r>
              <a:rPr lang="en-US" sz="1800" dirty="0">
                <a:solidFill>
                  <a:srgbClr val="0000A4"/>
                </a:solidFill>
              </a:rPr>
              <a:t>  Washington. Early career perspectives. Lab tours and/or Careers Session.</a:t>
            </a:r>
          </a:p>
          <a:p>
            <a:pPr marL="573088" lvl="2" indent="-287338" eaLnBrk="1" hangingPunct="1">
              <a:spcBef>
                <a:spcPts val="0"/>
              </a:spcBef>
              <a:spcAft>
                <a:spcPts val="300"/>
              </a:spcAft>
            </a:pPr>
            <a:r>
              <a:rPr lang="en-US" sz="1800" dirty="0">
                <a:solidFill>
                  <a:srgbClr val="0000A4"/>
                </a:solidFill>
              </a:rPr>
              <a:t>Discussion of current issues that affect US LHC users at home &amp; abroad  </a:t>
            </a:r>
          </a:p>
          <a:p>
            <a:pPr marL="573088" lvl="2" indent="-287338" eaLnBrk="1" hangingPunct="1">
              <a:spcBef>
                <a:spcPts val="0"/>
              </a:spcBef>
              <a:spcAft>
                <a:spcPts val="300"/>
              </a:spcAft>
            </a:pPr>
            <a:r>
              <a:rPr lang="en-US" sz="1800" i="1" dirty="0">
                <a:solidFill>
                  <a:srgbClr val="0000FF"/>
                </a:solidFill>
              </a:rPr>
              <a:t>Special Events: None greater than P5 ! And the Early Career Perspective.</a:t>
            </a:r>
          </a:p>
          <a:p>
            <a:pPr marL="288925" lvl="1" indent="-288925" eaLnBrk="1" hangingPunct="1">
              <a:spcBef>
                <a:spcPts val="0"/>
              </a:spcBef>
              <a:spcAft>
                <a:spcPts val="300"/>
              </a:spcAft>
              <a:buFont typeface="Wingdings" pitchFamily="2" charset="2"/>
              <a:buChar char="r"/>
            </a:pPr>
            <a:r>
              <a:rPr lang="en-US" sz="1800" u="sng" dirty="0">
                <a:solidFill>
                  <a:srgbClr val="800000"/>
                </a:solidFill>
              </a:rPr>
              <a:t> Annual HEP Visits to Washington DC: </a:t>
            </a:r>
            <a:r>
              <a:rPr lang="en-US" sz="1800" dirty="0">
                <a:solidFill>
                  <a:srgbClr val="008000"/>
                </a:solidFill>
              </a:rPr>
              <a:t>2024 will be our </a:t>
            </a:r>
            <a:r>
              <a:rPr lang="en-US" sz="1800" i="1" dirty="0">
                <a:solidFill>
                  <a:srgbClr val="008000"/>
                </a:solidFill>
              </a:rPr>
              <a:t>16</a:t>
            </a:r>
            <a:r>
              <a:rPr lang="en-US" sz="1800" i="1" baseline="30000" dirty="0">
                <a:solidFill>
                  <a:srgbClr val="008000"/>
                </a:solidFill>
              </a:rPr>
              <a:t>th</a:t>
            </a:r>
            <a:r>
              <a:rPr lang="en-US" sz="1800" i="1" dirty="0">
                <a:solidFill>
                  <a:srgbClr val="008000"/>
                </a:solidFill>
              </a:rPr>
              <a:t> Annual Trip </a:t>
            </a:r>
            <a:br>
              <a:rPr lang="en-US" sz="1800" i="1" dirty="0">
                <a:solidFill>
                  <a:srgbClr val="800000"/>
                </a:solidFill>
              </a:rPr>
            </a:br>
            <a:r>
              <a:rPr lang="en-US" sz="1800" dirty="0">
                <a:solidFill>
                  <a:srgbClr val="000064"/>
                </a:solidFill>
              </a:rPr>
              <a:t> Coordinated with FNAL UEC, SLUO, BNL, DPF; URA as host in DC</a:t>
            </a:r>
          </a:p>
          <a:p>
            <a:pPr marL="288925" lvl="2" indent="58738" eaLnBrk="1" hangingPunct="1">
              <a:spcBef>
                <a:spcPts val="0"/>
              </a:spcBef>
              <a:spcAft>
                <a:spcPts val="300"/>
              </a:spcAft>
            </a:pPr>
            <a:r>
              <a:rPr lang="en-US" sz="1800" dirty="0">
                <a:solidFill>
                  <a:srgbClr val="000064"/>
                </a:solidFill>
              </a:rPr>
              <a:t> Great occasions to highlight our science, the impact and need</a:t>
            </a:r>
          </a:p>
          <a:p>
            <a:pPr marL="288925" lvl="2" indent="58738" eaLnBrk="1" hangingPunct="1">
              <a:spcBef>
                <a:spcPts val="0"/>
              </a:spcBef>
              <a:spcAft>
                <a:spcPts val="300"/>
              </a:spcAft>
            </a:pPr>
            <a:r>
              <a:rPr lang="en-US" sz="1800" dirty="0">
                <a:solidFill>
                  <a:srgbClr val="000064"/>
                </a:solidFill>
              </a:rPr>
              <a:t> Looking forward to coordinating our advocacy, messaging, strategy in the new   </a:t>
            </a:r>
            <a:br>
              <a:rPr lang="en-US" sz="1800" dirty="0">
                <a:solidFill>
                  <a:srgbClr val="000064"/>
                </a:solidFill>
              </a:rPr>
            </a:br>
            <a:r>
              <a:rPr lang="en-US" sz="1800" dirty="0">
                <a:solidFill>
                  <a:srgbClr val="000064"/>
                </a:solidFill>
              </a:rPr>
              <a:t>    context with the P5 report and close collaboration and engagement </a:t>
            </a:r>
            <a:br>
              <a:rPr lang="en-US" sz="1800" dirty="0">
                <a:solidFill>
                  <a:srgbClr val="000064"/>
                </a:solidFill>
              </a:rPr>
            </a:br>
            <a:r>
              <a:rPr lang="en-US" sz="1800" dirty="0">
                <a:solidFill>
                  <a:srgbClr val="000064"/>
                </a:solidFill>
              </a:rPr>
              <a:t>    with the lab directorates and agencies</a:t>
            </a:r>
          </a:p>
          <a:p>
            <a:pPr marL="687388" lvl="2" indent="341313" eaLnBrk="1" hangingPunct="1">
              <a:spcBef>
                <a:spcPts val="0"/>
              </a:spcBef>
              <a:spcAft>
                <a:spcPts val="300"/>
              </a:spcAft>
              <a:tabLst>
                <a:tab pos="1028700" algn="l"/>
              </a:tabLst>
            </a:pPr>
            <a:r>
              <a:rPr lang="en-US" sz="1800" dirty="0">
                <a:solidFill>
                  <a:srgbClr val="000064"/>
                </a:solidFill>
              </a:rPr>
              <a:t> Excellent start with Fermilab UEC, SLUO, LBL and BNL  </a:t>
            </a:r>
          </a:p>
          <a:p>
            <a:pPr marL="0" lvl="1" indent="0" eaLnBrk="1" hangingPunct="1">
              <a:spcBef>
                <a:spcPts val="0"/>
              </a:spcBef>
              <a:spcAft>
                <a:spcPts val="300"/>
              </a:spcAft>
              <a:buNone/>
            </a:pPr>
            <a:endParaRPr lang="en-US" sz="2200" i="1" u="sng" dirty="0">
              <a:solidFill>
                <a:srgbClr val="0000CC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524000" y="228625"/>
            <a:ext cx="8229600" cy="91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Helvetic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latin typeface="Helvetica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+mj-ea"/>
                <a:cs typeface="+mj-cs"/>
              </a:rPr>
              <a:t>US LHC Users Association (US LUA)</a:t>
            </a:r>
            <a:b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+mj-ea"/>
                <a:cs typeface="+mj-cs"/>
              </a:rPr>
            </a:b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EE13"/>
                </a:solidFill>
                <a:effectLst/>
                <a:uLnTx/>
                <a:uFillTx/>
                <a:latin typeface="Helvetica"/>
                <a:ea typeface="+mj-ea"/>
                <a:cs typeface="+mj-cs"/>
              </a:rPr>
              <a:t>Activities (1)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FFEE13"/>
              </a:solidFill>
              <a:effectLst/>
              <a:uLnTx/>
              <a:uFillTx/>
              <a:latin typeface="Helvetica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251131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://www.atlas.ch/photos/atlas_photos/selected-photos/detector-site/surface/0107014_01old-A4-at-144-dpi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37"/>
          <a:stretch/>
        </p:blipFill>
        <p:spPr bwMode="auto">
          <a:xfrm>
            <a:off x="2259429" y="990599"/>
            <a:ext cx="4979571" cy="4571999"/>
          </a:xfrm>
          <a:prstGeom prst="rect">
            <a:avLst/>
          </a:prstGeom>
          <a:noFill/>
          <a:ln w="1905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www.fermilab-uec.org/mediaWiki/images/1/11/IMG_2488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6000" contrast="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174" r="27025" b="4597"/>
          <a:stretch/>
        </p:blipFill>
        <p:spPr bwMode="auto">
          <a:xfrm>
            <a:off x="7415073" y="3262869"/>
            <a:ext cx="2406250" cy="3459213"/>
          </a:xfrm>
          <a:prstGeom prst="rect">
            <a:avLst/>
          </a:prstGeom>
          <a:noFill/>
          <a:ln w="1905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2298202" y="5562599"/>
            <a:ext cx="5060592" cy="1198525"/>
          </a:xfrm>
          <a:prstGeom prst="rect">
            <a:avLst/>
          </a:prstGeom>
          <a:gradFill rotWithShape="1">
            <a:gsLst>
              <a:gs pos="0">
                <a:srgbClr val="000036"/>
              </a:gs>
              <a:gs pos="50000">
                <a:srgbClr val="000064"/>
              </a:gs>
              <a:gs pos="100000">
                <a:srgbClr val="000036"/>
              </a:gs>
            </a:gsLst>
            <a:lin ang="0" scaled="1"/>
          </a:gradFill>
          <a:ln w="22225">
            <a:solidFill>
              <a:srgbClr val="FFC000"/>
            </a:solidFill>
            <a:miter lim="800000"/>
            <a:headEnd/>
            <a:tailEnd/>
          </a:ln>
        </p:spPr>
        <p:txBody>
          <a:bodyPr wrap="square" lIns="0" tIns="91440" rIns="0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Arial" pitchFamily="34" charset="0"/>
              </a:rPr>
              <a:t>US LUA Annua</a:t>
            </a:r>
            <a:r>
              <a:rPr lang="en-US" sz="2800" b="1" dirty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l Meeting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Arial" pitchFamily="34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lang="en-US" sz="23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 pitchFamily="34" charset="0"/>
              </a:rPr>
              <a:t>December 13, 2023</a:t>
            </a:r>
            <a:endParaRPr kumimoji="0" lang="en-US" sz="2300" b="1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43600" y="1009862"/>
            <a:ext cx="1271662" cy="1271662"/>
          </a:xfrm>
          <a:prstGeom prst="rect">
            <a:avLst/>
          </a:prstGeom>
          <a:ln w="12700">
            <a:solidFill>
              <a:srgbClr val="CCFFFF"/>
            </a:solidFill>
          </a:ln>
        </p:spPr>
      </p:pic>
      <p:pic>
        <p:nvPicPr>
          <p:cNvPr id="18" name="Picture 17" descr="File:GroupPhoto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41" t="20455" r="16799" b="11669"/>
          <a:stretch/>
        </p:blipFill>
        <p:spPr bwMode="auto">
          <a:xfrm>
            <a:off x="7396826" y="4825752"/>
            <a:ext cx="2409740" cy="1868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8"/>
          <a:srcRect b="7319"/>
          <a:stretch/>
        </p:blipFill>
        <p:spPr>
          <a:xfrm>
            <a:off x="169307" y="2380393"/>
            <a:ext cx="2143914" cy="1612929"/>
          </a:xfrm>
          <a:prstGeom prst="rect">
            <a:avLst/>
          </a:prstGeom>
          <a:ln w="12700">
            <a:solidFill>
              <a:srgbClr val="CCFFFF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3132" y="990600"/>
            <a:ext cx="2160894" cy="1379630"/>
          </a:xfrm>
          <a:prstGeom prst="rect">
            <a:avLst/>
          </a:prstGeom>
          <a:ln w="12700">
            <a:solidFill>
              <a:srgbClr val="CCFFFF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10"/>
          <a:srcRect l="9152" t="9825" r="10506" b="9234"/>
          <a:stretch/>
        </p:blipFill>
        <p:spPr>
          <a:xfrm>
            <a:off x="167478" y="5413684"/>
            <a:ext cx="2126632" cy="1365958"/>
          </a:xfrm>
          <a:prstGeom prst="rect">
            <a:avLst/>
          </a:prstGeom>
          <a:ln w="12700">
            <a:solidFill>
              <a:srgbClr val="CCFFFF"/>
            </a:solidFill>
          </a:ln>
        </p:spPr>
      </p:pic>
      <p:pic>
        <p:nvPicPr>
          <p:cNvPr id="15" name="Picture 1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64" r="25976"/>
          <a:stretch/>
        </p:blipFill>
        <p:spPr bwMode="auto">
          <a:xfrm>
            <a:off x="7267589" y="960031"/>
            <a:ext cx="2527164" cy="2791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 descr="One of the first collisions with &amp;quot;stable beam&amp;quot; at 13 TeV recorded by CMS. Variants below.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" t="1633" r="-1020" b="10031"/>
          <a:stretch/>
        </p:blipFill>
        <p:spPr bwMode="auto">
          <a:xfrm>
            <a:off x="170061" y="4016791"/>
            <a:ext cx="2111284" cy="1389913"/>
          </a:xfrm>
          <a:prstGeom prst="rect">
            <a:avLst/>
          </a:prstGeom>
          <a:noFill/>
          <a:ln w="12700">
            <a:solidFill>
              <a:srgbClr val="CCFF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Shape 55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95195" y="97628"/>
            <a:ext cx="895405" cy="86240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Shape 55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2379945" y="990600"/>
            <a:ext cx="1341560" cy="129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11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439" t="1560" r="7092" b="1775"/>
          <a:stretch/>
        </p:blipFill>
        <p:spPr>
          <a:xfrm>
            <a:off x="7267589" y="3768867"/>
            <a:ext cx="2561511" cy="2992257"/>
          </a:xfrm>
          <a:prstGeom prst="rect">
            <a:avLst/>
          </a:prstGeom>
          <a:ln w="22225">
            <a:solidFill>
              <a:srgbClr val="FFFF00"/>
            </a:solidFill>
          </a:ln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10"/>
          <a:srcRect l="9152" t="9825" r="10506" b="9234"/>
          <a:stretch/>
        </p:blipFill>
        <p:spPr>
          <a:xfrm>
            <a:off x="162270" y="5388682"/>
            <a:ext cx="2126632" cy="1365958"/>
          </a:xfrm>
          <a:prstGeom prst="rect">
            <a:avLst/>
          </a:prstGeom>
          <a:ln w="12700">
            <a:solidFill>
              <a:srgbClr val="CCFFFF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6351BB4-E9DE-11F0-ACE3-3ECA54DE4DB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0497" y="0"/>
            <a:ext cx="7262587" cy="6858000"/>
          </a:xfrm>
          <a:prstGeom prst="rect">
            <a:avLst/>
          </a:prstGeom>
        </p:spPr>
      </p:pic>
      <p:sp>
        <p:nvSpPr>
          <p:cNvPr id="20" name="TextBox 2"/>
          <p:cNvSpPr txBox="1">
            <a:spLocks noChangeArrowheads="1"/>
          </p:cNvSpPr>
          <p:nvPr/>
        </p:nvSpPr>
        <p:spPr bwMode="auto">
          <a:xfrm>
            <a:off x="56356" y="76200"/>
            <a:ext cx="5430044" cy="390141"/>
          </a:xfrm>
          <a:prstGeom prst="rect">
            <a:avLst/>
          </a:prstGeom>
          <a:gradFill rotWithShape="1">
            <a:gsLst>
              <a:gs pos="0">
                <a:srgbClr val="000036"/>
              </a:gs>
              <a:gs pos="50000">
                <a:srgbClr val="000064"/>
              </a:gs>
              <a:gs pos="100000">
                <a:srgbClr val="000036"/>
              </a:gs>
            </a:gsLst>
            <a:lin ang="0" scaled="1"/>
          </a:gradFill>
          <a:ln w="22225">
            <a:solidFill>
              <a:srgbClr val="FFC000"/>
            </a:solidFill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Arial" pitchFamily="34" charset="0"/>
              </a:rPr>
              <a:t>Thank You Fermilab, FRA, URA !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B06E9E2-A6AA-9C2F-3742-A57C04B7F33A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292283" y="69516"/>
            <a:ext cx="2567688" cy="473108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B50F5BA-F1E6-8EB2-DAEF-68FD9710476C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267589" y="4755527"/>
            <a:ext cx="2648928" cy="207803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1EA3807-EB92-9317-1770-C37AF2F41678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586303" y="1958499"/>
            <a:ext cx="4672893" cy="97072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B8ABB2D-3DE6-A13F-77E9-E432D0FFA5F6}"/>
              </a:ext>
            </a:extLst>
          </p:cNvPr>
          <p:cNvSpPr/>
          <p:nvPr/>
        </p:nvSpPr>
        <p:spPr>
          <a:xfrm>
            <a:off x="7396826" y="2743199"/>
            <a:ext cx="2397927" cy="986625"/>
          </a:xfrm>
          <a:prstGeom prst="rect">
            <a:avLst/>
          </a:prstGeom>
          <a:noFill/>
          <a:ln>
            <a:solidFill>
              <a:srgbClr val="71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205885"/>
      </p:ext>
    </p:extLst>
  </p:cSld>
  <p:clrMapOvr>
    <a:masterClrMapping/>
  </p:clrMapOvr>
</p:sld>
</file>

<file path=ppt/theme/theme1.xml><?xml version="1.0" encoding="utf-8"?>
<a:theme xmlns:a="http://schemas.openxmlformats.org/drawingml/2006/main" name="5_Onsite template 2002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66FFCC"/>
      </a:accent1>
      <a:accent2>
        <a:srgbClr val="FFFF99"/>
      </a:accent2>
      <a:accent3>
        <a:srgbClr val="AAAAAA"/>
      </a:accent3>
      <a:accent4>
        <a:srgbClr val="DADADA"/>
      </a:accent4>
      <a:accent5>
        <a:srgbClr val="B8FFE2"/>
      </a:accent5>
      <a:accent6>
        <a:srgbClr val="E7E78A"/>
      </a:accent6>
      <a:hlink>
        <a:srgbClr val="75CAE5"/>
      </a:hlink>
      <a:folHlink>
        <a:srgbClr val="FF0066"/>
      </a:folHlink>
    </a:clrScheme>
    <a:fontScheme name="2_Onsite template 20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nsite template 200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Onsite template 200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Onsite template 200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Onsite template 200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Onsite template 20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Onsite template 20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Onsite template 20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8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66956</TotalTime>
  <Words>3742</Words>
  <Application>Microsoft Office PowerPoint</Application>
  <PresentationFormat>A4 Paper (210x297 mm)</PresentationFormat>
  <Paragraphs>390</Paragraphs>
  <Slides>48</Slides>
  <Notes>48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48</vt:i4>
      </vt:variant>
    </vt:vector>
  </HeadingPairs>
  <TitlesOfParts>
    <vt:vector size="62" baseType="lpstr">
      <vt:lpstr>Arial</vt:lpstr>
      <vt:lpstr>Arial Unicode MS</vt:lpstr>
      <vt:lpstr>Calibri</vt:lpstr>
      <vt:lpstr>FermiLgo</vt:lpstr>
      <vt:lpstr>Helvetica</vt:lpstr>
      <vt:lpstr>Times</vt:lpstr>
      <vt:lpstr>Wingdings</vt:lpstr>
      <vt:lpstr>Wingdings 3</vt:lpstr>
      <vt:lpstr>5_Onsite template 2002</vt:lpstr>
      <vt:lpstr>1_Office Theme</vt:lpstr>
      <vt:lpstr>1_Blank Presentation</vt:lpstr>
      <vt:lpstr>8_Blank Presentation</vt:lpstr>
      <vt:lpstr>3_Blank Presentation</vt:lpstr>
      <vt:lpstr>5_Blank Presentation</vt:lpstr>
      <vt:lpstr>PowerPoint Presentation</vt:lpstr>
      <vt:lpstr>PowerPoint Presentation</vt:lpstr>
      <vt:lpstr>US LHC Users Association (US LUA) http://www.uslua.org  </vt:lpstr>
      <vt:lpstr>US LHC Users Executive Committee  Welcome to Our New and Continuing Members</vt:lpstr>
      <vt:lpstr>PowerPoint Presentation</vt:lpstr>
      <vt:lpstr>PowerPoint Presentation</vt:lpstr>
      <vt:lpstr>PowerPoint Presentation</vt:lpstr>
      <vt:lpstr>US LUO Activities (1)</vt:lpstr>
      <vt:lpstr>PowerPoint Presentation</vt:lpstr>
      <vt:lpstr>PowerPoint Presentation</vt:lpstr>
      <vt:lpstr>PowerPoint Presentation</vt:lpstr>
      <vt:lpstr>P5 Report and Plan: The Path to Our Future A Great Report: Dawn of A New Era See usparticlephysics.org</vt:lpstr>
      <vt:lpstr>PowerPoint Presentation</vt:lpstr>
      <vt:lpstr>PowerPoint Presentation</vt:lpstr>
      <vt:lpstr>PowerPoint Presentation</vt:lpstr>
      <vt:lpstr>US LUA Government Relations</vt:lpstr>
      <vt:lpstr>PowerPoint Presentation</vt:lpstr>
      <vt:lpstr>DC Trip FY2024 Ask from HEP Priority for Core Research; LHC; LBNF/DUNE </vt:lpstr>
      <vt:lpstr>DC Trip FY2025 Ask Numbers for HEP, Office of Science, NSF</vt:lpstr>
      <vt:lpstr>DC Trip FY2024 Ask from HEP Priority for Core Research; LHC; LBNF/DUNE </vt:lpstr>
      <vt:lpstr>The P5 Two Pager 2023: Strategy  and Priorities for US Investments</vt:lpstr>
      <vt:lpstr>PowerPoint Presentation</vt:lpstr>
      <vt:lpstr>PowerPoint Presentation</vt:lpstr>
      <vt:lpstr>US LUA Activities (2): Helping the US Community Adapt to Work at CERN and Life in the Region  </vt:lpstr>
      <vt:lpstr>PowerPoint Presentation</vt:lpstr>
      <vt:lpstr>US LUA Activities (2): Helping the US Community Adapt to Work at CERN and Life in the Region  </vt:lpstr>
      <vt:lpstr>US LUA Activities (3)</vt:lpstr>
      <vt:lpstr>PowerPoint Presentation</vt:lpstr>
      <vt:lpstr>PowerPoint Presentation</vt:lpstr>
      <vt:lpstr>      US LUA Activities (4):  National Events, Virtual Visits, Outreach</vt:lpstr>
      <vt:lpstr>USA Science and Engineering Festival  April 2018</vt:lpstr>
      <vt:lpstr>USA Science and Engineering Festival  April 2018</vt:lpstr>
      <vt:lpstr>PowerPoint Presentation</vt:lpstr>
      <vt:lpstr>PowerPoint Presentation</vt:lpstr>
      <vt:lpstr>US LUA Finance and Fund Raising</vt:lpstr>
      <vt:lpstr>Finance and Fund Raising Support USLUA</vt:lpstr>
      <vt:lpstr>PowerPoint Presentation</vt:lpstr>
      <vt:lpstr>PowerPoint Presentation</vt:lpstr>
      <vt:lpstr>PowerPoint Presentation</vt:lpstr>
      <vt:lpstr>DOE Office of Science FY24 Budget Summary</vt:lpstr>
      <vt:lpstr>Executive Meetings: DOE SC HQ, OMB + OSTP, DOE OHEP</vt:lpstr>
      <vt:lpstr>PowerPoint Presentation</vt:lpstr>
      <vt:lpstr>PowerPoint Presentation</vt:lpstr>
      <vt:lpstr>PowerPoint Presentation</vt:lpstr>
      <vt:lpstr>The P5 Two Pager 2023: Strategy  and Priorities for US Investments</vt:lpstr>
      <vt:lpstr>PowerPoint Presentation</vt:lpstr>
      <vt:lpstr>PowerPoint Presentation</vt:lpstr>
      <vt:lpstr>HEPAP: Report of the Committee of Visitors Consistency with P5 https://science.osti.gov/-/media/hep/hepap/pdf/202012/HEP_COV_202012-HEPAP_meeting_Patterson.pdf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Harvey Newman</dc:creator>
  <cp:lastModifiedBy>Harvey  B Newman</cp:lastModifiedBy>
  <cp:revision>1304</cp:revision>
  <cp:lastPrinted>2019-10-11T19:37:26Z</cp:lastPrinted>
  <dcterms:created xsi:type="dcterms:W3CDTF">2013-11-03T16:47:35Z</dcterms:created>
  <dcterms:modified xsi:type="dcterms:W3CDTF">2024-02-27T17:49:50Z</dcterms:modified>
</cp:coreProperties>
</file>