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7"/>
  </p:notesMasterIdLst>
  <p:sldIdLst>
    <p:sldId id="419" r:id="rId2"/>
    <p:sldId id="262" r:id="rId3"/>
    <p:sldId id="420" r:id="rId4"/>
    <p:sldId id="288" r:id="rId5"/>
    <p:sldId id="422" r:id="rId6"/>
    <p:sldId id="388" r:id="rId7"/>
    <p:sldId id="421" r:id="rId8"/>
    <p:sldId id="390" r:id="rId9"/>
    <p:sldId id="405" r:id="rId10"/>
    <p:sldId id="389" r:id="rId11"/>
    <p:sldId id="435" r:id="rId12"/>
    <p:sldId id="393" r:id="rId13"/>
    <p:sldId id="394" r:id="rId14"/>
    <p:sldId id="395" r:id="rId15"/>
    <p:sldId id="431" r:id="rId16"/>
    <p:sldId id="410" r:id="rId17"/>
    <p:sldId id="412" r:id="rId18"/>
    <p:sldId id="415" r:id="rId19"/>
    <p:sldId id="432" r:id="rId20"/>
    <p:sldId id="399" r:id="rId21"/>
    <p:sldId id="391" r:id="rId22"/>
    <p:sldId id="433" r:id="rId23"/>
    <p:sldId id="416" r:id="rId24"/>
    <p:sldId id="400" r:id="rId25"/>
    <p:sldId id="384" r:id="rId26"/>
    <p:sldId id="423" r:id="rId27"/>
    <p:sldId id="436" r:id="rId28"/>
    <p:sldId id="403" r:id="rId29"/>
    <p:sldId id="385" r:id="rId30"/>
    <p:sldId id="365" r:id="rId31"/>
    <p:sldId id="425" r:id="rId32"/>
    <p:sldId id="434" r:id="rId33"/>
    <p:sldId id="383" r:id="rId34"/>
    <p:sldId id="386" r:id="rId35"/>
    <p:sldId id="426" r:id="rId36"/>
    <p:sldId id="404" r:id="rId37"/>
    <p:sldId id="430" r:id="rId38"/>
    <p:sldId id="366" r:id="rId39"/>
    <p:sldId id="371" r:id="rId40"/>
    <p:sldId id="369" r:id="rId41"/>
    <p:sldId id="370" r:id="rId42"/>
    <p:sldId id="375" r:id="rId43"/>
    <p:sldId id="379" r:id="rId44"/>
    <p:sldId id="380" r:id="rId45"/>
    <p:sldId id="378" r:id="rId46"/>
    <p:sldId id="406" r:id="rId47"/>
    <p:sldId id="407" r:id="rId48"/>
    <p:sldId id="408" r:id="rId49"/>
    <p:sldId id="382" r:id="rId50"/>
    <p:sldId id="427" r:id="rId51"/>
    <p:sldId id="428" r:id="rId52"/>
    <p:sldId id="417" r:id="rId53"/>
    <p:sldId id="409" r:id="rId54"/>
    <p:sldId id="429" r:id="rId55"/>
    <p:sldId id="418"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582667-6102-27E7-ED8E-01A166EB4B6B}" name="Guest User" initials="GU" userId="Guest User" providerId="Windows Live"/>
  <p188:author id="{DF32A587-D92D-BA4C-E154-23C2A3713734}" name="Jakub Zieliński" initials="JZ" userId="ad70264635470419" providerId="Windows Live"/>
  <p188:author id="{3B4E4E8E-93DD-2E2A-A9A0-2BD4119F7593}" name="Marco Volponi" initials="MV" userId="863dc93f758cdab0"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370" y="67"/>
      </p:cViewPr>
      <p:guideLst/>
    </p:cSldViewPr>
  </p:slideViewPr>
  <p:notesTextViewPr>
    <p:cViewPr>
      <p:scale>
        <a:sx n="1" d="1"/>
        <a:sy n="1" d="1"/>
      </p:scale>
      <p:origin x="0" y="0"/>
    </p:cViewPr>
  </p:notesTextViewPr>
  <p:sorterViewPr>
    <p:cViewPr>
      <p:scale>
        <a:sx n="100" d="100"/>
        <a:sy n="100" d="100"/>
      </p:scale>
      <p:origin x="0" y="-13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ill Sans MT" panose="020B0502020104020203" pitchFamily="34" charset="0"/>
              </a:defRPr>
            </a:lvl1pPr>
          </a:lstStyle>
          <a:p>
            <a:endParaRPr lang="en-15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ill Sans MT" panose="020B0502020104020203" pitchFamily="34" charset="0"/>
              </a:defRPr>
            </a:lvl1pPr>
          </a:lstStyle>
          <a:p>
            <a:fld id="{8787E0AB-9521-47BA-9370-358FB9910B92}" type="datetimeFigureOut">
              <a:rPr lang="en-150" smtClean="0"/>
              <a:pPr/>
              <a:t>21/04/2024</a:t>
            </a:fld>
            <a:endParaRPr lang="en-15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15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ill Sans MT" panose="020B0502020104020203" pitchFamily="34" charset="0"/>
              </a:defRPr>
            </a:lvl1pPr>
          </a:lstStyle>
          <a:p>
            <a:endParaRPr lang="en-15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ill Sans MT" panose="020B0502020104020203" pitchFamily="34" charset="0"/>
              </a:defRPr>
            </a:lvl1pPr>
          </a:lstStyle>
          <a:p>
            <a:fld id="{448B5EA0-F08A-445F-AF1C-C2ED147DFAEF}" type="slidenum">
              <a:rPr lang="en-150" smtClean="0"/>
              <a:pPr/>
              <a:t>‹#›</a:t>
            </a:fld>
            <a:endParaRPr lang="en-150"/>
          </a:p>
        </p:txBody>
      </p:sp>
    </p:spTree>
    <p:extLst>
      <p:ext uri="{BB962C8B-B14F-4D97-AF65-F5344CB8AC3E}">
        <p14:creationId xmlns:p14="http://schemas.microsoft.com/office/powerpoint/2010/main" val="807625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Gill Sans MT" panose="020B0502020104020203" pitchFamily="34" charset="0"/>
        <a:ea typeface="+mn-ea"/>
        <a:cs typeface="+mn-cs"/>
      </a:defRPr>
    </a:lvl1pPr>
    <a:lvl2pPr marL="457200" algn="l" defTabSz="914400" rtl="0" eaLnBrk="1" latinLnBrk="0" hangingPunct="1">
      <a:defRPr sz="1200" kern="1200">
        <a:solidFill>
          <a:schemeClr val="tx1"/>
        </a:solidFill>
        <a:latin typeface="Gill Sans MT" panose="020B0502020104020203" pitchFamily="34" charset="0"/>
        <a:ea typeface="+mn-ea"/>
        <a:cs typeface="+mn-cs"/>
      </a:defRPr>
    </a:lvl2pPr>
    <a:lvl3pPr marL="914400" algn="l" defTabSz="914400" rtl="0" eaLnBrk="1" latinLnBrk="0" hangingPunct="1">
      <a:defRPr sz="1200" kern="1200">
        <a:solidFill>
          <a:schemeClr val="tx1"/>
        </a:solidFill>
        <a:latin typeface="Gill Sans MT" panose="020B0502020104020203" pitchFamily="34" charset="0"/>
        <a:ea typeface="+mn-ea"/>
        <a:cs typeface="+mn-cs"/>
      </a:defRPr>
    </a:lvl3pPr>
    <a:lvl4pPr marL="1371600" algn="l" defTabSz="914400" rtl="0" eaLnBrk="1" latinLnBrk="0" hangingPunct="1">
      <a:defRPr sz="1200" kern="1200">
        <a:solidFill>
          <a:schemeClr val="tx1"/>
        </a:solidFill>
        <a:latin typeface="Gill Sans MT" panose="020B0502020104020203" pitchFamily="34" charset="0"/>
        <a:ea typeface="+mn-ea"/>
        <a:cs typeface="+mn-cs"/>
      </a:defRPr>
    </a:lvl4pPr>
    <a:lvl5pPr marL="1828800" algn="l" defTabSz="914400" rtl="0" eaLnBrk="1" latinLnBrk="0" hangingPunct="1">
      <a:defRPr sz="1200" kern="1200">
        <a:solidFill>
          <a:schemeClr val="tx1"/>
        </a:solidFill>
        <a:latin typeface="Gill Sans MT" panose="020B05020201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15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8B6862-A9C3-426B-8152-53C461AD5D46}" type="slidenum">
              <a:rPr kumimoji="0" lang="en-150" sz="1200" b="0" i="0" u="none" strike="noStrike" kern="1200" cap="none" spc="0" normalizeH="0" baseline="0" noProof="0" smtClean="0">
                <a:ln>
                  <a:noFill/>
                </a:ln>
                <a:solidFill>
                  <a:prstClr val="black"/>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150" sz="12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2482203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err="1"/>
              <a:t>Add</a:t>
            </a:r>
            <a:r>
              <a:rPr lang="pl-PL" dirty="0"/>
              <a:t> </a:t>
            </a:r>
            <a:r>
              <a:rPr lang="pl-PL" dirty="0" err="1"/>
              <a:t>sblock</a:t>
            </a:r>
            <a:r>
              <a:rPr lang="pl-PL"/>
              <a:t> - demo</a:t>
            </a:r>
            <a:endParaRPr lang="en-US"/>
          </a:p>
        </p:txBody>
      </p:sp>
      <p:sp>
        <p:nvSpPr>
          <p:cNvPr id="4" name="Slide Number Placeholder 3"/>
          <p:cNvSpPr>
            <a:spLocks noGrp="1"/>
          </p:cNvSpPr>
          <p:nvPr>
            <p:ph type="sldNum" sz="quarter" idx="5"/>
          </p:nvPr>
        </p:nvSpPr>
        <p:spPr/>
        <p:txBody>
          <a:bodyPr/>
          <a:lstStyle/>
          <a:p>
            <a:fld id="{448B5EA0-F08A-445F-AF1C-C2ED147DFAEF}" type="slidenum">
              <a:rPr lang="en-150" smtClean="0"/>
              <a:pPr/>
              <a:t>16</a:t>
            </a:fld>
            <a:endParaRPr lang="en-150"/>
          </a:p>
        </p:txBody>
      </p:sp>
    </p:spTree>
    <p:extLst>
      <p:ext uri="{BB962C8B-B14F-4D97-AF65-F5344CB8AC3E}">
        <p14:creationId xmlns:p14="http://schemas.microsoft.com/office/powerpoint/2010/main" val="3264570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Standard </a:t>
            </a:r>
            <a:r>
              <a:rPr lang="pl-PL" dirty="0" err="1"/>
              <a:t>operation</a:t>
            </a:r>
            <a:r>
              <a:rPr lang="pl-PL" dirty="0"/>
              <a:t> - demo</a:t>
            </a:r>
            <a:endParaRPr lang="en-US" dirty="0"/>
          </a:p>
        </p:txBody>
      </p:sp>
      <p:sp>
        <p:nvSpPr>
          <p:cNvPr id="4" name="Slide Number Placeholder 3"/>
          <p:cNvSpPr>
            <a:spLocks noGrp="1"/>
          </p:cNvSpPr>
          <p:nvPr>
            <p:ph type="sldNum" sz="quarter" idx="5"/>
          </p:nvPr>
        </p:nvSpPr>
        <p:spPr/>
        <p:txBody>
          <a:bodyPr/>
          <a:lstStyle/>
          <a:p>
            <a:fld id="{448B5EA0-F08A-445F-AF1C-C2ED147DFAEF}" type="slidenum">
              <a:rPr lang="en-150" smtClean="0"/>
              <a:pPr/>
              <a:t>17</a:t>
            </a:fld>
            <a:endParaRPr lang="en-150"/>
          </a:p>
        </p:txBody>
      </p:sp>
    </p:spTree>
    <p:extLst>
      <p:ext uri="{BB962C8B-B14F-4D97-AF65-F5344CB8AC3E}">
        <p14:creationId xmlns:p14="http://schemas.microsoft.com/office/powerpoint/2010/main" val="3723144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err="1"/>
              <a:t>Parallel</a:t>
            </a:r>
            <a:r>
              <a:rPr lang="pl-PL" dirty="0"/>
              <a:t> </a:t>
            </a:r>
            <a:r>
              <a:rPr lang="pl-PL" dirty="0" err="1"/>
              <a:t>mode</a:t>
            </a:r>
            <a:r>
              <a:rPr lang="pl-PL" dirty="0"/>
              <a:t> - demo</a:t>
            </a:r>
            <a:endParaRPr lang="en-US" dirty="0"/>
          </a:p>
        </p:txBody>
      </p:sp>
      <p:sp>
        <p:nvSpPr>
          <p:cNvPr id="4" name="Slide Number Placeholder 3"/>
          <p:cNvSpPr>
            <a:spLocks noGrp="1"/>
          </p:cNvSpPr>
          <p:nvPr>
            <p:ph type="sldNum" sz="quarter" idx="5"/>
          </p:nvPr>
        </p:nvSpPr>
        <p:spPr/>
        <p:txBody>
          <a:bodyPr/>
          <a:lstStyle/>
          <a:p>
            <a:fld id="{448B5EA0-F08A-445F-AF1C-C2ED147DFAEF}" type="slidenum">
              <a:rPr lang="en-150" smtClean="0"/>
              <a:pPr/>
              <a:t>18</a:t>
            </a:fld>
            <a:endParaRPr lang="en-150"/>
          </a:p>
        </p:txBody>
      </p:sp>
    </p:spTree>
    <p:extLst>
      <p:ext uri="{BB962C8B-B14F-4D97-AF65-F5344CB8AC3E}">
        <p14:creationId xmlns:p14="http://schemas.microsoft.com/office/powerpoint/2010/main" val="291609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15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8B6862-A9C3-426B-8152-53C461AD5D46}" type="slidenum">
              <a:rPr kumimoji="0" lang="en-150" sz="1200" b="0" i="0" u="none" strike="noStrike" kern="1200" cap="none" spc="0" normalizeH="0" baseline="0" noProof="0" smtClean="0">
                <a:ln>
                  <a:noFill/>
                </a:ln>
                <a:solidFill>
                  <a:prstClr val="black"/>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150" sz="12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1371605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554138" y="330370"/>
            <a:ext cx="3500715" cy="309201"/>
          </a:xfrm>
          <a:prstGeom prst="rect">
            <a:avLst/>
          </a:prstGeom>
        </p:spPr>
        <p:txBody>
          <a:bodyPr/>
          <a:lstStyle/>
          <a:p>
            <a:fld id="{E9782B4A-8F59-47CB-8C2D-41526F7FB403}" type="datetime8">
              <a:rPr lang="en-150" smtClean="0"/>
              <a:t>21/04/2024 10:01</a:t>
            </a:fld>
            <a:endParaRPr lang="en-150"/>
          </a:p>
        </p:txBody>
      </p:sp>
      <p:sp>
        <p:nvSpPr>
          <p:cNvPr id="5" name="Footer Placeholder 4"/>
          <p:cNvSpPr>
            <a:spLocks noGrp="1"/>
          </p:cNvSpPr>
          <p:nvPr>
            <p:ph type="ftr" sz="quarter" idx="11"/>
          </p:nvPr>
        </p:nvSpPr>
        <p:spPr>
          <a:xfrm>
            <a:off x="2416500" y="329307"/>
            <a:ext cx="4973915" cy="309201"/>
          </a:xfrm>
          <a:prstGeom prst="rect">
            <a:avLst/>
          </a:prstGeom>
        </p:spPr>
        <p:txBody>
          <a:bodyPr/>
          <a:lstStyle/>
          <a:p>
            <a:endParaRPr lang="en-15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2154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278CCAC8-477A-4B31-9A8A-01CBA56DB6F8}" type="slidenum">
              <a:rPr lang="en-150" smtClean="0"/>
              <a:t>‹#›</a:t>
            </a:fld>
            <a:endParaRPr lang="en-15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4829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554138" y="330370"/>
            <a:ext cx="3500715" cy="309201"/>
          </a:xfrm>
          <a:prstGeom prst="rect">
            <a:avLst/>
          </a:prstGeom>
        </p:spPr>
        <p:txBody>
          <a:bodyPr/>
          <a:lstStyle/>
          <a:p>
            <a:fld id="{1F9B2A64-0C1D-4FDF-AFD9-03AA4086DF8F}" type="datetime8">
              <a:rPr lang="en-150" smtClean="0"/>
              <a:t>21/04/2024 10:01</a:t>
            </a:fld>
            <a:endParaRPr lang="en-150"/>
          </a:p>
        </p:txBody>
      </p:sp>
      <p:sp>
        <p:nvSpPr>
          <p:cNvPr id="5" name="Footer Placeholder 4"/>
          <p:cNvSpPr>
            <a:spLocks noGrp="1"/>
          </p:cNvSpPr>
          <p:nvPr>
            <p:ph type="ftr" sz="quarter" idx="11"/>
          </p:nvPr>
        </p:nvSpPr>
        <p:spPr>
          <a:xfrm>
            <a:off x="1451579" y="329307"/>
            <a:ext cx="5938836" cy="309201"/>
          </a:xfrm>
          <a:prstGeom prst="rect">
            <a:avLst/>
          </a:prstGeom>
        </p:spPr>
        <p:txBody>
          <a:bodyPr/>
          <a:lstStyle/>
          <a:p>
            <a:endParaRPr lang="en-150"/>
          </a:p>
        </p:txBody>
      </p:sp>
      <p:sp>
        <p:nvSpPr>
          <p:cNvPr id="6" name="Slide Number Placeholder 5"/>
          <p:cNvSpPr>
            <a:spLocks noGrp="1"/>
          </p:cNvSpPr>
          <p:nvPr>
            <p:ph type="sldNum" sz="quarter" idx="12"/>
          </p:nvPr>
        </p:nvSpPr>
        <p:spPr/>
        <p:txBody>
          <a:bodyPr/>
          <a:lstStyle/>
          <a:p>
            <a:fld id="{278CCAC8-477A-4B31-9A8A-01CBA56DB6F8}" type="slidenum">
              <a:rPr lang="en-150" smtClean="0"/>
              <a:t>‹#›</a:t>
            </a:fld>
            <a:endParaRPr lang="en-15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2638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278CCAC8-477A-4B31-9A8A-01CBA56DB6F8}" type="slidenum">
              <a:rPr lang="en-150" smtClean="0"/>
              <a:t>‹#›</a:t>
            </a:fld>
            <a:endParaRPr lang="en-150"/>
          </a:p>
        </p:txBody>
      </p:sp>
      <p:cxnSp>
        <p:nvCxnSpPr>
          <p:cNvPr id="33" name="Straight Connector 32"/>
          <p:cNvCxnSpPr/>
          <p:nvPr/>
        </p:nvCxnSpPr>
        <p:spPr>
          <a:xfrm>
            <a:off x="1447332" y="1500072"/>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3208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554138" y="330370"/>
            <a:ext cx="3500715" cy="309201"/>
          </a:xfrm>
          <a:prstGeom prst="rect">
            <a:avLst/>
          </a:prstGeom>
        </p:spPr>
        <p:txBody>
          <a:bodyPr/>
          <a:lstStyle/>
          <a:p>
            <a:fld id="{561635CB-76B8-48F4-A805-5B22426173C8}" type="datetime8">
              <a:rPr lang="en-150" smtClean="0"/>
              <a:t>21/04/2024 10:01</a:t>
            </a:fld>
            <a:endParaRPr lang="en-150"/>
          </a:p>
        </p:txBody>
      </p:sp>
      <p:sp>
        <p:nvSpPr>
          <p:cNvPr id="5" name="Footer Placeholder 4"/>
          <p:cNvSpPr>
            <a:spLocks noGrp="1"/>
          </p:cNvSpPr>
          <p:nvPr>
            <p:ph type="ftr" sz="quarter" idx="11"/>
          </p:nvPr>
        </p:nvSpPr>
        <p:spPr>
          <a:xfrm>
            <a:off x="1451579" y="329307"/>
            <a:ext cx="5938836" cy="309201"/>
          </a:xfrm>
          <a:prstGeom prst="rect">
            <a:avLst/>
          </a:prstGeom>
        </p:spPr>
        <p:txBody>
          <a:bodyPr/>
          <a:lstStyle/>
          <a:p>
            <a:endParaRPr lang="en-150"/>
          </a:p>
        </p:txBody>
      </p:sp>
      <p:sp>
        <p:nvSpPr>
          <p:cNvPr id="6" name="Slide Number Placeholder 5"/>
          <p:cNvSpPr>
            <a:spLocks noGrp="1"/>
          </p:cNvSpPr>
          <p:nvPr>
            <p:ph type="sldNum" sz="quarter" idx="12"/>
          </p:nvPr>
        </p:nvSpPr>
        <p:spPr/>
        <p:txBody>
          <a:bodyPr/>
          <a:lstStyle/>
          <a:p>
            <a:fld id="{278CCAC8-477A-4B31-9A8A-01CBA56DB6F8}" type="slidenum">
              <a:rPr lang="en-150" smtClean="0"/>
              <a:t>‹#›</a:t>
            </a:fld>
            <a:endParaRPr lang="en-15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20574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450000"/>
            <a:ext cx="9605635" cy="1059305"/>
          </a:xfrm>
        </p:spPr>
        <p:txBody>
          <a:bodyPr/>
          <a:lstStyle/>
          <a:p>
            <a:r>
              <a:rPr lang="en-US"/>
              <a:t>Click to edit Master title style</a:t>
            </a:r>
          </a:p>
        </p:txBody>
      </p:sp>
      <p:sp>
        <p:nvSpPr>
          <p:cNvPr id="3" name="Content Placeholder 2"/>
          <p:cNvSpPr>
            <a:spLocks noGrp="1"/>
          </p:cNvSpPr>
          <p:nvPr>
            <p:ph sz="half" idx="1"/>
          </p:nvPr>
        </p:nvSpPr>
        <p:spPr>
          <a:xfrm>
            <a:off x="1447331" y="1782618"/>
            <a:ext cx="4645152" cy="3676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3771" y="1782007"/>
            <a:ext cx="4645152" cy="3676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278CCAC8-477A-4B31-9A8A-01CBA56DB6F8}" type="slidenum">
              <a:rPr lang="en-150" smtClean="0"/>
              <a:t>‹#›</a:t>
            </a:fld>
            <a:endParaRPr lang="en-150"/>
          </a:p>
        </p:txBody>
      </p:sp>
      <p:cxnSp>
        <p:nvCxnSpPr>
          <p:cNvPr id="35" name="Straight Connector 34"/>
          <p:cNvCxnSpPr/>
          <p:nvPr/>
        </p:nvCxnSpPr>
        <p:spPr>
          <a:xfrm>
            <a:off x="1447330" y="1509305"/>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38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450000"/>
            <a:ext cx="9607661" cy="1056319"/>
          </a:xfrm>
        </p:spPr>
        <p:txBody>
          <a:bodyPr/>
          <a:lstStyle/>
          <a:p>
            <a:r>
              <a:rPr lang="en-US"/>
              <a:t>Click to edit Master title style</a:t>
            </a:r>
          </a:p>
        </p:txBody>
      </p:sp>
      <p:sp>
        <p:nvSpPr>
          <p:cNvPr id="3" name="Text Placeholder 2"/>
          <p:cNvSpPr>
            <a:spLocks noGrp="1"/>
          </p:cNvSpPr>
          <p:nvPr>
            <p:ph type="body" idx="1"/>
          </p:nvPr>
        </p:nvSpPr>
        <p:spPr>
          <a:xfrm>
            <a:off x="1447191" y="1758407"/>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560351"/>
            <a:ext cx="4645152" cy="29083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09561" y="175811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560351"/>
            <a:ext cx="4642351" cy="2898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278CCAC8-477A-4B31-9A8A-01CBA56DB6F8}" type="slidenum">
              <a:rPr lang="en-150" smtClean="0"/>
              <a:t>‹#›</a:t>
            </a:fld>
            <a:endParaRPr lang="en-150"/>
          </a:p>
        </p:txBody>
      </p:sp>
      <p:cxnSp>
        <p:nvCxnSpPr>
          <p:cNvPr id="29" name="Straight Connector 28"/>
          <p:cNvCxnSpPr/>
          <p:nvPr/>
        </p:nvCxnSpPr>
        <p:spPr>
          <a:xfrm>
            <a:off x="1447191" y="1515371"/>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7519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278CCAC8-477A-4B31-9A8A-01CBA56DB6F8}" type="slidenum">
              <a:rPr lang="en-150" smtClean="0"/>
              <a:t>‹#›</a:t>
            </a:fld>
            <a:endParaRPr lang="en-150"/>
          </a:p>
        </p:txBody>
      </p:sp>
      <p:cxnSp>
        <p:nvCxnSpPr>
          <p:cNvPr id="25" name="Straight Connector 24"/>
          <p:cNvCxnSpPr/>
          <p:nvPr/>
        </p:nvCxnSpPr>
        <p:spPr>
          <a:xfrm>
            <a:off x="1451579" y="1499887"/>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95197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8CCAC8-477A-4B31-9A8A-01CBA56DB6F8}" type="slidenum">
              <a:rPr lang="en-150" smtClean="0"/>
              <a:t>‹#›</a:t>
            </a:fld>
            <a:endParaRPr lang="en-150"/>
          </a:p>
        </p:txBody>
      </p:sp>
    </p:spTree>
    <p:extLst>
      <p:ext uri="{BB962C8B-B14F-4D97-AF65-F5344CB8AC3E}">
        <p14:creationId xmlns:p14="http://schemas.microsoft.com/office/powerpoint/2010/main" val="1545208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467999"/>
            <a:ext cx="3273099" cy="2447629"/>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467999"/>
            <a:ext cx="6012470" cy="52031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44671" y="3223493"/>
            <a:ext cx="3275013" cy="2447632"/>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278CCAC8-477A-4B31-9A8A-01CBA56DB6F8}" type="slidenum">
              <a:rPr lang="en-150" smtClean="0"/>
              <a:t>‹#›</a:t>
            </a:fld>
            <a:endParaRPr lang="en-150"/>
          </a:p>
        </p:txBody>
      </p:sp>
      <p:cxnSp>
        <p:nvCxnSpPr>
          <p:cNvPr id="17" name="Straight Connector 16"/>
          <p:cNvCxnSpPr>
            <a:cxnSpLocks/>
          </p:cNvCxnSpPr>
          <p:nvPr/>
        </p:nvCxnSpPr>
        <p:spPr>
          <a:xfrm>
            <a:off x="1444671" y="306956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22765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482170"/>
            <a:ext cx="5532328" cy="2477927"/>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50329" y="3145991"/>
            <a:ext cx="5524404" cy="2485271"/>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278CCAC8-477A-4B31-9A8A-01CBA56DB6F8}" type="slidenum">
              <a:rPr lang="en-150" smtClean="0"/>
              <a:t>‹#›</a:t>
            </a:fld>
            <a:endParaRPr lang="en-15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78260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cstate="hqprint">
            <a:extLst>
              <a:ext uri="{28A0092B-C50C-407E-A947-70E740481C1C}">
                <a14:useLocalDpi xmlns:a14="http://schemas.microsoft.com/office/drawing/2010/main"/>
              </a:ext>
            </a:extLst>
          </a:blip>
          <a:srcRect b="-1562"/>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450837"/>
            <a:ext cx="9603275" cy="104923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51579" y="1776772"/>
            <a:ext cx="9603275" cy="36895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5690490" y="6234485"/>
            <a:ext cx="811019" cy="503578"/>
          </a:xfrm>
          <a:prstGeom prst="rect">
            <a:avLst/>
          </a:prstGeom>
        </p:spPr>
        <p:txBody>
          <a:bodyPr vert="horz" lIns="91440" tIns="45720" rIns="91440" bIns="45720" rtlCol="0" anchor="ctr"/>
          <a:lstStyle>
            <a:lvl1pPr algn="ctr">
              <a:defRPr sz="2000">
                <a:solidFill>
                  <a:schemeClr val="bg1"/>
                </a:solidFill>
              </a:defRPr>
            </a:lvl1pPr>
          </a:lstStyle>
          <a:p>
            <a:fld id="{25E6CEFD-F939-4380-A23A-8F51026BA8BE}" type="slidenum">
              <a:rPr lang="en-150" smtClean="0"/>
              <a:pPr/>
              <a:t>‹#›</a:t>
            </a:fld>
            <a:endParaRPr lang="en-15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B2B10F0-B0FE-2CDE-5F3D-59C3A33A181E}"/>
              </a:ext>
            </a:extLst>
          </p:cNvPr>
          <p:cNvSpPr txBox="1"/>
          <p:nvPr userDrawn="1"/>
        </p:nvSpPr>
        <p:spPr>
          <a:xfrm>
            <a:off x="1451579" y="6234485"/>
            <a:ext cx="2918129" cy="400110"/>
          </a:xfrm>
          <a:prstGeom prst="rect">
            <a:avLst/>
          </a:prstGeom>
          <a:noFill/>
        </p:spPr>
        <p:txBody>
          <a:bodyPr wrap="square" rtlCol="0">
            <a:spAutoFit/>
          </a:bodyPr>
          <a:lstStyle/>
          <a:p>
            <a:r>
              <a:rPr lang="en-150" sz="2000" dirty="0">
                <a:solidFill>
                  <a:schemeClr val="bg1"/>
                </a:solidFill>
              </a:rPr>
              <a:t>Marco Volponi</a:t>
            </a:r>
          </a:p>
        </p:txBody>
      </p:sp>
      <p:sp>
        <p:nvSpPr>
          <p:cNvPr id="18" name="TextBox 17">
            <a:extLst>
              <a:ext uri="{FF2B5EF4-FFF2-40B4-BE49-F238E27FC236}">
                <a16:creationId xmlns:a16="http://schemas.microsoft.com/office/drawing/2014/main" id="{82FE3B33-5318-4747-ED50-569D18BE1262}"/>
              </a:ext>
            </a:extLst>
          </p:cNvPr>
          <p:cNvSpPr txBox="1"/>
          <p:nvPr userDrawn="1"/>
        </p:nvSpPr>
        <p:spPr>
          <a:xfrm>
            <a:off x="7649156" y="6226617"/>
            <a:ext cx="3405698" cy="400110"/>
          </a:xfrm>
          <a:prstGeom prst="rect">
            <a:avLst/>
          </a:prstGeom>
          <a:noFill/>
        </p:spPr>
        <p:txBody>
          <a:bodyPr wrap="square" rtlCol="0">
            <a:spAutoFit/>
          </a:bodyPr>
          <a:lstStyle/>
          <a:p>
            <a:pPr algn="r"/>
            <a:r>
              <a:rPr lang="en-150" sz="2000" dirty="0">
                <a:solidFill>
                  <a:schemeClr val="bg1"/>
                </a:solidFill>
              </a:rPr>
              <a:t>CERN LabVIEW Meeting 2024</a:t>
            </a:r>
          </a:p>
        </p:txBody>
      </p:sp>
    </p:spTree>
    <p:extLst>
      <p:ext uri="{BB962C8B-B14F-4D97-AF65-F5344CB8AC3E}">
        <p14:creationId xmlns:p14="http://schemas.microsoft.com/office/powerpoint/2010/main" val="9789183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36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jpeg"/><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340.png"/><Relationship Id="rId7" Type="http://schemas.openxmlformats.org/officeDocument/2006/relationships/image" Target="../media/image51.png"/><Relationship Id="rId2" Type="http://schemas.openxmlformats.org/officeDocument/2006/relationships/image" Target="../media/image28.jpe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523810-AADA-69C9-0912-F11F032BAEE1}"/>
              </a:ext>
            </a:extLst>
          </p:cNvPr>
          <p:cNvSpPr>
            <a:spLocks noGrp="1"/>
          </p:cNvSpPr>
          <p:nvPr>
            <p:ph type="sldNum" sz="quarter" idx="12"/>
          </p:nvPr>
        </p:nvSpPr>
        <p:spPr/>
        <p:txBody>
          <a:bodyPr/>
          <a:lstStyle/>
          <a:p>
            <a:fld id="{278CCAC8-477A-4B31-9A8A-01CBA56DB6F8}" type="slidenum">
              <a:rPr lang="en-150" smtClean="0"/>
              <a:t>1</a:t>
            </a:fld>
            <a:endParaRPr lang="en-150"/>
          </a:p>
        </p:txBody>
      </p:sp>
      <p:sp>
        <p:nvSpPr>
          <p:cNvPr id="3" name="Title 1">
            <a:extLst>
              <a:ext uri="{FF2B5EF4-FFF2-40B4-BE49-F238E27FC236}">
                <a16:creationId xmlns:a16="http://schemas.microsoft.com/office/drawing/2014/main" id="{DC9E782D-1BE2-AE5A-B748-07E49D5C4001}"/>
              </a:ext>
            </a:extLst>
          </p:cNvPr>
          <p:cNvSpPr txBox="1">
            <a:spLocks/>
          </p:cNvSpPr>
          <p:nvPr/>
        </p:nvSpPr>
        <p:spPr>
          <a:xfrm>
            <a:off x="318046" y="252029"/>
            <a:ext cx="11873954" cy="1553515"/>
          </a:xfrm>
          <a:prstGeom prst="rect">
            <a:avLst/>
          </a:prstGeom>
        </p:spPr>
        <p:txBody>
          <a:bodyPr>
            <a:noAutofit/>
          </a:bodyPr>
          <a:lstStyle>
            <a:lvl1pPr algn="l" defTabSz="914400" rtl="0" eaLnBrk="1" latinLnBrk="0" hangingPunct="1">
              <a:lnSpc>
                <a:spcPct val="90000"/>
              </a:lnSpc>
              <a:spcBef>
                <a:spcPct val="0"/>
              </a:spcBef>
              <a:buNone/>
              <a:defRPr sz="3600" b="0" i="0" kern="1200" cap="all">
                <a:solidFill>
                  <a:schemeClr val="tx1"/>
                </a:solidFill>
                <a:effectLst/>
                <a:latin typeface="+mj-lt"/>
                <a:ea typeface="+mj-ea"/>
                <a:cs typeface="+mj-cs"/>
              </a:defRPr>
            </a:lvl1pPr>
          </a:lstStyle>
          <a:p>
            <a:r>
              <a:rPr lang="en-150" sz="5200" dirty="0"/>
              <a:t>CIRCUS: an autonomous control system for complex experiments</a:t>
            </a:r>
          </a:p>
        </p:txBody>
      </p:sp>
      <p:sp>
        <p:nvSpPr>
          <p:cNvPr id="4" name="Subtitle 2">
            <a:extLst>
              <a:ext uri="{FF2B5EF4-FFF2-40B4-BE49-F238E27FC236}">
                <a16:creationId xmlns:a16="http://schemas.microsoft.com/office/drawing/2014/main" id="{B57D8085-9A96-81BC-0847-18E0828C379E}"/>
              </a:ext>
            </a:extLst>
          </p:cNvPr>
          <p:cNvSpPr txBox="1">
            <a:spLocks/>
          </p:cNvSpPr>
          <p:nvPr/>
        </p:nvSpPr>
        <p:spPr>
          <a:xfrm>
            <a:off x="1777463" y="5557853"/>
            <a:ext cx="8637072" cy="503578"/>
          </a:xfrm>
          <a:prstGeom prst="rect">
            <a:avLst/>
          </a:prstGeom>
        </p:spPr>
        <p:txBody>
          <a:bodyPr>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en-US" dirty="0"/>
              <a:t>M</a:t>
            </a:r>
            <a:r>
              <a:rPr lang="en-150" dirty="0"/>
              <a:t>arco </a:t>
            </a:r>
            <a:r>
              <a:rPr lang="en-US" dirty="0"/>
              <a:t>V</a:t>
            </a:r>
            <a:r>
              <a:rPr lang="en-150" dirty="0" err="1"/>
              <a:t>olponi</a:t>
            </a:r>
            <a:r>
              <a:rPr lang="en-150" dirty="0"/>
              <a:t>, Jakub Zielinski (the AEgIS Collaboration)</a:t>
            </a:r>
          </a:p>
        </p:txBody>
      </p:sp>
      <p:pic>
        <p:nvPicPr>
          <p:cNvPr id="5" name="Picture 4">
            <a:extLst>
              <a:ext uri="{FF2B5EF4-FFF2-40B4-BE49-F238E27FC236}">
                <a16:creationId xmlns:a16="http://schemas.microsoft.com/office/drawing/2014/main" id="{6BC29513-88B6-931D-924B-71A0710723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2881" y="1984711"/>
            <a:ext cx="7526237" cy="3400089"/>
          </a:xfrm>
          <a:prstGeom prst="rect">
            <a:avLst/>
          </a:prstGeom>
        </p:spPr>
      </p:pic>
    </p:spTree>
    <p:extLst>
      <p:ext uri="{BB962C8B-B14F-4D97-AF65-F5344CB8AC3E}">
        <p14:creationId xmlns:p14="http://schemas.microsoft.com/office/powerpoint/2010/main" val="3495898999"/>
      </p:ext>
    </p:extLst>
  </p:cSld>
  <p:clrMapOvr>
    <a:masterClrMapping/>
  </p:clrMapOvr>
  <mc:AlternateContent xmlns:mc="http://schemas.openxmlformats.org/markup-compatibility/2006">
    <mc:Choice xmlns:p14="http://schemas.microsoft.com/office/powerpoint/2010/main" Requires="p14">
      <p:transition spd="slow" p14:dur="2000" advTm="46384"/>
    </mc:Choice>
    <mc:Fallback>
      <p:transition spd="slow" advTm="4638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7494-88F0-6349-03A7-B05C56FA294D}"/>
              </a:ext>
            </a:extLst>
          </p:cNvPr>
          <p:cNvSpPr>
            <a:spLocks noGrp="1"/>
          </p:cNvSpPr>
          <p:nvPr>
            <p:ph type="title"/>
          </p:nvPr>
        </p:nvSpPr>
        <p:spPr/>
        <p:txBody>
          <a:bodyPr>
            <a:normAutofit/>
          </a:bodyPr>
          <a:lstStyle/>
          <a:p>
            <a:r>
              <a:rPr lang="en-US" dirty="0"/>
              <a:t>T</a:t>
            </a:r>
            <a:r>
              <a:rPr lang="en-150" dirty="0" err="1"/>
              <a:t>alos</a:t>
            </a:r>
            <a:r>
              <a:rPr lang="en-150" dirty="0"/>
              <a:t> structure</a:t>
            </a:r>
          </a:p>
        </p:txBody>
      </p:sp>
      <p:sp>
        <p:nvSpPr>
          <p:cNvPr id="3" name="Slide Number Placeholder 2">
            <a:extLst>
              <a:ext uri="{FF2B5EF4-FFF2-40B4-BE49-F238E27FC236}">
                <a16:creationId xmlns:a16="http://schemas.microsoft.com/office/drawing/2014/main" id="{27352D50-7F27-B005-0BBD-1DF34E70B9DF}"/>
              </a:ext>
            </a:extLst>
          </p:cNvPr>
          <p:cNvSpPr>
            <a:spLocks noGrp="1"/>
          </p:cNvSpPr>
          <p:nvPr>
            <p:ph type="sldNum" sz="quarter" idx="12"/>
          </p:nvPr>
        </p:nvSpPr>
        <p:spPr/>
        <p:txBody>
          <a:bodyPr/>
          <a:lstStyle/>
          <a:p>
            <a:fld id="{278CCAC8-477A-4B31-9A8A-01CBA56DB6F8}" type="slidenum">
              <a:rPr lang="en-150" smtClean="0"/>
              <a:t>10</a:t>
            </a:fld>
            <a:endParaRPr lang="en-150"/>
          </a:p>
        </p:txBody>
      </p:sp>
      <p:pic>
        <p:nvPicPr>
          <p:cNvPr id="123" name="Picture 122">
            <a:extLst>
              <a:ext uri="{FF2B5EF4-FFF2-40B4-BE49-F238E27FC236}">
                <a16:creationId xmlns:a16="http://schemas.microsoft.com/office/drawing/2014/main" id="{D7CB8ABA-E5F3-A75F-F788-CEBAB26048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1579" y="1725423"/>
            <a:ext cx="9603275" cy="4207514"/>
          </a:xfrm>
          <a:prstGeom prst="rect">
            <a:avLst/>
          </a:prstGeom>
        </p:spPr>
      </p:pic>
    </p:spTree>
    <p:extLst>
      <p:ext uri="{BB962C8B-B14F-4D97-AF65-F5344CB8AC3E}">
        <p14:creationId xmlns:p14="http://schemas.microsoft.com/office/powerpoint/2010/main" val="1202626472"/>
      </p:ext>
    </p:extLst>
  </p:cSld>
  <p:clrMapOvr>
    <a:masterClrMapping/>
  </p:clrMapOvr>
  <mc:AlternateContent xmlns:mc="http://schemas.openxmlformats.org/markup-compatibility/2006">
    <mc:Choice xmlns:p14="http://schemas.microsoft.com/office/powerpoint/2010/main" Requires="p14">
      <p:transition spd="slow" p14:dur="2000" advTm="13374"/>
    </mc:Choice>
    <mc:Fallback>
      <p:transition spd="slow" advTm="1337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5DABD0-FB25-0068-07EB-137C0396CEB8}"/>
              </a:ext>
            </a:extLst>
          </p:cNvPr>
          <p:cNvSpPr>
            <a:spLocks noGrp="1"/>
          </p:cNvSpPr>
          <p:nvPr>
            <p:ph type="sldNum" sz="quarter" idx="12"/>
          </p:nvPr>
        </p:nvSpPr>
        <p:spPr/>
        <p:txBody>
          <a:bodyPr/>
          <a:lstStyle/>
          <a:p>
            <a:fld id="{278CCAC8-477A-4B31-9A8A-01CBA56DB6F8}" type="slidenum">
              <a:rPr lang="en-150" smtClean="0"/>
              <a:t>11</a:t>
            </a:fld>
            <a:endParaRPr lang="en-150"/>
          </a:p>
        </p:txBody>
      </p:sp>
      <p:pic>
        <p:nvPicPr>
          <p:cNvPr id="4" name="Picture 3">
            <a:extLst>
              <a:ext uri="{FF2B5EF4-FFF2-40B4-BE49-F238E27FC236}">
                <a16:creationId xmlns:a16="http://schemas.microsoft.com/office/drawing/2014/main" id="{B1D40A67-D454-7486-FB2F-D037874E426E}"/>
              </a:ext>
            </a:extLst>
          </p:cNvPr>
          <p:cNvPicPr>
            <a:picLocks noChangeAspect="1"/>
          </p:cNvPicPr>
          <p:nvPr/>
        </p:nvPicPr>
        <p:blipFill rotWithShape="1">
          <a:blip r:embed="rId2">
            <a:extLst>
              <a:ext uri="{28A0092B-C50C-407E-A947-70E740481C1C}">
                <a14:useLocalDpi xmlns:a14="http://schemas.microsoft.com/office/drawing/2010/main" val="0"/>
              </a:ext>
            </a:extLst>
          </a:blip>
          <a:srcRect l="359" r="733"/>
          <a:stretch/>
        </p:blipFill>
        <p:spPr>
          <a:xfrm>
            <a:off x="496160" y="0"/>
            <a:ext cx="11199680" cy="6121400"/>
          </a:xfrm>
          <a:prstGeom prst="rect">
            <a:avLst/>
          </a:prstGeom>
        </p:spPr>
      </p:pic>
    </p:spTree>
    <p:extLst>
      <p:ext uri="{BB962C8B-B14F-4D97-AF65-F5344CB8AC3E}">
        <p14:creationId xmlns:p14="http://schemas.microsoft.com/office/powerpoint/2010/main" val="2573332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C0666-84BF-22FD-DBE4-697A0F6A82E2}"/>
              </a:ext>
            </a:extLst>
          </p:cNvPr>
          <p:cNvSpPr>
            <a:spLocks noGrp="1"/>
          </p:cNvSpPr>
          <p:nvPr>
            <p:ph type="title"/>
          </p:nvPr>
        </p:nvSpPr>
        <p:spPr>
          <a:xfrm>
            <a:off x="1429762" y="93861"/>
            <a:ext cx="9605635" cy="1059305"/>
          </a:xfrm>
        </p:spPr>
        <p:txBody>
          <a:bodyPr/>
          <a:lstStyle/>
          <a:p>
            <a:r>
              <a:rPr lang="en-150"/>
              <a:t>Single uService testing</a:t>
            </a:r>
          </a:p>
        </p:txBody>
      </p:sp>
      <p:sp>
        <p:nvSpPr>
          <p:cNvPr id="5" name="Slide Number Placeholder 4">
            <a:extLst>
              <a:ext uri="{FF2B5EF4-FFF2-40B4-BE49-F238E27FC236}">
                <a16:creationId xmlns:a16="http://schemas.microsoft.com/office/drawing/2014/main" id="{EF654A71-BC4C-15FE-FFFD-43A8A0E7BB88}"/>
              </a:ext>
            </a:extLst>
          </p:cNvPr>
          <p:cNvSpPr>
            <a:spLocks noGrp="1"/>
          </p:cNvSpPr>
          <p:nvPr>
            <p:ph type="sldNum" sz="quarter" idx="12"/>
          </p:nvPr>
        </p:nvSpPr>
        <p:spPr/>
        <p:txBody>
          <a:bodyPr/>
          <a:lstStyle/>
          <a:p>
            <a:fld id="{278CCAC8-477A-4B31-9A8A-01CBA56DB6F8}" type="slidenum">
              <a:rPr lang="en-150" smtClean="0"/>
              <a:t>12</a:t>
            </a:fld>
            <a:endParaRPr lang="en-150"/>
          </a:p>
        </p:txBody>
      </p:sp>
      <p:pic>
        <p:nvPicPr>
          <p:cNvPr id="4" name="Picture 3">
            <a:extLst>
              <a:ext uri="{FF2B5EF4-FFF2-40B4-BE49-F238E27FC236}">
                <a16:creationId xmlns:a16="http://schemas.microsoft.com/office/drawing/2014/main" id="{43B70842-6821-DCC9-5104-6D5923716F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7227"/>
            <a:ext cx="12192000" cy="5683545"/>
          </a:xfrm>
          <a:prstGeom prst="rect">
            <a:avLst/>
          </a:prstGeom>
        </p:spPr>
      </p:pic>
    </p:spTree>
    <p:extLst>
      <p:ext uri="{BB962C8B-B14F-4D97-AF65-F5344CB8AC3E}">
        <p14:creationId xmlns:p14="http://schemas.microsoft.com/office/powerpoint/2010/main" val="3619767637"/>
      </p:ext>
    </p:extLst>
  </p:cSld>
  <p:clrMapOvr>
    <a:masterClrMapping/>
  </p:clrMapOvr>
  <mc:AlternateContent xmlns:mc="http://schemas.openxmlformats.org/markup-compatibility/2006">
    <mc:Choice xmlns:p14="http://schemas.microsoft.com/office/powerpoint/2010/main" Requires="p14">
      <p:transition spd="slow" p14:dur="2000" advTm="66644"/>
    </mc:Choice>
    <mc:Fallback>
      <p:transition spd="slow" advTm="6664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D8DC0-4225-E8B8-DF92-2594F8FB5C89}"/>
              </a:ext>
            </a:extLst>
          </p:cNvPr>
          <p:cNvSpPr>
            <a:spLocks noGrp="1"/>
          </p:cNvSpPr>
          <p:nvPr>
            <p:ph type="title"/>
          </p:nvPr>
        </p:nvSpPr>
        <p:spPr>
          <a:xfrm>
            <a:off x="1451579" y="0"/>
            <a:ext cx="9603275" cy="1049235"/>
          </a:xfrm>
        </p:spPr>
        <p:txBody>
          <a:bodyPr/>
          <a:lstStyle/>
          <a:p>
            <a:r>
              <a:rPr lang="en-150"/>
              <a:t>Running in Hybrid (Debug) mode</a:t>
            </a:r>
          </a:p>
        </p:txBody>
      </p:sp>
      <p:sp>
        <p:nvSpPr>
          <p:cNvPr id="3" name="Content Placeholder 2">
            <a:extLst>
              <a:ext uri="{FF2B5EF4-FFF2-40B4-BE49-F238E27FC236}">
                <a16:creationId xmlns:a16="http://schemas.microsoft.com/office/drawing/2014/main" id="{8062BF6D-F324-C332-09D8-95E78581BB88}"/>
              </a:ext>
            </a:extLst>
          </p:cNvPr>
          <p:cNvSpPr>
            <a:spLocks noGrp="1"/>
          </p:cNvSpPr>
          <p:nvPr>
            <p:ph idx="1"/>
          </p:nvPr>
        </p:nvSpPr>
        <p:spPr/>
        <p:txBody>
          <a:bodyPr/>
          <a:lstStyle/>
          <a:p>
            <a:r>
              <a:rPr lang="en-US"/>
              <a:t>P</a:t>
            </a:r>
            <a:r>
              <a:rPr lang="en-150" err="1"/>
              <a:t>icture</a:t>
            </a:r>
            <a:r>
              <a:rPr lang="en-150"/>
              <a:t> of TALOS with an anaconda shell opened with a script running?</a:t>
            </a:r>
          </a:p>
        </p:txBody>
      </p:sp>
      <p:sp>
        <p:nvSpPr>
          <p:cNvPr id="4" name="Slide Number Placeholder 3">
            <a:extLst>
              <a:ext uri="{FF2B5EF4-FFF2-40B4-BE49-F238E27FC236}">
                <a16:creationId xmlns:a16="http://schemas.microsoft.com/office/drawing/2014/main" id="{167DD14F-CCE7-BD3F-BE0A-A750A32C6CC0}"/>
              </a:ext>
            </a:extLst>
          </p:cNvPr>
          <p:cNvSpPr>
            <a:spLocks noGrp="1"/>
          </p:cNvSpPr>
          <p:nvPr>
            <p:ph type="sldNum" sz="quarter" idx="12"/>
          </p:nvPr>
        </p:nvSpPr>
        <p:spPr/>
        <p:txBody>
          <a:bodyPr/>
          <a:lstStyle/>
          <a:p>
            <a:fld id="{278CCAC8-477A-4B31-9A8A-01CBA56DB6F8}" type="slidenum">
              <a:rPr lang="en-150" smtClean="0"/>
              <a:t>13</a:t>
            </a:fld>
            <a:endParaRPr lang="en-150"/>
          </a:p>
        </p:txBody>
      </p:sp>
      <p:pic>
        <p:nvPicPr>
          <p:cNvPr id="7" name="Picture 6">
            <a:extLst>
              <a:ext uri="{FF2B5EF4-FFF2-40B4-BE49-F238E27FC236}">
                <a16:creationId xmlns:a16="http://schemas.microsoft.com/office/drawing/2014/main" id="{3CC5F8C0-E31C-ACA9-1EC7-848AD33502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173" y="517073"/>
            <a:ext cx="10343654" cy="5593516"/>
          </a:xfrm>
          <a:prstGeom prst="rect">
            <a:avLst/>
          </a:prstGeom>
        </p:spPr>
      </p:pic>
    </p:spTree>
    <p:extLst>
      <p:ext uri="{BB962C8B-B14F-4D97-AF65-F5344CB8AC3E}">
        <p14:creationId xmlns:p14="http://schemas.microsoft.com/office/powerpoint/2010/main" val="3668160438"/>
      </p:ext>
    </p:extLst>
  </p:cSld>
  <p:clrMapOvr>
    <a:masterClrMapping/>
  </p:clrMapOvr>
  <mc:AlternateContent xmlns:mc="http://schemas.openxmlformats.org/markup-compatibility/2006">
    <mc:Choice xmlns:p14="http://schemas.microsoft.com/office/powerpoint/2010/main" Requires="p14">
      <p:transition spd="slow" p14:dur="2000" advTm="39931"/>
    </mc:Choice>
    <mc:Fallback>
      <p:transition spd="slow" advTm="3993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7977AD2B-6D71-1D64-EE58-5B1954AA5176}"/>
                  </a:ext>
                </a:extLst>
              </p:cNvPr>
              <p:cNvSpPr>
                <a:spLocks noGrp="1"/>
              </p:cNvSpPr>
              <p:nvPr>
                <p:ph type="title"/>
              </p:nvPr>
            </p:nvSpPr>
            <p:spPr/>
            <p:txBody>
              <a:bodyPr>
                <a:normAutofit fontScale="90000"/>
              </a:bodyPr>
              <a:lstStyle/>
              <a:p>
                <a:r>
                  <a:rPr lang="en-150" dirty="0"/>
                  <a:t>Running in autonomous mode:</a:t>
                </a:r>
                <a:br>
                  <a:rPr lang="en-150" dirty="0"/>
                </a:br>
                <a:r>
                  <a:rPr lang="en-150" dirty="0"/>
                  <a:t>main </a:t>
                </a:r>
                <a14:m>
                  <m:oMath xmlns:m="http://schemas.openxmlformats.org/officeDocument/2006/math">
                    <m:r>
                      <a:rPr lang="en-150" i="1" smtClean="0">
                        <a:latin typeface="Cambria Math" panose="02040503050406030204" pitchFamily="18" charset="0"/>
                        <a:ea typeface="Cambria Math" panose="02040503050406030204" pitchFamily="18" charset="0"/>
                      </a:rPr>
                      <m:t>𝜇</m:t>
                    </m:r>
                  </m:oMath>
                </a14:m>
                <a:r>
                  <a:rPr lang="en-150" dirty="0"/>
                  <a:t>services</a:t>
                </a:r>
              </a:p>
            </p:txBody>
          </p:sp>
        </mc:Choice>
        <mc:Fallback>
          <p:sp>
            <p:nvSpPr>
              <p:cNvPr id="2" name="Title 1">
                <a:extLst>
                  <a:ext uri="{FF2B5EF4-FFF2-40B4-BE49-F238E27FC236}">
                    <a16:creationId xmlns:a16="http://schemas.microsoft.com/office/drawing/2014/main" id="{7977AD2B-6D71-1D64-EE58-5B1954AA5176}"/>
                  </a:ext>
                </a:extLst>
              </p:cNvPr>
              <p:cNvSpPr>
                <a:spLocks noGrp="1" noRot="1" noChangeAspect="1" noMove="1" noResize="1" noEditPoints="1" noAdjustHandles="1" noChangeArrowheads="1" noChangeShapeType="1" noTextEdit="1"/>
              </p:cNvSpPr>
              <p:nvPr>
                <p:ph type="title"/>
              </p:nvPr>
            </p:nvSpPr>
            <p:spPr>
              <a:blipFill>
                <a:blip r:embed="rId2"/>
                <a:stretch>
                  <a:fillRect l="-1587" t="-12209" b="-11628"/>
                </a:stretch>
              </a:blipFill>
            </p:spPr>
            <p:txBody>
              <a:bodyPr/>
              <a:lstStyle/>
              <a:p>
                <a:r>
                  <a:rPr lang="en-150">
                    <a:noFill/>
                  </a:rPr>
                  <a:t> </a:t>
                </a:r>
              </a:p>
            </p:txBody>
          </p:sp>
        </mc:Fallback>
      </mc:AlternateContent>
      <p:sp>
        <p:nvSpPr>
          <p:cNvPr id="3" name="Content Placeholder 2">
            <a:extLst>
              <a:ext uri="{FF2B5EF4-FFF2-40B4-BE49-F238E27FC236}">
                <a16:creationId xmlns:a16="http://schemas.microsoft.com/office/drawing/2014/main" id="{5FA22259-A1AA-B87E-7BFE-7A903B7C2209}"/>
              </a:ext>
            </a:extLst>
          </p:cNvPr>
          <p:cNvSpPr>
            <a:spLocks noGrp="1"/>
          </p:cNvSpPr>
          <p:nvPr>
            <p:ph idx="1"/>
          </p:nvPr>
        </p:nvSpPr>
        <p:spPr>
          <a:xfrm>
            <a:off x="1451579" y="1841018"/>
            <a:ext cx="9603275" cy="4629795"/>
          </a:xfrm>
        </p:spPr>
        <p:txBody>
          <a:bodyPr>
            <a:normAutofit/>
          </a:bodyPr>
          <a:lstStyle/>
          <a:p>
            <a:r>
              <a:rPr lang="en-150" sz="2400" dirty="0"/>
              <a:t>Error Manager: distributed system error concentrator</a:t>
            </a:r>
          </a:p>
          <a:p>
            <a:r>
              <a:rPr lang="en-150" sz="2400" dirty="0"/>
              <a:t>Scheduler: to create schedules of experiments (i.e. </a:t>
            </a:r>
            <a:r>
              <a:rPr lang="en-US" sz="2400" dirty="0"/>
              <a:t>scripts</a:t>
            </a:r>
            <a:r>
              <a:rPr lang="en-150" sz="2400" dirty="0"/>
              <a:t> + parameters)</a:t>
            </a:r>
          </a:p>
          <a:p>
            <a:r>
              <a:rPr lang="en-150" sz="2400" dirty="0"/>
              <a:t>Kasli Wrapper: encapsulate shell interaction with Kasli (FPGA)</a:t>
            </a:r>
          </a:p>
          <a:p>
            <a:r>
              <a:rPr lang="en-150" sz="2400" dirty="0"/>
              <a:t>Monkey: core of automation, execute experiments</a:t>
            </a:r>
          </a:p>
          <a:p>
            <a:r>
              <a:rPr lang="en-150" sz="2400" dirty="0"/>
              <a:t>Tamer: for multi-Kasli operation</a:t>
            </a:r>
          </a:p>
        </p:txBody>
      </p:sp>
      <p:sp>
        <p:nvSpPr>
          <p:cNvPr id="4" name="Slide Number Placeholder 3">
            <a:extLst>
              <a:ext uri="{FF2B5EF4-FFF2-40B4-BE49-F238E27FC236}">
                <a16:creationId xmlns:a16="http://schemas.microsoft.com/office/drawing/2014/main" id="{86A713A2-33EF-074E-18AF-792A6AC25263}"/>
              </a:ext>
            </a:extLst>
          </p:cNvPr>
          <p:cNvSpPr>
            <a:spLocks noGrp="1"/>
          </p:cNvSpPr>
          <p:nvPr>
            <p:ph type="sldNum" sz="quarter" idx="12"/>
          </p:nvPr>
        </p:nvSpPr>
        <p:spPr/>
        <p:txBody>
          <a:bodyPr/>
          <a:lstStyle/>
          <a:p>
            <a:fld id="{278CCAC8-477A-4B31-9A8A-01CBA56DB6F8}" type="slidenum">
              <a:rPr lang="en-150" smtClean="0"/>
              <a:t>14</a:t>
            </a:fld>
            <a:endParaRPr lang="en-150"/>
          </a:p>
        </p:txBody>
      </p:sp>
      <p:pic>
        <p:nvPicPr>
          <p:cNvPr id="8" name="Picture 7">
            <a:extLst>
              <a:ext uri="{FF2B5EF4-FFF2-40B4-BE49-F238E27FC236}">
                <a16:creationId xmlns:a16="http://schemas.microsoft.com/office/drawing/2014/main" id="{2F94D45A-9350-227A-8999-B3DDB5DCDD79}"/>
              </a:ext>
            </a:extLst>
          </p:cNvPr>
          <p:cNvPicPr>
            <a:picLocks noChangeAspect="1"/>
          </p:cNvPicPr>
          <p:nvPr/>
        </p:nvPicPr>
        <p:blipFill rotWithShape="1">
          <a:blip r:embed="rId3">
            <a:extLst>
              <a:ext uri="{28A0092B-C50C-407E-A947-70E740481C1C}">
                <a14:useLocalDpi xmlns:a14="http://schemas.microsoft.com/office/drawing/2010/main" val="0"/>
              </a:ext>
            </a:extLst>
          </a:blip>
          <a:srcRect t="27224" r="6244"/>
          <a:stretch/>
        </p:blipFill>
        <p:spPr>
          <a:xfrm>
            <a:off x="689630" y="3496125"/>
            <a:ext cx="761949" cy="591449"/>
          </a:xfrm>
          <a:prstGeom prst="rect">
            <a:avLst/>
          </a:prstGeom>
        </p:spPr>
      </p:pic>
      <p:pic>
        <p:nvPicPr>
          <p:cNvPr id="10" name="Picture 9">
            <a:extLst>
              <a:ext uri="{FF2B5EF4-FFF2-40B4-BE49-F238E27FC236}">
                <a16:creationId xmlns:a16="http://schemas.microsoft.com/office/drawing/2014/main" id="{6C71858E-87D2-F386-40A9-431E2886F9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4933" y="3620373"/>
            <a:ext cx="1639921" cy="2108470"/>
          </a:xfrm>
          <a:prstGeom prst="rect">
            <a:avLst/>
          </a:prstGeom>
        </p:spPr>
      </p:pic>
    </p:spTree>
    <p:extLst>
      <p:ext uri="{BB962C8B-B14F-4D97-AF65-F5344CB8AC3E}">
        <p14:creationId xmlns:p14="http://schemas.microsoft.com/office/powerpoint/2010/main" val="2850088942"/>
      </p:ext>
    </p:extLst>
  </p:cSld>
  <p:clrMapOvr>
    <a:masterClrMapping/>
  </p:clrMapOvr>
  <mc:AlternateContent xmlns:mc="http://schemas.openxmlformats.org/markup-compatibility/2006">
    <mc:Choice xmlns:p14="http://schemas.microsoft.com/office/powerpoint/2010/main" Requires="p14">
      <p:transition spd="slow" p14:dur="2000" advTm="85881"/>
    </mc:Choice>
    <mc:Fallback>
      <p:transition spd="slow" advTm="8588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AD2B-6D71-1D64-EE58-5B1954AA5176}"/>
              </a:ext>
            </a:extLst>
          </p:cNvPr>
          <p:cNvSpPr>
            <a:spLocks noGrp="1"/>
          </p:cNvSpPr>
          <p:nvPr>
            <p:ph type="title"/>
          </p:nvPr>
        </p:nvSpPr>
        <p:spPr/>
        <p:txBody>
          <a:bodyPr>
            <a:normAutofit fontScale="90000"/>
          </a:bodyPr>
          <a:lstStyle/>
          <a:p>
            <a:r>
              <a:rPr lang="en-150" dirty="0"/>
              <a:t>Running in autonomous mode:</a:t>
            </a:r>
            <a:br>
              <a:rPr lang="en-150" dirty="0"/>
            </a:br>
            <a:r>
              <a:rPr lang="en-150" dirty="0"/>
              <a:t>operations</a:t>
            </a:r>
          </a:p>
        </p:txBody>
      </p:sp>
      <p:sp>
        <p:nvSpPr>
          <p:cNvPr id="3" name="Content Placeholder 2">
            <a:extLst>
              <a:ext uri="{FF2B5EF4-FFF2-40B4-BE49-F238E27FC236}">
                <a16:creationId xmlns:a16="http://schemas.microsoft.com/office/drawing/2014/main" id="{5FA22259-A1AA-B87E-7BFE-7A903B7C2209}"/>
              </a:ext>
            </a:extLst>
          </p:cNvPr>
          <p:cNvSpPr>
            <a:spLocks noGrp="1"/>
          </p:cNvSpPr>
          <p:nvPr>
            <p:ph idx="1"/>
          </p:nvPr>
        </p:nvSpPr>
        <p:spPr>
          <a:xfrm>
            <a:off x="1451578" y="1500071"/>
            <a:ext cx="9603275" cy="4629795"/>
          </a:xfrm>
        </p:spPr>
        <p:txBody>
          <a:bodyPr>
            <a:normAutofit fontScale="25000" lnSpcReduction="20000"/>
          </a:bodyPr>
          <a:lstStyle/>
          <a:p>
            <a:r>
              <a:rPr lang="en-150" sz="9600" dirty="0"/>
              <a:t>Via the </a:t>
            </a:r>
            <a:r>
              <a:rPr lang="en-150" sz="9600" b="1" dirty="0"/>
              <a:t>Scheduler</a:t>
            </a:r>
            <a:r>
              <a:rPr lang="en-150" sz="9600" dirty="0"/>
              <a:t>, a list of scripts to be executed can be prepared (each with different parameters)</a:t>
            </a:r>
          </a:p>
          <a:p>
            <a:r>
              <a:rPr lang="en-150" sz="9600" dirty="0"/>
              <a:t>Then the </a:t>
            </a:r>
            <a:r>
              <a:rPr lang="en-150" sz="9600" b="1" dirty="0"/>
              <a:t>Monkey</a:t>
            </a:r>
            <a:r>
              <a:rPr lang="en-150" sz="9600" dirty="0"/>
              <a:t> takes over and executes the scripts one by one</a:t>
            </a:r>
          </a:p>
          <a:p>
            <a:r>
              <a:rPr lang="en-150" sz="9600" dirty="0"/>
              <a:t>In case an error is generated by a µService or the Kasli, the Monkey can:</a:t>
            </a:r>
          </a:p>
          <a:p>
            <a:pPr lvl="1"/>
            <a:r>
              <a:rPr lang="en-150" sz="9600" b="1" dirty="0"/>
              <a:t>Continue</a:t>
            </a:r>
          </a:p>
          <a:p>
            <a:pPr lvl="1"/>
            <a:r>
              <a:rPr lang="en-150" sz="9600" b="1" dirty="0"/>
              <a:t>Retry</a:t>
            </a:r>
            <a:r>
              <a:rPr lang="en-150" sz="9600" dirty="0"/>
              <a:t> 	– run again the same script</a:t>
            </a:r>
          </a:p>
          <a:p>
            <a:pPr lvl="1"/>
            <a:r>
              <a:rPr lang="en-150" sz="9600" b="1" dirty="0"/>
              <a:t>Skip</a:t>
            </a:r>
            <a:r>
              <a:rPr lang="en-150" sz="9600" dirty="0"/>
              <a:t> 	– go to the next script in the schedule</a:t>
            </a:r>
          </a:p>
          <a:p>
            <a:pPr lvl="1"/>
            <a:r>
              <a:rPr lang="en-150" sz="9600" b="1" dirty="0"/>
              <a:t>Stop</a:t>
            </a:r>
            <a:r>
              <a:rPr lang="en-150" sz="9600" dirty="0"/>
              <a:t> 	– stop the execution of the scripts and idle</a:t>
            </a:r>
          </a:p>
          <a:p>
            <a:pPr lvl="1"/>
            <a:r>
              <a:rPr lang="en-150" sz="9600" b="1" dirty="0">
                <a:solidFill>
                  <a:srgbClr val="FF0000"/>
                </a:solidFill>
              </a:rPr>
              <a:t>Abort</a:t>
            </a:r>
            <a:r>
              <a:rPr lang="en-150" sz="9600" dirty="0"/>
              <a:t> 	– stop the execution and put the entire system in Safe Mode</a:t>
            </a:r>
          </a:p>
          <a:p>
            <a:pPr marL="457200" indent="-457200">
              <a:buFont typeface="+mj-lt"/>
              <a:buAutoNum type="arabicPeriod"/>
            </a:pPr>
            <a:endParaRPr lang="en-150" dirty="0"/>
          </a:p>
        </p:txBody>
      </p:sp>
      <p:sp>
        <p:nvSpPr>
          <p:cNvPr id="4" name="Slide Number Placeholder 3">
            <a:extLst>
              <a:ext uri="{FF2B5EF4-FFF2-40B4-BE49-F238E27FC236}">
                <a16:creationId xmlns:a16="http://schemas.microsoft.com/office/drawing/2014/main" id="{86A713A2-33EF-074E-18AF-792A6AC25263}"/>
              </a:ext>
            </a:extLst>
          </p:cNvPr>
          <p:cNvSpPr>
            <a:spLocks noGrp="1"/>
          </p:cNvSpPr>
          <p:nvPr>
            <p:ph type="sldNum" sz="quarter" idx="12"/>
          </p:nvPr>
        </p:nvSpPr>
        <p:spPr/>
        <p:txBody>
          <a:bodyPr/>
          <a:lstStyle/>
          <a:p>
            <a:fld id="{278CCAC8-477A-4B31-9A8A-01CBA56DB6F8}" type="slidenum">
              <a:rPr lang="en-150" smtClean="0"/>
              <a:t>15</a:t>
            </a:fld>
            <a:endParaRPr lang="en-150"/>
          </a:p>
        </p:txBody>
      </p:sp>
      <p:pic>
        <p:nvPicPr>
          <p:cNvPr id="5" name="Picture 4">
            <a:extLst>
              <a:ext uri="{FF2B5EF4-FFF2-40B4-BE49-F238E27FC236}">
                <a16:creationId xmlns:a16="http://schemas.microsoft.com/office/drawing/2014/main" id="{602BCE8F-763A-4EDF-AC68-1BF8FBADA74D}"/>
              </a:ext>
            </a:extLst>
          </p:cNvPr>
          <p:cNvPicPr>
            <a:picLocks noChangeAspect="1"/>
          </p:cNvPicPr>
          <p:nvPr/>
        </p:nvPicPr>
        <p:blipFill rotWithShape="1">
          <a:blip r:embed="rId2">
            <a:extLst>
              <a:ext uri="{28A0092B-C50C-407E-A947-70E740481C1C}">
                <a14:useLocalDpi xmlns:a14="http://schemas.microsoft.com/office/drawing/2010/main" val="0"/>
              </a:ext>
            </a:extLst>
          </a:blip>
          <a:srcRect t="27224" r="6244"/>
          <a:stretch/>
        </p:blipFill>
        <p:spPr>
          <a:xfrm>
            <a:off x="10292904" y="2158392"/>
            <a:ext cx="761949" cy="591449"/>
          </a:xfrm>
          <a:prstGeom prst="rect">
            <a:avLst/>
          </a:prstGeom>
        </p:spPr>
      </p:pic>
    </p:spTree>
    <p:extLst>
      <p:ext uri="{BB962C8B-B14F-4D97-AF65-F5344CB8AC3E}">
        <p14:creationId xmlns:p14="http://schemas.microsoft.com/office/powerpoint/2010/main" val="1501072550"/>
      </p:ext>
    </p:extLst>
  </p:cSld>
  <p:clrMapOvr>
    <a:masterClrMapping/>
  </p:clrMapOvr>
  <mc:AlternateContent xmlns:mc="http://schemas.openxmlformats.org/markup-compatibility/2006">
    <mc:Choice xmlns:p14="http://schemas.microsoft.com/office/powerpoint/2010/main" Requires="p14">
      <p:transition spd="slow" p14:dur="2000" advTm="84941"/>
    </mc:Choice>
    <mc:Fallback>
      <p:transition spd="slow" advTm="849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458F9C-93F5-D1C3-6171-119F2BFFB668}"/>
              </a:ext>
            </a:extLst>
          </p:cNvPr>
          <p:cNvSpPr>
            <a:spLocks noGrp="1"/>
          </p:cNvSpPr>
          <p:nvPr>
            <p:ph type="title"/>
          </p:nvPr>
        </p:nvSpPr>
        <p:spPr/>
        <p:txBody>
          <a:bodyPr/>
          <a:lstStyle/>
          <a:p>
            <a:r>
              <a:rPr lang="pl-PL" dirty="0" err="1"/>
              <a:t>Add</a:t>
            </a:r>
            <a:r>
              <a:rPr lang="pl-PL" dirty="0"/>
              <a:t> </a:t>
            </a:r>
            <a:r>
              <a:rPr lang="pl-PL" dirty="0" err="1"/>
              <a:t>sblock</a:t>
            </a:r>
            <a:r>
              <a:rPr lang="pl-PL" dirty="0"/>
              <a:t> - demo</a:t>
            </a:r>
            <a:endParaRPr lang="en-US" dirty="0"/>
          </a:p>
        </p:txBody>
      </p:sp>
      <p:pic>
        <p:nvPicPr>
          <p:cNvPr id="3" name="Add Run - demo">
            <a:hlinkClick r:id="" action="ppaction://media"/>
            <a:extLst>
              <a:ext uri="{FF2B5EF4-FFF2-40B4-BE49-F238E27FC236}">
                <a16:creationId xmlns:a16="http://schemas.microsoft.com/office/drawing/2014/main" id="{920E85E7-1AC7-5B06-244E-4757A12C5930}"/>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2" name="Slide Number Placeholder 1">
            <a:extLst>
              <a:ext uri="{FF2B5EF4-FFF2-40B4-BE49-F238E27FC236}">
                <a16:creationId xmlns:a16="http://schemas.microsoft.com/office/drawing/2014/main" id="{2DCE8802-96B2-4494-D986-CA972120894C}"/>
              </a:ext>
            </a:extLst>
          </p:cNvPr>
          <p:cNvSpPr>
            <a:spLocks noGrp="1"/>
          </p:cNvSpPr>
          <p:nvPr>
            <p:ph type="sldNum" sz="quarter" idx="12"/>
          </p:nvPr>
        </p:nvSpPr>
        <p:spPr/>
        <p:txBody>
          <a:bodyPr/>
          <a:lstStyle/>
          <a:p>
            <a:fld id="{278CCAC8-477A-4B31-9A8A-01CBA56DB6F8}" type="slidenum">
              <a:rPr lang="en-150" smtClean="0"/>
              <a:t>16</a:t>
            </a:fld>
            <a:endParaRPr lang="en-150"/>
          </a:p>
        </p:txBody>
      </p:sp>
      <p:sp>
        <p:nvSpPr>
          <p:cNvPr id="6" name="Rectangle 5">
            <a:extLst>
              <a:ext uri="{FF2B5EF4-FFF2-40B4-BE49-F238E27FC236}">
                <a16:creationId xmlns:a16="http://schemas.microsoft.com/office/drawing/2014/main" id="{C2DBC5B4-380B-52CF-EC2E-C27D7B03926A}"/>
              </a:ext>
            </a:extLst>
          </p:cNvPr>
          <p:cNvSpPr/>
          <p:nvPr/>
        </p:nvSpPr>
        <p:spPr>
          <a:xfrm>
            <a:off x="3949699" y="119937"/>
            <a:ext cx="4292600" cy="1407007"/>
          </a:xfrm>
          <a:prstGeom prst="rect">
            <a:avLst/>
          </a:prstGeom>
          <a:solidFill>
            <a:srgbClr val="FEFE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pic>
        <p:nvPicPr>
          <p:cNvPr id="5" name="Picture 4">
            <a:extLst>
              <a:ext uri="{FF2B5EF4-FFF2-40B4-BE49-F238E27FC236}">
                <a16:creationId xmlns:a16="http://schemas.microsoft.com/office/drawing/2014/main" id="{B9AC170F-BC6F-FBA8-0CF8-C0CD7A5BD6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3411" y="244963"/>
            <a:ext cx="4288888" cy="1255109"/>
          </a:xfrm>
          <a:prstGeom prst="rect">
            <a:avLst/>
          </a:prstGeom>
        </p:spPr>
      </p:pic>
    </p:spTree>
    <p:extLst>
      <p:ext uri="{BB962C8B-B14F-4D97-AF65-F5344CB8AC3E}">
        <p14:creationId xmlns:p14="http://schemas.microsoft.com/office/powerpoint/2010/main" val="2479916674"/>
      </p:ext>
    </p:extLst>
  </p:cSld>
  <p:clrMapOvr>
    <a:masterClrMapping/>
  </p:clrMapOvr>
  <mc:AlternateContent xmlns:mc="http://schemas.openxmlformats.org/markup-compatibility/2006">
    <mc:Choice xmlns:p14="http://schemas.microsoft.com/office/powerpoint/2010/main" Requires="p14">
      <p:transition spd="slow" p14:dur="2000" advTm="96130"/>
    </mc:Choice>
    <mc:Fallback>
      <p:transition spd="slow" advTm="961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76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extLst>
    <p:ext uri="{E180D4A7-C9FB-4DFB-919C-405C955672EB}">
      <p14:showEvtLst xmlns:p14="http://schemas.microsoft.com/office/powerpoint/2010/main">
        <p14:playEvt time="15" objId="3"/>
        <p14:pauseEvt time="12713" objId="3"/>
        <p14:seekEvt time="13855" objId="3" seek="74"/>
        <p14:seekEvt time="13855" objId="3" seek="74"/>
        <p14:resumeEvt time="66414" objId="3"/>
        <p14:stopEvt time="92121" objId="3"/>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CF7C89-5676-544A-1BFA-DBE501E3FDDA}"/>
              </a:ext>
            </a:extLst>
          </p:cNvPr>
          <p:cNvSpPr>
            <a:spLocks noGrp="1"/>
          </p:cNvSpPr>
          <p:nvPr>
            <p:ph type="title"/>
          </p:nvPr>
        </p:nvSpPr>
        <p:spPr/>
        <p:txBody>
          <a:bodyPr/>
          <a:lstStyle/>
          <a:p>
            <a:r>
              <a:rPr lang="pl-PL" dirty="0"/>
              <a:t>Standard </a:t>
            </a:r>
            <a:r>
              <a:rPr lang="pl-PL" dirty="0" err="1"/>
              <a:t>operation</a:t>
            </a:r>
            <a:r>
              <a:rPr lang="pl-PL" dirty="0"/>
              <a:t> – demo</a:t>
            </a:r>
            <a:endParaRPr lang="en-US" dirty="0"/>
          </a:p>
        </p:txBody>
      </p:sp>
      <p:pic>
        <p:nvPicPr>
          <p:cNvPr id="3" name="Standardoperation- demo">
            <a:hlinkClick r:id="" action="ppaction://media"/>
            <a:extLst>
              <a:ext uri="{FF2B5EF4-FFF2-40B4-BE49-F238E27FC236}">
                <a16:creationId xmlns:a16="http://schemas.microsoft.com/office/drawing/2014/main" id="{4DA35FDA-CF7B-7809-8D20-29967562E65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2" name="Slide Number Placeholder 1">
            <a:extLst>
              <a:ext uri="{FF2B5EF4-FFF2-40B4-BE49-F238E27FC236}">
                <a16:creationId xmlns:a16="http://schemas.microsoft.com/office/drawing/2014/main" id="{FBF5A317-B359-A014-A0BB-3F8F7EBB0BCA}"/>
              </a:ext>
            </a:extLst>
          </p:cNvPr>
          <p:cNvSpPr>
            <a:spLocks noGrp="1"/>
          </p:cNvSpPr>
          <p:nvPr>
            <p:ph type="sldNum" sz="quarter" idx="12"/>
          </p:nvPr>
        </p:nvSpPr>
        <p:spPr/>
        <p:txBody>
          <a:bodyPr/>
          <a:lstStyle/>
          <a:p>
            <a:fld id="{278CCAC8-477A-4B31-9A8A-01CBA56DB6F8}" type="slidenum">
              <a:rPr lang="en-150" smtClean="0"/>
              <a:t>17</a:t>
            </a:fld>
            <a:endParaRPr lang="en-150"/>
          </a:p>
        </p:txBody>
      </p:sp>
      <p:sp>
        <p:nvSpPr>
          <p:cNvPr id="6" name="Rectangle 5">
            <a:extLst>
              <a:ext uri="{FF2B5EF4-FFF2-40B4-BE49-F238E27FC236}">
                <a16:creationId xmlns:a16="http://schemas.microsoft.com/office/drawing/2014/main" id="{F2ED016F-446A-4219-BDB9-A45AB74F8B3A}"/>
              </a:ext>
            </a:extLst>
          </p:cNvPr>
          <p:cNvSpPr/>
          <p:nvPr/>
        </p:nvSpPr>
        <p:spPr>
          <a:xfrm>
            <a:off x="3949699" y="119937"/>
            <a:ext cx="4292600" cy="1380135"/>
          </a:xfrm>
          <a:prstGeom prst="rect">
            <a:avLst/>
          </a:prstGeom>
          <a:solidFill>
            <a:srgbClr val="FEFE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pic>
        <p:nvPicPr>
          <p:cNvPr id="5" name="Picture 4">
            <a:extLst>
              <a:ext uri="{FF2B5EF4-FFF2-40B4-BE49-F238E27FC236}">
                <a16:creationId xmlns:a16="http://schemas.microsoft.com/office/drawing/2014/main" id="{C3EEF966-BF05-34B6-31F4-EC8B2C2CAE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49699" y="244963"/>
            <a:ext cx="4288888" cy="1255109"/>
          </a:xfrm>
          <a:prstGeom prst="rect">
            <a:avLst/>
          </a:prstGeom>
        </p:spPr>
      </p:pic>
    </p:spTree>
    <p:extLst>
      <p:ext uri="{BB962C8B-B14F-4D97-AF65-F5344CB8AC3E}">
        <p14:creationId xmlns:p14="http://schemas.microsoft.com/office/powerpoint/2010/main" val="3282735019"/>
      </p:ext>
    </p:extLst>
  </p:cSld>
  <p:clrMapOvr>
    <a:masterClrMapping/>
  </p:clrMapOvr>
  <mc:AlternateContent xmlns:mc="http://schemas.openxmlformats.org/markup-compatibility/2006">
    <mc:Choice xmlns:p14="http://schemas.microsoft.com/office/powerpoint/2010/main" Requires="p14">
      <p:transition spd="slow" p14:dur="2000" advTm="45729"/>
    </mc:Choice>
    <mc:Fallback>
      <p:transition spd="slow" advTm="457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0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extLst>
    <p:ext uri="{E180D4A7-C9FB-4DFB-919C-405C955672EB}">
      <p14:showEvtLst xmlns:p14="http://schemas.microsoft.com/office/powerpoint/2010/main">
        <p14:playEvt time="2" objId="3"/>
        <p14:stopEvt time="45729" objId="3"/>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A02D7E-2827-C624-6258-2A014D6E5966}"/>
              </a:ext>
            </a:extLst>
          </p:cNvPr>
          <p:cNvSpPr>
            <a:spLocks noGrp="1"/>
          </p:cNvSpPr>
          <p:nvPr>
            <p:ph type="title"/>
          </p:nvPr>
        </p:nvSpPr>
        <p:spPr/>
        <p:txBody>
          <a:bodyPr/>
          <a:lstStyle/>
          <a:p>
            <a:r>
              <a:rPr lang="pl-PL" dirty="0" err="1"/>
              <a:t>Parallel</a:t>
            </a:r>
            <a:r>
              <a:rPr lang="pl-PL" dirty="0"/>
              <a:t> </a:t>
            </a:r>
            <a:r>
              <a:rPr lang="pl-PL" dirty="0" err="1"/>
              <a:t>mode</a:t>
            </a:r>
            <a:r>
              <a:rPr lang="pl-PL" dirty="0"/>
              <a:t> – demo</a:t>
            </a:r>
            <a:endParaRPr lang="en-US" dirty="0"/>
          </a:p>
        </p:txBody>
      </p:sp>
      <p:pic>
        <p:nvPicPr>
          <p:cNvPr id="3" name="Parallel operation - demo">
            <a:hlinkClick r:id="" action="ppaction://media"/>
            <a:extLst>
              <a:ext uri="{FF2B5EF4-FFF2-40B4-BE49-F238E27FC236}">
                <a16:creationId xmlns:a16="http://schemas.microsoft.com/office/drawing/2014/main" id="{B2855CFA-0974-E5C6-83AD-9F078A14C36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2" name="Slide Number Placeholder 1">
            <a:extLst>
              <a:ext uri="{FF2B5EF4-FFF2-40B4-BE49-F238E27FC236}">
                <a16:creationId xmlns:a16="http://schemas.microsoft.com/office/drawing/2014/main" id="{AB02E7B0-E226-F915-6ADB-9F3501BA1C1F}"/>
              </a:ext>
            </a:extLst>
          </p:cNvPr>
          <p:cNvSpPr>
            <a:spLocks noGrp="1"/>
          </p:cNvSpPr>
          <p:nvPr>
            <p:ph type="sldNum" sz="quarter" idx="12"/>
          </p:nvPr>
        </p:nvSpPr>
        <p:spPr/>
        <p:txBody>
          <a:bodyPr/>
          <a:lstStyle/>
          <a:p>
            <a:fld id="{278CCAC8-477A-4B31-9A8A-01CBA56DB6F8}" type="slidenum">
              <a:rPr lang="en-150" smtClean="0"/>
              <a:t>18</a:t>
            </a:fld>
            <a:endParaRPr lang="en-150"/>
          </a:p>
        </p:txBody>
      </p:sp>
      <p:sp>
        <p:nvSpPr>
          <p:cNvPr id="6" name="Rectangle 5">
            <a:extLst>
              <a:ext uri="{FF2B5EF4-FFF2-40B4-BE49-F238E27FC236}">
                <a16:creationId xmlns:a16="http://schemas.microsoft.com/office/drawing/2014/main" id="{D7FB4DB0-87EE-3672-06C8-7EE758B0B53E}"/>
              </a:ext>
            </a:extLst>
          </p:cNvPr>
          <p:cNvSpPr/>
          <p:nvPr/>
        </p:nvSpPr>
        <p:spPr>
          <a:xfrm>
            <a:off x="3949699" y="119937"/>
            <a:ext cx="4292600" cy="1380135"/>
          </a:xfrm>
          <a:prstGeom prst="rect">
            <a:avLst/>
          </a:prstGeom>
          <a:solidFill>
            <a:srgbClr val="FEFE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pic>
        <p:nvPicPr>
          <p:cNvPr id="5" name="Picture 4">
            <a:extLst>
              <a:ext uri="{FF2B5EF4-FFF2-40B4-BE49-F238E27FC236}">
                <a16:creationId xmlns:a16="http://schemas.microsoft.com/office/drawing/2014/main" id="{60D99E54-EA15-2431-9335-8E8D9A9FD4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49699" y="244963"/>
            <a:ext cx="4288888" cy="1255109"/>
          </a:xfrm>
          <a:prstGeom prst="rect">
            <a:avLst/>
          </a:prstGeom>
        </p:spPr>
      </p:pic>
    </p:spTree>
    <p:extLst>
      <p:ext uri="{BB962C8B-B14F-4D97-AF65-F5344CB8AC3E}">
        <p14:creationId xmlns:p14="http://schemas.microsoft.com/office/powerpoint/2010/main" val="458671325"/>
      </p:ext>
    </p:extLst>
  </p:cSld>
  <p:clrMapOvr>
    <a:masterClrMapping/>
  </p:clrMapOvr>
  <mc:AlternateContent xmlns:mc="http://schemas.openxmlformats.org/markup-compatibility/2006">
    <mc:Choice xmlns:p14="http://schemas.microsoft.com/office/powerpoint/2010/main" Requires="p14">
      <p:transition spd="slow" p14:dur="2000" advTm="93851"/>
    </mc:Choice>
    <mc:Fallback>
      <p:transition spd="slow" advTm="938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6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extLst>
    <p:ext uri="{E180D4A7-C9FB-4DFB-919C-405C955672EB}">
      <p14:showEvtLst xmlns:p14="http://schemas.microsoft.com/office/powerpoint/2010/main">
        <p14:playEvt time="3" objId="3"/>
        <p14:pauseEvt time="50228" objId="3"/>
        <p14:seekEvt time="50229" objId="3" seek="50896"/>
        <p14:seekEvt time="50230" objId="3" seek="50896"/>
        <p14:resumeEvt time="50446" objId="3"/>
        <p14:pauseEvt time="52245" objId="3"/>
        <p14:seekEvt time="52245" objId="3" seek="53627"/>
        <p14:seekEvt time="52246" objId="3" seek="53627"/>
        <p14:resumeEvt time="52459" objId="3"/>
        <p14:pauseEvt time="53429" objId="3"/>
        <p14:seekEvt time="53430" objId="3" seek="56450"/>
        <p14:seekEvt time="53430" objId="3" seek="56450"/>
        <p14:resumeEvt time="53631" objId="3"/>
        <p14:stopEvt time="92806" objId="3"/>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1E77B-0DAF-E0B7-7FCC-C9F1AF4D4195}"/>
              </a:ext>
            </a:extLst>
          </p:cNvPr>
          <p:cNvSpPr>
            <a:spLocks noGrp="1"/>
          </p:cNvSpPr>
          <p:nvPr>
            <p:ph type="title"/>
          </p:nvPr>
        </p:nvSpPr>
        <p:spPr/>
        <p:txBody>
          <a:bodyPr>
            <a:normAutofit fontScale="90000"/>
          </a:bodyPr>
          <a:lstStyle/>
          <a:p>
            <a:r>
              <a:rPr lang="en-150" dirty="0"/>
              <a:t>Autonomous parameter optimisation</a:t>
            </a:r>
            <a:br>
              <a:rPr lang="en-150" dirty="0"/>
            </a:br>
            <a:r>
              <a:rPr lang="en-150" dirty="0"/>
              <a:t>via live data feedback</a:t>
            </a:r>
          </a:p>
        </p:txBody>
      </p:sp>
      <p:sp>
        <p:nvSpPr>
          <p:cNvPr id="3" name="Content Placeholder 2">
            <a:extLst>
              <a:ext uri="{FF2B5EF4-FFF2-40B4-BE49-F238E27FC236}">
                <a16:creationId xmlns:a16="http://schemas.microsoft.com/office/drawing/2014/main" id="{AB5CFDF8-EA63-7578-5A7E-490A61469A3E}"/>
              </a:ext>
            </a:extLst>
          </p:cNvPr>
          <p:cNvSpPr>
            <a:spLocks noGrp="1"/>
          </p:cNvSpPr>
          <p:nvPr>
            <p:ph idx="1"/>
          </p:nvPr>
        </p:nvSpPr>
        <p:spPr>
          <a:xfrm>
            <a:off x="1451579" y="1584213"/>
            <a:ext cx="9603275" cy="3689573"/>
          </a:xfrm>
        </p:spPr>
        <p:txBody>
          <a:bodyPr>
            <a:normAutofit/>
          </a:bodyPr>
          <a:lstStyle/>
          <a:p>
            <a:pPr marL="0" indent="0">
              <a:buNone/>
            </a:pPr>
            <a:r>
              <a:rPr lang="en-150" sz="2400" dirty="0"/>
              <a:t>Interface of Monkey with ALPACA (Data Analysis Engine) enabled autonomous parameter exploration to optimise pre-defined observable </a:t>
            </a:r>
          </a:p>
        </p:txBody>
      </p:sp>
      <p:sp>
        <p:nvSpPr>
          <p:cNvPr id="4" name="Slide Number Placeholder 3">
            <a:extLst>
              <a:ext uri="{FF2B5EF4-FFF2-40B4-BE49-F238E27FC236}">
                <a16:creationId xmlns:a16="http://schemas.microsoft.com/office/drawing/2014/main" id="{5854DBA0-1F8E-3149-A788-F2A60B439145}"/>
              </a:ext>
            </a:extLst>
          </p:cNvPr>
          <p:cNvSpPr>
            <a:spLocks noGrp="1"/>
          </p:cNvSpPr>
          <p:nvPr>
            <p:ph type="sldNum" sz="quarter" idx="12"/>
          </p:nvPr>
        </p:nvSpPr>
        <p:spPr/>
        <p:txBody>
          <a:bodyPr/>
          <a:lstStyle/>
          <a:p>
            <a:fld id="{278CCAC8-477A-4B31-9A8A-01CBA56DB6F8}" type="slidenum">
              <a:rPr lang="en-150" smtClean="0"/>
              <a:t>19</a:t>
            </a:fld>
            <a:endParaRPr lang="en-150"/>
          </a:p>
        </p:txBody>
      </p:sp>
      <p:pic>
        <p:nvPicPr>
          <p:cNvPr id="6" name="Picture 5">
            <a:extLst>
              <a:ext uri="{FF2B5EF4-FFF2-40B4-BE49-F238E27FC236}">
                <a16:creationId xmlns:a16="http://schemas.microsoft.com/office/drawing/2014/main" id="{2FA2649F-C287-79E2-7A4F-9FD3E01E31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5943" y="2770778"/>
            <a:ext cx="4238911" cy="3179183"/>
          </a:xfrm>
          <a:prstGeom prst="rect">
            <a:avLst/>
          </a:prstGeom>
        </p:spPr>
      </p:pic>
      <p:pic>
        <p:nvPicPr>
          <p:cNvPr id="8" name="Picture 7">
            <a:extLst>
              <a:ext uri="{FF2B5EF4-FFF2-40B4-BE49-F238E27FC236}">
                <a16:creationId xmlns:a16="http://schemas.microsoft.com/office/drawing/2014/main" id="{27D1D84E-7AC6-E5D6-AD4C-CDDFCECCF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579" y="2770779"/>
            <a:ext cx="4238911" cy="3179183"/>
          </a:xfrm>
          <a:prstGeom prst="rect">
            <a:avLst/>
          </a:prstGeom>
        </p:spPr>
      </p:pic>
      <p:sp>
        <p:nvSpPr>
          <p:cNvPr id="9" name="Arrow: Right 8">
            <a:extLst>
              <a:ext uri="{FF2B5EF4-FFF2-40B4-BE49-F238E27FC236}">
                <a16:creationId xmlns:a16="http://schemas.microsoft.com/office/drawing/2014/main" id="{5487FA48-C50F-7682-D7AB-B4B999BFF2EC}"/>
              </a:ext>
            </a:extLst>
          </p:cNvPr>
          <p:cNvSpPr/>
          <p:nvPr/>
        </p:nvSpPr>
        <p:spPr>
          <a:xfrm>
            <a:off x="5690489" y="4076735"/>
            <a:ext cx="1125453" cy="567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Tree>
    <p:extLst>
      <p:ext uri="{BB962C8B-B14F-4D97-AF65-F5344CB8AC3E}">
        <p14:creationId xmlns:p14="http://schemas.microsoft.com/office/powerpoint/2010/main" val="1416019055"/>
      </p:ext>
    </p:extLst>
  </p:cSld>
  <p:clrMapOvr>
    <a:masterClrMapping/>
  </p:clrMapOvr>
  <mc:AlternateContent xmlns:mc="http://schemas.openxmlformats.org/markup-compatibility/2006">
    <mc:Choice xmlns:p14="http://schemas.microsoft.com/office/powerpoint/2010/main" Requires="p14">
      <p:transition spd="slow" p14:dur="2000" advTm="128520"/>
    </mc:Choice>
    <mc:Fallback>
      <p:transition spd="slow" advTm="1285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3C35E-C850-0190-B2FB-4EF7897DEE8C}"/>
              </a:ext>
            </a:extLst>
          </p:cNvPr>
          <p:cNvSpPr>
            <a:spLocks noGrp="1"/>
          </p:cNvSpPr>
          <p:nvPr>
            <p:ph type="title"/>
          </p:nvPr>
        </p:nvSpPr>
        <p:spPr>
          <a:xfrm>
            <a:off x="5196457" y="804519"/>
            <a:ext cx="5550357" cy="1049235"/>
          </a:xfrm>
        </p:spPr>
        <p:txBody>
          <a:bodyPr>
            <a:normAutofit/>
          </a:bodyPr>
          <a:lstStyle/>
          <a:p>
            <a:r>
              <a:rPr lang="en-150" dirty="0"/>
              <a:t>The </a:t>
            </a:r>
            <a:r>
              <a:rPr lang="en-US" dirty="0"/>
              <a:t>A</a:t>
            </a:r>
            <a:r>
              <a:rPr lang="en-150" dirty="0"/>
              <a:t>egis experiment</a:t>
            </a:r>
          </a:p>
        </p:txBody>
      </p:sp>
      <p:pic>
        <p:nvPicPr>
          <p:cNvPr id="4" name="Picture 3">
            <a:extLst>
              <a:ext uri="{FF2B5EF4-FFF2-40B4-BE49-F238E27FC236}">
                <a16:creationId xmlns:a16="http://schemas.microsoft.com/office/drawing/2014/main" id="{7E6DD56E-7EEC-3B76-4E5D-FF05AFCBCB6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60811" y="256368"/>
            <a:ext cx="4074837" cy="2694707"/>
          </a:xfrm>
          <a:prstGeom prst="rect">
            <a:avLst/>
          </a:prstGeom>
        </p:spPr>
      </p:pic>
      <p:sp>
        <p:nvSpPr>
          <p:cNvPr id="3" name="Content Placeholder 2">
            <a:extLst>
              <a:ext uri="{FF2B5EF4-FFF2-40B4-BE49-F238E27FC236}">
                <a16:creationId xmlns:a16="http://schemas.microsoft.com/office/drawing/2014/main" id="{26594839-A673-30B6-E6AF-404AA35BEC03}"/>
              </a:ext>
            </a:extLst>
          </p:cNvPr>
          <p:cNvSpPr>
            <a:spLocks noGrp="1"/>
          </p:cNvSpPr>
          <p:nvPr>
            <p:ph idx="1"/>
          </p:nvPr>
        </p:nvSpPr>
        <p:spPr>
          <a:xfrm>
            <a:off x="5196457" y="2015732"/>
            <a:ext cx="5550357" cy="3450613"/>
          </a:xfrm>
        </p:spPr>
        <p:txBody>
          <a:bodyPr>
            <a:normAutofit fontScale="25000" lnSpcReduction="20000"/>
          </a:bodyPr>
          <a:lstStyle/>
          <a:p>
            <a:pPr marL="0" indent="0" algn="just">
              <a:buNone/>
            </a:pPr>
            <a:endParaRPr lang="en-150" dirty="0">
              <a:latin typeface="Arial" panose="020B0604020202020204" pitchFamily="34" charset="0"/>
              <a:cs typeface="Arial" panose="020B0604020202020204" pitchFamily="34" charset="0"/>
            </a:endParaRPr>
          </a:p>
          <a:p>
            <a:pPr marL="0" indent="0" algn="just">
              <a:buNone/>
            </a:pPr>
            <a:r>
              <a:rPr lang="it-IT" sz="9600" dirty="0">
                <a:latin typeface="Arial" panose="020B0604020202020204" pitchFamily="34" charset="0"/>
                <a:cs typeface="Arial" panose="020B0604020202020204" pitchFamily="34" charset="0"/>
              </a:rPr>
              <a:t>The </a:t>
            </a:r>
            <a:r>
              <a:rPr lang="it-IT" sz="9600" dirty="0" err="1">
                <a:latin typeface="Arial" panose="020B0604020202020204" pitchFamily="34" charset="0"/>
                <a:cs typeface="Arial" panose="020B0604020202020204" pitchFamily="34" charset="0"/>
              </a:rPr>
              <a:t>Antimatter</a:t>
            </a:r>
            <a:r>
              <a:rPr lang="it-IT" sz="9600" dirty="0">
                <a:latin typeface="Arial" panose="020B0604020202020204" pitchFamily="34" charset="0"/>
                <a:cs typeface="Arial" panose="020B0604020202020204" pitchFamily="34" charset="0"/>
              </a:rPr>
              <a:t> Experiment: </a:t>
            </a:r>
            <a:r>
              <a:rPr lang="it-IT" sz="9600" dirty="0" err="1">
                <a:latin typeface="Arial" panose="020B0604020202020204" pitchFamily="34" charset="0"/>
                <a:cs typeface="Arial" panose="020B0604020202020204" pitchFamily="34" charset="0"/>
              </a:rPr>
              <a:t>Gravity</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Interferometry</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Spectroscopy</a:t>
            </a:r>
            <a:r>
              <a:rPr lang="it-IT" sz="9600" dirty="0">
                <a:latin typeface="Arial" panose="020B0604020202020204" pitchFamily="34" charset="0"/>
                <a:cs typeface="Arial" panose="020B0604020202020204" pitchFamily="34" charset="0"/>
              </a:rPr>
              <a:t> (AEgIS) </a:t>
            </a:r>
            <a:r>
              <a:rPr lang="it-IT" sz="9600" dirty="0" err="1">
                <a:latin typeface="Arial" panose="020B0604020202020204" pitchFamily="34" charset="0"/>
                <a:cs typeface="Arial" panose="020B0604020202020204" pitchFamily="34" charset="0"/>
              </a:rPr>
              <a:t>collaboration</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aims</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at</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performing</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spectroscopic</a:t>
            </a:r>
            <a:r>
              <a:rPr lang="it-IT" sz="9600" dirty="0">
                <a:latin typeface="Arial" panose="020B0604020202020204" pitchFamily="34" charset="0"/>
                <a:cs typeface="Arial" panose="020B0604020202020204" pitchFamily="34" charset="0"/>
              </a:rPr>
              <a:t> studies and </a:t>
            </a:r>
            <a:r>
              <a:rPr lang="it-IT" sz="9600" dirty="0" err="1">
                <a:latin typeface="Arial" panose="020B0604020202020204" pitchFamily="34" charset="0"/>
                <a:cs typeface="Arial" panose="020B0604020202020204" pitchFamily="34" charset="0"/>
              </a:rPr>
              <a:t>direct</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experimental</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tests</a:t>
            </a:r>
            <a:r>
              <a:rPr lang="it-IT" sz="9600" dirty="0">
                <a:latin typeface="Arial" panose="020B0604020202020204" pitchFamily="34" charset="0"/>
                <a:cs typeface="Arial" panose="020B0604020202020204" pitchFamily="34" charset="0"/>
              </a:rPr>
              <a:t> of the </a:t>
            </a:r>
            <a:r>
              <a:rPr lang="it-IT" sz="9600" dirty="0" err="1">
                <a:latin typeface="Arial" panose="020B0604020202020204" pitchFamily="34" charset="0"/>
                <a:cs typeface="Arial" panose="020B0604020202020204" pitchFamily="34" charset="0"/>
              </a:rPr>
              <a:t>Weak</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Equivalence</a:t>
            </a:r>
            <a:r>
              <a:rPr lang="it-IT" sz="9600"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Principle</a:t>
            </a:r>
            <a:r>
              <a:rPr lang="it-IT" sz="9600" dirty="0">
                <a:latin typeface="Arial" panose="020B0604020202020204" pitchFamily="34" charset="0"/>
                <a:cs typeface="Arial" panose="020B0604020202020204" pitchFamily="34" charset="0"/>
              </a:rPr>
              <a:t> (WEP) </a:t>
            </a:r>
            <a:r>
              <a:rPr lang="it-IT" sz="9600" dirty="0" err="1">
                <a:latin typeface="Arial" panose="020B0604020202020204" pitchFamily="34" charset="0"/>
                <a:cs typeface="Arial" panose="020B0604020202020204" pitchFamily="34" charset="0"/>
              </a:rPr>
              <a:t>using</a:t>
            </a:r>
            <a:r>
              <a:rPr lang="it-IT" sz="9600" dirty="0">
                <a:latin typeface="Arial" panose="020B0604020202020204" pitchFamily="34" charset="0"/>
                <a:cs typeface="Arial" panose="020B0604020202020204" pitchFamily="34" charset="0"/>
              </a:rPr>
              <a:t> </a:t>
            </a:r>
            <a:r>
              <a:rPr lang="it-IT" sz="9600" b="1" dirty="0" err="1">
                <a:latin typeface="Arial" panose="020B0604020202020204" pitchFamily="34" charset="0"/>
                <a:cs typeface="Arial" panose="020B0604020202020204" pitchFamily="34" charset="0"/>
              </a:rPr>
              <a:t>antimatter-containing</a:t>
            </a:r>
            <a:r>
              <a:rPr lang="it-IT" sz="9600" b="1" dirty="0">
                <a:latin typeface="Arial" panose="020B0604020202020204" pitchFamily="34" charset="0"/>
                <a:cs typeface="Arial" panose="020B0604020202020204" pitchFamily="34" charset="0"/>
              </a:rPr>
              <a:t> </a:t>
            </a:r>
            <a:r>
              <a:rPr lang="it-IT" sz="9600" dirty="0" err="1">
                <a:latin typeface="Arial" panose="020B0604020202020204" pitchFamily="34" charset="0"/>
                <a:cs typeface="Arial" panose="020B0604020202020204" pitchFamily="34" charset="0"/>
              </a:rPr>
              <a:t>neutral</a:t>
            </a:r>
            <a:r>
              <a:rPr lang="it-IT" sz="9600" dirty="0">
                <a:latin typeface="Arial" panose="020B0604020202020204" pitchFamily="34" charset="0"/>
                <a:cs typeface="Arial" panose="020B0604020202020204" pitchFamily="34" charset="0"/>
              </a:rPr>
              <a:t> systems</a:t>
            </a:r>
            <a:r>
              <a:rPr lang="en-150" sz="9600" dirty="0">
                <a:latin typeface="Arial" panose="020B0604020202020204" pitchFamily="34" charset="0"/>
                <a:cs typeface="Arial" panose="020B0604020202020204" pitchFamily="34" charset="0"/>
              </a:rPr>
              <a:t> (anti-hydrogen, positronium atom, antiprotonic ions).</a:t>
            </a:r>
            <a:endParaRPr lang="it-IT" sz="96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45AC294-F450-2015-D0D1-835DDB4880B1}"/>
              </a:ext>
            </a:extLst>
          </p:cNvPr>
          <p:cNvSpPr>
            <a:spLocks noGrp="1"/>
          </p:cNvSpPr>
          <p:nvPr>
            <p:ph type="sldNum" sz="quarter" idx="12"/>
          </p:nvPr>
        </p:nvSpPr>
        <p:spPr/>
        <p:txBody>
          <a:bodyPr/>
          <a:lstStyle/>
          <a:p>
            <a:fld id="{278CCAC8-477A-4B31-9A8A-01CBA56DB6F8}" type="slidenum">
              <a:rPr lang="en-150" smtClean="0"/>
              <a:t>2</a:t>
            </a:fld>
            <a:endParaRPr lang="en-150"/>
          </a:p>
        </p:txBody>
      </p:sp>
      <p:pic>
        <p:nvPicPr>
          <p:cNvPr id="7" name="Picture 6">
            <a:extLst>
              <a:ext uri="{FF2B5EF4-FFF2-40B4-BE49-F238E27FC236}">
                <a16:creationId xmlns:a16="http://schemas.microsoft.com/office/drawing/2014/main" id="{3D29CBBA-2C23-19FD-DE0A-C9A1B2DA00D7}"/>
              </a:ext>
            </a:extLst>
          </p:cNvPr>
          <p:cNvPicPr>
            <a:picLocks noChangeAspect="1"/>
          </p:cNvPicPr>
          <p:nvPr/>
        </p:nvPicPr>
        <p:blipFill>
          <a:blip r:embed="rId3"/>
          <a:stretch>
            <a:fillRect/>
          </a:stretch>
        </p:blipFill>
        <p:spPr>
          <a:xfrm>
            <a:off x="560508" y="3087951"/>
            <a:ext cx="4075140" cy="2914499"/>
          </a:xfrm>
          <a:prstGeom prst="rect">
            <a:avLst/>
          </a:prstGeom>
        </p:spPr>
      </p:pic>
      <p:pic>
        <p:nvPicPr>
          <p:cNvPr id="6" name="Picture 5">
            <a:extLst>
              <a:ext uri="{FF2B5EF4-FFF2-40B4-BE49-F238E27FC236}">
                <a16:creationId xmlns:a16="http://schemas.microsoft.com/office/drawing/2014/main" id="{C98FF081-2DC3-0711-A5C4-3B7B0941F1A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88168" y="5314950"/>
            <a:ext cx="783431" cy="650081"/>
          </a:xfrm>
          <a:prstGeom prst="rect">
            <a:avLst/>
          </a:prstGeom>
        </p:spPr>
      </p:pic>
    </p:spTree>
    <p:extLst>
      <p:ext uri="{BB962C8B-B14F-4D97-AF65-F5344CB8AC3E}">
        <p14:creationId xmlns:p14="http://schemas.microsoft.com/office/powerpoint/2010/main" val="677791873"/>
      </p:ext>
    </p:extLst>
  </p:cSld>
  <p:clrMapOvr>
    <a:masterClrMapping/>
  </p:clrMapOvr>
  <mc:AlternateContent xmlns:mc="http://schemas.openxmlformats.org/markup-compatibility/2006">
    <mc:Choice xmlns:p14="http://schemas.microsoft.com/office/powerpoint/2010/main" Requires="p14">
      <p:transition spd="slow" p14:dur="2000" advTm="16400"/>
    </mc:Choice>
    <mc:Fallback>
      <p:transition spd="slow" advTm="164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1523A-6E8E-90F6-777C-EAFBA6118888}"/>
              </a:ext>
            </a:extLst>
          </p:cNvPr>
          <p:cNvSpPr>
            <a:spLocks noGrp="1"/>
          </p:cNvSpPr>
          <p:nvPr>
            <p:ph type="title"/>
          </p:nvPr>
        </p:nvSpPr>
        <p:spPr/>
        <p:txBody>
          <a:bodyPr/>
          <a:lstStyle/>
          <a:p>
            <a:r>
              <a:rPr lang="en-150" dirty="0"/>
              <a:t>results</a:t>
            </a:r>
          </a:p>
        </p:txBody>
      </p:sp>
      <p:sp>
        <p:nvSpPr>
          <p:cNvPr id="3" name="Text Placeholder 2">
            <a:extLst>
              <a:ext uri="{FF2B5EF4-FFF2-40B4-BE49-F238E27FC236}">
                <a16:creationId xmlns:a16="http://schemas.microsoft.com/office/drawing/2014/main" id="{869B52A4-5CD9-2C45-26A5-0D9D1472E9E3}"/>
              </a:ext>
            </a:extLst>
          </p:cNvPr>
          <p:cNvSpPr>
            <a:spLocks noGrp="1"/>
          </p:cNvSpPr>
          <p:nvPr>
            <p:ph type="body" idx="1"/>
          </p:nvPr>
        </p:nvSpPr>
        <p:spPr/>
        <p:txBody>
          <a:bodyPr vert="horz" lIns="91440" tIns="91440" rIns="91440" bIns="45720" rtlCol="0" anchor="t">
            <a:normAutofit/>
          </a:bodyPr>
          <a:lstStyle/>
          <a:p>
            <a:endParaRPr lang="en-US" sz="2000"/>
          </a:p>
        </p:txBody>
      </p:sp>
      <p:sp>
        <p:nvSpPr>
          <p:cNvPr id="4" name="Slide Number Placeholder 3">
            <a:extLst>
              <a:ext uri="{FF2B5EF4-FFF2-40B4-BE49-F238E27FC236}">
                <a16:creationId xmlns:a16="http://schemas.microsoft.com/office/drawing/2014/main" id="{7E084821-6FEC-481C-3EDA-7FA649E524DC}"/>
              </a:ext>
            </a:extLst>
          </p:cNvPr>
          <p:cNvSpPr>
            <a:spLocks noGrp="1"/>
          </p:cNvSpPr>
          <p:nvPr>
            <p:ph type="sldNum" sz="quarter" idx="12"/>
          </p:nvPr>
        </p:nvSpPr>
        <p:spPr/>
        <p:txBody>
          <a:bodyPr/>
          <a:lstStyle/>
          <a:p>
            <a:fld id="{278CCAC8-477A-4B31-9A8A-01CBA56DB6F8}" type="slidenum">
              <a:rPr lang="en-150" smtClean="0"/>
              <a:t>20</a:t>
            </a:fld>
            <a:endParaRPr lang="en-150"/>
          </a:p>
        </p:txBody>
      </p:sp>
    </p:spTree>
    <p:extLst>
      <p:ext uri="{BB962C8B-B14F-4D97-AF65-F5344CB8AC3E}">
        <p14:creationId xmlns:p14="http://schemas.microsoft.com/office/powerpoint/2010/main" val="1369782138"/>
      </p:ext>
    </p:extLst>
  </p:cSld>
  <p:clrMapOvr>
    <a:masterClrMapping/>
  </p:clrMapOvr>
  <mc:AlternateContent xmlns:mc="http://schemas.openxmlformats.org/markup-compatibility/2006">
    <mc:Choice xmlns:p14="http://schemas.microsoft.com/office/powerpoint/2010/main" Requires="p14">
      <p:transition spd="slow" p14:dur="2000" advTm="2567"/>
    </mc:Choice>
    <mc:Fallback>
      <p:transition spd="slow" advTm="256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FEBAA-E89F-4967-B2B8-FA276F2E4ED2}"/>
              </a:ext>
            </a:extLst>
          </p:cNvPr>
          <p:cNvSpPr>
            <a:spLocks noGrp="1"/>
          </p:cNvSpPr>
          <p:nvPr>
            <p:ph type="title" idx="4294967295"/>
          </p:nvPr>
        </p:nvSpPr>
        <p:spPr>
          <a:xfrm>
            <a:off x="911165" y="206801"/>
            <a:ext cx="9145588" cy="830262"/>
          </a:xfrm>
        </p:spPr>
        <p:txBody>
          <a:bodyPr/>
          <a:lstStyle/>
          <a:p>
            <a:r>
              <a:rPr lang="en-150"/>
              <a:t>Machines Topology</a:t>
            </a:r>
            <a:endParaRPr lang="en-150">
              <a:solidFill>
                <a:srgbClr val="FFC000"/>
              </a:solidFill>
            </a:endParaRPr>
          </a:p>
        </p:txBody>
      </p:sp>
      <p:cxnSp>
        <p:nvCxnSpPr>
          <p:cNvPr id="4" name="Straight Connector 3">
            <a:extLst>
              <a:ext uri="{FF2B5EF4-FFF2-40B4-BE49-F238E27FC236}">
                <a16:creationId xmlns:a16="http://schemas.microsoft.com/office/drawing/2014/main" id="{6CDA6E39-475F-B2ED-5550-E3EB853B8386}"/>
              </a:ext>
            </a:extLst>
          </p:cNvPr>
          <p:cNvCxnSpPr>
            <a:cxnSpLocks/>
          </p:cNvCxnSpPr>
          <p:nvPr/>
        </p:nvCxnSpPr>
        <p:spPr>
          <a:xfrm>
            <a:off x="1006415" y="902728"/>
            <a:ext cx="10179169"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 name="Picture 5">
            <a:extLst>
              <a:ext uri="{FF2B5EF4-FFF2-40B4-BE49-F238E27FC236}">
                <a16:creationId xmlns:a16="http://schemas.microsoft.com/office/drawing/2014/main" id="{E4D51661-430A-974E-BB28-F8A2CE8CACFB}"/>
              </a:ext>
            </a:extLst>
          </p:cNvPr>
          <p:cNvPicPr>
            <a:picLocks noChangeAspect="1"/>
          </p:cNvPicPr>
          <p:nvPr/>
        </p:nvPicPr>
        <p:blipFill>
          <a:blip r:embed="rId3"/>
          <a:stretch>
            <a:fillRect/>
          </a:stretch>
        </p:blipFill>
        <p:spPr>
          <a:xfrm rot="16200000">
            <a:off x="3686300" y="-1741469"/>
            <a:ext cx="4765992" cy="10316261"/>
          </a:xfrm>
          <a:prstGeom prst="rect">
            <a:avLst/>
          </a:prstGeom>
        </p:spPr>
      </p:pic>
    </p:spTree>
    <p:extLst>
      <p:ext uri="{BB962C8B-B14F-4D97-AF65-F5344CB8AC3E}">
        <p14:creationId xmlns:p14="http://schemas.microsoft.com/office/powerpoint/2010/main" val="2686623242"/>
      </p:ext>
    </p:extLst>
  </p:cSld>
  <p:clrMapOvr>
    <a:masterClrMapping/>
  </p:clrMapOvr>
  <mc:AlternateContent xmlns:mc="http://schemas.openxmlformats.org/markup-compatibility/2006">
    <mc:Choice xmlns:p14="http://schemas.microsoft.com/office/powerpoint/2010/main" Requires="p14">
      <p:transition spd="slow" p14:dur="2000" advTm="42805"/>
    </mc:Choice>
    <mc:Fallback>
      <p:transition spd="slow" advTm="42805"/>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021E1-A981-DDF0-B7E1-C2B9AFD3D8DF}"/>
              </a:ext>
            </a:extLst>
          </p:cNvPr>
          <p:cNvSpPr>
            <a:spLocks noGrp="1"/>
          </p:cNvSpPr>
          <p:nvPr>
            <p:ph type="title"/>
          </p:nvPr>
        </p:nvSpPr>
        <p:spPr/>
        <p:txBody>
          <a:bodyPr/>
          <a:lstStyle/>
          <a:p>
            <a:r>
              <a:rPr lang="en-150" dirty="0"/>
              <a:t>Steady performances</a:t>
            </a:r>
          </a:p>
        </p:txBody>
      </p:sp>
      <p:sp>
        <p:nvSpPr>
          <p:cNvPr id="3" name="Slide Number Placeholder 2">
            <a:extLst>
              <a:ext uri="{FF2B5EF4-FFF2-40B4-BE49-F238E27FC236}">
                <a16:creationId xmlns:a16="http://schemas.microsoft.com/office/drawing/2014/main" id="{91732FFC-A2CB-FE8D-8DFF-A160ABE53015}"/>
              </a:ext>
            </a:extLst>
          </p:cNvPr>
          <p:cNvSpPr>
            <a:spLocks noGrp="1"/>
          </p:cNvSpPr>
          <p:nvPr>
            <p:ph type="sldNum" sz="quarter" idx="12"/>
          </p:nvPr>
        </p:nvSpPr>
        <p:spPr/>
        <p:txBody>
          <a:bodyPr/>
          <a:lstStyle/>
          <a:p>
            <a:fld id="{278CCAC8-477A-4B31-9A8A-01CBA56DB6F8}" type="slidenum">
              <a:rPr lang="en-150" smtClean="0"/>
              <a:t>22</a:t>
            </a:fld>
            <a:endParaRPr lang="en-150"/>
          </a:p>
        </p:txBody>
      </p:sp>
      <p:pic>
        <p:nvPicPr>
          <p:cNvPr id="6" name="Picture 5">
            <a:extLst>
              <a:ext uri="{FF2B5EF4-FFF2-40B4-BE49-F238E27FC236}">
                <a16:creationId xmlns:a16="http://schemas.microsoft.com/office/drawing/2014/main" id="{DC49ABB4-3ED1-260A-5E39-D56E8A3D7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62534"/>
            <a:ext cx="12192000" cy="4209489"/>
          </a:xfrm>
          <a:prstGeom prst="rect">
            <a:avLst/>
          </a:prstGeom>
        </p:spPr>
      </p:pic>
      <p:sp>
        <p:nvSpPr>
          <p:cNvPr id="4" name="Oval 3">
            <a:extLst>
              <a:ext uri="{FF2B5EF4-FFF2-40B4-BE49-F238E27FC236}">
                <a16:creationId xmlns:a16="http://schemas.microsoft.com/office/drawing/2014/main" id="{34D7AFCC-4A5D-845F-BB32-C6627E3C4F8F}"/>
              </a:ext>
            </a:extLst>
          </p:cNvPr>
          <p:cNvSpPr/>
          <p:nvPr/>
        </p:nvSpPr>
        <p:spPr>
          <a:xfrm>
            <a:off x="10642600" y="3031067"/>
            <a:ext cx="1295400" cy="397933"/>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5" name="Arrow: Down 4">
            <a:extLst>
              <a:ext uri="{FF2B5EF4-FFF2-40B4-BE49-F238E27FC236}">
                <a16:creationId xmlns:a16="http://schemas.microsoft.com/office/drawing/2014/main" id="{0AF0D61F-6A31-2341-DDA9-CECDDDB4934A}"/>
              </a:ext>
            </a:extLst>
          </p:cNvPr>
          <p:cNvSpPr/>
          <p:nvPr/>
        </p:nvSpPr>
        <p:spPr>
          <a:xfrm>
            <a:off x="9973733" y="1143000"/>
            <a:ext cx="668867" cy="140630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Tree>
    <p:extLst>
      <p:ext uri="{BB962C8B-B14F-4D97-AF65-F5344CB8AC3E}">
        <p14:creationId xmlns:p14="http://schemas.microsoft.com/office/powerpoint/2010/main" val="453669861"/>
      </p:ext>
    </p:extLst>
  </p:cSld>
  <p:clrMapOvr>
    <a:masterClrMapping/>
  </p:clrMapOvr>
  <mc:AlternateContent xmlns:mc="http://schemas.openxmlformats.org/markup-compatibility/2006">
    <mc:Choice xmlns:p14="http://schemas.microsoft.com/office/powerpoint/2010/main" Requires="p14">
      <p:transition spd="slow" p14:dur="2000" advTm="47362"/>
    </mc:Choice>
    <mc:Fallback>
      <p:transition spd="slow" advTm="47362"/>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F8E12-81E3-0F05-E6D6-80C304E7F375}"/>
              </a:ext>
            </a:extLst>
          </p:cNvPr>
          <p:cNvSpPr>
            <a:spLocks noGrp="1"/>
          </p:cNvSpPr>
          <p:nvPr>
            <p:ph type="title"/>
          </p:nvPr>
        </p:nvSpPr>
        <p:spPr/>
        <p:txBody>
          <a:bodyPr>
            <a:normAutofit/>
          </a:bodyPr>
          <a:lstStyle/>
          <a:p>
            <a:r>
              <a:rPr lang="en-150" sz="4000" dirty="0"/>
              <a:t>E</a:t>
            </a:r>
            <a:r>
              <a:rPr lang="en-US" sz="4000" dirty="0"/>
              <a:t>r</a:t>
            </a:r>
            <a:r>
              <a:rPr lang="en-150" sz="4000" dirty="0" err="1"/>
              <a:t>ror</a:t>
            </a:r>
            <a:r>
              <a:rPr lang="en-150" sz="4000" dirty="0"/>
              <a:t> handling</a:t>
            </a:r>
            <a:br>
              <a:rPr lang="en-150" dirty="0"/>
            </a:br>
            <a:r>
              <a:rPr lang="en-150" sz="2400" dirty="0">
                <a:latin typeface="+mn-lt"/>
              </a:rPr>
              <a:t>Data from 4/09/2023 to 11/11/2023</a:t>
            </a:r>
            <a:endParaRPr lang="en-150" dirty="0">
              <a:latin typeface="+mn-lt"/>
            </a:endParaRPr>
          </a:p>
        </p:txBody>
      </p:sp>
      <p:sp>
        <p:nvSpPr>
          <p:cNvPr id="4" name="Slide Number Placeholder 3">
            <a:extLst>
              <a:ext uri="{FF2B5EF4-FFF2-40B4-BE49-F238E27FC236}">
                <a16:creationId xmlns:a16="http://schemas.microsoft.com/office/drawing/2014/main" id="{B56637C4-069F-8224-3E4F-DFF2A094A7C9}"/>
              </a:ext>
            </a:extLst>
          </p:cNvPr>
          <p:cNvSpPr>
            <a:spLocks noGrp="1"/>
          </p:cNvSpPr>
          <p:nvPr>
            <p:ph type="sldNum" sz="quarter" idx="12"/>
          </p:nvPr>
        </p:nvSpPr>
        <p:spPr/>
        <p:txBody>
          <a:bodyPr/>
          <a:lstStyle/>
          <a:p>
            <a:fld id="{278CCAC8-477A-4B31-9A8A-01CBA56DB6F8}" type="slidenum">
              <a:rPr lang="en-150" smtClean="0"/>
              <a:t>23</a:t>
            </a:fld>
            <a:endParaRPr lang="en-150"/>
          </a:p>
        </p:txBody>
      </p:sp>
      <p:sp>
        <p:nvSpPr>
          <p:cNvPr id="6" name="TextBox 5">
            <a:extLst>
              <a:ext uri="{FF2B5EF4-FFF2-40B4-BE49-F238E27FC236}">
                <a16:creationId xmlns:a16="http://schemas.microsoft.com/office/drawing/2014/main" id="{4753CA2F-BDDA-2DA5-4E2C-770F91405836}"/>
              </a:ext>
            </a:extLst>
          </p:cNvPr>
          <p:cNvSpPr txBox="1"/>
          <p:nvPr/>
        </p:nvSpPr>
        <p:spPr>
          <a:xfrm>
            <a:off x="1451579" y="5040277"/>
            <a:ext cx="9761853" cy="830997"/>
          </a:xfrm>
          <a:prstGeom prst="rect">
            <a:avLst/>
          </a:prstGeom>
          <a:noFill/>
        </p:spPr>
        <p:txBody>
          <a:bodyPr wrap="square" rtlCol="0">
            <a:spAutoFit/>
          </a:bodyPr>
          <a:lstStyle/>
          <a:p>
            <a:r>
              <a:rPr lang="en-US" sz="2400" dirty="0"/>
              <a:t>T</a:t>
            </a:r>
            <a:r>
              <a:rPr lang="en-150" sz="2400" dirty="0" err="1"/>
              <a:t>otal</a:t>
            </a:r>
            <a:r>
              <a:rPr lang="en-150" sz="2400" dirty="0"/>
              <a:t> time of data taking:  894.2 h (≃37 days) ≃ 54 % of 69 days of campaign</a:t>
            </a:r>
          </a:p>
          <a:p>
            <a:r>
              <a:rPr lang="en-150" sz="2400" dirty="0"/>
              <a:t>TALOS saved 18 % of data taking time</a:t>
            </a:r>
          </a:p>
        </p:txBody>
      </p:sp>
      <p:pic>
        <p:nvPicPr>
          <p:cNvPr id="9" name="Picture 8">
            <a:extLst>
              <a:ext uri="{FF2B5EF4-FFF2-40B4-BE49-F238E27FC236}">
                <a16:creationId xmlns:a16="http://schemas.microsoft.com/office/drawing/2014/main" id="{BF3F9030-F807-7D14-A59A-A016042FE8DB}"/>
              </a:ext>
            </a:extLst>
          </p:cNvPr>
          <p:cNvPicPr>
            <a:picLocks noChangeAspect="1"/>
          </p:cNvPicPr>
          <p:nvPr/>
        </p:nvPicPr>
        <p:blipFill>
          <a:blip r:embed="rId2"/>
          <a:stretch>
            <a:fillRect/>
          </a:stretch>
        </p:blipFill>
        <p:spPr>
          <a:xfrm>
            <a:off x="0" y="1805365"/>
            <a:ext cx="12192000" cy="2881418"/>
          </a:xfrm>
          <a:prstGeom prst="rect">
            <a:avLst/>
          </a:prstGeom>
        </p:spPr>
      </p:pic>
    </p:spTree>
    <p:extLst>
      <p:ext uri="{BB962C8B-B14F-4D97-AF65-F5344CB8AC3E}">
        <p14:creationId xmlns:p14="http://schemas.microsoft.com/office/powerpoint/2010/main" val="1168729095"/>
      </p:ext>
    </p:extLst>
  </p:cSld>
  <p:clrMapOvr>
    <a:masterClrMapping/>
  </p:clrMapOvr>
  <mc:AlternateContent xmlns:mc="http://schemas.openxmlformats.org/markup-compatibility/2006">
    <mc:Choice xmlns:p14="http://schemas.microsoft.com/office/powerpoint/2010/main" Requires="p14">
      <p:transition spd="slow" p14:dur="2000" advTm="35567"/>
    </mc:Choice>
    <mc:Fallback>
      <p:transition spd="slow" advTm="35567"/>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1713F-09C6-845B-2869-8588DDB6700D}"/>
              </a:ext>
            </a:extLst>
          </p:cNvPr>
          <p:cNvSpPr>
            <a:spLocks noGrp="1"/>
          </p:cNvSpPr>
          <p:nvPr>
            <p:ph type="title"/>
          </p:nvPr>
        </p:nvSpPr>
        <p:spPr/>
        <p:txBody>
          <a:bodyPr>
            <a:normAutofit/>
          </a:bodyPr>
          <a:lstStyle/>
          <a:p>
            <a:r>
              <a:rPr lang="en-US" dirty="0"/>
              <a:t>ELENA </a:t>
            </a:r>
            <a:r>
              <a:rPr lang="en-150" dirty="0"/>
              <a:t>automated </a:t>
            </a:r>
            <a:r>
              <a:rPr lang="en-US" dirty="0"/>
              <a:t>beam Steering</a:t>
            </a:r>
          </a:p>
        </p:txBody>
      </p:sp>
      <p:sp>
        <p:nvSpPr>
          <p:cNvPr id="4" name="Slide Number Placeholder 3">
            <a:extLst>
              <a:ext uri="{FF2B5EF4-FFF2-40B4-BE49-F238E27FC236}">
                <a16:creationId xmlns:a16="http://schemas.microsoft.com/office/drawing/2014/main" id="{17214C88-9D65-7A0E-AE75-2D676184DE2A}"/>
              </a:ext>
            </a:extLst>
          </p:cNvPr>
          <p:cNvSpPr>
            <a:spLocks noGrp="1"/>
          </p:cNvSpPr>
          <p:nvPr>
            <p:ph type="sldNum" sz="quarter" idx="12"/>
          </p:nvPr>
        </p:nvSpPr>
        <p:spPr/>
        <p:txBody>
          <a:bodyPr/>
          <a:lstStyle/>
          <a:p>
            <a:fld id="{278CCAC8-477A-4B31-9A8A-01CBA56DB6F8}" type="slidenum">
              <a:rPr lang="en-150" smtClean="0"/>
              <a:t>24</a:t>
            </a:fld>
            <a:endParaRPr lang="en-150" dirty="0"/>
          </a:p>
        </p:txBody>
      </p:sp>
      <p:pic>
        <p:nvPicPr>
          <p:cNvPr id="5" name="Picture 5" descr="Graphical user interface&#10;&#10;Description automatically generated">
            <a:extLst>
              <a:ext uri="{FF2B5EF4-FFF2-40B4-BE49-F238E27FC236}">
                <a16:creationId xmlns:a16="http://schemas.microsoft.com/office/drawing/2014/main" id="{3589BCCF-CBD1-729A-AAA7-F23CD97CAF66}"/>
              </a:ext>
            </a:extLst>
          </p:cNvPr>
          <p:cNvPicPr>
            <a:picLocks noChangeAspect="1"/>
          </p:cNvPicPr>
          <p:nvPr/>
        </p:nvPicPr>
        <p:blipFill>
          <a:blip r:embed="rId2"/>
          <a:stretch>
            <a:fillRect/>
          </a:stretch>
        </p:blipFill>
        <p:spPr>
          <a:xfrm>
            <a:off x="1299319" y="1604758"/>
            <a:ext cx="9459236" cy="4457510"/>
          </a:xfrm>
          <a:prstGeom prst="rect">
            <a:avLst/>
          </a:prstGeom>
        </p:spPr>
      </p:pic>
    </p:spTree>
    <p:extLst>
      <p:ext uri="{BB962C8B-B14F-4D97-AF65-F5344CB8AC3E}">
        <p14:creationId xmlns:p14="http://schemas.microsoft.com/office/powerpoint/2010/main" val="3943530416"/>
      </p:ext>
    </p:extLst>
  </p:cSld>
  <p:clrMapOvr>
    <a:masterClrMapping/>
  </p:clrMapOvr>
  <mc:AlternateContent xmlns:mc="http://schemas.openxmlformats.org/markup-compatibility/2006">
    <mc:Choice xmlns:p14="http://schemas.microsoft.com/office/powerpoint/2010/main" Requires="p14">
      <p:transition spd="slow" p14:dur="2000" advTm="811"/>
    </mc:Choice>
    <mc:Fallback>
      <p:transition spd="slow" advTm="81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9" name="Rectangle 15">
            <a:extLst>
              <a:ext uri="{FF2B5EF4-FFF2-40B4-BE49-F238E27FC236}">
                <a16:creationId xmlns:a16="http://schemas.microsoft.com/office/drawing/2014/main" id="{905CFAD9-EABE-4F83-B098-604752164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31" name="Picture 17">
            <a:extLst>
              <a:ext uri="{FF2B5EF4-FFF2-40B4-BE49-F238E27FC236}">
                <a16:creationId xmlns:a16="http://schemas.microsoft.com/office/drawing/2014/main" id="{C99610E4-6194-4817-B152-498995E7718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3" name="Straight Connector 19">
            <a:extLst>
              <a:ext uri="{FF2B5EF4-FFF2-40B4-BE49-F238E27FC236}">
                <a16:creationId xmlns:a16="http://schemas.microsoft.com/office/drawing/2014/main" id="{D885E9F4-7DB6-4B77-B1FF-80BFCE8127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1">
            <a:extLst>
              <a:ext uri="{FF2B5EF4-FFF2-40B4-BE49-F238E27FC236}">
                <a16:creationId xmlns:a16="http://schemas.microsoft.com/office/drawing/2014/main" id="{DB639A2B-C30C-4F6F-B847-6960F3CF8A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5" name="Rectangle 23">
            <a:extLst>
              <a:ext uri="{FF2B5EF4-FFF2-40B4-BE49-F238E27FC236}">
                <a16:creationId xmlns:a16="http://schemas.microsoft.com/office/drawing/2014/main" id="{D9926FA0-8ED1-4F3A-B23B-FD94D82C7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5">
            <a:extLst>
              <a:ext uri="{FF2B5EF4-FFF2-40B4-BE49-F238E27FC236}">
                <a16:creationId xmlns:a16="http://schemas.microsoft.com/office/drawing/2014/main" id="{3A102CD9-C25A-4A86-B9D3-D7280D9142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A5A18593-0936-E899-DAEA-CEDE9DC7CC5F}"/>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2800" dirty="0"/>
              <a:t>Performance tests</a:t>
            </a:r>
          </a:p>
        </p:txBody>
      </p:sp>
      <p:sp>
        <p:nvSpPr>
          <p:cNvPr id="3" name="Slide Number Placeholder 2">
            <a:extLst>
              <a:ext uri="{FF2B5EF4-FFF2-40B4-BE49-F238E27FC236}">
                <a16:creationId xmlns:a16="http://schemas.microsoft.com/office/drawing/2014/main" id="{EEE2E262-5E19-B04C-35A8-1F806A4A9CF8}"/>
              </a:ext>
            </a:extLst>
          </p:cNvPr>
          <p:cNvSpPr>
            <a:spLocks noGrp="1"/>
          </p:cNvSpPr>
          <p:nvPr>
            <p:ph type="sldNum" sz="quarter" idx="12"/>
          </p:nvPr>
        </p:nvSpPr>
        <p:spPr>
          <a:xfrm>
            <a:off x="655218" y="798973"/>
            <a:ext cx="811019" cy="503579"/>
          </a:xfrm>
        </p:spPr>
        <p:txBody>
          <a:bodyPr vert="horz" lIns="91440" tIns="45720" rIns="91440" bIns="45720" rtlCol="0" anchor="t">
            <a:normAutofit/>
          </a:bodyPr>
          <a:lstStyle/>
          <a:p>
            <a:pPr algn="l">
              <a:lnSpc>
                <a:spcPct val="90000"/>
              </a:lnSpc>
              <a:spcAft>
                <a:spcPts val="600"/>
              </a:spcAft>
            </a:pPr>
            <a:fld id="{278CCAC8-477A-4B31-9A8A-01CBA56DB6F8}" type="slidenum">
              <a:rPr lang="en-US" sz="2800" smtClean="0">
                <a:solidFill>
                  <a:schemeClr val="accent1"/>
                </a:solidFill>
              </a:rPr>
              <a:pPr algn="l">
                <a:lnSpc>
                  <a:spcPct val="90000"/>
                </a:lnSpc>
                <a:spcAft>
                  <a:spcPts val="600"/>
                </a:spcAft>
              </a:pPr>
              <a:t>25</a:t>
            </a:fld>
            <a:endParaRPr lang="en-US" sz="2800">
              <a:solidFill>
                <a:schemeClr val="accent1"/>
              </a:solidFill>
            </a:endParaRPr>
          </a:p>
        </p:txBody>
      </p:sp>
      <p:cxnSp>
        <p:nvCxnSpPr>
          <p:cNvPr id="37" name="Straight Connector 27">
            <a:extLst>
              <a:ext uri="{FF2B5EF4-FFF2-40B4-BE49-F238E27FC236}">
                <a16:creationId xmlns:a16="http://schemas.microsoft.com/office/drawing/2014/main" id="{90676B93-40FB-4FA7-8E89-C24B7B1F8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38" name="Picture 29">
            <a:extLst>
              <a:ext uri="{FF2B5EF4-FFF2-40B4-BE49-F238E27FC236}">
                <a16:creationId xmlns:a16="http://schemas.microsoft.com/office/drawing/2014/main" id="{3509D85C-1896-4695-A144-B562AFC58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9" name="Straight Connector 31">
            <a:extLst>
              <a:ext uri="{FF2B5EF4-FFF2-40B4-BE49-F238E27FC236}">
                <a16:creationId xmlns:a16="http://schemas.microsoft.com/office/drawing/2014/main" id="{6D9F55CD-CB1D-4CB9-98D3-2BC602BC430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3B53FCE0-33C8-562C-E978-CB1F6440F28E}"/>
                  </a:ext>
                </a:extLst>
              </p:cNvPr>
              <p:cNvSpPr txBox="1"/>
              <p:nvPr/>
            </p:nvSpPr>
            <p:spPr>
              <a:xfrm>
                <a:off x="655218" y="3918599"/>
                <a:ext cx="2823919" cy="1200329"/>
              </a:xfrm>
              <a:prstGeom prst="rect">
                <a:avLst/>
              </a:prstGeom>
              <a:noFill/>
              <a:ln w="38100">
                <a:solidFill>
                  <a:srgbClr val="C00000"/>
                </a:solidFill>
              </a:ln>
            </p:spPr>
            <p:txBody>
              <a:bodyPr wrap="square" rtlCol="0">
                <a:spAutoFit/>
              </a:bodyPr>
              <a:lstStyle/>
              <a:p>
                <a14:m>
                  <m:oMath xmlns:m="http://schemas.openxmlformats.org/officeDocument/2006/math">
                    <m:r>
                      <a:rPr lang="en-GB" b="1" i="1" smtClean="0">
                        <a:latin typeface="Cambria Math" panose="02040503050406030204" pitchFamily="18" charset="0"/>
                        <a:ea typeface="Cambria Math" panose="02040503050406030204" pitchFamily="18" charset="0"/>
                      </a:rPr>
                      <m:t>𝜹</m:t>
                    </m:r>
                    <m:r>
                      <a:rPr lang="en-GB" b="1" i="1" smtClean="0">
                        <a:latin typeface="Cambria Math" panose="02040503050406030204" pitchFamily="18" charset="0"/>
                        <a:ea typeface="Cambria Math" panose="02040503050406030204" pitchFamily="18" charset="0"/>
                      </a:rPr>
                      <m:t>𝑻</m:t>
                    </m:r>
                  </m:oMath>
                </a14:m>
                <a:r>
                  <a:rPr lang="en-US" b="1" dirty="0"/>
                  <a:t> (Small Delta T) </a:t>
                </a:r>
                <a:r>
                  <a:rPr lang="en-US" dirty="0"/>
                  <a:t>– the difference between start times of the n</a:t>
                </a:r>
                <a:r>
                  <a:rPr lang="en-US" baseline="30000" dirty="0"/>
                  <a:t>th</a:t>
                </a:r>
                <a:r>
                  <a:rPr lang="en-US" dirty="0"/>
                  <a:t> script </a:t>
                </a:r>
                <a:r>
                  <a:rPr lang="en-150" dirty="0"/>
                  <a:t>among </a:t>
                </a:r>
                <a:r>
                  <a:rPr lang="en-US" dirty="0" err="1"/>
                  <a:t>Kaslis</a:t>
                </a:r>
                <a:endParaRPr lang="en-US" dirty="0"/>
              </a:p>
            </p:txBody>
          </p:sp>
        </mc:Choice>
        <mc:Fallback>
          <p:sp>
            <p:nvSpPr>
              <p:cNvPr id="40" name="TextBox 39">
                <a:extLst>
                  <a:ext uri="{FF2B5EF4-FFF2-40B4-BE49-F238E27FC236}">
                    <a16:creationId xmlns:a16="http://schemas.microsoft.com/office/drawing/2014/main" id="{3B53FCE0-33C8-562C-E978-CB1F6440F28E}"/>
                  </a:ext>
                </a:extLst>
              </p:cNvPr>
              <p:cNvSpPr txBox="1">
                <a:spLocks noRot="1" noChangeAspect="1" noMove="1" noResize="1" noEditPoints="1" noAdjustHandles="1" noChangeArrowheads="1" noChangeShapeType="1" noTextEdit="1"/>
              </p:cNvSpPr>
              <p:nvPr/>
            </p:nvSpPr>
            <p:spPr>
              <a:xfrm>
                <a:off x="655218" y="3918599"/>
                <a:ext cx="2823919" cy="1200329"/>
              </a:xfrm>
              <a:prstGeom prst="rect">
                <a:avLst/>
              </a:prstGeom>
              <a:blipFill>
                <a:blip r:embed="rId3"/>
                <a:stretch>
                  <a:fillRect l="-1064" t="-1478" b="-5419"/>
                </a:stretch>
              </a:blipFill>
              <a:ln w="38100">
                <a:solidFill>
                  <a:srgbClr val="C00000"/>
                </a:solidFill>
              </a:ln>
            </p:spPr>
            <p:txBody>
              <a:bodyPr/>
              <a:lstStyle/>
              <a:p>
                <a:r>
                  <a:rPr lang="en-150">
                    <a:noFill/>
                  </a:rPr>
                  <a:t> </a:t>
                </a:r>
              </a:p>
            </p:txBody>
          </p:sp>
        </mc:Fallback>
      </mc:AlternateContent>
      <p:pic>
        <p:nvPicPr>
          <p:cNvPr id="6" name="Picture 5">
            <a:extLst>
              <a:ext uri="{FF2B5EF4-FFF2-40B4-BE49-F238E27FC236}">
                <a16:creationId xmlns:a16="http://schemas.microsoft.com/office/drawing/2014/main" id="{EC2C50C6-BE9C-FD7B-C746-912A75F2EF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85234" y="377719"/>
            <a:ext cx="3517834" cy="2670428"/>
          </a:xfrm>
          <a:prstGeom prst="rect">
            <a:avLst/>
          </a:prstGeom>
        </p:spPr>
      </p:pic>
      <p:pic>
        <p:nvPicPr>
          <p:cNvPr id="10" name="Picture 9">
            <a:extLst>
              <a:ext uri="{FF2B5EF4-FFF2-40B4-BE49-F238E27FC236}">
                <a16:creationId xmlns:a16="http://schemas.microsoft.com/office/drawing/2014/main" id="{76A22161-4664-A8DA-0213-5A11E00D70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13238" y="376454"/>
            <a:ext cx="3578762" cy="2671693"/>
          </a:xfrm>
          <a:prstGeom prst="rect">
            <a:avLst/>
          </a:prstGeom>
        </p:spPr>
      </p:pic>
      <p:pic>
        <p:nvPicPr>
          <p:cNvPr id="13" name="Picture 12">
            <a:extLst>
              <a:ext uri="{FF2B5EF4-FFF2-40B4-BE49-F238E27FC236}">
                <a16:creationId xmlns:a16="http://schemas.microsoft.com/office/drawing/2014/main" id="{9E82C5FB-32A5-B42C-3FD6-5D0963D268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85233" y="3364532"/>
            <a:ext cx="3672190" cy="2750517"/>
          </a:xfrm>
          <a:prstGeom prst="rect">
            <a:avLst/>
          </a:prstGeom>
        </p:spPr>
      </p:pic>
      <p:pic>
        <p:nvPicPr>
          <p:cNvPr id="15" name="Picture 14">
            <a:extLst>
              <a:ext uri="{FF2B5EF4-FFF2-40B4-BE49-F238E27FC236}">
                <a16:creationId xmlns:a16="http://schemas.microsoft.com/office/drawing/2014/main" id="{51C822B0-649B-B420-15CE-5CFBD400E4B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19508" y="3377960"/>
            <a:ext cx="3672189" cy="2741440"/>
          </a:xfrm>
          <a:prstGeom prst="rect">
            <a:avLst/>
          </a:prstGeom>
        </p:spPr>
      </p:pic>
      <p:sp>
        <p:nvSpPr>
          <p:cNvPr id="16" name="TextBox 15">
            <a:extLst>
              <a:ext uri="{FF2B5EF4-FFF2-40B4-BE49-F238E27FC236}">
                <a16:creationId xmlns:a16="http://schemas.microsoft.com/office/drawing/2014/main" id="{C2DCE47D-4191-6D7D-A9E3-1F7A5CE3CE6B}"/>
              </a:ext>
            </a:extLst>
          </p:cNvPr>
          <p:cNvSpPr txBox="1"/>
          <p:nvPr/>
        </p:nvSpPr>
        <p:spPr>
          <a:xfrm>
            <a:off x="9023409" y="3033357"/>
            <a:ext cx="2664385" cy="369332"/>
          </a:xfrm>
          <a:prstGeom prst="rect">
            <a:avLst/>
          </a:prstGeom>
          <a:noFill/>
        </p:spPr>
        <p:txBody>
          <a:bodyPr wrap="square" rtlCol="0">
            <a:spAutoFit/>
          </a:bodyPr>
          <a:lstStyle/>
          <a:p>
            <a:pPr algn="ctr"/>
            <a:r>
              <a:rPr lang="en-150" dirty="0"/>
              <a:t>Same duration - sync</a:t>
            </a:r>
          </a:p>
        </p:txBody>
      </p:sp>
      <p:sp>
        <p:nvSpPr>
          <p:cNvPr id="17" name="TextBox 16">
            <a:extLst>
              <a:ext uri="{FF2B5EF4-FFF2-40B4-BE49-F238E27FC236}">
                <a16:creationId xmlns:a16="http://schemas.microsoft.com/office/drawing/2014/main" id="{D341D6C5-80B7-CD50-1AF0-E40BEEAA36E9}"/>
              </a:ext>
            </a:extLst>
          </p:cNvPr>
          <p:cNvSpPr txBox="1"/>
          <p:nvPr/>
        </p:nvSpPr>
        <p:spPr>
          <a:xfrm>
            <a:off x="4511958" y="7421"/>
            <a:ext cx="2664385" cy="369332"/>
          </a:xfrm>
          <a:prstGeom prst="rect">
            <a:avLst/>
          </a:prstGeom>
          <a:noFill/>
        </p:spPr>
        <p:txBody>
          <a:bodyPr wrap="square" rtlCol="0">
            <a:spAutoFit/>
          </a:bodyPr>
          <a:lstStyle/>
          <a:p>
            <a:pPr algn="ctr"/>
            <a:r>
              <a:rPr lang="en-150" dirty="0"/>
              <a:t>Different duration - async</a:t>
            </a:r>
          </a:p>
        </p:txBody>
      </p:sp>
      <p:sp>
        <p:nvSpPr>
          <p:cNvPr id="18" name="TextBox 17">
            <a:extLst>
              <a:ext uri="{FF2B5EF4-FFF2-40B4-BE49-F238E27FC236}">
                <a16:creationId xmlns:a16="http://schemas.microsoft.com/office/drawing/2014/main" id="{06F3FE32-DCA3-6483-8192-E167C28E575E}"/>
              </a:ext>
            </a:extLst>
          </p:cNvPr>
          <p:cNvSpPr txBox="1"/>
          <p:nvPr/>
        </p:nvSpPr>
        <p:spPr>
          <a:xfrm>
            <a:off x="9070426" y="-2850"/>
            <a:ext cx="2664385" cy="369332"/>
          </a:xfrm>
          <a:prstGeom prst="rect">
            <a:avLst/>
          </a:prstGeom>
          <a:noFill/>
        </p:spPr>
        <p:txBody>
          <a:bodyPr wrap="square" rtlCol="0">
            <a:spAutoFit/>
          </a:bodyPr>
          <a:lstStyle/>
          <a:p>
            <a:pPr algn="ctr"/>
            <a:r>
              <a:rPr lang="en-150" dirty="0"/>
              <a:t>Different duration - sync</a:t>
            </a:r>
          </a:p>
        </p:txBody>
      </p:sp>
      <p:sp>
        <p:nvSpPr>
          <p:cNvPr id="19" name="TextBox 18">
            <a:extLst>
              <a:ext uri="{FF2B5EF4-FFF2-40B4-BE49-F238E27FC236}">
                <a16:creationId xmlns:a16="http://schemas.microsoft.com/office/drawing/2014/main" id="{64910301-3B78-84DC-1386-F1535BBBF9E0}"/>
              </a:ext>
            </a:extLst>
          </p:cNvPr>
          <p:cNvSpPr txBox="1"/>
          <p:nvPr/>
        </p:nvSpPr>
        <p:spPr>
          <a:xfrm>
            <a:off x="4589135" y="3043608"/>
            <a:ext cx="2664385" cy="369332"/>
          </a:xfrm>
          <a:prstGeom prst="rect">
            <a:avLst/>
          </a:prstGeom>
          <a:noFill/>
        </p:spPr>
        <p:txBody>
          <a:bodyPr wrap="square" rtlCol="0">
            <a:spAutoFit/>
          </a:bodyPr>
          <a:lstStyle/>
          <a:p>
            <a:pPr algn="ctr"/>
            <a:r>
              <a:rPr lang="en-150" dirty="0"/>
              <a:t>Same duration - async</a:t>
            </a:r>
          </a:p>
        </p:txBody>
      </p:sp>
      <p:sp>
        <p:nvSpPr>
          <p:cNvPr id="7" name="Slide Number Placeholder 3">
            <a:extLst>
              <a:ext uri="{FF2B5EF4-FFF2-40B4-BE49-F238E27FC236}">
                <a16:creationId xmlns:a16="http://schemas.microsoft.com/office/drawing/2014/main" id="{81F66CA8-2676-9E23-4239-1812013CFC70}"/>
              </a:ext>
            </a:extLst>
          </p:cNvPr>
          <p:cNvSpPr txBox="1">
            <a:spLocks/>
          </p:cNvSpPr>
          <p:nvPr/>
        </p:nvSpPr>
        <p:spPr>
          <a:xfrm>
            <a:off x="5690490" y="6234485"/>
            <a:ext cx="811019" cy="503578"/>
          </a:xfrm>
          <a:prstGeom prst="rect">
            <a:avLst/>
          </a:prstGeom>
        </p:spPr>
        <p:txBody>
          <a:bodyPr vert="horz" lIns="91440" tIns="45720" rIns="91440" bIns="45720" rtlCol="0" anchor="ctr"/>
          <a:lstStyle>
            <a:defPPr>
              <a:defRPr lang="en-US"/>
            </a:defPPr>
            <a:lvl1pPr marL="0" algn="ctr" defTabSz="457200" rtl="0" eaLnBrk="1" latinLnBrk="0" hangingPunct="1">
              <a:defRPr sz="2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78CCAC8-477A-4B31-9A8A-01CBA56DB6F8}" type="slidenum">
              <a:rPr lang="en-150" smtClean="0"/>
              <a:pPr/>
              <a:t>25</a:t>
            </a:fld>
            <a:endParaRPr lang="en-150" dirty="0"/>
          </a:p>
        </p:txBody>
      </p:sp>
    </p:spTree>
    <p:extLst>
      <p:ext uri="{BB962C8B-B14F-4D97-AF65-F5344CB8AC3E}">
        <p14:creationId xmlns:p14="http://schemas.microsoft.com/office/powerpoint/2010/main" val="1980920867"/>
      </p:ext>
    </p:extLst>
  </p:cSld>
  <p:clrMapOvr>
    <a:masterClrMapping/>
  </p:clrMapOvr>
  <mc:AlternateContent xmlns:mc="http://schemas.openxmlformats.org/markup-compatibility/2006">
    <mc:Choice xmlns:p14="http://schemas.microsoft.com/office/powerpoint/2010/main" Requires="p14">
      <p:transition spd="slow" p14:dur="2000" advTm="5149"/>
    </mc:Choice>
    <mc:Fallback>
      <p:transition spd="slow" advTm="5149"/>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3CCD9-7C57-424E-3A06-E3F504F6925A}"/>
              </a:ext>
            </a:extLst>
          </p:cNvPr>
          <p:cNvSpPr>
            <a:spLocks noGrp="1"/>
          </p:cNvSpPr>
          <p:nvPr>
            <p:ph type="title"/>
          </p:nvPr>
        </p:nvSpPr>
        <p:spPr/>
        <p:txBody>
          <a:bodyPr/>
          <a:lstStyle/>
          <a:p>
            <a:r>
              <a:rPr lang="en-150" dirty="0"/>
              <a:t>1&amp;1/2 publications</a:t>
            </a:r>
          </a:p>
        </p:txBody>
      </p:sp>
      <p:sp>
        <p:nvSpPr>
          <p:cNvPr id="3" name="Slide Number Placeholder 2">
            <a:extLst>
              <a:ext uri="{FF2B5EF4-FFF2-40B4-BE49-F238E27FC236}">
                <a16:creationId xmlns:a16="http://schemas.microsoft.com/office/drawing/2014/main" id="{501E384A-CEAA-84B9-5499-AD4EE58487BB}"/>
              </a:ext>
            </a:extLst>
          </p:cNvPr>
          <p:cNvSpPr>
            <a:spLocks noGrp="1"/>
          </p:cNvSpPr>
          <p:nvPr>
            <p:ph type="sldNum" sz="quarter" idx="12"/>
          </p:nvPr>
        </p:nvSpPr>
        <p:spPr/>
        <p:txBody>
          <a:bodyPr/>
          <a:lstStyle/>
          <a:p>
            <a:fld id="{278CCAC8-477A-4B31-9A8A-01CBA56DB6F8}" type="slidenum">
              <a:rPr lang="en-150" smtClean="0"/>
              <a:t>26</a:t>
            </a:fld>
            <a:endParaRPr lang="en-150"/>
          </a:p>
        </p:txBody>
      </p:sp>
      <p:pic>
        <p:nvPicPr>
          <p:cNvPr id="5" name="Picture 4">
            <a:extLst>
              <a:ext uri="{FF2B5EF4-FFF2-40B4-BE49-F238E27FC236}">
                <a16:creationId xmlns:a16="http://schemas.microsoft.com/office/drawing/2014/main" id="{9C7C30E1-6D4C-F1FE-A5F2-70A75CD03D4C}"/>
              </a:ext>
            </a:extLst>
          </p:cNvPr>
          <p:cNvPicPr>
            <a:picLocks noChangeAspect="1"/>
          </p:cNvPicPr>
          <p:nvPr/>
        </p:nvPicPr>
        <p:blipFill>
          <a:blip r:embed="rId2"/>
          <a:stretch>
            <a:fillRect/>
          </a:stretch>
        </p:blipFill>
        <p:spPr>
          <a:xfrm>
            <a:off x="1451579" y="1652472"/>
            <a:ext cx="6752621" cy="2471585"/>
          </a:xfrm>
          <a:prstGeom prst="rect">
            <a:avLst/>
          </a:prstGeom>
        </p:spPr>
      </p:pic>
      <p:sp>
        <p:nvSpPr>
          <p:cNvPr id="6" name="TextBox 5">
            <a:extLst>
              <a:ext uri="{FF2B5EF4-FFF2-40B4-BE49-F238E27FC236}">
                <a16:creationId xmlns:a16="http://schemas.microsoft.com/office/drawing/2014/main" id="{3FE4A05B-4ED2-CE2D-8018-CCA59E2D569C}"/>
              </a:ext>
            </a:extLst>
          </p:cNvPr>
          <p:cNvSpPr txBox="1"/>
          <p:nvPr/>
        </p:nvSpPr>
        <p:spPr>
          <a:xfrm>
            <a:off x="2134766" y="4530708"/>
            <a:ext cx="8920088" cy="1384995"/>
          </a:xfrm>
          <a:prstGeom prst="rect">
            <a:avLst/>
          </a:prstGeom>
          <a:solidFill>
            <a:srgbClr val="FEFEFE"/>
          </a:solidFill>
        </p:spPr>
        <p:txBody>
          <a:bodyPr wrap="square" rtlCol="0">
            <a:spAutoFit/>
          </a:bodyPr>
          <a:lstStyle/>
          <a:p>
            <a:r>
              <a:rPr lang="en-US" sz="2400" b="0" i="0" u="none" strike="noStrike" baseline="0" dirty="0">
                <a:latin typeface="CMSSBX10"/>
              </a:rPr>
              <a:t>TALOS</a:t>
            </a:r>
            <a:r>
              <a:rPr lang="en-150" sz="2400" b="0" i="0" u="none" strike="noStrike" baseline="0" dirty="0">
                <a:latin typeface="CMSSBX10"/>
              </a:rPr>
              <a:t> (Total Automation of LabVIEW Operations for Science)</a:t>
            </a:r>
            <a:r>
              <a:rPr lang="en-US" sz="2400" b="0" i="0" u="none" strike="noStrike" baseline="0" dirty="0">
                <a:latin typeface="CMSSBX10"/>
              </a:rPr>
              <a:t>: a framework for autonomous control systems for complex experiments</a:t>
            </a:r>
            <a:endParaRPr lang="en-150" sz="2400" b="0" i="0" u="none" strike="noStrike" baseline="0" dirty="0">
              <a:latin typeface="CMSSBX10"/>
            </a:endParaRPr>
          </a:p>
          <a:p>
            <a:r>
              <a:rPr lang="en-150" dirty="0">
                <a:latin typeface="CMSSBX10"/>
              </a:rPr>
              <a:t>Volponi, M. , Zielinski, J. , et al.</a:t>
            </a:r>
          </a:p>
          <a:p>
            <a:r>
              <a:rPr lang="en-150" b="1" dirty="0">
                <a:latin typeface="CMSSBX10"/>
              </a:rPr>
              <a:t>SUBMITTED</a:t>
            </a:r>
            <a:endParaRPr lang="en-150" b="1" dirty="0"/>
          </a:p>
        </p:txBody>
      </p:sp>
    </p:spTree>
    <p:extLst>
      <p:ext uri="{BB962C8B-B14F-4D97-AF65-F5344CB8AC3E}">
        <p14:creationId xmlns:p14="http://schemas.microsoft.com/office/powerpoint/2010/main" val="3589249978"/>
      </p:ext>
    </p:extLst>
  </p:cSld>
  <p:clrMapOvr>
    <a:masterClrMapping/>
  </p:clrMapOvr>
  <mc:AlternateContent xmlns:mc="http://schemas.openxmlformats.org/markup-compatibility/2006">
    <mc:Choice xmlns:p14="http://schemas.microsoft.com/office/powerpoint/2010/main" Requires="p14">
      <p:transition spd="slow" p14:dur="2000" advTm="14213"/>
    </mc:Choice>
    <mc:Fallback>
      <p:transition spd="slow" advTm="14213"/>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37FA3-74DC-1669-E5E2-69E288870DB4}"/>
              </a:ext>
            </a:extLst>
          </p:cNvPr>
          <p:cNvSpPr>
            <a:spLocks noGrp="1"/>
          </p:cNvSpPr>
          <p:nvPr>
            <p:ph type="title"/>
          </p:nvPr>
        </p:nvSpPr>
        <p:spPr/>
        <p:txBody>
          <a:bodyPr/>
          <a:lstStyle/>
          <a:p>
            <a:r>
              <a:rPr lang="en-150" dirty="0"/>
              <a:t>The most important metric</a:t>
            </a:r>
          </a:p>
        </p:txBody>
      </p:sp>
      <p:pic>
        <p:nvPicPr>
          <p:cNvPr id="6" name="Content Placeholder 5">
            <a:extLst>
              <a:ext uri="{FF2B5EF4-FFF2-40B4-BE49-F238E27FC236}">
                <a16:creationId xmlns:a16="http://schemas.microsoft.com/office/drawing/2014/main" id="{FCC48800-A6DB-4EE3-188C-042D342D20CC}"/>
              </a:ext>
            </a:extLst>
          </p:cNvPr>
          <p:cNvPicPr>
            <a:picLocks noGrp="1" noChangeAspect="1"/>
          </p:cNvPicPr>
          <p:nvPr>
            <p:ph idx="1"/>
          </p:nvPr>
        </p:nvPicPr>
        <p:blipFill>
          <a:blip r:embed="rId2"/>
          <a:stretch>
            <a:fillRect/>
          </a:stretch>
        </p:blipFill>
        <p:spPr>
          <a:xfrm>
            <a:off x="1450975" y="2083930"/>
            <a:ext cx="9604375" cy="2278440"/>
          </a:xfrm>
        </p:spPr>
      </p:pic>
      <p:sp>
        <p:nvSpPr>
          <p:cNvPr id="4" name="Slide Number Placeholder 3">
            <a:extLst>
              <a:ext uri="{FF2B5EF4-FFF2-40B4-BE49-F238E27FC236}">
                <a16:creationId xmlns:a16="http://schemas.microsoft.com/office/drawing/2014/main" id="{56A10779-6EBF-30ED-6967-D49E6700A4B7}"/>
              </a:ext>
            </a:extLst>
          </p:cNvPr>
          <p:cNvSpPr>
            <a:spLocks noGrp="1"/>
          </p:cNvSpPr>
          <p:nvPr>
            <p:ph type="sldNum" sz="quarter" idx="12"/>
          </p:nvPr>
        </p:nvSpPr>
        <p:spPr/>
        <p:txBody>
          <a:bodyPr/>
          <a:lstStyle/>
          <a:p>
            <a:fld id="{278CCAC8-477A-4B31-9A8A-01CBA56DB6F8}" type="slidenum">
              <a:rPr lang="en-150" smtClean="0"/>
              <a:t>27</a:t>
            </a:fld>
            <a:endParaRPr lang="en-150"/>
          </a:p>
        </p:txBody>
      </p:sp>
      <p:sp>
        <p:nvSpPr>
          <p:cNvPr id="7" name="TextBox 6">
            <a:extLst>
              <a:ext uri="{FF2B5EF4-FFF2-40B4-BE49-F238E27FC236}">
                <a16:creationId xmlns:a16="http://schemas.microsoft.com/office/drawing/2014/main" id="{00A8F3F0-A004-80E6-FD80-370DF8E975C0}"/>
              </a:ext>
            </a:extLst>
          </p:cNvPr>
          <p:cNvSpPr txBox="1"/>
          <p:nvPr/>
        </p:nvSpPr>
        <p:spPr>
          <a:xfrm>
            <a:off x="1451578" y="5317067"/>
            <a:ext cx="9603275" cy="338554"/>
          </a:xfrm>
          <a:prstGeom prst="rect">
            <a:avLst/>
          </a:prstGeom>
          <a:noFill/>
        </p:spPr>
        <p:txBody>
          <a:bodyPr wrap="square" rtlCol="0">
            <a:spAutoFit/>
          </a:bodyPr>
          <a:lstStyle/>
          <a:p>
            <a:pPr algn="l"/>
            <a:r>
              <a:rPr lang="en-150" sz="1600" dirty="0"/>
              <a:t>Using a corrected version of </a:t>
            </a:r>
            <a:r>
              <a:rPr lang="en-US" sz="1600" b="0" i="0" u="none" strike="noStrike" baseline="0" dirty="0"/>
              <a:t>Piotr </a:t>
            </a:r>
            <a:r>
              <a:rPr lang="en-US" sz="1600" b="0" i="0" u="none" strike="noStrike" baseline="0" dirty="0" err="1"/>
              <a:t>Demski</a:t>
            </a:r>
            <a:r>
              <a:rPr lang="en-150" sz="1600" dirty="0"/>
              <a:t>’s </a:t>
            </a:r>
            <a:r>
              <a:rPr lang="en-150" sz="1600" i="1" dirty="0"/>
              <a:t>Wirelength Calculator </a:t>
            </a:r>
            <a:r>
              <a:rPr lang="en-150" sz="1600" dirty="0"/>
              <a:t>and a </a:t>
            </a:r>
            <a:r>
              <a:rPr lang="en-US" sz="1600" b="0" i="0" u="none" strike="noStrike" baseline="0" dirty="0"/>
              <a:t>24” screen with</a:t>
            </a:r>
            <a:r>
              <a:rPr lang="en-150" sz="1600" b="0" i="0" u="none" strike="noStrike" baseline="0" dirty="0"/>
              <a:t> f</a:t>
            </a:r>
            <a:r>
              <a:rPr lang="en-US" sz="1600" b="0" i="0" u="none" strike="noStrike" baseline="0" dirty="0" err="1"/>
              <a:t>ull</a:t>
            </a:r>
            <a:r>
              <a:rPr lang="en-US" sz="1600" b="0" i="0" u="none" strike="noStrike" baseline="0" dirty="0"/>
              <a:t> HD resolution</a:t>
            </a:r>
            <a:r>
              <a:rPr lang="en-150" sz="1600" b="0" i="0" u="none" strike="noStrike" baseline="0" dirty="0"/>
              <a:t>.</a:t>
            </a:r>
            <a:endParaRPr lang="en-150" sz="1600" dirty="0"/>
          </a:p>
        </p:txBody>
      </p:sp>
    </p:spTree>
    <p:extLst>
      <p:ext uri="{BB962C8B-B14F-4D97-AF65-F5344CB8AC3E}">
        <p14:creationId xmlns:p14="http://schemas.microsoft.com/office/powerpoint/2010/main" val="38957369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8ADA-65B1-A198-F6B1-D261F776C36D}"/>
              </a:ext>
            </a:extLst>
          </p:cNvPr>
          <p:cNvSpPr>
            <a:spLocks noGrp="1"/>
          </p:cNvSpPr>
          <p:nvPr>
            <p:ph type="title"/>
          </p:nvPr>
        </p:nvSpPr>
        <p:spPr/>
        <p:txBody>
          <a:bodyPr>
            <a:normAutofit/>
          </a:bodyPr>
          <a:lstStyle/>
          <a:p>
            <a:r>
              <a:rPr lang="en-150"/>
              <a:t>Conclusions</a:t>
            </a:r>
            <a:endParaRPr lang="en-US"/>
          </a:p>
        </p:txBody>
      </p:sp>
      <p:sp>
        <p:nvSpPr>
          <p:cNvPr id="3" name="Content Placeholder 2">
            <a:extLst>
              <a:ext uri="{FF2B5EF4-FFF2-40B4-BE49-F238E27FC236}">
                <a16:creationId xmlns:a16="http://schemas.microsoft.com/office/drawing/2014/main" id="{107E7D09-2FB6-2BF6-FEBC-48A61991ADE8}"/>
              </a:ext>
            </a:extLst>
          </p:cNvPr>
          <p:cNvSpPr>
            <a:spLocks noGrp="1"/>
          </p:cNvSpPr>
          <p:nvPr>
            <p:ph idx="1"/>
          </p:nvPr>
        </p:nvSpPr>
        <p:spPr/>
        <p:txBody>
          <a:bodyPr>
            <a:normAutofit lnSpcReduction="10000"/>
          </a:bodyPr>
          <a:lstStyle/>
          <a:p>
            <a:r>
              <a:rPr lang="en-150" sz="2400" dirty="0"/>
              <a:t>The system is already mature, last year with the antihydrogen production it reached full production level</a:t>
            </a:r>
          </a:p>
          <a:p>
            <a:r>
              <a:rPr lang="en-150" sz="2400" dirty="0"/>
              <a:t>Automation level is very high, system is running unsupervised (especially overnight or during the weekends)</a:t>
            </a:r>
          </a:p>
          <a:p>
            <a:r>
              <a:rPr lang="en-150" sz="2400" dirty="0"/>
              <a:t>Open source release</a:t>
            </a:r>
          </a:p>
          <a:p>
            <a:pPr lvl="1"/>
            <a:r>
              <a:rPr lang="en-US" sz="2000" dirty="0"/>
              <a:t>CIRCUS:  </a:t>
            </a:r>
            <a:r>
              <a:rPr lang="en-150" sz="2000" dirty="0"/>
              <a:t>	</a:t>
            </a:r>
            <a:r>
              <a:rPr lang="en-US" sz="2000" dirty="0"/>
              <a:t>10.5281/zenodo.10371799</a:t>
            </a:r>
          </a:p>
          <a:p>
            <a:pPr lvl="1"/>
            <a:r>
              <a:rPr lang="en-US" sz="2000" dirty="0"/>
              <a:t>TALOS: </a:t>
            </a:r>
            <a:r>
              <a:rPr lang="en-150" sz="2000" dirty="0"/>
              <a:t>	</a:t>
            </a:r>
            <a:r>
              <a:rPr lang="en-US" sz="2000" dirty="0"/>
              <a:t>10.5281/zenodo.10371404</a:t>
            </a:r>
            <a:endParaRPr lang="en-150" sz="2000" dirty="0"/>
          </a:p>
          <a:p>
            <a:r>
              <a:rPr lang="en-150" sz="2400" dirty="0"/>
              <a:t>Deployment in other experiments (PSICO,  Univ. </a:t>
            </a:r>
            <a:r>
              <a:rPr lang="en-US" sz="2400" dirty="0"/>
              <a:t>O</a:t>
            </a:r>
            <a:r>
              <a:rPr lang="en-150" sz="2400" dirty="0"/>
              <a:t>f  Trento)</a:t>
            </a:r>
            <a:endParaRPr lang="en-US" sz="2400" dirty="0"/>
          </a:p>
          <a:p>
            <a:endParaRPr lang="en-150" sz="2200" dirty="0"/>
          </a:p>
          <a:p>
            <a:pPr lvl="1"/>
            <a:endParaRPr lang="en-150" sz="2200" dirty="0"/>
          </a:p>
        </p:txBody>
      </p:sp>
      <p:sp>
        <p:nvSpPr>
          <p:cNvPr id="4" name="Slide Number Placeholder 3">
            <a:extLst>
              <a:ext uri="{FF2B5EF4-FFF2-40B4-BE49-F238E27FC236}">
                <a16:creationId xmlns:a16="http://schemas.microsoft.com/office/drawing/2014/main" id="{842B1B6E-F2EB-E915-0FD0-FE800FC538DF}"/>
              </a:ext>
            </a:extLst>
          </p:cNvPr>
          <p:cNvSpPr>
            <a:spLocks noGrp="1"/>
          </p:cNvSpPr>
          <p:nvPr>
            <p:ph type="sldNum" sz="quarter" idx="12"/>
          </p:nvPr>
        </p:nvSpPr>
        <p:spPr/>
        <p:txBody>
          <a:bodyPr/>
          <a:lstStyle/>
          <a:p>
            <a:fld id="{278CCAC8-477A-4B31-9A8A-01CBA56DB6F8}" type="slidenum">
              <a:rPr lang="en-150" smtClean="0"/>
              <a:t>28</a:t>
            </a:fld>
            <a:endParaRPr lang="en-150"/>
          </a:p>
        </p:txBody>
      </p:sp>
    </p:spTree>
    <p:extLst>
      <p:ext uri="{BB962C8B-B14F-4D97-AF65-F5344CB8AC3E}">
        <p14:creationId xmlns:p14="http://schemas.microsoft.com/office/powerpoint/2010/main" val="3554820455"/>
      </p:ext>
    </p:extLst>
  </p:cSld>
  <p:clrMapOvr>
    <a:masterClrMapping/>
  </p:clrMapOvr>
  <mc:AlternateContent xmlns:mc="http://schemas.openxmlformats.org/markup-compatibility/2006">
    <mc:Choice xmlns:p14="http://schemas.microsoft.com/office/powerpoint/2010/main" Requires="p14">
      <p:transition spd="slow" p14:dur="2000" advTm="49876"/>
    </mc:Choice>
    <mc:Fallback>
      <p:transition spd="slow" advTm="49876"/>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0C7EC6F-BCA8-846E-7695-32891BC50B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76" y="1701180"/>
            <a:ext cx="3673309" cy="4722826"/>
          </a:xfrm>
          <a:prstGeom prst="rect">
            <a:avLst/>
          </a:prstGeom>
        </p:spPr>
      </p:pic>
      <p:pic>
        <p:nvPicPr>
          <p:cNvPr id="11" name="Picture 10">
            <a:extLst>
              <a:ext uri="{FF2B5EF4-FFF2-40B4-BE49-F238E27FC236}">
                <a16:creationId xmlns:a16="http://schemas.microsoft.com/office/drawing/2014/main" id="{FD3D09C4-2214-E5B6-7447-7BE4B95E40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571" y="5615119"/>
            <a:ext cx="1155675" cy="1155675"/>
          </a:xfrm>
          <a:prstGeom prst="rect">
            <a:avLst/>
          </a:prstGeom>
        </p:spPr>
      </p:pic>
      <p:sp>
        <p:nvSpPr>
          <p:cNvPr id="4" name="Slide Number Placeholder 3">
            <a:extLst>
              <a:ext uri="{FF2B5EF4-FFF2-40B4-BE49-F238E27FC236}">
                <a16:creationId xmlns:a16="http://schemas.microsoft.com/office/drawing/2014/main" id="{CC325F9C-3D1A-832F-BB70-3E9E7F2B243E}"/>
              </a:ext>
            </a:extLst>
          </p:cNvPr>
          <p:cNvSpPr>
            <a:spLocks noGrp="1"/>
          </p:cNvSpPr>
          <p:nvPr>
            <p:ph type="sldNum" sz="quarter" idx="12"/>
          </p:nvPr>
        </p:nvSpPr>
        <p:spPr/>
        <p:txBody>
          <a:bodyPr/>
          <a:lstStyle/>
          <a:p>
            <a:fld id="{278CCAC8-477A-4B31-9A8A-01CBA56DB6F8}" type="slidenum">
              <a:rPr lang="en-150" smtClean="0"/>
              <a:t>29</a:t>
            </a:fld>
            <a:endParaRPr lang="en-150"/>
          </a:p>
        </p:txBody>
      </p:sp>
      <p:pic>
        <p:nvPicPr>
          <p:cNvPr id="7" name="Picture 6">
            <a:extLst>
              <a:ext uri="{FF2B5EF4-FFF2-40B4-BE49-F238E27FC236}">
                <a16:creationId xmlns:a16="http://schemas.microsoft.com/office/drawing/2014/main" id="{99B249CE-5F68-0517-256D-AD4CCDEB65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892" y="5190194"/>
            <a:ext cx="1155675" cy="1155675"/>
          </a:xfrm>
          <a:prstGeom prst="rect">
            <a:avLst/>
          </a:prstGeom>
        </p:spPr>
      </p:pic>
      <p:pic>
        <p:nvPicPr>
          <p:cNvPr id="9" name="Picture 8">
            <a:extLst>
              <a:ext uri="{FF2B5EF4-FFF2-40B4-BE49-F238E27FC236}">
                <a16:creationId xmlns:a16="http://schemas.microsoft.com/office/drawing/2014/main" id="{3BB9A77F-CF0B-3FA0-5B33-EDC92D3B91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25028" y="5656645"/>
            <a:ext cx="1155675" cy="1155675"/>
          </a:xfrm>
          <a:prstGeom prst="rect">
            <a:avLst/>
          </a:prstGeom>
        </p:spPr>
      </p:pic>
      <p:pic>
        <p:nvPicPr>
          <p:cNvPr id="13" name="Picture 12">
            <a:extLst>
              <a:ext uri="{FF2B5EF4-FFF2-40B4-BE49-F238E27FC236}">
                <a16:creationId xmlns:a16="http://schemas.microsoft.com/office/drawing/2014/main" id="{4C8CF202-8707-CD31-07DC-DB0DCF7A48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5318" y="2188658"/>
            <a:ext cx="1155675" cy="1155675"/>
          </a:xfrm>
          <a:prstGeom prst="rect">
            <a:avLst/>
          </a:prstGeom>
        </p:spPr>
      </p:pic>
      <p:pic>
        <p:nvPicPr>
          <p:cNvPr id="16" name="Picture 15">
            <a:extLst>
              <a:ext uri="{FF2B5EF4-FFF2-40B4-BE49-F238E27FC236}">
                <a16:creationId xmlns:a16="http://schemas.microsoft.com/office/drawing/2014/main" id="{6E6D3A13-FF66-EE84-6418-BCD2B3D105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9372" y="3215607"/>
            <a:ext cx="3018876" cy="3018876"/>
          </a:xfrm>
          <a:prstGeom prst="rect">
            <a:avLst/>
          </a:prstGeom>
        </p:spPr>
      </p:pic>
      <p:pic>
        <p:nvPicPr>
          <p:cNvPr id="20" name="Picture 19">
            <a:extLst>
              <a:ext uri="{FF2B5EF4-FFF2-40B4-BE49-F238E27FC236}">
                <a16:creationId xmlns:a16="http://schemas.microsoft.com/office/drawing/2014/main" id="{DE8A145B-7B4E-CD17-4035-F007DF18B8A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10716140" y="0"/>
            <a:ext cx="1475860" cy="1386414"/>
          </a:xfrm>
          <a:prstGeom prst="rect">
            <a:avLst/>
          </a:prstGeom>
        </p:spPr>
      </p:pic>
      <p:pic>
        <p:nvPicPr>
          <p:cNvPr id="22" name="Picture 21">
            <a:extLst>
              <a:ext uri="{FF2B5EF4-FFF2-40B4-BE49-F238E27FC236}">
                <a16:creationId xmlns:a16="http://schemas.microsoft.com/office/drawing/2014/main" id="{41365279-CE32-5065-1A2F-1EADBB21BC0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8290487" y="4852616"/>
            <a:ext cx="1381866" cy="1381866"/>
          </a:xfrm>
          <a:prstGeom prst="rect">
            <a:avLst/>
          </a:prstGeom>
        </p:spPr>
      </p:pic>
      <p:sp>
        <p:nvSpPr>
          <p:cNvPr id="23" name="Speech Bubble: Oval 22">
            <a:extLst>
              <a:ext uri="{FF2B5EF4-FFF2-40B4-BE49-F238E27FC236}">
                <a16:creationId xmlns:a16="http://schemas.microsoft.com/office/drawing/2014/main" id="{25E27713-AC47-4E23-CAE0-E8B62B4B7303}"/>
              </a:ext>
            </a:extLst>
          </p:cNvPr>
          <p:cNvSpPr/>
          <p:nvPr/>
        </p:nvSpPr>
        <p:spPr>
          <a:xfrm>
            <a:off x="2748765" y="304420"/>
            <a:ext cx="3852334" cy="2235820"/>
          </a:xfrm>
          <a:prstGeom prst="wedgeEllipseCallout">
            <a:avLst>
              <a:gd name="adj1" fmla="val -47646"/>
              <a:gd name="adj2" fmla="val 50003"/>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4400" dirty="0"/>
              <a:t>Thank you</a:t>
            </a:r>
            <a:r>
              <a:rPr lang="en-150" sz="4400" dirty="0"/>
              <a:t>!</a:t>
            </a:r>
          </a:p>
        </p:txBody>
      </p:sp>
      <p:sp>
        <p:nvSpPr>
          <p:cNvPr id="24" name="TextBox 23">
            <a:extLst>
              <a:ext uri="{FF2B5EF4-FFF2-40B4-BE49-F238E27FC236}">
                <a16:creationId xmlns:a16="http://schemas.microsoft.com/office/drawing/2014/main" id="{2FBF5E08-B766-CD2A-A4EF-A6B5D1E1A317}"/>
              </a:ext>
            </a:extLst>
          </p:cNvPr>
          <p:cNvSpPr txBox="1"/>
          <p:nvPr/>
        </p:nvSpPr>
        <p:spPr>
          <a:xfrm>
            <a:off x="4504267" y="3683000"/>
            <a:ext cx="5168086" cy="923330"/>
          </a:xfrm>
          <a:prstGeom prst="rect">
            <a:avLst/>
          </a:prstGeom>
          <a:noFill/>
        </p:spPr>
        <p:txBody>
          <a:bodyPr wrap="square" rtlCol="0">
            <a:spAutoFit/>
          </a:bodyPr>
          <a:lstStyle/>
          <a:p>
            <a:r>
              <a:rPr lang="en-150" dirty="0"/>
              <a:t>Disclaimer: no animals have been mistreated for the creation of this project.</a:t>
            </a:r>
          </a:p>
          <a:p>
            <a:r>
              <a:rPr lang="en-150" dirty="0"/>
              <a:t>Just some scientists.</a:t>
            </a:r>
          </a:p>
        </p:txBody>
      </p:sp>
    </p:spTree>
    <p:extLst>
      <p:ext uri="{BB962C8B-B14F-4D97-AF65-F5344CB8AC3E}">
        <p14:creationId xmlns:p14="http://schemas.microsoft.com/office/powerpoint/2010/main" val="813885736"/>
      </p:ext>
    </p:extLst>
  </p:cSld>
  <p:clrMapOvr>
    <a:masterClrMapping/>
  </p:clrMapOvr>
  <mc:AlternateContent xmlns:mc="http://schemas.openxmlformats.org/markup-compatibility/2006">
    <mc:Choice xmlns:p14="http://schemas.microsoft.com/office/powerpoint/2010/main" Requires="p14">
      <p:transition spd="slow" p14:dur="2000" advTm="23369"/>
    </mc:Choice>
    <mc:Fallback>
      <p:transition spd="slow" advTm="2336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8CBD7-0C31-44B0-9E06-896B731CDE17}"/>
              </a:ext>
            </a:extLst>
          </p:cNvPr>
          <p:cNvSpPr>
            <a:spLocks noGrp="1"/>
          </p:cNvSpPr>
          <p:nvPr>
            <p:ph type="title"/>
          </p:nvPr>
        </p:nvSpPr>
        <p:spPr/>
        <p:txBody>
          <a:bodyPr/>
          <a:lstStyle/>
          <a:p>
            <a:r>
              <a:rPr lang="en-150" dirty="0"/>
              <a:t>Gravity on antihydrogen</a:t>
            </a:r>
          </a:p>
        </p:txBody>
      </p:sp>
      <p:sp>
        <p:nvSpPr>
          <p:cNvPr id="7" name="Text Placeholder 6">
            <a:extLst>
              <a:ext uri="{FF2B5EF4-FFF2-40B4-BE49-F238E27FC236}">
                <a16:creationId xmlns:a16="http://schemas.microsoft.com/office/drawing/2014/main" id="{BB849A15-A9AE-7257-A0DB-CE4155F6C05F}"/>
              </a:ext>
            </a:extLst>
          </p:cNvPr>
          <p:cNvSpPr>
            <a:spLocks noGrp="1"/>
          </p:cNvSpPr>
          <p:nvPr>
            <p:ph type="body" idx="1"/>
          </p:nvPr>
        </p:nvSpPr>
        <p:spPr/>
        <p:txBody>
          <a:bodyPr/>
          <a:lstStyle/>
          <a:p>
            <a:pPr algn="ctr"/>
            <a:r>
              <a:rPr lang="en-US" dirty="0"/>
              <a:t>B</a:t>
            </a:r>
            <a:r>
              <a:rPr lang="en-150" dirty="0" err="1"/>
              <a:t>eam</a:t>
            </a:r>
            <a:r>
              <a:rPr lang="en-150" dirty="0"/>
              <a:t> of antihydrogen</a:t>
            </a:r>
            <a:br>
              <a:rPr lang="en-150" dirty="0"/>
            </a:br>
            <a:r>
              <a:rPr lang="en-150" dirty="0"/>
              <a:t>via charge-exchange</a:t>
            </a:r>
          </a:p>
        </p:txBody>
      </p:sp>
      <p:pic>
        <p:nvPicPr>
          <p:cNvPr id="11" name="Content Placeholder 10">
            <a:extLst>
              <a:ext uri="{FF2B5EF4-FFF2-40B4-BE49-F238E27FC236}">
                <a16:creationId xmlns:a16="http://schemas.microsoft.com/office/drawing/2014/main" id="{BFF85A6D-12EE-7356-D900-F2403D0523E7}"/>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447800" y="2708375"/>
            <a:ext cx="4645025" cy="2612826"/>
          </a:xfrm>
        </p:spPr>
      </p:pic>
      <p:sp>
        <p:nvSpPr>
          <p:cNvPr id="9" name="Text Placeholder 8">
            <a:extLst>
              <a:ext uri="{FF2B5EF4-FFF2-40B4-BE49-F238E27FC236}">
                <a16:creationId xmlns:a16="http://schemas.microsoft.com/office/drawing/2014/main" id="{7BA96DC7-A29C-73DB-BC66-F355C7E20463}"/>
              </a:ext>
            </a:extLst>
          </p:cNvPr>
          <p:cNvSpPr>
            <a:spLocks noGrp="1"/>
          </p:cNvSpPr>
          <p:nvPr>
            <p:ph type="body" sz="quarter" idx="3"/>
          </p:nvPr>
        </p:nvSpPr>
        <p:spPr/>
        <p:txBody>
          <a:bodyPr/>
          <a:lstStyle/>
          <a:p>
            <a:pPr algn="ctr"/>
            <a:r>
              <a:rPr lang="en-US" dirty="0"/>
              <a:t>G</a:t>
            </a:r>
            <a:r>
              <a:rPr lang="en-150" dirty="0" err="1"/>
              <a:t>ravity</a:t>
            </a:r>
            <a:r>
              <a:rPr lang="en-150" dirty="0"/>
              <a:t> detector:</a:t>
            </a:r>
            <a:br>
              <a:rPr lang="en-150" dirty="0"/>
            </a:br>
            <a:r>
              <a:rPr lang="en-150" dirty="0"/>
              <a:t>measure free-fall</a:t>
            </a:r>
          </a:p>
        </p:txBody>
      </p:sp>
      <p:pic>
        <p:nvPicPr>
          <p:cNvPr id="6" name="Picture Placeholder 4" descr="Diagram&#10;&#10;Description automatically generated">
            <a:extLst>
              <a:ext uri="{FF2B5EF4-FFF2-40B4-BE49-F238E27FC236}">
                <a16:creationId xmlns:a16="http://schemas.microsoft.com/office/drawing/2014/main" id="{9BE3023E-6D65-CFA9-A4AF-6486B38602F2}"/>
              </a:ext>
            </a:extLst>
          </p:cNvPr>
          <p:cNvPicPr>
            <a:picLocks noGrp="1" noChangeAspect="1"/>
          </p:cNvPicPr>
          <p:nvPr>
            <p:ph sz="quarter" idx="4"/>
          </p:nvPr>
        </p:nvPicPr>
        <p:blipFill rotWithShape="1">
          <a:blip r:embed="rId3" cstate="hqprint">
            <a:extLst>
              <a:ext uri="{28A0092B-C50C-407E-A947-70E740481C1C}">
                <a14:useLocalDpi xmlns:a14="http://schemas.microsoft.com/office/drawing/2010/main"/>
              </a:ext>
            </a:extLst>
          </a:blip>
          <a:stretch/>
        </p:blipFill>
        <p:spPr>
          <a:xfrm>
            <a:off x="6501508" y="2837400"/>
            <a:ext cx="4460059" cy="2343054"/>
          </a:xfrm>
          <a:prstGeom prst="rect">
            <a:avLst/>
          </a:prstGeom>
        </p:spPr>
      </p:pic>
      <p:sp>
        <p:nvSpPr>
          <p:cNvPr id="5" name="Slide Number Placeholder 4">
            <a:extLst>
              <a:ext uri="{FF2B5EF4-FFF2-40B4-BE49-F238E27FC236}">
                <a16:creationId xmlns:a16="http://schemas.microsoft.com/office/drawing/2014/main" id="{F13269D1-CD43-3FBB-4BD3-6DD3BF4D07EA}"/>
              </a:ext>
            </a:extLst>
          </p:cNvPr>
          <p:cNvSpPr>
            <a:spLocks noGrp="1"/>
          </p:cNvSpPr>
          <p:nvPr>
            <p:ph type="sldNum" sz="quarter" idx="12"/>
          </p:nvPr>
        </p:nvSpPr>
        <p:spPr/>
        <p:txBody>
          <a:bodyPr/>
          <a:lstStyle/>
          <a:p>
            <a:fld id="{278CCAC8-477A-4B31-9A8A-01CBA56DB6F8}" type="slidenum">
              <a:rPr lang="en-150" smtClean="0"/>
              <a:t>3</a:t>
            </a:fld>
            <a:endParaRPr lang="en-150"/>
          </a:p>
        </p:txBody>
      </p:sp>
    </p:spTree>
    <p:extLst>
      <p:ext uri="{BB962C8B-B14F-4D97-AF65-F5344CB8AC3E}">
        <p14:creationId xmlns:p14="http://schemas.microsoft.com/office/powerpoint/2010/main" val="3218265470"/>
      </p:ext>
    </p:extLst>
  </p:cSld>
  <p:clrMapOvr>
    <a:masterClrMapping/>
  </p:clrMapOvr>
  <mc:AlternateContent xmlns:mc="http://schemas.openxmlformats.org/markup-compatibility/2006">
    <mc:Choice xmlns:p14="http://schemas.microsoft.com/office/powerpoint/2010/main" Requires="p14">
      <p:transition spd="slow" p14:dur="2000" advTm="37456"/>
    </mc:Choice>
    <mc:Fallback>
      <p:transition spd="slow" advTm="374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C06D8-A1CD-486B-0392-E4734FC81A5F}"/>
              </a:ext>
            </a:extLst>
          </p:cNvPr>
          <p:cNvSpPr>
            <a:spLocks noGrp="1"/>
          </p:cNvSpPr>
          <p:nvPr>
            <p:ph type="title"/>
          </p:nvPr>
        </p:nvSpPr>
        <p:spPr/>
        <p:txBody>
          <a:bodyPr/>
          <a:lstStyle/>
          <a:p>
            <a:r>
              <a:rPr lang="en-US"/>
              <a:t>B</a:t>
            </a:r>
            <a:r>
              <a:rPr lang="en-150" err="1"/>
              <a:t>ackup</a:t>
            </a:r>
            <a:r>
              <a:rPr lang="en-150"/>
              <a:t> slides</a:t>
            </a:r>
          </a:p>
        </p:txBody>
      </p:sp>
      <p:sp>
        <p:nvSpPr>
          <p:cNvPr id="3" name="Text Placeholder 2">
            <a:extLst>
              <a:ext uri="{FF2B5EF4-FFF2-40B4-BE49-F238E27FC236}">
                <a16:creationId xmlns:a16="http://schemas.microsoft.com/office/drawing/2014/main" id="{6BDB320B-47EA-C52C-48FD-FE8A42357E0F}"/>
              </a:ext>
            </a:extLst>
          </p:cNvPr>
          <p:cNvSpPr>
            <a:spLocks noGrp="1"/>
          </p:cNvSpPr>
          <p:nvPr>
            <p:ph type="body" idx="1"/>
          </p:nvPr>
        </p:nvSpPr>
        <p:spPr/>
        <p:txBody>
          <a:bodyPr/>
          <a:lstStyle/>
          <a:p>
            <a:endParaRPr lang="en-150"/>
          </a:p>
        </p:txBody>
      </p:sp>
      <p:sp>
        <p:nvSpPr>
          <p:cNvPr id="4" name="Slide Number Placeholder 3">
            <a:extLst>
              <a:ext uri="{FF2B5EF4-FFF2-40B4-BE49-F238E27FC236}">
                <a16:creationId xmlns:a16="http://schemas.microsoft.com/office/drawing/2014/main" id="{9A27259F-DB0E-9FA5-A19C-0E2320C33670}"/>
              </a:ext>
            </a:extLst>
          </p:cNvPr>
          <p:cNvSpPr>
            <a:spLocks noGrp="1"/>
          </p:cNvSpPr>
          <p:nvPr>
            <p:ph type="sldNum" sz="quarter" idx="12"/>
          </p:nvPr>
        </p:nvSpPr>
        <p:spPr/>
        <p:txBody>
          <a:bodyPr/>
          <a:lstStyle/>
          <a:p>
            <a:fld id="{278CCAC8-477A-4B31-9A8A-01CBA56DB6F8}" type="slidenum">
              <a:rPr lang="en-150" smtClean="0"/>
              <a:t>30</a:t>
            </a:fld>
            <a:endParaRPr lang="en-150"/>
          </a:p>
        </p:txBody>
      </p:sp>
    </p:spTree>
    <p:extLst>
      <p:ext uri="{BB962C8B-B14F-4D97-AF65-F5344CB8AC3E}">
        <p14:creationId xmlns:p14="http://schemas.microsoft.com/office/powerpoint/2010/main" val="2701797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5BFDBB-7DB9-6C4E-D6BC-AAE22506812F}"/>
              </a:ext>
            </a:extLst>
          </p:cNvPr>
          <p:cNvSpPr>
            <a:spLocks noGrp="1"/>
          </p:cNvSpPr>
          <p:nvPr>
            <p:ph type="sldNum" sz="quarter" idx="12"/>
          </p:nvPr>
        </p:nvSpPr>
        <p:spPr/>
        <p:txBody>
          <a:bodyPr/>
          <a:lstStyle/>
          <a:p>
            <a:fld id="{278CCAC8-477A-4B31-9A8A-01CBA56DB6F8}" type="slidenum">
              <a:rPr lang="en-150" smtClean="0"/>
              <a:t>31</a:t>
            </a:fld>
            <a:endParaRPr lang="en-150"/>
          </a:p>
        </p:txBody>
      </p:sp>
      <p:sp>
        <p:nvSpPr>
          <p:cNvPr id="2" name="Title 1">
            <a:extLst>
              <a:ext uri="{FF2B5EF4-FFF2-40B4-BE49-F238E27FC236}">
                <a16:creationId xmlns:a16="http://schemas.microsoft.com/office/drawing/2014/main" id="{3EA38D08-3E56-ABB5-EE50-4ABE4B3654FC}"/>
              </a:ext>
            </a:extLst>
          </p:cNvPr>
          <p:cNvSpPr>
            <a:spLocks noGrp="1"/>
          </p:cNvSpPr>
          <p:nvPr>
            <p:ph type="title" idx="4294967295"/>
          </p:nvPr>
        </p:nvSpPr>
        <p:spPr>
          <a:xfrm>
            <a:off x="1605492" y="41431"/>
            <a:ext cx="9604375" cy="596567"/>
          </a:xfrm>
        </p:spPr>
        <p:txBody>
          <a:bodyPr/>
          <a:lstStyle/>
          <a:p>
            <a:r>
              <a:rPr lang="en-150" dirty="0"/>
              <a:t>uService = QMH</a:t>
            </a:r>
          </a:p>
        </p:txBody>
      </p:sp>
      <p:pic>
        <p:nvPicPr>
          <p:cNvPr id="5" name="Picture 4">
            <a:extLst>
              <a:ext uri="{FF2B5EF4-FFF2-40B4-BE49-F238E27FC236}">
                <a16:creationId xmlns:a16="http://schemas.microsoft.com/office/drawing/2014/main" id="{CBD895C8-52CA-CDF6-97D9-F4D5756BB1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5492" y="637998"/>
            <a:ext cx="9800995" cy="5320845"/>
          </a:xfrm>
          <a:prstGeom prst="rect">
            <a:avLst/>
          </a:prstGeom>
        </p:spPr>
      </p:pic>
    </p:spTree>
    <p:extLst>
      <p:ext uri="{BB962C8B-B14F-4D97-AF65-F5344CB8AC3E}">
        <p14:creationId xmlns:p14="http://schemas.microsoft.com/office/powerpoint/2010/main" val="1303297156"/>
      </p:ext>
    </p:extLst>
  </p:cSld>
  <p:clrMapOvr>
    <a:masterClrMapping/>
  </p:clrMapOvr>
  <mc:AlternateContent xmlns:mc="http://schemas.openxmlformats.org/markup-compatibility/2006">
    <mc:Choice xmlns:p14="http://schemas.microsoft.com/office/powerpoint/2010/main" Requires="p14">
      <p:transition spd="slow" p14:dur="2000" advTm="40153"/>
    </mc:Choice>
    <mc:Fallback>
      <p:transition spd="slow" advTm="40153"/>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60DAB-CFE8-F394-18DF-CBFEDE37B5B9}"/>
              </a:ext>
            </a:extLst>
          </p:cNvPr>
          <p:cNvSpPr>
            <a:spLocks noGrp="1"/>
          </p:cNvSpPr>
          <p:nvPr>
            <p:ph type="title"/>
          </p:nvPr>
        </p:nvSpPr>
        <p:spPr/>
        <p:txBody>
          <a:bodyPr/>
          <a:lstStyle/>
          <a:p>
            <a:r>
              <a:rPr lang="en-US" dirty="0"/>
              <a:t>ELENA </a:t>
            </a:r>
            <a:r>
              <a:rPr lang="en-150" dirty="0"/>
              <a:t>automated </a:t>
            </a:r>
            <a:r>
              <a:rPr lang="en-US" dirty="0"/>
              <a:t>beam Steering</a:t>
            </a:r>
            <a:endParaRPr lang="en-150" dirty="0"/>
          </a:p>
        </p:txBody>
      </p:sp>
      <p:sp>
        <p:nvSpPr>
          <p:cNvPr id="4" name="Slide Number Placeholder 3">
            <a:extLst>
              <a:ext uri="{FF2B5EF4-FFF2-40B4-BE49-F238E27FC236}">
                <a16:creationId xmlns:a16="http://schemas.microsoft.com/office/drawing/2014/main" id="{CE8B599D-3644-1674-B032-6D3FCB87687F}"/>
              </a:ext>
            </a:extLst>
          </p:cNvPr>
          <p:cNvSpPr>
            <a:spLocks noGrp="1"/>
          </p:cNvSpPr>
          <p:nvPr>
            <p:ph type="sldNum" sz="quarter" idx="12"/>
          </p:nvPr>
        </p:nvSpPr>
        <p:spPr/>
        <p:txBody>
          <a:bodyPr/>
          <a:lstStyle/>
          <a:p>
            <a:fld id="{278CCAC8-477A-4B31-9A8A-01CBA56DB6F8}" type="slidenum">
              <a:rPr lang="en-150" smtClean="0"/>
              <a:t>32</a:t>
            </a:fld>
            <a:endParaRPr lang="en-150"/>
          </a:p>
        </p:txBody>
      </p:sp>
      <p:pic>
        <p:nvPicPr>
          <p:cNvPr id="6" name="Picture 5">
            <a:extLst>
              <a:ext uri="{FF2B5EF4-FFF2-40B4-BE49-F238E27FC236}">
                <a16:creationId xmlns:a16="http://schemas.microsoft.com/office/drawing/2014/main" id="{EEBA583A-99AF-6613-C7C9-A2E9F50E0A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579" y="1690572"/>
            <a:ext cx="4365021" cy="4365021"/>
          </a:xfrm>
          <a:prstGeom prst="rect">
            <a:avLst/>
          </a:prstGeom>
        </p:spPr>
      </p:pic>
      <p:pic>
        <p:nvPicPr>
          <p:cNvPr id="8" name="Picture 7">
            <a:extLst>
              <a:ext uri="{FF2B5EF4-FFF2-40B4-BE49-F238E27FC236}">
                <a16:creationId xmlns:a16="http://schemas.microsoft.com/office/drawing/2014/main" id="{D250BB44-DA11-E03A-F39F-C8FB0CDA95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6259" y="1690572"/>
            <a:ext cx="4988595" cy="4365021"/>
          </a:xfrm>
          <a:prstGeom prst="rect">
            <a:avLst/>
          </a:prstGeom>
        </p:spPr>
      </p:pic>
    </p:spTree>
    <p:extLst>
      <p:ext uri="{BB962C8B-B14F-4D97-AF65-F5344CB8AC3E}">
        <p14:creationId xmlns:p14="http://schemas.microsoft.com/office/powerpoint/2010/main" val="3825412741"/>
      </p:ext>
    </p:extLst>
  </p:cSld>
  <p:clrMapOvr>
    <a:masterClrMapping/>
  </p:clrMapOvr>
  <mc:AlternateContent xmlns:mc="http://schemas.openxmlformats.org/markup-compatibility/2006">
    <mc:Choice xmlns:p14="http://schemas.microsoft.com/office/powerpoint/2010/main" Requires="p14">
      <p:transition spd="slow" p14:dur="2000" advTm="873"/>
    </mc:Choice>
    <mc:Fallback>
      <p:transition spd="slow" advTm="873"/>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18593-0936-E899-DAEA-CEDE9DC7CC5F}"/>
              </a:ext>
            </a:extLst>
          </p:cNvPr>
          <p:cNvSpPr>
            <a:spLocks noGrp="1"/>
          </p:cNvSpPr>
          <p:nvPr>
            <p:ph type="title"/>
          </p:nvPr>
        </p:nvSpPr>
        <p:spPr/>
        <p:txBody>
          <a:bodyPr/>
          <a:lstStyle/>
          <a:p>
            <a:r>
              <a:rPr lang="en-GB"/>
              <a:t>Performance tests</a:t>
            </a:r>
            <a:endParaRPr lang="en-US"/>
          </a:p>
        </p:txBody>
      </p:sp>
      <p:sp>
        <p:nvSpPr>
          <p:cNvPr id="3" name="Slide Number Placeholder 2">
            <a:extLst>
              <a:ext uri="{FF2B5EF4-FFF2-40B4-BE49-F238E27FC236}">
                <a16:creationId xmlns:a16="http://schemas.microsoft.com/office/drawing/2014/main" id="{EEE2E262-5E19-B04C-35A8-1F806A4A9CF8}"/>
              </a:ext>
            </a:extLst>
          </p:cNvPr>
          <p:cNvSpPr>
            <a:spLocks noGrp="1"/>
          </p:cNvSpPr>
          <p:nvPr>
            <p:ph type="sldNum" sz="quarter" idx="12"/>
          </p:nvPr>
        </p:nvSpPr>
        <p:spPr/>
        <p:txBody>
          <a:bodyPr/>
          <a:lstStyle/>
          <a:p>
            <a:fld id="{278CCAC8-477A-4B31-9A8A-01CBA56DB6F8}" type="slidenum">
              <a:rPr lang="en-150" smtClean="0"/>
              <a:t>33</a:t>
            </a:fld>
            <a:endParaRPr lang="en-150"/>
          </a:p>
        </p:txBody>
      </p:sp>
      <p:pic>
        <p:nvPicPr>
          <p:cNvPr id="5" name="Picture 4">
            <a:extLst>
              <a:ext uri="{FF2B5EF4-FFF2-40B4-BE49-F238E27FC236}">
                <a16:creationId xmlns:a16="http://schemas.microsoft.com/office/drawing/2014/main" id="{C19F1388-CFF8-7198-98B2-E236249A3C78}"/>
              </a:ext>
            </a:extLst>
          </p:cNvPr>
          <p:cNvPicPr>
            <a:picLocks noChangeAspect="1"/>
          </p:cNvPicPr>
          <p:nvPr/>
        </p:nvPicPr>
        <p:blipFill>
          <a:blip r:embed="rId2"/>
          <a:stretch>
            <a:fillRect/>
          </a:stretch>
        </p:blipFill>
        <p:spPr>
          <a:xfrm>
            <a:off x="5853478" y="1761892"/>
            <a:ext cx="5201376" cy="1667108"/>
          </a:xfrm>
          <a:prstGeom prst="rect">
            <a:avLst/>
          </a:prstGeom>
        </p:spPr>
      </p:pic>
      <p:sp>
        <p:nvSpPr>
          <p:cNvPr id="6" name="TextBox 5">
            <a:extLst>
              <a:ext uri="{FF2B5EF4-FFF2-40B4-BE49-F238E27FC236}">
                <a16:creationId xmlns:a16="http://schemas.microsoft.com/office/drawing/2014/main" id="{B8AC4C7B-29FA-8B8D-1221-DBD6DFC3605A}"/>
              </a:ext>
            </a:extLst>
          </p:cNvPr>
          <p:cNvSpPr txBox="1"/>
          <p:nvPr/>
        </p:nvSpPr>
        <p:spPr>
          <a:xfrm>
            <a:off x="1286737" y="1674674"/>
            <a:ext cx="4809262" cy="1938992"/>
          </a:xfrm>
          <a:prstGeom prst="rect">
            <a:avLst/>
          </a:prstGeom>
          <a:noFill/>
        </p:spPr>
        <p:txBody>
          <a:bodyPr wrap="square" rtlCol="0">
            <a:spAutoFit/>
          </a:bodyPr>
          <a:lstStyle/>
          <a:p>
            <a:r>
              <a:rPr lang="en-GB" sz="2000" dirty="0"/>
              <a:t>Different number of Parallel </a:t>
            </a:r>
            <a:r>
              <a:rPr lang="en-GB" sz="2000" dirty="0" err="1"/>
              <a:t>Kaslis</a:t>
            </a:r>
            <a:r>
              <a:rPr lang="en-GB" sz="2000" dirty="0"/>
              <a:t> (2-5):</a:t>
            </a:r>
          </a:p>
          <a:p>
            <a:pPr marL="285750" indent="-285750">
              <a:buFont typeface="Arial" panose="020B0604020202020204" pitchFamily="34" charset="0"/>
              <a:buChar char="•"/>
            </a:pPr>
            <a:r>
              <a:rPr lang="en-GB" sz="2000" dirty="0"/>
              <a:t>Run 50 scripts with:</a:t>
            </a:r>
          </a:p>
          <a:p>
            <a:pPr marL="742950" lvl="1" indent="-285750">
              <a:buFont typeface="Arial" panose="020B0604020202020204" pitchFamily="34" charset="0"/>
              <a:buChar char="•"/>
            </a:pPr>
            <a:r>
              <a:rPr lang="en-GB" sz="2000" dirty="0"/>
              <a:t>Asynchronous and same time</a:t>
            </a:r>
          </a:p>
          <a:p>
            <a:pPr marL="742950" lvl="1" indent="-285750">
              <a:buFont typeface="Arial" panose="020B0604020202020204" pitchFamily="34" charset="0"/>
              <a:buChar char="•"/>
            </a:pPr>
            <a:r>
              <a:rPr lang="en-GB" sz="2000" dirty="0"/>
              <a:t>Synchronous and same time</a:t>
            </a:r>
          </a:p>
          <a:p>
            <a:pPr marL="742950" lvl="1" indent="-285750">
              <a:buFont typeface="Arial" panose="020B0604020202020204" pitchFamily="34" charset="0"/>
              <a:buChar char="•"/>
            </a:pPr>
            <a:r>
              <a:rPr lang="en-GB" sz="2000" dirty="0"/>
              <a:t>Asynchronous and varying time</a:t>
            </a:r>
          </a:p>
          <a:p>
            <a:pPr marL="742950" lvl="1" indent="-285750">
              <a:buFont typeface="Arial" panose="020B0604020202020204" pitchFamily="34" charset="0"/>
              <a:buChar char="•"/>
            </a:pPr>
            <a:r>
              <a:rPr lang="en-GB" sz="2000" dirty="0"/>
              <a:t>Synchronous and varying time</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B9FD868-6540-8F90-F831-09E7942F2414}"/>
                  </a:ext>
                </a:extLst>
              </p:cNvPr>
              <p:cNvSpPr txBox="1"/>
              <p:nvPr/>
            </p:nvSpPr>
            <p:spPr>
              <a:xfrm>
                <a:off x="1286737" y="4864669"/>
                <a:ext cx="5589301" cy="1015663"/>
              </a:xfrm>
              <a:prstGeom prst="rect">
                <a:avLst/>
              </a:prstGeom>
              <a:noFill/>
              <a:ln w="38100">
                <a:solidFill>
                  <a:srgbClr val="C00000"/>
                </a:solidFill>
              </a:ln>
            </p:spPr>
            <p:txBody>
              <a:bodyPr wrap="square" rtlCol="0">
                <a:spAutoFit/>
              </a:bodyPr>
              <a:lstStyle/>
              <a:p>
                <a14:m>
                  <m:oMath xmlns:m="http://schemas.openxmlformats.org/officeDocument/2006/math">
                    <m:r>
                      <a:rPr lang="el-GR" sz="2000" b="1" i="1" smtClean="0">
                        <a:latin typeface="Cambria Math" panose="02040503050406030204" pitchFamily="18" charset="0"/>
                        <a:ea typeface="Cambria Math" panose="02040503050406030204" pitchFamily="18" charset="0"/>
                      </a:rPr>
                      <m:t>𝜟</m:t>
                    </m:r>
                    <m:r>
                      <a:rPr lang="en-GB" sz="2000" b="1" i="1" smtClean="0">
                        <a:latin typeface="Cambria Math" panose="02040503050406030204" pitchFamily="18" charset="0"/>
                        <a:ea typeface="Cambria Math" panose="02040503050406030204" pitchFamily="18" charset="0"/>
                      </a:rPr>
                      <m:t>𝑻</m:t>
                    </m:r>
                  </m:oMath>
                </a14:m>
                <a:r>
                  <a:rPr lang="en-US" sz="2000" b="1" dirty="0"/>
                  <a:t> (Big Delta T) </a:t>
                </a:r>
                <a:r>
                  <a:rPr lang="en-US" sz="2000" dirty="0"/>
                  <a:t>– the difference between start times of the n</a:t>
                </a:r>
                <a:r>
                  <a:rPr lang="en-US" sz="2000" baseline="30000" dirty="0"/>
                  <a:t>th</a:t>
                </a:r>
                <a:r>
                  <a:rPr lang="en-US" sz="2000" dirty="0"/>
                  <a:t> script in the first and last </a:t>
                </a:r>
                <a:r>
                  <a:rPr lang="en-US" sz="2000" dirty="0" err="1"/>
                  <a:t>Kaslis</a:t>
                </a:r>
                <a:r>
                  <a:rPr lang="en-US" sz="2000" dirty="0"/>
                  <a:t> in Parallel </a:t>
                </a:r>
                <a:r>
                  <a:rPr lang="en-US" sz="2000" dirty="0" err="1"/>
                  <a:t>operatio</a:t>
                </a:r>
                <a:r>
                  <a:rPr lang="en-150" sz="2000" dirty="0"/>
                  <a:t>n (2)</a:t>
                </a:r>
                <a:endParaRPr lang="en-US" sz="2000" dirty="0"/>
              </a:p>
            </p:txBody>
          </p:sp>
        </mc:Choice>
        <mc:Fallback xmlns="">
          <p:sp>
            <p:nvSpPr>
              <p:cNvPr id="7" name="TextBox 6">
                <a:extLst>
                  <a:ext uri="{FF2B5EF4-FFF2-40B4-BE49-F238E27FC236}">
                    <a16:creationId xmlns:a16="http://schemas.microsoft.com/office/drawing/2014/main" id="{AB9FD868-6540-8F90-F831-09E7942F2414}"/>
                  </a:ext>
                </a:extLst>
              </p:cNvPr>
              <p:cNvSpPr txBox="1">
                <a:spLocks noRot="1" noChangeAspect="1" noMove="1" noResize="1" noEditPoints="1" noAdjustHandles="1" noChangeArrowheads="1" noChangeShapeType="1" noTextEdit="1"/>
              </p:cNvSpPr>
              <p:nvPr/>
            </p:nvSpPr>
            <p:spPr>
              <a:xfrm>
                <a:off x="1286737" y="4864669"/>
                <a:ext cx="5589301" cy="1015663"/>
              </a:xfrm>
              <a:prstGeom prst="rect">
                <a:avLst/>
              </a:prstGeom>
              <a:blipFill>
                <a:blip r:embed="rId3"/>
                <a:stretch>
                  <a:fillRect l="-758" t="-1156" b="-7514"/>
                </a:stretch>
              </a:blipFill>
              <a:ln w="38100">
                <a:solidFill>
                  <a:srgbClr val="C00000"/>
                </a:solidFill>
              </a:ln>
            </p:spPr>
            <p:txBody>
              <a:bodyPr/>
              <a:lstStyle/>
              <a:p>
                <a:r>
                  <a:rPr lang="en-150">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35BA852-AC8B-5772-3DA2-6DF26C6FE045}"/>
                  </a:ext>
                </a:extLst>
              </p:cNvPr>
              <p:cNvSpPr txBox="1"/>
              <p:nvPr/>
            </p:nvSpPr>
            <p:spPr>
              <a:xfrm>
                <a:off x="1286736" y="3831121"/>
                <a:ext cx="5589301" cy="707886"/>
              </a:xfrm>
              <a:prstGeom prst="rect">
                <a:avLst/>
              </a:prstGeom>
              <a:noFill/>
              <a:ln w="38100">
                <a:solidFill>
                  <a:srgbClr val="C00000"/>
                </a:solidFill>
              </a:ln>
            </p:spPr>
            <p:txBody>
              <a:bodyPr wrap="square" rtlCol="0">
                <a:spAutoFit/>
              </a:bodyPr>
              <a:lstStyle/>
              <a:p>
                <a14:m>
                  <m:oMath xmlns:m="http://schemas.openxmlformats.org/officeDocument/2006/math">
                    <m:r>
                      <a:rPr lang="en-GB" sz="2000" b="1" i="1" smtClean="0">
                        <a:latin typeface="Cambria Math" panose="02040503050406030204" pitchFamily="18" charset="0"/>
                        <a:ea typeface="Cambria Math" panose="02040503050406030204" pitchFamily="18" charset="0"/>
                      </a:rPr>
                      <m:t>𝜹</m:t>
                    </m:r>
                    <m:r>
                      <a:rPr lang="en-GB" sz="2000" b="1" i="1" smtClean="0">
                        <a:latin typeface="Cambria Math" panose="02040503050406030204" pitchFamily="18" charset="0"/>
                        <a:ea typeface="Cambria Math" panose="02040503050406030204" pitchFamily="18" charset="0"/>
                      </a:rPr>
                      <m:t>𝑻</m:t>
                    </m:r>
                  </m:oMath>
                </a14:m>
                <a:r>
                  <a:rPr lang="en-US" sz="2000" b="1" dirty="0"/>
                  <a:t> (Small Delta T) </a:t>
                </a:r>
                <a:r>
                  <a:rPr lang="en-US" sz="2000" dirty="0"/>
                  <a:t>– the difference between start times of the n</a:t>
                </a:r>
                <a:r>
                  <a:rPr lang="en-US" sz="2000" baseline="30000" dirty="0"/>
                  <a:t>th</a:t>
                </a:r>
                <a:r>
                  <a:rPr lang="en-US" sz="2000" dirty="0"/>
                  <a:t> script </a:t>
                </a:r>
                <a:r>
                  <a:rPr lang="en-150" sz="2000" dirty="0"/>
                  <a:t>among</a:t>
                </a:r>
                <a:r>
                  <a:rPr lang="en-US" sz="2000" dirty="0"/>
                  <a:t> </a:t>
                </a:r>
                <a:r>
                  <a:rPr lang="en-US" sz="2000" dirty="0" err="1"/>
                  <a:t>Kaslis</a:t>
                </a:r>
                <a:r>
                  <a:rPr lang="en-150" sz="2000" dirty="0"/>
                  <a:t> (1)</a:t>
                </a:r>
                <a:endParaRPr lang="en-US" sz="2000" dirty="0"/>
              </a:p>
            </p:txBody>
          </p:sp>
        </mc:Choice>
        <mc:Fallback>
          <p:sp>
            <p:nvSpPr>
              <p:cNvPr id="8" name="TextBox 7">
                <a:extLst>
                  <a:ext uri="{FF2B5EF4-FFF2-40B4-BE49-F238E27FC236}">
                    <a16:creationId xmlns:a16="http://schemas.microsoft.com/office/drawing/2014/main" id="{A35BA852-AC8B-5772-3DA2-6DF26C6FE045}"/>
                  </a:ext>
                </a:extLst>
              </p:cNvPr>
              <p:cNvSpPr txBox="1">
                <a:spLocks noRot="1" noChangeAspect="1" noMove="1" noResize="1" noEditPoints="1" noAdjustHandles="1" noChangeArrowheads="1" noChangeShapeType="1" noTextEdit="1"/>
              </p:cNvSpPr>
              <p:nvPr/>
            </p:nvSpPr>
            <p:spPr>
              <a:xfrm>
                <a:off x="1286736" y="3831121"/>
                <a:ext cx="5589301" cy="707886"/>
              </a:xfrm>
              <a:prstGeom prst="rect">
                <a:avLst/>
              </a:prstGeom>
              <a:blipFill>
                <a:blip r:embed="rId4"/>
                <a:stretch>
                  <a:fillRect l="-758" t="-1626" r="-1192" b="-10569"/>
                </a:stretch>
              </a:blipFill>
              <a:ln w="38100">
                <a:solidFill>
                  <a:srgbClr val="C00000"/>
                </a:solidFill>
              </a:ln>
            </p:spPr>
            <p:txBody>
              <a:bodyPr/>
              <a:lstStyle/>
              <a:p>
                <a:r>
                  <a:rPr lang="en-150">
                    <a:noFill/>
                  </a:rPr>
                  <a:t> </a:t>
                </a:r>
              </a:p>
            </p:txBody>
          </p:sp>
        </mc:Fallback>
      </mc:AlternateContent>
      <p:grpSp>
        <p:nvGrpSpPr>
          <p:cNvPr id="24" name="Group 23">
            <a:extLst>
              <a:ext uri="{FF2B5EF4-FFF2-40B4-BE49-F238E27FC236}">
                <a16:creationId xmlns:a16="http://schemas.microsoft.com/office/drawing/2014/main" id="{8A61713B-0AD2-D068-90B5-7F7611C6A782}"/>
              </a:ext>
            </a:extLst>
          </p:cNvPr>
          <p:cNvGrpSpPr/>
          <p:nvPr/>
        </p:nvGrpSpPr>
        <p:grpSpPr>
          <a:xfrm>
            <a:off x="8270139" y="3987952"/>
            <a:ext cx="1562105" cy="1631216"/>
            <a:chOff x="9394851" y="4234840"/>
            <a:chExt cx="1562105" cy="1631216"/>
          </a:xfrm>
        </p:grpSpPr>
        <p:sp>
          <p:nvSpPr>
            <p:cNvPr id="9" name="TextBox 8">
              <a:extLst>
                <a:ext uri="{FF2B5EF4-FFF2-40B4-BE49-F238E27FC236}">
                  <a16:creationId xmlns:a16="http://schemas.microsoft.com/office/drawing/2014/main" id="{D9686A67-7E84-A63C-0134-40D8F0F1244B}"/>
                </a:ext>
              </a:extLst>
            </p:cNvPr>
            <p:cNvSpPr txBox="1"/>
            <p:nvPr/>
          </p:nvSpPr>
          <p:spPr>
            <a:xfrm>
              <a:off x="9991105" y="4234840"/>
              <a:ext cx="914158" cy="1631216"/>
            </a:xfrm>
            <a:prstGeom prst="rect">
              <a:avLst/>
            </a:prstGeom>
            <a:noFill/>
          </p:spPr>
          <p:txBody>
            <a:bodyPr wrap="square" rtlCol="0">
              <a:spAutoFit/>
            </a:bodyPr>
            <a:lstStyle/>
            <a:p>
              <a:r>
                <a:rPr lang="en-GB" sz="2000" dirty="0" err="1"/>
                <a:t>Kasli</a:t>
              </a:r>
              <a:r>
                <a:rPr lang="en-GB" sz="2000" dirty="0"/>
                <a:t> 1</a:t>
              </a:r>
            </a:p>
            <a:p>
              <a:r>
                <a:rPr lang="en-GB" sz="2000" dirty="0" err="1"/>
                <a:t>Kasli</a:t>
              </a:r>
              <a:r>
                <a:rPr lang="en-GB" sz="2000" dirty="0"/>
                <a:t> 2</a:t>
              </a:r>
            </a:p>
            <a:p>
              <a:r>
                <a:rPr lang="en-GB" sz="2000" dirty="0" err="1"/>
                <a:t>Kasli</a:t>
              </a:r>
              <a:r>
                <a:rPr lang="en-GB" sz="2000" dirty="0"/>
                <a:t> 3</a:t>
              </a:r>
            </a:p>
            <a:p>
              <a:r>
                <a:rPr lang="en-GB" sz="2000" dirty="0" err="1"/>
                <a:t>Kasli</a:t>
              </a:r>
              <a:r>
                <a:rPr lang="en-GB" sz="2000" dirty="0"/>
                <a:t> 4</a:t>
              </a:r>
            </a:p>
            <a:p>
              <a:r>
                <a:rPr lang="en-GB" sz="2000" dirty="0" err="1"/>
                <a:t>Kasli</a:t>
              </a:r>
              <a:r>
                <a:rPr lang="en-GB" sz="2000" dirty="0"/>
                <a:t> 5</a:t>
              </a:r>
              <a:endParaRPr lang="en-US" sz="2000" dirty="0"/>
            </a:p>
          </p:txBody>
        </p:sp>
        <p:sp>
          <p:nvSpPr>
            <p:cNvPr id="10" name="Left Brace 9">
              <a:extLst>
                <a:ext uri="{FF2B5EF4-FFF2-40B4-BE49-F238E27FC236}">
                  <a16:creationId xmlns:a16="http://schemas.microsoft.com/office/drawing/2014/main" id="{151B3E10-19B6-BFC0-3436-22A92675FEC4}"/>
                </a:ext>
              </a:extLst>
            </p:cNvPr>
            <p:cNvSpPr/>
            <p:nvPr/>
          </p:nvSpPr>
          <p:spPr>
            <a:xfrm>
              <a:off x="9924231" y="4864669"/>
              <a:ext cx="121801" cy="4937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4" name="Right Brace 13">
              <a:extLst>
                <a:ext uri="{FF2B5EF4-FFF2-40B4-BE49-F238E27FC236}">
                  <a16:creationId xmlns:a16="http://schemas.microsoft.com/office/drawing/2014/main" id="{70C9A7CC-D652-F713-C4E0-559370681BD3}"/>
                </a:ext>
              </a:extLst>
            </p:cNvPr>
            <p:cNvSpPr/>
            <p:nvPr/>
          </p:nvSpPr>
          <p:spPr>
            <a:xfrm>
              <a:off x="10707624" y="4553712"/>
              <a:ext cx="121801" cy="4937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5" name="Right Brace 14">
              <a:extLst>
                <a:ext uri="{FF2B5EF4-FFF2-40B4-BE49-F238E27FC236}">
                  <a16:creationId xmlns:a16="http://schemas.microsoft.com/office/drawing/2014/main" id="{6F9303FD-220C-7F55-3780-90A2C9B560BD}"/>
                </a:ext>
              </a:extLst>
            </p:cNvPr>
            <p:cNvSpPr/>
            <p:nvPr/>
          </p:nvSpPr>
          <p:spPr>
            <a:xfrm>
              <a:off x="10707624" y="5119472"/>
              <a:ext cx="121801" cy="4937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6" name="Left Brace 15">
              <a:extLst>
                <a:ext uri="{FF2B5EF4-FFF2-40B4-BE49-F238E27FC236}">
                  <a16:creationId xmlns:a16="http://schemas.microsoft.com/office/drawing/2014/main" id="{1E4EC68E-0E76-1941-1AF5-0CFE1E20124E}"/>
                </a:ext>
              </a:extLst>
            </p:cNvPr>
            <p:cNvSpPr/>
            <p:nvPr/>
          </p:nvSpPr>
          <p:spPr>
            <a:xfrm>
              <a:off x="9918014" y="4302867"/>
              <a:ext cx="121801" cy="4937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8" name="Left Bracket 17">
              <a:extLst>
                <a:ext uri="{FF2B5EF4-FFF2-40B4-BE49-F238E27FC236}">
                  <a16:creationId xmlns:a16="http://schemas.microsoft.com/office/drawing/2014/main" id="{D09D952F-2E7C-02B9-E29D-BD3AEF7C0BEB}"/>
                </a:ext>
              </a:extLst>
            </p:cNvPr>
            <p:cNvSpPr/>
            <p:nvPr/>
          </p:nvSpPr>
          <p:spPr>
            <a:xfrm>
              <a:off x="9684714" y="4418183"/>
              <a:ext cx="179897" cy="109564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9" name="TextBox 18">
              <a:extLst>
                <a:ext uri="{FF2B5EF4-FFF2-40B4-BE49-F238E27FC236}">
                  <a16:creationId xmlns:a16="http://schemas.microsoft.com/office/drawing/2014/main" id="{2620C7C5-15DD-C816-116E-DB12FB56472C}"/>
                </a:ext>
              </a:extLst>
            </p:cNvPr>
            <p:cNvSpPr txBox="1"/>
            <p:nvPr/>
          </p:nvSpPr>
          <p:spPr>
            <a:xfrm>
              <a:off x="9745676" y="4418183"/>
              <a:ext cx="173736" cy="338554"/>
            </a:xfrm>
            <a:prstGeom prst="rect">
              <a:avLst/>
            </a:prstGeom>
            <a:noFill/>
          </p:spPr>
          <p:txBody>
            <a:bodyPr wrap="square" rtlCol="0">
              <a:spAutoFit/>
            </a:bodyPr>
            <a:lstStyle/>
            <a:p>
              <a:r>
                <a:rPr lang="en-GB" sz="1600" dirty="0"/>
                <a:t>1</a:t>
              </a:r>
              <a:endParaRPr lang="en-US" sz="1600" dirty="0"/>
            </a:p>
          </p:txBody>
        </p:sp>
        <p:sp>
          <p:nvSpPr>
            <p:cNvPr id="20" name="TextBox 19">
              <a:extLst>
                <a:ext uri="{FF2B5EF4-FFF2-40B4-BE49-F238E27FC236}">
                  <a16:creationId xmlns:a16="http://schemas.microsoft.com/office/drawing/2014/main" id="{A51AED0F-92D3-5C38-9136-960B50C30D03}"/>
                </a:ext>
              </a:extLst>
            </p:cNvPr>
            <p:cNvSpPr txBox="1"/>
            <p:nvPr/>
          </p:nvSpPr>
          <p:spPr>
            <a:xfrm>
              <a:off x="9745676" y="4957668"/>
              <a:ext cx="173736" cy="338554"/>
            </a:xfrm>
            <a:prstGeom prst="rect">
              <a:avLst/>
            </a:prstGeom>
            <a:noFill/>
          </p:spPr>
          <p:txBody>
            <a:bodyPr wrap="square" rtlCol="0">
              <a:spAutoFit/>
            </a:bodyPr>
            <a:lstStyle/>
            <a:p>
              <a:r>
                <a:rPr lang="en-GB" sz="1600" dirty="0"/>
                <a:t>1</a:t>
              </a:r>
              <a:endParaRPr lang="en-US" sz="1600" dirty="0"/>
            </a:p>
          </p:txBody>
        </p:sp>
        <p:sp>
          <p:nvSpPr>
            <p:cNvPr id="21" name="TextBox 20">
              <a:extLst>
                <a:ext uri="{FF2B5EF4-FFF2-40B4-BE49-F238E27FC236}">
                  <a16:creationId xmlns:a16="http://schemas.microsoft.com/office/drawing/2014/main" id="{0C2970B0-37E3-A90F-F39D-14B06A66AD08}"/>
                </a:ext>
              </a:extLst>
            </p:cNvPr>
            <p:cNvSpPr txBox="1"/>
            <p:nvPr/>
          </p:nvSpPr>
          <p:spPr>
            <a:xfrm>
              <a:off x="10783220" y="5215569"/>
              <a:ext cx="173736" cy="338554"/>
            </a:xfrm>
            <a:prstGeom prst="rect">
              <a:avLst/>
            </a:prstGeom>
            <a:noFill/>
          </p:spPr>
          <p:txBody>
            <a:bodyPr wrap="square" rtlCol="0">
              <a:spAutoFit/>
            </a:bodyPr>
            <a:lstStyle/>
            <a:p>
              <a:r>
                <a:rPr lang="en-GB" sz="1600" dirty="0"/>
                <a:t>1</a:t>
              </a:r>
              <a:endParaRPr lang="en-US" sz="1600" dirty="0"/>
            </a:p>
          </p:txBody>
        </p:sp>
        <p:sp>
          <p:nvSpPr>
            <p:cNvPr id="22" name="TextBox 21">
              <a:extLst>
                <a:ext uri="{FF2B5EF4-FFF2-40B4-BE49-F238E27FC236}">
                  <a16:creationId xmlns:a16="http://schemas.microsoft.com/office/drawing/2014/main" id="{A0FAB05C-9779-E34D-1E7F-9DD7542A0552}"/>
                </a:ext>
              </a:extLst>
            </p:cNvPr>
            <p:cNvSpPr txBox="1"/>
            <p:nvPr/>
          </p:nvSpPr>
          <p:spPr>
            <a:xfrm>
              <a:off x="10756334" y="4639726"/>
              <a:ext cx="173736" cy="338554"/>
            </a:xfrm>
            <a:prstGeom prst="rect">
              <a:avLst/>
            </a:prstGeom>
            <a:noFill/>
          </p:spPr>
          <p:txBody>
            <a:bodyPr wrap="square" rtlCol="0">
              <a:spAutoFit/>
            </a:bodyPr>
            <a:lstStyle/>
            <a:p>
              <a:r>
                <a:rPr lang="en-GB" sz="1600" dirty="0"/>
                <a:t>1</a:t>
              </a:r>
              <a:endParaRPr lang="en-US" sz="1600" dirty="0"/>
            </a:p>
          </p:txBody>
        </p:sp>
        <p:sp>
          <p:nvSpPr>
            <p:cNvPr id="23" name="TextBox 22">
              <a:extLst>
                <a:ext uri="{FF2B5EF4-FFF2-40B4-BE49-F238E27FC236}">
                  <a16:creationId xmlns:a16="http://schemas.microsoft.com/office/drawing/2014/main" id="{37AC40C1-DAEF-40A1-BFF1-5569C51D5DB7}"/>
                </a:ext>
              </a:extLst>
            </p:cNvPr>
            <p:cNvSpPr txBox="1"/>
            <p:nvPr/>
          </p:nvSpPr>
          <p:spPr>
            <a:xfrm>
              <a:off x="9394851" y="4819615"/>
              <a:ext cx="173736" cy="338554"/>
            </a:xfrm>
            <a:prstGeom prst="rect">
              <a:avLst/>
            </a:prstGeom>
            <a:noFill/>
          </p:spPr>
          <p:txBody>
            <a:bodyPr wrap="square" rtlCol="0">
              <a:spAutoFit/>
            </a:bodyPr>
            <a:lstStyle/>
            <a:p>
              <a:r>
                <a:rPr lang="en-GB" sz="1600" dirty="0"/>
                <a:t>2</a:t>
              </a:r>
              <a:endParaRPr lang="en-US" sz="1600" dirty="0"/>
            </a:p>
          </p:txBody>
        </p:sp>
      </p:grpSp>
    </p:spTree>
    <p:extLst>
      <p:ext uri="{BB962C8B-B14F-4D97-AF65-F5344CB8AC3E}">
        <p14:creationId xmlns:p14="http://schemas.microsoft.com/office/powerpoint/2010/main" val="2691884121"/>
      </p:ext>
    </p:extLst>
  </p:cSld>
  <p:clrMapOvr>
    <a:masterClrMapping/>
  </p:clrMapOvr>
  <mc:AlternateContent xmlns:mc="http://schemas.openxmlformats.org/markup-compatibility/2006">
    <mc:Choice xmlns:p14="http://schemas.microsoft.com/office/powerpoint/2010/main" Requires="p14">
      <p:transition spd="slow" p14:dur="2000" advTm="25240"/>
    </mc:Choice>
    <mc:Fallback>
      <p:transition spd="slow" advTm="2524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9" name="Rectangle 15">
            <a:extLst>
              <a:ext uri="{FF2B5EF4-FFF2-40B4-BE49-F238E27FC236}">
                <a16:creationId xmlns:a16="http://schemas.microsoft.com/office/drawing/2014/main" id="{905CFAD9-EABE-4F83-B098-604752164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31" name="Picture 17">
            <a:extLst>
              <a:ext uri="{FF2B5EF4-FFF2-40B4-BE49-F238E27FC236}">
                <a16:creationId xmlns:a16="http://schemas.microsoft.com/office/drawing/2014/main" id="{C99610E4-6194-4817-B152-498995E7718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3" name="Straight Connector 19">
            <a:extLst>
              <a:ext uri="{FF2B5EF4-FFF2-40B4-BE49-F238E27FC236}">
                <a16:creationId xmlns:a16="http://schemas.microsoft.com/office/drawing/2014/main" id="{D885E9F4-7DB6-4B77-B1FF-80BFCE8127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1">
            <a:extLst>
              <a:ext uri="{FF2B5EF4-FFF2-40B4-BE49-F238E27FC236}">
                <a16:creationId xmlns:a16="http://schemas.microsoft.com/office/drawing/2014/main" id="{DB639A2B-C30C-4F6F-B847-6960F3CF8A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5" name="Rectangle 23">
            <a:extLst>
              <a:ext uri="{FF2B5EF4-FFF2-40B4-BE49-F238E27FC236}">
                <a16:creationId xmlns:a16="http://schemas.microsoft.com/office/drawing/2014/main" id="{D9926FA0-8ED1-4F3A-B23B-FD94D82C7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5">
            <a:extLst>
              <a:ext uri="{FF2B5EF4-FFF2-40B4-BE49-F238E27FC236}">
                <a16:creationId xmlns:a16="http://schemas.microsoft.com/office/drawing/2014/main" id="{3A102CD9-C25A-4A86-B9D3-D7280D9142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A5A18593-0936-E899-DAEA-CEDE9DC7CC5F}"/>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2800"/>
              <a:t>Performance tests</a:t>
            </a:r>
          </a:p>
        </p:txBody>
      </p:sp>
      <p:sp>
        <p:nvSpPr>
          <p:cNvPr id="3" name="Slide Number Placeholder 2">
            <a:extLst>
              <a:ext uri="{FF2B5EF4-FFF2-40B4-BE49-F238E27FC236}">
                <a16:creationId xmlns:a16="http://schemas.microsoft.com/office/drawing/2014/main" id="{EEE2E262-5E19-B04C-35A8-1F806A4A9CF8}"/>
              </a:ext>
            </a:extLst>
          </p:cNvPr>
          <p:cNvSpPr>
            <a:spLocks noGrp="1"/>
          </p:cNvSpPr>
          <p:nvPr>
            <p:ph type="sldNum" sz="quarter" idx="12"/>
          </p:nvPr>
        </p:nvSpPr>
        <p:spPr>
          <a:xfrm>
            <a:off x="655218" y="798973"/>
            <a:ext cx="811019" cy="503579"/>
          </a:xfrm>
        </p:spPr>
        <p:txBody>
          <a:bodyPr vert="horz" lIns="91440" tIns="45720" rIns="91440" bIns="45720" rtlCol="0" anchor="t">
            <a:normAutofit/>
          </a:bodyPr>
          <a:lstStyle/>
          <a:p>
            <a:pPr algn="l">
              <a:lnSpc>
                <a:spcPct val="90000"/>
              </a:lnSpc>
              <a:spcAft>
                <a:spcPts val="600"/>
              </a:spcAft>
            </a:pPr>
            <a:fld id="{278CCAC8-477A-4B31-9A8A-01CBA56DB6F8}" type="slidenum">
              <a:rPr lang="en-US" sz="2800" smtClean="0">
                <a:solidFill>
                  <a:schemeClr val="accent1"/>
                </a:solidFill>
              </a:rPr>
              <a:pPr algn="l">
                <a:lnSpc>
                  <a:spcPct val="90000"/>
                </a:lnSpc>
                <a:spcAft>
                  <a:spcPts val="600"/>
                </a:spcAft>
              </a:pPr>
              <a:t>34</a:t>
            </a:fld>
            <a:endParaRPr lang="en-US" sz="2800">
              <a:solidFill>
                <a:schemeClr val="accent1"/>
              </a:solidFill>
            </a:endParaRPr>
          </a:p>
        </p:txBody>
      </p:sp>
      <p:cxnSp>
        <p:nvCxnSpPr>
          <p:cNvPr id="37" name="Straight Connector 27">
            <a:extLst>
              <a:ext uri="{FF2B5EF4-FFF2-40B4-BE49-F238E27FC236}">
                <a16:creationId xmlns:a16="http://schemas.microsoft.com/office/drawing/2014/main" id="{90676B93-40FB-4FA7-8E89-C24B7B1F8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38" name="Picture 29">
            <a:extLst>
              <a:ext uri="{FF2B5EF4-FFF2-40B4-BE49-F238E27FC236}">
                <a16:creationId xmlns:a16="http://schemas.microsoft.com/office/drawing/2014/main" id="{3509D85C-1896-4695-A144-B562AFC58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9" name="Straight Connector 31">
            <a:extLst>
              <a:ext uri="{FF2B5EF4-FFF2-40B4-BE49-F238E27FC236}">
                <a16:creationId xmlns:a16="http://schemas.microsoft.com/office/drawing/2014/main" id="{6D9F55CD-CB1D-4CB9-98D3-2BC602BC430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644DAAE-C0D0-CB5F-2A45-F6F912B8D39D}"/>
                  </a:ext>
                </a:extLst>
              </p:cNvPr>
              <p:cNvSpPr txBox="1"/>
              <p:nvPr/>
            </p:nvSpPr>
            <p:spPr>
              <a:xfrm>
                <a:off x="654915" y="3932388"/>
                <a:ext cx="2823919" cy="1477328"/>
              </a:xfrm>
              <a:prstGeom prst="rect">
                <a:avLst/>
              </a:prstGeom>
              <a:noFill/>
              <a:ln w="38100">
                <a:solidFill>
                  <a:srgbClr val="C00000"/>
                </a:solidFill>
              </a:ln>
            </p:spPr>
            <p:txBody>
              <a:bodyPr wrap="square" rtlCol="0">
                <a:spAutoFit/>
              </a:bodyPr>
              <a:lstStyle/>
              <a:p>
                <a14:m>
                  <m:oMath xmlns:m="http://schemas.openxmlformats.org/officeDocument/2006/math">
                    <m:r>
                      <a:rPr lang="el-GR" b="1" i="1" smtClean="0">
                        <a:latin typeface="Cambria Math" panose="02040503050406030204" pitchFamily="18" charset="0"/>
                        <a:ea typeface="Cambria Math" panose="02040503050406030204" pitchFamily="18" charset="0"/>
                      </a:rPr>
                      <m:t>𝜟</m:t>
                    </m:r>
                    <m:r>
                      <a:rPr lang="en-GB" b="1" i="1" smtClean="0">
                        <a:latin typeface="Cambria Math" panose="02040503050406030204" pitchFamily="18" charset="0"/>
                        <a:ea typeface="Cambria Math" panose="02040503050406030204" pitchFamily="18" charset="0"/>
                      </a:rPr>
                      <m:t>𝑻</m:t>
                    </m:r>
                  </m:oMath>
                </a14:m>
                <a:r>
                  <a:rPr lang="en-US" b="1" dirty="0"/>
                  <a:t> (Big Delta T) </a:t>
                </a:r>
                <a:r>
                  <a:rPr lang="en-US" dirty="0"/>
                  <a:t>– the difference between start times of the n</a:t>
                </a:r>
                <a:r>
                  <a:rPr lang="en-US" baseline="30000" dirty="0"/>
                  <a:t>th</a:t>
                </a:r>
                <a:r>
                  <a:rPr lang="en-US" dirty="0"/>
                  <a:t> script in the first and last Kasli in Parallel operation</a:t>
                </a:r>
                <a:r>
                  <a:rPr lang="en-150" dirty="0"/>
                  <a:t> (here, 5 </a:t>
                </a:r>
                <a:r>
                  <a:rPr lang="en-150" dirty="0" err="1"/>
                  <a:t>Kaslis</a:t>
                </a:r>
                <a:r>
                  <a:rPr lang="en-150" dirty="0"/>
                  <a:t>)</a:t>
                </a:r>
                <a:endParaRPr lang="en-US" dirty="0"/>
              </a:p>
            </p:txBody>
          </p:sp>
        </mc:Choice>
        <mc:Fallback xmlns="">
          <p:sp>
            <p:nvSpPr>
              <p:cNvPr id="8" name="TextBox 7">
                <a:extLst>
                  <a:ext uri="{FF2B5EF4-FFF2-40B4-BE49-F238E27FC236}">
                    <a16:creationId xmlns:a16="http://schemas.microsoft.com/office/drawing/2014/main" id="{6644DAAE-C0D0-CB5F-2A45-F6F912B8D39D}"/>
                  </a:ext>
                </a:extLst>
              </p:cNvPr>
              <p:cNvSpPr txBox="1">
                <a:spLocks noRot="1" noChangeAspect="1" noMove="1" noResize="1" noEditPoints="1" noAdjustHandles="1" noChangeArrowheads="1" noChangeShapeType="1" noTextEdit="1"/>
              </p:cNvSpPr>
              <p:nvPr/>
            </p:nvSpPr>
            <p:spPr>
              <a:xfrm>
                <a:off x="654915" y="3932388"/>
                <a:ext cx="2823919" cy="1477328"/>
              </a:xfrm>
              <a:prstGeom prst="rect">
                <a:avLst/>
              </a:prstGeom>
              <a:blipFill>
                <a:blip r:embed="rId3"/>
                <a:stretch>
                  <a:fillRect l="-1064" t="-806" r="-1489" b="-4435"/>
                </a:stretch>
              </a:blipFill>
              <a:ln w="38100">
                <a:solidFill>
                  <a:srgbClr val="C00000"/>
                </a:solidFill>
              </a:ln>
            </p:spPr>
            <p:txBody>
              <a:bodyPr/>
              <a:lstStyle/>
              <a:p>
                <a:r>
                  <a:rPr lang="en-150">
                    <a:noFill/>
                  </a:rPr>
                  <a:t> </a:t>
                </a:r>
              </a:p>
            </p:txBody>
          </p:sp>
        </mc:Fallback>
      </mc:AlternateContent>
      <p:pic>
        <p:nvPicPr>
          <p:cNvPr id="16" name="Picture 15">
            <a:extLst>
              <a:ext uri="{FF2B5EF4-FFF2-40B4-BE49-F238E27FC236}">
                <a16:creationId xmlns:a16="http://schemas.microsoft.com/office/drawing/2014/main" id="{03E925C0-77DC-8905-EC92-0423D6B431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66990" y="3119089"/>
            <a:ext cx="3801546" cy="2994898"/>
          </a:xfrm>
          <a:prstGeom prst="rect">
            <a:avLst/>
          </a:prstGeom>
        </p:spPr>
      </p:pic>
      <p:pic>
        <p:nvPicPr>
          <p:cNvPr id="18" name="Picture 17">
            <a:extLst>
              <a:ext uri="{FF2B5EF4-FFF2-40B4-BE49-F238E27FC236}">
                <a16:creationId xmlns:a16="http://schemas.microsoft.com/office/drawing/2014/main" id="{0CF27C4B-2A08-05EC-C4E7-1AD54BC09E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0149" y="3120152"/>
            <a:ext cx="3801546" cy="2994898"/>
          </a:xfrm>
          <a:prstGeom prst="rect">
            <a:avLst/>
          </a:prstGeom>
        </p:spPr>
      </p:pic>
      <p:pic>
        <p:nvPicPr>
          <p:cNvPr id="20" name="Picture 19">
            <a:extLst>
              <a:ext uri="{FF2B5EF4-FFF2-40B4-BE49-F238E27FC236}">
                <a16:creationId xmlns:a16="http://schemas.microsoft.com/office/drawing/2014/main" id="{3945BE4A-D82E-1124-2156-4489B3D6A8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86355" y="0"/>
            <a:ext cx="3905126" cy="3021927"/>
          </a:xfrm>
          <a:prstGeom prst="rect">
            <a:avLst/>
          </a:prstGeom>
        </p:spPr>
      </p:pic>
      <p:pic>
        <p:nvPicPr>
          <p:cNvPr id="22" name="Picture 21">
            <a:extLst>
              <a:ext uri="{FF2B5EF4-FFF2-40B4-BE49-F238E27FC236}">
                <a16:creationId xmlns:a16="http://schemas.microsoft.com/office/drawing/2014/main" id="{0A0BCF6A-21EB-28AB-8F57-CA5B014E42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66990" y="-2850"/>
            <a:ext cx="3822611" cy="3035028"/>
          </a:xfrm>
          <a:prstGeom prst="rect">
            <a:avLst/>
          </a:prstGeom>
        </p:spPr>
      </p:pic>
      <p:sp>
        <p:nvSpPr>
          <p:cNvPr id="11" name="TextBox 10">
            <a:extLst>
              <a:ext uri="{FF2B5EF4-FFF2-40B4-BE49-F238E27FC236}">
                <a16:creationId xmlns:a16="http://schemas.microsoft.com/office/drawing/2014/main" id="{EEC55552-F56C-9037-989E-BFBDEBCACA76}"/>
              </a:ext>
            </a:extLst>
          </p:cNvPr>
          <p:cNvSpPr txBox="1"/>
          <p:nvPr/>
        </p:nvSpPr>
        <p:spPr>
          <a:xfrm>
            <a:off x="4846102" y="0"/>
            <a:ext cx="2664385" cy="369332"/>
          </a:xfrm>
          <a:prstGeom prst="rect">
            <a:avLst/>
          </a:prstGeom>
          <a:solidFill>
            <a:srgbClr val="FEFEFE"/>
          </a:solidFill>
        </p:spPr>
        <p:txBody>
          <a:bodyPr wrap="square" rtlCol="0">
            <a:spAutoFit/>
          </a:bodyPr>
          <a:lstStyle/>
          <a:p>
            <a:pPr algn="ctr"/>
            <a:r>
              <a:rPr lang="en-150" dirty="0"/>
              <a:t>Different duration - async</a:t>
            </a:r>
          </a:p>
        </p:txBody>
      </p:sp>
      <p:sp>
        <p:nvSpPr>
          <p:cNvPr id="13" name="TextBox 12">
            <a:extLst>
              <a:ext uri="{FF2B5EF4-FFF2-40B4-BE49-F238E27FC236}">
                <a16:creationId xmlns:a16="http://schemas.microsoft.com/office/drawing/2014/main" id="{DF183A17-DB8E-990E-7CFC-6ED3E080C871}"/>
              </a:ext>
            </a:extLst>
          </p:cNvPr>
          <p:cNvSpPr txBox="1"/>
          <p:nvPr/>
        </p:nvSpPr>
        <p:spPr>
          <a:xfrm>
            <a:off x="9070426" y="-2850"/>
            <a:ext cx="2664385" cy="369332"/>
          </a:xfrm>
          <a:prstGeom prst="rect">
            <a:avLst/>
          </a:prstGeom>
          <a:solidFill>
            <a:srgbClr val="FEFEFE"/>
          </a:solidFill>
        </p:spPr>
        <p:txBody>
          <a:bodyPr wrap="square" rtlCol="0">
            <a:spAutoFit/>
          </a:bodyPr>
          <a:lstStyle/>
          <a:p>
            <a:pPr algn="ctr"/>
            <a:r>
              <a:rPr lang="en-150" dirty="0"/>
              <a:t>Different duration - sync</a:t>
            </a:r>
          </a:p>
        </p:txBody>
      </p:sp>
      <p:sp>
        <p:nvSpPr>
          <p:cNvPr id="9" name="TextBox 8">
            <a:extLst>
              <a:ext uri="{FF2B5EF4-FFF2-40B4-BE49-F238E27FC236}">
                <a16:creationId xmlns:a16="http://schemas.microsoft.com/office/drawing/2014/main" id="{23B923B4-4E21-041A-29AB-BC2C30A45B7F}"/>
              </a:ext>
            </a:extLst>
          </p:cNvPr>
          <p:cNvSpPr txBox="1"/>
          <p:nvPr/>
        </p:nvSpPr>
        <p:spPr>
          <a:xfrm>
            <a:off x="9070426" y="3119089"/>
            <a:ext cx="2664385" cy="369332"/>
          </a:xfrm>
          <a:prstGeom prst="rect">
            <a:avLst/>
          </a:prstGeom>
          <a:solidFill>
            <a:srgbClr val="FEFEFE"/>
          </a:solidFill>
        </p:spPr>
        <p:txBody>
          <a:bodyPr wrap="square" rtlCol="0">
            <a:spAutoFit/>
          </a:bodyPr>
          <a:lstStyle/>
          <a:p>
            <a:pPr algn="ctr"/>
            <a:r>
              <a:rPr lang="en-150" dirty="0"/>
              <a:t>Same duration - sync</a:t>
            </a:r>
          </a:p>
        </p:txBody>
      </p:sp>
      <p:sp>
        <p:nvSpPr>
          <p:cNvPr id="14" name="TextBox 13">
            <a:extLst>
              <a:ext uri="{FF2B5EF4-FFF2-40B4-BE49-F238E27FC236}">
                <a16:creationId xmlns:a16="http://schemas.microsoft.com/office/drawing/2014/main" id="{D1ACF066-A077-6F5A-832F-A36D45E18937}"/>
              </a:ext>
            </a:extLst>
          </p:cNvPr>
          <p:cNvSpPr txBox="1"/>
          <p:nvPr/>
        </p:nvSpPr>
        <p:spPr>
          <a:xfrm>
            <a:off x="4846102" y="3119089"/>
            <a:ext cx="2664385" cy="369332"/>
          </a:xfrm>
          <a:prstGeom prst="rect">
            <a:avLst/>
          </a:prstGeom>
          <a:solidFill>
            <a:srgbClr val="FEFEFE"/>
          </a:solidFill>
        </p:spPr>
        <p:txBody>
          <a:bodyPr wrap="square" rtlCol="0">
            <a:spAutoFit/>
          </a:bodyPr>
          <a:lstStyle/>
          <a:p>
            <a:pPr algn="ctr"/>
            <a:r>
              <a:rPr lang="en-150" dirty="0"/>
              <a:t>Same duration - async</a:t>
            </a:r>
          </a:p>
        </p:txBody>
      </p:sp>
    </p:spTree>
    <p:extLst>
      <p:ext uri="{BB962C8B-B14F-4D97-AF65-F5344CB8AC3E}">
        <p14:creationId xmlns:p14="http://schemas.microsoft.com/office/powerpoint/2010/main" val="41571081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DF95329-8AB3-0F89-B526-69ED7D76AE21}"/>
              </a:ext>
            </a:extLst>
          </p:cNvPr>
          <p:cNvSpPr>
            <a:spLocks noGrp="1"/>
          </p:cNvSpPr>
          <p:nvPr>
            <p:ph type="sldNum" sz="quarter" idx="12"/>
          </p:nvPr>
        </p:nvSpPr>
        <p:spPr/>
        <p:txBody>
          <a:bodyPr/>
          <a:lstStyle/>
          <a:p>
            <a:fld id="{278CCAC8-477A-4B31-9A8A-01CBA56DB6F8}" type="slidenum">
              <a:rPr lang="en-150" smtClean="0"/>
              <a:t>35</a:t>
            </a:fld>
            <a:endParaRPr lang="en-150"/>
          </a:p>
        </p:txBody>
      </p:sp>
      <p:sp>
        <p:nvSpPr>
          <p:cNvPr id="2" name="Title 1">
            <a:extLst>
              <a:ext uri="{FF2B5EF4-FFF2-40B4-BE49-F238E27FC236}">
                <a16:creationId xmlns:a16="http://schemas.microsoft.com/office/drawing/2014/main" id="{889FD4F4-9599-B5A0-9DE7-61AB3F9D4764}"/>
              </a:ext>
            </a:extLst>
          </p:cNvPr>
          <p:cNvSpPr>
            <a:spLocks noGrp="1"/>
          </p:cNvSpPr>
          <p:nvPr>
            <p:ph type="title" idx="4294967295"/>
          </p:nvPr>
        </p:nvSpPr>
        <p:spPr>
          <a:xfrm>
            <a:off x="651933" y="2275854"/>
            <a:ext cx="2683933" cy="1588030"/>
          </a:xfrm>
        </p:spPr>
        <p:txBody>
          <a:bodyPr>
            <a:normAutofit/>
          </a:bodyPr>
          <a:lstStyle/>
          <a:p>
            <a:r>
              <a:rPr lang="en-150" dirty="0"/>
              <a:t>... With dedicated palette!</a:t>
            </a:r>
          </a:p>
        </p:txBody>
      </p:sp>
      <p:pic>
        <p:nvPicPr>
          <p:cNvPr id="5" name="Picture 4">
            <a:extLst>
              <a:ext uri="{FF2B5EF4-FFF2-40B4-BE49-F238E27FC236}">
                <a16:creationId xmlns:a16="http://schemas.microsoft.com/office/drawing/2014/main" id="{2C61DBB1-E9B0-4272-C796-9F9DBE8DCA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519" y="179204"/>
            <a:ext cx="7507281" cy="5781330"/>
          </a:xfrm>
          <a:prstGeom prst="rect">
            <a:avLst/>
          </a:prstGeom>
        </p:spPr>
      </p:pic>
    </p:spTree>
    <p:extLst>
      <p:ext uri="{BB962C8B-B14F-4D97-AF65-F5344CB8AC3E}">
        <p14:creationId xmlns:p14="http://schemas.microsoft.com/office/powerpoint/2010/main" val="2149126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8ADA-65B1-A198-F6B1-D261F776C36D}"/>
              </a:ext>
            </a:extLst>
          </p:cNvPr>
          <p:cNvSpPr>
            <a:spLocks noGrp="1"/>
          </p:cNvSpPr>
          <p:nvPr>
            <p:ph type="title"/>
          </p:nvPr>
        </p:nvSpPr>
        <p:spPr/>
        <p:txBody>
          <a:bodyPr>
            <a:normAutofit fontScale="90000"/>
          </a:bodyPr>
          <a:lstStyle/>
          <a:p>
            <a:r>
              <a:rPr lang="en-150" sz="4000"/>
              <a:t>future</a:t>
            </a:r>
            <a:r>
              <a:rPr lang="en-150"/>
              <a:t> </a:t>
            </a:r>
            <a:r>
              <a:rPr lang="en-150" sz="4000"/>
              <a:t>development</a:t>
            </a:r>
            <a:br>
              <a:rPr lang="en-150"/>
            </a:br>
            <a:endParaRPr lang="en-150"/>
          </a:p>
        </p:txBody>
      </p:sp>
      <p:sp>
        <p:nvSpPr>
          <p:cNvPr id="3" name="Content Placeholder 2">
            <a:extLst>
              <a:ext uri="{FF2B5EF4-FFF2-40B4-BE49-F238E27FC236}">
                <a16:creationId xmlns:a16="http://schemas.microsoft.com/office/drawing/2014/main" id="{107E7D09-2FB6-2BF6-FEBC-48A61991ADE8}"/>
              </a:ext>
            </a:extLst>
          </p:cNvPr>
          <p:cNvSpPr>
            <a:spLocks noGrp="1"/>
          </p:cNvSpPr>
          <p:nvPr>
            <p:ph idx="1"/>
          </p:nvPr>
        </p:nvSpPr>
        <p:spPr/>
        <p:txBody>
          <a:bodyPr>
            <a:normAutofit/>
          </a:bodyPr>
          <a:lstStyle/>
          <a:p>
            <a:r>
              <a:rPr lang="en-150" sz="2400" dirty="0"/>
              <a:t>Consolidation and extension of the Parallel Mode (periodic self-check barrier)</a:t>
            </a:r>
          </a:p>
          <a:p>
            <a:r>
              <a:rPr lang="en-150" sz="2400" dirty="0"/>
              <a:t>Extension of the system to include additional parts of the experiment</a:t>
            </a:r>
          </a:p>
          <a:p>
            <a:r>
              <a:rPr lang="en-150" sz="2400" dirty="0"/>
              <a:t>Deployment in other experiments (PSICO,  Univ. </a:t>
            </a:r>
            <a:r>
              <a:rPr lang="en-US" sz="2400" dirty="0"/>
              <a:t>O</a:t>
            </a:r>
            <a:r>
              <a:rPr lang="en-150" sz="2400" dirty="0"/>
              <a:t>f  Trento)</a:t>
            </a:r>
          </a:p>
          <a:p>
            <a:pPr marL="0" indent="0">
              <a:buNone/>
            </a:pPr>
            <a:endParaRPr lang="en-150" sz="2400" dirty="0"/>
          </a:p>
        </p:txBody>
      </p:sp>
      <p:sp>
        <p:nvSpPr>
          <p:cNvPr id="4" name="Slide Number Placeholder 3">
            <a:extLst>
              <a:ext uri="{FF2B5EF4-FFF2-40B4-BE49-F238E27FC236}">
                <a16:creationId xmlns:a16="http://schemas.microsoft.com/office/drawing/2014/main" id="{842B1B6E-F2EB-E915-0FD0-FE800FC538DF}"/>
              </a:ext>
            </a:extLst>
          </p:cNvPr>
          <p:cNvSpPr>
            <a:spLocks noGrp="1"/>
          </p:cNvSpPr>
          <p:nvPr>
            <p:ph type="sldNum" sz="quarter" idx="12"/>
          </p:nvPr>
        </p:nvSpPr>
        <p:spPr/>
        <p:txBody>
          <a:bodyPr/>
          <a:lstStyle/>
          <a:p>
            <a:fld id="{278CCAC8-477A-4B31-9A8A-01CBA56DB6F8}" type="slidenum">
              <a:rPr lang="en-150" smtClean="0"/>
              <a:t>36</a:t>
            </a:fld>
            <a:endParaRPr lang="en-150"/>
          </a:p>
        </p:txBody>
      </p:sp>
    </p:spTree>
    <p:extLst>
      <p:ext uri="{BB962C8B-B14F-4D97-AF65-F5344CB8AC3E}">
        <p14:creationId xmlns:p14="http://schemas.microsoft.com/office/powerpoint/2010/main" val="18584993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0A637-60F2-C78A-2DAB-F21035CEBD9B}"/>
              </a:ext>
            </a:extLst>
          </p:cNvPr>
          <p:cNvSpPr>
            <a:spLocks noGrp="1"/>
          </p:cNvSpPr>
          <p:nvPr>
            <p:ph type="title"/>
          </p:nvPr>
        </p:nvSpPr>
        <p:spPr/>
        <p:txBody>
          <a:bodyPr/>
          <a:lstStyle/>
          <a:p>
            <a:r>
              <a:rPr lang="en-150" dirty="0"/>
              <a:t>Criticality code</a:t>
            </a:r>
          </a:p>
        </p:txBody>
      </p:sp>
      <p:sp>
        <p:nvSpPr>
          <p:cNvPr id="3" name="Content Placeholder 2">
            <a:extLst>
              <a:ext uri="{FF2B5EF4-FFF2-40B4-BE49-F238E27FC236}">
                <a16:creationId xmlns:a16="http://schemas.microsoft.com/office/drawing/2014/main" id="{A6FC4FB4-59FF-E41C-AA3D-2A3F273B666C}"/>
              </a:ext>
            </a:extLst>
          </p:cNvPr>
          <p:cNvSpPr>
            <a:spLocks noGrp="1"/>
          </p:cNvSpPr>
          <p:nvPr>
            <p:ph idx="1"/>
          </p:nvPr>
        </p:nvSpPr>
        <p:spPr/>
        <p:txBody>
          <a:bodyPr>
            <a:normAutofit lnSpcReduction="10000"/>
          </a:bodyPr>
          <a:lstStyle/>
          <a:p>
            <a:pPr marL="0" indent="0">
              <a:buNone/>
            </a:pPr>
            <a:r>
              <a:rPr lang="en-150" sz="2400" dirty="0"/>
              <a:t>Each error is substituted with a custom defined error with associated criticality code:</a:t>
            </a:r>
          </a:p>
          <a:p>
            <a:r>
              <a:rPr lang="en-150" sz="2400" dirty="0"/>
              <a:t>0:	Continue</a:t>
            </a:r>
          </a:p>
          <a:p>
            <a:r>
              <a:rPr lang="en-150" sz="2400" dirty="0"/>
              <a:t>1:	Retry</a:t>
            </a:r>
          </a:p>
          <a:p>
            <a:r>
              <a:rPr lang="en-150" sz="2400" dirty="0"/>
              <a:t>2:	Skip</a:t>
            </a:r>
          </a:p>
          <a:p>
            <a:r>
              <a:rPr lang="en-150" sz="2400" dirty="0"/>
              <a:t>3:	Stop</a:t>
            </a:r>
          </a:p>
          <a:p>
            <a:r>
              <a:rPr lang="en-150" sz="2400" dirty="0"/>
              <a:t>4:	ABORT</a:t>
            </a:r>
          </a:p>
        </p:txBody>
      </p:sp>
      <p:sp>
        <p:nvSpPr>
          <p:cNvPr id="4" name="Slide Number Placeholder 3">
            <a:extLst>
              <a:ext uri="{FF2B5EF4-FFF2-40B4-BE49-F238E27FC236}">
                <a16:creationId xmlns:a16="http://schemas.microsoft.com/office/drawing/2014/main" id="{2E1A4C68-0E13-B214-EC03-8E978C01DEBA}"/>
              </a:ext>
            </a:extLst>
          </p:cNvPr>
          <p:cNvSpPr>
            <a:spLocks noGrp="1"/>
          </p:cNvSpPr>
          <p:nvPr>
            <p:ph type="sldNum" sz="quarter" idx="12"/>
          </p:nvPr>
        </p:nvSpPr>
        <p:spPr/>
        <p:txBody>
          <a:bodyPr/>
          <a:lstStyle/>
          <a:p>
            <a:fld id="{278CCAC8-477A-4B31-9A8A-01CBA56DB6F8}" type="slidenum">
              <a:rPr lang="en-150" smtClean="0"/>
              <a:t>37</a:t>
            </a:fld>
            <a:endParaRPr lang="en-150"/>
          </a:p>
        </p:txBody>
      </p:sp>
      <p:pic>
        <p:nvPicPr>
          <p:cNvPr id="5" name="Picture 4">
            <a:extLst>
              <a:ext uri="{FF2B5EF4-FFF2-40B4-BE49-F238E27FC236}">
                <a16:creationId xmlns:a16="http://schemas.microsoft.com/office/drawing/2014/main" id="{706AF2D9-31B8-8A4D-770C-C03984286ADD}"/>
              </a:ext>
            </a:extLst>
          </p:cNvPr>
          <p:cNvPicPr>
            <a:picLocks noChangeAspect="1"/>
          </p:cNvPicPr>
          <p:nvPr/>
        </p:nvPicPr>
        <p:blipFill rotWithShape="1">
          <a:blip r:embed="rId2">
            <a:extLst>
              <a:ext uri="{28A0092B-C50C-407E-A947-70E740481C1C}">
                <a14:useLocalDpi xmlns:a14="http://schemas.microsoft.com/office/drawing/2010/main" val="0"/>
              </a:ext>
            </a:extLst>
          </a:blip>
          <a:srcRect l="2594" t="83305" r="86603"/>
          <a:stretch/>
        </p:blipFill>
        <p:spPr>
          <a:xfrm>
            <a:off x="9081231" y="3117521"/>
            <a:ext cx="1973623" cy="2348824"/>
          </a:xfrm>
          <a:prstGeom prst="rect">
            <a:avLst/>
          </a:prstGeom>
        </p:spPr>
      </p:pic>
    </p:spTree>
    <p:extLst>
      <p:ext uri="{BB962C8B-B14F-4D97-AF65-F5344CB8AC3E}">
        <p14:creationId xmlns:p14="http://schemas.microsoft.com/office/powerpoint/2010/main" val="1655901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1B247-4C54-11C8-4713-F9B89AF21DBC}"/>
              </a:ext>
            </a:extLst>
          </p:cNvPr>
          <p:cNvSpPr>
            <a:spLocks noGrp="1"/>
          </p:cNvSpPr>
          <p:nvPr>
            <p:ph type="title"/>
          </p:nvPr>
        </p:nvSpPr>
        <p:spPr/>
        <p:txBody>
          <a:bodyPr/>
          <a:lstStyle/>
          <a:p>
            <a:r>
              <a:rPr lang="en-150"/>
              <a:t>Parallel Schedules </a:t>
            </a:r>
            <a:r>
              <a:rPr lang="en-GB"/>
              <a:t>operation</a:t>
            </a:r>
          </a:p>
        </p:txBody>
      </p:sp>
      <p:sp>
        <p:nvSpPr>
          <p:cNvPr id="3" name="Text Placeholder 2">
            <a:extLst>
              <a:ext uri="{FF2B5EF4-FFF2-40B4-BE49-F238E27FC236}">
                <a16:creationId xmlns:a16="http://schemas.microsoft.com/office/drawing/2014/main" id="{3D121FDB-7B14-A310-7249-5B9F6B5E6AD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02C2166-2A3D-3100-C340-D159EC18BE66}"/>
              </a:ext>
            </a:extLst>
          </p:cNvPr>
          <p:cNvSpPr>
            <a:spLocks noGrp="1"/>
          </p:cNvSpPr>
          <p:nvPr>
            <p:ph type="sldNum" sz="quarter" idx="12"/>
          </p:nvPr>
        </p:nvSpPr>
        <p:spPr/>
        <p:txBody>
          <a:bodyPr/>
          <a:lstStyle/>
          <a:p>
            <a:fld id="{278CCAC8-477A-4B31-9A8A-01CBA56DB6F8}" type="slidenum">
              <a:rPr lang="en-150" smtClean="0"/>
              <a:t>38</a:t>
            </a:fld>
            <a:endParaRPr lang="en-150"/>
          </a:p>
        </p:txBody>
      </p:sp>
    </p:spTree>
    <p:extLst>
      <p:ext uri="{BB962C8B-B14F-4D97-AF65-F5344CB8AC3E}">
        <p14:creationId xmlns:p14="http://schemas.microsoft.com/office/powerpoint/2010/main" val="1160142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244E4A-0C42-41B1-B5C9-7A825C7939FE}"/>
              </a:ext>
            </a:extLst>
          </p:cNvPr>
          <p:cNvSpPr/>
          <p:nvPr/>
        </p:nvSpPr>
        <p:spPr>
          <a:xfrm>
            <a:off x="3944499" y="2580597"/>
            <a:ext cx="4912612" cy="3283126"/>
          </a:xfrm>
          <a:prstGeom prst="rect">
            <a:avLst/>
          </a:prstGeom>
          <a:solidFill>
            <a:schemeClr val="accent6">
              <a:lumMod val="40000"/>
              <a:lumOff val="60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cxnSp>
        <p:nvCxnSpPr>
          <p:cNvPr id="8" name="Connector: Elbow 7">
            <a:extLst>
              <a:ext uri="{FF2B5EF4-FFF2-40B4-BE49-F238E27FC236}">
                <a16:creationId xmlns:a16="http://schemas.microsoft.com/office/drawing/2014/main" id="{66BAC159-14F7-8D60-9200-3C3CBA1CFB91}"/>
              </a:ext>
            </a:extLst>
          </p:cNvPr>
          <p:cNvCxnSpPr>
            <a:cxnSpLocks/>
            <a:stCxn id="24" idx="2"/>
            <a:endCxn id="26" idx="1"/>
          </p:cNvCxnSpPr>
          <p:nvPr/>
        </p:nvCxnSpPr>
        <p:spPr>
          <a:xfrm rot="16200000" flipH="1">
            <a:off x="4395869" y="2649157"/>
            <a:ext cx="2455271" cy="20021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A6E8DCB-7D46-9B68-2F30-0711171049D6}"/>
              </a:ext>
            </a:extLst>
          </p:cNvPr>
          <p:cNvSpPr>
            <a:spLocks noGrp="1"/>
          </p:cNvSpPr>
          <p:nvPr>
            <p:ph type="title"/>
          </p:nvPr>
        </p:nvSpPr>
        <p:spPr/>
        <p:txBody>
          <a:bodyPr>
            <a:normAutofit fontScale="90000"/>
          </a:bodyPr>
          <a:lstStyle/>
          <a:p>
            <a:r>
              <a:rPr lang="en-GB"/>
              <a:t>Problem: how to run two </a:t>
            </a:r>
            <a:r>
              <a:rPr lang="en-GB" err="1"/>
              <a:t>kaslis</a:t>
            </a:r>
            <a:r>
              <a:rPr lang="en-GB"/>
              <a:t> at once?</a:t>
            </a:r>
            <a:endParaRPr lang="en-US"/>
          </a:p>
        </p:txBody>
      </p:sp>
      <p:sp>
        <p:nvSpPr>
          <p:cNvPr id="3" name="Slide Number Placeholder 2">
            <a:extLst>
              <a:ext uri="{FF2B5EF4-FFF2-40B4-BE49-F238E27FC236}">
                <a16:creationId xmlns:a16="http://schemas.microsoft.com/office/drawing/2014/main" id="{4B699AAB-6B7C-F6FC-D561-BF21A24201E6}"/>
              </a:ext>
            </a:extLst>
          </p:cNvPr>
          <p:cNvSpPr>
            <a:spLocks noGrp="1"/>
          </p:cNvSpPr>
          <p:nvPr>
            <p:ph type="sldNum" sz="quarter" idx="12"/>
          </p:nvPr>
        </p:nvSpPr>
        <p:spPr/>
        <p:txBody>
          <a:bodyPr/>
          <a:lstStyle/>
          <a:p>
            <a:fld id="{278CCAC8-477A-4B31-9A8A-01CBA56DB6F8}" type="slidenum">
              <a:rPr lang="en-150" smtClean="0"/>
              <a:t>39</a:t>
            </a:fld>
            <a:endParaRPr lang="en-150"/>
          </a:p>
        </p:txBody>
      </p:sp>
      <p:sp>
        <p:nvSpPr>
          <p:cNvPr id="11" name="Rectangle: Rounded Corners 10">
            <a:extLst>
              <a:ext uri="{FF2B5EF4-FFF2-40B4-BE49-F238E27FC236}">
                <a16:creationId xmlns:a16="http://schemas.microsoft.com/office/drawing/2014/main" id="{5C7B0515-0E28-A50B-E2CA-6BD0109C2013}"/>
              </a:ext>
            </a:extLst>
          </p:cNvPr>
          <p:cNvSpPr/>
          <p:nvPr/>
        </p:nvSpPr>
        <p:spPr>
          <a:xfrm>
            <a:off x="923999" y="1677297"/>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Scheduler</a:t>
            </a:r>
            <a:endParaRPr lang="en-US"/>
          </a:p>
        </p:txBody>
      </p:sp>
      <p:sp>
        <p:nvSpPr>
          <p:cNvPr id="14" name="Rectangle: Rounded Corners 13">
            <a:extLst>
              <a:ext uri="{FF2B5EF4-FFF2-40B4-BE49-F238E27FC236}">
                <a16:creationId xmlns:a16="http://schemas.microsoft.com/office/drawing/2014/main" id="{661A23CE-9BFD-F5AD-0801-5F199C0A9304}"/>
              </a:ext>
            </a:extLst>
          </p:cNvPr>
          <p:cNvSpPr/>
          <p:nvPr/>
        </p:nvSpPr>
        <p:spPr>
          <a:xfrm>
            <a:off x="6624566" y="2713134"/>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1 Wrapper</a:t>
            </a:r>
            <a:endParaRPr lang="en-US" sz="2000" dirty="0"/>
          </a:p>
        </p:txBody>
      </p:sp>
      <p:sp>
        <p:nvSpPr>
          <p:cNvPr id="16" name="Rectangle 15">
            <a:extLst>
              <a:ext uri="{FF2B5EF4-FFF2-40B4-BE49-F238E27FC236}">
                <a16:creationId xmlns:a16="http://schemas.microsoft.com/office/drawing/2014/main" id="{8FFC55B5-A94B-6D67-DB00-7D3768C88F0A}"/>
              </a:ext>
            </a:extLst>
          </p:cNvPr>
          <p:cNvSpPr/>
          <p:nvPr/>
        </p:nvSpPr>
        <p:spPr>
          <a:xfrm>
            <a:off x="9761051" y="360900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2</a:t>
            </a:r>
            <a:endParaRPr lang="en-US" sz="2000" dirty="0"/>
          </a:p>
        </p:txBody>
      </p:sp>
      <p:sp>
        <p:nvSpPr>
          <p:cNvPr id="18" name="Rectangle 17">
            <a:extLst>
              <a:ext uri="{FF2B5EF4-FFF2-40B4-BE49-F238E27FC236}">
                <a16:creationId xmlns:a16="http://schemas.microsoft.com/office/drawing/2014/main" id="{D0157507-E645-A8A4-204B-3590852A7468}"/>
              </a:ext>
            </a:extLst>
          </p:cNvPr>
          <p:cNvSpPr/>
          <p:nvPr/>
        </p:nvSpPr>
        <p:spPr>
          <a:xfrm>
            <a:off x="9761051" y="271265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1</a:t>
            </a:r>
            <a:endParaRPr lang="en-US" sz="2000" dirty="0"/>
          </a:p>
        </p:txBody>
      </p:sp>
      <p:cxnSp>
        <p:nvCxnSpPr>
          <p:cNvPr id="20" name="Straight Connector 19">
            <a:extLst>
              <a:ext uri="{FF2B5EF4-FFF2-40B4-BE49-F238E27FC236}">
                <a16:creationId xmlns:a16="http://schemas.microsoft.com/office/drawing/2014/main" id="{AF6BD6F2-4065-E8F5-A551-8F3920A45402}"/>
              </a:ext>
            </a:extLst>
          </p:cNvPr>
          <p:cNvCxnSpPr>
            <a:cxnSpLocks/>
          </p:cNvCxnSpPr>
          <p:nvPr/>
        </p:nvCxnSpPr>
        <p:spPr>
          <a:xfrm>
            <a:off x="9295159" y="2539398"/>
            <a:ext cx="0" cy="30175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CD5DDDCA-D2AB-6C59-BD39-141CBD255858}"/>
              </a:ext>
            </a:extLst>
          </p:cNvPr>
          <p:cNvSpPr/>
          <p:nvPr/>
        </p:nvSpPr>
        <p:spPr>
          <a:xfrm>
            <a:off x="3634891" y="1672775"/>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Monkey</a:t>
            </a:r>
            <a:endParaRPr lang="en-US"/>
          </a:p>
        </p:txBody>
      </p:sp>
      <p:cxnSp>
        <p:nvCxnSpPr>
          <p:cNvPr id="25" name="Straight Connector 24">
            <a:extLst>
              <a:ext uri="{FF2B5EF4-FFF2-40B4-BE49-F238E27FC236}">
                <a16:creationId xmlns:a16="http://schemas.microsoft.com/office/drawing/2014/main" id="{03FCAC6B-7537-90B2-B5EF-8382A9308380}"/>
              </a:ext>
            </a:extLst>
          </p:cNvPr>
          <p:cNvCxnSpPr>
            <a:cxnSpLocks/>
          </p:cNvCxnSpPr>
          <p:nvPr/>
        </p:nvCxnSpPr>
        <p:spPr>
          <a:xfrm>
            <a:off x="362524" y="2539398"/>
            <a:ext cx="8970264" cy="0"/>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55209CD0-362B-FB05-5DB7-50C3535399E1}"/>
              </a:ext>
            </a:extLst>
          </p:cNvPr>
          <p:cNvSpPr/>
          <p:nvPr/>
        </p:nvSpPr>
        <p:spPr>
          <a:xfrm>
            <a:off x="6624565" y="4502950"/>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3 Wrapper</a:t>
            </a:r>
            <a:endParaRPr lang="en-US" sz="2000" dirty="0"/>
          </a:p>
        </p:txBody>
      </p:sp>
      <p:sp>
        <p:nvSpPr>
          <p:cNvPr id="27" name="Rectangle: Rounded Corners 26">
            <a:extLst>
              <a:ext uri="{FF2B5EF4-FFF2-40B4-BE49-F238E27FC236}">
                <a16:creationId xmlns:a16="http://schemas.microsoft.com/office/drawing/2014/main" id="{45CDCDA8-7CA9-24F4-0783-CF65BCEDAF71}"/>
              </a:ext>
            </a:extLst>
          </p:cNvPr>
          <p:cNvSpPr/>
          <p:nvPr/>
        </p:nvSpPr>
        <p:spPr>
          <a:xfrm>
            <a:off x="6624566" y="3611654"/>
            <a:ext cx="197510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2 Wrapper</a:t>
            </a:r>
            <a:endParaRPr lang="en-US" sz="2000" dirty="0"/>
          </a:p>
        </p:txBody>
      </p:sp>
      <p:sp>
        <p:nvSpPr>
          <p:cNvPr id="28" name="Rectangle 27">
            <a:extLst>
              <a:ext uri="{FF2B5EF4-FFF2-40B4-BE49-F238E27FC236}">
                <a16:creationId xmlns:a16="http://schemas.microsoft.com/office/drawing/2014/main" id="{1C1D48DE-6509-4438-8032-989BED05AFA6}"/>
              </a:ext>
            </a:extLst>
          </p:cNvPr>
          <p:cNvSpPr/>
          <p:nvPr/>
        </p:nvSpPr>
        <p:spPr>
          <a:xfrm>
            <a:off x="9761051" y="4505358"/>
            <a:ext cx="1889756"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3</a:t>
            </a:r>
            <a:endParaRPr lang="en-US" sz="2000" dirty="0"/>
          </a:p>
        </p:txBody>
      </p:sp>
      <p:sp>
        <p:nvSpPr>
          <p:cNvPr id="36" name="TextBox 20">
            <a:extLst>
              <a:ext uri="{FF2B5EF4-FFF2-40B4-BE49-F238E27FC236}">
                <a16:creationId xmlns:a16="http://schemas.microsoft.com/office/drawing/2014/main" id="{AC9772B1-A9EA-63C0-3731-C0EF38DE9A9D}"/>
              </a:ext>
            </a:extLst>
          </p:cNvPr>
          <p:cNvSpPr txBox="1"/>
          <p:nvPr/>
        </p:nvSpPr>
        <p:spPr>
          <a:xfrm>
            <a:off x="4495583" y="5404249"/>
            <a:ext cx="4257963"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Dynamically spawned as schedule requires</a:t>
            </a:r>
            <a:endParaRPr lang="en-US"/>
          </a:p>
        </p:txBody>
      </p:sp>
      <p:cxnSp>
        <p:nvCxnSpPr>
          <p:cNvPr id="37" name="Straight Arrow Connector 36">
            <a:extLst>
              <a:ext uri="{FF2B5EF4-FFF2-40B4-BE49-F238E27FC236}">
                <a16:creationId xmlns:a16="http://schemas.microsoft.com/office/drawing/2014/main" id="{C3936786-B07B-242F-20AB-E10BC89E10D4}"/>
              </a:ext>
            </a:extLst>
          </p:cNvPr>
          <p:cNvCxnSpPr>
            <a:cxnSpLocks/>
            <a:stCxn id="11" idx="3"/>
            <a:endCxn id="24" idx="1"/>
          </p:cNvCxnSpPr>
          <p:nvPr/>
        </p:nvCxnSpPr>
        <p:spPr>
          <a:xfrm flipV="1">
            <a:off x="2871671" y="2047679"/>
            <a:ext cx="763220" cy="452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Connector: Elbow 6">
            <a:extLst>
              <a:ext uri="{FF2B5EF4-FFF2-40B4-BE49-F238E27FC236}">
                <a16:creationId xmlns:a16="http://schemas.microsoft.com/office/drawing/2014/main" id="{23844C14-DA44-68A4-D646-02F0AE4F4048}"/>
              </a:ext>
            </a:extLst>
          </p:cNvPr>
          <p:cNvCxnSpPr>
            <a:cxnSpLocks/>
            <a:stCxn id="24" idx="2"/>
            <a:endCxn id="27" idx="1"/>
          </p:cNvCxnSpPr>
          <p:nvPr/>
        </p:nvCxnSpPr>
        <p:spPr>
          <a:xfrm rot="16200000" flipH="1">
            <a:off x="4841517" y="2203508"/>
            <a:ext cx="1563975" cy="20021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F44F5E6-F40A-F412-BC89-E29D9BD6C8A9}"/>
              </a:ext>
            </a:extLst>
          </p:cNvPr>
          <p:cNvCxnSpPr>
            <a:stCxn id="14" idx="3"/>
            <a:endCxn id="18" idx="1"/>
          </p:cNvCxnSpPr>
          <p:nvPr/>
        </p:nvCxnSpPr>
        <p:spPr>
          <a:xfrm flipV="1">
            <a:off x="8599669" y="3087562"/>
            <a:ext cx="1161382" cy="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F71CCE2-DC06-3173-64E7-594FD577E8FB}"/>
              </a:ext>
            </a:extLst>
          </p:cNvPr>
          <p:cNvCxnSpPr>
            <a:stCxn id="27" idx="3"/>
            <a:endCxn id="16" idx="1"/>
          </p:cNvCxnSpPr>
          <p:nvPr/>
        </p:nvCxnSpPr>
        <p:spPr>
          <a:xfrm flipV="1">
            <a:off x="8599668" y="3983912"/>
            <a:ext cx="1161383" cy="2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41CC859-5A61-618D-47F5-8F7B205E8FBB}"/>
              </a:ext>
            </a:extLst>
          </p:cNvPr>
          <p:cNvCxnSpPr>
            <a:stCxn id="26" idx="3"/>
            <a:endCxn id="28" idx="1"/>
          </p:cNvCxnSpPr>
          <p:nvPr/>
        </p:nvCxnSpPr>
        <p:spPr>
          <a:xfrm>
            <a:off x="8599668" y="4877854"/>
            <a:ext cx="1161383" cy="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8C17558E-F8A8-2999-287A-FFDEF736722F}"/>
              </a:ext>
            </a:extLst>
          </p:cNvPr>
          <p:cNvCxnSpPr>
            <a:cxnSpLocks/>
            <a:stCxn id="28" idx="3"/>
            <a:endCxn id="24" idx="3"/>
          </p:cNvCxnSpPr>
          <p:nvPr/>
        </p:nvCxnSpPr>
        <p:spPr>
          <a:xfrm flipH="1" flipV="1">
            <a:off x="5609995" y="2047679"/>
            <a:ext cx="6040812" cy="2832583"/>
          </a:xfrm>
          <a:prstGeom prst="bentConnector3">
            <a:avLst>
              <a:gd name="adj1" fmla="val -378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0FE75C8C-10E2-4203-381F-63210EBC1577}"/>
              </a:ext>
            </a:extLst>
          </p:cNvPr>
          <p:cNvCxnSpPr>
            <a:cxnSpLocks/>
            <a:stCxn id="16" idx="3"/>
            <a:endCxn id="24" idx="3"/>
          </p:cNvCxnSpPr>
          <p:nvPr/>
        </p:nvCxnSpPr>
        <p:spPr>
          <a:xfrm flipH="1" flipV="1">
            <a:off x="5609995" y="2047679"/>
            <a:ext cx="6040814" cy="1936233"/>
          </a:xfrm>
          <a:prstGeom prst="bentConnector3">
            <a:avLst>
              <a:gd name="adj1" fmla="val -378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46587817-8CD7-10D5-298C-CB1E0D073174}"/>
              </a:ext>
            </a:extLst>
          </p:cNvPr>
          <p:cNvCxnSpPr>
            <a:cxnSpLocks/>
            <a:stCxn id="18" idx="3"/>
            <a:endCxn id="24" idx="3"/>
          </p:cNvCxnSpPr>
          <p:nvPr/>
        </p:nvCxnSpPr>
        <p:spPr>
          <a:xfrm flipH="1" flipV="1">
            <a:off x="5609995" y="2047679"/>
            <a:ext cx="6040814" cy="1039883"/>
          </a:xfrm>
          <a:prstGeom prst="bentConnector3">
            <a:avLst>
              <a:gd name="adj1" fmla="val -378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8788F3F6-09FF-64AF-A796-A78EBC9F3A49}"/>
              </a:ext>
            </a:extLst>
          </p:cNvPr>
          <p:cNvCxnSpPr>
            <a:stCxn id="24" idx="2"/>
            <a:endCxn id="14" idx="1"/>
          </p:cNvCxnSpPr>
          <p:nvPr/>
        </p:nvCxnSpPr>
        <p:spPr>
          <a:xfrm rot="16200000" flipH="1">
            <a:off x="5290777" y="1754248"/>
            <a:ext cx="665455" cy="20021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2F6FC8D-836D-0903-ACC5-70F26B8B6887}"/>
              </a:ext>
            </a:extLst>
          </p:cNvPr>
          <p:cNvSpPr txBox="1"/>
          <p:nvPr/>
        </p:nvSpPr>
        <p:spPr>
          <a:xfrm>
            <a:off x="362524" y="2712657"/>
            <a:ext cx="3581973" cy="2677656"/>
          </a:xfrm>
          <a:prstGeom prst="rect">
            <a:avLst/>
          </a:prstGeom>
          <a:noFill/>
        </p:spPr>
        <p:txBody>
          <a:bodyPr wrap="square" rtlCol="0">
            <a:spAutoFit/>
          </a:bodyPr>
          <a:lstStyle/>
          <a:p>
            <a:pPr marL="285750" indent="-285750">
              <a:buFont typeface="Arial" panose="020B0604020202020204" pitchFamily="34" charset="0"/>
              <a:buChar char="•"/>
            </a:pPr>
            <a:r>
              <a:rPr lang="en-GB" sz="2400"/>
              <a:t>Monkey communication with a single </a:t>
            </a:r>
            <a:r>
              <a:rPr lang="en-GB" sz="2400" err="1"/>
              <a:t>Kasli</a:t>
            </a:r>
            <a:r>
              <a:rPr lang="en-GB" sz="2400"/>
              <a:t> is complicated</a:t>
            </a:r>
          </a:p>
          <a:p>
            <a:pPr marL="285750" indent="-285750">
              <a:buFont typeface="Arial" panose="020B0604020202020204" pitchFamily="34" charset="0"/>
              <a:buChar char="•"/>
            </a:pPr>
            <a:r>
              <a:rPr lang="en-US" sz="2400"/>
              <a:t>Adding more complexity to the Monkey may slow down the system (need for speed)</a:t>
            </a:r>
          </a:p>
        </p:txBody>
      </p:sp>
      <p:sp>
        <p:nvSpPr>
          <p:cNvPr id="4" name="TextBox 3">
            <a:extLst>
              <a:ext uri="{FF2B5EF4-FFF2-40B4-BE49-F238E27FC236}">
                <a16:creationId xmlns:a16="http://schemas.microsoft.com/office/drawing/2014/main" id="{102244F9-51AE-9D85-19F9-07DDBDB3D5CA}"/>
              </a:ext>
            </a:extLst>
          </p:cNvPr>
          <p:cNvSpPr txBox="1"/>
          <p:nvPr/>
        </p:nvSpPr>
        <p:spPr>
          <a:xfrm>
            <a:off x="10329484" y="2270390"/>
            <a:ext cx="685799" cy="369332"/>
          </a:xfrm>
          <a:prstGeom prst="rect">
            <a:avLst/>
          </a:prstGeom>
          <a:noFill/>
        </p:spPr>
        <p:txBody>
          <a:bodyPr wrap="square" rtlCol="0">
            <a:spAutoFit/>
          </a:bodyPr>
          <a:lstStyle/>
          <a:p>
            <a:pPr algn="ctr"/>
            <a:r>
              <a:rPr lang="en-150" dirty="0"/>
              <a:t>HW</a:t>
            </a:r>
          </a:p>
        </p:txBody>
      </p:sp>
    </p:spTree>
    <p:extLst>
      <p:ext uri="{BB962C8B-B14F-4D97-AF65-F5344CB8AC3E}">
        <p14:creationId xmlns:p14="http://schemas.microsoft.com/office/powerpoint/2010/main" val="1604141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FEBAA-E89F-4967-B2B8-FA276F2E4ED2}"/>
              </a:ext>
            </a:extLst>
          </p:cNvPr>
          <p:cNvSpPr>
            <a:spLocks noGrp="1"/>
          </p:cNvSpPr>
          <p:nvPr>
            <p:ph type="title"/>
          </p:nvPr>
        </p:nvSpPr>
        <p:spPr/>
        <p:txBody>
          <a:bodyPr>
            <a:normAutofit/>
          </a:bodyPr>
          <a:lstStyle/>
          <a:p>
            <a:r>
              <a:rPr lang="en-US" dirty="0"/>
              <a:t>W</a:t>
            </a:r>
            <a:r>
              <a:rPr lang="en-150" dirty="0" err="1"/>
              <a:t>hy</a:t>
            </a:r>
            <a:r>
              <a:rPr lang="en-150" dirty="0"/>
              <a:t> autonomous?</a:t>
            </a:r>
          </a:p>
        </p:txBody>
      </p:sp>
      <p:sp>
        <p:nvSpPr>
          <p:cNvPr id="4" name="TextBox 3">
            <a:extLst>
              <a:ext uri="{FF2B5EF4-FFF2-40B4-BE49-F238E27FC236}">
                <a16:creationId xmlns:a16="http://schemas.microsoft.com/office/drawing/2014/main" id="{47E601E7-3BC0-4952-BFB7-658A5E990F8C}"/>
              </a:ext>
            </a:extLst>
          </p:cNvPr>
          <p:cNvSpPr txBox="1"/>
          <p:nvPr/>
        </p:nvSpPr>
        <p:spPr>
          <a:xfrm>
            <a:off x="1522810" y="2392979"/>
            <a:ext cx="523254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2800" b="0" i="0" u="none" strike="noStrike" kern="1200" cap="none" spc="0" normalizeH="0" baseline="0" noProof="0">
                <a:ln>
                  <a:noFill/>
                </a:ln>
                <a:effectLst/>
                <a:uLnTx/>
                <a:uFillTx/>
                <a:latin typeface="Gill Sans MT" panose="020B0502020104020203" pitchFamily="34" charset="0"/>
                <a:ea typeface="+mn-ea"/>
                <a:cs typeface="+mn-cs"/>
              </a:rPr>
              <a:t>ELENA works 24/7 </a:t>
            </a:r>
            <a:r>
              <a:rPr kumimoji="0" lang="en-150" sz="2800" b="0" i="0" u="none" strike="noStrike" kern="1200" cap="none" spc="0" normalizeH="0" baseline="0" noProof="0">
                <a:ln>
                  <a:noFill/>
                </a:ln>
                <a:effectLst/>
                <a:uLnTx/>
                <a:uFillTx/>
                <a:latin typeface="Corbel"/>
                <a:ea typeface="+mn-ea"/>
                <a:cs typeface="+mn-cs"/>
              </a:rPr>
              <a:t>😱</a:t>
            </a:r>
            <a:endParaRPr kumimoji="0" lang="en-150" sz="2800" b="0" i="0" u="none" strike="noStrike" kern="1200" cap="none" spc="0" normalizeH="0" baseline="0" noProof="0">
              <a:ln>
                <a:noFill/>
              </a:ln>
              <a:effectLst/>
              <a:uLnTx/>
              <a:uFillTx/>
              <a:latin typeface="Gill Sans MT" panose="020B0502020104020203" pitchFamily="34" charset="0"/>
              <a:ea typeface="+mn-ea"/>
              <a:cs typeface="+mn-cs"/>
            </a:endParaRPr>
          </a:p>
        </p:txBody>
      </p:sp>
      <p:sp>
        <p:nvSpPr>
          <p:cNvPr id="5" name="TextBox 4">
            <a:extLst>
              <a:ext uri="{FF2B5EF4-FFF2-40B4-BE49-F238E27FC236}">
                <a16:creationId xmlns:a16="http://schemas.microsoft.com/office/drawing/2014/main" id="{D1F9660A-86FF-4692-B709-25434B832897}"/>
              </a:ext>
            </a:extLst>
          </p:cNvPr>
          <p:cNvSpPr txBox="1"/>
          <p:nvPr/>
        </p:nvSpPr>
        <p:spPr>
          <a:xfrm>
            <a:off x="1522810" y="3630318"/>
            <a:ext cx="65447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2800" b="0" i="0" u="none" strike="noStrike" kern="1200" cap="none" spc="0" normalizeH="0" baseline="0" noProof="0">
                <a:ln>
                  <a:noFill/>
                </a:ln>
                <a:effectLst/>
                <a:uLnTx/>
                <a:uFillTx/>
                <a:latin typeface="Gill Sans MT" panose="020B0502020104020203" pitchFamily="34" charset="0"/>
                <a:ea typeface="+mn-ea"/>
                <a:cs typeface="+mn-cs"/>
              </a:rPr>
              <a:t>Unmanned system</a:t>
            </a:r>
          </a:p>
        </p:txBody>
      </p:sp>
      <p:sp>
        <p:nvSpPr>
          <p:cNvPr id="7" name="TextBox 6">
            <a:extLst>
              <a:ext uri="{FF2B5EF4-FFF2-40B4-BE49-F238E27FC236}">
                <a16:creationId xmlns:a16="http://schemas.microsoft.com/office/drawing/2014/main" id="{B95FDF02-6550-4688-8692-1455E55A72DD}"/>
              </a:ext>
            </a:extLst>
          </p:cNvPr>
          <p:cNvSpPr txBox="1"/>
          <p:nvPr/>
        </p:nvSpPr>
        <p:spPr>
          <a:xfrm>
            <a:off x="7138416" y="2392979"/>
            <a:ext cx="441045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2800" b="0" i="0" u="none" strike="noStrike" kern="1200" cap="none" spc="0" normalizeH="0" baseline="0" noProof="0">
                <a:ln>
                  <a:noFill/>
                </a:ln>
                <a:effectLst/>
                <a:uLnTx/>
                <a:uFillTx/>
                <a:latin typeface="Gill Sans MT" panose="020B0502020104020203" pitchFamily="34" charset="0"/>
                <a:ea typeface="+mn-ea"/>
                <a:cs typeface="+mn-cs"/>
              </a:rPr>
              <a:t>More beamtime</a:t>
            </a:r>
          </a:p>
        </p:txBody>
      </p:sp>
      <p:sp>
        <p:nvSpPr>
          <p:cNvPr id="8" name="TextBox 7">
            <a:extLst>
              <a:ext uri="{FF2B5EF4-FFF2-40B4-BE49-F238E27FC236}">
                <a16:creationId xmlns:a16="http://schemas.microsoft.com/office/drawing/2014/main" id="{C3EF1188-DAEF-47EF-A5DA-F1F801E8536D}"/>
              </a:ext>
            </a:extLst>
          </p:cNvPr>
          <p:cNvSpPr txBox="1"/>
          <p:nvPr/>
        </p:nvSpPr>
        <p:spPr>
          <a:xfrm>
            <a:off x="7138416" y="3630318"/>
            <a:ext cx="441045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2800" b="0" i="0" u="none" strike="noStrike" kern="1200" cap="none" spc="0" normalizeH="0" baseline="0" noProof="0">
                <a:ln>
                  <a:noFill/>
                </a:ln>
                <a:effectLst/>
                <a:uLnTx/>
                <a:uFillTx/>
                <a:latin typeface="Gill Sans MT" panose="020B0502020104020203" pitchFamily="34" charset="0"/>
                <a:ea typeface="+mn-ea"/>
                <a:cs typeface="+mn-cs"/>
              </a:rPr>
              <a:t>Less shifters workload</a:t>
            </a:r>
          </a:p>
        </p:txBody>
      </p:sp>
      <p:sp>
        <p:nvSpPr>
          <p:cNvPr id="9" name="TextBox 8">
            <a:extLst>
              <a:ext uri="{FF2B5EF4-FFF2-40B4-BE49-F238E27FC236}">
                <a16:creationId xmlns:a16="http://schemas.microsoft.com/office/drawing/2014/main" id="{6808801A-02E7-41C4-880A-8EFB80CDB818}"/>
              </a:ext>
            </a:extLst>
          </p:cNvPr>
          <p:cNvSpPr txBox="1"/>
          <p:nvPr/>
        </p:nvSpPr>
        <p:spPr>
          <a:xfrm>
            <a:off x="7138416" y="4867657"/>
            <a:ext cx="4410456"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2800" b="0" i="0" u="none" strike="noStrike" kern="1200" cap="none" spc="0" normalizeH="0" baseline="0" noProof="0">
                <a:ln>
                  <a:noFill/>
                </a:ln>
                <a:effectLst/>
                <a:uLnTx/>
                <a:uFillTx/>
                <a:latin typeface="Gill Sans MT" panose="020B0502020104020203" pitchFamily="34" charset="0"/>
                <a:ea typeface="+mn-ea"/>
                <a:cs typeface="+mn-cs"/>
              </a:rPr>
              <a:t>More time for data analyses &amp; physics </a:t>
            </a:r>
            <a:r>
              <a:rPr kumimoji="0" lang="en-150" sz="2800" b="0" i="0" u="none" strike="noStrike" kern="1200" cap="none" spc="0" normalizeH="0" baseline="0" noProof="0">
                <a:ln>
                  <a:noFill/>
                </a:ln>
                <a:effectLst/>
                <a:uLnTx/>
                <a:uFillTx/>
                <a:latin typeface="Corbel"/>
                <a:ea typeface="+mn-ea"/>
                <a:cs typeface="+mn-cs"/>
              </a:rPr>
              <a:t>🚀</a:t>
            </a:r>
            <a:endParaRPr kumimoji="0" lang="en-150" sz="2800" b="0" i="0" u="none" strike="noStrike" kern="1200" cap="none" spc="0" normalizeH="0" baseline="0" noProof="0">
              <a:ln>
                <a:noFill/>
              </a:ln>
              <a:effectLst/>
              <a:uLnTx/>
              <a:uFillTx/>
              <a:latin typeface="Gill Sans MT" panose="020B0502020104020203" pitchFamily="34" charset="0"/>
              <a:ea typeface="+mn-ea"/>
              <a:cs typeface="+mn-cs"/>
            </a:endParaRPr>
          </a:p>
        </p:txBody>
      </p:sp>
      <p:sp>
        <p:nvSpPr>
          <p:cNvPr id="11" name="Arrow: Down 10">
            <a:extLst>
              <a:ext uri="{FF2B5EF4-FFF2-40B4-BE49-F238E27FC236}">
                <a16:creationId xmlns:a16="http://schemas.microsoft.com/office/drawing/2014/main" id="{3DFEC928-9CA8-414E-9AA0-CAA3484CF046}"/>
              </a:ext>
            </a:extLst>
          </p:cNvPr>
          <p:cNvSpPr/>
          <p:nvPr/>
        </p:nvSpPr>
        <p:spPr>
          <a:xfrm>
            <a:off x="3145536" y="2916199"/>
            <a:ext cx="301752" cy="714119"/>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150" sz="1800" b="0" i="0" u="none" strike="noStrike" kern="1200" cap="none" spc="0" normalizeH="0" baseline="0" noProof="0">
              <a:ln>
                <a:noFill/>
              </a:ln>
              <a:solidFill>
                <a:prstClr val="white"/>
              </a:solidFill>
              <a:effectLst/>
              <a:uLnTx/>
              <a:uFillTx/>
              <a:latin typeface="Corbel"/>
              <a:ea typeface="+mn-ea"/>
              <a:cs typeface="+mn-cs"/>
            </a:endParaRPr>
          </a:p>
        </p:txBody>
      </p:sp>
      <p:sp>
        <p:nvSpPr>
          <p:cNvPr id="12" name="Arrow: Down 11">
            <a:extLst>
              <a:ext uri="{FF2B5EF4-FFF2-40B4-BE49-F238E27FC236}">
                <a16:creationId xmlns:a16="http://schemas.microsoft.com/office/drawing/2014/main" id="{313FAF7A-95E7-4B01-ADA5-0A8C4D7AFF13}"/>
              </a:ext>
            </a:extLst>
          </p:cNvPr>
          <p:cNvSpPr/>
          <p:nvPr/>
        </p:nvSpPr>
        <p:spPr>
          <a:xfrm rot="14557036">
            <a:off x="5843292" y="2046789"/>
            <a:ext cx="301752" cy="248808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150" sz="1800" b="0" i="0" u="none" strike="noStrike" kern="1200" cap="none" spc="0" normalizeH="0" baseline="0" noProof="0">
              <a:ln>
                <a:noFill/>
              </a:ln>
              <a:solidFill>
                <a:prstClr val="white"/>
              </a:solidFill>
              <a:effectLst/>
              <a:uLnTx/>
              <a:uFillTx/>
              <a:latin typeface="Corbel"/>
              <a:ea typeface="+mn-ea"/>
              <a:cs typeface="+mn-cs"/>
            </a:endParaRPr>
          </a:p>
        </p:txBody>
      </p:sp>
      <p:sp>
        <p:nvSpPr>
          <p:cNvPr id="13" name="Arrow: Down 12">
            <a:extLst>
              <a:ext uri="{FF2B5EF4-FFF2-40B4-BE49-F238E27FC236}">
                <a16:creationId xmlns:a16="http://schemas.microsoft.com/office/drawing/2014/main" id="{629C974D-65BC-4877-8111-A713F2FFCC6A}"/>
              </a:ext>
            </a:extLst>
          </p:cNvPr>
          <p:cNvSpPr/>
          <p:nvPr/>
        </p:nvSpPr>
        <p:spPr>
          <a:xfrm rot="16200000">
            <a:off x="5843292" y="2820838"/>
            <a:ext cx="301752" cy="215664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150" sz="1800" b="0" i="0" u="none" strike="noStrike" kern="1200" cap="none" spc="0" normalizeH="0" baseline="0" noProof="0">
              <a:ln>
                <a:noFill/>
              </a:ln>
              <a:solidFill>
                <a:prstClr val="white"/>
              </a:solidFill>
              <a:effectLst/>
              <a:uLnTx/>
              <a:uFillTx/>
              <a:latin typeface="Corbel"/>
              <a:ea typeface="+mn-ea"/>
              <a:cs typeface="+mn-cs"/>
            </a:endParaRPr>
          </a:p>
        </p:txBody>
      </p:sp>
      <p:sp>
        <p:nvSpPr>
          <p:cNvPr id="15" name="Arrow: Down 14">
            <a:extLst>
              <a:ext uri="{FF2B5EF4-FFF2-40B4-BE49-F238E27FC236}">
                <a16:creationId xmlns:a16="http://schemas.microsoft.com/office/drawing/2014/main" id="{F037205B-1442-484B-BA79-033C984C2318}"/>
              </a:ext>
            </a:extLst>
          </p:cNvPr>
          <p:cNvSpPr/>
          <p:nvPr/>
        </p:nvSpPr>
        <p:spPr>
          <a:xfrm>
            <a:off x="8802624" y="4153538"/>
            <a:ext cx="301752" cy="71411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150" sz="1800" b="0" i="0" u="none" strike="noStrike" kern="1200" cap="none" spc="0" normalizeH="0" baseline="0" noProof="0">
              <a:ln>
                <a:noFill/>
              </a:ln>
              <a:solidFill>
                <a:prstClr val="white"/>
              </a:solidFill>
              <a:effectLst/>
              <a:uLnTx/>
              <a:uFillTx/>
              <a:latin typeface="Corbel"/>
              <a:ea typeface="+mn-ea"/>
              <a:cs typeface="+mn-cs"/>
            </a:endParaRPr>
          </a:p>
        </p:txBody>
      </p:sp>
    </p:spTree>
    <p:extLst>
      <p:ext uri="{BB962C8B-B14F-4D97-AF65-F5344CB8AC3E}">
        <p14:creationId xmlns:p14="http://schemas.microsoft.com/office/powerpoint/2010/main" val="3767527448"/>
      </p:ext>
    </p:extLst>
  </p:cSld>
  <p:clrMapOvr>
    <a:masterClrMapping/>
  </p:clrMapOvr>
  <mc:AlternateContent xmlns:mc="http://schemas.openxmlformats.org/markup-compatibility/2006">
    <mc:Choice xmlns:p14="http://schemas.microsoft.com/office/powerpoint/2010/main" Requires="p14">
      <p:transition spd="slow" p14:dur="2000" advTm="45177"/>
    </mc:Choice>
    <mc:Fallback>
      <p:transition spd="slow" advTm="45177"/>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244E4A-0C42-41B1-B5C9-7A825C7939FE}"/>
              </a:ext>
            </a:extLst>
          </p:cNvPr>
          <p:cNvSpPr/>
          <p:nvPr/>
        </p:nvSpPr>
        <p:spPr>
          <a:xfrm>
            <a:off x="3944499" y="2580597"/>
            <a:ext cx="4912612" cy="3283126"/>
          </a:xfrm>
          <a:prstGeom prst="rect">
            <a:avLst/>
          </a:prstGeom>
          <a:solidFill>
            <a:schemeClr val="accent6">
              <a:lumMod val="40000"/>
              <a:lumOff val="60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cxnSp>
        <p:nvCxnSpPr>
          <p:cNvPr id="8" name="Connector: Elbow 7">
            <a:extLst>
              <a:ext uri="{FF2B5EF4-FFF2-40B4-BE49-F238E27FC236}">
                <a16:creationId xmlns:a16="http://schemas.microsoft.com/office/drawing/2014/main" id="{66BAC159-14F7-8D60-9200-3C3CBA1CFB91}"/>
              </a:ext>
            </a:extLst>
          </p:cNvPr>
          <p:cNvCxnSpPr>
            <a:cxnSpLocks/>
            <a:stCxn id="24" idx="3"/>
            <a:endCxn id="26" idx="1"/>
          </p:cNvCxnSpPr>
          <p:nvPr/>
        </p:nvCxnSpPr>
        <p:spPr>
          <a:xfrm>
            <a:off x="6110751" y="3088038"/>
            <a:ext cx="513814" cy="178981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A6E8DCB-7D46-9B68-2F30-0711171049D6}"/>
              </a:ext>
            </a:extLst>
          </p:cNvPr>
          <p:cNvSpPr>
            <a:spLocks noGrp="1"/>
          </p:cNvSpPr>
          <p:nvPr>
            <p:ph type="title"/>
          </p:nvPr>
        </p:nvSpPr>
        <p:spPr/>
        <p:txBody>
          <a:bodyPr/>
          <a:lstStyle/>
          <a:p>
            <a:r>
              <a:rPr lang="en-GB"/>
              <a:t>SOLUTION – Introducing the tamer</a:t>
            </a:r>
            <a:endParaRPr lang="en-US"/>
          </a:p>
        </p:txBody>
      </p:sp>
      <p:sp>
        <p:nvSpPr>
          <p:cNvPr id="3" name="Slide Number Placeholder 2">
            <a:extLst>
              <a:ext uri="{FF2B5EF4-FFF2-40B4-BE49-F238E27FC236}">
                <a16:creationId xmlns:a16="http://schemas.microsoft.com/office/drawing/2014/main" id="{4B699AAB-6B7C-F6FC-D561-BF21A24201E6}"/>
              </a:ext>
            </a:extLst>
          </p:cNvPr>
          <p:cNvSpPr>
            <a:spLocks noGrp="1"/>
          </p:cNvSpPr>
          <p:nvPr>
            <p:ph type="sldNum" sz="quarter" idx="12"/>
          </p:nvPr>
        </p:nvSpPr>
        <p:spPr/>
        <p:txBody>
          <a:bodyPr/>
          <a:lstStyle/>
          <a:p>
            <a:fld id="{278CCAC8-477A-4B31-9A8A-01CBA56DB6F8}" type="slidenum">
              <a:rPr lang="en-150" smtClean="0"/>
              <a:t>40</a:t>
            </a:fld>
            <a:endParaRPr lang="en-150"/>
          </a:p>
        </p:txBody>
      </p:sp>
      <p:sp>
        <p:nvSpPr>
          <p:cNvPr id="11" name="Rectangle: Rounded Corners 10">
            <a:extLst>
              <a:ext uri="{FF2B5EF4-FFF2-40B4-BE49-F238E27FC236}">
                <a16:creationId xmlns:a16="http://schemas.microsoft.com/office/drawing/2014/main" id="{5C7B0515-0E28-A50B-E2CA-6BD0109C2013}"/>
              </a:ext>
            </a:extLst>
          </p:cNvPr>
          <p:cNvSpPr/>
          <p:nvPr/>
        </p:nvSpPr>
        <p:spPr>
          <a:xfrm>
            <a:off x="306155" y="1661098"/>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Scheduler</a:t>
            </a:r>
            <a:endParaRPr lang="en-US"/>
          </a:p>
        </p:txBody>
      </p:sp>
      <p:sp>
        <p:nvSpPr>
          <p:cNvPr id="12" name="Rectangle: Rounded Corners 11">
            <a:extLst>
              <a:ext uri="{FF2B5EF4-FFF2-40B4-BE49-F238E27FC236}">
                <a16:creationId xmlns:a16="http://schemas.microsoft.com/office/drawing/2014/main" id="{DB09921C-34F9-5757-AB82-94499724F8D5}"/>
              </a:ext>
            </a:extLst>
          </p:cNvPr>
          <p:cNvSpPr/>
          <p:nvPr/>
        </p:nvSpPr>
        <p:spPr>
          <a:xfrm>
            <a:off x="2619587" y="1661098"/>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Tamer</a:t>
            </a:r>
            <a:endParaRPr lang="en-US"/>
          </a:p>
        </p:txBody>
      </p:sp>
      <p:sp>
        <p:nvSpPr>
          <p:cNvPr id="14" name="Rectangle: Rounded Corners 13">
            <a:extLst>
              <a:ext uri="{FF2B5EF4-FFF2-40B4-BE49-F238E27FC236}">
                <a16:creationId xmlns:a16="http://schemas.microsoft.com/office/drawing/2014/main" id="{661A23CE-9BFD-F5AD-0801-5F199C0A9304}"/>
              </a:ext>
            </a:extLst>
          </p:cNvPr>
          <p:cNvSpPr/>
          <p:nvPr/>
        </p:nvSpPr>
        <p:spPr>
          <a:xfrm>
            <a:off x="6624566" y="2713134"/>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1 Wrapper</a:t>
            </a:r>
            <a:endParaRPr lang="en-US" sz="2000" dirty="0"/>
          </a:p>
        </p:txBody>
      </p:sp>
      <p:sp>
        <p:nvSpPr>
          <p:cNvPr id="16" name="Rectangle 15">
            <a:extLst>
              <a:ext uri="{FF2B5EF4-FFF2-40B4-BE49-F238E27FC236}">
                <a16:creationId xmlns:a16="http://schemas.microsoft.com/office/drawing/2014/main" id="{8FFC55B5-A94B-6D67-DB00-7D3768C88F0A}"/>
              </a:ext>
            </a:extLst>
          </p:cNvPr>
          <p:cNvSpPr/>
          <p:nvPr/>
        </p:nvSpPr>
        <p:spPr>
          <a:xfrm>
            <a:off x="9761051" y="360900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2</a:t>
            </a:r>
            <a:endParaRPr lang="en-US" sz="2000" dirty="0"/>
          </a:p>
        </p:txBody>
      </p:sp>
      <p:sp>
        <p:nvSpPr>
          <p:cNvPr id="18" name="Rectangle 17">
            <a:extLst>
              <a:ext uri="{FF2B5EF4-FFF2-40B4-BE49-F238E27FC236}">
                <a16:creationId xmlns:a16="http://schemas.microsoft.com/office/drawing/2014/main" id="{D0157507-E645-A8A4-204B-3590852A7468}"/>
              </a:ext>
            </a:extLst>
          </p:cNvPr>
          <p:cNvSpPr/>
          <p:nvPr/>
        </p:nvSpPr>
        <p:spPr>
          <a:xfrm>
            <a:off x="9761051" y="271265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1</a:t>
            </a:r>
            <a:endParaRPr lang="en-US" sz="2000" dirty="0"/>
          </a:p>
        </p:txBody>
      </p:sp>
      <p:cxnSp>
        <p:nvCxnSpPr>
          <p:cNvPr id="20" name="Straight Connector 19">
            <a:extLst>
              <a:ext uri="{FF2B5EF4-FFF2-40B4-BE49-F238E27FC236}">
                <a16:creationId xmlns:a16="http://schemas.microsoft.com/office/drawing/2014/main" id="{AF6BD6F2-4065-E8F5-A551-8F3920A45402}"/>
              </a:ext>
            </a:extLst>
          </p:cNvPr>
          <p:cNvCxnSpPr>
            <a:cxnSpLocks/>
          </p:cNvCxnSpPr>
          <p:nvPr/>
        </p:nvCxnSpPr>
        <p:spPr>
          <a:xfrm>
            <a:off x="9295159" y="2539398"/>
            <a:ext cx="0" cy="30175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CD5DDDCA-D2AB-6C59-BD39-141CBD255858}"/>
              </a:ext>
            </a:extLst>
          </p:cNvPr>
          <p:cNvSpPr/>
          <p:nvPr/>
        </p:nvSpPr>
        <p:spPr>
          <a:xfrm>
            <a:off x="4135647" y="2713134"/>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Monkey</a:t>
            </a:r>
            <a:endParaRPr lang="en-US"/>
          </a:p>
        </p:txBody>
      </p:sp>
      <p:cxnSp>
        <p:nvCxnSpPr>
          <p:cNvPr id="25" name="Straight Connector 24">
            <a:extLst>
              <a:ext uri="{FF2B5EF4-FFF2-40B4-BE49-F238E27FC236}">
                <a16:creationId xmlns:a16="http://schemas.microsoft.com/office/drawing/2014/main" id="{03FCAC6B-7537-90B2-B5EF-8382A9308380}"/>
              </a:ext>
            </a:extLst>
          </p:cNvPr>
          <p:cNvCxnSpPr>
            <a:cxnSpLocks/>
          </p:cNvCxnSpPr>
          <p:nvPr/>
        </p:nvCxnSpPr>
        <p:spPr>
          <a:xfrm>
            <a:off x="362524" y="2539398"/>
            <a:ext cx="8970264" cy="0"/>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55209CD0-362B-FB05-5DB7-50C3535399E1}"/>
              </a:ext>
            </a:extLst>
          </p:cNvPr>
          <p:cNvSpPr/>
          <p:nvPr/>
        </p:nvSpPr>
        <p:spPr>
          <a:xfrm>
            <a:off x="6624565" y="4502950"/>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3 Wrapper</a:t>
            </a:r>
            <a:endParaRPr lang="en-US" sz="2000" dirty="0"/>
          </a:p>
        </p:txBody>
      </p:sp>
      <p:sp>
        <p:nvSpPr>
          <p:cNvPr id="27" name="Rectangle: Rounded Corners 26">
            <a:extLst>
              <a:ext uri="{FF2B5EF4-FFF2-40B4-BE49-F238E27FC236}">
                <a16:creationId xmlns:a16="http://schemas.microsoft.com/office/drawing/2014/main" id="{45CDCDA8-7CA9-24F4-0783-CF65BCEDAF71}"/>
              </a:ext>
            </a:extLst>
          </p:cNvPr>
          <p:cNvSpPr/>
          <p:nvPr/>
        </p:nvSpPr>
        <p:spPr>
          <a:xfrm>
            <a:off x="6624566" y="3611654"/>
            <a:ext cx="197510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2 Wrapper</a:t>
            </a:r>
            <a:endParaRPr lang="en-US" sz="2000" dirty="0"/>
          </a:p>
        </p:txBody>
      </p:sp>
      <p:sp>
        <p:nvSpPr>
          <p:cNvPr id="28" name="Rectangle 27">
            <a:extLst>
              <a:ext uri="{FF2B5EF4-FFF2-40B4-BE49-F238E27FC236}">
                <a16:creationId xmlns:a16="http://schemas.microsoft.com/office/drawing/2014/main" id="{1C1D48DE-6509-4438-8032-989BED05AFA6}"/>
              </a:ext>
            </a:extLst>
          </p:cNvPr>
          <p:cNvSpPr/>
          <p:nvPr/>
        </p:nvSpPr>
        <p:spPr>
          <a:xfrm>
            <a:off x="9761051" y="4505358"/>
            <a:ext cx="1889756"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3</a:t>
            </a:r>
            <a:endParaRPr lang="en-US" sz="2000" dirty="0"/>
          </a:p>
        </p:txBody>
      </p:sp>
      <p:sp>
        <p:nvSpPr>
          <p:cNvPr id="36" name="TextBox 20">
            <a:extLst>
              <a:ext uri="{FF2B5EF4-FFF2-40B4-BE49-F238E27FC236}">
                <a16:creationId xmlns:a16="http://schemas.microsoft.com/office/drawing/2014/main" id="{AC9772B1-A9EA-63C0-3731-C0EF38DE9A9D}"/>
              </a:ext>
            </a:extLst>
          </p:cNvPr>
          <p:cNvSpPr txBox="1"/>
          <p:nvPr/>
        </p:nvSpPr>
        <p:spPr>
          <a:xfrm>
            <a:off x="4276758" y="5371981"/>
            <a:ext cx="4257963"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Dynamically spawned as schedule requires</a:t>
            </a:r>
            <a:endParaRPr lang="en-US"/>
          </a:p>
        </p:txBody>
      </p:sp>
      <p:cxnSp>
        <p:nvCxnSpPr>
          <p:cNvPr id="37" name="Straight Arrow Connector 36">
            <a:extLst>
              <a:ext uri="{FF2B5EF4-FFF2-40B4-BE49-F238E27FC236}">
                <a16:creationId xmlns:a16="http://schemas.microsoft.com/office/drawing/2014/main" id="{C3936786-B07B-242F-20AB-E10BC89E10D4}"/>
              </a:ext>
            </a:extLst>
          </p:cNvPr>
          <p:cNvCxnSpPr>
            <a:cxnSpLocks/>
          </p:cNvCxnSpPr>
          <p:nvPr/>
        </p:nvCxnSpPr>
        <p:spPr>
          <a:xfrm>
            <a:off x="2253827" y="2036002"/>
            <a:ext cx="3657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Connector: Elbow 5">
            <a:extLst>
              <a:ext uri="{FF2B5EF4-FFF2-40B4-BE49-F238E27FC236}">
                <a16:creationId xmlns:a16="http://schemas.microsoft.com/office/drawing/2014/main" id="{205B4550-571E-6EDD-188A-E35F0E3887BB}"/>
              </a:ext>
            </a:extLst>
          </p:cNvPr>
          <p:cNvCxnSpPr>
            <a:cxnSpLocks/>
            <a:stCxn id="12" idx="2"/>
            <a:endCxn id="24" idx="1"/>
          </p:cNvCxnSpPr>
          <p:nvPr/>
        </p:nvCxnSpPr>
        <p:spPr>
          <a:xfrm rot="16200000" flipH="1">
            <a:off x="3525969" y="2478360"/>
            <a:ext cx="677132" cy="5422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nector: Elbow 6">
            <a:extLst>
              <a:ext uri="{FF2B5EF4-FFF2-40B4-BE49-F238E27FC236}">
                <a16:creationId xmlns:a16="http://schemas.microsoft.com/office/drawing/2014/main" id="{23844C14-DA44-68A4-D646-02F0AE4F4048}"/>
              </a:ext>
            </a:extLst>
          </p:cNvPr>
          <p:cNvCxnSpPr>
            <a:cxnSpLocks/>
            <a:stCxn id="24" idx="3"/>
            <a:endCxn id="27" idx="1"/>
          </p:cNvCxnSpPr>
          <p:nvPr/>
        </p:nvCxnSpPr>
        <p:spPr>
          <a:xfrm>
            <a:off x="6110751" y="3088038"/>
            <a:ext cx="513815" cy="89852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AD4FE9A-BE7C-DB11-5FFA-575A5C7D9A4B}"/>
              </a:ext>
            </a:extLst>
          </p:cNvPr>
          <p:cNvCxnSpPr>
            <a:cxnSpLocks/>
            <a:stCxn id="24" idx="3"/>
            <a:endCxn id="14" idx="1"/>
          </p:cNvCxnSpPr>
          <p:nvPr/>
        </p:nvCxnSpPr>
        <p:spPr>
          <a:xfrm>
            <a:off x="6110751" y="3088038"/>
            <a:ext cx="5138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F44F5E6-F40A-F412-BC89-E29D9BD6C8A9}"/>
              </a:ext>
            </a:extLst>
          </p:cNvPr>
          <p:cNvCxnSpPr>
            <a:stCxn id="14" idx="3"/>
            <a:endCxn id="18" idx="1"/>
          </p:cNvCxnSpPr>
          <p:nvPr/>
        </p:nvCxnSpPr>
        <p:spPr>
          <a:xfrm flipV="1">
            <a:off x="8599669" y="3087562"/>
            <a:ext cx="1161382" cy="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F71CCE2-DC06-3173-64E7-594FD577E8FB}"/>
              </a:ext>
            </a:extLst>
          </p:cNvPr>
          <p:cNvCxnSpPr>
            <a:stCxn id="27" idx="3"/>
            <a:endCxn id="16" idx="1"/>
          </p:cNvCxnSpPr>
          <p:nvPr/>
        </p:nvCxnSpPr>
        <p:spPr>
          <a:xfrm flipV="1">
            <a:off x="8599668" y="3983912"/>
            <a:ext cx="1161383" cy="2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41CC859-5A61-618D-47F5-8F7B205E8FBB}"/>
              </a:ext>
            </a:extLst>
          </p:cNvPr>
          <p:cNvCxnSpPr>
            <a:stCxn id="26" idx="3"/>
            <a:endCxn id="28" idx="1"/>
          </p:cNvCxnSpPr>
          <p:nvPr/>
        </p:nvCxnSpPr>
        <p:spPr>
          <a:xfrm>
            <a:off x="8599668" y="4877854"/>
            <a:ext cx="1161383" cy="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8C17558E-F8A8-2999-287A-FFDEF736722F}"/>
              </a:ext>
            </a:extLst>
          </p:cNvPr>
          <p:cNvCxnSpPr>
            <a:stCxn id="28" idx="3"/>
            <a:endCxn id="12" idx="3"/>
          </p:cNvCxnSpPr>
          <p:nvPr/>
        </p:nvCxnSpPr>
        <p:spPr>
          <a:xfrm flipH="1" flipV="1">
            <a:off x="4567259" y="2036002"/>
            <a:ext cx="7083548" cy="284426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0FE75C8C-10E2-4203-381F-63210EBC1577}"/>
              </a:ext>
            </a:extLst>
          </p:cNvPr>
          <p:cNvCxnSpPr>
            <a:stCxn id="16" idx="3"/>
            <a:endCxn id="12" idx="3"/>
          </p:cNvCxnSpPr>
          <p:nvPr/>
        </p:nvCxnSpPr>
        <p:spPr>
          <a:xfrm flipH="1" flipV="1">
            <a:off x="4567259" y="2036002"/>
            <a:ext cx="7083550" cy="194791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46587817-8CD7-10D5-298C-CB1E0D073174}"/>
              </a:ext>
            </a:extLst>
          </p:cNvPr>
          <p:cNvCxnSpPr>
            <a:stCxn id="18" idx="3"/>
            <a:endCxn id="12" idx="3"/>
          </p:cNvCxnSpPr>
          <p:nvPr/>
        </p:nvCxnSpPr>
        <p:spPr>
          <a:xfrm flipH="1" flipV="1">
            <a:off x="4567259" y="2036002"/>
            <a:ext cx="7083550" cy="105156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pic>
        <p:nvPicPr>
          <p:cNvPr id="47" name="Picture 46" descr="A cartoon of a person in a red suit&#10;&#10;Description automatically generated with low confidence">
            <a:extLst>
              <a:ext uri="{FF2B5EF4-FFF2-40B4-BE49-F238E27FC236}">
                <a16:creationId xmlns:a16="http://schemas.microsoft.com/office/drawing/2014/main" id="{10EDA9D8-F0D3-769A-A80D-F130F7E5D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76" y="3420714"/>
            <a:ext cx="2712637" cy="2712637"/>
          </a:xfrm>
          <a:prstGeom prst="rect">
            <a:avLst/>
          </a:prstGeom>
        </p:spPr>
      </p:pic>
      <p:sp>
        <p:nvSpPr>
          <p:cNvPr id="48" name="TextBox 47">
            <a:extLst>
              <a:ext uri="{FF2B5EF4-FFF2-40B4-BE49-F238E27FC236}">
                <a16:creationId xmlns:a16="http://schemas.microsoft.com/office/drawing/2014/main" id="{4553ABDF-0DB2-D5C7-DA39-E1DADF555F0C}"/>
              </a:ext>
            </a:extLst>
          </p:cNvPr>
          <p:cNvSpPr txBox="1"/>
          <p:nvPr/>
        </p:nvSpPr>
        <p:spPr>
          <a:xfrm>
            <a:off x="362524" y="2712657"/>
            <a:ext cx="3581973" cy="461665"/>
          </a:xfrm>
          <a:prstGeom prst="rect">
            <a:avLst/>
          </a:prstGeom>
          <a:noFill/>
        </p:spPr>
        <p:txBody>
          <a:bodyPr wrap="square" rtlCol="0">
            <a:spAutoFit/>
          </a:bodyPr>
          <a:lstStyle/>
          <a:p>
            <a:r>
              <a:rPr lang="en-GB" sz="2400"/>
              <a:t>Standard operation</a:t>
            </a:r>
            <a:endParaRPr lang="en-US" sz="2400"/>
          </a:p>
        </p:txBody>
      </p:sp>
      <p:sp>
        <p:nvSpPr>
          <p:cNvPr id="5" name="TextBox 4">
            <a:extLst>
              <a:ext uri="{FF2B5EF4-FFF2-40B4-BE49-F238E27FC236}">
                <a16:creationId xmlns:a16="http://schemas.microsoft.com/office/drawing/2014/main" id="{4D1E674E-D04F-98D4-F200-E7F9E4747A5A}"/>
              </a:ext>
            </a:extLst>
          </p:cNvPr>
          <p:cNvSpPr txBox="1"/>
          <p:nvPr/>
        </p:nvSpPr>
        <p:spPr>
          <a:xfrm>
            <a:off x="4161308" y="3966387"/>
            <a:ext cx="1937476"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150" sz="2000" dirty="0"/>
              <a:t>NOTE: </a:t>
            </a:r>
            <a:r>
              <a:rPr lang="en-150" sz="2000" u="sng" dirty="0"/>
              <a:t>only </a:t>
            </a:r>
            <a:r>
              <a:rPr lang="en-150" sz="2000" b="1" u="sng" dirty="0"/>
              <a:t>ONE</a:t>
            </a:r>
            <a:r>
              <a:rPr lang="en-150" sz="2000" u="sng" dirty="0"/>
              <a:t> Kasli at a time is operated!</a:t>
            </a:r>
          </a:p>
        </p:txBody>
      </p:sp>
      <p:sp>
        <p:nvSpPr>
          <p:cNvPr id="4" name="TextBox 3">
            <a:extLst>
              <a:ext uri="{FF2B5EF4-FFF2-40B4-BE49-F238E27FC236}">
                <a16:creationId xmlns:a16="http://schemas.microsoft.com/office/drawing/2014/main" id="{7BD534D9-89FF-9127-C235-3147889F4E59}"/>
              </a:ext>
            </a:extLst>
          </p:cNvPr>
          <p:cNvSpPr txBox="1"/>
          <p:nvPr/>
        </p:nvSpPr>
        <p:spPr>
          <a:xfrm>
            <a:off x="10329484" y="2270390"/>
            <a:ext cx="685799" cy="369332"/>
          </a:xfrm>
          <a:prstGeom prst="rect">
            <a:avLst/>
          </a:prstGeom>
          <a:noFill/>
        </p:spPr>
        <p:txBody>
          <a:bodyPr wrap="square" rtlCol="0">
            <a:spAutoFit/>
          </a:bodyPr>
          <a:lstStyle/>
          <a:p>
            <a:pPr algn="ctr"/>
            <a:r>
              <a:rPr lang="en-150" dirty="0"/>
              <a:t>HW</a:t>
            </a:r>
          </a:p>
        </p:txBody>
      </p:sp>
    </p:spTree>
    <p:extLst>
      <p:ext uri="{BB962C8B-B14F-4D97-AF65-F5344CB8AC3E}">
        <p14:creationId xmlns:p14="http://schemas.microsoft.com/office/powerpoint/2010/main" val="13112173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E8DCB-7D46-9B68-2F30-0711171049D6}"/>
              </a:ext>
            </a:extLst>
          </p:cNvPr>
          <p:cNvSpPr>
            <a:spLocks noGrp="1"/>
          </p:cNvSpPr>
          <p:nvPr>
            <p:ph type="title"/>
          </p:nvPr>
        </p:nvSpPr>
        <p:spPr/>
        <p:txBody>
          <a:bodyPr/>
          <a:lstStyle/>
          <a:p>
            <a:r>
              <a:rPr lang="en-GB"/>
              <a:t>SOLUTION – Introducing the tamer</a:t>
            </a:r>
            <a:endParaRPr lang="en-US"/>
          </a:p>
        </p:txBody>
      </p:sp>
      <p:sp>
        <p:nvSpPr>
          <p:cNvPr id="10" name="Rectangle 9">
            <a:extLst>
              <a:ext uri="{FF2B5EF4-FFF2-40B4-BE49-F238E27FC236}">
                <a16:creationId xmlns:a16="http://schemas.microsoft.com/office/drawing/2014/main" id="{A4244E4A-0C42-41B1-B5C9-7A825C7939FE}"/>
              </a:ext>
            </a:extLst>
          </p:cNvPr>
          <p:cNvSpPr/>
          <p:nvPr/>
        </p:nvSpPr>
        <p:spPr>
          <a:xfrm>
            <a:off x="3944499" y="2580597"/>
            <a:ext cx="4912612" cy="3283126"/>
          </a:xfrm>
          <a:prstGeom prst="rect">
            <a:avLst/>
          </a:prstGeom>
          <a:solidFill>
            <a:schemeClr val="accent6">
              <a:lumMod val="40000"/>
              <a:lumOff val="60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 name="Slide Number Placeholder 2">
            <a:extLst>
              <a:ext uri="{FF2B5EF4-FFF2-40B4-BE49-F238E27FC236}">
                <a16:creationId xmlns:a16="http://schemas.microsoft.com/office/drawing/2014/main" id="{4B699AAB-6B7C-F6FC-D561-BF21A24201E6}"/>
              </a:ext>
            </a:extLst>
          </p:cNvPr>
          <p:cNvSpPr>
            <a:spLocks noGrp="1"/>
          </p:cNvSpPr>
          <p:nvPr>
            <p:ph type="sldNum" sz="quarter" idx="12"/>
          </p:nvPr>
        </p:nvSpPr>
        <p:spPr/>
        <p:txBody>
          <a:bodyPr/>
          <a:lstStyle/>
          <a:p>
            <a:fld id="{278CCAC8-477A-4B31-9A8A-01CBA56DB6F8}" type="slidenum">
              <a:rPr lang="en-150" smtClean="0"/>
              <a:t>41</a:t>
            </a:fld>
            <a:endParaRPr lang="en-150"/>
          </a:p>
        </p:txBody>
      </p:sp>
      <p:sp>
        <p:nvSpPr>
          <p:cNvPr id="11" name="Rectangle: Rounded Corners 10">
            <a:extLst>
              <a:ext uri="{FF2B5EF4-FFF2-40B4-BE49-F238E27FC236}">
                <a16:creationId xmlns:a16="http://schemas.microsoft.com/office/drawing/2014/main" id="{5C7B0515-0E28-A50B-E2CA-6BD0109C2013}"/>
              </a:ext>
            </a:extLst>
          </p:cNvPr>
          <p:cNvSpPr/>
          <p:nvPr/>
        </p:nvSpPr>
        <p:spPr>
          <a:xfrm>
            <a:off x="306155" y="1661098"/>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Scheduler</a:t>
            </a:r>
            <a:endParaRPr lang="en-US"/>
          </a:p>
        </p:txBody>
      </p:sp>
      <p:sp>
        <p:nvSpPr>
          <p:cNvPr id="12" name="Rectangle: Rounded Corners 11">
            <a:extLst>
              <a:ext uri="{FF2B5EF4-FFF2-40B4-BE49-F238E27FC236}">
                <a16:creationId xmlns:a16="http://schemas.microsoft.com/office/drawing/2014/main" id="{DB09921C-34F9-5757-AB82-94499724F8D5}"/>
              </a:ext>
            </a:extLst>
          </p:cNvPr>
          <p:cNvSpPr/>
          <p:nvPr/>
        </p:nvSpPr>
        <p:spPr>
          <a:xfrm>
            <a:off x="2619587" y="1661098"/>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Tamer</a:t>
            </a:r>
            <a:endParaRPr lang="en-US"/>
          </a:p>
        </p:txBody>
      </p:sp>
      <p:sp>
        <p:nvSpPr>
          <p:cNvPr id="14" name="Rectangle: Rounded Corners 13">
            <a:extLst>
              <a:ext uri="{FF2B5EF4-FFF2-40B4-BE49-F238E27FC236}">
                <a16:creationId xmlns:a16="http://schemas.microsoft.com/office/drawing/2014/main" id="{661A23CE-9BFD-F5AD-0801-5F199C0A9304}"/>
              </a:ext>
            </a:extLst>
          </p:cNvPr>
          <p:cNvSpPr/>
          <p:nvPr/>
        </p:nvSpPr>
        <p:spPr>
          <a:xfrm>
            <a:off x="6624566" y="2713134"/>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1 Wrapper</a:t>
            </a:r>
            <a:endParaRPr lang="en-US" sz="2000" dirty="0"/>
          </a:p>
        </p:txBody>
      </p:sp>
      <p:sp>
        <p:nvSpPr>
          <p:cNvPr id="16" name="Rectangle 15">
            <a:extLst>
              <a:ext uri="{FF2B5EF4-FFF2-40B4-BE49-F238E27FC236}">
                <a16:creationId xmlns:a16="http://schemas.microsoft.com/office/drawing/2014/main" id="{8FFC55B5-A94B-6D67-DB00-7D3768C88F0A}"/>
              </a:ext>
            </a:extLst>
          </p:cNvPr>
          <p:cNvSpPr/>
          <p:nvPr/>
        </p:nvSpPr>
        <p:spPr>
          <a:xfrm>
            <a:off x="9761051" y="360900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2</a:t>
            </a:r>
            <a:endParaRPr lang="en-US" sz="2000" dirty="0"/>
          </a:p>
        </p:txBody>
      </p:sp>
      <p:sp>
        <p:nvSpPr>
          <p:cNvPr id="18" name="Rectangle 17">
            <a:extLst>
              <a:ext uri="{FF2B5EF4-FFF2-40B4-BE49-F238E27FC236}">
                <a16:creationId xmlns:a16="http://schemas.microsoft.com/office/drawing/2014/main" id="{D0157507-E645-A8A4-204B-3590852A7468}"/>
              </a:ext>
            </a:extLst>
          </p:cNvPr>
          <p:cNvSpPr/>
          <p:nvPr/>
        </p:nvSpPr>
        <p:spPr>
          <a:xfrm>
            <a:off x="9761051" y="2712658"/>
            <a:ext cx="1889758"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1</a:t>
            </a:r>
            <a:endParaRPr lang="en-US" sz="2000" dirty="0"/>
          </a:p>
        </p:txBody>
      </p:sp>
      <p:cxnSp>
        <p:nvCxnSpPr>
          <p:cNvPr id="20" name="Straight Connector 19">
            <a:extLst>
              <a:ext uri="{FF2B5EF4-FFF2-40B4-BE49-F238E27FC236}">
                <a16:creationId xmlns:a16="http://schemas.microsoft.com/office/drawing/2014/main" id="{AF6BD6F2-4065-E8F5-A551-8F3920A45402}"/>
              </a:ext>
            </a:extLst>
          </p:cNvPr>
          <p:cNvCxnSpPr>
            <a:cxnSpLocks/>
          </p:cNvCxnSpPr>
          <p:nvPr/>
        </p:nvCxnSpPr>
        <p:spPr>
          <a:xfrm>
            <a:off x="9295159" y="2539398"/>
            <a:ext cx="0" cy="30175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CD5DDDCA-D2AB-6C59-BD39-141CBD255858}"/>
              </a:ext>
            </a:extLst>
          </p:cNvPr>
          <p:cNvSpPr/>
          <p:nvPr/>
        </p:nvSpPr>
        <p:spPr>
          <a:xfrm>
            <a:off x="4135647" y="2713134"/>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Monkey </a:t>
            </a:r>
            <a:r>
              <a:rPr lang="en-GB" sz="2000" dirty="0" err="1"/>
              <a:t>Kasli</a:t>
            </a:r>
            <a:r>
              <a:rPr lang="en-GB" sz="2000" dirty="0"/>
              <a:t> 1</a:t>
            </a:r>
            <a:endParaRPr lang="en-US" sz="2000" dirty="0"/>
          </a:p>
        </p:txBody>
      </p:sp>
      <p:cxnSp>
        <p:nvCxnSpPr>
          <p:cNvPr id="25" name="Straight Connector 24">
            <a:extLst>
              <a:ext uri="{FF2B5EF4-FFF2-40B4-BE49-F238E27FC236}">
                <a16:creationId xmlns:a16="http://schemas.microsoft.com/office/drawing/2014/main" id="{03FCAC6B-7537-90B2-B5EF-8382A9308380}"/>
              </a:ext>
            </a:extLst>
          </p:cNvPr>
          <p:cNvCxnSpPr>
            <a:cxnSpLocks/>
          </p:cNvCxnSpPr>
          <p:nvPr/>
        </p:nvCxnSpPr>
        <p:spPr>
          <a:xfrm>
            <a:off x="362524" y="2539398"/>
            <a:ext cx="8970264" cy="0"/>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55209CD0-362B-FB05-5DB7-50C3535399E1}"/>
              </a:ext>
            </a:extLst>
          </p:cNvPr>
          <p:cNvSpPr/>
          <p:nvPr/>
        </p:nvSpPr>
        <p:spPr>
          <a:xfrm>
            <a:off x="6624565" y="4502950"/>
            <a:ext cx="1975103"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3 Wrapper</a:t>
            </a:r>
            <a:endParaRPr lang="en-US" sz="2000" dirty="0"/>
          </a:p>
        </p:txBody>
      </p:sp>
      <p:sp>
        <p:nvSpPr>
          <p:cNvPr id="27" name="Rectangle: Rounded Corners 26">
            <a:extLst>
              <a:ext uri="{FF2B5EF4-FFF2-40B4-BE49-F238E27FC236}">
                <a16:creationId xmlns:a16="http://schemas.microsoft.com/office/drawing/2014/main" id="{45CDCDA8-7CA9-24F4-0783-CF65BCEDAF71}"/>
              </a:ext>
            </a:extLst>
          </p:cNvPr>
          <p:cNvSpPr/>
          <p:nvPr/>
        </p:nvSpPr>
        <p:spPr>
          <a:xfrm>
            <a:off x="6624566" y="3611654"/>
            <a:ext cx="197510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err="1"/>
              <a:t>Kasli</a:t>
            </a:r>
            <a:r>
              <a:rPr lang="en-GB" sz="2000" dirty="0"/>
              <a:t> 2 Wrapper</a:t>
            </a:r>
            <a:endParaRPr lang="en-US" sz="2000" dirty="0"/>
          </a:p>
        </p:txBody>
      </p:sp>
      <p:sp>
        <p:nvSpPr>
          <p:cNvPr id="28" name="Rectangle 27">
            <a:extLst>
              <a:ext uri="{FF2B5EF4-FFF2-40B4-BE49-F238E27FC236}">
                <a16:creationId xmlns:a16="http://schemas.microsoft.com/office/drawing/2014/main" id="{1C1D48DE-6509-4438-8032-989BED05AFA6}"/>
              </a:ext>
            </a:extLst>
          </p:cNvPr>
          <p:cNvSpPr/>
          <p:nvPr/>
        </p:nvSpPr>
        <p:spPr>
          <a:xfrm>
            <a:off x="9761051" y="4505358"/>
            <a:ext cx="1889756"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Kasli 3</a:t>
            </a:r>
            <a:endParaRPr lang="en-US" sz="2000" dirty="0"/>
          </a:p>
        </p:txBody>
      </p:sp>
      <p:sp>
        <p:nvSpPr>
          <p:cNvPr id="36" name="TextBox 20">
            <a:extLst>
              <a:ext uri="{FF2B5EF4-FFF2-40B4-BE49-F238E27FC236}">
                <a16:creationId xmlns:a16="http://schemas.microsoft.com/office/drawing/2014/main" id="{AC9772B1-A9EA-63C0-3731-C0EF38DE9A9D}"/>
              </a:ext>
            </a:extLst>
          </p:cNvPr>
          <p:cNvSpPr txBox="1"/>
          <p:nvPr/>
        </p:nvSpPr>
        <p:spPr>
          <a:xfrm>
            <a:off x="4276758" y="5371981"/>
            <a:ext cx="4257963"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Dynamically spawned as schedule requires</a:t>
            </a:r>
            <a:endParaRPr lang="en-US"/>
          </a:p>
        </p:txBody>
      </p:sp>
      <p:cxnSp>
        <p:nvCxnSpPr>
          <p:cNvPr id="37" name="Straight Arrow Connector 36">
            <a:extLst>
              <a:ext uri="{FF2B5EF4-FFF2-40B4-BE49-F238E27FC236}">
                <a16:creationId xmlns:a16="http://schemas.microsoft.com/office/drawing/2014/main" id="{C3936786-B07B-242F-20AB-E10BC89E10D4}"/>
              </a:ext>
            </a:extLst>
          </p:cNvPr>
          <p:cNvCxnSpPr>
            <a:cxnSpLocks/>
          </p:cNvCxnSpPr>
          <p:nvPr/>
        </p:nvCxnSpPr>
        <p:spPr>
          <a:xfrm>
            <a:off x="2253827" y="2036002"/>
            <a:ext cx="3657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Connector: Elbow 5">
            <a:extLst>
              <a:ext uri="{FF2B5EF4-FFF2-40B4-BE49-F238E27FC236}">
                <a16:creationId xmlns:a16="http://schemas.microsoft.com/office/drawing/2014/main" id="{205B4550-571E-6EDD-188A-E35F0E3887BB}"/>
              </a:ext>
            </a:extLst>
          </p:cNvPr>
          <p:cNvCxnSpPr>
            <a:cxnSpLocks/>
            <a:stCxn id="12" idx="2"/>
            <a:endCxn id="19" idx="1"/>
          </p:cNvCxnSpPr>
          <p:nvPr/>
        </p:nvCxnSpPr>
        <p:spPr>
          <a:xfrm rot="16200000" flipH="1">
            <a:off x="2623831" y="3380498"/>
            <a:ext cx="2466657" cy="5274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AD4FE9A-BE7C-DB11-5FFA-575A5C7D9A4B}"/>
              </a:ext>
            </a:extLst>
          </p:cNvPr>
          <p:cNvCxnSpPr>
            <a:cxnSpLocks/>
            <a:stCxn id="24" idx="3"/>
            <a:endCxn id="14" idx="1"/>
          </p:cNvCxnSpPr>
          <p:nvPr/>
        </p:nvCxnSpPr>
        <p:spPr>
          <a:xfrm>
            <a:off x="6110751" y="3088038"/>
            <a:ext cx="5138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F44F5E6-F40A-F412-BC89-E29D9BD6C8A9}"/>
              </a:ext>
            </a:extLst>
          </p:cNvPr>
          <p:cNvCxnSpPr>
            <a:stCxn id="14" idx="3"/>
            <a:endCxn id="18" idx="1"/>
          </p:cNvCxnSpPr>
          <p:nvPr/>
        </p:nvCxnSpPr>
        <p:spPr>
          <a:xfrm flipV="1">
            <a:off x="8599669" y="3087562"/>
            <a:ext cx="1161382" cy="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F71CCE2-DC06-3173-64E7-594FD577E8FB}"/>
              </a:ext>
            </a:extLst>
          </p:cNvPr>
          <p:cNvCxnSpPr>
            <a:stCxn id="27" idx="3"/>
            <a:endCxn id="16" idx="1"/>
          </p:cNvCxnSpPr>
          <p:nvPr/>
        </p:nvCxnSpPr>
        <p:spPr>
          <a:xfrm flipV="1">
            <a:off x="8599668" y="3983912"/>
            <a:ext cx="1161383" cy="2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41CC859-5A61-618D-47F5-8F7B205E8FBB}"/>
              </a:ext>
            </a:extLst>
          </p:cNvPr>
          <p:cNvCxnSpPr>
            <a:stCxn id="26" idx="3"/>
            <a:endCxn id="28" idx="1"/>
          </p:cNvCxnSpPr>
          <p:nvPr/>
        </p:nvCxnSpPr>
        <p:spPr>
          <a:xfrm>
            <a:off x="8599668" y="4877854"/>
            <a:ext cx="1161383" cy="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8C17558E-F8A8-2999-287A-FFDEF736722F}"/>
              </a:ext>
            </a:extLst>
          </p:cNvPr>
          <p:cNvCxnSpPr>
            <a:stCxn id="28" idx="3"/>
            <a:endCxn id="12" idx="3"/>
          </p:cNvCxnSpPr>
          <p:nvPr/>
        </p:nvCxnSpPr>
        <p:spPr>
          <a:xfrm flipH="1" flipV="1">
            <a:off x="4567259" y="2036002"/>
            <a:ext cx="7083548" cy="284426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0FE75C8C-10E2-4203-381F-63210EBC1577}"/>
              </a:ext>
            </a:extLst>
          </p:cNvPr>
          <p:cNvCxnSpPr>
            <a:stCxn id="16" idx="3"/>
            <a:endCxn id="12" idx="3"/>
          </p:cNvCxnSpPr>
          <p:nvPr/>
        </p:nvCxnSpPr>
        <p:spPr>
          <a:xfrm flipH="1" flipV="1">
            <a:off x="4567259" y="2036002"/>
            <a:ext cx="7083550" cy="194791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46587817-8CD7-10D5-298C-CB1E0D073174}"/>
              </a:ext>
            </a:extLst>
          </p:cNvPr>
          <p:cNvCxnSpPr>
            <a:stCxn id="18" idx="3"/>
            <a:endCxn id="12" idx="3"/>
          </p:cNvCxnSpPr>
          <p:nvPr/>
        </p:nvCxnSpPr>
        <p:spPr>
          <a:xfrm flipH="1" flipV="1">
            <a:off x="4567259" y="2036002"/>
            <a:ext cx="7083550" cy="1051560"/>
          </a:xfrm>
          <a:prstGeom prst="bentConnector3">
            <a:avLst>
              <a:gd name="adj1" fmla="val -3227"/>
            </a:avLst>
          </a:prstGeom>
          <a:ln>
            <a:tailEnd type="triangle"/>
          </a:ln>
        </p:spPr>
        <p:style>
          <a:lnRef idx="1">
            <a:schemeClr val="accent1"/>
          </a:lnRef>
          <a:fillRef idx="0">
            <a:schemeClr val="accent1"/>
          </a:fillRef>
          <a:effectRef idx="0">
            <a:schemeClr val="accent1"/>
          </a:effectRef>
          <a:fontRef idx="minor">
            <a:schemeClr val="tx1"/>
          </a:fontRef>
        </p:style>
      </p:cxnSp>
      <p:pic>
        <p:nvPicPr>
          <p:cNvPr id="47" name="Picture 46" descr="A cartoon of a person in a red suit&#10;&#10;Description automatically generated with low confidence">
            <a:extLst>
              <a:ext uri="{FF2B5EF4-FFF2-40B4-BE49-F238E27FC236}">
                <a16:creationId xmlns:a16="http://schemas.microsoft.com/office/drawing/2014/main" id="{10EDA9D8-F0D3-769A-A80D-F130F7E5D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76" y="3420714"/>
            <a:ext cx="2712637" cy="2712637"/>
          </a:xfrm>
          <a:prstGeom prst="rect">
            <a:avLst/>
          </a:prstGeom>
        </p:spPr>
      </p:pic>
      <p:sp>
        <p:nvSpPr>
          <p:cNvPr id="17" name="Rectangle: Rounded Corners 16">
            <a:extLst>
              <a:ext uri="{FF2B5EF4-FFF2-40B4-BE49-F238E27FC236}">
                <a16:creationId xmlns:a16="http://schemas.microsoft.com/office/drawing/2014/main" id="{8B752E1E-081E-BB1D-460C-570EBC265CDF}"/>
              </a:ext>
            </a:extLst>
          </p:cNvPr>
          <p:cNvSpPr/>
          <p:nvPr/>
        </p:nvSpPr>
        <p:spPr>
          <a:xfrm>
            <a:off x="4130570" y="3604139"/>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Monkey </a:t>
            </a:r>
            <a:r>
              <a:rPr lang="en-GB" sz="2000" dirty="0" err="1"/>
              <a:t>Kasli</a:t>
            </a:r>
            <a:r>
              <a:rPr lang="en-GB" sz="2000" dirty="0"/>
              <a:t> 2</a:t>
            </a:r>
            <a:endParaRPr lang="en-US" sz="2000" dirty="0"/>
          </a:p>
        </p:txBody>
      </p:sp>
      <p:sp>
        <p:nvSpPr>
          <p:cNvPr id="19" name="Rectangle: Rounded Corners 18">
            <a:extLst>
              <a:ext uri="{FF2B5EF4-FFF2-40B4-BE49-F238E27FC236}">
                <a16:creationId xmlns:a16="http://schemas.microsoft.com/office/drawing/2014/main" id="{ADE694EA-6ED0-BF7F-7F7A-98487C5B08E6}"/>
              </a:ext>
            </a:extLst>
          </p:cNvPr>
          <p:cNvSpPr/>
          <p:nvPr/>
        </p:nvSpPr>
        <p:spPr>
          <a:xfrm>
            <a:off x="4120895" y="4502659"/>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Monkey </a:t>
            </a:r>
            <a:r>
              <a:rPr lang="en-GB" sz="2000" dirty="0" err="1"/>
              <a:t>Kasli</a:t>
            </a:r>
            <a:r>
              <a:rPr lang="en-GB" sz="2000" dirty="0"/>
              <a:t> 3</a:t>
            </a:r>
            <a:endParaRPr lang="en-US" sz="2000" dirty="0"/>
          </a:p>
        </p:txBody>
      </p:sp>
      <p:cxnSp>
        <p:nvCxnSpPr>
          <p:cNvPr id="23" name="Connector: Elbow 22">
            <a:extLst>
              <a:ext uri="{FF2B5EF4-FFF2-40B4-BE49-F238E27FC236}">
                <a16:creationId xmlns:a16="http://schemas.microsoft.com/office/drawing/2014/main" id="{BCDBBC2F-42FF-AE98-4225-E8B014E69D1A}"/>
              </a:ext>
            </a:extLst>
          </p:cNvPr>
          <p:cNvCxnSpPr>
            <a:stCxn id="12" idx="2"/>
            <a:endCxn id="17" idx="1"/>
          </p:cNvCxnSpPr>
          <p:nvPr/>
        </p:nvCxnSpPr>
        <p:spPr>
          <a:xfrm rot="16200000" flipH="1">
            <a:off x="3077928" y="2926400"/>
            <a:ext cx="1568137" cy="5371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D1D7FA3C-4F0A-E01D-4661-0417FF8DD3ED}"/>
              </a:ext>
            </a:extLst>
          </p:cNvPr>
          <p:cNvCxnSpPr>
            <a:stCxn id="12" idx="2"/>
            <a:endCxn id="24" idx="1"/>
          </p:cNvCxnSpPr>
          <p:nvPr/>
        </p:nvCxnSpPr>
        <p:spPr>
          <a:xfrm rot="16200000" flipH="1">
            <a:off x="3525969" y="2478360"/>
            <a:ext cx="677132" cy="5422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294AA1C-297B-1D83-EEC1-6C2F32D378EF}"/>
              </a:ext>
            </a:extLst>
          </p:cNvPr>
          <p:cNvCxnSpPr>
            <a:stCxn id="17" idx="3"/>
            <a:endCxn id="27" idx="1"/>
          </p:cNvCxnSpPr>
          <p:nvPr/>
        </p:nvCxnSpPr>
        <p:spPr>
          <a:xfrm>
            <a:off x="6105674" y="3979043"/>
            <a:ext cx="518892" cy="75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60EE33A-1C5C-7017-6ADB-F497140A32AA}"/>
              </a:ext>
            </a:extLst>
          </p:cNvPr>
          <p:cNvCxnSpPr>
            <a:cxnSpLocks/>
            <a:stCxn id="19" idx="3"/>
            <a:endCxn id="26" idx="1"/>
          </p:cNvCxnSpPr>
          <p:nvPr/>
        </p:nvCxnSpPr>
        <p:spPr>
          <a:xfrm>
            <a:off x="6095999" y="4877563"/>
            <a:ext cx="528566" cy="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25A2982-224C-1A75-B0D6-F127FD048220}"/>
              </a:ext>
            </a:extLst>
          </p:cNvPr>
          <p:cNvSpPr txBox="1"/>
          <p:nvPr/>
        </p:nvSpPr>
        <p:spPr>
          <a:xfrm>
            <a:off x="362524" y="2712657"/>
            <a:ext cx="3581973" cy="461665"/>
          </a:xfrm>
          <a:prstGeom prst="rect">
            <a:avLst/>
          </a:prstGeom>
          <a:noFill/>
        </p:spPr>
        <p:txBody>
          <a:bodyPr wrap="square" rtlCol="0">
            <a:spAutoFit/>
          </a:bodyPr>
          <a:lstStyle/>
          <a:p>
            <a:r>
              <a:rPr lang="en-GB" sz="2400"/>
              <a:t>Parallel operation</a:t>
            </a:r>
            <a:endParaRPr lang="en-US" sz="2400"/>
          </a:p>
        </p:txBody>
      </p:sp>
      <p:sp>
        <p:nvSpPr>
          <p:cNvPr id="4" name="TextBox 3">
            <a:extLst>
              <a:ext uri="{FF2B5EF4-FFF2-40B4-BE49-F238E27FC236}">
                <a16:creationId xmlns:a16="http://schemas.microsoft.com/office/drawing/2014/main" id="{61199588-8E45-7288-D276-12A32F11B1D5}"/>
              </a:ext>
            </a:extLst>
          </p:cNvPr>
          <p:cNvSpPr txBox="1"/>
          <p:nvPr/>
        </p:nvSpPr>
        <p:spPr>
          <a:xfrm>
            <a:off x="10329484" y="2270390"/>
            <a:ext cx="685799" cy="369332"/>
          </a:xfrm>
          <a:prstGeom prst="rect">
            <a:avLst/>
          </a:prstGeom>
          <a:noFill/>
        </p:spPr>
        <p:txBody>
          <a:bodyPr wrap="square" rtlCol="0">
            <a:spAutoFit/>
          </a:bodyPr>
          <a:lstStyle/>
          <a:p>
            <a:pPr algn="ctr"/>
            <a:r>
              <a:rPr lang="en-150" dirty="0"/>
              <a:t>HW</a:t>
            </a:r>
          </a:p>
        </p:txBody>
      </p:sp>
    </p:spTree>
    <p:extLst>
      <p:ext uri="{BB962C8B-B14F-4D97-AF65-F5344CB8AC3E}">
        <p14:creationId xmlns:p14="http://schemas.microsoft.com/office/powerpoint/2010/main" val="19870694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F0A53-61BD-CB31-95A6-AFAF1F668BAA}"/>
              </a:ext>
            </a:extLst>
          </p:cNvPr>
          <p:cNvSpPr>
            <a:spLocks noGrp="1"/>
          </p:cNvSpPr>
          <p:nvPr>
            <p:ph type="title"/>
          </p:nvPr>
        </p:nvSpPr>
        <p:spPr/>
        <p:txBody>
          <a:bodyPr/>
          <a:lstStyle/>
          <a:p>
            <a:r>
              <a:rPr lang="en-GB"/>
              <a:t>operation</a:t>
            </a:r>
            <a:endParaRPr lang="en-US"/>
          </a:p>
        </p:txBody>
      </p:sp>
      <p:sp>
        <p:nvSpPr>
          <p:cNvPr id="3" name="Slide Number Placeholder 2">
            <a:extLst>
              <a:ext uri="{FF2B5EF4-FFF2-40B4-BE49-F238E27FC236}">
                <a16:creationId xmlns:a16="http://schemas.microsoft.com/office/drawing/2014/main" id="{CDC55DDF-FF2A-B13C-AAEF-E3957A1889C3}"/>
              </a:ext>
            </a:extLst>
          </p:cNvPr>
          <p:cNvSpPr>
            <a:spLocks noGrp="1"/>
          </p:cNvSpPr>
          <p:nvPr>
            <p:ph type="sldNum" sz="quarter" idx="12"/>
          </p:nvPr>
        </p:nvSpPr>
        <p:spPr/>
        <p:txBody>
          <a:bodyPr/>
          <a:lstStyle/>
          <a:p>
            <a:fld id="{278CCAC8-477A-4B31-9A8A-01CBA56DB6F8}" type="slidenum">
              <a:rPr lang="en-150" smtClean="0"/>
              <a:t>42</a:t>
            </a:fld>
            <a:endParaRPr lang="en-150"/>
          </a:p>
        </p:txBody>
      </p:sp>
      <p:sp>
        <p:nvSpPr>
          <p:cNvPr id="4" name="Rectangle: Rounded Corners 3">
            <a:extLst>
              <a:ext uri="{FF2B5EF4-FFF2-40B4-BE49-F238E27FC236}">
                <a16:creationId xmlns:a16="http://schemas.microsoft.com/office/drawing/2014/main" id="{F61B16AB-671B-DC64-B991-E0D427B55BDE}"/>
              </a:ext>
            </a:extLst>
          </p:cNvPr>
          <p:cNvSpPr/>
          <p:nvPr/>
        </p:nvSpPr>
        <p:spPr>
          <a:xfrm>
            <a:off x="537180" y="1693182"/>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dirty="0"/>
              <a:t>Scheduler</a:t>
            </a:r>
            <a:endParaRPr lang="en-US" sz="2000" dirty="0"/>
          </a:p>
        </p:txBody>
      </p:sp>
      <p:sp>
        <p:nvSpPr>
          <p:cNvPr id="5" name="TextBox 4">
            <a:extLst>
              <a:ext uri="{FF2B5EF4-FFF2-40B4-BE49-F238E27FC236}">
                <a16:creationId xmlns:a16="http://schemas.microsoft.com/office/drawing/2014/main" id="{1F82283B-CFB3-F25A-5D83-732C5F25DE07}"/>
              </a:ext>
            </a:extLst>
          </p:cNvPr>
          <p:cNvSpPr txBox="1"/>
          <p:nvPr/>
        </p:nvSpPr>
        <p:spPr>
          <a:xfrm>
            <a:off x="480195" y="2748395"/>
            <a:ext cx="2061642" cy="707886"/>
          </a:xfrm>
          <a:prstGeom prst="rect">
            <a:avLst/>
          </a:prstGeom>
          <a:noFill/>
        </p:spPr>
        <p:txBody>
          <a:bodyPr wrap="square" rtlCol="0">
            <a:spAutoFit/>
          </a:bodyPr>
          <a:lstStyle/>
          <a:p>
            <a:pPr algn="ctr"/>
            <a:r>
              <a:rPr lang="en-GB" sz="2000" dirty="0"/>
              <a:t>Prepare schedule(s)</a:t>
            </a:r>
            <a:endParaRPr lang="en-US" sz="2000" dirty="0"/>
          </a:p>
        </p:txBody>
      </p:sp>
      <p:cxnSp>
        <p:nvCxnSpPr>
          <p:cNvPr id="7" name="Straight Arrow Connector 6">
            <a:extLst>
              <a:ext uri="{FF2B5EF4-FFF2-40B4-BE49-F238E27FC236}">
                <a16:creationId xmlns:a16="http://schemas.microsoft.com/office/drawing/2014/main" id="{0B86EAAF-9F06-E210-62DC-7214DD94EA64}"/>
              </a:ext>
            </a:extLst>
          </p:cNvPr>
          <p:cNvCxnSpPr>
            <a:stCxn id="4" idx="2"/>
            <a:endCxn id="5" idx="0"/>
          </p:cNvCxnSpPr>
          <p:nvPr/>
        </p:nvCxnSpPr>
        <p:spPr>
          <a:xfrm>
            <a:off x="1511016" y="2442990"/>
            <a:ext cx="0" cy="305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C928169E-6B02-4931-3EC1-793A7A9EB5DC}"/>
              </a:ext>
            </a:extLst>
          </p:cNvPr>
          <p:cNvSpPr/>
          <p:nvPr/>
        </p:nvSpPr>
        <p:spPr>
          <a:xfrm>
            <a:off x="3802255" y="1693182"/>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000"/>
              <a:t>Tamer</a:t>
            </a:r>
            <a:endParaRPr lang="en-US" sz="2000"/>
          </a:p>
        </p:txBody>
      </p:sp>
      <p:cxnSp>
        <p:nvCxnSpPr>
          <p:cNvPr id="9" name="Straight Connector 8">
            <a:extLst>
              <a:ext uri="{FF2B5EF4-FFF2-40B4-BE49-F238E27FC236}">
                <a16:creationId xmlns:a16="http://schemas.microsoft.com/office/drawing/2014/main" id="{9C5FBC9E-C0B9-E559-8070-522EFC9C8F5F}"/>
              </a:ext>
            </a:extLst>
          </p:cNvPr>
          <p:cNvCxnSpPr>
            <a:cxnSpLocks/>
          </p:cNvCxnSpPr>
          <p:nvPr/>
        </p:nvCxnSpPr>
        <p:spPr>
          <a:xfrm>
            <a:off x="3118950" y="1643591"/>
            <a:ext cx="0" cy="448935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767B137-7559-9123-1B47-6E4B0AFF7071}"/>
              </a:ext>
            </a:extLst>
          </p:cNvPr>
          <p:cNvSpPr txBox="1"/>
          <p:nvPr/>
        </p:nvSpPr>
        <p:spPr>
          <a:xfrm>
            <a:off x="3688285" y="3211153"/>
            <a:ext cx="2061642" cy="1323439"/>
          </a:xfrm>
          <a:prstGeom prst="rect">
            <a:avLst/>
          </a:prstGeom>
          <a:noFill/>
        </p:spPr>
        <p:txBody>
          <a:bodyPr wrap="square" rtlCol="0">
            <a:spAutoFit/>
          </a:bodyPr>
          <a:lstStyle/>
          <a:p>
            <a:pPr algn="ctr"/>
            <a:r>
              <a:rPr lang="en-GB" sz="2000" dirty="0"/>
              <a:t>Init Run</a:t>
            </a:r>
            <a:br>
              <a:rPr lang="en-GB" sz="2000" dirty="0"/>
            </a:br>
            <a:r>
              <a:rPr lang="en-GB" sz="2000" dirty="0"/>
              <a:t>(Spawn Monkeys, Check Guardians</a:t>
            </a:r>
            <a:r>
              <a:rPr lang="en-150" sz="2000" dirty="0"/>
              <a:t>,</a:t>
            </a:r>
          </a:p>
          <a:p>
            <a:pPr algn="ctr"/>
            <a:r>
              <a:rPr lang="en-150" sz="2000" dirty="0"/>
              <a:t>Check uServices</a:t>
            </a:r>
            <a:r>
              <a:rPr lang="en-GB" sz="2000" dirty="0"/>
              <a:t>)</a:t>
            </a:r>
            <a:endParaRPr lang="en-US" sz="2000" dirty="0"/>
          </a:p>
        </p:txBody>
      </p:sp>
      <p:cxnSp>
        <p:nvCxnSpPr>
          <p:cNvPr id="13" name="Connector: Elbow 12">
            <a:extLst>
              <a:ext uri="{FF2B5EF4-FFF2-40B4-BE49-F238E27FC236}">
                <a16:creationId xmlns:a16="http://schemas.microsoft.com/office/drawing/2014/main" id="{BC0154C2-F056-B0BC-797A-9DE6235BB679}"/>
              </a:ext>
            </a:extLst>
          </p:cNvPr>
          <p:cNvCxnSpPr>
            <a:stCxn id="5" idx="2"/>
            <a:endCxn id="11" idx="1"/>
          </p:cNvCxnSpPr>
          <p:nvPr/>
        </p:nvCxnSpPr>
        <p:spPr>
          <a:xfrm rot="16200000" flipH="1">
            <a:off x="2391354" y="2575942"/>
            <a:ext cx="416592" cy="217726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C36D69-3DF3-8F36-C930-DA53E44D8FDF}"/>
              </a:ext>
            </a:extLst>
          </p:cNvPr>
          <p:cNvCxnSpPr>
            <a:cxnSpLocks/>
          </p:cNvCxnSpPr>
          <p:nvPr/>
        </p:nvCxnSpPr>
        <p:spPr>
          <a:xfrm>
            <a:off x="6375497" y="1643591"/>
            <a:ext cx="0" cy="448935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511E6602-0A0A-7A61-A36B-8C8D4CAFFA75}"/>
              </a:ext>
            </a:extLst>
          </p:cNvPr>
          <p:cNvSpPr/>
          <p:nvPr/>
        </p:nvSpPr>
        <p:spPr>
          <a:xfrm>
            <a:off x="6877082"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a:t>Monkey</a:t>
            </a:r>
            <a:endParaRPr lang="en-US"/>
          </a:p>
        </p:txBody>
      </p:sp>
      <p:sp>
        <p:nvSpPr>
          <p:cNvPr id="17" name="Rectangle: Rounded Corners 16">
            <a:extLst>
              <a:ext uri="{FF2B5EF4-FFF2-40B4-BE49-F238E27FC236}">
                <a16:creationId xmlns:a16="http://schemas.microsoft.com/office/drawing/2014/main" id="{B8E3098C-6F8E-4A73-484C-9B20D0E04C7E}"/>
              </a:ext>
            </a:extLst>
          </p:cNvPr>
          <p:cNvSpPr/>
          <p:nvPr/>
        </p:nvSpPr>
        <p:spPr>
          <a:xfrm>
            <a:off x="9278591"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a:t>Monkey</a:t>
            </a:r>
            <a:endParaRPr lang="en-US"/>
          </a:p>
        </p:txBody>
      </p:sp>
      <p:sp>
        <p:nvSpPr>
          <p:cNvPr id="21" name="TextBox 20">
            <a:extLst>
              <a:ext uri="{FF2B5EF4-FFF2-40B4-BE49-F238E27FC236}">
                <a16:creationId xmlns:a16="http://schemas.microsoft.com/office/drawing/2014/main" id="{FB99B380-3A78-3F55-C2C2-2D35DEE548B7}"/>
              </a:ext>
            </a:extLst>
          </p:cNvPr>
          <p:cNvSpPr txBox="1"/>
          <p:nvPr/>
        </p:nvSpPr>
        <p:spPr>
          <a:xfrm>
            <a:off x="4719106" y="4980152"/>
            <a:ext cx="2061642" cy="400110"/>
          </a:xfrm>
          <a:prstGeom prst="rect">
            <a:avLst/>
          </a:prstGeom>
          <a:noFill/>
        </p:spPr>
        <p:txBody>
          <a:bodyPr wrap="square" rtlCol="0">
            <a:spAutoFit/>
          </a:bodyPr>
          <a:lstStyle/>
          <a:p>
            <a:pPr algn="ctr"/>
            <a:r>
              <a:rPr lang="en-GB" sz="2000" dirty="0"/>
              <a:t>Passed</a:t>
            </a:r>
            <a:endParaRPr lang="en-US" sz="2000" dirty="0"/>
          </a:p>
        </p:txBody>
      </p:sp>
      <p:sp>
        <p:nvSpPr>
          <p:cNvPr id="22" name="TextBox 21">
            <a:extLst>
              <a:ext uri="{FF2B5EF4-FFF2-40B4-BE49-F238E27FC236}">
                <a16:creationId xmlns:a16="http://schemas.microsoft.com/office/drawing/2014/main" id="{E4BF764D-B44B-10DB-5AE9-C596E89DDB07}"/>
              </a:ext>
            </a:extLst>
          </p:cNvPr>
          <p:cNvSpPr txBox="1"/>
          <p:nvPr/>
        </p:nvSpPr>
        <p:spPr>
          <a:xfrm>
            <a:off x="2657464" y="4981313"/>
            <a:ext cx="2061642" cy="400110"/>
          </a:xfrm>
          <a:prstGeom prst="rect">
            <a:avLst/>
          </a:prstGeom>
          <a:noFill/>
        </p:spPr>
        <p:txBody>
          <a:bodyPr wrap="square" rtlCol="0">
            <a:spAutoFit/>
          </a:bodyPr>
          <a:lstStyle/>
          <a:p>
            <a:pPr algn="ctr"/>
            <a:r>
              <a:rPr lang="en-GB" sz="2000" dirty="0"/>
              <a:t>Failed</a:t>
            </a:r>
            <a:endParaRPr lang="en-US" sz="2000" dirty="0"/>
          </a:p>
        </p:txBody>
      </p:sp>
      <p:cxnSp>
        <p:nvCxnSpPr>
          <p:cNvPr id="24" name="Connector: Elbow 23">
            <a:extLst>
              <a:ext uri="{FF2B5EF4-FFF2-40B4-BE49-F238E27FC236}">
                <a16:creationId xmlns:a16="http://schemas.microsoft.com/office/drawing/2014/main" id="{F783701E-5E5C-3344-ECE6-6EF70523FB19}"/>
              </a:ext>
            </a:extLst>
          </p:cNvPr>
          <p:cNvCxnSpPr>
            <a:stCxn id="11" idx="2"/>
            <a:endCxn id="22" idx="0"/>
          </p:cNvCxnSpPr>
          <p:nvPr/>
        </p:nvCxnSpPr>
        <p:spPr>
          <a:xfrm rot="5400000">
            <a:off x="3980336" y="4242542"/>
            <a:ext cx="446721" cy="103082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EACC5757-3537-2AF4-9206-8AD583C33C1D}"/>
              </a:ext>
            </a:extLst>
          </p:cNvPr>
          <p:cNvCxnSpPr>
            <a:stCxn id="11" idx="2"/>
            <a:endCxn id="21" idx="0"/>
          </p:cNvCxnSpPr>
          <p:nvPr/>
        </p:nvCxnSpPr>
        <p:spPr>
          <a:xfrm rot="16200000" flipH="1">
            <a:off x="5011736" y="4241961"/>
            <a:ext cx="445560" cy="103082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824BF2E-22AD-4160-AC7E-E69F2D04CF9D}"/>
              </a:ext>
            </a:extLst>
          </p:cNvPr>
          <p:cNvSpPr/>
          <p:nvPr/>
        </p:nvSpPr>
        <p:spPr>
          <a:xfrm>
            <a:off x="6606403" y="1569590"/>
            <a:ext cx="4767448" cy="4563355"/>
          </a:xfrm>
          <a:prstGeom prst="rect">
            <a:avLst/>
          </a:prstGeom>
          <a:solidFill>
            <a:schemeClr val="tx1">
              <a:lumMod val="95000"/>
              <a:lumOff val="5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9385810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F0A53-61BD-CB31-95A6-AFAF1F668BAA}"/>
              </a:ext>
            </a:extLst>
          </p:cNvPr>
          <p:cNvSpPr>
            <a:spLocks noGrp="1"/>
          </p:cNvSpPr>
          <p:nvPr>
            <p:ph type="title"/>
          </p:nvPr>
        </p:nvSpPr>
        <p:spPr/>
        <p:txBody>
          <a:bodyPr/>
          <a:lstStyle/>
          <a:p>
            <a:r>
              <a:rPr lang="en-GB"/>
              <a:t>operation</a:t>
            </a:r>
            <a:endParaRPr lang="en-US"/>
          </a:p>
        </p:txBody>
      </p:sp>
      <p:sp>
        <p:nvSpPr>
          <p:cNvPr id="3" name="Slide Number Placeholder 2">
            <a:extLst>
              <a:ext uri="{FF2B5EF4-FFF2-40B4-BE49-F238E27FC236}">
                <a16:creationId xmlns:a16="http://schemas.microsoft.com/office/drawing/2014/main" id="{CDC55DDF-FF2A-B13C-AAEF-E3957A1889C3}"/>
              </a:ext>
            </a:extLst>
          </p:cNvPr>
          <p:cNvSpPr>
            <a:spLocks noGrp="1"/>
          </p:cNvSpPr>
          <p:nvPr>
            <p:ph type="sldNum" sz="quarter" idx="12"/>
          </p:nvPr>
        </p:nvSpPr>
        <p:spPr/>
        <p:txBody>
          <a:bodyPr/>
          <a:lstStyle/>
          <a:p>
            <a:fld id="{278CCAC8-477A-4B31-9A8A-01CBA56DB6F8}" type="slidenum">
              <a:rPr lang="en-150" smtClean="0"/>
              <a:t>43</a:t>
            </a:fld>
            <a:endParaRPr lang="en-150"/>
          </a:p>
        </p:txBody>
      </p:sp>
      <p:sp>
        <p:nvSpPr>
          <p:cNvPr id="8" name="Rectangle: Rounded Corners 7">
            <a:extLst>
              <a:ext uri="{FF2B5EF4-FFF2-40B4-BE49-F238E27FC236}">
                <a16:creationId xmlns:a16="http://schemas.microsoft.com/office/drawing/2014/main" id="{C928169E-6B02-4931-3EC1-793A7A9EB5DC}"/>
              </a:ext>
            </a:extLst>
          </p:cNvPr>
          <p:cNvSpPr/>
          <p:nvPr/>
        </p:nvSpPr>
        <p:spPr>
          <a:xfrm>
            <a:off x="3802255" y="1693182"/>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a:t>Tamer</a:t>
            </a:r>
            <a:endParaRPr lang="en-US" sz="2200"/>
          </a:p>
        </p:txBody>
      </p:sp>
      <p:cxnSp>
        <p:nvCxnSpPr>
          <p:cNvPr id="9" name="Straight Connector 8">
            <a:extLst>
              <a:ext uri="{FF2B5EF4-FFF2-40B4-BE49-F238E27FC236}">
                <a16:creationId xmlns:a16="http://schemas.microsoft.com/office/drawing/2014/main" id="{9C5FBC9E-C0B9-E559-8070-522EFC9C8F5F}"/>
              </a:ext>
            </a:extLst>
          </p:cNvPr>
          <p:cNvCxnSpPr>
            <a:cxnSpLocks/>
          </p:cNvCxnSpPr>
          <p:nvPr/>
        </p:nvCxnSpPr>
        <p:spPr>
          <a:xfrm>
            <a:off x="3118950" y="1643589"/>
            <a:ext cx="0" cy="44801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C36D69-3DF3-8F36-C930-DA53E44D8FDF}"/>
              </a:ext>
            </a:extLst>
          </p:cNvPr>
          <p:cNvCxnSpPr>
            <a:cxnSpLocks/>
          </p:cNvCxnSpPr>
          <p:nvPr/>
        </p:nvCxnSpPr>
        <p:spPr>
          <a:xfrm>
            <a:off x="6375497" y="1643591"/>
            <a:ext cx="0" cy="448011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511E6602-0A0A-7A61-A36B-8C8D4CAFFA75}"/>
              </a:ext>
            </a:extLst>
          </p:cNvPr>
          <p:cNvSpPr/>
          <p:nvPr/>
        </p:nvSpPr>
        <p:spPr>
          <a:xfrm>
            <a:off x="6877082"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a:t>Monkey</a:t>
            </a:r>
            <a:endParaRPr lang="en-US" sz="2200" dirty="0"/>
          </a:p>
        </p:txBody>
      </p:sp>
      <p:sp>
        <p:nvSpPr>
          <p:cNvPr id="17" name="Rectangle: Rounded Corners 16">
            <a:extLst>
              <a:ext uri="{FF2B5EF4-FFF2-40B4-BE49-F238E27FC236}">
                <a16:creationId xmlns:a16="http://schemas.microsoft.com/office/drawing/2014/main" id="{B8E3098C-6F8E-4A73-484C-9B20D0E04C7E}"/>
              </a:ext>
            </a:extLst>
          </p:cNvPr>
          <p:cNvSpPr/>
          <p:nvPr/>
        </p:nvSpPr>
        <p:spPr>
          <a:xfrm>
            <a:off x="9629541"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a:t>Monkey </a:t>
            </a:r>
            <a:r>
              <a:rPr lang="en-GB" sz="2200" dirty="0" err="1"/>
              <a:t>Kasli</a:t>
            </a:r>
            <a:r>
              <a:rPr lang="en-GB" sz="2200" dirty="0"/>
              <a:t> 2</a:t>
            </a:r>
            <a:endParaRPr lang="en-US" sz="2200" dirty="0"/>
          </a:p>
        </p:txBody>
      </p:sp>
      <p:sp>
        <p:nvSpPr>
          <p:cNvPr id="10" name="TextBox 9">
            <a:extLst>
              <a:ext uri="{FF2B5EF4-FFF2-40B4-BE49-F238E27FC236}">
                <a16:creationId xmlns:a16="http://schemas.microsoft.com/office/drawing/2014/main" id="{D7CAD748-BB7D-5B60-4385-18523543C28B}"/>
              </a:ext>
            </a:extLst>
          </p:cNvPr>
          <p:cNvSpPr txBox="1"/>
          <p:nvPr/>
        </p:nvSpPr>
        <p:spPr>
          <a:xfrm>
            <a:off x="3716403" y="2575126"/>
            <a:ext cx="2061642" cy="430887"/>
          </a:xfrm>
          <a:prstGeom prst="rect">
            <a:avLst/>
          </a:prstGeom>
          <a:noFill/>
        </p:spPr>
        <p:txBody>
          <a:bodyPr wrap="square" rtlCol="0">
            <a:spAutoFit/>
          </a:bodyPr>
          <a:lstStyle/>
          <a:p>
            <a:pPr algn="ctr"/>
            <a:r>
              <a:rPr lang="en-GB" sz="2200" dirty="0"/>
              <a:t>Send schedule</a:t>
            </a:r>
            <a:endParaRPr lang="en-US" sz="2200" dirty="0"/>
          </a:p>
        </p:txBody>
      </p:sp>
      <p:sp>
        <p:nvSpPr>
          <p:cNvPr id="25" name="TextBox 24">
            <a:extLst>
              <a:ext uri="{FF2B5EF4-FFF2-40B4-BE49-F238E27FC236}">
                <a16:creationId xmlns:a16="http://schemas.microsoft.com/office/drawing/2014/main" id="{5F96044A-3768-7139-F367-7463C3E716F2}"/>
              </a:ext>
            </a:extLst>
          </p:cNvPr>
          <p:cNvSpPr txBox="1"/>
          <p:nvPr/>
        </p:nvSpPr>
        <p:spPr>
          <a:xfrm>
            <a:off x="6720906" y="2881577"/>
            <a:ext cx="2061642" cy="430887"/>
          </a:xfrm>
          <a:prstGeom prst="rect">
            <a:avLst/>
          </a:prstGeom>
          <a:noFill/>
        </p:spPr>
        <p:txBody>
          <a:bodyPr wrap="square" rtlCol="0">
            <a:spAutoFit/>
          </a:bodyPr>
          <a:lstStyle/>
          <a:p>
            <a:pPr algn="ctr"/>
            <a:r>
              <a:rPr lang="en-GB" sz="2200" dirty="0"/>
              <a:t>Check script</a:t>
            </a:r>
            <a:endParaRPr lang="en-US" sz="2200" dirty="0"/>
          </a:p>
        </p:txBody>
      </p:sp>
      <p:cxnSp>
        <p:nvCxnSpPr>
          <p:cNvPr id="28" name="Connector: Elbow 27">
            <a:extLst>
              <a:ext uri="{FF2B5EF4-FFF2-40B4-BE49-F238E27FC236}">
                <a16:creationId xmlns:a16="http://schemas.microsoft.com/office/drawing/2014/main" id="{EAA62C1B-F4BD-8386-D30A-A06C59872676}"/>
              </a:ext>
            </a:extLst>
          </p:cNvPr>
          <p:cNvCxnSpPr>
            <a:cxnSpLocks/>
            <a:stCxn id="10" idx="3"/>
            <a:endCxn id="25" idx="0"/>
          </p:cNvCxnSpPr>
          <p:nvPr/>
        </p:nvCxnSpPr>
        <p:spPr>
          <a:xfrm>
            <a:off x="5778045" y="2790570"/>
            <a:ext cx="1973682" cy="9100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E0EE10E-0F40-8902-2629-0669D605BE7C}"/>
              </a:ext>
            </a:extLst>
          </p:cNvPr>
          <p:cNvCxnSpPr>
            <a:cxnSpLocks/>
          </p:cNvCxnSpPr>
          <p:nvPr/>
        </p:nvCxnSpPr>
        <p:spPr>
          <a:xfrm flipH="1">
            <a:off x="9123858" y="1643589"/>
            <a:ext cx="4099" cy="4480120"/>
          </a:xfrm>
          <a:prstGeom prst="line">
            <a:avLst/>
          </a:prstGeom>
          <a:ln w="28575">
            <a:solidFill>
              <a:schemeClr val="accent1">
                <a:alpha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2FC68CD-977A-C2CD-78A6-D99371A9C2D4}"/>
              </a:ext>
            </a:extLst>
          </p:cNvPr>
          <p:cNvSpPr txBox="1"/>
          <p:nvPr/>
        </p:nvSpPr>
        <p:spPr>
          <a:xfrm>
            <a:off x="6720906" y="3673350"/>
            <a:ext cx="2061642" cy="430887"/>
          </a:xfrm>
          <a:prstGeom prst="rect">
            <a:avLst/>
          </a:prstGeom>
          <a:noFill/>
        </p:spPr>
        <p:txBody>
          <a:bodyPr wrap="square" rtlCol="0">
            <a:spAutoFit/>
          </a:bodyPr>
          <a:lstStyle/>
          <a:p>
            <a:pPr algn="ctr"/>
            <a:r>
              <a:rPr lang="en-GB" sz="2200" dirty="0"/>
              <a:t>Submit script</a:t>
            </a:r>
            <a:endParaRPr lang="en-US" sz="2200" dirty="0"/>
          </a:p>
        </p:txBody>
      </p:sp>
      <p:sp>
        <p:nvSpPr>
          <p:cNvPr id="32" name="TextBox 31">
            <a:extLst>
              <a:ext uri="{FF2B5EF4-FFF2-40B4-BE49-F238E27FC236}">
                <a16:creationId xmlns:a16="http://schemas.microsoft.com/office/drawing/2014/main" id="{71026DBA-4284-EF7A-B31B-5CAA6F9A5C2A}"/>
              </a:ext>
            </a:extLst>
          </p:cNvPr>
          <p:cNvSpPr txBox="1"/>
          <p:nvPr/>
        </p:nvSpPr>
        <p:spPr>
          <a:xfrm>
            <a:off x="6687265" y="5649247"/>
            <a:ext cx="2120939" cy="430887"/>
          </a:xfrm>
          <a:prstGeom prst="rect">
            <a:avLst/>
          </a:prstGeom>
          <a:noFill/>
        </p:spPr>
        <p:txBody>
          <a:bodyPr wrap="square" rtlCol="0">
            <a:spAutoFit/>
          </a:bodyPr>
          <a:lstStyle/>
          <a:p>
            <a:pPr algn="ctr"/>
            <a:r>
              <a:rPr lang="en-GB" sz="2200" dirty="0"/>
              <a:t>Report to Tamer</a:t>
            </a:r>
            <a:endParaRPr lang="en-US" sz="2200" dirty="0"/>
          </a:p>
        </p:txBody>
      </p:sp>
      <p:grpSp>
        <p:nvGrpSpPr>
          <p:cNvPr id="70" name="Group 69">
            <a:extLst>
              <a:ext uri="{FF2B5EF4-FFF2-40B4-BE49-F238E27FC236}">
                <a16:creationId xmlns:a16="http://schemas.microsoft.com/office/drawing/2014/main" id="{F8ED0450-F230-19FD-0972-3DBD69A81F64}"/>
              </a:ext>
            </a:extLst>
          </p:cNvPr>
          <p:cNvGrpSpPr/>
          <p:nvPr/>
        </p:nvGrpSpPr>
        <p:grpSpPr>
          <a:xfrm>
            <a:off x="147790" y="4214116"/>
            <a:ext cx="2328860" cy="1080302"/>
            <a:chOff x="288506" y="3690010"/>
            <a:chExt cx="2328860" cy="1080302"/>
          </a:xfrm>
        </p:grpSpPr>
        <p:sp>
          <p:nvSpPr>
            <p:cNvPr id="4" name="Rectangle 3">
              <a:extLst>
                <a:ext uri="{FF2B5EF4-FFF2-40B4-BE49-F238E27FC236}">
                  <a16:creationId xmlns:a16="http://schemas.microsoft.com/office/drawing/2014/main" id="{F61B16AB-671B-DC64-B991-E0D427B55BDE}"/>
                </a:ext>
              </a:extLst>
            </p:cNvPr>
            <p:cNvSpPr/>
            <p:nvPr/>
          </p:nvSpPr>
          <p:spPr>
            <a:xfrm>
              <a:off x="669694" y="4020504"/>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endParaRPr lang="en-US" sz="2200" dirty="0"/>
            </a:p>
          </p:txBody>
        </p:sp>
        <p:sp>
          <p:nvSpPr>
            <p:cNvPr id="68" name="Rectangle 67">
              <a:extLst>
                <a:ext uri="{FF2B5EF4-FFF2-40B4-BE49-F238E27FC236}">
                  <a16:creationId xmlns:a16="http://schemas.microsoft.com/office/drawing/2014/main" id="{A7ECEC13-E43F-741D-9CC6-8E8206A6E15A}"/>
                </a:ext>
              </a:extLst>
            </p:cNvPr>
            <p:cNvSpPr/>
            <p:nvPr/>
          </p:nvSpPr>
          <p:spPr>
            <a:xfrm>
              <a:off x="439620" y="3855257"/>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endParaRPr lang="en-US" sz="2200" dirty="0"/>
            </a:p>
          </p:txBody>
        </p:sp>
        <p:sp>
          <p:nvSpPr>
            <p:cNvPr id="69" name="Rectangle 68">
              <a:extLst>
                <a:ext uri="{FF2B5EF4-FFF2-40B4-BE49-F238E27FC236}">
                  <a16:creationId xmlns:a16="http://schemas.microsoft.com/office/drawing/2014/main" id="{24A90AB9-1E7F-ED40-4A90-2C20FE8632CD}"/>
                </a:ext>
              </a:extLst>
            </p:cNvPr>
            <p:cNvSpPr/>
            <p:nvPr/>
          </p:nvSpPr>
          <p:spPr>
            <a:xfrm>
              <a:off x="288506" y="3690010"/>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r>
                <a:rPr lang="en-GB" sz="2200" dirty="0"/>
                <a:t> 1</a:t>
              </a:r>
              <a:endParaRPr lang="en-US" sz="2200" dirty="0"/>
            </a:p>
          </p:txBody>
        </p:sp>
      </p:grpSp>
      <p:sp>
        <p:nvSpPr>
          <p:cNvPr id="73" name="TextBox 72">
            <a:extLst>
              <a:ext uri="{FF2B5EF4-FFF2-40B4-BE49-F238E27FC236}">
                <a16:creationId xmlns:a16="http://schemas.microsoft.com/office/drawing/2014/main" id="{13A22407-61A3-7F9B-2C6D-CE7F32E55E37}"/>
              </a:ext>
            </a:extLst>
          </p:cNvPr>
          <p:cNvSpPr txBox="1"/>
          <p:nvPr/>
        </p:nvSpPr>
        <p:spPr>
          <a:xfrm>
            <a:off x="3726860" y="4077443"/>
            <a:ext cx="2061642" cy="430887"/>
          </a:xfrm>
          <a:prstGeom prst="rect">
            <a:avLst/>
          </a:prstGeom>
          <a:noFill/>
        </p:spPr>
        <p:txBody>
          <a:bodyPr wrap="square" rtlCol="0">
            <a:spAutoFit/>
          </a:bodyPr>
          <a:lstStyle/>
          <a:p>
            <a:pPr algn="ctr"/>
            <a:r>
              <a:rPr lang="en-GB" sz="2200" dirty="0"/>
              <a:t>Banana arrived</a:t>
            </a:r>
            <a:endParaRPr lang="en-US" sz="2200" dirty="0"/>
          </a:p>
        </p:txBody>
      </p:sp>
      <p:cxnSp>
        <p:nvCxnSpPr>
          <p:cNvPr id="74" name="Straight Connector 73">
            <a:extLst>
              <a:ext uri="{FF2B5EF4-FFF2-40B4-BE49-F238E27FC236}">
                <a16:creationId xmlns:a16="http://schemas.microsoft.com/office/drawing/2014/main" id="{6999AD0C-BA89-3D5B-D202-7911C8976668}"/>
              </a:ext>
            </a:extLst>
          </p:cNvPr>
          <p:cNvCxnSpPr>
            <a:cxnSpLocks/>
          </p:cNvCxnSpPr>
          <p:nvPr/>
        </p:nvCxnSpPr>
        <p:spPr>
          <a:xfrm flipV="1">
            <a:off x="262092" y="4039923"/>
            <a:ext cx="11634344" cy="8634"/>
          </a:xfrm>
          <a:prstGeom prst="line">
            <a:avLst/>
          </a:prstGeom>
          <a:ln w="28575">
            <a:solidFill>
              <a:srgbClr val="00B0F0"/>
            </a:solidFill>
            <a:prstDash val="dashDot"/>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389758A3-70AD-D1C3-0E0F-EE7DC0514AAD}"/>
              </a:ext>
            </a:extLst>
          </p:cNvPr>
          <p:cNvSpPr txBox="1"/>
          <p:nvPr/>
        </p:nvSpPr>
        <p:spPr>
          <a:xfrm>
            <a:off x="295563" y="3679225"/>
            <a:ext cx="2215478" cy="430887"/>
          </a:xfrm>
          <a:prstGeom prst="rect">
            <a:avLst/>
          </a:prstGeom>
          <a:noFill/>
        </p:spPr>
        <p:txBody>
          <a:bodyPr wrap="square" rtlCol="0">
            <a:spAutoFit/>
          </a:bodyPr>
          <a:lstStyle/>
          <a:p>
            <a:r>
              <a:rPr lang="en-GB" sz="2200" dirty="0">
                <a:solidFill>
                  <a:srgbClr val="0070C0"/>
                </a:solidFill>
              </a:rPr>
              <a:t>Script execution</a:t>
            </a:r>
            <a:endParaRPr lang="en-US" sz="2200" dirty="0">
              <a:solidFill>
                <a:srgbClr val="0070C0"/>
              </a:solidFill>
            </a:endParaRPr>
          </a:p>
        </p:txBody>
      </p:sp>
      <p:cxnSp>
        <p:nvCxnSpPr>
          <p:cNvPr id="80" name="Connector: Elbow 79">
            <a:extLst>
              <a:ext uri="{FF2B5EF4-FFF2-40B4-BE49-F238E27FC236}">
                <a16:creationId xmlns:a16="http://schemas.microsoft.com/office/drawing/2014/main" id="{3CE54E35-A0A0-69E0-9809-A4AC8D5847F9}"/>
              </a:ext>
            </a:extLst>
          </p:cNvPr>
          <p:cNvCxnSpPr>
            <a:endCxn id="73" idx="1"/>
          </p:cNvCxnSpPr>
          <p:nvPr/>
        </p:nvCxnSpPr>
        <p:spPr>
          <a:xfrm flipV="1">
            <a:off x="2441566" y="4292887"/>
            <a:ext cx="1285294" cy="443728"/>
          </a:xfrm>
          <a:prstGeom prst="bentConnector3">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71161F42-91F8-4C20-5E1D-90C1CE76F087}"/>
              </a:ext>
            </a:extLst>
          </p:cNvPr>
          <p:cNvSpPr txBox="1"/>
          <p:nvPr/>
        </p:nvSpPr>
        <p:spPr>
          <a:xfrm>
            <a:off x="6750449" y="5093245"/>
            <a:ext cx="2061642" cy="430887"/>
          </a:xfrm>
          <a:prstGeom prst="rect">
            <a:avLst/>
          </a:prstGeom>
          <a:noFill/>
        </p:spPr>
        <p:txBody>
          <a:bodyPr wrap="square" rtlCol="0">
            <a:spAutoFit/>
          </a:bodyPr>
          <a:lstStyle/>
          <a:p>
            <a:pPr algn="ctr"/>
            <a:r>
              <a:rPr lang="en-GB" sz="2200" dirty="0"/>
              <a:t>Finish script</a:t>
            </a:r>
            <a:endParaRPr lang="en-US" sz="2200" dirty="0"/>
          </a:p>
        </p:txBody>
      </p:sp>
      <p:sp>
        <p:nvSpPr>
          <p:cNvPr id="107" name="TextBox 106">
            <a:extLst>
              <a:ext uri="{FF2B5EF4-FFF2-40B4-BE49-F238E27FC236}">
                <a16:creationId xmlns:a16="http://schemas.microsoft.com/office/drawing/2014/main" id="{50299652-B342-794F-1A74-67171E5FB4C1}"/>
              </a:ext>
            </a:extLst>
          </p:cNvPr>
          <p:cNvSpPr txBox="1"/>
          <p:nvPr/>
        </p:nvSpPr>
        <p:spPr>
          <a:xfrm>
            <a:off x="3716403" y="5645490"/>
            <a:ext cx="2061642" cy="430887"/>
          </a:xfrm>
          <a:prstGeom prst="rect">
            <a:avLst/>
          </a:prstGeom>
          <a:noFill/>
        </p:spPr>
        <p:txBody>
          <a:bodyPr wrap="square" rtlCol="0">
            <a:spAutoFit/>
          </a:bodyPr>
          <a:lstStyle/>
          <a:p>
            <a:pPr algn="ctr"/>
            <a:r>
              <a:rPr lang="en-GB" sz="2200" dirty="0"/>
              <a:t>Update</a:t>
            </a:r>
            <a:endParaRPr lang="en-US" sz="2200" dirty="0"/>
          </a:p>
        </p:txBody>
      </p:sp>
      <p:cxnSp>
        <p:nvCxnSpPr>
          <p:cNvPr id="109" name="Straight Arrow Connector 108">
            <a:extLst>
              <a:ext uri="{FF2B5EF4-FFF2-40B4-BE49-F238E27FC236}">
                <a16:creationId xmlns:a16="http://schemas.microsoft.com/office/drawing/2014/main" id="{6C4C2A5A-3AEC-46B5-B3A5-4DF8E6FE0A6F}"/>
              </a:ext>
            </a:extLst>
          </p:cNvPr>
          <p:cNvCxnSpPr>
            <a:cxnSpLocks/>
          </p:cNvCxnSpPr>
          <p:nvPr/>
        </p:nvCxnSpPr>
        <p:spPr>
          <a:xfrm flipH="1">
            <a:off x="7777383" y="5462577"/>
            <a:ext cx="3887" cy="186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Elbow 110">
            <a:extLst>
              <a:ext uri="{FF2B5EF4-FFF2-40B4-BE49-F238E27FC236}">
                <a16:creationId xmlns:a16="http://schemas.microsoft.com/office/drawing/2014/main" id="{7F1BA4CB-6FC6-3BBA-A04B-6F3B24BAB39C}"/>
              </a:ext>
            </a:extLst>
          </p:cNvPr>
          <p:cNvCxnSpPr>
            <a:cxnSpLocks/>
            <a:stCxn id="32" idx="3"/>
            <a:endCxn id="25" idx="3"/>
          </p:cNvCxnSpPr>
          <p:nvPr/>
        </p:nvCxnSpPr>
        <p:spPr>
          <a:xfrm flipH="1" flipV="1">
            <a:off x="8782548" y="3097021"/>
            <a:ext cx="25656" cy="2767670"/>
          </a:xfrm>
          <a:prstGeom prst="bentConnector3">
            <a:avLst>
              <a:gd name="adj1" fmla="val -89102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BE9D0E44-6D51-3428-0927-56991EF0C7E1}"/>
              </a:ext>
            </a:extLst>
          </p:cNvPr>
          <p:cNvCxnSpPr>
            <a:cxnSpLocks/>
            <a:stCxn id="32" idx="1"/>
            <a:endCxn id="107" idx="3"/>
          </p:cNvCxnSpPr>
          <p:nvPr/>
        </p:nvCxnSpPr>
        <p:spPr>
          <a:xfrm flipH="1" flipV="1">
            <a:off x="5778045" y="5860934"/>
            <a:ext cx="909220" cy="3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E31D106-6B83-1794-DB9E-7359C52F0DC3}"/>
              </a:ext>
            </a:extLst>
          </p:cNvPr>
          <p:cNvCxnSpPr>
            <a:stCxn id="25" idx="2"/>
            <a:endCxn id="31" idx="0"/>
          </p:cNvCxnSpPr>
          <p:nvPr/>
        </p:nvCxnSpPr>
        <p:spPr>
          <a:xfrm>
            <a:off x="7751727" y="3312464"/>
            <a:ext cx="0" cy="3608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3C840613-8553-19C5-67D6-B849FCB149A5}"/>
              </a:ext>
            </a:extLst>
          </p:cNvPr>
          <p:cNvCxnSpPr>
            <a:cxnSpLocks/>
            <a:stCxn id="73" idx="2"/>
            <a:endCxn id="81" idx="0"/>
          </p:cNvCxnSpPr>
          <p:nvPr/>
        </p:nvCxnSpPr>
        <p:spPr>
          <a:xfrm rot="16200000" flipH="1">
            <a:off x="5977018" y="3288992"/>
            <a:ext cx="584915" cy="30235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1F34481-B9C4-386C-C4F5-571A6F4677E4}"/>
              </a:ext>
            </a:extLst>
          </p:cNvPr>
          <p:cNvSpPr txBox="1"/>
          <p:nvPr/>
        </p:nvSpPr>
        <p:spPr>
          <a:xfrm>
            <a:off x="1451579" y="1038407"/>
            <a:ext cx="3581973" cy="461665"/>
          </a:xfrm>
          <a:prstGeom prst="rect">
            <a:avLst/>
          </a:prstGeom>
          <a:noFill/>
        </p:spPr>
        <p:txBody>
          <a:bodyPr wrap="square" rtlCol="0">
            <a:spAutoFit/>
          </a:bodyPr>
          <a:lstStyle/>
          <a:p>
            <a:r>
              <a:rPr lang="en-GB" sz="2400"/>
              <a:t>Standard operation</a:t>
            </a:r>
            <a:endParaRPr lang="en-US" sz="2400"/>
          </a:p>
        </p:txBody>
      </p:sp>
      <p:sp>
        <p:nvSpPr>
          <p:cNvPr id="40" name="Rectangle 39">
            <a:extLst>
              <a:ext uri="{FF2B5EF4-FFF2-40B4-BE49-F238E27FC236}">
                <a16:creationId xmlns:a16="http://schemas.microsoft.com/office/drawing/2014/main" id="{CCF45FEF-87B8-C6A3-2F3E-0973E5E24DFC}"/>
              </a:ext>
            </a:extLst>
          </p:cNvPr>
          <p:cNvSpPr/>
          <p:nvPr/>
        </p:nvSpPr>
        <p:spPr>
          <a:xfrm>
            <a:off x="9127957" y="1569590"/>
            <a:ext cx="2676116" cy="4554119"/>
          </a:xfrm>
          <a:prstGeom prst="rect">
            <a:avLst/>
          </a:prstGeom>
          <a:solidFill>
            <a:schemeClr val="tx1">
              <a:lumMod val="95000"/>
              <a:lumOff val="5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3687465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F0A53-61BD-CB31-95A6-AFAF1F668BAA}"/>
              </a:ext>
            </a:extLst>
          </p:cNvPr>
          <p:cNvSpPr>
            <a:spLocks noGrp="1"/>
          </p:cNvSpPr>
          <p:nvPr>
            <p:ph type="title"/>
          </p:nvPr>
        </p:nvSpPr>
        <p:spPr/>
        <p:txBody>
          <a:bodyPr/>
          <a:lstStyle/>
          <a:p>
            <a:r>
              <a:rPr lang="en-GB"/>
              <a:t>operation</a:t>
            </a:r>
            <a:endParaRPr lang="en-US"/>
          </a:p>
        </p:txBody>
      </p:sp>
      <p:sp>
        <p:nvSpPr>
          <p:cNvPr id="3" name="Slide Number Placeholder 2">
            <a:extLst>
              <a:ext uri="{FF2B5EF4-FFF2-40B4-BE49-F238E27FC236}">
                <a16:creationId xmlns:a16="http://schemas.microsoft.com/office/drawing/2014/main" id="{CDC55DDF-FF2A-B13C-AAEF-E3957A1889C3}"/>
              </a:ext>
            </a:extLst>
          </p:cNvPr>
          <p:cNvSpPr>
            <a:spLocks noGrp="1"/>
          </p:cNvSpPr>
          <p:nvPr>
            <p:ph type="sldNum" sz="quarter" idx="12"/>
          </p:nvPr>
        </p:nvSpPr>
        <p:spPr/>
        <p:txBody>
          <a:bodyPr/>
          <a:lstStyle/>
          <a:p>
            <a:fld id="{278CCAC8-477A-4B31-9A8A-01CBA56DB6F8}" type="slidenum">
              <a:rPr lang="en-150" smtClean="0"/>
              <a:t>44</a:t>
            </a:fld>
            <a:endParaRPr lang="en-150"/>
          </a:p>
        </p:txBody>
      </p:sp>
      <p:sp>
        <p:nvSpPr>
          <p:cNvPr id="8" name="Rectangle: Rounded Corners 7">
            <a:extLst>
              <a:ext uri="{FF2B5EF4-FFF2-40B4-BE49-F238E27FC236}">
                <a16:creationId xmlns:a16="http://schemas.microsoft.com/office/drawing/2014/main" id="{C928169E-6B02-4931-3EC1-793A7A9EB5DC}"/>
              </a:ext>
            </a:extLst>
          </p:cNvPr>
          <p:cNvSpPr/>
          <p:nvPr/>
        </p:nvSpPr>
        <p:spPr>
          <a:xfrm>
            <a:off x="3802255" y="1693182"/>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a:t>Tamer</a:t>
            </a:r>
            <a:endParaRPr lang="en-US" sz="2200"/>
          </a:p>
        </p:txBody>
      </p:sp>
      <p:cxnSp>
        <p:nvCxnSpPr>
          <p:cNvPr id="9" name="Straight Connector 8">
            <a:extLst>
              <a:ext uri="{FF2B5EF4-FFF2-40B4-BE49-F238E27FC236}">
                <a16:creationId xmlns:a16="http://schemas.microsoft.com/office/drawing/2014/main" id="{9C5FBC9E-C0B9-E559-8070-522EFC9C8F5F}"/>
              </a:ext>
            </a:extLst>
          </p:cNvPr>
          <p:cNvCxnSpPr>
            <a:cxnSpLocks/>
          </p:cNvCxnSpPr>
          <p:nvPr/>
        </p:nvCxnSpPr>
        <p:spPr>
          <a:xfrm>
            <a:off x="3118950" y="1643589"/>
            <a:ext cx="0" cy="44801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C36D69-3DF3-8F36-C930-DA53E44D8FDF}"/>
              </a:ext>
            </a:extLst>
          </p:cNvPr>
          <p:cNvCxnSpPr>
            <a:cxnSpLocks/>
          </p:cNvCxnSpPr>
          <p:nvPr/>
        </p:nvCxnSpPr>
        <p:spPr>
          <a:xfrm>
            <a:off x="6375497" y="1643591"/>
            <a:ext cx="0" cy="448011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511E6602-0A0A-7A61-A36B-8C8D4CAFFA75}"/>
              </a:ext>
            </a:extLst>
          </p:cNvPr>
          <p:cNvSpPr/>
          <p:nvPr/>
        </p:nvSpPr>
        <p:spPr>
          <a:xfrm>
            <a:off x="6877082"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a:t>Monkey </a:t>
            </a:r>
            <a:r>
              <a:rPr lang="en-GB" sz="2200" dirty="0" err="1"/>
              <a:t>Kasli</a:t>
            </a:r>
            <a:r>
              <a:rPr lang="en-GB" sz="2200" dirty="0"/>
              <a:t> 1</a:t>
            </a:r>
            <a:endParaRPr lang="en-US" sz="2200" dirty="0"/>
          </a:p>
        </p:txBody>
      </p:sp>
      <p:sp>
        <p:nvSpPr>
          <p:cNvPr id="17" name="Rectangle: Rounded Corners 16">
            <a:extLst>
              <a:ext uri="{FF2B5EF4-FFF2-40B4-BE49-F238E27FC236}">
                <a16:creationId xmlns:a16="http://schemas.microsoft.com/office/drawing/2014/main" id="{B8E3098C-6F8E-4A73-484C-9B20D0E04C7E}"/>
              </a:ext>
            </a:extLst>
          </p:cNvPr>
          <p:cNvSpPr/>
          <p:nvPr/>
        </p:nvSpPr>
        <p:spPr>
          <a:xfrm>
            <a:off x="9629541"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a:t>Monkey </a:t>
            </a:r>
            <a:r>
              <a:rPr lang="en-GB" sz="2200" dirty="0" err="1"/>
              <a:t>Kasli</a:t>
            </a:r>
            <a:r>
              <a:rPr lang="en-GB" sz="2200" dirty="0"/>
              <a:t> 2</a:t>
            </a:r>
            <a:endParaRPr lang="en-US" sz="2200" dirty="0"/>
          </a:p>
        </p:txBody>
      </p:sp>
      <p:sp>
        <p:nvSpPr>
          <p:cNvPr id="10" name="TextBox 9">
            <a:extLst>
              <a:ext uri="{FF2B5EF4-FFF2-40B4-BE49-F238E27FC236}">
                <a16:creationId xmlns:a16="http://schemas.microsoft.com/office/drawing/2014/main" id="{D7CAD748-BB7D-5B60-4385-18523543C28B}"/>
              </a:ext>
            </a:extLst>
          </p:cNvPr>
          <p:cNvSpPr txBox="1"/>
          <p:nvPr/>
        </p:nvSpPr>
        <p:spPr>
          <a:xfrm>
            <a:off x="3716403" y="2524324"/>
            <a:ext cx="2061642" cy="430887"/>
          </a:xfrm>
          <a:prstGeom prst="rect">
            <a:avLst/>
          </a:prstGeom>
          <a:noFill/>
        </p:spPr>
        <p:txBody>
          <a:bodyPr wrap="square" rtlCol="0">
            <a:spAutoFit/>
          </a:bodyPr>
          <a:lstStyle/>
          <a:p>
            <a:pPr algn="ctr"/>
            <a:r>
              <a:rPr lang="en-GB" sz="2200" dirty="0"/>
              <a:t>Send schedules</a:t>
            </a:r>
            <a:endParaRPr lang="en-US" sz="2200" dirty="0"/>
          </a:p>
        </p:txBody>
      </p:sp>
      <p:sp>
        <p:nvSpPr>
          <p:cNvPr id="25" name="TextBox 24">
            <a:extLst>
              <a:ext uri="{FF2B5EF4-FFF2-40B4-BE49-F238E27FC236}">
                <a16:creationId xmlns:a16="http://schemas.microsoft.com/office/drawing/2014/main" id="{5F96044A-3768-7139-F367-7463C3E716F2}"/>
              </a:ext>
            </a:extLst>
          </p:cNvPr>
          <p:cNvSpPr txBox="1"/>
          <p:nvPr/>
        </p:nvSpPr>
        <p:spPr>
          <a:xfrm>
            <a:off x="6720906" y="2881577"/>
            <a:ext cx="2061642" cy="430887"/>
          </a:xfrm>
          <a:prstGeom prst="rect">
            <a:avLst/>
          </a:prstGeom>
          <a:noFill/>
        </p:spPr>
        <p:txBody>
          <a:bodyPr wrap="square" rtlCol="0">
            <a:spAutoFit/>
          </a:bodyPr>
          <a:lstStyle/>
          <a:p>
            <a:pPr algn="ctr"/>
            <a:r>
              <a:rPr lang="en-GB" sz="2200" dirty="0"/>
              <a:t>Check script</a:t>
            </a:r>
            <a:endParaRPr lang="en-US" sz="2200" dirty="0"/>
          </a:p>
        </p:txBody>
      </p:sp>
      <p:cxnSp>
        <p:nvCxnSpPr>
          <p:cNvPr id="28" name="Connector: Elbow 27">
            <a:extLst>
              <a:ext uri="{FF2B5EF4-FFF2-40B4-BE49-F238E27FC236}">
                <a16:creationId xmlns:a16="http://schemas.microsoft.com/office/drawing/2014/main" id="{EAA62C1B-F4BD-8386-D30A-A06C59872676}"/>
              </a:ext>
            </a:extLst>
          </p:cNvPr>
          <p:cNvCxnSpPr>
            <a:cxnSpLocks/>
            <a:endCxn id="25" idx="0"/>
          </p:cNvCxnSpPr>
          <p:nvPr/>
        </p:nvCxnSpPr>
        <p:spPr>
          <a:xfrm>
            <a:off x="6413957" y="2743200"/>
            <a:ext cx="1337770" cy="1383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E0EE10E-0F40-8902-2629-0669D605BE7C}"/>
              </a:ext>
            </a:extLst>
          </p:cNvPr>
          <p:cNvCxnSpPr>
            <a:cxnSpLocks/>
          </p:cNvCxnSpPr>
          <p:nvPr/>
        </p:nvCxnSpPr>
        <p:spPr>
          <a:xfrm flipH="1">
            <a:off x="9123858" y="1643589"/>
            <a:ext cx="4099" cy="4480120"/>
          </a:xfrm>
          <a:prstGeom prst="line">
            <a:avLst/>
          </a:prstGeom>
          <a:ln w="28575">
            <a:solidFill>
              <a:schemeClr val="accent1">
                <a:alpha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2FC68CD-977A-C2CD-78A6-D99371A9C2D4}"/>
              </a:ext>
            </a:extLst>
          </p:cNvPr>
          <p:cNvSpPr txBox="1"/>
          <p:nvPr/>
        </p:nvSpPr>
        <p:spPr>
          <a:xfrm>
            <a:off x="6720906" y="3673350"/>
            <a:ext cx="2061642" cy="430887"/>
          </a:xfrm>
          <a:prstGeom prst="rect">
            <a:avLst/>
          </a:prstGeom>
          <a:noFill/>
        </p:spPr>
        <p:txBody>
          <a:bodyPr wrap="square" rtlCol="0">
            <a:spAutoFit/>
          </a:bodyPr>
          <a:lstStyle/>
          <a:p>
            <a:pPr algn="ctr"/>
            <a:r>
              <a:rPr lang="en-GB" sz="2200" dirty="0"/>
              <a:t>Submit script</a:t>
            </a:r>
            <a:endParaRPr lang="en-US" sz="2200" dirty="0"/>
          </a:p>
        </p:txBody>
      </p:sp>
      <p:sp>
        <p:nvSpPr>
          <p:cNvPr id="32" name="TextBox 31">
            <a:extLst>
              <a:ext uri="{FF2B5EF4-FFF2-40B4-BE49-F238E27FC236}">
                <a16:creationId xmlns:a16="http://schemas.microsoft.com/office/drawing/2014/main" id="{71026DBA-4284-EF7A-B31B-5CAA6F9A5C2A}"/>
              </a:ext>
            </a:extLst>
          </p:cNvPr>
          <p:cNvSpPr txBox="1"/>
          <p:nvPr/>
        </p:nvSpPr>
        <p:spPr>
          <a:xfrm>
            <a:off x="6647170" y="5649247"/>
            <a:ext cx="2161034" cy="430887"/>
          </a:xfrm>
          <a:prstGeom prst="rect">
            <a:avLst/>
          </a:prstGeom>
          <a:noFill/>
        </p:spPr>
        <p:txBody>
          <a:bodyPr wrap="square" rtlCol="0">
            <a:spAutoFit/>
          </a:bodyPr>
          <a:lstStyle/>
          <a:p>
            <a:pPr algn="ctr"/>
            <a:r>
              <a:rPr lang="en-GB" sz="2200" dirty="0"/>
              <a:t>Report to Tamer</a:t>
            </a:r>
            <a:endParaRPr lang="en-US" sz="2200" dirty="0"/>
          </a:p>
        </p:txBody>
      </p:sp>
      <p:sp>
        <p:nvSpPr>
          <p:cNvPr id="7" name="TextBox 6">
            <a:extLst>
              <a:ext uri="{FF2B5EF4-FFF2-40B4-BE49-F238E27FC236}">
                <a16:creationId xmlns:a16="http://schemas.microsoft.com/office/drawing/2014/main" id="{0B6E69D3-0A6E-5E7C-B812-F4213BCD78AA}"/>
              </a:ext>
            </a:extLst>
          </p:cNvPr>
          <p:cNvSpPr txBox="1"/>
          <p:nvPr/>
        </p:nvSpPr>
        <p:spPr>
          <a:xfrm>
            <a:off x="9473367" y="2881577"/>
            <a:ext cx="2061642" cy="430887"/>
          </a:xfrm>
          <a:prstGeom prst="rect">
            <a:avLst/>
          </a:prstGeom>
          <a:noFill/>
        </p:spPr>
        <p:txBody>
          <a:bodyPr wrap="square" rtlCol="0">
            <a:spAutoFit/>
          </a:bodyPr>
          <a:lstStyle/>
          <a:p>
            <a:pPr algn="ctr"/>
            <a:r>
              <a:rPr lang="en-GB" sz="2200" dirty="0"/>
              <a:t>Check script</a:t>
            </a:r>
            <a:endParaRPr lang="en-US" sz="2200" dirty="0"/>
          </a:p>
        </p:txBody>
      </p:sp>
      <p:sp>
        <p:nvSpPr>
          <p:cNvPr id="11" name="TextBox 10">
            <a:extLst>
              <a:ext uri="{FF2B5EF4-FFF2-40B4-BE49-F238E27FC236}">
                <a16:creationId xmlns:a16="http://schemas.microsoft.com/office/drawing/2014/main" id="{5ECA8893-BAA4-4A9D-F242-15D12683076B}"/>
              </a:ext>
            </a:extLst>
          </p:cNvPr>
          <p:cNvSpPr txBox="1"/>
          <p:nvPr/>
        </p:nvSpPr>
        <p:spPr>
          <a:xfrm>
            <a:off x="9473365" y="3670591"/>
            <a:ext cx="2061642" cy="430887"/>
          </a:xfrm>
          <a:prstGeom prst="rect">
            <a:avLst/>
          </a:prstGeom>
          <a:noFill/>
        </p:spPr>
        <p:txBody>
          <a:bodyPr wrap="square" rtlCol="0">
            <a:spAutoFit/>
          </a:bodyPr>
          <a:lstStyle/>
          <a:p>
            <a:pPr algn="ctr"/>
            <a:r>
              <a:rPr lang="en-GB" sz="2200" dirty="0"/>
              <a:t>Submit script</a:t>
            </a:r>
            <a:endParaRPr lang="en-US" sz="2200" dirty="0"/>
          </a:p>
        </p:txBody>
      </p:sp>
      <p:sp>
        <p:nvSpPr>
          <p:cNvPr id="12" name="TextBox 11">
            <a:extLst>
              <a:ext uri="{FF2B5EF4-FFF2-40B4-BE49-F238E27FC236}">
                <a16:creationId xmlns:a16="http://schemas.microsoft.com/office/drawing/2014/main" id="{CE51FC97-056C-8780-FEF6-33CA1EE55419}"/>
              </a:ext>
            </a:extLst>
          </p:cNvPr>
          <p:cNvSpPr txBox="1"/>
          <p:nvPr/>
        </p:nvSpPr>
        <p:spPr>
          <a:xfrm>
            <a:off x="9531746" y="5645490"/>
            <a:ext cx="2178647" cy="430887"/>
          </a:xfrm>
          <a:prstGeom prst="rect">
            <a:avLst/>
          </a:prstGeom>
          <a:noFill/>
        </p:spPr>
        <p:txBody>
          <a:bodyPr wrap="square" rtlCol="0">
            <a:spAutoFit/>
          </a:bodyPr>
          <a:lstStyle/>
          <a:p>
            <a:pPr algn="ctr"/>
            <a:r>
              <a:rPr lang="en-GB" sz="2200" dirty="0"/>
              <a:t>Report to Tamer</a:t>
            </a:r>
            <a:endParaRPr lang="en-US" sz="2200" dirty="0"/>
          </a:p>
        </p:txBody>
      </p:sp>
      <p:cxnSp>
        <p:nvCxnSpPr>
          <p:cNvPr id="20" name="Connector: Elbow 19">
            <a:extLst>
              <a:ext uri="{FF2B5EF4-FFF2-40B4-BE49-F238E27FC236}">
                <a16:creationId xmlns:a16="http://schemas.microsoft.com/office/drawing/2014/main" id="{FCBF3440-CD2E-8FE0-AD87-CEA707DEFA92}"/>
              </a:ext>
            </a:extLst>
          </p:cNvPr>
          <p:cNvCxnSpPr>
            <a:cxnSpLocks/>
            <a:stCxn id="12" idx="3"/>
            <a:endCxn id="7" idx="3"/>
          </p:cNvCxnSpPr>
          <p:nvPr/>
        </p:nvCxnSpPr>
        <p:spPr>
          <a:xfrm flipH="1" flipV="1">
            <a:off x="11535009" y="3097021"/>
            <a:ext cx="175384" cy="2763913"/>
          </a:xfrm>
          <a:prstGeom prst="bentConnector3">
            <a:avLst>
              <a:gd name="adj1" fmla="val -130343"/>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F8ED0450-F230-19FD-0972-3DBD69A81F64}"/>
              </a:ext>
            </a:extLst>
          </p:cNvPr>
          <p:cNvGrpSpPr/>
          <p:nvPr/>
        </p:nvGrpSpPr>
        <p:grpSpPr>
          <a:xfrm>
            <a:off x="147790" y="4214116"/>
            <a:ext cx="2328860" cy="1080302"/>
            <a:chOff x="288506" y="3690010"/>
            <a:chExt cx="2328860" cy="1080302"/>
          </a:xfrm>
        </p:grpSpPr>
        <p:sp>
          <p:nvSpPr>
            <p:cNvPr id="4" name="Rectangle 3">
              <a:extLst>
                <a:ext uri="{FF2B5EF4-FFF2-40B4-BE49-F238E27FC236}">
                  <a16:creationId xmlns:a16="http://schemas.microsoft.com/office/drawing/2014/main" id="{F61B16AB-671B-DC64-B991-E0D427B55BDE}"/>
                </a:ext>
              </a:extLst>
            </p:cNvPr>
            <p:cNvSpPr/>
            <p:nvPr/>
          </p:nvSpPr>
          <p:spPr>
            <a:xfrm>
              <a:off x="669694" y="4020504"/>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endParaRPr lang="en-US" sz="2200" dirty="0"/>
            </a:p>
          </p:txBody>
        </p:sp>
        <p:sp>
          <p:nvSpPr>
            <p:cNvPr id="68" name="Rectangle 67">
              <a:extLst>
                <a:ext uri="{FF2B5EF4-FFF2-40B4-BE49-F238E27FC236}">
                  <a16:creationId xmlns:a16="http://schemas.microsoft.com/office/drawing/2014/main" id="{A7ECEC13-E43F-741D-9CC6-8E8206A6E15A}"/>
                </a:ext>
              </a:extLst>
            </p:cNvPr>
            <p:cNvSpPr/>
            <p:nvPr/>
          </p:nvSpPr>
          <p:spPr>
            <a:xfrm>
              <a:off x="439620" y="3855257"/>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endParaRPr lang="en-US" sz="2200" dirty="0"/>
            </a:p>
          </p:txBody>
        </p:sp>
        <p:sp>
          <p:nvSpPr>
            <p:cNvPr id="69" name="Rectangle 68">
              <a:extLst>
                <a:ext uri="{FF2B5EF4-FFF2-40B4-BE49-F238E27FC236}">
                  <a16:creationId xmlns:a16="http://schemas.microsoft.com/office/drawing/2014/main" id="{24A90AB9-1E7F-ED40-4A90-2C20FE8632CD}"/>
                </a:ext>
              </a:extLst>
            </p:cNvPr>
            <p:cNvSpPr/>
            <p:nvPr/>
          </p:nvSpPr>
          <p:spPr>
            <a:xfrm>
              <a:off x="288506" y="3690010"/>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dirty="0" err="1"/>
                <a:t>Kasli</a:t>
              </a:r>
              <a:r>
                <a:rPr lang="en-GB" sz="2200" dirty="0"/>
                <a:t> 1</a:t>
              </a:r>
              <a:endParaRPr lang="en-US" sz="2200" dirty="0"/>
            </a:p>
          </p:txBody>
        </p:sp>
      </p:grpSp>
      <p:sp>
        <p:nvSpPr>
          <p:cNvPr id="73" name="TextBox 72">
            <a:extLst>
              <a:ext uri="{FF2B5EF4-FFF2-40B4-BE49-F238E27FC236}">
                <a16:creationId xmlns:a16="http://schemas.microsoft.com/office/drawing/2014/main" id="{13A22407-61A3-7F9B-2C6D-CE7F32E55E37}"/>
              </a:ext>
            </a:extLst>
          </p:cNvPr>
          <p:cNvSpPr txBox="1"/>
          <p:nvPr/>
        </p:nvSpPr>
        <p:spPr>
          <a:xfrm>
            <a:off x="3726860" y="4077443"/>
            <a:ext cx="2061642" cy="430887"/>
          </a:xfrm>
          <a:prstGeom prst="rect">
            <a:avLst/>
          </a:prstGeom>
          <a:noFill/>
        </p:spPr>
        <p:txBody>
          <a:bodyPr wrap="square" rtlCol="0">
            <a:spAutoFit/>
          </a:bodyPr>
          <a:lstStyle/>
          <a:p>
            <a:pPr algn="ctr"/>
            <a:r>
              <a:rPr lang="en-GB" sz="2200" dirty="0"/>
              <a:t>Banana arrived</a:t>
            </a:r>
            <a:endParaRPr lang="en-US" sz="2200" dirty="0"/>
          </a:p>
        </p:txBody>
      </p:sp>
      <p:cxnSp>
        <p:nvCxnSpPr>
          <p:cNvPr id="74" name="Straight Connector 73">
            <a:extLst>
              <a:ext uri="{FF2B5EF4-FFF2-40B4-BE49-F238E27FC236}">
                <a16:creationId xmlns:a16="http://schemas.microsoft.com/office/drawing/2014/main" id="{6999AD0C-BA89-3D5B-D202-7911C8976668}"/>
              </a:ext>
            </a:extLst>
          </p:cNvPr>
          <p:cNvCxnSpPr>
            <a:cxnSpLocks/>
          </p:cNvCxnSpPr>
          <p:nvPr/>
        </p:nvCxnSpPr>
        <p:spPr>
          <a:xfrm flipV="1">
            <a:off x="262092" y="4039923"/>
            <a:ext cx="11634344" cy="8634"/>
          </a:xfrm>
          <a:prstGeom prst="line">
            <a:avLst/>
          </a:prstGeom>
          <a:ln w="28575">
            <a:solidFill>
              <a:srgbClr val="00B0F0"/>
            </a:solidFill>
            <a:prstDash val="dashDot"/>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389758A3-70AD-D1C3-0E0F-EE7DC0514AAD}"/>
              </a:ext>
            </a:extLst>
          </p:cNvPr>
          <p:cNvSpPr txBox="1"/>
          <p:nvPr/>
        </p:nvSpPr>
        <p:spPr>
          <a:xfrm>
            <a:off x="295563" y="3679225"/>
            <a:ext cx="2155431" cy="430887"/>
          </a:xfrm>
          <a:prstGeom prst="rect">
            <a:avLst/>
          </a:prstGeom>
          <a:noFill/>
        </p:spPr>
        <p:txBody>
          <a:bodyPr wrap="square" rtlCol="0">
            <a:spAutoFit/>
          </a:bodyPr>
          <a:lstStyle/>
          <a:p>
            <a:r>
              <a:rPr lang="en-GB" sz="2200" dirty="0">
                <a:solidFill>
                  <a:srgbClr val="0070C0"/>
                </a:solidFill>
              </a:rPr>
              <a:t>Script execution</a:t>
            </a:r>
            <a:endParaRPr lang="en-US" sz="2200" dirty="0">
              <a:solidFill>
                <a:srgbClr val="0070C0"/>
              </a:solidFill>
            </a:endParaRPr>
          </a:p>
        </p:txBody>
      </p:sp>
      <p:sp>
        <p:nvSpPr>
          <p:cNvPr id="81" name="TextBox 80">
            <a:extLst>
              <a:ext uri="{FF2B5EF4-FFF2-40B4-BE49-F238E27FC236}">
                <a16:creationId xmlns:a16="http://schemas.microsoft.com/office/drawing/2014/main" id="{71161F42-91F8-4C20-5E1D-90C1CE76F087}"/>
              </a:ext>
            </a:extLst>
          </p:cNvPr>
          <p:cNvSpPr txBox="1"/>
          <p:nvPr/>
        </p:nvSpPr>
        <p:spPr>
          <a:xfrm>
            <a:off x="6750449" y="5093245"/>
            <a:ext cx="2061642" cy="430887"/>
          </a:xfrm>
          <a:prstGeom prst="rect">
            <a:avLst/>
          </a:prstGeom>
          <a:noFill/>
        </p:spPr>
        <p:txBody>
          <a:bodyPr wrap="square" rtlCol="0">
            <a:spAutoFit/>
          </a:bodyPr>
          <a:lstStyle/>
          <a:p>
            <a:pPr algn="ctr"/>
            <a:r>
              <a:rPr lang="en-GB" sz="2200" dirty="0"/>
              <a:t>Finish script</a:t>
            </a:r>
            <a:endParaRPr lang="en-US" sz="2200" dirty="0"/>
          </a:p>
        </p:txBody>
      </p:sp>
      <p:cxnSp>
        <p:nvCxnSpPr>
          <p:cNvPr id="101" name="Connector: Elbow 100">
            <a:extLst>
              <a:ext uri="{FF2B5EF4-FFF2-40B4-BE49-F238E27FC236}">
                <a16:creationId xmlns:a16="http://schemas.microsoft.com/office/drawing/2014/main" id="{F9ECD90D-46A2-FD87-F54F-9F44E0A26ACE}"/>
              </a:ext>
            </a:extLst>
          </p:cNvPr>
          <p:cNvCxnSpPr>
            <a:cxnSpLocks/>
            <a:stCxn id="73" idx="2"/>
          </p:cNvCxnSpPr>
          <p:nvPr/>
        </p:nvCxnSpPr>
        <p:spPr>
          <a:xfrm rot="16200000" flipH="1">
            <a:off x="5452447" y="3813564"/>
            <a:ext cx="228287" cy="1617818"/>
          </a:xfrm>
          <a:prstGeom prst="bentConnector2">
            <a:avLst/>
          </a:prstGeom>
          <a:ln w="47625" cmpd="tri">
            <a:prstDash val="soli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50299652-B342-794F-1A74-67171E5FB4C1}"/>
              </a:ext>
            </a:extLst>
          </p:cNvPr>
          <p:cNvSpPr txBox="1"/>
          <p:nvPr/>
        </p:nvSpPr>
        <p:spPr>
          <a:xfrm>
            <a:off x="3716403" y="5645490"/>
            <a:ext cx="2061642" cy="430887"/>
          </a:xfrm>
          <a:prstGeom prst="rect">
            <a:avLst/>
          </a:prstGeom>
          <a:noFill/>
        </p:spPr>
        <p:txBody>
          <a:bodyPr wrap="square" rtlCol="0">
            <a:spAutoFit/>
          </a:bodyPr>
          <a:lstStyle/>
          <a:p>
            <a:pPr algn="ctr"/>
            <a:r>
              <a:rPr lang="en-GB" sz="2200" dirty="0"/>
              <a:t>Update</a:t>
            </a:r>
            <a:endParaRPr lang="en-US" sz="2200" dirty="0"/>
          </a:p>
        </p:txBody>
      </p:sp>
      <p:cxnSp>
        <p:nvCxnSpPr>
          <p:cNvPr id="109" name="Straight Arrow Connector 108">
            <a:extLst>
              <a:ext uri="{FF2B5EF4-FFF2-40B4-BE49-F238E27FC236}">
                <a16:creationId xmlns:a16="http://schemas.microsoft.com/office/drawing/2014/main" id="{6C4C2A5A-3AEC-46B5-B3A5-4DF8E6FE0A6F}"/>
              </a:ext>
            </a:extLst>
          </p:cNvPr>
          <p:cNvCxnSpPr>
            <a:cxnSpLocks/>
          </p:cNvCxnSpPr>
          <p:nvPr/>
        </p:nvCxnSpPr>
        <p:spPr>
          <a:xfrm flipH="1">
            <a:off x="7777383" y="5462577"/>
            <a:ext cx="3887" cy="186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Elbow 110">
            <a:extLst>
              <a:ext uri="{FF2B5EF4-FFF2-40B4-BE49-F238E27FC236}">
                <a16:creationId xmlns:a16="http://schemas.microsoft.com/office/drawing/2014/main" id="{7F1BA4CB-6FC6-3BBA-A04B-6F3B24BAB39C}"/>
              </a:ext>
            </a:extLst>
          </p:cNvPr>
          <p:cNvCxnSpPr>
            <a:cxnSpLocks/>
            <a:stCxn id="32" idx="3"/>
            <a:endCxn id="25" idx="3"/>
          </p:cNvCxnSpPr>
          <p:nvPr/>
        </p:nvCxnSpPr>
        <p:spPr>
          <a:xfrm flipH="1" flipV="1">
            <a:off x="8782548" y="3097021"/>
            <a:ext cx="25656" cy="2767670"/>
          </a:xfrm>
          <a:prstGeom prst="bentConnector3">
            <a:avLst>
              <a:gd name="adj1" fmla="val -891020"/>
            </a:avLst>
          </a:prstGeom>
          <a:ln>
            <a:tailEnd type="triangle"/>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947DA26-52A6-0BF3-C42E-5AA20ACFCF5D}"/>
              </a:ext>
            </a:extLst>
          </p:cNvPr>
          <p:cNvSpPr txBox="1"/>
          <p:nvPr/>
        </p:nvSpPr>
        <p:spPr>
          <a:xfrm>
            <a:off x="9586272" y="5093244"/>
            <a:ext cx="2061642" cy="430887"/>
          </a:xfrm>
          <a:prstGeom prst="rect">
            <a:avLst/>
          </a:prstGeom>
          <a:noFill/>
        </p:spPr>
        <p:txBody>
          <a:bodyPr wrap="square" rtlCol="0">
            <a:spAutoFit/>
          </a:bodyPr>
          <a:lstStyle/>
          <a:p>
            <a:pPr algn="ctr"/>
            <a:r>
              <a:rPr lang="en-GB" sz="2200" dirty="0"/>
              <a:t>Finish script</a:t>
            </a:r>
            <a:endParaRPr lang="en-US" sz="2200" dirty="0"/>
          </a:p>
        </p:txBody>
      </p:sp>
      <p:cxnSp>
        <p:nvCxnSpPr>
          <p:cNvPr id="119" name="Straight Arrow Connector 118">
            <a:extLst>
              <a:ext uri="{FF2B5EF4-FFF2-40B4-BE49-F238E27FC236}">
                <a16:creationId xmlns:a16="http://schemas.microsoft.com/office/drawing/2014/main" id="{BE9D0E44-6D51-3428-0927-56991EF0C7E1}"/>
              </a:ext>
            </a:extLst>
          </p:cNvPr>
          <p:cNvCxnSpPr>
            <a:cxnSpLocks/>
            <a:stCxn id="32" idx="1"/>
            <a:endCxn id="107" idx="3"/>
          </p:cNvCxnSpPr>
          <p:nvPr/>
        </p:nvCxnSpPr>
        <p:spPr>
          <a:xfrm flipH="1" flipV="1">
            <a:off x="5778045" y="5860934"/>
            <a:ext cx="869125" cy="3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49B84F09-1F35-CAA8-8A70-6477827002A1}"/>
              </a:ext>
            </a:extLst>
          </p:cNvPr>
          <p:cNvCxnSpPr>
            <a:cxnSpLocks/>
            <a:stCxn id="12" idx="1"/>
          </p:cNvCxnSpPr>
          <p:nvPr/>
        </p:nvCxnSpPr>
        <p:spPr>
          <a:xfrm flipH="1">
            <a:off x="9187592" y="5860934"/>
            <a:ext cx="344154" cy="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FCB66DD-AF52-6EB6-AB0C-9D6E96553DE1}"/>
              </a:ext>
            </a:extLst>
          </p:cNvPr>
          <p:cNvSpPr txBox="1"/>
          <p:nvPr/>
        </p:nvSpPr>
        <p:spPr>
          <a:xfrm>
            <a:off x="1451579" y="1038407"/>
            <a:ext cx="4721567" cy="461665"/>
          </a:xfrm>
          <a:prstGeom prst="rect">
            <a:avLst/>
          </a:prstGeom>
          <a:noFill/>
        </p:spPr>
        <p:txBody>
          <a:bodyPr wrap="square" rtlCol="0">
            <a:spAutoFit/>
          </a:bodyPr>
          <a:lstStyle/>
          <a:p>
            <a:r>
              <a:rPr lang="en-GB" sz="2400"/>
              <a:t>Parallel operation - </a:t>
            </a:r>
            <a:r>
              <a:rPr lang="en-150" sz="2400"/>
              <a:t>a</a:t>
            </a:r>
            <a:r>
              <a:rPr lang="en-GB" sz="2400"/>
              <a:t>synchronous</a:t>
            </a:r>
            <a:endParaRPr lang="en-US" sz="2400"/>
          </a:p>
        </p:txBody>
      </p:sp>
      <p:cxnSp>
        <p:nvCxnSpPr>
          <p:cNvPr id="14" name="Straight Arrow Connector 13">
            <a:extLst>
              <a:ext uri="{FF2B5EF4-FFF2-40B4-BE49-F238E27FC236}">
                <a16:creationId xmlns:a16="http://schemas.microsoft.com/office/drawing/2014/main" id="{3E31D106-6B83-1794-DB9E-7359C52F0DC3}"/>
              </a:ext>
            </a:extLst>
          </p:cNvPr>
          <p:cNvCxnSpPr>
            <a:stCxn id="25" idx="2"/>
            <a:endCxn id="31" idx="0"/>
          </p:cNvCxnSpPr>
          <p:nvPr/>
        </p:nvCxnSpPr>
        <p:spPr>
          <a:xfrm>
            <a:off x="7751727" y="3312464"/>
            <a:ext cx="0" cy="3608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C0EF6A9F-B260-0496-7DA9-F3E64FB81064}"/>
              </a:ext>
            </a:extLst>
          </p:cNvPr>
          <p:cNvCxnSpPr>
            <a:endCxn id="114" idx="0"/>
          </p:cNvCxnSpPr>
          <p:nvPr/>
        </p:nvCxnSpPr>
        <p:spPr>
          <a:xfrm>
            <a:off x="9123858" y="4736615"/>
            <a:ext cx="1493235" cy="356629"/>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10EDAD3-458F-A6B8-A652-D8CE3CE96A7F}"/>
              </a:ext>
            </a:extLst>
          </p:cNvPr>
          <p:cNvCxnSpPr>
            <a:cxnSpLocks/>
            <a:stCxn id="114" idx="2"/>
            <a:endCxn id="12" idx="0"/>
          </p:cNvCxnSpPr>
          <p:nvPr/>
        </p:nvCxnSpPr>
        <p:spPr>
          <a:xfrm>
            <a:off x="10617093" y="5524131"/>
            <a:ext cx="3977" cy="121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3C840613-8553-19C5-67D6-B849FCB149A5}"/>
              </a:ext>
            </a:extLst>
          </p:cNvPr>
          <p:cNvCxnSpPr>
            <a:endCxn id="81" idx="0"/>
          </p:cNvCxnSpPr>
          <p:nvPr/>
        </p:nvCxnSpPr>
        <p:spPr>
          <a:xfrm>
            <a:off x="6375497" y="4736615"/>
            <a:ext cx="1405773" cy="3566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6449BD18-DC84-600B-C20C-6CC9ED5ABB8C}"/>
              </a:ext>
            </a:extLst>
          </p:cNvPr>
          <p:cNvCxnSpPr>
            <a:cxnSpLocks/>
            <a:endCxn id="7" idx="0"/>
          </p:cNvCxnSpPr>
          <p:nvPr/>
        </p:nvCxnSpPr>
        <p:spPr>
          <a:xfrm>
            <a:off x="9203640" y="2754856"/>
            <a:ext cx="1300548" cy="126721"/>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051A9BB-CEA3-0D82-BB48-E239415F529A}"/>
              </a:ext>
            </a:extLst>
          </p:cNvPr>
          <p:cNvCxnSpPr>
            <a:cxnSpLocks/>
            <a:stCxn id="10" idx="3"/>
          </p:cNvCxnSpPr>
          <p:nvPr/>
        </p:nvCxnSpPr>
        <p:spPr>
          <a:xfrm>
            <a:off x="5778045" y="2739768"/>
            <a:ext cx="635912" cy="3432"/>
          </a:xfrm>
          <a:prstGeom prst="straightConnector1">
            <a:avLst/>
          </a:prstGeom>
          <a:ln w="47625" cmpd="tri">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B25CA234-3B4B-D896-121B-777EDE155C3B}"/>
              </a:ext>
            </a:extLst>
          </p:cNvPr>
          <p:cNvCxnSpPr>
            <a:cxnSpLocks/>
            <a:endCxn id="73" idx="1"/>
          </p:cNvCxnSpPr>
          <p:nvPr/>
        </p:nvCxnSpPr>
        <p:spPr>
          <a:xfrm flipV="1">
            <a:off x="2476650" y="4292887"/>
            <a:ext cx="1250210" cy="626627"/>
          </a:xfrm>
          <a:prstGeom prst="bentConnector3">
            <a:avLst/>
          </a:prstGeom>
          <a:ln w="47625" cmpd="tri">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0898AD6-7F02-6019-DEFC-51F293E082C7}"/>
              </a:ext>
            </a:extLst>
          </p:cNvPr>
          <p:cNvCxnSpPr>
            <a:cxnSpLocks/>
            <a:stCxn id="7" idx="2"/>
            <a:endCxn id="11" idx="0"/>
          </p:cNvCxnSpPr>
          <p:nvPr/>
        </p:nvCxnSpPr>
        <p:spPr>
          <a:xfrm flipH="1">
            <a:off x="10504186" y="3312464"/>
            <a:ext cx="2" cy="358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36793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Connector: Elbow 37">
            <a:extLst>
              <a:ext uri="{FF2B5EF4-FFF2-40B4-BE49-F238E27FC236}">
                <a16:creationId xmlns:a16="http://schemas.microsoft.com/office/drawing/2014/main" id="{3FA98C45-5D93-6FB9-2118-EE990562257A}"/>
              </a:ext>
            </a:extLst>
          </p:cNvPr>
          <p:cNvCxnSpPr>
            <a:cxnSpLocks/>
            <a:stCxn id="7" idx="2"/>
          </p:cNvCxnSpPr>
          <p:nvPr/>
        </p:nvCxnSpPr>
        <p:spPr>
          <a:xfrm rot="5400000">
            <a:off x="9760703" y="2675621"/>
            <a:ext cx="106643" cy="1380328"/>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D2F0A53-61BD-CB31-95A6-AFAF1F668BAA}"/>
              </a:ext>
            </a:extLst>
          </p:cNvPr>
          <p:cNvSpPr>
            <a:spLocks noGrp="1"/>
          </p:cNvSpPr>
          <p:nvPr>
            <p:ph type="title"/>
          </p:nvPr>
        </p:nvSpPr>
        <p:spPr/>
        <p:txBody>
          <a:bodyPr/>
          <a:lstStyle/>
          <a:p>
            <a:r>
              <a:rPr lang="en-GB"/>
              <a:t>operation</a:t>
            </a:r>
            <a:endParaRPr lang="en-US"/>
          </a:p>
        </p:txBody>
      </p:sp>
      <p:sp>
        <p:nvSpPr>
          <p:cNvPr id="3" name="Slide Number Placeholder 2">
            <a:extLst>
              <a:ext uri="{FF2B5EF4-FFF2-40B4-BE49-F238E27FC236}">
                <a16:creationId xmlns:a16="http://schemas.microsoft.com/office/drawing/2014/main" id="{CDC55DDF-FF2A-B13C-AAEF-E3957A1889C3}"/>
              </a:ext>
            </a:extLst>
          </p:cNvPr>
          <p:cNvSpPr>
            <a:spLocks noGrp="1"/>
          </p:cNvSpPr>
          <p:nvPr>
            <p:ph type="sldNum" sz="quarter" idx="12"/>
          </p:nvPr>
        </p:nvSpPr>
        <p:spPr/>
        <p:txBody>
          <a:bodyPr/>
          <a:lstStyle/>
          <a:p>
            <a:fld id="{278CCAC8-477A-4B31-9A8A-01CBA56DB6F8}" type="slidenum">
              <a:rPr lang="en-150" smtClean="0"/>
              <a:t>45</a:t>
            </a:fld>
            <a:endParaRPr lang="en-150"/>
          </a:p>
        </p:txBody>
      </p:sp>
      <p:sp>
        <p:nvSpPr>
          <p:cNvPr id="8" name="Rectangle: Rounded Corners 7">
            <a:extLst>
              <a:ext uri="{FF2B5EF4-FFF2-40B4-BE49-F238E27FC236}">
                <a16:creationId xmlns:a16="http://schemas.microsoft.com/office/drawing/2014/main" id="{C928169E-6B02-4931-3EC1-793A7A9EB5DC}"/>
              </a:ext>
            </a:extLst>
          </p:cNvPr>
          <p:cNvSpPr/>
          <p:nvPr/>
        </p:nvSpPr>
        <p:spPr>
          <a:xfrm>
            <a:off x="3802255" y="1693182"/>
            <a:ext cx="1947672"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a:t>Tamer</a:t>
            </a:r>
            <a:endParaRPr lang="en-US" sz="2200"/>
          </a:p>
        </p:txBody>
      </p:sp>
      <p:cxnSp>
        <p:nvCxnSpPr>
          <p:cNvPr id="9" name="Straight Connector 8">
            <a:extLst>
              <a:ext uri="{FF2B5EF4-FFF2-40B4-BE49-F238E27FC236}">
                <a16:creationId xmlns:a16="http://schemas.microsoft.com/office/drawing/2014/main" id="{9C5FBC9E-C0B9-E559-8070-522EFC9C8F5F}"/>
              </a:ext>
            </a:extLst>
          </p:cNvPr>
          <p:cNvCxnSpPr>
            <a:cxnSpLocks/>
          </p:cNvCxnSpPr>
          <p:nvPr/>
        </p:nvCxnSpPr>
        <p:spPr>
          <a:xfrm>
            <a:off x="3118950" y="1647389"/>
            <a:ext cx="0" cy="44763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C36D69-3DF3-8F36-C930-DA53E44D8FDF}"/>
              </a:ext>
            </a:extLst>
          </p:cNvPr>
          <p:cNvCxnSpPr>
            <a:cxnSpLocks/>
          </p:cNvCxnSpPr>
          <p:nvPr/>
        </p:nvCxnSpPr>
        <p:spPr>
          <a:xfrm>
            <a:off x="6375497" y="1643591"/>
            <a:ext cx="0" cy="448011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511E6602-0A0A-7A61-A36B-8C8D4CAFFA75}"/>
              </a:ext>
            </a:extLst>
          </p:cNvPr>
          <p:cNvSpPr/>
          <p:nvPr/>
        </p:nvSpPr>
        <p:spPr>
          <a:xfrm>
            <a:off x="6877082"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a:t>Monkey </a:t>
            </a:r>
            <a:r>
              <a:rPr lang="en-GB" sz="2200" err="1"/>
              <a:t>Kasli</a:t>
            </a:r>
            <a:r>
              <a:rPr lang="en-GB" sz="2200"/>
              <a:t> 1</a:t>
            </a:r>
            <a:endParaRPr lang="en-US" sz="2200"/>
          </a:p>
        </p:txBody>
      </p:sp>
      <p:sp>
        <p:nvSpPr>
          <p:cNvPr id="17" name="Rectangle: Rounded Corners 16">
            <a:extLst>
              <a:ext uri="{FF2B5EF4-FFF2-40B4-BE49-F238E27FC236}">
                <a16:creationId xmlns:a16="http://schemas.microsoft.com/office/drawing/2014/main" id="{B8E3098C-6F8E-4A73-484C-9B20D0E04C7E}"/>
              </a:ext>
            </a:extLst>
          </p:cNvPr>
          <p:cNvSpPr/>
          <p:nvPr/>
        </p:nvSpPr>
        <p:spPr>
          <a:xfrm>
            <a:off x="9629541" y="1693182"/>
            <a:ext cx="1975104" cy="7498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a:t>Monkey </a:t>
            </a:r>
            <a:r>
              <a:rPr lang="en-GB" sz="2200" err="1"/>
              <a:t>Kasli</a:t>
            </a:r>
            <a:r>
              <a:rPr lang="en-GB" sz="2200"/>
              <a:t> 2</a:t>
            </a:r>
            <a:endParaRPr lang="en-US" sz="2200"/>
          </a:p>
        </p:txBody>
      </p:sp>
      <p:sp>
        <p:nvSpPr>
          <p:cNvPr id="10" name="TextBox 9">
            <a:extLst>
              <a:ext uri="{FF2B5EF4-FFF2-40B4-BE49-F238E27FC236}">
                <a16:creationId xmlns:a16="http://schemas.microsoft.com/office/drawing/2014/main" id="{D7CAD748-BB7D-5B60-4385-18523543C28B}"/>
              </a:ext>
            </a:extLst>
          </p:cNvPr>
          <p:cNvSpPr txBox="1"/>
          <p:nvPr/>
        </p:nvSpPr>
        <p:spPr>
          <a:xfrm>
            <a:off x="3716403" y="2541258"/>
            <a:ext cx="2061642" cy="430887"/>
          </a:xfrm>
          <a:prstGeom prst="rect">
            <a:avLst/>
          </a:prstGeom>
          <a:noFill/>
        </p:spPr>
        <p:txBody>
          <a:bodyPr wrap="square" rtlCol="0">
            <a:spAutoFit/>
          </a:bodyPr>
          <a:lstStyle/>
          <a:p>
            <a:pPr algn="ctr"/>
            <a:r>
              <a:rPr lang="en-GB" sz="2200"/>
              <a:t>Send schedule</a:t>
            </a:r>
            <a:endParaRPr lang="en-US" sz="2200"/>
          </a:p>
        </p:txBody>
      </p:sp>
      <p:sp>
        <p:nvSpPr>
          <p:cNvPr id="25" name="TextBox 24">
            <a:extLst>
              <a:ext uri="{FF2B5EF4-FFF2-40B4-BE49-F238E27FC236}">
                <a16:creationId xmlns:a16="http://schemas.microsoft.com/office/drawing/2014/main" id="{5F96044A-3768-7139-F367-7463C3E716F2}"/>
              </a:ext>
            </a:extLst>
          </p:cNvPr>
          <p:cNvSpPr txBox="1"/>
          <p:nvPr/>
        </p:nvSpPr>
        <p:spPr>
          <a:xfrm>
            <a:off x="6720906" y="2881577"/>
            <a:ext cx="2061642" cy="430887"/>
          </a:xfrm>
          <a:prstGeom prst="rect">
            <a:avLst/>
          </a:prstGeom>
          <a:noFill/>
        </p:spPr>
        <p:txBody>
          <a:bodyPr wrap="square" rtlCol="0">
            <a:spAutoFit/>
          </a:bodyPr>
          <a:lstStyle/>
          <a:p>
            <a:pPr algn="ctr"/>
            <a:r>
              <a:rPr lang="en-GB" sz="2200"/>
              <a:t>Check script</a:t>
            </a:r>
            <a:endParaRPr lang="en-US" sz="2200"/>
          </a:p>
        </p:txBody>
      </p:sp>
      <p:cxnSp>
        <p:nvCxnSpPr>
          <p:cNvPr id="28" name="Connector: Elbow 27">
            <a:extLst>
              <a:ext uri="{FF2B5EF4-FFF2-40B4-BE49-F238E27FC236}">
                <a16:creationId xmlns:a16="http://schemas.microsoft.com/office/drawing/2014/main" id="{EAA62C1B-F4BD-8386-D30A-A06C59872676}"/>
              </a:ext>
            </a:extLst>
          </p:cNvPr>
          <p:cNvCxnSpPr>
            <a:cxnSpLocks/>
            <a:endCxn id="25" idx="0"/>
          </p:cNvCxnSpPr>
          <p:nvPr/>
        </p:nvCxnSpPr>
        <p:spPr>
          <a:xfrm>
            <a:off x="6423576" y="2761673"/>
            <a:ext cx="1328151" cy="11990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E0EE10E-0F40-8902-2629-0669D605BE7C}"/>
              </a:ext>
            </a:extLst>
          </p:cNvPr>
          <p:cNvCxnSpPr>
            <a:cxnSpLocks/>
          </p:cNvCxnSpPr>
          <p:nvPr/>
        </p:nvCxnSpPr>
        <p:spPr>
          <a:xfrm flipH="1">
            <a:off x="9123858" y="1643589"/>
            <a:ext cx="4099" cy="4480120"/>
          </a:xfrm>
          <a:prstGeom prst="line">
            <a:avLst/>
          </a:prstGeom>
          <a:ln w="28575">
            <a:solidFill>
              <a:schemeClr val="accent1">
                <a:alpha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2FC68CD-977A-C2CD-78A6-D99371A9C2D4}"/>
              </a:ext>
            </a:extLst>
          </p:cNvPr>
          <p:cNvSpPr txBox="1"/>
          <p:nvPr/>
        </p:nvSpPr>
        <p:spPr>
          <a:xfrm>
            <a:off x="6720906" y="3673350"/>
            <a:ext cx="2061642" cy="430887"/>
          </a:xfrm>
          <a:prstGeom prst="rect">
            <a:avLst/>
          </a:prstGeom>
          <a:noFill/>
        </p:spPr>
        <p:txBody>
          <a:bodyPr wrap="square" rtlCol="0">
            <a:spAutoFit/>
          </a:bodyPr>
          <a:lstStyle/>
          <a:p>
            <a:pPr algn="ctr"/>
            <a:r>
              <a:rPr lang="en-GB" sz="2200"/>
              <a:t>Submit script</a:t>
            </a:r>
            <a:endParaRPr lang="en-US" sz="2200"/>
          </a:p>
        </p:txBody>
      </p:sp>
      <p:sp>
        <p:nvSpPr>
          <p:cNvPr id="32" name="TextBox 31">
            <a:extLst>
              <a:ext uri="{FF2B5EF4-FFF2-40B4-BE49-F238E27FC236}">
                <a16:creationId xmlns:a16="http://schemas.microsoft.com/office/drawing/2014/main" id="{71026DBA-4284-EF7A-B31B-5CAA6F9A5C2A}"/>
              </a:ext>
            </a:extLst>
          </p:cNvPr>
          <p:cNvSpPr txBox="1"/>
          <p:nvPr/>
        </p:nvSpPr>
        <p:spPr>
          <a:xfrm>
            <a:off x="6647170" y="5649247"/>
            <a:ext cx="2161034" cy="430887"/>
          </a:xfrm>
          <a:prstGeom prst="rect">
            <a:avLst/>
          </a:prstGeom>
          <a:noFill/>
        </p:spPr>
        <p:txBody>
          <a:bodyPr wrap="square" rtlCol="0">
            <a:spAutoFit/>
          </a:bodyPr>
          <a:lstStyle/>
          <a:p>
            <a:pPr algn="ctr"/>
            <a:r>
              <a:rPr lang="en-GB" sz="2200" dirty="0"/>
              <a:t>Report to Tamer</a:t>
            </a:r>
            <a:endParaRPr lang="en-US" sz="2200" dirty="0"/>
          </a:p>
        </p:txBody>
      </p:sp>
      <p:sp>
        <p:nvSpPr>
          <p:cNvPr id="43" name="TextBox 42">
            <a:extLst>
              <a:ext uri="{FF2B5EF4-FFF2-40B4-BE49-F238E27FC236}">
                <a16:creationId xmlns:a16="http://schemas.microsoft.com/office/drawing/2014/main" id="{C1E53AFD-CF32-F350-7ACD-30E4FBC97379}"/>
              </a:ext>
            </a:extLst>
          </p:cNvPr>
          <p:cNvSpPr txBox="1"/>
          <p:nvPr/>
        </p:nvSpPr>
        <p:spPr>
          <a:xfrm>
            <a:off x="3723735" y="4732168"/>
            <a:ext cx="2061642" cy="430887"/>
          </a:xfrm>
          <a:prstGeom prst="rect">
            <a:avLst/>
          </a:prstGeom>
          <a:noFill/>
        </p:spPr>
        <p:txBody>
          <a:bodyPr wrap="square" rtlCol="0">
            <a:spAutoFit/>
          </a:bodyPr>
          <a:lstStyle/>
          <a:p>
            <a:pPr algn="ctr"/>
            <a:r>
              <a:rPr lang="en-GB" sz="2200"/>
              <a:t>Collect bananas</a:t>
            </a:r>
            <a:endParaRPr lang="en-US" sz="2200"/>
          </a:p>
        </p:txBody>
      </p:sp>
      <p:sp>
        <p:nvSpPr>
          <p:cNvPr id="7" name="TextBox 6">
            <a:extLst>
              <a:ext uri="{FF2B5EF4-FFF2-40B4-BE49-F238E27FC236}">
                <a16:creationId xmlns:a16="http://schemas.microsoft.com/office/drawing/2014/main" id="{0B6E69D3-0A6E-5E7C-B812-F4213BCD78AA}"/>
              </a:ext>
            </a:extLst>
          </p:cNvPr>
          <p:cNvSpPr txBox="1"/>
          <p:nvPr/>
        </p:nvSpPr>
        <p:spPr>
          <a:xfrm>
            <a:off x="9473367" y="2881577"/>
            <a:ext cx="2061642" cy="430887"/>
          </a:xfrm>
          <a:prstGeom prst="rect">
            <a:avLst/>
          </a:prstGeom>
          <a:noFill/>
        </p:spPr>
        <p:txBody>
          <a:bodyPr wrap="square" rtlCol="0">
            <a:spAutoFit/>
          </a:bodyPr>
          <a:lstStyle/>
          <a:p>
            <a:pPr algn="ctr"/>
            <a:r>
              <a:rPr lang="en-GB" sz="2200"/>
              <a:t>Check script</a:t>
            </a:r>
            <a:endParaRPr lang="en-US" sz="2200"/>
          </a:p>
        </p:txBody>
      </p:sp>
      <p:sp>
        <p:nvSpPr>
          <p:cNvPr id="11" name="TextBox 10">
            <a:extLst>
              <a:ext uri="{FF2B5EF4-FFF2-40B4-BE49-F238E27FC236}">
                <a16:creationId xmlns:a16="http://schemas.microsoft.com/office/drawing/2014/main" id="{5ECA8893-BAA4-4A9D-F242-15D12683076B}"/>
              </a:ext>
            </a:extLst>
          </p:cNvPr>
          <p:cNvSpPr txBox="1"/>
          <p:nvPr/>
        </p:nvSpPr>
        <p:spPr>
          <a:xfrm>
            <a:off x="9473365" y="3670591"/>
            <a:ext cx="2061642" cy="430887"/>
          </a:xfrm>
          <a:prstGeom prst="rect">
            <a:avLst/>
          </a:prstGeom>
          <a:noFill/>
        </p:spPr>
        <p:txBody>
          <a:bodyPr wrap="square" rtlCol="0">
            <a:spAutoFit/>
          </a:bodyPr>
          <a:lstStyle/>
          <a:p>
            <a:pPr algn="ctr"/>
            <a:r>
              <a:rPr lang="en-GB" sz="2200"/>
              <a:t>Submit script</a:t>
            </a:r>
            <a:endParaRPr lang="en-US" sz="2200"/>
          </a:p>
        </p:txBody>
      </p:sp>
      <p:sp>
        <p:nvSpPr>
          <p:cNvPr id="12" name="TextBox 11">
            <a:extLst>
              <a:ext uri="{FF2B5EF4-FFF2-40B4-BE49-F238E27FC236}">
                <a16:creationId xmlns:a16="http://schemas.microsoft.com/office/drawing/2014/main" id="{CE51FC97-056C-8780-FEF6-33CA1EE55419}"/>
              </a:ext>
            </a:extLst>
          </p:cNvPr>
          <p:cNvSpPr txBox="1"/>
          <p:nvPr/>
        </p:nvSpPr>
        <p:spPr>
          <a:xfrm>
            <a:off x="9511031" y="5645490"/>
            <a:ext cx="2208190" cy="430887"/>
          </a:xfrm>
          <a:prstGeom prst="rect">
            <a:avLst/>
          </a:prstGeom>
          <a:noFill/>
        </p:spPr>
        <p:txBody>
          <a:bodyPr wrap="square" rtlCol="0">
            <a:spAutoFit/>
          </a:bodyPr>
          <a:lstStyle/>
          <a:p>
            <a:pPr algn="ctr"/>
            <a:r>
              <a:rPr lang="en-GB" sz="2200" dirty="0"/>
              <a:t>Report to Tamer</a:t>
            </a:r>
            <a:endParaRPr lang="en-US" sz="2200" dirty="0"/>
          </a:p>
        </p:txBody>
      </p:sp>
      <p:cxnSp>
        <p:nvCxnSpPr>
          <p:cNvPr id="20" name="Connector: Elbow 19">
            <a:extLst>
              <a:ext uri="{FF2B5EF4-FFF2-40B4-BE49-F238E27FC236}">
                <a16:creationId xmlns:a16="http://schemas.microsoft.com/office/drawing/2014/main" id="{FCBF3440-CD2E-8FE0-AD87-CEA707DEFA92}"/>
              </a:ext>
            </a:extLst>
          </p:cNvPr>
          <p:cNvCxnSpPr>
            <a:cxnSpLocks/>
            <a:stCxn id="12" idx="3"/>
            <a:endCxn id="7" idx="3"/>
          </p:cNvCxnSpPr>
          <p:nvPr/>
        </p:nvCxnSpPr>
        <p:spPr>
          <a:xfrm flipH="1" flipV="1">
            <a:off x="11535009" y="3097021"/>
            <a:ext cx="184212" cy="2763913"/>
          </a:xfrm>
          <a:prstGeom prst="bentConnector3">
            <a:avLst>
              <a:gd name="adj1" fmla="val -124096"/>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8A71A5A-5B26-1EB6-CACF-A44A7DC7456A}"/>
              </a:ext>
            </a:extLst>
          </p:cNvPr>
          <p:cNvSpPr txBox="1"/>
          <p:nvPr/>
        </p:nvSpPr>
        <p:spPr>
          <a:xfrm>
            <a:off x="1451579" y="1038407"/>
            <a:ext cx="4238911" cy="461665"/>
          </a:xfrm>
          <a:prstGeom prst="rect">
            <a:avLst/>
          </a:prstGeom>
          <a:noFill/>
        </p:spPr>
        <p:txBody>
          <a:bodyPr wrap="square" rtlCol="0">
            <a:spAutoFit/>
          </a:bodyPr>
          <a:lstStyle/>
          <a:p>
            <a:r>
              <a:rPr lang="en-GB" sz="2400"/>
              <a:t>Parallel operation - synchronous</a:t>
            </a:r>
            <a:endParaRPr lang="en-US" sz="2400"/>
          </a:p>
        </p:txBody>
      </p:sp>
      <p:sp>
        <p:nvSpPr>
          <p:cNvPr id="26" name="TextBox 25">
            <a:extLst>
              <a:ext uri="{FF2B5EF4-FFF2-40B4-BE49-F238E27FC236}">
                <a16:creationId xmlns:a16="http://schemas.microsoft.com/office/drawing/2014/main" id="{6E35BB26-0582-FCEF-6451-4392B1D01C94}"/>
              </a:ext>
            </a:extLst>
          </p:cNvPr>
          <p:cNvSpPr txBox="1"/>
          <p:nvPr/>
        </p:nvSpPr>
        <p:spPr>
          <a:xfrm>
            <a:off x="3716403" y="3209037"/>
            <a:ext cx="2061642" cy="430887"/>
          </a:xfrm>
          <a:prstGeom prst="rect">
            <a:avLst/>
          </a:prstGeom>
          <a:noFill/>
        </p:spPr>
        <p:txBody>
          <a:bodyPr wrap="square" rtlCol="0">
            <a:spAutoFit/>
          </a:bodyPr>
          <a:lstStyle/>
          <a:p>
            <a:pPr algn="ctr"/>
            <a:r>
              <a:rPr lang="en-GB" sz="2200" dirty="0"/>
              <a:t>Collect checks</a:t>
            </a:r>
            <a:endParaRPr lang="en-US" sz="2200" dirty="0"/>
          </a:p>
        </p:txBody>
      </p:sp>
      <p:cxnSp>
        <p:nvCxnSpPr>
          <p:cNvPr id="30" name="Connector: Elbow 29">
            <a:extLst>
              <a:ext uri="{FF2B5EF4-FFF2-40B4-BE49-F238E27FC236}">
                <a16:creationId xmlns:a16="http://schemas.microsoft.com/office/drawing/2014/main" id="{FBBE6C5C-78E7-F339-9832-9D52870A7535}"/>
              </a:ext>
            </a:extLst>
          </p:cNvPr>
          <p:cNvCxnSpPr>
            <a:cxnSpLocks/>
            <a:stCxn id="25" idx="2"/>
          </p:cNvCxnSpPr>
          <p:nvPr/>
        </p:nvCxnSpPr>
        <p:spPr>
          <a:xfrm rot="5400000">
            <a:off x="7036464" y="2699577"/>
            <a:ext cx="102376" cy="1328150"/>
          </a:xfrm>
          <a:prstGeom prst="bentConnector2">
            <a:avLst/>
          </a:prstGeom>
          <a:ln>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C4757129-8C31-8E9E-A67D-4749797223C4}"/>
              </a:ext>
            </a:extLst>
          </p:cNvPr>
          <p:cNvCxnSpPr>
            <a:cxnSpLocks/>
            <a:stCxn id="26" idx="2"/>
            <a:endCxn id="31" idx="1"/>
          </p:cNvCxnSpPr>
          <p:nvPr/>
        </p:nvCxnSpPr>
        <p:spPr>
          <a:xfrm rot="16200000" flipH="1">
            <a:off x="5609630" y="2777518"/>
            <a:ext cx="248870" cy="1973682"/>
          </a:xfrm>
          <a:prstGeom prst="bentConnector2">
            <a:avLst/>
          </a:prstGeom>
          <a:ln>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2C7841F-BC3C-1A76-D1F9-DFE7A4E95EEF}"/>
              </a:ext>
            </a:extLst>
          </p:cNvPr>
          <p:cNvCxnSpPr>
            <a:cxnSpLocks/>
            <a:endCxn id="11" idx="1"/>
          </p:cNvCxnSpPr>
          <p:nvPr/>
        </p:nvCxnSpPr>
        <p:spPr>
          <a:xfrm>
            <a:off x="9123858" y="3855257"/>
            <a:ext cx="349507" cy="30778"/>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F8ED0450-F230-19FD-0972-3DBD69A81F64}"/>
              </a:ext>
            </a:extLst>
          </p:cNvPr>
          <p:cNvGrpSpPr/>
          <p:nvPr/>
        </p:nvGrpSpPr>
        <p:grpSpPr>
          <a:xfrm>
            <a:off x="147790" y="4214116"/>
            <a:ext cx="2328860" cy="1080302"/>
            <a:chOff x="288506" y="3690010"/>
            <a:chExt cx="2328860" cy="1080302"/>
          </a:xfrm>
        </p:grpSpPr>
        <p:sp>
          <p:nvSpPr>
            <p:cNvPr id="4" name="Rectangle 3">
              <a:extLst>
                <a:ext uri="{FF2B5EF4-FFF2-40B4-BE49-F238E27FC236}">
                  <a16:creationId xmlns:a16="http://schemas.microsoft.com/office/drawing/2014/main" id="{F61B16AB-671B-DC64-B991-E0D427B55BDE}"/>
                </a:ext>
              </a:extLst>
            </p:cNvPr>
            <p:cNvSpPr/>
            <p:nvPr/>
          </p:nvSpPr>
          <p:spPr>
            <a:xfrm>
              <a:off x="669694" y="4020504"/>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err="1"/>
                <a:t>Kasli</a:t>
              </a:r>
              <a:endParaRPr lang="en-US" sz="2200"/>
            </a:p>
          </p:txBody>
        </p:sp>
        <p:sp>
          <p:nvSpPr>
            <p:cNvPr id="68" name="Rectangle 67">
              <a:extLst>
                <a:ext uri="{FF2B5EF4-FFF2-40B4-BE49-F238E27FC236}">
                  <a16:creationId xmlns:a16="http://schemas.microsoft.com/office/drawing/2014/main" id="{A7ECEC13-E43F-741D-9CC6-8E8206A6E15A}"/>
                </a:ext>
              </a:extLst>
            </p:cNvPr>
            <p:cNvSpPr/>
            <p:nvPr/>
          </p:nvSpPr>
          <p:spPr>
            <a:xfrm>
              <a:off x="439620" y="3855257"/>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err="1"/>
                <a:t>Kasli</a:t>
              </a:r>
              <a:endParaRPr lang="en-US" sz="2200"/>
            </a:p>
          </p:txBody>
        </p:sp>
        <p:sp>
          <p:nvSpPr>
            <p:cNvPr id="69" name="Rectangle 68">
              <a:extLst>
                <a:ext uri="{FF2B5EF4-FFF2-40B4-BE49-F238E27FC236}">
                  <a16:creationId xmlns:a16="http://schemas.microsoft.com/office/drawing/2014/main" id="{24A90AB9-1E7F-ED40-4A90-2C20FE8632CD}"/>
                </a:ext>
              </a:extLst>
            </p:cNvPr>
            <p:cNvSpPr/>
            <p:nvPr/>
          </p:nvSpPr>
          <p:spPr>
            <a:xfrm>
              <a:off x="288506" y="3690010"/>
              <a:ext cx="1947672" cy="7498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200" err="1"/>
                <a:t>Kasli</a:t>
              </a:r>
              <a:r>
                <a:rPr lang="en-GB" sz="2200"/>
                <a:t> 1</a:t>
              </a:r>
              <a:endParaRPr lang="en-US" sz="2200"/>
            </a:p>
          </p:txBody>
        </p:sp>
      </p:grpSp>
      <p:sp>
        <p:nvSpPr>
          <p:cNvPr id="73" name="TextBox 72">
            <a:extLst>
              <a:ext uri="{FF2B5EF4-FFF2-40B4-BE49-F238E27FC236}">
                <a16:creationId xmlns:a16="http://schemas.microsoft.com/office/drawing/2014/main" id="{13A22407-61A3-7F9B-2C6D-CE7F32E55E37}"/>
              </a:ext>
            </a:extLst>
          </p:cNvPr>
          <p:cNvSpPr txBox="1"/>
          <p:nvPr/>
        </p:nvSpPr>
        <p:spPr>
          <a:xfrm>
            <a:off x="3726860" y="4077443"/>
            <a:ext cx="2061642" cy="430887"/>
          </a:xfrm>
          <a:prstGeom prst="rect">
            <a:avLst/>
          </a:prstGeom>
          <a:noFill/>
        </p:spPr>
        <p:txBody>
          <a:bodyPr wrap="square" rtlCol="0">
            <a:spAutoFit/>
          </a:bodyPr>
          <a:lstStyle/>
          <a:p>
            <a:pPr algn="ctr"/>
            <a:r>
              <a:rPr lang="en-GB" sz="2200"/>
              <a:t>Banana arrived</a:t>
            </a:r>
            <a:endParaRPr lang="en-US" sz="2200"/>
          </a:p>
        </p:txBody>
      </p:sp>
      <p:cxnSp>
        <p:nvCxnSpPr>
          <p:cNvPr id="74" name="Straight Connector 73">
            <a:extLst>
              <a:ext uri="{FF2B5EF4-FFF2-40B4-BE49-F238E27FC236}">
                <a16:creationId xmlns:a16="http://schemas.microsoft.com/office/drawing/2014/main" id="{6999AD0C-BA89-3D5B-D202-7911C8976668}"/>
              </a:ext>
            </a:extLst>
          </p:cNvPr>
          <p:cNvCxnSpPr>
            <a:cxnSpLocks/>
          </p:cNvCxnSpPr>
          <p:nvPr/>
        </p:nvCxnSpPr>
        <p:spPr>
          <a:xfrm flipV="1">
            <a:off x="262092" y="4039923"/>
            <a:ext cx="11634344" cy="8634"/>
          </a:xfrm>
          <a:prstGeom prst="line">
            <a:avLst/>
          </a:prstGeom>
          <a:ln w="28575">
            <a:solidFill>
              <a:srgbClr val="00B0F0"/>
            </a:solidFill>
            <a:prstDash val="dashDot"/>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389758A3-70AD-D1C3-0E0F-EE7DC0514AAD}"/>
              </a:ext>
            </a:extLst>
          </p:cNvPr>
          <p:cNvSpPr txBox="1"/>
          <p:nvPr/>
        </p:nvSpPr>
        <p:spPr>
          <a:xfrm>
            <a:off x="295563" y="3679225"/>
            <a:ext cx="2111666" cy="430887"/>
          </a:xfrm>
          <a:prstGeom prst="rect">
            <a:avLst/>
          </a:prstGeom>
          <a:noFill/>
        </p:spPr>
        <p:txBody>
          <a:bodyPr wrap="square" rtlCol="0">
            <a:spAutoFit/>
          </a:bodyPr>
          <a:lstStyle/>
          <a:p>
            <a:r>
              <a:rPr lang="en-GB" sz="2200" dirty="0">
                <a:solidFill>
                  <a:srgbClr val="0070C0"/>
                </a:solidFill>
              </a:rPr>
              <a:t>Script execution</a:t>
            </a:r>
            <a:endParaRPr lang="en-US" sz="2200" dirty="0">
              <a:solidFill>
                <a:srgbClr val="0070C0"/>
              </a:solidFill>
            </a:endParaRPr>
          </a:p>
        </p:txBody>
      </p:sp>
      <p:cxnSp>
        <p:nvCxnSpPr>
          <p:cNvPr id="80" name="Connector: Elbow 79">
            <a:extLst>
              <a:ext uri="{FF2B5EF4-FFF2-40B4-BE49-F238E27FC236}">
                <a16:creationId xmlns:a16="http://schemas.microsoft.com/office/drawing/2014/main" id="{3CE54E35-A0A0-69E0-9809-A4AC8D5847F9}"/>
              </a:ext>
            </a:extLst>
          </p:cNvPr>
          <p:cNvCxnSpPr>
            <a:cxnSpLocks/>
            <a:endCxn id="73" idx="1"/>
          </p:cNvCxnSpPr>
          <p:nvPr/>
        </p:nvCxnSpPr>
        <p:spPr>
          <a:xfrm flipV="1">
            <a:off x="2476650" y="4292887"/>
            <a:ext cx="1250210" cy="626627"/>
          </a:xfrm>
          <a:prstGeom prst="bentConnector3">
            <a:avLst/>
          </a:prstGeom>
          <a:ln w="47625" cmpd="tri">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71161F42-91F8-4C20-5E1D-90C1CE76F087}"/>
              </a:ext>
            </a:extLst>
          </p:cNvPr>
          <p:cNvSpPr txBox="1"/>
          <p:nvPr/>
        </p:nvSpPr>
        <p:spPr>
          <a:xfrm>
            <a:off x="6750449" y="5093245"/>
            <a:ext cx="2061642" cy="430887"/>
          </a:xfrm>
          <a:prstGeom prst="rect">
            <a:avLst/>
          </a:prstGeom>
          <a:noFill/>
        </p:spPr>
        <p:txBody>
          <a:bodyPr wrap="square" rtlCol="0">
            <a:spAutoFit/>
          </a:bodyPr>
          <a:lstStyle/>
          <a:p>
            <a:pPr algn="ctr"/>
            <a:r>
              <a:rPr lang="en-GB" sz="2200"/>
              <a:t>Finish script</a:t>
            </a:r>
            <a:endParaRPr lang="en-US" sz="2200"/>
          </a:p>
        </p:txBody>
      </p:sp>
      <p:cxnSp>
        <p:nvCxnSpPr>
          <p:cNvPr id="86" name="Straight Arrow Connector 85">
            <a:extLst>
              <a:ext uri="{FF2B5EF4-FFF2-40B4-BE49-F238E27FC236}">
                <a16:creationId xmlns:a16="http://schemas.microsoft.com/office/drawing/2014/main" id="{2AAB73EF-5BE8-CAA9-9E95-36AA28A4EFF0}"/>
              </a:ext>
            </a:extLst>
          </p:cNvPr>
          <p:cNvCxnSpPr>
            <a:stCxn id="73" idx="2"/>
            <a:endCxn id="43" idx="0"/>
          </p:cNvCxnSpPr>
          <p:nvPr/>
        </p:nvCxnSpPr>
        <p:spPr>
          <a:xfrm flipH="1">
            <a:off x="4754556" y="4508330"/>
            <a:ext cx="3125" cy="223838"/>
          </a:xfrm>
          <a:prstGeom prst="straightConnector1">
            <a:avLst/>
          </a:prstGeom>
          <a:ln w="47625" cmpd="tri">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25C9F07A-AA06-B64A-7637-CE77D9390A98}"/>
              </a:ext>
            </a:extLst>
          </p:cNvPr>
          <p:cNvCxnSpPr>
            <a:cxnSpLocks/>
            <a:endCxn id="26" idx="3"/>
          </p:cNvCxnSpPr>
          <p:nvPr/>
        </p:nvCxnSpPr>
        <p:spPr>
          <a:xfrm flipH="1">
            <a:off x="5778045" y="3414840"/>
            <a:ext cx="549374" cy="9641"/>
          </a:xfrm>
          <a:prstGeom prst="straightConnector1">
            <a:avLst/>
          </a:prstGeom>
          <a:ln w="47625" cmpd="tri">
            <a:tailEnd type="triangle"/>
          </a:ln>
        </p:spPr>
        <p:style>
          <a:lnRef idx="1">
            <a:schemeClr val="accent1"/>
          </a:lnRef>
          <a:fillRef idx="0">
            <a:schemeClr val="accent1"/>
          </a:fillRef>
          <a:effectRef idx="0">
            <a:schemeClr val="accent1"/>
          </a:effectRef>
          <a:fontRef idx="minor">
            <a:schemeClr val="tx1"/>
          </a:fontRef>
        </p:style>
      </p:cxnSp>
      <p:cxnSp>
        <p:nvCxnSpPr>
          <p:cNvPr id="101" name="Connector: Elbow 100">
            <a:extLst>
              <a:ext uri="{FF2B5EF4-FFF2-40B4-BE49-F238E27FC236}">
                <a16:creationId xmlns:a16="http://schemas.microsoft.com/office/drawing/2014/main" id="{F9ECD90D-46A2-FD87-F54F-9F44E0A26ACE}"/>
              </a:ext>
            </a:extLst>
          </p:cNvPr>
          <p:cNvCxnSpPr>
            <a:cxnSpLocks/>
            <a:stCxn id="43" idx="2"/>
            <a:endCxn id="81" idx="1"/>
          </p:cNvCxnSpPr>
          <p:nvPr/>
        </p:nvCxnSpPr>
        <p:spPr>
          <a:xfrm rot="16200000" flipH="1">
            <a:off x="5679685" y="4237925"/>
            <a:ext cx="145634" cy="1995893"/>
          </a:xfrm>
          <a:prstGeom prst="bentConnector2">
            <a:avLst/>
          </a:prstGeom>
          <a:ln>
            <a:prstDash val="soli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50299652-B342-794F-1A74-67171E5FB4C1}"/>
              </a:ext>
            </a:extLst>
          </p:cNvPr>
          <p:cNvSpPr txBox="1"/>
          <p:nvPr/>
        </p:nvSpPr>
        <p:spPr>
          <a:xfrm>
            <a:off x="3716403" y="5645490"/>
            <a:ext cx="2061642" cy="430887"/>
          </a:xfrm>
          <a:prstGeom prst="rect">
            <a:avLst/>
          </a:prstGeom>
          <a:noFill/>
        </p:spPr>
        <p:txBody>
          <a:bodyPr wrap="square" rtlCol="0">
            <a:spAutoFit/>
          </a:bodyPr>
          <a:lstStyle/>
          <a:p>
            <a:pPr algn="ctr"/>
            <a:r>
              <a:rPr lang="en-GB" sz="2200"/>
              <a:t>Update</a:t>
            </a:r>
            <a:endParaRPr lang="en-US" sz="2200"/>
          </a:p>
        </p:txBody>
      </p:sp>
      <p:cxnSp>
        <p:nvCxnSpPr>
          <p:cNvPr id="109" name="Straight Arrow Connector 108">
            <a:extLst>
              <a:ext uri="{FF2B5EF4-FFF2-40B4-BE49-F238E27FC236}">
                <a16:creationId xmlns:a16="http://schemas.microsoft.com/office/drawing/2014/main" id="{6C4C2A5A-3AEC-46B5-B3A5-4DF8E6FE0A6F}"/>
              </a:ext>
            </a:extLst>
          </p:cNvPr>
          <p:cNvCxnSpPr>
            <a:cxnSpLocks/>
          </p:cNvCxnSpPr>
          <p:nvPr/>
        </p:nvCxnSpPr>
        <p:spPr>
          <a:xfrm flipH="1">
            <a:off x="7777383" y="5462577"/>
            <a:ext cx="3887" cy="186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Elbow 110">
            <a:extLst>
              <a:ext uri="{FF2B5EF4-FFF2-40B4-BE49-F238E27FC236}">
                <a16:creationId xmlns:a16="http://schemas.microsoft.com/office/drawing/2014/main" id="{7F1BA4CB-6FC6-3BBA-A04B-6F3B24BAB39C}"/>
              </a:ext>
            </a:extLst>
          </p:cNvPr>
          <p:cNvCxnSpPr>
            <a:cxnSpLocks/>
            <a:stCxn id="32" idx="3"/>
            <a:endCxn id="25" idx="3"/>
          </p:cNvCxnSpPr>
          <p:nvPr/>
        </p:nvCxnSpPr>
        <p:spPr>
          <a:xfrm flipH="1" flipV="1">
            <a:off x="8782548" y="3097021"/>
            <a:ext cx="25656" cy="2767670"/>
          </a:xfrm>
          <a:prstGeom prst="bentConnector3">
            <a:avLst>
              <a:gd name="adj1" fmla="val -891020"/>
            </a:avLst>
          </a:prstGeom>
          <a:ln>
            <a:tailEnd type="triangle"/>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947DA26-52A6-0BF3-C42E-5AA20ACFCF5D}"/>
              </a:ext>
            </a:extLst>
          </p:cNvPr>
          <p:cNvSpPr txBox="1"/>
          <p:nvPr/>
        </p:nvSpPr>
        <p:spPr>
          <a:xfrm>
            <a:off x="9586272" y="5076310"/>
            <a:ext cx="2061642" cy="430887"/>
          </a:xfrm>
          <a:prstGeom prst="rect">
            <a:avLst/>
          </a:prstGeom>
          <a:noFill/>
        </p:spPr>
        <p:txBody>
          <a:bodyPr wrap="square" rtlCol="0">
            <a:spAutoFit/>
          </a:bodyPr>
          <a:lstStyle/>
          <a:p>
            <a:pPr algn="ctr"/>
            <a:r>
              <a:rPr lang="en-GB" sz="2200" dirty="0"/>
              <a:t>Finish script</a:t>
            </a:r>
            <a:endParaRPr lang="en-US" sz="2200" dirty="0"/>
          </a:p>
        </p:txBody>
      </p:sp>
      <p:cxnSp>
        <p:nvCxnSpPr>
          <p:cNvPr id="119" name="Straight Arrow Connector 118">
            <a:extLst>
              <a:ext uri="{FF2B5EF4-FFF2-40B4-BE49-F238E27FC236}">
                <a16:creationId xmlns:a16="http://schemas.microsoft.com/office/drawing/2014/main" id="{BE9D0E44-6D51-3428-0927-56991EF0C7E1}"/>
              </a:ext>
            </a:extLst>
          </p:cNvPr>
          <p:cNvCxnSpPr>
            <a:cxnSpLocks/>
            <a:stCxn id="32" idx="1"/>
            <a:endCxn id="107" idx="3"/>
          </p:cNvCxnSpPr>
          <p:nvPr/>
        </p:nvCxnSpPr>
        <p:spPr>
          <a:xfrm flipH="1" flipV="1">
            <a:off x="5778045" y="5860934"/>
            <a:ext cx="869125" cy="3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C66B4FAD-EEEC-2224-BC6C-1897D662EA47}"/>
              </a:ext>
            </a:extLst>
          </p:cNvPr>
          <p:cNvCxnSpPr>
            <a:cxnSpLocks/>
            <a:endCxn id="114" idx="1"/>
          </p:cNvCxnSpPr>
          <p:nvPr/>
        </p:nvCxnSpPr>
        <p:spPr>
          <a:xfrm>
            <a:off x="9157499" y="5283120"/>
            <a:ext cx="428773" cy="8634"/>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49B84F09-1F35-CAA8-8A70-6477827002A1}"/>
              </a:ext>
            </a:extLst>
          </p:cNvPr>
          <p:cNvCxnSpPr>
            <a:cxnSpLocks/>
            <a:stCxn id="12" idx="1"/>
          </p:cNvCxnSpPr>
          <p:nvPr/>
        </p:nvCxnSpPr>
        <p:spPr>
          <a:xfrm flipH="1">
            <a:off x="9195165" y="5860934"/>
            <a:ext cx="315866" cy="0"/>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D9EAA6AB-3C4F-7298-06AC-126EBDBF3961}"/>
              </a:ext>
            </a:extLst>
          </p:cNvPr>
          <p:cNvCxnSpPr>
            <a:cxnSpLocks/>
            <a:stCxn id="10" idx="3"/>
          </p:cNvCxnSpPr>
          <p:nvPr/>
        </p:nvCxnSpPr>
        <p:spPr>
          <a:xfrm>
            <a:off x="5778045" y="2756702"/>
            <a:ext cx="549374" cy="4971"/>
          </a:xfrm>
          <a:prstGeom prst="straightConnector1">
            <a:avLst/>
          </a:prstGeom>
          <a:ln w="47625" cmpd="tri">
            <a:tailEnd type="triangle"/>
          </a:ln>
        </p:spPr>
        <p:style>
          <a:lnRef idx="1">
            <a:schemeClr val="accent1"/>
          </a:lnRef>
          <a:fillRef idx="0">
            <a:schemeClr val="accent1"/>
          </a:fillRef>
          <a:effectRef idx="0">
            <a:schemeClr val="accent1"/>
          </a:effectRef>
          <a:fontRef idx="minor">
            <a:schemeClr val="tx1"/>
          </a:fontRef>
        </p:style>
      </p:cxnSp>
      <p:cxnSp>
        <p:nvCxnSpPr>
          <p:cNvPr id="134" name="Connector: Elbow 133">
            <a:extLst>
              <a:ext uri="{FF2B5EF4-FFF2-40B4-BE49-F238E27FC236}">
                <a16:creationId xmlns:a16="http://schemas.microsoft.com/office/drawing/2014/main" id="{FEDC4A5E-67C0-5985-8305-187380AF0A10}"/>
              </a:ext>
            </a:extLst>
          </p:cNvPr>
          <p:cNvCxnSpPr>
            <a:cxnSpLocks/>
            <a:endCxn id="7" idx="0"/>
          </p:cNvCxnSpPr>
          <p:nvPr/>
        </p:nvCxnSpPr>
        <p:spPr>
          <a:xfrm>
            <a:off x="9176035" y="2761673"/>
            <a:ext cx="1328153" cy="119904"/>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8CD79AB5-0A42-3B15-8B6D-3B261C3B7280}"/>
              </a:ext>
            </a:extLst>
          </p:cNvPr>
          <p:cNvCxnSpPr>
            <a:cxnSpLocks/>
            <a:stCxn id="114" idx="2"/>
            <a:endCxn id="12" idx="0"/>
          </p:cNvCxnSpPr>
          <p:nvPr/>
        </p:nvCxnSpPr>
        <p:spPr>
          <a:xfrm flipH="1">
            <a:off x="10615126" y="5507197"/>
            <a:ext cx="1967" cy="138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2786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EF5B1-5003-B77F-4A3D-3C538DC4512F}"/>
              </a:ext>
            </a:extLst>
          </p:cNvPr>
          <p:cNvSpPr>
            <a:spLocks noGrp="1"/>
          </p:cNvSpPr>
          <p:nvPr>
            <p:ph type="title"/>
          </p:nvPr>
        </p:nvSpPr>
        <p:spPr/>
        <p:txBody>
          <a:bodyPr/>
          <a:lstStyle/>
          <a:p>
            <a:r>
              <a:rPr lang="en-150"/>
              <a:t>Kasli Wrapper</a:t>
            </a:r>
          </a:p>
        </p:txBody>
      </p:sp>
      <p:sp>
        <p:nvSpPr>
          <p:cNvPr id="3" name="Content Placeholder 2">
            <a:extLst>
              <a:ext uri="{FF2B5EF4-FFF2-40B4-BE49-F238E27FC236}">
                <a16:creationId xmlns:a16="http://schemas.microsoft.com/office/drawing/2014/main" id="{B45E5E15-7556-7466-FE5D-2A80DC736514}"/>
              </a:ext>
            </a:extLst>
          </p:cNvPr>
          <p:cNvSpPr>
            <a:spLocks noGrp="1"/>
          </p:cNvSpPr>
          <p:nvPr>
            <p:ph idx="1"/>
          </p:nvPr>
        </p:nvSpPr>
        <p:spPr/>
        <p:txBody>
          <a:bodyPr>
            <a:normAutofit/>
          </a:bodyPr>
          <a:lstStyle/>
          <a:p>
            <a:endParaRPr lang="en-150" sz="2400"/>
          </a:p>
          <a:p>
            <a:r>
              <a:rPr lang="en-150" sz="2400"/>
              <a:t>Dedicated uService that </a:t>
            </a:r>
            <a:r>
              <a:rPr lang="en-150" sz="2400" err="1"/>
              <a:t>substitu</a:t>
            </a:r>
            <a:r>
              <a:rPr lang="en-US" sz="2400"/>
              <a:t>t</a:t>
            </a:r>
            <a:r>
              <a:rPr lang="en-150" sz="2400"/>
              <a:t>es human input via shell</a:t>
            </a:r>
          </a:p>
          <a:p>
            <a:r>
              <a:rPr lang="en-150" sz="2400"/>
              <a:t>Dynamically </a:t>
            </a:r>
            <a:r>
              <a:rPr lang="en-150" sz="2400" err="1"/>
              <a:t>spawnable</a:t>
            </a:r>
            <a:r>
              <a:rPr lang="en-150" sz="2400"/>
              <a:t> (as many copies as </a:t>
            </a:r>
            <a:r>
              <a:rPr lang="en-150" sz="2400" err="1"/>
              <a:t>Kaslis</a:t>
            </a:r>
            <a:r>
              <a:rPr lang="en-150" sz="2400"/>
              <a:t> in the system)</a:t>
            </a:r>
          </a:p>
          <a:p>
            <a:r>
              <a:rPr lang="en-150" sz="2400"/>
              <a:t>Intercepts </a:t>
            </a:r>
            <a:r>
              <a:rPr lang="en-150" sz="2400" err="1"/>
              <a:t>StdIn</a:t>
            </a:r>
            <a:r>
              <a:rPr lang="en-150" sz="2400"/>
              <a:t>/</a:t>
            </a:r>
            <a:r>
              <a:rPr lang="en-150" sz="2400" err="1"/>
              <a:t>StdOut</a:t>
            </a:r>
            <a:r>
              <a:rPr lang="en-150" sz="2400"/>
              <a:t>/</a:t>
            </a:r>
            <a:r>
              <a:rPr lang="en-150" sz="2400" err="1"/>
              <a:t>StdErr</a:t>
            </a:r>
            <a:r>
              <a:rPr lang="en-150" sz="2400"/>
              <a:t> to guarantee low level communication</a:t>
            </a:r>
          </a:p>
        </p:txBody>
      </p:sp>
      <p:sp>
        <p:nvSpPr>
          <p:cNvPr id="4" name="Slide Number Placeholder 3">
            <a:extLst>
              <a:ext uri="{FF2B5EF4-FFF2-40B4-BE49-F238E27FC236}">
                <a16:creationId xmlns:a16="http://schemas.microsoft.com/office/drawing/2014/main" id="{6DA32F19-C374-0EF5-984A-C598BDD88C00}"/>
              </a:ext>
            </a:extLst>
          </p:cNvPr>
          <p:cNvSpPr>
            <a:spLocks noGrp="1"/>
          </p:cNvSpPr>
          <p:nvPr>
            <p:ph type="sldNum" sz="quarter" idx="12"/>
          </p:nvPr>
        </p:nvSpPr>
        <p:spPr/>
        <p:txBody>
          <a:bodyPr/>
          <a:lstStyle/>
          <a:p>
            <a:fld id="{278CCAC8-477A-4B31-9A8A-01CBA56DB6F8}" type="slidenum">
              <a:rPr lang="en-150" smtClean="0"/>
              <a:t>46</a:t>
            </a:fld>
            <a:endParaRPr lang="en-150"/>
          </a:p>
        </p:txBody>
      </p:sp>
    </p:spTree>
    <p:extLst>
      <p:ext uri="{BB962C8B-B14F-4D97-AF65-F5344CB8AC3E}">
        <p14:creationId xmlns:p14="http://schemas.microsoft.com/office/powerpoint/2010/main" val="24976573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08C72-F02C-964F-11E3-8223716309AA}"/>
              </a:ext>
            </a:extLst>
          </p:cNvPr>
          <p:cNvSpPr>
            <a:spLocks noGrp="1"/>
          </p:cNvSpPr>
          <p:nvPr>
            <p:ph type="title"/>
          </p:nvPr>
        </p:nvSpPr>
        <p:spPr/>
        <p:txBody>
          <a:bodyPr/>
          <a:lstStyle/>
          <a:p>
            <a:r>
              <a:rPr lang="en-150"/>
              <a:t>Double TCP Tunnel</a:t>
            </a:r>
          </a:p>
        </p:txBody>
      </p:sp>
      <p:sp>
        <p:nvSpPr>
          <p:cNvPr id="3" name="Content Placeholder 2">
            <a:extLst>
              <a:ext uri="{FF2B5EF4-FFF2-40B4-BE49-F238E27FC236}">
                <a16:creationId xmlns:a16="http://schemas.microsoft.com/office/drawing/2014/main" id="{71D90A71-A9DE-8229-E8EA-A1E2D903FFEC}"/>
              </a:ext>
            </a:extLst>
          </p:cNvPr>
          <p:cNvSpPr>
            <a:spLocks noGrp="1"/>
          </p:cNvSpPr>
          <p:nvPr>
            <p:ph idx="1"/>
          </p:nvPr>
        </p:nvSpPr>
        <p:spPr>
          <a:xfrm>
            <a:off x="1451579" y="1776772"/>
            <a:ext cx="9603275" cy="4356609"/>
          </a:xfrm>
        </p:spPr>
        <p:txBody>
          <a:bodyPr>
            <a:normAutofit/>
          </a:bodyPr>
          <a:lstStyle/>
          <a:p>
            <a:r>
              <a:rPr lang="en-150" sz="2400"/>
              <a:t>Communication via shell breaks </a:t>
            </a:r>
            <a:r>
              <a:rPr lang="en-150" sz="2400" err="1"/>
              <a:t>realtime</a:t>
            </a:r>
            <a:r>
              <a:rPr lang="en-150" sz="2400"/>
              <a:t> operation</a:t>
            </a:r>
          </a:p>
          <a:p>
            <a:r>
              <a:rPr lang="en-150" sz="2400"/>
              <a:t>Solution: two monodirectional TCP tunnels between Kasli and TALOS</a:t>
            </a:r>
          </a:p>
          <a:p>
            <a:pPr lvl="1"/>
            <a:r>
              <a:rPr lang="en-150" sz="2200"/>
              <a:t>No </a:t>
            </a:r>
            <a:r>
              <a:rPr lang="en-150" sz="2200" err="1"/>
              <a:t>realtime</a:t>
            </a:r>
            <a:r>
              <a:rPr lang="en-150" sz="2200"/>
              <a:t> breaking</a:t>
            </a:r>
          </a:p>
          <a:p>
            <a:pPr lvl="1"/>
            <a:r>
              <a:rPr lang="en-150" sz="2200"/>
              <a:t>Faster than shell processing for TALOS (~ ms), immediate* for Kasli</a:t>
            </a:r>
          </a:p>
          <a:p>
            <a:pPr lvl="1"/>
            <a:r>
              <a:rPr lang="en-150" sz="2200"/>
              <a:t>Being each tunnel monodirectional, no message delay </a:t>
            </a:r>
          </a:p>
          <a:p>
            <a:pPr lvl="1"/>
            <a:r>
              <a:rPr lang="en-150" sz="2200"/>
              <a:t>Kasli can reach all uServices, with no wire drawn!</a:t>
            </a:r>
          </a:p>
          <a:p>
            <a:pPr marL="457200" lvl="1" indent="0">
              <a:buNone/>
            </a:pPr>
            <a:endParaRPr lang="en-150" sz="1600"/>
          </a:p>
          <a:p>
            <a:pPr marL="0" indent="0">
              <a:buNone/>
            </a:pPr>
            <a:r>
              <a:rPr lang="en-150" sz="1800"/>
              <a:t>(*) The </a:t>
            </a:r>
            <a:r>
              <a:rPr lang="en-150" sz="1800" err="1"/>
              <a:t>communica</a:t>
            </a:r>
            <a:r>
              <a:rPr lang="en-US" sz="1800" err="1"/>
              <a:t>ti</a:t>
            </a:r>
            <a:r>
              <a:rPr lang="en-150" sz="1800"/>
              <a:t>on takes place between TALOS and the Kasli Host, so if Kasli schedules it well it literally takes no time</a:t>
            </a:r>
          </a:p>
        </p:txBody>
      </p:sp>
      <p:sp>
        <p:nvSpPr>
          <p:cNvPr id="4" name="Slide Number Placeholder 3">
            <a:extLst>
              <a:ext uri="{FF2B5EF4-FFF2-40B4-BE49-F238E27FC236}">
                <a16:creationId xmlns:a16="http://schemas.microsoft.com/office/drawing/2014/main" id="{CD695C73-9804-0124-14E7-76F1D38EED47}"/>
              </a:ext>
            </a:extLst>
          </p:cNvPr>
          <p:cNvSpPr>
            <a:spLocks noGrp="1"/>
          </p:cNvSpPr>
          <p:nvPr>
            <p:ph type="sldNum" sz="quarter" idx="12"/>
          </p:nvPr>
        </p:nvSpPr>
        <p:spPr/>
        <p:txBody>
          <a:bodyPr/>
          <a:lstStyle/>
          <a:p>
            <a:fld id="{278CCAC8-477A-4B31-9A8A-01CBA56DB6F8}" type="slidenum">
              <a:rPr lang="en-150" smtClean="0"/>
              <a:t>47</a:t>
            </a:fld>
            <a:endParaRPr lang="en-150"/>
          </a:p>
        </p:txBody>
      </p:sp>
    </p:spTree>
    <p:extLst>
      <p:ext uri="{BB962C8B-B14F-4D97-AF65-F5344CB8AC3E}">
        <p14:creationId xmlns:p14="http://schemas.microsoft.com/office/powerpoint/2010/main" val="31209002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630D6E-8912-D4BA-5E30-D04801AD3AAB}"/>
              </a:ext>
            </a:extLst>
          </p:cNvPr>
          <p:cNvSpPr>
            <a:spLocks noGrp="1"/>
          </p:cNvSpPr>
          <p:nvPr>
            <p:ph type="title"/>
          </p:nvPr>
        </p:nvSpPr>
        <p:spPr>
          <a:xfrm>
            <a:off x="1451580" y="804519"/>
            <a:ext cx="4325112" cy="1049235"/>
          </a:xfrm>
        </p:spPr>
        <p:txBody>
          <a:bodyPr vert="horz" lIns="91440" tIns="45720" rIns="91440" bIns="45720" rtlCol="0" anchor="t">
            <a:normAutofit/>
          </a:bodyPr>
          <a:lstStyle/>
          <a:p>
            <a:r>
              <a:rPr lang="en-US"/>
              <a:t>TCP Library</a:t>
            </a:r>
          </a:p>
        </p:txBody>
      </p:sp>
      <p:sp>
        <p:nvSpPr>
          <p:cNvPr id="4" name="Slide Number Placeholder 3">
            <a:extLst>
              <a:ext uri="{FF2B5EF4-FFF2-40B4-BE49-F238E27FC236}">
                <a16:creationId xmlns:a16="http://schemas.microsoft.com/office/drawing/2014/main" id="{5BC741E9-A3DD-5563-87BA-124D49EDBA26}"/>
              </a:ext>
            </a:extLst>
          </p:cNvPr>
          <p:cNvSpPr>
            <a:spLocks noGrp="1"/>
          </p:cNvSpPr>
          <p:nvPr>
            <p:ph type="sldNum" sz="quarter" idx="12"/>
          </p:nvPr>
        </p:nvSpPr>
        <p:spPr>
          <a:xfrm>
            <a:off x="480060" y="798973"/>
            <a:ext cx="811019" cy="503578"/>
          </a:xfrm>
        </p:spPr>
        <p:txBody>
          <a:bodyPr vert="horz" lIns="91440" tIns="45720" rIns="91440" bIns="45720" rtlCol="0" anchor="t">
            <a:normAutofit/>
          </a:bodyPr>
          <a:lstStyle/>
          <a:p>
            <a:pPr algn="r">
              <a:lnSpc>
                <a:spcPct val="90000"/>
              </a:lnSpc>
              <a:spcAft>
                <a:spcPts val="600"/>
              </a:spcAft>
            </a:pPr>
            <a:fld id="{278CCAC8-477A-4B31-9A8A-01CBA56DB6F8}" type="slidenum">
              <a:rPr lang="en-US" sz="2800" smtClean="0">
                <a:solidFill>
                  <a:schemeClr val="accent1"/>
                </a:solidFill>
              </a:rPr>
              <a:pPr algn="r">
                <a:lnSpc>
                  <a:spcPct val="90000"/>
                </a:lnSpc>
                <a:spcAft>
                  <a:spcPts val="600"/>
                </a:spcAft>
              </a:pPr>
              <a:t>48</a:t>
            </a:fld>
            <a:endParaRPr lang="en-US" sz="2800">
              <a:solidFill>
                <a:schemeClr val="accent1"/>
              </a:solidFill>
            </a:endParaRPr>
          </a:p>
        </p:txBody>
      </p:sp>
      <p:sp>
        <p:nvSpPr>
          <p:cNvPr id="6" name="Content Placeholder 5">
            <a:extLst>
              <a:ext uri="{FF2B5EF4-FFF2-40B4-BE49-F238E27FC236}">
                <a16:creationId xmlns:a16="http://schemas.microsoft.com/office/drawing/2014/main" id="{3C90B035-B8E6-9047-9C90-A163975359EB}"/>
              </a:ext>
            </a:extLst>
          </p:cNvPr>
          <p:cNvSpPr>
            <a:spLocks noGrp="1"/>
          </p:cNvSpPr>
          <p:nvPr>
            <p:ph sz="half" idx="1"/>
          </p:nvPr>
        </p:nvSpPr>
        <p:spPr>
          <a:xfrm>
            <a:off x="1451579" y="2015732"/>
            <a:ext cx="4325113" cy="4074172"/>
          </a:xfrm>
        </p:spPr>
        <p:txBody>
          <a:bodyPr vert="horz" lIns="91440" tIns="45720" rIns="91440" bIns="45720" rtlCol="0" anchor="t">
            <a:normAutofit lnSpcReduction="10000"/>
          </a:bodyPr>
          <a:lstStyle/>
          <a:p>
            <a:r>
              <a:rPr lang="en-US" sz="2400"/>
              <a:t>All communication functions are immediately available by importing this library</a:t>
            </a:r>
          </a:p>
          <a:p>
            <a:r>
              <a:rPr lang="en-US" sz="2400"/>
              <a:t>Each function triggers a specific action from a specific uService</a:t>
            </a:r>
          </a:p>
          <a:p>
            <a:r>
              <a:rPr lang="en-US" sz="2400"/>
              <a:t>The entire bridge is created by simply encasing the experiment code inside two function, </a:t>
            </a:r>
            <a:r>
              <a:rPr lang="en-US" sz="2400" b="1" err="1"/>
              <a:t>StartRun</a:t>
            </a:r>
            <a:r>
              <a:rPr lang="en-US" sz="2400" b="1"/>
              <a:t>() </a:t>
            </a:r>
            <a:r>
              <a:rPr lang="en-US" sz="2400"/>
              <a:t>and </a:t>
            </a:r>
            <a:r>
              <a:rPr lang="en-US" sz="2400" b="1" err="1"/>
              <a:t>StopRun</a:t>
            </a:r>
            <a:r>
              <a:rPr lang="en-US" sz="2400" b="1"/>
              <a:t>()</a:t>
            </a:r>
          </a:p>
        </p:txBody>
      </p:sp>
      <p:pic>
        <p:nvPicPr>
          <p:cNvPr id="9" name="Picture 8">
            <a:extLst>
              <a:ext uri="{FF2B5EF4-FFF2-40B4-BE49-F238E27FC236}">
                <a16:creationId xmlns:a16="http://schemas.microsoft.com/office/drawing/2014/main" id="{AACA7EDC-0B7C-7BA4-8CB8-010347EC7B42}"/>
              </a:ext>
            </a:extLst>
          </p:cNvPr>
          <p:cNvPicPr>
            <a:picLocks noChangeAspect="1"/>
          </p:cNvPicPr>
          <p:nvPr/>
        </p:nvPicPr>
        <p:blipFill>
          <a:blip r:embed="rId2"/>
          <a:stretch>
            <a:fillRect/>
          </a:stretch>
        </p:blipFill>
        <p:spPr>
          <a:xfrm>
            <a:off x="6257657" y="94819"/>
            <a:ext cx="5751460" cy="6668361"/>
          </a:xfrm>
          <a:prstGeom prst="rect">
            <a:avLst/>
          </a:prstGeom>
        </p:spPr>
      </p:pic>
    </p:spTree>
    <p:extLst>
      <p:ext uri="{BB962C8B-B14F-4D97-AF65-F5344CB8AC3E}">
        <p14:creationId xmlns:p14="http://schemas.microsoft.com/office/powerpoint/2010/main" val="4038145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18D1-9A86-7D7A-EA45-AB664976A614}"/>
              </a:ext>
            </a:extLst>
          </p:cNvPr>
          <p:cNvSpPr>
            <a:spLocks noGrp="1"/>
          </p:cNvSpPr>
          <p:nvPr>
            <p:ph type="title"/>
          </p:nvPr>
        </p:nvSpPr>
        <p:spPr/>
        <p:txBody>
          <a:bodyPr/>
          <a:lstStyle/>
          <a:p>
            <a:r>
              <a:rPr lang="en-GB"/>
              <a:t>What about </a:t>
            </a:r>
            <a:r>
              <a:rPr lang="en-150"/>
              <a:t>the </a:t>
            </a:r>
            <a:r>
              <a:rPr lang="en-GB" err="1"/>
              <a:t>daq</a:t>
            </a:r>
            <a:r>
              <a:rPr lang="en-GB"/>
              <a:t>?</a:t>
            </a:r>
            <a:endParaRPr lang="en-US"/>
          </a:p>
        </p:txBody>
      </p:sp>
      <p:sp>
        <p:nvSpPr>
          <p:cNvPr id="3" name="Slide Number Placeholder 2">
            <a:extLst>
              <a:ext uri="{FF2B5EF4-FFF2-40B4-BE49-F238E27FC236}">
                <a16:creationId xmlns:a16="http://schemas.microsoft.com/office/drawing/2014/main" id="{E8E2C1E0-D94E-2AC5-20E9-A109F9CABF9B}"/>
              </a:ext>
            </a:extLst>
          </p:cNvPr>
          <p:cNvSpPr>
            <a:spLocks noGrp="1"/>
          </p:cNvSpPr>
          <p:nvPr>
            <p:ph type="sldNum" sz="quarter" idx="12"/>
          </p:nvPr>
        </p:nvSpPr>
        <p:spPr/>
        <p:txBody>
          <a:bodyPr/>
          <a:lstStyle/>
          <a:p>
            <a:fld id="{278CCAC8-477A-4B31-9A8A-01CBA56DB6F8}" type="slidenum">
              <a:rPr lang="en-150" smtClean="0"/>
              <a:t>49</a:t>
            </a:fld>
            <a:endParaRPr lang="en-150"/>
          </a:p>
        </p:txBody>
      </p:sp>
      <p:graphicFrame>
        <p:nvGraphicFramePr>
          <p:cNvPr id="4" name="Table 4">
            <a:extLst>
              <a:ext uri="{FF2B5EF4-FFF2-40B4-BE49-F238E27FC236}">
                <a16:creationId xmlns:a16="http://schemas.microsoft.com/office/drawing/2014/main" id="{217AFBFE-940A-ECC4-3082-34BD0B611996}"/>
              </a:ext>
            </a:extLst>
          </p:cNvPr>
          <p:cNvGraphicFramePr>
            <a:graphicFrameLocks noGrp="1"/>
          </p:cNvGraphicFramePr>
          <p:nvPr>
            <p:extLst>
              <p:ext uri="{D42A27DB-BD31-4B8C-83A1-F6EECF244321}">
                <p14:modId xmlns:p14="http://schemas.microsoft.com/office/powerpoint/2010/main" val="2735240508"/>
              </p:ext>
            </p:extLst>
          </p:nvPr>
        </p:nvGraphicFramePr>
        <p:xfrm>
          <a:off x="2189216" y="2038478"/>
          <a:ext cx="8128000" cy="2926080"/>
        </p:xfrm>
        <a:graphic>
          <a:graphicData uri="http://schemas.openxmlformats.org/drawingml/2006/table">
            <a:tbl>
              <a:tblPr firstRow="1" bandRow="1">
                <a:tableStyleId>{5C22544A-7EE6-4342-B048-85BDC9FD1C3A}</a:tableStyleId>
              </a:tblPr>
              <a:tblGrid>
                <a:gridCol w="3661251">
                  <a:extLst>
                    <a:ext uri="{9D8B030D-6E8A-4147-A177-3AD203B41FA5}">
                      <a16:colId xmlns:a16="http://schemas.microsoft.com/office/drawing/2014/main" val="2543058370"/>
                    </a:ext>
                  </a:extLst>
                </a:gridCol>
                <a:gridCol w="4466749">
                  <a:extLst>
                    <a:ext uri="{9D8B030D-6E8A-4147-A177-3AD203B41FA5}">
                      <a16:colId xmlns:a16="http://schemas.microsoft.com/office/drawing/2014/main" val="2037035312"/>
                    </a:ext>
                  </a:extLst>
                </a:gridCol>
              </a:tblGrid>
              <a:tr h="370840">
                <a:tc>
                  <a:txBody>
                    <a:bodyPr/>
                    <a:lstStyle/>
                    <a:p>
                      <a:r>
                        <a:rPr lang="en-GB" sz="2400"/>
                        <a:t>Operation mode</a:t>
                      </a:r>
                      <a:endParaRPr lang="en-US" sz="2400" dirty="0"/>
                    </a:p>
                  </a:txBody>
                  <a:tcPr/>
                </a:tc>
                <a:tc>
                  <a:txBody>
                    <a:bodyPr/>
                    <a:lstStyle/>
                    <a:p>
                      <a:r>
                        <a:rPr lang="en-GB" sz="2400"/>
                        <a:t>DAQ operator</a:t>
                      </a:r>
                      <a:endParaRPr lang="en-US" sz="2400" dirty="0"/>
                    </a:p>
                  </a:txBody>
                  <a:tcPr/>
                </a:tc>
                <a:extLst>
                  <a:ext uri="{0D108BD9-81ED-4DB2-BD59-A6C34878D82A}">
                    <a16:rowId xmlns:a16="http://schemas.microsoft.com/office/drawing/2014/main" val="1373633661"/>
                  </a:ext>
                </a:extLst>
              </a:tr>
              <a:tr h="370840">
                <a:tc>
                  <a:txBody>
                    <a:bodyPr/>
                    <a:lstStyle/>
                    <a:p>
                      <a:r>
                        <a:rPr lang="en-GB" sz="2400"/>
                        <a:t>Standard</a:t>
                      </a:r>
                      <a:endParaRPr lang="en-US" sz="2400" dirty="0"/>
                    </a:p>
                  </a:txBody>
                  <a:tcPr/>
                </a:tc>
                <a:tc>
                  <a:txBody>
                    <a:bodyPr/>
                    <a:lstStyle/>
                    <a:p>
                      <a:r>
                        <a:rPr lang="en-GB" sz="2400"/>
                        <a:t>Monkey (in the script, as before)</a:t>
                      </a:r>
                      <a:endParaRPr lang="en-US" sz="2400" dirty="0"/>
                    </a:p>
                  </a:txBody>
                  <a:tcPr/>
                </a:tc>
                <a:extLst>
                  <a:ext uri="{0D108BD9-81ED-4DB2-BD59-A6C34878D82A}">
                    <a16:rowId xmlns:a16="http://schemas.microsoft.com/office/drawing/2014/main" val="1775959882"/>
                  </a:ext>
                </a:extLst>
              </a:tr>
              <a:tr h="370840">
                <a:tc>
                  <a:txBody>
                    <a:bodyPr/>
                    <a:lstStyle/>
                    <a:p>
                      <a:r>
                        <a:rPr lang="en-GB" sz="2400"/>
                        <a:t>Parallel (Asynchronous)</a:t>
                      </a:r>
                      <a:endParaRPr lang="en-US" sz="2400" dirty="0"/>
                    </a:p>
                  </a:txBody>
                  <a:tcPr/>
                </a:tc>
                <a:tc>
                  <a:txBody>
                    <a:bodyPr/>
                    <a:lstStyle/>
                    <a:p>
                      <a:r>
                        <a:rPr lang="en-GB" sz="2400"/>
                        <a:t>Only dedicated ports supported (no run-specific DAQ)</a:t>
                      </a:r>
                      <a:endParaRPr lang="en-US" sz="2400" dirty="0"/>
                    </a:p>
                  </a:txBody>
                  <a:tcPr/>
                </a:tc>
                <a:extLst>
                  <a:ext uri="{0D108BD9-81ED-4DB2-BD59-A6C34878D82A}">
                    <a16:rowId xmlns:a16="http://schemas.microsoft.com/office/drawing/2014/main" val="1918332066"/>
                  </a:ext>
                </a:extLst>
              </a:tr>
              <a:tr h="370840">
                <a:tc>
                  <a:txBody>
                    <a:bodyPr/>
                    <a:lstStyle/>
                    <a:p>
                      <a:r>
                        <a:rPr lang="en-GB" sz="2400"/>
                        <a:t>Parallel (Synchronous)</a:t>
                      </a:r>
                      <a:endParaRPr lang="en-US" sz="2400" dirty="0"/>
                    </a:p>
                  </a:txBody>
                  <a:tcPr/>
                </a:tc>
                <a:tc>
                  <a:txBody>
                    <a:bodyPr/>
                    <a:lstStyle/>
                    <a:p>
                      <a:r>
                        <a:rPr lang="en-GB" sz="2400"/>
                        <a:t>Tamer (starts when the script checker is passed, stops when all bananas arrive)</a:t>
                      </a:r>
                      <a:endParaRPr lang="en-US" sz="2400" dirty="0"/>
                    </a:p>
                  </a:txBody>
                  <a:tcPr/>
                </a:tc>
                <a:extLst>
                  <a:ext uri="{0D108BD9-81ED-4DB2-BD59-A6C34878D82A}">
                    <a16:rowId xmlns:a16="http://schemas.microsoft.com/office/drawing/2014/main" val="1036195994"/>
                  </a:ext>
                </a:extLst>
              </a:tr>
            </a:tbl>
          </a:graphicData>
        </a:graphic>
      </p:graphicFrame>
    </p:spTree>
    <p:extLst>
      <p:ext uri="{BB962C8B-B14F-4D97-AF65-F5344CB8AC3E}">
        <p14:creationId xmlns:p14="http://schemas.microsoft.com/office/powerpoint/2010/main" val="37067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E6EB42-649D-2A26-D127-2B8B72C1345D}"/>
              </a:ext>
            </a:extLst>
          </p:cNvPr>
          <p:cNvSpPr>
            <a:spLocks noGrp="1"/>
          </p:cNvSpPr>
          <p:nvPr>
            <p:ph type="sldNum" sz="quarter" idx="12"/>
          </p:nvPr>
        </p:nvSpPr>
        <p:spPr/>
        <p:txBody>
          <a:bodyPr/>
          <a:lstStyle/>
          <a:p>
            <a:fld id="{278CCAC8-477A-4B31-9A8A-01CBA56DB6F8}" type="slidenum">
              <a:rPr lang="en-150" smtClean="0"/>
              <a:t>5</a:t>
            </a:fld>
            <a:endParaRPr lang="en-150"/>
          </a:p>
        </p:txBody>
      </p:sp>
      <p:sp>
        <p:nvSpPr>
          <p:cNvPr id="2" name="Title 1">
            <a:extLst>
              <a:ext uri="{FF2B5EF4-FFF2-40B4-BE49-F238E27FC236}">
                <a16:creationId xmlns:a16="http://schemas.microsoft.com/office/drawing/2014/main" id="{68AA960E-C097-6CC0-A557-E45C731E5781}"/>
              </a:ext>
            </a:extLst>
          </p:cNvPr>
          <p:cNvSpPr>
            <a:spLocks noGrp="1"/>
          </p:cNvSpPr>
          <p:nvPr>
            <p:ph type="title" idx="4294967295"/>
          </p:nvPr>
        </p:nvSpPr>
        <p:spPr>
          <a:xfrm>
            <a:off x="1293811" y="450850"/>
            <a:ext cx="9604375" cy="1916615"/>
          </a:xfrm>
        </p:spPr>
        <p:txBody>
          <a:bodyPr>
            <a:normAutofit fontScale="90000"/>
          </a:bodyPr>
          <a:lstStyle/>
          <a:p>
            <a:r>
              <a:rPr lang="en-150" dirty="0"/>
              <a:t>The CIRCUS:</a:t>
            </a:r>
            <a:br>
              <a:rPr lang="en-150" dirty="0"/>
            </a:br>
            <a:r>
              <a:rPr lang="en-US" b="1" dirty="0"/>
              <a:t>C</a:t>
            </a:r>
            <a:r>
              <a:rPr lang="en-US" dirty="0"/>
              <a:t>omputer </a:t>
            </a:r>
            <a:r>
              <a:rPr lang="en-US" b="1" dirty="0"/>
              <a:t>I</a:t>
            </a:r>
            <a:r>
              <a:rPr lang="en-US" dirty="0"/>
              <a:t>nterface for </a:t>
            </a:r>
            <a:r>
              <a:rPr lang="en-US" b="1" dirty="0"/>
              <a:t>R</a:t>
            </a:r>
            <a:r>
              <a:rPr lang="en-US" dirty="0"/>
              <a:t>eliably </a:t>
            </a:r>
            <a:r>
              <a:rPr lang="en-US" b="1" dirty="0"/>
              <a:t>C</a:t>
            </a:r>
            <a:r>
              <a:rPr lang="en-US" dirty="0"/>
              <a:t>ontrolling, in an </a:t>
            </a:r>
            <a:r>
              <a:rPr lang="en-US" b="1" dirty="0"/>
              <a:t>U</a:t>
            </a:r>
            <a:r>
              <a:rPr lang="en-US" dirty="0"/>
              <a:t>nsupervised manner, </a:t>
            </a:r>
            <a:r>
              <a:rPr lang="en-US" b="1" dirty="0"/>
              <a:t>S</a:t>
            </a:r>
            <a:r>
              <a:rPr lang="en-US" dirty="0"/>
              <a:t>cientific e</a:t>
            </a:r>
            <a:r>
              <a:rPr lang="en-150" dirty="0" err="1"/>
              <a:t>xperiments</a:t>
            </a:r>
            <a:br>
              <a:rPr lang="en-150" dirty="0"/>
            </a:br>
            <a:endParaRPr lang="en-150" dirty="0"/>
          </a:p>
        </p:txBody>
      </p:sp>
      <p:pic>
        <p:nvPicPr>
          <p:cNvPr id="6" name="Picture 5">
            <a:extLst>
              <a:ext uri="{FF2B5EF4-FFF2-40B4-BE49-F238E27FC236}">
                <a16:creationId xmlns:a16="http://schemas.microsoft.com/office/drawing/2014/main" id="{A76433FE-D2ED-05E8-388D-F4B3C3DAB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216" y="2815164"/>
            <a:ext cx="8851568" cy="2586017"/>
          </a:xfrm>
          <a:prstGeom prst="rect">
            <a:avLst/>
          </a:prstGeom>
        </p:spPr>
      </p:pic>
    </p:spTree>
    <p:extLst>
      <p:ext uri="{BB962C8B-B14F-4D97-AF65-F5344CB8AC3E}">
        <p14:creationId xmlns:p14="http://schemas.microsoft.com/office/powerpoint/2010/main" val="1254666744"/>
      </p:ext>
    </p:extLst>
  </p:cSld>
  <p:clrMapOvr>
    <a:masterClrMapping/>
  </p:clrMapOvr>
  <mc:AlternateContent xmlns:mc="http://schemas.openxmlformats.org/markup-compatibility/2006">
    <mc:Choice xmlns:p14="http://schemas.microsoft.com/office/powerpoint/2010/main" Requires="p14">
      <p:transition spd="slow" p14:dur="2000" advTm="9141"/>
    </mc:Choice>
    <mc:Fallback>
      <p:transition spd="slow" advTm="9141"/>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D430E5-127E-0B66-799D-33E49E0ED4DA}"/>
              </a:ext>
            </a:extLst>
          </p:cNvPr>
          <p:cNvSpPr>
            <a:spLocks noGrp="1"/>
          </p:cNvSpPr>
          <p:nvPr>
            <p:ph type="sldNum" sz="quarter" idx="12"/>
          </p:nvPr>
        </p:nvSpPr>
        <p:spPr/>
        <p:txBody>
          <a:bodyPr/>
          <a:lstStyle/>
          <a:p>
            <a:fld id="{278CCAC8-477A-4B31-9A8A-01CBA56DB6F8}" type="slidenum">
              <a:rPr lang="en-150" smtClean="0"/>
              <a:t>50</a:t>
            </a:fld>
            <a:endParaRPr lang="en-150"/>
          </a:p>
        </p:txBody>
      </p:sp>
      <p:pic>
        <p:nvPicPr>
          <p:cNvPr id="5" name="Picture 4">
            <a:extLst>
              <a:ext uri="{FF2B5EF4-FFF2-40B4-BE49-F238E27FC236}">
                <a16:creationId xmlns:a16="http://schemas.microsoft.com/office/drawing/2014/main" id="{CA6A88F9-8CDF-9D23-2B87-E6EF26B82A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3618" y="0"/>
            <a:ext cx="5142496" cy="6858000"/>
          </a:xfrm>
          <a:prstGeom prst="rect">
            <a:avLst/>
          </a:prstGeom>
        </p:spPr>
      </p:pic>
      <p:sp>
        <p:nvSpPr>
          <p:cNvPr id="6" name="TextBox 5">
            <a:extLst>
              <a:ext uri="{FF2B5EF4-FFF2-40B4-BE49-F238E27FC236}">
                <a16:creationId xmlns:a16="http://schemas.microsoft.com/office/drawing/2014/main" id="{DFE3833E-386E-EAF8-EB27-BF451101FD24}"/>
              </a:ext>
            </a:extLst>
          </p:cNvPr>
          <p:cNvSpPr txBox="1"/>
          <p:nvPr/>
        </p:nvSpPr>
        <p:spPr>
          <a:xfrm>
            <a:off x="567267" y="1397000"/>
            <a:ext cx="3268133" cy="461665"/>
          </a:xfrm>
          <a:prstGeom prst="rect">
            <a:avLst/>
          </a:prstGeom>
          <a:noFill/>
        </p:spPr>
        <p:txBody>
          <a:bodyPr wrap="square" rtlCol="0">
            <a:spAutoFit/>
          </a:bodyPr>
          <a:lstStyle/>
          <a:p>
            <a:r>
              <a:rPr lang="en-150" sz="2400" dirty="0"/>
              <a:t>Tamer Flowchart</a:t>
            </a:r>
          </a:p>
        </p:txBody>
      </p:sp>
    </p:spTree>
    <p:extLst>
      <p:ext uri="{BB962C8B-B14F-4D97-AF65-F5344CB8AC3E}">
        <p14:creationId xmlns:p14="http://schemas.microsoft.com/office/powerpoint/2010/main" val="1149918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D430E5-127E-0B66-799D-33E49E0ED4DA}"/>
              </a:ext>
            </a:extLst>
          </p:cNvPr>
          <p:cNvSpPr>
            <a:spLocks noGrp="1"/>
          </p:cNvSpPr>
          <p:nvPr>
            <p:ph type="sldNum" sz="quarter" idx="12"/>
          </p:nvPr>
        </p:nvSpPr>
        <p:spPr/>
        <p:txBody>
          <a:bodyPr/>
          <a:lstStyle/>
          <a:p>
            <a:fld id="{278CCAC8-477A-4B31-9A8A-01CBA56DB6F8}" type="slidenum">
              <a:rPr lang="en-150" smtClean="0"/>
              <a:t>51</a:t>
            </a:fld>
            <a:endParaRPr lang="en-150"/>
          </a:p>
        </p:txBody>
      </p:sp>
      <p:sp>
        <p:nvSpPr>
          <p:cNvPr id="6" name="TextBox 5">
            <a:extLst>
              <a:ext uri="{FF2B5EF4-FFF2-40B4-BE49-F238E27FC236}">
                <a16:creationId xmlns:a16="http://schemas.microsoft.com/office/drawing/2014/main" id="{DFE3833E-386E-EAF8-EB27-BF451101FD24}"/>
              </a:ext>
            </a:extLst>
          </p:cNvPr>
          <p:cNvSpPr txBox="1"/>
          <p:nvPr/>
        </p:nvSpPr>
        <p:spPr>
          <a:xfrm>
            <a:off x="567267" y="1397000"/>
            <a:ext cx="3268133" cy="461665"/>
          </a:xfrm>
          <a:prstGeom prst="rect">
            <a:avLst/>
          </a:prstGeom>
          <a:noFill/>
        </p:spPr>
        <p:txBody>
          <a:bodyPr wrap="square" rtlCol="0">
            <a:spAutoFit/>
          </a:bodyPr>
          <a:lstStyle/>
          <a:p>
            <a:r>
              <a:rPr lang="en-150" sz="2400" dirty="0"/>
              <a:t>Monkey Flowchart</a:t>
            </a:r>
          </a:p>
        </p:txBody>
      </p:sp>
      <p:pic>
        <p:nvPicPr>
          <p:cNvPr id="4" name="Picture 3">
            <a:extLst>
              <a:ext uri="{FF2B5EF4-FFF2-40B4-BE49-F238E27FC236}">
                <a16:creationId xmlns:a16="http://schemas.microsoft.com/office/drawing/2014/main" id="{454927A1-D0E1-E623-8EEC-952BD12B27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2819" y="0"/>
            <a:ext cx="5142496" cy="6858000"/>
          </a:xfrm>
          <a:prstGeom prst="rect">
            <a:avLst/>
          </a:prstGeom>
        </p:spPr>
      </p:pic>
    </p:spTree>
    <p:extLst>
      <p:ext uri="{BB962C8B-B14F-4D97-AF65-F5344CB8AC3E}">
        <p14:creationId xmlns:p14="http://schemas.microsoft.com/office/powerpoint/2010/main" val="36310533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81A4CF-FFD1-7295-7390-EAF08539A260}"/>
              </a:ext>
            </a:extLst>
          </p:cNvPr>
          <p:cNvSpPr>
            <a:spLocks noGrp="1"/>
          </p:cNvSpPr>
          <p:nvPr>
            <p:ph type="sldNum" sz="quarter" idx="12"/>
          </p:nvPr>
        </p:nvSpPr>
        <p:spPr/>
        <p:txBody>
          <a:bodyPr/>
          <a:lstStyle/>
          <a:p>
            <a:fld id="{278CCAC8-477A-4B31-9A8A-01CBA56DB6F8}" type="slidenum">
              <a:rPr lang="en-150" smtClean="0"/>
              <a:t>52</a:t>
            </a:fld>
            <a:endParaRPr lang="en-150"/>
          </a:p>
        </p:txBody>
      </p:sp>
      <p:pic>
        <p:nvPicPr>
          <p:cNvPr id="5" name="Picture 4">
            <a:extLst>
              <a:ext uri="{FF2B5EF4-FFF2-40B4-BE49-F238E27FC236}">
                <a16:creationId xmlns:a16="http://schemas.microsoft.com/office/drawing/2014/main" id="{EAF52B10-5D34-82EE-0660-B5876B0400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3384" y="0"/>
            <a:ext cx="3165231" cy="6858000"/>
          </a:xfrm>
          <a:prstGeom prst="rect">
            <a:avLst/>
          </a:prstGeom>
        </p:spPr>
      </p:pic>
    </p:spTree>
    <p:extLst>
      <p:ext uri="{BB962C8B-B14F-4D97-AF65-F5344CB8AC3E}">
        <p14:creationId xmlns:p14="http://schemas.microsoft.com/office/powerpoint/2010/main" val="23670289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E37A40-2807-320A-CAFC-00C17DEC6469}"/>
              </a:ext>
            </a:extLst>
          </p:cNvPr>
          <p:cNvSpPr>
            <a:spLocks noGrp="1"/>
          </p:cNvSpPr>
          <p:nvPr>
            <p:ph type="sldNum" sz="quarter" idx="12"/>
          </p:nvPr>
        </p:nvSpPr>
        <p:spPr/>
        <p:txBody>
          <a:bodyPr/>
          <a:lstStyle/>
          <a:p>
            <a:fld id="{278CCAC8-477A-4B31-9A8A-01CBA56DB6F8}" type="slidenum">
              <a:rPr lang="en-150" smtClean="0"/>
              <a:t>53</a:t>
            </a:fld>
            <a:endParaRPr lang="en-150"/>
          </a:p>
        </p:txBody>
      </p:sp>
      <p:pic>
        <p:nvPicPr>
          <p:cNvPr id="7" name="Picture 6">
            <a:extLst>
              <a:ext uri="{FF2B5EF4-FFF2-40B4-BE49-F238E27FC236}">
                <a16:creationId xmlns:a16="http://schemas.microsoft.com/office/drawing/2014/main" id="{5E4F4C1E-395D-BD5F-DB9A-AB76276900B9}"/>
              </a:ext>
            </a:extLst>
          </p:cNvPr>
          <p:cNvPicPr>
            <a:picLocks noChangeAspect="1"/>
          </p:cNvPicPr>
          <p:nvPr/>
        </p:nvPicPr>
        <p:blipFill>
          <a:blip r:embed="rId2"/>
          <a:stretch>
            <a:fillRect/>
          </a:stretch>
        </p:blipFill>
        <p:spPr>
          <a:xfrm>
            <a:off x="1575755" y="0"/>
            <a:ext cx="9040487" cy="6154009"/>
          </a:xfrm>
          <a:prstGeom prst="rect">
            <a:avLst/>
          </a:prstGeom>
        </p:spPr>
      </p:pic>
    </p:spTree>
    <p:extLst>
      <p:ext uri="{BB962C8B-B14F-4D97-AF65-F5344CB8AC3E}">
        <p14:creationId xmlns:p14="http://schemas.microsoft.com/office/powerpoint/2010/main" val="15744225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7C229-2B20-1D09-2C7B-799CEE2D12F3}"/>
              </a:ext>
            </a:extLst>
          </p:cNvPr>
          <p:cNvSpPr>
            <a:spLocks noGrp="1"/>
          </p:cNvSpPr>
          <p:nvPr>
            <p:ph type="title"/>
          </p:nvPr>
        </p:nvSpPr>
        <p:spPr/>
        <p:txBody>
          <a:bodyPr/>
          <a:lstStyle/>
          <a:p>
            <a:r>
              <a:rPr lang="en-150" sz="3600" dirty="0"/>
              <a:t>ABORT: Singleton in the network</a:t>
            </a:r>
            <a:endParaRPr lang="en-150" dirty="0"/>
          </a:p>
        </p:txBody>
      </p:sp>
      <p:sp>
        <p:nvSpPr>
          <p:cNvPr id="3" name="Content Placeholder 2">
            <a:extLst>
              <a:ext uri="{FF2B5EF4-FFF2-40B4-BE49-F238E27FC236}">
                <a16:creationId xmlns:a16="http://schemas.microsoft.com/office/drawing/2014/main" id="{EEE70A23-C416-FB5F-9242-580055642EF4}"/>
              </a:ext>
            </a:extLst>
          </p:cNvPr>
          <p:cNvSpPr>
            <a:spLocks noGrp="1"/>
          </p:cNvSpPr>
          <p:nvPr>
            <p:ph idx="1"/>
          </p:nvPr>
        </p:nvSpPr>
        <p:spPr/>
        <p:txBody>
          <a:bodyPr>
            <a:normAutofit lnSpcReduction="10000"/>
          </a:bodyPr>
          <a:lstStyle/>
          <a:p>
            <a:pPr marL="0" indent="0" algn="just">
              <a:lnSpc>
                <a:spcPct val="107000"/>
              </a:lnSpc>
              <a:spcAft>
                <a:spcPts val="800"/>
              </a:spcAft>
              <a:buNone/>
            </a:pPr>
            <a:r>
              <a:rPr lang="en-US" sz="1600" dirty="0">
                <a:effectLst/>
                <a:latin typeface="Calibri" panose="020F0502020204030204" pitchFamily="34" charset="0"/>
                <a:ea typeface="Calibri" panose="020F0502020204030204" pitchFamily="34" charset="0"/>
                <a:cs typeface="Times New Roman" panose="02020603050405020304" pitchFamily="18" charset="0"/>
              </a:rPr>
              <a:t>The problem of the ABORT SV is that is a single point of failure: i.e. what happens when the hosting pc goes down? </a:t>
            </a:r>
            <a:r>
              <a:rPr lang="en-150" sz="1600" dirty="0">
                <a:effectLst/>
                <a:latin typeface="Calibri" panose="020F0502020204030204" pitchFamily="34" charset="0"/>
                <a:ea typeface="Calibri" panose="020F0502020204030204" pitchFamily="34" charset="0"/>
                <a:cs typeface="Times New Roman" panose="02020603050405020304" pitchFamily="18" charset="0"/>
              </a:rPr>
              <a:t>-&gt; </a:t>
            </a:r>
            <a:r>
              <a:rPr lang="en-US" sz="1600" dirty="0">
                <a:effectLst/>
                <a:latin typeface="Calibri" panose="020F0502020204030204" pitchFamily="34" charset="0"/>
                <a:ea typeface="Calibri" panose="020F0502020204030204" pitchFamily="34" charset="0"/>
                <a:cs typeface="Times New Roman" panose="02020603050405020304" pitchFamily="18" charset="0"/>
              </a:rPr>
              <a:t>Singleton in the network</a:t>
            </a:r>
            <a:endParaRPr lang="en-150"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1600" dirty="0">
                <a:effectLst/>
                <a:latin typeface="Calibri" panose="020F0502020204030204" pitchFamily="34" charset="0"/>
                <a:ea typeface="Calibri" panose="020F0502020204030204" pitchFamily="34" charset="0"/>
                <a:cs typeface="Times New Roman" panose="02020603050405020304" pitchFamily="18" charset="0"/>
              </a:rPr>
              <a:t>The logic is that, when a Launcher (on a pc) starts, it checks the network for the existence of a SV called ABORT: if it doesn’t find it, it deploys the variable locally [implemented].</a:t>
            </a:r>
            <a:r>
              <a:rPr lang="en-150"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a:effectLst/>
                <a:latin typeface="Calibri" panose="020F0502020204030204" pitchFamily="34" charset="0"/>
                <a:ea typeface="Calibri" panose="020F0502020204030204" pitchFamily="34" charset="0"/>
                <a:cs typeface="Times New Roman" panose="02020603050405020304" pitchFamily="18" charset="0"/>
              </a:rPr>
              <a:t>If, later in the execution, the variable ABORT is not found (from whichever pc: basically it means that the hosting pc is down), an error is generated, the variable is redeployed locally, and it is set to True</a:t>
            </a:r>
            <a:r>
              <a:rPr lang="en-150" sz="16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r>
              <a:rPr lang="en-US" sz="1600" dirty="0">
                <a:effectLst/>
                <a:latin typeface="Calibri" panose="020F0502020204030204" pitchFamily="34" charset="0"/>
                <a:ea typeface="Calibri" panose="020F0502020204030204" pitchFamily="34" charset="0"/>
                <a:cs typeface="Times New Roman" panose="02020603050405020304" pitchFamily="18" charset="0"/>
              </a:rPr>
              <a:t>What if two variables are present at the same time in the network? (original host got disconnected from the network and then reconnected, or the original host goes down and two other PCs simultaneously redeploy locally)</a:t>
            </a:r>
            <a:r>
              <a:rPr lang="en-150" sz="1600" dirty="0">
                <a:effectLst/>
                <a:latin typeface="Calibri" panose="020F0502020204030204" pitchFamily="34" charset="0"/>
                <a:ea typeface="Calibri" panose="020F0502020204030204" pitchFamily="34" charset="0"/>
                <a:cs typeface="Times New Roman" panose="02020603050405020304" pitchFamily="18" charset="0"/>
              </a:rPr>
              <a:t> -&gt; </a:t>
            </a:r>
            <a:r>
              <a:rPr lang="en-US" sz="1600" dirty="0">
                <a:effectLst/>
                <a:latin typeface="Calibri" panose="020F0502020204030204" pitchFamily="34" charset="0"/>
                <a:ea typeface="Calibri" panose="020F0502020204030204" pitchFamily="34" charset="0"/>
                <a:cs typeface="Times New Roman" panose="02020603050405020304" pitchFamily="18" charset="0"/>
              </a:rPr>
              <a:t>Alphabet always wins: who is later in the alphabet (computer’s name) has to undeploy its variable (and set the other(s) as True, just in case). Need a periodic checking inside the usual check for ABORT</a:t>
            </a:r>
            <a:endParaRPr lang="en-150"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1600" dirty="0">
                <a:effectLst/>
                <a:latin typeface="Calibri" panose="020F0502020204030204" pitchFamily="34" charset="0"/>
                <a:ea typeface="Calibri" panose="020F0502020204030204" pitchFamily="34" charset="0"/>
                <a:cs typeface="Times New Roman" panose="02020603050405020304" pitchFamily="18" charset="0"/>
              </a:rPr>
              <a:t>Complex to keep the variable as a singleton across the network, but at least one copy should always be present and the marking as True is univocal</a:t>
            </a:r>
            <a:r>
              <a:rPr lang="en-150" sz="1600" dirty="0">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212B6011-1298-6A6E-F44E-5C8497397A6D}"/>
              </a:ext>
            </a:extLst>
          </p:cNvPr>
          <p:cNvSpPr>
            <a:spLocks noGrp="1"/>
          </p:cNvSpPr>
          <p:nvPr>
            <p:ph type="sldNum" sz="quarter" idx="12"/>
          </p:nvPr>
        </p:nvSpPr>
        <p:spPr/>
        <p:txBody>
          <a:bodyPr/>
          <a:lstStyle/>
          <a:p>
            <a:fld id="{278CCAC8-477A-4B31-9A8A-01CBA56DB6F8}" type="slidenum">
              <a:rPr lang="en-150" smtClean="0"/>
              <a:t>54</a:t>
            </a:fld>
            <a:endParaRPr lang="en-150"/>
          </a:p>
        </p:txBody>
      </p:sp>
    </p:spTree>
    <p:extLst>
      <p:ext uri="{BB962C8B-B14F-4D97-AF65-F5344CB8AC3E}">
        <p14:creationId xmlns:p14="http://schemas.microsoft.com/office/powerpoint/2010/main" val="13570088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FDBCA-3935-7393-CE1B-F807E7E8BF91}"/>
              </a:ext>
            </a:extLst>
          </p:cNvPr>
          <p:cNvSpPr>
            <a:spLocks noGrp="1"/>
          </p:cNvSpPr>
          <p:nvPr>
            <p:ph type="title"/>
          </p:nvPr>
        </p:nvSpPr>
        <p:spPr/>
        <p:txBody>
          <a:bodyPr/>
          <a:lstStyle/>
          <a:p>
            <a:r>
              <a:rPr lang="en-150" dirty="0"/>
              <a:t>AEgIS Collaboration</a:t>
            </a:r>
          </a:p>
        </p:txBody>
      </p:sp>
      <p:sp>
        <p:nvSpPr>
          <p:cNvPr id="3" name="Slide Number Placeholder 2">
            <a:extLst>
              <a:ext uri="{FF2B5EF4-FFF2-40B4-BE49-F238E27FC236}">
                <a16:creationId xmlns:a16="http://schemas.microsoft.com/office/drawing/2014/main" id="{804885FC-1179-C3BA-0200-73BAEEF19B35}"/>
              </a:ext>
            </a:extLst>
          </p:cNvPr>
          <p:cNvSpPr>
            <a:spLocks noGrp="1"/>
          </p:cNvSpPr>
          <p:nvPr>
            <p:ph type="sldNum" sz="quarter" idx="12"/>
          </p:nvPr>
        </p:nvSpPr>
        <p:spPr/>
        <p:txBody>
          <a:bodyPr/>
          <a:lstStyle/>
          <a:p>
            <a:fld id="{278CCAC8-477A-4B31-9A8A-01CBA56DB6F8}" type="slidenum">
              <a:rPr lang="en-150" smtClean="0"/>
              <a:t>55</a:t>
            </a:fld>
            <a:endParaRPr lang="en-150"/>
          </a:p>
        </p:txBody>
      </p:sp>
      <p:pic>
        <p:nvPicPr>
          <p:cNvPr id="12" name="Picture 11">
            <a:extLst>
              <a:ext uri="{FF2B5EF4-FFF2-40B4-BE49-F238E27FC236}">
                <a16:creationId xmlns:a16="http://schemas.microsoft.com/office/drawing/2014/main" id="{A48D13B5-584E-808B-89E7-999AB5C32BE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51133" y="331638"/>
            <a:ext cx="4936067" cy="804603"/>
          </a:xfrm>
          <a:prstGeom prst="rect">
            <a:avLst/>
          </a:prstGeom>
        </p:spPr>
      </p:pic>
      <p:pic>
        <p:nvPicPr>
          <p:cNvPr id="5" name="Picture 4">
            <a:extLst>
              <a:ext uri="{FF2B5EF4-FFF2-40B4-BE49-F238E27FC236}">
                <a16:creationId xmlns:a16="http://schemas.microsoft.com/office/drawing/2014/main" id="{A17EBB76-B9D9-F985-3F82-4734DA3FAE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7552" y="1619271"/>
            <a:ext cx="8536893" cy="5249783"/>
          </a:xfrm>
          <a:prstGeom prst="rect">
            <a:avLst/>
          </a:prstGeom>
        </p:spPr>
      </p:pic>
    </p:spTree>
    <p:extLst>
      <p:ext uri="{BB962C8B-B14F-4D97-AF65-F5344CB8AC3E}">
        <p14:creationId xmlns:p14="http://schemas.microsoft.com/office/powerpoint/2010/main" val="2612689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DA863-FCB1-4A98-838A-9AD466D35A0C}"/>
              </a:ext>
            </a:extLst>
          </p:cNvPr>
          <p:cNvSpPr>
            <a:spLocks noGrp="1"/>
          </p:cNvSpPr>
          <p:nvPr>
            <p:ph type="title"/>
          </p:nvPr>
        </p:nvSpPr>
        <p:spPr>
          <a:xfrm>
            <a:off x="1522810" y="381000"/>
            <a:ext cx="9146383" cy="1033732"/>
          </a:xfrm>
        </p:spPr>
        <p:txBody>
          <a:bodyPr/>
          <a:lstStyle/>
          <a:p>
            <a:r>
              <a:rPr lang="en-150">
                <a:latin typeface="Gill Sans MT" panose="020B0502020104020203" pitchFamily="34" charset="0"/>
              </a:rPr>
              <a:t>Two Founding Pillars</a:t>
            </a:r>
          </a:p>
        </p:txBody>
      </p:sp>
      <p:sp>
        <p:nvSpPr>
          <p:cNvPr id="3" name="Content Placeholder 2">
            <a:extLst>
              <a:ext uri="{FF2B5EF4-FFF2-40B4-BE49-F238E27FC236}">
                <a16:creationId xmlns:a16="http://schemas.microsoft.com/office/drawing/2014/main" id="{27C111DC-E058-415C-87EA-AFBE0CC341C9}"/>
              </a:ext>
            </a:extLst>
          </p:cNvPr>
          <p:cNvSpPr>
            <a:spLocks noGrp="1"/>
          </p:cNvSpPr>
          <p:nvPr>
            <p:ph idx="1"/>
          </p:nvPr>
        </p:nvSpPr>
        <p:spPr>
          <a:xfrm>
            <a:off x="1451579" y="1776772"/>
            <a:ext cx="9603275" cy="4052528"/>
          </a:xfrm>
        </p:spPr>
        <p:txBody>
          <a:bodyPr>
            <a:normAutofit fontScale="85000" lnSpcReduction="20000"/>
          </a:bodyPr>
          <a:lstStyle/>
          <a:p>
            <a:r>
              <a:rPr lang="en-150" sz="2800" dirty="0">
                <a:latin typeface="Gill Sans MT" panose="020B0502020104020203" pitchFamily="34" charset="0"/>
              </a:rPr>
              <a:t>Distributed System</a:t>
            </a:r>
          </a:p>
          <a:p>
            <a:pPr lvl="1"/>
            <a:r>
              <a:rPr lang="en-150" sz="2400" dirty="0">
                <a:latin typeface="Gill Sans MT" panose="020B0502020104020203" pitchFamily="34" charset="0"/>
              </a:rPr>
              <a:t>Unifies all the single machines in a coordinated system</a:t>
            </a:r>
          </a:p>
          <a:p>
            <a:pPr lvl="1"/>
            <a:r>
              <a:rPr lang="en-US" sz="2400" dirty="0">
                <a:latin typeface="Gill Sans MT" panose="020B0502020104020203" pitchFamily="34" charset="0"/>
              </a:rPr>
              <a:t>E</a:t>
            </a:r>
            <a:r>
              <a:rPr lang="en-150" sz="2400" dirty="0" err="1">
                <a:latin typeface="Gill Sans MT" panose="020B0502020104020203" pitchFamily="34" charset="0"/>
              </a:rPr>
              <a:t>nhance</a:t>
            </a:r>
            <a:r>
              <a:rPr lang="en-150" sz="2400" dirty="0">
                <a:latin typeface="Gill Sans MT" panose="020B0502020104020203" pitchFamily="34" charset="0"/>
              </a:rPr>
              <a:t> reproducibility, stability and safety</a:t>
            </a:r>
          </a:p>
          <a:p>
            <a:pPr lvl="1"/>
            <a:r>
              <a:rPr lang="en-150" sz="2400" dirty="0">
                <a:latin typeface="Gill Sans MT" panose="020B0502020104020203" pitchFamily="34" charset="0"/>
              </a:rPr>
              <a:t>Enable possibility of smart automation</a:t>
            </a:r>
          </a:p>
          <a:p>
            <a:pPr lvl="1"/>
            <a:endParaRPr lang="en-150" sz="2400" dirty="0">
              <a:latin typeface="Gill Sans MT" panose="020B0502020104020203" pitchFamily="34" charset="0"/>
            </a:endParaRPr>
          </a:p>
          <a:p>
            <a:r>
              <a:rPr lang="en-150" sz="2800" dirty="0">
                <a:latin typeface="Gill Sans MT" panose="020B0502020104020203" pitchFamily="34" charset="0"/>
              </a:rPr>
              <a:t>“Everything is a MicroService”</a:t>
            </a:r>
          </a:p>
          <a:p>
            <a:pPr lvl="1"/>
            <a:r>
              <a:rPr lang="en-150" sz="2400" dirty="0">
                <a:latin typeface="Gill Sans MT" panose="020B0502020104020203" pitchFamily="34" charset="0"/>
              </a:rPr>
              <a:t>Defined, clear scope and tasks</a:t>
            </a:r>
          </a:p>
          <a:p>
            <a:pPr lvl="1"/>
            <a:r>
              <a:rPr lang="en-150" sz="2400" dirty="0">
                <a:latin typeface="Gill Sans MT" panose="020B0502020104020203" pitchFamily="34" charset="0"/>
              </a:rPr>
              <a:t>Modularity</a:t>
            </a:r>
          </a:p>
          <a:p>
            <a:pPr lvl="1"/>
            <a:r>
              <a:rPr lang="en-150" sz="2400" dirty="0" err="1">
                <a:latin typeface="Gill Sans MT" panose="020B0502020104020203" pitchFamily="34" charset="0"/>
              </a:rPr>
              <a:t>Asynchronicity</a:t>
            </a:r>
            <a:endParaRPr lang="en-150" sz="2400" dirty="0">
              <a:latin typeface="Gill Sans MT" panose="020B0502020104020203" pitchFamily="34" charset="0"/>
            </a:endParaRPr>
          </a:p>
          <a:p>
            <a:pPr lvl="1"/>
            <a:r>
              <a:rPr lang="en-150" sz="2400" dirty="0">
                <a:latin typeface="Gill Sans MT" panose="020B0502020104020203" pitchFamily="34" charset="0"/>
              </a:rPr>
              <a:t>Code </a:t>
            </a:r>
            <a:r>
              <a:rPr lang="en-150" sz="2400" dirty="0" err="1">
                <a:latin typeface="Gill Sans MT" panose="020B0502020104020203" pitchFamily="34" charset="0"/>
              </a:rPr>
              <a:t>uniformation</a:t>
            </a:r>
            <a:r>
              <a:rPr lang="en-150" sz="2400" dirty="0">
                <a:latin typeface="Gill Sans MT" panose="020B0502020104020203" pitchFamily="34" charset="0"/>
              </a:rPr>
              <a:t> and standardisation</a:t>
            </a:r>
          </a:p>
        </p:txBody>
      </p:sp>
    </p:spTree>
    <p:extLst>
      <p:ext uri="{BB962C8B-B14F-4D97-AF65-F5344CB8AC3E}">
        <p14:creationId xmlns:p14="http://schemas.microsoft.com/office/powerpoint/2010/main" val="1620751491"/>
      </p:ext>
    </p:extLst>
  </p:cSld>
  <p:clrMapOvr>
    <a:masterClrMapping/>
  </p:clrMapOvr>
  <mc:AlternateContent xmlns:mc="http://schemas.openxmlformats.org/markup-compatibility/2006">
    <mc:Choice xmlns:p14="http://schemas.microsoft.com/office/powerpoint/2010/main" Requires="p14">
      <p:transition spd="slow" p14:dur="2000" advTm="73422"/>
    </mc:Choice>
    <mc:Fallback>
      <p:transition spd="slow" advTm="7342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70B6794-0F23-E85F-5E82-65829A168CB7}"/>
              </a:ext>
            </a:extLst>
          </p:cNvPr>
          <p:cNvSpPr>
            <a:spLocks noGrp="1"/>
          </p:cNvSpPr>
          <p:nvPr>
            <p:ph type="sldNum" sz="quarter" idx="12"/>
          </p:nvPr>
        </p:nvSpPr>
        <p:spPr/>
        <p:txBody>
          <a:bodyPr/>
          <a:lstStyle/>
          <a:p>
            <a:fld id="{278CCAC8-477A-4B31-9A8A-01CBA56DB6F8}" type="slidenum">
              <a:rPr lang="en-150" smtClean="0"/>
              <a:t>7</a:t>
            </a:fld>
            <a:endParaRPr lang="en-150"/>
          </a:p>
        </p:txBody>
      </p:sp>
      <p:sp>
        <p:nvSpPr>
          <p:cNvPr id="2" name="Title 1">
            <a:extLst>
              <a:ext uri="{FF2B5EF4-FFF2-40B4-BE49-F238E27FC236}">
                <a16:creationId xmlns:a16="http://schemas.microsoft.com/office/drawing/2014/main" id="{CFAF8C57-B085-3AEB-354D-C34DD7A841BB}"/>
              </a:ext>
            </a:extLst>
          </p:cNvPr>
          <p:cNvSpPr>
            <a:spLocks noGrp="1"/>
          </p:cNvSpPr>
          <p:nvPr>
            <p:ph type="title" idx="4294967295"/>
          </p:nvPr>
        </p:nvSpPr>
        <p:spPr>
          <a:xfrm>
            <a:off x="1293812" y="119937"/>
            <a:ext cx="9604375" cy="590550"/>
          </a:xfrm>
        </p:spPr>
        <p:txBody>
          <a:bodyPr/>
          <a:lstStyle/>
          <a:p>
            <a:r>
              <a:rPr lang="en-150" dirty="0"/>
              <a:t>CIRCUS Structure</a:t>
            </a:r>
          </a:p>
        </p:txBody>
      </p:sp>
      <p:pic>
        <p:nvPicPr>
          <p:cNvPr id="9" name="Picture 8">
            <a:extLst>
              <a:ext uri="{FF2B5EF4-FFF2-40B4-BE49-F238E27FC236}">
                <a16:creationId xmlns:a16="http://schemas.microsoft.com/office/drawing/2014/main" id="{F5B68FA5-42E6-A010-CDED-374BA10670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940" y="710487"/>
            <a:ext cx="10186793" cy="5495655"/>
          </a:xfrm>
          <a:prstGeom prst="rect">
            <a:avLst/>
          </a:prstGeom>
        </p:spPr>
      </p:pic>
      <p:sp>
        <p:nvSpPr>
          <p:cNvPr id="4" name="TextBox 3">
            <a:extLst>
              <a:ext uri="{FF2B5EF4-FFF2-40B4-BE49-F238E27FC236}">
                <a16:creationId xmlns:a16="http://schemas.microsoft.com/office/drawing/2014/main" id="{7150050F-8FBE-7ED3-CE98-F0B7358F4C07}"/>
              </a:ext>
            </a:extLst>
          </p:cNvPr>
          <p:cNvSpPr txBox="1"/>
          <p:nvPr/>
        </p:nvSpPr>
        <p:spPr>
          <a:xfrm>
            <a:off x="11050393" y="1693334"/>
            <a:ext cx="1056940" cy="584775"/>
          </a:xfrm>
          <a:prstGeom prst="rect">
            <a:avLst/>
          </a:prstGeom>
          <a:noFill/>
        </p:spPr>
        <p:txBody>
          <a:bodyPr wrap="square" rtlCol="0">
            <a:spAutoFit/>
          </a:bodyPr>
          <a:lstStyle/>
          <a:p>
            <a:r>
              <a:rPr lang="en-150" sz="1600" dirty="0"/>
              <a:t>ANALYSIS</a:t>
            </a:r>
            <a:br>
              <a:rPr lang="en-150" sz="1600" dirty="0"/>
            </a:br>
            <a:r>
              <a:rPr lang="en-150" sz="1600" dirty="0"/>
              <a:t>ENGINE</a:t>
            </a:r>
          </a:p>
        </p:txBody>
      </p:sp>
    </p:spTree>
    <p:extLst>
      <p:ext uri="{BB962C8B-B14F-4D97-AF65-F5344CB8AC3E}">
        <p14:creationId xmlns:p14="http://schemas.microsoft.com/office/powerpoint/2010/main" val="3638299037"/>
      </p:ext>
    </p:extLst>
  </p:cSld>
  <p:clrMapOvr>
    <a:masterClrMapping/>
  </p:clrMapOvr>
  <mc:AlternateContent xmlns:mc="http://schemas.openxmlformats.org/markup-compatibility/2006">
    <mc:Choice xmlns:p14="http://schemas.microsoft.com/office/powerpoint/2010/main" Requires="p14">
      <p:transition spd="slow" p14:dur="2000" advTm="97062"/>
    </mc:Choice>
    <mc:Fallback>
      <p:transition spd="slow" advTm="9706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2F128-55F1-5B2B-944F-1C169D977D72}"/>
              </a:ext>
            </a:extLst>
          </p:cNvPr>
          <p:cNvSpPr>
            <a:spLocks noGrp="1"/>
          </p:cNvSpPr>
          <p:nvPr>
            <p:ph type="title"/>
          </p:nvPr>
        </p:nvSpPr>
        <p:spPr/>
        <p:txBody>
          <a:bodyPr/>
          <a:lstStyle/>
          <a:p>
            <a:r>
              <a:rPr lang="en-150"/>
              <a:t>A Boat with two captains</a:t>
            </a:r>
          </a:p>
        </p:txBody>
      </p:sp>
      <p:sp>
        <p:nvSpPr>
          <p:cNvPr id="3" name="Content Placeholder 2">
            <a:extLst>
              <a:ext uri="{FF2B5EF4-FFF2-40B4-BE49-F238E27FC236}">
                <a16:creationId xmlns:a16="http://schemas.microsoft.com/office/drawing/2014/main" id="{B1DD6611-5D3D-79A3-92A5-0BEED05934C0}"/>
              </a:ext>
            </a:extLst>
          </p:cNvPr>
          <p:cNvSpPr>
            <a:spLocks noGrp="1"/>
          </p:cNvSpPr>
          <p:nvPr>
            <p:ph idx="1"/>
          </p:nvPr>
        </p:nvSpPr>
        <p:spPr/>
        <p:txBody>
          <a:bodyPr>
            <a:normAutofit/>
          </a:bodyPr>
          <a:lstStyle/>
          <a:p>
            <a:r>
              <a:rPr lang="en-150" sz="2400"/>
              <a:t>TALOS does overall coordination, but it’s “slow” (~ms)</a:t>
            </a:r>
          </a:p>
          <a:p>
            <a:r>
              <a:rPr lang="en-150" sz="2400"/>
              <a:t>Sinara is used to control the fast operations (~ns)</a:t>
            </a:r>
          </a:p>
          <a:p>
            <a:r>
              <a:rPr lang="en-150" sz="2400"/>
              <a:t>High integration:</a:t>
            </a:r>
          </a:p>
          <a:p>
            <a:pPr lvl="1"/>
            <a:r>
              <a:rPr lang="en-150" sz="2000"/>
              <a:t>TALOS controls Sinara, so no humans need to feed it experiments scripts</a:t>
            </a:r>
          </a:p>
          <a:p>
            <a:pPr lvl="1"/>
            <a:r>
              <a:rPr lang="en-150" sz="2000"/>
              <a:t>Sinara can ask TALOS to perform operations on hardware</a:t>
            </a:r>
          </a:p>
          <a:p>
            <a:pPr lvl="1"/>
            <a:r>
              <a:rPr lang="en-150" sz="2000"/>
              <a:t>In case of any error,  TALOS guarantees their handling</a:t>
            </a:r>
          </a:p>
          <a:p>
            <a:r>
              <a:rPr lang="en-150" sz="2200"/>
              <a:t>The </a:t>
            </a:r>
            <a:r>
              <a:rPr lang="en-150" sz="2400"/>
              <a:t>helm</a:t>
            </a:r>
            <a:r>
              <a:rPr lang="en-150" sz="2200"/>
              <a:t> is periodically switched between the two!</a:t>
            </a:r>
          </a:p>
          <a:p>
            <a:pPr marL="0" indent="0">
              <a:buNone/>
            </a:pPr>
            <a:endParaRPr lang="en-150" sz="2400"/>
          </a:p>
          <a:p>
            <a:pPr lvl="1"/>
            <a:endParaRPr lang="en-150" sz="2000"/>
          </a:p>
        </p:txBody>
      </p:sp>
      <p:sp>
        <p:nvSpPr>
          <p:cNvPr id="4" name="Slide Number Placeholder 3">
            <a:extLst>
              <a:ext uri="{FF2B5EF4-FFF2-40B4-BE49-F238E27FC236}">
                <a16:creationId xmlns:a16="http://schemas.microsoft.com/office/drawing/2014/main" id="{467CB4D0-2488-CA3D-CC12-91755454145E}"/>
              </a:ext>
            </a:extLst>
          </p:cNvPr>
          <p:cNvSpPr>
            <a:spLocks noGrp="1"/>
          </p:cNvSpPr>
          <p:nvPr>
            <p:ph type="sldNum" sz="quarter" idx="12"/>
          </p:nvPr>
        </p:nvSpPr>
        <p:spPr/>
        <p:txBody>
          <a:bodyPr/>
          <a:lstStyle/>
          <a:p>
            <a:fld id="{278CCAC8-477A-4B31-9A8A-01CBA56DB6F8}" type="slidenum">
              <a:rPr lang="en-150" smtClean="0"/>
              <a:t>8</a:t>
            </a:fld>
            <a:endParaRPr lang="en-150"/>
          </a:p>
        </p:txBody>
      </p:sp>
    </p:spTree>
    <p:extLst>
      <p:ext uri="{BB962C8B-B14F-4D97-AF65-F5344CB8AC3E}">
        <p14:creationId xmlns:p14="http://schemas.microsoft.com/office/powerpoint/2010/main" val="4254432951"/>
      </p:ext>
    </p:extLst>
  </p:cSld>
  <p:clrMapOvr>
    <a:masterClrMapping/>
  </p:clrMapOvr>
  <mc:AlternateContent xmlns:mc="http://schemas.openxmlformats.org/markup-compatibility/2006">
    <mc:Choice xmlns:p14="http://schemas.microsoft.com/office/powerpoint/2010/main" Requires="p14">
      <p:transition spd="slow" p14:dur="2000" advTm="83105"/>
    </mc:Choice>
    <mc:Fallback>
      <p:transition spd="slow" advTm="8310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A6AE5-C615-5391-7C3A-9C78F3F0EDC5}"/>
              </a:ext>
            </a:extLst>
          </p:cNvPr>
          <p:cNvSpPr>
            <a:spLocks noGrp="1"/>
          </p:cNvSpPr>
          <p:nvPr>
            <p:ph type="title"/>
          </p:nvPr>
        </p:nvSpPr>
        <p:spPr/>
        <p:txBody>
          <a:bodyPr>
            <a:normAutofit fontScale="90000"/>
          </a:bodyPr>
          <a:lstStyle/>
          <a:p>
            <a:r>
              <a:rPr lang="en-US" dirty="0"/>
              <a:t>T</a:t>
            </a:r>
            <a:r>
              <a:rPr lang="en-150" dirty="0" err="1"/>
              <a:t>alos</a:t>
            </a:r>
            <a:r>
              <a:rPr lang="en-150" dirty="0"/>
              <a:t>:  </a:t>
            </a:r>
            <a:r>
              <a:rPr lang="en-150" b="1" dirty="0"/>
              <a:t>t</a:t>
            </a:r>
            <a:r>
              <a:rPr lang="en-150" dirty="0"/>
              <a:t>otal </a:t>
            </a:r>
            <a:r>
              <a:rPr lang="en-150" b="1" dirty="0"/>
              <a:t>a</a:t>
            </a:r>
            <a:r>
              <a:rPr lang="en-150" dirty="0"/>
              <a:t>utomation of </a:t>
            </a:r>
            <a:br>
              <a:rPr lang="en-150" dirty="0"/>
            </a:br>
            <a:r>
              <a:rPr lang="en-150" b="1" dirty="0" err="1"/>
              <a:t>l</a:t>
            </a:r>
            <a:r>
              <a:rPr lang="en-150" dirty="0" err="1"/>
              <a:t>abview</a:t>
            </a:r>
            <a:r>
              <a:rPr lang="en-150" dirty="0"/>
              <a:t> </a:t>
            </a:r>
            <a:r>
              <a:rPr lang="en-150" b="1" dirty="0"/>
              <a:t>o</a:t>
            </a:r>
            <a:r>
              <a:rPr lang="en-150" dirty="0"/>
              <a:t>perations for </a:t>
            </a:r>
            <a:r>
              <a:rPr lang="en-150" b="1" dirty="0"/>
              <a:t>s</a:t>
            </a:r>
            <a:r>
              <a:rPr lang="en-150" dirty="0"/>
              <a:t>cience</a:t>
            </a:r>
          </a:p>
        </p:txBody>
      </p:sp>
      <p:sp>
        <p:nvSpPr>
          <p:cNvPr id="3" name="Content Placeholder 2">
            <a:extLst>
              <a:ext uri="{FF2B5EF4-FFF2-40B4-BE49-F238E27FC236}">
                <a16:creationId xmlns:a16="http://schemas.microsoft.com/office/drawing/2014/main" id="{E27FA917-662A-947A-FA7F-73D3A86BF51E}"/>
              </a:ext>
            </a:extLst>
          </p:cNvPr>
          <p:cNvSpPr>
            <a:spLocks noGrp="1"/>
          </p:cNvSpPr>
          <p:nvPr>
            <p:ph idx="1"/>
          </p:nvPr>
        </p:nvSpPr>
        <p:spPr/>
        <p:txBody>
          <a:bodyPr>
            <a:normAutofit/>
          </a:bodyPr>
          <a:lstStyle/>
          <a:p>
            <a:r>
              <a:rPr lang="en-150" sz="2400" dirty="0">
                <a:latin typeface="Gill Sans MT" panose="020B0502020104020203" pitchFamily="34" charset="0"/>
              </a:rPr>
              <a:t>Coded in LabVIEW™, using the Actor Framework</a:t>
            </a:r>
          </a:p>
          <a:p>
            <a:r>
              <a:rPr lang="en-150" sz="2400" dirty="0">
                <a:latin typeface="Gill Sans MT" panose="020B0502020104020203" pitchFamily="34" charset="0"/>
              </a:rPr>
              <a:t>On </a:t>
            </a:r>
            <a:r>
              <a:rPr lang="en-150" sz="2400" dirty="0" err="1">
                <a:latin typeface="Gill Sans MT" panose="020B0502020104020203" pitchFamily="34" charset="0"/>
              </a:rPr>
              <a:t>ea</a:t>
            </a:r>
            <a:r>
              <a:rPr lang="en-US" sz="2400" dirty="0" err="1">
                <a:latin typeface="Gill Sans MT" panose="020B0502020104020203" pitchFamily="34" charset="0"/>
              </a:rPr>
              <a:t>ch</a:t>
            </a:r>
            <a:r>
              <a:rPr lang="en-150" sz="2400" dirty="0">
                <a:latin typeface="Gill Sans MT" panose="020B0502020104020203" pitchFamily="34" charset="0"/>
              </a:rPr>
              <a:t> PC a </a:t>
            </a:r>
            <a:r>
              <a:rPr lang="en-150" sz="2400" i="1" dirty="0">
                <a:latin typeface="Gill Sans MT" panose="020B0502020104020203" pitchFamily="34" charset="0"/>
              </a:rPr>
              <a:t>Guardian </a:t>
            </a:r>
            <a:r>
              <a:rPr lang="en-150" sz="2400" dirty="0">
                <a:latin typeface="Gill Sans MT" panose="020B0502020104020203" pitchFamily="34" charset="0"/>
              </a:rPr>
              <a:t>is executed, serving as Root Actor</a:t>
            </a:r>
          </a:p>
          <a:p>
            <a:r>
              <a:rPr lang="en-150" sz="2400" dirty="0">
                <a:latin typeface="Gill Sans MT" panose="020B0502020104020203" pitchFamily="34" charset="0"/>
              </a:rPr>
              <a:t>Flat Hierarchy: Each µService is a Nested Actor of the Guardian</a:t>
            </a:r>
          </a:p>
          <a:p>
            <a:r>
              <a:rPr lang="en-150" sz="2400" dirty="0">
                <a:latin typeface="Gill Sans MT" panose="020B0502020104020203" pitchFamily="34" charset="0"/>
              </a:rPr>
              <a:t>Guardians unify PCs in a single entity (TCP, watchdogs)</a:t>
            </a:r>
          </a:p>
          <a:p>
            <a:r>
              <a:rPr lang="en-150" sz="2400" dirty="0">
                <a:latin typeface="Gill Sans MT" panose="020B0502020104020203" pitchFamily="34" charset="0"/>
              </a:rPr>
              <a:t>Power of class inheritance: all uServices are children of FOAM (</a:t>
            </a:r>
            <a:r>
              <a:rPr lang="en-150" sz="2400" i="1" dirty="0">
                <a:latin typeface="Gill Sans MT" panose="020B0502020104020203" pitchFamily="34" charset="0"/>
              </a:rPr>
              <a:t>Father Of All MicroServices</a:t>
            </a:r>
            <a:r>
              <a:rPr lang="en-150" sz="2400" dirty="0">
                <a:latin typeface="Gill Sans MT" panose="020B0502020104020203" pitchFamily="34" charset="0"/>
              </a:rPr>
              <a:t>)</a:t>
            </a:r>
          </a:p>
        </p:txBody>
      </p:sp>
      <p:sp>
        <p:nvSpPr>
          <p:cNvPr id="4" name="Slide Number Placeholder 3">
            <a:extLst>
              <a:ext uri="{FF2B5EF4-FFF2-40B4-BE49-F238E27FC236}">
                <a16:creationId xmlns:a16="http://schemas.microsoft.com/office/drawing/2014/main" id="{6E6237BF-B8CE-8CCB-2AA1-E6ED6F0FF000}"/>
              </a:ext>
            </a:extLst>
          </p:cNvPr>
          <p:cNvSpPr>
            <a:spLocks noGrp="1"/>
          </p:cNvSpPr>
          <p:nvPr>
            <p:ph type="sldNum" sz="quarter" idx="12"/>
          </p:nvPr>
        </p:nvSpPr>
        <p:spPr/>
        <p:txBody>
          <a:bodyPr/>
          <a:lstStyle/>
          <a:p>
            <a:fld id="{278CCAC8-477A-4B31-9A8A-01CBA56DB6F8}" type="slidenum">
              <a:rPr lang="en-150" smtClean="0"/>
              <a:t>9</a:t>
            </a:fld>
            <a:endParaRPr lang="en-150"/>
          </a:p>
        </p:txBody>
      </p:sp>
      <p:pic>
        <p:nvPicPr>
          <p:cNvPr id="5" name="Picture 4">
            <a:extLst>
              <a:ext uri="{FF2B5EF4-FFF2-40B4-BE49-F238E27FC236}">
                <a16:creationId xmlns:a16="http://schemas.microsoft.com/office/drawing/2014/main" id="{8457378E-AC3C-2133-C72D-BB50B588A361}"/>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419207" y="140321"/>
            <a:ext cx="2642427" cy="2502668"/>
          </a:xfrm>
          <a:prstGeom prst="rect">
            <a:avLst/>
          </a:prstGeom>
        </p:spPr>
      </p:pic>
    </p:spTree>
    <p:extLst>
      <p:ext uri="{BB962C8B-B14F-4D97-AF65-F5344CB8AC3E}">
        <p14:creationId xmlns:p14="http://schemas.microsoft.com/office/powerpoint/2010/main" val="1507243042"/>
      </p:ext>
    </p:extLst>
  </p:cSld>
  <p:clrMapOvr>
    <a:masterClrMapping/>
  </p:clrMapOvr>
  <mc:AlternateContent xmlns:mc="http://schemas.openxmlformats.org/markup-compatibility/2006">
    <mc:Choice xmlns:p14="http://schemas.microsoft.com/office/powerpoint/2010/main" Requires="p14">
      <p:transition spd="slow" p14:dur="2000" advTm="114585"/>
    </mc:Choice>
    <mc:Fallback>
      <p:transition spd="slow" advTm="114585"/>
    </mc:Fallback>
  </mc:AlternateContent>
</p:sld>
</file>

<file path=ppt/theme/theme1.xml><?xml version="1.0" encoding="utf-8"?>
<a:theme xmlns:a="http://schemas.openxmlformats.org/drawingml/2006/main" name="1_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1823</Words>
  <Application>Microsoft Office PowerPoint</Application>
  <PresentationFormat>Widescreen</PresentationFormat>
  <Paragraphs>342</Paragraphs>
  <Slides>55</Slides>
  <Notes>5</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vt:lpstr>
      <vt:lpstr>Calibri</vt:lpstr>
      <vt:lpstr>Cambria Math</vt:lpstr>
      <vt:lpstr>CMSSBX10</vt:lpstr>
      <vt:lpstr>Corbel</vt:lpstr>
      <vt:lpstr>Gill Sans MT</vt:lpstr>
      <vt:lpstr>1_Gallery</vt:lpstr>
      <vt:lpstr>PowerPoint Presentation</vt:lpstr>
      <vt:lpstr>The Aegis experiment</vt:lpstr>
      <vt:lpstr>Gravity on antihydrogen</vt:lpstr>
      <vt:lpstr>Why autonomous?</vt:lpstr>
      <vt:lpstr>The CIRCUS: Computer Interface for Reliably Controlling, in an Unsupervised manner, Scientific experiments </vt:lpstr>
      <vt:lpstr>Two Founding Pillars</vt:lpstr>
      <vt:lpstr>CIRCUS Structure</vt:lpstr>
      <vt:lpstr>A Boat with two captains</vt:lpstr>
      <vt:lpstr>Talos:  total automation of  labview operations for science</vt:lpstr>
      <vt:lpstr>Talos structure</vt:lpstr>
      <vt:lpstr>PowerPoint Presentation</vt:lpstr>
      <vt:lpstr>Single uService testing</vt:lpstr>
      <vt:lpstr>Running in Hybrid (Debug) mode</vt:lpstr>
      <vt:lpstr>Running in autonomous mode: main μservices</vt:lpstr>
      <vt:lpstr>Running in autonomous mode: operations</vt:lpstr>
      <vt:lpstr>Add sblock - demo</vt:lpstr>
      <vt:lpstr>Standard operation – demo</vt:lpstr>
      <vt:lpstr>Parallel mode – demo</vt:lpstr>
      <vt:lpstr>Autonomous parameter optimisation via live data feedback</vt:lpstr>
      <vt:lpstr>results</vt:lpstr>
      <vt:lpstr>Machines Topology</vt:lpstr>
      <vt:lpstr>Steady performances</vt:lpstr>
      <vt:lpstr>Error handling Data from 4/09/2023 to 11/11/2023</vt:lpstr>
      <vt:lpstr>ELENA automated beam Steering</vt:lpstr>
      <vt:lpstr>Performance tests</vt:lpstr>
      <vt:lpstr>1&amp;1/2 publications</vt:lpstr>
      <vt:lpstr>The most important metric</vt:lpstr>
      <vt:lpstr>Conclusions</vt:lpstr>
      <vt:lpstr>PowerPoint Presentation</vt:lpstr>
      <vt:lpstr>Backup slides</vt:lpstr>
      <vt:lpstr>uService = QMH</vt:lpstr>
      <vt:lpstr>ELENA automated beam Steering</vt:lpstr>
      <vt:lpstr>Performance tests</vt:lpstr>
      <vt:lpstr>Performance tests</vt:lpstr>
      <vt:lpstr>... With dedicated palette!</vt:lpstr>
      <vt:lpstr>future development </vt:lpstr>
      <vt:lpstr>Criticality code</vt:lpstr>
      <vt:lpstr>Parallel Schedules operation</vt:lpstr>
      <vt:lpstr>Problem: how to run two kaslis at once?</vt:lpstr>
      <vt:lpstr>SOLUTION – Introducing the tamer</vt:lpstr>
      <vt:lpstr>SOLUTION – Introducing the tamer</vt:lpstr>
      <vt:lpstr>operation</vt:lpstr>
      <vt:lpstr>operation</vt:lpstr>
      <vt:lpstr>operation</vt:lpstr>
      <vt:lpstr>operation</vt:lpstr>
      <vt:lpstr>Kasli Wrapper</vt:lpstr>
      <vt:lpstr>Double TCP Tunnel</vt:lpstr>
      <vt:lpstr>TCP Library</vt:lpstr>
      <vt:lpstr>What about the daq?</vt:lpstr>
      <vt:lpstr>PowerPoint Presentation</vt:lpstr>
      <vt:lpstr>PowerPoint Presentation</vt:lpstr>
      <vt:lpstr>PowerPoint Presentation</vt:lpstr>
      <vt:lpstr>PowerPoint Presentation</vt:lpstr>
      <vt:lpstr>ABORT: Singleton in the network</vt:lpstr>
      <vt:lpstr>AEgIS Collaboration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Marco Volponi</dc:creator>
  <cp:lastModifiedBy>Marco Volponi</cp:lastModifiedBy>
  <cp:revision>32</cp:revision>
  <dcterms:created xsi:type="dcterms:W3CDTF">2023-03-30T13:28:35Z</dcterms:created>
  <dcterms:modified xsi:type="dcterms:W3CDTF">2024-04-24T08:30:58Z</dcterms:modified>
</cp:coreProperties>
</file>