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27_EA457246.xml" ContentType="application/vnd.ms-powerpoint.comments+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omments/modernComment_141_72060DF7.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sldIdLst>
    <p:sldId id="256" r:id="rId2"/>
    <p:sldId id="257" r:id="rId3"/>
    <p:sldId id="260" r:id="rId4"/>
    <p:sldId id="263" r:id="rId5"/>
    <p:sldId id="289" r:id="rId6"/>
    <p:sldId id="286" r:id="rId7"/>
    <p:sldId id="291" r:id="rId8"/>
    <p:sldId id="318" r:id="rId9"/>
    <p:sldId id="294" r:id="rId10"/>
    <p:sldId id="295" r:id="rId11"/>
    <p:sldId id="267" r:id="rId12"/>
    <p:sldId id="268" r:id="rId13"/>
    <p:sldId id="319" r:id="rId14"/>
    <p:sldId id="316" r:id="rId15"/>
    <p:sldId id="269" r:id="rId16"/>
    <p:sldId id="270" r:id="rId17"/>
    <p:sldId id="320" r:id="rId18"/>
    <p:sldId id="273" r:id="rId19"/>
    <p:sldId id="321" r:id="rId20"/>
    <p:sldId id="274" r:id="rId21"/>
    <p:sldId id="313" r:id="rId22"/>
    <p:sldId id="27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B1262E-259F-129A-F2B1-EA6361704270}" name="Maria Cristina Arena" initials="MA" userId="S::maria.cristina.arena@cern.ch::94519796-d3e0-4ce7-a233-59f34fd44a8b" providerId="AD"/>
  <p188:author id="{A9DA8068-CCB2-6526-C7BF-A4769799D85E}" name="Maria Cristina Arena" initials="MCA" userId="S::mariacristina.arena01@universitadipavia.it::d885476c-4856-4925-bcf6-bb949d5ab864"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6" autoAdjust="0"/>
    <p:restoredTop sz="94660"/>
  </p:normalViewPr>
  <p:slideViewPr>
    <p:cSldViewPr snapToGrid="0" showGuides="1">
      <p:cViewPr varScale="1">
        <p:scale>
          <a:sx n="82" d="100"/>
          <a:sy n="82" d="100"/>
        </p:scale>
        <p:origin x="826" y="72"/>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mibruno\cernbox\WINDOWS\Desktop\Me\data\eq_diag.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GB"/>
              <a:t>T-xy @ 1 bar</a:t>
            </a:r>
          </a:p>
        </c:rich>
      </c:tx>
      <c:layout>
        <c:manualLayout>
          <c:xMode val="edge"/>
          <c:yMode val="edge"/>
          <c:x val="0.375308321265308"/>
          <c:y val="1.911191304230053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0206775556628016"/>
          <c:y val="0.11896425421419717"/>
          <c:w val="0.88097875964736894"/>
          <c:h val="0.57291169981457091"/>
        </c:manualLayout>
      </c:layout>
      <c:scatterChart>
        <c:scatterStyle val="smoothMarker"/>
        <c:varyColors val="0"/>
        <c:ser>
          <c:idx val="0"/>
          <c:order val="0"/>
          <c:tx>
            <c:v>Bubble curve</c:v>
          </c:tx>
          <c:spPr>
            <a:ln w="9525" cap="rnd">
              <a:solidFill>
                <a:schemeClr val="accent4"/>
              </a:solidFill>
              <a:round/>
            </a:ln>
            <a:effectLst/>
          </c:spPr>
          <c:marker>
            <c:symbol val="circle"/>
            <c:size val="5"/>
            <c:spPr>
              <a:solidFill>
                <a:schemeClr val="accent4"/>
              </a:solidFill>
              <a:ln w="0">
                <a:solidFill>
                  <a:schemeClr val="accent4"/>
                </a:solidFill>
              </a:ln>
              <a:effectLst/>
            </c:spPr>
          </c:marker>
          <c:xVal>
            <c:numRef>
              <c:f>'1 bar'!$D$3:$D$53</c:f>
              <c:numCache>
                <c:formatCode>General</c:formatCode>
                <c:ptCount val="51"/>
                <c:pt idx="0">
                  <c:v>0</c:v>
                </c:pt>
                <c:pt idx="1">
                  <c:v>0.16459299999999999</c:v>
                </c:pt>
                <c:pt idx="2">
                  <c:v>0.28070699999999998</c:v>
                </c:pt>
                <c:pt idx="3">
                  <c:v>0.36488599999999999</c:v>
                </c:pt>
                <c:pt idx="4">
                  <c:v>0.427423</c:v>
                </c:pt>
                <c:pt idx="5">
                  <c:v>0.474881</c:v>
                </c:pt>
                <c:pt idx="6">
                  <c:v>0.51154599999999995</c:v>
                </c:pt>
                <c:pt idx="7">
                  <c:v>0.54029000000000005</c:v>
                </c:pt>
                <c:pt idx="8">
                  <c:v>0.56313299999999999</c:v>
                </c:pt>
                <c:pt idx="9">
                  <c:v>0.58135700000000001</c:v>
                </c:pt>
                <c:pt idx="10">
                  <c:v>0.59607699999999997</c:v>
                </c:pt>
                <c:pt idx="11">
                  <c:v>0.60799400000000003</c:v>
                </c:pt>
                <c:pt idx="12">
                  <c:v>0.61766500000000002</c:v>
                </c:pt>
                <c:pt idx="13">
                  <c:v>0.62549900000000003</c:v>
                </c:pt>
                <c:pt idx="14">
                  <c:v>0.63186900000000001</c:v>
                </c:pt>
                <c:pt idx="15">
                  <c:v>0.63699099999999997</c:v>
                </c:pt>
                <c:pt idx="16">
                  <c:v>0.64108799999999999</c:v>
                </c:pt>
                <c:pt idx="17">
                  <c:v>0.64431899999999998</c:v>
                </c:pt>
                <c:pt idx="18">
                  <c:v>0.64684600000000003</c:v>
                </c:pt>
                <c:pt idx="19">
                  <c:v>0.64873499999999995</c:v>
                </c:pt>
                <c:pt idx="20">
                  <c:v>0.65017400000000003</c:v>
                </c:pt>
                <c:pt idx="21">
                  <c:v>0.65116399999999997</c:v>
                </c:pt>
                <c:pt idx="22">
                  <c:v>0.65180700000000003</c:v>
                </c:pt>
                <c:pt idx="23">
                  <c:v>0.65193100000000004</c:v>
                </c:pt>
                <c:pt idx="24">
                  <c:v>0.65193500000000004</c:v>
                </c:pt>
                <c:pt idx="25">
                  <c:v>0.65193500000000004</c:v>
                </c:pt>
                <c:pt idx="26">
                  <c:v>0.65193500000000004</c:v>
                </c:pt>
                <c:pt idx="27">
                  <c:v>0.65193500000000004</c:v>
                </c:pt>
                <c:pt idx="28">
                  <c:v>0.65193500000000004</c:v>
                </c:pt>
                <c:pt idx="29">
                  <c:v>0.65193500000000004</c:v>
                </c:pt>
                <c:pt idx="30">
                  <c:v>0.65193500000000004</c:v>
                </c:pt>
                <c:pt idx="31">
                  <c:v>0.65193500000000004</c:v>
                </c:pt>
                <c:pt idx="32">
                  <c:v>0.65203699999999998</c:v>
                </c:pt>
                <c:pt idx="33">
                  <c:v>0.652721</c:v>
                </c:pt>
                <c:pt idx="34">
                  <c:v>0.65381800000000001</c:v>
                </c:pt>
                <c:pt idx="35">
                  <c:v>0.65543399999999996</c:v>
                </c:pt>
                <c:pt idx="36">
                  <c:v>0.65769699999999998</c:v>
                </c:pt>
                <c:pt idx="37">
                  <c:v>0.66075899999999999</c:v>
                </c:pt>
                <c:pt idx="38">
                  <c:v>0.66480799999999995</c:v>
                </c:pt>
                <c:pt idx="39">
                  <c:v>0.67007099999999997</c:v>
                </c:pt>
                <c:pt idx="40">
                  <c:v>0.67683400000000005</c:v>
                </c:pt>
                <c:pt idx="41">
                  <c:v>0.68545299999999998</c:v>
                </c:pt>
                <c:pt idx="42">
                  <c:v>0.696384</c:v>
                </c:pt>
                <c:pt idx="43">
                  <c:v>0.71021199999999995</c:v>
                </c:pt>
                <c:pt idx="44">
                  <c:v>0.72770199999999996</c:v>
                </c:pt>
                <c:pt idx="45">
                  <c:v>0.74986600000000003</c:v>
                </c:pt>
                <c:pt idx="46">
                  <c:v>0.77805400000000002</c:v>
                </c:pt>
                <c:pt idx="47">
                  <c:v>0.81410400000000005</c:v>
                </c:pt>
                <c:pt idx="48">
                  <c:v>0.86054299999999995</c:v>
                </c:pt>
                <c:pt idx="49">
                  <c:v>0.920879</c:v>
                </c:pt>
                <c:pt idx="50">
                  <c:v>1</c:v>
                </c:pt>
              </c:numCache>
            </c:numRef>
          </c:xVal>
          <c:yVal>
            <c:numRef>
              <c:f>'1 bar'!$B$3:$B$53</c:f>
              <c:numCache>
                <c:formatCode>0.00</c:formatCode>
                <c:ptCount val="51"/>
                <c:pt idx="0" formatCode="General">
                  <c:v>-12.26</c:v>
                </c:pt>
                <c:pt idx="1">
                  <c:v>-16.2697</c:v>
                </c:pt>
                <c:pt idx="2">
                  <c:v>-19.558599999999998</c:v>
                </c:pt>
                <c:pt idx="3">
                  <c:v>-22.1584</c:v>
                </c:pt>
                <c:pt idx="4">
                  <c:v>-24.225999999999999</c:v>
                </c:pt>
                <c:pt idx="5">
                  <c:v>-25.879100000000001</c:v>
                </c:pt>
                <c:pt idx="6">
                  <c:v>-27.206600000000002</c:v>
                </c:pt>
                <c:pt idx="7">
                  <c:v>-28.275600000000001</c:v>
                </c:pt>
                <c:pt idx="8">
                  <c:v>-29.139399999999998</c:v>
                </c:pt>
                <c:pt idx="9">
                  <c:v>-29.834099999999999</c:v>
                </c:pt>
                <c:pt idx="10">
                  <c:v>-30.3934</c:v>
                </c:pt>
                <c:pt idx="11">
                  <c:v>-30.843299999999999</c:v>
                </c:pt>
                <c:pt idx="12">
                  <c:v>-31.202999999999999</c:v>
                </c:pt>
                <c:pt idx="13">
                  <c:v>-31.486799999999999</c:v>
                </c:pt>
                <c:pt idx="14">
                  <c:v>-31.713899999999999</c:v>
                </c:pt>
                <c:pt idx="15">
                  <c:v>-31.889299999999999</c:v>
                </c:pt>
                <c:pt idx="16">
                  <c:v>-32.0246</c:v>
                </c:pt>
                <c:pt idx="17">
                  <c:v>-32.126899999999999</c:v>
                </c:pt>
                <c:pt idx="18">
                  <c:v>-32.201500000000003</c:v>
                </c:pt>
                <c:pt idx="19">
                  <c:v>-32.254800000000003</c:v>
                </c:pt>
                <c:pt idx="20">
                  <c:v>-32.292999999999999</c:v>
                </c:pt>
                <c:pt idx="21">
                  <c:v>-32.317300000000003</c:v>
                </c:pt>
                <c:pt idx="22">
                  <c:v>-32.331899999999997</c:v>
                </c:pt>
                <c:pt idx="23">
                  <c:v>-32.334499999999998</c:v>
                </c:pt>
                <c:pt idx="24">
                  <c:v>-32.334699999999998</c:v>
                </c:pt>
                <c:pt idx="25">
                  <c:v>-32.334699999999998</c:v>
                </c:pt>
                <c:pt idx="26">
                  <c:v>-32.334699999999998</c:v>
                </c:pt>
                <c:pt idx="27">
                  <c:v>-32.334699999999998</c:v>
                </c:pt>
                <c:pt idx="28">
                  <c:v>-32.334699999999998</c:v>
                </c:pt>
                <c:pt idx="29">
                  <c:v>-32.334699999999998</c:v>
                </c:pt>
                <c:pt idx="30">
                  <c:v>-32.334699999999998</c:v>
                </c:pt>
                <c:pt idx="31">
                  <c:v>-32.334699999999998</c:v>
                </c:pt>
                <c:pt idx="32">
                  <c:v>-32.334800000000001</c:v>
                </c:pt>
                <c:pt idx="33">
                  <c:v>-32.334899999999998</c:v>
                </c:pt>
                <c:pt idx="34">
                  <c:v>-32.332999999999998</c:v>
                </c:pt>
                <c:pt idx="35">
                  <c:v>-32.327100000000002</c:v>
                </c:pt>
                <c:pt idx="36">
                  <c:v>-32.314700000000002</c:v>
                </c:pt>
                <c:pt idx="37">
                  <c:v>-32.292499999999997</c:v>
                </c:pt>
                <c:pt idx="38">
                  <c:v>-32.256500000000003</c:v>
                </c:pt>
                <c:pt idx="39">
                  <c:v>-32.201099999999997</c:v>
                </c:pt>
                <c:pt idx="40">
                  <c:v>-32.119900000000001</c:v>
                </c:pt>
                <c:pt idx="41">
                  <c:v>-32.0045</c:v>
                </c:pt>
                <c:pt idx="42">
                  <c:v>-31.8443</c:v>
                </c:pt>
                <c:pt idx="43">
                  <c:v>-31.626200000000001</c:v>
                </c:pt>
                <c:pt idx="44">
                  <c:v>-31.333500000000001</c:v>
                </c:pt>
                <c:pt idx="45">
                  <c:v>-30.9452</c:v>
                </c:pt>
                <c:pt idx="46">
                  <c:v>-30.434899999999999</c:v>
                </c:pt>
                <c:pt idx="47">
                  <c:v>-29.769100000000002</c:v>
                </c:pt>
                <c:pt idx="48">
                  <c:v>-28.9055</c:v>
                </c:pt>
                <c:pt idx="49">
                  <c:v>-27.7913</c:v>
                </c:pt>
                <c:pt idx="50">
                  <c:v>-26.3612</c:v>
                </c:pt>
              </c:numCache>
            </c:numRef>
          </c:yVal>
          <c:smooth val="1"/>
          <c:extLst>
            <c:ext xmlns:c16="http://schemas.microsoft.com/office/drawing/2014/chart" uri="{C3380CC4-5D6E-409C-BE32-E72D297353CC}">
              <c16:uniqueId val="{00000000-A797-4A7D-B47C-0C1B92584452}"/>
            </c:ext>
          </c:extLst>
        </c:ser>
        <c:ser>
          <c:idx val="1"/>
          <c:order val="1"/>
          <c:tx>
            <c:v>Dew curve</c:v>
          </c:tx>
          <c:spPr>
            <a:ln w="9525" cap="rnd">
              <a:solidFill>
                <a:schemeClr val="accent2"/>
              </a:solidFill>
              <a:round/>
            </a:ln>
            <a:effectLst/>
          </c:spPr>
          <c:marker>
            <c:symbol val="circle"/>
            <c:size val="5"/>
            <c:spPr>
              <a:solidFill>
                <a:schemeClr val="accent2"/>
              </a:solidFill>
              <a:ln w="0">
                <a:solidFill>
                  <a:schemeClr val="accent2"/>
                </a:solidFill>
              </a:ln>
              <a:effectLst/>
            </c:spPr>
          </c:marker>
          <c:xVal>
            <c:numRef>
              <c:f>'1 bar'!$C$3:$C$53</c:f>
              <c:numCache>
                <c:formatCode>General</c:formatCode>
                <c:ptCount val="51"/>
                <c:pt idx="0">
                  <c:v>0</c:v>
                </c:pt>
                <c:pt idx="1">
                  <c:v>0.02</c:v>
                </c:pt>
                <c:pt idx="2">
                  <c:v>0.04</c:v>
                </c:pt>
                <c:pt idx="3">
                  <c:v>0.06</c:v>
                </c:pt>
                <c:pt idx="4">
                  <c:v>0.08</c:v>
                </c:pt>
                <c:pt idx="5">
                  <c:v>0.1</c:v>
                </c:pt>
                <c:pt idx="6">
                  <c:v>0.12</c:v>
                </c:pt>
                <c:pt idx="7">
                  <c:v>0.14000000000000001</c:v>
                </c:pt>
                <c:pt idx="8">
                  <c:v>0.16</c:v>
                </c:pt>
                <c:pt idx="9">
                  <c:v>0.18</c:v>
                </c:pt>
                <c:pt idx="10">
                  <c:v>0.2</c:v>
                </c:pt>
                <c:pt idx="11">
                  <c:v>0.22</c:v>
                </c:pt>
                <c:pt idx="12">
                  <c:v>0.24</c:v>
                </c:pt>
                <c:pt idx="13">
                  <c:v>0.26</c:v>
                </c:pt>
                <c:pt idx="14">
                  <c:v>0.28000000000000003</c:v>
                </c:pt>
                <c:pt idx="15">
                  <c:v>0.3</c:v>
                </c:pt>
                <c:pt idx="16">
                  <c:v>0.32</c:v>
                </c:pt>
                <c:pt idx="17">
                  <c:v>0.34</c:v>
                </c:pt>
                <c:pt idx="18">
                  <c:v>0.36</c:v>
                </c:pt>
                <c:pt idx="19">
                  <c:v>0.37995400000000001</c:v>
                </c:pt>
                <c:pt idx="20">
                  <c:v>0.4</c:v>
                </c:pt>
                <c:pt idx="21">
                  <c:v>0.42</c:v>
                </c:pt>
                <c:pt idx="22">
                  <c:v>0.44</c:v>
                </c:pt>
                <c:pt idx="23">
                  <c:v>0.44530199999999998</c:v>
                </c:pt>
                <c:pt idx="24">
                  <c:v>0.44531700000000002</c:v>
                </c:pt>
                <c:pt idx="25">
                  <c:v>0.44533099999999998</c:v>
                </c:pt>
                <c:pt idx="26">
                  <c:v>0.44534499999999999</c:v>
                </c:pt>
                <c:pt idx="27">
                  <c:v>0.44535799999999998</c:v>
                </c:pt>
                <c:pt idx="28">
                  <c:v>0.44536999999999999</c:v>
                </c:pt>
                <c:pt idx="29">
                  <c:v>0.445382</c:v>
                </c:pt>
                <c:pt idx="30">
                  <c:v>0.44539400000000001</c:v>
                </c:pt>
                <c:pt idx="31">
                  <c:v>0.44540400000000002</c:v>
                </c:pt>
                <c:pt idx="32">
                  <c:v>0.64</c:v>
                </c:pt>
                <c:pt idx="33">
                  <c:v>0.66</c:v>
                </c:pt>
                <c:pt idx="34">
                  <c:v>0.68</c:v>
                </c:pt>
                <c:pt idx="35">
                  <c:v>0.7</c:v>
                </c:pt>
                <c:pt idx="36">
                  <c:v>0.72</c:v>
                </c:pt>
                <c:pt idx="37">
                  <c:v>0.74</c:v>
                </c:pt>
                <c:pt idx="38">
                  <c:v>0.76</c:v>
                </c:pt>
                <c:pt idx="39">
                  <c:v>0.78</c:v>
                </c:pt>
                <c:pt idx="40">
                  <c:v>0.8</c:v>
                </c:pt>
                <c:pt idx="41">
                  <c:v>0.82</c:v>
                </c:pt>
                <c:pt idx="42">
                  <c:v>0.84</c:v>
                </c:pt>
                <c:pt idx="43">
                  <c:v>0.86</c:v>
                </c:pt>
                <c:pt idx="44">
                  <c:v>0.88</c:v>
                </c:pt>
                <c:pt idx="45">
                  <c:v>0.9</c:v>
                </c:pt>
                <c:pt idx="46">
                  <c:v>0.92</c:v>
                </c:pt>
                <c:pt idx="47">
                  <c:v>0.94</c:v>
                </c:pt>
                <c:pt idx="48">
                  <c:v>0.96</c:v>
                </c:pt>
                <c:pt idx="49">
                  <c:v>0.98</c:v>
                </c:pt>
                <c:pt idx="50">
                  <c:v>1</c:v>
                </c:pt>
              </c:numCache>
            </c:numRef>
          </c:xVal>
          <c:yVal>
            <c:numRef>
              <c:f>'1 bar'!$B$3:$B$53</c:f>
              <c:numCache>
                <c:formatCode>0.00</c:formatCode>
                <c:ptCount val="51"/>
                <c:pt idx="0" formatCode="General">
                  <c:v>-12.26</c:v>
                </c:pt>
                <c:pt idx="1">
                  <c:v>-16.2697</c:v>
                </c:pt>
                <c:pt idx="2">
                  <c:v>-19.558599999999998</c:v>
                </c:pt>
                <c:pt idx="3">
                  <c:v>-22.1584</c:v>
                </c:pt>
                <c:pt idx="4">
                  <c:v>-24.225999999999999</c:v>
                </c:pt>
                <c:pt idx="5">
                  <c:v>-25.879100000000001</c:v>
                </c:pt>
                <c:pt idx="6">
                  <c:v>-27.206600000000002</c:v>
                </c:pt>
                <c:pt idx="7">
                  <c:v>-28.275600000000001</c:v>
                </c:pt>
                <c:pt idx="8">
                  <c:v>-29.139399999999998</c:v>
                </c:pt>
                <c:pt idx="9">
                  <c:v>-29.834099999999999</c:v>
                </c:pt>
                <c:pt idx="10">
                  <c:v>-30.3934</c:v>
                </c:pt>
                <c:pt idx="11">
                  <c:v>-30.843299999999999</c:v>
                </c:pt>
                <c:pt idx="12">
                  <c:v>-31.202999999999999</c:v>
                </c:pt>
                <c:pt idx="13">
                  <c:v>-31.486799999999999</c:v>
                </c:pt>
                <c:pt idx="14">
                  <c:v>-31.713899999999999</c:v>
                </c:pt>
                <c:pt idx="15">
                  <c:v>-31.889299999999999</c:v>
                </c:pt>
                <c:pt idx="16">
                  <c:v>-32.0246</c:v>
                </c:pt>
                <c:pt idx="17">
                  <c:v>-32.126899999999999</c:v>
                </c:pt>
                <c:pt idx="18">
                  <c:v>-32.201500000000003</c:v>
                </c:pt>
                <c:pt idx="19">
                  <c:v>-32.254800000000003</c:v>
                </c:pt>
                <c:pt idx="20">
                  <c:v>-32.292999999999999</c:v>
                </c:pt>
                <c:pt idx="21">
                  <c:v>-32.317300000000003</c:v>
                </c:pt>
                <c:pt idx="22">
                  <c:v>-32.331899999999997</c:v>
                </c:pt>
                <c:pt idx="23">
                  <c:v>-32.334499999999998</c:v>
                </c:pt>
                <c:pt idx="24">
                  <c:v>-32.334699999999998</c:v>
                </c:pt>
                <c:pt idx="25">
                  <c:v>-32.334699999999998</c:v>
                </c:pt>
                <c:pt idx="26">
                  <c:v>-32.334699999999998</c:v>
                </c:pt>
                <c:pt idx="27">
                  <c:v>-32.334699999999998</c:v>
                </c:pt>
                <c:pt idx="28">
                  <c:v>-32.334699999999998</c:v>
                </c:pt>
                <c:pt idx="29">
                  <c:v>-32.334699999999998</c:v>
                </c:pt>
                <c:pt idx="30">
                  <c:v>-32.334699999999998</c:v>
                </c:pt>
                <c:pt idx="31">
                  <c:v>-32.334699999999998</c:v>
                </c:pt>
                <c:pt idx="32">
                  <c:v>-32.334800000000001</c:v>
                </c:pt>
                <c:pt idx="33">
                  <c:v>-32.334899999999998</c:v>
                </c:pt>
                <c:pt idx="34">
                  <c:v>-32.332999999999998</c:v>
                </c:pt>
                <c:pt idx="35">
                  <c:v>-32.327100000000002</c:v>
                </c:pt>
                <c:pt idx="36">
                  <c:v>-32.314700000000002</c:v>
                </c:pt>
                <c:pt idx="37">
                  <c:v>-32.292499999999997</c:v>
                </c:pt>
                <c:pt idx="38">
                  <c:v>-32.256500000000003</c:v>
                </c:pt>
                <c:pt idx="39">
                  <c:v>-32.201099999999997</c:v>
                </c:pt>
                <c:pt idx="40">
                  <c:v>-32.119900000000001</c:v>
                </c:pt>
                <c:pt idx="41">
                  <c:v>-32.0045</c:v>
                </c:pt>
                <c:pt idx="42">
                  <c:v>-31.8443</c:v>
                </c:pt>
                <c:pt idx="43">
                  <c:v>-31.626200000000001</c:v>
                </c:pt>
                <c:pt idx="44">
                  <c:v>-31.333500000000001</c:v>
                </c:pt>
                <c:pt idx="45">
                  <c:v>-30.9452</c:v>
                </c:pt>
                <c:pt idx="46">
                  <c:v>-30.434899999999999</c:v>
                </c:pt>
                <c:pt idx="47">
                  <c:v>-29.769100000000002</c:v>
                </c:pt>
                <c:pt idx="48">
                  <c:v>-28.9055</c:v>
                </c:pt>
                <c:pt idx="49">
                  <c:v>-27.7913</c:v>
                </c:pt>
                <c:pt idx="50">
                  <c:v>-26.3612</c:v>
                </c:pt>
              </c:numCache>
            </c:numRef>
          </c:yVal>
          <c:smooth val="1"/>
          <c:extLst>
            <c:ext xmlns:c16="http://schemas.microsoft.com/office/drawing/2014/chart" uri="{C3380CC4-5D6E-409C-BE32-E72D297353CC}">
              <c16:uniqueId val="{00000001-A797-4A7D-B47C-0C1B92584452}"/>
            </c:ext>
          </c:extLst>
        </c:ser>
        <c:dLbls>
          <c:showLegendKey val="0"/>
          <c:showVal val="0"/>
          <c:showCatName val="0"/>
          <c:showSerName val="0"/>
          <c:showPercent val="0"/>
          <c:showBubbleSize val="0"/>
        </c:dLbls>
        <c:axId val="500030104"/>
        <c:axId val="500039288"/>
      </c:scatterChart>
      <c:valAx>
        <c:axId val="500030104"/>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a:t>Fraction R134a</a:t>
                </a:r>
              </a:p>
            </c:rich>
          </c:tx>
          <c:layout>
            <c:manualLayout>
              <c:xMode val="edge"/>
              <c:yMode val="edge"/>
              <c:x val="0.38731562472243741"/>
              <c:y val="0.77579253605350817"/>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00039288"/>
        <c:crosses val="autoZero"/>
        <c:crossBetween val="midCat"/>
      </c:valAx>
      <c:valAx>
        <c:axId val="500039288"/>
        <c:scaling>
          <c:orientation val="minMax"/>
          <c:max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a:t>Temperature [C]</a:t>
                </a:r>
              </a:p>
            </c:rich>
          </c:tx>
          <c:layout>
            <c:manualLayout>
              <c:xMode val="edge"/>
              <c:yMode val="edge"/>
              <c:x val="1.902349550767889E-2"/>
              <c:y val="0.30109452618803789"/>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0003010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tx1"/>
          </a:solidFill>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omments/modernComment_127_EA457246.xml><?xml version="1.0" encoding="utf-8"?>
<p188:cmLst xmlns:a="http://schemas.openxmlformats.org/drawingml/2006/main" xmlns:r="http://schemas.openxmlformats.org/officeDocument/2006/relationships" xmlns:p188="http://schemas.microsoft.com/office/powerpoint/2018/8/main">
  <p188:cm id="{ACF768F6-339A-4B04-9FB6-9F46D011832B}" authorId="{A9DA8068-CCB2-6526-C7BF-A4769799D85E}" status="resolved" created="2024-02-24T17:57:55.778">
    <pc:sldMkLst xmlns:pc="http://schemas.microsoft.com/office/powerpoint/2013/main/command">
      <pc:docMk/>
      <pc:sldMk cId="3930419782" sldId="295"/>
    </pc:sldMkLst>
    <p188:txBody>
      <a:bodyPr/>
      <a:lstStyle/>
      <a:p>
        <a:r>
          <a:rPr lang="it-IT"/>
          <a:t>Aggiungere costo cf4</a:t>
        </a:r>
      </a:p>
    </p188:txBody>
  </p188:cm>
</p188:cmLst>
</file>

<file path=ppt/comments/modernComment_141_72060DF7.xml><?xml version="1.0" encoding="utf-8"?>
<p188:cmLst xmlns:a="http://schemas.openxmlformats.org/drawingml/2006/main" xmlns:r="http://schemas.openxmlformats.org/officeDocument/2006/relationships" xmlns:p188="http://schemas.microsoft.com/office/powerpoint/2018/8/main">
  <p188:cm id="{0E2DC423-3692-418D-A4CF-E91CA12D69D9}" authorId="{A9DA8068-CCB2-6526-C7BF-A4769799D85E}" status="resolved" created="2024-02-26T15:58:01.921">
    <ac:deMkLst xmlns:ac="http://schemas.microsoft.com/office/drawing/2013/main/command">
      <pc:docMk xmlns:pc="http://schemas.microsoft.com/office/powerpoint/2013/main/command"/>
      <pc:sldMk xmlns:pc="http://schemas.microsoft.com/office/powerpoint/2013/main/command" cId="1912999415" sldId="321"/>
      <ac:spMk id="20" creationId="{BBCB4680-8943-0F7E-1184-FC406DCCD305}"/>
    </ac:deMkLst>
    <p188:txBody>
      <a:bodyPr/>
      <a:lstStyle/>
      <a:p>
        <a:r>
          <a:rPr lang="it-IT"/>
          <a:t>Togliere ultimo punto plot</a:t>
        </a:r>
      </a:p>
    </p188:txBody>
  </p188:cm>
</p188:cmLst>
</file>

<file path=ppt/drawings/drawing1.xml><?xml version="1.0" encoding="utf-8"?>
<c:userShapes xmlns:c="http://schemas.openxmlformats.org/drawingml/2006/chart">
  <cdr:relSizeAnchor xmlns:cdr="http://schemas.openxmlformats.org/drawingml/2006/chartDrawing">
    <cdr:from>
      <cdr:x>0.61701</cdr:x>
      <cdr:y>0.49686</cdr:y>
    </cdr:from>
    <cdr:to>
      <cdr:x>0.71161</cdr:x>
      <cdr:y>0.56604</cdr:y>
    </cdr:to>
    <cdr:sp macro="" textlink="">
      <cdr:nvSpPr>
        <cdr:cNvPr id="2" name="TextBox 1">
          <a:extLst xmlns:a="http://schemas.openxmlformats.org/drawingml/2006/main">
            <a:ext uri="{FF2B5EF4-FFF2-40B4-BE49-F238E27FC236}">
              <a16:creationId xmlns:a16="http://schemas.microsoft.com/office/drawing/2014/main" id="{CA33037E-09C3-A150-1279-64027532C83F}"/>
            </a:ext>
          </a:extLst>
        </cdr:cNvPr>
        <cdr:cNvSpPr txBox="1"/>
      </cdr:nvSpPr>
      <cdr:spPr>
        <a:xfrm xmlns:a="http://schemas.openxmlformats.org/drawingml/2006/main">
          <a:off x="6578338" y="2234152"/>
          <a:ext cx="1008668" cy="31108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0.46925</cdr:x>
      <cdr:y>0.12371</cdr:y>
    </cdr:from>
    <cdr:to>
      <cdr:x>0.78489</cdr:x>
      <cdr:y>0.36386</cdr:y>
    </cdr:to>
    <cdr:sp macro="" textlink="">
      <cdr:nvSpPr>
        <cdr:cNvPr id="4" name="TextBox 3">
          <a:extLst xmlns:a="http://schemas.openxmlformats.org/drawingml/2006/main">
            <a:ext uri="{FF2B5EF4-FFF2-40B4-BE49-F238E27FC236}">
              <a16:creationId xmlns:a16="http://schemas.microsoft.com/office/drawing/2014/main" id="{3D4F196F-78B5-5C56-F740-87028640C0D7}"/>
            </a:ext>
          </a:extLst>
        </cdr:cNvPr>
        <cdr:cNvSpPr txBox="1"/>
      </cdr:nvSpPr>
      <cdr:spPr>
        <a:xfrm xmlns:a="http://schemas.openxmlformats.org/drawingml/2006/main">
          <a:off x="2539734" y="328823"/>
          <a:ext cx="1708374" cy="638319"/>
        </a:xfrm>
        <a:prstGeom xmlns:a="http://schemas.openxmlformats.org/drawingml/2006/main" prst="rect">
          <a:avLst/>
        </a:prstGeom>
        <a:ln xmlns:a="http://schemas.openxmlformats.org/drawingml/2006/main">
          <a:solidFill>
            <a:schemeClr val="accent6"/>
          </a:solidFill>
        </a:ln>
      </cdr:spPr>
      <cdr:txBody>
        <a:bodyPr xmlns:a="http://schemas.openxmlformats.org/drawingml/2006/main" vertOverflow="clip" wrap="square" tIns="72000" rtlCol="0"/>
        <a:lstStyle xmlns:a="http://schemas.openxmlformats.org/drawingml/2006/main"/>
        <a:p xmlns:a="http://schemas.openxmlformats.org/drawingml/2006/main">
          <a:pPr algn="ctr"/>
          <a:r>
            <a:rPr lang="en-US" sz="1600" i="0" dirty="0">
              <a:latin typeface="Cambria Math" panose="02040503050406030204" pitchFamily="18" charset="0"/>
            </a:rPr>
            <a:t>𝐴𝑧𝑒𝑜𝑡𝑟𝑜𝑝𝑒</a:t>
          </a:r>
          <a:endParaRPr lang="en-US" sz="1600" dirty="0"/>
        </a:p>
        <a:p xmlns:a="http://schemas.openxmlformats.org/drawingml/2006/main">
          <a:pPr algn="ctr"/>
          <a:r>
            <a:rPr lang="en-US" sz="1600" i="0" dirty="0">
              <a:latin typeface="Cambria Math" panose="02040503050406030204" pitchFamily="18" charset="0"/>
            </a:rPr>
            <a:t>65/35</a:t>
          </a:r>
          <a:endParaRPr lang="en-US" sz="1600" dirty="0"/>
        </a:p>
        <a:p xmlns:a="http://schemas.openxmlformats.org/drawingml/2006/main">
          <a:pPr algn="ctr"/>
          <a:r>
            <a:rPr lang="en-US" sz="1600" b="0" i="0" dirty="0">
              <a:latin typeface="Cambria Math" panose="02040503050406030204" pitchFamily="18" charset="0"/>
            </a:rPr>
            <a:t>𝑇_𝑏𝑜𝑖𝑙</a:t>
          </a:r>
          <a:r>
            <a:rPr lang="en-US" sz="1600" b="0" i="0" baseline="-25000" dirty="0">
              <a:latin typeface="Cambria Math" panose="02040503050406030204" pitchFamily="18" charset="0"/>
            </a:rPr>
            <a:t>𝑎𝑧</a:t>
          </a:r>
          <a:r>
            <a:rPr lang="en-US" sz="1600" b="0" i="0" dirty="0">
              <a:latin typeface="Cambria Math" panose="02040503050406030204" pitchFamily="18" charset="0"/>
            </a:rPr>
            <a:t> </a:t>
          </a:r>
          <a:r>
            <a:rPr lang="en-US" sz="1600" i="0" dirty="0">
              <a:latin typeface="Cambria Math" panose="02040503050406030204" pitchFamily="18" charset="0"/>
            </a:rPr>
            <a:t> = −32.3 °𝐶</a:t>
          </a:r>
          <a:endParaRPr lang="en-US" sz="1600" dirty="0"/>
        </a:p>
        <a:p xmlns:a="http://schemas.openxmlformats.org/drawingml/2006/main">
          <a:pPr algn="ctr"/>
          <a:endParaRPr lang="en-GB" sz="1600" dirty="0"/>
        </a:p>
      </cdr:txBody>
    </cdr:sp>
  </cdr:relSizeAnchor>
  <cdr:relSizeAnchor xmlns:cdr="http://schemas.openxmlformats.org/drawingml/2006/chartDrawing">
    <cdr:from>
      <cdr:x>0.1038</cdr:x>
      <cdr:y>0.11765</cdr:y>
    </cdr:from>
    <cdr:to>
      <cdr:x>0.45092</cdr:x>
      <cdr:y>0.24455</cdr:y>
    </cdr:to>
    <cdr:sp macro="" textlink="">
      <cdr:nvSpPr>
        <cdr:cNvPr id="6" name="TextBox 1">
          <a:extLst xmlns:a="http://schemas.openxmlformats.org/drawingml/2006/main">
            <a:ext uri="{FF2B5EF4-FFF2-40B4-BE49-F238E27FC236}">
              <a16:creationId xmlns:a16="http://schemas.microsoft.com/office/drawing/2014/main" id="{D9FA0859-CCA3-C908-9F6B-7A44EE09BD87}"/>
            </a:ext>
          </a:extLst>
        </cdr:cNvPr>
        <cdr:cNvSpPr txBox="1"/>
      </cdr:nvSpPr>
      <cdr:spPr>
        <a:xfrm xmlns:a="http://schemas.openxmlformats.org/drawingml/2006/main">
          <a:off x="561804" y="312717"/>
          <a:ext cx="1878770" cy="337313"/>
        </a:xfrm>
        <a:prstGeom xmlns:a="http://schemas.openxmlformats.org/drawingml/2006/main" prst="rect">
          <a:avLst/>
        </a:prstGeom>
        <a:ln xmlns:a="http://schemas.openxmlformats.org/drawingml/2006/main">
          <a:solidFill>
            <a:schemeClr val="accent6"/>
          </a:solidFill>
        </a:ln>
      </cdr:spPr>
      <cdr:txBody>
        <a:bodyPr xmlns:a="http://schemas.openxmlformats.org/drawingml/2006/main" wrap="square" tIns="7200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600" b="0" i="0" dirty="0">
              <a:latin typeface="Cambria Math" panose="02040503050406030204" pitchFamily="18" charset="0"/>
            </a:rPr>
            <a:t>𝑇_𝑏𝑜𝑖𝑙</a:t>
          </a:r>
          <a:r>
            <a:rPr lang="en-US" sz="1600" b="0" i="0" baseline="-25000" dirty="0">
              <a:latin typeface="Cambria Math" panose="02040503050406030204" pitchFamily="18" charset="0"/>
            </a:rPr>
            <a:t>𝑖𝑠𝑜</a:t>
          </a:r>
          <a:r>
            <a:rPr lang="en-US" sz="1600" b="0" i="0" dirty="0">
              <a:latin typeface="Cambria Math" panose="02040503050406030204" pitchFamily="18" charset="0"/>
            </a:rPr>
            <a:t>=</a:t>
          </a:r>
          <a:r>
            <a:rPr lang="en-US" sz="1600" i="0" dirty="0">
              <a:latin typeface="Cambria Math" panose="02040503050406030204" pitchFamily="18" charset="0"/>
            </a:rPr>
            <a:t> −12.5 °𝐶</a:t>
          </a:r>
          <a:endParaRPr lang="en-US" sz="1600" dirty="0"/>
        </a:p>
        <a:p xmlns:a="http://schemas.openxmlformats.org/drawingml/2006/main">
          <a:pPr algn="ctr"/>
          <a:endParaRPr lang="en-US" sz="1600" dirty="0"/>
        </a:p>
        <a:p xmlns:a="http://schemas.openxmlformats.org/drawingml/2006/main">
          <a:pPr algn="ctr"/>
          <a:endParaRPr lang="en-GB" sz="1600" dirty="0"/>
        </a:p>
      </cdr:txBody>
    </cdr:sp>
  </cdr:relSizeAnchor>
  <cdr:relSizeAnchor xmlns:cdr="http://schemas.openxmlformats.org/drawingml/2006/chartDrawing">
    <cdr:from>
      <cdr:x>0.62969</cdr:x>
      <cdr:y>0.39001</cdr:y>
    </cdr:from>
    <cdr:to>
      <cdr:x>0.98447</cdr:x>
      <cdr:y>0.52738</cdr:y>
    </cdr:to>
    <cdr:sp macro="" textlink="">
      <cdr:nvSpPr>
        <cdr:cNvPr id="7" name="TextBox 1">
          <a:extLst xmlns:a="http://schemas.openxmlformats.org/drawingml/2006/main">
            <a:ext uri="{FF2B5EF4-FFF2-40B4-BE49-F238E27FC236}">
              <a16:creationId xmlns:a16="http://schemas.microsoft.com/office/drawing/2014/main" id="{12D0A9AD-AF96-6DB5-CCD6-6948C626B714}"/>
            </a:ext>
          </a:extLst>
        </cdr:cNvPr>
        <cdr:cNvSpPr txBox="1"/>
      </cdr:nvSpPr>
      <cdr:spPr>
        <a:xfrm xmlns:a="http://schemas.openxmlformats.org/drawingml/2006/main">
          <a:off x="3408137" y="1036658"/>
          <a:ext cx="1920183" cy="365124"/>
        </a:xfrm>
        <a:prstGeom xmlns:a="http://schemas.openxmlformats.org/drawingml/2006/main" prst="rect">
          <a:avLst/>
        </a:prstGeom>
        <a:ln xmlns:a="http://schemas.openxmlformats.org/drawingml/2006/main">
          <a:solidFill>
            <a:schemeClr val="accent6"/>
          </a:solidFill>
        </a:ln>
      </cdr:spPr>
      <cdr:txBody>
        <a:bodyPr xmlns:a="http://schemas.openxmlformats.org/drawingml/2006/main" wrap="square" tIns="72000" rtlCol="0" anchor="t" anchorCtr="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0" i="0" dirty="0">
              <a:latin typeface="Cambria Math" panose="02040503050406030204" pitchFamily="18" charset="0"/>
            </a:rPr>
            <a:t>𝑇_𝑏𝑜𝑖𝑙</a:t>
          </a:r>
          <a:r>
            <a:rPr lang="en-US" sz="1400" b="0" i="0" baseline="-25000" dirty="0">
              <a:latin typeface="Cambria Math" panose="02040503050406030204" pitchFamily="18" charset="0"/>
            </a:rPr>
            <a:t>𝑅134𝑎 </a:t>
          </a:r>
          <a:r>
            <a:rPr lang="en-US" sz="1400" i="0" baseline="-25000" dirty="0">
              <a:latin typeface="Cambria Math" panose="02040503050406030204" pitchFamily="18" charset="0"/>
            </a:rPr>
            <a:t> </a:t>
          </a:r>
          <a:r>
            <a:rPr lang="en-US" sz="1400" i="0" dirty="0">
              <a:latin typeface="Cambria Math" panose="02040503050406030204" pitchFamily="18" charset="0"/>
            </a:rPr>
            <a:t>= −26.5 °𝐶</a:t>
          </a:r>
          <a:endParaRPr lang="en-US" sz="1400" dirty="0"/>
        </a:p>
        <a:p xmlns:a="http://schemas.openxmlformats.org/drawingml/2006/main">
          <a:pPr algn="ctr"/>
          <a:endParaRPr lang="en-US" sz="1400" dirty="0"/>
        </a:p>
        <a:p xmlns:a="http://schemas.openxmlformats.org/drawingml/2006/main">
          <a:pPr algn="ctr"/>
          <a:endParaRPr lang="en-GB"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C78029-EB20-4FE7-A2B9-20B4D6D1069D}" type="datetimeFigureOut">
              <a:rPr lang="it-IT" smtClean="0"/>
              <a:t>21/03/2024</a:t>
            </a:fld>
            <a:endParaRPr lang="it-IT"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F718B9-1172-4E16-886C-3257B6D2313E}" type="slidenum">
              <a:rPr lang="it-IT" smtClean="0"/>
              <a:t>‹#›</a:t>
            </a:fld>
            <a:endParaRPr lang="it-IT" dirty="0"/>
          </a:p>
        </p:txBody>
      </p:sp>
    </p:spTree>
    <p:extLst>
      <p:ext uri="{BB962C8B-B14F-4D97-AF65-F5344CB8AC3E}">
        <p14:creationId xmlns:p14="http://schemas.microsoft.com/office/powerpoint/2010/main" val="3916117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6</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2240319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8</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3294710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14</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3954810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it-IT"/>
              <a:t>Fare clic per modificare lo stile del titolo dello schema</a:t>
            </a:r>
            <a:endParaRPr lang="en-US"/>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50F2B9FB-F586-4022-B9E0-A409F35B2285}" type="datetime1">
              <a:rPr lang="en-US" smtClean="0"/>
              <a:t>3/21/2024</a:t>
            </a:fld>
            <a:endParaRPr lang="en-US" dirty="0"/>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r>
              <a:rPr lang="en-US"/>
              <a:t>M. C. Arena on behalf of Gas Team</a:t>
            </a:r>
            <a:endParaRPr lang="en-US" dirty="0"/>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9135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it-IT"/>
              <a:t>Fare clic per modificare lo stile del titolo dello schema</a:t>
            </a:r>
            <a:endParaRPr lang="en-US"/>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E94EFC08-F879-4D43-9E99-957B2F01D1A0}" type="datetime1">
              <a:rPr lang="en-US" smtClean="0"/>
              <a:t>3/21/2024</a:t>
            </a:fld>
            <a:endParaRPr lang="en-US" dirty="0"/>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r>
              <a:rPr lang="en-US"/>
              <a:t>M. C. Arena on behalf of Gas Team</a:t>
            </a:r>
            <a:endParaRPr lang="en-US" dirty="0"/>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026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570BC1A9-565C-41D2-ABA5-F047C5DFCB6E}" type="datetime1">
              <a:rPr lang="en-US" smtClean="0"/>
              <a:t>3/21/2024</a:t>
            </a:fld>
            <a:endParaRPr lang="en-US" dirty="0"/>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r>
              <a:rPr lang="en-US"/>
              <a:t>M. C. Arena on behalf of Gas Team</a:t>
            </a:r>
            <a:endParaRPr lang="en-US" dirty="0"/>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9904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it-IT"/>
              <a:t>Fare clic per modificare lo stile del titolo dello schema</a:t>
            </a:r>
            <a:endParaRPr lang="en-US"/>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072F38F5-E96D-4348-B2FD-F1C1509D9FBA}" type="datetime1">
              <a:rPr lang="en-US" smtClean="0"/>
              <a:t>3/21/2024</a:t>
            </a:fld>
            <a:endParaRPr lang="en-US" dirty="0"/>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r>
              <a:rPr lang="en-US"/>
              <a:t>M. C. Arena on behalf of Gas Team</a:t>
            </a:r>
            <a:endParaRPr lang="en-US" dirty="0"/>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6365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it-IT"/>
              <a:t>Fare clic per modificare lo stile del titolo dello schema</a:t>
            </a:r>
            <a:endParaRPr lang="en-US"/>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C8DE3999-B043-4E78-A752-5E6E82049C27}" type="datetime1">
              <a:rPr lang="en-US" smtClean="0"/>
              <a:t>3/21/2024</a:t>
            </a:fld>
            <a:endParaRPr lang="en-US" dirty="0"/>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r>
              <a:rPr lang="en-US"/>
              <a:t>M. C. Arena on behalf of Gas Team</a:t>
            </a:r>
            <a:endParaRPr lang="en-US" dirty="0"/>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8566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it-IT"/>
              <a:t>Fare clic per modificare lo stile del titolo dello schema</a:t>
            </a:r>
            <a:endParaRPr lang="en-US"/>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D32ED6D9-5D89-4C56-86AD-69F074408FDC}" type="datetime1">
              <a:rPr lang="en-US" smtClean="0"/>
              <a:t>3/21/2024</a:t>
            </a:fld>
            <a:endParaRPr lang="en-US" dirty="0"/>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r>
              <a:rPr lang="en-US"/>
              <a:t>M. C. Arena on behalf of Gas Team</a:t>
            </a:r>
            <a:endParaRPr lang="en-US" dirty="0"/>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7476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US"/>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41447066-63DC-4DCF-9E2F-CA9A540D197C}" type="datetime1">
              <a:rPr lang="en-US" smtClean="0"/>
              <a:t>3/21/2024</a:t>
            </a:fld>
            <a:endParaRPr lang="en-US" dirty="0"/>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r>
              <a:rPr lang="en-US"/>
              <a:t>M. C. Arena on behalf of Gas Team</a:t>
            </a:r>
            <a:endParaRPr lang="en-US" dirty="0"/>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275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it-IT"/>
              <a:t>Fare clic per modificare lo stile del titolo dello schema</a:t>
            </a:r>
            <a:endParaRPr lang="en-US"/>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5916FA4F-FEBB-41EC-B650-55AA19DAC1CB}" type="datetime1">
              <a:rPr lang="en-US" smtClean="0"/>
              <a:t>3/21/2024</a:t>
            </a:fld>
            <a:endParaRPr lang="en-US" dirty="0"/>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r>
              <a:rPr lang="en-US"/>
              <a:t>M. C. Arena on behalf of Gas Team</a:t>
            </a:r>
            <a:endParaRPr lang="en-US" dirty="0"/>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7481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7921CEDF-D13D-4538-94DC-58E69D0FE9D5}" type="datetime1">
              <a:rPr lang="en-US" smtClean="0"/>
              <a:t>3/21/2024</a:t>
            </a:fld>
            <a:endParaRPr lang="en-US" dirty="0"/>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r>
              <a:rPr lang="en-US"/>
              <a:t>M. C. Arena on behalf of Gas Team</a:t>
            </a:r>
            <a:endParaRPr lang="en-US" dirty="0"/>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2769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9CCD5222-F64B-43D6-A46F-6229F24180D6}" type="datetime1">
              <a:rPr lang="en-US" smtClean="0"/>
              <a:t>3/21/2024</a:t>
            </a:fld>
            <a:endParaRPr lang="en-US" dirty="0"/>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r>
              <a:rPr lang="en-US"/>
              <a:t>M. C. Arena on behalf of Gas Team</a:t>
            </a:r>
            <a:endParaRPr lang="en-US" dirty="0"/>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395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dirty="0"/>
              <a:t>Fare clic sull'icona per inserire un'immagine</a:t>
            </a:r>
            <a:endParaRPr lang="en-US" dirty="0"/>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46BAFE01-BD37-4705-B412-53FDA352CA59}" type="datetime1">
              <a:rPr lang="en-US" smtClean="0"/>
              <a:t>3/21/2024</a:t>
            </a:fld>
            <a:endParaRPr lang="en-US" dirty="0"/>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r>
              <a:rPr lang="en-US"/>
              <a:t>M. C. Arena on behalf of Gas Team</a:t>
            </a:r>
            <a:endParaRPr lang="en-US" dirty="0"/>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3368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7AD83A06-C34F-4B8B-BED6-4F4DE128E0BC}" type="datetime1">
              <a:rPr lang="en-US" smtClean="0"/>
              <a:t>3/21/2024</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r>
              <a:rPr lang="en-US"/>
              <a:t>M. C. Arena on behalf of Gas Team</a:t>
            </a:r>
            <a:endParaRPr lang="en-US" dirty="0"/>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dirty="0"/>
          </a:p>
        </p:txBody>
      </p:sp>
    </p:spTree>
    <p:extLst>
      <p:ext uri="{BB962C8B-B14F-4D97-AF65-F5344CB8AC3E}">
        <p14:creationId xmlns:p14="http://schemas.microsoft.com/office/powerpoint/2010/main" val="377947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8/10/relationships/comments" Target="../comments/modernComment_127_EA45724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4.gif"/><Relationship Id="rId4" Type="http://schemas.openxmlformats.org/officeDocument/2006/relationships/image" Target="../media/image13.gif"/></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8/10/relationships/comments" Target="../comments/modernComment_141_72060DF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50.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CA5DFD-F74C-154D-A6F1-C9B969CE1969}"/>
              </a:ext>
            </a:extLst>
          </p:cNvPr>
          <p:cNvSpPr>
            <a:spLocks noGrp="1"/>
          </p:cNvSpPr>
          <p:nvPr>
            <p:ph type="ctrTitle"/>
          </p:nvPr>
        </p:nvSpPr>
        <p:spPr/>
        <p:txBody>
          <a:bodyPr/>
          <a:lstStyle/>
          <a:p>
            <a:r>
              <a:rPr lang="it-IT" dirty="0"/>
              <a:t>CMS Recovery systems</a:t>
            </a:r>
          </a:p>
        </p:txBody>
      </p:sp>
      <p:sp>
        <p:nvSpPr>
          <p:cNvPr id="3" name="Sottotitolo 2">
            <a:extLst>
              <a:ext uri="{FF2B5EF4-FFF2-40B4-BE49-F238E27FC236}">
                <a16:creationId xmlns:a16="http://schemas.microsoft.com/office/drawing/2014/main" id="{7DF0F744-5851-1E6F-D9AE-8B1A9BF97FFD}"/>
              </a:ext>
            </a:extLst>
          </p:cNvPr>
          <p:cNvSpPr>
            <a:spLocks noGrp="1"/>
          </p:cNvSpPr>
          <p:nvPr>
            <p:ph type="subTitle" idx="1"/>
          </p:nvPr>
        </p:nvSpPr>
        <p:spPr>
          <a:xfrm>
            <a:off x="1524000" y="3602038"/>
            <a:ext cx="10600660" cy="1655762"/>
          </a:xfrm>
        </p:spPr>
        <p:txBody>
          <a:bodyPr/>
          <a:lstStyle/>
          <a:p>
            <a:r>
              <a:rPr lang="it-IT" dirty="0"/>
              <a:t>M. C. Arena, A. D’Auria, R. Guida, B. Mandelli</a:t>
            </a:r>
            <a:br>
              <a:rPr lang="it-IT" dirty="0"/>
            </a:br>
            <a:endParaRPr lang="it-IT" dirty="0"/>
          </a:p>
        </p:txBody>
      </p:sp>
      <p:sp>
        <p:nvSpPr>
          <p:cNvPr id="4" name="CasellaDiTesto 3">
            <a:extLst>
              <a:ext uri="{FF2B5EF4-FFF2-40B4-BE49-F238E27FC236}">
                <a16:creationId xmlns:a16="http://schemas.microsoft.com/office/drawing/2014/main" id="{6B139B51-3D80-3D87-52DB-2D1F55BD866E}"/>
              </a:ext>
            </a:extLst>
          </p:cNvPr>
          <p:cNvSpPr txBox="1"/>
          <p:nvPr/>
        </p:nvSpPr>
        <p:spPr>
          <a:xfrm>
            <a:off x="1524000" y="5943600"/>
            <a:ext cx="9480698" cy="369332"/>
          </a:xfrm>
          <a:prstGeom prst="rect">
            <a:avLst/>
          </a:prstGeom>
          <a:noFill/>
        </p:spPr>
        <p:txBody>
          <a:bodyPr wrap="square" rtlCol="0">
            <a:spAutoFit/>
          </a:bodyPr>
          <a:lstStyle/>
          <a:p>
            <a:r>
              <a:rPr lang="it-IT" i="1" dirty="0"/>
              <a:t>CMS Gas System Status meeting, 21/03/2024</a:t>
            </a:r>
          </a:p>
        </p:txBody>
      </p:sp>
      <p:pic>
        <p:nvPicPr>
          <p:cNvPr id="1026" name="Picture 2">
            <a:extLst>
              <a:ext uri="{FF2B5EF4-FFF2-40B4-BE49-F238E27FC236}">
                <a16:creationId xmlns:a16="http://schemas.microsoft.com/office/drawing/2014/main" id="{E85F0F3B-F0A9-F8F7-3230-E50ACD9625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0334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0DCA0-2424-FBAE-3735-09DF39E4591C}"/>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E3E07428-90E6-C54B-19D1-A8BAC8674730}"/>
              </a:ext>
            </a:extLst>
          </p:cNvPr>
          <p:cNvSpPr>
            <a:spLocks noGrp="1"/>
          </p:cNvSpPr>
          <p:nvPr>
            <p:ph type="title"/>
          </p:nvPr>
        </p:nvSpPr>
        <p:spPr>
          <a:xfrm>
            <a:off x="838200" y="365125"/>
            <a:ext cx="9043219" cy="1325563"/>
          </a:xfrm>
        </p:spPr>
        <p:txBody>
          <a:bodyPr>
            <a:normAutofit/>
          </a:bodyPr>
          <a:lstStyle/>
          <a:p>
            <a:r>
              <a:rPr lang="it-IT" sz="3800" dirty="0"/>
              <a:t>CF</a:t>
            </a:r>
            <a:r>
              <a:rPr lang="it-IT" sz="3800" baseline="-25000" dirty="0"/>
              <a:t>4</a:t>
            </a:r>
            <a:r>
              <a:rPr lang="it-IT" sz="3800" dirty="0"/>
              <a:t> recovery </a:t>
            </a:r>
            <a:r>
              <a:rPr lang="it-IT" sz="3800" dirty="0" err="1"/>
              <a:t>plant</a:t>
            </a:r>
            <a:br>
              <a:rPr lang="it-IT" sz="3800" dirty="0"/>
            </a:br>
            <a:r>
              <a:rPr lang="it-IT" sz="3800" dirty="0" err="1"/>
              <a:t>Recuperation</a:t>
            </a:r>
            <a:r>
              <a:rPr lang="it-IT" sz="3800" dirty="0"/>
              <a:t> </a:t>
            </a:r>
            <a:r>
              <a:rPr lang="it-IT" sz="3800" dirty="0" err="1"/>
              <a:t>summary</a:t>
            </a:r>
            <a:endParaRPr lang="it-IT" sz="3800" dirty="0"/>
          </a:p>
        </p:txBody>
      </p:sp>
      <p:sp>
        <p:nvSpPr>
          <p:cNvPr id="4" name="Segnaposto piè di pagina 3">
            <a:extLst>
              <a:ext uri="{FF2B5EF4-FFF2-40B4-BE49-F238E27FC236}">
                <a16:creationId xmlns:a16="http://schemas.microsoft.com/office/drawing/2014/main" id="{A30B68CE-2028-9D1C-7BDB-5CFE4ACE8720}"/>
              </a:ext>
            </a:extLst>
          </p:cNvPr>
          <p:cNvSpPr>
            <a:spLocks noGrp="1"/>
          </p:cNvSpPr>
          <p:nvPr>
            <p:ph type="ftr" sz="quarter" idx="11"/>
          </p:nvPr>
        </p:nvSpPr>
        <p:spPr/>
        <p:txBody>
          <a:bodyPr/>
          <a:lstStyle/>
          <a:p>
            <a:r>
              <a:rPr lang="en-US" dirty="0"/>
              <a:t>EP-DT seminar, 28-02-2024</a:t>
            </a:r>
          </a:p>
        </p:txBody>
      </p:sp>
      <p:sp>
        <p:nvSpPr>
          <p:cNvPr id="5" name="Segnaposto numero diapositiva 4">
            <a:extLst>
              <a:ext uri="{FF2B5EF4-FFF2-40B4-BE49-F238E27FC236}">
                <a16:creationId xmlns:a16="http://schemas.microsoft.com/office/drawing/2014/main" id="{BBAFFD3A-9927-CDCD-F7BD-98EA63EFA8D4}"/>
              </a:ext>
            </a:extLst>
          </p:cNvPr>
          <p:cNvSpPr>
            <a:spLocks noGrp="1"/>
          </p:cNvSpPr>
          <p:nvPr>
            <p:ph type="sldNum" sz="quarter" idx="12"/>
          </p:nvPr>
        </p:nvSpPr>
        <p:spPr/>
        <p:txBody>
          <a:bodyPr/>
          <a:lstStyle/>
          <a:p>
            <a:fld id="{27CE633F-9882-4A5C-83A2-1109D0C73261}" type="slidenum">
              <a:rPr lang="en-US" smtClean="0"/>
              <a:t>10</a:t>
            </a:fld>
            <a:endParaRPr lang="en-US" dirty="0"/>
          </a:p>
        </p:txBody>
      </p:sp>
      <p:pic>
        <p:nvPicPr>
          <p:cNvPr id="6" name="Picture 2">
            <a:extLst>
              <a:ext uri="{FF2B5EF4-FFF2-40B4-BE49-F238E27FC236}">
                <a16:creationId xmlns:a16="http://schemas.microsoft.com/office/drawing/2014/main" id="{6258D2EA-1979-95E0-7359-63E999B3CD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contenuto 2">
            <a:extLst>
              <a:ext uri="{FF2B5EF4-FFF2-40B4-BE49-F238E27FC236}">
                <a16:creationId xmlns:a16="http://schemas.microsoft.com/office/drawing/2014/main" id="{805CCE53-243F-B139-CB41-B376CC66BB80}"/>
              </a:ext>
            </a:extLst>
          </p:cNvPr>
          <p:cNvSpPr>
            <a:spLocks noGrp="1"/>
          </p:cNvSpPr>
          <p:nvPr>
            <p:ph idx="1"/>
          </p:nvPr>
        </p:nvSpPr>
        <p:spPr>
          <a:xfrm>
            <a:off x="7679089" y="1547988"/>
            <a:ext cx="4404659" cy="3762024"/>
          </a:xfrm>
        </p:spPr>
        <p:txBody>
          <a:bodyPr anchor="ctr">
            <a:normAutofit/>
          </a:bodyPr>
          <a:lstStyle/>
          <a:p>
            <a:pPr marL="406400" indent="-285750">
              <a:lnSpc>
                <a:spcPct val="100000"/>
              </a:lnSpc>
              <a:spcBef>
                <a:spcPts val="0"/>
              </a:spcBef>
              <a:spcAft>
                <a:spcPts val="600"/>
              </a:spcAft>
              <a:buClr>
                <a:srgbClr val="000000"/>
              </a:buClr>
              <a:buSzPts val="1700"/>
              <a:defRPr/>
            </a:pPr>
            <a:r>
              <a:rPr kumimoji="0" lang="en-US" sz="2000" b="1" i="0" u="sng" strike="noStrike" kern="0" cap="none" spc="0" normalizeH="0" baseline="0" noProof="0" dirty="0">
                <a:ln>
                  <a:noFill/>
                </a:ln>
                <a:effectLst/>
                <a:uLnTx/>
                <a:uFillTx/>
                <a:latin typeface="+mj-lt"/>
                <a:ea typeface="Raleway"/>
                <a:cs typeface="Raleway"/>
                <a:sym typeface="Raleway"/>
              </a:rPr>
              <a:t>Efficiency</a:t>
            </a:r>
            <a:r>
              <a:rPr kumimoji="0" lang="en-US" sz="2000" b="0" i="0" u="none" strike="noStrike" kern="0" cap="none" spc="0" normalizeH="0" baseline="0" noProof="0" dirty="0">
                <a:ln>
                  <a:noFill/>
                </a:ln>
                <a:effectLst/>
                <a:uLnTx/>
                <a:uFillTx/>
                <a:latin typeface="+mj-lt"/>
                <a:ea typeface="Raleway Medium"/>
                <a:cs typeface="Raleway Medium"/>
                <a:sym typeface="Raleway Medium"/>
              </a:rPr>
              <a:t> mean value: 70% in the period January-November 2023, (higher than 2021 and 2022, 65% and 51% respectively) </a:t>
            </a:r>
          </a:p>
          <a:p>
            <a:pPr marL="406400" indent="-285750">
              <a:lnSpc>
                <a:spcPct val="100000"/>
              </a:lnSpc>
              <a:spcBef>
                <a:spcPts val="0"/>
              </a:spcBef>
              <a:spcAft>
                <a:spcPts val="600"/>
              </a:spcAft>
              <a:buClr>
                <a:srgbClr val="000000"/>
              </a:buClr>
              <a:buSzPts val="1700"/>
              <a:defRPr/>
            </a:pPr>
            <a:r>
              <a:rPr kumimoji="0" lang="en-US" sz="2000" b="0" i="0" u="none" strike="noStrike" kern="0" cap="none" spc="0" normalizeH="0" baseline="0" noProof="0" dirty="0">
                <a:ln>
                  <a:noFill/>
                </a:ln>
                <a:effectLst/>
                <a:uLnTx/>
                <a:uFillTx/>
                <a:latin typeface="+mj-lt"/>
                <a:ea typeface="Raleway Medium"/>
                <a:cs typeface="Raleway Medium"/>
                <a:sym typeface="Raleway Medium"/>
              </a:rPr>
              <a:t>In 2023, out of 358 m</a:t>
            </a:r>
            <a:r>
              <a:rPr kumimoji="0" lang="en-US" sz="2000" b="0" i="0" u="none" strike="noStrike" kern="0" cap="none" spc="0" normalizeH="0" baseline="30000" noProof="0" dirty="0">
                <a:ln>
                  <a:noFill/>
                </a:ln>
                <a:effectLst/>
                <a:uLnTx/>
                <a:uFillTx/>
                <a:latin typeface="+mj-lt"/>
                <a:ea typeface="Raleway Medium"/>
                <a:cs typeface="Raleway Medium"/>
                <a:sym typeface="Raleway Medium"/>
              </a:rPr>
              <a:t>3</a:t>
            </a:r>
            <a:r>
              <a:rPr kumimoji="0" lang="en-US" sz="2000" b="0" i="0" u="none" strike="noStrike" kern="0" cap="none" spc="0" normalizeH="0" baseline="0" noProof="0" dirty="0">
                <a:ln>
                  <a:noFill/>
                </a:ln>
                <a:effectLst/>
                <a:uLnTx/>
                <a:uFillTx/>
                <a:latin typeface="+mj-lt"/>
                <a:ea typeface="Raleway Medium"/>
                <a:cs typeface="Raleway Medium"/>
                <a:sym typeface="Raleway Medium"/>
              </a:rPr>
              <a:t> of CF</a:t>
            </a:r>
            <a:r>
              <a:rPr kumimoji="0" lang="en-US" sz="2000" b="0" i="0" u="none" strike="noStrike" kern="0" cap="none" spc="0" normalizeH="0" baseline="-25000" noProof="0" dirty="0">
                <a:ln>
                  <a:noFill/>
                </a:ln>
                <a:effectLst/>
                <a:uLnTx/>
                <a:uFillTx/>
                <a:latin typeface="+mj-lt"/>
                <a:ea typeface="Raleway Medium"/>
                <a:cs typeface="Raleway Medium"/>
                <a:sym typeface="Raleway Medium"/>
              </a:rPr>
              <a:t>4</a:t>
            </a:r>
            <a:r>
              <a:rPr kumimoji="0" lang="en-US" sz="2000" b="0" i="0" u="none" strike="noStrike" kern="0" cap="none" spc="0" normalizeH="0" baseline="0" noProof="0" dirty="0">
                <a:ln>
                  <a:noFill/>
                </a:ln>
                <a:effectLst/>
                <a:uLnTx/>
                <a:uFillTx/>
                <a:latin typeface="+mj-lt"/>
                <a:ea typeface="Raleway Medium"/>
                <a:cs typeface="Raleway Medium"/>
                <a:sym typeface="Raleway Medium"/>
              </a:rPr>
              <a:t> injected into the mixer, 242 m</a:t>
            </a:r>
            <a:r>
              <a:rPr kumimoji="0" lang="en-US" sz="2000" b="0" i="0" u="none" strike="noStrike" kern="0" cap="none" spc="0" normalizeH="0" baseline="30000" noProof="0" dirty="0">
                <a:ln>
                  <a:noFill/>
                </a:ln>
                <a:effectLst/>
                <a:uLnTx/>
                <a:uFillTx/>
                <a:latin typeface="+mj-lt"/>
                <a:ea typeface="Raleway Medium"/>
                <a:cs typeface="Raleway Medium"/>
                <a:sym typeface="Raleway Medium"/>
              </a:rPr>
              <a:t>3</a:t>
            </a:r>
            <a:r>
              <a:rPr kumimoji="0" lang="en-US" sz="2000" b="0" i="0" u="none" strike="noStrike" kern="0" cap="none" spc="0" normalizeH="0" baseline="0" noProof="0" dirty="0">
                <a:ln>
                  <a:noFill/>
                </a:ln>
                <a:effectLst/>
                <a:uLnTx/>
                <a:uFillTx/>
                <a:latin typeface="+mj-lt"/>
                <a:ea typeface="Raleway Medium"/>
                <a:cs typeface="Raleway Medium"/>
                <a:sym typeface="Raleway Medium"/>
              </a:rPr>
              <a:t> were recovered CF</a:t>
            </a:r>
            <a:r>
              <a:rPr kumimoji="0" lang="en-US" sz="2000" b="0" i="0" u="none" strike="noStrike" kern="0" cap="none" spc="0" normalizeH="0" baseline="-25000" noProof="0" dirty="0">
                <a:ln>
                  <a:noFill/>
                </a:ln>
                <a:effectLst/>
                <a:uLnTx/>
                <a:uFillTx/>
                <a:latin typeface="+mj-lt"/>
                <a:ea typeface="Raleway Medium"/>
                <a:cs typeface="Raleway Medium"/>
                <a:sym typeface="Raleway Medium"/>
              </a:rPr>
              <a:t>4</a:t>
            </a:r>
            <a:r>
              <a:rPr kumimoji="0" lang="en-US" sz="2000" b="0" i="0" u="none" strike="noStrike" kern="0" cap="none" spc="0" normalizeH="0" baseline="0" noProof="0" dirty="0">
                <a:ln>
                  <a:noFill/>
                </a:ln>
                <a:effectLst/>
                <a:uLnTx/>
                <a:uFillTx/>
                <a:latin typeface="+mj-lt"/>
                <a:ea typeface="Raleway Medium"/>
                <a:cs typeface="Raleway Medium"/>
                <a:sym typeface="Raleway Medium"/>
              </a:rPr>
              <a:t> (70%)</a:t>
            </a:r>
          </a:p>
          <a:p>
            <a:pPr marL="406400" indent="-285750">
              <a:lnSpc>
                <a:spcPct val="100000"/>
              </a:lnSpc>
              <a:spcBef>
                <a:spcPts val="0"/>
              </a:spcBef>
              <a:spcAft>
                <a:spcPts val="600"/>
              </a:spcAft>
              <a:buClr>
                <a:srgbClr val="000000"/>
              </a:buClr>
              <a:buSzPts val="1700"/>
              <a:defRPr/>
            </a:pPr>
            <a:r>
              <a:rPr lang="en-US" sz="2000" u="sng" kern="0" dirty="0">
                <a:latin typeface="+mj-lt"/>
                <a:ea typeface="Raleway Medium"/>
                <a:cs typeface="Raleway Medium"/>
                <a:sym typeface="Raleway Medium"/>
              </a:rPr>
              <a:t>2023 </a:t>
            </a:r>
            <a:r>
              <a:rPr lang="en-US" sz="2000" u="sng" kern="0" dirty="0">
                <a:latin typeface="+mj-lt"/>
                <a:ea typeface="Raleway Medium"/>
                <a:cs typeface="Raleway Medium"/>
                <a:sym typeface="Wingdings" panose="05000000000000000000" pitchFamily="2" charset="2"/>
              </a:rPr>
              <a:t> 300m</a:t>
            </a:r>
            <a:r>
              <a:rPr lang="en-US" sz="2000" u="sng" kern="0" baseline="30000" dirty="0">
                <a:latin typeface="+mj-lt"/>
                <a:ea typeface="Raleway Medium"/>
                <a:cs typeface="Raleway Medium"/>
                <a:sym typeface="Wingdings" panose="05000000000000000000" pitchFamily="2" charset="2"/>
              </a:rPr>
              <a:t>3</a:t>
            </a:r>
            <a:r>
              <a:rPr lang="en-US" sz="2000" u="sng" kern="0" dirty="0">
                <a:latin typeface="+mj-lt"/>
                <a:ea typeface="Raleway Medium"/>
                <a:cs typeface="Raleway Medium"/>
                <a:sym typeface="Wingdings" panose="05000000000000000000" pitchFamily="2" charset="2"/>
              </a:rPr>
              <a:t> and 60kCHF saved</a:t>
            </a:r>
            <a:r>
              <a:rPr lang="en-US" sz="2000" u="sng" kern="0" dirty="0">
                <a:latin typeface="+mj-lt"/>
                <a:ea typeface="Raleway Medium"/>
                <a:cs typeface="Raleway Medium"/>
                <a:sym typeface="Raleway Medium"/>
              </a:rPr>
              <a:t> </a:t>
            </a:r>
          </a:p>
          <a:p>
            <a:pPr marL="406400" indent="-285750">
              <a:lnSpc>
                <a:spcPct val="100000"/>
              </a:lnSpc>
              <a:spcBef>
                <a:spcPts val="0"/>
              </a:spcBef>
              <a:spcAft>
                <a:spcPts val="600"/>
              </a:spcAft>
              <a:buClr>
                <a:srgbClr val="000000"/>
              </a:buClr>
              <a:buSzPts val="1700"/>
              <a:defRPr/>
            </a:pPr>
            <a:r>
              <a:rPr kumimoji="0" lang="en-US" sz="2000" b="0" i="0" u="sng" strike="noStrike" kern="0" cap="none" spc="0" normalizeH="0" baseline="0" noProof="0" dirty="0">
                <a:ln>
                  <a:noFill/>
                </a:ln>
                <a:effectLst/>
                <a:uLnTx/>
                <a:uFillTx/>
                <a:latin typeface="+mj-lt"/>
                <a:ea typeface="Raleway Medium"/>
                <a:cs typeface="Raleway Medium"/>
                <a:sym typeface="Raleway Medium"/>
              </a:rPr>
              <a:t>2012 </a:t>
            </a:r>
            <a:r>
              <a:rPr kumimoji="0" lang="en-US" sz="2000" b="0" i="0" u="sng" strike="noStrike" kern="0" cap="none" spc="0" normalizeH="0" baseline="0" noProof="0" dirty="0">
                <a:ln>
                  <a:noFill/>
                </a:ln>
                <a:effectLst/>
                <a:uLnTx/>
                <a:uFillTx/>
                <a:latin typeface="+mj-lt"/>
                <a:ea typeface="Raleway Medium"/>
                <a:cs typeface="Raleway Medium"/>
                <a:sym typeface="Wingdings" panose="05000000000000000000" pitchFamily="2" charset="2"/>
              </a:rPr>
              <a:t></a:t>
            </a:r>
            <a:r>
              <a:rPr kumimoji="0" lang="en-US" sz="2000" b="0" i="0" u="sng" strike="noStrike" kern="0" cap="none" spc="0" normalizeH="0" baseline="0" noProof="0" dirty="0">
                <a:ln>
                  <a:noFill/>
                </a:ln>
                <a:effectLst/>
                <a:uLnTx/>
                <a:uFillTx/>
                <a:latin typeface="+mj-lt"/>
                <a:ea typeface="Raleway Medium"/>
                <a:cs typeface="Raleway Medium"/>
                <a:sym typeface="Raleway Medium"/>
              </a:rPr>
              <a:t> 42m</a:t>
            </a:r>
            <a:r>
              <a:rPr kumimoji="0" lang="en-US" sz="2000" b="0" i="0" u="sng" strike="noStrike" kern="0" cap="none" spc="0" normalizeH="0" baseline="30000" noProof="0" dirty="0">
                <a:ln>
                  <a:noFill/>
                </a:ln>
                <a:effectLst/>
                <a:uLnTx/>
                <a:uFillTx/>
                <a:latin typeface="+mj-lt"/>
                <a:ea typeface="Raleway Medium"/>
                <a:cs typeface="Raleway Medium"/>
                <a:sym typeface="Raleway Medium"/>
              </a:rPr>
              <a:t>3</a:t>
            </a:r>
            <a:endParaRPr kumimoji="0" lang="en-US" sz="1600" b="0" i="0" u="none" strike="noStrike" kern="0" cap="none" spc="0" normalizeH="0" baseline="0" noProof="0" dirty="0">
              <a:ln>
                <a:noFill/>
              </a:ln>
              <a:effectLst/>
              <a:uLnTx/>
              <a:uFillTx/>
              <a:latin typeface="+mj-lt"/>
              <a:ea typeface="Raleway Medium"/>
              <a:cs typeface="Raleway Medium"/>
              <a:sym typeface="Raleway Medium"/>
            </a:endParaRPr>
          </a:p>
        </p:txBody>
      </p:sp>
      <p:pic>
        <p:nvPicPr>
          <p:cNvPr id="3074" name="Picture 2">
            <a:extLst>
              <a:ext uri="{FF2B5EF4-FFF2-40B4-BE49-F238E27FC236}">
                <a16:creationId xmlns:a16="http://schemas.microsoft.com/office/drawing/2014/main" id="{C27FD25D-2E23-7872-E749-72A9BDF49A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430" y="1948159"/>
            <a:ext cx="6984429" cy="345957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4F38A45-3297-4AE8-4397-85C245A8CB4E}"/>
              </a:ext>
            </a:extLst>
          </p:cNvPr>
          <p:cNvSpPr txBox="1"/>
          <p:nvPr/>
        </p:nvSpPr>
        <p:spPr>
          <a:xfrm>
            <a:off x="2782689" y="5433020"/>
            <a:ext cx="6984429" cy="646331"/>
          </a:xfrm>
          <a:prstGeom prst="rect">
            <a:avLst/>
          </a:prstGeom>
          <a:noFill/>
        </p:spPr>
        <p:txBody>
          <a:bodyPr wrap="square" rtlCol="0">
            <a:spAutoFit/>
          </a:bodyPr>
          <a:lstStyle/>
          <a:p>
            <a:pPr algn="ctr"/>
            <a:r>
              <a:rPr lang="en-US" dirty="0">
                <a:solidFill>
                  <a:srgbClr val="FF0000"/>
                </a:solidFill>
              </a:rPr>
              <a:t>The CF</a:t>
            </a:r>
            <a:r>
              <a:rPr lang="en-US" baseline="-25000" dirty="0">
                <a:solidFill>
                  <a:srgbClr val="FF0000"/>
                </a:solidFill>
              </a:rPr>
              <a:t>4</a:t>
            </a:r>
            <a:r>
              <a:rPr lang="en-US" dirty="0">
                <a:solidFill>
                  <a:srgbClr val="FF0000"/>
                </a:solidFill>
              </a:rPr>
              <a:t> recuperation system is also important to overcome possible CF</a:t>
            </a:r>
            <a:r>
              <a:rPr lang="en-US" baseline="-25000" dirty="0">
                <a:solidFill>
                  <a:srgbClr val="FF0000"/>
                </a:solidFill>
              </a:rPr>
              <a:t>4</a:t>
            </a:r>
            <a:r>
              <a:rPr lang="en-US" dirty="0">
                <a:solidFill>
                  <a:srgbClr val="FF0000"/>
                </a:solidFill>
              </a:rPr>
              <a:t> shortage </a:t>
            </a:r>
            <a:r>
              <a:rPr lang="en-US" dirty="0">
                <a:solidFill>
                  <a:srgbClr val="FF0000"/>
                </a:solidFill>
                <a:sym typeface="Wingdings" panose="05000000000000000000" pitchFamily="2" charset="2"/>
              </a:rPr>
              <a:t> </a:t>
            </a:r>
            <a:r>
              <a:rPr lang="en-US" dirty="0">
                <a:solidFill>
                  <a:srgbClr val="FF0000"/>
                </a:solidFill>
              </a:rPr>
              <a:t>in 2023 no fresh CF</a:t>
            </a:r>
            <a:r>
              <a:rPr lang="en-US" baseline="-25000" dirty="0">
                <a:solidFill>
                  <a:srgbClr val="FF0000"/>
                </a:solidFill>
              </a:rPr>
              <a:t>4 </a:t>
            </a:r>
            <a:r>
              <a:rPr lang="en-US" dirty="0">
                <a:solidFill>
                  <a:srgbClr val="FF0000"/>
                </a:solidFill>
              </a:rPr>
              <a:t>available</a:t>
            </a:r>
            <a:endParaRPr lang="en-GB" baseline="-25000" dirty="0">
              <a:solidFill>
                <a:srgbClr val="FF0000"/>
              </a:solidFill>
            </a:endParaRPr>
          </a:p>
        </p:txBody>
      </p:sp>
    </p:spTree>
    <p:extLst>
      <p:ext uri="{BB962C8B-B14F-4D97-AF65-F5344CB8AC3E}">
        <p14:creationId xmlns:p14="http://schemas.microsoft.com/office/powerpoint/2010/main" val="3930419782"/>
      </p:ext>
    </p:extLst>
  </p:cSld>
  <p:clrMapOvr>
    <a:masterClrMapping/>
  </p:clrMapOvr>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26FA89-FFCE-4E7B-B5BE-72192DA53F17}"/>
              </a:ext>
            </a:extLst>
          </p:cNvPr>
          <p:cNvSpPr>
            <a:spLocks noGrp="1"/>
          </p:cNvSpPr>
          <p:nvPr>
            <p:ph type="title"/>
          </p:nvPr>
        </p:nvSpPr>
        <p:spPr/>
        <p:txBody>
          <a:bodyPr>
            <a:normAutofit/>
          </a:bodyPr>
          <a:lstStyle/>
          <a:p>
            <a:r>
              <a:rPr lang="en-US" sz="3800" dirty="0"/>
              <a:t>CSC CF4 RECUPERATION</a:t>
            </a:r>
            <a:br>
              <a:rPr lang="en-US" sz="3800" dirty="0"/>
            </a:br>
            <a:r>
              <a:rPr lang="en-US" sz="3800" dirty="0"/>
              <a:t>Status &amp; Plans </a:t>
            </a:r>
            <a:endParaRPr lang="it-IT" sz="3800" dirty="0"/>
          </a:p>
        </p:txBody>
      </p:sp>
      <p:sp>
        <p:nvSpPr>
          <p:cNvPr id="3" name="Segnaposto contenuto 2">
            <a:extLst>
              <a:ext uri="{FF2B5EF4-FFF2-40B4-BE49-F238E27FC236}">
                <a16:creationId xmlns:a16="http://schemas.microsoft.com/office/drawing/2014/main" id="{25933D13-093E-7412-3BBC-069EDD417AEB}"/>
              </a:ext>
            </a:extLst>
          </p:cNvPr>
          <p:cNvSpPr>
            <a:spLocks noGrp="1"/>
          </p:cNvSpPr>
          <p:nvPr>
            <p:ph idx="1"/>
          </p:nvPr>
        </p:nvSpPr>
        <p:spPr/>
        <p:txBody>
          <a:bodyPr/>
          <a:lstStyle/>
          <a:p>
            <a:r>
              <a:rPr lang="en-GB" dirty="0"/>
              <a:t>Smoothing</a:t>
            </a:r>
            <a:r>
              <a:rPr lang="it-IT" dirty="0"/>
              <a:t> of input flow from </a:t>
            </a:r>
            <a:r>
              <a:rPr lang="it-IT" dirty="0" err="1"/>
              <a:t>Exhaust</a:t>
            </a:r>
            <a:r>
              <a:rPr lang="it-IT" dirty="0"/>
              <a:t> </a:t>
            </a:r>
            <a:r>
              <a:rPr lang="it-IT" dirty="0" err="1"/>
              <a:t>module</a:t>
            </a:r>
            <a:r>
              <a:rPr lang="it-IT" dirty="0"/>
              <a:t> to </a:t>
            </a:r>
            <a:r>
              <a:rPr lang="it-IT" dirty="0" err="1"/>
              <a:t>improve</a:t>
            </a:r>
            <a:r>
              <a:rPr lang="it-IT" dirty="0"/>
              <a:t> the membrane </a:t>
            </a:r>
            <a:r>
              <a:rPr lang="it-IT" dirty="0" err="1"/>
              <a:t>separation</a:t>
            </a:r>
            <a:endParaRPr lang="it-IT" dirty="0"/>
          </a:p>
          <a:p>
            <a:r>
              <a:rPr lang="it-IT" dirty="0"/>
              <a:t>New </a:t>
            </a:r>
            <a:r>
              <a:rPr lang="it-IT" dirty="0" err="1"/>
              <a:t>membranes</a:t>
            </a:r>
            <a:r>
              <a:rPr lang="it-IT" dirty="0"/>
              <a:t> to test for the CF</a:t>
            </a:r>
            <a:r>
              <a:rPr lang="it-IT" baseline="-25000" dirty="0"/>
              <a:t>4</a:t>
            </a:r>
            <a:r>
              <a:rPr lang="it-IT" dirty="0"/>
              <a:t> </a:t>
            </a:r>
            <a:r>
              <a:rPr lang="it-IT" dirty="0" err="1"/>
              <a:t>separation</a:t>
            </a:r>
            <a:r>
              <a:rPr lang="it-IT" dirty="0"/>
              <a:t>: </a:t>
            </a:r>
            <a:br>
              <a:rPr lang="it-IT" dirty="0"/>
            </a:br>
            <a:r>
              <a:rPr lang="it-IT" dirty="0"/>
              <a:t>1. new </a:t>
            </a:r>
            <a:r>
              <a:rPr lang="it-IT" dirty="0" err="1"/>
              <a:t>polyimide</a:t>
            </a:r>
            <a:r>
              <a:rPr lang="it-IT" dirty="0"/>
              <a:t> membrane</a:t>
            </a:r>
            <a:br>
              <a:rPr lang="it-IT" dirty="0"/>
            </a:br>
            <a:r>
              <a:rPr lang="it-IT" dirty="0"/>
              <a:t>2. carbon </a:t>
            </a:r>
            <a:r>
              <a:rPr lang="it-IT" dirty="0" err="1"/>
              <a:t>nanotube</a:t>
            </a:r>
            <a:r>
              <a:rPr lang="it-IT" dirty="0"/>
              <a:t> membrane </a:t>
            </a:r>
            <a:br>
              <a:rPr lang="it-IT" dirty="0"/>
            </a:br>
            <a:r>
              <a:rPr lang="it-IT" dirty="0"/>
              <a:t>3. zeolite membrane</a:t>
            </a:r>
          </a:p>
          <a:p>
            <a:r>
              <a:rPr lang="it-IT" dirty="0"/>
              <a:t>Code upgrading for the CF</a:t>
            </a:r>
            <a:r>
              <a:rPr lang="it-IT" baseline="-25000" dirty="0"/>
              <a:t>4</a:t>
            </a:r>
            <a:r>
              <a:rPr lang="it-IT" dirty="0"/>
              <a:t> </a:t>
            </a:r>
            <a:r>
              <a:rPr lang="it-IT" dirty="0" err="1"/>
              <a:t>Absorber</a:t>
            </a:r>
            <a:r>
              <a:rPr lang="it-IT" dirty="0"/>
              <a:t> </a:t>
            </a:r>
            <a:r>
              <a:rPr lang="it-IT" dirty="0" err="1"/>
              <a:t>module</a:t>
            </a:r>
            <a:r>
              <a:rPr lang="it-IT" dirty="0"/>
              <a:t> (</a:t>
            </a:r>
            <a:r>
              <a:rPr lang="it-IT" dirty="0" err="1"/>
              <a:t>now</a:t>
            </a:r>
            <a:r>
              <a:rPr lang="it-IT" dirty="0"/>
              <a:t> Col 1 </a:t>
            </a:r>
            <a:r>
              <a:rPr lang="it-IT" dirty="0" err="1"/>
              <a:t>does</a:t>
            </a:r>
            <a:r>
              <a:rPr lang="it-IT" dirty="0"/>
              <a:t> more </a:t>
            </a:r>
            <a:r>
              <a:rPr lang="it-IT" dirty="0" err="1"/>
              <a:t>cycles</a:t>
            </a:r>
            <a:r>
              <a:rPr lang="it-IT" dirty="0"/>
              <a:t> </a:t>
            </a:r>
            <a:r>
              <a:rPr lang="it-IT" dirty="0" err="1"/>
              <a:t>than</a:t>
            </a:r>
            <a:r>
              <a:rPr lang="it-IT" dirty="0"/>
              <a:t> Col 2)</a:t>
            </a:r>
          </a:p>
          <a:p>
            <a:r>
              <a:rPr lang="it-IT" dirty="0"/>
              <a:t>New </a:t>
            </a:r>
            <a:r>
              <a:rPr lang="it-IT" dirty="0" err="1"/>
              <a:t>compressor</a:t>
            </a:r>
            <a:r>
              <a:rPr lang="it-IT" dirty="0"/>
              <a:t> for </a:t>
            </a:r>
            <a:r>
              <a:rPr lang="it-IT" dirty="0" err="1"/>
              <a:t>Battery</a:t>
            </a:r>
            <a:r>
              <a:rPr lang="it-IT" dirty="0"/>
              <a:t> </a:t>
            </a:r>
            <a:r>
              <a:rPr lang="it-IT" dirty="0" err="1"/>
              <a:t>module</a:t>
            </a:r>
            <a:r>
              <a:rPr lang="it-IT" dirty="0"/>
              <a:t> </a:t>
            </a:r>
          </a:p>
          <a:p>
            <a:endParaRPr lang="it-IT" dirty="0"/>
          </a:p>
        </p:txBody>
      </p:sp>
      <p:sp>
        <p:nvSpPr>
          <p:cNvPr id="4" name="Segnaposto piè di pagina 3">
            <a:extLst>
              <a:ext uri="{FF2B5EF4-FFF2-40B4-BE49-F238E27FC236}">
                <a16:creationId xmlns:a16="http://schemas.microsoft.com/office/drawing/2014/main" id="{7C3D3854-3CB4-798B-A989-2DA88AE4E39E}"/>
              </a:ext>
            </a:extLst>
          </p:cNvPr>
          <p:cNvSpPr>
            <a:spLocks noGrp="1"/>
          </p:cNvSpPr>
          <p:nvPr>
            <p:ph type="ftr" sz="quarter" idx="11"/>
          </p:nvPr>
        </p:nvSpPr>
        <p:spPr/>
        <p:txBody>
          <a:bodyPr/>
          <a:lstStyle/>
          <a:p>
            <a:r>
              <a:rPr lang="en-US"/>
              <a:t>M. C. Arena on behalf of Gas Team</a:t>
            </a:r>
            <a:endParaRPr lang="en-US" dirty="0"/>
          </a:p>
        </p:txBody>
      </p:sp>
      <p:sp>
        <p:nvSpPr>
          <p:cNvPr id="5" name="Segnaposto numero diapositiva 4">
            <a:extLst>
              <a:ext uri="{FF2B5EF4-FFF2-40B4-BE49-F238E27FC236}">
                <a16:creationId xmlns:a16="http://schemas.microsoft.com/office/drawing/2014/main" id="{FB92FF76-EA92-2CDF-A410-7F4FCAFBCFD0}"/>
              </a:ext>
            </a:extLst>
          </p:cNvPr>
          <p:cNvSpPr>
            <a:spLocks noGrp="1"/>
          </p:cNvSpPr>
          <p:nvPr>
            <p:ph type="sldNum" sz="quarter" idx="12"/>
          </p:nvPr>
        </p:nvSpPr>
        <p:spPr/>
        <p:txBody>
          <a:bodyPr/>
          <a:lstStyle/>
          <a:p>
            <a:fld id="{27CE633F-9882-4A5C-83A2-1109D0C73261}" type="slidenum">
              <a:rPr lang="en-US" smtClean="0"/>
              <a:t>11</a:t>
            </a:fld>
            <a:endParaRPr lang="en-US" dirty="0"/>
          </a:p>
        </p:txBody>
      </p:sp>
      <p:pic>
        <p:nvPicPr>
          <p:cNvPr id="6" name="Picture 2">
            <a:extLst>
              <a:ext uri="{FF2B5EF4-FFF2-40B4-BE49-F238E27FC236}">
                <a16:creationId xmlns:a16="http://schemas.microsoft.com/office/drawing/2014/main" id="{B76FFF0E-87BE-304D-C7C0-BBF965436E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597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a:extLst>
              <a:ext uri="{FF2B5EF4-FFF2-40B4-BE49-F238E27FC236}">
                <a16:creationId xmlns:a16="http://schemas.microsoft.com/office/drawing/2014/main" id="{513003EC-4FD4-D43D-42F6-B73066EE1645}"/>
              </a:ext>
            </a:extLst>
          </p:cNvPr>
          <p:cNvSpPr>
            <a:spLocks noGrp="1"/>
          </p:cNvSpPr>
          <p:nvPr>
            <p:ph type="title"/>
          </p:nvPr>
        </p:nvSpPr>
        <p:spPr/>
        <p:txBody>
          <a:bodyPr/>
          <a:lstStyle/>
          <a:p>
            <a:r>
              <a:rPr lang="it-IT" dirty="0" err="1"/>
              <a:t>RPc</a:t>
            </a:r>
            <a:r>
              <a:rPr lang="it-IT" dirty="0"/>
              <a:t> R134</a:t>
            </a:r>
            <a:r>
              <a:rPr lang="it-IT" cap="none" dirty="0"/>
              <a:t>a</a:t>
            </a:r>
            <a:r>
              <a:rPr lang="it-IT" dirty="0"/>
              <a:t> Recovery system</a:t>
            </a:r>
          </a:p>
        </p:txBody>
      </p:sp>
      <p:sp>
        <p:nvSpPr>
          <p:cNvPr id="4" name="Segnaposto piè di pagina 3">
            <a:extLst>
              <a:ext uri="{FF2B5EF4-FFF2-40B4-BE49-F238E27FC236}">
                <a16:creationId xmlns:a16="http://schemas.microsoft.com/office/drawing/2014/main" id="{CEAA0A09-AF22-E310-0B86-66A5BBBA1ABD}"/>
              </a:ext>
            </a:extLst>
          </p:cNvPr>
          <p:cNvSpPr>
            <a:spLocks noGrp="1"/>
          </p:cNvSpPr>
          <p:nvPr>
            <p:ph type="ftr" sz="quarter" idx="11"/>
          </p:nvPr>
        </p:nvSpPr>
        <p:spPr/>
        <p:txBody>
          <a:bodyPr/>
          <a:lstStyle/>
          <a:p>
            <a:r>
              <a:rPr lang="en-US"/>
              <a:t>M. C. Arena on behalf of Gas Team</a:t>
            </a:r>
            <a:endParaRPr lang="en-US" dirty="0"/>
          </a:p>
        </p:txBody>
      </p:sp>
      <p:sp>
        <p:nvSpPr>
          <p:cNvPr id="5" name="Segnaposto numero diapositiva 4">
            <a:extLst>
              <a:ext uri="{FF2B5EF4-FFF2-40B4-BE49-F238E27FC236}">
                <a16:creationId xmlns:a16="http://schemas.microsoft.com/office/drawing/2014/main" id="{8D63993F-2E18-E4B4-5100-8A2187F6D209}"/>
              </a:ext>
            </a:extLst>
          </p:cNvPr>
          <p:cNvSpPr>
            <a:spLocks noGrp="1"/>
          </p:cNvSpPr>
          <p:nvPr>
            <p:ph type="sldNum" sz="quarter" idx="12"/>
          </p:nvPr>
        </p:nvSpPr>
        <p:spPr/>
        <p:txBody>
          <a:bodyPr/>
          <a:lstStyle/>
          <a:p>
            <a:fld id="{27CE633F-9882-4A5C-83A2-1109D0C73261}" type="slidenum">
              <a:rPr lang="en-US" smtClean="0"/>
              <a:t>12</a:t>
            </a:fld>
            <a:endParaRPr lang="en-US" dirty="0"/>
          </a:p>
        </p:txBody>
      </p:sp>
    </p:spTree>
    <p:extLst>
      <p:ext uri="{BB962C8B-B14F-4D97-AF65-F5344CB8AC3E}">
        <p14:creationId xmlns:p14="http://schemas.microsoft.com/office/powerpoint/2010/main" val="429703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482B6D-A959-8053-4FC1-EFB178387782}"/>
              </a:ext>
            </a:extLst>
          </p:cNvPr>
          <p:cNvSpPr>
            <a:spLocks noGrp="1"/>
          </p:cNvSpPr>
          <p:nvPr>
            <p:ph type="title"/>
          </p:nvPr>
        </p:nvSpPr>
        <p:spPr/>
        <p:txBody>
          <a:bodyPr>
            <a:normAutofit/>
          </a:bodyPr>
          <a:lstStyle/>
          <a:p>
            <a:r>
              <a:rPr lang="en-US" sz="3800" dirty="0"/>
              <a:t>RPC R134a RECUPERATION</a:t>
            </a:r>
            <a:br>
              <a:rPr lang="en-US" sz="3800" dirty="0"/>
            </a:br>
            <a:r>
              <a:rPr lang="en-US" sz="3800" dirty="0"/>
              <a:t>Monitoring</a:t>
            </a:r>
            <a:endParaRPr lang="it-IT" sz="3800" dirty="0"/>
          </a:p>
        </p:txBody>
      </p:sp>
      <p:sp>
        <p:nvSpPr>
          <p:cNvPr id="4" name="Segnaposto piè di pagina 3">
            <a:extLst>
              <a:ext uri="{FF2B5EF4-FFF2-40B4-BE49-F238E27FC236}">
                <a16:creationId xmlns:a16="http://schemas.microsoft.com/office/drawing/2014/main" id="{DEE13EFE-3EFF-E28E-871C-C448BD4C7D57}"/>
              </a:ext>
            </a:extLst>
          </p:cNvPr>
          <p:cNvSpPr>
            <a:spLocks noGrp="1"/>
          </p:cNvSpPr>
          <p:nvPr>
            <p:ph type="ftr" sz="quarter" idx="11"/>
          </p:nvPr>
        </p:nvSpPr>
        <p:spPr/>
        <p:txBody>
          <a:bodyPr/>
          <a:lstStyle/>
          <a:p>
            <a:r>
              <a:rPr lang="en-US"/>
              <a:t>M. C. Arena on behalf of Gas Team</a:t>
            </a:r>
            <a:endParaRPr lang="en-US" dirty="0"/>
          </a:p>
        </p:txBody>
      </p:sp>
      <p:sp>
        <p:nvSpPr>
          <p:cNvPr id="5" name="Segnaposto numero diapositiva 4">
            <a:extLst>
              <a:ext uri="{FF2B5EF4-FFF2-40B4-BE49-F238E27FC236}">
                <a16:creationId xmlns:a16="http://schemas.microsoft.com/office/drawing/2014/main" id="{4386D5AD-D610-EB06-4707-DD34D2C5B165}"/>
              </a:ext>
            </a:extLst>
          </p:cNvPr>
          <p:cNvSpPr>
            <a:spLocks noGrp="1"/>
          </p:cNvSpPr>
          <p:nvPr>
            <p:ph type="sldNum" sz="quarter" idx="12"/>
          </p:nvPr>
        </p:nvSpPr>
        <p:spPr/>
        <p:txBody>
          <a:bodyPr/>
          <a:lstStyle/>
          <a:p>
            <a:fld id="{27CE633F-9882-4A5C-83A2-1109D0C73261}" type="slidenum">
              <a:rPr lang="en-US" smtClean="0"/>
              <a:t>13</a:t>
            </a:fld>
            <a:endParaRPr lang="en-US" dirty="0"/>
          </a:p>
        </p:txBody>
      </p:sp>
      <p:pic>
        <p:nvPicPr>
          <p:cNvPr id="7" name="Picture 2">
            <a:extLst>
              <a:ext uri="{FF2B5EF4-FFF2-40B4-BE49-F238E27FC236}">
                <a16:creationId xmlns:a16="http://schemas.microsoft.com/office/drawing/2014/main" id="{5EC8F245-2B2B-E2D0-F5E8-8E7B072D9D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a:extLst>
              <a:ext uri="{FF2B5EF4-FFF2-40B4-BE49-F238E27FC236}">
                <a16:creationId xmlns:a16="http://schemas.microsoft.com/office/drawing/2014/main" id="{C863F99A-F8A0-5F2D-7A92-C6C2262099CB}"/>
              </a:ext>
            </a:extLst>
          </p:cNvPr>
          <p:cNvSpPr txBox="1"/>
          <p:nvPr/>
        </p:nvSpPr>
        <p:spPr>
          <a:xfrm>
            <a:off x="1008529" y="1766494"/>
            <a:ext cx="10690412" cy="5586145"/>
          </a:xfrm>
          <a:prstGeom prst="rect">
            <a:avLst/>
          </a:prstGeom>
          <a:noFill/>
        </p:spPr>
        <p:txBody>
          <a:bodyPr wrap="square" rtlCol="0">
            <a:spAutoFit/>
          </a:bodyPr>
          <a:lstStyle/>
          <a:p>
            <a:pPr marL="285750" indent="-285750">
              <a:buFont typeface="Arial" panose="020B0604020202020204" pitchFamily="34" charset="0"/>
              <a:buChar char="•"/>
            </a:pPr>
            <a:r>
              <a:rPr lang="it-IT" sz="2100" b="1" dirty="0" err="1"/>
              <a:t>Daily</a:t>
            </a:r>
            <a:r>
              <a:rPr lang="it-IT" sz="2100" b="1" dirty="0"/>
              <a:t> monitoring </a:t>
            </a:r>
            <a:r>
              <a:rPr lang="it-IT" sz="2100" dirty="0"/>
              <a:t>of the status of the recovery system (</a:t>
            </a:r>
            <a:r>
              <a:rPr lang="it-IT" sz="2100" dirty="0" err="1"/>
              <a:t>efficiency</a:t>
            </a:r>
            <a:r>
              <a:rPr lang="it-IT" sz="2100" dirty="0"/>
              <a:t> and status of the 4 </a:t>
            </a:r>
            <a:r>
              <a:rPr lang="it-IT" sz="2100" dirty="0" err="1"/>
              <a:t>columns</a:t>
            </a:r>
            <a:r>
              <a:rPr lang="it-IT" sz="2100" dirty="0"/>
              <a:t>)</a:t>
            </a:r>
          </a:p>
          <a:p>
            <a:pPr marL="285750" indent="-285750">
              <a:buFont typeface="Arial" panose="020B0604020202020204" pitchFamily="34" charset="0"/>
              <a:buChar char="•"/>
            </a:pPr>
            <a:r>
              <a:rPr lang="it-IT" sz="2100" b="1" dirty="0" err="1"/>
              <a:t>uGC</a:t>
            </a:r>
            <a:r>
              <a:rPr lang="it-IT" sz="2100" b="1" dirty="0"/>
              <a:t> </a:t>
            </a:r>
            <a:r>
              <a:rPr lang="it-IT" sz="2100" b="1" dirty="0" err="1"/>
              <a:t>analyses</a:t>
            </a:r>
            <a:r>
              <a:rPr lang="it-IT" sz="2100" b="1" dirty="0"/>
              <a:t> </a:t>
            </a:r>
            <a:r>
              <a:rPr lang="it-IT" sz="2100" dirty="0"/>
              <a:t>of the </a:t>
            </a:r>
            <a:r>
              <a:rPr lang="it-IT" sz="2100" b="1" dirty="0"/>
              <a:t>gas </a:t>
            </a:r>
            <a:r>
              <a:rPr lang="it-IT" sz="2100" b="1" dirty="0" err="1"/>
              <a:t>recovered</a:t>
            </a:r>
            <a:r>
              <a:rPr lang="it-IT" sz="2100" b="1" dirty="0"/>
              <a:t> and </a:t>
            </a:r>
            <a:r>
              <a:rPr lang="it-IT" sz="2100" b="1" dirty="0" err="1"/>
              <a:t>stored</a:t>
            </a:r>
            <a:r>
              <a:rPr lang="it-IT" sz="2100" b="1" dirty="0"/>
              <a:t> </a:t>
            </a:r>
            <a:r>
              <a:rPr lang="it-IT" sz="2100" dirty="0"/>
              <a:t>in the </a:t>
            </a:r>
            <a:r>
              <a:rPr lang="it-IT" sz="2100" dirty="0" err="1"/>
              <a:t>bottle</a:t>
            </a:r>
            <a:r>
              <a:rPr lang="it-IT" sz="2100" dirty="0"/>
              <a:t> </a:t>
            </a:r>
            <a:r>
              <a:rPr lang="it-IT" sz="2100" dirty="0" err="1"/>
              <a:t>perfomed</a:t>
            </a:r>
            <a:r>
              <a:rPr lang="it-IT" sz="2100" dirty="0"/>
              <a:t> </a:t>
            </a:r>
            <a:r>
              <a:rPr lang="it-IT" sz="2100" dirty="0" err="1"/>
              <a:t>twice</a:t>
            </a:r>
            <a:r>
              <a:rPr lang="it-IT" sz="2100" dirty="0"/>
              <a:t> per week </a:t>
            </a:r>
            <a:r>
              <a:rPr lang="it-IT" sz="2100" dirty="0">
                <a:sym typeface="Wingdings" panose="05000000000000000000" pitchFamily="2" charset="2"/>
              </a:rPr>
              <a:t> 30-50 </a:t>
            </a:r>
            <a:r>
              <a:rPr lang="it-IT" sz="2100" dirty="0" err="1">
                <a:sym typeface="Wingdings" panose="05000000000000000000" pitchFamily="2" charset="2"/>
              </a:rPr>
              <a:t>analyses</a:t>
            </a:r>
            <a:r>
              <a:rPr lang="it-IT" sz="2100" dirty="0">
                <a:sym typeface="Wingdings" panose="05000000000000000000" pitchFamily="2" charset="2"/>
              </a:rPr>
              <a:t>, 3 hours (</a:t>
            </a:r>
            <a:r>
              <a:rPr lang="it-IT" sz="2100" dirty="0" err="1">
                <a:sym typeface="Wingdings" panose="05000000000000000000" pitchFamily="2" charset="2"/>
              </a:rPr>
              <a:t>necessary</a:t>
            </a:r>
            <a:r>
              <a:rPr lang="it-IT" sz="2100" dirty="0">
                <a:sym typeface="Wingdings" panose="05000000000000000000" pitchFamily="2" charset="2"/>
              </a:rPr>
              <a:t> to </a:t>
            </a:r>
            <a:r>
              <a:rPr lang="it-IT" sz="2100" dirty="0" err="1">
                <a:sym typeface="Wingdings" panose="05000000000000000000" pitchFamily="2" charset="2"/>
              </a:rPr>
              <a:t>reach</a:t>
            </a:r>
            <a:r>
              <a:rPr lang="it-IT" sz="2100" dirty="0">
                <a:sym typeface="Wingdings" panose="05000000000000000000" pitchFamily="2" charset="2"/>
              </a:rPr>
              <a:t> the </a:t>
            </a:r>
            <a:r>
              <a:rPr lang="it-IT" sz="2100" dirty="0" err="1">
                <a:sym typeface="Wingdings" panose="05000000000000000000" pitchFamily="2" charset="2"/>
              </a:rPr>
              <a:t>stability</a:t>
            </a:r>
            <a:r>
              <a:rPr lang="it-IT" sz="2100" dirty="0">
                <a:sym typeface="Wingdings" panose="05000000000000000000" pitchFamily="2" charset="2"/>
              </a:rPr>
              <a:t> of gas </a:t>
            </a:r>
            <a:r>
              <a:rPr lang="it-IT" sz="2100" dirty="0" err="1">
                <a:sym typeface="Wingdings" panose="05000000000000000000" pitchFamily="2" charset="2"/>
              </a:rPr>
              <a:t>composition</a:t>
            </a:r>
            <a:r>
              <a:rPr lang="it-IT" sz="2100" dirty="0">
                <a:sym typeface="Wingdings" panose="05000000000000000000" pitchFamily="2" charset="2"/>
              </a:rPr>
              <a:t>)</a:t>
            </a:r>
          </a:p>
          <a:p>
            <a:pPr marL="285750" indent="-285750">
              <a:buFont typeface="Arial" panose="020B0604020202020204" pitchFamily="34" charset="0"/>
              <a:buChar char="•"/>
            </a:pPr>
            <a:r>
              <a:rPr lang="it-IT" sz="2100" dirty="0"/>
              <a:t>Monitoring of the </a:t>
            </a:r>
            <a:r>
              <a:rPr lang="it-IT" sz="2100" dirty="0" err="1"/>
              <a:t>quality</a:t>
            </a:r>
            <a:r>
              <a:rPr lang="it-IT" sz="2100" dirty="0"/>
              <a:t> of the gas </a:t>
            </a:r>
            <a:r>
              <a:rPr lang="it-IT" sz="2100" dirty="0" err="1"/>
              <a:t>extracted</a:t>
            </a:r>
            <a:r>
              <a:rPr lang="it-IT" sz="2100" dirty="0"/>
              <a:t> by </a:t>
            </a:r>
            <a:r>
              <a:rPr lang="it-IT" sz="2100" dirty="0" err="1"/>
              <a:t>each</a:t>
            </a:r>
            <a:r>
              <a:rPr lang="it-IT" sz="2100" dirty="0"/>
              <a:t> </a:t>
            </a:r>
            <a:r>
              <a:rPr lang="it-IT" sz="2100" dirty="0" err="1"/>
              <a:t>column</a:t>
            </a:r>
            <a:r>
              <a:rPr lang="it-IT" sz="2100" dirty="0"/>
              <a:t> </a:t>
            </a:r>
            <a:r>
              <a:rPr lang="it-IT" sz="2100" dirty="0" err="1"/>
              <a:t>through</a:t>
            </a:r>
            <a:r>
              <a:rPr lang="it-IT" sz="2100" dirty="0"/>
              <a:t> </a:t>
            </a:r>
            <a:r>
              <a:rPr lang="it-IT" sz="2100" dirty="0" err="1"/>
              <a:t>uGC</a:t>
            </a:r>
            <a:r>
              <a:rPr lang="it-IT" sz="2100" dirty="0"/>
              <a:t> </a:t>
            </a:r>
            <a:r>
              <a:rPr lang="it-IT" sz="2100" dirty="0" err="1"/>
              <a:t>analysis</a:t>
            </a:r>
            <a:r>
              <a:rPr lang="it-IT" sz="2100" dirty="0">
                <a:sym typeface="Wingdings" panose="05000000000000000000" pitchFamily="2" charset="2"/>
              </a:rPr>
              <a:t> check of the </a:t>
            </a:r>
            <a:r>
              <a:rPr lang="it-IT" sz="2100" dirty="0" err="1">
                <a:sym typeface="Wingdings" panose="05000000000000000000" pitchFamily="2" charset="2"/>
              </a:rPr>
              <a:t>efficiency</a:t>
            </a:r>
            <a:r>
              <a:rPr lang="it-IT" sz="2100" dirty="0">
                <a:sym typeface="Wingdings" panose="05000000000000000000" pitchFamily="2" charset="2"/>
              </a:rPr>
              <a:t> for the single </a:t>
            </a:r>
            <a:r>
              <a:rPr lang="it-IT" sz="2100" dirty="0" err="1">
                <a:sym typeface="Wingdings" panose="05000000000000000000" pitchFamily="2" charset="2"/>
              </a:rPr>
              <a:t>column</a:t>
            </a:r>
            <a:r>
              <a:rPr lang="it-IT" sz="2100" dirty="0">
                <a:sym typeface="Wingdings" panose="05000000000000000000" pitchFamily="2" charset="2"/>
              </a:rPr>
              <a:t>(30-50 </a:t>
            </a:r>
            <a:r>
              <a:rPr lang="it-IT" sz="2100" dirty="0" err="1">
                <a:sym typeface="Wingdings" panose="05000000000000000000" pitchFamily="2" charset="2"/>
              </a:rPr>
              <a:t>analyses</a:t>
            </a:r>
            <a:r>
              <a:rPr lang="it-IT" sz="2100" dirty="0">
                <a:sym typeface="Wingdings" panose="05000000000000000000" pitchFamily="2" charset="2"/>
              </a:rPr>
              <a:t>)</a:t>
            </a:r>
          </a:p>
          <a:p>
            <a:endParaRPr lang="it-IT" sz="2100" dirty="0">
              <a:sym typeface="Wingdings" panose="05000000000000000000" pitchFamily="2" charset="2"/>
            </a:endParaRPr>
          </a:p>
          <a:p>
            <a:endParaRPr lang="it-IT" sz="2100" dirty="0">
              <a:sym typeface="Wingdings" panose="05000000000000000000" pitchFamily="2" charset="2"/>
            </a:endParaRPr>
          </a:p>
          <a:p>
            <a:r>
              <a:rPr lang="it-IT" sz="2100" dirty="0">
                <a:solidFill>
                  <a:srgbClr val="FF0000"/>
                </a:solidFill>
              </a:rPr>
              <a:t>R&amp;D</a:t>
            </a:r>
            <a:endParaRPr lang="it-IT" sz="2100" dirty="0">
              <a:sym typeface="Wingdings" panose="05000000000000000000" pitchFamily="2" charset="2"/>
            </a:endParaRPr>
          </a:p>
          <a:p>
            <a:pPr marL="285750" indent="-285750">
              <a:buFont typeface="Arial" panose="020B0604020202020204" pitchFamily="34" charset="0"/>
              <a:buChar char="•"/>
            </a:pPr>
            <a:r>
              <a:rPr lang="it-IT" sz="2100" dirty="0" err="1">
                <a:sym typeface="Wingdings" panose="05000000000000000000" pitchFamily="2" charset="2"/>
              </a:rPr>
              <a:t>Lot</a:t>
            </a:r>
            <a:r>
              <a:rPr lang="it-IT" sz="2100" dirty="0">
                <a:sym typeface="Wingdings" panose="05000000000000000000" pitchFamily="2" charset="2"/>
              </a:rPr>
              <a:t> of </a:t>
            </a:r>
            <a:r>
              <a:rPr lang="it-IT" sz="2100" dirty="0" err="1">
                <a:sym typeface="Wingdings" panose="05000000000000000000" pitchFamily="2" charset="2"/>
              </a:rPr>
              <a:t>parameters</a:t>
            </a:r>
            <a:r>
              <a:rPr lang="it-IT" sz="2100" dirty="0">
                <a:sym typeface="Wingdings" panose="05000000000000000000" pitchFamily="2" charset="2"/>
              </a:rPr>
              <a:t> </a:t>
            </a:r>
            <a:r>
              <a:rPr lang="it-IT" sz="2100" dirty="0" err="1">
                <a:sym typeface="Wingdings" panose="05000000000000000000" pitchFamily="2" charset="2"/>
              </a:rPr>
              <a:t>still</a:t>
            </a:r>
            <a:r>
              <a:rPr lang="it-IT" sz="2100" dirty="0">
                <a:sym typeface="Wingdings" panose="05000000000000000000" pitchFamily="2" charset="2"/>
              </a:rPr>
              <a:t> </a:t>
            </a:r>
            <a:r>
              <a:rPr lang="it-IT" sz="2100" dirty="0" err="1">
                <a:sym typeface="Wingdings" panose="05000000000000000000" pitchFamily="2" charset="2"/>
              </a:rPr>
              <a:t>need</a:t>
            </a:r>
            <a:r>
              <a:rPr lang="it-IT" sz="2100" dirty="0">
                <a:sym typeface="Wingdings" panose="05000000000000000000" pitchFamily="2" charset="2"/>
              </a:rPr>
              <a:t> to be </a:t>
            </a:r>
            <a:r>
              <a:rPr lang="it-IT" sz="2100" dirty="0" err="1">
                <a:sym typeface="Wingdings" panose="05000000000000000000" pitchFamily="2" charset="2"/>
              </a:rPr>
              <a:t>tuned</a:t>
            </a:r>
            <a:r>
              <a:rPr lang="it-IT" sz="2100" dirty="0">
                <a:sym typeface="Wingdings" panose="05000000000000000000" pitchFamily="2" charset="2"/>
              </a:rPr>
              <a:t> </a:t>
            </a:r>
          </a:p>
          <a:p>
            <a:pPr marL="742950" lvl="1" indent="-285750">
              <a:buFont typeface="Arial" panose="020B0604020202020204" pitchFamily="34" charset="0"/>
              <a:buChar char="•"/>
            </a:pPr>
            <a:r>
              <a:rPr lang="it-IT" sz="2100" dirty="0">
                <a:sym typeface="Wingdings" panose="05000000000000000000" pitchFamily="2" charset="2"/>
              </a:rPr>
              <a:t>New Huber </a:t>
            </a:r>
            <a:r>
              <a:rPr lang="it-IT" sz="2100" dirty="0" err="1">
                <a:sym typeface="Wingdings" panose="05000000000000000000" pitchFamily="2" charset="2"/>
              </a:rPr>
              <a:t>installed</a:t>
            </a:r>
            <a:r>
              <a:rPr lang="it-IT" sz="2100" dirty="0">
                <a:sym typeface="Wingdings" panose="05000000000000000000" pitchFamily="2" charset="2"/>
              </a:rPr>
              <a:t> </a:t>
            </a:r>
            <a:r>
              <a:rPr lang="it-IT" sz="2100" dirty="0" err="1">
                <a:sym typeface="Wingdings" panose="05000000000000000000" pitchFamily="2" charset="2"/>
              </a:rPr>
              <a:t>changed</a:t>
            </a:r>
            <a:r>
              <a:rPr lang="it-IT" sz="2100" dirty="0">
                <a:sym typeface="Wingdings" panose="05000000000000000000" pitchFamily="2" charset="2"/>
              </a:rPr>
              <a:t> the </a:t>
            </a:r>
            <a:r>
              <a:rPr lang="it-IT" sz="2100" dirty="0" err="1">
                <a:sym typeface="Wingdings" panose="05000000000000000000" pitchFamily="2" charset="2"/>
              </a:rPr>
              <a:t>equilibrium</a:t>
            </a:r>
            <a:r>
              <a:rPr lang="it-IT" sz="2100" dirty="0">
                <a:sym typeface="Wingdings" panose="05000000000000000000" pitchFamily="2" charset="2"/>
              </a:rPr>
              <a:t> of the system</a:t>
            </a:r>
          </a:p>
          <a:p>
            <a:pPr marL="742950" lvl="1" indent="-285750">
              <a:buFont typeface="Arial" panose="020B0604020202020204" pitchFamily="34" charset="0"/>
              <a:buChar char="•"/>
            </a:pPr>
            <a:r>
              <a:rPr lang="it-IT" sz="2100" dirty="0" err="1">
                <a:sym typeface="Wingdings" panose="05000000000000000000" pitchFamily="2" charset="2"/>
              </a:rPr>
              <a:t>Daily</a:t>
            </a:r>
            <a:r>
              <a:rPr lang="it-IT" sz="2100" dirty="0">
                <a:sym typeface="Wingdings" panose="05000000000000000000" pitchFamily="2" charset="2"/>
              </a:rPr>
              <a:t> </a:t>
            </a:r>
            <a:r>
              <a:rPr lang="it-IT" sz="2100" dirty="0" err="1">
                <a:sym typeface="Wingdings" panose="05000000000000000000" pitchFamily="2" charset="2"/>
              </a:rPr>
              <a:t>tests</a:t>
            </a:r>
            <a:r>
              <a:rPr lang="it-IT" sz="2100" dirty="0">
                <a:sym typeface="Wingdings" panose="05000000000000000000" pitchFamily="2" charset="2"/>
              </a:rPr>
              <a:t> to </a:t>
            </a:r>
            <a:r>
              <a:rPr lang="it-IT" sz="2100" dirty="0" err="1">
                <a:sym typeface="Wingdings" panose="05000000000000000000" pitchFamily="2" charset="2"/>
              </a:rPr>
              <a:t>find</a:t>
            </a:r>
            <a:r>
              <a:rPr lang="it-IT" sz="2100" dirty="0">
                <a:sym typeface="Wingdings" panose="05000000000000000000" pitchFamily="2" charset="2"/>
              </a:rPr>
              <a:t> the new best </a:t>
            </a:r>
            <a:r>
              <a:rPr lang="it-IT" sz="2100" dirty="0" err="1">
                <a:sym typeface="Wingdings" panose="05000000000000000000" pitchFamily="2" charset="2"/>
              </a:rPr>
              <a:t>configuration</a:t>
            </a:r>
            <a:r>
              <a:rPr lang="it-IT" sz="2100" dirty="0">
                <a:sym typeface="Wingdings" panose="05000000000000000000" pitchFamily="2" charset="2"/>
              </a:rPr>
              <a:t> (</a:t>
            </a:r>
            <a:r>
              <a:rPr lang="it-IT" sz="2100" dirty="0" err="1">
                <a:sym typeface="Wingdings" panose="05000000000000000000" pitchFamily="2" charset="2"/>
              </a:rPr>
              <a:t>since</a:t>
            </a:r>
            <a:r>
              <a:rPr lang="it-IT" sz="2100" dirty="0">
                <a:sym typeface="Wingdings" panose="05000000000000000000" pitchFamily="2" charset="2"/>
              </a:rPr>
              <a:t> </a:t>
            </a:r>
            <a:r>
              <a:rPr lang="it-IT" sz="2100" dirty="0" err="1">
                <a:sym typeface="Wingdings" panose="05000000000000000000" pitchFamily="2" charset="2"/>
              </a:rPr>
              <a:t>beginning</a:t>
            </a:r>
            <a:r>
              <a:rPr lang="it-IT" sz="2100" dirty="0">
                <a:sym typeface="Wingdings" panose="05000000000000000000" pitchFamily="2" charset="2"/>
              </a:rPr>
              <a:t> of </a:t>
            </a:r>
            <a:r>
              <a:rPr lang="it-IT" sz="2100" dirty="0" err="1">
                <a:sym typeface="Wingdings" panose="05000000000000000000" pitchFamily="2" charset="2"/>
              </a:rPr>
              <a:t>February</a:t>
            </a:r>
            <a:r>
              <a:rPr lang="it-IT" sz="2100" dirty="0">
                <a:sym typeface="Wingdings" panose="05000000000000000000" pitchFamily="2" charset="2"/>
              </a:rPr>
              <a:t> 2024)</a:t>
            </a:r>
          </a:p>
          <a:p>
            <a:pPr marL="285750" indent="-285750">
              <a:buFont typeface="Arial" panose="020B0604020202020204" pitchFamily="34" charset="0"/>
              <a:buChar char="•"/>
            </a:pPr>
            <a:endParaRPr lang="it-IT" sz="2100" dirty="0">
              <a:sym typeface="Wingdings" panose="05000000000000000000" pitchFamily="2" charset="2"/>
            </a:endParaRPr>
          </a:p>
          <a:p>
            <a:br>
              <a:rPr lang="it-IT" sz="2100" dirty="0">
                <a:sym typeface="Wingdings" panose="05000000000000000000" pitchFamily="2" charset="2"/>
              </a:rPr>
            </a:br>
            <a:endParaRPr lang="it-IT" sz="2100" dirty="0">
              <a:sym typeface="Wingdings" panose="05000000000000000000" pitchFamily="2" charset="2"/>
            </a:endParaRPr>
          </a:p>
        </p:txBody>
      </p:sp>
    </p:spTree>
    <p:extLst>
      <p:ext uri="{BB962C8B-B14F-4D97-AF65-F5344CB8AC3E}">
        <p14:creationId xmlns:p14="http://schemas.microsoft.com/office/powerpoint/2010/main" val="260031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D4F7672-B921-8857-ECA9-0036CCE323EB}"/>
              </a:ext>
            </a:extLst>
          </p:cNvPr>
          <p:cNvSpPr>
            <a:spLocks noGrp="1"/>
          </p:cNvSpPr>
          <p:nvPr>
            <p:ph type="title"/>
          </p:nvPr>
        </p:nvSpPr>
        <p:spPr>
          <a:xfrm>
            <a:off x="838200" y="365125"/>
            <a:ext cx="9043219" cy="1325563"/>
          </a:xfrm>
        </p:spPr>
        <p:txBody>
          <a:bodyPr>
            <a:normAutofit/>
          </a:bodyPr>
          <a:lstStyle/>
          <a:p>
            <a:r>
              <a:rPr lang="it-IT" sz="3800" dirty="0"/>
              <a:t>Gas separation techniques</a:t>
            </a:r>
            <a:br>
              <a:rPr lang="it-IT" sz="3800" dirty="0"/>
            </a:br>
            <a:r>
              <a:rPr lang="it-IT" sz="3800" dirty="0"/>
              <a:t>Distillation</a:t>
            </a:r>
          </a:p>
        </p:txBody>
      </p:sp>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14</a:t>
            </a:fld>
            <a:endParaRPr lang="en-US" dirty="0"/>
          </a:p>
        </p:txBody>
      </p:sp>
      <p:pic>
        <p:nvPicPr>
          <p:cNvPr id="6" name="Picture 2">
            <a:extLst>
              <a:ext uri="{FF2B5EF4-FFF2-40B4-BE49-F238E27FC236}">
                <a16:creationId xmlns:a16="http://schemas.microsoft.com/office/drawing/2014/main" id="{650A0D2B-9887-EB98-EBC4-098924CE4C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6" descr="MEMSIC">
            <a:extLst>
              <a:ext uri="{FF2B5EF4-FFF2-40B4-BE49-F238E27FC236}">
                <a16:creationId xmlns:a16="http://schemas.microsoft.com/office/drawing/2014/main" id="{089109A4-14C0-DF30-0B1D-5E9D06E11D2E}"/>
              </a:ext>
            </a:extLst>
          </p:cNvPr>
          <p:cNvSpPr>
            <a:spLocks noChangeAspect="1" noChangeArrowheads="1"/>
          </p:cNvSpPr>
          <p:nvPr/>
        </p:nvSpPr>
        <p:spPr bwMode="auto">
          <a:xfrm>
            <a:off x="5935953" y="5525799"/>
            <a:ext cx="30373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 name="TextBox 22">
            <a:extLst>
              <a:ext uri="{FF2B5EF4-FFF2-40B4-BE49-F238E27FC236}">
                <a16:creationId xmlns:a16="http://schemas.microsoft.com/office/drawing/2014/main" id="{45C130A3-BF34-C556-1C33-2A198D08E88B}"/>
              </a:ext>
            </a:extLst>
          </p:cNvPr>
          <p:cNvSpPr txBox="1"/>
          <p:nvPr/>
        </p:nvSpPr>
        <p:spPr>
          <a:xfrm>
            <a:off x="893477" y="5604376"/>
            <a:ext cx="7637824" cy="584775"/>
          </a:xfrm>
          <a:prstGeom prst="rect">
            <a:avLst/>
          </a:prstGeom>
          <a:noFill/>
        </p:spPr>
        <p:txBody>
          <a:bodyPr wrap="square" rtlCol="0">
            <a:spAutoFit/>
          </a:bodyPr>
          <a:lstStyle/>
          <a:p>
            <a:pPr algn="ctr"/>
            <a:r>
              <a:rPr lang="en-US" sz="1600" b="1" dirty="0">
                <a:solidFill>
                  <a:srgbClr val="002060"/>
                </a:solidFill>
              </a:rPr>
              <a:t>Purification method to separate 2 or more compounds based on differences in boiling points or volatility </a:t>
            </a:r>
          </a:p>
        </p:txBody>
      </p:sp>
      <p:sp>
        <p:nvSpPr>
          <p:cNvPr id="25" name="TextBox 24">
            <a:extLst>
              <a:ext uri="{FF2B5EF4-FFF2-40B4-BE49-F238E27FC236}">
                <a16:creationId xmlns:a16="http://schemas.microsoft.com/office/drawing/2014/main" id="{408D13D3-29F8-4027-4AC5-B8D4D75921ED}"/>
              </a:ext>
            </a:extLst>
          </p:cNvPr>
          <p:cNvSpPr txBox="1"/>
          <p:nvPr/>
        </p:nvSpPr>
        <p:spPr>
          <a:xfrm>
            <a:off x="838200" y="1708036"/>
            <a:ext cx="7947212" cy="830997"/>
          </a:xfrm>
          <a:prstGeom prst="rect">
            <a:avLst/>
          </a:prstGeom>
          <a:noFill/>
        </p:spPr>
        <p:txBody>
          <a:bodyPr wrap="square" rtlCol="0">
            <a:spAutoFit/>
          </a:bodyPr>
          <a:lstStyle/>
          <a:p>
            <a:r>
              <a:rPr lang="en-US" sz="1600" dirty="0"/>
              <a:t>The composition of vapor phase depend on the initial one of the liquid phase </a:t>
            </a:r>
            <a:r>
              <a:rPr lang="en-US" sz="1600" dirty="0">
                <a:sym typeface="Wingdings" panose="05000000000000000000" pitchFamily="2" charset="2"/>
              </a:rPr>
              <a:t> </a:t>
            </a:r>
            <a:br>
              <a:rPr lang="en-US" sz="1600" dirty="0">
                <a:sym typeface="Wingdings" panose="05000000000000000000" pitchFamily="2" charset="2"/>
              </a:rPr>
            </a:br>
            <a:r>
              <a:rPr lang="en-US" sz="1600" b="1" dirty="0">
                <a:sym typeface="Wingdings" panose="05000000000000000000" pitchFamily="2" charset="2"/>
              </a:rPr>
              <a:t>lighter</a:t>
            </a:r>
            <a:r>
              <a:rPr lang="en-US" sz="1600" dirty="0">
                <a:sym typeface="Wingdings" panose="05000000000000000000" pitchFamily="2" charset="2"/>
              </a:rPr>
              <a:t> (lower-boiling) component tend </a:t>
            </a:r>
            <a:r>
              <a:rPr lang="en-US" sz="1600" b="1" dirty="0">
                <a:sym typeface="Wingdings" panose="05000000000000000000" pitchFamily="2" charset="2"/>
              </a:rPr>
              <a:t>to concentrate in vapor phase</a:t>
            </a:r>
            <a:br>
              <a:rPr lang="en-US" sz="1600" dirty="0">
                <a:sym typeface="Wingdings" panose="05000000000000000000" pitchFamily="2" charset="2"/>
              </a:rPr>
            </a:br>
            <a:r>
              <a:rPr lang="en-US" sz="1600" b="1" dirty="0">
                <a:sym typeface="Wingdings" panose="05000000000000000000" pitchFamily="2" charset="2"/>
              </a:rPr>
              <a:t>heavier</a:t>
            </a:r>
            <a:r>
              <a:rPr lang="en-US" sz="1600" dirty="0">
                <a:sym typeface="Wingdings" panose="05000000000000000000" pitchFamily="2" charset="2"/>
              </a:rPr>
              <a:t> (higher-boiling) component tend </a:t>
            </a:r>
            <a:r>
              <a:rPr lang="en-US" sz="1600" b="1" dirty="0">
                <a:sym typeface="Wingdings" panose="05000000000000000000" pitchFamily="2" charset="2"/>
              </a:rPr>
              <a:t>toward the liquid phase</a:t>
            </a:r>
            <a:endParaRPr lang="en-US" sz="1600" b="1" dirty="0"/>
          </a:p>
        </p:txBody>
      </p:sp>
      <p:sp>
        <p:nvSpPr>
          <p:cNvPr id="26" name="TextBox 25">
            <a:extLst>
              <a:ext uri="{FF2B5EF4-FFF2-40B4-BE49-F238E27FC236}">
                <a16:creationId xmlns:a16="http://schemas.microsoft.com/office/drawing/2014/main" id="{F00BB679-D5EF-7E42-9DBC-C43004ADDF50}"/>
              </a:ext>
            </a:extLst>
          </p:cNvPr>
          <p:cNvSpPr txBox="1"/>
          <p:nvPr/>
        </p:nvSpPr>
        <p:spPr>
          <a:xfrm>
            <a:off x="838200" y="2749238"/>
            <a:ext cx="6556298" cy="584775"/>
          </a:xfrm>
          <a:prstGeom prst="rect">
            <a:avLst/>
          </a:prstGeom>
          <a:noFill/>
        </p:spPr>
        <p:txBody>
          <a:bodyPr wrap="square" rtlCol="0">
            <a:spAutoFit/>
          </a:bodyPr>
          <a:lstStyle/>
          <a:p>
            <a:r>
              <a:rPr lang="en-US" sz="1600" b="1" dirty="0"/>
              <a:t>Simple distillation </a:t>
            </a:r>
            <a:r>
              <a:rPr lang="en-US" sz="1600" b="1" dirty="0">
                <a:sym typeface="Wingdings" panose="05000000000000000000" pitchFamily="2" charset="2"/>
              </a:rPr>
              <a:t> </a:t>
            </a:r>
            <a:r>
              <a:rPr lang="en-US" sz="1600" dirty="0"/>
              <a:t>Can be used when the components have widely different boiling points (&gt;100</a:t>
            </a:r>
            <a:r>
              <a:rPr lang="en-US" sz="1600" dirty="0">
                <a:latin typeface="Times New Roman" panose="02020603050405020304" pitchFamily="18" charset="0"/>
                <a:cs typeface="Times New Roman" panose="02020603050405020304" pitchFamily="18" charset="0"/>
              </a:rPr>
              <a:t>˚</a:t>
            </a:r>
            <a:r>
              <a:rPr lang="en-US" sz="1600" dirty="0"/>
              <a:t>C)</a:t>
            </a:r>
          </a:p>
        </p:txBody>
      </p:sp>
      <p:sp>
        <p:nvSpPr>
          <p:cNvPr id="27" name="TextBox 26">
            <a:extLst>
              <a:ext uri="{FF2B5EF4-FFF2-40B4-BE49-F238E27FC236}">
                <a16:creationId xmlns:a16="http://schemas.microsoft.com/office/drawing/2014/main" id="{C0299C72-9872-99AB-D2B2-EF991160163C}"/>
              </a:ext>
            </a:extLst>
          </p:cNvPr>
          <p:cNvSpPr txBox="1"/>
          <p:nvPr/>
        </p:nvSpPr>
        <p:spPr>
          <a:xfrm>
            <a:off x="841300" y="3545681"/>
            <a:ext cx="7323711" cy="1815882"/>
          </a:xfrm>
          <a:prstGeom prst="rect">
            <a:avLst/>
          </a:prstGeom>
          <a:noFill/>
        </p:spPr>
        <p:txBody>
          <a:bodyPr wrap="square" rtlCol="0">
            <a:spAutoFit/>
          </a:bodyPr>
          <a:lstStyle/>
          <a:p>
            <a:r>
              <a:rPr lang="en-US" sz="1600" b="1" dirty="0">
                <a:latin typeface="+mj-lt"/>
              </a:rPr>
              <a:t>Fractional distillation </a:t>
            </a:r>
            <a:r>
              <a:rPr lang="en-US" sz="1600" b="1" dirty="0">
                <a:latin typeface="+mj-lt"/>
                <a:sym typeface="Wingdings" panose="05000000000000000000" pitchFamily="2" charset="2"/>
              </a:rPr>
              <a:t> </a:t>
            </a:r>
            <a:r>
              <a:rPr lang="en-US" sz="1600" dirty="0">
                <a:latin typeface="+mj-lt"/>
              </a:rPr>
              <a:t>Fractionating column allows for many successive distillations to take place at once. It contains packing material with lots of surface area. </a:t>
            </a:r>
            <a:r>
              <a:rPr lang="en-GB" sz="1600" b="0" i="0" dirty="0">
                <a:effectLst/>
                <a:latin typeface="+mj-lt"/>
              </a:rPr>
              <a:t>The vapours temporarily condense on these surfaces and the heat of the distillation allows those pools of liquid to vaporize again. Every vaporization-condensation event (called a "theoretical plate") is like a simple distillation, and each event enriches the distillate in the lower boiling component.</a:t>
            </a:r>
            <a:endParaRPr lang="en-US" sz="1600" dirty="0">
              <a:latin typeface="+mj-lt"/>
            </a:endParaRPr>
          </a:p>
        </p:txBody>
      </p:sp>
      <p:grpSp>
        <p:nvGrpSpPr>
          <p:cNvPr id="3" name="Group 2">
            <a:extLst>
              <a:ext uri="{FF2B5EF4-FFF2-40B4-BE49-F238E27FC236}">
                <a16:creationId xmlns:a16="http://schemas.microsoft.com/office/drawing/2014/main" id="{0BE6B486-4BE7-0346-348E-6FE2509DE1FB}"/>
              </a:ext>
            </a:extLst>
          </p:cNvPr>
          <p:cNvGrpSpPr/>
          <p:nvPr/>
        </p:nvGrpSpPr>
        <p:grpSpPr>
          <a:xfrm>
            <a:off x="8673732" y="1147051"/>
            <a:ext cx="3375432" cy="2318462"/>
            <a:chOff x="8531301" y="3998386"/>
            <a:chExt cx="3200620" cy="2318462"/>
          </a:xfrm>
        </p:grpSpPr>
        <p:pic>
          <p:nvPicPr>
            <p:cNvPr id="3074" name="Picture 2" descr="fractional distillation of ideal mixtures of liquids">
              <a:extLst>
                <a:ext uri="{FF2B5EF4-FFF2-40B4-BE49-F238E27FC236}">
                  <a16:creationId xmlns:a16="http://schemas.microsoft.com/office/drawing/2014/main" id="{9EE8C669-69D5-BA6E-FA53-9D2DCC0219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31301" y="3998386"/>
              <a:ext cx="3200620" cy="2023566"/>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AA799886-2874-C920-56F2-B1423902F26C}"/>
                </a:ext>
              </a:extLst>
            </p:cNvPr>
            <p:cNvSpPr txBox="1"/>
            <p:nvPr/>
          </p:nvSpPr>
          <p:spPr>
            <a:xfrm>
              <a:off x="8743140" y="6055238"/>
              <a:ext cx="2770077" cy="261610"/>
            </a:xfrm>
            <a:prstGeom prst="rect">
              <a:avLst/>
            </a:prstGeom>
            <a:noFill/>
          </p:spPr>
          <p:txBody>
            <a:bodyPr wrap="square" rtlCol="0">
              <a:spAutoFit/>
            </a:bodyPr>
            <a:lstStyle/>
            <a:p>
              <a:pPr algn="ctr"/>
              <a:r>
                <a:rPr lang="en-US" sz="1100" dirty="0">
                  <a:solidFill>
                    <a:schemeClr val="tx1">
                      <a:lumMod val="50000"/>
                      <a:lumOff val="50000"/>
                    </a:schemeClr>
                  </a:solidFill>
                </a:rPr>
                <a:t>Typical liquid-vapor plot</a:t>
              </a:r>
              <a:endParaRPr lang="en-GB" sz="1100" dirty="0">
                <a:solidFill>
                  <a:schemeClr val="tx1">
                    <a:lumMod val="50000"/>
                    <a:lumOff val="50000"/>
                  </a:schemeClr>
                </a:solidFill>
              </a:endParaRPr>
            </a:p>
          </p:txBody>
        </p:sp>
      </p:grpSp>
      <p:pic>
        <p:nvPicPr>
          <p:cNvPr id="1026" name="Picture 2" descr="Phase Diagrams (cont)">
            <a:extLst>
              <a:ext uri="{FF2B5EF4-FFF2-40B4-BE49-F238E27FC236}">
                <a16:creationId xmlns:a16="http://schemas.microsoft.com/office/drawing/2014/main" id="{D710FDF1-5F73-7B37-D234-2415D2513A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90910" y="3629436"/>
            <a:ext cx="3333750" cy="25527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C418EF9-2B53-7361-FD15-2C3BA2F574D4}"/>
              </a:ext>
            </a:extLst>
          </p:cNvPr>
          <p:cNvSpPr txBox="1"/>
          <p:nvPr/>
        </p:nvSpPr>
        <p:spPr>
          <a:xfrm>
            <a:off x="8997098" y="6094740"/>
            <a:ext cx="2921374" cy="261610"/>
          </a:xfrm>
          <a:prstGeom prst="rect">
            <a:avLst/>
          </a:prstGeom>
          <a:noFill/>
        </p:spPr>
        <p:txBody>
          <a:bodyPr wrap="square" rtlCol="0">
            <a:spAutoFit/>
          </a:bodyPr>
          <a:lstStyle/>
          <a:p>
            <a:pPr algn="ctr"/>
            <a:r>
              <a:rPr lang="en-US" sz="1100" dirty="0">
                <a:solidFill>
                  <a:schemeClr val="tx1">
                    <a:lumMod val="50000"/>
                    <a:lumOff val="50000"/>
                  </a:schemeClr>
                </a:solidFill>
              </a:rPr>
              <a:t>Minimum boiling point azeotrope</a:t>
            </a:r>
            <a:endParaRPr lang="en-GB" sz="1100" dirty="0">
              <a:solidFill>
                <a:schemeClr val="tx1">
                  <a:lumMod val="50000"/>
                  <a:lumOff val="50000"/>
                </a:schemeClr>
              </a:solidFill>
            </a:endParaRPr>
          </a:p>
        </p:txBody>
      </p:sp>
    </p:spTree>
    <p:extLst>
      <p:ext uri="{BB962C8B-B14F-4D97-AF65-F5344CB8AC3E}">
        <p14:creationId xmlns:p14="http://schemas.microsoft.com/office/powerpoint/2010/main" val="982937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a:extLst>
              <a:ext uri="{FF2B5EF4-FFF2-40B4-BE49-F238E27FC236}">
                <a16:creationId xmlns:a16="http://schemas.microsoft.com/office/drawing/2014/main" id="{3BB87113-951C-AF10-0918-A6BB4C592CA5}"/>
              </a:ext>
            </a:extLst>
          </p:cNvPr>
          <p:cNvSpPr>
            <a:spLocks noGrp="1"/>
          </p:cNvSpPr>
          <p:nvPr>
            <p:ph type="title"/>
          </p:nvPr>
        </p:nvSpPr>
        <p:spPr/>
        <p:txBody>
          <a:bodyPr>
            <a:normAutofit/>
          </a:bodyPr>
          <a:lstStyle/>
          <a:p>
            <a:r>
              <a:rPr lang="en-US" sz="3800" dirty="0"/>
              <a:t>RPC R134a RECUPERATION</a:t>
            </a:r>
            <a:br>
              <a:rPr lang="en-US" sz="3800" dirty="0"/>
            </a:br>
            <a:r>
              <a:rPr lang="en-US" sz="3800" dirty="0"/>
              <a:t>Plant Overview </a:t>
            </a:r>
            <a:endParaRPr lang="it-IT" sz="3800" dirty="0"/>
          </a:p>
        </p:txBody>
      </p:sp>
      <p:pic>
        <p:nvPicPr>
          <p:cNvPr id="9" name="Segnaposto contenuto 8" descr="Immagine che contiene macchina, ingegneria, acciaio, industria&#10;&#10;Descrizione generata automaticamente">
            <a:extLst>
              <a:ext uri="{FF2B5EF4-FFF2-40B4-BE49-F238E27FC236}">
                <a16:creationId xmlns:a16="http://schemas.microsoft.com/office/drawing/2014/main" id="{7DEA4F1E-1F23-8B75-7345-AF1DA707063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89036" y="1690688"/>
            <a:ext cx="5801784" cy="4351338"/>
          </a:xfrm>
        </p:spPr>
      </p:pic>
      <p:sp>
        <p:nvSpPr>
          <p:cNvPr id="4" name="Segnaposto piè di pagina 3">
            <a:extLst>
              <a:ext uri="{FF2B5EF4-FFF2-40B4-BE49-F238E27FC236}">
                <a16:creationId xmlns:a16="http://schemas.microsoft.com/office/drawing/2014/main" id="{550F04D4-7F80-C76D-DDEE-E91BB74B5E78}"/>
              </a:ext>
            </a:extLst>
          </p:cNvPr>
          <p:cNvSpPr>
            <a:spLocks noGrp="1"/>
          </p:cNvSpPr>
          <p:nvPr>
            <p:ph type="ftr" sz="quarter" idx="11"/>
          </p:nvPr>
        </p:nvSpPr>
        <p:spPr/>
        <p:txBody>
          <a:bodyPr/>
          <a:lstStyle/>
          <a:p>
            <a:r>
              <a:rPr lang="en-US"/>
              <a:t>M. C. Arena on behalf of Gas Team</a:t>
            </a:r>
            <a:endParaRPr lang="en-US" dirty="0"/>
          </a:p>
        </p:txBody>
      </p:sp>
      <p:sp>
        <p:nvSpPr>
          <p:cNvPr id="5" name="Segnaposto numero diapositiva 4">
            <a:extLst>
              <a:ext uri="{FF2B5EF4-FFF2-40B4-BE49-F238E27FC236}">
                <a16:creationId xmlns:a16="http://schemas.microsoft.com/office/drawing/2014/main" id="{2AC3F225-1F5F-7144-0E47-46FBEBD51329}"/>
              </a:ext>
            </a:extLst>
          </p:cNvPr>
          <p:cNvSpPr>
            <a:spLocks noGrp="1"/>
          </p:cNvSpPr>
          <p:nvPr>
            <p:ph type="sldNum" sz="quarter" idx="12"/>
          </p:nvPr>
        </p:nvSpPr>
        <p:spPr/>
        <p:txBody>
          <a:bodyPr/>
          <a:lstStyle/>
          <a:p>
            <a:fld id="{27CE633F-9882-4A5C-83A2-1109D0C73261}" type="slidenum">
              <a:rPr lang="en-US" smtClean="0"/>
              <a:t>15</a:t>
            </a:fld>
            <a:endParaRPr lang="en-US" dirty="0"/>
          </a:p>
        </p:txBody>
      </p:sp>
      <p:sp>
        <p:nvSpPr>
          <p:cNvPr id="10" name="CasellaDiTesto 9">
            <a:extLst>
              <a:ext uri="{FF2B5EF4-FFF2-40B4-BE49-F238E27FC236}">
                <a16:creationId xmlns:a16="http://schemas.microsoft.com/office/drawing/2014/main" id="{6EEAC7F4-B468-99D7-9EAB-B3C38F6AD3EC}"/>
              </a:ext>
            </a:extLst>
          </p:cNvPr>
          <p:cNvSpPr txBox="1"/>
          <p:nvPr/>
        </p:nvSpPr>
        <p:spPr>
          <a:xfrm>
            <a:off x="6189036" y="5167312"/>
            <a:ext cx="1625895" cy="646331"/>
          </a:xfrm>
          <a:prstGeom prst="rect">
            <a:avLst/>
          </a:prstGeom>
          <a:noFill/>
        </p:spPr>
        <p:txBody>
          <a:bodyPr wrap="square" rtlCol="0">
            <a:spAutoFit/>
          </a:bodyPr>
          <a:lstStyle/>
          <a:p>
            <a:r>
              <a:rPr lang="it-IT" b="1" dirty="0">
                <a:solidFill>
                  <a:srgbClr val="C00000"/>
                </a:solidFill>
              </a:rPr>
              <a:t>ELECTRICAL RACK</a:t>
            </a:r>
          </a:p>
        </p:txBody>
      </p:sp>
      <p:sp>
        <p:nvSpPr>
          <p:cNvPr id="11" name="CasellaDiTesto 10">
            <a:extLst>
              <a:ext uri="{FF2B5EF4-FFF2-40B4-BE49-F238E27FC236}">
                <a16:creationId xmlns:a16="http://schemas.microsoft.com/office/drawing/2014/main" id="{11541D36-8702-F530-ECD5-E9A3E0DF399A}"/>
              </a:ext>
            </a:extLst>
          </p:cNvPr>
          <p:cNvSpPr txBox="1"/>
          <p:nvPr/>
        </p:nvSpPr>
        <p:spPr>
          <a:xfrm>
            <a:off x="7260265" y="1672124"/>
            <a:ext cx="1786269" cy="646331"/>
          </a:xfrm>
          <a:prstGeom prst="rect">
            <a:avLst/>
          </a:prstGeom>
          <a:noFill/>
        </p:spPr>
        <p:txBody>
          <a:bodyPr wrap="square" rtlCol="0">
            <a:spAutoFit/>
          </a:bodyPr>
          <a:lstStyle/>
          <a:p>
            <a:r>
              <a:rPr lang="it-IT" b="1" dirty="0">
                <a:solidFill>
                  <a:srgbClr val="C00000"/>
                </a:solidFill>
              </a:rPr>
              <a:t>SEPARATION MODULES</a:t>
            </a:r>
          </a:p>
        </p:txBody>
      </p:sp>
      <p:cxnSp>
        <p:nvCxnSpPr>
          <p:cNvPr id="15" name="Connettore 2 14">
            <a:extLst>
              <a:ext uri="{FF2B5EF4-FFF2-40B4-BE49-F238E27FC236}">
                <a16:creationId xmlns:a16="http://schemas.microsoft.com/office/drawing/2014/main" id="{D3923C63-8D34-FD24-9CE8-2949BA3CD5E9}"/>
              </a:ext>
            </a:extLst>
          </p:cNvPr>
          <p:cNvCxnSpPr>
            <a:cxnSpLocks/>
          </p:cNvCxnSpPr>
          <p:nvPr/>
        </p:nvCxnSpPr>
        <p:spPr>
          <a:xfrm flipV="1">
            <a:off x="6592186" y="4125433"/>
            <a:ext cx="242567" cy="1041879"/>
          </a:xfrm>
          <a:prstGeom prst="straightConnector1">
            <a:avLst/>
          </a:prstGeom>
          <a:ln>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7" name="Connettore 2 16">
            <a:extLst>
              <a:ext uri="{FF2B5EF4-FFF2-40B4-BE49-F238E27FC236}">
                <a16:creationId xmlns:a16="http://schemas.microsoft.com/office/drawing/2014/main" id="{DADF4F4E-0591-9D76-EBED-7BFEDE318D3A}"/>
              </a:ext>
            </a:extLst>
          </p:cNvPr>
          <p:cNvCxnSpPr>
            <a:cxnSpLocks/>
          </p:cNvCxnSpPr>
          <p:nvPr/>
        </p:nvCxnSpPr>
        <p:spPr>
          <a:xfrm flipH="1">
            <a:off x="6834753" y="2313542"/>
            <a:ext cx="661755" cy="755122"/>
          </a:xfrm>
          <a:prstGeom prst="straightConnector1">
            <a:avLst/>
          </a:prstGeom>
          <a:ln>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8" name="Connettore 2 17">
            <a:extLst>
              <a:ext uri="{FF2B5EF4-FFF2-40B4-BE49-F238E27FC236}">
                <a16:creationId xmlns:a16="http://schemas.microsoft.com/office/drawing/2014/main" id="{0F9840A5-F039-8BD4-4FE8-0D2848474EB1}"/>
              </a:ext>
            </a:extLst>
          </p:cNvPr>
          <p:cNvCxnSpPr>
            <a:cxnSpLocks/>
          </p:cNvCxnSpPr>
          <p:nvPr/>
        </p:nvCxnSpPr>
        <p:spPr>
          <a:xfrm flipH="1">
            <a:off x="7183464" y="2332465"/>
            <a:ext cx="502769" cy="736199"/>
          </a:xfrm>
          <a:prstGeom prst="straightConnector1">
            <a:avLst/>
          </a:prstGeom>
          <a:ln>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23" name="CasellaDiTesto 22">
            <a:extLst>
              <a:ext uri="{FF2B5EF4-FFF2-40B4-BE49-F238E27FC236}">
                <a16:creationId xmlns:a16="http://schemas.microsoft.com/office/drawing/2014/main" id="{738D5398-0B73-EEDD-AA44-5558917A1008}"/>
              </a:ext>
            </a:extLst>
          </p:cNvPr>
          <p:cNvSpPr txBox="1"/>
          <p:nvPr/>
        </p:nvSpPr>
        <p:spPr>
          <a:xfrm>
            <a:off x="8010955" y="4539546"/>
            <a:ext cx="1625895" cy="369332"/>
          </a:xfrm>
          <a:prstGeom prst="rect">
            <a:avLst/>
          </a:prstGeom>
          <a:noFill/>
        </p:spPr>
        <p:txBody>
          <a:bodyPr wrap="square" rtlCol="0">
            <a:spAutoFit/>
          </a:bodyPr>
          <a:lstStyle/>
          <a:p>
            <a:r>
              <a:rPr lang="it-IT" b="1" dirty="0">
                <a:solidFill>
                  <a:srgbClr val="C00000"/>
                </a:solidFill>
              </a:rPr>
              <a:t>CHILLER</a:t>
            </a:r>
          </a:p>
        </p:txBody>
      </p:sp>
      <p:sp>
        <p:nvSpPr>
          <p:cNvPr id="24" name="CasellaDiTesto 23">
            <a:extLst>
              <a:ext uri="{FF2B5EF4-FFF2-40B4-BE49-F238E27FC236}">
                <a16:creationId xmlns:a16="http://schemas.microsoft.com/office/drawing/2014/main" id="{424FE857-AC87-651E-8658-250B84A258A8}"/>
              </a:ext>
            </a:extLst>
          </p:cNvPr>
          <p:cNvSpPr txBox="1"/>
          <p:nvPr/>
        </p:nvSpPr>
        <p:spPr>
          <a:xfrm>
            <a:off x="10268601" y="3756101"/>
            <a:ext cx="1832997" cy="369332"/>
          </a:xfrm>
          <a:prstGeom prst="rect">
            <a:avLst/>
          </a:prstGeom>
          <a:noFill/>
        </p:spPr>
        <p:txBody>
          <a:bodyPr wrap="square" rtlCol="0">
            <a:spAutoFit/>
          </a:bodyPr>
          <a:lstStyle/>
          <a:p>
            <a:r>
              <a:rPr lang="it-IT" b="1" dirty="0">
                <a:solidFill>
                  <a:srgbClr val="C00000"/>
                </a:solidFill>
              </a:rPr>
              <a:t>COMPRESSOR</a:t>
            </a:r>
          </a:p>
        </p:txBody>
      </p:sp>
      <p:sp>
        <p:nvSpPr>
          <p:cNvPr id="25" name="CasellaDiTesto 24">
            <a:extLst>
              <a:ext uri="{FF2B5EF4-FFF2-40B4-BE49-F238E27FC236}">
                <a16:creationId xmlns:a16="http://schemas.microsoft.com/office/drawing/2014/main" id="{1EB46ECE-463B-CA88-65BD-C9BE4A33E241}"/>
              </a:ext>
            </a:extLst>
          </p:cNvPr>
          <p:cNvSpPr txBox="1"/>
          <p:nvPr/>
        </p:nvSpPr>
        <p:spPr>
          <a:xfrm>
            <a:off x="971321" y="1709387"/>
            <a:ext cx="4999851" cy="4832092"/>
          </a:xfrm>
          <a:prstGeom prst="rect">
            <a:avLst/>
          </a:prstGeom>
          <a:noFill/>
        </p:spPr>
        <p:txBody>
          <a:bodyPr wrap="square" rtlCol="0">
            <a:spAutoFit/>
          </a:bodyPr>
          <a:lstStyle/>
          <a:p>
            <a:pPr marL="285750" indent="-285750">
              <a:buFont typeface="Arial" panose="020B0604020202020204" pitchFamily="34" charset="0"/>
              <a:buChar char="•"/>
            </a:pPr>
            <a:r>
              <a:rPr lang="it-IT" sz="2200" dirty="0"/>
              <a:t>New system </a:t>
            </a:r>
            <a:r>
              <a:rPr lang="it-IT" sz="2200" dirty="0" err="1"/>
              <a:t>installed</a:t>
            </a:r>
            <a:r>
              <a:rPr lang="it-IT" sz="2200" dirty="0"/>
              <a:t> in April 2023 and </a:t>
            </a:r>
            <a:r>
              <a:rPr lang="it-IT" sz="2200" dirty="0" err="1"/>
              <a:t>tests</a:t>
            </a:r>
            <a:r>
              <a:rPr lang="it-IT" sz="2200" dirty="0"/>
              <a:t> </a:t>
            </a:r>
            <a:r>
              <a:rPr lang="it-IT" sz="2200" dirty="0" err="1"/>
              <a:t>started</a:t>
            </a:r>
            <a:r>
              <a:rPr lang="it-IT" sz="2200" dirty="0"/>
              <a:t> in </a:t>
            </a:r>
            <a:r>
              <a:rPr lang="it-IT" sz="2200" dirty="0" err="1"/>
              <a:t>May</a:t>
            </a:r>
            <a:r>
              <a:rPr lang="it-IT" sz="2200" dirty="0"/>
              <a:t> 2023</a:t>
            </a:r>
          </a:p>
          <a:p>
            <a:pPr marL="285750" indent="-285750">
              <a:buFont typeface="Arial" panose="020B0604020202020204" pitchFamily="34" charset="0"/>
              <a:buChar char="•"/>
            </a:pPr>
            <a:r>
              <a:rPr lang="it-IT" sz="2200" u="sng" dirty="0"/>
              <a:t>Goal: </a:t>
            </a:r>
            <a:r>
              <a:rPr lang="it-IT" sz="2200" dirty="0"/>
              <a:t>to </a:t>
            </a:r>
            <a:r>
              <a:rPr lang="it-IT" sz="2200" dirty="0" err="1"/>
              <a:t>recover</a:t>
            </a:r>
            <a:r>
              <a:rPr lang="it-IT" sz="2200" dirty="0"/>
              <a:t> the R134a from the </a:t>
            </a:r>
            <a:r>
              <a:rPr lang="it-IT" sz="2200" dirty="0" err="1"/>
              <a:t>mixture</a:t>
            </a:r>
            <a:r>
              <a:rPr lang="it-IT" sz="2200" dirty="0"/>
              <a:t> R134a/SF</a:t>
            </a:r>
            <a:r>
              <a:rPr lang="it-IT" sz="2200" baseline="-25000" dirty="0"/>
              <a:t>6</a:t>
            </a:r>
            <a:r>
              <a:rPr lang="it-IT" sz="2200" dirty="0"/>
              <a:t>/iC</a:t>
            </a:r>
            <a:r>
              <a:rPr lang="it-IT" sz="2200" baseline="-25000" dirty="0"/>
              <a:t>4</a:t>
            </a:r>
            <a:r>
              <a:rPr lang="it-IT" sz="2200" dirty="0"/>
              <a:t>H</a:t>
            </a:r>
            <a:r>
              <a:rPr lang="it-IT" sz="2200" baseline="-25000" dirty="0"/>
              <a:t>10</a:t>
            </a:r>
            <a:r>
              <a:rPr lang="it-IT" sz="2200" dirty="0"/>
              <a:t> </a:t>
            </a:r>
          </a:p>
          <a:p>
            <a:pPr marL="285750" indent="-285750">
              <a:buFont typeface="Arial" panose="020B0604020202020204" pitchFamily="34" charset="0"/>
              <a:buChar char="•"/>
            </a:pPr>
            <a:r>
              <a:rPr lang="it-IT" sz="2200" b="1" u="sng" dirty="0" err="1"/>
              <a:t>Problem</a:t>
            </a:r>
            <a:r>
              <a:rPr lang="it-IT" sz="2200" dirty="0"/>
              <a:t>: R134a </a:t>
            </a:r>
            <a:r>
              <a:rPr lang="it-IT" sz="2200" dirty="0" err="1"/>
              <a:t>forms</a:t>
            </a:r>
            <a:r>
              <a:rPr lang="it-IT" sz="2200" dirty="0"/>
              <a:t> an </a:t>
            </a:r>
            <a:r>
              <a:rPr lang="it-IT" sz="2200" dirty="0" err="1"/>
              <a:t>azeotrope</a:t>
            </a:r>
            <a:r>
              <a:rPr lang="it-IT" sz="2200" dirty="0"/>
              <a:t> with iC</a:t>
            </a:r>
            <a:r>
              <a:rPr lang="it-IT" sz="2200" baseline="-25000" dirty="0"/>
              <a:t>4</a:t>
            </a:r>
            <a:r>
              <a:rPr lang="it-IT" sz="2200" dirty="0"/>
              <a:t>H</a:t>
            </a:r>
            <a:r>
              <a:rPr lang="it-IT" sz="2200" baseline="-25000" dirty="0"/>
              <a:t>10</a:t>
            </a:r>
          </a:p>
          <a:p>
            <a:pPr marL="285750" indent="-285750">
              <a:buFont typeface="Arial" panose="020B0604020202020204" pitchFamily="34" charset="0"/>
              <a:buChar char="•"/>
            </a:pPr>
            <a:r>
              <a:rPr lang="it-IT" sz="2200" dirty="0"/>
              <a:t>2 racks for the </a:t>
            </a:r>
            <a:r>
              <a:rPr lang="it-IT" sz="2200" dirty="0" err="1"/>
              <a:t>separation</a:t>
            </a:r>
            <a:r>
              <a:rPr lang="it-IT" sz="2200" dirty="0"/>
              <a:t> </a:t>
            </a:r>
            <a:r>
              <a:rPr lang="it-IT" sz="2200" dirty="0" err="1"/>
              <a:t>columns</a:t>
            </a:r>
            <a:r>
              <a:rPr lang="it-IT" sz="2200" dirty="0"/>
              <a:t>, 2 </a:t>
            </a:r>
            <a:r>
              <a:rPr lang="it-IT" sz="2200" dirty="0" err="1"/>
              <a:t>columns</a:t>
            </a:r>
            <a:r>
              <a:rPr lang="it-IT" sz="2200" dirty="0"/>
              <a:t> </a:t>
            </a:r>
            <a:r>
              <a:rPr lang="it-IT" sz="2200" dirty="0" err="1"/>
              <a:t>each</a:t>
            </a:r>
            <a:endParaRPr lang="it-IT" sz="2200" dirty="0"/>
          </a:p>
          <a:p>
            <a:pPr marL="285750" indent="-285750">
              <a:buFont typeface="Arial" panose="020B0604020202020204" pitchFamily="34" charset="0"/>
              <a:buChar char="•"/>
            </a:pPr>
            <a:r>
              <a:rPr lang="it-IT" sz="2200" dirty="0"/>
              <a:t>The system </a:t>
            </a:r>
            <a:r>
              <a:rPr lang="it-IT" sz="2200" dirty="0" err="1"/>
              <a:t>was</a:t>
            </a:r>
            <a:r>
              <a:rPr lang="it-IT" sz="2200" dirty="0"/>
              <a:t> </a:t>
            </a:r>
            <a:r>
              <a:rPr lang="it-IT" sz="2200" dirty="0" err="1"/>
              <a:t>designed</a:t>
            </a:r>
            <a:r>
              <a:rPr lang="it-IT" sz="2200" dirty="0"/>
              <a:t> to work </a:t>
            </a:r>
            <a:r>
              <a:rPr lang="it-IT" sz="2200" dirty="0" err="1"/>
              <a:t>both</a:t>
            </a:r>
            <a:r>
              <a:rPr lang="it-IT" sz="2200" dirty="0"/>
              <a:t> in </a:t>
            </a:r>
            <a:r>
              <a:rPr lang="it-IT" sz="2200" dirty="0" err="1"/>
              <a:t>series</a:t>
            </a:r>
            <a:r>
              <a:rPr lang="it-IT" sz="2200" dirty="0"/>
              <a:t> and in </a:t>
            </a:r>
            <a:r>
              <a:rPr lang="it-IT" sz="2200" dirty="0" err="1"/>
              <a:t>parallel</a:t>
            </a:r>
            <a:r>
              <a:rPr lang="it-IT" sz="2200" dirty="0"/>
              <a:t> </a:t>
            </a:r>
          </a:p>
          <a:p>
            <a:pPr marL="285750" indent="-285750">
              <a:buFont typeface="Arial" panose="020B0604020202020204" pitchFamily="34" charset="0"/>
              <a:buChar char="•"/>
            </a:pPr>
            <a:r>
              <a:rPr lang="it-IT" sz="2200" dirty="0"/>
              <a:t>The </a:t>
            </a:r>
            <a:r>
              <a:rPr lang="it-IT" sz="2200" dirty="0" err="1"/>
              <a:t>plant</a:t>
            </a:r>
            <a:r>
              <a:rPr lang="it-IT" sz="2200" dirty="0"/>
              <a:t> </a:t>
            </a:r>
            <a:r>
              <a:rPr lang="it-IT" sz="2200" dirty="0" err="1"/>
              <a:t>was</a:t>
            </a:r>
            <a:r>
              <a:rPr lang="it-IT" sz="2200" dirty="0"/>
              <a:t> </a:t>
            </a:r>
            <a:r>
              <a:rPr lang="it-IT" sz="2200" dirty="0" err="1"/>
              <a:t>designed</a:t>
            </a:r>
            <a:r>
              <a:rPr lang="it-IT" sz="2200" dirty="0"/>
              <a:t> following the </a:t>
            </a:r>
            <a:r>
              <a:rPr lang="it-IT" sz="2200" dirty="0" err="1"/>
              <a:t>tests</a:t>
            </a:r>
            <a:r>
              <a:rPr lang="it-IT" sz="2200" dirty="0"/>
              <a:t> </a:t>
            </a:r>
            <a:r>
              <a:rPr lang="it-IT" sz="2200" dirty="0" err="1"/>
              <a:t>done</a:t>
            </a:r>
            <a:r>
              <a:rPr lang="it-IT" sz="2200" dirty="0"/>
              <a:t> </a:t>
            </a:r>
            <a:r>
              <a:rPr lang="it-IT" sz="2200" dirty="0" err="1"/>
              <a:t>between</a:t>
            </a:r>
            <a:r>
              <a:rPr lang="it-IT" sz="2200" dirty="0"/>
              <a:t> 2020 and 2022</a:t>
            </a:r>
          </a:p>
        </p:txBody>
      </p:sp>
    </p:spTree>
    <p:extLst>
      <p:ext uri="{BB962C8B-B14F-4D97-AF65-F5344CB8AC3E}">
        <p14:creationId xmlns:p14="http://schemas.microsoft.com/office/powerpoint/2010/main" val="1886436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6C2C5A-E989-3E04-7611-1A55BBD4D6A6}"/>
              </a:ext>
            </a:extLst>
          </p:cNvPr>
          <p:cNvSpPr>
            <a:spLocks noGrp="1"/>
          </p:cNvSpPr>
          <p:nvPr>
            <p:ph type="title"/>
          </p:nvPr>
        </p:nvSpPr>
        <p:spPr/>
        <p:txBody>
          <a:bodyPr>
            <a:normAutofit/>
          </a:bodyPr>
          <a:lstStyle/>
          <a:p>
            <a:r>
              <a:rPr lang="en-US" sz="3800" dirty="0"/>
              <a:t>RPC R134a RECUPERATION</a:t>
            </a:r>
            <a:br>
              <a:rPr lang="en-US" sz="3800" dirty="0"/>
            </a:br>
            <a:r>
              <a:rPr lang="en-US" sz="3800" dirty="0"/>
              <a:t>Separation process </a:t>
            </a:r>
            <a:endParaRPr lang="it-IT" sz="3800" dirty="0"/>
          </a:p>
        </p:txBody>
      </p:sp>
      <p:sp>
        <p:nvSpPr>
          <p:cNvPr id="4" name="Segnaposto piè di pagina 3">
            <a:extLst>
              <a:ext uri="{FF2B5EF4-FFF2-40B4-BE49-F238E27FC236}">
                <a16:creationId xmlns:a16="http://schemas.microsoft.com/office/drawing/2014/main" id="{6938D93A-F097-EAEF-B55F-BA0FF8013D7E}"/>
              </a:ext>
            </a:extLst>
          </p:cNvPr>
          <p:cNvSpPr>
            <a:spLocks noGrp="1"/>
          </p:cNvSpPr>
          <p:nvPr>
            <p:ph type="ftr" sz="quarter" idx="11"/>
          </p:nvPr>
        </p:nvSpPr>
        <p:spPr/>
        <p:txBody>
          <a:bodyPr/>
          <a:lstStyle/>
          <a:p>
            <a:r>
              <a:rPr lang="en-US" dirty="0"/>
              <a:t>EP-DT seminar, 28-02-2024</a:t>
            </a:r>
          </a:p>
        </p:txBody>
      </p:sp>
      <p:sp>
        <p:nvSpPr>
          <p:cNvPr id="5" name="Segnaposto numero diapositiva 4">
            <a:extLst>
              <a:ext uri="{FF2B5EF4-FFF2-40B4-BE49-F238E27FC236}">
                <a16:creationId xmlns:a16="http://schemas.microsoft.com/office/drawing/2014/main" id="{93EB6416-0DA3-5DBC-75F5-867B5957ECC0}"/>
              </a:ext>
            </a:extLst>
          </p:cNvPr>
          <p:cNvSpPr>
            <a:spLocks noGrp="1"/>
          </p:cNvSpPr>
          <p:nvPr>
            <p:ph type="sldNum" sz="quarter" idx="12"/>
          </p:nvPr>
        </p:nvSpPr>
        <p:spPr/>
        <p:txBody>
          <a:bodyPr/>
          <a:lstStyle/>
          <a:p>
            <a:fld id="{27CE633F-9882-4A5C-83A2-1109D0C73261}" type="slidenum">
              <a:rPr lang="en-US" smtClean="0"/>
              <a:t>16</a:t>
            </a:fld>
            <a:endParaRPr lang="en-US" dirty="0"/>
          </a:p>
        </p:txBody>
      </p:sp>
      <p:graphicFrame>
        <p:nvGraphicFramePr>
          <p:cNvPr id="11" name="Content Placeholder 3">
            <a:extLst>
              <a:ext uri="{FF2B5EF4-FFF2-40B4-BE49-F238E27FC236}">
                <a16:creationId xmlns:a16="http://schemas.microsoft.com/office/drawing/2014/main" id="{6DDF23A6-6913-D34D-A915-42D584E29581}"/>
              </a:ext>
            </a:extLst>
          </p:cNvPr>
          <p:cNvGraphicFramePr>
            <a:graphicFrameLocks/>
          </p:cNvGraphicFramePr>
          <p:nvPr>
            <p:extLst>
              <p:ext uri="{D42A27DB-BD31-4B8C-83A1-F6EECF244321}">
                <p14:modId xmlns:p14="http://schemas.microsoft.com/office/powerpoint/2010/main" val="2317330575"/>
              </p:ext>
            </p:extLst>
          </p:nvPr>
        </p:nvGraphicFramePr>
        <p:xfrm>
          <a:off x="977815" y="1619382"/>
          <a:ext cx="5933347" cy="3556242"/>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A990DDEB-5F74-B018-0439-D8C3DE864F9B}"/>
              </a:ext>
            </a:extLst>
          </p:cNvPr>
          <p:cNvSpPr txBox="1"/>
          <p:nvPr/>
        </p:nvSpPr>
        <p:spPr>
          <a:xfrm>
            <a:off x="7050777" y="1681133"/>
            <a:ext cx="4888753" cy="954107"/>
          </a:xfrm>
          <a:prstGeom prst="rect">
            <a:avLst/>
          </a:prstGeom>
          <a:noFill/>
        </p:spPr>
        <p:txBody>
          <a:bodyPr wrap="square" rtlCol="0">
            <a:spAutoFit/>
          </a:bodyPr>
          <a:lstStyle/>
          <a:p>
            <a:pPr algn="ctr"/>
            <a:r>
              <a:rPr lang="en-GB" sz="1400" b="1" dirty="0">
                <a:solidFill>
                  <a:schemeClr val="accent6">
                    <a:lumMod val="50000"/>
                  </a:schemeClr>
                </a:solidFill>
                <a:sym typeface="Wingdings" panose="05000000000000000000" pitchFamily="2" charset="2"/>
              </a:rPr>
              <a:t>Azeotrope  </a:t>
            </a:r>
            <a:r>
              <a:rPr lang="en-GB" sz="1400" dirty="0">
                <a:solidFill>
                  <a:schemeClr val="accent6">
                    <a:lumMod val="50000"/>
                  </a:schemeClr>
                </a:solidFill>
                <a:sym typeface="Wingdings" panose="05000000000000000000" pitchFamily="2" charset="2"/>
              </a:rPr>
              <a:t>mixture that exhibits the same concentration in the vapor phase and the liquid phase. This contrasts with ideal solutions with one component typically more volatile than the other</a:t>
            </a:r>
            <a:endParaRPr lang="en-GB" sz="1400" b="1" dirty="0">
              <a:solidFill>
                <a:schemeClr val="accent6">
                  <a:lumMod val="50000"/>
                </a:schemeClr>
              </a:solidFill>
            </a:endParaRPr>
          </a:p>
        </p:txBody>
      </p:sp>
      <p:sp>
        <p:nvSpPr>
          <p:cNvPr id="6" name="Oval 5">
            <a:extLst>
              <a:ext uri="{FF2B5EF4-FFF2-40B4-BE49-F238E27FC236}">
                <a16:creationId xmlns:a16="http://schemas.microsoft.com/office/drawing/2014/main" id="{BE169966-401D-5E33-34F3-563AEDDB94CB}"/>
              </a:ext>
            </a:extLst>
          </p:cNvPr>
          <p:cNvSpPr/>
          <p:nvPr/>
        </p:nvSpPr>
        <p:spPr>
          <a:xfrm>
            <a:off x="4936564" y="3429000"/>
            <a:ext cx="2245865" cy="73510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BECC6905-6B9E-E8FE-8841-E55AFB4DF1FF}"/>
              </a:ext>
            </a:extLst>
          </p:cNvPr>
          <p:cNvCxnSpPr>
            <a:cxnSpLocks/>
            <a:stCxn id="6" idx="4"/>
          </p:cNvCxnSpPr>
          <p:nvPr/>
        </p:nvCxnSpPr>
        <p:spPr>
          <a:xfrm flipH="1">
            <a:off x="5474447" y="4164106"/>
            <a:ext cx="585050" cy="11430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717A41-F9C5-7AE4-4151-DEBF99E05B4A}"/>
              </a:ext>
            </a:extLst>
          </p:cNvPr>
          <p:cNvSpPr txBox="1"/>
          <p:nvPr/>
        </p:nvSpPr>
        <p:spPr>
          <a:xfrm>
            <a:off x="1249083" y="5319400"/>
            <a:ext cx="5933347" cy="923330"/>
          </a:xfrm>
          <a:prstGeom prst="rect">
            <a:avLst/>
          </a:prstGeom>
          <a:noFill/>
          <a:ln>
            <a:solidFill>
              <a:schemeClr val="accent6">
                <a:lumMod val="50000"/>
              </a:schemeClr>
            </a:solidFill>
          </a:ln>
        </p:spPr>
        <p:txBody>
          <a:bodyPr wrap="square" rtlCol="0">
            <a:spAutoFit/>
          </a:bodyPr>
          <a:lstStyle/>
          <a:p>
            <a:pPr algn="ctr"/>
            <a:r>
              <a:rPr lang="en-US" b="1" dirty="0">
                <a:solidFill>
                  <a:schemeClr val="accent6">
                    <a:lumMod val="50000"/>
                  </a:schemeClr>
                </a:solidFill>
              </a:rPr>
              <a:t>Slow heating of liquified azeotrope (blue curve) allows to enrich the liquid of R134a and the vapor phase of iC</a:t>
            </a:r>
            <a:r>
              <a:rPr lang="en-US" b="1" baseline="-25000" dirty="0">
                <a:solidFill>
                  <a:schemeClr val="accent6">
                    <a:lumMod val="50000"/>
                  </a:schemeClr>
                </a:solidFill>
              </a:rPr>
              <a:t>4</a:t>
            </a:r>
            <a:r>
              <a:rPr lang="en-US" b="1" dirty="0">
                <a:solidFill>
                  <a:schemeClr val="accent6">
                    <a:lumMod val="50000"/>
                  </a:schemeClr>
                </a:solidFill>
              </a:rPr>
              <a:t>H</a:t>
            </a:r>
            <a:r>
              <a:rPr lang="en-US" b="1" baseline="-25000" dirty="0">
                <a:solidFill>
                  <a:schemeClr val="accent6">
                    <a:lumMod val="50000"/>
                  </a:schemeClr>
                </a:solidFill>
              </a:rPr>
              <a:t>10</a:t>
            </a:r>
            <a:r>
              <a:rPr lang="en-US" b="1" dirty="0">
                <a:solidFill>
                  <a:schemeClr val="accent6">
                    <a:lumMod val="50000"/>
                  </a:schemeClr>
                </a:solidFill>
              </a:rPr>
              <a:t> </a:t>
            </a:r>
            <a:endParaRPr lang="en-GB" b="1" dirty="0">
              <a:solidFill>
                <a:schemeClr val="accent6">
                  <a:lumMod val="50000"/>
                </a:schemeClr>
              </a:solidFill>
            </a:endParaRPr>
          </a:p>
        </p:txBody>
      </p:sp>
      <p:pic>
        <p:nvPicPr>
          <p:cNvPr id="15" name="Picture 2">
            <a:extLst>
              <a:ext uri="{FF2B5EF4-FFF2-40B4-BE49-F238E27FC236}">
                <a16:creationId xmlns:a16="http://schemas.microsoft.com/office/drawing/2014/main" id="{93983113-D43A-0380-B7B0-537413ED53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9A05481F-5CBF-DE47-562B-22F952B66B7A}"/>
              </a:ext>
            </a:extLst>
          </p:cNvPr>
          <p:cNvGrpSpPr/>
          <p:nvPr/>
        </p:nvGrpSpPr>
        <p:grpSpPr>
          <a:xfrm>
            <a:off x="7449045" y="2654443"/>
            <a:ext cx="4584891" cy="3682703"/>
            <a:chOff x="7337141" y="1934723"/>
            <a:chExt cx="4584891" cy="3682703"/>
          </a:xfrm>
        </p:grpSpPr>
        <p:pic>
          <p:nvPicPr>
            <p:cNvPr id="7" name="Picture 6" descr="A diagram of a fraction of fluid&#10;&#10;Description automatically generated">
              <a:extLst>
                <a:ext uri="{FF2B5EF4-FFF2-40B4-BE49-F238E27FC236}">
                  <a16:creationId xmlns:a16="http://schemas.microsoft.com/office/drawing/2014/main" id="{B468AF23-F1D9-11B4-8DE8-CEBF751B33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7141" y="1934723"/>
              <a:ext cx="4584891" cy="3438668"/>
            </a:xfrm>
            <a:prstGeom prst="rect">
              <a:avLst/>
            </a:prstGeom>
          </p:spPr>
        </p:pic>
        <p:sp>
          <p:nvSpPr>
            <p:cNvPr id="14" name="TextBox 8">
              <a:extLst>
                <a:ext uri="{FF2B5EF4-FFF2-40B4-BE49-F238E27FC236}">
                  <a16:creationId xmlns:a16="http://schemas.microsoft.com/office/drawing/2014/main" id="{F64CBC17-553E-DCCB-F879-B946E3DF0796}"/>
                </a:ext>
              </a:extLst>
            </p:cNvPr>
            <p:cNvSpPr txBox="1"/>
            <p:nvPr/>
          </p:nvSpPr>
          <p:spPr>
            <a:xfrm>
              <a:off x="7863434" y="5362167"/>
              <a:ext cx="3630390" cy="25525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i="1" dirty="0"/>
                <a:t>Thermodynamic simulation done by M. Bruno (</a:t>
              </a:r>
              <a:r>
                <a:rPr lang="en-GB" sz="1000" i="1" dirty="0" err="1"/>
                <a:t>PoliTO</a:t>
              </a:r>
              <a:r>
                <a:rPr lang="en-GB" sz="1000" i="1" dirty="0"/>
                <a:t>)</a:t>
              </a:r>
            </a:p>
          </p:txBody>
        </p:sp>
      </p:grpSp>
      <p:sp>
        <p:nvSpPr>
          <p:cNvPr id="10" name="TextBox 9">
            <a:extLst>
              <a:ext uri="{FF2B5EF4-FFF2-40B4-BE49-F238E27FC236}">
                <a16:creationId xmlns:a16="http://schemas.microsoft.com/office/drawing/2014/main" id="{7EF3CFB0-9C66-5559-DA09-15841DCFAAE2}"/>
              </a:ext>
            </a:extLst>
          </p:cNvPr>
          <p:cNvSpPr txBox="1"/>
          <p:nvPr/>
        </p:nvSpPr>
        <p:spPr>
          <a:xfrm rot="1736939">
            <a:off x="1891579" y="3150057"/>
            <a:ext cx="1987497" cy="369332"/>
          </a:xfrm>
          <a:prstGeom prst="rect">
            <a:avLst/>
          </a:prstGeom>
          <a:noFill/>
        </p:spPr>
        <p:txBody>
          <a:bodyPr wrap="square" rtlCol="0">
            <a:spAutoFit/>
          </a:bodyPr>
          <a:lstStyle/>
          <a:p>
            <a:r>
              <a:rPr lang="en-GB" dirty="0" err="1"/>
              <a:t>Vapor&amp;liquid</a:t>
            </a:r>
            <a:endParaRPr lang="en-GB" dirty="0"/>
          </a:p>
        </p:txBody>
      </p:sp>
      <p:sp>
        <p:nvSpPr>
          <p:cNvPr id="12" name="TextBox 11">
            <a:extLst>
              <a:ext uri="{FF2B5EF4-FFF2-40B4-BE49-F238E27FC236}">
                <a16:creationId xmlns:a16="http://schemas.microsoft.com/office/drawing/2014/main" id="{49B385FD-4FAE-2B08-F6CB-4531B9B5DACB}"/>
              </a:ext>
            </a:extLst>
          </p:cNvPr>
          <p:cNvSpPr txBox="1"/>
          <p:nvPr/>
        </p:nvSpPr>
        <p:spPr>
          <a:xfrm rot="20872436">
            <a:off x="5550682" y="3575994"/>
            <a:ext cx="1316492" cy="261610"/>
          </a:xfrm>
          <a:prstGeom prst="rect">
            <a:avLst/>
          </a:prstGeom>
          <a:noFill/>
        </p:spPr>
        <p:txBody>
          <a:bodyPr wrap="square" rtlCol="0">
            <a:spAutoFit/>
          </a:bodyPr>
          <a:lstStyle/>
          <a:p>
            <a:r>
              <a:rPr lang="en-GB" sz="1050" dirty="0" err="1"/>
              <a:t>Vapor&amp;liquid</a:t>
            </a:r>
            <a:endParaRPr lang="en-GB" sz="1050" dirty="0"/>
          </a:p>
        </p:txBody>
      </p:sp>
    </p:spTree>
    <p:extLst>
      <p:ext uri="{BB962C8B-B14F-4D97-AF65-F5344CB8AC3E}">
        <p14:creationId xmlns:p14="http://schemas.microsoft.com/office/powerpoint/2010/main" val="21182713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5DFAE6-38F7-C4CA-1AE2-3112E2C36C87}"/>
              </a:ext>
            </a:extLst>
          </p:cNvPr>
          <p:cNvSpPr>
            <a:spLocks noGrp="1"/>
          </p:cNvSpPr>
          <p:nvPr>
            <p:ph type="title"/>
          </p:nvPr>
        </p:nvSpPr>
        <p:spPr/>
        <p:txBody>
          <a:bodyPr>
            <a:normAutofit/>
          </a:bodyPr>
          <a:lstStyle/>
          <a:p>
            <a:r>
              <a:rPr lang="en-US" sz="3800" dirty="0"/>
              <a:t>RPC R134a RECUPERATION</a:t>
            </a:r>
            <a:br>
              <a:rPr lang="en-US" sz="3800" dirty="0"/>
            </a:br>
            <a:r>
              <a:rPr lang="en-US" sz="3800" dirty="0"/>
              <a:t>Plant Overview </a:t>
            </a:r>
            <a:endParaRPr lang="it-IT" sz="3800" dirty="0"/>
          </a:p>
        </p:txBody>
      </p:sp>
      <p:sp>
        <p:nvSpPr>
          <p:cNvPr id="4" name="Segnaposto piè di pagina 3">
            <a:extLst>
              <a:ext uri="{FF2B5EF4-FFF2-40B4-BE49-F238E27FC236}">
                <a16:creationId xmlns:a16="http://schemas.microsoft.com/office/drawing/2014/main" id="{EFB276D8-FE4F-B57A-C456-6196F6B0E59C}"/>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2B0C388A-6F7E-7E36-F743-A3A8C0AD19BA}"/>
              </a:ext>
            </a:extLst>
          </p:cNvPr>
          <p:cNvSpPr>
            <a:spLocks noGrp="1"/>
          </p:cNvSpPr>
          <p:nvPr>
            <p:ph type="sldNum" sz="quarter" idx="12"/>
          </p:nvPr>
        </p:nvSpPr>
        <p:spPr/>
        <p:txBody>
          <a:bodyPr/>
          <a:lstStyle/>
          <a:p>
            <a:fld id="{27CE633F-9882-4A5C-83A2-1109D0C73261}" type="slidenum">
              <a:rPr lang="en-US" smtClean="0"/>
              <a:t>17</a:t>
            </a:fld>
            <a:endParaRPr lang="en-US" dirty="0"/>
          </a:p>
        </p:txBody>
      </p:sp>
      <p:pic>
        <p:nvPicPr>
          <p:cNvPr id="6" name="Picture 4">
            <a:extLst>
              <a:ext uri="{FF2B5EF4-FFF2-40B4-BE49-F238E27FC236}">
                <a16:creationId xmlns:a16="http://schemas.microsoft.com/office/drawing/2014/main" id="{098A2DDA-2DB2-5698-5952-569D530D7061}"/>
              </a:ext>
            </a:extLst>
          </p:cNvPr>
          <p:cNvPicPr>
            <a:picLocks noChangeAspect="1"/>
          </p:cNvPicPr>
          <p:nvPr/>
        </p:nvPicPr>
        <p:blipFill rotWithShape="1">
          <a:blip r:embed="rId2"/>
          <a:srcRect l="5730" r="7306"/>
          <a:stretch/>
        </p:blipFill>
        <p:spPr>
          <a:xfrm>
            <a:off x="1290780" y="1690687"/>
            <a:ext cx="6097916" cy="4627921"/>
          </a:xfrm>
          <a:prstGeom prst="rect">
            <a:avLst/>
          </a:prstGeom>
        </p:spPr>
      </p:pic>
      <p:sp>
        <p:nvSpPr>
          <p:cNvPr id="7" name="Rettangolo 6">
            <a:extLst>
              <a:ext uri="{FF2B5EF4-FFF2-40B4-BE49-F238E27FC236}">
                <a16:creationId xmlns:a16="http://schemas.microsoft.com/office/drawing/2014/main" id="{6486D62C-66DC-0E03-B290-6AB6122FB029}"/>
              </a:ext>
            </a:extLst>
          </p:cNvPr>
          <p:cNvSpPr/>
          <p:nvPr/>
        </p:nvSpPr>
        <p:spPr>
          <a:xfrm>
            <a:off x="1903228" y="2573079"/>
            <a:ext cx="4380614" cy="680484"/>
          </a:xfrm>
          <a:prstGeom prst="rect">
            <a:avLst/>
          </a:prstGeom>
          <a:solidFill>
            <a:schemeClr val="accent1">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3EB23768-6A8E-3B70-75D7-4E0E8B7449CF}"/>
              </a:ext>
            </a:extLst>
          </p:cNvPr>
          <p:cNvSpPr/>
          <p:nvPr/>
        </p:nvSpPr>
        <p:spPr>
          <a:xfrm>
            <a:off x="1903228" y="3377517"/>
            <a:ext cx="4380614" cy="680484"/>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9" name="Rettangolo 8">
            <a:extLst>
              <a:ext uri="{FF2B5EF4-FFF2-40B4-BE49-F238E27FC236}">
                <a16:creationId xmlns:a16="http://schemas.microsoft.com/office/drawing/2014/main" id="{5CCA16DC-4DC9-17ED-B2A8-8C44890E2984}"/>
              </a:ext>
            </a:extLst>
          </p:cNvPr>
          <p:cNvSpPr/>
          <p:nvPr/>
        </p:nvSpPr>
        <p:spPr>
          <a:xfrm>
            <a:off x="1903228" y="4135954"/>
            <a:ext cx="4380614" cy="680484"/>
          </a:xfrm>
          <a:prstGeom prst="rect">
            <a:avLst/>
          </a:prstGeom>
          <a:solidFill>
            <a:schemeClr val="accent4">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10" name="CasellaDiTesto 9">
            <a:extLst>
              <a:ext uri="{FF2B5EF4-FFF2-40B4-BE49-F238E27FC236}">
                <a16:creationId xmlns:a16="http://schemas.microsoft.com/office/drawing/2014/main" id="{F40769F7-2094-4534-A842-117196B5C46C}"/>
              </a:ext>
            </a:extLst>
          </p:cNvPr>
          <p:cNvSpPr txBox="1"/>
          <p:nvPr/>
        </p:nvSpPr>
        <p:spPr>
          <a:xfrm>
            <a:off x="658381" y="2626103"/>
            <a:ext cx="1475455" cy="646331"/>
          </a:xfrm>
          <a:prstGeom prst="rect">
            <a:avLst/>
          </a:prstGeom>
          <a:solidFill>
            <a:schemeClr val="bg1"/>
          </a:solidFill>
        </p:spPr>
        <p:txBody>
          <a:bodyPr wrap="square" rtlCol="0">
            <a:spAutoFit/>
          </a:bodyPr>
          <a:lstStyle/>
          <a:p>
            <a:pPr algn="ctr"/>
            <a:r>
              <a:rPr lang="it-IT" dirty="0" err="1">
                <a:solidFill>
                  <a:schemeClr val="accent1">
                    <a:lumMod val="75000"/>
                  </a:schemeClr>
                </a:solidFill>
              </a:rPr>
              <a:t>Heat</a:t>
            </a:r>
            <a:r>
              <a:rPr lang="it-IT" dirty="0">
                <a:solidFill>
                  <a:schemeClr val="accent1">
                    <a:lumMod val="75000"/>
                  </a:schemeClr>
                </a:solidFill>
              </a:rPr>
              <a:t> </a:t>
            </a:r>
            <a:r>
              <a:rPr lang="it-IT" dirty="0" err="1">
                <a:solidFill>
                  <a:schemeClr val="accent1">
                    <a:lumMod val="75000"/>
                  </a:schemeClr>
                </a:solidFill>
              </a:rPr>
              <a:t>exchangers</a:t>
            </a:r>
            <a:endParaRPr lang="it-IT" dirty="0">
              <a:solidFill>
                <a:schemeClr val="accent1">
                  <a:lumMod val="75000"/>
                </a:schemeClr>
              </a:solidFill>
            </a:endParaRPr>
          </a:p>
        </p:txBody>
      </p:sp>
      <p:sp>
        <p:nvSpPr>
          <p:cNvPr id="11" name="CasellaDiTesto 10">
            <a:extLst>
              <a:ext uri="{FF2B5EF4-FFF2-40B4-BE49-F238E27FC236}">
                <a16:creationId xmlns:a16="http://schemas.microsoft.com/office/drawing/2014/main" id="{08E926BC-FFD4-CF55-B388-334FB838390A}"/>
              </a:ext>
            </a:extLst>
          </p:cNvPr>
          <p:cNvSpPr txBox="1"/>
          <p:nvPr/>
        </p:nvSpPr>
        <p:spPr>
          <a:xfrm>
            <a:off x="731875" y="3411670"/>
            <a:ext cx="1346158" cy="646331"/>
          </a:xfrm>
          <a:prstGeom prst="rect">
            <a:avLst/>
          </a:prstGeom>
          <a:solidFill>
            <a:schemeClr val="bg1"/>
          </a:solidFill>
        </p:spPr>
        <p:txBody>
          <a:bodyPr wrap="square" rtlCol="0">
            <a:spAutoFit/>
          </a:bodyPr>
          <a:lstStyle/>
          <a:p>
            <a:pPr algn="ctr"/>
            <a:r>
              <a:rPr lang="it-IT" dirty="0">
                <a:solidFill>
                  <a:schemeClr val="accent3">
                    <a:lumMod val="75000"/>
                  </a:schemeClr>
                </a:solidFill>
              </a:rPr>
              <a:t>Top Buffers</a:t>
            </a:r>
          </a:p>
        </p:txBody>
      </p:sp>
      <p:sp>
        <p:nvSpPr>
          <p:cNvPr id="12" name="CasellaDiTesto 11">
            <a:extLst>
              <a:ext uri="{FF2B5EF4-FFF2-40B4-BE49-F238E27FC236}">
                <a16:creationId xmlns:a16="http://schemas.microsoft.com/office/drawing/2014/main" id="{810E4E99-4A3B-3A5B-C75A-FEAE5D52E275}"/>
              </a:ext>
            </a:extLst>
          </p:cNvPr>
          <p:cNvSpPr txBox="1"/>
          <p:nvPr/>
        </p:nvSpPr>
        <p:spPr>
          <a:xfrm>
            <a:off x="731875" y="4218808"/>
            <a:ext cx="1346158" cy="646331"/>
          </a:xfrm>
          <a:prstGeom prst="rect">
            <a:avLst/>
          </a:prstGeom>
          <a:solidFill>
            <a:schemeClr val="bg1"/>
          </a:solidFill>
        </p:spPr>
        <p:txBody>
          <a:bodyPr wrap="square" rtlCol="0">
            <a:spAutoFit/>
          </a:bodyPr>
          <a:lstStyle/>
          <a:p>
            <a:pPr algn="ctr"/>
            <a:r>
              <a:rPr lang="it-IT" dirty="0">
                <a:solidFill>
                  <a:schemeClr val="accent4">
                    <a:lumMod val="75000"/>
                  </a:schemeClr>
                </a:solidFill>
              </a:rPr>
              <a:t>Bottom Buffers</a:t>
            </a:r>
          </a:p>
        </p:txBody>
      </p:sp>
      <p:sp>
        <p:nvSpPr>
          <p:cNvPr id="15" name="Segnaposto contenuto 2">
            <a:extLst>
              <a:ext uri="{FF2B5EF4-FFF2-40B4-BE49-F238E27FC236}">
                <a16:creationId xmlns:a16="http://schemas.microsoft.com/office/drawing/2014/main" id="{F6B7C48F-C512-90C0-8F6E-AE5AF1271CBE}"/>
              </a:ext>
            </a:extLst>
          </p:cNvPr>
          <p:cNvSpPr>
            <a:spLocks noGrp="1"/>
          </p:cNvSpPr>
          <p:nvPr>
            <p:ph idx="1"/>
          </p:nvPr>
        </p:nvSpPr>
        <p:spPr>
          <a:xfrm>
            <a:off x="7102549" y="1640499"/>
            <a:ext cx="5089451" cy="4089388"/>
          </a:xfrm>
        </p:spPr>
        <p:txBody>
          <a:bodyPr>
            <a:normAutofit/>
          </a:bodyPr>
          <a:lstStyle/>
          <a:p>
            <a:pPr>
              <a:lnSpc>
                <a:spcPct val="150000"/>
              </a:lnSpc>
            </a:pPr>
            <a:r>
              <a:rPr lang="it-IT" sz="2200" b="1" dirty="0" err="1"/>
              <a:t>Optimal</a:t>
            </a:r>
            <a:r>
              <a:rPr lang="it-IT" sz="2200" b="1" dirty="0"/>
              <a:t> </a:t>
            </a:r>
            <a:r>
              <a:rPr lang="it-IT" sz="2200" b="1" dirty="0" err="1"/>
              <a:t>conditions</a:t>
            </a:r>
            <a:r>
              <a:rPr lang="it-IT" sz="2200" dirty="0"/>
              <a:t>: </a:t>
            </a:r>
          </a:p>
          <a:p>
            <a:pPr marL="457200" lvl="1" indent="0">
              <a:lnSpc>
                <a:spcPct val="150000"/>
              </a:lnSpc>
              <a:buNone/>
            </a:pPr>
            <a:r>
              <a:rPr lang="it-IT" sz="2200" b="1" dirty="0"/>
              <a:t>Filling rate </a:t>
            </a:r>
            <a:r>
              <a:rPr lang="it-IT" sz="2200" dirty="0">
                <a:sym typeface="Wingdings" panose="05000000000000000000" pitchFamily="2" charset="2"/>
              </a:rPr>
              <a:t> 200 l/h up to 600 l/h</a:t>
            </a:r>
            <a:br>
              <a:rPr lang="it-IT" sz="2200" dirty="0">
                <a:sym typeface="Wingdings" panose="05000000000000000000" pitchFamily="2" charset="2"/>
              </a:rPr>
            </a:br>
            <a:r>
              <a:rPr lang="it-IT" sz="2200" b="1" dirty="0" err="1">
                <a:sym typeface="Wingdings" panose="05000000000000000000" pitchFamily="2" charset="2"/>
              </a:rPr>
              <a:t>Chiller</a:t>
            </a:r>
            <a:r>
              <a:rPr lang="it-IT" sz="2200" b="1" dirty="0">
                <a:sym typeface="Wingdings" panose="05000000000000000000" pitchFamily="2" charset="2"/>
              </a:rPr>
              <a:t> Temp. </a:t>
            </a:r>
            <a:r>
              <a:rPr lang="it-IT" sz="2200" dirty="0">
                <a:sym typeface="Wingdings" panose="05000000000000000000" pitchFamily="2" charset="2"/>
              </a:rPr>
              <a:t> -36.2°C	</a:t>
            </a:r>
            <a:br>
              <a:rPr lang="it-IT" sz="2200" dirty="0">
                <a:sym typeface="Wingdings" panose="05000000000000000000" pitchFamily="2" charset="2"/>
              </a:rPr>
            </a:br>
            <a:r>
              <a:rPr lang="it-IT" sz="2200" b="1" dirty="0">
                <a:sym typeface="Wingdings" panose="05000000000000000000" pitchFamily="2" charset="2"/>
              </a:rPr>
              <a:t>Top buffer P </a:t>
            </a:r>
            <a:r>
              <a:rPr lang="it-IT" sz="2200" dirty="0">
                <a:sym typeface="Wingdings" panose="05000000000000000000" pitchFamily="2" charset="2"/>
              </a:rPr>
              <a:t> </a:t>
            </a:r>
            <a:r>
              <a:rPr lang="sv-SE" sz="2200" dirty="0">
                <a:sym typeface="Wingdings" panose="05000000000000000000" pitchFamily="2" charset="2"/>
              </a:rPr>
              <a:t>10 mbar (C1&amp;C2), 35 mbar (C3)</a:t>
            </a:r>
          </a:p>
          <a:p>
            <a:pPr marL="457200" lvl="1" indent="0">
              <a:lnSpc>
                <a:spcPct val="150000"/>
              </a:lnSpc>
              <a:buNone/>
            </a:pPr>
            <a:r>
              <a:rPr lang="it-IT" sz="2200" b="1" dirty="0">
                <a:sym typeface="Wingdings" panose="05000000000000000000" pitchFamily="2" charset="2"/>
              </a:rPr>
              <a:t>Bottom buffer T </a:t>
            </a:r>
            <a:r>
              <a:rPr lang="it-IT" sz="2200" dirty="0">
                <a:sym typeface="Wingdings" panose="05000000000000000000" pitchFamily="2" charset="2"/>
              </a:rPr>
              <a:t> 20°C </a:t>
            </a:r>
            <a:br>
              <a:rPr lang="it-IT" sz="2200" dirty="0">
                <a:sym typeface="Wingdings" panose="05000000000000000000" pitchFamily="2" charset="2"/>
              </a:rPr>
            </a:br>
            <a:r>
              <a:rPr lang="it-IT" sz="2200" b="1" dirty="0" err="1">
                <a:sym typeface="Wingdings" panose="05000000000000000000" pitchFamily="2" charset="2"/>
              </a:rPr>
              <a:t>Emptying</a:t>
            </a:r>
            <a:r>
              <a:rPr lang="it-IT" sz="2200" b="1" dirty="0">
                <a:sym typeface="Wingdings" panose="05000000000000000000" pitchFamily="2" charset="2"/>
              </a:rPr>
              <a:t> rate </a:t>
            </a:r>
            <a:r>
              <a:rPr lang="it-IT" sz="2200" dirty="0">
                <a:sym typeface="Wingdings" panose="05000000000000000000" pitchFamily="2" charset="2"/>
              </a:rPr>
              <a:t> 600 l/h (air)</a:t>
            </a:r>
          </a:p>
          <a:p>
            <a:pPr lvl="1">
              <a:lnSpc>
                <a:spcPct val="150000"/>
              </a:lnSpc>
            </a:pPr>
            <a:endParaRPr lang="it-IT" sz="2200" dirty="0">
              <a:sym typeface="Wingdings" panose="05000000000000000000" pitchFamily="2" charset="2"/>
            </a:endParaRPr>
          </a:p>
        </p:txBody>
      </p:sp>
      <p:sp>
        <p:nvSpPr>
          <p:cNvPr id="3" name="CasellaDiTesto 2">
            <a:extLst>
              <a:ext uri="{FF2B5EF4-FFF2-40B4-BE49-F238E27FC236}">
                <a16:creationId xmlns:a16="http://schemas.microsoft.com/office/drawing/2014/main" id="{8CBA01E1-E5E6-C012-ABA9-DCA8B4CE0206}"/>
              </a:ext>
            </a:extLst>
          </p:cNvPr>
          <p:cNvSpPr txBox="1"/>
          <p:nvPr/>
        </p:nvSpPr>
        <p:spPr>
          <a:xfrm>
            <a:off x="7483550" y="5618285"/>
            <a:ext cx="4421235" cy="400110"/>
          </a:xfrm>
          <a:prstGeom prst="rect">
            <a:avLst/>
          </a:prstGeom>
          <a:noFill/>
        </p:spPr>
        <p:txBody>
          <a:bodyPr wrap="square" rtlCol="0">
            <a:spAutoFit/>
          </a:bodyPr>
          <a:lstStyle/>
          <a:p>
            <a:pPr algn="ctr"/>
            <a:r>
              <a:rPr lang="it-IT" sz="2000" b="1" dirty="0">
                <a:solidFill>
                  <a:srgbClr val="FF0000"/>
                </a:solidFill>
              </a:rPr>
              <a:t>80% of </a:t>
            </a:r>
            <a:r>
              <a:rPr lang="it-IT" sz="2000" b="1" dirty="0" err="1">
                <a:solidFill>
                  <a:srgbClr val="FF0000"/>
                </a:solidFill>
              </a:rPr>
              <a:t>Recuperation</a:t>
            </a:r>
            <a:r>
              <a:rPr lang="it-IT" sz="2000" b="1" dirty="0">
                <a:solidFill>
                  <a:srgbClr val="FF0000"/>
                </a:solidFill>
              </a:rPr>
              <a:t> </a:t>
            </a:r>
            <a:r>
              <a:rPr lang="it-IT" sz="2000" b="1" dirty="0" err="1">
                <a:solidFill>
                  <a:srgbClr val="FF0000"/>
                </a:solidFill>
              </a:rPr>
              <a:t>Efficiency</a:t>
            </a:r>
            <a:endParaRPr lang="it-IT" sz="2000" b="1" dirty="0">
              <a:solidFill>
                <a:srgbClr val="FF0000"/>
              </a:solidFill>
            </a:endParaRPr>
          </a:p>
        </p:txBody>
      </p:sp>
      <p:sp>
        <p:nvSpPr>
          <p:cNvPr id="14" name="Rectangle 13">
            <a:extLst>
              <a:ext uri="{FF2B5EF4-FFF2-40B4-BE49-F238E27FC236}">
                <a16:creationId xmlns:a16="http://schemas.microsoft.com/office/drawing/2014/main" id="{AB414AE0-E132-33F3-65B3-7607497E1DA3}"/>
              </a:ext>
            </a:extLst>
          </p:cNvPr>
          <p:cNvSpPr/>
          <p:nvPr/>
        </p:nvSpPr>
        <p:spPr>
          <a:xfrm>
            <a:off x="4775200" y="5319059"/>
            <a:ext cx="1996141" cy="1077502"/>
          </a:xfrm>
          <a:prstGeom prst="rect">
            <a:avLst/>
          </a:prstGeom>
          <a:solidFill>
            <a:srgbClr val="1A98FF">
              <a:alpha val="25098"/>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6" name="CasellaDiTesto 11">
            <a:extLst>
              <a:ext uri="{FF2B5EF4-FFF2-40B4-BE49-F238E27FC236}">
                <a16:creationId xmlns:a16="http://schemas.microsoft.com/office/drawing/2014/main" id="{C7B9879D-4557-6815-35A5-21B38433B6E8}"/>
              </a:ext>
            </a:extLst>
          </p:cNvPr>
          <p:cNvSpPr txBox="1"/>
          <p:nvPr/>
        </p:nvSpPr>
        <p:spPr>
          <a:xfrm>
            <a:off x="3227294" y="5589256"/>
            <a:ext cx="1547906" cy="646331"/>
          </a:xfrm>
          <a:prstGeom prst="rect">
            <a:avLst/>
          </a:prstGeom>
          <a:solidFill>
            <a:schemeClr val="bg1"/>
          </a:solidFill>
        </p:spPr>
        <p:txBody>
          <a:bodyPr wrap="square" rtlCol="0">
            <a:spAutoFit/>
          </a:bodyPr>
          <a:lstStyle/>
          <a:p>
            <a:pPr algn="ctr"/>
            <a:r>
              <a:rPr lang="it-IT" dirty="0">
                <a:solidFill>
                  <a:schemeClr val="accent6"/>
                </a:solidFill>
              </a:rPr>
              <a:t>Compressor module</a:t>
            </a:r>
          </a:p>
        </p:txBody>
      </p:sp>
      <p:pic>
        <p:nvPicPr>
          <p:cNvPr id="17" name="Picture 2">
            <a:extLst>
              <a:ext uri="{FF2B5EF4-FFF2-40B4-BE49-F238E27FC236}">
                <a16:creationId xmlns:a16="http://schemas.microsoft.com/office/drawing/2014/main" id="{8349AADA-EF73-4A92-9C8B-B1013E2D2E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onnector: Elbow 17">
            <a:extLst>
              <a:ext uri="{FF2B5EF4-FFF2-40B4-BE49-F238E27FC236}">
                <a16:creationId xmlns:a16="http://schemas.microsoft.com/office/drawing/2014/main" id="{D771F439-36AA-63F1-0C15-25A6ACF000CA}"/>
              </a:ext>
            </a:extLst>
          </p:cNvPr>
          <p:cNvCxnSpPr>
            <a:cxnSpLocks/>
          </p:cNvCxnSpPr>
          <p:nvPr/>
        </p:nvCxnSpPr>
        <p:spPr>
          <a:xfrm rot="16200000" flipV="1">
            <a:off x="1524848" y="2914740"/>
            <a:ext cx="1419367" cy="371740"/>
          </a:xfrm>
          <a:prstGeom prst="bentConnector3">
            <a:avLst>
              <a:gd name="adj1" fmla="val 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0726502B-5429-A143-4578-FDB8322058C7}"/>
              </a:ext>
            </a:extLst>
          </p:cNvPr>
          <p:cNvCxnSpPr>
            <a:cxnSpLocks/>
          </p:cNvCxnSpPr>
          <p:nvPr/>
        </p:nvCxnSpPr>
        <p:spPr>
          <a:xfrm rot="5400000" flipH="1" flipV="1">
            <a:off x="2949390" y="2951267"/>
            <a:ext cx="1417217" cy="300840"/>
          </a:xfrm>
          <a:prstGeom prst="bentConnector3">
            <a:avLst>
              <a:gd name="adj1" fmla="val -76"/>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D5B66238-C4BF-7690-7886-EC7E014B3139}"/>
              </a:ext>
            </a:extLst>
          </p:cNvPr>
          <p:cNvCxnSpPr>
            <a:cxnSpLocks/>
          </p:cNvCxnSpPr>
          <p:nvPr/>
        </p:nvCxnSpPr>
        <p:spPr>
          <a:xfrm rot="16200000" flipV="1">
            <a:off x="3751096" y="2914739"/>
            <a:ext cx="1419367" cy="371740"/>
          </a:xfrm>
          <a:prstGeom prst="bentConnector3">
            <a:avLst>
              <a:gd name="adj1" fmla="val 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50367C57-382D-D02E-262B-757A5B753A09}"/>
              </a:ext>
            </a:extLst>
          </p:cNvPr>
          <p:cNvCxnSpPr>
            <a:cxnSpLocks/>
          </p:cNvCxnSpPr>
          <p:nvPr/>
        </p:nvCxnSpPr>
        <p:spPr>
          <a:xfrm rot="5400000" flipH="1" flipV="1">
            <a:off x="5165991" y="2951264"/>
            <a:ext cx="1417217" cy="300840"/>
          </a:xfrm>
          <a:prstGeom prst="bentConnector3">
            <a:avLst>
              <a:gd name="adj1" fmla="val -76"/>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D325846-0F9B-BF37-6FA0-1956D83116D3}"/>
              </a:ext>
            </a:extLst>
          </p:cNvPr>
          <p:cNvSpPr txBox="1"/>
          <p:nvPr/>
        </p:nvSpPr>
        <p:spPr>
          <a:xfrm>
            <a:off x="5714532" y="2017332"/>
            <a:ext cx="1378370" cy="461665"/>
          </a:xfrm>
          <a:prstGeom prst="rect">
            <a:avLst/>
          </a:prstGeom>
          <a:noFill/>
        </p:spPr>
        <p:txBody>
          <a:bodyPr wrap="square" rtlCol="0">
            <a:spAutoFit/>
          </a:bodyPr>
          <a:lstStyle/>
          <a:p>
            <a:r>
              <a:rPr lang="en-US" sz="1200" b="1" dirty="0">
                <a:solidFill>
                  <a:srgbClr val="FF0000"/>
                </a:solidFill>
              </a:rPr>
              <a:t>FLAMMABLE EXHAUST</a:t>
            </a:r>
            <a:endParaRPr lang="en-GB" sz="1200" b="1" dirty="0">
              <a:solidFill>
                <a:srgbClr val="FF0000"/>
              </a:solidFill>
            </a:endParaRPr>
          </a:p>
        </p:txBody>
      </p:sp>
    </p:spTree>
    <p:extLst>
      <p:ext uri="{BB962C8B-B14F-4D97-AF65-F5344CB8AC3E}">
        <p14:creationId xmlns:p14="http://schemas.microsoft.com/office/powerpoint/2010/main" val="2169920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1508AC-9682-2F0C-399A-3CBED3E997CB}"/>
            </a:ext>
          </a:extLst>
        </p:cNvPr>
        <p:cNvGrpSpPr/>
        <p:nvPr/>
      </p:nvGrpSpPr>
      <p:grpSpPr>
        <a:xfrm>
          <a:off x="0" y="0"/>
          <a:ext cx="0" cy="0"/>
          <a:chOff x="0" y="0"/>
          <a:chExt cx="0" cy="0"/>
        </a:xfrm>
      </p:grpSpPr>
      <p:pic>
        <p:nvPicPr>
          <p:cNvPr id="13" name="Immagine 12">
            <a:extLst>
              <a:ext uri="{FF2B5EF4-FFF2-40B4-BE49-F238E27FC236}">
                <a16:creationId xmlns:a16="http://schemas.microsoft.com/office/drawing/2014/main" id="{84A6315B-7B66-F244-912C-A9D24020AE0F}"/>
              </a:ext>
            </a:extLst>
          </p:cNvPr>
          <p:cNvPicPr>
            <a:picLocks noChangeAspect="1"/>
          </p:cNvPicPr>
          <p:nvPr/>
        </p:nvPicPr>
        <p:blipFill>
          <a:blip r:embed="rId2"/>
          <a:stretch>
            <a:fillRect/>
          </a:stretch>
        </p:blipFill>
        <p:spPr>
          <a:xfrm>
            <a:off x="6552678" y="2192149"/>
            <a:ext cx="5576400" cy="3404214"/>
          </a:xfrm>
          <a:prstGeom prst="rect">
            <a:avLst/>
          </a:prstGeom>
        </p:spPr>
      </p:pic>
      <p:sp>
        <p:nvSpPr>
          <p:cNvPr id="2" name="Titolo 1">
            <a:extLst>
              <a:ext uri="{FF2B5EF4-FFF2-40B4-BE49-F238E27FC236}">
                <a16:creationId xmlns:a16="http://schemas.microsoft.com/office/drawing/2014/main" id="{7F399754-C78D-B6B1-8E3B-0C3BE51BD411}"/>
              </a:ext>
            </a:extLst>
          </p:cNvPr>
          <p:cNvSpPr>
            <a:spLocks noGrp="1"/>
          </p:cNvSpPr>
          <p:nvPr>
            <p:ph type="title"/>
          </p:nvPr>
        </p:nvSpPr>
        <p:spPr/>
        <p:txBody>
          <a:bodyPr>
            <a:normAutofit/>
          </a:bodyPr>
          <a:lstStyle/>
          <a:p>
            <a:r>
              <a:rPr lang="en-US" sz="3800" dirty="0"/>
              <a:t>RPC R134a RECUPERATION</a:t>
            </a:r>
            <a:br>
              <a:rPr lang="en-US" sz="3800" dirty="0"/>
            </a:br>
            <a:r>
              <a:rPr lang="en-US" sz="3800" dirty="0"/>
              <a:t>Software</a:t>
            </a:r>
            <a:endParaRPr lang="it-IT" sz="3800" dirty="0"/>
          </a:p>
        </p:txBody>
      </p:sp>
      <p:sp>
        <p:nvSpPr>
          <p:cNvPr id="4" name="Segnaposto piè di pagina 3">
            <a:extLst>
              <a:ext uri="{FF2B5EF4-FFF2-40B4-BE49-F238E27FC236}">
                <a16:creationId xmlns:a16="http://schemas.microsoft.com/office/drawing/2014/main" id="{9CA396E7-FA9F-7ADB-25AE-75C7F8DCE5FE}"/>
              </a:ext>
            </a:extLst>
          </p:cNvPr>
          <p:cNvSpPr>
            <a:spLocks noGrp="1"/>
          </p:cNvSpPr>
          <p:nvPr>
            <p:ph type="ftr" sz="quarter" idx="11"/>
          </p:nvPr>
        </p:nvSpPr>
        <p:spPr/>
        <p:txBody>
          <a:bodyPr/>
          <a:lstStyle/>
          <a:p>
            <a:r>
              <a:rPr lang="en-US"/>
              <a:t>M. C. Arena on behalf of Gas Team</a:t>
            </a:r>
            <a:endParaRPr lang="en-US" dirty="0"/>
          </a:p>
        </p:txBody>
      </p:sp>
      <p:sp>
        <p:nvSpPr>
          <p:cNvPr id="5" name="Segnaposto numero diapositiva 4">
            <a:extLst>
              <a:ext uri="{FF2B5EF4-FFF2-40B4-BE49-F238E27FC236}">
                <a16:creationId xmlns:a16="http://schemas.microsoft.com/office/drawing/2014/main" id="{142FC6C2-845C-1EAB-F3EB-EE27D1625661}"/>
              </a:ext>
            </a:extLst>
          </p:cNvPr>
          <p:cNvSpPr>
            <a:spLocks noGrp="1"/>
          </p:cNvSpPr>
          <p:nvPr>
            <p:ph type="sldNum" sz="quarter" idx="12"/>
          </p:nvPr>
        </p:nvSpPr>
        <p:spPr/>
        <p:txBody>
          <a:bodyPr/>
          <a:lstStyle/>
          <a:p>
            <a:fld id="{27CE633F-9882-4A5C-83A2-1109D0C73261}" type="slidenum">
              <a:rPr lang="en-US" smtClean="0"/>
              <a:t>18</a:t>
            </a:fld>
            <a:endParaRPr lang="en-US" dirty="0"/>
          </a:p>
        </p:txBody>
      </p:sp>
      <p:pic>
        <p:nvPicPr>
          <p:cNvPr id="7" name="Picture 2">
            <a:extLst>
              <a:ext uri="{FF2B5EF4-FFF2-40B4-BE49-F238E27FC236}">
                <a16:creationId xmlns:a16="http://schemas.microsoft.com/office/drawing/2014/main" id="{8CAAD33B-A345-D9C0-3BAA-8D3F7BF493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11" name="Rettangolo 10">
            <a:extLst>
              <a:ext uri="{FF2B5EF4-FFF2-40B4-BE49-F238E27FC236}">
                <a16:creationId xmlns:a16="http://schemas.microsoft.com/office/drawing/2014/main" id="{39F56BC9-AA5B-0C28-32C3-3006662EA4B0}"/>
              </a:ext>
            </a:extLst>
          </p:cNvPr>
          <p:cNvSpPr/>
          <p:nvPr/>
        </p:nvSpPr>
        <p:spPr>
          <a:xfrm>
            <a:off x="6548720" y="4444409"/>
            <a:ext cx="2839829" cy="95985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2417200C-DFE0-130E-7068-AC9B3FFF102A}"/>
              </a:ext>
            </a:extLst>
          </p:cNvPr>
          <p:cNvSpPr txBox="1"/>
          <p:nvPr/>
        </p:nvSpPr>
        <p:spPr>
          <a:xfrm>
            <a:off x="9388549" y="4939950"/>
            <a:ext cx="2647507" cy="646331"/>
          </a:xfrm>
          <a:prstGeom prst="rect">
            <a:avLst/>
          </a:prstGeom>
          <a:noFill/>
        </p:spPr>
        <p:txBody>
          <a:bodyPr wrap="square" rtlCol="0">
            <a:spAutoFit/>
          </a:bodyPr>
          <a:lstStyle/>
          <a:p>
            <a:r>
              <a:rPr lang="it-IT" dirty="0" err="1">
                <a:solidFill>
                  <a:srgbClr val="FF0000"/>
                </a:solidFill>
              </a:rPr>
              <a:t>Dedicated</a:t>
            </a:r>
            <a:r>
              <a:rPr lang="it-IT" dirty="0">
                <a:solidFill>
                  <a:srgbClr val="FF0000"/>
                </a:solidFill>
              </a:rPr>
              <a:t> mixer line for R134a </a:t>
            </a:r>
            <a:r>
              <a:rPr lang="it-IT" dirty="0" err="1">
                <a:solidFill>
                  <a:srgbClr val="FF0000"/>
                </a:solidFill>
              </a:rPr>
              <a:t>recuperated</a:t>
            </a:r>
            <a:endParaRPr lang="it-IT" dirty="0">
              <a:solidFill>
                <a:srgbClr val="FF0000"/>
              </a:solidFill>
            </a:endParaRPr>
          </a:p>
        </p:txBody>
      </p:sp>
      <p:pic>
        <p:nvPicPr>
          <p:cNvPr id="6" name="Immagine 5">
            <a:extLst>
              <a:ext uri="{FF2B5EF4-FFF2-40B4-BE49-F238E27FC236}">
                <a16:creationId xmlns:a16="http://schemas.microsoft.com/office/drawing/2014/main" id="{ABE2037E-FAF2-DDD0-144C-3C92728CAC31}"/>
              </a:ext>
            </a:extLst>
          </p:cNvPr>
          <p:cNvPicPr>
            <a:picLocks noChangeAspect="1"/>
          </p:cNvPicPr>
          <p:nvPr/>
        </p:nvPicPr>
        <p:blipFill>
          <a:blip r:embed="rId4"/>
          <a:stretch>
            <a:fillRect/>
          </a:stretch>
        </p:blipFill>
        <p:spPr>
          <a:xfrm>
            <a:off x="838200" y="2192149"/>
            <a:ext cx="5576400" cy="3394132"/>
          </a:xfrm>
          <a:prstGeom prst="rect">
            <a:avLst/>
          </a:prstGeom>
        </p:spPr>
      </p:pic>
    </p:spTree>
    <p:extLst>
      <p:ext uri="{BB962C8B-B14F-4D97-AF65-F5344CB8AC3E}">
        <p14:creationId xmlns:p14="http://schemas.microsoft.com/office/powerpoint/2010/main" val="80127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331D47-F010-6C07-2019-FD1FEE4DB4B3}"/>
              </a:ext>
            </a:extLst>
          </p:cNvPr>
          <p:cNvSpPr>
            <a:spLocks noGrp="1"/>
          </p:cNvSpPr>
          <p:nvPr>
            <p:ph type="title"/>
          </p:nvPr>
        </p:nvSpPr>
        <p:spPr/>
        <p:txBody>
          <a:bodyPr>
            <a:normAutofit/>
          </a:bodyPr>
          <a:lstStyle/>
          <a:p>
            <a:r>
              <a:rPr lang="pt-BR" sz="3800" dirty="0"/>
              <a:t>RPC R134a RECUPERATION</a:t>
            </a:r>
            <a:br>
              <a:rPr lang="pt-BR" sz="3800" dirty="0"/>
            </a:br>
            <a:r>
              <a:rPr lang="pt-BR" sz="3800" dirty="0"/>
              <a:t>Recuperated R134a Quality</a:t>
            </a:r>
            <a:endParaRPr lang="it-IT" sz="3800" dirty="0"/>
          </a:p>
        </p:txBody>
      </p:sp>
      <p:sp>
        <p:nvSpPr>
          <p:cNvPr id="4" name="Segnaposto piè di pagina 3">
            <a:extLst>
              <a:ext uri="{FF2B5EF4-FFF2-40B4-BE49-F238E27FC236}">
                <a16:creationId xmlns:a16="http://schemas.microsoft.com/office/drawing/2014/main" id="{003264CD-7D32-F2F5-E1F8-5D9CEA9179C9}"/>
              </a:ext>
            </a:extLst>
          </p:cNvPr>
          <p:cNvSpPr>
            <a:spLocks noGrp="1"/>
          </p:cNvSpPr>
          <p:nvPr>
            <p:ph type="ftr" sz="quarter" idx="11"/>
          </p:nvPr>
        </p:nvSpPr>
        <p:spPr/>
        <p:txBody>
          <a:bodyPr/>
          <a:lstStyle/>
          <a:p>
            <a:r>
              <a:rPr lang="en-US" dirty="0"/>
              <a:t>EP-DT seminar, 28-02-2024</a:t>
            </a:r>
          </a:p>
        </p:txBody>
      </p:sp>
      <p:sp>
        <p:nvSpPr>
          <p:cNvPr id="5" name="Segnaposto numero diapositiva 4">
            <a:extLst>
              <a:ext uri="{FF2B5EF4-FFF2-40B4-BE49-F238E27FC236}">
                <a16:creationId xmlns:a16="http://schemas.microsoft.com/office/drawing/2014/main" id="{36E090D3-D4F4-A3F5-4613-4537BE4FE516}"/>
              </a:ext>
            </a:extLst>
          </p:cNvPr>
          <p:cNvSpPr>
            <a:spLocks noGrp="1"/>
          </p:cNvSpPr>
          <p:nvPr>
            <p:ph type="sldNum" sz="quarter" idx="12"/>
          </p:nvPr>
        </p:nvSpPr>
        <p:spPr/>
        <p:txBody>
          <a:bodyPr/>
          <a:lstStyle/>
          <a:p>
            <a:fld id="{27CE633F-9882-4A5C-83A2-1109D0C73261}" type="slidenum">
              <a:rPr lang="en-US" smtClean="0"/>
              <a:t>19</a:t>
            </a:fld>
            <a:endParaRPr lang="en-US" dirty="0"/>
          </a:p>
        </p:txBody>
      </p:sp>
      <p:sp>
        <p:nvSpPr>
          <p:cNvPr id="20" name="CasellaDiTesto 19">
            <a:extLst>
              <a:ext uri="{FF2B5EF4-FFF2-40B4-BE49-F238E27FC236}">
                <a16:creationId xmlns:a16="http://schemas.microsoft.com/office/drawing/2014/main" id="{BBCB4680-8943-0F7E-1184-FC406DCCD305}"/>
              </a:ext>
            </a:extLst>
          </p:cNvPr>
          <p:cNvSpPr txBox="1"/>
          <p:nvPr/>
        </p:nvSpPr>
        <p:spPr>
          <a:xfrm>
            <a:off x="5252356" y="1690688"/>
            <a:ext cx="2747868" cy="3139321"/>
          </a:xfrm>
          <a:prstGeom prst="rect">
            <a:avLst/>
          </a:prstGeom>
          <a:noFill/>
        </p:spPr>
        <p:txBody>
          <a:bodyPr wrap="square" rtlCol="0">
            <a:spAutoFit/>
          </a:bodyPr>
          <a:lstStyle/>
          <a:p>
            <a:pPr algn="ctr"/>
            <a:r>
              <a:rPr lang="it-IT" dirty="0">
                <a:solidFill>
                  <a:srgbClr val="FF0000"/>
                </a:solidFill>
                <a:effectLst>
                  <a:outerShdw blurRad="38100" dist="38100" dir="2700000" algn="tl">
                    <a:srgbClr val="000000">
                      <a:alpha val="43137"/>
                    </a:srgbClr>
                  </a:outerShdw>
                </a:effectLst>
              </a:rPr>
              <a:t>More than 70 tests were performed to find the best parameters for the plant</a:t>
            </a:r>
          </a:p>
          <a:p>
            <a:pPr algn="ctr"/>
            <a:endParaRPr lang="it-IT" dirty="0">
              <a:solidFill>
                <a:srgbClr val="FF0000"/>
              </a:solidFill>
              <a:effectLst>
                <a:outerShdw blurRad="38100" dist="38100" dir="2700000" algn="tl">
                  <a:srgbClr val="000000">
                    <a:alpha val="43137"/>
                  </a:srgbClr>
                </a:outerShdw>
              </a:effectLst>
            </a:endParaRPr>
          </a:p>
          <a:p>
            <a:pPr algn="ctr"/>
            <a:r>
              <a:rPr lang="it-IT" dirty="0">
                <a:solidFill>
                  <a:srgbClr val="FF0000"/>
                </a:solidFill>
                <a:effectLst>
                  <a:outerShdw blurRad="38100" dist="38100" dir="2700000" algn="tl">
                    <a:srgbClr val="000000">
                      <a:alpha val="43137"/>
                    </a:srgbClr>
                  </a:outerShdw>
                </a:effectLst>
              </a:rPr>
              <a:t>Now new tests required to obtain the same conditions with new chiller</a:t>
            </a:r>
          </a:p>
          <a:p>
            <a:pPr algn="ctr"/>
            <a:endParaRPr lang="it-IT" dirty="0">
              <a:solidFill>
                <a:srgbClr val="FF0000"/>
              </a:solidFill>
              <a:effectLst>
                <a:outerShdw blurRad="38100" dist="38100" dir="2700000" algn="tl">
                  <a:srgbClr val="000000">
                    <a:alpha val="43137"/>
                  </a:srgbClr>
                </a:outerShdw>
              </a:effectLst>
            </a:endParaRPr>
          </a:p>
          <a:p>
            <a:pPr algn="ctr"/>
            <a:endParaRPr lang="it-IT" dirty="0">
              <a:solidFill>
                <a:srgbClr val="FF0000"/>
              </a:solidFill>
              <a:effectLst>
                <a:outerShdw blurRad="38100" dist="38100" dir="2700000" algn="tl">
                  <a:srgbClr val="000000">
                    <a:alpha val="43137"/>
                  </a:srgbClr>
                </a:outerShdw>
              </a:effectLst>
            </a:endParaRPr>
          </a:p>
        </p:txBody>
      </p:sp>
      <p:sp>
        <p:nvSpPr>
          <p:cNvPr id="3" name="CasellaDiTesto 2">
            <a:extLst>
              <a:ext uri="{FF2B5EF4-FFF2-40B4-BE49-F238E27FC236}">
                <a16:creationId xmlns:a16="http://schemas.microsoft.com/office/drawing/2014/main" id="{9D497EC3-89EE-2BAF-5765-D5651DD4120F}"/>
              </a:ext>
            </a:extLst>
          </p:cNvPr>
          <p:cNvSpPr txBox="1"/>
          <p:nvPr/>
        </p:nvSpPr>
        <p:spPr>
          <a:xfrm>
            <a:off x="5313352" y="5121959"/>
            <a:ext cx="6325892" cy="646331"/>
          </a:xfrm>
          <a:prstGeom prst="rect">
            <a:avLst/>
          </a:prstGeom>
          <a:noFill/>
        </p:spPr>
        <p:txBody>
          <a:bodyPr wrap="square" rtlCol="0">
            <a:spAutoFit/>
          </a:bodyPr>
          <a:lstStyle/>
          <a:p>
            <a:r>
              <a:rPr lang="it-IT" dirty="0"/>
              <a:t>Now we are injecting 15% of recuperated R134a in the RPC gas mixture </a:t>
            </a:r>
            <a:r>
              <a:rPr lang="it-IT" dirty="0">
                <a:sym typeface="Wingdings" panose="05000000000000000000" pitchFamily="2" charset="2"/>
              </a:rPr>
              <a:t> </a:t>
            </a:r>
            <a:r>
              <a:rPr lang="it-IT" b="1" dirty="0">
                <a:sym typeface="Wingdings" panose="05000000000000000000" pitchFamily="2" charset="2"/>
              </a:rPr>
              <a:t>4</a:t>
            </a:r>
            <a:r>
              <a:rPr lang="it-IT" b="1" dirty="0"/>
              <a:t>0 ppm iC</a:t>
            </a:r>
            <a:r>
              <a:rPr lang="it-IT" b="1" baseline="-25000" dirty="0"/>
              <a:t>4</a:t>
            </a:r>
            <a:r>
              <a:rPr lang="it-IT" b="1" dirty="0"/>
              <a:t>H</a:t>
            </a:r>
            <a:r>
              <a:rPr lang="it-IT" b="1" baseline="-25000" dirty="0"/>
              <a:t>10</a:t>
            </a:r>
          </a:p>
        </p:txBody>
      </p:sp>
      <p:pic>
        <p:nvPicPr>
          <p:cNvPr id="6" name="Picture 2">
            <a:extLst>
              <a:ext uri="{FF2B5EF4-FFF2-40B4-BE49-F238E27FC236}">
                <a16:creationId xmlns:a16="http://schemas.microsoft.com/office/drawing/2014/main" id="{8FB96082-D796-7EFA-57AB-68194D48E2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F3909F58-0B7B-9678-E8C2-71FA0C81BE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0662" y="4130340"/>
            <a:ext cx="3361318" cy="228471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6F9BA3F4-6A93-84D0-AE7B-0F145473B4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8191" y="1767182"/>
            <a:ext cx="3303789" cy="228471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8A01CBD9-7B2D-0E05-A8E5-5E78BACBCFF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76298" y="1681608"/>
            <a:ext cx="3303789" cy="2245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2999415"/>
      </p:ext>
    </p:extLst>
  </p:cSld>
  <p:clrMapOvr>
    <a:masterClrMapping/>
  </p:clrMapOvr>
  <p:extLst>
    <p:ext uri="{6950BFC3-D8DA-4A85-94F7-54DA5524770B}">
      <p188:commentRel xmlns:p188="http://schemas.microsoft.com/office/powerpoint/2018/8/main" r:id="rId2"/>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4D054D-0D52-CF69-2DFE-F7EBE878A0C1}"/>
              </a:ext>
            </a:extLst>
          </p:cNvPr>
          <p:cNvSpPr>
            <a:spLocks noGrp="1"/>
          </p:cNvSpPr>
          <p:nvPr>
            <p:ph type="title"/>
          </p:nvPr>
        </p:nvSpPr>
        <p:spPr/>
        <p:txBody>
          <a:bodyPr/>
          <a:lstStyle/>
          <a:p>
            <a:r>
              <a:rPr lang="en-GB" dirty="0"/>
              <a:t>Overview</a:t>
            </a:r>
            <a:r>
              <a:rPr lang="it-IT" dirty="0"/>
              <a:t> - CMS Gas Recuperation</a:t>
            </a:r>
          </a:p>
        </p:txBody>
      </p:sp>
      <p:sp>
        <p:nvSpPr>
          <p:cNvPr id="3" name="Segnaposto contenuto 2">
            <a:extLst>
              <a:ext uri="{FF2B5EF4-FFF2-40B4-BE49-F238E27FC236}">
                <a16:creationId xmlns:a16="http://schemas.microsoft.com/office/drawing/2014/main" id="{A3E32360-D725-927B-A519-AD09CF119721}"/>
              </a:ext>
            </a:extLst>
          </p:cNvPr>
          <p:cNvSpPr>
            <a:spLocks noGrp="1"/>
          </p:cNvSpPr>
          <p:nvPr>
            <p:ph idx="1"/>
          </p:nvPr>
        </p:nvSpPr>
        <p:spPr/>
        <p:txBody>
          <a:bodyPr/>
          <a:lstStyle/>
          <a:p>
            <a:r>
              <a:rPr lang="it-IT" dirty="0">
                <a:latin typeface="+mj-lt"/>
              </a:rPr>
              <a:t>CMS CSC CF</a:t>
            </a:r>
            <a:r>
              <a:rPr lang="it-IT" baseline="-25000" dirty="0">
                <a:latin typeface="+mj-lt"/>
              </a:rPr>
              <a:t>4</a:t>
            </a:r>
            <a:r>
              <a:rPr lang="it-IT" dirty="0">
                <a:latin typeface="+mj-lt"/>
              </a:rPr>
              <a:t> Recovery System </a:t>
            </a:r>
            <a:r>
              <a:rPr lang="it-IT" dirty="0">
                <a:latin typeface="+mj-lt"/>
                <a:sym typeface="Wingdings" panose="05000000000000000000" pitchFamily="2" charset="2"/>
              </a:rPr>
              <a:t></a:t>
            </a:r>
            <a:br>
              <a:rPr lang="it-IT" dirty="0">
                <a:latin typeface="+mj-lt"/>
                <a:sym typeface="Wingdings" panose="05000000000000000000" pitchFamily="2" charset="2"/>
              </a:rPr>
            </a:br>
            <a:r>
              <a:rPr lang="en-US" sz="2400" b="0" i="0" u="none" strike="noStrike" dirty="0">
                <a:solidFill>
                  <a:srgbClr val="000000"/>
                </a:solidFill>
                <a:effectLst/>
                <a:latin typeface="+mj-lt"/>
              </a:rPr>
              <a:t>recuperate CSC exhaust mixture (Ar/CO</a:t>
            </a:r>
            <a:r>
              <a:rPr lang="en-US" sz="2400" b="0" i="0" u="none" strike="noStrike" baseline="-25000" dirty="0">
                <a:solidFill>
                  <a:srgbClr val="000000"/>
                </a:solidFill>
                <a:effectLst/>
                <a:latin typeface="+mj-lt"/>
              </a:rPr>
              <a:t>2</a:t>
            </a:r>
            <a:r>
              <a:rPr lang="en-US" sz="2400" b="0" i="0" u="none" strike="noStrike" dirty="0">
                <a:solidFill>
                  <a:srgbClr val="000000"/>
                </a:solidFill>
                <a:effectLst/>
                <a:latin typeface="+mj-lt"/>
              </a:rPr>
              <a:t>/CF</a:t>
            </a:r>
            <a:r>
              <a:rPr lang="en-US" sz="2400" b="0" i="0" u="none" strike="noStrike" baseline="-25000" dirty="0">
                <a:solidFill>
                  <a:srgbClr val="000000"/>
                </a:solidFill>
                <a:effectLst/>
                <a:latin typeface="+mj-lt"/>
              </a:rPr>
              <a:t>4</a:t>
            </a:r>
            <a:r>
              <a:rPr lang="en-US" sz="2400" b="0" i="0" u="none" strike="noStrike" dirty="0">
                <a:solidFill>
                  <a:srgbClr val="000000"/>
                </a:solidFill>
                <a:effectLst/>
                <a:latin typeface="+mj-lt"/>
              </a:rPr>
              <a:t>) and separate good quality CF</a:t>
            </a:r>
            <a:r>
              <a:rPr lang="en-US" sz="2400" b="0" i="0" u="none" strike="noStrike" baseline="-25000" dirty="0">
                <a:solidFill>
                  <a:srgbClr val="000000"/>
                </a:solidFill>
                <a:effectLst/>
                <a:latin typeface="+mj-lt"/>
              </a:rPr>
              <a:t>4</a:t>
            </a:r>
          </a:p>
          <a:p>
            <a:endParaRPr kumimoji="0" lang="en-US" sz="2400" kern="1200" cap="none" spc="0" normalizeH="0" baseline="-25000" noProof="0" dirty="0">
              <a:ln>
                <a:noFill/>
              </a:ln>
              <a:solidFill>
                <a:srgbClr val="000000"/>
              </a:solidFill>
              <a:uLnTx/>
              <a:uFillTx/>
              <a:latin typeface="+mj-lt"/>
              <a:ea typeface="+mn-ea"/>
              <a:cs typeface="+mn-cs"/>
              <a:sym typeface="Wingdings" panose="05000000000000000000" pitchFamily="2" charset="2"/>
            </a:endParaRPr>
          </a:p>
          <a:p>
            <a:r>
              <a:rPr lang="it-IT" dirty="0">
                <a:latin typeface="+mj-lt"/>
              </a:rPr>
              <a:t>CMS RPC R134a Recovery System </a:t>
            </a:r>
            <a:r>
              <a:rPr lang="it-IT" dirty="0">
                <a:latin typeface="+mj-lt"/>
                <a:sym typeface="Wingdings" panose="05000000000000000000" pitchFamily="2" charset="2"/>
              </a:rPr>
              <a:t></a:t>
            </a:r>
            <a:br>
              <a:rPr lang="it-IT" dirty="0">
                <a:latin typeface="+mj-lt"/>
                <a:sym typeface="Wingdings" panose="05000000000000000000" pitchFamily="2" charset="2"/>
              </a:rPr>
            </a:br>
            <a:r>
              <a:rPr lang="en-US" sz="2400" b="0" i="0" u="none" strike="noStrike" dirty="0">
                <a:solidFill>
                  <a:srgbClr val="000000"/>
                </a:solidFill>
                <a:effectLst/>
                <a:latin typeface="+mj-lt"/>
              </a:rPr>
              <a:t>recuperate RPC exhaust mixture (R134a/iC</a:t>
            </a:r>
            <a:r>
              <a:rPr lang="en-US" sz="2400" b="0" i="0" u="none" strike="noStrike" baseline="-25000" dirty="0">
                <a:solidFill>
                  <a:srgbClr val="000000"/>
                </a:solidFill>
                <a:effectLst/>
                <a:latin typeface="+mj-lt"/>
              </a:rPr>
              <a:t>4</a:t>
            </a:r>
            <a:r>
              <a:rPr lang="en-US" sz="2400" b="0" i="0" u="none" strike="noStrike" dirty="0">
                <a:solidFill>
                  <a:srgbClr val="000000"/>
                </a:solidFill>
                <a:effectLst/>
                <a:latin typeface="+mj-lt"/>
              </a:rPr>
              <a:t>H</a:t>
            </a:r>
            <a:r>
              <a:rPr lang="en-US" sz="2400" b="0" i="0" u="none" strike="noStrike" baseline="-25000" dirty="0">
                <a:solidFill>
                  <a:srgbClr val="000000"/>
                </a:solidFill>
                <a:effectLst/>
                <a:latin typeface="+mj-lt"/>
              </a:rPr>
              <a:t>10</a:t>
            </a:r>
            <a:r>
              <a:rPr lang="en-US" sz="2400" b="0" i="0" u="none" strike="noStrike" dirty="0">
                <a:solidFill>
                  <a:srgbClr val="000000"/>
                </a:solidFill>
                <a:effectLst/>
                <a:latin typeface="+mj-lt"/>
              </a:rPr>
              <a:t>/SF</a:t>
            </a:r>
            <a:r>
              <a:rPr lang="en-US" sz="2400" b="0" i="0" u="none" strike="noStrike" baseline="-25000" dirty="0">
                <a:solidFill>
                  <a:srgbClr val="000000"/>
                </a:solidFill>
                <a:effectLst/>
                <a:latin typeface="+mj-lt"/>
              </a:rPr>
              <a:t>6</a:t>
            </a:r>
            <a:r>
              <a:rPr lang="en-US" sz="2400" b="0" i="0" u="none" strike="noStrike" dirty="0">
                <a:solidFill>
                  <a:srgbClr val="000000"/>
                </a:solidFill>
                <a:effectLst/>
                <a:latin typeface="+mj-lt"/>
              </a:rPr>
              <a:t>) and separate good quality R134a</a:t>
            </a:r>
          </a:p>
          <a:p>
            <a:endParaRPr lang="en-US" sz="2400" dirty="0">
              <a:solidFill>
                <a:srgbClr val="000000"/>
              </a:solidFill>
              <a:latin typeface="+mj-lt"/>
            </a:endParaRPr>
          </a:p>
          <a:p>
            <a:r>
              <a:rPr lang="en-US" sz="2400" b="0" i="0" u="none" strike="noStrike" dirty="0">
                <a:solidFill>
                  <a:srgbClr val="000000"/>
                </a:solidFill>
                <a:effectLst/>
                <a:latin typeface="+mj-lt"/>
              </a:rPr>
              <a:t>Storage system for both plants to inject the recovered gas in variable proportion into the mixer along with the fresh gas</a:t>
            </a:r>
            <a:endParaRPr lang="en-US" b="0" i="0" u="none" strike="noStrike" dirty="0">
              <a:solidFill>
                <a:srgbClr val="000000"/>
              </a:solidFill>
              <a:effectLst/>
              <a:latin typeface="+mj-lt"/>
            </a:endParaRPr>
          </a:p>
          <a:p>
            <a:endParaRPr lang="en-US" sz="2400" b="0" i="0" u="none" strike="noStrike" baseline="-25000" dirty="0">
              <a:solidFill>
                <a:srgbClr val="000000"/>
              </a:solidFill>
              <a:effectLst/>
              <a:latin typeface="+mj-lt"/>
            </a:endParaRPr>
          </a:p>
          <a:p>
            <a:endParaRPr kumimoji="0" lang="it-IT" b="0" i="0" u="none" strike="noStrike" kern="1200" cap="none" spc="0" normalizeH="0" baseline="0" noProof="0" dirty="0">
              <a:ln>
                <a:noFill/>
              </a:ln>
              <a:solidFill>
                <a:prstClr val="black"/>
              </a:solidFill>
              <a:effectLst/>
              <a:uLnTx/>
              <a:uFillTx/>
              <a:latin typeface="+mj-lt"/>
              <a:ea typeface="+mn-ea"/>
              <a:cs typeface="+mn-cs"/>
              <a:sym typeface="Wingdings" panose="05000000000000000000" pitchFamily="2" charset="2"/>
            </a:endParaRPr>
          </a:p>
          <a:p>
            <a:pPr marL="0" indent="0">
              <a:buNone/>
            </a:pPr>
            <a:endParaRPr lang="it-IT" sz="1800" b="0" i="0" u="none" strike="noStrike" baseline="-25000" dirty="0">
              <a:solidFill>
                <a:srgbClr val="000000"/>
              </a:solidFill>
              <a:effectLst/>
              <a:latin typeface="+mj-lt"/>
            </a:endParaRPr>
          </a:p>
          <a:p>
            <a:endParaRPr lang="en-US" sz="1800" b="0" i="0" u="none" strike="noStrike" baseline="-25000" dirty="0">
              <a:solidFill>
                <a:srgbClr val="000000"/>
              </a:solidFill>
              <a:effectLst/>
              <a:latin typeface="+mj-lt"/>
            </a:endParaRPr>
          </a:p>
        </p:txBody>
      </p:sp>
      <p:sp>
        <p:nvSpPr>
          <p:cNvPr id="4" name="Segnaposto piè di pagina 3">
            <a:extLst>
              <a:ext uri="{FF2B5EF4-FFF2-40B4-BE49-F238E27FC236}">
                <a16:creationId xmlns:a16="http://schemas.microsoft.com/office/drawing/2014/main" id="{D3734582-F8FC-0047-A640-591FD49C4AAA}"/>
              </a:ext>
            </a:extLst>
          </p:cNvPr>
          <p:cNvSpPr>
            <a:spLocks noGrp="1"/>
          </p:cNvSpPr>
          <p:nvPr>
            <p:ph type="ftr" sz="quarter" idx="11"/>
          </p:nvPr>
        </p:nvSpPr>
        <p:spPr/>
        <p:txBody>
          <a:bodyPr/>
          <a:lstStyle/>
          <a:p>
            <a:r>
              <a:rPr lang="en-US"/>
              <a:t>M. C. Arena on behalf of Gas Team</a:t>
            </a:r>
          </a:p>
        </p:txBody>
      </p:sp>
      <p:sp>
        <p:nvSpPr>
          <p:cNvPr id="5" name="Segnaposto numero diapositiva 4">
            <a:extLst>
              <a:ext uri="{FF2B5EF4-FFF2-40B4-BE49-F238E27FC236}">
                <a16:creationId xmlns:a16="http://schemas.microsoft.com/office/drawing/2014/main" id="{1E4EE23F-152D-59E2-E329-0759AF7BB385}"/>
              </a:ext>
            </a:extLst>
          </p:cNvPr>
          <p:cNvSpPr>
            <a:spLocks noGrp="1"/>
          </p:cNvSpPr>
          <p:nvPr>
            <p:ph type="sldNum" sz="quarter" idx="12"/>
          </p:nvPr>
        </p:nvSpPr>
        <p:spPr/>
        <p:txBody>
          <a:bodyPr/>
          <a:lstStyle/>
          <a:p>
            <a:fld id="{27CE633F-9882-4A5C-83A2-1109D0C73261}" type="slidenum">
              <a:rPr lang="en-US" smtClean="0"/>
              <a:t>2</a:t>
            </a:fld>
            <a:endParaRPr lang="en-US"/>
          </a:p>
        </p:txBody>
      </p:sp>
      <p:pic>
        <p:nvPicPr>
          <p:cNvPr id="6" name="Picture 2">
            <a:extLst>
              <a:ext uri="{FF2B5EF4-FFF2-40B4-BE49-F238E27FC236}">
                <a16:creationId xmlns:a16="http://schemas.microsoft.com/office/drawing/2014/main" id="{97F2A956-FF52-7C24-7BDB-E94F8F3065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7049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021F6D-F125-63BC-165F-EC04EC6A36EF}"/>
              </a:ext>
            </a:extLst>
          </p:cNvPr>
          <p:cNvSpPr>
            <a:spLocks noGrp="1"/>
          </p:cNvSpPr>
          <p:nvPr>
            <p:ph type="title"/>
          </p:nvPr>
        </p:nvSpPr>
        <p:spPr/>
        <p:txBody>
          <a:bodyPr>
            <a:normAutofit/>
          </a:bodyPr>
          <a:lstStyle/>
          <a:p>
            <a:r>
              <a:rPr lang="en-US" sz="3800" dirty="0"/>
              <a:t>RPC R134a RECUPERATION</a:t>
            </a:r>
            <a:br>
              <a:rPr lang="en-US" sz="3800" dirty="0"/>
            </a:br>
            <a:r>
              <a:rPr lang="en-US" sz="3800" dirty="0"/>
              <a:t>Status &amp; Plans </a:t>
            </a:r>
            <a:endParaRPr lang="it-IT" sz="3800" dirty="0"/>
          </a:p>
        </p:txBody>
      </p:sp>
      <p:sp>
        <p:nvSpPr>
          <p:cNvPr id="3" name="Segnaposto contenuto 2">
            <a:extLst>
              <a:ext uri="{FF2B5EF4-FFF2-40B4-BE49-F238E27FC236}">
                <a16:creationId xmlns:a16="http://schemas.microsoft.com/office/drawing/2014/main" id="{6A9C5D5F-CDC7-5DCB-BF55-44299E039524}"/>
              </a:ext>
            </a:extLst>
          </p:cNvPr>
          <p:cNvSpPr>
            <a:spLocks noGrp="1"/>
          </p:cNvSpPr>
          <p:nvPr>
            <p:ph idx="1"/>
          </p:nvPr>
        </p:nvSpPr>
        <p:spPr>
          <a:xfrm>
            <a:off x="838200" y="1825625"/>
            <a:ext cx="10515600" cy="4606172"/>
          </a:xfrm>
        </p:spPr>
        <p:txBody>
          <a:bodyPr>
            <a:normAutofit/>
          </a:bodyPr>
          <a:lstStyle/>
          <a:p>
            <a:r>
              <a:rPr lang="it-IT" sz="2600" b="1" dirty="0"/>
              <a:t>DONE </a:t>
            </a:r>
            <a:r>
              <a:rPr lang="it-IT" sz="2600" b="1" dirty="0">
                <a:sym typeface="Wingdings" panose="05000000000000000000" pitchFamily="2" charset="2"/>
              </a:rPr>
              <a:t></a:t>
            </a:r>
            <a:endParaRPr lang="it-IT" sz="2600" b="1" dirty="0"/>
          </a:p>
          <a:p>
            <a:r>
              <a:rPr lang="it-IT" sz="2600" dirty="0"/>
              <a:t>New cooling unit Huber installed </a:t>
            </a:r>
          </a:p>
          <a:p>
            <a:r>
              <a:rPr lang="it-IT" sz="2600" dirty="0"/>
              <a:t>Recuperation system works with an input flow up to 500 l/h</a:t>
            </a:r>
          </a:p>
          <a:p>
            <a:r>
              <a:rPr lang="it-IT" sz="2600" b="1" dirty="0"/>
              <a:t>NEXT</a:t>
            </a:r>
            <a:r>
              <a:rPr lang="it-IT" sz="2600" b="1" dirty="0">
                <a:sym typeface="Wingdings" panose="05000000000000000000" pitchFamily="2" charset="2"/>
              </a:rPr>
              <a:t></a:t>
            </a:r>
          </a:p>
          <a:p>
            <a:r>
              <a:rPr lang="it-IT" sz="2600" dirty="0"/>
              <a:t>Tests ongoing to find the best temperature with the new chiller</a:t>
            </a:r>
            <a:endParaRPr lang="it-IT" sz="2600" b="1" dirty="0">
              <a:sym typeface="Wingdings" panose="05000000000000000000" pitchFamily="2" charset="2"/>
            </a:endParaRPr>
          </a:p>
          <a:p>
            <a:r>
              <a:rPr lang="it-IT" sz="2600" dirty="0"/>
              <a:t>Evaluation of parallel vs series cooling on the next plant</a:t>
            </a:r>
          </a:p>
          <a:p>
            <a:r>
              <a:rPr lang="it-IT" sz="2600" dirty="0"/>
              <a:t> Buy </a:t>
            </a:r>
            <a:r>
              <a:rPr lang="it-IT" sz="2600" dirty="0" err="1"/>
              <a:t>spare</a:t>
            </a:r>
            <a:r>
              <a:rPr lang="it-IT" sz="2600" dirty="0"/>
              <a:t> </a:t>
            </a:r>
            <a:r>
              <a:rPr lang="it-IT" sz="2600" dirty="0" err="1"/>
              <a:t>chiller</a:t>
            </a:r>
            <a:endParaRPr lang="it-IT" sz="2600" dirty="0"/>
          </a:p>
        </p:txBody>
      </p:sp>
      <p:sp>
        <p:nvSpPr>
          <p:cNvPr id="4" name="Segnaposto piè di pagina 3">
            <a:extLst>
              <a:ext uri="{FF2B5EF4-FFF2-40B4-BE49-F238E27FC236}">
                <a16:creationId xmlns:a16="http://schemas.microsoft.com/office/drawing/2014/main" id="{E52FD186-74E4-01CA-713E-E29BC6AA7CC0}"/>
              </a:ext>
            </a:extLst>
          </p:cNvPr>
          <p:cNvSpPr>
            <a:spLocks noGrp="1"/>
          </p:cNvSpPr>
          <p:nvPr>
            <p:ph type="ftr" sz="quarter" idx="11"/>
          </p:nvPr>
        </p:nvSpPr>
        <p:spPr/>
        <p:txBody>
          <a:bodyPr/>
          <a:lstStyle/>
          <a:p>
            <a:r>
              <a:rPr lang="en-US"/>
              <a:t>M. C. Arena on behalf of Gas Team</a:t>
            </a:r>
            <a:endParaRPr lang="en-US" dirty="0"/>
          </a:p>
        </p:txBody>
      </p:sp>
      <p:sp>
        <p:nvSpPr>
          <p:cNvPr id="5" name="Segnaposto numero diapositiva 4">
            <a:extLst>
              <a:ext uri="{FF2B5EF4-FFF2-40B4-BE49-F238E27FC236}">
                <a16:creationId xmlns:a16="http://schemas.microsoft.com/office/drawing/2014/main" id="{95284BAA-9FEB-D12F-CBB7-16102C9DD67C}"/>
              </a:ext>
            </a:extLst>
          </p:cNvPr>
          <p:cNvSpPr>
            <a:spLocks noGrp="1"/>
          </p:cNvSpPr>
          <p:nvPr>
            <p:ph type="sldNum" sz="quarter" idx="12"/>
          </p:nvPr>
        </p:nvSpPr>
        <p:spPr/>
        <p:txBody>
          <a:bodyPr/>
          <a:lstStyle/>
          <a:p>
            <a:fld id="{27CE633F-9882-4A5C-83A2-1109D0C73261}" type="slidenum">
              <a:rPr lang="en-US" smtClean="0"/>
              <a:t>20</a:t>
            </a:fld>
            <a:endParaRPr lang="en-US" dirty="0"/>
          </a:p>
        </p:txBody>
      </p:sp>
    </p:spTree>
    <p:extLst>
      <p:ext uri="{BB962C8B-B14F-4D97-AF65-F5344CB8AC3E}">
        <p14:creationId xmlns:p14="http://schemas.microsoft.com/office/powerpoint/2010/main" val="37064508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7459CD-F0B9-254B-FB69-A096E8CF1C6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D4B581F-F2A2-EF4D-F201-D6A0080508D6}"/>
              </a:ext>
            </a:extLst>
          </p:cNvPr>
          <p:cNvSpPr>
            <a:spLocks noGrp="1"/>
          </p:cNvSpPr>
          <p:nvPr>
            <p:ph type="title"/>
          </p:nvPr>
        </p:nvSpPr>
        <p:spPr/>
        <p:txBody>
          <a:bodyPr>
            <a:normAutofit/>
          </a:bodyPr>
          <a:lstStyle/>
          <a:p>
            <a:r>
              <a:rPr lang="pt-BR" sz="3800" dirty="0"/>
              <a:t>RPC R134a RECUPERATION</a:t>
            </a:r>
            <a:br>
              <a:rPr lang="pt-BR" sz="3800" dirty="0"/>
            </a:br>
            <a:r>
              <a:rPr lang="pt-BR" sz="3800" dirty="0"/>
              <a:t>New SF</a:t>
            </a:r>
            <a:r>
              <a:rPr lang="pt-BR" sz="3800" baseline="-25000" dirty="0"/>
              <a:t>6</a:t>
            </a:r>
            <a:r>
              <a:rPr lang="pt-BR" sz="3800" dirty="0"/>
              <a:t> recuperation plant</a:t>
            </a:r>
            <a:endParaRPr lang="it-IT" sz="3800" dirty="0"/>
          </a:p>
        </p:txBody>
      </p:sp>
      <p:sp>
        <p:nvSpPr>
          <p:cNvPr id="4" name="Segnaposto piè di pagina 3">
            <a:extLst>
              <a:ext uri="{FF2B5EF4-FFF2-40B4-BE49-F238E27FC236}">
                <a16:creationId xmlns:a16="http://schemas.microsoft.com/office/drawing/2014/main" id="{8AB22D67-B358-150A-E9B9-6A473039D0F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0FE2E40E-5CBE-131D-FCF9-0723749553B8}"/>
              </a:ext>
            </a:extLst>
          </p:cNvPr>
          <p:cNvSpPr>
            <a:spLocks noGrp="1"/>
          </p:cNvSpPr>
          <p:nvPr>
            <p:ph type="sldNum" sz="quarter" idx="12"/>
          </p:nvPr>
        </p:nvSpPr>
        <p:spPr/>
        <p:txBody>
          <a:bodyPr/>
          <a:lstStyle/>
          <a:p>
            <a:fld id="{27CE633F-9882-4A5C-83A2-1109D0C73261}" type="slidenum">
              <a:rPr lang="en-US" smtClean="0"/>
              <a:t>21</a:t>
            </a:fld>
            <a:endParaRPr lang="en-US" dirty="0"/>
          </a:p>
        </p:txBody>
      </p:sp>
      <p:grpSp>
        <p:nvGrpSpPr>
          <p:cNvPr id="3" name="Group 2">
            <a:extLst>
              <a:ext uri="{FF2B5EF4-FFF2-40B4-BE49-F238E27FC236}">
                <a16:creationId xmlns:a16="http://schemas.microsoft.com/office/drawing/2014/main" id="{0E87A01D-0494-90E7-4B91-965901CB12EB}"/>
              </a:ext>
            </a:extLst>
          </p:cNvPr>
          <p:cNvGrpSpPr/>
          <p:nvPr/>
        </p:nvGrpSpPr>
        <p:grpSpPr>
          <a:xfrm>
            <a:off x="823457" y="2105572"/>
            <a:ext cx="11448802" cy="3487607"/>
            <a:chOff x="-128703" y="727895"/>
            <a:chExt cx="12557072" cy="3487607"/>
          </a:xfrm>
        </p:grpSpPr>
        <p:grpSp>
          <p:nvGrpSpPr>
            <p:cNvPr id="6" name="Group 5">
              <a:extLst>
                <a:ext uri="{FF2B5EF4-FFF2-40B4-BE49-F238E27FC236}">
                  <a16:creationId xmlns:a16="http://schemas.microsoft.com/office/drawing/2014/main" id="{6EB6E1EB-0641-D9B9-5ABA-1E2DFD7A5D8B}"/>
                </a:ext>
              </a:extLst>
            </p:cNvPr>
            <p:cNvGrpSpPr/>
            <p:nvPr/>
          </p:nvGrpSpPr>
          <p:grpSpPr>
            <a:xfrm>
              <a:off x="-128703" y="727895"/>
              <a:ext cx="7316317" cy="3069750"/>
              <a:chOff x="2531100" y="1927911"/>
              <a:chExt cx="7316317" cy="3069750"/>
            </a:xfrm>
          </p:grpSpPr>
          <p:pic>
            <p:nvPicPr>
              <p:cNvPr id="9" name="Picture 8" descr="A diagram of a diagram&#10;&#10;Description automatically generated with medium confidence">
                <a:extLst>
                  <a:ext uri="{FF2B5EF4-FFF2-40B4-BE49-F238E27FC236}">
                    <a16:creationId xmlns:a16="http://schemas.microsoft.com/office/drawing/2014/main" id="{7CEF3104-0275-1E29-AD2B-D3CFE7D4E73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66422" y="1927911"/>
                <a:ext cx="5576948" cy="2809094"/>
              </a:xfrm>
              <a:prstGeom prst="rect">
                <a:avLst/>
              </a:prstGeom>
            </p:spPr>
          </p:pic>
          <p:sp>
            <p:nvSpPr>
              <p:cNvPr id="10" name="TextBox 5">
                <a:extLst>
                  <a:ext uri="{FF2B5EF4-FFF2-40B4-BE49-F238E27FC236}">
                    <a16:creationId xmlns:a16="http://schemas.microsoft.com/office/drawing/2014/main" id="{C1173702-2624-548A-1467-8C70747BD6F3}"/>
                  </a:ext>
                </a:extLst>
              </p:cNvPr>
              <p:cNvSpPr txBox="1"/>
              <p:nvPr/>
            </p:nvSpPr>
            <p:spPr>
              <a:xfrm>
                <a:off x="5842059" y="2061907"/>
                <a:ext cx="1409662" cy="70788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000" dirty="0"/>
                  <a:t>SF6: 0,126</a:t>
                </a:r>
                <a:br>
                  <a:rPr lang="it-IT" sz="1000" dirty="0"/>
                </a:br>
                <a:r>
                  <a:rPr lang="it-IT" sz="1000" dirty="0"/>
                  <a:t>ISOBUTANE: 0,22</a:t>
                </a:r>
              </a:p>
              <a:p>
                <a:r>
                  <a:rPr lang="it-IT" sz="1000" dirty="0"/>
                  <a:t>FREON: 0,62	</a:t>
                </a:r>
              </a:p>
              <a:p>
                <a:r>
                  <a:rPr lang="it-IT" sz="1000" dirty="0"/>
                  <a:t>N2: 0,04	</a:t>
                </a:r>
              </a:p>
            </p:txBody>
          </p:sp>
          <p:sp>
            <p:nvSpPr>
              <p:cNvPr id="11" name="TextBox 10">
                <a:extLst>
                  <a:ext uri="{FF2B5EF4-FFF2-40B4-BE49-F238E27FC236}">
                    <a16:creationId xmlns:a16="http://schemas.microsoft.com/office/drawing/2014/main" id="{4DB89D0E-A5AA-B282-0C6F-AA4F24ED8178}"/>
                  </a:ext>
                </a:extLst>
              </p:cNvPr>
              <p:cNvSpPr txBox="1"/>
              <p:nvPr/>
            </p:nvSpPr>
            <p:spPr>
              <a:xfrm>
                <a:off x="6451735" y="4289775"/>
                <a:ext cx="1486294" cy="70788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000" dirty="0"/>
                  <a:t>SF6: 0,00189</a:t>
                </a:r>
              </a:p>
              <a:p>
                <a:r>
                  <a:rPr lang="it-IT" sz="1000" dirty="0"/>
                  <a:t>ISOBUTANE: 0,85</a:t>
                </a:r>
              </a:p>
              <a:p>
                <a:r>
                  <a:rPr lang="it-IT" sz="1000" dirty="0"/>
                  <a:t>FREON: 0,148</a:t>
                </a:r>
              </a:p>
              <a:p>
                <a:r>
                  <a:rPr lang="it-IT" sz="1000" dirty="0"/>
                  <a:t>N2: 8,32-09</a:t>
                </a:r>
              </a:p>
            </p:txBody>
          </p:sp>
          <p:sp>
            <p:nvSpPr>
              <p:cNvPr id="12" name="TextBox 9">
                <a:extLst>
                  <a:ext uri="{FF2B5EF4-FFF2-40B4-BE49-F238E27FC236}">
                    <a16:creationId xmlns:a16="http://schemas.microsoft.com/office/drawing/2014/main" id="{A1C534E8-E90F-E30D-7A7F-BE6D58C6AA95}"/>
                  </a:ext>
                </a:extLst>
              </p:cNvPr>
              <p:cNvSpPr txBox="1"/>
              <p:nvPr/>
            </p:nvSpPr>
            <p:spPr>
              <a:xfrm>
                <a:off x="2531100" y="3582857"/>
                <a:ext cx="1552241" cy="70788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BR" sz="1000" dirty="0"/>
                  <a:t>SF6: 0,013</a:t>
                </a:r>
              </a:p>
              <a:p>
                <a:r>
                  <a:rPr lang="pt-BR" sz="1000" dirty="0"/>
                  <a:t>ISOBUTANE: 0,7934</a:t>
                </a:r>
              </a:p>
              <a:p>
                <a:r>
                  <a:rPr lang="pt-BR" sz="1000" dirty="0"/>
                  <a:t>R134A : 0,19</a:t>
                </a:r>
              </a:p>
              <a:p>
                <a:r>
                  <a:rPr lang="pt-BR" sz="1000" dirty="0"/>
                  <a:t>N2 : 0,0036</a:t>
                </a:r>
                <a:endParaRPr lang="it-IT" sz="1000" dirty="0"/>
              </a:p>
            </p:txBody>
          </p:sp>
          <p:sp>
            <p:nvSpPr>
              <p:cNvPr id="13" name="TextBox 10">
                <a:extLst>
                  <a:ext uri="{FF2B5EF4-FFF2-40B4-BE49-F238E27FC236}">
                    <a16:creationId xmlns:a16="http://schemas.microsoft.com/office/drawing/2014/main" id="{EFA3D1D8-2CEB-2EC0-87BB-3D8F6659DA68}"/>
                  </a:ext>
                </a:extLst>
              </p:cNvPr>
              <p:cNvSpPr txBox="1"/>
              <p:nvPr/>
            </p:nvSpPr>
            <p:spPr>
              <a:xfrm>
                <a:off x="8109564" y="2081712"/>
                <a:ext cx="1737853" cy="70788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BR" sz="1000" dirty="0"/>
                  <a:t>SF6 : 0,591</a:t>
                </a:r>
              </a:p>
              <a:p>
                <a:r>
                  <a:rPr lang="pt-BR" sz="1000" dirty="0"/>
                  <a:t>ISOBUTANE : 1,27 E-10</a:t>
                </a:r>
              </a:p>
              <a:p>
                <a:r>
                  <a:rPr lang="pt-BR" sz="1000" dirty="0"/>
                  <a:t>R134A : 0,00022</a:t>
                </a:r>
              </a:p>
              <a:p>
                <a:r>
                  <a:rPr lang="pt-BR" sz="1000" dirty="0"/>
                  <a:t>N2: 0,408</a:t>
                </a:r>
                <a:endParaRPr lang="it-IT" sz="1000" dirty="0"/>
              </a:p>
            </p:txBody>
          </p:sp>
          <p:sp>
            <p:nvSpPr>
              <p:cNvPr id="14" name="TextBox 11">
                <a:extLst>
                  <a:ext uri="{FF2B5EF4-FFF2-40B4-BE49-F238E27FC236}">
                    <a16:creationId xmlns:a16="http://schemas.microsoft.com/office/drawing/2014/main" id="{4F398CFB-6385-678D-B807-E2EBD4D830B0}"/>
                  </a:ext>
                </a:extLst>
              </p:cNvPr>
              <p:cNvSpPr txBox="1"/>
              <p:nvPr/>
            </p:nvSpPr>
            <p:spPr>
              <a:xfrm>
                <a:off x="8202370" y="3950821"/>
                <a:ext cx="1552241" cy="70788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BR" sz="1000" dirty="0"/>
                  <a:t>SF6: 0,075</a:t>
                </a:r>
              </a:p>
              <a:p>
                <a:r>
                  <a:rPr lang="pt-BR" sz="1000" dirty="0"/>
                  <a:t>ISOBUTANE: 0,240</a:t>
                </a:r>
              </a:p>
              <a:p>
                <a:r>
                  <a:rPr lang="pt-BR" sz="1000" dirty="0"/>
                  <a:t>R134a: 0,684</a:t>
                </a:r>
              </a:p>
              <a:p>
                <a:r>
                  <a:rPr lang="pt-BR" sz="1000" dirty="0"/>
                  <a:t>N2: 1,23 E-13</a:t>
                </a:r>
                <a:endParaRPr lang="it-IT" sz="1000" dirty="0"/>
              </a:p>
            </p:txBody>
          </p:sp>
        </p:grpSp>
        <p:sp>
          <p:nvSpPr>
            <p:cNvPr id="8" name="TextBox 7">
              <a:extLst>
                <a:ext uri="{FF2B5EF4-FFF2-40B4-BE49-F238E27FC236}">
                  <a16:creationId xmlns:a16="http://schemas.microsoft.com/office/drawing/2014/main" id="{8F279ABF-889E-40AE-C3B6-5C1B76CAEEBE}"/>
                </a:ext>
              </a:extLst>
            </p:cNvPr>
            <p:cNvSpPr txBox="1"/>
            <p:nvPr/>
          </p:nvSpPr>
          <p:spPr>
            <a:xfrm>
              <a:off x="7565418" y="1076181"/>
              <a:ext cx="4862951" cy="3139321"/>
            </a:xfrm>
            <a:prstGeom prst="rect">
              <a:avLst/>
            </a:prstGeom>
            <a:noFill/>
          </p:spPr>
          <p:txBody>
            <a:bodyPr wrap="square">
              <a:spAutoFit/>
            </a:bodyPr>
            <a:lstStyle/>
            <a:p>
              <a:r>
                <a:rPr lang="en-GB" dirty="0"/>
                <a:t>Two distillation columns for reasonable reflux ratio (from 140 to 20/20) </a:t>
              </a:r>
            </a:p>
            <a:p>
              <a:r>
                <a:rPr lang="en-GB" dirty="0"/>
                <a:t>output mixture composition:</a:t>
              </a:r>
            </a:p>
            <a:p>
              <a:r>
                <a:rPr lang="en-GB" dirty="0"/>
                <a:t> 59% SF</a:t>
              </a:r>
              <a:r>
                <a:rPr lang="en-GB" baseline="-25000" dirty="0"/>
                <a:t>6</a:t>
              </a:r>
              <a:r>
                <a:rPr lang="en-GB" dirty="0"/>
                <a:t> , 40% N</a:t>
              </a:r>
              <a:r>
                <a:rPr lang="en-GB" baseline="-25000" dirty="0"/>
                <a:t>2</a:t>
              </a:r>
              <a:r>
                <a:rPr lang="en-GB" dirty="0"/>
                <a:t>, 1% freon + residue of isobutane</a:t>
              </a:r>
            </a:p>
            <a:p>
              <a:endParaRPr lang="en-GB" dirty="0">
                <a:sym typeface="Wingdings" panose="05000000000000000000" pitchFamily="2" charset="2"/>
              </a:endParaRPr>
            </a:p>
            <a:p>
              <a:r>
                <a:rPr lang="en-GB" dirty="0">
                  <a:sym typeface="Wingdings" panose="05000000000000000000" pitchFamily="2" charset="2"/>
                </a:rPr>
                <a:t> </a:t>
              </a:r>
              <a:r>
                <a:rPr lang="en-GB" dirty="0"/>
                <a:t>Easier to separate in the second stage with a membrane or a MS that are more selective for SF</a:t>
              </a:r>
              <a:r>
                <a:rPr lang="en-GB" baseline="-25000" dirty="0"/>
                <a:t>6</a:t>
              </a:r>
              <a:r>
                <a:rPr lang="en-GB" dirty="0"/>
                <a:t> </a:t>
              </a:r>
              <a:r>
                <a:rPr lang="en-GB" dirty="0">
                  <a:sym typeface="Wingdings" panose="05000000000000000000" pitchFamily="2" charset="2"/>
                </a:rPr>
                <a:t> test ongoing</a:t>
              </a:r>
              <a:endParaRPr lang="en-GB" dirty="0"/>
            </a:p>
          </p:txBody>
        </p:sp>
      </p:grpSp>
      <p:pic>
        <p:nvPicPr>
          <p:cNvPr id="7" name="Picture 2">
            <a:extLst>
              <a:ext uri="{FF2B5EF4-FFF2-40B4-BE49-F238E27FC236}">
                <a16:creationId xmlns:a16="http://schemas.microsoft.com/office/drawing/2014/main" id="{2B9E42F4-F9F6-7992-3FEE-E3AFBF328A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841D067A-5695-112F-A6A7-76C6BACDFF0F}"/>
              </a:ext>
            </a:extLst>
          </p:cNvPr>
          <p:cNvSpPr txBox="1"/>
          <p:nvPr/>
        </p:nvSpPr>
        <p:spPr>
          <a:xfrm>
            <a:off x="7838505" y="1713595"/>
            <a:ext cx="4069167" cy="646331"/>
          </a:xfrm>
          <a:prstGeom prst="rect">
            <a:avLst/>
          </a:prstGeom>
          <a:noFill/>
        </p:spPr>
        <p:txBody>
          <a:bodyPr wrap="square" rtlCol="0">
            <a:spAutoFit/>
          </a:bodyPr>
          <a:lstStyle/>
          <a:p>
            <a:r>
              <a:rPr lang="en-US" dirty="0"/>
              <a:t>Studies on SF</a:t>
            </a:r>
            <a:r>
              <a:rPr lang="en-US" baseline="-25000" dirty="0"/>
              <a:t>6</a:t>
            </a:r>
            <a:r>
              <a:rPr lang="en-US" dirty="0"/>
              <a:t> solubility in R134a ongoing</a:t>
            </a:r>
            <a:endParaRPr lang="en-GB" dirty="0"/>
          </a:p>
        </p:txBody>
      </p:sp>
    </p:spTree>
    <p:extLst>
      <p:ext uri="{BB962C8B-B14F-4D97-AF65-F5344CB8AC3E}">
        <p14:creationId xmlns:p14="http://schemas.microsoft.com/office/powerpoint/2010/main" val="24012173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1A0A15-04F4-919E-5F8C-420EE947524D}"/>
              </a:ext>
            </a:extLst>
          </p:cNvPr>
          <p:cNvSpPr>
            <a:spLocks noGrp="1"/>
          </p:cNvSpPr>
          <p:nvPr>
            <p:ph type="title"/>
          </p:nvPr>
        </p:nvSpPr>
        <p:spPr/>
        <p:txBody>
          <a:bodyPr/>
          <a:lstStyle/>
          <a:p>
            <a:r>
              <a:rPr lang="it-IT" dirty="0" err="1"/>
              <a:t>Conclusions</a:t>
            </a:r>
            <a:endParaRPr lang="it-IT" dirty="0"/>
          </a:p>
        </p:txBody>
      </p:sp>
      <p:sp>
        <p:nvSpPr>
          <p:cNvPr id="3" name="Segnaposto contenuto 2">
            <a:extLst>
              <a:ext uri="{FF2B5EF4-FFF2-40B4-BE49-F238E27FC236}">
                <a16:creationId xmlns:a16="http://schemas.microsoft.com/office/drawing/2014/main" id="{EBA66D85-DB90-38AF-F60B-C55448207588}"/>
              </a:ext>
            </a:extLst>
          </p:cNvPr>
          <p:cNvSpPr>
            <a:spLocks noGrp="1"/>
          </p:cNvSpPr>
          <p:nvPr>
            <p:ph idx="1"/>
          </p:nvPr>
        </p:nvSpPr>
        <p:spPr>
          <a:xfrm>
            <a:off x="838200" y="1496959"/>
            <a:ext cx="10515600" cy="4802187"/>
          </a:xfrm>
        </p:spPr>
        <p:txBody>
          <a:bodyPr>
            <a:noAutofit/>
          </a:bodyPr>
          <a:lstStyle/>
          <a:p>
            <a:pPr rtl="0" fontAlgn="base">
              <a:lnSpc>
                <a:spcPct val="120000"/>
              </a:lnSpc>
              <a:spcBef>
                <a:spcPts val="0"/>
              </a:spcBef>
              <a:spcAft>
                <a:spcPts val="0"/>
              </a:spcAft>
              <a:buFont typeface="Arial" panose="020B0604020202020204" pitchFamily="34" charset="0"/>
              <a:buChar char="•"/>
            </a:pPr>
            <a:r>
              <a:rPr lang="en-US" sz="2000" b="1" i="0" u="none" strike="noStrike" dirty="0">
                <a:solidFill>
                  <a:srgbClr val="000000"/>
                </a:solidFill>
                <a:effectLst/>
              </a:rPr>
              <a:t>CSC - CF</a:t>
            </a:r>
            <a:r>
              <a:rPr lang="en-US" sz="2000" b="1" i="0" u="none" strike="noStrike" baseline="-25000" dirty="0">
                <a:solidFill>
                  <a:srgbClr val="000000"/>
                </a:solidFill>
                <a:effectLst/>
              </a:rPr>
              <a:t>4</a:t>
            </a:r>
            <a:r>
              <a:rPr lang="en-US" sz="2000" b="1" i="0" u="none" strike="noStrike" dirty="0">
                <a:solidFill>
                  <a:srgbClr val="000000"/>
                </a:solidFill>
                <a:effectLst/>
              </a:rPr>
              <a:t> Recuperation Plant</a:t>
            </a:r>
          </a:p>
          <a:p>
            <a:pPr marL="742950" lvl="1" indent="-285750" rtl="0" fontAlgn="base">
              <a:lnSpc>
                <a:spcPct val="120000"/>
              </a:lnSpc>
              <a:spcBef>
                <a:spcPts val="0"/>
              </a:spcBef>
              <a:spcAft>
                <a:spcPts val="0"/>
              </a:spcAft>
              <a:buFont typeface="Arial" panose="020B0604020202020204" pitchFamily="34" charset="0"/>
              <a:buChar char="•"/>
            </a:pPr>
            <a:r>
              <a:rPr lang="en-US" sz="2000" b="0" i="0" u="none" strike="noStrike" dirty="0">
                <a:solidFill>
                  <a:srgbClr val="000000"/>
                </a:solidFill>
                <a:effectLst/>
              </a:rPr>
              <a:t>Recuperation efficiency ~ 70% reached in the last year</a:t>
            </a:r>
            <a:br>
              <a:rPr lang="en-US" sz="2000" b="0" i="0" u="none" strike="noStrike" dirty="0">
                <a:solidFill>
                  <a:srgbClr val="000000"/>
                </a:solidFill>
                <a:effectLst/>
              </a:rPr>
            </a:br>
            <a:r>
              <a:rPr lang="en-US" sz="2000" b="0" i="0" u="none" strike="noStrike" dirty="0">
                <a:solidFill>
                  <a:srgbClr val="000000"/>
                </a:solidFill>
                <a:effectLst/>
              </a:rPr>
              <a:t>(after completion of intense R&amp;D activity done in 2020-2021)</a:t>
            </a:r>
            <a:endParaRPr lang="en-US" sz="2000" b="1" i="0" u="none" strike="noStrike" dirty="0">
              <a:solidFill>
                <a:srgbClr val="000000"/>
              </a:solidFill>
              <a:effectLst/>
            </a:endParaRPr>
          </a:p>
          <a:p>
            <a:pPr marL="742950" lvl="1" indent="-285750" rtl="0" fontAlgn="base">
              <a:lnSpc>
                <a:spcPct val="120000"/>
              </a:lnSpc>
              <a:spcBef>
                <a:spcPts val="0"/>
              </a:spcBef>
              <a:spcAft>
                <a:spcPts val="0"/>
              </a:spcAft>
              <a:buFont typeface="Arial" panose="020B0604020202020204" pitchFamily="34" charset="0"/>
              <a:buChar char="•"/>
            </a:pPr>
            <a:r>
              <a:rPr lang="en-US" sz="2000" b="0" i="0" u="none" strike="noStrike" dirty="0">
                <a:solidFill>
                  <a:srgbClr val="000000"/>
                </a:solidFill>
                <a:effectLst/>
              </a:rPr>
              <a:t>Plant operational at design condition </a:t>
            </a:r>
            <a:br>
              <a:rPr lang="en-US" sz="2000" b="0" i="0" u="none" strike="noStrike" dirty="0">
                <a:solidFill>
                  <a:srgbClr val="000000"/>
                </a:solidFill>
                <a:effectLst/>
              </a:rPr>
            </a:br>
            <a:r>
              <a:rPr lang="en-US" sz="2000" b="0" i="0" u="none" strike="noStrike" dirty="0">
                <a:solidFill>
                  <a:srgbClr val="000000"/>
                </a:solidFill>
                <a:effectLst/>
              </a:rPr>
              <a:t>recuperation + injection of recuperated CF</a:t>
            </a:r>
            <a:r>
              <a:rPr lang="en-US" sz="2000" b="0" i="0" u="none" strike="noStrike" baseline="-25000" dirty="0">
                <a:solidFill>
                  <a:srgbClr val="000000"/>
                </a:solidFill>
                <a:effectLst/>
              </a:rPr>
              <a:t>4</a:t>
            </a:r>
            <a:endParaRPr lang="en-US" sz="2000" b="1" i="0" u="none" strike="noStrike" dirty="0">
              <a:solidFill>
                <a:srgbClr val="000000"/>
              </a:solidFill>
              <a:effectLst/>
            </a:endParaRPr>
          </a:p>
          <a:p>
            <a:pPr marL="742950" lvl="1" indent="-285750" rtl="0" fontAlgn="base">
              <a:lnSpc>
                <a:spcPct val="120000"/>
              </a:lnSpc>
              <a:spcBef>
                <a:spcPts val="0"/>
              </a:spcBef>
              <a:spcAft>
                <a:spcPts val="0"/>
              </a:spcAft>
              <a:buFont typeface="Arial" panose="020B0604020202020204" pitchFamily="34" charset="0"/>
              <a:buChar char="•"/>
            </a:pPr>
            <a:r>
              <a:rPr lang="en-US" sz="2000" b="0" i="0" u="none" strike="noStrike" dirty="0">
                <a:solidFill>
                  <a:srgbClr val="000000"/>
                </a:solidFill>
                <a:effectLst/>
              </a:rPr>
              <a:t>in few occasions recuperated CF</a:t>
            </a:r>
            <a:r>
              <a:rPr lang="en-US" sz="2000" b="0" i="0" u="none" strike="noStrike" baseline="-25000" dirty="0">
                <a:solidFill>
                  <a:srgbClr val="000000"/>
                </a:solidFill>
                <a:effectLst/>
              </a:rPr>
              <a:t>4</a:t>
            </a:r>
            <a:r>
              <a:rPr lang="en-US" sz="2000" b="0" i="0" u="none" strike="noStrike" dirty="0">
                <a:solidFill>
                  <a:srgbClr val="000000"/>
                </a:solidFill>
                <a:effectLst/>
              </a:rPr>
              <a:t> allowed to </a:t>
            </a:r>
            <a:br>
              <a:rPr lang="en-US" sz="2000" b="0" i="0" u="none" strike="noStrike" dirty="0">
                <a:solidFill>
                  <a:srgbClr val="000000"/>
                </a:solidFill>
                <a:effectLst/>
              </a:rPr>
            </a:br>
            <a:r>
              <a:rPr lang="en-US" sz="2000" b="0" i="0" u="none" strike="noStrike" dirty="0">
                <a:solidFill>
                  <a:srgbClr val="000000"/>
                </a:solidFill>
                <a:effectLst/>
              </a:rPr>
              <a:t>overcome problems with standard CF</a:t>
            </a:r>
            <a:r>
              <a:rPr lang="en-US" sz="2000" b="0" i="0" u="none" strike="noStrike" baseline="-25000" dirty="0">
                <a:solidFill>
                  <a:srgbClr val="000000"/>
                </a:solidFill>
                <a:effectLst/>
              </a:rPr>
              <a:t>4 </a:t>
            </a:r>
            <a:r>
              <a:rPr lang="en-US" sz="2000" b="0" i="0" u="none" strike="noStrike" dirty="0">
                <a:solidFill>
                  <a:srgbClr val="000000"/>
                </a:solidFill>
                <a:effectLst/>
              </a:rPr>
              <a:t>fresh supply </a:t>
            </a:r>
            <a:br>
              <a:rPr lang="en-US" sz="2000" b="0" i="0" u="none" strike="noStrike" dirty="0">
                <a:solidFill>
                  <a:srgbClr val="000000"/>
                </a:solidFill>
                <a:effectLst/>
              </a:rPr>
            </a:br>
            <a:br>
              <a:rPr lang="en-US" sz="2000" b="0" i="0" u="none" strike="noStrike" dirty="0">
                <a:solidFill>
                  <a:srgbClr val="000000"/>
                </a:solidFill>
                <a:effectLst/>
              </a:rPr>
            </a:br>
            <a:r>
              <a:rPr lang="en-US" sz="2000" b="1" i="0" u="none" strike="noStrike" dirty="0">
                <a:solidFill>
                  <a:srgbClr val="000000"/>
                </a:solidFill>
                <a:effectLst/>
              </a:rPr>
              <a:t>RPC - R134a Recuperation plant</a:t>
            </a:r>
          </a:p>
          <a:p>
            <a:pPr marL="742950" lvl="1" indent="-285750" rtl="0" fontAlgn="base">
              <a:lnSpc>
                <a:spcPct val="120000"/>
              </a:lnSpc>
              <a:spcBef>
                <a:spcPts val="0"/>
              </a:spcBef>
              <a:spcAft>
                <a:spcPts val="0"/>
              </a:spcAft>
              <a:buFont typeface="Arial" panose="020B0604020202020204" pitchFamily="34" charset="0"/>
              <a:buChar char="•"/>
            </a:pPr>
            <a:r>
              <a:rPr lang="en-US" sz="2000" b="0" i="0" u="none" strike="noStrike" dirty="0">
                <a:solidFill>
                  <a:srgbClr val="000000"/>
                </a:solidFill>
                <a:effectLst/>
              </a:rPr>
              <a:t>Recuperation efficiency ~ 80% </a:t>
            </a:r>
            <a:br>
              <a:rPr lang="en-US" sz="2000" b="0" i="0" u="none" strike="noStrike" dirty="0">
                <a:solidFill>
                  <a:srgbClr val="000000"/>
                </a:solidFill>
                <a:effectLst/>
              </a:rPr>
            </a:br>
            <a:r>
              <a:rPr lang="en-US" sz="2000" b="0" i="0" u="none" strike="noStrike" dirty="0">
                <a:solidFill>
                  <a:srgbClr val="000000"/>
                </a:solidFill>
                <a:effectLst/>
              </a:rPr>
              <a:t>Recuperated R134a of good quality </a:t>
            </a:r>
          </a:p>
          <a:p>
            <a:pPr>
              <a:lnSpc>
                <a:spcPct val="120000"/>
              </a:lnSpc>
            </a:pPr>
            <a:r>
              <a:rPr lang="en-US" sz="2000" b="0" i="0" u="none" strike="noStrike" dirty="0">
                <a:solidFill>
                  <a:srgbClr val="000000"/>
                </a:solidFill>
                <a:effectLst/>
              </a:rPr>
              <a:t>Improvements still necessary to reach operation requirements </a:t>
            </a:r>
            <a:br>
              <a:rPr lang="en-US" sz="2000" b="0" i="0" u="none" strike="noStrike" dirty="0">
                <a:solidFill>
                  <a:srgbClr val="000000"/>
                </a:solidFill>
                <a:effectLst/>
              </a:rPr>
            </a:br>
            <a:endParaRPr lang="it-IT" sz="2000" dirty="0"/>
          </a:p>
        </p:txBody>
      </p:sp>
      <p:sp>
        <p:nvSpPr>
          <p:cNvPr id="4" name="Segnaposto piè di pagina 3">
            <a:extLst>
              <a:ext uri="{FF2B5EF4-FFF2-40B4-BE49-F238E27FC236}">
                <a16:creationId xmlns:a16="http://schemas.microsoft.com/office/drawing/2014/main" id="{0FD9755E-5C99-E443-B704-20CC740A80CB}"/>
              </a:ext>
            </a:extLst>
          </p:cNvPr>
          <p:cNvSpPr>
            <a:spLocks noGrp="1"/>
          </p:cNvSpPr>
          <p:nvPr>
            <p:ph type="ftr" sz="quarter" idx="11"/>
          </p:nvPr>
        </p:nvSpPr>
        <p:spPr/>
        <p:txBody>
          <a:bodyPr/>
          <a:lstStyle/>
          <a:p>
            <a:r>
              <a:rPr lang="en-US"/>
              <a:t>M. C. Arena on behalf of Gas Team</a:t>
            </a:r>
            <a:endParaRPr lang="en-US" dirty="0"/>
          </a:p>
        </p:txBody>
      </p:sp>
      <p:sp>
        <p:nvSpPr>
          <p:cNvPr id="5" name="Segnaposto numero diapositiva 4">
            <a:extLst>
              <a:ext uri="{FF2B5EF4-FFF2-40B4-BE49-F238E27FC236}">
                <a16:creationId xmlns:a16="http://schemas.microsoft.com/office/drawing/2014/main" id="{F1F3650E-F223-A043-4C93-8372A73BE55C}"/>
              </a:ext>
            </a:extLst>
          </p:cNvPr>
          <p:cNvSpPr>
            <a:spLocks noGrp="1"/>
          </p:cNvSpPr>
          <p:nvPr>
            <p:ph type="sldNum" sz="quarter" idx="12"/>
          </p:nvPr>
        </p:nvSpPr>
        <p:spPr/>
        <p:txBody>
          <a:bodyPr/>
          <a:lstStyle/>
          <a:p>
            <a:fld id="{27CE633F-9882-4A5C-83A2-1109D0C73261}" type="slidenum">
              <a:rPr lang="en-US" smtClean="0"/>
              <a:t>22</a:t>
            </a:fld>
            <a:endParaRPr lang="en-US" dirty="0"/>
          </a:p>
        </p:txBody>
      </p:sp>
    </p:spTree>
    <p:extLst>
      <p:ext uri="{BB962C8B-B14F-4D97-AF65-F5344CB8AC3E}">
        <p14:creationId xmlns:p14="http://schemas.microsoft.com/office/powerpoint/2010/main" val="378642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072D82-F433-4EF5-8BF8-B8CB5C62885E}"/>
              </a:ext>
            </a:extLst>
          </p:cNvPr>
          <p:cNvSpPr>
            <a:spLocks noGrp="1"/>
          </p:cNvSpPr>
          <p:nvPr>
            <p:ph type="title"/>
          </p:nvPr>
        </p:nvSpPr>
        <p:spPr/>
        <p:txBody>
          <a:bodyPr/>
          <a:lstStyle/>
          <a:p>
            <a:r>
              <a:rPr lang="it-IT" dirty="0"/>
              <a:t>CSC CF</a:t>
            </a:r>
            <a:r>
              <a:rPr lang="it-IT" baseline="-25000" dirty="0"/>
              <a:t>4</a:t>
            </a:r>
            <a:r>
              <a:rPr lang="it-IT" dirty="0"/>
              <a:t> Recovery system</a:t>
            </a:r>
          </a:p>
        </p:txBody>
      </p:sp>
      <p:sp>
        <p:nvSpPr>
          <p:cNvPr id="4" name="Segnaposto piè di pagina 3">
            <a:extLst>
              <a:ext uri="{FF2B5EF4-FFF2-40B4-BE49-F238E27FC236}">
                <a16:creationId xmlns:a16="http://schemas.microsoft.com/office/drawing/2014/main" id="{F8FA46A7-3362-8F30-52A6-357DC205A0FC}"/>
              </a:ext>
            </a:extLst>
          </p:cNvPr>
          <p:cNvSpPr>
            <a:spLocks noGrp="1"/>
          </p:cNvSpPr>
          <p:nvPr>
            <p:ph type="ftr" sz="quarter" idx="11"/>
          </p:nvPr>
        </p:nvSpPr>
        <p:spPr/>
        <p:txBody>
          <a:bodyPr/>
          <a:lstStyle/>
          <a:p>
            <a:r>
              <a:rPr lang="en-US"/>
              <a:t>M. C. Arena on behalf of Gas Team</a:t>
            </a:r>
            <a:endParaRPr lang="en-US" dirty="0"/>
          </a:p>
        </p:txBody>
      </p:sp>
      <p:sp>
        <p:nvSpPr>
          <p:cNvPr id="5" name="Segnaposto numero diapositiva 4">
            <a:extLst>
              <a:ext uri="{FF2B5EF4-FFF2-40B4-BE49-F238E27FC236}">
                <a16:creationId xmlns:a16="http://schemas.microsoft.com/office/drawing/2014/main" id="{5E492D76-E95A-40B2-A6D2-723BA339B371}"/>
              </a:ext>
            </a:extLst>
          </p:cNvPr>
          <p:cNvSpPr>
            <a:spLocks noGrp="1"/>
          </p:cNvSpPr>
          <p:nvPr>
            <p:ph type="sldNum" sz="quarter" idx="12"/>
          </p:nvPr>
        </p:nvSpPr>
        <p:spPr/>
        <p:txBody>
          <a:bodyPr/>
          <a:lstStyle/>
          <a:p>
            <a:fld id="{27CE633F-9882-4A5C-83A2-1109D0C73261}" type="slidenum">
              <a:rPr lang="en-US" smtClean="0"/>
              <a:t>3</a:t>
            </a:fld>
            <a:endParaRPr lang="en-US" dirty="0"/>
          </a:p>
        </p:txBody>
      </p:sp>
      <p:pic>
        <p:nvPicPr>
          <p:cNvPr id="6" name="Picture 2">
            <a:extLst>
              <a:ext uri="{FF2B5EF4-FFF2-40B4-BE49-F238E27FC236}">
                <a16:creationId xmlns:a16="http://schemas.microsoft.com/office/drawing/2014/main" id="{7CA67FD5-CA7E-E805-5F62-0AC7B3C120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177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482B6D-A959-8053-4FC1-EFB178387782}"/>
              </a:ext>
            </a:extLst>
          </p:cNvPr>
          <p:cNvSpPr>
            <a:spLocks noGrp="1"/>
          </p:cNvSpPr>
          <p:nvPr>
            <p:ph type="title"/>
          </p:nvPr>
        </p:nvSpPr>
        <p:spPr/>
        <p:txBody>
          <a:bodyPr>
            <a:normAutofit/>
          </a:bodyPr>
          <a:lstStyle/>
          <a:p>
            <a:r>
              <a:rPr lang="en-US" sz="3800" dirty="0"/>
              <a:t>CSC CF</a:t>
            </a:r>
            <a:r>
              <a:rPr lang="en-US" sz="3800" baseline="-25000" dirty="0"/>
              <a:t>4</a:t>
            </a:r>
            <a:r>
              <a:rPr lang="en-US" sz="3800" dirty="0"/>
              <a:t> RECUPERATION</a:t>
            </a:r>
            <a:br>
              <a:rPr lang="en-US" sz="3800" dirty="0"/>
            </a:br>
            <a:r>
              <a:rPr lang="en-US" sz="3800" dirty="0"/>
              <a:t>Monitoring</a:t>
            </a:r>
            <a:endParaRPr lang="it-IT" sz="3800" dirty="0"/>
          </a:p>
        </p:txBody>
      </p:sp>
      <p:sp>
        <p:nvSpPr>
          <p:cNvPr id="4" name="Segnaposto piè di pagina 3">
            <a:extLst>
              <a:ext uri="{FF2B5EF4-FFF2-40B4-BE49-F238E27FC236}">
                <a16:creationId xmlns:a16="http://schemas.microsoft.com/office/drawing/2014/main" id="{DEE13EFE-3EFF-E28E-871C-C448BD4C7D57}"/>
              </a:ext>
            </a:extLst>
          </p:cNvPr>
          <p:cNvSpPr>
            <a:spLocks noGrp="1"/>
          </p:cNvSpPr>
          <p:nvPr>
            <p:ph type="ftr" sz="quarter" idx="11"/>
          </p:nvPr>
        </p:nvSpPr>
        <p:spPr/>
        <p:txBody>
          <a:bodyPr/>
          <a:lstStyle/>
          <a:p>
            <a:r>
              <a:rPr lang="en-US"/>
              <a:t>M. C. Arena on behalf of Gas Team</a:t>
            </a:r>
            <a:endParaRPr lang="en-US" dirty="0"/>
          </a:p>
        </p:txBody>
      </p:sp>
      <p:sp>
        <p:nvSpPr>
          <p:cNvPr id="5" name="Segnaposto numero diapositiva 4">
            <a:extLst>
              <a:ext uri="{FF2B5EF4-FFF2-40B4-BE49-F238E27FC236}">
                <a16:creationId xmlns:a16="http://schemas.microsoft.com/office/drawing/2014/main" id="{4386D5AD-D610-EB06-4707-DD34D2C5B165}"/>
              </a:ext>
            </a:extLst>
          </p:cNvPr>
          <p:cNvSpPr>
            <a:spLocks noGrp="1"/>
          </p:cNvSpPr>
          <p:nvPr>
            <p:ph type="sldNum" sz="quarter" idx="12"/>
          </p:nvPr>
        </p:nvSpPr>
        <p:spPr/>
        <p:txBody>
          <a:bodyPr/>
          <a:lstStyle/>
          <a:p>
            <a:fld id="{27CE633F-9882-4A5C-83A2-1109D0C73261}" type="slidenum">
              <a:rPr lang="en-US" smtClean="0"/>
              <a:t>4</a:t>
            </a:fld>
            <a:endParaRPr lang="en-US" dirty="0"/>
          </a:p>
        </p:txBody>
      </p:sp>
      <p:pic>
        <p:nvPicPr>
          <p:cNvPr id="7" name="Picture 2">
            <a:extLst>
              <a:ext uri="{FF2B5EF4-FFF2-40B4-BE49-F238E27FC236}">
                <a16:creationId xmlns:a16="http://schemas.microsoft.com/office/drawing/2014/main" id="{5EC8F245-2B2B-E2D0-F5E8-8E7B072D9D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a:extLst>
              <a:ext uri="{FF2B5EF4-FFF2-40B4-BE49-F238E27FC236}">
                <a16:creationId xmlns:a16="http://schemas.microsoft.com/office/drawing/2014/main" id="{C863F99A-F8A0-5F2D-7A92-C6C2262099CB}"/>
              </a:ext>
            </a:extLst>
          </p:cNvPr>
          <p:cNvSpPr txBox="1"/>
          <p:nvPr/>
        </p:nvSpPr>
        <p:spPr>
          <a:xfrm>
            <a:off x="786319" y="1829931"/>
            <a:ext cx="6866106" cy="4708981"/>
          </a:xfrm>
          <a:prstGeom prst="rect">
            <a:avLst/>
          </a:prstGeom>
          <a:noFill/>
        </p:spPr>
        <p:txBody>
          <a:bodyPr wrap="square" rtlCol="0">
            <a:spAutoFit/>
          </a:bodyPr>
          <a:lstStyle/>
          <a:p>
            <a:pPr marL="285750" indent="-285750">
              <a:buFont typeface="Arial" panose="020B0604020202020204" pitchFamily="34" charset="0"/>
              <a:buChar char="•"/>
            </a:pPr>
            <a:r>
              <a:rPr lang="it-IT" sz="2000" b="1" dirty="0" err="1"/>
              <a:t>Daily</a:t>
            </a:r>
            <a:r>
              <a:rPr lang="it-IT" sz="2000" b="1" dirty="0"/>
              <a:t> monitoring </a:t>
            </a:r>
            <a:r>
              <a:rPr lang="it-IT" sz="2000" dirty="0"/>
              <a:t>of the status of the recovery system (</a:t>
            </a:r>
            <a:r>
              <a:rPr lang="it-IT" sz="2000" dirty="0" err="1"/>
              <a:t>efficiency</a:t>
            </a:r>
            <a:r>
              <a:rPr lang="it-IT" sz="2000" dirty="0"/>
              <a:t>, pressures, status of </a:t>
            </a:r>
            <a:r>
              <a:rPr lang="it-IT" sz="2000" dirty="0" err="1"/>
              <a:t>absorbers</a:t>
            </a:r>
            <a:r>
              <a:rPr lang="it-IT" sz="2000" dirty="0"/>
              <a:t>)</a:t>
            </a:r>
          </a:p>
          <a:p>
            <a:pPr marL="285750" indent="-285750">
              <a:buFont typeface="Arial" panose="020B0604020202020204" pitchFamily="34" charset="0"/>
              <a:buChar char="•"/>
            </a:pPr>
            <a:r>
              <a:rPr lang="it-IT" sz="2000" b="1" dirty="0"/>
              <a:t>Weekly </a:t>
            </a:r>
            <a:r>
              <a:rPr lang="it-IT" sz="2000" b="1" dirty="0" err="1"/>
              <a:t>analyses</a:t>
            </a:r>
            <a:r>
              <a:rPr lang="it-IT" sz="2000" dirty="0"/>
              <a:t> of the gas </a:t>
            </a:r>
            <a:r>
              <a:rPr lang="it-IT" sz="2000" dirty="0" err="1"/>
              <a:t>recovered</a:t>
            </a:r>
            <a:r>
              <a:rPr lang="it-IT" sz="2000" dirty="0"/>
              <a:t> and </a:t>
            </a:r>
            <a:r>
              <a:rPr lang="it-IT" sz="2000" dirty="0" err="1"/>
              <a:t>stored</a:t>
            </a:r>
            <a:r>
              <a:rPr lang="it-IT" sz="2000" dirty="0"/>
              <a:t> in the </a:t>
            </a:r>
            <a:r>
              <a:rPr lang="it-IT" sz="2000" dirty="0" err="1"/>
              <a:t>batteries</a:t>
            </a:r>
            <a:r>
              <a:rPr lang="it-IT" sz="2000" dirty="0"/>
              <a:t> </a:t>
            </a:r>
            <a:r>
              <a:rPr lang="it-IT" sz="2000" dirty="0">
                <a:sym typeface="Wingdings" panose="05000000000000000000" pitchFamily="2" charset="2"/>
              </a:rPr>
              <a:t> 30-50 </a:t>
            </a:r>
            <a:r>
              <a:rPr lang="it-IT" sz="2000" dirty="0" err="1">
                <a:sym typeface="Wingdings" panose="05000000000000000000" pitchFamily="2" charset="2"/>
              </a:rPr>
              <a:t>analyses</a:t>
            </a:r>
            <a:r>
              <a:rPr lang="it-IT" sz="2000" dirty="0">
                <a:sym typeface="Wingdings" panose="05000000000000000000" pitchFamily="2" charset="2"/>
              </a:rPr>
              <a:t>, 4 hours (</a:t>
            </a:r>
            <a:r>
              <a:rPr lang="it-IT" sz="2000" dirty="0" err="1">
                <a:sym typeface="Wingdings" panose="05000000000000000000" pitchFamily="2" charset="2"/>
              </a:rPr>
              <a:t>necessary</a:t>
            </a:r>
            <a:r>
              <a:rPr lang="it-IT" sz="2000" dirty="0">
                <a:sym typeface="Wingdings" panose="05000000000000000000" pitchFamily="2" charset="2"/>
              </a:rPr>
              <a:t> to </a:t>
            </a:r>
            <a:r>
              <a:rPr lang="it-IT" sz="2000" dirty="0" err="1">
                <a:sym typeface="Wingdings" panose="05000000000000000000" pitchFamily="2" charset="2"/>
              </a:rPr>
              <a:t>reach</a:t>
            </a:r>
            <a:r>
              <a:rPr lang="it-IT" sz="2000" dirty="0">
                <a:sym typeface="Wingdings" panose="05000000000000000000" pitchFamily="2" charset="2"/>
              </a:rPr>
              <a:t> the </a:t>
            </a:r>
            <a:r>
              <a:rPr lang="it-IT" sz="2000" dirty="0" err="1">
                <a:sym typeface="Wingdings" panose="05000000000000000000" pitchFamily="2" charset="2"/>
              </a:rPr>
              <a:t>stability</a:t>
            </a:r>
            <a:r>
              <a:rPr lang="it-IT" sz="2000" dirty="0">
                <a:sym typeface="Wingdings" panose="05000000000000000000" pitchFamily="2" charset="2"/>
              </a:rPr>
              <a:t> of gas </a:t>
            </a:r>
            <a:r>
              <a:rPr lang="it-IT" sz="2000" dirty="0" err="1">
                <a:sym typeface="Wingdings" panose="05000000000000000000" pitchFamily="2" charset="2"/>
              </a:rPr>
              <a:t>composition</a:t>
            </a:r>
            <a:r>
              <a:rPr lang="it-IT" sz="2000" dirty="0">
                <a:sym typeface="Wingdings" panose="05000000000000000000" pitchFamily="2" charset="2"/>
              </a:rPr>
              <a:t>)</a:t>
            </a:r>
          </a:p>
          <a:p>
            <a:pPr marL="285750" indent="-285750">
              <a:buFont typeface="Arial" panose="020B0604020202020204" pitchFamily="34" charset="0"/>
              <a:buChar char="•"/>
            </a:pPr>
            <a:r>
              <a:rPr lang="it-IT" sz="2000" b="1" dirty="0"/>
              <a:t>Monitoring of the </a:t>
            </a:r>
            <a:r>
              <a:rPr lang="it-IT" sz="2000" b="1" dirty="0" err="1"/>
              <a:t>batteries</a:t>
            </a:r>
            <a:r>
              <a:rPr lang="it-IT" sz="2000" dirty="0"/>
              <a:t> to schedule the swap for the CF4 </a:t>
            </a:r>
            <a:r>
              <a:rPr lang="it-IT" sz="2000" dirty="0" err="1"/>
              <a:t>recuperated</a:t>
            </a:r>
            <a:r>
              <a:rPr lang="it-IT" sz="2000" dirty="0"/>
              <a:t> injection in the mixer</a:t>
            </a:r>
            <a:r>
              <a:rPr lang="it-IT" sz="2000" dirty="0">
                <a:sym typeface="Wingdings" panose="05000000000000000000" pitchFamily="2" charset="2"/>
              </a:rPr>
              <a:t> </a:t>
            </a:r>
          </a:p>
          <a:p>
            <a:pPr marL="742950" lvl="1" indent="-285750">
              <a:buFont typeface="Arial" panose="020B0604020202020204" pitchFamily="34" charset="0"/>
              <a:buChar char="•"/>
            </a:pPr>
            <a:r>
              <a:rPr lang="it-IT" sz="2000" b="1" dirty="0">
                <a:sym typeface="Wingdings" panose="05000000000000000000" pitchFamily="2" charset="2"/>
              </a:rPr>
              <a:t>analyses of CSC mixer </a:t>
            </a:r>
            <a:r>
              <a:rPr lang="it-IT" sz="2000" dirty="0">
                <a:sym typeface="Wingdings" panose="05000000000000000000" pitchFamily="2" charset="2"/>
              </a:rPr>
              <a:t>before and after the battery swap </a:t>
            </a:r>
          </a:p>
          <a:p>
            <a:pPr marL="742950" lvl="1" indent="-285750">
              <a:buFont typeface="Arial" panose="020B0604020202020204" pitchFamily="34" charset="0"/>
              <a:buChar char="•"/>
            </a:pPr>
            <a:r>
              <a:rPr lang="it-IT" sz="2000" b="1" dirty="0">
                <a:sym typeface="Wingdings" panose="05000000000000000000" pitchFamily="2" charset="2"/>
              </a:rPr>
              <a:t>analyses of the battery </a:t>
            </a:r>
            <a:r>
              <a:rPr lang="it-IT" sz="2000" dirty="0">
                <a:sym typeface="Wingdings" panose="05000000000000000000" pitchFamily="2" charset="2"/>
              </a:rPr>
              <a:t>used for the injection to calculate the right ratio in the final gas mixture</a:t>
            </a:r>
          </a:p>
          <a:p>
            <a:pPr marL="742950" lvl="1" indent="-285750">
              <a:buFont typeface="Arial" panose="020B0604020202020204" pitchFamily="34" charset="0"/>
              <a:buChar char="•"/>
            </a:pPr>
            <a:r>
              <a:rPr lang="it-IT" sz="2000" dirty="0">
                <a:sym typeface="Wingdings" panose="05000000000000000000" pitchFamily="2" charset="2"/>
              </a:rPr>
              <a:t>100-150 </a:t>
            </a:r>
            <a:r>
              <a:rPr lang="it-IT" sz="2000" dirty="0" err="1">
                <a:sym typeface="Wingdings" panose="05000000000000000000" pitchFamily="2" charset="2"/>
              </a:rPr>
              <a:t>analyses</a:t>
            </a:r>
            <a:r>
              <a:rPr lang="it-IT" sz="2000" dirty="0">
                <a:sym typeface="Wingdings" panose="05000000000000000000" pitchFamily="2" charset="2"/>
              </a:rPr>
              <a:t>, 1-2 days for the procedure</a:t>
            </a:r>
          </a:p>
          <a:p>
            <a:pPr marL="742950" lvl="1" indent="-285750">
              <a:buFont typeface="Arial" panose="020B0604020202020204" pitchFamily="34" charset="0"/>
              <a:buChar char="•"/>
            </a:pPr>
            <a:r>
              <a:rPr lang="it-IT" sz="2000" dirty="0" err="1">
                <a:sym typeface="Wingdings" panose="05000000000000000000" pitchFamily="2" charset="2"/>
              </a:rPr>
              <a:t>Calibration</a:t>
            </a:r>
            <a:r>
              <a:rPr lang="it-IT" sz="2000" dirty="0">
                <a:sym typeface="Wingdings" panose="05000000000000000000" pitchFamily="2" charset="2"/>
              </a:rPr>
              <a:t> and monitoring of </a:t>
            </a:r>
            <a:r>
              <a:rPr lang="it-IT" sz="2000" b="1" dirty="0">
                <a:sym typeface="Wingdings" panose="05000000000000000000" pitchFamily="2" charset="2"/>
              </a:rPr>
              <a:t>SWPC</a:t>
            </a:r>
            <a:r>
              <a:rPr lang="it-IT" sz="2000" dirty="0">
                <a:sym typeface="Wingdings" panose="05000000000000000000" pitchFamily="2" charset="2"/>
              </a:rPr>
              <a:t> system in </a:t>
            </a:r>
            <a:r>
              <a:rPr lang="it-IT" sz="2000" dirty="0" err="1">
                <a:sym typeface="Wingdings" panose="05000000000000000000" pitchFamily="2" charset="2"/>
              </a:rPr>
              <a:t>parallel</a:t>
            </a:r>
            <a:br>
              <a:rPr lang="it-IT" sz="2000" dirty="0">
                <a:sym typeface="Wingdings" panose="05000000000000000000" pitchFamily="2" charset="2"/>
              </a:rPr>
            </a:br>
            <a:endParaRPr lang="it-IT" sz="2000" dirty="0">
              <a:sym typeface="Wingdings" panose="05000000000000000000" pitchFamily="2" charset="2"/>
            </a:endParaRPr>
          </a:p>
        </p:txBody>
      </p:sp>
      <p:pic>
        <p:nvPicPr>
          <p:cNvPr id="8" name="Picture 7">
            <a:extLst>
              <a:ext uri="{FF2B5EF4-FFF2-40B4-BE49-F238E27FC236}">
                <a16:creationId xmlns:a16="http://schemas.microsoft.com/office/drawing/2014/main" id="{63DE8701-FD5A-8592-B89B-BCE63B36ED0D}"/>
              </a:ext>
            </a:extLst>
          </p:cNvPr>
          <p:cNvPicPr>
            <a:picLocks noChangeAspect="1"/>
          </p:cNvPicPr>
          <p:nvPr/>
        </p:nvPicPr>
        <p:blipFill>
          <a:blip r:embed="rId3"/>
          <a:stretch>
            <a:fillRect/>
          </a:stretch>
        </p:blipFill>
        <p:spPr>
          <a:xfrm>
            <a:off x="7905073" y="975297"/>
            <a:ext cx="3834157" cy="2453703"/>
          </a:xfrm>
          <a:prstGeom prst="rect">
            <a:avLst/>
          </a:prstGeom>
        </p:spPr>
      </p:pic>
      <p:pic>
        <p:nvPicPr>
          <p:cNvPr id="10" name="Picture 9">
            <a:extLst>
              <a:ext uri="{FF2B5EF4-FFF2-40B4-BE49-F238E27FC236}">
                <a16:creationId xmlns:a16="http://schemas.microsoft.com/office/drawing/2014/main" id="{53593E49-D185-1D39-8E28-9914B44BBC96}"/>
              </a:ext>
            </a:extLst>
          </p:cNvPr>
          <p:cNvPicPr>
            <a:picLocks noChangeAspect="1"/>
          </p:cNvPicPr>
          <p:nvPr/>
        </p:nvPicPr>
        <p:blipFill>
          <a:blip r:embed="rId4"/>
          <a:stretch>
            <a:fillRect/>
          </a:stretch>
        </p:blipFill>
        <p:spPr>
          <a:xfrm>
            <a:off x="8187486" y="3665698"/>
            <a:ext cx="3269329" cy="2622672"/>
          </a:xfrm>
          <a:prstGeom prst="rect">
            <a:avLst/>
          </a:prstGeom>
        </p:spPr>
      </p:pic>
      <p:sp>
        <p:nvSpPr>
          <p:cNvPr id="11" name="TextBox 10">
            <a:extLst>
              <a:ext uri="{FF2B5EF4-FFF2-40B4-BE49-F238E27FC236}">
                <a16:creationId xmlns:a16="http://schemas.microsoft.com/office/drawing/2014/main" id="{37D889F5-97DD-C463-1BE6-17903D9BE1FD}"/>
              </a:ext>
            </a:extLst>
          </p:cNvPr>
          <p:cNvSpPr txBox="1"/>
          <p:nvPr/>
        </p:nvSpPr>
        <p:spPr>
          <a:xfrm>
            <a:off x="9822151" y="1348771"/>
            <a:ext cx="2035866" cy="369332"/>
          </a:xfrm>
          <a:prstGeom prst="rect">
            <a:avLst/>
          </a:prstGeom>
          <a:noFill/>
        </p:spPr>
        <p:txBody>
          <a:bodyPr wrap="square" rtlCol="0">
            <a:spAutoFit/>
          </a:bodyPr>
          <a:lstStyle/>
          <a:p>
            <a:r>
              <a:rPr lang="en-GB" dirty="0"/>
              <a:t>CSC mixture</a:t>
            </a:r>
          </a:p>
        </p:txBody>
      </p:sp>
      <p:sp>
        <p:nvSpPr>
          <p:cNvPr id="12" name="TextBox 11">
            <a:extLst>
              <a:ext uri="{FF2B5EF4-FFF2-40B4-BE49-F238E27FC236}">
                <a16:creationId xmlns:a16="http://schemas.microsoft.com/office/drawing/2014/main" id="{54D8C717-A3BD-C4BF-2B99-38B4856CF5F9}"/>
              </a:ext>
            </a:extLst>
          </p:cNvPr>
          <p:cNvSpPr txBox="1"/>
          <p:nvPr/>
        </p:nvSpPr>
        <p:spPr>
          <a:xfrm>
            <a:off x="9738671" y="3841645"/>
            <a:ext cx="2035866" cy="369332"/>
          </a:xfrm>
          <a:prstGeom prst="rect">
            <a:avLst/>
          </a:prstGeom>
          <a:noFill/>
        </p:spPr>
        <p:txBody>
          <a:bodyPr wrap="square" rtlCol="0">
            <a:spAutoFit/>
          </a:bodyPr>
          <a:lstStyle/>
          <a:p>
            <a:r>
              <a:rPr lang="en-GB" dirty="0"/>
              <a:t>Recovery Battery</a:t>
            </a:r>
          </a:p>
        </p:txBody>
      </p:sp>
    </p:spTree>
    <p:extLst>
      <p:ext uri="{BB962C8B-B14F-4D97-AF65-F5344CB8AC3E}">
        <p14:creationId xmlns:p14="http://schemas.microsoft.com/office/powerpoint/2010/main" val="4156957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61024-FD7C-5B53-8855-E3CF7A6FB79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F0DD76D-499A-054B-64EB-34BF022F7017}"/>
              </a:ext>
            </a:extLst>
          </p:cNvPr>
          <p:cNvSpPr>
            <a:spLocks noGrp="1"/>
          </p:cNvSpPr>
          <p:nvPr>
            <p:ph type="title"/>
          </p:nvPr>
        </p:nvSpPr>
        <p:spPr>
          <a:xfrm>
            <a:off x="838200" y="365125"/>
            <a:ext cx="9043219" cy="1325563"/>
          </a:xfrm>
        </p:spPr>
        <p:txBody>
          <a:bodyPr>
            <a:normAutofit/>
          </a:bodyPr>
          <a:lstStyle/>
          <a:p>
            <a:r>
              <a:rPr lang="it-IT" sz="3800" dirty="0"/>
              <a:t>CF</a:t>
            </a:r>
            <a:r>
              <a:rPr lang="it-IT" sz="3800" baseline="-25000" dirty="0"/>
              <a:t>4</a:t>
            </a:r>
            <a:r>
              <a:rPr lang="it-IT" sz="3800" dirty="0"/>
              <a:t> recovery </a:t>
            </a:r>
            <a:r>
              <a:rPr lang="it-IT" sz="3800" dirty="0" err="1"/>
              <a:t>plant</a:t>
            </a:r>
            <a:br>
              <a:rPr lang="it-IT" sz="3800" dirty="0"/>
            </a:br>
            <a:r>
              <a:rPr lang="it-IT" sz="3800" dirty="0" err="1"/>
              <a:t>Recuperation</a:t>
            </a:r>
            <a:r>
              <a:rPr lang="it-IT" sz="3800" dirty="0"/>
              <a:t> </a:t>
            </a:r>
            <a:r>
              <a:rPr lang="it-IT" sz="3800" dirty="0" err="1"/>
              <a:t>process</a:t>
            </a:r>
            <a:endParaRPr lang="it-IT" sz="3800" dirty="0"/>
          </a:p>
        </p:txBody>
      </p:sp>
      <p:sp>
        <p:nvSpPr>
          <p:cNvPr id="4" name="Segnaposto piè di pagina 3">
            <a:extLst>
              <a:ext uri="{FF2B5EF4-FFF2-40B4-BE49-F238E27FC236}">
                <a16:creationId xmlns:a16="http://schemas.microsoft.com/office/drawing/2014/main" id="{4A29F16F-C1C5-C379-A206-A94CEBFE42F2}"/>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22FADBE3-AEAD-8683-6A7B-9B826362441E}"/>
              </a:ext>
            </a:extLst>
          </p:cNvPr>
          <p:cNvSpPr>
            <a:spLocks noGrp="1"/>
          </p:cNvSpPr>
          <p:nvPr>
            <p:ph type="sldNum" sz="quarter" idx="12"/>
          </p:nvPr>
        </p:nvSpPr>
        <p:spPr/>
        <p:txBody>
          <a:bodyPr/>
          <a:lstStyle/>
          <a:p>
            <a:fld id="{27CE633F-9882-4A5C-83A2-1109D0C73261}" type="slidenum">
              <a:rPr lang="en-US" smtClean="0"/>
              <a:t>5</a:t>
            </a:fld>
            <a:endParaRPr lang="en-US" dirty="0"/>
          </a:p>
        </p:txBody>
      </p:sp>
      <p:pic>
        <p:nvPicPr>
          <p:cNvPr id="6" name="Picture 2">
            <a:extLst>
              <a:ext uri="{FF2B5EF4-FFF2-40B4-BE49-F238E27FC236}">
                <a16:creationId xmlns:a16="http://schemas.microsoft.com/office/drawing/2014/main" id="{0F1E404F-D6F4-DE61-A825-00BC9F132C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7599" y="127851"/>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8BFBC344-7C77-0CF8-7A8A-9040DFCCC89D}"/>
              </a:ext>
            </a:extLst>
          </p:cNvPr>
          <p:cNvPicPr/>
          <p:nvPr/>
        </p:nvPicPr>
        <p:blipFill>
          <a:blip r:embed="rId3"/>
          <a:stretch>
            <a:fillRect/>
          </a:stretch>
        </p:blipFill>
        <p:spPr>
          <a:xfrm>
            <a:off x="838200" y="2046253"/>
            <a:ext cx="5138711" cy="3954531"/>
          </a:xfrm>
          <a:prstGeom prst="rect">
            <a:avLst/>
          </a:prstGeom>
        </p:spPr>
      </p:pic>
      <p:sp>
        <p:nvSpPr>
          <p:cNvPr id="11" name="TextBox 10">
            <a:extLst>
              <a:ext uri="{FF2B5EF4-FFF2-40B4-BE49-F238E27FC236}">
                <a16:creationId xmlns:a16="http://schemas.microsoft.com/office/drawing/2014/main" id="{FBA53281-BA41-8319-5A9C-38E22B8109A7}"/>
              </a:ext>
            </a:extLst>
          </p:cNvPr>
          <p:cNvSpPr txBox="1"/>
          <p:nvPr/>
        </p:nvSpPr>
        <p:spPr>
          <a:xfrm>
            <a:off x="6362700" y="1797050"/>
            <a:ext cx="5576861" cy="4524315"/>
          </a:xfrm>
          <a:prstGeom prst="rect">
            <a:avLst/>
          </a:prstGeom>
          <a:noFill/>
        </p:spPr>
        <p:txBody>
          <a:bodyPr wrap="square" rtlCol="0">
            <a:spAutoFit/>
          </a:bodyPr>
          <a:lstStyle/>
          <a:p>
            <a:pPr marL="342900" indent="-342900">
              <a:buFont typeface="+mj-lt"/>
              <a:buAutoNum type="arabicPeriod"/>
            </a:pPr>
            <a:r>
              <a:rPr lang="en-US" b="1" dirty="0"/>
              <a:t>Phase 0 </a:t>
            </a:r>
            <a:r>
              <a:rPr lang="en-US" dirty="0">
                <a:sym typeface="Wingdings" panose="05000000000000000000" pitchFamily="2" charset="2"/>
              </a:rPr>
              <a:t> CSC gas mixture is injected in the first module of the recovery system from the Exhaust module</a:t>
            </a:r>
          </a:p>
          <a:p>
            <a:pPr marL="342900" indent="-342900">
              <a:buFont typeface="+mj-lt"/>
              <a:buAutoNum type="arabicPeriod"/>
            </a:pPr>
            <a:r>
              <a:rPr lang="en-US" b="1" dirty="0">
                <a:solidFill>
                  <a:srgbClr val="7030A0"/>
                </a:solidFill>
                <a:sym typeface="Wingdings" panose="05000000000000000000" pitchFamily="2" charset="2"/>
              </a:rPr>
              <a:t>Phase 1 </a:t>
            </a:r>
            <a:r>
              <a:rPr lang="en-US" dirty="0">
                <a:sym typeface="Wingdings" panose="05000000000000000000" pitchFamily="2" charset="2"/>
              </a:rPr>
              <a:t> the gas passes through the membrane module optimized for the CO2 separation; CF4 is recovered at the retentate side with 15% of Ar, 0.4% of CO2 and 2% of N2</a:t>
            </a:r>
          </a:p>
          <a:p>
            <a:pPr marL="342900" indent="-342900">
              <a:buFont typeface="+mj-lt"/>
              <a:buAutoNum type="arabicPeriod"/>
            </a:pPr>
            <a:r>
              <a:rPr lang="en-US" b="1" dirty="0">
                <a:solidFill>
                  <a:schemeClr val="accent6"/>
                </a:solidFill>
                <a:sym typeface="Wingdings" panose="05000000000000000000" pitchFamily="2" charset="2"/>
              </a:rPr>
              <a:t>Phase 2 </a:t>
            </a:r>
            <a:r>
              <a:rPr lang="en-US" dirty="0">
                <a:sym typeface="Wingdings" panose="05000000000000000000" pitchFamily="2" charset="2"/>
              </a:rPr>
              <a:t> All the remained CO2 is absorbed in the MS 4Å</a:t>
            </a:r>
          </a:p>
          <a:p>
            <a:pPr marL="342900" indent="-342900">
              <a:buFont typeface="+mj-lt"/>
              <a:buAutoNum type="arabicPeriod"/>
            </a:pPr>
            <a:r>
              <a:rPr lang="en-US" b="1" dirty="0">
                <a:solidFill>
                  <a:schemeClr val="accent4">
                    <a:lumMod val="75000"/>
                  </a:schemeClr>
                </a:solidFill>
                <a:sym typeface="Wingdings" panose="05000000000000000000" pitchFamily="2" charset="2"/>
              </a:rPr>
              <a:t>Phase 3 </a:t>
            </a:r>
            <a:r>
              <a:rPr lang="en-US" dirty="0">
                <a:sym typeface="Wingdings" panose="05000000000000000000" pitchFamily="2" charset="2"/>
              </a:rPr>
              <a:t> CF4 is absorbed in the MS 13X, N2 and Ar are vented and the CF4 is then recovered through pressure swing adsorption</a:t>
            </a:r>
          </a:p>
          <a:p>
            <a:pPr marL="342900" indent="-342900">
              <a:buFont typeface="+mj-lt"/>
              <a:buAutoNum type="arabicPeriod"/>
            </a:pPr>
            <a:r>
              <a:rPr lang="en-US" b="1" dirty="0">
                <a:solidFill>
                  <a:srgbClr val="FFC000"/>
                </a:solidFill>
                <a:sym typeface="Wingdings" panose="05000000000000000000" pitchFamily="2" charset="2"/>
              </a:rPr>
              <a:t>Phase 4 (3b) </a:t>
            </a:r>
            <a:r>
              <a:rPr lang="en-US" dirty="0">
                <a:sym typeface="Wingdings" panose="05000000000000000000" pitchFamily="2" charset="2"/>
              </a:rPr>
              <a:t> CF4 is extracted and stored in the battery, ready to be reinjected in the mixer </a:t>
            </a:r>
          </a:p>
          <a:p>
            <a:pPr marL="342900" indent="-342900">
              <a:buFont typeface="+mj-lt"/>
              <a:buAutoNum type="arabicPeriod"/>
            </a:pPr>
            <a:endParaRPr lang="en-GB" dirty="0"/>
          </a:p>
        </p:txBody>
      </p:sp>
      <p:sp>
        <p:nvSpPr>
          <p:cNvPr id="3" name="Rectangle 2">
            <a:extLst>
              <a:ext uri="{FF2B5EF4-FFF2-40B4-BE49-F238E27FC236}">
                <a16:creationId xmlns:a16="http://schemas.microsoft.com/office/drawing/2014/main" id="{7C1F3876-B736-E8F1-ED21-CF6E096ADED4}"/>
              </a:ext>
            </a:extLst>
          </p:cNvPr>
          <p:cNvSpPr/>
          <p:nvPr/>
        </p:nvSpPr>
        <p:spPr>
          <a:xfrm>
            <a:off x="5158047" y="5494713"/>
            <a:ext cx="777240" cy="4572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32380EF2-E11E-0CEF-EF3C-41A10D29CCEA}"/>
              </a:ext>
            </a:extLst>
          </p:cNvPr>
          <p:cNvSpPr txBox="1"/>
          <p:nvPr/>
        </p:nvSpPr>
        <p:spPr>
          <a:xfrm>
            <a:off x="5195454" y="5555320"/>
            <a:ext cx="864524" cy="461665"/>
          </a:xfrm>
          <a:prstGeom prst="rect">
            <a:avLst/>
          </a:prstGeom>
          <a:noFill/>
          <a:ln>
            <a:solidFill>
              <a:srgbClr val="FFC000"/>
            </a:solidFill>
            <a:prstDash val="sysDash"/>
          </a:ln>
        </p:spPr>
        <p:txBody>
          <a:bodyPr wrap="square" rtlCol="0">
            <a:spAutoFit/>
          </a:bodyPr>
          <a:lstStyle/>
          <a:p>
            <a:r>
              <a:rPr lang="en-US" sz="800" dirty="0">
                <a:solidFill>
                  <a:srgbClr val="FFC000"/>
                </a:solidFill>
                <a:latin typeface="Calibri" panose="020F0502020204030204" pitchFamily="34" charset="0"/>
                <a:cs typeface="Calibri" panose="020F0502020204030204" pitchFamily="34" charset="0"/>
              </a:rPr>
              <a:t>Ar ~ 10%</a:t>
            </a:r>
            <a:br>
              <a:rPr lang="en-US" sz="800" dirty="0">
                <a:solidFill>
                  <a:srgbClr val="FFC000"/>
                </a:solidFill>
                <a:latin typeface="Calibri" panose="020F0502020204030204" pitchFamily="34" charset="0"/>
                <a:cs typeface="Calibri" panose="020F0502020204030204" pitchFamily="34" charset="0"/>
              </a:rPr>
            </a:br>
            <a:r>
              <a:rPr lang="en-US" sz="800" dirty="0">
                <a:solidFill>
                  <a:srgbClr val="FFC000"/>
                </a:solidFill>
                <a:latin typeface="Calibri" panose="020F0502020204030204" pitchFamily="34" charset="0"/>
                <a:cs typeface="Calibri" panose="020F0502020204030204" pitchFamily="34" charset="0"/>
              </a:rPr>
              <a:t>CF4 ~ 89.6%</a:t>
            </a:r>
          </a:p>
          <a:p>
            <a:r>
              <a:rPr lang="en-US" sz="800" dirty="0">
                <a:solidFill>
                  <a:srgbClr val="FFC000"/>
                </a:solidFill>
                <a:latin typeface="Calibri" panose="020F0502020204030204" pitchFamily="34" charset="0"/>
                <a:cs typeface="Calibri" panose="020F0502020204030204" pitchFamily="34" charset="0"/>
              </a:rPr>
              <a:t>N2 ~ 0.4%</a:t>
            </a:r>
            <a:endParaRPr lang="en-GB" sz="800" dirty="0">
              <a:solidFill>
                <a:srgbClr val="FFC000"/>
              </a:solidFill>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A46ED036-3F83-AAAE-E9BF-40783A73E1EF}"/>
              </a:ext>
            </a:extLst>
          </p:cNvPr>
          <p:cNvSpPr txBox="1"/>
          <p:nvPr/>
        </p:nvSpPr>
        <p:spPr>
          <a:xfrm>
            <a:off x="828203" y="5522635"/>
            <a:ext cx="3432412" cy="1200329"/>
          </a:xfrm>
          <a:prstGeom prst="rect">
            <a:avLst/>
          </a:prstGeom>
          <a:noFill/>
        </p:spPr>
        <p:txBody>
          <a:bodyPr wrap="square" rtlCol="0">
            <a:spAutoFit/>
          </a:bodyPr>
          <a:lstStyle/>
          <a:p>
            <a:r>
              <a:rPr lang="it-IT" sz="1800" b="1" i="0" u="none" strike="noStrike" dirty="0">
                <a:effectLst/>
              </a:rPr>
              <a:t>Plant operational since 2012,</a:t>
            </a:r>
            <a:br>
              <a:rPr lang="it-IT" sz="1800" b="1" i="0" u="none" strike="noStrike" dirty="0">
                <a:effectLst/>
              </a:rPr>
            </a:br>
            <a:r>
              <a:rPr lang="it-IT" sz="1800" b="1" i="0" u="none" strike="noStrike" dirty="0">
                <a:effectLst/>
              </a:rPr>
              <a:t>a lot of tuning and upgrades realized</a:t>
            </a:r>
            <a:endParaRPr lang="it-IT" sz="1800" dirty="0"/>
          </a:p>
          <a:p>
            <a:endParaRPr lang="en-GB" dirty="0"/>
          </a:p>
        </p:txBody>
      </p:sp>
    </p:spTree>
    <p:extLst>
      <p:ext uri="{BB962C8B-B14F-4D97-AF65-F5344CB8AC3E}">
        <p14:creationId xmlns:p14="http://schemas.microsoft.com/office/powerpoint/2010/main" val="1221574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D4F7672-B921-8857-ECA9-0036CCE323EB}"/>
              </a:ext>
            </a:extLst>
          </p:cNvPr>
          <p:cNvSpPr>
            <a:spLocks noGrp="1"/>
          </p:cNvSpPr>
          <p:nvPr>
            <p:ph type="title"/>
          </p:nvPr>
        </p:nvSpPr>
        <p:spPr>
          <a:xfrm>
            <a:off x="838200" y="365125"/>
            <a:ext cx="9043219" cy="1325563"/>
          </a:xfrm>
        </p:spPr>
        <p:txBody>
          <a:bodyPr>
            <a:normAutofit/>
          </a:bodyPr>
          <a:lstStyle/>
          <a:p>
            <a:r>
              <a:rPr lang="it-IT" sz="3800" dirty="0"/>
              <a:t>Gas separation techniques</a:t>
            </a:r>
            <a:br>
              <a:rPr lang="it-IT" sz="3800" dirty="0"/>
            </a:br>
            <a:r>
              <a:rPr lang="it-IT" sz="3800" dirty="0"/>
              <a:t>Membrane separation</a:t>
            </a:r>
          </a:p>
        </p:txBody>
      </p:sp>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6</a:t>
            </a:fld>
            <a:endParaRPr lang="en-US" dirty="0"/>
          </a:p>
        </p:txBody>
      </p:sp>
      <p:pic>
        <p:nvPicPr>
          <p:cNvPr id="6" name="Picture 2">
            <a:extLst>
              <a:ext uri="{FF2B5EF4-FFF2-40B4-BE49-F238E27FC236}">
                <a16:creationId xmlns:a16="http://schemas.microsoft.com/office/drawing/2014/main" id="{650A0D2B-9887-EB98-EBC4-098924CE4C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6" descr="MEMSIC">
            <a:extLst>
              <a:ext uri="{FF2B5EF4-FFF2-40B4-BE49-F238E27FC236}">
                <a16:creationId xmlns:a16="http://schemas.microsoft.com/office/drawing/2014/main" id="{089109A4-14C0-DF30-0B1D-5E9D06E11D2E}"/>
              </a:ext>
            </a:extLst>
          </p:cNvPr>
          <p:cNvSpPr>
            <a:spLocks noChangeAspect="1" noChangeArrowheads="1"/>
          </p:cNvSpPr>
          <p:nvPr/>
        </p:nvSpPr>
        <p:spPr bwMode="auto">
          <a:xfrm>
            <a:off x="5935953" y="5525799"/>
            <a:ext cx="30373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16" name="Immagine 15">
            <a:extLst>
              <a:ext uri="{FF2B5EF4-FFF2-40B4-BE49-F238E27FC236}">
                <a16:creationId xmlns:a16="http://schemas.microsoft.com/office/drawing/2014/main" id="{D2A7BDF0-4A32-6684-2F56-2D4F08A17387}"/>
              </a:ext>
            </a:extLst>
          </p:cNvPr>
          <p:cNvPicPr>
            <a:picLocks noChangeAspect="1"/>
          </p:cNvPicPr>
          <p:nvPr/>
        </p:nvPicPr>
        <p:blipFill>
          <a:blip r:embed="rId4"/>
          <a:stretch>
            <a:fillRect/>
          </a:stretch>
        </p:blipFill>
        <p:spPr>
          <a:xfrm>
            <a:off x="885473" y="1685039"/>
            <a:ext cx="4030485" cy="2415364"/>
          </a:xfrm>
          <a:prstGeom prst="rect">
            <a:avLst/>
          </a:prstGeom>
        </p:spPr>
      </p:pic>
      <p:grpSp>
        <p:nvGrpSpPr>
          <p:cNvPr id="28" name="Group 27">
            <a:extLst>
              <a:ext uri="{FF2B5EF4-FFF2-40B4-BE49-F238E27FC236}">
                <a16:creationId xmlns:a16="http://schemas.microsoft.com/office/drawing/2014/main" id="{320831D8-8640-4AE4-E3E3-28C27F689928}"/>
              </a:ext>
            </a:extLst>
          </p:cNvPr>
          <p:cNvGrpSpPr/>
          <p:nvPr/>
        </p:nvGrpSpPr>
        <p:grpSpPr>
          <a:xfrm>
            <a:off x="1080273" y="5491548"/>
            <a:ext cx="3720334" cy="639612"/>
            <a:chOff x="1616652" y="5266727"/>
            <a:chExt cx="3720334" cy="639612"/>
          </a:xfrm>
        </p:grpSpPr>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9323E192-D23C-70D0-0702-258DFCF3BC7F}"/>
                    </a:ext>
                  </a:extLst>
                </p:cNvPr>
                <p:cNvSpPr txBox="1"/>
                <p:nvPr/>
              </p:nvSpPr>
              <p:spPr>
                <a:xfrm>
                  <a:off x="2562420" y="5266727"/>
                  <a:ext cx="756041" cy="563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𝑃</m:t>
                                </m:r>
                              </m:e>
                              <m:sub>
                                <m:r>
                                  <a:rPr lang="en-US" b="0" i="1" smtClean="0">
                                    <a:latin typeface="Cambria Math" panose="02040503050406030204" pitchFamily="18" charset="0"/>
                                    <a:ea typeface="Cambria Math" panose="02040503050406030204" pitchFamily="18" charset="0"/>
                                  </a:rPr>
                                  <m:t>𝐴</m:t>
                                </m:r>
                              </m:sub>
                            </m:sSub>
                          </m:num>
                          <m:den>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𝑃</m:t>
                                </m:r>
                              </m:e>
                              <m:sub>
                                <m:r>
                                  <a:rPr lang="en-US" b="0" i="1" smtClean="0">
                                    <a:latin typeface="Cambria Math" panose="02040503050406030204" pitchFamily="18" charset="0"/>
                                    <a:ea typeface="Cambria Math" panose="02040503050406030204" pitchFamily="18" charset="0"/>
                                  </a:rPr>
                                  <m:t>𝐵</m:t>
                                </m:r>
                              </m:sub>
                            </m:sSub>
                          </m:den>
                        </m:f>
                      </m:oMath>
                    </m:oMathPara>
                  </a14:m>
                  <a:endParaRPr lang="en-GB" dirty="0"/>
                </a:p>
              </p:txBody>
            </p:sp>
          </mc:Choice>
          <mc:Fallback xmlns="">
            <p:sp>
              <p:nvSpPr>
                <p:cNvPr id="24" name="TextBox 23">
                  <a:extLst>
                    <a:ext uri="{FF2B5EF4-FFF2-40B4-BE49-F238E27FC236}">
                      <a16:creationId xmlns:a16="http://schemas.microsoft.com/office/drawing/2014/main" id="{9323E192-D23C-70D0-0702-258DFCF3BC7F}"/>
                    </a:ext>
                  </a:extLst>
                </p:cNvPr>
                <p:cNvSpPr txBox="1">
                  <a:spLocks noRot="1" noChangeAspect="1" noMove="1" noResize="1" noEditPoints="1" noAdjustHandles="1" noChangeArrowheads="1" noChangeShapeType="1" noTextEdit="1"/>
                </p:cNvSpPr>
                <p:nvPr/>
              </p:nvSpPr>
              <p:spPr>
                <a:xfrm>
                  <a:off x="2562420" y="5266727"/>
                  <a:ext cx="756041" cy="563872"/>
                </a:xfrm>
                <a:prstGeom prst="rect">
                  <a:avLst/>
                </a:prstGeom>
                <a:blipFill>
                  <a:blip r:embed="rId6"/>
                  <a:stretch>
                    <a:fillRect/>
                  </a:stretch>
                </a:blipFill>
              </p:spPr>
              <p:txBody>
                <a:bodyPr/>
                <a:lstStyle/>
                <a:p>
                  <a:r>
                    <a:rPr lang="en-GB">
                      <a:noFill/>
                    </a:rPr>
                    <a:t> </a:t>
                  </a:r>
                </a:p>
              </p:txBody>
            </p:sp>
          </mc:Fallback>
        </mc:AlternateContent>
        <p:sp>
          <p:nvSpPr>
            <p:cNvPr id="25" name="TextBox 24">
              <a:extLst>
                <a:ext uri="{FF2B5EF4-FFF2-40B4-BE49-F238E27FC236}">
                  <a16:creationId xmlns:a16="http://schemas.microsoft.com/office/drawing/2014/main" id="{FF5A491B-59C7-8AD2-42B3-2F0B3330EB7D}"/>
                </a:ext>
              </a:extLst>
            </p:cNvPr>
            <p:cNvSpPr txBox="1"/>
            <p:nvPr/>
          </p:nvSpPr>
          <p:spPr>
            <a:xfrm>
              <a:off x="1616652" y="5413868"/>
              <a:ext cx="945768" cy="276999"/>
            </a:xfrm>
            <a:prstGeom prst="rect">
              <a:avLst/>
            </a:prstGeom>
            <a:noFill/>
          </p:spPr>
          <p:txBody>
            <a:bodyPr wrap="square" rtlCol="0">
              <a:spAutoFit/>
            </a:bodyPr>
            <a:lstStyle/>
            <a:p>
              <a:r>
                <a:rPr lang="en-US" sz="1200" i="1" dirty="0"/>
                <a:t>selectivity</a:t>
              </a:r>
              <a:endParaRPr lang="en-GB" sz="1200" i="1" dirty="0"/>
            </a:p>
          </p:txBody>
        </p:sp>
        <p:sp>
          <p:nvSpPr>
            <p:cNvPr id="26" name="TextBox 25">
              <a:extLst>
                <a:ext uri="{FF2B5EF4-FFF2-40B4-BE49-F238E27FC236}">
                  <a16:creationId xmlns:a16="http://schemas.microsoft.com/office/drawing/2014/main" id="{E1925A53-20C3-76EB-531A-1356D4EBC8D7}"/>
                </a:ext>
              </a:extLst>
            </p:cNvPr>
            <p:cNvSpPr txBox="1"/>
            <p:nvPr/>
          </p:nvSpPr>
          <p:spPr>
            <a:xfrm>
              <a:off x="3506734" y="5275369"/>
              <a:ext cx="1830251" cy="276999"/>
            </a:xfrm>
            <a:prstGeom prst="rect">
              <a:avLst/>
            </a:prstGeom>
            <a:noFill/>
          </p:spPr>
          <p:txBody>
            <a:bodyPr wrap="square" rtlCol="0">
              <a:spAutoFit/>
            </a:bodyPr>
            <a:lstStyle/>
            <a:p>
              <a:r>
                <a:rPr lang="en-US" sz="1200" i="1" dirty="0"/>
                <a:t>Permeability A</a:t>
              </a:r>
              <a:endParaRPr lang="en-GB" sz="1200" i="1" dirty="0"/>
            </a:p>
          </p:txBody>
        </p:sp>
        <p:sp>
          <p:nvSpPr>
            <p:cNvPr id="27" name="TextBox 26">
              <a:extLst>
                <a:ext uri="{FF2B5EF4-FFF2-40B4-BE49-F238E27FC236}">
                  <a16:creationId xmlns:a16="http://schemas.microsoft.com/office/drawing/2014/main" id="{CFB6CDBC-21D7-069A-347E-9A372C44419E}"/>
                </a:ext>
              </a:extLst>
            </p:cNvPr>
            <p:cNvSpPr txBox="1"/>
            <p:nvPr/>
          </p:nvSpPr>
          <p:spPr>
            <a:xfrm>
              <a:off x="3506735" y="5629340"/>
              <a:ext cx="1830251" cy="276999"/>
            </a:xfrm>
            <a:prstGeom prst="rect">
              <a:avLst/>
            </a:prstGeom>
            <a:noFill/>
          </p:spPr>
          <p:txBody>
            <a:bodyPr wrap="square" rtlCol="0">
              <a:spAutoFit/>
            </a:bodyPr>
            <a:lstStyle/>
            <a:p>
              <a:r>
                <a:rPr lang="en-US" sz="1200" i="1" dirty="0"/>
                <a:t>Permeability B</a:t>
              </a:r>
              <a:endParaRPr lang="en-GB" sz="1200" i="1" dirty="0"/>
            </a:p>
          </p:txBody>
        </p:sp>
      </p:grpSp>
      <p:sp>
        <p:nvSpPr>
          <p:cNvPr id="29" name="TextBox 28">
            <a:extLst>
              <a:ext uri="{FF2B5EF4-FFF2-40B4-BE49-F238E27FC236}">
                <a16:creationId xmlns:a16="http://schemas.microsoft.com/office/drawing/2014/main" id="{F6108EB2-F0A9-93EA-3EE2-CF22BB418DA7}"/>
              </a:ext>
            </a:extLst>
          </p:cNvPr>
          <p:cNvSpPr txBox="1"/>
          <p:nvPr/>
        </p:nvSpPr>
        <p:spPr>
          <a:xfrm>
            <a:off x="1168417" y="6206223"/>
            <a:ext cx="3544047" cy="261610"/>
          </a:xfrm>
          <a:prstGeom prst="rect">
            <a:avLst/>
          </a:prstGeom>
          <a:noFill/>
        </p:spPr>
        <p:txBody>
          <a:bodyPr wrap="square" rtlCol="0">
            <a:spAutoFit/>
          </a:bodyPr>
          <a:lstStyle/>
          <a:p>
            <a:r>
              <a:rPr lang="en-US" sz="1100" u="sng" dirty="0">
                <a:solidFill>
                  <a:schemeClr val="tx1">
                    <a:lumMod val="50000"/>
                    <a:lumOff val="50000"/>
                  </a:schemeClr>
                </a:solidFill>
              </a:rPr>
              <a:t>Ability of a membrane to separate two molecules</a:t>
            </a:r>
            <a:endParaRPr lang="en-GB" sz="1100" u="sng" dirty="0">
              <a:solidFill>
                <a:schemeClr val="tx1">
                  <a:lumMod val="50000"/>
                  <a:lumOff val="50000"/>
                </a:schemeClr>
              </a:solidFill>
            </a:endParaRPr>
          </a:p>
        </p:txBody>
      </p:sp>
      <p:sp>
        <p:nvSpPr>
          <p:cNvPr id="30" name="TextBox 29">
            <a:extLst>
              <a:ext uri="{FF2B5EF4-FFF2-40B4-BE49-F238E27FC236}">
                <a16:creationId xmlns:a16="http://schemas.microsoft.com/office/drawing/2014/main" id="{494556BD-7A49-F165-C0D3-E3B92E925A15}"/>
              </a:ext>
            </a:extLst>
          </p:cNvPr>
          <p:cNvSpPr txBox="1"/>
          <p:nvPr/>
        </p:nvSpPr>
        <p:spPr>
          <a:xfrm>
            <a:off x="5143957" y="1949507"/>
            <a:ext cx="6599808" cy="3650679"/>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b="1" dirty="0"/>
              <a:t>Separation process </a:t>
            </a:r>
            <a:r>
              <a:rPr lang="en-US" dirty="0"/>
              <a:t>is driven by </a:t>
            </a:r>
            <a:r>
              <a:rPr lang="en-US" dirty="0">
                <a:sym typeface="Wingdings" panose="05000000000000000000" pitchFamily="2" charset="2"/>
              </a:rPr>
              <a:t></a:t>
            </a:r>
          </a:p>
          <a:p>
            <a:pPr marL="742950" lvl="1" indent="-285750">
              <a:lnSpc>
                <a:spcPct val="150000"/>
              </a:lnSpc>
              <a:buFont typeface="Arial" panose="020B0604020202020204" pitchFamily="34" charset="0"/>
              <a:buChar char="•"/>
            </a:pPr>
            <a:r>
              <a:rPr lang="en-US" b="1" dirty="0">
                <a:sym typeface="Wingdings" panose="05000000000000000000" pitchFamily="2" charset="2"/>
              </a:rPr>
              <a:t>Partial pressure</a:t>
            </a:r>
            <a:r>
              <a:rPr lang="en-US" dirty="0">
                <a:sym typeface="Wingdings" panose="05000000000000000000" pitchFamily="2" charset="2"/>
              </a:rPr>
              <a:t> gradient</a:t>
            </a:r>
          </a:p>
          <a:p>
            <a:pPr marL="742950" lvl="1" indent="-285750">
              <a:lnSpc>
                <a:spcPct val="150000"/>
              </a:lnSpc>
              <a:buFont typeface="Arial" panose="020B0604020202020204" pitchFamily="34" charset="0"/>
              <a:buChar char="•"/>
            </a:pPr>
            <a:r>
              <a:rPr lang="en-US" b="1" dirty="0">
                <a:sym typeface="Wingdings" panose="05000000000000000000" pitchFamily="2" charset="2"/>
              </a:rPr>
              <a:t>Nature of membrane </a:t>
            </a:r>
            <a:r>
              <a:rPr lang="en-US" dirty="0">
                <a:sym typeface="Wingdings" panose="05000000000000000000" pitchFamily="2" charset="2"/>
              </a:rPr>
              <a:t>(chemical structure)</a:t>
            </a:r>
          </a:p>
          <a:p>
            <a:pPr marL="742950" lvl="1" indent="-285750">
              <a:lnSpc>
                <a:spcPct val="150000"/>
              </a:lnSpc>
              <a:buFont typeface="Arial" panose="020B0604020202020204" pitchFamily="34" charset="0"/>
              <a:buChar char="•"/>
            </a:pPr>
            <a:r>
              <a:rPr lang="en-US" b="1" i="1" dirty="0">
                <a:sym typeface="Wingdings" panose="05000000000000000000" pitchFamily="2" charset="2"/>
              </a:rPr>
              <a:t>Permeability </a:t>
            </a:r>
            <a:r>
              <a:rPr lang="en-US" dirty="0">
                <a:sym typeface="Wingdings" panose="05000000000000000000" pitchFamily="2" charset="2"/>
              </a:rPr>
              <a:t> </a:t>
            </a:r>
            <a:r>
              <a:rPr lang="en-US" sz="1600" dirty="0">
                <a:sym typeface="Wingdings" panose="05000000000000000000" pitchFamily="2" charset="2"/>
              </a:rPr>
              <a:t>capability of a membrane to permeate gas molecules</a:t>
            </a:r>
            <a:endParaRPr lang="en-US" i="1" dirty="0">
              <a:sym typeface="Wingdings" panose="05000000000000000000" pitchFamily="2" charset="2"/>
            </a:endParaRPr>
          </a:p>
          <a:p>
            <a:pPr marL="742950" lvl="1" indent="-285750">
              <a:lnSpc>
                <a:spcPct val="150000"/>
              </a:lnSpc>
              <a:buFont typeface="Arial" panose="020B0604020202020204" pitchFamily="34" charset="0"/>
              <a:buChar char="•"/>
            </a:pPr>
            <a:r>
              <a:rPr lang="en-US" b="1" i="1" dirty="0">
                <a:sym typeface="Wingdings" panose="05000000000000000000" pitchFamily="2" charset="2"/>
              </a:rPr>
              <a:t>Solubility</a:t>
            </a:r>
            <a:r>
              <a:rPr lang="en-US" i="1" dirty="0">
                <a:sym typeface="Wingdings" panose="05000000000000000000" pitchFamily="2" charset="2"/>
              </a:rPr>
              <a:t> </a:t>
            </a:r>
            <a:r>
              <a:rPr lang="en-US" dirty="0">
                <a:sym typeface="Wingdings" panose="05000000000000000000" pitchFamily="2" charset="2"/>
              </a:rPr>
              <a:t></a:t>
            </a:r>
            <a:r>
              <a:rPr lang="en-US" sz="1600" dirty="0">
                <a:sym typeface="Wingdings" panose="05000000000000000000" pitchFamily="2" charset="2"/>
              </a:rPr>
              <a:t>thermodynamic parameter given the amount of penetrant absorbed by membrane</a:t>
            </a:r>
            <a:endParaRPr lang="en-US" i="1" dirty="0">
              <a:sym typeface="Wingdings" panose="05000000000000000000" pitchFamily="2" charset="2"/>
            </a:endParaRPr>
          </a:p>
          <a:p>
            <a:pPr marL="742950" lvl="1" indent="-285750">
              <a:lnSpc>
                <a:spcPct val="150000"/>
              </a:lnSpc>
              <a:buFont typeface="Arial" panose="020B0604020202020204" pitchFamily="34" charset="0"/>
              <a:buChar char="•"/>
            </a:pPr>
            <a:r>
              <a:rPr lang="en-US" b="1" i="1" dirty="0">
                <a:sym typeface="Wingdings" panose="05000000000000000000" pitchFamily="2" charset="2"/>
              </a:rPr>
              <a:t>Diffusivity </a:t>
            </a:r>
            <a:r>
              <a:rPr lang="en-US" dirty="0">
                <a:sym typeface="Wingdings" panose="05000000000000000000" pitchFamily="2" charset="2"/>
              </a:rPr>
              <a:t> </a:t>
            </a:r>
            <a:r>
              <a:rPr lang="en-US" sz="1600" dirty="0">
                <a:sym typeface="Wingdings" panose="05000000000000000000" pitchFamily="2" charset="2"/>
              </a:rPr>
              <a:t>dependent on geometry of penetrant: if molecular size increases the coefficient decreases</a:t>
            </a:r>
            <a:endParaRPr lang="en-GB" i="1" dirty="0"/>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840BAC6-81F6-FD66-28CD-88D30F0224FA}"/>
                  </a:ext>
                </a:extLst>
              </p:cNvPr>
              <p:cNvSpPr txBox="1"/>
              <p:nvPr/>
            </p:nvSpPr>
            <p:spPr>
              <a:xfrm>
                <a:off x="1187874" y="4783981"/>
                <a:ext cx="342568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𝑃</m:t>
                      </m:r>
                      <m:r>
                        <a:rPr lang="en-US" sz="1600" b="0" i="1" smtClean="0">
                          <a:latin typeface="Cambria Math" panose="02040503050406030204" pitchFamily="18" charset="0"/>
                        </a:rPr>
                        <m:t>=</m:t>
                      </m:r>
                      <m:r>
                        <a:rPr lang="en-US" sz="1600" b="0" i="1" smtClean="0">
                          <a:latin typeface="Cambria Math" panose="02040503050406030204" pitchFamily="18" charset="0"/>
                        </a:rPr>
                        <m:t>𝐷𝑖𝑓𝑓𝑢𝑠𝑖𝑣𝑖𝑡𝑦</m:t>
                      </m:r>
                      <m:r>
                        <a:rPr lang="en-US" sz="1600" b="0" i="1" smtClean="0">
                          <a:latin typeface="Cambria Math" panose="02040503050406030204" pitchFamily="18" charset="0"/>
                        </a:rPr>
                        <m:t> </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𝐷</m:t>
                          </m:r>
                        </m:e>
                      </m:d>
                      <m:r>
                        <a:rPr lang="en-US" sz="1600" b="0" i="1"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𝑆𝑜𝑙𝑢𝑏𝑖𝑙𝑖𝑡𝑦</m:t>
                      </m:r>
                      <m:r>
                        <a:rPr lang="en-US" sz="1600" b="0" i="1" smtClean="0">
                          <a:latin typeface="Cambria Math" panose="02040503050406030204" pitchFamily="18" charset="0"/>
                          <a:ea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𝑆</m:t>
                      </m:r>
                      <m:r>
                        <a:rPr lang="en-US" sz="1600" b="0" i="1" smtClean="0">
                          <a:latin typeface="Cambria Math" panose="02040503050406030204" pitchFamily="18" charset="0"/>
                          <a:ea typeface="Cambria Math" panose="02040503050406030204" pitchFamily="18" charset="0"/>
                        </a:rPr>
                        <m:t>)</m:t>
                      </m:r>
                    </m:oMath>
                  </m:oMathPara>
                </a14:m>
                <a:endParaRPr lang="en-GB" sz="1600" dirty="0"/>
              </a:p>
            </p:txBody>
          </p:sp>
        </mc:Choice>
        <mc:Fallback xmlns="">
          <p:sp>
            <p:nvSpPr>
              <p:cNvPr id="31" name="TextBox 30">
                <a:extLst>
                  <a:ext uri="{FF2B5EF4-FFF2-40B4-BE49-F238E27FC236}">
                    <a16:creationId xmlns:a16="http://schemas.microsoft.com/office/drawing/2014/main" id="{2840BAC6-81F6-FD66-28CD-88D30F0224FA}"/>
                  </a:ext>
                </a:extLst>
              </p:cNvPr>
              <p:cNvSpPr txBox="1">
                <a:spLocks noRot="1" noChangeAspect="1" noMove="1" noResize="1" noEditPoints="1" noAdjustHandles="1" noChangeArrowheads="1" noChangeShapeType="1" noTextEdit="1"/>
              </p:cNvSpPr>
              <p:nvPr/>
            </p:nvSpPr>
            <p:spPr>
              <a:xfrm>
                <a:off x="1187874" y="4783981"/>
                <a:ext cx="3425681" cy="246221"/>
              </a:xfrm>
              <a:prstGeom prst="rect">
                <a:avLst/>
              </a:prstGeom>
              <a:blipFill>
                <a:blip r:embed="rId7"/>
                <a:stretch>
                  <a:fillRect l="-890" r="-1423" b="-35000"/>
                </a:stretch>
              </a:blipFill>
            </p:spPr>
            <p:txBody>
              <a:bodyPr/>
              <a:lstStyle/>
              <a:p>
                <a:r>
                  <a:rPr lang="en-GB">
                    <a:noFill/>
                  </a:rPr>
                  <a:t> </a:t>
                </a:r>
              </a:p>
            </p:txBody>
          </p:sp>
        </mc:Fallback>
      </mc:AlternateContent>
    </p:spTree>
    <p:extLst>
      <p:ext uri="{BB962C8B-B14F-4D97-AF65-F5344CB8AC3E}">
        <p14:creationId xmlns:p14="http://schemas.microsoft.com/office/powerpoint/2010/main" val="2303417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EEDD4-522D-0DAD-C88B-FC3A4DCEEDA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F5DA1ECE-8669-9ECF-B532-12954F4D2399}"/>
              </a:ext>
            </a:extLst>
          </p:cNvPr>
          <p:cNvSpPr>
            <a:spLocks noGrp="1"/>
          </p:cNvSpPr>
          <p:nvPr>
            <p:ph type="title"/>
          </p:nvPr>
        </p:nvSpPr>
        <p:spPr>
          <a:xfrm>
            <a:off x="838200" y="365125"/>
            <a:ext cx="9043219" cy="1325563"/>
          </a:xfrm>
        </p:spPr>
        <p:txBody>
          <a:bodyPr>
            <a:normAutofit/>
          </a:bodyPr>
          <a:lstStyle/>
          <a:p>
            <a:r>
              <a:rPr lang="it-IT" sz="3800" dirty="0"/>
              <a:t>CF</a:t>
            </a:r>
            <a:r>
              <a:rPr lang="it-IT" sz="3800" baseline="-25000" dirty="0"/>
              <a:t>4</a:t>
            </a:r>
            <a:r>
              <a:rPr lang="it-IT" sz="3800" dirty="0"/>
              <a:t> recovery plant</a:t>
            </a:r>
            <a:br>
              <a:rPr lang="it-IT" sz="3800" dirty="0"/>
            </a:br>
            <a:r>
              <a:rPr lang="it-IT" sz="3800" dirty="0"/>
              <a:t>R&amp;D Membrane module</a:t>
            </a:r>
          </a:p>
        </p:txBody>
      </p:sp>
      <p:sp>
        <p:nvSpPr>
          <p:cNvPr id="4" name="Segnaposto piè di pagina 3">
            <a:extLst>
              <a:ext uri="{FF2B5EF4-FFF2-40B4-BE49-F238E27FC236}">
                <a16:creationId xmlns:a16="http://schemas.microsoft.com/office/drawing/2014/main" id="{955C0638-C5B7-91B3-327C-D5B678A21CB0}"/>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8C976700-9EE5-3D93-1FBF-E1C72FD7CEF9}"/>
              </a:ext>
            </a:extLst>
          </p:cNvPr>
          <p:cNvSpPr>
            <a:spLocks noGrp="1"/>
          </p:cNvSpPr>
          <p:nvPr>
            <p:ph type="sldNum" sz="quarter" idx="12"/>
          </p:nvPr>
        </p:nvSpPr>
        <p:spPr/>
        <p:txBody>
          <a:bodyPr/>
          <a:lstStyle/>
          <a:p>
            <a:fld id="{27CE633F-9882-4A5C-83A2-1109D0C73261}" type="slidenum">
              <a:rPr lang="en-US" smtClean="0"/>
              <a:t>7</a:t>
            </a:fld>
            <a:endParaRPr lang="en-US" dirty="0"/>
          </a:p>
        </p:txBody>
      </p:sp>
      <p:pic>
        <p:nvPicPr>
          <p:cNvPr id="6" name="Picture 2">
            <a:extLst>
              <a:ext uri="{FF2B5EF4-FFF2-40B4-BE49-F238E27FC236}">
                <a16:creationId xmlns:a16="http://schemas.microsoft.com/office/drawing/2014/main" id="{3847165A-CC58-F945-14C1-BCEB9DF1C9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able 10">
            <a:extLst>
              <a:ext uri="{FF2B5EF4-FFF2-40B4-BE49-F238E27FC236}">
                <a16:creationId xmlns:a16="http://schemas.microsoft.com/office/drawing/2014/main" id="{C642C579-46F2-838A-9AF6-F21F2888680A}"/>
              </a:ext>
            </a:extLst>
          </p:cNvPr>
          <p:cNvGraphicFramePr>
            <a:graphicFrameLocks noGrp="1"/>
          </p:cNvGraphicFramePr>
          <p:nvPr>
            <p:extLst>
              <p:ext uri="{D42A27DB-BD31-4B8C-83A1-F6EECF244321}">
                <p14:modId xmlns:p14="http://schemas.microsoft.com/office/powerpoint/2010/main" val="2095450799"/>
              </p:ext>
            </p:extLst>
          </p:nvPr>
        </p:nvGraphicFramePr>
        <p:xfrm>
          <a:off x="921542" y="2311082"/>
          <a:ext cx="6095078" cy="2534904"/>
        </p:xfrm>
        <a:graphic>
          <a:graphicData uri="http://schemas.openxmlformats.org/drawingml/2006/table">
            <a:tbl>
              <a:tblPr firstRow="1">
                <a:noFill/>
                <a:tableStyleId>{93296810-A885-4BE3-A3E7-6D5BEEA58F35}</a:tableStyleId>
              </a:tblPr>
              <a:tblGrid>
                <a:gridCol w="1530064">
                  <a:extLst>
                    <a:ext uri="{9D8B030D-6E8A-4147-A177-3AD203B41FA5}">
                      <a16:colId xmlns:a16="http://schemas.microsoft.com/office/drawing/2014/main" val="1341350101"/>
                    </a:ext>
                  </a:extLst>
                </a:gridCol>
                <a:gridCol w="1375802">
                  <a:extLst>
                    <a:ext uri="{9D8B030D-6E8A-4147-A177-3AD203B41FA5}">
                      <a16:colId xmlns:a16="http://schemas.microsoft.com/office/drawing/2014/main" val="3252033003"/>
                    </a:ext>
                  </a:extLst>
                </a:gridCol>
                <a:gridCol w="1452935">
                  <a:extLst>
                    <a:ext uri="{9D8B030D-6E8A-4147-A177-3AD203B41FA5}">
                      <a16:colId xmlns:a16="http://schemas.microsoft.com/office/drawing/2014/main" val="894725219"/>
                    </a:ext>
                  </a:extLst>
                </a:gridCol>
                <a:gridCol w="1736277">
                  <a:extLst>
                    <a:ext uri="{9D8B030D-6E8A-4147-A177-3AD203B41FA5}">
                      <a16:colId xmlns:a16="http://schemas.microsoft.com/office/drawing/2014/main" val="1743191714"/>
                    </a:ext>
                  </a:extLst>
                </a:gridCol>
              </a:tblGrid>
              <a:tr h="276079">
                <a:tc>
                  <a:txBody>
                    <a:bodyPr/>
                    <a:lstStyle/>
                    <a:p>
                      <a:endParaRPr lang="en-GB" sz="105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r>
                        <a:rPr lang="en-US" sz="1050" dirty="0">
                          <a:solidFill>
                            <a:schemeClr val="tx1"/>
                          </a:solidFill>
                        </a:rPr>
                        <a:t>Model</a:t>
                      </a:r>
                      <a:endParaRPr lang="en-GB" sz="105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r>
                        <a:rPr lang="en-US" sz="1050" dirty="0">
                          <a:solidFill>
                            <a:schemeClr val="tx1"/>
                          </a:solidFill>
                        </a:rPr>
                        <a:t>Working flow</a:t>
                      </a:r>
                      <a:endParaRPr lang="en-GB" sz="105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r>
                        <a:rPr lang="en-US" sz="1050" dirty="0">
                          <a:solidFill>
                            <a:schemeClr val="tx1"/>
                          </a:solidFill>
                        </a:rPr>
                        <a:t>Specifications</a:t>
                      </a:r>
                      <a:endParaRPr lang="en-GB" sz="105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3400771091"/>
                  </a:ext>
                </a:extLst>
              </a:tr>
              <a:tr h="451765">
                <a:tc>
                  <a:txBody>
                    <a:bodyPr/>
                    <a:lstStyle/>
                    <a:p>
                      <a:r>
                        <a:rPr lang="en-US" sz="1050" dirty="0">
                          <a:solidFill>
                            <a:schemeClr val="tx1"/>
                          </a:solidFill>
                        </a:rPr>
                        <a:t>Membrane 1</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rPr>
                        <a:t>CO-C10</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Up to 300 l/h</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rPr>
                        <a:t>High thickness and density gradient</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65904999"/>
                  </a:ext>
                </a:extLst>
              </a:tr>
              <a:tr h="451765">
                <a:tc>
                  <a:txBody>
                    <a:bodyPr/>
                    <a:lstStyle/>
                    <a:p>
                      <a:r>
                        <a:rPr lang="en-US" sz="1050" dirty="0">
                          <a:solidFill>
                            <a:schemeClr val="tx1"/>
                          </a:solidFill>
                        </a:rPr>
                        <a:t>Membrane 2</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CO-C10A</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Up to 300 l/h</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High thickness and density gradient</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25144107"/>
                  </a:ext>
                </a:extLst>
              </a:tr>
              <a:tr h="451765">
                <a:tc>
                  <a:txBody>
                    <a:bodyPr/>
                    <a:lstStyle/>
                    <a:p>
                      <a:r>
                        <a:rPr lang="en-US" sz="1050" dirty="0">
                          <a:solidFill>
                            <a:schemeClr val="tx1"/>
                          </a:solidFill>
                        </a:rPr>
                        <a:t>Membrane 3</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CO-C10A</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Up to 300 l/h</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High thickness and density gradient</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70926139"/>
                  </a:ext>
                </a:extLst>
              </a:tr>
              <a:tr h="451765">
                <a:tc>
                  <a:txBody>
                    <a:bodyPr/>
                    <a:lstStyle/>
                    <a:p>
                      <a:r>
                        <a:rPr lang="en-US" sz="1050" dirty="0">
                          <a:solidFill>
                            <a:schemeClr val="tx1"/>
                          </a:solidFill>
                        </a:rPr>
                        <a:t>Membrane 4</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rPr>
                        <a:t>CO-410A</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rPr>
                        <a:t>More than 600 l/h</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High thickness and density gradient</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0366068"/>
                  </a:ext>
                </a:extLst>
              </a:tr>
              <a:tr h="451765">
                <a:tc>
                  <a:txBody>
                    <a:bodyPr/>
                    <a:lstStyle/>
                    <a:p>
                      <a:r>
                        <a:rPr lang="en-US" sz="1050" dirty="0" err="1">
                          <a:solidFill>
                            <a:schemeClr val="tx1"/>
                          </a:solidFill>
                        </a:rPr>
                        <a:t>Memb</a:t>
                      </a:r>
                      <a:r>
                        <a:rPr lang="en-US" sz="1050" dirty="0">
                          <a:solidFill>
                            <a:schemeClr val="tx1"/>
                          </a:solidFill>
                        </a:rPr>
                        <a:t>. Highly sensitive</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rPr>
                        <a:t>CO-C07FS</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Up to 300 l/h</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Reduced thickness and density gradient</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03625418"/>
                  </a:ext>
                </a:extLst>
              </a:tr>
            </a:tbl>
          </a:graphicData>
        </a:graphic>
      </p:graphicFrame>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B0D9A9A-B952-3877-DF62-B3E9AD6231BF}"/>
                  </a:ext>
                </a:extLst>
              </p:cNvPr>
              <p:cNvSpPr txBox="1"/>
              <p:nvPr/>
            </p:nvSpPr>
            <p:spPr>
              <a:xfrm>
                <a:off x="5790403" y="5338981"/>
                <a:ext cx="2085975" cy="524374"/>
              </a:xfrm>
              <a:prstGeom prst="rect">
                <a:avLst/>
              </a:prstGeom>
              <a:noFill/>
            </p:spPr>
            <p:txBody>
              <a:bodyPr wrap="square" lIns="0" tIns="0" rIns="0" bIns="0" rtlCol="0">
                <a:spAutoFit/>
              </a:bodyPr>
              <a:lstStyle/>
              <a:p>
                <a14:m>
                  <m:oMath xmlns:m="http://schemas.openxmlformats.org/officeDocument/2006/math">
                    <m:r>
                      <a:rPr lang="en-GB" i="1" smtClean="0">
                        <a:latin typeface="Cambria Math" panose="02040503050406030204" pitchFamily="18" charset="0"/>
                        <a:ea typeface="Cambria Math" panose="02040503050406030204" pitchFamily="18" charset="0"/>
                      </a:rPr>
                      <m:t>𝜀</m:t>
                    </m:r>
                  </m:oMath>
                </a14:m>
                <a:r>
                  <a:rPr lang="en-GB" dirty="0"/>
                  <a:t>= </a:t>
                </a:r>
                <a14:m>
                  <m:oMath xmlns:m="http://schemas.openxmlformats.org/officeDocument/2006/math">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m:rPr>
                                <m:nor/>
                              </m:rPr>
                              <a:rPr lang="el-GR" dirty="0"/>
                              <m:t>Φ</m:t>
                            </m:r>
                            <m:r>
                              <a:rPr lang="en-US" b="0" i="1" smtClean="0">
                                <a:latin typeface="Cambria Math" panose="02040503050406030204" pitchFamily="18" charset="0"/>
                              </a:rPr>
                              <m:t>𝐶𝐹</m:t>
                            </m:r>
                          </m:e>
                          <m:sub>
                            <m:r>
                              <a:rPr lang="en-US" b="0" i="1" smtClean="0">
                                <a:latin typeface="Cambria Math" panose="02040503050406030204" pitchFamily="18" charset="0"/>
                              </a:rPr>
                              <m:t>4 </m:t>
                            </m:r>
                            <m:r>
                              <a:rPr lang="en-US" b="0" i="1" smtClean="0">
                                <a:latin typeface="Cambria Math" panose="02040503050406030204" pitchFamily="18" charset="0"/>
                              </a:rPr>
                              <m:t>𝑟𝑒𝑡𝑒𝑛𝑡𝑎𝑡𝑒</m:t>
                            </m:r>
                            <m:r>
                              <a:rPr lang="en-US" b="0" i="1" smtClean="0">
                                <a:latin typeface="Cambria Math" panose="02040503050406030204" pitchFamily="18" charset="0"/>
                              </a:rPr>
                              <m:t> </m:t>
                            </m:r>
                            <m:r>
                              <a:rPr lang="en-US" b="0" i="1" smtClean="0">
                                <a:latin typeface="Cambria Math" panose="02040503050406030204" pitchFamily="18" charset="0"/>
                              </a:rPr>
                              <m:t>𝑠𝑖𝑑𝑒</m:t>
                            </m:r>
                            <m:r>
                              <a:rPr lang="en-US" b="0" i="1" smtClean="0">
                                <a:latin typeface="Cambria Math" panose="02040503050406030204" pitchFamily="18" charset="0"/>
                              </a:rPr>
                              <m:t> </m:t>
                            </m:r>
                          </m:sub>
                        </m:sSub>
                      </m:num>
                      <m:den>
                        <m:r>
                          <m:rPr>
                            <m:nor/>
                          </m:rPr>
                          <a:rPr lang="el-GR" dirty="0"/>
                          <m:t>Φ</m:t>
                        </m:r>
                        <m:sSub>
                          <m:sSubPr>
                            <m:ctrlPr>
                              <a:rPr lang="en-GB" i="1" smtClean="0">
                                <a:latin typeface="Cambria Math" panose="02040503050406030204" pitchFamily="18" charset="0"/>
                              </a:rPr>
                            </m:ctrlPr>
                          </m:sSubPr>
                          <m:e>
                            <m:r>
                              <a:rPr lang="en-US" b="0" i="1" smtClean="0">
                                <a:latin typeface="Cambria Math" panose="02040503050406030204" pitchFamily="18" charset="0"/>
                              </a:rPr>
                              <m:t>𝐶𝐹</m:t>
                            </m:r>
                          </m:e>
                          <m:sub>
                            <m:r>
                              <a:rPr lang="en-US" b="0" i="1" smtClean="0">
                                <a:latin typeface="Cambria Math" panose="02040503050406030204" pitchFamily="18" charset="0"/>
                              </a:rPr>
                              <m:t>4 </m:t>
                            </m:r>
                            <m:r>
                              <a:rPr lang="en-US" b="0" i="1" smtClean="0">
                                <a:latin typeface="Cambria Math" panose="02040503050406030204" pitchFamily="18" charset="0"/>
                              </a:rPr>
                              <m:t>𝑓𝑒𝑒𝑑</m:t>
                            </m:r>
                          </m:sub>
                        </m:sSub>
                      </m:den>
                    </m:f>
                  </m:oMath>
                </a14:m>
                <a:endParaRPr lang="en-GB" dirty="0"/>
              </a:p>
            </p:txBody>
          </p:sp>
        </mc:Choice>
        <mc:Fallback xmlns="">
          <p:sp>
            <p:nvSpPr>
              <p:cNvPr id="18" name="TextBox 17">
                <a:extLst>
                  <a:ext uri="{FF2B5EF4-FFF2-40B4-BE49-F238E27FC236}">
                    <a16:creationId xmlns:a16="http://schemas.microsoft.com/office/drawing/2014/main" id="{9B0D9A9A-B952-3877-DF62-B3E9AD6231BF}"/>
                  </a:ext>
                </a:extLst>
              </p:cNvPr>
              <p:cNvSpPr txBox="1">
                <a:spLocks noRot="1" noChangeAspect="1" noMove="1" noResize="1" noEditPoints="1" noAdjustHandles="1" noChangeArrowheads="1" noChangeShapeType="1" noTextEdit="1"/>
              </p:cNvSpPr>
              <p:nvPr/>
            </p:nvSpPr>
            <p:spPr>
              <a:xfrm>
                <a:off x="5790403" y="5338981"/>
                <a:ext cx="2085975" cy="524374"/>
              </a:xfrm>
              <a:prstGeom prst="rect">
                <a:avLst/>
              </a:prstGeom>
              <a:blipFill>
                <a:blip r:embed="rId3"/>
                <a:stretch>
                  <a:fillRect l="-1754" b="-2326"/>
                </a:stretch>
              </a:blipFill>
            </p:spPr>
            <p:txBody>
              <a:bodyPr/>
              <a:lstStyle/>
              <a:p>
                <a:r>
                  <a:rPr lang="en-GB">
                    <a:noFill/>
                  </a:rPr>
                  <a:t> </a:t>
                </a:r>
              </a:p>
            </p:txBody>
          </p:sp>
        </mc:Fallback>
      </mc:AlternateContent>
      <p:pic>
        <p:nvPicPr>
          <p:cNvPr id="15" name="Picture 8">
            <a:extLst>
              <a:ext uri="{FF2B5EF4-FFF2-40B4-BE49-F238E27FC236}">
                <a16:creationId xmlns:a16="http://schemas.microsoft.com/office/drawing/2014/main" id="{A05E32B7-7FB6-343E-C01B-1F408FD698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3234" y="2099797"/>
            <a:ext cx="4729446" cy="2976091"/>
          </a:xfrm>
          <a:prstGeom prst="rect">
            <a:avLst/>
          </a:prstGeom>
          <a:noFill/>
          <a:extLst>
            <a:ext uri="{909E8E84-426E-40DD-AFC4-6F175D3DCCD1}">
              <a14:hiddenFill xmlns:a14="http://schemas.microsoft.com/office/drawing/2010/main">
                <a:solidFill>
                  <a:srgbClr val="FFFFFF"/>
                </a:solidFill>
              </a14:hiddenFill>
            </a:ext>
          </a:extLst>
        </p:spPr>
      </p:pic>
      <p:sp>
        <p:nvSpPr>
          <p:cNvPr id="16" name="CasellaDiTesto 10">
            <a:extLst>
              <a:ext uri="{FF2B5EF4-FFF2-40B4-BE49-F238E27FC236}">
                <a16:creationId xmlns:a16="http://schemas.microsoft.com/office/drawing/2014/main" id="{13A6D8C6-9695-0A29-098D-34BFD7E850D6}"/>
              </a:ext>
            </a:extLst>
          </p:cNvPr>
          <p:cNvSpPr txBox="1"/>
          <p:nvPr/>
        </p:nvSpPr>
        <p:spPr>
          <a:xfrm>
            <a:off x="8364395" y="2311083"/>
            <a:ext cx="2299111" cy="738664"/>
          </a:xfrm>
          <a:prstGeom prst="rect">
            <a:avLst/>
          </a:prstGeom>
          <a:solidFill>
            <a:schemeClr val="bg1"/>
          </a:solidFill>
          <a:ln>
            <a:solidFill>
              <a:schemeClr val="accent6">
                <a:lumMod val="50000"/>
              </a:schemeClr>
            </a:solidFill>
          </a:ln>
        </p:spPr>
        <p:txBody>
          <a:bodyPr wrap="square" rtlCol="0">
            <a:spAutoFit/>
          </a:bodyPr>
          <a:lstStyle/>
          <a:p>
            <a:r>
              <a:rPr lang="it-IT" sz="1050" b="1" dirty="0">
                <a:solidFill>
                  <a:schemeClr val="accent6">
                    <a:lumMod val="50000"/>
                  </a:schemeClr>
                </a:solidFill>
              </a:rPr>
              <a:t>Ar </a:t>
            </a:r>
            <a:r>
              <a:rPr lang="it-IT" sz="1050" b="1" dirty="0" err="1">
                <a:solidFill>
                  <a:schemeClr val="accent6">
                    <a:lumMod val="50000"/>
                  </a:schemeClr>
                </a:solidFill>
              </a:rPr>
              <a:t>fraction</a:t>
            </a:r>
            <a:r>
              <a:rPr lang="it-IT" sz="1050" b="1" dirty="0">
                <a:solidFill>
                  <a:schemeClr val="accent6">
                    <a:lumMod val="50000"/>
                  </a:schemeClr>
                </a:solidFill>
              </a:rPr>
              <a:t> in </a:t>
            </a:r>
            <a:r>
              <a:rPr lang="it-IT" sz="1050" b="1" dirty="0" err="1">
                <a:solidFill>
                  <a:schemeClr val="accent6">
                    <a:lumMod val="50000"/>
                  </a:schemeClr>
                </a:solidFill>
              </a:rPr>
              <a:t>retentate</a:t>
            </a:r>
            <a:r>
              <a:rPr lang="it-IT" sz="1050" b="1" dirty="0">
                <a:solidFill>
                  <a:schemeClr val="accent6">
                    <a:lumMod val="50000"/>
                  </a:schemeClr>
                </a:solidFill>
              </a:rPr>
              <a:t> stream </a:t>
            </a:r>
            <a:r>
              <a:rPr lang="it-IT" sz="1050" b="1" dirty="0" err="1">
                <a:solidFill>
                  <a:schemeClr val="accent6">
                    <a:lumMod val="50000"/>
                  </a:schemeClr>
                </a:solidFill>
              </a:rPr>
              <a:t>is</a:t>
            </a:r>
            <a:r>
              <a:rPr lang="it-IT" sz="1050" b="1" dirty="0">
                <a:solidFill>
                  <a:schemeClr val="accent6">
                    <a:lumMod val="50000"/>
                  </a:schemeClr>
                </a:solidFill>
              </a:rPr>
              <a:t> a </a:t>
            </a:r>
            <a:r>
              <a:rPr lang="it-IT" sz="1050" b="1" dirty="0" err="1">
                <a:solidFill>
                  <a:schemeClr val="accent6">
                    <a:lumMod val="50000"/>
                  </a:schemeClr>
                </a:solidFill>
              </a:rPr>
              <a:t>contamination</a:t>
            </a:r>
            <a:r>
              <a:rPr lang="it-IT" sz="1050" b="1" dirty="0">
                <a:solidFill>
                  <a:schemeClr val="accent6">
                    <a:lumMod val="50000"/>
                  </a:schemeClr>
                </a:solidFill>
              </a:rPr>
              <a:t> of </a:t>
            </a:r>
            <a:r>
              <a:rPr lang="it-IT" sz="1050" b="1" dirty="0" err="1">
                <a:solidFill>
                  <a:schemeClr val="accent6">
                    <a:lumMod val="50000"/>
                  </a:schemeClr>
                </a:solidFill>
              </a:rPr>
              <a:t>our</a:t>
            </a:r>
            <a:r>
              <a:rPr lang="it-IT" sz="1050" b="1" dirty="0">
                <a:solidFill>
                  <a:schemeClr val="accent6">
                    <a:lumMod val="50000"/>
                  </a:schemeClr>
                </a:solidFill>
              </a:rPr>
              <a:t> recuperate gas </a:t>
            </a:r>
            <a:r>
              <a:rPr lang="it-IT" sz="1050" b="1" dirty="0">
                <a:solidFill>
                  <a:schemeClr val="accent6">
                    <a:lumMod val="50000"/>
                  </a:schemeClr>
                </a:solidFill>
                <a:sym typeface="Wingdings" panose="05000000000000000000" pitchFamily="2" charset="2"/>
              </a:rPr>
              <a:t> C07FS </a:t>
            </a:r>
            <a:r>
              <a:rPr lang="it-IT" sz="1050" b="1" dirty="0" err="1">
                <a:solidFill>
                  <a:schemeClr val="accent6">
                    <a:lumMod val="50000"/>
                  </a:schemeClr>
                </a:solidFill>
                <a:sym typeface="Wingdings" panose="05000000000000000000" pitchFamily="2" charset="2"/>
              </a:rPr>
              <a:t>not</a:t>
            </a:r>
            <a:r>
              <a:rPr lang="it-IT" sz="1050" b="1" dirty="0">
                <a:solidFill>
                  <a:schemeClr val="accent6">
                    <a:lumMod val="50000"/>
                  </a:schemeClr>
                </a:solidFill>
                <a:sym typeface="Wingdings" panose="05000000000000000000" pitchFamily="2" charset="2"/>
              </a:rPr>
              <a:t> good for </a:t>
            </a:r>
            <a:r>
              <a:rPr lang="it-IT" sz="1050" b="1" dirty="0" err="1">
                <a:solidFill>
                  <a:schemeClr val="accent6">
                    <a:lumMod val="50000"/>
                  </a:schemeClr>
                </a:solidFill>
                <a:sym typeface="Wingdings" panose="05000000000000000000" pitchFamily="2" charset="2"/>
              </a:rPr>
              <a:t>our</a:t>
            </a:r>
            <a:r>
              <a:rPr lang="it-IT" sz="1050" b="1" dirty="0">
                <a:solidFill>
                  <a:schemeClr val="accent6">
                    <a:lumMod val="50000"/>
                  </a:schemeClr>
                </a:solidFill>
                <a:sym typeface="Wingdings" panose="05000000000000000000" pitchFamily="2" charset="2"/>
              </a:rPr>
              <a:t> </a:t>
            </a:r>
            <a:r>
              <a:rPr lang="it-IT" sz="1050" b="1" dirty="0" err="1">
                <a:solidFill>
                  <a:schemeClr val="accent6">
                    <a:lumMod val="50000"/>
                  </a:schemeClr>
                </a:solidFill>
                <a:sym typeface="Wingdings" panose="05000000000000000000" pitchFamily="2" charset="2"/>
              </a:rPr>
              <a:t>purpose</a:t>
            </a:r>
            <a:endParaRPr lang="it-IT" sz="1050" b="1" dirty="0">
              <a:solidFill>
                <a:schemeClr val="accent6">
                  <a:lumMod val="50000"/>
                </a:schemeClr>
              </a:solidFill>
            </a:endParaRPr>
          </a:p>
        </p:txBody>
      </p:sp>
    </p:spTree>
    <p:extLst>
      <p:ext uri="{BB962C8B-B14F-4D97-AF65-F5344CB8AC3E}">
        <p14:creationId xmlns:p14="http://schemas.microsoft.com/office/powerpoint/2010/main" val="492235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D4F7672-B921-8857-ECA9-0036CCE323EB}"/>
              </a:ext>
            </a:extLst>
          </p:cNvPr>
          <p:cNvSpPr>
            <a:spLocks noGrp="1"/>
          </p:cNvSpPr>
          <p:nvPr>
            <p:ph type="title"/>
          </p:nvPr>
        </p:nvSpPr>
        <p:spPr>
          <a:xfrm>
            <a:off x="838200" y="365125"/>
            <a:ext cx="10295965" cy="1325563"/>
          </a:xfrm>
        </p:spPr>
        <p:txBody>
          <a:bodyPr>
            <a:normAutofit fontScale="90000"/>
          </a:bodyPr>
          <a:lstStyle/>
          <a:p>
            <a:r>
              <a:rPr lang="it-IT" sz="3800" b="1" dirty="0"/>
              <a:t>Gas separation techniques</a:t>
            </a:r>
            <a:br>
              <a:rPr lang="it-IT" sz="3800" b="1" dirty="0"/>
            </a:br>
            <a:r>
              <a:rPr lang="it-IT" sz="3100" b="1" dirty="0"/>
              <a:t>Thermal Swing Adsorption </a:t>
            </a:r>
            <a:r>
              <a:rPr lang="it-IT" sz="2700" b="1" dirty="0"/>
              <a:t>&amp; </a:t>
            </a:r>
            <a:r>
              <a:rPr lang="it-IT" sz="3100" b="1" dirty="0"/>
              <a:t>Pressure Swing Adsorption</a:t>
            </a:r>
            <a:endParaRPr lang="it-IT" sz="3800" b="1" dirty="0"/>
          </a:p>
        </p:txBody>
      </p:sp>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8</a:t>
            </a:fld>
            <a:endParaRPr lang="en-US" dirty="0"/>
          </a:p>
        </p:txBody>
      </p:sp>
      <p:pic>
        <p:nvPicPr>
          <p:cNvPr id="6" name="Picture 2">
            <a:extLst>
              <a:ext uri="{FF2B5EF4-FFF2-40B4-BE49-F238E27FC236}">
                <a16:creationId xmlns:a16="http://schemas.microsoft.com/office/drawing/2014/main" id="{650A0D2B-9887-EB98-EBC4-098924CE4C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784C0F75-AA65-D184-85C7-57B9878A89C0}"/>
              </a:ext>
            </a:extLst>
          </p:cNvPr>
          <p:cNvGrpSpPr/>
          <p:nvPr/>
        </p:nvGrpSpPr>
        <p:grpSpPr>
          <a:xfrm>
            <a:off x="877811" y="3594182"/>
            <a:ext cx="3160789" cy="2535624"/>
            <a:chOff x="900953" y="1484430"/>
            <a:chExt cx="3088892" cy="2866932"/>
          </a:xfrm>
        </p:grpSpPr>
        <p:pic>
          <p:nvPicPr>
            <p:cNvPr id="3" name="Immagine 6">
              <a:extLst>
                <a:ext uri="{FF2B5EF4-FFF2-40B4-BE49-F238E27FC236}">
                  <a16:creationId xmlns:a16="http://schemas.microsoft.com/office/drawing/2014/main" id="{C1A69298-7F3D-F8B1-C753-033B7D3AD64B}"/>
                </a:ext>
              </a:extLst>
            </p:cNvPr>
            <p:cNvPicPr>
              <a:picLocks noChangeAspect="1"/>
            </p:cNvPicPr>
            <p:nvPr/>
          </p:nvPicPr>
          <p:blipFill>
            <a:blip r:embed="rId4"/>
            <a:stretch>
              <a:fillRect/>
            </a:stretch>
          </p:blipFill>
          <p:spPr>
            <a:xfrm>
              <a:off x="900953" y="1484430"/>
              <a:ext cx="3088892" cy="2825854"/>
            </a:xfrm>
            <a:prstGeom prst="rect">
              <a:avLst/>
            </a:prstGeom>
          </p:spPr>
        </p:pic>
        <p:sp>
          <p:nvSpPr>
            <p:cNvPr id="7" name="CasellaDiTesto 7">
              <a:extLst>
                <a:ext uri="{FF2B5EF4-FFF2-40B4-BE49-F238E27FC236}">
                  <a16:creationId xmlns:a16="http://schemas.microsoft.com/office/drawing/2014/main" id="{2CE7F375-F9E3-C3C8-F29C-911B949287A4}"/>
                </a:ext>
              </a:extLst>
            </p:cNvPr>
            <p:cNvSpPr txBox="1"/>
            <p:nvPr/>
          </p:nvSpPr>
          <p:spPr>
            <a:xfrm>
              <a:off x="2074311" y="2985506"/>
              <a:ext cx="261925" cy="1365856"/>
            </a:xfrm>
            <a:prstGeom prst="rect">
              <a:avLst/>
            </a:prstGeom>
            <a:noFill/>
          </p:spPr>
          <p:txBody>
            <a:bodyPr vert="wordArtVert" wrap="square" rtlCol="0">
              <a:spAutoFit/>
            </a:bodyPr>
            <a:lstStyle/>
            <a:p>
              <a:r>
                <a:rPr lang="it-IT" sz="450" dirty="0">
                  <a:effectLst>
                    <a:outerShdw blurRad="38100" dist="38100" dir="2700000" algn="tl">
                      <a:srgbClr val="000000">
                        <a:alpha val="43137"/>
                      </a:srgbClr>
                    </a:outerShdw>
                  </a:effectLst>
                </a:rPr>
                <a:t>ABSORPTION</a:t>
              </a:r>
            </a:p>
          </p:txBody>
        </p:sp>
        <p:sp>
          <p:nvSpPr>
            <p:cNvPr id="8" name="CasellaDiTesto 8">
              <a:extLst>
                <a:ext uri="{FF2B5EF4-FFF2-40B4-BE49-F238E27FC236}">
                  <a16:creationId xmlns:a16="http://schemas.microsoft.com/office/drawing/2014/main" id="{6E223E66-FEA1-F70C-6477-D0B921FF1CF0}"/>
                </a:ext>
              </a:extLst>
            </p:cNvPr>
            <p:cNvSpPr txBox="1"/>
            <p:nvPr/>
          </p:nvSpPr>
          <p:spPr>
            <a:xfrm>
              <a:off x="2770153" y="2985506"/>
              <a:ext cx="261925" cy="1257099"/>
            </a:xfrm>
            <a:prstGeom prst="rect">
              <a:avLst/>
            </a:prstGeom>
            <a:noFill/>
          </p:spPr>
          <p:txBody>
            <a:bodyPr vert="wordArtVert" wrap="square" rtlCol="0">
              <a:spAutoFit/>
            </a:bodyPr>
            <a:lstStyle/>
            <a:p>
              <a:r>
                <a:rPr lang="it-IT" sz="450" dirty="0">
                  <a:effectLst>
                    <a:outerShdw blurRad="38100" dist="38100" dir="2700000" algn="tl">
                      <a:srgbClr val="000000">
                        <a:alpha val="43137"/>
                      </a:srgbClr>
                    </a:outerShdw>
                  </a:effectLst>
                </a:rPr>
                <a:t>DESORPTION</a:t>
              </a:r>
            </a:p>
          </p:txBody>
        </p:sp>
      </p:grpSp>
      <p:sp>
        <p:nvSpPr>
          <p:cNvPr id="11" name="CasellaDiTesto 11">
            <a:extLst>
              <a:ext uri="{FF2B5EF4-FFF2-40B4-BE49-F238E27FC236}">
                <a16:creationId xmlns:a16="http://schemas.microsoft.com/office/drawing/2014/main" id="{06D8F832-CEFA-D9BE-769B-D527AE920EB5}"/>
              </a:ext>
            </a:extLst>
          </p:cNvPr>
          <p:cNvSpPr txBox="1"/>
          <p:nvPr/>
        </p:nvSpPr>
        <p:spPr>
          <a:xfrm>
            <a:off x="4453965" y="1974794"/>
            <a:ext cx="7398870" cy="1938992"/>
          </a:xfrm>
          <a:prstGeom prst="rect">
            <a:avLst/>
          </a:prstGeom>
          <a:noFill/>
        </p:spPr>
        <p:txBody>
          <a:bodyPr wrap="square" rtlCol="0">
            <a:spAutoFit/>
          </a:bodyPr>
          <a:lstStyle/>
          <a:p>
            <a:r>
              <a:rPr lang="it-IT" b="1" dirty="0">
                <a:solidFill>
                  <a:schemeClr val="accent5">
                    <a:lumMod val="50000"/>
                  </a:schemeClr>
                </a:solidFill>
              </a:rPr>
              <a:t>PRESSURE SWING ADSORPTION (PSA) </a:t>
            </a:r>
            <a:r>
              <a:rPr lang="it-IT" b="1" dirty="0">
                <a:solidFill>
                  <a:schemeClr val="accent5">
                    <a:lumMod val="50000"/>
                  </a:schemeClr>
                </a:solidFill>
                <a:sym typeface="Wingdings" panose="05000000000000000000" pitchFamily="2" charset="2"/>
              </a:rPr>
              <a:t> </a:t>
            </a:r>
            <a:r>
              <a:rPr lang="it-IT" sz="2000" dirty="0">
                <a:sym typeface="Wingdings" panose="05000000000000000000" pitchFamily="2" charset="2"/>
              </a:rPr>
              <a:t>contaminated feed stream is fed to the sieve beds at high pressure and then the sieve bed pressure is reduced to regenerate the MS and remove adsorbent contaminants. Vacuum regeneration has the advantage of not overheating the material, avoiding break down processes.</a:t>
            </a:r>
          </a:p>
        </p:txBody>
      </p:sp>
      <p:sp>
        <p:nvSpPr>
          <p:cNvPr id="14" name="TextBox 13">
            <a:extLst>
              <a:ext uri="{FF2B5EF4-FFF2-40B4-BE49-F238E27FC236}">
                <a16:creationId xmlns:a16="http://schemas.microsoft.com/office/drawing/2014/main" id="{43E11E88-BF60-312F-8E1B-5C0457A864B3}"/>
              </a:ext>
            </a:extLst>
          </p:cNvPr>
          <p:cNvSpPr txBox="1"/>
          <p:nvPr/>
        </p:nvSpPr>
        <p:spPr>
          <a:xfrm>
            <a:off x="1066800" y="6046146"/>
            <a:ext cx="2743200" cy="400110"/>
          </a:xfrm>
          <a:prstGeom prst="rect">
            <a:avLst/>
          </a:prstGeom>
          <a:noFill/>
        </p:spPr>
        <p:txBody>
          <a:bodyPr wrap="square" rtlCol="0">
            <a:spAutoFit/>
          </a:bodyPr>
          <a:lstStyle/>
          <a:p>
            <a:pPr algn="ctr"/>
            <a:r>
              <a:rPr lang="en-US" sz="1000" i="1" dirty="0">
                <a:solidFill>
                  <a:schemeClr val="tx1">
                    <a:lumMod val="50000"/>
                    <a:lumOff val="50000"/>
                  </a:schemeClr>
                </a:solidFill>
              </a:rPr>
              <a:t>Schematic view of an absorber module of gas system</a:t>
            </a:r>
            <a:endParaRPr lang="en-GB" sz="1000" i="1" dirty="0">
              <a:solidFill>
                <a:schemeClr val="tx1">
                  <a:lumMod val="50000"/>
                  <a:lumOff val="50000"/>
                </a:schemeClr>
              </a:solidFill>
            </a:endParaRPr>
          </a:p>
        </p:txBody>
      </p:sp>
      <p:grpSp>
        <p:nvGrpSpPr>
          <p:cNvPr id="9" name="Group 8">
            <a:extLst>
              <a:ext uri="{FF2B5EF4-FFF2-40B4-BE49-F238E27FC236}">
                <a16:creationId xmlns:a16="http://schemas.microsoft.com/office/drawing/2014/main" id="{7F9CBBF0-8EEF-A0EC-C4A7-D7BB36AED952}"/>
              </a:ext>
            </a:extLst>
          </p:cNvPr>
          <p:cNvGrpSpPr/>
          <p:nvPr/>
        </p:nvGrpSpPr>
        <p:grpSpPr>
          <a:xfrm>
            <a:off x="5740010" y="4424593"/>
            <a:ext cx="3898695" cy="1420949"/>
            <a:chOff x="5935953" y="4901872"/>
            <a:chExt cx="3898695" cy="1420949"/>
          </a:xfrm>
        </p:grpSpPr>
        <p:sp>
          <p:nvSpPr>
            <p:cNvPr id="13" name="AutoShape 6" descr="MEMSIC">
              <a:extLst>
                <a:ext uri="{FF2B5EF4-FFF2-40B4-BE49-F238E27FC236}">
                  <a16:creationId xmlns:a16="http://schemas.microsoft.com/office/drawing/2014/main" id="{089109A4-14C0-DF30-0B1D-5E9D06E11D2E}"/>
                </a:ext>
              </a:extLst>
            </p:cNvPr>
            <p:cNvSpPr>
              <a:spLocks noChangeAspect="1" noChangeArrowheads="1"/>
            </p:cNvSpPr>
            <p:nvPr/>
          </p:nvSpPr>
          <p:spPr bwMode="auto">
            <a:xfrm>
              <a:off x="5935953" y="5525799"/>
              <a:ext cx="30373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4098" name="Picture 2" descr="What's the 3A,4A,5A,13X molecular sieve application?">
              <a:extLst>
                <a:ext uri="{FF2B5EF4-FFF2-40B4-BE49-F238E27FC236}">
                  <a16:creationId xmlns:a16="http://schemas.microsoft.com/office/drawing/2014/main" id="{D1C1A1DF-0282-ED36-C162-AC4867D79D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4012" y="4976503"/>
              <a:ext cx="3580636" cy="134631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C56A3AE-3239-3FE5-328B-9A1A47D7199E}"/>
                </a:ext>
              </a:extLst>
            </p:cNvPr>
            <p:cNvSpPr txBox="1"/>
            <p:nvPr/>
          </p:nvSpPr>
          <p:spPr>
            <a:xfrm>
              <a:off x="6317382" y="4905017"/>
              <a:ext cx="776688" cy="307777"/>
            </a:xfrm>
            <a:prstGeom prst="rect">
              <a:avLst/>
            </a:prstGeom>
            <a:noFill/>
          </p:spPr>
          <p:txBody>
            <a:bodyPr wrap="square" rtlCol="0">
              <a:spAutoFit/>
            </a:bodyPr>
            <a:lstStyle/>
            <a:p>
              <a:r>
                <a:rPr lang="en-US" sz="1400" b="1" dirty="0">
                  <a:solidFill>
                    <a:schemeClr val="accent6">
                      <a:lumMod val="50000"/>
                    </a:schemeClr>
                  </a:solidFill>
                </a:rPr>
                <a:t>MS 3A</a:t>
              </a:r>
              <a:endParaRPr lang="en-GB" sz="1400" b="1" dirty="0">
                <a:solidFill>
                  <a:schemeClr val="accent6">
                    <a:lumMod val="50000"/>
                  </a:schemeClr>
                </a:solidFill>
              </a:endParaRPr>
            </a:p>
          </p:txBody>
        </p:sp>
        <p:sp>
          <p:nvSpPr>
            <p:cNvPr id="17" name="TextBox 16">
              <a:extLst>
                <a:ext uri="{FF2B5EF4-FFF2-40B4-BE49-F238E27FC236}">
                  <a16:creationId xmlns:a16="http://schemas.microsoft.com/office/drawing/2014/main" id="{49221DE8-15D1-FA22-A14E-E38709183DFB}"/>
                </a:ext>
              </a:extLst>
            </p:cNvPr>
            <p:cNvSpPr txBox="1"/>
            <p:nvPr/>
          </p:nvSpPr>
          <p:spPr>
            <a:xfrm>
              <a:off x="7211923" y="4901872"/>
              <a:ext cx="776688" cy="307777"/>
            </a:xfrm>
            <a:prstGeom prst="rect">
              <a:avLst/>
            </a:prstGeom>
            <a:noFill/>
          </p:spPr>
          <p:txBody>
            <a:bodyPr wrap="square" rtlCol="0">
              <a:spAutoFit/>
            </a:bodyPr>
            <a:lstStyle/>
            <a:p>
              <a:r>
                <a:rPr lang="en-US" sz="1400" b="1" dirty="0">
                  <a:solidFill>
                    <a:schemeClr val="accent6">
                      <a:lumMod val="50000"/>
                    </a:schemeClr>
                  </a:solidFill>
                </a:rPr>
                <a:t>MS 4A</a:t>
              </a:r>
              <a:endParaRPr lang="en-GB" sz="1400" b="1" dirty="0">
                <a:solidFill>
                  <a:schemeClr val="accent6">
                    <a:lumMod val="50000"/>
                  </a:schemeClr>
                </a:solidFill>
              </a:endParaRPr>
            </a:p>
          </p:txBody>
        </p:sp>
        <p:sp>
          <p:nvSpPr>
            <p:cNvPr id="18" name="TextBox 17">
              <a:extLst>
                <a:ext uri="{FF2B5EF4-FFF2-40B4-BE49-F238E27FC236}">
                  <a16:creationId xmlns:a16="http://schemas.microsoft.com/office/drawing/2014/main" id="{1E04E2A2-CDB3-117A-35CD-10D8C8998FA9}"/>
                </a:ext>
              </a:extLst>
            </p:cNvPr>
            <p:cNvSpPr txBox="1"/>
            <p:nvPr/>
          </p:nvSpPr>
          <p:spPr>
            <a:xfrm>
              <a:off x="8071224" y="4902039"/>
              <a:ext cx="776688" cy="307777"/>
            </a:xfrm>
            <a:prstGeom prst="rect">
              <a:avLst/>
            </a:prstGeom>
            <a:noFill/>
          </p:spPr>
          <p:txBody>
            <a:bodyPr wrap="square" rtlCol="0">
              <a:spAutoFit/>
            </a:bodyPr>
            <a:lstStyle/>
            <a:p>
              <a:r>
                <a:rPr lang="en-US" sz="1400" b="1" dirty="0">
                  <a:solidFill>
                    <a:schemeClr val="accent6">
                      <a:lumMod val="50000"/>
                    </a:schemeClr>
                  </a:solidFill>
                </a:rPr>
                <a:t>MS 5A</a:t>
              </a:r>
              <a:endParaRPr lang="en-GB" sz="1400" b="1" dirty="0">
                <a:solidFill>
                  <a:schemeClr val="accent6">
                    <a:lumMod val="50000"/>
                  </a:schemeClr>
                </a:solidFill>
              </a:endParaRPr>
            </a:p>
          </p:txBody>
        </p:sp>
        <p:sp>
          <p:nvSpPr>
            <p:cNvPr id="19" name="TextBox 18">
              <a:extLst>
                <a:ext uri="{FF2B5EF4-FFF2-40B4-BE49-F238E27FC236}">
                  <a16:creationId xmlns:a16="http://schemas.microsoft.com/office/drawing/2014/main" id="{9E18980B-A970-621A-1D65-070CE6324736}"/>
                </a:ext>
              </a:extLst>
            </p:cNvPr>
            <p:cNvSpPr txBox="1"/>
            <p:nvPr/>
          </p:nvSpPr>
          <p:spPr>
            <a:xfrm>
              <a:off x="8940186" y="4901872"/>
              <a:ext cx="884880" cy="307777"/>
            </a:xfrm>
            <a:prstGeom prst="rect">
              <a:avLst/>
            </a:prstGeom>
            <a:noFill/>
          </p:spPr>
          <p:txBody>
            <a:bodyPr wrap="square" rtlCol="0">
              <a:spAutoFit/>
            </a:bodyPr>
            <a:lstStyle/>
            <a:p>
              <a:r>
                <a:rPr lang="en-US" sz="1400" b="1" dirty="0">
                  <a:solidFill>
                    <a:schemeClr val="accent6">
                      <a:lumMod val="50000"/>
                    </a:schemeClr>
                  </a:solidFill>
                </a:rPr>
                <a:t>MS 13X</a:t>
              </a:r>
              <a:endParaRPr lang="en-GB" sz="1400" b="1" dirty="0">
                <a:solidFill>
                  <a:schemeClr val="accent6">
                    <a:lumMod val="50000"/>
                  </a:schemeClr>
                </a:solidFill>
              </a:endParaRPr>
            </a:p>
          </p:txBody>
        </p:sp>
      </p:grpSp>
      <p:pic>
        <p:nvPicPr>
          <p:cNvPr id="4100" name="Picture 4" descr="Structure model of 4 Å molecular sieve. | Download Scientific Diagram">
            <a:extLst>
              <a:ext uri="{FF2B5EF4-FFF2-40B4-BE49-F238E27FC236}">
                <a16:creationId xmlns:a16="http://schemas.microsoft.com/office/drawing/2014/main" id="{8A325DF7-44FA-8E38-00F8-47A3B03BFC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67448" y="1552908"/>
            <a:ext cx="1786952" cy="176814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B52F34A5-2522-B04B-AEE3-C35E93AD9891}"/>
              </a:ext>
            </a:extLst>
          </p:cNvPr>
          <p:cNvSpPr txBox="1"/>
          <p:nvPr/>
        </p:nvSpPr>
        <p:spPr>
          <a:xfrm>
            <a:off x="974902" y="3314409"/>
            <a:ext cx="2743200" cy="246221"/>
          </a:xfrm>
          <a:prstGeom prst="rect">
            <a:avLst/>
          </a:prstGeom>
          <a:noFill/>
        </p:spPr>
        <p:txBody>
          <a:bodyPr wrap="square" rtlCol="0">
            <a:spAutoFit/>
          </a:bodyPr>
          <a:lstStyle/>
          <a:p>
            <a:pPr algn="ctr"/>
            <a:r>
              <a:rPr lang="en-US" sz="1000" i="1" dirty="0">
                <a:solidFill>
                  <a:schemeClr val="tx1">
                    <a:lumMod val="50000"/>
                    <a:lumOff val="50000"/>
                  </a:schemeClr>
                </a:solidFill>
              </a:rPr>
              <a:t>Structure model of 4Å molecular sieve</a:t>
            </a:r>
            <a:endParaRPr lang="en-GB" sz="1000" i="1" dirty="0">
              <a:solidFill>
                <a:schemeClr val="tx1">
                  <a:lumMod val="50000"/>
                  <a:lumOff val="50000"/>
                </a:schemeClr>
              </a:solidFill>
            </a:endParaRPr>
          </a:p>
        </p:txBody>
      </p:sp>
    </p:spTree>
    <p:extLst>
      <p:ext uri="{BB962C8B-B14F-4D97-AF65-F5344CB8AC3E}">
        <p14:creationId xmlns:p14="http://schemas.microsoft.com/office/powerpoint/2010/main" val="405402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664BC-17D6-9EE4-E974-12BDA041B37F}"/>
            </a:ext>
          </a:extLst>
        </p:cNvPr>
        <p:cNvGrpSpPr/>
        <p:nvPr/>
      </p:nvGrpSpPr>
      <p:grpSpPr>
        <a:xfrm>
          <a:off x="0" y="0"/>
          <a:ext cx="0" cy="0"/>
          <a:chOff x="0" y="0"/>
          <a:chExt cx="0" cy="0"/>
        </a:xfrm>
      </p:grpSpPr>
      <p:pic>
        <p:nvPicPr>
          <p:cNvPr id="2054" name="Picture 6">
            <a:extLst>
              <a:ext uri="{FF2B5EF4-FFF2-40B4-BE49-F238E27FC236}">
                <a16:creationId xmlns:a16="http://schemas.microsoft.com/office/drawing/2014/main" id="{C8AE253C-23FF-88A3-C216-B6126583E9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8814" y="1628344"/>
            <a:ext cx="5613739" cy="278063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ECA1AAE-FD0A-59F9-1BB6-47337A543E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043" y="1628344"/>
            <a:ext cx="5613739" cy="2780637"/>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8B7A754D-8F21-38AB-CC93-1D5A6957AD20}"/>
              </a:ext>
            </a:extLst>
          </p:cNvPr>
          <p:cNvSpPr>
            <a:spLocks noGrp="1"/>
          </p:cNvSpPr>
          <p:nvPr>
            <p:ph type="title"/>
          </p:nvPr>
        </p:nvSpPr>
        <p:spPr>
          <a:xfrm>
            <a:off x="838200" y="365125"/>
            <a:ext cx="9043219" cy="1325563"/>
          </a:xfrm>
        </p:spPr>
        <p:txBody>
          <a:bodyPr>
            <a:normAutofit/>
          </a:bodyPr>
          <a:lstStyle/>
          <a:p>
            <a:r>
              <a:rPr lang="it-IT" sz="3800" dirty="0"/>
              <a:t>CF</a:t>
            </a:r>
            <a:r>
              <a:rPr lang="it-IT" sz="3800" baseline="-25000" dirty="0"/>
              <a:t>4</a:t>
            </a:r>
            <a:r>
              <a:rPr lang="it-IT" sz="3800" dirty="0"/>
              <a:t> recovery </a:t>
            </a:r>
            <a:r>
              <a:rPr lang="it-IT" sz="3800" dirty="0" err="1"/>
              <a:t>plant</a:t>
            </a:r>
            <a:br>
              <a:rPr lang="it-IT" sz="3800" dirty="0"/>
            </a:br>
            <a:r>
              <a:rPr lang="it-IT" sz="3800" dirty="0" err="1"/>
              <a:t>Recuperation</a:t>
            </a:r>
            <a:r>
              <a:rPr lang="it-IT" sz="3800" dirty="0"/>
              <a:t> </a:t>
            </a:r>
            <a:r>
              <a:rPr lang="it-IT" sz="3800" dirty="0" err="1"/>
              <a:t>batteries</a:t>
            </a:r>
            <a:endParaRPr lang="it-IT" sz="3800" dirty="0"/>
          </a:p>
        </p:txBody>
      </p:sp>
      <p:sp>
        <p:nvSpPr>
          <p:cNvPr id="4" name="Segnaposto piè di pagina 3">
            <a:extLst>
              <a:ext uri="{FF2B5EF4-FFF2-40B4-BE49-F238E27FC236}">
                <a16:creationId xmlns:a16="http://schemas.microsoft.com/office/drawing/2014/main" id="{30553538-0EAF-CCE7-E3A2-42B89ECE1727}"/>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22A5EB54-FA00-FB28-C604-E937683B35E2}"/>
              </a:ext>
            </a:extLst>
          </p:cNvPr>
          <p:cNvSpPr>
            <a:spLocks noGrp="1"/>
          </p:cNvSpPr>
          <p:nvPr>
            <p:ph type="sldNum" sz="quarter" idx="12"/>
          </p:nvPr>
        </p:nvSpPr>
        <p:spPr/>
        <p:txBody>
          <a:bodyPr/>
          <a:lstStyle/>
          <a:p>
            <a:fld id="{27CE633F-9882-4A5C-83A2-1109D0C73261}" type="slidenum">
              <a:rPr lang="en-US" smtClean="0"/>
              <a:t>9</a:t>
            </a:fld>
            <a:endParaRPr lang="en-US" dirty="0"/>
          </a:p>
        </p:txBody>
      </p:sp>
      <p:pic>
        <p:nvPicPr>
          <p:cNvPr id="6" name="Picture 2">
            <a:extLst>
              <a:ext uri="{FF2B5EF4-FFF2-40B4-BE49-F238E27FC236}">
                <a16:creationId xmlns:a16="http://schemas.microsoft.com/office/drawing/2014/main" id="{835F6BE0-7935-FDA3-A34F-C67511D2C2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10" name="Oval 9">
            <a:extLst>
              <a:ext uri="{FF2B5EF4-FFF2-40B4-BE49-F238E27FC236}">
                <a16:creationId xmlns:a16="http://schemas.microsoft.com/office/drawing/2014/main" id="{7E730C5A-D410-55D6-02E9-205A97B97825}"/>
              </a:ext>
              <a:ext uri="{C183D7F6-B498-43B3-948B-1728B52AA6E4}">
                <adec:decorative xmlns:adec="http://schemas.microsoft.com/office/drawing/2017/decorative" val="1"/>
              </a:ext>
            </a:extLst>
          </p:cNvPr>
          <p:cNvSpPr/>
          <p:nvPr/>
        </p:nvSpPr>
        <p:spPr>
          <a:xfrm>
            <a:off x="2973456" y="2789729"/>
            <a:ext cx="196850" cy="13462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CC0EDFF-5775-122F-98F5-A685C2DC22D1}"/>
              </a:ext>
            </a:extLst>
          </p:cNvPr>
          <p:cNvSpPr txBox="1"/>
          <p:nvPr/>
        </p:nvSpPr>
        <p:spPr>
          <a:xfrm>
            <a:off x="2851150" y="3672592"/>
            <a:ext cx="1809750" cy="400110"/>
          </a:xfrm>
          <a:prstGeom prst="rect">
            <a:avLst/>
          </a:prstGeom>
          <a:noFill/>
        </p:spPr>
        <p:txBody>
          <a:bodyPr wrap="square" rtlCol="0">
            <a:spAutoFit/>
          </a:bodyPr>
          <a:lstStyle/>
          <a:p>
            <a:pPr algn="ctr"/>
            <a:r>
              <a:rPr lang="en-US" sz="1000" dirty="0">
                <a:solidFill>
                  <a:srgbClr val="FF0000"/>
                </a:solidFill>
              </a:rPr>
              <a:t>Problem with pump module</a:t>
            </a:r>
            <a:endParaRPr lang="en-GB" sz="1000" dirty="0">
              <a:solidFill>
                <a:srgbClr val="FF0000"/>
              </a:solidFill>
            </a:endParaRPr>
          </a:p>
        </p:txBody>
      </p:sp>
      <p:sp>
        <p:nvSpPr>
          <p:cNvPr id="12" name="TextBox 11">
            <a:extLst>
              <a:ext uri="{FF2B5EF4-FFF2-40B4-BE49-F238E27FC236}">
                <a16:creationId xmlns:a16="http://schemas.microsoft.com/office/drawing/2014/main" id="{8F60DF5E-D80F-13DA-8EB3-09B63AD9FF64}"/>
              </a:ext>
            </a:extLst>
          </p:cNvPr>
          <p:cNvSpPr txBox="1"/>
          <p:nvPr/>
        </p:nvSpPr>
        <p:spPr>
          <a:xfrm>
            <a:off x="678808" y="4564142"/>
            <a:ext cx="4869815" cy="1569660"/>
          </a:xfrm>
          <a:prstGeom prst="rect">
            <a:avLst/>
          </a:prstGeom>
          <a:noFill/>
        </p:spPr>
        <p:txBody>
          <a:bodyPr wrap="square" rtlCol="0">
            <a:spAutoFit/>
          </a:bodyPr>
          <a:lstStyle/>
          <a:p>
            <a:pPr algn="ctr"/>
            <a:r>
              <a:rPr lang="en-US" sz="1600" b="1" dirty="0"/>
              <a:t>2023-2024 average</a:t>
            </a:r>
            <a:br>
              <a:rPr lang="en-US" sz="1600" b="1" dirty="0"/>
            </a:br>
            <a:r>
              <a:rPr lang="en-US" sz="1600" b="1" dirty="0"/>
              <a:t>composition of the battery </a:t>
            </a:r>
          </a:p>
          <a:p>
            <a:pPr algn="ctr"/>
            <a:r>
              <a:rPr lang="en-US" sz="1600" dirty="0"/>
              <a:t>Ar 11%</a:t>
            </a:r>
            <a:br>
              <a:rPr lang="en-US" sz="1600" dirty="0"/>
            </a:br>
            <a:r>
              <a:rPr lang="en-US" sz="1600" dirty="0"/>
              <a:t>CF</a:t>
            </a:r>
            <a:r>
              <a:rPr lang="en-US" sz="1600" baseline="-25000" dirty="0"/>
              <a:t>4</a:t>
            </a:r>
            <a:r>
              <a:rPr lang="en-US" sz="1600" dirty="0"/>
              <a:t> 88%</a:t>
            </a:r>
            <a:br>
              <a:rPr lang="en-US" sz="1600" dirty="0"/>
            </a:br>
            <a:r>
              <a:rPr lang="en-US" sz="1600" dirty="0"/>
              <a:t>N</a:t>
            </a:r>
            <a:r>
              <a:rPr lang="en-US" sz="1600" baseline="-25000" dirty="0"/>
              <a:t>2</a:t>
            </a:r>
            <a:r>
              <a:rPr lang="en-US" sz="1600" dirty="0"/>
              <a:t> 1.9%</a:t>
            </a:r>
          </a:p>
          <a:p>
            <a:pPr algn="ctr"/>
            <a:r>
              <a:rPr lang="en-US" sz="1600" dirty="0"/>
              <a:t>O</a:t>
            </a:r>
            <a:r>
              <a:rPr lang="en-US" sz="1600" baseline="-25000" dirty="0"/>
              <a:t>2</a:t>
            </a:r>
            <a:r>
              <a:rPr lang="en-US" sz="1600" dirty="0"/>
              <a:t> 0.2%</a:t>
            </a:r>
            <a:endParaRPr lang="en-GB" sz="1600" dirty="0"/>
          </a:p>
        </p:txBody>
      </p:sp>
      <p:sp>
        <p:nvSpPr>
          <p:cNvPr id="16" name="Oval 15">
            <a:extLst>
              <a:ext uri="{FF2B5EF4-FFF2-40B4-BE49-F238E27FC236}">
                <a16:creationId xmlns:a16="http://schemas.microsoft.com/office/drawing/2014/main" id="{806A75F3-49CA-DF9C-23FC-1C7B3FB49FF8}"/>
              </a:ext>
              <a:ext uri="{C183D7F6-B498-43B3-948B-1728B52AA6E4}">
                <adec:decorative xmlns:adec="http://schemas.microsoft.com/office/drawing/2017/decorative" val="1"/>
              </a:ext>
            </a:extLst>
          </p:cNvPr>
          <p:cNvSpPr/>
          <p:nvPr/>
        </p:nvSpPr>
        <p:spPr>
          <a:xfrm>
            <a:off x="8610599" y="1777989"/>
            <a:ext cx="247153" cy="78178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F2BB1E5F-4FDD-FFDE-BF00-6C501F8AB0C8}"/>
              </a:ext>
            </a:extLst>
          </p:cNvPr>
          <p:cNvSpPr txBox="1"/>
          <p:nvPr/>
        </p:nvSpPr>
        <p:spPr>
          <a:xfrm>
            <a:off x="8610600" y="1996431"/>
            <a:ext cx="1809750" cy="400110"/>
          </a:xfrm>
          <a:prstGeom prst="rect">
            <a:avLst/>
          </a:prstGeom>
          <a:noFill/>
        </p:spPr>
        <p:txBody>
          <a:bodyPr wrap="square" rtlCol="0">
            <a:spAutoFit/>
          </a:bodyPr>
          <a:lstStyle/>
          <a:p>
            <a:pPr algn="ctr"/>
            <a:r>
              <a:rPr lang="en-US" sz="1000" dirty="0">
                <a:solidFill>
                  <a:srgbClr val="FF0000"/>
                </a:solidFill>
              </a:rPr>
              <a:t>Problem with pump module</a:t>
            </a:r>
            <a:endParaRPr lang="en-GB" sz="1000" dirty="0">
              <a:solidFill>
                <a:srgbClr val="FF0000"/>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31FB19D-454D-3A36-8BD9-A5D0C5FD0718}"/>
                  </a:ext>
                </a:extLst>
              </p:cNvPr>
              <p:cNvSpPr txBox="1"/>
              <p:nvPr/>
            </p:nvSpPr>
            <p:spPr>
              <a:xfrm>
                <a:off x="6244542" y="4533364"/>
                <a:ext cx="5880118" cy="1600438"/>
              </a:xfrm>
              <a:prstGeom prst="rect">
                <a:avLst/>
              </a:prstGeom>
              <a:noFill/>
            </p:spPr>
            <p:txBody>
              <a:bodyPr wrap="square" rtlCol="0">
                <a:spAutoFit/>
              </a:bodyPr>
              <a:lstStyle/>
              <a:p>
                <a:pPr marL="285750" indent="-285750">
                  <a:buFont typeface="Arial" panose="020B0604020202020204" pitchFamily="34" charset="0"/>
                  <a:buChar char="•"/>
                </a:pPr>
                <a:r>
                  <a:rPr lang="en-US" dirty="0"/>
                  <a:t>The N</a:t>
                </a:r>
                <a:r>
                  <a:rPr lang="en-US" baseline="-25000" dirty="0"/>
                  <a:t>2</a:t>
                </a:r>
                <a:r>
                  <a:rPr lang="en-US" dirty="0"/>
                  <a:t> concentration is reduced by a factor 10 in the recuperation system </a:t>
                </a:r>
              </a:p>
              <a:p>
                <a:pPr marL="285750" indent="-285750">
                  <a:buFont typeface="Arial" panose="020B0604020202020204" pitchFamily="34" charset="0"/>
                  <a:buChar char="•"/>
                </a:pPr>
                <a:r>
                  <a:rPr lang="en-US" dirty="0"/>
                  <a:t>Considering that CF</a:t>
                </a:r>
                <a:r>
                  <a:rPr lang="en-US" baseline="-25000" dirty="0"/>
                  <a:t>4</a:t>
                </a:r>
                <a:r>
                  <a:rPr lang="en-US" dirty="0"/>
                  <a:t> (10% in the CSC mixture) is injected 50/50 fresh/recuperated, the N</a:t>
                </a:r>
                <a:r>
                  <a:rPr lang="en-US" baseline="-25000" dirty="0"/>
                  <a:t>2</a:t>
                </a:r>
                <a:r>
                  <a:rPr lang="en-US" dirty="0"/>
                  <a:t> reinjected in the mixer is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200</m:t>
                        </m:r>
                      </m:den>
                    </m:f>
                  </m:oMath>
                </a14:m>
                <a:r>
                  <a:rPr lang="en-US" dirty="0"/>
                  <a:t> of the initial concentration</a:t>
                </a:r>
                <a:endParaRPr lang="en-GB" dirty="0"/>
              </a:p>
            </p:txBody>
          </p:sp>
        </mc:Choice>
        <mc:Fallback xmlns="">
          <p:sp>
            <p:nvSpPr>
              <p:cNvPr id="3" name="TextBox 2">
                <a:extLst>
                  <a:ext uri="{FF2B5EF4-FFF2-40B4-BE49-F238E27FC236}">
                    <a16:creationId xmlns:a16="http://schemas.microsoft.com/office/drawing/2014/main" id="{431FB19D-454D-3A36-8BD9-A5D0C5FD0718}"/>
                  </a:ext>
                </a:extLst>
              </p:cNvPr>
              <p:cNvSpPr txBox="1">
                <a:spLocks noRot="1" noChangeAspect="1" noMove="1" noResize="1" noEditPoints="1" noAdjustHandles="1" noChangeArrowheads="1" noChangeShapeType="1" noTextEdit="1"/>
              </p:cNvSpPr>
              <p:nvPr/>
            </p:nvSpPr>
            <p:spPr>
              <a:xfrm>
                <a:off x="6244542" y="4533364"/>
                <a:ext cx="5880118" cy="1600438"/>
              </a:xfrm>
              <a:prstGeom prst="rect">
                <a:avLst/>
              </a:prstGeom>
              <a:blipFill>
                <a:blip r:embed="rId5"/>
                <a:stretch>
                  <a:fillRect l="-622" t="-1908" r="-1451" b="-1908"/>
                </a:stretch>
              </a:blipFill>
            </p:spPr>
            <p:txBody>
              <a:bodyPr/>
              <a:lstStyle/>
              <a:p>
                <a:r>
                  <a:rPr lang="en-GB">
                    <a:noFill/>
                  </a:rPr>
                  <a:t> </a:t>
                </a:r>
              </a:p>
            </p:txBody>
          </p:sp>
        </mc:Fallback>
      </mc:AlternateContent>
    </p:spTree>
    <p:extLst>
      <p:ext uri="{BB962C8B-B14F-4D97-AF65-F5344CB8AC3E}">
        <p14:creationId xmlns:p14="http://schemas.microsoft.com/office/powerpoint/2010/main" val="2154633921"/>
      </p:ext>
    </p:extLst>
  </p:cSld>
  <p:clrMapOvr>
    <a:masterClrMapping/>
  </p:clrMapOvr>
</p:sld>
</file>

<file path=ppt/theme/theme1.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Sfumatura</Template>
  <TotalTime>1787</TotalTime>
  <Words>1954</Words>
  <Application>Microsoft Office PowerPoint</Application>
  <PresentationFormat>Widescreen</PresentationFormat>
  <Paragraphs>253</Paragraphs>
  <Slides>22</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Cambria Math</vt:lpstr>
      <vt:lpstr>Times New Roman</vt:lpstr>
      <vt:lpstr>Univers</vt:lpstr>
      <vt:lpstr>Wingdings</vt:lpstr>
      <vt:lpstr>GradientVTI</vt:lpstr>
      <vt:lpstr>CMS Recovery systems</vt:lpstr>
      <vt:lpstr>Overview - CMS Gas Recuperation</vt:lpstr>
      <vt:lpstr>CSC CF4 Recovery system</vt:lpstr>
      <vt:lpstr>CSC CF4 RECUPERATION Monitoring</vt:lpstr>
      <vt:lpstr>CF4 recovery plant Recuperation process</vt:lpstr>
      <vt:lpstr>Gas separation techniques Membrane separation</vt:lpstr>
      <vt:lpstr>CF4 recovery plant R&amp;D Membrane module</vt:lpstr>
      <vt:lpstr>Gas separation techniques Thermal Swing Adsorption &amp; Pressure Swing Adsorption</vt:lpstr>
      <vt:lpstr>CF4 recovery plant Recuperation batteries</vt:lpstr>
      <vt:lpstr>CF4 recovery plant Recuperation summary</vt:lpstr>
      <vt:lpstr>CSC CF4 RECUPERATION Status &amp; Plans </vt:lpstr>
      <vt:lpstr>RPc R134a Recovery system</vt:lpstr>
      <vt:lpstr>RPC R134a RECUPERATION Monitoring</vt:lpstr>
      <vt:lpstr>Gas separation techniques Distillation</vt:lpstr>
      <vt:lpstr>RPC R134a RECUPERATION Plant Overview </vt:lpstr>
      <vt:lpstr>RPC R134a RECUPERATION Separation process </vt:lpstr>
      <vt:lpstr>RPC R134a RECUPERATION Plant Overview </vt:lpstr>
      <vt:lpstr>RPC R134a RECUPERATION Software</vt:lpstr>
      <vt:lpstr>RPC R134a RECUPERATION Recuperated R134a Quality</vt:lpstr>
      <vt:lpstr>RPC R134a RECUPERATION Status &amp; Plans </vt:lpstr>
      <vt:lpstr>RPC R134a RECUPERATION New SF6 recuperation plant</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 Recovery systems</dc:title>
  <dc:creator>Maria Cristina Arena</dc:creator>
  <cp:lastModifiedBy>Maria Cristina Arena</cp:lastModifiedBy>
  <cp:revision>39</cp:revision>
  <dcterms:created xsi:type="dcterms:W3CDTF">2024-02-04T16:17:35Z</dcterms:created>
  <dcterms:modified xsi:type="dcterms:W3CDTF">2024-03-21T11:11:29Z</dcterms:modified>
</cp:coreProperties>
</file>