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charts/chartEx1.xml" ContentType="application/vnd.ms-office.chartex+xml"/>
  <Override PartName="/ppt/charts/style1.xml" ContentType="application/vnd.ms-office.chartstyle+xml"/>
  <Override PartName="/ppt/charts/colors1.xml" ContentType="application/vnd.ms-office.chartcolorstyle+xml"/>
  <Override PartName="/ppt/charts/chart1.xml" ContentType="application/vnd.openxmlformats-officedocument.drawingml.chart+xml"/>
  <Override PartName="/ppt/charts/style2.xml" ContentType="application/vnd.ms-office.chartstyle+xml"/>
  <Override PartName="/ppt/charts/colors2.xml" ContentType="application/vnd.ms-office.chartcolorstyle+xml"/>
  <Override PartName="/ppt/charts/chart2.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1521" r:id="rId2"/>
    <p:sldId id="257" r:id="rId3"/>
    <p:sldId id="1576" r:id="rId4"/>
    <p:sldId id="1579" r:id="rId5"/>
    <p:sldId id="1580" r:id="rId6"/>
    <p:sldId id="1575" r:id="rId7"/>
    <p:sldId id="1588" r:id="rId8"/>
    <p:sldId id="1581" r:id="rId9"/>
    <p:sldId id="1590" r:id="rId10"/>
    <p:sldId id="259" r:id="rId11"/>
    <p:sldId id="1532" r:id="rId12"/>
    <p:sldId id="1534" r:id="rId13"/>
    <p:sldId id="1533" r:id="rId14"/>
    <p:sldId id="1535" r:id="rId15"/>
    <p:sldId id="1538" r:id="rId16"/>
    <p:sldId id="1537" r:id="rId17"/>
    <p:sldId id="1540" r:id="rId18"/>
    <p:sldId id="1536" r:id="rId19"/>
    <p:sldId id="655" r:id="rId20"/>
    <p:sldId id="1543" r:id="rId21"/>
    <p:sldId id="1544" r:id="rId22"/>
    <p:sldId id="1539" r:id="rId23"/>
    <p:sldId id="656" r:id="rId24"/>
    <p:sldId id="268" r:id="rId25"/>
    <p:sldId id="302"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eline Dolmazon" initials="ED" lastIdx="2" clrIdx="0">
    <p:extLst>
      <p:ext uri="{19B8F6BF-5375-455C-9EA6-DF929625EA0E}">
        <p15:presenceInfo xmlns:p15="http://schemas.microsoft.com/office/powerpoint/2012/main" userId="S::emeline.dolmazon@cern.ch::73a3f6b1-f699-4504-9b71-e87ee0d416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A0"/>
    <a:srgbClr val="3C90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4" autoAdjust="0"/>
    <p:restoredTop sz="94660"/>
  </p:normalViewPr>
  <p:slideViewPr>
    <p:cSldViewPr snapToGrid="0">
      <p:cViewPr varScale="1">
        <p:scale>
          <a:sx n="128" d="100"/>
          <a:sy n="128" d="100"/>
        </p:scale>
        <p:origin x="52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rgbClr val="A9D18E"/>
              </a:solidFill>
              <a:ln w="19050">
                <a:solidFill>
                  <a:schemeClr val="lt1"/>
                </a:solidFill>
              </a:ln>
              <a:effectLst/>
            </c:spPr>
            <c:extLst>
              <c:ext xmlns:c16="http://schemas.microsoft.com/office/drawing/2014/chart" uri="{C3380CC4-5D6E-409C-BE32-E72D297353CC}">
                <c16:uniqueId val="{00000002-3D57-46BB-9D19-AEDC0BBF7469}"/>
              </c:ext>
            </c:extLst>
          </c:dPt>
          <c:dPt>
            <c:idx val="1"/>
            <c:bubble3D val="0"/>
            <c:spPr>
              <a:solidFill>
                <a:srgbClr val="F8CBAD"/>
              </a:solidFill>
              <a:ln w="19050">
                <a:solidFill>
                  <a:schemeClr val="lt1"/>
                </a:solidFill>
              </a:ln>
              <a:effectLst/>
            </c:spPr>
            <c:extLst>
              <c:ext xmlns:c16="http://schemas.microsoft.com/office/drawing/2014/chart" uri="{C3380CC4-5D6E-409C-BE32-E72D297353CC}">
                <c16:uniqueId val="{00000003-3D57-46BB-9D19-AEDC0BBF7469}"/>
              </c:ext>
            </c:extLst>
          </c:dPt>
          <c:dPt>
            <c:idx val="2"/>
            <c:bubble3D val="0"/>
            <c:spPr>
              <a:solidFill>
                <a:srgbClr val="FFC000">
                  <a:alpha val="72157"/>
                </a:srgbClr>
              </a:solidFill>
              <a:ln w="19050">
                <a:solidFill>
                  <a:schemeClr val="lt1"/>
                </a:solidFill>
              </a:ln>
              <a:effectLst/>
            </c:spPr>
            <c:extLst>
              <c:ext xmlns:c16="http://schemas.microsoft.com/office/drawing/2014/chart" uri="{C3380CC4-5D6E-409C-BE32-E72D297353CC}">
                <c16:uniqueId val="{00000006-3D57-46BB-9D19-AEDC0BBF7469}"/>
              </c:ext>
            </c:extLst>
          </c:dPt>
          <c:dPt>
            <c:idx val="3"/>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07-CCB9-4A8E-B3BE-788E797F4AC4}"/>
              </c:ext>
            </c:extLst>
          </c:dPt>
          <c:dPt>
            <c:idx val="4"/>
            <c:bubble3D val="0"/>
            <c:spPr>
              <a:solidFill>
                <a:srgbClr val="72819D"/>
              </a:solidFill>
              <a:ln w="19050">
                <a:solidFill>
                  <a:schemeClr val="lt1"/>
                </a:solidFill>
              </a:ln>
              <a:effectLst/>
            </c:spPr>
            <c:extLst>
              <c:ext xmlns:c16="http://schemas.microsoft.com/office/drawing/2014/chart" uri="{C3380CC4-5D6E-409C-BE32-E72D297353CC}">
                <c16:uniqueId val="{00000001-3D57-46BB-9D19-AEDC0BBF7469}"/>
              </c:ext>
            </c:extLst>
          </c:dPt>
          <c:dPt>
            <c:idx val="5"/>
            <c:bubble3D val="0"/>
            <c:spPr>
              <a:solidFill>
                <a:srgbClr val="C55A11"/>
              </a:solidFill>
              <a:ln w="19050">
                <a:solidFill>
                  <a:schemeClr val="lt1"/>
                </a:solidFill>
              </a:ln>
              <a:effectLst/>
            </c:spPr>
            <c:extLst>
              <c:ext xmlns:c16="http://schemas.microsoft.com/office/drawing/2014/chart" uri="{C3380CC4-5D6E-409C-BE32-E72D297353CC}">
                <c16:uniqueId val="{00000004-3D57-46BB-9D19-AEDC0BBF7469}"/>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CH"/>
              </a:p>
            </c:txPr>
            <c:dLblPos val="outEnd"/>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Contractor</c:v>
                </c:pt>
                <c:pt idx="1">
                  <c:v>MPA (excl. users)</c:v>
                </c:pt>
                <c:pt idx="2">
                  <c:v>Users</c:v>
                </c:pt>
                <c:pt idx="3">
                  <c:v>Staff</c:v>
                </c:pt>
                <c:pt idx="4">
                  <c:v>Fellows/Graduates</c:v>
                </c:pt>
                <c:pt idx="5">
                  <c:v>Others</c:v>
                </c:pt>
              </c:strCache>
            </c:strRef>
          </c:cat>
          <c:val>
            <c:numRef>
              <c:f>Sheet1!$B$2:$B$7</c:f>
              <c:numCache>
                <c:formatCode>General</c:formatCode>
                <c:ptCount val="6"/>
                <c:pt idx="0">
                  <c:v>1500</c:v>
                </c:pt>
                <c:pt idx="1">
                  <c:v>900</c:v>
                </c:pt>
                <c:pt idx="2">
                  <c:v>1250</c:v>
                </c:pt>
                <c:pt idx="3">
                  <c:v>2100</c:v>
                </c:pt>
                <c:pt idx="4">
                  <c:v>700</c:v>
                </c:pt>
                <c:pt idx="5">
                  <c:v>500</c:v>
                </c:pt>
              </c:numCache>
            </c:numRef>
          </c:val>
          <c:extLst>
            <c:ext xmlns:c16="http://schemas.microsoft.com/office/drawing/2014/chart" uri="{C3380CC4-5D6E-409C-BE32-E72D297353CC}">
              <c16:uniqueId val="{00000000-3D57-46BB-9D19-AEDC0BBF7469}"/>
            </c:ext>
          </c:extLst>
        </c:ser>
        <c:dLbls>
          <c:dLblPos val="outEnd"/>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6.1876444835500893E-2"/>
          <c:y val="0.75248366407445133"/>
          <c:w val="0.8971726948128449"/>
          <c:h val="0.2249779052392090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Built surface</c:v>
                </c:pt>
              </c:strCache>
            </c:strRef>
          </c:tx>
          <c:spPr>
            <a:solidFill>
              <a:srgbClr val="72819D"/>
            </a:solidFill>
            <a:ln>
              <a:noFill/>
            </a:ln>
            <a:effectLst/>
          </c:spPr>
          <c:invertIfNegative val="0"/>
          <c:cat>
            <c:strRef>
              <c:f>Sheet1!$A$2:$A$3</c:f>
              <c:strCache>
                <c:ptCount val="2"/>
                <c:pt idx="0">
                  <c:v>Prévessin Site</c:v>
                </c:pt>
                <c:pt idx="1">
                  <c:v>Meyrin Site</c:v>
                </c:pt>
              </c:strCache>
            </c:strRef>
          </c:cat>
          <c:val>
            <c:numRef>
              <c:f>Sheet1!$B$2:$B$3</c:f>
              <c:numCache>
                <c:formatCode>_-* #,##0_-;\-* #,##0_-;_-* "-"??_-;_-@_-</c:formatCode>
                <c:ptCount val="2"/>
                <c:pt idx="0">
                  <c:v>115</c:v>
                </c:pt>
                <c:pt idx="1">
                  <c:v>207</c:v>
                </c:pt>
              </c:numCache>
            </c:numRef>
          </c:val>
          <c:extLst>
            <c:ext xmlns:c16="http://schemas.microsoft.com/office/drawing/2014/chart" uri="{C3380CC4-5D6E-409C-BE32-E72D297353CC}">
              <c16:uniqueId val="{00000000-4669-42C7-9632-3CF6C41EBFA5}"/>
            </c:ext>
          </c:extLst>
        </c:ser>
        <c:ser>
          <c:idx val="1"/>
          <c:order val="1"/>
          <c:tx>
            <c:strRef>
              <c:f>Sheet1!$C$1</c:f>
              <c:strCache>
                <c:ptCount val="1"/>
                <c:pt idx="0">
                  <c:v>Green surface</c:v>
                </c:pt>
              </c:strCache>
            </c:strRef>
          </c:tx>
          <c:spPr>
            <a:solidFill>
              <a:srgbClr val="A9D18E"/>
            </a:solidFill>
            <a:ln>
              <a:noFill/>
            </a:ln>
            <a:effectLst/>
          </c:spPr>
          <c:invertIfNegative val="0"/>
          <c:cat>
            <c:strRef>
              <c:f>Sheet1!$A$2:$A$3</c:f>
              <c:strCache>
                <c:ptCount val="2"/>
                <c:pt idx="0">
                  <c:v>Prévessin Site</c:v>
                </c:pt>
                <c:pt idx="1">
                  <c:v>Meyrin Site</c:v>
                </c:pt>
              </c:strCache>
            </c:strRef>
          </c:cat>
          <c:val>
            <c:numRef>
              <c:f>Sheet1!$C$2:$C$3</c:f>
              <c:numCache>
                <c:formatCode>_-* #,##0_-;\-* #,##0_-;_-* "-"??_-;_-@_-</c:formatCode>
                <c:ptCount val="2"/>
                <c:pt idx="0">
                  <c:v>545</c:v>
                </c:pt>
                <c:pt idx="1">
                  <c:v>270</c:v>
                </c:pt>
              </c:numCache>
            </c:numRef>
          </c:val>
          <c:extLst>
            <c:ext xmlns:c16="http://schemas.microsoft.com/office/drawing/2014/chart" uri="{C3380CC4-5D6E-409C-BE32-E72D297353CC}">
              <c16:uniqueId val="{00000001-4669-42C7-9632-3CF6C41EBFA5}"/>
            </c:ext>
          </c:extLst>
        </c:ser>
        <c:ser>
          <c:idx val="2"/>
          <c:order val="2"/>
          <c:tx>
            <c:strRef>
              <c:f>Sheet1!$D$1</c:f>
              <c:strCache>
                <c:ptCount val="1"/>
                <c:pt idx="0">
                  <c:v>Circulation</c:v>
                </c:pt>
              </c:strCache>
            </c:strRef>
          </c:tx>
          <c:spPr>
            <a:solidFill>
              <a:srgbClr val="F8CBAD"/>
            </a:solidFill>
            <a:ln>
              <a:noFill/>
            </a:ln>
            <a:effectLst/>
          </c:spPr>
          <c:invertIfNegative val="0"/>
          <c:cat>
            <c:strRef>
              <c:f>Sheet1!$A$2:$A$3</c:f>
              <c:strCache>
                <c:ptCount val="2"/>
                <c:pt idx="0">
                  <c:v>Prévessin Site</c:v>
                </c:pt>
                <c:pt idx="1">
                  <c:v>Meyrin Site</c:v>
                </c:pt>
              </c:strCache>
            </c:strRef>
          </c:cat>
          <c:val>
            <c:numRef>
              <c:f>Sheet1!$D$2:$D$3</c:f>
              <c:numCache>
                <c:formatCode>_-* #,##0_-;\-* #,##0_-;_-* "-"??_-;_-@_-</c:formatCode>
                <c:ptCount val="2"/>
                <c:pt idx="0">
                  <c:v>190</c:v>
                </c:pt>
                <c:pt idx="1">
                  <c:v>303</c:v>
                </c:pt>
              </c:numCache>
            </c:numRef>
          </c:val>
          <c:extLst>
            <c:ext xmlns:c16="http://schemas.microsoft.com/office/drawing/2014/chart" uri="{C3380CC4-5D6E-409C-BE32-E72D297353CC}">
              <c16:uniqueId val="{00000003-4669-42C7-9632-3CF6C41EBFA5}"/>
            </c:ext>
          </c:extLst>
        </c:ser>
        <c:dLbls>
          <c:showLegendKey val="0"/>
          <c:showVal val="0"/>
          <c:showCatName val="0"/>
          <c:showSerName val="0"/>
          <c:showPercent val="0"/>
          <c:showBubbleSize val="0"/>
        </c:dLbls>
        <c:gapWidth val="150"/>
        <c:overlap val="100"/>
        <c:axId val="1029112240"/>
        <c:axId val="1958504688"/>
      </c:barChart>
      <c:catAx>
        <c:axId val="10291122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CH"/>
          </a:p>
        </c:txPr>
        <c:crossAx val="1958504688"/>
        <c:crosses val="autoZero"/>
        <c:auto val="1"/>
        <c:lblAlgn val="ctr"/>
        <c:lblOffset val="100"/>
        <c:noMultiLvlLbl val="0"/>
      </c:catAx>
      <c:valAx>
        <c:axId val="1958504688"/>
        <c:scaling>
          <c:orientation val="minMax"/>
        </c:scaling>
        <c:delete val="0"/>
        <c:axPos val="b"/>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CH"/>
          </a:p>
        </c:txPr>
        <c:crossAx val="10291122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Sheet1!$A$2:$A$4</cx:f>
        <cx:lvl ptCount="3">
          <cx:pt idx="0">Offices
76,719 m2</cx:pt>
          <cx:pt idx="1">Public places
86,140 m2</cx:pt>
          <cx:pt idx="2">Light technical facilities
178,668 m2</cx:pt>
        </cx:lvl>
        <cx:lvl ptCount="0"/>
        <cx:lvl ptCount="0"/>
      </cx:strDim>
      <cx:numDim type="size">
        <cx:f>Sheet1!$B$2:$B$4</cx:f>
        <cx:lvl ptCount="3" formatCode="General">
          <cx:pt idx="0">76719</cx:pt>
          <cx:pt idx="1">86140</cx:pt>
          <cx:pt idx="2">178668</cx:pt>
        </cx:lvl>
      </cx:numDim>
    </cx:data>
  </cx:chartData>
  <cx:chart>
    <cx:plotArea>
      <cx:plotAreaRegion>
        <cx:series layoutId="treemap" uniqueId="{5FC753AC-0A80-41E0-A1F8-D18CA7EECA48}">
          <cx:tx>
            <cx:txData>
              <cx:f>Sheet1!$B$1</cx:f>
              <cx:v>Series1</cx:v>
            </cx:txData>
          </cx:tx>
          <cx:dataPt idx="0">
            <cx:spPr>
              <a:solidFill>
                <a:srgbClr val="F8CBAD"/>
              </a:solidFill>
            </cx:spPr>
          </cx:dataPt>
          <cx:dataPt idx="1">
            <cx:spPr>
              <a:solidFill>
                <a:srgbClr val="A9D18E"/>
              </a:solidFill>
            </cx:spPr>
          </cx:dataPt>
          <cx:dataPt idx="2">
            <cx:spPr>
              <a:solidFill>
                <a:srgbClr val="72819D"/>
              </a:solidFill>
            </cx:spPr>
          </cx:dataPt>
          <cx:dataLabels pos="inEnd">
            <cx:visibility seriesName="0" categoryName="1" value="0"/>
          </cx:dataLabels>
          <cx:dataId val="0"/>
          <cx:layoutPr>
            <cx:parentLabelLayout val="overlapping"/>
          </cx:layoutPr>
        </cx:series>
      </cx:plotAreaRegion>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410">
  <cs:axisTitle>
    <cs:lnRef idx="0"/>
    <cs:fillRef idx="0"/>
    <cs:effectRef idx="0"/>
    <cs:fontRef idx="minor">
      <a:schemeClr val="tx1">
        <a:lumMod val="65000"/>
        <a:lumOff val="35000"/>
      </a:schemeClr>
    </cs:fontRef>
    <cs:spPr>
      <a:solidFill>
        <a:schemeClr val="bg1">
          <a:lumMod val="65000"/>
        </a:schemeClr>
      </a:solidFill>
      <a:ln w="19050">
        <a:solidFill>
          <a:schemeClr val="bg1"/>
        </a:solidFill>
      </a:ln>
    </cs:spPr>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lt1"/>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87A49F-5BFF-4607-BE1F-FFAE6A2D970E}" type="datetimeFigureOut">
              <a:rPr lang="en-US" smtClean="0"/>
              <a:t>3/6/24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8BF2F3-6623-4EC0-9B6A-1DBD0789B98C}" type="slidenum">
              <a:rPr lang="en-US" smtClean="0"/>
              <a:t>‹#›</a:t>
            </a:fld>
            <a:endParaRPr lang="en-US"/>
          </a:p>
        </p:txBody>
      </p:sp>
    </p:spTree>
    <p:extLst>
      <p:ext uri="{BB962C8B-B14F-4D97-AF65-F5344CB8AC3E}">
        <p14:creationId xmlns:p14="http://schemas.microsoft.com/office/powerpoint/2010/main" val="1567148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a:latin typeface="Arial" panose="020B0604020202020204" pitchFamily="34" charset="0"/>
                <a:cs typeface="Arial" panose="020B0604020202020204" pitchFamily="34" charset="0"/>
              </a:rPr>
              <a:t>The aim of building 140 is to meet the space needs of different CERN services, grouped together in a single new building on the main CERN site in Switzerland. It responds to CERN wider masterplan strategy to </a:t>
            </a:r>
            <a:r>
              <a:rPr lang="en-GB" sz="1200" b="0" dirty="0" err="1">
                <a:latin typeface="Arial" panose="020B0604020202020204" pitchFamily="34" charset="0"/>
                <a:cs typeface="Arial" panose="020B0604020202020204" pitchFamily="34" charset="0"/>
              </a:rPr>
              <a:t>dnsify</a:t>
            </a:r>
            <a:r>
              <a:rPr lang="en-GB" sz="1200" b="0" dirty="0">
                <a:latin typeface="Arial" panose="020B0604020202020204" pitchFamily="34" charset="0"/>
                <a:cs typeface="Arial" panose="020B0604020202020204" pitchFamily="34" charset="0"/>
              </a:rPr>
              <a:t> the site and group together various CERN services for improved complementarity. The project will be developed in two phases. </a:t>
            </a: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19</a:t>
            </a:fld>
            <a:endParaRPr lang="en-US"/>
          </a:p>
        </p:txBody>
      </p:sp>
    </p:spTree>
    <p:extLst>
      <p:ext uri="{BB962C8B-B14F-4D97-AF65-F5344CB8AC3E}">
        <p14:creationId xmlns:p14="http://schemas.microsoft.com/office/powerpoint/2010/main" val="1318550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a:latin typeface="Arial" panose="020B0604020202020204" pitchFamily="34" charset="0"/>
                <a:cs typeface="Arial" panose="020B0604020202020204" pitchFamily="34" charset="0"/>
              </a:rPr>
              <a:t>The aim of building 140 is to meet the space needs of different CERN services, grouped together in a single new building on the main CERN site in Switzerland. It responds to CERN wider masterplan strategy to </a:t>
            </a:r>
            <a:r>
              <a:rPr lang="en-GB" sz="1200" b="0" dirty="0" err="1">
                <a:latin typeface="Arial" panose="020B0604020202020204" pitchFamily="34" charset="0"/>
                <a:cs typeface="Arial" panose="020B0604020202020204" pitchFamily="34" charset="0"/>
              </a:rPr>
              <a:t>dnsify</a:t>
            </a:r>
            <a:r>
              <a:rPr lang="en-GB" sz="1200" b="0" dirty="0">
                <a:latin typeface="Arial" panose="020B0604020202020204" pitchFamily="34" charset="0"/>
                <a:cs typeface="Arial" panose="020B0604020202020204" pitchFamily="34" charset="0"/>
              </a:rPr>
              <a:t> the site and group together various CERN services for improved complementarity. The project will be developed in two phases. </a:t>
            </a: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20</a:t>
            </a:fld>
            <a:endParaRPr lang="en-US"/>
          </a:p>
        </p:txBody>
      </p:sp>
    </p:spTree>
    <p:extLst>
      <p:ext uri="{BB962C8B-B14F-4D97-AF65-F5344CB8AC3E}">
        <p14:creationId xmlns:p14="http://schemas.microsoft.com/office/powerpoint/2010/main" val="822225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a:latin typeface="Arial" panose="020B0604020202020204" pitchFamily="34" charset="0"/>
                <a:cs typeface="Arial" panose="020B0604020202020204" pitchFamily="34" charset="0"/>
              </a:rPr>
              <a:t>The aim of building 140 is to meet the space needs of different CERN services, grouped together in a single new building on the main CERN site in Switzerland. It responds to CERN wider masterplan strategy to </a:t>
            </a:r>
            <a:r>
              <a:rPr lang="en-GB" sz="1200" b="0" dirty="0" err="1">
                <a:latin typeface="Arial" panose="020B0604020202020204" pitchFamily="34" charset="0"/>
                <a:cs typeface="Arial" panose="020B0604020202020204" pitchFamily="34" charset="0"/>
              </a:rPr>
              <a:t>dnsify</a:t>
            </a:r>
            <a:r>
              <a:rPr lang="en-GB" sz="1200" b="0" dirty="0">
                <a:latin typeface="Arial" panose="020B0604020202020204" pitchFamily="34" charset="0"/>
                <a:cs typeface="Arial" panose="020B0604020202020204" pitchFamily="34" charset="0"/>
              </a:rPr>
              <a:t> the site and group together various CERN services for improved complementarity. The project will be developed in two phases. </a:t>
            </a: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21</a:t>
            </a:fld>
            <a:endParaRPr lang="en-US"/>
          </a:p>
        </p:txBody>
      </p:sp>
    </p:spTree>
    <p:extLst>
      <p:ext uri="{BB962C8B-B14F-4D97-AF65-F5344CB8AC3E}">
        <p14:creationId xmlns:p14="http://schemas.microsoft.com/office/powerpoint/2010/main" val="453494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4F201-444C-4AD9-9E95-C7A0E97F827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6B28D93-A473-466D-9C3F-772D763933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A3E89F4-95E9-40C6-8BC7-E0833C5EEF63}"/>
              </a:ext>
            </a:extLst>
          </p:cNvPr>
          <p:cNvSpPr>
            <a:spLocks noGrp="1"/>
          </p:cNvSpPr>
          <p:nvPr>
            <p:ph type="dt" sz="half" idx="10"/>
          </p:nvPr>
        </p:nvSpPr>
        <p:spPr/>
        <p:txBody>
          <a:bodyPr/>
          <a:lstStyle/>
          <a:p>
            <a:fld id="{6F08EBAB-8B79-480A-8CF5-3C21A1BB7021}" type="datetimeFigureOut">
              <a:rPr lang="en-US" smtClean="0"/>
              <a:t>3/6/24</a:t>
            </a:fld>
            <a:endParaRPr lang="en-US"/>
          </a:p>
        </p:txBody>
      </p:sp>
      <p:sp>
        <p:nvSpPr>
          <p:cNvPr id="5" name="Footer Placeholder 4">
            <a:extLst>
              <a:ext uri="{FF2B5EF4-FFF2-40B4-BE49-F238E27FC236}">
                <a16:creationId xmlns:a16="http://schemas.microsoft.com/office/drawing/2014/main" id="{1E0B6070-3D93-48A9-B342-634BEB57B5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860BA9-14D0-483C-9030-14722C974195}"/>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1105972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2DFE4-9292-40C2-9A52-43AB2341148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C8F9201-63D0-415C-BD93-DBF31C22994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4AF288-5F93-4188-8CF9-BA7A5268495E}"/>
              </a:ext>
            </a:extLst>
          </p:cNvPr>
          <p:cNvSpPr>
            <a:spLocks noGrp="1"/>
          </p:cNvSpPr>
          <p:nvPr>
            <p:ph type="dt" sz="half" idx="10"/>
          </p:nvPr>
        </p:nvSpPr>
        <p:spPr/>
        <p:txBody>
          <a:bodyPr/>
          <a:lstStyle/>
          <a:p>
            <a:fld id="{6F08EBAB-8B79-480A-8CF5-3C21A1BB7021}" type="datetimeFigureOut">
              <a:rPr lang="en-US" smtClean="0"/>
              <a:t>3/6/24</a:t>
            </a:fld>
            <a:endParaRPr lang="en-US"/>
          </a:p>
        </p:txBody>
      </p:sp>
      <p:sp>
        <p:nvSpPr>
          <p:cNvPr id="5" name="Footer Placeholder 4">
            <a:extLst>
              <a:ext uri="{FF2B5EF4-FFF2-40B4-BE49-F238E27FC236}">
                <a16:creationId xmlns:a16="http://schemas.microsoft.com/office/drawing/2014/main" id="{733F1AFA-E2BE-4EE4-AB09-6FB091612A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152ECE-A523-4A35-9F89-444E63717B19}"/>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4221272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B774FF-C04D-4E0E-AF93-FAC99AC0119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49CD568-5D6B-46E5-B3DF-30A599A0E12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269EB6-6F67-4CD5-B007-CFCA84E0BC1B}"/>
              </a:ext>
            </a:extLst>
          </p:cNvPr>
          <p:cNvSpPr>
            <a:spLocks noGrp="1"/>
          </p:cNvSpPr>
          <p:nvPr>
            <p:ph type="dt" sz="half" idx="10"/>
          </p:nvPr>
        </p:nvSpPr>
        <p:spPr/>
        <p:txBody>
          <a:bodyPr/>
          <a:lstStyle/>
          <a:p>
            <a:fld id="{6F08EBAB-8B79-480A-8CF5-3C21A1BB7021}" type="datetimeFigureOut">
              <a:rPr lang="en-US" smtClean="0"/>
              <a:t>3/6/24</a:t>
            </a:fld>
            <a:endParaRPr lang="en-US"/>
          </a:p>
        </p:txBody>
      </p:sp>
      <p:sp>
        <p:nvSpPr>
          <p:cNvPr id="5" name="Footer Placeholder 4">
            <a:extLst>
              <a:ext uri="{FF2B5EF4-FFF2-40B4-BE49-F238E27FC236}">
                <a16:creationId xmlns:a16="http://schemas.microsoft.com/office/drawing/2014/main" id="{A216845F-0CB0-480E-A8A6-CA1D10D065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59A38D-370B-4A35-8E0F-99C2EE5E6B64}"/>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18337128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userDrawn="1">
  <p:cSld name="Title Slide with logo">
    <p:spTree>
      <p:nvGrpSpPr>
        <p:cNvPr id="1" name=""/>
        <p:cNvGrpSpPr/>
        <p:nvPr/>
      </p:nvGrpSpPr>
      <p:grpSpPr bwMode="auto">
        <a:xfrm>
          <a:off x="0" y="0"/>
          <a:ext cx="0" cy="0"/>
          <a:chOff x="0" y="0"/>
          <a:chExt cx="0" cy="0"/>
        </a:xfrm>
      </p:grpSpPr>
      <p:sp>
        <p:nvSpPr>
          <p:cNvPr id="4" name="Rectangle 3"/>
          <p:cNvSpPr/>
          <p:nvPr userDrawn="1"/>
        </p:nvSpPr>
        <p:spPr bwMode="auto">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en-US"/>
          </a:p>
        </p:txBody>
      </p:sp>
      <p:pic>
        <p:nvPicPr>
          <p:cNvPr id="5" name="Image 2" descr="logooutline.eps"/>
          <p:cNvPicPr>
            <a:picLocks noChangeAspect="1" noChangeArrowheads="1"/>
          </p:cNvPicPr>
          <p:nvPr userDrawn="1"/>
        </p:nvPicPr>
        <p:blipFill>
          <a:blip r:embed="rId2"/>
          <a:stretch/>
        </p:blipFill>
        <p:spPr bwMode="auto">
          <a:xfrm>
            <a:off x="5105400" y="709613"/>
            <a:ext cx="1990725" cy="1971675"/>
          </a:xfrm>
          <a:prstGeom prst="rect">
            <a:avLst/>
          </a:prstGeom>
          <a:noFill/>
          <a:ln>
            <a:noFill/>
          </a:ln>
        </p:spPr>
      </p:pic>
      <p:sp>
        <p:nvSpPr>
          <p:cNvPr id="6" name="Title 1"/>
          <p:cNvSpPr>
            <a:spLocks noGrp="1"/>
          </p:cNvSpPr>
          <p:nvPr>
            <p:ph type="ctrTitle"/>
          </p:nvPr>
        </p:nvSpPr>
        <p:spPr bwMode="auto">
          <a:xfrm>
            <a:off x="407987" y="3429000"/>
            <a:ext cx="11376025" cy="2153265"/>
          </a:xfrm>
        </p:spPr>
        <p:txBody>
          <a:bodyPr anchor="t"/>
          <a:lstStyle>
            <a:lvl1pPr algn="l">
              <a:defRPr sz="5000">
                <a:solidFill>
                  <a:schemeClr val="bg1"/>
                </a:solidFill>
              </a:defRPr>
            </a:lvl1pPr>
          </a:lstStyle>
          <a:p>
            <a:pPr>
              <a:defRPr/>
            </a:pPr>
            <a:r>
              <a:rPr lang="en-US"/>
              <a:t>Click to edit Master title style</a:t>
            </a:r>
            <a:endParaRPr/>
          </a:p>
        </p:txBody>
      </p:sp>
      <p:sp>
        <p:nvSpPr>
          <p:cNvPr id="7"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a:p>
        </p:txBody>
      </p:sp>
    </p:spTree>
    <p:extLst>
      <p:ext uri="{BB962C8B-B14F-4D97-AF65-F5344CB8AC3E}">
        <p14:creationId xmlns:p14="http://schemas.microsoft.com/office/powerpoint/2010/main" val="3278052934"/>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3/6/24</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extLst>
      <p:ext uri="{BB962C8B-B14F-4D97-AF65-F5344CB8AC3E}">
        <p14:creationId xmlns:p14="http://schemas.microsoft.com/office/powerpoint/2010/main" val="41214881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3/6/24</a:t>
            </a:fld>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784272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64073-67D4-4409-8FD1-DF8E492C46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CE59B29-A35E-4DA7-933E-8E96628ECA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8E8613-697A-49E6-8EA5-43B8B151D8D9}"/>
              </a:ext>
            </a:extLst>
          </p:cNvPr>
          <p:cNvSpPr>
            <a:spLocks noGrp="1"/>
          </p:cNvSpPr>
          <p:nvPr>
            <p:ph type="dt" sz="half" idx="10"/>
          </p:nvPr>
        </p:nvSpPr>
        <p:spPr/>
        <p:txBody>
          <a:bodyPr/>
          <a:lstStyle/>
          <a:p>
            <a:fld id="{6F08EBAB-8B79-480A-8CF5-3C21A1BB7021}" type="datetimeFigureOut">
              <a:rPr lang="en-US" smtClean="0"/>
              <a:t>3/6/24</a:t>
            </a:fld>
            <a:endParaRPr lang="en-US"/>
          </a:p>
        </p:txBody>
      </p:sp>
      <p:sp>
        <p:nvSpPr>
          <p:cNvPr id="5" name="Footer Placeholder 4">
            <a:extLst>
              <a:ext uri="{FF2B5EF4-FFF2-40B4-BE49-F238E27FC236}">
                <a16:creationId xmlns:a16="http://schemas.microsoft.com/office/drawing/2014/main" id="{92C0BEC8-637F-481C-AF97-E45B726AAA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7DDF3D-D2B2-4492-B9F8-3C8C5735141A}"/>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1047025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2CF35-0EE4-412D-A666-4D91861EF08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97441DF-4EFE-41E4-86B1-1A17190E26C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F49AD9E-4BA6-4E97-8A67-A6C42301DD51}"/>
              </a:ext>
            </a:extLst>
          </p:cNvPr>
          <p:cNvSpPr>
            <a:spLocks noGrp="1"/>
          </p:cNvSpPr>
          <p:nvPr>
            <p:ph type="dt" sz="half" idx="10"/>
          </p:nvPr>
        </p:nvSpPr>
        <p:spPr/>
        <p:txBody>
          <a:bodyPr/>
          <a:lstStyle/>
          <a:p>
            <a:fld id="{6F08EBAB-8B79-480A-8CF5-3C21A1BB7021}" type="datetimeFigureOut">
              <a:rPr lang="en-US" smtClean="0"/>
              <a:t>3/6/24</a:t>
            </a:fld>
            <a:endParaRPr lang="en-US"/>
          </a:p>
        </p:txBody>
      </p:sp>
      <p:sp>
        <p:nvSpPr>
          <p:cNvPr id="5" name="Footer Placeholder 4">
            <a:extLst>
              <a:ext uri="{FF2B5EF4-FFF2-40B4-BE49-F238E27FC236}">
                <a16:creationId xmlns:a16="http://schemas.microsoft.com/office/drawing/2014/main" id="{0EB088F8-B987-4D1D-80A8-28E50939D7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3ADB68-6D7D-48DF-A9AD-0FD94372C18B}"/>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2755493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5FDAA-2D32-4F5A-BB9C-E38AA20152B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8061A8B-CA93-4C48-978A-FA7093D8036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7994FA7-BDA8-4EE7-AFD6-0FD586B7EB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17D5E6F-72B6-4535-A23A-70756B070E2C}"/>
              </a:ext>
            </a:extLst>
          </p:cNvPr>
          <p:cNvSpPr>
            <a:spLocks noGrp="1"/>
          </p:cNvSpPr>
          <p:nvPr>
            <p:ph type="dt" sz="half" idx="10"/>
          </p:nvPr>
        </p:nvSpPr>
        <p:spPr/>
        <p:txBody>
          <a:bodyPr/>
          <a:lstStyle/>
          <a:p>
            <a:fld id="{6F08EBAB-8B79-480A-8CF5-3C21A1BB7021}" type="datetimeFigureOut">
              <a:rPr lang="en-US" smtClean="0"/>
              <a:t>3/6/24</a:t>
            </a:fld>
            <a:endParaRPr lang="en-US"/>
          </a:p>
        </p:txBody>
      </p:sp>
      <p:sp>
        <p:nvSpPr>
          <p:cNvPr id="6" name="Footer Placeholder 5">
            <a:extLst>
              <a:ext uri="{FF2B5EF4-FFF2-40B4-BE49-F238E27FC236}">
                <a16:creationId xmlns:a16="http://schemas.microsoft.com/office/drawing/2014/main" id="{9FAA0A3F-DF83-4321-B3EF-2906F44868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1F6441-B082-4897-8550-0DEC56A3DB46}"/>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2598033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53BDC-00F3-4BA9-9334-745C5FC0B6E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525EBEE-60D2-4F1B-961D-8F3C569B160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D3BC3C9-E878-4E4A-A6F1-32EC92A99FB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4996CEC-BF48-47D5-AA86-B66C066CB6F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1D8E80-E3CF-435E-B4A0-FF8171CFFA4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46EC2B3-C340-4AB3-8281-D7CB0E9A8A32}"/>
              </a:ext>
            </a:extLst>
          </p:cNvPr>
          <p:cNvSpPr>
            <a:spLocks noGrp="1"/>
          </p:cNvSpPr>
          <p:nvPr>
            <p:ph type="dt" sz="half" idx="10"/>
          </p:nvPr>
        </p:nvSpPr>
        <p:spPr/>
        <p:txBody>
          <a:bodyPr/>
          <a:lstStyle/>
          <a:p>
            <a:fld id="{6F08EBAB-8B79-480A-8CF5-3C21A1BB7021}" type="datetimeFigureOut">
              <a:rPr lang="en-US" smtClean="0"/>
              <a:t>3/6/24</a:t>
            </a:fld>
            <a:endParaRPr lang="en-US"/>
          </a:p>
        </p:txBody>
      </p:sp>
      <p:sp>
        <p:nvSpPr>
          <p:cNvPr id="8" name="Footer Placeholder 7">
            <a:extLst>
              <a:ext uri="{FF2B5EF4-FFF2-40B4-BE49-F238E27FC236}">
                <a16:creationId xmlns:a16="http://schemas.microsoft.com/office/drawing/2014/main" id="{1F9F7D68-9025-4D5D-A98C-A1C0D84747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43FC90-6CB4-482B-966A-3AE0A703552A}"/>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84324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23F6A-8A30-42CD-9E1F-E9A77CC7289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CB57854-34F8-4FE7-A856-CA4761E62AED}"/>
              </a:ext>
            </a:extLst>
          </p:cNvPr>
          <p:cNvSpPr>
            <a:spLocks noGrp="1"/>
          </p:cNvSpPr>
          <p:nvPr>
            <p:ph type="dt" sz="half" idx="10"/>
          </p:nvPr>
        </p:nvSpPr>
        <p:spPr/>
        <p:txBody>
          <a:bodyPr/>
          <a:lstStyle/>
          <a:p>
            <a:fld id="{6F08EBAB-8B79-480A-8CF5-3C21A1BB7021}" type="datetimeFigureOut">
              <a:rPr lang="en-US" smtClean="0"/>
              <a:t>3/6/24</a:t>
            </a:fld>
            <a:endParaRPr lang="en-US"/>
          </a:p>
        </p:txBody>
      </p:sp>
      <p:sp>
        <p:nvSpPr>
          <p:cNvPr id="4" name="Footer Placeholder 3">
            <a:extLst>
              <a:ext uri="{FF2B5EF4-FFF2-40B4-BE49-F238E27FC236}">
                <a16:creationId xmlns:a16="http://schemas.microsoft.com/office/drawing/2014/main" id="{A640A1CF-BA75-4564-AE9C-6A419C89089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B4EBCEB-7732-4B47-8B79-0CB2590D9941}"/>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2891583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DFC732-E8E1-4198-B3BC-709CD244B2F6}"/>
              </a:ext>
            </a:extLst>
          </p:cNvPr>
          <p:cNvSpPr>
            <a:spLocks noGrp="1"/>
          </p:cNvSpPr>
          <p:nvPr>
            <p:ph type="dt" sz="half" idx="10"/>
          </p:nvPr>
        </p:nvSpPr>
        <p:spPr/>
        <p:txBody>
          <a:bodyPr/>
          <a:lstStyle/>
          <a:p>
            <a:fld id="{6F08EBAB-8B79-480A-8CF5-3C21A1BB7021}" type="datetimeFigureOut">
              <a:rPr lang="en-US" smtClean="0"/>
              <a:t>3/6/24</a:t>
            </a:fld>
            <a:endParaRPr lang="en-US"/>
          </a:p>
        </p:txBody>
      </p:sp>
      <p:sp>
        <p:nvSpPr>
          <p:cNvPr id="3" name="Footer Placeholder 2">
            <a:extLst>
              <a:ext uri="{FF2B5EF4-FFF2-40B4-BE49-F238E27FC236}">
                <a16:creationId xmlns:a16="http://schemas.microsoft.com/office/drawing/2014/main" id="{5B6A4654-A25C-41BF-A9AF-E7C869FE8BF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3E43525-69E4-49C7-B82A-B21FABEA0862}"/>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2245456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6337D-7840-4C90-B8AE-57B713FB25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F0C9DD5-FAA4-4B41-8403-5CC399A3FF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395FF2-CE14-4177-AC9D-60C6BEB3E8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F06791-336D-47AB-A7D7-5F9D64654C5C}"/>
              </a:ext>
            </a:extLst>
          </p:cNvPr>
          <p:cNvSpPr>
            <a:spLocks noGrp="1"/>
          </p:cNvSpPr>
          <p:nvPr>
            <p:ph type="dt" sz="half" idx="10"/>
          </p:nvPr>
        </p:nvSpPr>
        <p:spPr/>
        <p:txBody>
          <a:bodyPr/>
          <a:lstStyle/>
          <a:p>
            <a:fld id="{6F08EBAB-8B79-480A-8CF5-3C21A1BB7021}" type="datetimeFigureOut">
              <a:rPr lang="en-US" smtClean="0"/>
              <a:t>3/6/24</a:t>
            </a:fld>
            <a:endParaRPr lang="en-US"/>
          </a:p>
        </p:txBody>
      </p:sp>
      <p:sp>
        <p:nvSpPr>
          <p:cNvPr id="6" name="Footer Placeholder 5">
            <a:extLst>
              <a:ext uri="{FF2B5EF4-FFF2-40B4-BE49-F238E27FC236}">
                <a16:creationId xmlns:a16="http://schemas.microsoft.com/office/drawing/2014/main" id="{85528534-B101-4B2D-8BC4-F48F638914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E71E1CB-32D3-40B7-A4FB-741A8F906516}"/>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3106744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6ABCB-36A3-4E56-9ACD-EF1BE5FA5D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F040DB7-CC36-4349-ACAC-D27382EDE1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9EC0794-0AD9-4624-97FE-EA44C4C1F5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A11900-36EB-424E-B749-6AC35DE04197}"/>
              </a:ext>
            </a:extLst>
          </p:cNvPr>
          <p:cNvSpPr>
            <a:spLocks noGrp="1"/>
          </p:cNvSpPr>
          <p:nvPr>
            <p:ph type="dt" sz="half" idx="10"/>
          </p:nvPr>
        </p:nvSpPr>
        <p:spPr/>
        <p:txBody>
          <a:bodyPr/>
          <a:lstStyle/>
          <a:p>
            <a:fld id="{6F08EBAB-8B79-480A-8CF5-3C21A1BB7021}" type="datetimeFigureOut">
              <a:rPr lang="en-US" smtClean="0"/>
              <a:t>3/6/24</a:t>
            </a:fld>
            <a:endParaRPr lang="en-US"/>
          </a:p>
        </p:txBody>
      </p:sp>
      <p:sp>
        <p:nvSpPr>
          <p:cNvPr id="6" name="Footer Placeholder 5">
            <a:extLst>
              <a:ext uri="{FF2B5EF4-FFF2-40B4-BE49-F238E27FC236}">
                <a16:creationId xmlns:a16="http://schemas.microsoft.com/office/drawing/2014/main" id="{57BBF416-E581-4373-8AD6-FBC1BDEA9E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0E7B431-7970-4D6D-8622-D89154783F4E}"/>
              </a:ext>
            </a:extLst>
          </p:cNvPr>
          <p:cNvSpPr>
            <a:spLocks noGrp="1"/>
          </p:cNvSpPr>
          <p:nvPr>
            <p:ph type="sldNum" sz="quarter" idx="12"/>
          </p:nvPr>
        </p:nvSpPr>
        <p:spPr/>
        <p:txBody>
          <a:bodyPr/>
          <a:lstStyle/>
          <a:p>
            <a:fld id="{7C73F02C-37F3-4C45-A745-2D67749BA6A8}" type="slidenum">
              <a:rPr lang="en-US" smtClean="0"/>
              <a:t>‹#›</a:t>
            </a:fld>
            <a:endParaRPr lang="en-US"/>
          </a:p>
        </p:txBody>
      </p:sp>
    </p:spTree>
    <p:extLst>
      <p:ext uri="{BB962C8B-B14F-4D97-AF65-F5344CB8AC3E}">
        <p14:creationId xmlns:p14="http://schemas.microsoft.com/office/powerpoint/2010/main" val="4222098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59CF27-DF0E-4F13-922F-348BAC69C5A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234B952-DD1C-45FE-BA76-741E990F1ED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C1A636-C94B-4886-94E8-E580F2C53E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08EBAB-8B79-480A-8CF5-3C21A1BB7021}" type="datetimeFigureOut">
              <a:rPr lang="en-US" smtClean="0"/>
              <a:t>3/6/24</a:t>
            </a:fld>
            <a:endParaRPr lang="en-US"/>
          </a:p>
        </p:txBody>
      </p:sp>
      <p:sp>
        <p:nvSpPr>
          <p:cNvPr id="5" name="Footer Placeholder 4">
            <a:extLst>
              <a:ext uri="{FF2B5EF4-FFF2-40B4-BE49-F238E27FC236}">
                <a16:creationId xmlns:a16="http://schemas.microsoft.com/office/drawing/2014/main" id="{D474F92C-7A66-4686-AE0A-AAD7CAF07A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66DA23F-ECBA-4E3C-8317-32A955CCC0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73F02C-37F3-4C45-A745-2D67749BA6A8}" type="slidenum">
              <a:rPr lang="en-US" smtClean="0"/>
              <a:t>‹#›</a:t>
            </a:fld>
            <a:endParaRPr lang="en-US"/>
          </a:p>
        </p:txBody>
      </p:sp>
    </p:spTree>
    <p:extLst>
      <p:ext uri="{BB962C8B-B14F-4D97-AF65-F5344CB8AC3E}">
        <p14:creationId xmlns:p14="http://schemas.microsoft.com/office/powerpoint/2010/main" val="2273764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3"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image" Target="../media/image45.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8.svg"/><Relationship Id="rId3" Type="http://schemas.openxmlformats.org/officeDocument/2006/relationships/image" Target="../media/image48.svg"/><Relationship Id="rId7" Type="http://schemas.openxmlformats.org/officeDocument/2006/relationships/image" Target="../media/image52.svg"/><Relationship Id="rId12" Type="http://schemas.openxmlformats.org/officeDocument/2006/relationships/image" Target="../media/image57.png"/><Relationship Id="rId17" Type="http://schemas.openxmlformats.org/officeDocument/2006/relationships/image" Target="../media/image62.svg"/><Relationship Id="rId2" Type="http://schemas.openxmlformats.org/officeDocument/2006/relationships/image" Target="../media/image47.png"/><Relationship Id="rId16" Type="http://schemas.openxmlformats.org/officeDocument/2006/relationships/image" Target="../media/image61.png"/><Relationship Id="rId1" Type="http://schemas.openxmlformats.org/officeDocument/2006/relationships/slideLayout" Target="../slideLayouts/slideLayout7.xml"/><Relationship Id="rId6" Type="http://schemas.openxmlformats.org/officeDocument/2006/relationships/image" Target="../media/image51.png"/><Relationship Id="rId11" Type="http://schemas.openxmlformats.org/officeDocument/2006/relationships/image" Target="../media/image56.svg"/><Relationship Id="rId5" Type="http://schemas.openxmlformats.org/officeDocument/2006/relationships/image" Target="../media/image50.svg"/><Relationship Id="rId15" Type="http://schemas.openxmlformats.org/officeDocument/2006/relationships/image" Target="../media/image60.sv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svg"/><Relationship Id="rId14" Type="http://schemas.openxmlformats.org/officeDocument/2006/relationships/image" Target="../media/image5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4.emf"/><Relationship Id="rId7" Type="http://schemas.openxmlformats.org/officeDocument/2006/relationships/image" Target="../media/image68.png"/><Relationship Id="rId2" Type="http://schemas.openxmlformats.org/officeDocument/2006/relationships/image" Target="../media/image63.png"/><Relationship Id="rId1" Type="http://schemas.openxmlformats.org/officeDocument/2006/relationships/slideLayout" Target="../slideLayouts/slideLayout7.xml"/><Relationship Id="rId6" Type="http://schemas.openxmlformats.org/officeDocument/2006/relationships/image" Target="../media/image67.jpg"/><Relationship Id="rId5" Type="http://schemas.openxmlformats.org/officeDocument/2006/relationships/image" Target="../media/image66.jpg"/><Relationship Id="rId4" Type="http://schemas.openxmlformats.org/officeDocument/2006/relationships/image" Target="../media/image65.jpeg"/></Relationships>
</file>

<file path=ppt/slides/_rels/slide1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7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77.png"/><Relationship Id="rId13" Type="http://schemas.openxmlformats.org/officeDocument/2006/relationships/image" Target="../media/image82.png"/><Relationship Id="rId3" Type="http://schemas.openxmlformats.org/officeDocument/2006/relationships/image" Target="../media/image72.png"/><Relationship Id="rId7" Type="http://schemas.openxmlformats.org/officeDocument/2006/relationships/image" Target="../media/image76.png"/><Relationship Id="rId12" Type="http://schemas.openxmlformats.org/officeDocument/2006/relationships/image" Target="../media/image81.png"/><Relationship Id="rId2" Type="http://schemas.openxmlformats.org/officeDocument/2006/relationships/image" Target="../media/image71.png"/><Relationship Id="rId1" Type="http://schemas.openxmlformats.org/officeDocument/2006/relationships/slideLayout" Target="../slideLayouts/slideLayout7.xml"/><Relationship Id="rId6" Type="http://schemas.openxmlformats.org/officeDocument/2006/relationships/image" Target="../media/image75.png"/><Relationship Id="rId11" Type="http://schemas.openxmlformats.org/officeDocument/2006/relationships/image" Target="../media/image80.png"/><Relationship Id="rId5" Type="http://schemas.openxmlformats.org/officeDocument/2006/relationships/image" Target="../media/image74.png"/><Relationship Id="rId10" Type="http://schemas.openxmlformats.org/officeDocument/2006/relationships/image" Target="../media/image79.png"/><Relationship Id="rId4" Type="http://schemas.openxmlformats.org/officeDocument/2006/relationships/image" Target="../media/image73.png"/><Relationship Id="rId9" Type="http://schemas.openxmlformats.org/officeDocument/2006/relationships/image" Target="../media/image78.png"/></Relationships>
</file>

<file path=ppt/slides/_rels/slide2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4.xml"/><Relationship Id="rId5" Type="http://schemas.openxmlformats.org/officeDocument/2006/relationships/image" Target="../media/image86.png"/><Relationship Id="rId4" Type="http://schemas.openxmlformats.org/officeDocument/2006/relationships/image" Target="../media/image85.png"/></Relationships>
</file>

<file path=ppt/slides/_rels/slide2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90.jpg"/><Relationship Id="rId2" Type="http://schemas.openxmlformats.org/officeDocument/2006/relationships/image" Target="../media/image89.png"/><Relationship Id="rId1" Type="http://schemas.openxmlformats.org/officeDocument/2006/relationships/slideLayout" Target="../slideLayouts/slideLayout7.xml"/><Relationship Id="rId4" Type="http://schemas.openxmlformats.org/officeDocument/2006/relationships/image" Target="../media/image91.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svg"/><Relationship Id="rId3" Type="http://schemas.openxmlformats.org/officeDocument/2006/relationships/image" Target="../media/image3.svg"/><Relationship Id="rId7" Type="http://schemas.openxmlformats.org/officeDocument/2006/relationships/image" Target="../media/image7.svg"/><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13.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sv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sv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34.png"/><Relationship Id="rId7" Type="http://schemas.openxmlformats.org/officeDocument/2006/relationships/image" Target="../media/image19.png"/><Relationship Id="rId2" Type="http://schemas.microsoft.com/office/2014/relationships/chartEx" Target="../charts/chartEx1.xml"/><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chart" Target="../charts/chart1.xml"/><Relationship Id="rId9"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13.xml"/><Relationship Id="rId5" Type="http://schemas.openxmlformats.org/officeDocument/2006/relationships/image" Target="../media/image24.jpe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8" Type="http://schemas.openxmlformats.org/officeDocument/2006/relationships/image" Target="../media/image31.jpg"/><Relationship Id="rId3" Type="http://schemas.openxmlformats.org/officeDocument/2006/relationships/image" Target="../media/image26.jpeg"/><Relationship Id="rId7" Type="http://schemas.openxmlformats.org/officeDocument/2006/relationships/image" Target="../media/image30.jpg"/><Relationship Id="rId2" Type="http://schemas.openxmlformats.org/officeDocument/2006/relationships/image" Target="../media/image25.png"/><Relationship Id="rId1" Type="http://schemas.openxmlformats.org/officeDocument/2006/relationships/slideLayout" Target="../slideLayouts/slideLayout13.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3.xml"/><Relationship Id="rId5" Type="http://schemas.openxmlformats.org/officeDocument/2006/relationships/image" Target="../media/image36.png"/><Relationship Id="rId4"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g"/><Relationship Id="rId1" Type="http://schemas.openxmlformats.org/officeDocument/2006/relationships/slideLayout" Target="../slideLayouts/slideLayout13.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noChangeArrowheads="1"/>
          </p:cNvSpPr>
          <p:nvPr>
            <p:ph type="ctrTitle"/>
          </p:nvPr>
        </p:nvSpPr>
        <p:spPr bwMode="auto">
          <a:xfrm>
            <a:off x="407988" y="3428999"/>
            <a:ext cx="11784012" cy="1862951"/>
          </a:xfrm>
        </p:spPr>
        <p:txBody>
          <a:bodyPr/>
          <a:lstStyle/>
          <a:p>
            <a:pPr>
              <a:defRPr/>
            </a:pPr>
            <a:r>
              <a:rPr lang="en-GB" sz="4800" dirty="0"/>
              <a:t>Site and Civil Engineering Department </a:t>
            </a:r>
            <a:br>
              <a:rPr lang="en-GB" sz="4800" dirty="0"/>
            </a:br>
            <a:r>
              <a:rPr lang="en-US" sz="4800" dirty="0">
                <a:solidFill>
                  <a:srgbClr val="002060"/>
                </a:solidFill>
              </a:rPr>
              <a:t>CERN Workspaces / ERGON @CERN</a:t>
            </a:r>
            <a:endParaRPr lang="en-GB" sz="4800" dirty="0">
              <a:solidFill>
                <a:srgbClr val="002060"/>
              </a:solidFill>
            </a:endParaRPr>
          </a:p>
        </p:txBody>
      </p:sp>
      <p:sp>
        <p:nvSpPr>
          <p:cNvPr id="5" name="Subtitle 2"/>
          <p:cNvSpPr>
            <a:spLocks noGrp="1"/>
          </p:cNvSpPr>
          <p:nvPr>
            <p:ph type="subTitle" idx="1"/>
          </p:nvPr>
        </p:nvSpPr>
        <p:spPr bwMode="auto">
          <a:xfrm>
            <a:off x="407988" y="5700713"/>
            <a:ext cx="11376025" cy="803275"/>
          </a:xfrm>
        </p:spPr>
        <p:txBody>
          <a:bodyPr rtlCol="0">
            <a:normAutofit/>
          </a:bodyPr>
          <a:lstStyle/>
          <a:p>
            <a:pPr>
              <a:spcAft>
                <a:spcPts val="0"/>
              </a:spcAft>
              <a:defRPr/>
            </a:pPr>
            <a:r>
              <a:rPr lang="fr-CH" dirty="0" err="1">
                <a:latin typeface="+mj-lt"/>
              </a:rPr>
              <a:t>Araceli</a:t>
            </a:r>
            <a:r>
              <a:rPr lang="fr-CH" dirty="0">
                <a:latin typeface="+mj-lt"/>
              </a:rPr>
              <a:t> Alvarez Escobar, Pieter </a:t>
            </a:r>
            <a:r>
              <a:rPr lang="fr-CH" dirty="0" err="1">
                <a:latin typeface="+mj-lt"/>
              </a:rPr>
              <a:t>Mattelaer</a:t>
            </a:r>
            <a:endParaRPr dirty="0"/>
          </a:p>
          <a:p>
            <a:pPr>
              <a:spcAft>
                <a:spcPts val="0"/>
              </a:spcAft>
              <a:defRPr/>
            </a:pPr>
            <a:r>
              <a:rPr lang="en-US" dirty="0">
                <a:latin typeface="+mj-lt"/>
              </a:rPr>
              <a:t>CERN, 6 Month 2024</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grpSp>
        <p:nvGrpSpPr>
          <p:cNvPr id="2" name="Group 1">
            <a:extLst>
              <a:ext uri="{FF2B5EF4-FFF2-40B4-BE49-F238E27FC236}">
                <a16:creationId xmlns:a16="http://schemas.microsoft.com/office/drawing/2014/main" id="{E5DABB41-F59D-D391-16C9-E01B28B3A5BB}"/>
              </a:ext>
            </a:extLst>
          </p:cNvPr>
          <p:cNvGrpSpPr/>
          <p:nvPr/>
        </p:nvGrpSpPr>
        <p:grpSpPr>
          <a:xfrm>
            <a:off x="-1" y="0"/>
            <a:ext cx="9067799" cy="6858000"/>
            <a:chOff x="1142933" y="1340769"/>
            <a:chExt cx="6163268" cy="4661295"/>
          </a:xfrm>
        </p:grpSpPr>
        <p:pic>
          <p:nvPicPr>
            <p:cNvPr id="3" name="Picture 2">
              <a:extLst>
                <a:ext uri="{FF2B5EF4-FFF2-40B4-BE49-F238E27FC236}">
                  <a16:creationId xmlns:a16="http://schemas.microsoft.com/office/drawing/2014/main" id="{8A74DC5F-A1F5-F78A-65B6-752FF7C05BE9}"/>
                </a:ext>
              </a:extLst>
            </p:cNvPr>
            <p:cNvPicPr>
              <a:picLocks noChangeAspect="1"/>
            </p:cNvPicPr>
            <p:nvPr/>
          </p:nvPicPr>
          <p:blipFill rotWithShape="1">
            <a:blip r:embed="rId2"/>
            <a:srcRect l="26368" t="12872" r="19202" b="377"/>
            <a:stretch/>
          </p:blipFill>
          <p:spPr>
            <a:xfrm>
              <a:off x="1142933" y="1340769"/>
              <a:ext cx="6163268" cy="4661295"/>
            </a:xfrm>
            <a:prstGeom prst="rect">
              <a:avLst/>
            </a:prstGeom>
          </p:spPr>
        </p:pic>
        <p:sp>
          <p:nvSpPr>
            <p:cNvPr id="8" name="Oval 7">
              <a:extLst>
                <a:ext uri="{FF2B5EF4-FFF2-40B4-BE49-F238E27FC236}">
                  <a16:creationId xmlns:a16="http://schemas.microsoft.com/office/drawing/2014/main" id="{B54E4090-3D51-7FA4-A25C-A0C3A884B6EE}"/>
                </a:ext>
              </a:extLst>
            </p:cNvPr>
            <p:cNvSpPr/>
            <p:nvPr/>
          </p:nvSpPr>
          <p:spPr>
            <a:xfrm>
              <a:off x="4079776" y="2204864"/>
              <a:ext cx="144016" cy="144016"/>
            </a:xfrm>
            <a:prstGeom prst="ellipse">
              <a:avLst/>
            </a:prstGeom>
            <a:solidFill>
              <a:srgbClr val="2E577C">
                <a:alpha val="7607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4BB76540-31EA-E2D8-870D-4A5F5280B51F}"/>
                </a:ext>
              </a:extLst>
            </p:cNvPr>
            <p:cNvSpPr/>
            <p:nvPr/>
          </p:nvSpPr>
          <p:spPr>
            <a:xfrm>
              <a:off x="3359696" y="5517232"/>
              <a:ext cx="144016" cy="144016"/>
            </a:xfrm>
            <a:prstGeom prst="ellipse">
              <a:avLst/>
            </a:prstGeom>
            <a:solidFill>
              <a:srgbClr val="2E577C">
                <a:alpha val="7607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1304FCC-DFC7-8D1C-2D67-BDE8E7886967}"/>
                </a:ext>
              </a:extLst>
            </p:cNvPr>
            <p:cNvSpPr txBox="1"/>
            <p:nvPr/>
          </p:nvSpPr>
          <p:spPr bwMode="auto">
            <a:xfrm>
              <a:off x="4223792" y="2206077"/>
              <a:ext cx="1336415" cy="285606"/>
            </a:xfrm>
            <a:prstGeom prst="rect">
              <a:avLst/>
            </a:prstGeom>
            <a:noFill/>
          </p:spPr>
          <p:txBody>
            <a:bodyPr wrap="square" rtlCol="0">
              <a:spAutoFit/>
            </a:bodyPr>
            <a:lstStyle/>
            <a:p>
              <a:r>
                <a:rPr lang="fr-CH" sz="1200" b="1" dirty="0">
                  <a:solidFill>
                    <a:srgbClr val="2E577C"/>
                  </a:solidFill>
                  <a:latin typeface="Calibri" panose="020F0502020204030204" pitchFamily="34" charset="0"/>
                  <a:cs typeface="Calibri" panose="020F0502020204030204" pitchFamily="34" charset="0"/>
                </a:rPr>
                <a:t>B777</a:t>
              </a:r>
              <a:endParaRPr lang="en-US" sz="1200" b="1" dirty="0">
                <a:solidFill>
                  <a:srgbClr val="2E577C"/>
                </a:solidFill>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2CECBF4E-3ADC-8103-21A9-CBC53743D8DA}"/>
                </a:ext>
              </a:extLst>
            </p:cNvPr>
            <p:cNvSpPr txBox="1"/>
            <p:nvPr/>
          </p:nvSpPr>
          <p:spPr bwMode="auto">
            <a:xfrm>
              <a:off x="3555584" y="5589240"/>
              <a:ext cx="1336415" cy="285606"/>
            </a:xfrm>
            <a:prstGeom prst="rect">
              <a:avLst/>
            </a:prstGeom>
            <a:noFill/>
          </p:spPr>
          <p:txBody>
            <a:bodyPr wrap="square" rtlCol="0">
              <a:spAutoFit/>
            </a:bodyPr>
            <a:lstStyle/>
            <a:p>
              <a:r>
                <a:rPr lang="fr-CH" sz="1200" b="1" dirty="0">
                  <a:solidFill>
                    <a:srgbClr val="2E577C"/>
                  </a:solidFill>
                  <a:latin typeface="Calibri" panose="020F0502020204030204" pitchFamily="34" charset="0"/>
                  <a:cs typeface="Calibri" panose="020F0502020204030204" pitchFamily="34" charset="0"/>
                </a:rPr>
                <a:t>B140</a:t>
              </a:r>
              <a:endParaRPr lang="en-US" sz="1200" b="1" dirty="0">
                <a:solidFill>
                  <a:srgbClr val="2E577C"/>
                </a:solidFill>
                <a:latin typeface="Calibri" panose="020F0502020204030204" pitchFamily="34" charset="0"/>
                <a:cs typeface="Calibri" panose="020F0502020204030204" pitchFamily="34" charset="0"/>
              </a:endParaRPr>
            </a:p>
          </p:txBody>
        </p:sp>
      </p:grpSp>
      <p:sp>
        <p:nvSpPr>
          <p:cNvPr id="6" name="Content Placeholder 2"/>
          <p:cNvSpPr/>
          <p:nvPr/>
        </p:nvSpPr>
        <p:spPr bwMode="auto">
          <a:xfrm>
            <a:off x="5562600" y="2651124"/>
            <a:ext cx="6515100" cy="4097344"/>
          </a:xfrm>
          <a:prstGeom prst="rect">
            <a:avLst/>
          </a:prstGeom>
          <a:solidFill>
            <a:schemeClr val="bg1">
              <a:alpha val="70195"/>
            </a:schemeClr>
          </a:solidFill>
          <a:ln w="9525">
            <a:noFill/>
            <a:miter lim="800000"/>
            <a:headEnd/>
            <a:tailEnd/>
          </a:ln>
        </p:spPr>
        <p:txBody>
          <a:bodyPr vert="horz" wrap="square" lIns="216000" tIns="45720" rIns="10800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buFont typeface="Arial"/>
              <a:buNone/>
              <a:defRPr/>
            </a:pPr>
            <a:r>
              <a:rPr lang="en-GB" sz="1800" b="1" dirty="0">
                <a:latin typeface="Calibri Light "/>
              </a:rPr>
              <a:t>Strategic objectives</a:t>
            </a:r>
          </a:p>
          <a:p>
            <a:pPr>
              <a:lnSpc>
                <a:spcPct val="100000"/>
              </a:lnSpc>
              <a:defRPr/>
            </a:pPr>
            <a:r>
              <a:rPr lang="en-GB" sz="1800" dirty="0">
                <a:latin typeface="Calibri Light "/>
              </a:rPr>
              <a:t>Develop a building with an architectural quality that surpasses the existing feel of an industrial and laboratory site; </a:t>
            </a:r>
          </a:p>
          <a:p>
            <a:pPr>
              <a:lnSpc>
                <a:spcPct val="100000"/>
              </a:lnSpc>
              <a:defRPr/>
            </a:pPr>
            <a:r>
              <a:rPr lang="en-GB" sz="1800" dirty="0">
                <a:latin typeface="Calibri Light "/>
              </a:rPr>
              <a:t>Construct an environmentally friendly and state-of-the-art building; aiming towards net zero carbon, considering operational and embodied carbon;</a:t>
            </a:r>
          </a:p>
          <a:p>
            <a:pPr>
              <a:lnSpc>
                <a:spcPct val="100000"/>
              </a:lnSpc>
              <a:defRPr/>
            </a:pPr>
            <a:r>
              <a:rPr lang="en-GB" sz="1800" dirty="0">
                <a:latin typeface="Calibri Light "/>
              </a:rPr>
              <a:t>Create a building in which CERN staff and users truly feel at home and happy to work;</a:t>
            </a:r>
          </a:p>
          <a:p>
            <a:pPr>
              <a:lnSpc>
                <a:spcPct val="100000"/>
              </a:lnSpc>
              <a:defRPr/>
            </a:pPr>
            <a:r>
              <a:rPr lang="en-GB" sz="1800" dirty="0">
                <a:latin typeface="Calibri Light "/>
              </a:rPr>
              <a:t>Obtain appropriate levels of energy efficiency and sustainability certification.</a:t>
            </a:r>
          </a:p>
        </p:txBody>
      </p:sp>
      <p:sp>
        <p:nvSpPr>
          <p:cNvPr id="7" name="Content Placeholder 2"/>
          <p:cNvSpPr/>
          <p:nvPr/>
        </p:nvSpPr>
        <p:spPr bwMode="auto">
          <a:xfrm>
            <a:off x="5562600" y="1191418"/>
            <a:ext cx="6515100" cy="1325563"/>
          </a:xfrm>
          <a:prstGeom prst="rect">
            <a:avLst/>
          </a:prstGeom>
          <a:solidFill>
            <a:srgbClr val="CAE1EF">
              <a:alpha val="60391"/>
            </a:srgbClr>
          </a:solidFill>
          <a:ln w="9525">
            <a:noFill/>
            <a:miter lim="800000"/>
            <a:headEnd/>
            <a:tailEnd/>
          </a:ln>
        </p:spPr>
        <p:txBody>
          <a:bodyPr vert="horz" wrap="square" lIns="91440" tIns="45720" rIns="9144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buFont typeface="Arial"/>
              <a:buNone/>
              <a:defRPr/>
            </a:pPr>
            <a:r>
              <a:rPr lang="en-GB" sz="2000" b="1" dirty="0">
                <a:latin typeface="+mj-lt"/>
              </a:rPr>
              <a:t>Create an inspiring and welcoming environment for </a:t>
            </a:r>
            <a:br>
              <a:rPr lang="en-GB" sz="2000" b="1" dirty="0">
                <a:latin typeface="+mj-lt"/>
              </a:rPr>
            </a:br>
            <a:r>
              <a:rPr lang="en-GB" sz="2000" b="1" dirty="0">
                <a:latin typeface="+mj-lt"/>
              </a:rPr>
              <a:t>CERN’s scientific community now and in the future.</a:t>
            </a:r>
            <a:endParaRPr lang="en-US" sz="2000" b="1" dirty="0">
              <a:latin typeface="+mj-lt"/>
            </a:endParaRPr>
          </a:p>
        </p:txBody>
      </p:sp>
      <p:sp>
        <p:nvSpPr>
          <p:cNvPr id="14" name="Title 6">
            <a:extLst>
              <a:ext uri="{FF2B5EF4-FFF2-40B4-BE49-F238E27FC236}">
                <a16:creationId xmlns:a16="http://schemas.microsoft.com/office/drawing/2014/main" id="{E2A6E616-4912-D921-2FA0-B995A3E7C3B5}"/>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fr-CH" sz="3600" b="0" dirty="0"/>
              <a:t>NEW OFFICE BUILDINGS (777 &amp; 140)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Location and scope – B140 (Meyrin Site)</a:t>
            </a:r>
          </a:p>
        </p:txBody>
      </p:sp>
      <p:pic>
        <p:nvPicPr>
          <p:cNvPr id="2" name="Picture 1" descr="Aerial view of a city&#10;&#10;Description automatically generated">
            <a:extLst>
              <a:ext uri="{FF2B5EF4-FFF2-40B4-BE49-F238E27FC236}">
                <a16:creationId xmlns:a16="http://schemas.microsoft.com/office/drawing/2014/main" id="{EF788FE3-407A-3D64-6E1E-6DF9C221B5A3}"/>
              </a:ext>
            </a:extLst>
          </p:cNvPr>
          <p:cNvPicPr>
            <a:picLocks noChangeAspect="1"/>
          </p:cNvPicPr>
          <p:nvPr/>
        </p:nvPicPr>
        <p:blipFill rotWithShape="1">
          <a:blip r:embed="rId2"/>
          <a:srcRect l="15415" r="5745"/>
          <a:stretch/>
        </p:blipFill>
        <p:spPr bwMode="auto">
          <a:xfrm>
            <a:off x="1235770" y="855623"/>
            <a:ext cx="9720459" cy="5381689"/>
          </a:xfrm>
          <a:prstGeom prst="rect">
            <a:avLst/>
          </a:prstGeom>
        </p:spPr>
      </p:pic>
    </p:spTree>
    <p:extLst>
      <p:ext uri="{BB962C8B-B14F-4D97-AF65-F5344CB8AC3E}">
        <p14:creationId xmlns:p14="http://schemas.microsoft.com/office/powerpoint/2010/main" val="3904838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Location and scope – B140 (Meyrin Site)</a:t>
            </a:r>
          </a:p>
        </p:txBody>
      </p:sp>
      <p:sp>
        <p:nvSpPr>
          <p:cNvPr id="21" name="Content Placeholder 1">
            <a:extLst>
              <a:ext uri="{FF2B5EF4-FFF2-40B4-BE49-F238E27FC236}">
                <a16:creationId xmlns:a16="http://schemas.microsoft.com/office/drawing/2014/main" id="{5D86E329-7BAA-4402-D7B1-3868B283ABE7}"/>
              </a:ext>
            </a:extLst>
          </p:cNvPr>
          <p:cNvSpPr txBox="1">
            <a:spLocks/>
          </p:cNvSpPr>
          <p:nvPr/>
        </p:nvSpPr>
        <p:spPr>
          <a:xfrm>
            <a:off x="362211" y="1495421"/>
            <a:ext cx="6117673" cy="1225376"/>
          </a:xfrm>
          <a:prstGeom prst="rect">
            <a:avLst/>
          </a:prstGeom>
        </p:spPr>
        <p:txBody>
          <a:bodyPr vert="horz" lIns="0" tIns="0" rIns="0" bIns="0" rtlCol="0">
            <a:noAutofit/>
          </a:bodyPr>
          <a:lstStyle>
            <a:defPPr>
              <a:defRPr lang="en-US"/>
            </a:defPPr>
            <a:lvl1pPr indent="0" eaLnBrk="1" hangingPunct="1">
              <a:lnSpc>
                <a:spcPct val="100000"/>
              </a:lnSpc>
              <a:spcBef>
                <a:spcPts val="0"/>
              </a:spcBef>
              <a:spcAft>
                <a:spcPts val="0"/>
              </a:spcAft>
              <a:buFont typeface="Arial"/>
              <a:buNone/>
              <a:defRPr sz="1600" b="0">
                <a:solidFill>
                  <a:schemeClr val="tx2"/>
                </a:solidFill>
              </a:defRPr>
            </a:lvl1pPr>
            <a:lvl2pPr marL="609750" lvl="1" indent="-285750" eaLnBrk="1" hangingPunct="1">
              <a:lnSpc>
                <a:spcPct val="100000"/>
              </a:lnSpc>
              <a:spcBef>
                <a:spcPts val="0"/>
              </a:spcBef>
              <a:spcAft>
                <a:spcPts val="0"/>
              </a:spcAft>
              <a:buFont typeface="Arial" panose="020B0604020202020204" pitchFamily="34" charset="0"/>
              <a:buChar char="•"/>
              <a:defRPr sz="1400">
                <a:solidFill>
                  <a:schemeClr val="tx2"/>
                </a:solidFill>
              </a:defRPr>
            </a:lvl2pPr>
            <a:lvl3pPr marL="648000" indent="-324000" eaLnBrk="1" hangingPunct="1">
              <a:lnSpc>
                <a:spcPct val="100000"/>
              </a:lnSpc>
              <a:spcBef>
                <a:spcPts val="500"/>
              </a:spcBef>
              <a:spcAft>
                <a:spcPts val="300"/>
              </a:spcAft>
              <a:buSzPct val="100000"/>
              <a:buFont typeface="Arial"/>
              <a:buChar char="•"/>
              <a:defRPr sz="1700">
                <a:solidFill>
                  <a:schemeClr val="tx2"/>
                </a:solidFill>
              </a:defRPr>
            </a:lvl3pPr>
            <a:lvl4pPr marL="972000" indent="-324000" eaLnBrk="1" hangingPunct="1">
              <a:lnSpc>
                <a:spcPct val="100000"/>
              </a:lnSpc>
              <a:spcBef>
                <a:spcPts val="500"/>
              </a:spcBef>
              <a:spcAft>
                <a:spcPts val="300"/>
              </a:spcAft>
              <a:buSzPct val="100000"/>
              <a:buFont typeface="Arial"/>
              <a:buChar char="•"/>
              <a:defRPr sz="1600">
                <a:solidFill>
                  <a:schemeClr val="tx2"/>
                </a:solidFill>
              </a:defRPr>
            </a:lvl4pPr>
            <a:lvl5pPr marL="2057400" indent="-228600" eaLnBrk="1" hangingPunct="1">
              <a:lnSpc>
                <a:spcPct val="90000"/>
              </a:lnSpc>
              <a:spcBef>
                <a:spcPts val="500"/>
              </a:spcBef>
              <a:buSzPct val="100000"/>
              <a:buFont typeface="Arial"/>
              <a:buChar char="•"/>
              <a:defRPr sz="1600">
                <a:solidFill>
                  <a:schemeClr val="tx2">
                    <a:lumMod val="50000"/>
                  </a:schemeClr>
                </a:solidFill>
              </a:defRPr>
            </a:lvl5pPr>
            <a:lvl6pPr marL="2514600" indent="-228600" eaLnBrk="1" hangingPunct="1">
              <a:lnSpc>
                <a:spcPct val="90000"/>
              </a:lnSpc>
              <a:spcBef>
                <a:spcPts val="500"/>
              </a:spcBef>
              <a:buFont typeface="Arial"/>
              <a:buChar char="•"/>
            </a:lvl6pPr>
            <a:lvl7pPr marL="2971800" indent="-228600" eaLnBrk="1" hangingPunct="1">
              <a:lnSpc>
                <a:spcPct val="90000"/>
              </a:lnSpc>
              <a:spcBef>
                <a:spcPts val="500"/>
              </a:spcBef>
              <a:buFont typeface="Arial"/>
              <a:buChar char="•"/>
            </a:lvl7pPr>
            <a:lvl8pPr marL="3429000" indent="-228600" eaLnBrk="1" hangingPunct="1">
              <a:lnSpc>
                <a:spcPct val="90000"/>
              </a:lnSpc>
              <a:spcBef>
                <a:spcPts val="500"/>
              </a:spcBef>
              <a:buFont typeface="Arial"/>
              <a:buChar char="•"/>
            </a:lvl8pPr>
            <a:lvl9pPr marL="3886200" indent="-228600" eaLnBrk="1" hangingPunct="1">
              <a:lnSpc>
                <a:spcPct val="90000"/>
              </a:lnSpc>
              <a:spcBef>
                <a:spcPts val="500"/>
              </a:spcBef>
              <a:buFont typeface="Arial"/>
              <a:buChar char="•"/>
            </a:lvl9pPr>
          </a:lstStyle>
          <a:p>
            <a:pPr algn="r"/>
            <a:r>
              <a:rPr lang="en-GB" b="1" dirty="0"/>
              <a:t>EP (Experimental Physics Department)</a:t>
            </a:r>
          </a:p>
          <a:p>
            <a:pPr algn="r"/>
            <a:r>
              <a:rPr lang="en-GB" dirty="0"/>
              <a:t>Improve the working environment for the EP community. </a:t>
            </a:r>
          </a:p>
          <a:p>
            <a:pPr algn="r"/>
            <a:r>
              <a:rPr lang="en-GB" dirty="0"/>
              <a:t>Accommodate laboratories, workshop spaces and offices for the EP-DT group.</a:t>
            </a:r>
          </a:p>
        </p:txBody>
      </p:sp>
      <p:sp>
        <p:nvSpPr>
          <p:cNvPr id="22" name="Content Placeholder 1">
            <a:extLst>
              <a:ext uri="{FF2B5EF4-FFF2-40B4-BE49-F238E27FC236}">
                <a16:creationId xmlns:a16="http://schemas.microsoft.com/office/drawing/2014/main" id="{7E7005C5-8516-E998-704D-B27E09D522A6}"/>
              </a:ext>
            </a:extLst>
          </p:cNvPr>
          <p:cNvSpPr txBox="1">
            <a:spLocks/>
          </p:cNvSpPr>
          <p:nvPr/>
        </p:nvSpPr>
        <p:spPr>
          <a:xfrm rot="16200000">
            <a:off x="5368359" y="4521303"/>
            <a:ext cx="3132790" cy="405655"/>
          </a:xfrm>
          <a:prstGeom prst="rect">
            <a:avLst/>
          </a:prstGeom>
          <a:solidFill>
            <a:schemeClr val="bg1">
              <a:lumMod val="95000"/>
            </a:schemeClr>
          </a:solidFill>
        </p:spPr>
        <p:txBody>
          <a:bodyPr vert="horz" lIns="0" tIns="0" rIns="0" bIns="0" rtlCol="0">
            <a:noAutofit/>
          </a:bodyPr>
          <a:lstStyle>
            <a:defPPr>
              <a:defRPr lang="en-US"/>
            </a:defPPr>
            <a:lvl1pPr indent="0" eaLnBrk="1" hangingPunct="1">
              <a:lnSpc>
                <a:spcPct val="200000"/>
              </a:lnSpc>
              <a:spcBef>
                <a:spcPts val="0"/>
              </a:spcBef>
              <a:spcAft>
                <a:spcPts val="0"/>
              </a:spcAft>
              <a:buFont typeface="Arial"/>
              <a:buNone/>
              <a:defRPr sz="1600" b="0">
                <a:solidFill>
                  <a:schemeClr val="tx2"/>
                </a:solidFill>
              </a:defRPr>
            </a:lvl1pPr>
            <a:lvl2pPr marL="609750" lvl="1" indent="-285750" eaLnBrk="1" hangingPunct="1">
              <a:lnSpc>
                <a:spcPct val="100000"/>
              </a:lnSpc>
              <a:spcBef>
                <a:spcPts val="0"/>
              </a:spcBef>
              <a:spcAft>
                <a:spcPts val="0"/>
              </a:spcAft>
              <a:buFont typeface="Arial" panose="020B0604020202020204" pitchFamily="34" charset="0"/>
              <a:buChar char="•"/>
              <a:defRPr sz="1400">
                <a:solidFill>
                  <a:schemeClr val="tx2"/>
                </a:solidFill>
              </a:defRPr>
            </a:lvl2pPr>
            <a:lvl3pPr marL="648000" indent="-324000" eaLnBrk="1" hangingPunct="1">
              <a:lnSpc>
                <a:spcPct val="100000"/>
              </a:lnSpc>
              <a:spcBef>
                <a:spcPts val="500"/>
              </a:spcBef>
              <a:spcAft>
                <a:spcPts val="300"/>
              </a:spcAft>
              <a:buSzPct val="100000"/>
              <a:buFont typeface="Arial"/>
              <a:buChar char="•"/>
              <a:defRPr sz="1700">
                <a:solidFill>
                  <a:schemeClr val="tx2"/>
                </a:solidFill>
              </a:defRPr>
            </a:lvl3pPr>
            <a:lvl4pPr marL="972000" indent="-324000" eaLnBrk="1" hangingPunct="1">
              <a:lnSpc>
                <a:spcPct val="100000"/>
              </a:lnSpc>
              <a:spcBef>
                <a:spcPts val="500"/>
              </a:spcBef>
              <a:spcAft>
                <a:spcPts val="300"/>
              </a:spcAft>
              <a:buSzPct val="100000"/>
              <a:buFont typeface="Arial"/>
              <a:buChar char="•"/>
              <a:defRPr sz="1600">
                <a:solidFill>
                  <a:schemeClr val="tx2"/>
                </a:solidFill>
              </a:defRPr>
            </a:lvl4pPr>
            <a:lvl5pPr marL="2057400" indent="-228600" eaLnBrk="1" hangingPunct="1">
              <a:lnSpc>
                <a:spcPct val="90000"/>
              </a:lnSpc>
              <a:spcBef>
                <a:spcPts val="500"/>
              </a:spcBef>
              <a:buSzPct val="100000"/>
              <a:buFont typeface="Arial"/>
              <a:buChar char="•"/>
              <a:defRPr sz="1600">
                <a:solidFill>
                  <a:schemeClr val="tx2">
                    <a:lumMod val="50000"/>
                  </a:schemeClr>
                </a:solidFill>
              </a:defRPr>
            </a:lvl5pPr>
            <a:lvl6pPr marL="2514600" indent="-228600" eaLnBrk="1" hangingPunct="1">
              <a:lnSpc>
                <a:spcPct val="90000"/>
              </a:lnSpc>
              <a:spcBef>
                <a:spcPts val="500"/>
              </a:spcBef>
              <a:buFont typeface="Arial"/>
              <a:buChar char="•"/>
            </a:lvl6pPr>
            <a:lvl7pPr marL="2971800" indent="-228600" eaLnBrk="1" hangingPunct="1">
              <a:lnSpc>
                <a:spcPct val="90000"/>
              </a:lnSpc>
              <a:spcBef>
                <a:spcPts val="500"/>
              </a:spcBef>
              <a:buFont typeface="Arial"/>
              <a:buChar char="•"/>
            </a:lvl7pPr>
            <a:lvl8pPr marL="3429000" indent="-228600" eaLnBrk="1" hangingPunct="1">
              <a:lnSpc>
                <a:spcPct val="90000"/>
              </a:lnSpc>
              <a:spcBef>
                <a:spcPts val="500"/>
              </a:spcBef>
              <a:buFont typeface="Arial"/>
              <a:buChar char="•"/>
            </a:lvl8pPr>
            <a:lvl9pPr marL="3886200" indent="-228600" eaLnBrk="1" hangingPunct="1">
              <a:lnSpc>
                <a:spcPct val="90000"/>
              </a:lnSpc>
              <a:spcBef>
                <a:spcPts val="500"/>
              </a:spcBef>
              <a:buFont typeface="Arial"/>
              <a:buChar char="•"/>
            </a:lvl9pPr>
          </a:lstStyle>
          <a:p>
            <a:pPr algn="ctr">
              <a:lnSpc>
                <a:spcPct val="150000"/>
              </a:lnSpc>
            </a:pPr>
            <a:r>
              <a:rPr lang="en-GB" b="1" dirty="0">
                <a:solidFill>
                  <a:schemeClr val="tx1"/>
                </a:solidFill>
              </a:rPr>
              <a:t>PHASE 2</a:t>
            </a:r>
          </a:p>
          <a:p>
            <a:pPr algn="ctr">
              <a:lnSpc>
                <a:spcPct val="150000"/>
              </a:lnSpc>
            </a:pPr>
            <a:endParaRPr lang="en-US" b="1" dirty="0">
              <a:solidFill>
                <a:schemeClr val="tx1"/>
              </a:solidFill>
            </a:endParaRPr>
          </a:p>
        </p:txBody>
      </p:sp>
      <p:sp>
        <p:nvSpPr>
          <p:cNvPr id="23" name="Content Placeholder 1">
            <a:extLst>
              <a:ext uri="{FF2B5EF4-FFF2-40B4-BE49-F238E27FC236}">
                <a16:creationId xmlns:a16="http://schemas.microsoft.com/office/drawing/2014/main" id="{A76BD95D-A056-6FA4-C604-9492FCF2728D}"/>
              </a:ext>
            </a:extLst>
          </p:cNvPr>
          <p:cNvSpPr txBox="1">
            <a:spLocks/>
          </p:cNvSpPr>
          <p:nvPr/>
        </p:nvSpPr>
        <p:spPr>
          <a:xfrm>
            <a:off x="7368664" y="1141512"/>
            <a:ext cx="3695888" cy="2008563"/>
          </a:xfrm>
          <a:prstGeom prst="rect">
            <a:avLst/>
          </a:prstGeom>
        </p:spPr>
        <p:txBody>
          <a:bodyPr vert="horz" lIns="0" tIns="0" rIns="0" bIns="0" rtlCol="0">
            <a:noAutofit/>
          </a:bodyPr>
          <a:lstStyle>
            <a:defPPr>
              <a:defRPr lang="en-US"/>
            </a:defPPr>
            <a:lvl1pPr indent="0" eaLnBrk="1" hangingPunct="1">
              <a:lnSpc>
                <a:spcPct val="200000"/>
              </a:lnSpc>
              <a:spcBef>
                <a:spcPts val="0"/>
              </a:spcBef>
              <a:spcAft>
                <a:spcPts val="0"/>
              </a:spcAft>
              <a:buFont typeface="Arial"/>
              <a:buNone/>
              <a:defRPr sz="1600" b="0">
                <a:solidFill>
                  <a:schemeClr val="tx2"/>
                </a:solidFill>
              </a:defRPr>
            </a:lvl1pPr>
            <a:lvl2pPr marL="609750" lvl="1" indent="-285750" eaLnBrk="1" hangingPunct="1">
              <a:lnSpc>
                <a:spcPct val="100000"/>
              </a:lnSpc>
              <a:spcBef>
                <a:spcPts val="0"/>
              </a:spcBef>
              <a:spcAft>
                <a:spcPts val="0"/>
              </a:spcAft>
              <a:buFont typeface="Arial" panose="020B0604020202020204" pitchFamily="34" charset="0"/>
              <a:buChar char="•"/>
              <a:defRPr sz="1400">
                <a:solidFill>
                  <a:schemeClr val="tx2"/>
                </a:solidFill>
              </a:defRPr>
            </a:lvl2pPr>
            <a:lvl3pPr marL="648000" indent="-324000" eaLnBrk="1" hangingPunct="1">
              <a:lnSpc>
                <a:spcPct val="100000"/>
              </a:lnSpc>
              <a:spcBef>
                <a:spcPts val="500"/>
              </a:spcBef>
              <a:spcAft>
                <a:spcPts val="300"/>
              </a:spcAft>
              <a:buSzPct val="100000"/>
              <a:buFont typeface="Arial"/>
              <a:buChar char="•"/>
              <a:defRPr sz="1700">
                <a:solidFill>
                  <a:schemeClr val="tx2"/>
                </a:solidFill>
              </a:defRPr>
            </a:lvl3pPr>
            <a:lvl4pPr marL="972000" indent="-324000" eaLnBrk="1" hangingPunct="1">
              <a:lnSpc>
                <a:spcPct val="100000"/>
              </a:lnSpc>
              <a:spcBef>
                <a:spcPts val="500"/>
              </a:spcBef>
              <a:spcAft>
                <a:spcPts val="300"/>
              </a:spcAft>
              <a:buSzPct val="100000"/>
              <a:buFont typeface="Arial"/>
              <a:buChar char="•"/>
              <a:defRPr sz="1600">
                <a:solidFill>
                  <a:schemeClr val="tx2"/>
                </a:solidFill>
              </a:defRPr>
            </a:lvl4pPr>
            <a:lvl5pPr marL="2057400" indent="-228600" eaLnBrk="1" hangingPunct="1">
              <a:lnSpc>
                <a:spcPct val="90000"/>
              </a:lnSpc>
              <a:spcBef>
                <a:spcPts val="500"/>
              </a:spcBef>
              <a:buSzPct val="100000"/>
              <a:buFont typeface="Arial"/>
              <a:buChar char="•"/>
              <a:defRPr sz="1600">
                <a:solidFill>
                  <a:schemeClr val="tx2">
                    <a:lumMod val="50000"/>
                  </a:schemeClr>
                </a:solidFill>
              </a:defRPr>
            </a:lvl5pPr>
            <a:lvl6pPr marL="2514600" indent="-228600" eaLnBrk="1" hangingPunct="1">
              <a:lnSpc>
                <a:spcPct val="90000"/>
              </a:lnSpc>
              <a:spcBef>
                <a:spcPts val="500"/>
              </a:spcBef>
              <a:buFont typeface="Arial"/>
              <a:buChar char="•"/>
            </a:lvl6pPr>
            <a:lvl7pPr marL="2971800" indent="-228600" eaLnBrk="1" hangingPunct="1">
              <a:lnSpc>
                <a:spcPct val="90000"/>
              </a:lnSpc>
              <a:spcBef>
                <a:spcPts val="500"/>
              </a:spcBef>
              <a:buFont typeface="Arial"/>
              <a:buChar char="•"/>
            </a:lvl7pPr>
            <a:lvl8pPr marL="3429000" indent="-228600" eaLnBrk="1" hangingPunct="1">
              <a:lnSpc>
                <a:spcPct val="90000"/>
              </a:lnSpc>
              <a:spcBef>
                <a:spcPts val="500"/>
              </a:spcBef>
              <a:buFont typeface="Arial"/>
              <a:buChar char="•"/>
            </a:lvl8pPr>
            <a:lvl9pPr marL="3886200" indent="-228600" eaLnBrk="1" hangingPunct="1">
              <a:lnSpc>
                <a:spcPct val="90000"/>
              </a:lnSpc>
              <a:spcBef>
                <a:spcPts val="500"/>
              </a:spcBef>
              <a:buFont typeface="Arial"/>
              <a:buChar char="•"/>
            </a:lvl9pPr>
          </a:lstStyle>
          <a:p>
            <a:pPr marL="285750" indent="-285750">
              <a:lnSpc>
                <a:spcPct val="150000"/>
              </a:lnSpc>
              <a:buFont typeface="Arial" panose="020B0604020202020204" pitchFamily="34" charset="0"/>
              <a:buChar char="•"/>
            </a:pPr>
            <a:r>
              <a:rPr lang="en-GB" sz="1400" dirty="0">
                <a:solidFill>
                  <a:schemeClr val="tx1"/>
                </a:solidFill>
              </a:rPr>
              <a:t>Offices for ~ 315 people</a:t>
            </a:r>
            <a:endParaRPr lang="en-US" sz="1400" dirty="0">
              <a:solidFill>
                <a:schemeClr val="tx1"/>
              </a:solidFill>
            </a:endParaRPr>
          </a:p>
          <a:p>
            <a:pPr marL="285750" indent="-285750">
              <a:lnSpc>
                <a:spcPct val="150000"/>
              </a:lnSpc>
              <a:buFont typeface="Arial" panose="020B0604020202020204" pitchFamily="34" charset="0"/>
              <a:buChar char="•"/>
            </a:pPr>
            <a:r>
              <a:rPr lang="en-GB" sz="1400" dirty="0">
                <a:solidFill>
                  <a:schemeClr val="tx1"/>
                </a:solidFill>
              </a:rPr>
              <a:t>Open plan spaces with ~ 160 workstations</a:t>
            </a:r>
            <a:endParaRPr lang="en-US" sz="1400" dirty="0">
              <a:solidFill>
                <a:schemeClr val="tx1"/>
              </a:solidFill>
            </a:endParaRPr>
          </a:p>
          <a:p>
            <a:pPr marL="285750" indent="-285750">
              <a:lnSpc>
                <a:spcPct val="150000"/>
              </a:lnSpc>
              <a:buFont typeface="Arial" panose="020B0604020202020204" pitchFamily="34" charset="0"/>
              <a:buChar char="•"/>
            </a:pPr>
            <a:r>
              <a:rPr lang="en-GB" sz="1400" dirty="0">
                <a:solidFill>
                  <a:schemeClr val="tx1"/>
                </a:solidFill>
              </a:rPr>
              <a:t>Meeting rooms for ~ 150 people</a:t>
            </a:r>
            <a:endParaRPr lang="en-US" sz="1400" dirty="0">
              <a:solidFill>
                <a:schemeClr val="tx1"/>
              </a:solidFill>
            </a:endParaRPr>
          </a:p>
          <a:p>
            <a:pPr marL="285750" indent="-285750">
              <a:lnSpc>
                <a:spcPct val="150000"/>
              </a:lnSpc>
              <a:buFont typeface="Arial" panose="020B0604020202020204" pitchFamily="34" charset="0"/>
              <a:buChar char="•"/>
            </a:pPr>
            <a:r>
              <a:rPr lang="en-GB" sz="1400" dirty="0">
                <a:solidFill>
                  <a:schemeClr val="tx1"/>
                </a:solidFill>
              </a:rPr>
              <a:t>Laboratories for ~ 5 different activities</a:t>
            </a:r>
            <a:endParaRPr lang="en-US" sz="1400" dirty="0">
              <a:solidFill>
                <a:schemeClr val="tx1"/>
              </a:solidFill>
            </a:endParaRPr>
          </a:p>
          <a:p>
            <a:pPr marL="285750" indent="-285750">
              <a:lnSpc>
                <a:spcPct val="150000"/>
              </a:lnSpc>
              <a:buFont typeface="Arial" panose="020B0604020202020204" pitchFamily="34" charset="0"/>
              <a:buChar char="•"/>
            </a:pPr>
            <a:r>
              <a:rPr lang="en-GB" sz="1400" dirty="0">
                <a:solidFill>
                  <a:schemeClr val="tx1"/>
                </a:solidFill>
              </a:rPr>
              <a:t>Workshops for ~ 5 different activities</a:t>
            </a:r>
          </a:p>
          <a:p>
            <a:pPr>
              <a:lnSpc>
                <a:spcPct val="150000"/>
              </a:lnSpc>
            </a:pPr>
            <a:r>
              <a:rPr lang="en-GB" sz="1400" dirty="0">
                <a:solidFill>
                  <a:schemeClr val="tx1"/>
                </a:solidFill>
              </a:rPr>
              <a:t>approximately PA 5,350 m2</a:t>
            </a:r>
          </a:p>
        </p:txBody>
      </p:sp>
      <p:sp>
        <p:nvSpPr>
          <p:cNvPr id="24" name="Content Placeholder 1">
            <a:extLst>
              <a:ext uri="{FF2B5EF4-FFF2-40B4-BE49-F238E27FC236}">
                <a16:creationId xmlns:a16="http://schemas.microsoft.com/office/drawing/2014/main" id="{16FC25C4-8768-ABA3-29D8-94ECB3DEA29D}"/>
              </a:ext>
            </a:extLst>
          </p:cNvPr>
          <p:cNvSpPr txBox="1">
            <a:spLocks/>
          </p:cNvSpPr>
          <p:nvPr/>
        </p:nvSpPr>
        <p:spPr>
          <a:xfrm>
            <a:off x="7368664" y="3301752"/>
            <a:ext cx="3746735" cy="4608512"/>
          </a:xfrm>
          <a:prstGeom prst="rect">
            <a:avLst/>
          </a:prstGeom>
        </p:spPr>
        <p:txBody>
          <a:bodyPr vert="horz" lIns="0" tIns="0" rIns="0" bIns="0" rtlCol="0">
            <a:noAutofit/>
          </a:bodyPr>
          <a:lstStyle>
            <a:defPPr>
              <a:defRPr lang="en-US"/>
            </a:defPPr>
            <a:lvl1pPr indent="0" eaLnBrk="1" hangingPunct="1">
              <a:lnSpc>
                <a:spcPct val="200000"/>
              </a:lnSpc>
              <a:spcBef>
                <a:spcPts val="0"/>
              </a:spcBef>
              <a:spcAft>
                <a:spcPts val="0"/>
              </a:spcAft>
              <a:buFont typeface="Arial"/>
              <a:buNone/>
              <a:defRPr sz="1600" b="0">
                <a:solidFill>
                  <a:schemeClr val="tx2"/>
                </a:solidFill>
              </a:defRPr>
            </a:lvl1pPr>
            <a:lvl2pPr marL="609750" lvl="1" indent="-285750" eaLnBrk="1" hangingPunct="1">
              <a:lnSpc>
                <a:spcPct val="100000"/>
              </a:lnSpc>
              <a:spcBef>
                <a:spcPts val="0"/>
              </a:spcBef>
              <a:spcAft>
                <a:spcPts val="0"/>
              </a:spcAft>
              <a:buFont typeface="Arial" panose="020B0604020202020204" pitchFamily="34" charset="0"/>
              <a:buChar char="•"/>
              <a:defRPr sz="1400">
                <a:solidFill>
                  <a:schemeClr val="tx2"/>
                </a:solidFill>
              </a:defRPr>
            </a:lvl2pPr>
            <a:lvl3pPr marL="648000" indent="-324000" eaLnBrk="1" hangingPunct="1">
              <a:lnSpc>
                <a:spcPct val="100000"/>
              </a:lnSpc>
              <a:spcBef>
                <a:spcPts val="500"/>
              </a:spcBef>
              <a:spcAft>
                <a:spcPts val="300"/>
              </a:spcAft>
              <a:buSzPct val="100000"/>
              <a:buFont typeface="Arial"/>
              <a:buChar char="•"/>
              <a:defRPr sz="1700">
                <a:solidFill>
                  <a:schemeClr val="tx2"/>
                </a:solidFill>
              </a:defRPr>
            </a:lvl3pPr>
            <a:lvl4pPr marL="972000" indent="-324000" eaLnBrk="1" hangingPunct="1">
              <a:lnSpc>
                <a:spcPct val="100000"/>
              </a:lnSpc>
              <a:spcBef>
                <a:spcPts val="500"/>
              </a:spcBef>
              <a:spcAft>
                <a:spcPts val="300"/>
              </a:spcAft>
              <a:buSzPct val="100000"/>
              <a:buFont typeface="Arial"/>
              <a:buChar char="•"/>
              <a:defRPr sz="1600">
                <a:solidFill>
                  <a:schemeClr val="tx2"/>
                </a:solidFill>
              </a:defRPr>
            </a:lvl4pPr>
            <a:lvl5pPr marL="2057400" indent="-228600" eaLnBrk="1" hangingPunct="1">
              <a:lnSpc>
                <a:spcPct val="90000"/>
              </a:lnSpc>
              <a:spcBef>
                <a:spcPts val="500"/>
              </a:spcBef>
              <a:buSzPct val="100000"/>
              <a:buFont typeface="Arial"/>
              <a:buChar char="•"/>
              <a:defRPr sz="1600">
                <a:solidFill>
                  <a:schemeClr val="tx2">
                    <a:lumMod val="50000"/>
                  </a:schemeClr>
                </a:solidFill>
              </a:defRPr>
            </a:lvl5pPr>
            <a:lvl6pPr marL="2514600" indent="-228600" eaLnBrk="1" hangingPunct="1">
              <a:lnSpc>
                <a:spcPct val="90000"/>
              </a:lnSpc>
              <a:spcBef>
                <a:spcPts val="500"/>
              </a:spcBef>
              <a:buFont typeface="Arial"/>
              <a:buChar char="•"/>
            </a:lvl6pPr>
            <a:lvl7pPr marL="2971800" indent="-228600" eaLnBrk="1" hangingPunct="1">
              <a:lnSpc>
                <a:spcPct val="90000"/>
              </a:lnSpc>
              <a:spcBef>
                <a:spcPts val="500"/>
              </a:spcBef>
              <a:buFont typeface="Arial"/>
              <a:buChar char="•"/>
            </a:lvl7pPr>
            <a:lvl8pPr marL="3429000" indent="-228600" eaLnBrk="1" hangingPunct="1">
              <a:lnSpc>
                <a:spcPct val="90000"/>
              </a:lnSpc>
              <a:spcBef>
                <a:spcPts val="500"/>
              </a:spcBef>
              <a:buFont typeface="Arial"/>
              <a:buChar char="•"/>
            </a:lvl8pPr>
            <a:lvl9pPr marL="3886200" indent="-228600" eaLnBrk="1" hangingPunct="1">
              <a:lnSpc>
                <a:spcPct val="90000"/>
              </a:lnSpc>
              <a:spcBef>
                <a:spcPts val="500"/>
              </a:spcBef>
              <a:buFont typeface="Arial"/>
              <a:buChar char="•"/>
            </a:lvl9pPr>
          </a:lstStyle>
          <a:p>
            <a:pPr marL="285750" indent="-285750">
              <a:lnSpc>
                <a:spcPct val="150000"/>
              </a:lnSpc>
              <a:buFont typeface="Arial" panose="020B0604020202020204" pitchFamily="34" charset="0"/>
              <a:buChar char="•"/>
            </a:pPr>
            <a:r>
              <a:rPr lang="en-GB" sz="1400" dirty="0">
                <a:solidFill>
                  <a:schemeClr val="tx1"/>
                </a:solidFill>
              </a:rPr>
              <a:t>Offices for ~140 people</a:t>
            </a:r>
            <a:endParaRPr lang="en-US" sz="1400" dirty="0">
              <a:solidFill>
                <a:schemeClr val="tx1"/>
              </a:solidFill>
            </a:endParaRPr>
          </a:p>
          <a:p>
            <a:pPr marL="285750" indent="-285750">
              <a:lnSpc>
                <a:spcPct val="150000"/>
              </a:lnSpc>
              <a:buFont typeface="Arial" panose="020B0604020202020204" pitchFamily="34" charset="0"/>
              <a:buChar char="•"/>
            </a:pPr>
            <a:r>
              <a:rPr lang="en-GB" sz="1400" dirty="0">
                <a:solidFill>
                  <a:schemeClr val="tx1"/>
                </a:solidFill>
              </a:rPr>
              <a:t>Meeting rooms for  ~ 150 people</a:t>
            </a:r>
            <a:endParaRPr lang="en-US" sz="1400" dirty="0">
              <a:solidFill>
                <a:schemeClr val="tx1"/>
              </a:solidFill>
            </a:endParaRPr>
          </a:p>
          <a:p>
            <a:pPr marL="285750" indent="-285750">
              <a:lnSpc>
                <a:spcPct val="150000"/>
              </a:lnSpc>
              <a:buFont typeface="Arial" panose="020B0604020202020204" pitchFamily="34" charset="0"/>
              <a:buChar char="•"/>
            </a:pPr>
            <a:r>
              <a:rPr lang="en-GB" sz="1400" dirty="0">
                <a:solidFill>
                  <a:schemeClr val="tx1"/>
                </a:solidFill>
              </a:rPr>
              <a:t>Laboratories for ~ 3 different activities</a:t>
            </a:r>
            <a:endParaRPr lang="en-US" sz="1400" dirty="0">
              <a:solidFill>
                <a:schemeClr val="tx1"/>
              </a:solidFill>
            </a:endParaRPr>
          </a:p>
          <a:p>
            <a:pPr marL="285750" indent="-285750">
              <a:lnSpc>
                <a:spcPct val="150000"/>
              </a:lnSpc>
              <a:buFont typeface="Arial" panose="020B0604020202020204" pitchFamily="34" charset="0"/>
              <a:buChar char="•"/>
            </a:pPr>
            <a:r>
              <a:rPr lang="en-GB" sz="1400" dirty="0">
                <a:solidFill>
                  <a:schemeClr val="tx1"/>
                </a:solidFill>
              </a:rPr>
              <a:t>Workshops for ~ 5 different activities </a:t>
            </a:r>
          </a:p>
          <a:p>
            <a:pPr marL="285750" indent="-285750">
              <a:lnSpc>
                <a:spcPct val="150000"/>
              </a:lnSpc>
              <a:buFont typeface="Arial" panose="020B0604020202020204" pitchFamily="34" charset="0"/>
              <a:buChar char="•"/>
            </a:pPr>
            <a:r>
              <a:rPr lang="en-GB" sz="1400" dirty="0">
                <a:solidFill>
                  <a:schemeClr val="tx1"/>
                </a:solidFill>
              </a:rPr>
              <a:t>Classrooms for  ~ 300 people</a:t>
            </a:r>
            <a:endParaRPr lang="en-US" sz="1400" dirty="0">
              <a:solidFill>
                <a:schemeClr val="tx1"/>
              </a:solidFill>
            </a:endParaRPr>
          </a:p>
          <a:p>
            <a:pPr marL="285750" indent="-285750">
              <a:lnSpc>
                <a:spcPct val="150000"/>
              </a:lnSpc>
              <a:buFont typeface="Arial" panose="020B0604020202020204" pitchFamily="34" charset="0"/>
              <a:buChar char="•"/>
            </a:pPr>
            <a:r>
              <a:rPr lang="en-GB" sz="1400" dirty="0">
                <a:solidFill>
                  <a:schemeClr val="tx1"/>
                </a:solidFill>
              </a:rPr>
              <a:t>A Plenary room for ~ 150 people</a:t>
            </a:r>
            <a:endParaRPr lang="en-US" sz="1400" dirty="0">
              <a:solidFill>
                <a:schemeClr val="tx1"/>
              </a:solidFill>
            </a:endParaRPr>
          </a:p>
          <a:p>
            <a:pPr marL="285750" indent="-285750">
              <a:lnSpc>
                <a:spcPct val="150000"/>
              </a:lnSpc>
              <a:buFont typeface="Arial" panose="020B0604020202020204" pitchFamily="34" charset="0"/>
              <a:buChar char="•"/>
            </a:pPr>
            <a:r>
              <a:rPr lang="en-GB" sz="1400" dirty="0">
                <a:solidFill>
                  <a:schemeClr val="tx1"/>
                </a:solidFill>
              </a:rPr>
              <a:t>A cafeteria for  ~ 150 people</a:t>
            </a:r>
            <a:endParaRPr lang="en-US" sz="1400" dirty="0">
              <a:solidFill>
                <a:schemeClr val="tx1"/>
              </a:solidFill>
            </a:endParaRPr>
          </a:p>
          <a:p>
            <a:pPr marL="285750" indent="-285750">
              <a:lnSpc>
                <a:spcPct val="150000"/>
              </a:lnSpc>
              <a:buFont typeface="Arial" panose="020B0604020202020204" pitchFamily="34" charset="0"/>
              <a:buChar char="•"/>
            </a:pPr>
            <a:r>
              <a:rPr lang="en-GB" sz="1400" dirty="0">
                <a:solidFill>
                  <a:schemeClr val="tx1"/>
                </a:solidFill>
              </a:rPr>
              <a:t>Conference rooms for  ~ 150 people</a:t>
            </a:r>
            <a:endParaRPr lang="en-US" sz="1400" dirty="0">
              <a:solidFill>
                <a:schemeClr val="tx1"/>
              </a:solidFill>
            </a:endParaRPr>
          </a:p>
          <a:p>
            <a:pPr>
              <a:lnSpc>
                <a:spcPct val="150000"/>
              </a:lnSpc>
            </a:pPr>
            <a:r>
              <a:rPr lang="en-GB" sz="1400" dirty="0">
                <a:solidFill>
                  <a:schemeClr val="tx1"/>
                </a:solidFill>
              </a:rPr>
              <a:t>approximately PA 4,350 m2</a:t>
            </a:r>
          </a:p>
        </p:txBody>
      </p:sp>
      <p:sp>
        <p:nvSpPr>
          <p:cNvPr id="25" name="Content Placeholder 1">
            <a:extLst>
              <a:ext uri="{FF2B5EF4-FFF2-40B4-BE49-F238E27FC236}">
                <a16:creationId xmlns:a16="http://schemas.microsoft.com/office/drawing/2014/main" id="{2F1B4F7E-F9E6-B8D0-DB95-542E771CE54B}"/>
              </a:ext>
            </a:extLst>
          </p:cNvPr>
          <p:cNvSpPr txBox="1">
            <a:spLocks/>
          </p:cNvSpPr>
          <p:nvPr/>
        </p:nvSpPr>
        <p:spPr>
          <a:xfrm>
            <a:off x="359823" y="3085728"/>
            <a:ext cx="6120061" cy="3204796"/>
          </a:xfrm>
          <a:prstGeom prst="rect">
            <a:avLst/>
          </a:prstGeom>
        </p:spPr>
        <p:txBody>
          <a:bodyPr vert="horz" lIns="0" tIns="0" rIns="0" bIns="0" rtlCol="0">
            <a:noAutofit/>
          </a:bodyPr>
          <a:lstStyle>
            <a:defPPr>
              <a:defRPr lang="en-US"/>
            </a:defPPr>
            <a:lvl1pPr indent="0" eaLnBrk="1" hangingPunct="1">
              <a:lnSpc>
                <a:spcPct val="100000"/>
              </a:lnSpc>
              <a:spcBef>
                <a:spcPts val="0"/>
              </a:spcBef>
              <a:spcAft>
                <a:spcPts val="0"/>
              </a:spcAft>
              <a:buFont typeface="Arial"/>
              <a:buNone/>
              <a:defRPr sz="1600" b="0">
                <a:solidFill>
                  <a:schemeClr val="tx2"/>
                </a:solidFill>
              </a:defRPr>
            </a:lvl1pPr>
            <a:lvl2pPr marL="609750" lvl="1" indent="-285750" eaLnBrk="1" hangingPunct="1">
              <a:lnSpc>
                <a:spcPct val="100000"/>
              </a:lnSpc>
              <a:spcBef>
                <a:spcPts val="0"/>
              </a:spcBef>
              <a:spcAft>
                <a:spcPts val="0"/>
              </a:spcAft>
              <a:buFont typeface="Arial" panose="020B0604020202020204" pitchFamily="34" charset="0"/>
              <a:buChar char="•"/>
              <a:defRPr sz="1400">
                <a:solidFill>
                  <a:schemeClr val="tx2"/>
                </a:solidFill>
              </a:defRPr>
            </a:lvl2pPr>
            <a:lvl3pPr marL="648000" indent="-324000" eaLnBrk="1" hangingPunct="1">
              <a:lnSpc>
                <a:spcPct val="100000"/>
              </a:lnSpc>
              <a:spcBef>
                <a:spcPts val="500"/>
              </a:spcBef>
              <a:spcAft>
                <a:spcPts val="300"/>
              </a:spcAft>
              <a:buSzPct val="100000"/>
              <a:buFont typeface="Arial"/>
              <a:buChar char="•"/>
              <a:defRPr sz="1700">
                <a:solidFill>
                  <a:schemeClr val="tx2"/>
                </a:solidFill>
              </a:defRPr>
            </a:lvl3pPr>
            <a:lvl4pPr marL="972000" indent="-324000" eaLnBrk="1" hangingPunct="1">
              <a:lnSpc>
                <a:spcPct val="100000"/>
              </a:lnSpc>
              <a:spcBef>
                <a:spcPts val="500"/>
              </a:spcBef>
              <a:spcAft>
                <a:spcPts val="300"/>
              </a:spcAft>
              <a:buSzPct val="100000"/>
              <a:buFont typeface="Arial"/>
              <a:buChar char="•"/>
              <a:defRPr sz="1600">
                <a:solidFill>
                  <a:schemeClr val="tx2"/>
                </a:solidFill>
              </a:defRPr>
            </a:lvl4pPr>
            <a:lvl5pPr marL="2057400" indent="-228600" eaLnBrk="1" hangingPunct="1">
              <a:lnSpc>
                <a:spcPct val="90000"/>
              </a:lnSpc>
              <a:spcBef>
                <a:spcPts val="500"/>
              </a:spcBef>
              <a:buSzPct val="100000"/>
              <a:buFont typeface="Arial"/>
              <a:buChar char="•"/>
              <a:defRPr sz="1600">
                <a:solidFill>
                  <a:schemeClr val="tx2">
                    <a:lumMod val="50000"/>
                  </a:schemeClr>
                </a:solidFill>
              </a:defRPr>
            </a:lvl5pPr>
            <a:lvl6pPr marL="2514600" indent="-228600" eaLnBrk="1" hangingPunct="1">
              <a:lnSpc>
                <a:spcPct val="90000"/>
              </a:lnSpc>
              <a:spcBef>
                <a:spcPts val="500"/>
              </a:spcBef>
              <a:buFont typeface="Arial"/>
              <a:buChar char="•"/>
            </a:lvl6pPr>
            <a:lvl7pPr marL="2971800" indent="-228600" eaLnBrk="1" hangingPunct="1">
              <a:lnSpc>
                <a:spcPct val="90000"/>
              </a:lnSpc>
              <a:spcBef>
                <a:spcPts val="500"/>
              </a:spcBef>
              <a:buFont typeface="Arial"/>
              <a:buChar char="•"/>
            </a:lvl7pPr>
            <a:lvl8pPr marL="3429000" indent="-228600" eaLnBrk="1" hangingPunct="1">
              <a:lnSpc>
                <a:spcPct val="90000"/>
              </a:lnSpc>
              <a:spcBef>
                <a:spcPts val="500"/>
              </a:spcBef>
              <a:buFont typeface="Arial"/>
              <a:buChar char="•"/>
            </a:lvl8pPr>
            <a:lvl9pPr marL="3886200" indent="-228600" eaLnBrk="1" hangingPunct="1">
              <a:lnSpc>
                <a:spcPct val="90000"/>
              </a:lnSpc>
              <a:spcBef>
                <a:spcPts val="500"/>
              </a:spcBef>
              <a:buFont typeface="Arial"/>
              <a:buChar char="•"/>
            </a:lvl9pPr>
          </a:lstStyle>
          <a:p>
            <a:pPr algn="r"/>
            <a:r>
              <a:rPr lang="en-GB" b="1" dirty="0"/>
              <a:t>Learning </a:t>
            </a:r>
            <a:r>
              <a:rPr lang="en-GB" b="1" dirty="0" err="1"/>
              <a:t>Center</a:t>
            </a:r>
            <a:r>
              <a:rPr lang="en-GB" b="1" dirty="0"/>
              <a:t> (HR, HSE, IR) </a:t>
            </a:r>
          </a:p>
          <a:p>
            <a:pPr algn="r"/>
            <a:r>
              <a:rPr lang="en-GB" dirty="0"/>
              <a:t>Centralise the training activity to foster synergies and lead to a considerable reduction of operational costs.</a:t>
            </a:r>
          </a:p>
          <a:p>
            <a:pPr algn="r"/>
            <a:endParaRPr lang="en-US" dirty="0"/>
          </a:p>
          <a:p>
            <a:pPr algn="r"/>
            <a:r>
              <a:rPr lang="en-GB" b="1" dirty="0"/>
              <a:t>IR (International Relations Sector)</a:t>
            </a:r>
            <a:r>
              <a:rPr lang="en-GB" dirty="0"/>
              <a:t> </a:t>
            </a:r>
          </a:p>
          <a:p>
            <a:pPr algn="r"/>
            <a:r>
              <a:rPr lang="en-GB" dirty="0"/>
              <a:t>Co-locate most of the IR sector services, currently spread in several locations, facilitating synergies and addressing the lack of IR offices and technical spaces.</a:t>
            </a:r>
          </a:p>
          <a:p>
            <a:pPr algn="r"/>
            <a:endParaRPr lang="en-US" dirty="0"/>
          </a:p>
          <a:p>
            <a:pPr algn="r"/>
            <a:r>
              <a:rPr lang="en-GB" b="1" dirty="0"/>
              <a:t>DG (CERN Directorate)</a:t>
            </a:r>
          </a:p>
          <a:p>
            <a:pPr algn="r"/>
            <a:r>
              <a:rPr lang="en-GB" dirty="0"/>
              <a:t>New Plenary Room and several meeting rooms for Council meetings during the Council weeks, which will also be available for use by CERN population outside those time slots.</a:t>
            </a:r>
          </a:p>
        </p:txBody>
      </p:sp>
      <p:sp>
        <p:nvSpPr>
          <p:cNvPr id="26" name="Content Placeholder 1">
            <a:extLst>
              <a:ext uri="{FF2B5EF4-FFF2-40B4-BE49-F238E27FC236}">
                <a16:creationId xmlns:a16="http://schemas.microsoft.com/office/drawing/2014/main" id="{4707EF62-24FB-5CBD-02C5-B34FC9847305}"/>
              </a:ext>
            </a:extLst>
          </p:cNvPr>
          <p:cNvSpPr txBox="1">
            <a:spLocks/>
          </p:cNvSpPr>
          <p:nvPr/>
        </p:nvSpPr>
        <p:spPr>
          <a:xfrm rot="16200000">
            <a:off x="5930475" y="1905282"/>
            <a:ext cx="2008563" cy="405655"/>
          </a:xfrm>
          <a:prstGeom prst="rect">
            <a:avLst/>
          </a:prstGeom>
          <a:solidFill>
            <a:schemeClr val="bg1">
              <a:lumMod val="95000"/>
            </a:schemeClr>
          </a:solidFill>
        </p:spPr>
        <p:txBody>
          <a:bodyPr vert="horz" lIns="0" tIns="0" rIns="0" bIns="0" rtlCol="0">
            <a:noAutofit/>
          </a:bodyPr>
          <a:lstStyle>
            <a:defPPr>
              <a:defRPr lang="en-US"/>
            </a:defPPr>
            <a:lvl1pPr indent="0" eaLnBrk="1" hangingPunct="1">
              <a:lnSpc>
                <a:spcPct val="200000"/>
              </a:lnSpc>
              <a:spcBef>
                <a:spcPts val="0"/>
              </a:spcBef>
              <a:spcAft>
                <a:spcPts val="0"/>
              </a:spcAft>
              <a:buFont typeface="Arial"/>
              <a:buNone/>
              <a:defRPr sz="1600" b="0">
                <a:solidFill>
                  <a:schemeClr val="tx2"/>
                </a:solidFill>
              </a:defRPr>
            </a:lvl1pPr>
            <a:lvl2pPr marL="609750" lvl="1" indent="-285750" eaLnBrk="1" hangingPunct="1">
              <a:lnSpc>
                <a:spcPct val="100000"/>
              </a:lnSpc>
              <a:spcBef>
                <a:spcPts val="0"/>
              </a:spcBef>
              <a:spcAft>
                <a:spcPts val="0"/>
              </a:spcAft>
              <a:buFont typeface="Arial" panose="020B0604020202020204" pitchFamily="34" charset="0"/>
              <a:buChar char="•"/>
              <a:defRPr sz="1400">
                <a:solidFill>
                  <a:schemeClr val="tx2"/>
                </a:solidFill>
              </a:defRPr>
            </a:lvl2pPr>
            <a:lvl3pPr marL="648000" indent="-324000" eaLnBrk="1" hangingPunct="1">
              <a:lnSpc>
                <a:spcPct val="100000"/>
              </a:lnSpc>
              <a:spcBef>
                <a:spcPts val="500"/>
              </a:spcBef>
              <a:spcAft>
                <a:spcPts val="300"/>
              </a:spcAft>
              <a:buSzPct val="100000"/>
              <a:buFont typeface="Arial"/>
              <a:buChar char="•"/>
              <a:defRPr sz="1700">
                <a:solidFill>
                  <a:schemeClr val="tx2"/>
                </a:solidFill>
              </a:defRPr>
            </a:lvl3pPr>
            <a:lvl4pPr marL="972000" indent="-324000" eaLnBrk="1" hangingPunct="1">
              <a:lnSpc>
                <a:spcPct val="100000"/>
              </a:lnSpc>
              <a:spcBef>
                <a:spcPts val="500"/>
              </a:spcBef>
              <a:spcAft>
                <a:spcPts val="300"/>
              </a:spcAft>
              <a:buSzPct val="100000"/>
              <a:buFont typeface="Arial"/>
              <a:buChar char="•"/>
              <a:defRPr sz="1600">
                <a:solidFill>
                  <a:schemeClr val="tx2"/>
                </a:solidFill>
              </a:defRPr>
            </a:lvl4pPr>
            <a:lvl5pPr marL="2057400" indent="-228600" eaLnBrk="1" hangingPunct="1">
              <a:lnSpc>
                <a:spcPct val="90000"/>
              </a:lnSpc>
              <a:spcBef>
                <a:spcPts val="500"/>
              </a:spcBef>
              <a:buSzPct val="100000"/>
              <a:buFont typeface="Arial"/>
              <a:buChar char="•"/>
              <a:defRPr sz="1600">
                <a:solidFill>
                  <a:schemeClr val="tx2">
                    <a:lumMod val="50000"/>
                  </a:schemeClr>
                </a:solidFill>
              </a:defRPr>
            </a:lvl5pPr>
            <a:lvl6pPr marL="2514600" indent="-228600" eaLnBrk="1" hangingPunct="1">
              <a:lnSpc>
                <a:spcPct val="90000"/>
              </a:lnSpc>
              <a:spcBef>
                <a:spcPts val="500"/>
              </a:spcBef>
              <a:buFont typeface="Arial"/>
              <a:buChar char="•"/>
            </a:lvl6pPr>
            <a:lvl7pPr marL="2971800" indent="-228600" eaLnBrk="1" hangingPunct="1">
              <a:lnSpc>
                <a:spcPct val="90000"/>
              </a:lnSpc>
              <a:spcBef>
                <a:spcPts val="500"/>
              </a:spcBef>
              <a:buFont typeface="Arial"/>
              <a:buChar char="•"/>
            </a:lvl7pPr>
            <a:lvl8pPr marL="3429000" indent="-228600" eaLnBrk="1" hangingPunct="1">
              <a:lnSpc>
                <a:spcPct val="90000"/>
              </a:lnSpc>
              <a:spcBef>
                <a:spcPts val="500"/>
              </a:spcBef>
              <a:buFont typeface="Arial"/>
              <a:buChar char="•"/>
            </a:lvl8pPr>
            <a:lvl9pPr marL="3886200" indent="-228600" eaLnBrk="1" hangingPunct="1">
              <a:lnSpc>
                <a:spcPct val="90000"/>
              </a:lnSpc>
              <a:spcBef>
                <a:spcPts val="500"/>
              </a:spcBef>
              <a:buFont typeface="Arial"/>
              <a:buChar char="•"/>
            </a:lvl9pPr>
          </a:lstStyle>
          <a:p>
            <a:pPr algn="ctr">
              <a:lnSpc>
                <a:spcPct val="150000"/>
              </a:lnSpc>
            </a:pPr>
            <a:r>
              <a:rPr lang="en-GB" b="1" dirty="0">
                <a:solidFill>
                  <a:schemeClr val="tx1"/>
                </a:solidFill>
              </a:rPr>
              <a:t>PHASE 1</a:t>
            </a:r>
          </a:p>
          <a:p>
            <a:pPr algn="ctr">
              <a:lnSpc>
                <a:spcPct val="150000"/>
              </a:lnSpc>
            </a:pPr>
            <a:endParaRPr lang="en-US" b="1" dirty="0">
              <a:solidFill>
                <a:schemeClr val="tx1"/>
              </a:solidFill>
            </a:endParaRPr>
          </a:p>
        </p:txBody>
      </p:sp>
    </p:spTree>
    <p:extLst>
      <p:ext uri="{BB962C8B-B14F-4D97-AF65-F5344CB8AC3E}">
        <p14:creationId xmlns:p14="http://schemas.microsoft.com/office/powerpoint/2010/main" val="33958140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Location and scope – B777 (</a:t>
            </a:r>
            <a:r>
              <a:rPr lang="fr-CH" sz="3600" dirty="0" err="1"/>
              <a:t>Prévessin</a:t>
            </a:r>
            <a:r>
              <a:rPr lang="fr-CH" sz="3600" dirty="0"/>
              <a:t> Site)</a:t>
            </a:r>
          </a:p>
        </p:txBody>
      </p:sp>
      <p:grpSp>
        <p:nvGrpSpPr>
          <p:cNvPr id="3" name="Group 2">
            <a:extLst>
              <a:ext uri="{FF2B5EF4-FFF2-40B4-BE49-F238E27FC236}">
                <a16:creationId xmlns:a16="http://schemas.microsoft.com/office/drawing/2014/main" id="{C316E7F5-5A31-B916-0D79-A880ED395B36}"/>
              </a:ext>
            </a:extLst>
          </p:cNvPr>
          <p:cNvGrpSpPr/>
          <p:nvPr/>
        </p:nvGrpSpPr>
        <p:grpSpPr>
          <a:xfrm>
            <a:off x="1239720" y="1052736"/>
            <a:ext cx="9824832" cy="5112568"/>
            <a:chOff x="422369" y="1052736"/>
            <a:chExt cx="9202023" cy="4788476"/>
          </a:xfrm>
        </p:grpSpPr>
        <p:pic>
          <p:nvPicPr>
            <p:cNvPr id="5" name="Picture 4">
              <a:extLst>
                <a:ext uri="{FF2B5EF4-FFF2-40B4-BE49-F238E27FC236}">
                  <a16:creationId xmlns:a16="http://schemas.microsoft.com/office/drawing/2014/main" id="{6938D6A9-4E95-BA6C-82BF-1C5F9DB9BAC4}"/>
                </a:ext>
              </a:extLst>
            </p:cNvPr>
            <p:cNvPicPr>
              <a:picLocks noChangeAspect="1"/>
            </p:cNvPicPr>
            <p:nvPr/>
          </p:nvPicPr>
          <p:blipFill>
            <a:blip r:embed="rId2">
              <a:alphaModFix amt="85000"/>
              <a:extLst>
                <a:ext uri="{BEBA8EAE-BF5A-486C-A8C5-ECC9F3942E4B}">
                  <a14:imgProps xmlns:a14="http://schemas.microsoft.com/office/drawing/2010/main">
                    <a14:imgLayer r:embed="rId3">
                      <a14:imgEffect>
                        <a14:brightnessContrast bright="20000"/>
                      </a14:imgEffect>
                    </a14:imgLayer>
                  </a14:imgProps>
                </a:ext>
              </a:extLst>
            </a:blip>
            <a:stretch>
              <a:fillRect/>
            </a:stretch>
          </p:blipFill>
          <p:spPr>
            <a:xfrm>
              <a:off x="422369" y="1484784"/>
              <a:ext cx="9202023" cy="4134625"/>
            </a:xfrm>
            <a:prstGeom prst="rect">
              <a:avLst/>
            </a:prstGeom>
          </p:spPr>
        </p:pic>
        <p:sp>
          <p:nvSpPr>
            <p:cNvPr id="6" name="Freeform: Shape 5">
              <a:extLst>
                <a:ext uri="{FF2B5EF4-FFF2-40B4-BE49-F238E27FC236}">
                  <a16:creationId xmlns:a16="http://schemas.microsoft.com/office/drawing/2014/main" id="{95F9A7A1-204A-3C87-A88F-7A357D7CC7AE}"/>
                </a:ext>
              </a:extLst>
            </p:cNvPr>
            <p:cNvSpPr/>
            <p:nvPr/>
          </p:nvSpPr>
          <p:spPr>
            <a:xfrm>
              <a:off x="4774131" y="3320716"/>
              <a:ext cx="1617044" cy="529389"/>
            </a:xfrm>
            <a:custGeom>
              <a:avLst/>
              <a:gdLst>
                <a:gd name="connsiteX0" fmla="*/ 721894 w 1617044"/>
                <a:gd name="connsiteY0" fmla="*/ 0 h 529389"/>
                <a:gd name="connsiteX1" fmla="*/ 0 w 1617044"/>
                <a:gd name="connsiteY1" fmla="*/ 327259 h 529389"/>
                <a:gd name="connsiteX2" fmla="*/ 394635 w 1617044"/>
                <a:gd name="connsiteY2" fmla="*/ 529389 h 529389"/>
                <a:gd name="connsiteX3" fmla="*/ 1405288 w 1617044"/>
                <a:gd name="connsiteY3" fmla="*/ 481263 h 529389"/>
                <a:gd name="connsiteX4" fmla="*/ 1617044 w 1617044"/>
                <a:gd name="connsiteY4" fmla="*/ 365760 h 529389"/>
                <a:gd name="connsiteX5" fmla="*/ 721894 w 1617044"/>
                <a:gd name="connsiteY5" fmla="*/ 0 h 529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7044" h="529389">
                  <a:moveTo>
                    <a:pt x="721894" y="0"/>
                  </a:moveTo>
                  <a:lnTo>
                    <a:pt x="0" y="327259"/>
                  </a:lnTo>
                  <a:lnTo>
                    <a:pt x="394635" y="529389"/>
                  </a:lnTo>
                  <a:lnTo>
                    <a:pt x="1405288" y="481263"/>
                  </a:lnTo>
                  <a:lnTo>
                    <a:pt x="1617044" y="365760"/>
                  </a:lnTo>
                  <a:lnTo>
                    <a:pt x="721894" y="0"/>
                  </a:lnTo>
                  <a:close/>
                </a:path>
              </a:pathLst>
            </a:custGeom>
            <a:solidFill>
              <a:srgbClr val="FFFFFF">
                <a:alpha val="36863"/>
              </a:srgbClr>
            </a:solidFill>
            <a:ln w="28575">
              <a:solidFill>
                <a:srgbClr val="2E577C"/>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D7BA6A58-7E70-B6C2-7F34-36BDF2DF5F06}"/>
                </a:ext>
              </a:extLst>
            </p:cNvPr>
            <p:cNvCxnSpPr/>
            <p:nvPr/>
          </p:nvCxnSpPr>
          <p:spPr>
            <a:xfrm flipV="1">
              <a:off x="5582653" y="1124744"/>
              <a:ext cx="0" cy="2460666"/>
            </a:xfrm>
            <a:prstGeom prst="line">
              <a:avLst/>
            </a:prstGeom>
            <a:ln w="19050">
              <a:solidFill>
                <a:srgbClr val="2E577C"/>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B5A3EBA-ED3A-6F16-51DC-A79E099D4FEC}"/>
                </a:ext>
              </a:extLst>
            </p:cNvPr>
            <p:cNvSpPr txBox="1"/>
            <p:nvPr/>
          </p:nvSpPr>
          <p:spPr bwMode="auto">
            <a:xfrm>
              <a:off x="5608053" y="1052736"/>
              <a:ext cx="1296142" cy="461665"/>
            </a:xfrm>
            <a:prstGeom prst="rect">
              <a:avLst/>
            </a:prstGeom>
            <a:noFill/>
          </p:spPr>
          <p:txBody>
            <a:bodyPr wrap="square" rtlCol="0">
              <a:spAutoFit/>
            </a:bodyPr>
            <a:lstStyle/>
            <a:p>
              <a:r>
                <a:rPr lang="fr-CH" sz="1200" b="1" dirty="0">
                  <a:solidFill>
                    <a:srgbClr val="2E577C"/>
                  </a:solidFill>
                  <a:latin typeface="Calibri" panose="020F0502020204030204" pitchFamily="34" charset="0"/>
                  <a:cs typeface="Calibri" panose="020F0502020204030204" pitchFamily="34" charset="0"/>
                </a:rPr>
                <a:t>Future B777 location</a:t>
              </a:r>
              <a:endParaRPr lang="en-US" sz="1200" b="1" dirty="0">
                <a:solidFill>
                  <a:srgbClr val="2E577C"/>
                </a:solidFill>
                <a:latin typeface="Calibri" panose="020F0502020204030204" pitchFamily="34" charset="0"/>
                <a:cs typeface="Calibri" panose="020F0502020204030204" pitchFamily="34" charset="0"/>
              </a:endParaRPr>
            </a:p>
          </p:txBody>
        </p:sp>
        <p:cxnSp>
          <p:nvCxnSpPr>
            <p:cNvPr id="9" name="Straight Connector 8">
              <a:extLst>
                <a:ext uri="{FF2B5EF4-FFF2-40B4-BE49-F238E27FC236}">
                  <a16:creationId xmlns:a16="http://schemas.microsoft.com/office/drawing/2014/main" id="{65ACC2FE-43C0-81BE-9384-CD88D51FFF39}"/>
                </a:ext>
              </a:extLst>
            </p:cNvPr>
            <p:cNvCxnSpPr>
              <a:cxnSpLocks/>
            </p:cNvCxnSpPr>
            <p:nvPr/>
          </p:nvCxnSpPr>
          <p:spPr>
            <a:xfrm flipV="1">
              <a:off x="4992633" y="4509120"/>
              <a:ext cx="0" cy="1222764"/>
            </a:xfrm>
            <a:prstGeom prst="line">
              <a:avLst/>
            </a:prstGeom>
            <a:ln w="19050">
              <a:solidFill>
                <a:srgbClr val="2E577C"/>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CFC9D2F-660B-D2DD-B76F-A1AB72E4BE20}"/>
                </a:ext>
              </a:extLst>
            </p:cNvPr>
            <p:cNvSpPr txBox="1"/>
            <p:nvPr/>
          </p:nvSpPr>
          <p:spPr bwMode="auto">
            <a:xfrm>
              <a:off x="4992633" y="5379547"/>
              <a:ext cx="1022162" cy="461665"/>
            </a:xfrm>
            <a:prstGeom prst="rect">
              <a:avLst/>
            </a:prstGeom>
            <a:noFill/>
          </p:spPr>
          <p:txBody>
            <a:bodyPr wrap="square" rtlCol="0">
              <a:spAutoFit/>
            </a:bodyPr>
            <a:lstStyle/>
            <a:p>
              <a:r>
                <a:rPr lang="fr-CH" sz="1200" b="1" dirty="0">
                  <a:solidFill>
                    <a:srgbClr val="2E577C"/>
                  </a:solidFill>
                  <a:latin typeface="Calibri" panose="020F0502020204030204" pitchFamily="34" charset="0"/>
                  <a:cs typeface="Calibri" panose="020F0502020204030204" pitchFamily="34" charset="0"/>
                </a:rPr>
                <a:t>Main Site Access</a:t>
              </a:r>
              <a:endParaRPr lang="en-US" sz="1200" b="1" dirty="0">
                <a:solidFill>
                  <a:srgbClr val="2E577C"/>
                </a:solidFill>
                <a:latin typeface="Calibri" panose="020F0502020204030204" pitchFamily="34" charset="0"/>
                <a:cs typeface="Calibri" panose="020F0502020204030204" pitchFamily="34" charset="0"/>
              </a:endParaRPr>
            </a:p>
          </p:txBody>
        </p:sp>
        <p:cxnSp>
          <p:nvCxnSpPr>
            <p:cNvPr id="11" name="Straight Connector 10">
              <a:extLst>
                <a:ext uri="{FF2B5EF4-FFF2-40B4-BE49-F238E27FC236}">
                  <a16:creationId xmlns:a16="http://schemas.microsoft.com/office/drawing/2014/main" id="{43478C98-62B7-392C-B5E0-DEBFEF1CB404}"/>
                </a:ext>
              </a:extLst>
            </p:cNvPr>
            <p:cNvCxnSpPr>
              <a:cxnSpLocks/>
            </p:cNvCxnSpPr>
            <p:nvPr/>
          </p:nvCxnSpPr>
          <p:spPr>
            <a:xfrm flipV="1">
              <a:off x="2470200" y="1124744"/>
              <a:ext cx="0" cy="2952328"/>
            </a:xfrm>
            <a:prstGeom prst="line">
              <a:avLst/>
            </a:prstGeom>
            <a:ln w="19050">
              <a:solidFill>
                <a:srgbClr val="2E577C"/>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340400E-F4C0-F4F5-F95C-8145754FBDA2}"/>
                </a:ext>
              </a:extLst>
            </p:cNvPr>
            <p:cNvSpPr txBox="1"/>
            <p:nvPr/>
          </p:nvSpPr>
          <p:spPr bwMode="auto">
            <a:xfrm>
              <a:off x="2495600" y="1052736"/>
              <a:ext cx="1296142" cy="276999"/>
            </a:xfrm>
            <a:prstGeom prst="rect">
              <a:avLst/>
            </a:prstGeom>
            <a:noFill/>
          </p:spPr>
          <p:txBody>
            <a:bodyPr wrap="square" rtlCol="0">
              <a:spAutoFit/>
            </a:bodyPr>
            <a:lstStyle/>
            <a:p>
              <a:r>
                <a:rPr lang="fr-CH" sz="1200" b="1" dirty="0">
                  <a:solidFill>
                    <a:srgbClr val="2E577C"/>
                  </a:solidFill>
                  <a:latin typeface="Calibri" panose="020F0502020204030204" pitchFamily="34" charset="0"/>
                  <a:cs typeface="Calibri" panose="020F0502020204030204" pitchFamily="34" charset="0"/>
                </a:rPr>
                <a:t>PCC (B775)</a:t>
              </a:r>
              <a:endParaRPr lang="en-US" sz="1200" b="1" dirty="0">
                <a:solidFill>
                  <a:srgbClr val="2E577C"/>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1351859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Location and scope – B140 (Meyrin Site)</a:t>
            </a:r>
          </a:p>
        </p:txBody>
      </p:sp>
      <p:sp>
        <p:nvSpPr>
          <p:cNvPr id="2" name="Content Placeholder 1">
            <a:extLst>
              <a:ext uri="{FF2B5EF4-FFF2-40B4-BE49-F238E27FC236}">
                <a16:creationId xmlns:a16="http://schemas.microsoft.com/office/drawing/2014/main" id="{007D8FDB-D203-E02C-2B85-CF87963AC805}"/>
              </a:ext>
            </a:extLst>
          </p:cNvPr>
          <p:cNvSpPr txBox="1">
            <a:spLocks/>
          </p:cNvSpPr>
          <p:nvPr/>
        </p:nvSpPr>
        <p:spPr>
          <a:xfrm>
            <a:off x="362211" y="2419648"/>
            <a:ext cx="6117673" cy="1225376"/>
          </a:xfrm>
          <a:prstGeom prst="rect">
            <a:avLst/>
          </a:prstGeom>
        </p:spPr>
        <p:txBody>
          <a:bodyPr vert="horz" lIns="0" tIns="0" rIns="0" bIns="0" rtlCol="0">
            <a:noAutofit/>
          </a:bodyPr>
          <a:lstStyle>
            <a:defPPr>
              <a:defRPr lang="en-US"/>
            </a:defPPr>
            <a:lvl1pPr indent="0" eaLnBrk="1" hangingPunct="1">
              <a:lnSpc>
                <a:spcPct val="100000"/>
              </a:lnSpc>
              <a:spcBef>
                <a:spcPts val="0"/>
              </a:spcBef>
              <a:spcAft>
                <a:spcPts val="0"/>
              </a:spcAft>
              <a:buFont typeface="Arial"/>
              <a:buNone/>
              <a:defRPr sz="1600" b="0">
                <a:solidFill>
                  <a:schemeClr val="tx2"/>
                </a:solidFill>
              </a:defRPr>
            </a:lvl1pPr>
            <a:lvl2pPr marL="609750" lvl="1" indent="-285750" eaLnBrk="1" hangingPunct="1">
              <a:lnSpc>
                <a:spcPct val="100000"/>
              </a:lnSpc>
              <a:spcBef>
                <a:spcPts val="0"/>
              </a:spcBef>
              <a:spcAft>
                <a:spcPts val="0"/>
              </a:spcAft>
              <a:buFont typeface="Arial" panose="020B0604020202020204" pitchFamily="34" charset="0"/>
              <a:buChar char="•"/>
              <a:defRPr sz="1400">
                <a:solidFill>
                  <a:schemeClr val="tx2"/>
                </a:solidFill>
              </a:defRPr>
            </a:lvl2pPr>
            <a:lvl3pPr marL="648000" indent="-324000" eaLnBrk="1" hangingPunct="1">
              <a:lnSpc>
                <a:spcPct val="100000"/>
              </a:lnSpc>
              <a:spcBef>
                <a:spcPts val="500"/>
              </a:spcBef>
              <a:spcAft>
                <a:spcPts val="300"/>
              </a:spcAft>
              <a:buSzPct val="100000"/>
              <a:buFont typeface="Arial"/>
              <a:buChar char="•"/>
              <a:defRPr sz="1700">
                <a:solidFill>
                  <a:schemeClr val="tx2"/>
                </a:solidFill>
              </a:defRPr>
            </a:lvl3pPr>
            <a:lvl4pPr marL="972000" indent="-324000" eaLnBrk="1" hangingPunct="1">
              <a:lnSpc>
                <a:spcPct val="100000"/>
              </a:lnSpc>
              <a:spcBef>
                <a:spcPts val="500"/>
              </a:spcBef>
              <a:spcAft>
                <a:spcPts val="300"/>
              </a:spcAft>
              <a:buSzPct val="100000"/>
              <a:buFont typeface="Arial"/>
              <a:buChar char="•"/>
              <a:defRPr sz="1600">
                <a:solidFill>
                  <a:schemeClr val="tx2"/>
                </a:solidFill>
              </a:defRPr>
            </a:lvl4pPr>
            <a:lvl5pPr marL="2057400" indent="-228600" eaLnBrk="1" hangingPunct="1">
              <a:lnSpc>
                <a:spcPct val="90000"/>
              </a:lnSpc>
              <a:spcBef>
                <a:spcPts val="500"/>
              </a:spcBef>
              <a:buSzPct val="100000"/>
              <a:buFont typeface="Arial"/>
              <a:buChar char="•"/>
              <a:defRPr sz="1600">
                <a:solidFill>
                  <a:schemeClr val="tx2">
                    <a:lumMod val="50000"/>
                  </a:schemeClr>
                </a:solidFill>
              </a:defRPr>
            </a:lvl5pPr>
            <a:lvl6pPr marL="2514600" indent="-228600" eaLnBrk="1" hangingPunct="1">
              <a:lnSpc>
                <a:spcPct val="90000"/>
              </a:lnSpc>
              <a:spcBef>
                <a:spcPts val="500"/>
              </a:spcBef>
              <a:buFont typeface="Arial"/>
              <a:buChar char="•"/>
            </a:lvl6pPr>
            <a:lvl7pPr marL="2971800" indent="-228600" eaLnBrk="1" hangingPunct="1">
              <a:lnSpc>
                <a:spcPct val="90000"/>
              </a:lnSpc>
              <a:spcBef>
                <a:spcPts val="500"/>
              </a:spcBef>
              <a:buFont typeface="Arial"/>
              <a:buChar char="•"/>
            </a:lvl7pPr>
            <a:lvl8pPr marL="3429000" indent="-228600" eaLnBrk="1" hangingPunct="1">
              <a:lnSpc>
                <a:spcPct val="90000"/>
              </a:lnSpc>
              <a:spcBef>
                <a:spcPts val="500"/>
              </a:spcBef>
              <a:buFont typeface="Arial"/>
              <a:buChar char="•"/>
            </a:lvl8pPr>
            <a:lvl9pPr marL="3886200" indent="-228600" eaLnBrk="1" hangingPunct="1">
              <a:lnSpc>
                <a:spcPct val="90000"/>
              </a:lnSpc>
              <a:spcBef>
                <a:spcPts val="500"/>
              </a:spcBef>
              <a:buFont typeface="Arial"/>
              <a:buChar char="•"/>
            </a:lvl9pPr>
          </a:lstStyle>
          <a:p>
            <a:pPr algn="r"/>
            <a:r>
              <a:rPr lang="en-GB" b="1" dirty="0"/>
              <a:t>ATS Sector</a:t>
            </a:r>
          </a:p>
          <a:p>
            <a:pPr algn="r"/>
            <a:r>
              <a:rPr lang="en-GB" dirty="0"/>
              <a:t>Answer to ATS Sector need of new spaces (TE and BE departments)</a:t>
            </a:r>
          </a:p>
          <a:p>
            <a:pPr algn="r"/>
            <a:r>
              <a:rPr lang="en-GB" dirty="0"/>
              <a:t>Reflect the importance of the </a:t>
            </a:r>
            <a:r>
              <a:rPr lang="en-GB" dirty="0" err="1"/>
              <a:t>Prevessin</a:t>
            </a:r>
            <a:r>
              <a:rPr lang="en-GB" dirty="0"/>
              <a:t> Site, connecting inside &amp; outside and creating a social &amp; service hub for the site</a:t>
            </a:r>
          </a:p>
        </p:txBody>
      </p:sp>
      <p:sp>
        <p:nvSpPr>
          <p:cNvPr id="3" name="Content Placeholder 1">
            <a:extLst>
              <a:ext uri="{FF2B5EF4-FFF2-40B4-BE49-F238E27FC236}">
                <a16:creationId xmlns:a16="http://schemas.microsoft.com/office/drawing/2014/main" id="{3FCB5D56-835D-98E4-03A1-F1752733CD53}"/>
              </a:ext>
            </a:extLst>
          </p:cNvPr>
          <p:cNvSpPr txBox="1">
            <a:spLocks/>
          </p:cNvSpPr>
          <p:nvPr/>
        </p:nvSpPr>
        <p:spPr>
          <a:xfrm>
            <a:off x="7368664" y="2204864"/>
            <a:ext cx="3695888" cy="1728192"/>
          </a:xfrm>
          <a:prstGeom prst="rect">
            <a:avLst/>
          </a:prstGeom>
        </p:spPr>
        <p:txBody>
          <a:bodyPr vert="horz" lIns="0" tIns="0" rIns="0" bIns="0" rtlCol="0">
            <a:noAutofit/>
          </a:bodyPr>
          <a:lstStyle>
            <a:defPPr>
              <a:defRPr lang="en-US"/>
            </a:defPPr>
            <a:lvl1pPr indent="0" eaLnBrk="1" hangingPunct="1">
              <a:lnSpc>
                <a:spcPct val="200000"/>
              </a:lnSpc>
              <a:spcBef>
                <a:spcPts val="0"/>
              </a:spcBef>
              <a:spcAft>
                <a:spcPts val="0"/>
              </a:spcAft>
              <a:buFont typeface="Arial"/>
              <a:buNone/>
              <a:defRPr sz="1600" b="0">
                <a:solidFill>
                  <a:schemeClr val="tx2"/>
                </a:solidFill>
              </a:defRPr>
            </a:lvl1pPr>
            <a:lvl2pPr marL="609750" lvl="1" indent="-285750" eaLnBrk="1" hangingPunct="1">
              <a:lnSpc>
                <a:spcPct val="100000"/>
              </a:lnSpc>
              <a:spcBef>
                <a:spcPts val="0"/>
              </a:spcBef>
              <a:spcAft>
                <a:spcPts val="0"/>
              </a:spcAft>
              <a:buFont typeface="Arial" panose="020B0604020202020204" pitchFamily="34" charset="0"/>
              <a:buChar char="•"/>
              <a:defRPr sz="1400">
                <a:solidFill>
                  <a:schemeClr val="tx2"/>
                </a:solidFill>
              </a:defRPr>
            </a:lvl2pPr>
            <a:lvl3pPr marL="648000" indent="-324000" eaLnBrk="1" hangingPunct="1">
              <a:lnSpc>
                <a:spcPct val="100000"/>
              </a:lnSpc>
              <a:spcBef>
                <a:spcPts val="500"/>
              </a:spcBef>
              <a:spcAft>
                <a:spcPts val="300"/>
              </a:spcAft>
              <a:buSzPct val="100000"/>
              <a:buFont typeface="Arial"/>
              <a:buChar char="•"/>
              <a:defRPr sz="1700">
                <a:solidFill>
                  <a:schemeClr val="tx2"/>
                </a:solidFill>
              </a:defRPr>
            </a:lvl3pPr>
            <a:lvl4pPr marL="972000" indent="-324000" eaLnBrk="1" hangingPunct="1">
              <a:lnSpc>
                <a:spcPct val="100000"/>
              </a:lnSpc>
              <a:spcBef>
                <a:spcPts val="500"/>
              </a:spcBef>
              <a:spcAft>
                <a:spcPts val="300"/>
              </a:spcAft>
              <a:buSzPct val="100000"/>
              <a:buFont typeface="Arial"/>
              <a:buChar char="•"/>
              <a:defRPr sz="1600">
                <a:solidFill>
                  <a:schemeClr val="tx2"/>
                </a:solidFill>
              </a:defRPr>
            </a:lvl4pPr>
            <a:lvl5pPr marL="2057400" indent="-228600" eaLnBrk="1" hangingPunct="1">
              <a:lnSpc>
                <a:spcPct val="90000"/>
              </a:lnSpc>
              <a:spcBef>
                <a:spcPts val="500"/>
              </a:spcBef>
              <a:buSzPct val="100000"/>
              <a:buFont typeface="Arial"/>
              <a:buChar char="•"/>
              <a:defRPr sz="1600">
                <a:solidFill>
                  <a:schemeClr val="tx2">
                    <a:lumMod val="50000"/>
                  </a:schemeClr>
                </a:solidFill>
              </a:defRPr>
            </a:lvl5pPr>
            <a:lvl6pPr marL="2514600" indent="-228600" eaLnBrk="1" hangingPunct="1">
              <a:lnSpc>
                <a:spcPct val="90000"/>
              </a:lnSpc>
              <a:spcBef>
                <a:spcPts val="500"/>
              </a:spcBef>
              <a:buFont typeface="Arial"/>
              <a:buChar char="•"/>
            </a:lvl6pPr>
            <a:lvl7pPr marL="2971800" indent="-228600" eaLnBrk="1" hangingPunct="1">
              <a:lnSpc>
                <a:spcPct val="90000"/>
              </a:lnSpc>
              <a:spcBef>
                <a:spcPts val="500"/>
              </a:spcBef>
              <a:buFont typeface="Arial"/>
              <a:buChar char="•"/>
            </a:lvl7pPr>
            <a:lvl8pPr marL="3429000" indent="-228600" eaLnBrk="1" hangingPunct="1">
              <a:lnSpc>
                <a:spcPct val="90000"/>
              </a:lnSpc>
              <a:spcBef>
                <a:spcPts val="500"/>
              </a:spcBef>
              <a:buFont typeface="Arial"/>
              <a:buChar char="•"/>
            </a:lvl8pPr>
            <a:lvl9pPr marL="3886200" indent="-228600" eaLnBrk="1" hangingPunct="1">
              <a:lnSpc>
                <a:spcPct val="90000"/>
              </a:lnSpc>
              <a:spcBef>
                <a:spcPts val="500"/>
              </a:spcBef>
              <a:buFont typeface="Arial"/>
              <a:buChar char="•"/>
            </a:lvl9pPr>
          </a:lstStyle>
          <a:p>
            <a:pPr marL="285750" indent="-285750">
              <a:lnSpc>
                <a:spcPct val="150000"/>
              </a:lnSpc>
              <a:buFont typeface="Arial" panose="020B0604020202020204" pitchFamily="34" charset="0"/>
              <a:buChar char="•"/>
            </a:pPr>
            <a:r>
              <a:rPr lang="en-GB" sz="1400" dirty="0">
                <a:solidFill>
                  <a:schemeClr val="tx1"/>
                </a:solidFill>
              </a:rPr>
              <a:t>Offices for ~528 people </a:t>
            </a:r>
          </a:p>
          <a:p>
            <a:pPr marL="285750" indent="-285750">
              <a:lnSpc>
                <a:spcPct val="150000"/>
              </a:lnSpc>
              <a:buFont typeface="Arial" panose="020B0604020202020204" pitchFamily="34" charset="0"/>
              <a:buChar char="•"/>
            </a:pPr>
            <a:r>
              <a:rPr lang="en-GB" sz="1400" dirty="0">
                <a:solidFill>
                  <a:schemeClr val="tx1"/>
                </a:solidFill>
              </a:rPr>
              <a:t>Meeting rooms for ~300 people </a:t>
            </a:r>
          </a:p>
          <a:p>
            <a:pPr marL="285750" indent="-285750">
              <a:lnSpc>
                <a:spcPct val="150000"/>
              </a:lnSpc>
              <a:buFont typeface="Arial" panose="020B0604020202020204" pitchFamily="34" charset="0"/>
              <a:buChar char="•"/>
            </a:pPr>
            <a:r>
              <a:rPr lang="en-GB" sz="1400" dirty="0">
                <a:solidFill>
                  <a:schemeClr val="tx1"/>
                </a:solidFill>
              </a:rPr>
              <a:t>New Restaurant 3 (500 daily servings)</a:t>
            </a:r>
          </a:p>
          <a:p>
            <a:pPr marL="285750" indent="-285750">
              <a:lnSpc>
                <a:spcPct val="150000"/>
              </a:lnSpc>
              <a:buFont typeface="Arial" panose="020B0604020202020204" pitchFamily="34" charset="0"/>
              <a:buChar char="•"/>
            </a:pPr>
            <a:r>
              <a:rPr lang="en-GB" sz="1400" dirty="0">
                <a:solidFill>
                  <a:schemeClr val="tx1"/>
                </a:solidFill>
              </a:rPr>
              <a:t>Laboratories for 3 different activities</a:t>
            </a:r>
          </a:p>
          <a:p>
            <a:pPr>
              <a:lnSpc>
                <a:spcPct val="150000"/>
              </a:lnSpc>
            </a:pPr>
            <a:r>
              <a:rPr lang="en-GB" sz="1400" dirty="0">
                <a:solidFill>
                  <a:schemeClr val="tx1"/>
                </a:solidFill>
              </a:rPr>
              <a:t>approximately PA 6,886 m2</a:t>
            </a:r>
          </a:p>
        </p:txBody>
      </p:sp>
      <p:sp>
        <p:nvSpPr>
          <p:cNvPr id="5" name="Content Placeholder 1">
            <a:extLst>
              <a:ext uri="{FF2B5EF4-FFF2-40B4-BE49-F238E27FC236}">
                <a16:creationId xmlns:a16="http://schemas.microsoft.com/office/drawing/2014/main" id="{D4B8A623-52DB-7DC2-8425-FAD529C7A5CE}"/>
              </a:ext>
            </a:extLst>
          </p:cNvPr>
          <p:cNvSpPr txBox="1">
            <a:spLocks/>
          </p:cNvSpPr>
          <p:nvPr/>
        </p:nvSpPr>
        <p:spPr>
          <a:xfrm rot="16200000">
            <a:off x="5930475" y="2862302"/>
            <a:ext cx="2008563" cy="405655"/>
          </a:xfrm>
          <a:prstGeom prst="rect">
            <a:avLst/>
          </a:prstGeom>
          <a:solidFill>
            <a:schemeClr val="bg1">
              <a:lumMod val="95000"/>
            </a:schemeClr>
          </a:solidFill>
        </p:spPr>
        <p:txBody>
          <a:bodyPr vert="horz" lIns="0" tIns="0" rIns="0" bIns="0" rtlCol="0">
            <a:noAutofit/>
          </a:bodyPr>
          <a:lstStyle>
            <a:defPPr>
              <a:defRPr lang="en-US"/>
            </a:defPPr>
            <a:lvl1pPr indent="0" eaLnBrk="1" hangingPunct="1">
              <a:lnSpc>
                <a:spcPct val="200000"/>
              </a:lnSpc>
              <a:spcBef>
                <a:spcPts val="0"/>
              </a:spcBef>
              <a:spcAft>
                <a:spcPts val="0"/>
              </a:spcAft>
              <a:buFont typeface="Arial"/>
              <a:buNone/>
              <a:defRPr sz="1600" b="0">
                <a:solidFill>
                  <a:schemeClr val="tx2"/>
                </a:solidFill>
              </a:defRPr>
            </a:lvl1pPr>
            <a:lvl2pPr marL="609750" lvl="1" indent="-285750" eaLnBrk="1" hangingPunct="1">
              <a:lnSpc>
                <a:spcPct val="100000"/>
              </a:lnSpc>
              <a:spcBef>
                <a:spcPts val="0"/>
              </a:spcBef>
              <a:spcAft>
                <a:spcPts val="0"/>
              </a:spcAft>
              <a:buFont typeface="Arial" panose="020B0604020202020204" pitchFamily="34" charset="0"/>
              <a:buChar char="•"/>
              <a:defRPr sz="1400">
                <a:solidFill>
                  <a:schemeClr val="tx2"/>
                </a:solidFill>
              </a:defRPr>
            </a:lvl2pPr>
            <a:lvl3pPr marL="648000" indent="-324000" eaLnBrk="1" hangingPunct="1">
              <a:lnSpc>
                <a:spcPct val="100000"/>
              </a:lnSpc>
              <a:spcBef>
                <a:spcPts val="500"/>
              </a:spcBef>
              <a:spcAft>
                <a:spcPts val="300"/>
              </a:spcAft>
              <a:buSzPct val="100000"/>
              <a:buFont typeface="Arial"/>
              <a:buChar char="•"/>
              <a:defRPr sz="1700">
                <a:solidFill>
                  <a:schemeClr val="tx2"/>
                </a:solidFill>
              </a:defRPr>
            </a:lvl3pPr>
            <a:lvl4pPr marL="972000" indent="-324000" eaLnBrk="1" hangingPunct="1">
              <a:lnSpc>
                <a:spcPct val="100000"/>
              </a:lnSpc>
              <a:spcBef>
                <a:spcPts val="500"/>
              </a:spcBef>
              <a:spcAft>
                <a:spcPts val="300"/>
              </a:spcAft>
              <a:buSzPct val="100000"/>
              <a:buFont typeface="Arial"/>
              <a:buChar char="•"/>
              <a:defRPr sz="1600">
                <a:solidFill>
                  <a:schemeClr val="tx2"/>
                </a:solidFill>
              </a:defRPr>
            </a:lvl4pPr>
            <a:lvl5pPr marL="2057400" indent="-228600" eaLnBrk="1" hangingPunct="1">
              <a:lnSpc>
                <a:spcPct val="90000"/>
              </a:lnSpc>
              <a:spcBef>
                <a:spcPts val="500"/>
              </a:spcBef>
              <a:buSzPct val="100000"/>
              <a:buFont typeface="Arial"/>
              <a:buChar char="•"/>
              <a:defRPr sz="1600">
                <a:solidFill>
                  <a:schemeClr val="tx2">
                    <a:lumMod val="50000"/>
                  </a:schemeClr>
                </a:solidFill>
              </a:defRPr>
            </a:lvl5pPr>
            <a:lvl6pPr marL="2514600" indent="-228600" eaLnBrk="1" hangingPunct="1">
              <a:lnSpc>
                <a:spcPct val="90000"/>
              </a:lnSpc>
              <a:spcBef>
                <a:spcPts val="500"/>
              </a:spcBef>
              <a:buFont typeface="Arial"/>
              <a:buChar char="•"/>
            </a:lvl6pPr>
            <a:lvl7pPr marL="2971800" indent="-228600" eaLnBrk="1" hangingPunct="1">
              <a:lnSpc>
                <a:spcPct val="90000"/>
              </a:lnSpc>
              <a:spcBef>
                <a:spcPts val="500"/>
              </a:spcBef>
              <a:buFont typeface="Arial"/>
              <a:buChar char="•"/>
            </a:lvl7pPr>
            <a:lvl8pPr marL="3429000" indent="-228600" eaLnBrk="1" hangingPunct="1">
              <a:lnSpc>
                <a:spcPct val="90000"/>
              </a:lnSpc>
              <a:spcBef>
                <a:spcPts val="500"/>
              </a:spcBef>
              <a:buFont typeface="Arial"/>
              <a:buChar char="•"/>
            </a:lvl8pPr>
            <a:lvl9pPr marL="3886200" indent="-228600" eaLnBrk="1" hangingPunct="1">
              <a:lnSpc>
                <a:spcPct val="90000"/>
              </a:lnSpc>
              <a:spcBef>
                <a:spcPts val="500"/>
              </a:spcBef>
              <a:buFont typeface="Arial"/>
              <a:buChar char="•"/>
            </a:lvl9pPr>
          </a:lstStyle>
          <a:p>
            <a:pPr algn="ctr">
              <a:lnSpc>
                <a:spcPct val="150000"/>
              </a:lnSpc>
            </a:pPr>
            <a:endParaRPr lang="en-US" b="1" dirty="0">
              <a:solidFill>
                <a:schemeClr val="tx1"/>
              </a:solidFill>
            </a:endParaRPr>
          </a:p>
        </p:txBody>
      </p:sp>
    </p:spTree>
    <p:extLst>
      <p:ext uri="{BB962C8B-B14F-4D97-AF65-F5344CB8AC3E}">
        <p14:creationId xmlns:p14="http://schemas.microsoft.com/office/powerpoint/2010/main" val="677071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fr-CH" sz="3600" b="0" dirty="0" err="1"/>
              <a:t>Procurement</a:t>
            </a:r>
            <a:r>
              <a:rPr lang="fr-CH" sz="3600" b="0" dirty="0"/>
              <a:t> &amp; </a:t>
            </a:r>
            <a:r>
              <a:rPr lang="fr-CH" sz="3600" b="0" dirty="0" err="1"/>
              <a:t>contract</a:t>
            </a:r>
            <a:r>
              <a:rPr lang="fr-CH" sz="3600" b="0" dirty="0"/>
              <a:t> </a:t>
            </a:r>
            <a:r>
              <a:rPr lang="fr-CH" sz="3600" b="0" dirty="0" err="1"/>
              <a:t>strategy</a:t>
            </a:r>
            <a:endParaRPr lang="fr-CH" sz="3600" b="0" dirty="0"/>
          </a:p>
        </p:txBody>
      </p:sp>
      <p:sp>
        <p:nvSpPr>
          <p:cNvPr id="3" name="Content Placeholder 1">
            <a:extLst>
              <a:ext uri="{FF2B5EF4-FFF2-40B4-BE49-F238E27FC236}">
                <a16:creationId xmlns:a16="http://schemas.microsoft.com/office/drawing/2014/main" id="{DF563857-613F-FBCD-E2B1-1CDA10A0FF6C}"/>
              </a:ext>
            </a:extLst>
          </p:cNvPr>
          <p:cNvSpPr txBox="1">
            <a:spLocks/>
          </p:cNvSpPr>
          <p:nvPr/>
        </p:nvSpPr>
        <p:spPr>
          <a:xfrm>
            <a:off x="592335" y="1079487"/>
            <a:ext cx="7776864" cy="2065228"/>
          </a:xfrm>
          <a:prstGeom prst="rect">
            <a:avLst/>
          </a:prstGeom>
        </p:spPr>
        <p:txBody>
          <a:bodyPr vert="horz" lIns="0" tIns="0" rIns="0" bIns="0" rtlCol="0">
            <a:noAutofit/>
          </a:bodyPr>
          <a:lstStyle>
            <a:defPPr>
              <a:defRPr lang="en-US"/>
            </a:defPPr>
            <a:lvl1pPr indent="0">
              <a:lnSpc>
                <a:spcPct val="90000"/>
              </a:lnSpc>
              <a:spcBef>
                <a:spcPts val="1800"/>
              </a:spcBef>
              <a:spcAft>
                <a:spcPts val="400"/>
              </a:spcAft>
              <a:buFont typeface="Arial"/>
              <a:buNone/>
              <a:defRPr sz="1600" b="1">
                <a:solidFill>
                  <a:schemeClr val="tx2"/>
                </a:solidFill>
              </a:defRPr>
            </a:lvl1pPr>
            <a:lvl2pPr marL="324000" indent="-324000">
              <a:lnSpc>
                <a:spcPct val="100000"/>
              </a:lnSpc>
              <a:spcBef>
                <a:spcPts val="500"/>
              </a:spcBef>
              <a:spcAft>
                <a:spcPts val="300"/>
              </a:spcAft>
              <a:buFont typeface="Arial"/>
              <a:buChar char="•"/>
              <a:defRPr>
                <a:solidFill>
                  <a:schemeClr val="tx2"/>
                </a:solidFill>
              </a:defRPr>
            </a:lvl2pPr>
            <a:lvl3pPr marL="648000" indent="-324000">
              <a:lnSpc>
                <a:spcPct val="100000"/>
              </a:lnSpc>
              <a:spcBef>
                <a:spcPts val="500"/>
              </a:spcBef>
              <a:spcAft>
                <a:spcPts val="300"/>
              </a:spcAft>
              <a:buSzPct val="100000"/>
              <a:buFont typeface="Arial"/>
              <a:buChar char="•"/>
              <a:defRPr sz="1700">
                <a:solidFill>
                  <a:schemeClr val="tx2"/>
                </a:solidFill>
              </a:defRPr>
            </a:lvl3pPr>
            <a:lvl4pPr marL="972000" indent="-324000">
              <a:lnSpc>
                <a:spcPct val="100000"/>
              </a:lnSpc>
              <a:spcBef>
                <a:spcPts val="500"/>
              </a:spcBef>
              <a:spcAft>
                <a:spcPts val="300"/>
              </a:spcAft>
              <a:buSzPct val="100000"/>
              <a:buFont typeface="Arial"/>
              <a:buChar char="•"/>
              <a:defRPr sz="1600">
                <a:solidFill>
                  <a:schemeClr val="tx2"/>
                </a:solidFill>
              </a:defRPr>
            </a:lvl4pPr>
            <a:lvl5pPr marL="2057400" indent="-228600">
              <a:lnSpc>
                <a:spcPct val="90000"/>
              </a:lnSpc>
              <a:spcBef>
                <a:spcPts val="500"/>
              </a:spcBef>
              <a:buSzPct val="100000"/>
              <a:buFont typeface="Arial"/>
              <a:buChar char="•"/>
              <a:defRPr sz="1600">
                <a:solidFill>
                  <a:schemeClr val="tx2">
                    <a:lumMod val="50000"/>
                  </a:schemeClr>
                </a:solidFill>
              </a:defRPr>
            </a:lvl5pPr>
            <a:lvl6pPr marL="2514600" indent="-228600">
              <a:lnSpc>
                <a:spcPct val="90000"/>
              </a:lnSpc>
              <a:spcBef>
                <a:spcPts val="500"/>
              </a:spcBef>
              <a:buFont typeface="Arial"/>
              <a:buChar char="•"/>
            </a:lvl6pPr>
            <a:lvl7pPr marL="2971800" indent="-228600">
              <a:lnSpc>
                <a:spcPct val="90000"/>
              </a:lnSpc>
              <a:spcBef>
                <a:spcPts val="500"/>
              </a:spcBef>
              <a:buFont typeface="Arial"/>
              <a:buChar char="•"/>
            </a:lvl7pPr>
            <a:lvl8pPr marL="3429000" indent="-228600">
              <a:lnSpc>
                <a:spcPct val="90000"/>
              </a:lnSpc>
              <a:spcBef>
                <a:spcPts val="500"/>
              </a:spcBef>
              <a:buFont typeface="Arial"/>
              <a:buChar char="•"/>
            </a:lvl8pPr>
            <a:lvl9pPr marL="3886200" indent="-228600">
              <a:lnSpc>
                <a:spcPct val="90000"/>
              </a:lnSpc>
              <a:spcBef>
                <a:spcPts val="500"/>
              </a:spcBef>
              <a:buFont typeface="Arial"/>
              <a:buChar char="•"/>
            </a:lvl9pPr>
          </a:lstStyle>
          <a:p>
            <a:r>
              <a:rPr lang="fr-CH" sz="1800" dirty="0"/>
              <a:t>CONSULTANT</a:t>
            </a:r>
          </a:p>
          <a:p>
            <a:pPr marL="285750" indent="-285750">
              <a:buFont typeface="Arial" panose="020B0604020202020204" pitchFamily="34" charset="0"/>
              <a:buChar char="•"/>
            </a:pPr>
            <a:r>
              <a:rPr lang="fr-CH" b="0" dirty="0" err="1"/>
              <a:t>Market</a:t>
            </a:r>
            <a:r>
              <a:rPr lang="fr-CH" b="0" dirty="0"/>
              <a:t> Survey &amp; Invitation to Tender; </a:t>
            </a:r>
            <a:r>
              <a:rPr lang="fr-CH" b="0" dirty="0" err="1"/>
              <a:t>based</a:t>
            </a:r>
            <a:r>
              <a:rPr lang="fr-CH" b="0" dirty="0"/>
              <a:t> on BVFM adjudication;</a:t>
            </a:r>
          </a:p>
          <a:p>
            <a:pPr marL="285750" indent="-285750">
              <a:buFont typeface="Arial" panose="020B0604020202020204" pitchFamily="34" charset="0"/>
              <a:buChar char="•"/>
            </a:pPr>
            <a:r>
              <a:rPr lang="fr-CH" b="0" dirty="0"/>
              <a:t>Agreement </a:t>
            </a:r>
            <a:r>
              <a:rPr lang="fr-CH" b="0" dirty="0" err="1"/>
              <a:t>based</a:t>
            </a:r>
            <a:r>
              <a:rPr lang="fr-CH" b="0" dirty="0"/>
              <a:t> on FIDIC White Book (2017 Ed.), incl. CERN </a:t>
            </a:r>
            <a:r>
              <a:rPr lang="fr-CH" b="0" dirty="0" err="1"/>
              <a:t>amendments</a:t>
            </a:r>
            <a:r>
              <a:rPr lang="fr-CH" b="0" dirty="0"/>
              <a:t>;</a:t>
            </a:r>
          </a:p>
          <a:p>
            <a:pPr marL="285750" indent="-285750">
              <a:buFont typeface="Arial" panose="020B0604020202020204" pitchFamily="34" charset="0"/>
              <a:buChar char="•"/>
            </a:pPr>
            <a:r>
              <a:rPr lang="fr-CH" b="0" dirty="0"/>
              <a:t>Scope: design (up to tender) &amp; construction administration;</a:t>
            </a:r>
          </a:p>
        </p:txBody>
      </p:sp>
      <p:pic>
        <p:nvPicPr>
          <p:cNvPr id="5" name="Picture 4" descr="Diagram&#10;&#10;Description automatically generated">
            <a:extLst>
              <a:ext uri="{FF2B5EF4-FFF2-40B4-BE49-F238E27FC236}">
                <a16:creationId xmlns:a16="http://schemas.microsoft.com/office/drawing/2014/main" id="{34F7C425-F82E-242B-33B8-90942BBB2FA9}"/>
              </a:ext>
            </a:extLst>
          </p:cNvPr>
          <p:cNvPicPr>
            <a:picLocks noChangeAspect="1"/>
          </p:cNvPicPr>
          <p:nvPr/>
        </p:nvPicPr>
        <p:blipFill>
          <a:blip r:embed="rId2"/>
          <a:stretch>
            <a:fillRect/>
          </a:stretch>
        </p:blipFill>
        <p:spPr>
          <a:xfrm>
            <a:off x="9230423" y="476158"/>
            <a:ext cx="2094215" cy="2952842"/>
          </a:xfrm>
          <a:prstGeom prst="rect">
            <a:avLst/>
          </a:prstGeom>
        </p:spPr>
      </p:pic>
      <p:pic>
        <p:nvPicPr>
          <p:cNvPr id="6" name="Picture 5" descr="Diagram&#10;&#10;Description automatically generated">
            <a:extLst>
              <a:ext uri="{FF2B5EF4-FFF2-40B4-BE49-F238E27FC236}">
                <a16:creationId xmlns:a16="http://schemas.microsoft.com/office/drawing/2014/main" id="{527A6738-4800-F1EA-D34B-9FC511771163}"/>
              </a:ext>
            </a:extLst>
          </p:cNvPr>
          <p:cNvPicPr>
            <a:picLocks noChangeAspect="1"/>
          </p:cNvPicPr>
          <p:nvPr/>
        </p:nvPicPr>
        <p:blipFill>
          <a:blip r:embed="rId3"/>
          <a:stretch>
            <a:fillRect/>
          </a:stretch>
        </p:blipFill>
        <p:spPr>
          <a:xfrm>
            <a:off x="9232899" y="3576239"/>
            <a:ext cx="2089275" cy="2952843"/>
          </a:xfrm>
          <a:prstGeom prst="rect">
            <a:avLst/>
          </a:prstGeom>
        </p:spPr>
      </p:pic>
      <p:sp>
        <p:nvSpPr>
          <p:cNvPr id="7" name="TextBox 6">
            <a:extLst>
              <a:ext uri="{FF2B5EF4-FFF2-40B4-BE49-F238E27FC236}">
                <a16:creationId xmlns:a16="http://schemas.microsoft.com/office/drawing/2014/main" id="{492FF087-E0D6-EB85-5786-B5915D595305}"/>
              </a:ext>
            </a:extLst>
          </p:cNvPr>
          <p:cNvSpPr txBox="1"/>
          <p:nvPr/>
        </p:nvSpPr>
        <p:spPr bwMode="auto">
          <a:xfrm>
            <a:off x="479424" y="6190528"/>
            <a:ext cx="4678173" cy="338554"/>
          </a:xfrm>
          <a:prstGeom prst="rect">
            <a:avLst/>
          </a:prstGeom>
          <a:noFill/>
        </p:spPr>
        <p:txBody>
          <a:bodyPr wrap="square" rtlCol="0">
            <a:spAutoFit/>
          </a:bodyPr>
          <a:lstStyle/>
          <a:p>
            <a:r>
              <a:rPr lang="fr-CH" sz="1600" i="1" dirty="0">
                <a:solidFill>
                  <a:schemeClr val="tx2"/>
                </a:solidFill>
              </a:rPr>
              <a:t>For </a:t>
            </a:r>
            <a:r>
              <a:rPr lang="fr-CH" sz="1600" i="1" dirty="0" err="1">
                <a:solidFill>
                  <a:schemeClr val="tx2"/>
                </a:solidFill>
              </a:rPr>
              <a:t>further</a:t>
            </a:r>
            <a:r>
              <a:rPr lang="fr-CH" sz="1600" i="1" dirty="0">
                <a:solidFill>
                  <a:schemeClr val="tx2"/>
                </a:solidFill>
              </a:rPr>
              <a:t> information: https://fidic.org/</a:t>
            </a:r>
            <a:endParaRPr lang="en-GB" sz="1600" i="1" dirty="0">
              <a:solidFill>
                <a:schemeClr val="tx2"/>
              </a:solidFill>
            </a:endParaRPr>
          </a:p>
        </p:txBody>
      </p:sp>
      <p:sp>
        <p:nvSpPr>
          <p:cNvPr id="8" name="Content Placeholder 1">
            <a:extLst>
              <a:ext uri="{FF2B5EF4-FFF2-40B4-BE49-F238E27FC236}">
                <a16:creationId xmlns:a16="http://schemas.microsoft.com/office/drawing/2014/main" id="{AF1E9200-35B6-7A0E-6D5C-D90D417EFAE7}"/>
              </a:ext>
            </a:extLst>
          </p:cNvPr>
          <p:cNvSpPr txBox="1">
            <a:spLocks/>
          </p:cNvSpPr>
          <p:nvPr/>
        </p:nvSpPr>
        <p:spPr bwMode="auto">
          <a:xfrm>
            <a:off x="592335" y="3886668"/>
            <a:ext cx="7776864" cy="2340000"/>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r>
              <a:rPr lang="fr-CH" sz="1800" dirty="0"/>
              <a:t>CONTRACTOR</a:t>
            </a:r>
          </a:p>
          <a:p>
            <a:pPr marL="285750" indent="-285750">
              <a:buFont typeface="Arial" panose="020B0604020202020204" pitchFamily="34" charset="0"/>
              <a:buChar char="•"/>
            </a:pPr>
            <a:r>
              <a:rPr lang="fr-CH" sz="1600" b="0" dirty="0" err="1"/>
              <a:t>Market</a:t>
            </a:r>
            <a:r>
              <a:rPr lang="fr-CH" sz="1600" b="0" dirty="0"/>
              <a:t> Survey &amp; Invitation to Tender; </a:t>
            </a:r>
            <a:r>
              <a:rPr lang="fr-CH" sz="1600" b="0" dirty="0" err="1"/>
              <a:t>based</a:t>
            </a:r>
            <a:r>
              <a:rPr lang="fr-CH" sz="1600" b="0" dirty="0"/>
              <a:t> on </a:t>
            </a:r>
            <a:r>
              <a:rPr lang="fr-CH" sz="1600" b="0" dirty="0" err="1"/>
              <a:t>lowest</a:t>
            </a:r>
            <a:r>
              <a:rPr lang="fr-CH" sz="1600" b="0" dirty="0"/>
              <a:t> </a:t>
            </a:r>
            <a:r>
              <a:rPr lang="fr-CH" sz="1600" b="0" dirty="0" err="1"/>
              <a:t>cost</a:t>
            </a:r>
            <a:r>
              <a:rPr lang="fr-CH" sz="1600" b="0" dirty="0"/>
              <a:t> or BVFM adjudication;</a:t>
            </a:r>
          </a:p>
          <a:p>
            <a:pPr marL="285750" indent="-285750">
              <a:buFont typeface="Arial" panose="020B0604020202020204" pitchFamily="34" charset="0"/>
              <a:buChar char="•"/>
            </a:pPr>
            <a:r>
              <a:rPr lang="fr-CH" sz="1600" b="0" dirty="0"/>
              <a:t>Agreement </a:t>
            </a:r>
            <a:r>
              <a:rPr lang="fr-CH" sz="1600" b="0" dirty="0" err="1"/>
              <a:t>based</a:t>
            </a:r>
            <a:r>
              <a:rPr lang="fr-CH" sz="1600" b="0" dirty="0"/>
              <a:t> on </a:t>
            </a:r>
            <a:r>
              <a:rPr lang="fr-CH" sz="1600" b="0" i="1" dirty="0"/>
              <a:t>FIDIC Yellow Book (2017 Ed.)</a:t>
            </a:r>
            <a:r>
              <a:rPr lang="fr-CH" sz="1600" b="0" dirty="0"/>
              <a:t>, incl. CERN </a:t>
            </a:r>
            <a:r>
              <a:rPr lang="fr-CH" sz="1600" b="0" dirty="0" err="1"/>
              <a:t>amendments</a:t>
            </a:r>
            <a:r>
              <a:rPr lang="fr-CH" sz="1600" b="0" dirty="0"/>
              <a:t>;</a:t>
            </a:r>
          </a:p>
          <a:p>
            <a:pPr marL="285750" indent="-285750">
              <a:buFont typeface="Arial" panose="020B0604020202020204" pitchFamily="34" charset="0"/>
              <a:buChar char="•"/>
            </a:pPr>
            <a:r>
              <a:rPr lang="fr-CH" sz="1600" b="0" u="sng" dirty="0"/>
              <a:t>Scope</a:t>
            </a:r>
            <a:r>
              <a:rPr lang="fr-CH" sz="1600" b="0" dirty="0"/>
              <a:t>: construction documents &amp; </a:t>
            </a:r>
            <a:r>
              <a:rPr lang="fr-CH" sz="1600" b="0" dirty="0" err="1"/>
              <a:t>build</a:t>
            </a:r>
            <a:r>
              <a:rPr lang="fr-CH" sz="1600" b="0" dirty="0"/>
              <a:t>.</a:t>
            </a:r>
          </a:p>
          <a:p>
            <a:endParaRPr lang="en-GB" sz="1600" b="0" dirty="0"/>
          </a:p>
        </p:txBody>
      </p:sp>
    </p:spTree>
    <p:extLst>
      <p:ext uri="{BB962C8B-B14F-4D97-AF65-F5344CB8AC3E}">
        <p14:creationId xmlns:p14="http://schemas.microsoft.com/office/powerpoint/2010/main" val="1828655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err="1"/>
              <a:t>Procurement</a:t>
            </a:r>
            <a:r>
              <a:rPr lang="fr-CH" sz="3600" dirty="0"/>
              <a:t> &amp; </a:t>
            </a:r>
            <a:r>
              <a:rPr lang="fr-CH" sz="3600" dirty="0" err="1"/>
              <a:t>contract</a:t>
            </a:r>
            <a:r>
              <a:rPr lang="fr-CH" sz="3600" dirty="0"/>
              <a:t> </a:t>
            </a:r>
            <a:r>
              <a:rPr lang="fr-CH" sz="3600" dirty="0" err="1"/>
              <a:t>strategy</a:t>
            </a:r>
            <a:r>
              <a:rPr lang="fr-CH" sz="3600" dirty="0"/>
              <a:t> – Consultant</a:t>
            </a:r>
          </a:p>
        </p:txBody>
      </p:sp>
      <p:grpSp>
        <p:nvGrpSpPr>
          <p:cNvPr id="38" name="Group 37">
            <a:extLst>
              <a:ext uri="{FF2B5EF4-FFF2-40B4-BE49-F238E27FC236}">
                <a16:creationId xmlns:a16="http://schemas.microsoft.com/office/drawing/2014/main" id="{D32319BA-21CD-3402-912D-956224A34671}"/>
              </a:ext>
            </a:extLst>
          </p:cNvPr>
          <p:cNvGrpSpPr/>
          <p:nvPr/>
        </p:nvGrpSpPr>
        <p:grpSpPr>
          <a:xfrm>
            <a:off x="935768" y="1439783"/>
            <a:ext cx="10549064" cy="4640024"/>
            <a:chOff x="935768" y="1439783"/>
            <a:chExt cx="10549064" cy="4640024"/>
          </a:xfrm>
        </p:grpSpPr>
        <p:grpSp>
          <p:nvGrpSpPr>
            <p:cNvPr id="3" name="Group 2">
              <a:extLst>
                <a:ext uri="{FF2B5EF4-FFF2-40B4-BE49-F238E27FC236}">
                  <a16:creationId xmlns:a16="http://schemas.microsoft.com/office/drawing/2014/main" id="{D52F75E3-F362-2180-6B42-8F8F6938FB3B}"/>
                </a:ext>
              </a:extLst>
            </p:cNvPr>
            <p:cNvGrpSpPr/>
            <p:nvPr/>
          </p:nvGrpSpPr>
          <p:grpSpPr>
            <a:xfrm>
              <a:off x="8826616" y="3687525"/>
              <a:ext cx="1227333" cy="1227333"/>
              <a:chOff x="4868667" y="2559745"/>
              <a:chExt cx="2497015" cy="2497015"/>
            </a:xfrm>
          </p:grpSpPr>
          <p:pic>
            <p:nvPicPr>
              <p:cNvPr id="5" name="Graphic 4" descr="Thought bubble outline">
                <a:extLst>
                  <a:ext uri="{FF2B5EF4-FFF2-40B4-BE49-F238E27FC236}">
                    <a16:creationId xmlns:a16="http://schemas.microsoft.com/office/drawing/2014/main" id="{56FFAC28-20CA-CB44-8A20-7F5A9C11991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68667" y="2559745"/>
                <a:ext cx="2497015" cy="2497015"/>
              </a:xfrm>
              <a:prstGeom prst="rect">
                <a:avLst/>
              </a:prstGeom>
            </p:spPr>
          </p:pic>
          <p:pic>
            <p:nvPicPr>
              <p:cNvPr id="16" name="Graphic 15" descr="Home outline">
                <a:extLst>
                  <a:ext uri="{FF2B5EF4-FFF2-40B4-BE49-F238E27FC236}">
                    <a16:creationId xmlns:a16="http://schemas.microsoft.com/office/drawing/2014/main" id="{8E4708B7-A09C-D677-AB24-42D1584ABB7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38800" y="2971800"/>
                <a:ext cx="914400" cy="914400"/>
              </a:xfrm>
              <a:prstGeom prst="rect">
                <a:avLst/>
              </a:prstGeom>
            </p:spPr>
          </p:pic>
        </p:grpSp>
        <p:pic>
          <p:nvPicPr>
            <p:cNvPr id="17" name="Graphic 16" descr="Closed book outline">
              <a:extLst>
                <a:ext uri="{FF2B5EF4-FFF2-40B4-BE49-F238E27FC236}">
                  <a16:creationId xmlns:a16="http://schemas.microsoft.com/office/drawing/2014/main" id="{363008FB-59E5-879B-BCB8-49518419FDE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374219" y="1439785"/>
              <a:ext cx="914400" cy="914400"/>
            </a:xfrm>
            <a:prstGeom prst="rect">
              <a:avLst/>
            </a:prstGeom>
          </p:spPr>
        </p:pic>
        <p:sp>
          <p:nvSpPr>
            <p:cNvPr id="18" name="TextBox 17">
              <a:extLst>
                <a:ext uri="{FF2B5EF4-FFF2-40B4-BE49-F238E27FC236}">
                  <a16:creationId xmlns:a16="http://schemas.microsoft.com/office/drawing/2014/main" id="{41F91E8A-AD5E-020B-396D-C77B59273C2B}"/>
                </a:ext>
              </a:extLst>
            </p:cNvPr>
            <p:cNvSpPr txBox="1"/>
            <p:nvPr/>
          </p:nvSpPr>
          <p:spPr>
            <a:xfrm>
              <a:off x="4001650" y="2354185"/>
              <a:ext cx="1734207" cy="738664"/>
            </a:xfrm>
            <a:prstGeom prst="rect">
              <a:avLst/>
            </a:prstGeom>
            <a:noFill/>
          </p:spPr>
          <p:txBody>
            <a:bodyPr wrap="square" rtlCol="0">
              <a:spAutoFit/>
            </a:bodyPr>
            <a:lstStyle/>
            <a:p>
              <a:pPr algn="ctr"/>
              <a:r>
                <a:rPr lang="fr-CH" sz="1400" b="1" dirty="0">
                  <a:latin typeface="+mj-lt"/>
                  <a:cs typeface="Times New Roman" panose="02020603050405020304" pitchFamily="18" charset="0"/>
                </a:rPr>
                <a:t>MS publication </a:t>
              </a:r>
            </a:p>
            <a:p>
              <a:pPr algn="ctr"/>
              <a:r>
                <a:rPr lang="fr-CH" sz="1400" dirty="0">
                  <a:latin typeface="+mj-lt"/>
                  <a:cs typeface="Times New Roman" panose="02020603050405020304" pitchFamily="18" charset="0"/>
                </a:rPr>
                <a:t>Publication of the </a:t>
              </a:r>
              <a:r>
                <a:rPr lang="fr-CH" sz="1400" dirty="0" err="1">
                  <a:latin typeface="+mj-lt"/>
                  <a:cs typeface="Times New Roman" panose="02020603050405020304" pitchFamily="18" charset="0"/>
                </a:rPr>
                <a:t>Market</a:t>
              </a:r>
              <a:r>
                <a:rPr lang="fr-CH" sz="1400" dirty="0">
                  <a:latin typeface="+mj-lt"/>
                  <a:cs typeface="Times New Roman" panose="02020603050405020304" pitchFamily="18" charset="0"/>
                </a:rPr>
                <a:t> Survey </a:t>
              </a:r>
              <a:endParaRPr lang="en-US" sz="1400" dirty="0">
                <a:latin typeface="+mj-lt"/>
                <a:cs typeface="Times New Roman" panose="02020603050405020304" pitchFamily="18" charset="0"/>
              </a:endParaRPr>
            </a:p>
          </p:txBody>
        </p:sp>
        <p:sp>
          <p:nvSpPr>
            <p:cNvPr id="19" name="TextBox 18">
              <a:extLst>
                <a:ext uri="{FF2B5EF4-FFF2-40B4-BE49-F238E27FC236}">
                  <a16:creationId xmlns:a16="http://schemas.microsoft.com/office/drawing/2014/main" id="{4DFB15E9-7816-A48E-79F0-BF83CA679795}"/>
                </a:ext>
              </a:extLst>
            </p:cNvPr>
            <p:cNvSpPr txBox="1"/>
            <p:nvPr/>
          </p:nvSpPr>
          <p:spPr>
            <a:xfrm>
              <a:off x="5746865" y="2359720"/>
              <a:ext cx="2374121" cy="954107"/>
            </a:xfrm>
            <a:prstGeom prst="rect">
              <a:avLst/>
            </a:prstGeom>
            <a:noFill/>
          </p:spPr>
          <p:txBody>
            <a:bodyPr wrap="square" rtlCol="0">
              <a:spAutoFit/>
            </a:bodyPr>
            <a:lstStyle/>
            <a:p>
              <a:pPr algn="ctr"/>
              <a:r>
                <a:rPr lang="fr-CH" sz="1400" b="1" dirty="0">
                  <a:latin typeface="+mj-lt"/>
                  <a:cs typeface="Times New Roman" panose="02020603050405020304" pitchFamily="18" charset="0"/>
                </a:rPr>
                <a:t>MS replies</a:t>
              </a:r>
            </a:p>
            <a:p>
              <a:pPr algn="ctr"/>
              <a:r>
                <a:rPr lang="fr-CH" sz="1400" dirty="0">
                  <a:latin typeface="+mj-lt"/>
                  <a:cs typeface="Times New Roman" panose="02020603050405020304" pitchFamily="18" charset="0"/>
                </a:rPr>
                <a:t>MS replies </a:t>
              </a:r>
              <a:r>
                <a:rPr lang="fr-CH" sz="1400" dirty="0" err="1">
                  <a:latin typeface="+mj-lt"/>
                  <a:cs typeface="Times New Roman" panose="02020603050405020304" pitchFamily="18" charset="0"/>
                </a:rPr>
                <a:t>including</a:t>
              </a:r>
              <a:r>
                <a:rPr lang="fr-CH" sz="1400" dirty="0">
                  <a:latin typeface="+mj-lt"/>
                  <a:cs typeface="Times New Roman" panose="02020603050405020304" pitchFamily="18" charset="0"/>
                </a:rPr>
                <a:t> Qualification Questionnaire and </a:t>
              </a:r>
              <a:r>
                <a:rPr lang="fr-CH" sz="1400" dirty="0" err="1">
                  <a:latin typeface="+mj-lt"/>
                  <a:cs typeface="Times New Roman" panose="02020603050405020304" pitchFamily="18" charset="0"/>
                </a:rPr>
                <a:t>reference</a:t>
              </a:r>
              <a:r>
                <a:rPr lang="fr-CH" sz="1400" dirty="0">
                  <a:latin typeface="+mj-lt"/>
                  <a:cs typeface="Times New Roman" panose="02020603050405020304" pitchFamily="18" charset="0"/>
                </a:rPr>
                <a:t> </a:t>
              </a:r>
              <a:r>
                <a:rPr lang="fr-CH" sz="1400" dirty="0" err="1">
                  <a:latin typeface="+mj-lt"/>
                  <a:cs typeface="Times New Roman" panose="02020603050405020304" pitchFamily="18" charset="0"/>
                </a:rPr>
                <a:t>projects</a:t>
              </a:r>
              <a:endParaRPr lang="fr-CH" sz="1400" dirty="0">
                <a:latin typeface="+mj-lt"/>
                <a:cs typeface="Times New Roman" panose="02020603050405020304" pitchFamily="18" charset="0"/>
              </a:endParaRPr>
            </a:p>
          </p:txBody>
        </p:sp>
        <p:sp>
          <p:nvSpPr>
            <p:cNvPr id="20" name="TextBox 19">
              <a:extLst>
                <a:ext uri="{FF2B5EF4-FFF2-40B4-BE49-F238E27FC236}">
                  <a16:creationId xmlns:a16="http://schemas.microsoft.com/office/drawing/2014/main" id="{07B15FBE-48E2-AE2E-3540-932E70088BCA}"/>
                </a:ext>
              </a:extLst>
            </p:cNvPr>
            <p:cNvSpPr txBox="1"/>
            <p:nvPr/>
          </p:nvSpPr>
          <p:spPr>
            <a:xfrm>
              <a:off x="7998489" y="2359719"/>
              <a:ext cx="2497015" cy="954107"/>
            </a:xfrm>
            <a:prstGeom prst="rect">
              <a:avLst/>
            </a:prstGeom>
            <a:noFill/>
          </p:spPr>
          <p:txBody>
            <a:bodyPr wrap="square" rtlCol="0">
              <a:spAutoFit/>
            </a:bodyPr>
            <a:lstStyle/>
            <a:p>
              <a:pPr algn="ctr"/>
              <a:r>
                <a:rPr lang="fr-CH" sz="1400" b="1" dirty="0">
                  <a:latin typeface="+mj-lt"/>
                  <a:cs typeface="Times New Roman" panose="02020603050405020304" pitchFamily="18" charset="0"/>
                </a:rPr>
                <a:t>Evaluation &amp; </a:t>
              </a:r>
              <a:r>
                <a:rPr lang="fr-CH" sz="1400" b="1" dirty="0" err="1">
                  <a:latin typeface="+mj-lt"/>
                  <a:cs typeface="Times New Roman" panose="02020603050405020304" pitchFamily="18" charset="0"/>
                </a:rPr>
                <a:t>selection</a:t>
              </a:r>
              <a:endParaRPr lang="fr-CH" sz="1400" b="1" dirty="0">
                <a:latin typeface="+mj-lt"/>
                <a:cs typeface="Times New Roman" panose="02020603050405020304" pitchFamily="18" charset="0"/>
              </a:endParaRPr>
            </a:p>
            <a:p>
              <a:pPr algn="ctr"/>
              <a:r>
                <a:rPr lang="fr-CH" sz="1400" dirty="0">
                  <a:latin typeface="+mj-lt"/>
                  <a:cs typeface="Times New Roman" panose="02020603050405020304" pitchFamily="18" charset="0"/>
                </a:rPr>
                <a:t>Maximum of 8 </a:t>
              </a:r>
              <a:r>
                <a:rPr lang="fr-CH" sz="1400" dirty="0" err="1">
                  <a:latin typeface="+mj-lt"/>
                  <a:cs typeface="Times New Roman" panose="02020603050405020304" pitchFamily="18" charset="0"/>
                </a:rPr>
                <a:t>qualified</a:t>
              </a:r>
              <a:r>
                <a:rPr lang="fr-CH" sz="1400" dirty="0">
                  <a:latin typeface="+mj-lt"/>
                  <a:cs typeface="Times New Roman" panose="02020603050405020304" pitchFamily="18" charset="0"/>
                </a:rPr>
                <a:t> </a:t>
              </a:r>
              <a:r>
                <a:rPr lang="fr-CH" sz="1400" dirty="0" err="1">
                  <a:latin typeface="+mj-lt"/>
                  <a:cs typeface="Times New Roman" panose="02020603050405020304" pitchFamily="18" charset="0"/>
                </a:rPr>
                <a:t>bidders</a:t>
              </a:r>
              <a:r>
                <a:rPr lang="fr-CH" sz="1400" dirty="0">
                  <a:latin typeface="+mj-lt"/>
                  <a:cs typeface="Times New Roman" panose="02020603050405020304" pitchFamily="18" charset="0"/>
                </a:rPr>
                <a:t> </a:t>
              </a:r>
              <a:r>
                <a:rPr lang="fr-CH" sz="1400" dirty="0" err="1">
                  <a:latin typeface="+mj-lt"/>
                  <a:cs typeface="Times New Roman" panose="02020603050405020304" pitchFamily="18" charset="0"/>
                </a:rPr>
                <a:t>based</a:t>
              </a:r>
              <a:r>
                <a:rPr lang="fr-CH" sz="1400" dirty="0">
                  <a:latin typeface="+mj-lt"/>
                  <a:cs typeface="Times New Roman" panose="02020603050405020304" pitchFamily="18" charset="0"/>
                </a:rPr>
                <a:t> on the </a:t>
              </a:r>
              <a:r>
                <a:rPr lang="fr-CH" sz="1400" dirty="0" err="1">
                  <a:latin typeface="+mj-lt"/>
                  <a:cs typeface="Times New Roman" panose="02020603050405020304" pitchFamily="18" charset="0"/>
                </a:rPr>
                <a:t>ranking</a:t>
              </a:r>
              <a:r>
                <a:rPr lang="fr-CH" sz="1400" dirty="0">
                  <a:latin typeface="+mj-lt"/>
                  <a:cs typeface="Times New Roman" panose="02020603050405020304" pitchFamily="18" charset="0"/>
                </a:rPr>
                <a:t> of </a:t>
              </a:r>
              <a:r>
                <a:rPr lang="fr-CH" sz="1400" dirty="0" err="1">
                  <a:latin typeface="+mj-lt"/>
                  <a:cs typeface="Times New Roman" panose="02020603050405020304" pitchFamily="18" charset="0"/>
                </a:rPr>
                <a:t>responses</a:t>
              </a:r>
              <a:endParaRPr lang="en-US" sz="1400" dirty="0">
                <a:latin typeface="+mj-lt"/>
                <a:cs typeface="Times New Roman" panose="02020603050405020304" pitchFamily="18" charset="0"/>
              </a:endParaRPr>
            </a:p>
          </p:txBody>
        </p:sp>
        <p:sp>
          <p:nvSpPr>
            <p:cNvPr id="21" name="TextBox 20">
              <a:extLst>
                <a:ext uri="{FF2B5EF4-FFF2-40B4-BE49-F238E27FC236}">
                  <a16:creationId xmlns:a16="http://schemas.microsoft.com/office/drawing/2014/main" id="{4CCA4993-5E58-2365-55F9-ABEC7B460EAC}"/>
                </a:ext>
              </a:extLst>
            </p:cNvPr>
            <p:cNvSpPr txBox="1"/>
            <p:nvPr/>
          </p:nvSpPr>
          <p:spPr>
            <a:xfrm>
              <a:off x="8252943" y="4904721"/>
              <a:ext cx="2300757" cy="954107"/>
            </a:xfrm>
            <a:prstGeom prst="rect">
              <a:avLst/>
            </a:prstGeom>
            <a:noFill/>
          </p:spPr>
          <p:txBody>
            <a:bodyPr wrap="square" rtlCol="0">
              <a:spAutoFit/>
            </a:bodyPr>
            <a:lstStyle/>
            <a:p>
              <a:pPr algn="ctr"/>
              <a:r>
                <a:rPr lang="fr-CH" sz="1400" b="1" dirty="0">
                  <a:latin typeface="+mj-lt"/>
                  <a:cs typeface="Times New Roman" panose="02020603050405020304" pitchFamily="18" charset="0"/>
                </a:rPr>
                <a:t>IT Dispatch</a:t>
              </a:r>
            </a:p>
            <a:p>
              <a:pPr algn="ctr"/>
              <a:r>
                <a:rPr lang="fr-CH" sz="1400" dirty="0">
                  <a:latin typeface="+mj-lt"/>
                  <a:cs typeface="Times New Roman" panose="02020603050405020304" pitchFamily="18" charset="0"/>
                </a:rPr>
                <a:t>Dispatch of the Invitation to Tender to </a:t>
              </a:r>
              <a:r>
                <a:rPr lang="fr-CH" sz="1400" dirty="0" err="1">
                  <a:latin typeface="+mj-lt"/>
                  <a:cs typeface="Times New Roman" panose="02020603050405020304" pitchFamily="18" charset="0"/>
                </a:rPr>
                <a:t>selected</a:t>
              </a:r>
              <a:r>
                <a:rPr lang="fr-CH" sz="1400" dirty="0">
                  <a:latin typeface="+mj-lt"/>
                  <a:cs typeface="Times New Roman" panose="02020603050405020304" pitchFamily="18" charset="0"/>
                </a:rPr>
                <a:t> </a:t>
              </a:r>
              <a:r>
                <a:rPr lang="fr-CH" sz="1400" dirty="0" err="1">
                  <a:latin typeface="+mj-lt"/>
                  <a:cs typeface="Times New Roman" panose="02020603050405020304" pitchFamily="18" charset="0"/>
                </a:rPr>
                <a:t>firms</a:t>
              </a:r>
              <a:r>
                <a:rPr lang="fr-CH" sz="1400" dirty="0">
                  <a:latin typeface="+mj-lt"/>
                  <a:cs typeface="Times New Roman" panose="02020603050405020304" pitchFamily="18" charset="0"/>
                </a:rPr>
                <a:t>, </a:t>
              </a:r>
              <a:r>
                <a:rPr lang="fr-CH" sz="1400" dirty="0" err="1">
                  <a:latin typeface="+mj-lt"/>
                  <a:cs typeface="Times New Roman" panose="02020603050405020304" pitchFamily="18" charset="0"/>
                </a:rPr>
                <a:t>including</a:t>
              </a:r>
              <a:r>
                <a:rPr lang="fr-CH" sz="1400" dirty="0">
                  <a:latin typeface="+mj-lt"/>
                  <a:cs typeface="Times New Roman" panose="02020603050405020304" pitchFamily="18" charset="0"/>
                </a:rPr>
                <a:t> a </a:t>
              </a:r>
              <a:r>
                <a:rPr lang="fr-CH" sz="1400" dirty="0" err="1">
                  <a:latin typeface="+mj-lt"/>
                  <a:cs typeface="Times New Roman" panose="02020603050405020304" pitchFamily="18" charset="0"/>
                </a:rPr>
                <a:t>reference</a:t>
              </a:r>
              <a:r>
                <a:rPr lang="fr-CH" sz="1400" dirty="0">
                  <a:latin typeface="+mj-lt"/>
                  <a:cs typeface="Times New Roman" panose="02020603050405020304" pitchFamily="18" charset="0"/>
                </a:rPr>
                <a:t> design</a:t>
              </a:r>
              <a:endParaRPr lang="en-US" sz="1400" dirty="0">
                <a:latin typeface="+mj-lt"/>
                <a:cs typeface="Times New Roman" panose="02020603050405020304" pitchFamily="18" charset="0"/>
              </a:endParaRPr>
            </a:p>
          </p:txBody>
        </p:sp>
        <p:sp>
          <p:nvSpPr>
            <p:cNvPr id="22" name="TextBox 21">
              <a:extLst>
                <a:ext uri="{FF2B5EF4-FFF2-40B4-BE49-F238E27FC236}">
                  <a16:creationId xmlns:a16="http://schemas.microsoft.com/office/drawing/2014/main" id="{B8EA288B-EE1A-B2DA-73C4-400801EEE017}"/>
                </a:ext>
              </a:extLst>
            </p:cNvPr>
            <p:cNvSpPr txBox="1"/>
            <p:nvPr/>
          </p:nvSpPr>
          <p:spPr>
            <a:xfrm>
              <a:off x="3872599" y="4910256"/>
              <a:ext cx="2108145" cy="1169551"/>
            </a:xfrm>
            <a:prstGeom prst="rect">
              <a:avLst/>
            </a:prstGeom>
            <a:noFill/>
          </p:spPr>
          <p:txBody>
            <a:bodyPr wrap="square" rtlCol="0">
              <a:spAutoFit/>
            </a:bodyPr>
            <a:lstStyle/>
            <a:p>
              <a:pPr algn="ctr"/>
              <a:r>
                <a:rPr lang="fr-CH" sz="1400" b="1" dirty="0">
                  <a:latin typeface="+mj-lt"/>
                  <a:cs typeface="Times New Roman" panose="02020603050405020304" pitchFamily="18" charset="0"/>
                </a:rPr>
                <a:t>IT replies</a:t>
              </a:r>
            </a:p>
            <a:p>
              <a:pPr algn="ctr"/>
              <a:r>
                <a:rPr lang="fr-CH" sz="1400" dirty="0">
                  <a:latin typeface="+mj-lt"/>
                  <a:cs typeface="Times New Roman" panose="02020603050405020304" pitchFamily="18" charset="0"/>
                </a:rPr>
                <a:t>IT replies </a:t>
              </a:r>
              <a:r>
                <a:rPr lang="fr-CH" sz="1400" dirty="0" err="1">
                  <a:latin typeface="+mj-lt"/>
                  <a:cs typeface="Times New Roman" panose="02020603050405020304" pitchFamily="18" charset="0"/>
                </a:rPr>
                <a:t>including</a:t>
              </a:r>
              <a:r>
                <a:rPr lang="fr-CH" sz="1400" dirty="0">
                  <a:latin typeface="+mj-lt"/>
                  <a:cs typeface="Times New Roman" panose="02020603050405020304" pitchFamily="18" charset="0"/>
                </a:rPr>
                <a:t> </a:t>
              </a:r>
            </a:p>
            <a:p>
              <a:pPr algn="ctr"/>
              <a:r>
                <a:rPr lang="fr-CH" sz="1400" dirty="0" err="1">
                  <a:latin typeface="+mj-lt"/>
                  <a:cs typeface="Times New Roman" panose="02020603050405020304" pitchFamily="18" charset="0"/>
                </a:rPr>
                <a:t>bid</a:t>
              </a:r>
              <a:r>
                <a:rPr lang="fr-CH" sz="1400" dirty="0">
                  <a:latin typeface="+mj-lt"/>
                  <a:cs typeface="Times New Roman" panose="02020603050405020304" pitchFamily="18" charset="0"/>
                </a:rPr>
                <a:t> design, </a:t>
              </a:r>
              <a:r>
                <a:rPr lang="fr-CH" sz="1400" dirty="0" err="1">
                  <a:latin typeface="+mj-lt"/>
                  <a:cs typeface="Times New Roman" panose="02020603050405020304" pitchFamily="18" charset="0"/>
                </a:rPr>
                <a:t>evaluation</a:t>
              </a:r>
              <a:r>
                <a:rPr lang="fr-CH" sz="1400" dirty="0">
                  <a:latin typeface="+mj-lt"/>
                  <a:cs typeface="Times New Roman" panose="02020603050405020304" pitchFamily="18" charset="0"/>
                </a:rPr>
                <a:t> questionnaire and </a:t>
              </a:r>
              <a:r>
                <a:rPr lang="fr-CH" sz="1400" dirty="0" err="1">
                  <a:latin typeface="+mj-lt"/>
                  <a:cs typeface="Times New Roman" panose="02020603050405020304" pitchFamily="18" charset="0"/>
                </a:rPr>
                <a:t>financial</a:t>
              </a:r>
              <a:r>
                <a:rPr lang="fr-CH" sz="1400" dirty="0">
                  <a:latin typeface="+mj-lt"/>
                  <a:cs typeface="Times New Roman" panose="02020603050405020304" pitchFamily="18" charset="0"/>
                </a:rPr>
                <a:t> </a:t>
              </a:r>
              <a:r>
                <a:rPr lang="fr-CH" sz="1400" dirty="0" err="1">
                  <a:latin typeface="+mj-lt"/>
                  <a:cs typeface="Times New Roman" panose="02020603050405020304" pitchFamily="18" charset="0"/>
                </a:rPr>
                <a:t>bid</a:t>
              </a:r>
              <a:endParaRPr lang="en-US" sz="1400" dirty="0">
                <a:latin typeface="+mj-lt"/>
                <a:cs typeface="Times New Roman" panose="02020603050405020304" pitchFamily="18" charset="0"/>
              </a:endParaRPr>
            </a:p>
          </p:txBody>
        </p:sp>
        <p:sp>
          <p:nvSpPr>
            <p:cNvPr id="23" name="TextBox 22">
              <a:extLst>
                <a:ext uri="{FF2B5EF4-FFF2-40B4-BE49-F238E27FC236}">
                  <a16:creationId xmlns:a16="http://schemas.microsoft.com/office/drawing/2014/main" id="{42FE590E-8E75-7337-6598-C1D9C355FD93}"/>
                </a:ext>
              </a:extLst>
            </p:cNvPr>
            <p:cNvSpPr txBox="1"/>
            <p:nvPr/>
          </p:nvSpPr>
          <p:spPr>
            <a:xfrm>
              <a:off x="1498869" y="4910256"/>
              <a:ext cx="2313243" cy="1169551"/>
            </a:xfrm>
            <a:prstGeom prst="rect">
              <a:avLst/>
            </a:prstGeom>
            <a:noFill/>
          </p:spPr>
          <p:txBody>
            <a:bodyPr wrap="square" rtlCol="0">
              <a:spAutoFit/>
            </a:bodyPr>
            <a:lstStyle/>
            <a:p>
              <a:pPr algn="ctr"/>
              <a:r>
                <a:rPr lang="fr-CH" sz="1400" b="1" dirty="0">
                  <a:latin typeface="+mj-lt"/>
                  <a:cs typeface="Times New Roman" panose="02020603050405020304" pitchFamily="18" charset="0"/>
                </a:rPr>
                <a:t>Evaluation &amp; adjudication</a:t>
              </a:r>
            </a:p>
            <a:p>
              <a:pPr algn="ctr"/>
              <a:r>
                <a:rPr lang="fr-CH" sz="1400" dirty="0" err="1">
                  <a:latin typeface="+mj-lt"/>
                  <a:cs typeface="Times New Roman" panose="02020603050405020304" pitchFamily="18" charset="0"/>
                </a:rPr>
                <a:t>Bidders</a:t>
              </a:r>
              <a:r>
                <a:rPr lang="fr-CH" sz="1400" dirty="0">
                  <a:latin typeface="+mj-lt"/>
                  <a:cs typeface="Times New Roman" panose="02020603050405020304" pitchFamily="18" charset="0"/>
                </a:rPr>
                <a:t> </a:t>
              </a:r>
              <a:r>
                <a:rPr lang="fr-CH" sz="1400" dirty="0" err="1">
                  <a:latin typeface="+mj-lt"/>
                  <a:cs typeface="Times New Roman" panose="02020603050405020304" pitchFamily="18" charset="0"/>
                </a:rPr>
                <a:t>with</a:t>
              </a:r>
              <a:r>
                <a:rPr lang="fr-CH" sz="1400" dirty="0">
                  <a:latin typeface="+mj-lt"/>
                  <a:cs typeface="Times New Roman" panose="02020603050405020304" pitchFamily="18" charset="0"/>
                </a:rPr>
                <a:t> the </a:t>
              </a:r>
              <a:r>
                <a:rPr lang="fr-CH" sz="1400" dirty="0" err="1">
                  <a:latin typeface="+mj-lt"/>
                  <a:cs typeface="Times New Roman" panose="02020603050405020304" pitchFamily="18" charset="0"/>
                </a:rPr>
                <a:t>highest</a:t>
              </a:r>
              <a:r>
                <a:rPr lang="fr-CH" sz="1400" dirty="0">
                  <a:latin typeface="+mj-lt"/>
                  <a:cs typeface="Times New Roman" panose="02020603050405020304" pitchFamily="18" charset="0"/>
                </a:rPr>
                <a:t> </a:t>
              </a:r>
              <a:r>
                <a:rPr lang="fr-CH" sz="1400" dirty="0" err="1">
                  <a:latin typeface="+mj-lt"/>
                  <a:cs typeface="Times New Roman" panose="02020603050405020304" pitchFamily="18" charset="0"/>
                </a:rPr>
                <a:t>ranked</a:t>
              </a:r>
              <a:r>
                <a:rPr lang="fr-CH" sz="1400" dirty="0">
                  <a:latin typeface="+mj-lt"/>
                  <a:cs typeface="Times New Roman" panose="02020603050405020304" pitchFamily="18" charset="0"/>
                </a:rPr>
                <a:t> total </a:t>
              </a:r>
              <a:r>
                <a:rPr lang="fr-CH" sz="1400" dirty="0" err="1">
                  <a:latin typeface="+mj-lt"/>
                  <a:cs typeface="Times New Roman" panose="02020603050405020304" pitchFamily="18" charset="0"/>
                </a:rPr>
                <a:t>weighted</a:t>
              </a:r>
              <a:r>
                <a:rPr lang="fr-CH" sz="1400" dirty="0">
                  <a:latin typeface="+mj-lt"/>
                  <a:cs typeface="Times New Roman" panose="02020603050405020304" pitchFamily="18" charset="0"/>
                </a:rPr>
                <a:t> score (</a:t>
              </a:r>
              <a:r>
                <a:rPr lang="fr-CH" sz="1400" dirty="0" err="1">
                  <a:latin typeface="+mj-lt"/>
                  <a:cs typeface="Times New Roman" panose="02020603050405020304" pitchFamily="18" charset="0"/>
                </a:rPr>
                <a:t>from</a:t>
              </a:r>
              <a:r>
                <a:rPr lang="fr-CH" sz="1400" dirty="0">
                  <a:latin typeface="+mj-lt"/>
                  <a:cs typeface="Times New Roman" panose="02020603050405020304" pitchFamily="18" charset="0"/>
                </a:rPr>
                <a:t> the 2</a:t>
              </a:r>
              <a:r>
                <a:rPr lang="fr-CH" sz="1400" baseline="30000" dirty="0">
                  <a:latin typeface="+mj-lt"/>
                  <a:cs typeface="Times New Roman" panose="02020603050405020304" pitchFamily="18" charset="0"/>
                </a:rPr>
                <a:t>nd</a:t>
              </a:r>
              <a:r>
                <a:rPr lang="fr-CH" sz="1400" dirty="0">
                  <a:latin typeface="+mj-lt"/>
                  <a:cs typeface="Times New Roman" panose="02020603050405020304" pitchFamily="18" charset="0"/>
                </a:rPr>
                <a:t> to the 6th) </a:t>
              </a:r>
              <a:r>
                <a:rPr lang="fr-CH" sz="1400" dirty="0" err="1">
                  <a:latin typeface="+mj-lt"/>
                  <a:cs typeface="Times New Roman" panose="02020603050405020304" pitchFamily="18" charset="0"/>
                </a:rPr>
                <a:t>will</a:t>
              </a:r>
              <a:r>
                <a:rPr lang="fr-CH" sz="1400" dirty="0">
                  <a:latin typeface="+mj-lt"/>
                  <a:cs typeface="Times New Roman" panose="02020603050405020304" pitchFamily="18" charset="0"/>
                </a:rPr>
                <a:t> </a:t>
              </a:r>
              <a:r>
                <a:rPr lang="fr-CH" sz="1400" dirty="0" err="1">
                  <a:latin typeface="+mj-lt"/>
                  <a:cs typeface="Times New Roman" panose="02020603050405020304" pitchFamily="18" charset="0"/>
                </a:rPr>
                <a:t>receive</a:t>
              </a:r>
              <a:r>
                <a:rPr lang="fr-CH" sz="1400" dirty="0">
                  <a:latin typeface="+mj-lt"/>
                  <a:cs typeface="Times New Roman" panose="02020603050405020304" pitchFamily="18" charset="0"/>
                </a:rPr>
                <a:t> a </a:t>
              </a:r>
              <a:r>
                <a:rPr lang="fr-CH" sz="1400" dirty="0" err="1">
                  <a:latin typeface="+mj-lt"/>
                  <a:cs typeface="Times New Roman" panose="02020603050405020304" pitchFamily="18" charset="0"/>
                </a:rPr>
                <a:t>bid</a:t>
              </a:r>
              <a:r>
                <a:rPr lang="fr-CH" sz="1400" dirty="0">
                  <a:latin typeface="+mj-lt"/>
                  <a:cs typeface="Times New Roman" panose="02020603050405020304" pitchFamily="18" charset="0"/>
                </a:rPr>
                <a:t> </a:t>
              </a:r>
              <a:r>
                <a:rPr lang="fr-CH" sz="1400" dirty="0" err="1">
                  <a:latin typeface="+mj-lt"/>
                  <a:cs typeface="Times New Roman" panose="02020603050405020304" pitchFamily="18" charset="0"/>
                </a:rPr>
                <a:t>indemnity</a:t>
              </a:r>
              <a:endParaRPr lang="en-US" sz="1400" dirty="0">
                <a:latin typeface="+mj-lt"/>
                <a:cs typeface="Times New Roman" panose="02020603050405020304" pitchFamily="18" charset="0"/>
              </a:endParaRPr>
            </a:p>
          </p:txBody>
        </p:sp>
        <p:pic>
          <p:nvPicPr>
            <p:cNvPr id="24" name="Graphic 23" descr="Clipboard Checked outline">
              <a:extLst>
                <a:ext uri="{FF2B5EF4-FFF2-40B4-BE49-F238E27FC236}">
                  <a16:creationId xmlns:a16="http://schemas.microsoft.com/office/drawing/2014/main" id="{C9D1D99C-02D0-D617-EFB3-52374AA647F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754354" y="1439783"/>
              <a:ext cx="914400" cy="914400"/>
            </a:xfrm>
            <a:prstGeom prst="rect">
              <a:avLst/>
            </a:prstGeom>
          </p:spPr>
        </p:pic>
        <p:pic>
          <p:nvPicPr>
            <p:cNvPr id="25" name="Graphic 24" descr="Architecture outline">
              <a:extLst>
                <a:ext uri="{FF2B5EF4-FFF2-40B4-BE49-F238E27FC236}">
                  <a16:creationId xmlns:a16="http://schemas.microsoft.com/office/drawing/2014/main" id="{9E34A9D7-88E8-1254-F113-EFA713ABAC5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469471" y="3798851"/>
              <a:ext cx="914400" cy="914400"/>
            </a:xfrm>
            <a:prstGeom prst="rect">
              <a:avLst/>
            </a:prstGeom>
          </p:spPr>
        </p:pic>
        <p:pic>
          <p:nvPicPr>
            <p:cNvPr id="26" name="Graphic 25" descr="Teacher outline">
              <a:extLst>
                <a:ext uri="{FF2B5EF4-FFF2-40B4-BE49-F238E27FC236}">
                  <a16:creationId xmlns:a16="http://schemas.microsoft.com/office/drawing/2014/main" id="{EE12BBFA-8B80-BB08-D4C8-00DA538191A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578863" y="3847846"/>
              <a:ext cx="914400" cy="914400"/>
            </a:xfrm>
            <a:prstGeom prst="rect">
              <a:avLst/>
            </a:prstGeom>
          </p:spPr>
        </p:pic>
        <p:sp>
          <p:nvSpPr>
            <p:cNvPr id="27" name="TextBox 26">
              <a:extLst>
                <a:ext uri="{FF2B5EF4-FFF2-40B4-BE49-F238E27FC236}">
                  <a16:creationId xmlns:a16="http://schemas.microsoft.com/office/drawing/2014/main" id="{95759FE5-4348-63D1-6BB4-782B40C04D96}"/>
                </a:ext>
              </a:extLst>
            </p:cNvPr>
            <p:cNvSpPr txBox="1"/>
            <p:nvPr/>
          </p:nvSpPr>
          <p:spPr>
            <a:xfrm>
              <a:off x="6031651" y="4910256"/>
              <a:ext cx="2108145" cy="1169551"/>
            </a:xfrm>
            <a:prstGeom prst="rect">
              <a:avLst/>
            </a:prstGeom>
            <a:noFill/>
          </p:spPr>
          <p:txBody>
            <a:bodyPr wrap="square" rtlCol="0">
              <a:spAutoFit/>
            </a:bodyPr>
            <a:lstStyle/>
            <a:p>
              <a:pPr algn="ctr"/>
              <a:r>
                <a:rPr lang="fr-CH" sz="1400" b="1" dirty="0" err="1">
                  <a:latin typeface="+mj-lt"/>
                  <a:cs typeface="Times New Roman" panose="02020603050405020304" pitchFamily="18" charset="0"/>
                </a:rPr>
                <a:t>Bidders</a:t>
              </a:r>
              <a:r>
                <a:rPr lang="fr-CH" sz="1400" b="1" dirty="0">
                  <a:latin typeface="+mj-lt"/>
                  <a:cs typeface="Times New Roman" panose="02020603050405020304" pitchFamily="18" charset="0"/>
                </a:rPr>
                <a:t> </a:t>
              </a:r>
              <a:r>
                <a:rPr lang="fr-CH" sz="1400" b="1" dirty="0" err="1">
                  <a:latin typeface="+mj-lt"/>
                  <a:cs typeface="Times New Roman" panose="02020603050405020304" pitchFamily="18" charset="0"/>
                </a:rPr>
                <a:t>conference</a:t>
              </a:r>
              <a:endParaRPr lang="fr-CH" sz="1400" b="1" dirty="0">
                <a:latin typeface="+mj-lt"/>
                <a:cs typeface="Times New Roman" panose="02020603050405020304" pitchFamily="18" charset="0"/>
              </a:endParaRPr>
            </a:p>
            <a:p>
              <a:pPr algn="ctr"/>
              <a:r>
                <a:rPr lang="fr-CH" sz="1400" dirty="0" err="1">
                  <a:latin typeface="+mj-lt"/>
                  <a:cs typeface="Times New Roman" panose="02020603050405020304" pitchFamily="18" charset="0"/>
                </a:rPr>
                <a:t>Bidders</a:t>
              </a:r>
              <a:r>
                <a:rPr lang="fr-CH" sz="1400" dirty="0">
                  <a:latin typeface="+mj-lt"/>
                  <a:cs typeface="Times New Roman" panose="02020603050405020304" pitchFamily="18" charset="0"/>
                </a:rPr>
                <a:t> </a:t>
              </a:r>
              <a:r>
                <a:rPr lang="fr-CH" sz="1400" dirty="0" err="1">
                  <a:latin typeface="+mj-lt"/>
                  <a:cs typeface="Times New Roman" panose="02020603050405020304" pitchFamily="18" charset="0"/>
                </a:rPr>
                <a:t>conference</a:t>
              </a:r>
              <a:r>
                <a:rPr lang="fr-CH" sz="1400" dirty="0">
                  <a:latin typeface="+mj-lt"/>
                  <a:cs typeface="Times New Roman" panose="02020603050405020304" pitchFamily="18" charset="0"/>
                </a:rPr>
                <a:t> at CERN </a:t>
              </a:r>
              <a:r>
                <a:rPr lang="fr-CH" sz="1400" dirty="0" err="1">
                  <a:latin typeface="+mj-lt"/>
                  <a:cs typeface="Times New Roman" panose="02020603050405020304" pitchFamily="18" charset="0"/>
                </a:rPr>
                <a:t>including</a:t>
              </a:r>
              <a:r>
                <a:rPr lang="fr-CH" sz="1400" dirty="0">
                  <a:latin typeface="+mj-lt"/>
                  <a:cs typeface="Times New Roman" panose="02020603050405020304" pitchFamily="18" charset="0"/>
                </a:rPr>
                <a:t> a </a:t>
              </a:r>
              <a:r>
                <a:rPr lang="fr-CH" sz="1400" dirty="0" err="1">
                  <a:latin typeface="+mj-lt"/>
                  <a:cs typeface="Times New Roman" panose="02020603050405020304" pitchFamily="18" charset="0"/>
                </a:rPr>
                <a:t>visit</a:t>
              </a:r>
              <a:r>
                <a:rPr lang="fr-CH" sz="1400" dirty="0">
                  <a:latin typeface="+mj-lt"/>
                  <a:cs typeface="Times New Roman" panose="02020603050405020304" pitchFamily="18" charset="0"/>
                </a:rPr>
                <a:t> to the </a:t>
              </a:r>
              <a:r>
                <a:rPr lang="fr-CH" sz="1400" dirty="0" err="1">
                  <a:latin typeface="+mj-lt"/>
                  <a:cs typeface="Times New Roman" panose="02020603050405020304" pitchFamily="18" charset="0"/>
                </a:rPr>
                <a:t>project</a:t>
              </a:r>
              <a:r>
                <a:rPr lang="fr-CH" sz="1400" dirty="0">
                  <a:latin typeface="+mj-lt"/>
                  <a:cs typeface="Times New Roman" panose="02020603050405020304" pitchFamily="18" charset="0"/>
                </a:rPr>
                <a:t> site</a:t>
              </a:r>
              <a:endParaRPr lang="en-US" sz="1400" dirty="0">
                <a:latin typeface="+mj-lt"/>
                <a:cs typeface="Times New Roman" panose="02020603050405020304" pitchFamily="18" charset="0"/>
              </a:endParaRPr>
            </a:p>
            <a:p>
              <a:pPr algn="ctr"/>
              <a:endParaRPr lang="en-US" sz="1400" dirty="0">
                <a:latin typeface="+mj-lt"/>
                <a:cs typeface="Times New Roman" panose="02020603050405020304" pitchFamily="18" charset="0"/>
              </a:endParaRPr>
            </a:p>
          </p:txBody>
        </p:sp>
        <p:pic>
          <p:nvPicPr>
            <p:cNvPr id="28" name="Graphic 27" descr="Users outline">
              <a:extLst>
                <a:ext uri="{FF2B5EF4-FFF2-40B4-BE49-F238E27FC236}">
                  <a16:creationId xmlns:a16="http://schemas.microsoft.com/office/drawing/2014/main" id="{EBA2743D-CA4C-3569-DF92-2B842B49216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476726" y="1446309"/>
              <a:ext cx="914400" cy="914400"/>
            </a:xfrm>
            <a:prstGeom prst="rect">
              <a:avLst/>
            </a:prstGeom>
          </p:spPr>
        </p:pic>
        <p:pic>
          <p:nvPicPr>
            <p:cNvPr id="29" name="Graphic 28" descr="Ribbon outline">
              <a:extLst>
                <a:ext uri="{FF2B5EF4-FFF2-40B4-BE49-F238E27FC236}">
                  <a16:creationId xmlns:a16="http://schemas.microsoft.com/office/drawing/2014/main" id="{F93EE0A4-E7E5-5862-091D-6568D4AE1240}"/>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2170238" y="3847846"/>
              <a:ext cx="914400" cy="914400"/>
            </a:xfrm>
            <a:prstGeom prst="rect">
              <a:avLst/>
            </a:prstGeom>
          </p:spPr>
        </p:pic>
        <p:grpSp>
          <p:nvGrpSpPr>
            <p:cNvPr id="30" name="Group 29">
              <a:extLst>
                <a:ext uri="{FF2B5EF4-FFF2-40B4-BE49-F238E27FC236}">
                  <a16:creationId xmlns:a16="http://schemas.microsoft.com/office/drawing/2014/main" id="{9E197299-21C5-C3FA-06E3-9F2D144CE95B}"/>
                </a:ext>
              </a:extLst>
            </p:cNvPr>
            <p:cNvGrpSpPr/>
            <p:nvPr/>
          </p:nvGrpSpPr>
          <p:grpSpPr>
            <a:xfrm>
              <a:off x="935768" y="2365254"/>
              <a:ext cx="10549064" cy="2671012"/>
              <a:chOff x="557804" y="1650879"/>
              <a:chExt cx="10549064" cy="2671012"/>
            </a:xfrm>
          </p:grpSpPr>
          <p:sp>
            <p:nvSpPr>
              <p:cNvPr id="31" name="Arc 30">
                <a:extLst>
                  <a:ext uri="{FF2B5EF4-FFF2-40B4-BE49-F238E27FC236}">
                    <a16:creationId xmlns:a16="http://schemas.microsoft.com/office/drawing/2014/main" id="{30F7820E-903B-12C2-1DA5-56B4B9895F54}"/>
                  </a:ext>
                </a:extLst>
              </p:cNvPr>
              <p:cNvSpPr/>
              <p:nvPr/>
            </p:nvSpPr>
            <p:spPr>
              <a:xfrm>
                <a:off x="8609853" y="1650879"/>
                <a:ext cx="2497015" cy="2497015"/>
              </a:xfrm>
              <a:prstGeom prst="arc">
                <a:avLst>
                  <a:gd name="adj1" fmla="val 16200000"/>
                  <a:gd name="adj2" fmla="val 5556154"/>
                </a:avLst>
              </a:prstGeom>
              <a:ln w="190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accent5">
                      <a:lumMod val="75000"/>
                    </a:schemeClr>
                  </a:solidFill>
                </a:endParaRPr>
              </a:p>
            </p:txBody>
          </p:sp>
          <p:cxnSp>
            <p:nvCxnSpPr>
              <p:cNvPr id="32" name="Straight Connector 31">
                <a:extLst>
                  <a:ext uri="{FF2B5EF4-FFF2-40B4-BE49-F238E27FC236}">
                    <a16:creationId xmlns:a16="http://schemas.microsoft.com/office/drawing/2014/main" id="{CFAEBBB5-A680-8CC9-B767-E8B1B06AC5C1}"/>
                  </a:ext>
                </a:extLst>
              </p:cNvPr>
              <p:cNvCxnSpPr>
                <a:cxnSpLocks/>
              </p:cNvCxnSpPr>
              <p:nvPr/>
            </p:nvCxnSpPr>
            <p:spPr>
              <a:xfrm flipH="1">
                <a:off x="1076325" y="1650879"/>
                <a:ext cx="8772525" cy="0"/>
              </a:xfrm>
              <a:prstGeom prst="line">
                <a:avLst/>
              </a:prstGeom>
              <a:ln w="19050">
                <a:solidFill>
                  <a:schemeClr val="accent5">
                    <a:lumMod val="7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18EF61D-F295-DAAC-7C74-234CEBC1B365}"/>
                  </a:ext>
                </a:extLst>
              </p:cNvPr>
              <p:cNvCxnSpPr>
                <a:cxnSpLocks/>
              </p:cNvCxnSpPr>
              <p:nvPr/>
            </p:nvCxnSpPr>
            <p:spPr>
              <a:xfrm flipH="1">
                <a:off x="557804" y="4147894"/>
                <a:ext cx="9243421" cy="0"/>
              </a:xfrm>
              <a:prstGeom prst="line">
                <a:avLst/>
              </a:prstGeom>
              <a:ln w="190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7EAAB3CF-968B-5D43-CE82-9BF896AB15B2}"/>
                  </a:ext>
                </a:extLst>
              </p:cNvPr>
              <p:cNvCxnSpPr/>
              <p:nvPr/>
            </p:nvCxnSpPr>
            <p:spPr>
              <a:xfrm>
                <a:off x="557804" y="4143970"/>
                <a:ext cx="398713" cy="177921"/>
              </a:xfrm>
              <a:prstGeom prst="line">
                <a:avLst/>
              </a:prstGeom>
              <a:ln w="190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4A21A3D6-3BD9-39BA-6ECE-6CB4D182F642}"/>
                  </a:ext>
                </a:extLst>
              </p:cNvPr>
              <p:cNvCxnSpPr/>
              <p:nvPr/>
            </p:nvCxnSpPr>
            <p:spPr>
              <a:xfrm flipV="1">
                <a:off x="570877" y="3935290"/>
                <a:ext cx="372569" cy="212604"/>
              </a:xfrm>
              <a:prstGeom prst="line">
                <a:avLst/>
              </a:prstGeom>
              <a:ln w="190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36" name="Graphic 35" descr="Closed book outline">
              <a:extLst>
                <a:ext uri="{FF2B5EF4-FFF2-40B4-BE49-F238E27FC236}">
                  <a16:creationId xmlns:a16="http://schemas.microsoft.com/office/drawing/2014/main" id="{94426A62-94FF-23FF-7421-88953341691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093786" y="1439785"/>
              <a:ext cx="914400" cy="914400"/>
            </a:xfrm>
            <a:prstGeom prst="rect">
              <a:avLst/>
            </a:prstGeom>
          </p:spPr>
        </p:pic>
        <p:sp>
          <p:nvSpPr>
            <p:cNvPr id="37" name="TextBox 36">
              <a:extLst>
                <a:ext uri="{FF2B5EF4-FFF2-40B4-BE49-F238E27FC236}">
                  <a16:creationId xmlns:a16="http://schemas.microsoft.com/office/drawing/2014/main" id="{3C67EF3B-8CAC-39A2-C201-9A330DF1950D}"/>
                </a:ext>
              </a:extLst>
            </p:cNvPr>
            <p:cNvSpPr txBox="1"/>
            <p:nvPr/>
          </p:nvSpPr>
          <p:spPr>
            <a:xfrm>
              <a:off x="1721217" y="2354185"/>
              <a:ext cx="1833195" cy="738664"/>
            </a:xfrm>
            <a:prstGeom prst="rect">
              <a:avLst/>
            </a:prstGeom>
            <a:noFill/>
          </p:spPr>
          <p:txBody>
            <a:bodyPr wrap="square" rtlCol="0">
              <a:spAutoFit/>
            </a:bodyPr>
            <a:lstStyle/>
            <a:p>
              <a:pPr algn="ctr"/>
              <a:r>
                <a:rPr lang="fr-CH" sz="1400" b="1" dirty="0">
                  <a:latin typeface="+mj-lt"/>
                  <a:cs typeface="Times New Roman" panose="02020603050405020304" pitchFamily="18" charset="0"/>
                </a:rPr>
                <a:t>IRP &amp; Reference Design</a:t>
              </a:r>
            </a:p>
            <a:p>
              <a:pPr algn="ctr"/>
              <a:r>
                <a:rPr lang="fr-CH" sz="1400" dirty="0">
                  <a:latin typeface="+mj-lt"/>
                  <a:cs typeface="Times New Roman" panose="02020603050405020304" pitchFamily="18" charset="0"/>
                </a:rPr>
                <a:t>Publication of the </a:t>
              </a:r>
              <a:r>
                <a:rPr lang="fr-CH" sz="1400" dirty="0" err="1">
                  <a:latin typeface="+mj-lt"/>
                  <a:cs typeface="Times New Roman" panose="02020603050405020304" pitchFamily="18" charset="0"/>
                </a:rPr>
                <a:t>Market</a:t>
              </a:r>
              <a:r>
                <a:rPr lang="fr-CH" sz="1400" dirty="0">
                  <a:latin typeface="+mj-lt"/>
                  <a:cs typeface="Times New Roman" panose="02020603050405020304" pitchFamily="18" charset="0"/>
                </a:rPr>
                <a:t> Survey </a:t>
              </a:r>
              <a:endParaRPr lang="en-US" sz="1400" dirty="0">
                <a:latin typeface="+mj-lt"/>
                <a:cs typeface="Times New Roman" panose="02020603050405020304" pitchFamily="18" charset="0"/>
              </a:endParaRPr>
            </a:p>
          </p:txBody>
        </p:sp>
      </p:grpSp>
    </p:spTree>
    <p:extLst>
      <p:ext uri="{BB962C8B-B14F-4D97-AF65-F5344CB8AC3E}">
        <p14:creationId xmlns:p14="http://schemas.microsoft.com/office/powerpoint/2010/main" val="24915452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err="1"/>
              <a:t>Procurement</a:t>
            </a:r>
            <a:r>
              <a:rPr lang="fr-CH" sz="3600" dirty="0"/>
              <a:t> &amp; </a:t>
            </a:r>
            <a:r>
              <a:rPr lang="fr-CH" sz="3600" dirty="0" err="1"/>
              <a:t>contract</a:t>
            </a:r>
            <a:r>
              <a:rPr lang="fr-CH" sz="3600" dirty="0"/>
              <a:t> </a:t>
            </a:r>
            <a:r>
              <a:rPr lang="fr-CH" sz="3600" dirty="0" err="1"/>
              <a:t>strategy</a:t>
            </a:r>
            <a:r>
              <a:rPr lang="fr-CH" sz="3600" dirty="0"/>
              <a:t> – Time line</a:t>
            </a:r>
          </a:p>
        </p:txBody>
      </p:sp>
      <p:graphicFrame>
        <p:nvGraphicFramePr>
          <p:cNvPr id="3" name="Table 4">
            <a:extLst>
              <a:ext uri="{FF2B5EF4-FFF2-40B4-BE49-F238E27FC236}">
                <a16:creationId xmlns:a16="http://schemas.microsoft.com/office/drawing/2014/main" id="{73EBC449-B5ED-5E59-35EC-E3369684099B}"/>
              </a:ext>
            </a:extLst>
          </p:cNvPr>
          <p:cNvGraphicFramePr>
            <a:graphicFrameLocks noGrp="1"/>
          </p:cNvGraphicFramePr>
          <p:nvPr>
            <p:extLst>
              <p:ext uri="{D42A27DB-BD31-4B8C-83A1-F6EECF244321}">
                <p14:modId xmlns:p14="http://schemas.microsoft.com/office/powerpoint/2010/main" val="1778369168"/>
              </p:ext>
            </p:extLst>
          </p:nvPr>
        </p:nvGraphicFramePr>
        <p:xfrm>
          <a:off x="1461247" y="3927882"/>
          <a:ext cx="10439999" cy="1082040"/>
        </p:xfrm>
        <a:graphic>
          <a:graphicData uri="http://schemas.openxmlformats.org/drawingml/2006/table">
            <a:tbl>
              <a:tblPr firstRow="1" bandRow="1">
                <a:tableStyleId>{5C22544A-7EE6-4342-B048-85BDC9FD1C3A}</a:tableStyleId>
              </a:tblPr>
              <a:tblGrid>
                <a:gridCol w="1565997">
                  <a:extLst>
                    <a:ext uri="{9D8B030D-6E8A-4147-A177-3AD203B41FA5}">
                      <a16:colId xmlns:a16="http://schemas.microsoft.com/office/drawing/2014/main" val="360494318"/>
                    </a:ext>
                  </a:extLst>
                </a:gridCol>
                <a:gridCol w="2609999">
                  <a:extLst>
                    <a:ext uri="{9D8B030D-6E8A-4147-A177-3AD203B41FA5}">
                      <a16:colId xmlns:a16="http://schemas.microsoft.com/office/drawing/2014/main" val="3285227720"/>
                    </a:ext>
                  </a:extLst>
                </a:gridCol>
                <a:gridCol w="2088002">
                  <a:extLst>
                    <a:ext uri="{9D8B030D-6E8A-4147-A177-3AD203B41FA5}">
                      <a16:colId xmlns:a16="http://schemas.microsoft.com/office/drawing/2014/main" val="2754768537"/>
                    </a:ext>
                  </a:extLst>
                </a:gridCol>
                <a:gridCol w="1044000">
                  <a:extLst>
                    <a:ext uri="{9D8B030D-6E8A-4147-A177-3AD203B41FA5}">
                      <a16:colId xmlns:a16="http://schemas.microsoft.com/office/drawing/2014/main" val="4038686317"/>
                    </a:ext>
                  </a:extLst>
                </a:gridCol>
                <a:gridCol w="1044000">
                  <a:extLst>
                    <a:ext uri="{9D8B030D-6E8A-4147-A177-3AD203B41FA5}">
                      <a16:colId xmlns:a16="http://schemas.microsoft.com/office/drawing/2014/main" val="1036079704"/>
                    </a:ext>
                  </a:extLst>
                </a:gridCol>
                <a:gridCol w="2088001">
                  <a:extLst>
                    <a:ext uri="{9D8B030D-6E8A-4147-A177-3AD203B41FA5}">
                      <a16:colId xmlns:a16="http://schemas.microsoft.com/office/drawing/2014/main" val="4109877042"/>
                    </a:ext>
                  </a:extLst>
                </a:gridCol>
              </a:tblGrid>
              <a:tr h="1073376">
                <a:tc>
                  <a:txBody>
                    <a:bodyPr/>
                    <a:lstStyle/>
                    <a:p>
                      <a:pPr algn="ctr"/>
                      <a:r>
                        <a:rPr lang="fr-CH" sz="1300" b="0" kern="1200" dirty="0">
                          <a:solidFill>
                            <a:schemeClr val="tx1"/>
                          </a:solidFill>
                          <a:latin typeface="+mn-lt"/>
                          <a:ea typeface="+mn-ea"/>
                          <a:cs typeface="+mn-cs"/>
                        </a:rPr>
                        <a:t>MS/IT</a:t>
                      </a:r>
                    </a:p>
                    <a:p>
                      <a:pPr algn="ctr"/>
                      <a:r>
                        <a:rPr lang="fr-CH" sz="1300" b="0" kern="1200" dirty="0">
                          <a:solidFill>
                            <a:schemeClr val="tx1"/>
                          </a:solidFill>
                          <a:latin typeface="+mn-lt"/>
                          <a:ea typeface="+mn-ea"/>
                          <a:cs typeface="+mn-cs"/>
                        </a:rPr>
                        <a:t>for Consultant</a:t>
                      </a:r>
                      <a:endParaRPr lang="en-US" sz="1300" b="0" kern="1200" dirty="0">
                        <a:solidFill>
                          <a:schemeClr val="tx1"/>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H" sz="1300" b="0" dirty="0">
                          <a:solidFill>
                            <a:schemeClr val="tx1"/>
                          </a:solidFill>
                        </a:rPr>
                        <a:t>Consultant Design, Building Permit and MS/IT for Contractor</a:t>
                      </a:r>
                    </a:p>
                    <a:p>
                      <a:pPr algn="ctr"/>
                      <a:r>
                        <a:rPr lang="fr-CH" sz="1300" b="0" dirty="0">
                          <a:solidFill>
                            <a:schemeClr val="tx1"/>
                          </a:solidFill>
                        </a:rPr>
                        <a:t>Phase 1</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r>
                        <a:rPr lang="fr-CH" sz="1300" b="0" dirty="0">
                          <a:solidFill>
                            <a:schemeClr val="tx1"/>
                          </a:solidFill>
                        </a:rPr>
                        <a:t>Phase 1 </a:t>
                      </a:r>
                      <a:r>
                        <a:rPr lang="fr-CH" sz="1300" b="0" dirty="0" err="1">
                          <a:solidFill>
                            <a:schemeClr val="tx1"/>
                          </a:solidFill>
                        </a:rPr>
                        <a:t>Execution</a:t>
                      </a:r>
                      <a:r>
                        <a:rPr lang="fr-CH" sz="1300" b="0" dirty="0">
                          <a:solidFill>
                            <a:schemeClr val="tx1"/>
                          </a:solidFill>
                        </a:rPr>
                        <a:t> Design and Construction</a:t>
                      </a:r>
                      <a:endParaRPr lang="en-US" sz="1300" b="0" dirty="0">
                        <a:solidFill>
                          <a:schemeClr val="tx1"/>
                        </a:solidFill>
                        <a:latin typeface="Times New Roman" panose="02020603050405020304" pitchFamily="18" charset="0"/>
                        <a:cs typeface="Times New Roman" panose="02020603050405020304" pitchFamily="18"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algn="ctr" defTabSz="914400" rtl="0" eaLnBrk="1" latinLnBrk="0" hangingPunct="1"/>
                      <a:r>
                        <a:rPr lang="fr-CH" sz="1300" b="0" kern="1200" dirty="0" err="1">
                          <a:solidFill>
                            <a:schemeClr val="tx1"/>
                          </a:solidFill>
                          <a:latin typeface="+mn-lt"/>
                          <a:ea typeface="+mn-ea"/>
                          <a:cs typeface="+mn-cs"/>
                        </a:rPr>
                        <a:t>Demolition</a:t>
                      </a:r>
                      <a:r>
                        <a:rPr lang="fr-CH" sz="1300" b="0" kern="1200" dirty="0">
                          <a:solidFill>
                            <a:schemeClr val="tx1"/>
                          </a:solidFill>
                          <a:latin typeface="+mn-lt"/>
                          <a:ea typeface="+mn-ea"/>
                          <a:cs typeface="+mn-cs"/>
                        </a:rPr>
                        <a:t> </a:t>
                      </a:r>
                      <a:r>
                        <a:rPr lang="fr-CH" sz="1300" b="0" kern="1200" dirty="0" err="1">
                          <a:solidFill>
                            <a:schemeClr val="tx1"/>
                          </a:solidFill>
                          <a:latin typeface="+mn-lt"/>
                          <a:ea typeface="+mn-ea"/>
                          <a:cs typeface="+mn-cs"/>
                        </a:rPr>
                        <a:t>works</a:t>
                      </a:r>
                      <a:r>
                        <a:rPr lang="fr-CH" sz="1300" b="0" kern="1200" dirty="0">
                          <a:solidFill>
                            <a:schemeClr val="tx1"/>
                          </a:solidFill>
                          <a:latin typeface="+mn-lt"/>
                          <a:ea typeface="+mn-ea"/>
                          <a:cs typeface="+mn-cs"/>
                        </a:rPr>
                        <a:t> for</a:t>
                      </a:r>
                    </a:p>
                    <a:p>
                      <a:pPr marL="0" algn="ctr" defTabSz="914400" rtl="0" eaLnBrk="1" latinLnBrk="0" hangingPunct="1"/>
                      <a:r>
                        <a:rPr lang="fr-CH" sz="1300" b="0" kern="1200" dirty="0">
                          <a:solidFill>
                            <a:schemeClr val="tx1"/>
                          </a:solidFill>
                          <a:latin typeface="+mn-lt"/>
                          <a:ea typeface="+mn-ea"/>
                          <a:cs typeface="+mn-cs"/>
                        </a:rPr>
                        <a:t>Phase 2</a:t>
                      </a:r>
                      <a:endParaRPr lang="en-US" sz="1300" b="0" kern="1200" dirty="0">
                        <a:solidFill>
                          <a:schemeClr val="tx1"/>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b="0" kern="1200" dirty="0">
                          <a:solidFill>
                            <a:schemeClr val="tx1"/>
                          </a:solidFill>
                          <a:latin typeface="+mn-lt"/>
                          <a:ea typeface="+mn-ea"/>
                          <a:cs typeface="+mn-cs"/>
                        </a:rPr>
                        <a:t>Design Update &amp;</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300" b="0" kern="1200" dirty="0">
                          <a:solidFill>
                            <a:schemeClr val="tx1"/>
                          </a:solidFill>
                          <a:latin typeface="+mn-lt"/>
                          <a:ea typeface="+mn-ea"/>
                          <a:cs typeface="+mn-cs"/>
                        </a:rPr>
                        <a:t>MS/IT for Contractor Phase 2</a:t>
                      </a:r>
                      <a:endParaRPr lang="en-US" sz="1300" b="0" kern="1200" dirty="0">
                        <a:solidFill>
                          <a:schemeClr val="tx1"/>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algn="ctr" defTabSz="914400" rtl="0" eaLnBrk="1" latinLnBrk="0" hangingPunct="1"/>
                      <a:r>
                        <a:rPr lang="fr-CH" sz="1300" b="0" kern="1200" dirty="0">
                          <a:solidFill>
                            <a:schemeClr val="tx1"/>
                          </a:solidFill>
                        </a:rPr>
                        <a:t>Phase 2 </a:t>
                      </a:r>
                      <a:r>
                        <a:rPr lang="fr-CH" sz="1300" b="0" dirty="0" err="1">
                          <a:solidFill>
                            <a:schemeClr val="tx1"/>
                          </a:solidFill>
                        </a:rPr>
                        <a:t>Execution</a:t>
                      </a:r>
                      <a:r>
                        <a:rPr lang="fr-CH" sz="1300" b="0" dirty="0">
                          <a:solidFill>
                            <a:schemeClr val="tx1"/>
                          </a:solidFill>
                        </a:rPr>
                        <a:t> Design and </a:t>
                      </a:r>
                      <a:r>
                        <a:rPr lang="fr-CH" sz="1300" b="0" kern="1200" dirty="0">
                          <a:solidFill>
                            <a:schemeClr val="tx1"/>
                          </a:solidFill>
                        </a:rPr>
                        <a:t>Construction</a:t>
                      </a:r>
                      <a:endParaRPr lang="en-US" sz="1300" b="0" kern="1200" dirty="0">
                        <a:solidFill>
                          <a:schemeClr val="tx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val="2117693738"/>
                  </a:ext>
                </a:extLst>
              </a:tr>
            </a:tbl>
          </a:graphicData>
        </a:graphic>
      </p:graphicFrame>
      <p:sp>
        <p:nvSpPr>
          <p:cNvPr id="5" name="TextBox 4">
            <a:extLst>
              <a:ext uri="{FF2B5EF4-FFF2-40B4-BE49-F238E27FC236}">
                <a16:creationId xmlns:a16="http://schemas.microsoft.com/office/drawing/2014/main" id="{5D26B997-2036-0276-21DC-22EE412AFF16}"/>
              </a:ext>
            </a:extLst>
          </p:cNvPr>
          <p:cNvSpPr txBox="1"/>
          <p:nvPr/>
        </p:nvSpPr>
        <p:spPr>
          <a:xfrm>
            <a:off x="935320" y="2194124"/>
            <a:ext cx="959224" cy="307777"/>
          </a:xfrm>
          <a:prstGeom prst="rect">
            <a:avLst/>
          </a:prstGeom>
          <a:noFill/>
        </p:spPr>
        <p:txBody>
          <a:bodyPr wrap="square" rtlCol="0">
            <a:spAutoFit/>
          </a:bodyPr>
          <a:lstStyle/>
          <a:p>
            <a:pPr algn="ctr"/>
            <a:r>
              <a:rPr lang="fr-CH" sz="1400" dirty="0">
                <a:latin typeface="Times New Roman" panose="02020603050405020304" pitchFamily="18" charset="0"/>
                <a:cs typeface="Times New Roman" panose="02020603050405020304" pitchFamily="18" charset="0"/>
              </a:rPr>
              <a:t>2023</a:t>
            </a:r>
            <a:endParaRPr lang="en-US" sz="14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43134EEC-131C-1C55-AECE-20D010DEAD56}"/>
              </a:ext>
            </a:extLst>
          </p:cNvPr>
          <p:cNvSpPr txBox="1"/>
          <p:nvPr/>
        </p:nvSpPr>
        <p:spPr>
          <a:xfrm>
            <a:off x="1993156" y="2194124"/>
            <a:ext cx="959224" cy="307777"/>
          </a:xfrm>
          <a:prstGeom prst="rect">
            <a:avLst/>
          </a:prstGeom>
          <a:noFill/>
        </p:spPr>
        <p:txBody>
          <a:bodyPr wrap="square" rtlCol="0">
            <a:spAutoFit/>
          </a:bodyPr>
          <a:lstStyle/>
          <a:p>
            <a:pPr algn="ctr"/>
            <a:r>
              <a:rPr lang="fr-CH" sz="1400" dirty="0">
                <a:latin typeface="Times New Roman" panose="02020603050405020304" pitchFamily="18" charset="0"/>
                <a:cs typeface="Times New Roman" panose="02020603050405020304" pitchFamily="18" charset="0"/>
              </a:rPr>
              <a:t>2024</a:t>
            </a:r>
            <a:endParaRPr lang="en-US" sz="14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CD46964B-F2A4-75FF-A928-D8F5D8B1A20D}"/>
              </a:ext>
            </a:extLst>
          </p:cNvPr>
          <p:cNvSpPr txBox="1"/>
          <p:nvPr/>
        </p:nvSpPr>
        <p:spPr>
          <a:xfrm>
            <a:off x="3037544" y="2194124"/>
            <a:ext cx="959224" cy="307777"/>
          </a:xfrm>
          <a:prstGeom prst="rect">
            <a:avLst/>
          </a:prstGeom>
          <a:noFill/>
        </p:spPr>
        <p:txBody>
          <a:bodyPr wrap="square" rtlCol="0">
            <a:spAutoFit/>
          </a:bodyPr>
          <a:lstStyle/>
          <a:p>
            <a:pPr algn="ctr"/>
            <a:r>
              <a:rPr lang="fr-CH" sz="1400" dirty="0">
                <a:latin typeface="Times New Roman" panose="02020603050405020304" pitchFamily="18" charset="0"/>
                <a:cs typeface="Times New Roman" panose="02020603050405020304" pitchFamily="18" charset="0"/>
              </a:rPr>
              <a:t>2025</a:t>
            </a:r>
            <a:endParaRPr lang="en-US" sz="1400"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AFFA8FFA-9737-0FF4-6662-187B83D29E48}"/>
              </a:ext>
            </a:extLst>
          </p:cNvPr>
          <p:cNvSpPr txBox="1"/>
          <p:nvPr/>
        </p:nvSpPr>
        <p:spPr>
          <a:xfrm>
            <a:off x="4081932" y="2194124"/>
            <a:ext cx="959224" cy="307777"/>
          </a:xfrm>
          <a:prstGeom prst="rect">
            <a:avLst/>
          </a:prstGeom>
          <a:noFill/>
        </p:spPr>
        <p:txBody>
          <a:bodyPr wrap="square" rtlCol="0">
            <a:spAutoFit/>
          </a:bodyPr>
          <a:lstStyle/>
          <a:p>
            <a:pPr algn="ctr"/>
            <a:r>
              <a:rPr lang="fr-CH" sz="1400" dirty="0">
                <a:latin typeface="Times New Roman" panose="02020603050405020304" pitchFamily="18" charset="0"/>
                <a:cs typeface="Times New Roman" panose="02020603050405020304" pitchFamily="18" charset="0"/>
              </a:rPr>
              <a:t>2026</a:t>
            </a:r>
            <a:endParaRPr lang="en-US" sz="14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9A481EF2-78F6-4E79-2230-BBA86CFEA2EE}"/>
              </a:ext>
            </a:extLst>
          </p:cNvPr>
          <p:cNvSpPr txBox="1"/>
          <p:nvPr/>
        </p:nvSpPr>
        <p:spPr>
          <a:xfrm>
            <a:off x="5126320" y="2194124"/>
            <a:ext cx="959224" cy="307777"/>
          </a:xfrm>
          <a:prstGeom prst="rect">
            <a:avLst/>
          </a:prstGeom>
          <a:noFill/>
        </p:spPr>
        <p:txBody>
          <a:bodyPr wrap="square" rtlCol="0">
            <a:spAutoFit/>
          </a:bodyPr>
          <a:lstStyle/>
          <a:p>
            <a:pPr algn="ctr"/>
            <a:r>
              <a:rPr lang="fr-CH" sz="1400" dirty="0">
                <a:latin typeface="Times New Roman" panose="02020603050405020304" pitchFamily="18" charset="0"/>
                <a:cs typeface="Times New Roman" panose="02020603050405020304" pitchFamily="18" charset="0"/>
              </a:rPr>
              <a:t>2027</a:t>
            </a:r>
            <a:endParaRPr lang="en-US" sz="14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09687E10-0795-EE7B-8CCD-7C3BD2F9BBC2}"/>
              </a:ext>
            </a:extLst>
          </p:cNvPr>
          <p:cNvSpPr txBox="1"/>
          <p:nvPr/>
        </p:nvSpPr>
        <p:spPr>
          <a:xfrm>
            <a:off x="6170708" y="2194124"/>
            <a:ext cx="959224" cy="307777"/>
          </a:xfrm>
          <a:prstGeom prst="rect">
            <a:avLst/>
          </a:prstGeom>
          <a:noFill/>
        </p:spPr>
        <p:txBody>
          <a:bodyPr wrap="square" rtlCol="0">
            <a:spAutoFit/>
          </a:bodyPr>
          <a:lstStyle/>
          <a:p>
            <a:pPr algn="ctr"/>
            <a:r>
              <a:rPr lang="fr-CH" sz="1400" dirty="0">
                <a:latin typeface="Times New Roman" panose="02020603050405020304" pitchFamily="18" charset="0"/>
                <a:cs typeface="Times New Roman" panose="02020603050405020304" pitchFamily="18" charset="0"/>
              </a:rPr>
              <a:t>2028</a:t>
            </a:r>
            <a:endParaRPr lang="en-US" sz="1400"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B1787F6F-A511-61AF-2C36-83232D600C2C}"/>
              </a:ext>
            </a:extLst>
          </p:cNvPr>
          <p:cNvSpPr txBox="1"/>
          <p:nvPr/>
        </p:nvSpPr>
        <p:spPr>
          <a:xfrm>
            <a:off x="7215096" y="2194124"/>
            <a:ext cx="959224" cy="307777"/>
          </a:xfrm>
          <a:prstGeom prst="rect">
            <a:avLst/>
          </a:prstGeom>
          <a:noFill/>
        </p:spPr>
        <p:txBody>
          <a:bodyPr wrap="square" rtlCol="0">
            <a:spAutoFit/>
          </a:bodyPr>
          <a:lstStyle/>
          <a:p>
            <a:pPr algn="ctr"/>
            <a:r>
              <a:rPr lang="fr-CH" sz="1400" dirty="0">
                <a:latin typeface="Times New Roman" panose="02020603050405020304" pitchFamily="18" charset="0"/>
                <a:cs typeface="Times New Roman" panose="02020603050405020304" pitchFamily="18" charset="0"/>
              </a:rPr>
              <a:t>2029</a:t>
            </a:r>
            <a:endParaRPr lang="en-US" sz="1400" dirty="0">
              <a:latin typeface="Times New Roman" panose="020206030504050203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ED30DD66-6488-AB3E-03B7-C2C445F24ED7}"/>
              </a:ext>
            </a:extLst>
          </p:cNvPr>
          <p:cNvSpPr txBox="1"/>
          <p:nvPr/>
        </p:nvSpPr>
        <p:spPr>
          <a:xfrm>
            <a:off x="8259484" y="2194124"/>
            <a:ext cx="959224" cy="307777"/>
          </a:xfrm>
          <a:prstGeom prst="rect">
            <a:avLst/>
          </a:prstGeom>
          <a:noFill/>
        </p:spPr>
        <p:txBody>
          <a:bodyPr wrap="square" rtlCol="0">
            <a:spAutoFit/>
          </a:bodyPr>
          <a:lstStyle/>
          <a:p>
            <a:pPr algn="ctr"/>
            <a:r>
              <a:rPr lang="fr-CH" sz="1400" dirty="0">
                <a:latin typeface="Times New Roman" panose="02020603050405020304" pitchFamily="18" charset="0"/>
                <a:cs typeface="Times New Roman" panose="02020603050405020304" pitchFamily="18" charset="0"/>
              </a:rPr>
              <a:t>2030</a:t>
            </a:r>
            <a:endParaRPr lang="en-US" sz="1400" dirty="0">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1BC2B014-ACE7-3E22-2212-C04ED19F4B0F}"/>
              </a:ext>
            </a:extLst>
          </p:cNvPr>
          <p:cNvSpPr txBox="1"/>
          <p:nvPr/>
        </p:nvSpPr>
        <p:spPr>
          <a:xfrm>
            <a:off x="9303872" y="2194123"/>
            <a:ext cx="959224" cy="307777"/>
          </a:xfrm>
          <a:prstGeom prst="rect">
            <a:avLst/>
          </a:prstGeom>
          <a:noFill/>
        </p:spPr>
        <p:txBody>
          <a:bodyPr wrap="square" rtlCol="0">
            <a:spAutoFit/>
          </a:bodyPr>
          <a:lstStyle/>
          <a:p>
            <a:pPr algn="ctr"/>
            <a:r>
              <a:rPr lang="fr-CH" sz="1400" dirty="0">
                <a:latin typeface="Times New Roman" panose="02020603050405020304" pitchFamily="18" charset="0"/>
                <a:cs typeface="Times New Roman" panose="02020603050405020304" pitchFamily="18" charset="0"/>
              </a:rPr>
              <a:t>2031</a:t>
            </a:r>
            <a:endParaRPr lang="en-US" sz="1400" dirty="0">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E37D6A1B-16CB-5FBC-6348-817979CE71A6}"/>
              </a:ext>
            </a:extLst>
          </p:cNvPr>
          <p:cNvSpPr txBox="1"/>
          <p:nvPr/>
        </p:nvSpPr>
        <p:spPr>
          <a:xfrm>
            <a:off x="10348260" y="2194123"/>
            <a:ext cx="959224" cy="307777"/>
          </a:xfrm>
          <a:prstGeom prst="rect">
            <a:avLst/>
          </a:prstGeom>
          <a:noFill/>
        </p:spPr>
        <p:txBody>
          <a:bodyPr wrap="square" rtlCol="0">
            <a:spAutoFit/>
          </a:bodyPr>
          <a:lstStyle/>
          <a:p>
            <a:pPr algn="ctr"/>
            <a:r>
              <a:rPr lang="fr-CH" sz="1400" dirty="0">
                <a:latin typeface="Times New Roman" panose="02020603050405020304" pitchFamily="18" charset="0"/>
                <a:cs typeface="Times New Roman" panose="02020603050405020304" pitchFamily="18" charset="0"/>
              </a:rPr>
              <a:t>2032</a:t>
            </a:r>
            <a:endParaRPr lang="en-US" sz="1400"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F97A8284-56E1-AED5-5CE7-A76CF3575047}"/>
              </a:ext>
            </a:extLst>
          </p:cNvPr>
          <p:cNvSpPr txBox="1"/>
          <p:nvPr/>
        </p:nvSpPr>
        <p:spPr>
          <a:xfrm>
            <a:off x="11374718" y="2204281"/>
            <a:ext cx="959224" cy="307777"/>
          </a:xfrm>
          <a:prstGeom prst="rect">
            <a:avLst/>
          </a:prstGeom>
          <a:noFill/>
        </p:spPr>
        <p:txBody>
          <a:bodyPr wrap="square" rtlCol="0">
            <a:spAutoFit/>
          </a:bodyPr>
          <a:lstStyle/>
          <a:p>
            <a:pPr algn="ctr"/>
            <a:r>
              <a:rPr lang="fr-CH" sz="1400" dirty="0">
                <a:latin typeface="Times New Roman" panose="02020603050405020304" pitchFamily="18" charset="0"/>
                <a:cs typeface="Times New Roman" panose="02020603050405020304" pitchFamily="18" charset="0"/>
              </a:rPr>
              <a:t>2033</a:t>
            </a:r>
            <a:endParaRPr lang="en-US" sz="1400" dirty="0">
              <a:latin typeface="Times New Roman" panose="02020603050405020304" pitchFamily="18" charset="0"/>
              <a:cs typeface="Times New Roman" panose="02020603050405020304" pitchFamily="18" charset="0"/>
            </a:endParaRPr>
          </a:p>
        </p:txBody>
      </p:sp>
      <p:graphicFrame>
        <p:nvGraphicFramePr>
          <p:cNvPr id="16" name="Table 4">
            <a:extLst>
              <a:ext uri="{FF2B5EF4-FFF2-40B4-BE49-F238E27FC236}">
                <a16:creationId xmlns:a16="http://schemas.microsoft.com/office/drawing/2014/main" id="{38C10A88-1147-B936-828F-C4A5C868EF39}"/>
              </a:ext>
            </a:extLst>
          </p:cNvPr>
          <p:cNvGraphicFramePr>
            <a:graphicFrameLocks noGrp="1"/>
          </p:cNvGraphicFramePr>
          <p:nvPr>
            <p:extLst>
              <p:ext uri="{D42A27DB-BD31-4B8C-83A1-F6EECF244321}">
                <p14:modId xmlns:p14="http://schemas.microsoft.com/office/powerpoint/2010/main" val="1583546914"/>
              </p:ext>
            </p:extLst>
          </p:nvPr>
        </p:nvGraphicFramePr>
        <p:xfrm>
          <a:off x="327024" y="2683282"/>
          <a:ext cx="5314074" cy="1073376"/>
        </p:xfrm>
        <a:graphic>
          <a:graphicData uri="http://schemas.openxmlformats.org/drawingml/2006/table">
            <a:tbl>
              <a:tblPr firstRow="1" bandRow="1">
                <a:tableStyleId>{5C22544A-7EE6-4342-B048-85BDC9FD1C3A}</a:tableStyleId>
              </a:tblPr>
              <a:tblGrid>
                <a:gridCol w="1767456">
                  <a:extLst>
                    <a:ext uri="{9D8B030D-6E8A-4147-A177-3AD203B41FA5}">
                      <a16:colId xmlns:a16="http://schemas.microsoft.com/office/drawing/2014/main" val="360494318"/>
                    </a:ext>
                  </a:extLst>
                </a:gridCol>
                <a:gridCol w="1775258">
                  <a:extLst>
                    <a:ext uri="{9D8B030D-6E8A-4147-A177-3AD203B41FA5}">
                      <a16:colId xmlns:a16="http://schemas.microsoft.com/office/drawing/2014/main" val="3285227720"/>
                    </a:ext>
                  </a:extLst>
                </a:gridCol>
                <a:gridCol w="1771360">
                  <a:extLst>
                    <a:ext uri="{9D8B030D-6E8A-4147-A177-3AD203B41FA5}">
                      <a16:colId xmlns:a16="http://schemas.microsoft.com/office/drawing/2014/main" val="2754768537"/>
                    </a:ext>
                  </a:extLst>
                </a:gridCol>
              </a:tblGrid>
              <a:tr h="1073376">
                <a:tc>
                  <a:txBody>
                    <a:bodyPr/>
                    <a:lstStyle/>
                    <a:p>
                      <a:pPr algn="ctr"/>
                      <a:r>
                        <a:rPr lang="fr-CH" sz="1300" b="0" kern="1200" dirty="0">
                          <a:solidFill>
                            <a:schemeClr val="tx1"/>
                          </a:solidFill>
                          <a:latin typeface="+mn-lt"/>
                          <a:ea typeface="+mn-ea"/>
                          <a:cs typeface="+mn-cs"/>
                        </a:rPr>
                        <a:t>MS/IT</a:t>
                      </a:r>
                    </a:p>
                    <a:p>
                      <a:pPr algn="ctr"/>
                      <a:r>
                        <a:rPr lang="fr-CH" sz="1300" b="0" kern="1200" dirty="0">
                          <a:solidFill>
                            <a:schemeClr val="tx1"/>
                          </a:solidFill>
                          <a:latin typeface="+mn-lt"/>
                          <a:ea typeface="+mn-ea"/>
                          <a:cs typeface="+mn-cs"/>
                        </a:rPr>
                        <a:t>for Consultant</a:t>
                      </a:r>
                      <a:endParaRPr lang="en-US" sz="1300" b="0" kern="1200" dirty="0">
                        <a:solidFill>
                          <a:schemeClr val="tx1"/>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H" sz="1300" b="0" dirty="0">
                          <a:solidFill>
                            <a:schemeClr val="tx1"/>
                          </a:solidFill>
                        </a:rPr>
                        <a:t>Consultant Design, Building Permit and MS/IT </a:t>
                      </a:r>
                      <a:r>
                        <a:rPr lang="fr-CH" sz="1300" b="0">
                          <a:solidFill>
                            <a:schemeClr val="tx1"/>
                          </a:solidFill>
                        </a:rPr>
                        <a:t>for Contractor</a:t>
                      </a:r>
                      <a:endParaRPr lang="fr-CH" sz="1300" b="0" dirty="0">
                        <a:solidFill>
                          <a:schemeClr val="tx1"/>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r>
                        <a:rPr lang="fr-CH" sz="1300" b="0">
                          <a:solidFill>
                            <a:schemeClr val="tx1"/>
                          </a:solidFill>
                        </a:rPr>
                        <a:t>Execution Design </a:t>
                      </a:r>
                      <a:r>
                        <a:rPr lang="fr-CH" sz="1300" b="0" dirty="0">
                          <a:solidFill>
                            <a:schemeClr val="tx1"/>
                          </a:solidFill>
                        </a:rPr>
                        <a:t>and Construction</a:t>
                      </a:r>
                      <a:endParaRPr lang="en-US" sz="1300" b="0" dirty="0">
                        <a:solidFill>
                          <a:schemeClr val="tx1"/>
                        </a:solidFill>
                        <a:latin typeface="Times New Roman" panose="02020603050405020304" pitchFamily="18" charset="0"/>
                        <a:cs typeface="Times New Roman" panose="02020603050405020304" pitchFamily="18" charset="0"/>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val="2117693738"/>
                  </a:ext>
                </a:extLst>
              </a:tr>
            </a:tbl>
          </a:graphicData>
        </a:graphic>
      </p:graphicFrame>
      <p:sp>
        <p:nvSpPr>
          <p:cNvPr id="29" name="TextBox 28">
            <a:extLst>
              <a:ext uri="{FF2B5EF4-FFF2-40B4-BE49-F238E27FC236}">
                <a16:creationId xmlns:a16="http://schemas.microsoft.com/office/drawing/2014/main" id="{1B5EE402-6AE9-0BD3-1A91-28B23F885FCE}"/>
              </a:ext>
            </a:extLst>
          </p:cNvPr>
          <p:cNvSpPr txBox="1"/>
          <p:nvPr/>
        </p:nvSpPr>
        <p:spPr bwMode="auto">
          <a:xfrm>
            <a:off x="-94124" y="2204281"/>
            <a:ext cx="959224" cy="307777"/>
          </a:xfrm>
          <a:prstGeom prst="rect">
            <a:avLst/>
          </a:prstGeom>
          <a:noFill/>
        </p:spPr>
        <p:txBody>
          <a:bodyPr wrap="square" rtlCol="0">
            <a:spAutoFit/>
          </a:bodyPr>
          <a:lstStyle/>
          <a:p>
            <a:pPr algn="ctr"/>
            <a:r>
              <a:rPr lang="fr-CH" sz="1400" dirty="0">
                <a:latin typeface="Times New Roman" panose="02020603050405020304" pitchFamily="18" charset="0"/>
                <a:cs typeface="Times New Roman" panose="02020603050405020304" pitchFamily="18" charset="0"/>
              </a:rPr>
              <a:t>2022</a:t>
            </a:r>
            <a:endParaRPr lang="en-US" sz="1400" dirty="0">
              <a:latin typeface="Times New Roman" panose="02020603050405020304" pitchFamily="18" charset="0"/>
              <a:cs typeface="Times New Roman" panose="02020603050405020304" pitchFamily="18" charset="0"/>
            </a:endParaRPr>
          </a:p>
        </p:txBody>
      </p:sp>
      <p:cxnSp>
        <p:nvCxnSpPr>
          <p:cNvPr id="31" name="Straight Connector 30">
            <a:extLst>
              <a:ext uri="{FF2B5EF4-FFF2-40B4-BE49-F238E27FC236}">
                <a16:creationId xmlns:a16="http://schemas.microsoft.com/office/drawing/2014/main" id="{A94510F0-8F7A-BB6C-9624-4B71C6C59CFE}"/>
              </a:ext>
            </a:extLst>
          </p:cNvPr>
          <p:cNvCxnSpPr>
            <a:cxnSpLocks/>
          </p:cNvCxnSpPr>
          <p:nvPr/>
        </p:nvCxnSpPr>
        <p:spPr>
          <a:xfrm>
            <a:off x="2805952" y="2012743"/>
            <a:ext cx="0" cy="3682376"/>
          </a:xfrm>
          <a:prstGeom prst="line">
            <a:avLst/>
          </a:prstGeom>
          <a:ln>
            <a:solidFill>
              <a:srgbClr val="0033A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64815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Location and scope – Reference Designs</a:t>
            </a:r>
          </a:p>
        </p:txBody>
      </p:sp>
      <p:sp>
        <p:nvSpPr>
          <p:cNvPr id="6" name="Content Placeholder 6">
            <a:extLst>
              <a:ext uri="{FF2B5EF4-FFF2-40B4-BE49-F238E27FC236}">
                <a16:creationId xmlns:a16="http://schemas.microsoft.com/office/drawing/2014/main" id="{7A19E84A-22B4-CC17-CABB-DEF51D683415}"/>
              </a:ext>
            </a:extLst>
          </p:cNvPr>
          <p:cNvSpPr txBox="1">
            <a:spLocks/>
          </p:cNvSpPr>
          <p:nvPr/>
        </p:nvSpPr>
        <p:spPr>
          <a:xfrm>
            <a:off x="407988" y="1628800"/>
            <a:ext cx="3807832" cy="4608512"/>
          </a:xfrm>
          <a:prstGeom prst="rect">
            <a:avLst/>
          </a:prstGeom>
        </p:spPr>
        <p:txBody>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r>
              <a:rPr lang="en-GB" sz="1600" b="0" dirty="0"/>
              <a:t>Outcome of a feasibility study (</a:t>
            </a:r>
            <a:r>
              <a:rPr lang="en-GB" sz="1600" b="0" i="1" dirty="0" err="1"/>
              <a:t>avant-projet</a:t>
            </a:r>
            <a:r>
              <a:rPr lang="en-GB" sz="1600" b="0" dirty="0"/>
              <a:t>) for the Project, based on the design brief defined in the IRP and included in the IT for the Consultant:</a:t>
            </a:r>
          </a:p>
          <a:p>
            <a:pPr marL="666900" lvl="1" indent="-342900">
              <a:buFont typeface="Arial" panose="020B0604020202020204" pitchFamily="34" charset="0"/>
              <a:buChar char="•"/>
            </a:pPr>
            <a:r>
              <a:rPr lang="en-GB" sz="1600" dirty="0"/>
              <a:t>A descriptive report; </a:t>
            </a:r>
          </a:p>
          <a:p>
            <a:pPr marL="666900" lvl="1" indent="-342900">
              <a:buFont typeface="Arial" panose="020B0604020202020204" pitchFamily="34" charset="0"/>
              <a:buChar char="•"/>
            </a:pPr>
            <a:r>
              <a:rPr lang="en-GB" sz="1600" dirty="0"/>
              <a:t>Drawings/Images </a:t>
            </a:r>
          </a:p>
          <a:p>
            <a:pPr marL="666900" lvl="1" indent="-342900">
              <a:buFont typeface="Arial" panose="020B0604020202020204" pitchFamily="34" charset="0"/>
              <a:buChar char="•"/>
            </a:pPr>
            <a:r>
              <a:rPr lang="en-GB" sz="1600" dirty="0"/>
              <a:t>Room schedule.</a:t>
            </a:r>
          </a:p>
          <a:p>
            <a:r>
              <a:rPr lang="en-GB" sz="1600" b="0" i="1" dirty="0"/>
              <a:t>“The Reference Design is a conceptual design study, provided for information only, and graphically illustrates CERN’s requirements in terms of the proposed space programme for Building 777.”</a:t>
            </a:r>
            <a:endParaRPr lang="en-GB" sz="1600" b="0" dirty="0"/>
          </a:p>
        </p:txBody>
      </p:sp>
      <p:grpSp>
        <p:nvGrpSpPr>
          <p:cNvPr id="7" name="Group 6">
            <a:extLst>
              <a:ext uri="{FF2B5EF4-FFF2-40B4-BE49-F238E27FC236}">
                <a16:creationId xmlns:a16="http://schemas.microsoft.com/office/drawing/2014/main" id="{9A433C9A-CA29-CFE7-BDCB-A18D1659AD1E}"/>
              </a:ext>
            </a:extLst>
          </p:cNvPr>
          <p:cNvGrpSpPr/>
          <p:nvPr/>
        </p:nvGrpSpPr>
        <p:grpSpPr>
          <a:xfrm>
            <a:off x="4349748" y="1400144"/>
            <a:ext cx="6922458" cy="4294394"/>
            <a:chOff x="3836788" y="1109831"/>
            <a:chExt cx="8181384" cy="5075378"/>
          </a:xfrm>
        </p:grpSpPr>
        <p:grpSp>
          <p:nvGrpSpPr>
            <p:cNvPr id="8" name="Group 7">
              <a:extLst>
                <a:ext uri="{FF2B5EF4-FFF2-40B4-BE49-F238E27FC236}">
                  <a16:creationId xmlns:a16="http://schemas.microsoft.com/office/drawing/2014/main" id="{014C0723-4093-5CC2-A58A-C3599F7F0270}"/>
                </a:ext>
              </a:extLst>
            </p:cNvPr>
            <p:cNvGrpSpPr/>
            <p:nvPr/>
          </p:nvGrpSpPr>
          <p:grpSpPr>
            <a:xfrm>
              <a:off x="3836788" y="1109831"/>
              <a:ext cx="8181384" cy="4975888"/>
              <a:chOff x="3634556" y="1109831"/>
              <a:chExt cx="8181384" cy="4975888"/>
            </a:xfrm>
          </p:grpSpPr>
          <p:pic>
            <p:nvPicPr>
              <p:cNvPr id="10" name="Picture 9">
                <a:extLst>
                  <a:ext uri="{FF2B5EF4-FFF2-40B4-BE49-F238E27FC236}">
                    <a16:creationId xmlns:a16="http://schemas.microsoft.com/office/drawing/2014/main" id="{AB0F9267-406F-D01F-A179-F726F64CB521}"/>
                  </a:ext>
                </a:extLst>
              </p:cNvPr>
              <p:cNvPicPr>
                <a:picLocks noChangeAspect="1"/>
              </p:cNvPicPr>
              <p:nvPr/>
            </p:nvPicPr>
            <p:blipFill>
              <a:blip r:embed="rId2"/>
              <a:stretch>
                <a:fillRect/>
              </a:stretch>
            </p:blipFill>
            <p:spPr>
              <a:xfrm>
                <a:off x="3634556" y="5659725"/>
                <a:ext cx="1228448" cy="425994"/>
              </a:xfrm>
              <a:prstGeom prst="rect">
                <a:avLst/>
              </a:prstGeom>
            </p:spPr>
          </p:pic>
          <p:grpSp>
            <p:nvGrpSpPr>
              <p:cNvPr id="11" name="Group 10">
                <a:extLst>
                  <a:ext uri="{FF2B5EF4-FFF2-40B4-BE49-F238E27FC236}">
                    <a16:creationId xmlns:a16="http://schemas.microsoft.com/office/drawing/2014/main" id="{D009B5CF-A227-C26F-8D55-A67EA5773745}"/>
                  </a:ext>
                </a:extLst>
              </p:cNvPr>
              <p:cNvGrpSpPr/>
              <p:nvPr/>
            </p:nvGrpSpPr>
            <p:grpSpPr>
              <a:xfrm>
                <a:off x="3634556" y="1109831"/>
                <a:ext cx="8181384" cy="4549894"/>
                <a:chOff x="1540164" y="1209644"/>
                <a:chExt cx="8181384" cy="4549894"/>
              </a:xfrm>
            </p:grpSpPr>
            <p:pic>
              <p:nvPicPr>
                <p:cNvPr id="12" name="Image 1">
                  <a:extLst>
                    <a:ext uri="{FF2B5EF4-FFF2-40B4-BE49-F238E27FC236}">
                      <a16:creationId xmlns:a16="http://schemas.microsoft.com/office/drawing/2014/main" id="{5F02591A-86E9-D8BA-6DFE-25A3107B6C8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614"/>
                <a:stretch/>
              </p:blipFill>
              <p:spPr>
                <a:xfrm>
                  <a:off x="1540164" y="1209644"/>
                  <a:ext cx="3914775" cy="2190999"/>
                </a:xfrm>
                <a:prstGeom prst="rect">
                  <a:avLst/>
                </a:prstGeom>
              </p:spPr>
            </p:pic>
            <p:pic>
              <p:nvPicPr>
                <p:cNvPr id="13" name="Image 377033046" descr="Une image contenant plein air, nuage, ciel, arbre&#10;&#10;Description générée automatiquement">
                  <a:extLst>
                    <a:ext uri="{FF2B5EF4-FFF2-40B4-BE49-F238E27FC236}">
                      <a16:creationId xmlns:a16="http://schemas.microsoft.com/office/drawing/2014/main" id="{6C45D499-2D9D-BFFB-2E00-3C25EE8FEA0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9083" t="34444" r="28375" b="13099"/>
                <a:stretch/>
              </p:blipFill>
              <p:spPr bwMode="auto">
                <a:xfrm>
                  <a:off x="1559496" y="3572599"/>
                  <a:ext cx="3895443" cy="2186939"/>
                </a:xfrm>
                <a:prstGeom prst="rect">
                  <a:avLst/>
                </a:prstGeom>
              </p:spPr>
            </p:pic>
            <p:pic>
              <p:nvPicPr>
                <p:cNvPr id="14" name="Picture 13" descr="A picture containing tree, building&#10;&#10;Description automatically generated">
                  <a:extLst>
                    <a:ext uri="{FF2B5EF4-FFF2-40B4-BE49-F238E27FC236}">
                      <a16:creationId xmlns:a16="http://schemas.microsoft.com/office/drawing/2014/main" id="{E7FD0EA2-7EF7-D1DD-F14A-2A50D9E7054F}"/>
                    </a:ext>
                  </a:extLst>
                </p:cNvPr>
                <p:cNvPicPr>
                  <a:picLocks noChangeAspect="1"/>
                </p:cNvPicPr>
                <p:nvPr/>
              </p:nvPicPr>
              <p:blipFill>
                <a:blip r:embed="rId5"/>
                <a:stretch>
                  <a:fillRect/>
                </a:stretch>
              </p:blipFill>
              <p:spPr>
                <a:xfrm>
                  <a:off x="5826105" y="1209644"/>
                  <a:ext cx="3895443" cy="2191187"/>
                </a:xfrm>
                <a:prstGeom prst="rect">
                  <a:avLst/>
                </a:prstGeom>
              </p:spPr>
            </p:pic>
            <p:pic>
              <p:nvPicPr>
                <p:cNvPr id="15" name="Picture 14" descr="A long shot of a building&#10;&#10;Description automatically generated">
                  <a:extLst>
                    <a:ext uri="{FF2B5EF4-FFF2-40B4-BE49-F238E27FC236}">
                      <a16:creationId xmlns:a16="http://schemas.microsoft.com/office/drawing/2014/main" id="{E3374EF5-A347-BD45-C216-A18CAE1F038B}"/>
                    </a:ext>
                  </a:extLst>
                </p:cNvPr>
                <p:cNvPicPr>
                  <a:picLocks noChangeAspect="1"/>
                </p:cNvPicPr>
                <p:nvPr/>
              </p:nvPicPr>
              <p:blipFill>
                <a:blip r:embed="rId6"/>
                <a:stretch>
                  <a:fillRect/>
                </a:stretch>
              </p:blipFill>
              <p:spPr>
                <a:xfrm>
                  <a:off x="5826105" y="3568351"/>
                  <a:ext cx="3895443" cy="2191187"/>
                </a:xfrm>
                <a:prstGeom prst="rect">
                  <a:avLst/>
                </a:prstGeom>
              </p:spPr>
            </p:pic>
          </p:grpSp>
        </p:grpSp>
        <p:pic>
          <p:nvPicPr>
            <p:cNvPr id="9" name="Picture 8">
              <a:extLst>
                <a:ext uri="{FF2B5EF4-FFF2-40B4-BE49-F238E27FC236}">
                  <a16:creationId xmlns:a16="http://schemas.microsoft.com/office/drawing/2014/main" id="{2B5D0DF7-6FC0-CD37-62C6-9CB49ACF326A}"/>
                </a:ext>
              </a:extLst>
            </p:cNvPr>
            <p:cNvPicPr>
              <a:picLocks noChangeAspect="1"/>
            </p:cNvPicPr>
            <p:nvPr/>
          </p:nvPicPr>
          <p:blipFill>
            <a:blip r:embed="rId7"/>
            <a:stretch>
              <a:fillRect/>
            </a:stretch>
          </p:blipFill>
          <p:spPr>
            <a:xfrm>
              <a:off x="8122729" y="5718715"/>
              <a:ext cx="1325713" cy="466494"/>
            </a:xfrm>
            <a:prstGeom prst="rect">
              <a:avLst/>
            </a:prstGeom>
          </p:spPr>
        </p:pic>
      </p:grpSp>
    </p:spTree>
    <p:extLst>
      <p:ext uri="{BB962C8B-B14F-4D97-AF65-F5344CB8AC3E}">
        <p14:creationId xmlns:p14="http://schemas.microsoft.com/office/powerpoint/2010/main" val="2006030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D373A4F-F901-2F55-8103-5AB11878D58E}"/>
              </a:ext>
            </a:extLst>
          </p:cNvPr>
          <p:cNvSpPr>
            <a:spLocks noGrp="1"/>
          </p:cNvSpPr>
          <p:nvPr>
            <p:ph type="sldNum" sz="quarter" idx="12"/>
          </p:nvPr>
        </p:nvSpPr>
        <p:spPr/>
        <p:txBody>
          <a:bodyPr/>
          <a:lstStyle/>
          <a:p>
            <a:pPr>
              <a:defRPr/>
            </a:pPr>
            <a:fld id="{36B5EA5A-BC32-A742-B11B-8E7414D5B535}" type="slidenum">
              <a:rPr lang="en-US" smtClean="0"/>
              <a:t>19</a:t>
            </a:fld>
            <a:endParaRPr lang="en-US"/>
          </a:p>
        </p:txBody>
      </p:sp>
      <p:grpSp>
        <p:nvGrpSpPr>
          <p:cNvPr id="11" name="Group 10">
            <a:extLst>
              <a:ext uri="{FF2B5EF4-FFF2-40B4-BE49-F238E27FC236}">
                <a16:creationId xmlns:a16="http://schemas.microsoft.com/office/drawing/2014/main" id="{AB6B1C9A-41B6-5054-39CF-62E4206DB912}"/>
              </a:ext>
            </a:extLst>
          </p:cNvPr>
          <p:cNvGrpSpPr/>
          <p:nvPr/>
        </p:nvGrpSpPr>
        <p:grpSpPr>
          <a:xfrm>
            <a:off x="695400" y="1175009"/>
            <a:ext cx="3600400" cy="2165091"/>
            <a:chOff x="-214040" y="1476522"/>
            <a:chExt cx="3600400" cy="2165091"/>
          </a:xfrm>
        </p:grpSpPr>
        <p:sp>
          <p:nvSpPr>
            <p:cNvPr id="9" name="Oval 8">
              <a:extLst>
                <a:ext uri="{FF2B5EF4-FFF2-40B4-BE49-F238E27FC236}">
                  <a16:creationId xmlns:a16="http://schemas.microsoft.com/office/drawing/2014/main" id="{C5E28A0C-0F3A-FBA6-7A06-45B523C5DC1A}"/>
                </a:ext>
              </a:extLst>
            </p:cNvPr>
            <p:cNvSpPr/>
            <p:nvPr/>
          </p:nvSpPr>
          <p:spPr>
            <a:xfrm>
              <a:off x="503615" y="1476522"/>
              <a:ext cx="2165091" cy="2165091"/>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3" name="TextBox 2">
              <a:extLst>
                <a:ext uri="{FF2B5EF4-FFF2-40B4-BE49-F238E27FC236}">
                  <a16:creationId xmlns:a16="http://schemas.microsoft.com/office/drawing/2014/main" id="{B84AEA91-17E3-3828-5525-A1DAB4A345AC}"/>
                </a:ext>
              </a:extLst>
            </p:cNvPr>
            <p:cNvSpPr txBox="1"/>
            <p:nvPr/>
          </p:nvSpPr>
          <p:spPr bwMode="auto">
            <a:xfrm>
              <a:off x="-214040" y="2149624"/>
              <a:ext cx="3600400" cy="568745"/>
            </a:xfrm>
            <a:prstGeom prst="rect">
              <a:avLst/>
            </a:prstGeom>
            <a:noFill/>
            <a:ln>
              <a:noFill/>
            </a:ln>
          </p:spPr>
          <p:txBody>
            <a:bodyPr wrap="square">
              <a:spAutoFit/>
            </a:bodyPr>
            <a:lstStyle/>
            <a:p>
              <a:pPr lvl="0" algn="ctr">
                <a:lnSpc>
                  <a:spcPct val="200000"/>
                </a:lnSpc>
              </a:pPr>
              <a:r>
                <a:rPr lang="fr-CH" sz="1800" b="1" dirty="0">
                  <a:solidFill>
                    <a:schemeClr val="tx2"/>
                  </a:solidFill>
                  <a:effectLst/>
                  <a:latin typeface="Calibri Light" panose="020F0302020204030204" pitchFamily="34" charset="0"/>
                  <a:ea typeface="MS PGothic" panose="020B0600070205080204" pitchFamily="34" charset="-128"/>
                </a:rPr>
                <a:t>BID DESIGN</a:t>
              </a:r>
              <a:endParaRPr lang="en-GB" sz="1800" b="1" dirty="0">
                <a:solidFill>
                  <a:schemeClr val="tx2"/>
                </a:solidFill>
                <a:effectLst/>
                <a:latin typeface="Calibri Light" panose="020F0302020204030204" pitchFamily="34" charset="0"/>
                <a:ea typeface="MS PGothic" panose="020B0600070205080204" pitchFamily="34" charset="-128"/>
              </a:endParaRPr>
            </a:p>
          </p:txBody>
        </p:sp>
      </p:grpSp>
      <p:sp>
        <p:nvSpPr>
          <p:cNvPr id="7" name="Title 6">
            <a:extLst>
              <a:ext uri="{FF2B5EF4-FFF2-40B4-BE49-F238E27FC236}">
                <a16:creationId xmlns:a16="http://schemas.microsoft.com/office/drawing/2014/main" id="{F76E3827-410E-DD81-DF24-5A95E4A9BE0E}"/>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err="1"/>
              <a:t>Procurement</a:t>
            </a:r>
            <a:r>
              <a:rPr lang="fr-CH" sz="3600" dirty="0"/>
              <a:t> &amp; </a:t>
            </a:r>
            <a:r>
              <a:rPr lang="fr-CH" sz="3600" dirty="0" err="1"/>
              <a:t>contract</a:t>
            </a:r>
            <a:r>
              <a:rPr lang="fr-CH" sz="3600" dirty="0"/>
              <a:t> </a:t>
            </a:r>
            <a:r>
              <a:rPr lang="fr-CH" sz="3600" dirty="0" err="1"/>
              <a:t>strategy</a:t>
            </a:r>
            <a:r>
              <a:rPr lang="fr-CH" sz="3600" dirty="0"/>
              <a:t> - Consultant</a:t>
            </a:r>
          </a:p>
        </p:txBody>
      </p:sp>
      <p:grpSp>
        <p:nvGrpSpPr>
          <p:cNvPr id="8" name="Group 7">
            <a:extLst>
              <a:ext uri="{FF2B5EF4-FFF2-40B4-BE49-F238E27FC236}">
                <a16:creationId xmlns:a16="http://schemas.microsoft.com/office/drawing/2014/main" id="{CF5AE1A4-AD65-146D-6431-FF60E44A07F8}"/>
              </a:ext>
            </a:extLst>
          </p:cNvPr>
          <p:cNvGrpSpPr/>
          <p:nvPr/>
        </p:nvGrpSpPr>
        <p:grpSpPr>
          <a:xfrm>
            <a:off x="5013454" y="1175009"/>
            <a:ext cx="2165091" cy="2165091"/>
            <a:chOff x="503615" y="1476522"/>
            <a:chExt cx="2165091" cy="2165091"/>
          </a:xfrm>
        </p:grpSpPr>
        <p:sp>
          <p:nvSpPr>
            <p:cNvPr id="10" name="Oval 9">
              <a:extLst>
                <a:ext uri="{FF2B5EF4-FFF2-40B4-BE49-F238E27FC236}">
                  <a16:creationId xmlns:a16="http://schemas.microsoft.com/office/drawing/2014/main" id="{2DE27C36-AF84-91FD-2D8C-9E81E7F8D42C}"/>
                </a:ext>
              </a:extLst>
            </p:cNvPr>
            <p:cNvSpPr/>
            <p:nvPr/>
          </p:nvSpPr>
          <p:spPr>
            <a:xfrm>
              <a:off x="503615" y="1476522"/>
              <a:ext cx="2165091" cy="2165091"/>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2" name="TextBox 11">
              <a:extLst>
                <a:ext uri="{FF2B5EF4-FFF2-40B4-BE49-F238E27FC236}">
                  <a16:creationId xmlns:a16="http://schemas.microsoft.com/office/drawing/2014/main" id="{783C9689-A66C-0E1A-35E8-043E11527CA9}"/>
                </a:ext>
              </a:extLst>
            </p:cNvPr>
            <p:cNvSpPr txBox="1"/>
            <p:nvPr/>
          </p:nvSpPr>
          <p:spPr bwMode="auto">
            <a:xfrm>
              <a:off x="503615" y="1872624"/>
              <a:ext cx="2165091" cy="1122743"/>
            </a:xfrm>
            <a:prstGeom prst="rect">
              <a:avLst/>
            </a:prstGeom>
            <a:noFill/>
            <a:ln>
              <a:noFill/>
            </a:ln>
          </p:spPr>
          <p:txBody>
            <a:bodyPr wrap="square">
              <a:spAutoFit/>
            </a:bodyPr>
            <a:lstStyle/>
            <a:p>
              <a:pPr lvl="0" algn="ctr">
                <a:lnSpc>
                  <a:spcPct val="200000"/>
                </a:lnSpc>
              </a:pPr>
              <a:r>
                <a:rPr lang="fr-CH" b="1" dirty="0">
                  <a:solidFill>
                    <a:schemeClr val="tx2"/>
                  </a:solidFill>
                  <a:latin typeface="Calibri Light" panose="020F0302020204030204" pitchFamily="34" charset="0"/>
                  <a:ea typeface="MS PGothic" panose="020B0600070205080204" pitchFamily="34" charset="-128"/>
                </a:rPr>
                <a:t>EVALUATION QUESTIONNAIRE</a:t>
              </a:r>
              <a:endParaRPr lang="en-GB" sz="1800" b="1" dirty="0">
                <a:solidFill>
                  <a:schemeClr val="tx2"/>
                </a:solidFill>
                <a:effectLst/>
                <a:latin typeface="Calibri Light" panose="020F0302020204030204" pitchFamily="34" charset="0"/>
                <a:ea typeface="MS PGothic" panose="020B0600070205080204" pitchFamily="34" charset="-128"/>
              </a:endParaRPr>
            </a:p>
          </p:txBody>
        </p:sp>
      </p:grpSp>
      <p:grpSp>
        <p:nvGrpSpPr>
          <p:cNvPr id="16" name="Group 15">
            <a:extLst>
              <a:ext uri="{FF2B5EF4-FFF2-40B4-BE49-F238E27FC236}">
                <a16:creationId xmlns:a16="http://schemas.microsoft.com/office/drawing/2014/main" id="{2E3CD64E-ED99-8ACD-4786-3F2DBAD5B71E}"/>
              </a:ext>
            </a:extLst>
          </p:cNvPr>
          <p:cNvGrpSpPr/>
          <p:nvPr/>
        </p:nvGrpSpPr>
        <p:grpSpPr>
          <a:xfrm>
            <a:off x="7753400" y="1175009"/>
            <a:ext cx="3600400" cy="2165091"/>
            <a:chOff x="-214040" y="1476522"/>
            <a:chExt cx="3600400" cy="2165091"/>
          </a:xfrm>
        </p:grpSpPr>
        <p:sp>
          <p:nvSpPr>
            <p:cNvPr id="17" name="Oval 16">
              <a:extLst>
                <a:ext uri="{FF2B5EF4-FFF2-40B4-BE49-F238E27FC236}">
                  <a16:creationId xmlns:a16="http://schemas.microsoft.com/office/drawing/2014/main" id="{AAB33254-77C0-6C3B-DA5B-AC7B5857961B}"/>
                </a:ext>
              </a:extLst>
            </p:cNvPr>
            <p:cNvSpPr/>
            <p:nvPr/>
          </p:nvSpPr>
          <p:spPr>
            <a:xfrm>
              <a:off x="503615" y="1476522"/>
              <a:ext cx="2165091" cy="2165091"/>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18" name="TextBox 17">
              <a:extLst>
                <a:ext uri="{FF2B5EF4-FFF2-40B4-BE49-F238E27FC236}">
                  <a16:creationId xmlns:a16="http://schemas.microsoft.com/office/drawing/2014/main" id="{A804C673-F4E5-F16B-6ADF-26E368B3A4AE}"/>
                </a:ext>
              </a:extLst>
            </p:cNvPr>
            <p:cNvSpPr txBox="1"/>
            <p:nvPr/>
          </p:nvSpPr>
          <p:spPr bwMode="auto">
            <a:xfrm>
              <a:off x="-214040" y="2149624"/>
              <a:ext cx="3600400" cy="568745"/>
            </a:xfrm>
            <a:prstGeom prst="rect">
              <a:avLst/>
            </a:prstGeom>
            <a:noFill/>
            <a:ln>
              <a:noFill/>
            </a:ln>
          </p:spPr>
          <p:txBody>
            <a:bodyPr wrap="square">
              <a:spAutoFit/>
            </a:bodyPr>
            <a:lstStyle/>
            <a:p>
              <a:pPr lvl="0" algn="ctr">
                <a:lnSpc>
                  <a:spcPct val="200000"/>
                </a:lnSpc>
              </a:pPr>
              <a:r>
                <a:rPr lang="fr-CH" sz="1800" b="1" dirty="0">
                  <a:solidFill>
                    <a:schemeClr val="tx2"/>
                  </a:solidFill>
                  <a:effectLst/>
                  <a:latin typeface="Calibri Light" panose="020F0302020204030204" pitchFamily="34" charset="0"/>
                  <a:ea typeface="MS PGothic" panose="020B0600070205080204" pitchFamily="34" charset="-128"/>
                </a:rPr>
                <a:t>FINANCIAL BID</a:t>
              </a:r>
              <a:endParaRPr lang="en-GB" sz="1800" b="1" dirty="0">
                <a:solidFill>
                  <a:schemeClr val="tx2"/>
                </a:solidFill>
                <a:effectLst/>
                <a:latin typeface="Calibri Light" panose="020F0302020204030204" pitchFamily="34" charset="0"/>
                <a:ea typeface="MS PGothic" panose="020B0600070205080204" pitchFamily="34" charset="-128"/>
              </a:endParaRPr>
            </a:p>
          </p:txBody>
        </p:sp>
      </p:grpSp>
      <p:pic>
        <p:nvPicPr>
          <p:cNvPr id="19" name="Picture 18">
            <a:extLst>
              <a:ext uri="{FF2B5EF4-FFF2-40B4-BE49-F238E27FC236}">
                <a16:creationId xmlns:a16="http://schemas.microsoft.com/office/drawing/2014/main" id="{FC3B12E1-93D7-82E0-2372-18C58E5627BF}"/>
              </a:ext>
            </a:extLst>
          </p:cNvPr>
          <p:cNvPicPr>
            <a:picLocks noChangeAspect="1"/>
          </p:cNvPicPr>
          <p:nvPr/>
        </p:nvPicPr>
        <p:blipFill>
          <a:blip r:embed="rId3"/>
          <a:stretch>
            <a:fillRect/>
          </a:stretch>
        </p:blipFill>
        <p:spPr>
          <a:xfrm>
            <a:off x="5372103" y="3545171"/>
            <a:ext cx="5480146" cy="3048289"/>
          </a:xfrm>
          <a:prstGeom prst="rect">
            <a:avLst/>
          </a:prstGeom>
        </p:spPr>
      </p:pic>
      <p:pic>
        <p:nvPicPr>
          <p:cNvPr id="20" name="Picture 19" descr="A white and black text with black text&#10;&#10;Description automatically generated">
            <a:extLst>
              <a:ext uri="{FF2B5EF4-FFF2-40B4-BE49-F238E27FC236}">
                <a16:creationId xmlns:a16="http://schemas.microsoft.com/office/drawing/2014/main" id="{D756F0A6-4FC6-E33C-E03D-CF948E54AF9E}"/>
              </a:ext>
            </a:extLst>
          </p:cNvPr>
          <p:cNvPicPr>
            <a:picLocks noChangeAspect="1"/>
          </p:cNvPicPr>
          <p:nvPr/>
        </p:nvPicPr>
        <p:blipFill>
          <a:blip r:embed="rId4"/>
          <a:stretch>
            <a:fillRect/>
          </a:stretch>
        </p:blipFill>
        <p:spPr>
          <a:xfrm>
            <a:off x="1413055" y="3545171"/>
            <a:ext cx="3870969" cy="2968794"/>
          </a:xfrm>
          <a:prstGeom prst="rect">
            <a:avLst/>
          </a:prstGeom>
        </p:spPr>
      </p:pic>
    </p:spTree>
    <p:extLst>
      <p:ext uri="{BB962C8B-B14F-4D97-AF65-F5344CB8AC3E}">
        <p14:creationId xmlns:p14="http://schemas.microsoft.com/office/powerpoint/2010/main" val="3228342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3"/>
          <p:cNvSpPr>
            <a:spLocks noGrp="1"/>
          </p:cNvSpPr>
          <p:nvPr>
            <p:ph type="title"/>
          </p:nvPr>
        </p:nvSpPr>
        <p:spPr bwMode="auto"/>
        <p:txBody>
          <a:bodyPr/>
          <a:lstStyle/>
          <a:p>
            <a:pPr>
              <a:defRPr/>
            </a:pPr>
            <a:r>
              <a:rPr lang="en-GB" dirty="0"/>
              <a:t>Agenda</a:t>
            </a:r>
            <a:endParaRPr lang="en-US" dirty="0"/>
          </a:p>
        </p:txBody>
      </p:sp>
      <p:sp>
        <p:nvSpPr>
          <p:cNvPr id="5" name="TextBox 13"/>
          <p:cNvSpPr/>
          <p:nvPr/>
        </p:nvSpPr>
        <p:spPr bwMode="auto">
          <a:xfrm>
            <a:off x="838198" y="1455370"/>
            <a:ext cx="10945813" cy="369332"/>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r>
              <a:rPr lang="fr-CH" dirty="0"/>
              <a:t>CERN WORKSPACE OFFER</a:t>
            </a:r>
            <a:endParaRPr lang="fr-CH" sz="1800" b="0" dirty="0"/>
          </a:p>
        </p:txBody>
      </p:sp>
      <p:sp>
        <p:nvSpPr>
          <p:cNvPr id="6" name="TextBox 8"/>
          <p:cNvSpPr/>
          <p:nvPr/>
        </p:nvSpPr>
        <p:spPr bwMode="auto">
          <a:xfrm>
            <a:off x="1359017" y="1962716"/>
            <a:ext cx="10424994" cy="369332"/>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r>
              <a:rPr lang="fr-CH" sz="1800" b="0" dirty="0" err="1"/>
              <a:t>Healthy</a:t>
            </a:r>
            <a:r>
              <a:rPr lang="fr-CH" sz="1800" b="0" dirty="0"/>
              <a:t> </a:t>
            </a:r>
            <a:r>
              <a:rPr lang="fr-CH" sz="1800" b="0" dirty="0" err="1"/>
              <a:t>workspaces</a:t>
            </a:r>
            <a:endParaRPr lang="fr-CH" sz="1800" b="0" dirty="0"/>
          </a:p>
        </p:txBody>
      </p:sp>
      <p:sp>
        <p:nvSpPr>
          <p:cNvPr id="7" name="TextBox 11"/>
          <p:cNvSpPr/>
          <p:nvPr/>
        </p:nvSpPr>
        <p:spPr bwMode="auto">
          <a:xfrm>
            <a:off x="1359017" y="2488168"/>
            <a:ext cx="10424994" cy="369332"/>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r>
              <a:rPr lang="fr-CH" sz="1800" b="0" dirty="0" err="1"/>
              <a:t>Current</a:t>
            </a:r>
            <a:r>
              <a:rPr lang="fr-CH" sz="1800" b="0" dirty="0"/>
              <a:t> </a:t>
            </a:r>
            <a:r>
              <a:rPr lang="fr-CH" sz="1800" b="0" dirty="0" err="1"/>
              <a:t>regulations</a:t>
            </a:r>
            <a:endParaRPr lang="fr-CH" sz="1800" b="0" dirty="0"/>
          </a:p>
        </p:txBody>
      </p:sp>
      <p:sp>
        <p:nvSpPr>
          <p:cNvPr id="11" name="TextBox 17"/>
          <p:cNvSpPr/>
          <p:nvPr/>
        </p:nvSpPr>
        <p:spPr bwMode="auto">
          <a:xfrm>
            <a:off x="1359016" y="3013620"/>
            <a:ext cx="10424995" cy="369332"/>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r>
              <a:rPr lang="fr-CH" sz="1800" b="0" dirty="0"/>
              <a:t>CERN population</a:t>
            </a:r>
          </a:p>
        </p:txBody>
      </p:sp>
      <p:sp>
        <p:nvSpPr>
          <p:cNvPr id="2" name="TextBox 17">
            <a:extLst>
              <a:ext uri="{FF2B5EF4-FFF2-40B4-BE49-F238E27FC236}">
                <a16:creationId xmlns:a16="http://schemas.microsoft.com/office/drawing/2014/main" id="{514C2CF6-66AA-4891-A706-BD932AE0EE79}"/>
              </a:ext>
            </a:extLst>
          </p:cNvPr>
          <p:cNvSpPr/>
          <p:nvPr/>
        </p:nvSpPr>
        <p:spPr bwMode="auto">
          <a:xfrm>
            <a:off x="1359016" y="3520966"/>
            <a:ext cx="10424995" cy="369332"/>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r>
              <a:rPr lang="fr-CH" sz="1800" b="0" dirty="0"/>
              <a:t>New vision</a:t>
            </a:r>
          </a:p>
        </p:txBody>
      </p:sp>
      <p:sp>
        <p:nvSpPr>
          <p:cNvPr id="14" name="TextBox 13">
            <a:extLst>
              <a:ext uri="{FF2B5EF4-FFF2-40B4-BE49-F238E27FC236}">
                <a16:creationId xmlns:a16="http://schemas.microsoft.com/office/drawing/2014/main" id="{9B995748-20DC-AD05-8EC8-8EDD640D6F1B}"/>
              </a:ext>
            </a:extLst>
          </p:cNvPr>
          <p:cNvSpPr/>
          <p:nvPr/>
        </p:nvSpPr>
        <p:spPr bwMode="auto">
          <a:xfrm>
            <a:off x="838198" y="4028312"/>
            <a:ext cx="10945813" cy="369332"/>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r>
              <a:rPr lang="fr-CH" sz="1800" b="0" dirty="0"/>
              <a:t>NEW OFFICE BUILDINGS (777 &amp; 140)</a:t>
            </a:r>
          </a:p>
        </p:txBody>
      </p:sp>
      <p:sp>
        <p:nvSpPr>
          <p:cNvPr id="15" name="TextBox 8">
            <a:extLst>
              <a:ext uri="{FF2B5EF4-FFF2-40B4-BE49-F238E27FC236}">
                <a16:creationId xmlns:a16="http://schemas.microsoft.com/office/drawing/2014/main" id="{05C882B1-68EC-55AC-45D2-E64CE543CF6A}"/>
              </a:ext>
            </a:extLst>
          </p:cNvPr>
          <p:cNvSpPr/>
          <p:nvPr/>
        </p:nvSpPr>
        <p:spPr bwMode="auto">
          <a:xfrm>
            <a:off x="1359017" y="4535658"/>
            <a:ext cx="10424994" cy="369332"/>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r>
              <a:rPr lang="fr-CH" sz="1800" b="0" dirty="0"/>
              <a:t>Location and scope</a:t>
            </a:r>
          </a:p>
        </p:txBody>
      </p:sp>
      <p:sp>
        <p:nvSpPr>
          <p:cNvPr id="16" name="TextBox 11">
            <a:extLst>
              <a:ext uri="{FF2B5EF4-FFF2-40B4-BE49-F238E27FC236}">
                <a16:creationId xmlns:a16="http://schemas.microsoft.com/office/drawing/2014/main" id="{AC828023-5B30-67D4-D0F5-229772A7A457}"/>
              </a:ext>
            </a:extLst>
          </p:cNvPr>
          <p:cNvSpPr/>
          <p:nvPr/>
        </p:nvSpPr>
        <p:spPr bwMode="auto">
          <a:xfrm>
            <a:off x="1359017" y="5061110"/>
            <a:ext cx="10424994" cy="369332"/>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r>
              <a:rPr lang="fr-CH" sz="1800" b="0" dirty="0" err="1"/>
              <a:t>Procurement</a:t>
            </a:r>
            <a:r>
              <a:rPr lang="fr-CH" sz="1800" b="0" dirty="0"/>
              <a:t> &amp; </a:t>
            </a:r>
            <a:r>
              <a:rPr lang="fr-CH" sz="1800" b="0" dirty="0" err="1"/>
              <a:t>contract</a:t>
            </a:r>
            <a:r>
              <a:rPr lang="fr-CH" sz="1800" b="0" dirty="0"/>
              <a:t> </a:t>
            </a:r>
            <a:r>
              <a:rPr lang="fr-CH" sz="1800" b="0" dirty="0" err="1"/>
              <a:t>strategy</a:t>
            </a:r>
            <a:endParaRPr lang="fr-CH" sz="1800" b="0" dirty="0"/>
          </a:p>
        </p:txBody>
      </p:sp>
      <p:sp>
        <p:nvSpPr>
          <p:cNvPr id="17" name="TextBox 17">
            <a:extLst>
              <a:ext uri="{FF2B5EF4-FFF2-40B4-BE49-F238E27FC236}">
                <a16:creationId xmlns:a16="http://schemas.microsoft.com/office/drawing/2014/main" id="{8CFAE68C-0FF0-31B7-6866-994FB06D07E7}"/>
              </a:ext>
            </a:extLst>
          </p:cNvPr>
          <p:cNvSpPr/>
          <p:nvPr/>
        </p:nvSpPr>
        <p:spPr bwMode="auto">
          <a:xfrm>
            <a:off x="1359016" y="5586562"/>
            <a:ext cx="10424995" cy="369332"/>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r>
              <a:rPr lang="fr-CH" sz="1800" b="0" dirty="0"/>
              <a:t>Timelines</a:t>
            </a:r>
          </a:p>
        </p:txBody>
      </p:sp>
      <p:sp>
        <p:nvSpPr>
          <p:cNvPr id="18" name="TextBox 17">
            <a:extLst>
              <a:ext uri="{FF2B5EF4-FFF2-40B4-BE49-F238E27FC236}">
                <a16:creationId xmlns:a16="http://schemas.microsoft.com/office/drawing/2014/main" id="{D47933D0-1AFE-0CDC-F16C-DA0292196F26}"/>
              </a:ext>
            </a:extLst>
          </p:cNvPr>
          <p:cNvSpPr/>
          <p:nvPr/>
        </p:nvSpPr>
        <p:spPr bwMode="auto">
          <a:xfrm>
            <a:off x="1359016" y="6093908"/>
            <a:ext cx="10424995" cy="369332"/>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r>
              <a:rPr lang="fr-CH" sz="1800" b="0" dirty="0" err="1"/>
              <a:t>Current</a:t>
            </a:r>
            <a:r>
              <a:rPr lang="fr-CH" sz="1800" b="0" dirty="0"/>
              <a:t> </a:t>
            </a:r>
            <a:r>
              <a:rPr lang="fr-CH" sz="1800" b="0" dirty="0" err="1"/>
              <a:t>progress</a:t>
            </a:r>
            <a:endParaRPr lang="fr-CH" sz="1800" b="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D373A4F-F901-2F55-8103-5AB11878D58E}"/>
              </a:ext>
            </a:extLst>
          </p:cNvPr>
          <p:cNvSpPr>
            <a:spLocks noGrp="1"/>
          </p:cNvSpPr>
          <p:nvPr>
            <p:ph type="sldNum" sz="quarter" idx="12"/>
          </p:nvPr>
        </p:nvSpPr>
        <p:spPr/>
        <p:txBody>
          <a:bodyPr/>
          <a:lstStyle/>
          <a:p>
            <a:pPr>
              <a:defRPr/>
            </a:pPr>
            <a:fld id="{36B5EA5A-BC32-A742-B11B-8E7414D5B535}" type="slidenum">
              <a:rPr lang="en-US" smtClean="0"/>
              <a:t>20</a:t>
            </a:fld>
            <a:endParaRPr lang="en-US"/>
          </a:p>
        </p:txBody>
      </p:sp>
      <p:sp>
        <p:nvSpPr>
          <p:cNvPr id="6" name="TextBox 5">
            <a:extLst>
              <a:ext uri="{FF2B5EF4-FFF2-40B4-BE49-F238E27FC236}">
                <a16:creationId xmlns:a16="http://schemas.microsoft.com/office/drawing/2014/main" id="{81C6F884-A741-4AAF-53F8-DED9CC604AD5}"/>
              </a:ext>
            </a:extLst>
          </p:cNvPr>
          <p:cNvSpPr txBox="1"/>
          <p:nvPr/>
        </p:nvSpPr>
        <p:spPr bwMode="auto">
          <a:xfrm>
            <a:off x="479424" y="1087968"/>
            <a:ext cx="5644108" cy="5340180"/>
          </a:xfrm>
          <a:prstGeom prst="rect">
            <a:avLst/>
          </a:prstGeom>
          <a:noFill/>
        </p:spPr>
        <p:txBody>
          <a:bodyPr wrap="square">
            <a:spAutoFit/>
          </a:bodyPr>
          <a:lstStyle/>
          <a:p>
            <a:pPr algn="just">
              <a:lnSpc>
                <a:spcPct val="125000"/>
              </a:lnSpc>
            </a:pPr>
            <a:r>
              <a:rPr lang="en-US" b="1" dirty="0">
                <a:solidFill>
                  <a:schemeClr val="tx2"/>
                </a:solidFill>
                <a:ea typeface="MS PGothic" panose="020B0600070205080204" pitchFamily="34" charset="-128"/>
              </a:rPr>
              <a:t>BID DESIGN</a:t>
            </a:r>
          </a:p>
          <a:p>
            <a:pPr algn="just">
              <a:lnSpc>
                <a:spcPct val="125000"/>
              </a:lnSpc>
            </a:pPr>
            <a:r>
              <a:rPr lang="en-US" sz="1600" dirty="0">
                <a:solidFill>
                  <a:schemeClr val="tx2"/>
                </a:solidFill>
                <a:ea typeface="MS PGothic" panose="020B0600070205080204" pitchFamily="34" charset="-128"/>
              </a:rPr>
              <a:t>Ranking of 1 to 8 by consensus between jury members based on five criteria: </a:t>
            </a:r>
          </a:p>
          <a:p>
            <a:pPr algn="just">
              <a:lnSpc>
                <a:spcPct val="125000"/>
              </a:lnSpc>
            </a:pPr>
            <a:endParaRPr lang="en-US" sz="1600" b="1" dirty="0">
              <a:solidFill>
                <a:schemeClr val="tx2"/>
              </a:solidFill>
              <a:effectLst/>
              <a:ea typeface="MS PGothic" panose="020B0600070205080204" pitchFamily="34" charset="-128"/>
            </a:endParaRPr>
          </a:p>
          <a:p>
            <a:pPr marL="342900" indent="-342900" algn="just">
              <a:lnSpc>
                <a:spcPct val="125000"/>
              </a:lnSpc>
              <a:buFont typeface="Symbol" panose="05050102010706020507" pitchFamily="18" charset="2"/>
              <a:buChar char=""/>
            </a:pPr>
            <a:r>
              <a:rPr lang="en-US" sz="1600" b="1" dirty="0">
                <a:solidFill>
                  <a:schemeClr val="tx2"/>
                </a:solidFill>
                <a:effectLst/>
                <a:ea typeface="MS PGothic" panose="020B0600070205080204" pitchFamily="34" charset="-128"/>
              </a:rPr>
              <a:t> User Group Panel Representatives</a:t>
            </a:r>
            <a:endParaRPr lang="en-GB" sz="1600" b="1" dirty="0">
              <a:solidFill>
                <a:schemeClr val="tx2"/>
              </a:solidFill>
              <a:effectLst/>
              <a:ea typeface="MS PGothic" panose="020B0600070205080204" pitchFamily="34" charset="-128"/>
            </a:endParaRPr>
          </a:p>
          <a:p>
            <a:pPr marL="342900" lvl="0" indent="-342900" algn="just">
              <a:lnSpc>
                <a:spcPct val="125000"/>
              </a:lnSpc>
              <a:buFont typeface="Symbol" panose="05050102010706020507" pitchFamily="18" charset="2"/>
              <a:buChar char=""/>
            </a:pPr>
            <a:r>
              <a:rPr lang="en-US" sz="1600" b="1" dirty="0">
                <a:solidFill>
                  <a:schemeClr val="tx2"/>
                </a:solidFill>
                <a:effectLst/>
                <a:ea typeface="MS PGothic" panose="020B0600070205080204" pitchFamily="34" charset="-128"/>
              </a:rPr>
              <a:t>2 external senior architects </a:t>
            </a:r>
            <a:endParaRPr lang="en-GB" sz="1600" b="1" dirty="0">
              <a:solidFill>
                <a:schemeClr val="tx2"/>
              </a:solidFill>
              <a:effectLst/>
              <a:ea typeface="MS PGothic" panose="020B0600070205080204" pitchFamily="34" charset="-128"/>
            </a:endParaRPr>
          </a:p>
          <a:p>
            <a:pPr marL="342900" lvl="0" indent="-342900" algn="just">
              <a:lnSpc>
                <a:spcPct val="125000"/>
              </a:lnSpc>
              <a:buFont typeface="Symbol" panose="05050102010706020507" pitchFamily="18" charset="2"/>
              <a:buChar char=""/>
            </a:pPr>
            <a:r>
              <a:rPr lang="en-US" sz="1600" b="1" dirty="0">
                <a:solidFill>
                  <a:schemeClr val="tx2"/>
                </a:solidFill>
                <a:effectLst/>
                <a:ea typeface="MS PGothic" panose="020B0600070205080204" pitchFamily="34" charset="-128"/>
              </a:rPr>
              <a:t>1 representative from AMO</a:t>
            </a:r>
            <a:endParaRPr lang="en-GB" sz="1600" b="1" dirty="0">
              <a:solidFill>
                <a:schemeClr val="tx2"/>
              </a:solidFill>
              <a:effectLst/>
              <a:ea typeface="MS PGothic" panose="020B0600070205080204" pitchFamily="34" charset="-128"/>
            </a:endParaRPr>
          </a:p>
          <a:p>
            <a:pPr marL="342900" lvl="0" indent="-342900" algn="just">
              <a:lnSpc>
                <a:spcPct val="125000"/>
              </a:lnSpc>
              <a:buFont typeface="Symbol" panose="05050102010706020507" pitchFamily="18" charset="2"/>
              <a:buChar char=""/>
            </a:pPr>
            <a:r>
              <a:rPr lang="en-US" sz="1600" b="1" dirty="0">
                <a:solidFill>
                  <a:schemeClr val="tx2"/>
                </a:solidFill>
                <a:ea typeface="MS PGothic" panose="020B0600070205080204" pitchFamily="34" charset="-128"/>
              </a:rPr>
              <a:t>4</a:t>
            </a:r>
            <a:r>
              <a:rPr lang="en-US" sz="1600" b="1" dirty="0">
                <a:solidFill>
                  <a:schemeClr val="tx2"/>
                </a:solidFill>
                <a:effectLst/>
                <a:ea typeface="MS PGothic" panose="020B0600070205080204" pitchFamily="34" charset="-128"/>
              </a:rPr>
              <a:t> CERN representatives from the Site and Civil Engineering Department (SCE)</a:t>
            </a:r>
            <a:r>
              <a:rPr lang="en-US" sz="1600" dirty="0">
                <a:solidFill>
                  <a:schemeClr val="tx2"/>
                </a:solidFill>
                <a:effectLst/>
                <a:ea typeface="MS PGothic" panose="020B0600070205080204" pitchFamily="34" charset="-128"/>
              </a:rPr>
              <a:t> </a:t>
            </a:r>
          </a:p>
          <a:p>
            <a:pPr marL="342900" lvl="0" indent="-342900" algn="just">
              <a:lnSpc>
                <a:spcPct val="125000"/>
              </a:lnSpc>
              <a:buFont typeface="Symbol" panose="05050102010706020507" pitchFamily="18" charset="2"/>
              <a:buChar char=""/>
            </a:pPr>
            <a:endParaRPr lang="en-US" sz="1600" dirty="0">
              <a:solidFill>
                <a:schemeClr val="tx2"/>
              </a:solidFill>
              <a:effectLst/>
              <a:ea typeface="MS PGothic" panose="020B0600070205080204" pitchFamily="34" charset="-128"/>
            </a:endParaRPr>
          </a:p>
          <a:p>
            <a:pPr lvl="0" algn="just">
              <a:lnSpc>
                <a:spcPct val="125000"/>
              </a:lnSpc>
            </a:pPr>
            <a:r>
              <a:rPr lang="en-GB" sz="1600" dirty="0">
                <a:solidFill>
                  <a:schemeClr val="tx2"/>
                </a:solidFill>
                <a:ea typeface="MS PGothic" panose="020B0600070205080204" pitchFamily="34" charset="-128"/>
              </a:rPr>
              <a:t>A technical support panel will review the bid designs and provide guidance to the Bid Design Evaluation Panel in an advisory role, covering subjects such as architectural compliance with the program, structure, MEP, sustainability, estimated construction cost and ease of maintenance. </a:t>
            </a:r>
          </a:p>
          <a:p>
            <a:pPr lvl="0" algn="just">
              <a:lnSpc>
                <a:spcPct val="125000"/>
              </a:lnSpc>
            </a:pPr>
            <a:r>
              <a:rPr lang="en-GB" sz="1600" dirty="0">
                <a:solidFill>
                  <a:schemeClr val="tx2"/>
                </a:solidFill>
                <a:ea typeface="MS PGothic" panose="020B0600070205080204" pitchFamily="34" charset="-128"/>
              </a:rPr>
              <a:t> </a:t>
            </a:r>
          </a:p>
          <a:p>
            <a:pPr lvl="0" algn="just">
              <a:lnSpc>
                <a:spcPct val="125000"/>
              </a:lnSpc>
            </a:pPr>
            <a:endParaRPr lang="en-US" sz="1600" dirty="0">
              <a:solidFill>
                <a:schemeClr val="tx2"/>
              </a:solidFill>
              <a:ea typeface="MS PGothic" panose="020B0600070205080204" pitchFamily="34" charset="-128"/>
            </a:endParaRPr>
          </a:p>
        </p:txBody>
      </p:sp>
      <p:grpSp>
        <p:nvGrpSpPr>
          <p:cNvPr id="11" name="Group 10">
            <a:extLst>
              <a:ext uri="{FF2B5EF4-FFF2-40B4-BE49-F238E27FC236}">
                <a16:creationId xmlns:a16="http://schemas.microsoft.com/office/drawing/2014/main" id="{AB6B1C9A-41B6-5054-39CF-62E4206DB912}"/>
              </a:ext>
            </a:extLst>
          </p:cNvPr>
          <p:cNvGrpSpPr/>
          <p:nvPr/>
        </p:nvGrpSpPr>
        <p:grpSpPr>
          <a:xfrm>
            <a:off x="7005611" y="1581409"/>
            <a:ext cx="3695181" cy="3695181"/>
            <a:chOff x="503615" y="1476522"/>
            <a:chExt cx="3695181" cy="3695181"/>
          </a:xfrm>
        </p:grpSpPr>
        <p:sp>
          <p:nvSpPr>
            <p:cNvPr id="9" name="Oval 8">
              <a:extLst>
                <a:ext uri="{FF2B5EF4-FFF2-40B4-BE49-F238E27FC236}">
                  <a16:creationId xmlns:a16="http://schemas.microsoft.com/office/drawing/2014/main" id="{C5E28A0C-0F3A-FBA6-7A06-45B523C5DC1A}"/>
                </a:ext>
              </a:extLst>
            </p:cNvPr>
            <p:cNvSpPr/>
            <p:nvPr/>
          </p:nvSpPr>
          <p:spPr>
            <a:xfrm>
              <a:off x="503615" y="1476522"/>
              <a:ext cx="3695181" cy="3695181"/>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3" name="TextBox 2">
              <a:extLst>
                <a:ext uri="{FF2B5EF4-FFF2-40B4-BE49-F238E27FC236}">
                  <a16:creationId xmlns:a16="http://schemas.microsoft.com/office/drawing/2014/main" id="{B84AEA91-17E3-3828-5525-A1DAB4A345AC}"/>
                </a:ext>
              </a:extLst>
            </p:cNvPr>
            <p:cNvSpPr txBox="1"/>
            <p:nvPr/>
          </p:nvSpPr>
          <p:spPr bwMode="auto">
            <a:xfrm>
              <a:off x="551006" y="1844824"/>
              <a:ext cx="3600400" cy="2784737"/>
            </a:xfrm>
            <a:prstGeom prst="rect">
              <a:avLst/>
            </a:prstGeom>
            <a:noFill/>
            <a:ln>
              <a:noFill/>
            </a:ln>
          </p:spPr>
          <p:txBody>
            <a:bodyPr wrap="square">
              <a:spAutoFit/>
            </a:bodyPr>
            <a:lstStyle/>
            <a:p>
              <a:pPr lvl="0" algn="ctr">
                <a:lnSpc>
                  <a:spcPct val="200000"/>
                </a:lnSpc>
              </a:pPr>
              <a:r>
                <a:rPr lang="en-US" sz="1800" b="1" dirty="0">
                  <a:solidFill>
                    <a:schemeClr val="tx2"/>
                  </a:solidFill>
                  <a:effectLst/>
                  <a:latin typeface="Calibri Light" panose="020F0302020204030204" pitchFamily="34" charset="0"/>
                  <a:ea typeface="MS PGothic" panose="020B0600070205080204" pitchFamily="34" charset="-128"/>
                </a:rPr>
                <a:t>Functionality </a:t>
              </a:r>
              <a:endParaRPr lang="en-GB" sz="1800" b="1" dirty="0">
                <a:solidFill>
                  <a:schemeClr val="tx2"/>
                </a:solidFill>
                <a:effectLst/>
                <a:latin typeface="Calibri Light" panose="020F0302020204030204" pitchFamily="34" charset="0"/>
                <a:ea typeface="MS PGothic" panose="020B0600070205080204" pitchFamily="34" charset="-128"/>
              </a:endParaRPr>
            </a:p>
            <a:p>
              <a:pPr lvl="0" algn="ctr">
                <a:lnSpc>
                  <a:spcPct val="200000"/>
                </a:lnSpc>
              </a:pPr>
              <a:r>
                <a:rPr lang="en-US" sz="1800" b="1" dirty="0">
                  <a:solidFill>
                    <a:schemeClr val="tx2"/>
                  </a:solidFill>
                  <a:effectLst/>
                  <a:latin typeface="Calibri Light" panose="020F0302020204030204" pitchFamily="34" charset="0"/>
                  <a:ea typeface="MS PGothic" panose="020B0600070205080204" pitchFamily="34" charset="-128"/>
                </a:rPr>
                <a:t>Architecture</a:t>
              </a:r>
              <a:endParaRPr lang="en-GB" sz="1800" b="1" dirty="0">
                <a:solidFill>
                  <a:schemeClr val="tx2"/>
                </a:solidFill>
                <a:effectLst/>
                <a:latin typeface="Calibri Light" panose="020F0302020204030204" pitchFamily="34" charset="0"/>
                <a:ea typeface="MS PGothic" panose="020B0600070205080204" pitchFamily="34" charset="-128"/>
              </a:endParaRPr>
            </a:p>
            <a:p>
              <a:pPr lvl="0" algn="ctr">
                <a:lnSpc>
                  <a:spcPct val="200000"/>
                </a:lnSpc>
              </a:pPr>
              <a:r>
                <a:rPr lang="en-US" sz="1800" b="1" dirty="0">
                  <a:solidFill>
                    <a:schemeClr val="tx2"/>
                  </a:solidFill>
                  <a:effectLst/>
                  <a:latin typeface="Calibri Light" panose="020F0302020204030204" pitchFamily="34" charset="0"/>
                  <a:ea typeface="MS PGothic" panose="020B0600070205080204" pitchFamily="34" charset="-128"/>
                </a:rPr>
                <a:t>Estimated Construction Cost</a:t>
              </a:r>
              <a:endParaRPr lang="en-GB" sz="1800" b="1" dirty="0">
                <a:solidFill>
                  <a:schemeClr val="tx2"/>
                </a:solidFill>
                <a:effectLst/>
                <a:latin typeface="Calibri Light" panose="020F0302020204030204" pitchFamily="34" charset="0"/>
                <a:ea typeface="MS PGothic" panose="020B0600070205080204" pitchFamily="34" charset="-128"/>
              </a:endParaRPr>
            </a:p>
            <a:p>
              <a:pPr lvl="0" algn="ctr">
                <a:lnSpc>
                  <a:spcPct val="200000"/>
                </a:lnSpc>
              </a:pPr>
              <a:r>
                <a:rPr lang="en-US" sz="1800" b="1" dirty="0">
                  <a:solidFill>
                    <a:schemeClr val="tx2"/>
                  </a:solidFill>
                  <a:effectLst/>
                  <a:latin typeface="Calibri Light" panose="020F0302020204030204" pitchFamily="34" charset="0"/>
                  <a:ea typeface="MS PGothic" panose="020B0600070205080204" pitchFamily="34" charset="-128"/>
                </a:rPr>
                <a:t>Sustainability </a:t>
              </a:r>
              <a:endParaRPr lang="en-GB" sz="1800" b="1" dirty="0">
                <a:solidFill>
                  <a:schemeClr val="tx2"/>
                </a:solidFill>
                <a:effectLst/>
                <a:latin typeface="Calibri Light" panose="020F0302020204030204" pitchFamily="34" charset="0"/>
                <a:ea typeface="MS PGothic" panose="020B0600070205080204" pitchFamily="34" charset="-128"/>
              </a:endParaRPr>
            </a:p>
            <a:p>
              <a:pPr lvl="0" algn="ctr">
                <a:lnSpc>
                  <a:spcPct val="200000"/>
                </a:lnSpc>
              </a:pPr>
              <a:r>
                <a:rPr lang="en-US" sz="1800" b="1" dirty="0">
                  <a:solidFill>
                    <a:schemeClr val="tx2"/>
                  </a:solidFill>
                  <a:effectLst/>
                  <a:latin typeface="Calibri Light" panose="020F0302020204030204" pitchFamily="34" charset="0"/>
                  <a:ea typeface="MS PGothic" panose="020B0600070205080204" pitchFamily="34" charset="-128"/>
                </a:rPr>
                <a:t>Maintenance </a:t>
              </a:r>
              <a:endParaRPr lang="en-GB" sz="1800" b="1" dirty="0">
                <a:solidFill>
                  <a:schemeClr val="tx2"/>
                </a:solidFill>
                <a:effectLst/>
                <a:latin typeface="Calibri Light" panose="020F0302020204030204" pitchFamily="34" charset="0"/>
                <a:ea typeface="MS PGothic" panose="020B0600070205080204" pitchFamily="34" charset="-128"/>
              </a:endParaRPr>
            </a:p>
          </p:txBody>
        </p:sp>
      </p:grpSp>
      <p:sp>
        <p:nvSpPr>
          <p:cNvPr id="7" name="Title 6">
            <a:extLst>
              <a:ext uri="{FF2B5EF4-FFF2-40B4-BE49-F238E27FC236}">
                <a16:creationId xmlns:a16="http://schemas.microsoft.com/office/drawing/2014/main" id="{F76E3827-410E-DD81-DF24-5A95E4A9BE0E}"/>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err="1"/>
              <a:t>Procurement</a:t>
            </a:r>
            <a:r>
              <a:rPr lang="fr-CH" sz="3600" dirty="0"/>
              <a:t> &amp; </a:t>
            </a:r>
            <a:r>
              <a:rPr lang="fr-CH" sz="3600" dirty="0" err="1"/>
              <a:t>contract</a:t>
            </a:r>
            <a:r>
              <a:rPr lang="fr-CH" sz="3600" dirty="0"/>
              <a:t> </a:t>
            </a:r>
            <a:r>
              <a:rPr lang="fr-CH" sz="3600" dirty="0" err="1"/>
              <a:t>strategy</a:t>
            </a:r>
            <a:r>
              <a:rPr lang="fr-CH" sz="3600" dirty="0"/>
              <a:t> - Consultant</a:t>
            </a:r>
          </a:p>
        </p:txBody>
      </p:sp>
    </p:spTree>
    <p:extLst>
      <p:ext uri="{BB962C8B-B14F-4D97-AF65-F5344CB8AC3E}">
        <p14:creationId xmlns:p14="http://schemas.microsoft.com/office/powerpoint/2010/main" val="20781111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D373A4F-F901-2F55-8103-5AB11878D58E}"/>
              </a:ext>
            </a:extLst>
          </p:cNvPr>
          <p:cNvSpPr>
            <a:spLocks noGrp="1"/>
          </p:cNvSpPr>
          <p:nvPr>
            <p:ph type="sldNum" sz="quarter" idx="12"/>
          </p:nvPr>
        </p:nvSpPr>
        <p:spPr/>
        <p:txBody>
          <a:bodyPr/>
          <a:lstStyle/>
          <a:p>
            <a:pPr>
              <a:defRPr/>
            </a:pPr>
            <a:fld id="{36B5EA5A-BC32-A742-B11B-8E7414D5B535}" type="slidenum">
              <a:rPr lang="en-US" smtClean="0"/>
              <a:t>21</a:t>
            </a:fld>
            <a:endParaRPr lang="en-US"/>
          </a:p>
        </p:txBody>
      </p:sp>
      <p:sp>
        <p:nvSpPr>
          <p:cNvPr id="6" name="TextBox 5">
            <a:extLst>
              <a:ext uri="{FF2B5EF4-FFF2-40B4-BE49-F238E27FC236}">
                <a16:creationId xmlns:a16="http://schemas.microsoft.com/office/drawing/2014/main" id="{81C6F884-A741-4AAF-53F8-DED9CC604AD5}"/>
              </a:ext>
            </a:extLst>
          </p:cNvPr>
          <p:cNvSpPr txBox="1"/>
          <p:nvPr/>
        </p:nvSpPr>
        <p:spPr bwMode="auto">
          <a:xfrm>
            <a:off x="479424" y="1087968"/>
            <a:ext cx="5644108" cy="4147546"/>
          </a:xfrm>
          <a:prstGeom prst="rect">
            <a:avLst/>
          </a:prstGeom>
          <a:noFill/>
        </p:spPr>
        <p:txBody>
          <a:bodyPr wrap="square">
            <a:spAutoFit/>
          </a:bodyPr>
          <a:lstStyle/>
          <a:p>
            <a:pPr algn="just">
              <a:lnSpc>
                <a:spcPct val="125000"/>
              </a:lnSpc>
            </a:pPr>
            <a:r>
              <a:rPr lang="en-US" b="1" dirty="0">
                <a:solidFill>
                  <a:schemeClr val="tx2"/>
                </a:solidFill>
                <a:ea typeface="MS PGothic" panose="020B0600070205080204" pitchFamily="34" charset="-128"/>
              </a:rPr>
              <a:t>EVALUATION QUESTION</a:t>
            </a:r>
          </a:p>
          <a:p>
            <a:pPr algn="just">
              <a:lnSpc>
                <a:spcPct val="125000"/>
              </a:lnSpc>
            </a:pPr>
            <a:endParaRPr lang="en-US" b="1" dirty="0">
              <a:solidFill>
                <a:schemeClr val="tx2"/>
              </a:solidFill>
              <a:ea typeface="MS PGothic" panose="020B0600070205080204" pitchFamily="34" charset="-128"/>
            </a:endParaRPr>
          </a:p>
          <a:p>
            <a:pPr marL="285750" indent="-285750" algn="just">
              <a:lnSpc>
                <a:spcPct val="125000"/>
              </a:lnSpc>
              <a:buFont typeface="Arial" panose="020B0604020202020204" pitchFamily="34" charset="0"/>
              <a:buChar char="•"/>
            </a:pPr>
            <a:r>
              <a:rPr lang="en-US" sz="1600" dirty="0">
                <a:solidFill>
                  <a:schemeClr val="tx2"/>
                </a:solidFill>
                <a:ea typeface="MS PGothic" panose="020B0600070205080204" pitchFamily="34" charset="-128"/>
              </a:rPr>
              <a:t>References (Annex 1 &amp; Annex 2); </a:t>
            </a:r>
          </a:p>
          <a:p>
            <a:pPr marL="285750" indent="-285750" algn="just">
              <a:lnSpc>
                <a:spcPct val="125000"/>
              </a:lnSpc>
              <a:buFont typeface="Arial" panose="020B0604020202020204" pitchFamily="34" charset="0"/>
              <a:buChar char="•"/>
            </a:pPr>
            <a:r>
              <a:rPr lang="en-US" sz="1600" dirty="0">
                <a:solidFill>
                  <a:schemeClr val="tx2"/>
                </a:solidFill>
                <a:ea typeface="MS PGothic" panose="020B0600070205080204" pitchFamily="34" charset="-128"/>
              </a:rPr>
              <a:t>Contractual </a:t>
            </a:r>
            <a:r>
              <a:rPr lang="en-US" sz="1600" dirty="0" err="1">
                <a:solidFill>
                  <a:schemeClr val="tx2"/>
                </a:solidFill>
                <a:ea typeface="MS PGothic" panose="020B0600070205080204" pitchFamily="34" charset="-128"/>
              </a:rPr>
              <a:t>Organisation</a:t>
            </a:r>
            <a:r>
              <a:rPr lang="en-US" sz="1600" dirty="0">
                <a:solidFill>
                  <a:schemeClr val="tx2"/>
                </a:solidFill>
                <a:ea typeface="MS PGothic" panose="020B0600070205080204" pitchFamily="34" charset="-128"/>
              </a:rPr>
              <a:t> and Staffing (Annex 3); </a:t>
            </a:r>
          </a:p>
          <a:p>
            <a:pPr marL="285750" indent="-285750" algn="just">
              <a:lnSpc>
                <a:spcPct val="125000"/>
              </a:lnSpc>
              <a:buFont typeface="Arial" panose="020B0604020202020204" pitchFamily="34" charset="0"/>
              <a:buChar char="•"/>
            </a:pPr>
            <a:r>
              <a:rPr lang="en-US" sz="1600" dirty="0">
                <a:solidFill>
                  <a:schemeClr val="tx2"/>
                </a:solidFill>
                <a:ea typeface="MS PGothic" panose="020B0600070205080204" pitchFamily="34" charset="-128"/>
              </a:rPr>
              <a:t>Experience and Qualifications of the Key Personnel (Annex 4); Proposed Design &amp; Construction Administration Methodology (Annex 5); </a:t>
            </a:r>
          </a:p>
          <a:p>
            <a:pPr marL="285750" indent="-285750" algn="just">
              <a:lnSpc>
                <a:spcPct val="125000"/>
              </a:lnSpc>
              <a:buFont typeface="Arial" panose="020B0604020202020204" pitchFamily="34" charset="0"/>
              <a:buChar char="•"/>
            </a:pPr>
            <a:r>
              <a:rPr lang="en-US" sz="1600" dirty="0" err="1">
                <a:solidFill>
                  <a:schemeClr val="tx2"/>
                </a:solidFill>
                <a:ea typeface="MS PGothic" panose="020B0600070205080204" pitchFamily="34" charset="-128"/>
              </a:rPr>
              <a:t>Programme</a:t>
            </a:r>
            <a:r>
              <a:rPr lang="en-US" sz="1600" dirty="0">
                <a:solidFill>
                  <a:schemeClr val="tx2"/>
                </a:solidFill>
                <a:ea typeface="MS PGothic" panose="020B0600070205080204" pitchFamily="34" charset="-128"/>
              </a:rPr>
              <a:t> (Annex 6); includes design &amp; construction phases </a:t>
            </a:r>
          </a:p>
          <a:p>
            <a:pPr marL="285750" indent="-285750" algn="just">
              <a:lnSpc>
                <a:spcPct val="125000"/>
              </a:lnSpc>
              <a:buFont typeface="Arial" panose="020B0604020202020204" pitchFamily="34" charset="0"/>
              <a:buChar char="•"/>
            </a:pPr>
            <a:r>
              <a:rPr lang="en-US" sz="1600" dirty="0">
                <a:solidFill>
                  <a:schemeClr val="tx2"/>
                </a:solidFill>
                <a:ea typeface="MS PGothic" panose="020B0600070205080204" pitchFamily="34" charset="-128"/>
              </a:rPr>
              <a:t>Risk assessment (Annex 7); </a:t>
            </a:r>
          </a:p>
          <a:p>
            <a:pPr marL="285750" indent="-285750" algn="just">
              <a:lnSpc>
                <a:spcPct val="125000"/>
              </a:lnSpc>
              <a:buFont typeface="Arial" panose="020B0604020202020204" pitchFamily="34" charset="0"/>
              <a:buChar char="•"/>
            </a:pPr>
            <a:r>
              <a:rPr lang="en-US" sz="1600" dirty="0">
                <a:solidFill>
                  <a:schemeClr val="tx2"/>
                </a:solidFill>
                <a:ea typeface="MS PGothic" panose="020B0600070205080204" pitchFamily="34" charset="-128"/>
              </a:rPr>
              <a:t>Sustainability (Annex 8); </a:t>
            </a:r>
          </a:p>
          <a:p>
            <a:pPr marL="285750" indent="-285750" algn="just">
              <a:lnSpc>
                <a:spcPct val="125000"/>
              </a:lnSpc>
              <a:buFont typeface="Arial" panose="020B0604020202020204" pitchFamily="34" charset="0"/>
              <a:buChar char="•"/>
            </a:pPr>
            <a:r>
              <a:rPr lang="en-US" sz="1600" dirty="0">
                <a:solidFill>
                  <a:schemeClr val="tx2"/>
                </a:solidFill>
                <a:ea typeface="MS PGothic" panose="020B0600070205080204" pitchFamily="34" charset="-128"/>
              </a:rPr>
              <a:t>Quality Assurance (Annex 9); </a:t>
            </a:r>
          </a:p>
          <a:p>
            <a:pPr marL="285750" indent="-285750" algn="just">
              <a:lnSpc>
                <a:spcPct val="125000"/>
              </a:lnSpc>
              <a:buFont typeface="Arial" panose="020B0604020202020204" pitchFamily="34" charset="0"/>
              <a:buChar char="•"/>
            </a:pPr>
            <a:r>
              <a:rPr lang="en-US" sz="1600" dirty="0">
                <a:solidFill>
                  <a:schemeClr val="tx2"/>
                </a:solidFill>
                <a:ea typeface="MS PGothic" panose="020B0600070205080204" pitchFamily="34" charset="-128"/>
              </a:rPr>
              <a:t>Compliance with Tender Documents (Annex 10); </a:t>
            </a:r>
            <a:r>
              <a:rPr lang="en-GB" sz="1600" dirty="0">
                <a:solidFill>
                  <a:schemeClr val="tx2"/>
                </a:solidFill>
                <a:ea typeface="MS PGothic" panose="020B0600070205080204" pitchFamily="34" charset="-128"/>
              </a:rPr>
              <a:t> </a:t>
            </a:r>
          </a:p>
          <a:p>
            <a:pPr lvl="0" algn="just">
              <a:lnSpc>
                <a:spcPct val="125000"/>
              </a:lnSpc>
            </a:pPr>
            <a:endParaRPr lang="en-US" sz="1600" dirty="0">
              <a:solidFill>
                <a:schemeClr val="tx2"/>
              </a:solidFill>
              <a:ea typeface="MS PGothic" panose="020B0600070205080204" pitchFamily="34" charset="-128"/>
            </a:endParaRPr>
          </a:p>
        </p:txBody>
      </p:sp>
      <p:sp>
        <p:nvSpPr>
          <p:cNvPr id="7" name="Title 6">
            <a:extLst>
              <a:ext uri="{FF2B5EF4-FFF2-40B4-BE49-F238E27FC236}">
                <a16:creationId xmlns:a16="http://schemas.microsoft.com/office/drawing/2014/main" id="{F76E3827-410E-DD81-DF24-5A95E4A9BE0E}"/>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err="1"/>
              <a:t>Procurement</a:t>
            </a:r>
            <a:r>
              <a:rPr lang="fr-CH" sz="3600" dirty="0"/>
              <a:t> &amp; </a:t>
            </a:r>
            <a:r>
              <a:rPr lang="fr-CH" sz="3600" dirty="0" err="1"/>
              <a:t>contract</a:t>
            </a:r>
            <a:r>
              <a:rPr lang="fr-CH" sz="3600" dirty="0"/>
              <a:t> </a:t>
            </a:r>
            <a:r>
              <a:rPr lang="fr-CH" sz="3600" dirty="0" err="1"/>
              <a:t>strategy</a:t>
            </a:r>
            <a:r>
              <a:rPr lang="fr-CH" sz="3600" dirty="0"/>
              <a:t> - Consultant</a:t>
            </a:r>
          </a:p>
        </p:txBody>
      </p:sp>
      <p:sp>
        <p:nvSpPr>
          <p:cNvPr id="4" name="TextBox 3">
            <a:extLst>
              <a:ext uri="{FF2B5EF4-FFF2-40B4-BE49-F238E27FC236}">
                <a16:creationId xmlns:a16="http://schemas.microsoft.com/office/drawing/2014/main" id="{A34D0BB3-D161-9BDE-01D1-3F46CB4969EF}"/>
              </a:ext>
            </a:extLst>
          </p:cNvPr>
          <p:cNvSpPr txBox="1"/>
          <p:nvPr/>
        </p:nvSpPr>
        <p:spPr bwMode="auto">
          <a:xfrm>
            <a:off x="6270624" y="1087968"/>
            <a:ext cx="5644108" cy="3531993"/>
          </a:xfrm>
          <a:prstGeom prst="rect">
            <a:avLst/>
          </a:prstGeom>
          <a:noFill/>
        </p:spPr>
        <p:txBody>
          <a:bodyPr wrap="square">
            <a:spAutoFit/>
          </a:bodyPr>
          <a:lstStyle/>
          <a:p>
            <a:pPr algn="just">
              <a:lnSpc>
                <a:spcPct val="125000"/>
              </a:lnSpc>
            </a:pPr>
            <a:r>
              <a:rPr lang="en-US" b="1" dirty="0">
                <a:solidFill>
                  <a:schemeClr val="tx2"/>
                </a:solidFill>
                <a:ea typeface="MS PGothic" panose="020B0600070205080204" pitchFamily="34" charset="-128"/>
              </a:rPr>
              <a:t>FINANCIAL BID</a:t>
            </a:r>
          </a:p>
          <a:p>
            <a:pPr algn="just">
              <a:lnSpc>
                <a:spcPct val="125000"/>
              </a:lnSpc>
            </a:pPr>
            <a:endParaRPr lang="en-US" b="1" dirty="0">
              <a:solidFill>
                <a:schemeClr val="tx2"/>
              </a:solidFill>
              <a:ea typeface="MS PGothic" panose="020B0600070205080204" pitchFamily="34" charset="-128"/>
            </a:endParaRPr>
          </a:p>
          <a:p>
            <a:pPr marL="285750" indent="-285750" algn="just">
              <a:lnSpc>
                <a:spcPct val="125000"/>
              </a:lnSpc>
              <a:buFont typeface="Arial" panose="020B0604020202020204" pitchFamily="34" charset="0"/>
              <a:buChar char="•"/>
            </a:pPr>
            <a:r>
              <a:rPr lang="en-GB" sz="1600" dirty="0">
                <a:solidFill>
                  <a:schemeClr val="tx2"/>
                </a:solidFill>
                <a:ea typeface="MS PGothic" panose="020B0600070205080204" pitchFamily="34" charset="-128"/>
              </a:rPr>
              <a:t>Lump sum fee for Stages 1 to 5, with fee breakdown in deliverables per Stage;</a:t>
            </a:r>
          </a:p>
          <a:p>
            <a:pPr marL="285750" indent="-285750" algn="just">
              <a:lnSpc>
                <a:spcPct val="125000"/>
              </a:lnSpc>
              <a:buFont typeface="Arial" panose="020B0604020202020204" pitchFamily="34" charset="0"/>
              <a:buChar char="•"/>
            </a:pPr>
            <a:r>
              <a:rPr lang="en-GB" sz="1600" dirty="0">
                <a:solidFill>
                  <a:schemeClr val="tx2"/>
                </a:solidFill>
                <a:ea typeface="MS PGothic" panose="020B0600070205080204" pitchFamily="34" charset="-128"/>
              </a:rPr>
              <a:t>Stage 6 – Construction Administration: (split in Stage 6.1 and 6.2 – per Phase)</a:t>
            </a:r>
          </a:p>
          <a:p>
            <a:pPr marL="285750" indent="-285750" algn="just">
              <a:lnSpc>
                <a:spcPct val="125000"/>
              </a:lnSpc>
              <a:buFont typeface="Arial" panose="020B0604020202020204" pitchFamily="34" charset="0"/>
              <a:buChar char="•"/>
            </a:pPr>
            <a:r>
              <a:rPr lang="en-GB" sz="1600" dirty="0">
                <a:solidFill>
                  <a:schemeClr val="tx2"/>
                </a:solidFill>
                <a:ea typeface="MS PGothic" panose="020B0600070205080204" pitchFamily="34" charset="-128"/>
              </a:rPr>
              <a:t>Stage 7 - Defects Notification Period: (split in Stage 7.1 and 7.2 – per Phase)</a:t>
            </a:r>
          </a:p>
          <a:p>
            <a:pPr marL="285750" indent="-285750" algn="just">
              <a:lnSpc>
                <a:spcPct val="125000"/>
              </a:lnSpc>
              <a:buFont typeface="Arial" panose="020B0604020202020204" pitchFamily="34" charset="0"/>
              <a:buChar char="•"/>
            </a:pPr>
            <a:r>
              <a:rPr lang="en-GB" sz="1600" dirty="0">
                <a:solidFill>
                  <a:schemeClr val="tx2"/>
                </a:solidFill>
                <a:ea typeface="MS PGothic" panose="020B0600070205080204" pitchFamily="34" charset="-128"/>
              </a:rPr>
              <a:t>Additional Services: hourly rates based on rates used to calculate Stage 1-7 Services.</a:t>
            </a:r>
          </a:p>
          <a:p>
            <a:pPr lvl="0" algn="just">
              <a:lnSpc>
                <a:spcPct val="125000"/>
              </a:lnSpc>
            </a:pPr>
            <a:endParaRPr lang="en-US" sz="1600" dirty="0">
              <a:solidFill>
                <a:schemeClr val="tx2"/>
              </a:solidFill>
              <a:ea typeface="MS PGothic" panose="020B0600070205080204" pitchFamily="34" charset="-128"/>
            </a:endParaRPr>
          </a:p>
        </p:txBody>
      </p:sp>
    </p:spTree>
    <p:extLst>
      <p:ext uri="{BB962C8B-B14F-4D97-AF65-F5344CB8AC3E}">
        <p14:creationId xmlns:p14="http://schemas.microsoft.com/office/powerpoint/2010/main" val="2219543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6"/>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fr-CH" sz="3600" b="0" dirty="0" err="1"/>
              <a:t>Procurement</a:t>
            </a:r>
            <a:r>
              <a:rPr lang="fr-CH" sz="3600" b="0" dirty="0"/>
              <a:t> &amp; </a:t>
            </a:r>
            <a:r>
              <a:rPr lang="fr-CH" sz="3600" b="0" dirty="0" err="1"/>
              <a:t>contract</a:t>
            </a:r>
            <a:r>
              <a:rPr lang="fr-CH" sz="3600" b="0" dirty="0"/>
              <a:t> </a:t>
            </a:r>
            <a:r>
              <a:rPr lang="fr-CH" sz="3600" b="0" dirty="0" err="1"/>
              <a:t>strategy</a:t>
            </a:r>
            <a:r>
              <a:rPr lang="fr-CH" sz="3600" b="0" dirty="0"/>
              <a:t> – B777</a:t>
            </a:r>
          </a:p>
        </p:txBody>
      </p:sp>
      <p:grpSp>
        <p:nvGrpSpPr>
          <p:cNvPr id="40" name="Group 39">
            <a:extLst>
              <a:ext uri="{FF2B5EF4-FFF2-40B4-BE49-F238E27FC236}">
                <a16:creationId xmlns:a16="http://schemas.microsoft.com/office/drawing/2014/main" id="{2A0028B4-5304-6F06-2FAF-16393F087220}"/>
              </a:ext>
            </a:extLst>
          </p:cNvPr>
          <p:cNvGrpSpPr/>
          <p:nvPr/>
        </p:nvGrpSpPr>
        <p:grpSpPr>
          <a:xfrm>
            <a:off x="651151" y="1475555"/>
            <a:ext cx="10887195" cy="4803225"/>
            <a:chOff x="651151" y="1475555"/>
            <a:chExt cx="10887195" cy="4803225"/>
          </a:xfrm>
        </p:grpSpPr>
        <p:pic>
          <p:nvPicPr>
            <p:cNvPr id="13" name="Picture 12">
              <a:extLst>
                <a:ext uri="{FF2B5EF4-FFF2-40B4-BE49-F238E27FC236}">
                  <a16:creationId xmlns:a16="http://schemas.microsoft.com/office/drawing/2014/main" id="{95B4CD57-06BC-91BF-D512-6219301289E2}"/>
                </a:ext>
              </a:extLst>
            </p:cNvPr>
            <p:cNvPicPr>
              <a:picLocks noChangeAspect="1"/>
            </p:cNvPicPr>
            <p:nvPr/>
          </p:nvPicPr>
          <p:blipFill>
            <a:blip r:embed="rId2"/>
            <a:stretch>
              <a:fillRect/>
            </a:stretch>
          </p:blipFill>
          <p:spPr>
            <a:xfrm>
              <a:off x="651153" y="1475555"/>
              <a:ext cx="2620993" cy="1314245"/>
            </a:xfrm>
            <a:prstGeom prst="rect">
              <a:avLst/>
            </a:prstGeom>
            <a:ln>
              <a:noFill/>
            </a:ln>
          </p:spPr>
        </p:pic>
        <p:pic>
          <p:nvPicPr>
            <p:cNvPr id="14" name="Picture 13">
              <a:extLst>
                <a:ext uri="{FF2B5EF4-FFF2-40B4-BE49-F238E27FC236}">
                  <a16:creationId xmlns:a16="http://schemas.microsoft.com/office/drawing/2014/main" id="{1F264790-69A9-5358-D3CA-DB07CABBFF58}"/>
                </a:ext>
              </a:extLst>
            </p:cNvPr>
            <p:cNvPicPr>
              <a:picLocks noChangeAspect="1"/>
            </p:cNvPicPr>
            <p:nvPr/>
          </p:nvPicPr>
          <p:blipFill>
            <a:blip r:embed="rId3"/>
            <a:stretch>
              <a:fillRect/>
            </a:stretch>
          </p:blipFill>
          <p:spPr>
            <a:xfrm>
              <a:off x="651153" y="3096397"/>
              <a:ext cx="2613497" cy="1301752"/>
            </a:xfrm>
            <a:prstGeom prst="rect">
              <a:avLst/>
            </a:prstGeom>
            <a:ln>
              <a:noFill/>
            </a:ln>
          </p:spPr>
        </p:pic>
        <p:pic>
          <p:nvPicPr>
            <p:cNvPr id="15" name="Picture 14">
              <a:extLst>
                <a:ext uri="{FF2B5EF4-FFF2-40B4-BE49-F238E27FC236}">
                  <a16:creationId xmlns:a16="http://schemas.microsoft.com/office/drawing/2014/main" id="{6385CC7F-C630-D245-89B6-34D26A538A61}"/>
                </a:ext>
              </a:extLst>
            </p:cNvPr>
            <p:cNvPicPr>
              <a:picLocks noChangeAspect="1"/>
            </p:cNvPicPr>
            <p:nvPr/>
          </p:nvPicPr>
          <p:blipFill>
            <a:blip r:embed="rId4"/>
            <a:stretch>
              <a:fillRect/>
            </a:stretch>
          </p:blipFill>
          <p:spPr>
            <a:xfrm>
              <a:off x="651153" y="4687856"/>
              <a:ext cx="2613497" cy="1299253"/>
            </a:xfrm>
            <a:prstGeom prst="rect">
              <a:avLst/>
            </a:prstGeom>
            <a:ln>
              <a:noFill/>
            </a:ln>
          </p:spPr>
        </p:pic>
        <p:pic>
          <p:nvPicPr>
            <p:cNvPr id="10" name="Picture 9">
              <a:extLst>
                <a:ext uri="{FF2B5EF4-FFF2-40B4-BE49-F238E27FC236}">
                  <a16:creationId xmlns:a16="http://schemas.microsoft.com/office/drawing/2014/main" id="{8B23323C-5B75-40A2-A094-39530CBF0DC6}"/>
                </a:ext>
              </a:extLst>
            </p:cNvPr>
            <p:cNvPicPr>
              <a:picLocks noChangeAspect="1"/>
            </p:cNvPicPr>
            <p:nvPr/>
          </p:nvPicPr>
          <p:blipFill>
            <a:blip r:embed="rId5"/>
            <a:stretch>
              <a:fillRect/>
            </a:stretch>
          </p:blipFill>
          <p:spPr>
            <a:xfrm>
              <a:off x="3406556" y="1475555"/>
              <a:ext cx="2620993" cy="1295491"/>
            </a:xfrm>
            <a:prstGeom prst="rect">
              <a:avLst/>
            </a:prstGeom>
            <a:ln>
              <a:noFill/>
            </a:ln>
          </p:spPr>
        </p:pic>
        <p:pic>
          <p:nvPicPr>
            <p:cNvPr id="11" name="Picture 10">
              <a:extLst>
                <a:ext uri="{FF2B5EF4-FFF2-40B4-BE49-F238E27FC236}">
                  <a16:creationId xmlns:a16="http://schemas.microsoft.com/office/drawing/2014/main" id="{30D8A1B3-5FD9-7024-318A-033C89F18CD0}"/>
                </a:ext>
              </a:extLst>
            </p:cNvPr>
            <p:cNvPicPr>
              <a:picLocks noChangeAspect="1"/>
            </p:cNvPicPr>
            <p:nvPr/>
          </p:nvPicPr>
          <p:blipFill>
            <a:blip r:embed="rId6"/>
            <a:stretch>
              <a:fillRect/>
            </a:stretch>
          </p:blipFill>
          <p:spPr>
            <a:xfrm>
              <a:off x="3406556" y="3102027"/>
              <a:ext cx="2623494" cy="1290490"/>
            </a:xfrm>
            <a:prstGeom prst="rect">
              <a:avLst/>
            </a:prstGeom>
            <a:ln>
              <a:noFill/>
            </a:ln>
          </p:spPr>
        </p:pic>
        <p:pic>
          <p:nvPicPr>
            <p:cNvPr id="12" name="Picture 11">
              <a:extLst>
                <a:ext uri="{FF2B5EF4-FFF2-40B4-BE49-F238E27FC236}">
                  <a16:creationId xmlns:a16="http://schemas.microsoft.com/office/drawing/2014/main" id="{94A9E0F1-1206-CE69-168B-763EEC949B01}"/>
                </a:ext>
              </a:extLst>
            </p:cNvPr>
            <p:cNvPicPr>
              <a:picLocks noChangeAspect="1"/>
            </p:cNvPicPr>
            <p:nvPr/>
          </p:nvPicPr>
          <p:blipFill rotWithShape="1">
            <a:blip r:embed="rId7"/>
            <a:srcRect r="4332"/>
            <a:stretch/>
          </p:blipFill>
          <p:spPr>
            <a:xfrm>
              <a:off x="3399053" y="4687856"/>
              <a:ext cx="2628496" cy="1299253"/>
            </a:xfrm>
            <a:prstGeom prst="rect">
              <a:avLst/>
            </a:prstGeom>
            <a:ln>
              <a:noFill/>
            </a:ln>
          </p:spPr>
        </p:pic>
        <p:pic>
          <p:nvPicPr>
            <p:cNvPr id="21" name="Picture 20">
              <a:extLst>
                <a:ext uri="{FF2B5EF4-FFF2-40B4-BE49-F238E27FC236}">
                  <a16:creationId xmlns:a16="http://schemas.microsoft.com/office/drawing/2014/main" id="{04C10D19-187D-5B55-081A-0DDB8932547E}"/>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6161950" y="1482512"/>
              <a:ext cx="2620993" cy="1277815"/>
            </a:xfrm>
            <a:prstGeom prst="rect">
              <a:avLst/>
            </a:prstGeom>
            <a:ln w="19050">
              <a:noFill/>
            </a:ln>
          </p:spPr>
        </p:pic>
        <p:pic>
          <p:nvPicPr>
            <p:cNvPr id="22" name="Picture 21">
              <a:extLst>
                <a:ext uri="{FF2B5EF4-FFF2-40B4-BE49-F238E27FC236}">
                  <a16:creationId xmlns:a16="http://schemas.microsoft.com/office/drawing/2014/main" id="{484181F7-015B-89BE-6A38-158CDCF00FF5}"/>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6166946" y="3085139"/>
              <a:ext cx="2603504" cy="1301752"/>
            </a:xfrm>
            <a:prstGeom prst="rect">
              <a:avLst/>
            </a:prstGeom>
            <a:ln w="19050">
              <a:noFill/>
            </a:ln>
          </p:spPr>
        </p:pic>
        <p:pic>
          <p:nvPicPr>
            <p:cNvPr id="23" name="Picture 22">
              <a:extLst>
                <a:ext uri="{FF2B5EF4-FFF2-40B4-BE49-F238E27FC236}">
                  <a16:creationId xmlns:a16="http://schemas.microsoft.com/office/drawing/2014/main" id="{8DC4B538-8C83-1622-1089-CD03A47934E2}"/>
                </a:ext>
              </a:extLst>
            </p:cNvPr>
            <p:cNvPicPr>
              <a:picLocks noChangeAspect="1"/>
            </p:cNvPicPr>
            <p:nvPr/>
          </p:nvPicPr>
          <p:blipFill rotWithShape="1">
            <a:blip r:embed="rId10">
              <a:extLst>
                <a:ext uri="{28A0092B-C50C-407E-A947-70E740481C1C}">
                  <a14:useLocalDpi xmlns:a14="http://schemas.microsoft.com/office/drawing/2010/main" val="0"/>
                </a:ext>
              </a:extLst>
            </a:blip>
            <a:srcRect r="3927"/>
            <a:stretch/>
          </p:blipFill>
          <p:spPr>
            <a:xfrm>
              <a:off x="6161950" y="4676597"/>
              <a:ext cx="2613497" cy="1299253"/>
            </a:xfrm>
            <a:prstGeom prst="rect">
              <a:avLst/>
            </a:prstGeom>
            <a:ln w="19050">
              <a:noFill/>
            </a:ln>
          </p:spPr>
        </p:pic>
        <p:pic>
          <p:nvPicPr>
            <p:cNvPr id="18" name="Picture 17">
              <a:extLst>
                <a:ext uri="{FF2B5EF4-FFF2-40B4-BE49-F238E27FC236}">
                  <a16:creationId xmlns:a16="http://schemas.microsoft.com/office/drawing/2014/main" id="{3E96A356-FE7C-E456-2BB4-681D75308A0F}"/>
                </a:ext>
              </a:extLst>
            </p:cNvPr>
            <p:cNvPicPr>
              <a:picLocks noChangeAspect="1"/>
            </p:cNvPicPr>
            <p:nvPr/>
          </p:nvPicPr>
          <p:blipFill rotWithShape="1">
            <a:blip r:embed="rId11">
              <a:extLst>
                <a:ext uri="{28A0092B-C50C-407E-A947-70E740481C1C}">
                  <a14:useLocalDpi xmlns:a14="http://schemas.microsoft.com/office/drawing/2010/main" val="0"/>
                </a:ext>
              </a:extLst>
            </a:blip>
            <a:srcRect l="10732"/>
            <a:stretch/>
          </p:blipFill>
          <p:spPr>
            <a:xfrm>
              <a:off x="8909850" y="1475555"/>
              <a:ext cx="2628496" cy="1299253"/>
            </a:xfrm>
            <a:prstGeom prst="rect">
              <a:avLst/>
            </a:prstGeom>
            <a:ln w="19050">
              <a:noFill/>
            </a:ln>
          </p:spPr>
        </p:pic>
        <p:pic>
          <p:nvPicPr>
            <p:cNvPr id="19" name="Picture 18">
              <a:extLst>
                <a:ext uri="{FF2B5EF4-FFF2-40B4-BE49-F238E27FC236}">
                  <a16:creationId xmlns:a16="http://schemas.microsoft.com/office/drawing/2014/main" id="{66477F19-48F4-7865-F3AF-A2305FBBB627}"/>
                </a:ext>
              </a:extLst>
            </p:cNvPr>
            <p:cNvPicPr>
              <a:picLocks noChangeAspect="1"/>
            </p:cNvPicPr>
            <p:nvPr/>
          </p:nvPicPr>
          <p:blipFill rotWithShape="1">
            <a:blip r:embed="rId12">
              <a:extLst>
                <a:ext uri="{28A0092B-C50C-407E-A947-70E740481C1C}">
                  <a14:useLocalDpi xmlns:a14="http://schemas.microsoft.com/office/drawing/2010/main" val="0"/>
                </a:ext>
              </a:extLst>
            </a:blip>
            <a:srcRect l="5269"/>
            <a:stretch/>
          </p:blipFill>
          <p:spPr>
            <a:xfrm>
              <a:off x="8907346" y="3085139"/>
              <a:ext cx="2631000" cy="1307378"/>
            </a:xfrm>
            <a:prstGeom prst="rect">
              <a:avLst/>
            </a:prstGeom>
            <a:ln w="19050">
              <a:noFill/>
            </a:ln>
          </p:spPr>
        </p:pic>
        <p:pic>
          <p:nvPicPr>
            <p:cNvPr id="20" name="Picture 19">
              <a:extLst>
                <a:ext uri="{FF2B5EF4-FFF2-40B4-BE49-F238E27FC236}">
                  <a16:creationId xmlns:a16="http://schemas.microsoft.com/office/drawing/2014/main" id="{E34E75D2-7250-6D85-CF49-C9D8E34A728A}"/>
                </a:ext>
              </a:extLst>
            </p:cNvPr>
            <p:cNvPicPr>
              <a:picLocks noChangeAspect="1"/>
            </p:cNvPicPr>
            <p:nvPr/>
          </p:nvPicPr>
          <p:blipFill rotWithShape="1">
            <a:blip r:embed="rId13">
              <a:extLst>
                <a:ext uri="{28A0092B-C50C-407E-A947-70E740481C1C}">
                  <a14:useLocalDpi xmlns:a14="http://schemas.microsoft.com/office/drawing/2010/main" val="0"/>
                </a:ext>
              </a:extLst>
            </a:blip>
            <a:srcRect l="772" r="772"/>
            <a:stretch/>
          </p:blipFill>
          <p:spPr>
            <a:xfrm>
              <a:off x="8909850" y="4676598"/>
              <a:ext cx="2628496" cy="1299253"/>
            </a:xfrm>
            <a:prstGeom prst="rect">
              <a:avLst/>
            </a:prstGeom>
            <a:ln w="19050">
              <a:noFill/>
            </a:ln>
          </p:spPr>
        </p:pic>
        <p:sp>
          <p:nvSpPr>
            <p:cNvPr id="27" name="TextBox 26">
              <a:extLst>
                <a:ext uri="{FF2B5EF4-FFF2-40B4-BE49-F238E27FC236}">
                  <a16:creationId xmlns:a16="http://schemas.microsoft.com/office/drawing/2014/main" id="{C178B7D1-A082-939F-FF38-3E5FE0C4E84D}"/>
                </a:ext>
              </a:extLst>
            </p:cNvPr>
            <p:cNvSpPr txBox="1"/>
            <p:nvPr/>
          </p:nvSpPr>
          <p:spPr>
            <a:xfrm>
              <a:off x="8907346" y="5987109"/>
              <a:ext cx="2513129" cy="276999"/>
            </a:xfrm>
            <a:prstGeom prst="rect">
              <a:avLst/>
            </a:prstGeom>
            <a:noFill/>
          </p:spPr>
          <p:txBody>
            <a:bodyPr wrap="square" rtlCol="0">
              <a:spAutoFit/>
            </a:bodyPr>
            <a:lstStyle/>
            <a:p>
              <a:r>
                <a:rPr lang="fr-CH" sz="1200" i="1" dirty="0"/>
                <a:t>Unanime Architectes</a:t>
              </a:r>
              <a:endParaRPr lang="en-US" sz="1200" i="1" dirty="0"/>
            </a:p>
          </p:txBody>
        </p:sp>
        <p:sp>
          <p:nvSpPr>
            <p:cNvPr id="28" name="TextBox 27">
              <a:extLst>
                <a:ext uri="{FF2B5EF4-FFF2-40B4-BE49-F238E27FC236}">
                  <a16:creationId xmlns:a16="http://schemas.microsoft.com/office/drawing/2014/main" id="{05E300A5-C8E8-EE8A-8BEC-9A17E24EA7A6}"/>
                </a:ext>
              </a:extLst>
            </p:cNvPr>
            <p:cNvSpPr txBox="1"/>
            <p:nvPr/>
          </p:nvSpPr>
          <p:spPr bwMode="auto">
            <a:xfrm>
              <a:off x="651153" y="4399599"/>
              <a:ext cx="2513129" cy="276999"/>
            </a:xfrm>
            <a:prstGeom prst="rect">
              <a:avLst/>
            </a:prstGeom>
            <a:noFill/>
          </p:spPr>
          <p:txBody>
            <a:bodyPr wrap="square" rtlCol="0">
              <a:spAutoFit/>
            </a:bodyPr>
            <a:lstStyle/>
            <a:p>
              <a:r>
                <a:rPr lang="fr-CH" sz="1200" i="1" dirty="0" err="1"/>
                <a:t>Snohetta</a:t>
              </a:r>
              <a:endParaRPr lang="en-US" sz="1200" i="1" dirty="0"/>
            </a:p>
          </p:txBody>
        </p:sp>
        <p:sp>
          <p:nvSpPr>
            <p:cNvPr id="29" name="TextBox 28">
              <a:extLst>
                <a:ext uri="{FF2B5EF4-FFF2-40B4-BE49-F238E27FC236}">
                  <a16:creationId xmlns:a16="http://schemas.microsoft.com/office/drawing/2014/main" id="{CF0E49CD-BF62-7347-DD5F-D6BB6020056D}"/>
                </a:ext>
              </a:extLst>
            </p:cNvPr>
            <p:cNvSpPr txBox="1"/>
            <p:nvPr/>
          </p:nvSpPr>
          <p:spPr bwMode="auto">
            <a:xfrm>
              <a:off x="651152" y="2806690"/>
              <a:ext cx="2513129" cy="276999"/>
            </a:xfrm>
            <a:prstGeom prst="rect">
              <a:avLst/>
            </a:prstGeom>
            <a:noFill/>
          </p:spPr>
          <p:txBody>
            <a:bodyPr wrap="square" rtlCol="0">
              <a:spAutoFit/>
            </a:bodyPr>
            <a:lstStyle/>
            <a:p>
              <a:r>
                <a:rPr lang="fr-CH" sz="1200" i="1" dirty="0"/>
                <a:t>Henning Larsen</a:t>
              </a:r>
              <a:endParaRPr lang="en-US" sz="1200" i="1" dirty="0"/>
            </a:p>
          </p:txBody>
        </p:sp>
        <p:sp>
          <p:nvSpPr>
            <p:cNvPr id="30" name="TextBox 29">
              <a:extLst>
                <a:ext uri="{FF2B5EF4-FFF2-40B4-BE49-F238E27FC236}">
                  <a16:creationId xmlns:a16="http://schemas.microsoft.com/office/drawing/2014/main" id="{D42FA092-B1D4-BD2C-8ABF-F54BD5647BD1}"/>
                </a:ext>
              </a:extLst>
            </p:cNvPr>
            <p:cNvSpPr txBox="1"/>
            <p:nvPr/>
          </p:nvSpPr>
          <p:spPr bwMode="auto">
            <a:xfrm>
              <a:off x="3406556" y="2796154"/>
              <a:ext cx="2513129" cy="276999"/>
            </a:xfrm>
            <a:prstGeom prst="rect">
              <a:avLst/>
            </a:prstGeom>
            <a:noFill/>
          </p:spPr>
          <p:txBody>
            <a:bodyPr wrap="square" rtlCol="0">
              <a:spAutoFit/>
            </a:bodyPr>
            <a:lstStyle/>
            <a:p>
              <a:r>
                <a:rPr lang="fr-CH" sz="1200" i="1" dirty="0" err="1"/>
                <a:t>Grimshaw</a:t>
              </a:r>
              <a:endParaRPr lang="en-US" sz="1200" i="1" dirty="0"/>
            </a:p>
          </p:txBody>
        </p:sp>
        <p:sp>
          <p:nvSpPr>
            <p:cNvPr id="31" name="TextBox 30">
              <a:extLst>
                <a:ext uri="{FF2B5EF4-FFF2-40B4-BE49-F238E27FC236}">
                  <a16:creationId xmlns:a16="http://schemas.microsoft.com/office/drawing/2014/main" id="{B70506B2-FEFB-FDB9-712E-AB2027BD161E}"/>
                </a:ext>
              </a:extLst>
            </p:cNvPr>
            <p:cNvSpPr txBox="1"/>
            <p:nvPr/>
          </p:nvSpPr>
          <p:spPr bwMode="auto">
            <a:xfrm>
              <a:off x="6161950" y="2766680"/>
              <a:ext cx="2513129" cy="276999"/>
            </a:xfrm>
            <a:prstGeom prst="rect">
              <a:avLst/>
            </a:prstGeom>
            <a:noFill/>
          </p:spPr>
          <p:txBody>
            <a:bodyPr wrap="square" rtlCol="0">
              <a:spAutoFit/>
            </a:bodyPr>
            <a:lstStyle/>
            <a:p>
              <a:r>
                <a:rPr lang="fr-CH" sz="1200" i="1" dirty="0" err="1"/>
                <a:t>Neutelings</a:t>
              </a:r>
              <a:r>
                <a:rPr lang="fr-CH" sz="1200" i="1" dirty="0"/>
                <a:t> </a:t>
              </a:r>
              <a:r>
                <a:rPr lang="fr-CH" sz="1200" i="1" dirty="0" err="1"/>
                <a:t>Riedijk</a:t>
              </a:r>
              <a:r>
                <a:rPr lang="fr-CH" sz="1200" i="1" dirty="0"/>
                <a:t> </a:t>
              </a:r>
              <a:r>
                <a:rPr lang="fr-CH" sz="1200" i="1" dirty="0" err="1"/>
                <a:t>Architecten</a:t>
              </a:r>
              <a:r>
                <a:rPr lang="fr-CH" sz="1200" i="1" dirty="0"/>
                <a:t> BV</a:t>
              </a:r>
              <a:endParaRPr lang="en-US" sz="1200" i="1" dirty="0"/>
            </a:p>
          </p:txBody>
        </p:sp>
        <p:sp>
          <p:nvSpPr>
            <p:cNvPr id="32" name="TextBox 31">
              <a:extLst>
                <a:ext uri="{FF2B5EF4-FFF2-40B4-BE49-F238E27FC236}">
                  <a16:creationId xmlns:a16="http://schemas.microsoft.com/office/drawing/2014/main" id="{3D5176BD-EC67-F94D-CB21-CFCC86B33D56}"/>
                </a:ext>
              </a:extLst>
            </p:cNvPr>
            <p:cNvSpPr txBox="1"/>
            <p:nvPr/>
          </p:nvSpPr>
          <p:spPr bwMode="auto">
            <a:xfrm>
              <a:off x="8907345" y="2760327"/>
              <a:ext cx="2513129" cy="276999"/>
            </a:xfrm>
            <a:prstGeom prst="rect">
              <a:avLst/>
            </a:prstGeom>
            <a:noFill/>
          </p:spPr>
          <p:txBody>
            <a:bodyPr wrap="square" rtlCol="0">
              <a:spAutoFit/>
            </a:bodyPr>
            <a:lstStyle/>
            <a:p>
              <a:r>
                <a:rPr lang="fr-CH" sz="1200" i="1" dirty="0"/>
                <a:t>Wilkinson Eyre </a:t>
              </a:r>
              <a:r>
                <a:rPr lang="fr-CH" sz="1200" i="1" dirty="0" err="1"/>
                <a:t>Archiects</a:t>
              </a:r>
              <a:r>
                <a:rPr lang="fr-CH" sz="1200" i="1" dirty="0"/>
                <a:t> </a:t>
              </a:r>
              <a:endParaRPr lang="en-US" sz="1200" i="1" dirty="0"/>
            </a:p>
          </p:txBody>
        </p:sp>
        <p:sp>
          <p:nvSpPr>
            <p:cNvPr id="33" name="TextBox 32">
              <a:extLst>
                <a:ext uri="{FF2B5EF4-FFF2-40B4-BE49-F238E27FC236}">
                  <a16:creationId xmlns:a16="http://schemas.microsoft.com/office/drawing/2014/main" id="{E3B8DE18-4551-60A9-5899-A452F3259CD7}"/>
                </a:ext>
              </a:extLst>
            </p:cNvPr>
            <p:cNvSpPr txBox="1"/>
            <p:nvPr/>
          </p:nvSpPr>
          <p:spPr bwMode="auto">
            <a:xfrm>
              <a:off x="651151" y="6001781"/>
              <a:ext cx="2513129" cy="276999"/>
            </a:xfrm>
            <a:prstGeom prst="rect">
              <a:avLst/>
            </a:prstGeom>
            <a:noFill/>
          </p:spPr>
          <p:txBody>
            <a:bodyPr wrap="square" rtlCol="0">
              <a:spAutoFit/>
            </a:bodyPr>
            <a:lstStyle/>
            <a:p>
              <a:r>
                <a:rPr lang="fr-CH" sz="1200" i="1" dirty="0"/>
                <a:t>Schmidt Hammer </a:t>
              </a:r>
              <a:r>
                <a:rPr lang="fr-CH" sz="1200" i="1" dirty="0" err="1"/>
                <a:t>Lassen</a:t>
              </a:r>
              <a:r>
                <a:rPr lang="fr-CH" sz="1200" i="1" dirty="0"/>
                <a:t> </a:t>
              </a:r>
              <a:r>
                <a:rPr lang="fr-CH" sz="1200" i="1" dirty="0" err="1"/>
                <a:t>Architects</a:t>
              </a:r>
              <a:r>
                <a:rPr lang="fr-CH" sz="1200" i="1" dirty="0"/>
                <a:t> </a:t>
              </a:r>
              <a:endParaRPr lang="en-US" sz="1200" i="1" dirty="0"/>
            </a:p>
          </p:txBody>
        </p:sp>
        <p:sp>
          <p:nvSpPr>
            <p:cNvPr id="34" name="TextBox 33">
              <a:extLst>
                <a:ext uri="{FF2B5EF4-FFF2-40B4-BE49-F238E27FC236}">
                  <a16:creationId xmlns:a16="http://schemas.microsoft.com/office/drawing/2014/main" id="{430DD34D-9D33-C685-30FC-A2B8554E0B32}"/>
                </a:ext>
              </a:extLst>
            </p:cNvPr>
            <p:cNvSpPr txBox="1"/>
            <p:nvPr/>
          </p:nvSpPr>
          <p:spPr bwMode="auto">
            <a:xfrm>
              <a:off x="3399051" y="4386891"/>
              <a:ext cx="2513129" cy="276999"/>
            </a:xfrm>
            <a:prstGeom prst="rect">
              <a:avLst/>
            </a:prstGeom>
            <a:noFill/>
          </p:spPr>
          <p:txBody>
            <a:bodyPr wrap="square" rtlCol="0">
              <a:spAutoFit/>
            </a:bodyPr>
            <a:lstStyle/>
            <a:p>
              <a:r>
                <a:rPr lang="fr-CH" sz="1200" i="1" dirty="0" err="1"/>
                <a:t>Belvedere</a:t>
              </a:r>
              <a:r>
                <a:rPr lang="fr-CH" sz="1200" i="1" dirty="0"/>
                <a:t> Architecture</a:t>
              </a:r>
              <a:endParaRPr lang="en-US" sz="1200" i="1" dirty="0"/>
            </a:p>
          </p:txBody>
        </p:sp>
        <p:sp>
          <p:nvSpPr>
            <p:cNvPr id="35" name="TextBox 34">
              <a:extLst>
                <a:ext uri="{FF2B5EF4-FFF2-40B4-BE49-F238E27FC236}">
                  <a16:creationId xmlns:a16="http://schemas.microsoft.com/office/drawing/2014/main" id="{10A5AA2F-AA4A-2D62-1523-92A36CFE9415}"/>
                </a:ext>
              </a:extLst>
            </p:cNvPr>
            <p:cNvSpPr txBox="1"/>
            <p:nvPr/>
          </p:nvSpPr>
          <p:spPr bwMode="auto">
            <a:xfrm>
              <a:off x="3399049" y="5989073"/>
              <a:ext cx="2513129" cy="276999"/>
            </a:xfrm>
            <a:prstGeom prst="rect">
              <a:avLst/>
            </a:prstGeom>
            <a:noFill/>
          </p:spPr>
          <p:txBody>
            <a:bodyPr wrap="square" rtlCol="0">
              <a:spAutoFit/>
            </a:bodyPr>
            <a:lstStyle/>
            <a:p>
              <a:r>
                <a:rPr lang="fr-CH" sz="1200" i="1" dirty="0"/>
                <a:t>EGIS Bâtiments </a:t>
              </a:r>
              <a:r>
                <a:rPr lang="fr-CH" sz="1200" i="1" dirty="0" err="1"/>
                <a:t>Rhone</a:t>
              </a:r>
              <a:r>
                <a:rPr lang="fr-CH" sz="1200" i="1" dirty="0"/>
                <a:t> Alpe </a:t>
              </a:r>
              <a:endParaRPr lang="en-US" sz="1200" i="1" dirty="0"/>
            </a:p>
          </p:txBody>
        </p:sp>
        <p:sp>
          <p:nvSpPr>
            <p:cNvPr id="36" name="TextBox 35">
              <a:extLst>
                <a:ext uri="{FF2B5EF4-FFF2-40B4-BE49-F238E27FC236}">
                  <a16:creationId xmlns:a16="http://schemas.microsoft.com/office/drawing/2014/main" id="{B7E7E4E3-45EA-184E-4600-9D96402D7844}"/>
                </a:ext>
              </a:extLst>
            </p:cNvPr>
            <p:cNvSpPr txBox="1"/>
            <p:nvPr/>
          </p:nvSpPr>
          <p:spPr bwMode="auto">
            <a:xfrm>
              <a:off x="6159447" y="4380717"/>
              <a:ext cx="2513129" cy="276999"/>
            </a:xfrm>
            <a:prstGeom prst="rect">
              <a:avLst/>
            </a:prstGeom>
            <a:noFill/>
          </p:spPr>
          <p:txBody>
            <a:bodyPr wrap="square" rtlCol="0">
              <a:spAutoFit/>
            </a:bodyPr>
            <a:lstStyle/>
            <a:p>
              <a:r>
                <a:rPr lang="fr-CH" sz="1200" i="1" dirty="0" err="1"/>
                <a:t>Adjaye</a:t>
              </a:r>
              <a:r>
                <a:rPr lang="fr-CH" sz="1200" i="1" dirty="0"/>
                <a:t> Associates Limited </a:t>
              </a:r>
              <a:endParaRPr lang="en-US" sz="1200" i="1" dirty="0"/>
            </a:p>
          </p:txBody>
        </p:sp>
        <p:sp>
          <p:nvSpPr>
            <p:cNvPr id="37" name="TextBox 36">
              <a:extLst>
                <a:ext uri="{FF2B5EF4-FFF2-40B4-BE49-F238E27FC236}">
                  <a16:creationId xmlns:a16="http://schemas.microsoft.com/office/drawing/2014/main" id="{670032FA-6C9F-71FB-3E1F-DC7DE93942A9}"/>
                </a:ext>
              </a:extLst>
            </p:cNvPr>
            <p:cNvSpPr txBox="1"/>
            <p:nvPr/>
          </p:nvSpPr>
          <p:spPr bwMode="auto">
            <a:xfrm>
              <a:off x="6159445" y="5982899"/>
              <a:ext cx="2513129" cy="276999"/>
            </a:xfrm>
            <a:prstGeom prst="rect">
              <a:avLst/>
            </a:prstGeom>
            <a:noFill/>
          </p:spPr>
          <p:txBody>
            <a:bodyPr wrap="square" rtlCol="0">
              <a:spAutoFit/>
            </a:bodyPr>
            <a:lstStyle/>
            <a:p>
              <a:r>
                <a:rPr lang="de-DE" sz="1200" i="1" dirty="0"/>
                <a:t>Dietrich </a:t>
              </a:r>
              <a:r>
                <a:rPr lang="de-DE" sz="1200" i="1" dirty="0" err="1"/>
                <a:t>Untertrifaller</a:t>
              </a:r>
              <a:r>
                <a:rPr lang="de-DE" sz="1200" i="1" dirty="0"/>
                <a:t> Architekten</a:t>
              </a:r>
              <a:endParaRPr lang="en-US" sz="1200" i="1" dirty="0"/>
            </a:p>
          </p:txBody>
        </p:sp>
        <p:sp>
          <p:nvSpPr>
            <p:cNvPr id="38" name="TextBox 37">
              <a:extLst>
                <a:ext uri="{FF2B5EF4-FFF2-40B4-BE49-F238E27FC236}">
                  <a16:creationId xmlns:a16="http://schemas.microsoft.com/office/drawing/2014/main" id="{85BD7446-E355-B5AC-0CB0-FB4BA0C03D71}"/>
                </a:ext>
              </a:extLst>
            </p:cNvPr>
            <p:cNvSpPr txBox="1"/>
            <p:nvPr/>
          </p:nvSpPr>
          <p:spPr bwMode="auto">
            <a:xfrm>
              <a:off x="8907345" y="4368009"/>
              <a:ext cx="2513129" cy="276999"/>
            </a:xfrm>
            <a:prstGeom prst="rect">
              <a:avLst/>
            </a:prstGeom>
            <a:noFill/>
          </p:spPr>
          <p:txBody>
            <a:bodyPr wrap="square" rtlCol="0">
              <a:spAutoFit/>
            </a:bodyPr>
            <a:lstStyle/>
            <a:p>
              <a:r>
                <a:rPr lang="fr-CH" sz="1200" i="1" dirty="0"/>
                <a:t>BIG </a:t>
              </a:r>
              <a:r>
                <a:rPr lang="fr-CH" sz="1200" i="1" dirty="0" err="1"/>
                <a:t>Partners</a:t>
              </a:r>
              <a:r>
                <a:rPr lang="fr-CH" sz="1200" i="1" dirty="0"/>
                <a:t> Ltd</a:t>
              </a:r>
              <a:endParaRPr lang="en-US" sz="1200" i="1" dirty="0"/>
            </a:p>
          </p:txBody>
        </p:sp>
      </p:grpSp>
      <p:sp>
        <p:nvSpPr>
          <p:cNvPr id="41" name="Rectangle 40">
            <a:extLst>
              <a:ext uri="{FF2B5EF4-FFF2-40B4-BE49-F238E27FC236}">
                <a16:creationId xmlns:a16="http://schemas.microsoft.com/office/drawing/2014/main" id="{1EBC7D01-B275-C2AD-E192-4BCE63731F4A}"/>
              </a:ext>
            </a:extLst>
          </p:cNvPr>
          <p:cNvSpPr/>
          <p:nvPr/>
        </p:nvSpPr>
        <p:spPr>
          <a:xfrm>
            <a:off x="585203" y="1363872"/>
            <a:ext cx="2745396" cy="1673454"/>
          </a:xfrm>
          <a:prstGeom prst="rect">
            <a:avLst/>
          </a:prstGeom>
          <a:noFill/>
          <a:ln w="19050">
            <a:solidFill>
              <a:srgbClr val="0070C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726267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3EDA3FA-E68F-4A9B-F80F-D3B390AC208B}"/>
              </a:ext>
            </a:extLst>
          </p:cNvPr>
          <p:cNvSpPr>
            <a:spLocks noGrp="1"/>
          </p:cNvSpPr>
          <p:nvPr>
            <p:ph type="sldNum" sz="quarter" idx="12"/>
          </p:nvPr>
        </p:nvSpPr>
        <p:spPr/>
        <p:txBody>
          <a:bodyPr/>
          <a:lstStyle/>
          <a:p>
            <a:pPr>
              <a:defRPr/>
            </a:pPr>
            <a:fld id="{36B5EA5A-BC32-A742-B11B-8E7414D5B535}" type="slidenum">
              <a:rPr lang="en-US" smtClean="0"/>
              <a:t>23</a:t>
            </a:fld>
            <a:endParaRPr lang="en-US"/>
          </a:p>
        </p:txBody>
      </p:sp>
      <p:sp>
        <p:nvSpPr>
          <p:cNvPr id="8" name="Title 6">
            <a:extLst>
              <a:ext uri="{FF2B5EF4-FFF2-40B4-BE49-F238E27FC236}">
                <a16:creationId xmlns:a16="http://schemas.microsoft.com/office/drawing/2014/main" id="{9C25FBEB-0F77-6065-4696-320EE6BFB28B}"/>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err="1"/>
              <a:t>Current</a:t>
            </a:r>
            <a:r>
              <a:rPr lang="fr-CH" sz="3600" dirty="0"/>
              <a:t> </a:t>
            </a:r>
            <a:r>
              <a:rPr lang="fr-CH" sz="3600" dirty="0" err="1"/>
              <a:t>progress</a:t>
            </a:r>
            <a:r>
              <a:rPr lang="fr-CH" sz="3600" dirty="0"/>
              <a:t> – B777</a:t>
            </a:r>
            <a:endParaRPr lang="en-US" sz="3600" dirty="0"/>
          </a:p>
        </p:txBody>
      </p:sp>
      <p:sp>
        <p:nvSpPr>
          <p:cNvPr id="9" name="TextBox 8">
            <a:extLst>
              <a:ext uri="{FF2B5EF4-FFF2-40B4-BE49-F238E27FC236}">
                <a16:creationId xmlns:a16="http://schemas.microsoft.com/office/drawing/2014/main" id="{E2E0AD92-9BB2-296B-821E-CD3CEAF9FA8D}"/>
              </a:ext>
            </a:extLst>
          </p:cNvPr>
          <p:cNvSpPr txBox="1"/>
          <p:nvPr/>
        </p:nvSpPr>
        <p:spPr bwMode="auto">
          <a:xfrm>
            <a:off x="546099" y="6252008"/>
            <a:ext cx="4678173" cy="338554"/>
          </a:xfrm>
          <a:prstGeom prst="rect">
            <a:avLst/>
          </a:prstGeom>
          <a:noFill/>
        </p:spPr>
        <p:txBody>
          <a:bodyPr wrap="square" rtlCol="0">
            <a:spAutoFit/>
          </a:bodyPr>
          <a:lstStyle/>
          <a:p>
            <a:r>
              <a:rPr lang="fr-CH" sz="1600" i="1" dirty="0">
                <a:solidFill>
                  <a:schemeClr val="tx2"/>
                </a:solidFill>
              </a:rPr>
              <a:t>For </a:t>
            </a:r>
            <a:r>
              <a:rPr lang="fr-CH" sz="1600" i="1" dirty="0" err="1">
                <a:solidFill>
                  <a:schemeClr val="tx2"/>
                </a:solidFill>
              </a:rPr>
              <a:t>further</a:t>
            </a:r>
            <a:r>
              <a:rPr lang="fr-CH" sz="1600" i="1" dirty="0">
                <a:solidFill>
                  <a:schemeClr val="tx2"/>
                </a:solidFill>
              </a:rPr>
              <a:t> information: https://fidic.org/</a:t>
            </a:r>
            <a:endParaRPr lang="en-GB" sz="1600" i="1" dirty="0">
              <a:solidFill>
                <a:schemeClr val="tx2"/>
              </a:solidFill>
            </a:endParaRPr>
          </a:p>
        </p:txBody>
      </p:sp>
      <p:grpSp>
        <p:nvGrpSpPr>
          <p:cNvPr id="13" name="Group 12">
            <a:extLst>
              <a:ext uri="{FF2B5EF4-FFF2-40B4-BE49-F238E27FC236}">
                <a16:creationId xmlns:a16="http://schemas.microsoft.com/office/drawing/2014/main" id="{5BDFF04C-7034-E60D-C1F1-0D5E6EE5583C}"/>
              </a:ext>
            </a:extLst>
          </p:cNvPr>
          <p:cNvGrpSpPr/>
          <p:nvPr/>
        </p:nvGrpSpPr>
        <p:grpSpPr>
          <a:xfrm>
            <a:off x="2289101" y="1184706"/>
            <a:ext cx="8283649" cy="4880689"/>
            <a:chOff x="2289101" y="1184706"/>
            <a:chExt cx="8283649" cy="4880689"/>
          </a:xfrm>
        </p:grpSpPr>
        <p:grpSp>
          <p:nvGrpSpPr>
            <p:cNvPr id="12" name="Group 11">
              <a:extLst>
                <a:ext uri="{FF2B5EF4-FFF2-40B4-BE49-F238E27FC236}">
                  <a16:creationId xmlns:a16="http://schemas.microsoft.com/office/drawing/2014/main" id="{9D698FBE-F99A-E082-06CF-8C30B2D07461}"/>
                </a:ext>
              </a:extLst>
            </p:cNvPr>
            <p:cNvGrpSpPr/>
            <p:nvPr/>
          </p:nvGrpSpPr>
          <p:grpSpPr>
            <a:xfrm>
              <a:off x="2289101" y="1184706"/>
              <a:ext cx="4031829" cy="4874936"/>
              <a:chOff x="759826" y="-553688"/>
              <a:chExt cx="5257198" cy="6356547"/>
            </a:xfrm>
          </p:grpSpPr>
          <p:pic>
            <p:nvPicPr>
              <p:cNvPr id="3" name="Picture 2">
                <a:extLst>
                  <a:ext uri="{FF2B5EF4-FFF2-40B4-BE49-F238E27FC236}">
                    <a16:creationId xmlns:a16="http://schemas.microsoft.com/office/drawing/2014/main" id="{34867C4A-C8B7-809F-0A96-3869B3EF7763}"/>
                  </a:ext>
                </a:extLst>
              </p:cNvPr>
              <p:cNvPicPr>
                <a:picLocks noChangeAspect="1"/>
              </p:cNvPicPr>
              <p:nvPr/>
            </p:nvPicPr>
            <p:blipFill rotWithShape="1">
              <a:blip r:embed="rId2"/>
              <a:srcRect l="12390" t="12963" b="14815"/>
              <a:stretch/>
            </p:blipFill>
            <p:spPr>
              <a:xfrm>
                <a:off x="759826" y="-553688"/>
                <a:ext cx="5257198" cy="3043123"/>
              </a:xfrm>
              <a:prstGeom prst="rect">
                <a:avLst/>
              </a:prstGeom>
            </p:spPr>
          </p:pic>
          <p:pic>
            <p:nvPicPr>
              <p:cNvPr id="7" name="Picture 6">
                <a:extLst>
                  <a:ext uri="{FF2B5EF4-FFF2-40B4-BE49-F238E27FC236}">
                    <a16:creationId xmlns:a16="http://schemas.microsoft.com/office/drawing/2014/main" id="{FBCCFF7F-6D59-335C-4338-ACB03DF726A4}"/>
                  </a:ext>
                </a:extLst>
              </p:cNvPr>
              <p:cNvPicPr>
                <a:picLocks noChangeAspect="1"/>
              </p:cNvPicPr>
              <p:nvPr/>
            </p:nvPicPr>
            <p:blipFill rotWithShape="1">
              <a:blip r:embed="rId3"/>
              <a:srcRect b="13872"/>
              <a:stretch/>
            </p:blipFill>
            <p:spPr>
              <a:xfrm>
                <a:off x="759826" y="2589882"/>
                <a:ext cx="5257197" cy="3212976"/>
              </a:xfrm>
              <a:prstGeom prst="rect">
                <a:avLst/>
              </a:prstGeom>
            </p:spPr>
          </p:pic>
        </p:grpSp>
        <p:pic>
          <p:nvPicPr>
            <p:cNvPr id="10" name="Picture 9">
              <a:extLst>
                <a:ext uri="{FF2B5EF4-FFF2-40B4-BE49-F238E27FC236}">
                  <a16:creationId xmlns:a16="http://schemas.microsoft.com/office/drawing/2014/main" id="{79EAB61A-7B7A-3AE4-7605-256A0FCAAA85}"/>
                </a:ext>
              </a:extLst>
            </p:cNvPr>
            <p:cNvPicPr>
              <a:picLocks noChangeAspect="1"/>
            </p:cNvPicPr>
            <p:nvPr/>
          </p:nvPicPr>
          <p:blipFill>
            <a:blip r:embed="rId4"/>
            <a:stretch>
              <a:fillRect/>
            </a:stretch>
          </p:blipFill>
          <p:spPr>
            <a:xfrm>
              <a:off x="6409710" y="1184706"/>
              <a:ext cx="4163040" cy="2334233"/>
            </a:xfrm>
            <a:prstGeom prst="rect">
              <a:avLst/>
            </a:prstGeom>
          </p:spPr>
        </p:pic>
        <p:pic>
          <p:nvPicPr>
            <p:cNvPr id="11" name="Picture 10">
              <a:extLst>
                <a:ext uri="{FF2B5EF4-FFF2-40B4-BE49-F238E27FC236}">
                  <a16:creationId xmlns:a16="http://schemas.microsoft.com/office/drawing/2014/main" id="{A56ECE39-1AE3-4554-9E84-DF84FE3C2397}"/>
                </a:ext>
              </a:extLst>
            </p:cNvPr>
            <p:cNvPicPr>
              <a:picLocks noChangeAspect="1"/>
            </p:cNvPicPr>
            <p:nvPr/>
          </p:nvPicPr>
          <p:blipFill>
            <a:blip r:embed="rId5"/>
            <a:stretch>
              <a:fillRect/>
            </a:stretch>
          </p:blipFill>
          <p:spPr>
            <a:xfrm>
              <a:off x="6409709" y="3595558"/>
              <a:ext cx="4163039" cy="2469837"/>
            </a:xfrm>
            <a:prstGeom prst="rect">
              <a:avLst/>
            </a:prstGeom>
          </p:spPr>
        </p:pic>
      </p:grpSp>
    </p:spTree>
    <p:extLst>
      <p:ext uri="{BB962C8B-B14F-4D97-AF65-F5344CB8AC3E}">
        <p14:creationId xmlns:p14="http://schemas.microsoft.com/office/powerpoint/2010/main" val="35622293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Text Placeholder 2"/>
          <p:cNvSpPr>
            <a:spLocks noGrp="1"/>
          </p:cNvSpPr>
          <p:nvPr>
            <p:ph type="body" idx="1"/>
          </p:nvPr>
        </p:nvSpPr>
        <p:spPr bwMode="auto">
          <a:xfrm>
            <a:off x="407987" y="1057275"/>
            <a:ext cx="5616575" cy="668337"/>
          </a:xfrm>
        </p:spPr>
        <p:txBody>
          <a:bodyPr>
            <a:normAutofit/>
          </a:bodyPr>
          <a:lstStyle/>
          <a:p>
            <a:pPr>
              <a:defRPr/>
            </a:pPr>
            <a:r>
              <a:rPr lang="fr-CH" sz="2000" dirty="0">
                <a:solidFill>
                  <a:srgbClr val="3C90C4"/>
                </a:solidFill>
                <a:latin typeface="Calibri Light "/>
              </a:rPr>
              <a:t>Ground </a:t>
            </a:r>
            <a:r>
              <a:rPr lang="fr-CH" sz="2000" dirty="0" err="1">
                <a:solidFill>
                  <a:srgbClr val="3C90C4"/>
                </a:solidFill>
                <a:latin typeface="Calibri Light "/>
              </a:rPr>
              <a:t>floor</a:t>
            </a:r>
            <a:endParaRPr sz="2000" dirty="0">
              <a:solidFill>
                <a:srgbClr val="3C90C4"/>
              </a:solidFill>
              <a:latin typeface="Calibri Light "/>
            </a:endParaRPr>
          </a:p>
        </p:txBody>
      </p:sp>
      <p:sp>
        <p:nvSpPr>
          <p:cNvPr id="6" name="Text Placeholder 3"/>
          <p:cNvSpPr>
            <a:spLocks noGrp="1"/>
          </p:cNvSpPr>
          <p:nvPr>
            <p:ph type="body" sz="quarter" idx="3"/>
          </p:nvPr>
        </p:nvSpPr>
        <p:spPr bwMode="auto">
          <a:xfrm>
            <a:off x="6172200" y="1069978"/>
            <a:ext cx="5616600" cy="655634"/>
          </a:xfrm>
        </p:spPr>
        <p:txBody>
          <a:bodyPr>
            <a:normAutofit/>
          </a:bodyPr>
          <a:lstStyle/>
          <a:p>
            <a:pPr>
              <a:defRPr/>
            </a:pPr>
            <a:r>
              <a:rPr lang="en-GB" sz="2000" dirty="0">
                <a:solidFill>
                  <a:srgbClr val="3C90C4"/>
                </a:solidFill>
                <a:latin typeface="Calibri Light "/>
              </a:rPr>
              <a:t>Typica</a:t>
            </a:r>
            <a:r>
              <a:rPr lang="fr-CH" sz="2000" dirty="0">
                <a:solidFill>
                  <a:srgbClr val="3C90C4"/>
                </a:solidFill>
                <a:latin typeface="Calibri Light "/>
              </a:rPr>
              <a:t>l </a:t>
            </a:r>
            <a:r>
              <a:rPr lang="fr-CH" sz="2000" dirty="0" err="1">
                <a:solidFill>
                  <a:srgbClr val="3C90C4"/>
                </a:solidFill>
                <a:latin typeface="Calibri Light "/>
              </a:rPr>
              <a:t>floor</a:t>
            </a:r>
            <a:endParaRPr sz="2000" dirty="0">
              <a:solidFill>
                <a:srgbClr val="3C90C4"/>
              </a:solidFill>
              <a:latin typeface="Calibri Light "/>
            </a:endParaRPr>
          </a:p>
        </p:txBody>
      </p:sp>
      <p:sp>
        <p:nvSpPr>
          <p:cNvPr id="10" name="Slide Number Placeholder 7"/>
          <p:cNvSpPr>
            <a:spLocks noGrp="1"/>
          </p:cNvSpPr>
          <p:nvPr>
            <p:ph type="sldNum" sz="quarter" idx="17"/>
          </p:nvPr>
        </p:nvSpPr>
        <p:spPr bwMode="auto"/>
        <p:txBody>
          <a:bodyPr/>
          <a:lstStyle/>
          <a:p>
            <a:pPr>
              <a:defRPr/>
            </a:pPr>
            <a:fld id="{36B5EA5A-BC32-A742-B11B-8E7414D5B535}" type="slidenum">
              <a:rPr lang="en-US"/>
              <a:t>24</a:t>
            </a:fld>
            <a:endParaRPr lang="en-US"/>
          </a:p>
        </p:txBody>
      </p:sp>
      <p:sp>
        <p:nvSpPr>
          <p:cNvPr id="12" name="Title 6">
            <a:extLst>
              <a:ext uri="{FF2B5EF4-FFF2-40B4-BE49-F238E27FC236}">
                <a16:creationId xmlns:a16="http://schemas.microsoft.com/office/drawing/2014/main" id="{A16DFD8E-1406-4CB6-A992-4B199317322B}"/>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err="1"/>
              <a:t>Current</a:t>
            </a:r>
            <a:r>
              <a:rPr lang="fr-CH" sz="3600" dirty="0"/>
              <a:t> </a:t>
            </a:r>
            <a:r>
              <a:rPr lang="fr-CH" sz="3600" dirty="0" err="1"/>
              <a:t>progress</a:t>
            </a:r>
            <a:r>
              <a:rPr lang="fr-CH" sz="3600" dirty="0"/>
              <a:t> – B777</a:t>
            </a:r>
            <a:endParaRPr lang="en-US" sz="3600" dirty="0"/>
          </a:p>
        </p:txBody>
      </p:sp>
      <p:pic>
        <p:nvPicPr>
          <p:cNvPr id="3" name="Picture 2">
            <a:extLst>
              <a:ext uri="{FF2B5EF4-FFF2-40B4-BE49-F238E27FC236}">
                <a16:creationId xmlns:a16="http://schemas.microsoft.com/office/drawing/2014/main" id="{0F1F9279-422D-4F01-283E-B007D8CCD11C}"/>
              </a:ext>
            </a:extLst>
          </p:cNvPr>
          <p:cNvPicPr>
            <a:picLocks noChangeAspect="1"/>
          </p:cNvPicPr>
          <p:nvPr/>
        </p:nvPicPr>
        <p:blipFill>
          <a:blip r:embed="rId2"/>
          <a:stretch>
            <a:fillRect/>
          </a:stretch>
        </p:blipFill>
        <p:spPr>
          <a:xfrm>
            <a:off x="979766" y="1592263"/>
            <a:ext cx="4991343" cy="4876734"/>
          </a:xfrm>
          <a:prstGeom prst="rect">
            <a:avLst/>
          </a:prstGeom>
        </p:spPr>
      </p:pic>
      <p:pic>
        <p:nvPicPr>
          <p:cNvPr id="4" name="Picture 3">
            <a:extLst>
              <a:ext uri="{FF2B5EF4-FFF2-40B4-BE49-F238E27FC236}">
                <a16:creationId xmlns:a16="http://schemas.microsoft.com/office/drawing/2014/main" id="{2C948323-169A-EE8F-D5EB-313B2B2818F0}"/>
              </a:ext>
            </a:extLst>
          </p:cNvPr>
          <p:cNvPicPr>
            <a:picLocks noChangeAspect="1"/>
          </p:cNvPicPr>
          <p:nvPr/>
        </p:nvPicPr>
        <p:blipFill rotWithShape="1">
          <a:blip r:embed="rId3"/>
          <a:srcRect r="2115"/>
          <a:stretch/>
        </p:blipFill>
        <p:spPr>
          <a:xfrm>
            <a:off x="6215336" y="1829468"/>
            <a:ext cx="4985074" cy="4639424"/>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3"/>
          <p:cNvSpPr/>
          <p:nvPr/>
        </p:nvSpPr>
        <p:spPr bwMode="auto">
          <a:xfrm>
            <a:off x="0" y="0"/>
            <a:ext cx="12192000" cy="6858000"/>
          </a:xfrm>
          <a:prstGeom prst="rect">
            <a:avLst/>
          </a:prstGeom>
          <a:solidFill>
            <a:srgbClr val="FBFBF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5" name="Picture 6" descr="Hand holding question mark Free Photo"/>
          <p:cNvPicPr>
            <a:picLocks noChangeAspect="1" noChangeArrowheads="1"/>
          </p:cNvPicPr>
          <p:nvPr/>
        </p:nvPicPr>
        <p:blipFill>
          <a:blip r:embed="rId2"/>
          <a:srcRect t="7175"/>
          <a:stretch/>
        </p:blipFill>
        <p:spPr bwMode="auto">
          <a:xfrm>
            <a:off x="5192712" y="76200"/>
            <a:ext cx="5221287" cy="6781800"/>
          </a:xfrm>
          <a:prstGeom prst="rect">
            <a:avLst/>
          </a:prstGeom>
          <a:noFill/>
          <a:ln>
            <a:noFill/>
          </a:ln>
        </p:spPr>
      </p:pic>
      <p:cxnSp>
        <p:nvCxnSpPr>
          <p:cNvPr id="6" name="Straight Connector 2"/>
          <p:cNvCxnSpPr>
            <a:cxnSpLocks/>
          </p:cNvCxnSpPr>
          <p:nvPr/>
        </p:nvCxnSpPr>
        <p:spPr bwMode="auto">
          <a:xfrm>
            <a:off x="0" y="1976438"/>
            <a:ext cx="12192000" cy="4011612"/>
          </a:xfrm>
          <a:prstGeom prst="line">
            <a:avLst/>
          </a:prstGeom>
          <a:ln w="38100">
            <a:solidFill>
              <a:srgbClr val="004296"/>
            </a:solidFill>
          </a:ln>
        </p:spPr>
        <p:style>
          <a:lnRef idx="1">
            <a:schemeClr val="accent1"/>
          </a:lnRef>
          <a:fillRef idx="0">
            <a:schemeClr val="accent1"/>
          </a:fillRef>
          <a:effectRef idx="0">
            <a:schemeClr val="accent1"/>
          </a:effectRef>
          <a:fontRef idx="minor">
            <a:schemeClr val="tx1"/>
          </a:fontRef>
        </p:style>
      </p:cxnSp>
      <p:pic>
        <p:nvPicPr>
          <p:cNvPr id="7" name="Picture 2"/>
          <p:cNvPicPr>
            <a:picLocks noChangeAspect="1" noChangeArrowheads="1"/>
          </p:cNvPicPr>
          <p:nvPr/>
        </p:nvPicPr>
        <p:blipFill>
          <a:blip r:embed="rId3"/>
          <a:srcRect l="3836" t="2869" r="3834" b="2869"/>
          <a:stretch/>
        </p:blipFill>
        <p:spPr bwMode="auto">
          <a:xfrm>
            <a:off x="949325" y="-1587"/>
            <a:ext cx="4860925" cy="6859588"/>
          </a:xfrm>
          <a:prstGeom prst="rect">
            <a:avLst/>
          </a:prstGeom>
          <a:noFill/>
          <a:ln>
            <a:noFill/>
          </a:ln>
        </p:spPr>
      </p:pic>
      <p:pic>
        <p:nvPicPr>
          <p:cNvPr id="8" name="Picture 7" descr="A picture containing text&#10;&#10;Description automatically generated"/>
          <p:cNvPicPr>
            <a:picLocks noChangeAspect="1" noChangeArrowheads="1"/>
          </p:cNvPicPr>
          <p:nvPr/>
        </p:nvPicPr>
        <p:blipFill>
          <a:blip r:embed="rId4"/>
          <a:stretch/>
        </p:blipFill>
        <p:spPr bwMode="auto">
          <a:xfrm>
            <a:off x="8434388" y="5892800"/>
            <a:ext cx="3759200" cy="1081088"/>
          </a:xfrm>
          <a:prstGeom prst="rect">
            <a:avLst/>
          </a:prstGeom>
          <a:noFill/>
          <a:ln>
            <a:noFill/>
          </a:ln>
        </p:spPr>
      </p:pic>
      <p:sp>
        <p:nvSpPr>
          <p:cNvPr id="9" name="Slide Number Placeholder 2"/>
          <p:cNvSpPr>
            <a:spLocks noGrp="1"/>
          </p:cNvSpPr>
          <p:nvPr>
            <p:ph type="sldNum" sz="quarter" idx="12"/>
          </p:nvPr>
        </p:nvSpPr>
        <p:spPr bwMode="auto"/>
        <p:txBody>
          <a:bodyPr/>
          <a:lstStyle/>
          <a:p>
            <a:pPr>
              <a:defRPr/>
            </a:pPr>
            <a:fld id="{ED0DE56A-5CA1-41CD-B2ED-997A480EFCF4}" type="slidenum">
              <a:rPr lang="en-US"/>
              <a:t>25</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3</a:t>
            </a:fld>
            <a:endParaRPr lang="en-US" dirty="0"/>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23838"/>
            <a:ext cx="10510154"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CERN WORKSPACE OFFER – </a:t>
            </a:r>
            <a:r>
              <a:rPr lang="fr-CH" sz="3600" dirty="0" err="1"/>
              <a:t>Healthy</a:t>
            </a:r>
            <a:r>
              <a:rPr lang="fr-CH" sz="3600" dirty="0"/>
              <a:t> </a:t>
            </a:r>
            <a:r>
              <a:rPr lang="fr-CH" sz="3600" dirty="0" err="1"/>
              <a:t>Workspaces</a:t>
            </a:r>
            <a:endParaRPr lang="en-US" sz="3600" dirty="0"/>
          </a:p>
        </p:txBody>
      </p:sp>
      <p:sp>
        <p:nvSpPr>
          <p:cNvPr id="17" name="Content Placeholder 2">
            <a:extLst>
              <a:ext uri="{FF2B5EF4-FFF2-40B4-BE49-F238E27FC236}">
                <a16:creationId xmlns:a16="http://schemas.microsoft.com/office/drawing/2014/main" id="{E3C77327-3034-B5E5-A5BA-2F9DE4AEBBE9}"/>
              </a:ext>
            </a:extLst>
          </p:cNvPr>
          <p:cNvSpPr/>
          <p:nvPr/>
        </p:nvSpPr>
        <p:spPr bwMode="auto">
          <a:xfrm>
            <a:off x="7194553" y="946923"/>
            <a:ext cx="4692647" cy="5664201"/>
          </a:xfrm>
          <a:prstGeom prst="rect">
            <a:avLst/>
          </a:prstGeom>
          <a:noFill/>
          <a:ln w="9525">
            <a:solidFill>
              <a:schemeClr val="bg1"/>
            </a:solid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600" b="1" kern="1400" dirty="0">
                <a:latin typeface="+mj-lt"/>
                <a:cs typeface="Times New Roman" panose="02020603050405020304" pitchFamily="18" charset="0"/>
              </a:rPr>
              <a:t>WORKSPACE</a:t>
            </a:r>
          </a:p>
          <a:p>
            <a:pPr marL="0" lvl="0" indent="0">
              <a:spcAft>
                <a:spcPts val="600"/>
              </a:spcAft>
              <a:buNone/>
            </a:pPr>
            <a:r>
              <a:rPr lang="en-GB" sz="1600" kern="1400" dirty="0">
                <a:latin typeface="+mj-lt"/>
                <a:cs typeface="Times New Roman" panose="02020603050405020304" pitchFamily="18" charset="0"/>
              </a:rPr>
              <a:t>- Place in which you work, such as your desk in an office.</a:t>
            </a:r>
          </a:p>
          <a:p>
            <a:pPr marL="0" lvl="0" indent="0">
              <a:spcAft>
                <a:spcPts val="600"/>
              </a:spcAft>
              <a:buNone/>
            </a:pPr>
            <a:r>
              <a:rPr lang="en-GB" sz="1600" kern="1400" dirty="0">
                <a:latin typeface="+mj-lt"/>
                <a:cs typeface="Times New Roman" panose="02020603050405020304" pitchFamily="18" charset="0"/>
              </a:rPr>
              <a:t>- The architectural typology of office buildings encompasses more functions and expands the program’s spectrum; The contemporary configuration integrates numerous “third places”.</a:t>
            </a:r>
          </a:p>
          <a:p>
            <a:pPr marL="0" lvl="0" indent="0">
              <a:spcAft>
                <a:spcPts val="600"/>
              </a:spcAft>
              <a:buNone/>
            </a:pPr>
            <a:r>
              <a:rPr lang="en-GB" sz="1600" kern="1400" dirty="0">
                <a:latin typeface="+mj-lt"/>
                <a:cs typeface="Times New Roman" panose="02020603050405020304" pitchFamily="18" charset="0"/>
              </a:rPr>
              <a:t>- The workspace has different scales, especially at CERN. Our workspace starts already from the moment we cross the CERN gate and ends with the dimension of our table or the transparency of our office’s door.</a:t>
            </a:r>
          </a:p>
          <a:p>
            <a:pPr marL="0" lvl="0" indent="0">
              <a:spcAft>
                <a:spcPts val="600"/>
              </a:spcAft>
              <a:buNone/>
            </a:pPr>
            <a:r>
              <a:rPr lang="fr-CH" sz="1600" b="1" kern="1400" dirty="0">
                <a:latin typeface="+mj-lt"/>
                <a:cs typeface="Times New Roman" panose="02020603050405020304" pitchFamily="18" charset="0"/>
              </a:rPr>
              <a:t>HEALTHY</a:t>
            </a:r>
          </a:p>
          <a:p>
            <a:pPr marL="0" lvl="0" indent="0">
              <a:spcAft>
                <a:spcPts val="600"/>
              </a:spcAft>
              <a:buNone/>
            </a:pP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Physiologically</a:t>
            </a: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healthy</a:t>
            </a: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ergonomics</a:t>
            </a:r>
            <a:r>
              <a:rPr lang="fr-CH" sz="1600" kern="1400" dirty="0">
                <a:latin typeface="+mj-lt"/>
                <a:cs typeface="Times New Roman" panose="02020603050405020304" pitchFamily="18" charset="0"/>
              </a:rPr>
              <a:t>, air </a:t>
            </a:r>
            <a:r>
              <a:rPr lang="fr-CH" sz="1600" kern="1400" dirty="0" err="1">
                <a:latin typeface="+mj-lt"/>
                <a:cs typeface="Times New Roman" panose="02020603050405020304" pitchFamily="18" charset="0"/>
              </a:rPr>
              <a:t>quality</a:t>
            </a: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natural</a:t>
            </a:r>
            <a:r>
              <a:rPr lang="fr-CH" sz="1600" kern="1400" dirty="0">
                <a:latin typeface="+mj-lt"/>
                <a:cs typeface="Times New Roman" panose="02020603050405020304" pitchFamily="18" charset="0"/>
              </a:rPr>
              <a:t> and </a:t>
            </a:r>
            <a:r>
              <a:rPr lang="fr-CH" sz="1600" kern="1400" dirty="0" err="1">
                <a:latin typeface="+mj-lt"/>
                <a:cs typeface="Times New Roman" panose="02020603050405020304" pitchFamily="18" charset="0"/>
              </a:rPr>
              <a:t>artificial</a:t>
            </a:r>
            <a:r>
              <a:rPr lang="fr-CH" sz="1600" kern="1400" dirty="0">
                <a:latin typeface="+mj-lt"/>
                <a:cs typeface="Times New Roman" panose="02020603050405020304" pitchFamily="18" charset="0"/>
              </a:rPr>
              <a:t> light….)</a:t>
            </a:r>
          </a:p>
          <a:p>
            <a:pPr marL="0" lvl="0" indent="0">
              <a:spcAft>
                <a:spcPts val="600"/>
              </a:spcAft>
              <a:buNone/>
            </a:pP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Psychologically</a:t>
            </a: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healthy</a:t>
            </a:r>
            <a:r>
              <a:rPr lang="fr-CH" sz="1600" kern="1400" dirty="0">
                <a:latin typeface="+mj-lt"/>
                <a:cs typeface="Times New Roman" panose="02020603050405020304" pitchFamily="18" charset="0"/>
              </a:rPr>
              <a:t> (motivation, collaboration, interaction, exchange, </a:t>
            </a:r>
            <a:r>
              <a:rPr lang="fr-CH" sz="1600" kern="1400" dirty="0" err="1">
                <a:latin typeface="+mj-lt"/>
                <a:cs typeface="Times New Roman" panose="02020603050405020304" pitchFamily="18" charset="0"/>
              </a:rPr>
              <a:t>integration</a:t>
            </a: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equality</a:t>
            </a:r>
            <a:r>
              <a:rPr lang="fr-CH" sz="1600" kern="1400" dirty="0">
                <a:latin typeface="+mj-lt"/>
                <a:cs typeface="Times New Roman" panose="02020603050405020304" pitchFamily="18" charset="0"/>
              </a:rPr>
              <a:t>…)</a:t>
            </a:r>
          </a:p>
          <a:p>
            <a:pPr marL="0" lvl="0" indent="0">
              <a:spcAft>
                <a:spcPts val="600"/>
              </a:spcAft>
              <a:buNone/>
            </a:pP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Healthy</a:t>
            </a:r>
            <a:r>
              <a:rPr lang="fr-CH" sz="1600" kern="1400" dirty="0">
                <a:latin typeface="+mj-lt"/>
                <a:cs typeface="Times New Roman" panose="02020603050405020304" pitchFamily="18" charset="0"/>
              </a:rPr>
              <a:t> habits and </a:t>
            </a:r>
            <a:r>
              <a:rPr lang="fr-CH" sz="1600" kern="1400" dirty="0" err="1">
                <a:latin typeface="+mj-lt"/>
                <a:cs typeface="Times New Roman" panose="02020603050405020304" pitchFamily="18" charset="0"/>
              </a:rPr>
              <a:t>wellness</a:t>
            </a: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walking</a:t>
            </a: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moving</a:t>
            </a:r>
            <a:r>
              <a:rPr lang="fr-CH" sz="1600" kern="1400" dirty="0">
                <a:latin typeface="+mj-lt"/>
                <a:cs typeface="Times New Roman" panose="02020603050405020304" pitchFamily="18" charset="0"/>
              </a:rPr>
              <a:t>, </a:t>
            </a:r>
            <a:r>
              <a:rPr lang="fr-CH" sz="1600" kern="1400" dirty="0" err="1">
                <a:latin typeface="+mj-lt"/>
                <a:cs typeface="Times New Roman" panose="02020603050405020304" pitchFamily="18" charset="0"/>
              </a:rPr>
              <a:t>spending</a:t>
            </a:r>
            <a:r>
              <a:rPr lang="fr-CH" sz="1600" kern="1400" dirty="0">
                <a:latin typeface="+mj-lt"/>
                <a:cs typeface="Times New Roman" panose="02020603050405020304" pitchFamily="18" charset="0"/>
              </a:rPr>
              <a:t> time </a:t>
            </a:r>
            <a:r>
              <a:rPr lang="fr-CH" sz="1600" kern="1400" dirty="0" err="1">
                <a:latin typeface="+mj-lt"/>
                <a:cs typeface="Times New Roman" panose="02020603050405020304" pitchFamily="18" charset="0"/>
              </a:rPr>
              <a:t>outside</a:t>
            </a:r>
            <a:r>
              <a:rPr lang="fr-CH" sz="1600" kern="1400" dirty="0">
                <a:latin typeface="+mj-lt"/>
                <a:cs typeface="Times New Roman" panose="02020603050405020304" pitchFamily="18" charset="0"/>
              </a:rPr>
              <a:t> …)</a:t>
            </a:r>
          </a:p>
          <a:p>
            <a:pPr marL="0" lvl="0" indent="0" algn="just">
              <a:spcAft>
                <a:spcPts val="600"/>
              </a:spcAft>
              <a:buNone/>
            </a:pPr>
            <a:endParaRPr lang="fr-CH" sz="1600" kern="1400" dirty="0">
              <a:latin typeface="+mj-lt"/>
              <a:cs typeface="Times New Roman" panose="02020603050405020304" pitchFamily="18" charset="0"/>
            </a:endParaRPr>
          </a:p>
        </p:txBody>
      </p:sp>
      <p:grpSp>
        <p:nvGrpSpPr>
          <p:cNvPr id="97" name="Group 96">
            <a:extLst>
              <a:ext uri="{FF2B5EF4-FFF2-40B4-BE49-F238E27FC236}">
                <a16:creationId xmlns:a16="http://schemas.microsoft.com/office/drawing/2014/main" id="{6C27EB47-EBFB-981D-68C8-9F4CA1D89C70}"/>
              </a:ext>
            </a:extLst>
          </p:cNvPr>
          <p:cNvGrpSpPr/>
          <p:nvPr/>
        </p:nvGrpSpPr>
        <p:grpSpPr>
          <a:xfrm>
            <a:off x="429535" y="897083"/>
            <a:ext cx="6527329" cy="5797379"/>
            <a:chOff x="137435" y="897083"/>
            <a:chExt cx="6527329" cy="5797379"/>
          </a:xfrm>
        </p:grpSpPr>
        <p:grpSp>
          <p:nvGrpSpPr>
            <p:cNvPr id="72" name="Group 71">
              <a:extLst>
                <a:ext uri="{FF2B5EF4-FFF2-40B4-BE49-F238E27FC236}">
                  <a16:creationId xmlns:a16="http://schemas.microsoft.com/office/drawing/2014/main" id="{472411DD-1182-E8F6-9652-275AF0B1EBD5}"/>
                </a:ext>
              </a:extLst>
            </p:cNvPr>
            <p:cNvGrpSpPr/>
            <p:nvPr/>
          </p:nvGrpSpPr>
          <p:grpSpPr>
            <a:xfrm>
              <a:off x="355441" y="1106495"/>
              <a:ext cx="6038864" cy="5393200"/>
              <a:chOff x="229501" y="1201745"/>
              <a:chExt cx="6038864" cy="5393200"/>
            </a:xfrm>
          </p:grpSpPr>
          <p:sp>
            <p:nvSpPr>
              <p:cNvPr id="48" name="Oval 47">
                <a:extLst>
                  <a:ext uri="{FF2B5EF4-FFF2-40B4-BE49-F238E27FC236}">
                    <a16:creationId xmlns:a16="http://schemas.microsoft.com/office/drawing/2014/main" id="{81E00F00-B322-CF07-2CCD-DC492DC7618F}"/>
                  </a:ext>
                </a:extLst>
              </p:cNvPr>
              <p:cNvSpPr/>
              <p:nvPr/>
            </p:nvSpPr>
            <p:spPr bwMode="auto">
              <a:xfrm>
                <a:off x="2208475" y="2747534"/>
                <a:ext cx="2746822" cy="2746822"/>
              </a:xfrm>
              <a:prstGeom prst="ellipse">
                <a:avLst/>
              </a:prstGeom>
              <a:noFill/>
              <a:ln w="9525">
                <a:solidFill>
                  <a:schemeClr val="tx1"/>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48689060-F5EA-6ED2-3804-DD529B2AD394}"/>
                  </a:ext>
                </a:extLst>
              </p:cNvPr>
              <p:cNvSpPr/>
              <p:nvPr/>
            </p:nvSpPr>
            <p:spPr bwMode="auto">
              <a:xfrm>
                <a:off x="4750759" y="4839911"/>
                <a:ext cx="1517606" cy="1517606"/>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2">
                <a:extLst>
                  <a:ext uri="{FF2B5EF4-FFF2-40B4-BE49-F238E27FC236}">
                    <a16:creationId xmlns:a16="http://schemas.microsoft.com/office/drawing/2014/main" id="{F0DAD9C4-7E77-3A94-C45D-D97D6875C74B}"/>
                  </a:ext>
                </a:extLst>
              </p:cNvPr>
              <p:cNvSpPr/>
              <p:nvPr/>
            </p:nvSpPr>
            <p:spPr bwMode="auto">
              <a:xfrm>
                <a:off x="1245053" y="5100544"/>
                <a:ext cx="2743200"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lnSpc>
                    <a:spcPct val="100000"/>
                  </a:lnSpc>
                  <a:spcAft>
                    <a:spcPts val="600"/>
                  </a:spcAft>
                  <a:buNone/>
                </a:pPr>
                <a:r>
                  <a:rPr lang="fr-CH" sz="1200" kern="1400" dirty="0">
                    <a:latin typeface="Calibri Light" panose="020F0302020204030204" pitchFamily="34" charset="0"/>
                    <a:cs typeface="Calibri Light" panose="020F0302020204030204" pitchFamily="34" charset="0"/>
                  </a:rPr>
                  <a:t>Free time</a:t>
                </a:r>
              </a:p>
            </p:txBody>
          </p:sp>
          <p:sp>
            <p:nvSpPr>
              <p:cNvPr id="11" name="Oval 10">
                <a:extLst>
                  <a:ext uri="{FF2B5EF4-FFF2-40B4-BE49-F238E27FC236}">
                    <a16:creationId xmlns:a16="http://schemas.microsoft.com/office/drawing/2014/main" id="{7DA8EADC-ADE7-17DF-2FBD-4A5FCAACE7D4}"/>
                  </a:ext>
                </a:extLst>
              </p:cNvPr>
              <p:cNvSpPr/>
              <p:nvPr/>
            </p:nvSpPr>
            <p:spPr>
              <a:xfrm>
                <a:off x="3458709" y="1201745"/>
                <a:ext cx="1517606" cy="1517606"/>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C1F6182B-3241-58DB-488C-BF9728259974}"/>
                  </a:ext>
                </a:extLst>
              </p:cNvPr>
              <p:cNvSpPr/>
              <p:nvPr/>
            </p:nvSpPr>
            <p:spPr bwMode="auto">
              <a:xfrm>
                <a:off x="4787686" y="2517500"/>
                <a:ext cx="890817" cy="890817"/>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C95697FF-0A93-DDAF-A0AC-D4461F01BC1A}"/>
                  </a:ext>
                </a:extLst>
              </p:cNvPr>
              <p:cNvSpPr/>
              <p:nvPr/>
            </p:nvSpPr>
            <p:spPr bwMode="auto">
              <a:xfrm>
                <a:off x="5138257" y="3558039"/>
                <a:ext cx="991885" cy="991885"/>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5EDD00CB-F1F5-1D53-F5C0-5FEF3D1A0FE5}"/>
                  </a:ext>
                </a:extLst>
              </p:cNvPr>
              <p:cNvSpPr/>
              <p:nvPr/>
            </p:nvSpPr>
            <p:spPr bwMode="auto">
              <a:xfrm>
                <a:off x="2298178" y="1750109"/>
                <a:ext cx="890817" cy="890817"/>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F75A71B9-BB66-6A17-C221-B7DD22A3B357}"/>
                  </a:ext>
                </a:extLst>
              </p:cNvPr>
              <p:cNvSpPr/>
              <p:nvPr/>
            </p:nvSpPr>
            <p:spPr bwMode="auto">
              <a:xfrm>
                <a:off x="3620881" y="5704128"/>
                <a:ext cx="890817" cy="890817"/>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FB81C8FA-C14F-4065-F36F-DA5C96764145}"/>
                  </a:ext>
                </a:extLst>
              </p:cNvPr>
              <p:cNvSpPr/>
              <p:nvPr/>
            </p:nvSpPr>
            <p:spPr bwMode="auto">
              <a:xfrm>
                <a:off x="229501" y="2174463"/>
                <a:ext cx="1965691" cy="1965691"/>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289039FC-6F7E-807B-3A61-72EA71C41A63}"/>
                  </a:ext>
                </a:extLst>
              </p:cNvPr>
              <p:cNvSpPr/>
              <p:nvPr/>
            </p:nvSpPr>
            <p:spPr bwMode="auto">
              <a:xfrm>
                <a:off x="2404023" y="5641991"/>
                <a:ext cx="890817" cy="890817"/>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769DE511-4D65-E2B4-3D35-F13DA07F2ED3}"/>
                  </a:ext>
                </a:extLst>
              </p:cNvPr>
              <p:cNvSpPr/>
              <p:nvPr/>
            </p:nvSpPr>
            <p:spPr bwMode="auto">
              <a:xfrm>
                <a:off x="801870" y="4447871"/>
                <a:ext cx="1517606" cy="1517606"/>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Content Placeholder 2">
                <a:extLst>
                  <a:ext uri="{FF2B5EF4-FFF2-40B4-BE49-F238E27FC236}">
                    <a16:creationId xmlns:a16="http://schemas.microsoft.com/office/drawing/2014/main" id="{BEA602EC-C97A-EDF1-B2A7-7D31FDE1EFE4}"/>
                  </a:ext>
                </a:extLst>
              </p:cNvPr>
              <p:cNvSpPr/>
              <p:nvPr/>
            </p:nvSpPr>
            <p:spPr bwMode="auto">
              <a:xfrm>
                <a:off x="4919854" y="5163875"/>
                <a:ext cx="1327270"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a:latin typeface="Calibri Light" panose="020F0302020204030204" pitchFamily="34" charset="0"/>
                    <a:cs typeface="Calibri Light" panose="020F0302020204030204" pitchFamily="34" charset="0"/>
                  </a:rPr>
                  <a:t>Offices, meeting </a:t>
                </a:r>
                <a:r>
                  <a:rPr lang="fr-CH" sz="1200" kern="1400" dirty="0" err="1">
                    <a:latin typeface="Calibri Light" panose="020F0302020204030204" pitchFamily="34" charset="0"/>
                    <a:cs typeface="Calibri Light" panose="020F0302020204030204" pitchFamily="34" charset="0"/>
                  </a:rPr>
                  <a:t>rooms</a:t>
                </a:r>
                <a:r>
                  <a:rPr lang="fr-CH" sz="1200" kern="1400" dirty="0">
                    <a:latin typeface="Calibri Light" panose="020F0302020204030204" pitchFamily="34" charset="0"/>
                    <a:cs typeface="Calibri Light" panose="020F0302020204030204" pitchFamily="34" charset="0"/>
                  </a:rPr>
                  <a:t>, cafeteria, </a:t>
                </a:r>
                <a:r>
                  <a:rPr lang="fr-CH" sz="1200" kern="1400" dirty="0" err="1">
                    <a:latin typeface="Calibri Light" panose="020F0302020204030204" pitchFamily="34" charset="0"/>
                    <a:cs typeface="Calibri Light" panose="020F0302020204030204" pitchFamily="34" charset="0"/>
                  </a:rPr>
                  <a:t>classrooms</a:t>
                </a:r>
                <a:r>
                  <a:rPr lang="fr-CH" sz="1200" kern="1400" dirty="0">
                    <a:latin typeface="Calibri Light" panose="020F0302020204030204" pitchFamily="34" charset="0"/>
                    <a:cs typeface="Calibri Light" panose="020F0302020204030204" pitchFamily="34" charset="0"/>
                  </a:rPr>
                  <a:t>, break corners, </a:t>
                </a:r>
                <a:r>
                  <a:rPr lang="fr-CH" sz="1200" kern="1400" dirty="0" err="1">
                    <a:latin typeface="Calibri Light" panose="020F0302020204030204" pitchFamily="34" charset="0"/>
                    <a:cs typeface="Calibri Light" panose="020F0302020204030204" pitchFamily="34" charset="0"/>
                  </a:rPr>
                  <a:t>print</a:t>
                </a:r>
                <a:r>
                  <a:rPr lang="fr-CH" sz="1200" kern="1400" dirty="0">
                    <a:latin typeface="Calibri Light" panose="020F0302020204030204" pitchFamily="34" charset="0"/>
                    <a:cs typeface="Calibri Light" panose="020F0302020204030204" pitchFamily="34" charset="0"/>
                  </a:rPr>
                  <a:t> corners…</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61" name="Content Placeholder 2">
                <a:extLst>
                  <a:ext uri="{FF2B5EF4-FFF2-40B4-BE49-F238E27FC236}">
                    <a16:creationId xmlns:a16="http://schemas.microsoft.com/office/drawing/2014/main" id="{553B91A0-9D5C-680A-D87D-9A80CCD2C514}"/>
                  </a:ext>
                </a:extLst>
              </p:cNvPr>
              <p:cNvSpPr/>
              <p:nvPr/>
            </p:nvSpPr>
            <p:spPr bwMode="auto">
              <a:xfrm>
                <a:off x="5084484" y="3662397"/>
                <a:ext cx="1177339"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a:latin typeface="Calibri Light" panose="020F0302020204030204" pitchFamily="34" charset="0"/>
                    <a:cs typeface="Calibri Light" panose="020F0302020204030204" pitchFamily="34" charset="0"/>
                  </a:rPr>
                  <a:t>restaurants, </a:t>
                </a:r>
                <a:r>
                  <a:rPr lang="fr-CH" sz="1200" kern="1400" dirty="0" err="1">
                    <a:latin typeface="Calibri Light" panose="020F0302020204030204" pitchFamily="34" charset="0"/>
                    <a:cs typeface="Calibri Light" panose="020F0302020204030204" pitchFamily="34" charset="0"/>
                  </a:rPr>
                  <a:t>picnic</a:t>
                </a:r>
                <a:r>
                  <a:rPr lang="fr-CH" sz="1200" kern="1400" dirty="0">
                    <a:latin typeface="Calibri Light" panose="020F0302020204030204" pitchFamily="34" charset="0"/>
                    <a:cs typeface="Calibri Light" panose="020F0302020204030204" pitchFamily="34" charset="0"/>
                  </a:rPr>
                  <a:t> areas, coffee corners…</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62" name="Content Placeholder 2">
                <a:extLst>
                  <a:ext uri="{FF2B5EF4-FFF2-40B4-BE49-F238E27FC236}">
                    <a16:creationId xmlns:a16="http://schemas.microsoft.com/office/drawing/2014/main" id="{35227114-96D4-2E12-FE58-8CA6B0B2350B}"/>
                  </a:ext>
                </a:extLst>
              </p:cNvPr>
              <p:cNvSpPr/>
              <p:nvPr/>
            </p:nvSpPr>
            <p:spPr bwMode="auto">
              <a:xfrm>
                <a:off x="2487780" y="3382956"/>
                <a:ext cx="2266201" cy="1538646"/>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3000" kern="1400" dirty="0">
                    <a:latin typeface="Calibri Light" panose="020F0302020204030204" pitchFamily="34" charset="0"/>
                    <a:cs typeface="Calibri Light" panose="020F0302020204030204" pitchFamily="34" charset="0"/>
                  </a:rPr>
                  <a:t>CERN WORKSPACE OFFER</a:t>
                </a:r>
              </a:p>
              <a:p>
                <a:pPr marL="0" indent="0" algn="ctr">
                  <a:lnSpc>
                    <a:spcPct val="100000"/>
                  </a:lnSpc>
                  <a:spcAft>
                    <a:spcPts val="600"/>
                  </a:spcAft>
                  <a:buNone/>
                </a:pPr>
                <a:endParaRPr lang="es-ES" sz="3000" b="1"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3000" b="1" kern="1400" dirty="0">
                  <a:latin typeface="Calibri Light" panose="020F0302020204030204" pitchFamily="34" charset="0"/>
                  <a:cs typeface="Calibri Light" panose="020F0302020204030204" pitchFamily="34" charset="0"/>
                </a:endParaRPr>
              </a:p>
            </p:txBody>
          </p:sp>
          <p:sp>
            <p:nvSpPr>
              <p:cNvPr id="63" name="Freeform: Shape 62">
                <a:extLst>
                  <a:ext uri="{FF2B5EF4-FFF2-40B4-BE49-F238E27FC236}">
                    <a16:creationId xmlns:a16="http://schemas.microsoft.com/office/drawing/2014/main" id="{0D07A3D3-4644-4E8F-FF6E-CB234BAACB38}"/>
                  </a:ext>
                </a:extLst>
              </p:cNvPr>
              <p:cNvSpPr/>
              <p:nvPr/>
            </p:nvSpPr>
            <p:spPr>
              <a:xfrm>
                <a:off x="4186106" y="5117284"/>
                <a:ext cx="234892" cy="260059"/>
              </a:xfrm>
              <a:custGeom>
                <a:avLst/>
                <a:gdLst>
                  <a:gd name="connsiteX0" fmla="*/ 67112 w 234892"/>
                  <a:gd name="connsiteY0" fmla="*/ 0 h 260059"/>
                  <a:gd name="connsiteX1" fmla="*/ 0 w 234892"/>
                  <a:gd name="connsiteY1" fmla="*/ 243281 h 260059"/>
                  <a:gd name="connsiteX2" fmla="*/ 234892 w 234892"/>
                  <a:gd name="connsiteY2" fmla="*/ 260059 h 260059"/>
                </a:gdLst>
                <a:ahLst/>
                <a:cxnLst>
                  <a:cxn ang="0">
                    <a:pos x="connsiteX0" y="connsiteY0"/>
                  </a:cxn>
                  <a:cxn ang="0">
                    <a:pos x="connsiteX1" y="connsiteY1"/>
                  </a:cxn>
                  <a:cxn ang="0">
                    <a:pos x="connsiteX2" y="connsiteY2"/>
                  </a:cxn>
                </a:cxnLst>
                <a:rect l="l" t="t" r="r" b="b"/>
                <a:pathLst>
                  <a:path w="234892" h="260059">
                    <a:moveTo>
                      <a:pt x="67112" y="0"/>
                    </a:moveTo>
                    <a:lnTo>
                      <a:pt x="0" y="243281"/>
                    </a:lnTo>
                    <a:lnTo>
                      <a:pt x="234892" y="260059"/>
                    </a:lnTo>
                  </a:path>
                </a:pathLst>
              </a:cu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reeform: Shape 63">
                <a:extLst>
                  <a:ext uri="{FF2B5EF4-FFF2-40B4-BE49-F238E27FC236}">
                    <a16:creationId xmlns:a16="http://schemas.microsoft.com/office/drawing/2014/main" id="{B38D90A6-34C5-D63D-2BEC-ADB85C9D9A1F}"/>
                  </a:ext>
                </a:extLst>
              </p:cNvPr>
              <p:cNvSpPr/>
              <p:nvPr/>
            </p:nvSpPr>
            <p:spPr bwMode="auto">
              <a:xfrm rot="10800000">
                <a:off x="2589214" y="2963739"/>
                <a:ext cx="234892" cy="260059"/>
              </a:xfrm>
              <a:custGeom>
                <a:avLst/>
                <a:gdLst>
                  <a:gd name="connsiteX0" fmla="*/ 67112 w 234892"/>
                  <a:gd name="connsiteY0" fmla="*/ 0 h 260059"/>
                  <a:gd name="connsiteX1" fmla="*/ 0 w 234892"/>
                  <a:gd name="connsiteY1" fmla="*/ 243281 h 260059"/>
                  <a:gd name="connsiteX2" fmla="*/ 234892 w 234892"/>
                  <a:gd name="connsiteY2" fmla="*/ 260059 h 260059"/>
                </a:gdLst>
                <a:ahLst/>
                <a:cxnLst>
                  <a:cxn ang="0">
                    <a:pos x="connsiteX0" y="connsiteY0"/>
                  </a:cxn>
                  <a:cxn ang="0">
                    <a:pos x="connsiteX1" y="connsiteY1"/>
                  </a:cxn>
                  <a:cxn ang="0">
                    <a:pos x="connsiteX2" y="connsiteY2"/>
                  </a:cxn>
                </a:cxnLst>
                <a:rect l="l" t="t" r="r" b="b"/>
                <a:pathLst>
                  <a:path w="234892" h="260059">
                    <a:moveTo>
                      <a:pt x="67112" y="0"/>
                    </a:moveTo>
                    <a:lnTo>
                      <a:pt x="0" y="243281"/>
                    </a:lnTo>
                    <a:lnTo>
                      <a:pt x="234892" y="260059"/>
                    </a:lnTo>
                  </a:path>
                </a:pathLst>
              </a:cu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Content Placeholder 2">
                <a:extLst>
                  <a:ext uri="{FF2B5EF4-FFF2-40B4-BE49-F238E27FC236}">
                    <a16:creationId xmlns:a16="http://schemas.microsoft.com/office/drawing/2014/main" id="{9C5BF1B4-07B1-5EAB-139B-210DAA1F2DC8}"/>
                  </a:ext>
                </a:extLst>
              </p:cNvPr>
              <p:cNvSpPr/>
              <p:nvPr/>
            </p:nvSpPr>
            <p:spPr bwMode="auto">
              <a:xfrm>
                <a:off x="991092" y="4667098"/>
                <a:ext cx="1239809"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err="1">
                    <a:latin typeface="Calibri Light" panose="020F0302020204030204" pitchFamily="34" charset="0"/>
                    <a:cs typeface="Calibri Light" panose="020F0302020204030204" pitchFamily="34" charset="0"/>
                  </a:rPr>
                  <a:t>clubs,changing</a:t>
                </a:r>
                <a:r>
                  <a:rPr lang="fr-CH" sz="1200" kern="1400" dirty="0">
                    <a:latin typeface="Calibri Light" panose="020F0302020204030204" pitchFamily="34" charset="0"/>
                    <a:cs typeface="Calibri Light" panose="020F0302020204030204" pitchFamily="34" charset="0"/>
                  </a:rPr>
                  <a:t> </a:t>
                </a:r>
                <a:r>
                  <a:rPr lang="fr-CH" sz="1200" kern="1400" dirty="0" err="1">
                    <a:latin typeface="Calibri Light" panose="020F0302020204030204" pitchFamily="34" charset="0"/>
                    <a:cs typeface="Calibri Light" panose="020F0302020204030204" pitchFamily="34" charset="0"/>
                  </a:rPr>
                  <a:t>rooms</a:t>
                </a:r>
                <a:r>
                  <a:rPr lang="fr-CH" sz="1200" kern="1400" dirty="0">
                    <a:latin typeface="Calibri Light" panose="020F0302020204030204" pitchFamily="34" charset="0"/>
                    <a:cs typeface="Calibri Light" panose="020F0302020204030204" pitchFamily="34" charset="0"/>
                  </a:rPr>
                  <a:t>, gym restaurant, </a:t>
                </a:r>
                <a:r>
                  <a:rPr lang="fr-CH" sz="1200" kern="1400" dirty="0" err="1">
                    <a:latin typeface="Calibri Light" panose="020F0302020204030204" pitchFamily="34" charset="0"/>
                    <a:cs typeface="Calibri Light" panose="020F0302020204030204" pitchFamily="34" charset="0"/>
                  </a:rPr>
                  <a:t>events</a:t>
                </a:r>
                <a:r>
                  <a:rPr lang="fr-CH" sz="1200" kern="1400" dirty="0">
                    <a:latin typeface="Calibri Light" panose="020F0302020204030204" pitchFamily="34" charset="0"/>
                    <a:cs typeface="Calibri Light" panose="020F0302020204030204" pitchFamily="34" charset="0"/>
                  </a:rPr>
                  <a:t>, </a:t>
                </a:r>
                <a:r>
                  <a:rPr lang="fr-CH" sz="1200" kern="1400" dirty="0" err="1">
                    <a:latin typeface="Calibri Light" panose="020F0302020204030204" pitchFamily="34" charset="0"/>
                    <a:cs typeface="Calibri Light" panose="020F0302020204030204" pitchFamily="34" charset="0"/>
                  </a:rPr>
                  <a:t>conferences</a:t>
                </a:r>
                <a:r>
                  <a:rPr lang="fr-CH" sz="1200" kern="1400" dirty="0">
                    <a:latin typeface="Calibri Light" panose="020F0302020204030204" pitchFamily="34" charset="0"/>
                    <a:cs typeface="Calibri Light" panose="020F0302020204030204" pitchFamily="34" charset="0"/>
                  </a:rPr>
                  <a:t>, </a:t>
                </a:r>
                <a:r>
                  <a:rPr lang="fr-CH" sz="1200" kern="1400" dirty="0" err="1">
                    <a:latin typeface="Calibri Light" panose="020F0302020204030204" pitchFamily="34" charset="0"/>
                    <a:cs typeface="Calibri Light" panose="020F0302020204030204" pitchFamily="34" charset="0"/>
                  </a:rPr>
                  <a:t>library</a:t>
                </a:r>
                <a:r>
                  <a:rPr lang="fr-CH" sz="1200" kern="1400" dirty="0">
                    <a:latin typeface="Calibri Light" panose="020F0302020204030204" pitchFamily="34" charset="0"/>
                    <a:cs typeface="Calibri Light" panose="020F0302020204030204" pitchFamily="34" charset="0"/>
                  </a:rPr>
                  <a:t>…</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66" name="Content Placeholder 2">
                <a:extLst>
                  <a:ext uri="{FF2B5EF4-FFF2-40B4-BE49-F238E27FC236}">
                    <a16:creationId xmlns:a16="http://schemas.microsoft.com/office/drawing/2014/main" id="{5F38D916-9A4C-AC82-864D-1B4622DFDE2D}"/>
                  </a:ext>
                </a:extLst>
              </p:cNvPr>
              <p:cNvSpPr/>
              <p:nvPr/>
            </p:nvSpPr>
            <p:spPr bwMode="auto">
              <a:xfrm>
                <a:off x="2269004" y="1853707"/>
                <a:ext cx="1025836"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err="1">
                    <a:latin typeface="Calibri Light" panose="020F0302020204030204" pitchFamily="34" charset="0"/>
                    <a:cs typeface="Calibri Light" panose="020F0302020204030204" pitchFamily="34" charset="0"/>
                  </a:rPr>
                  <a:t>Shared</a:t>
                </a:r>
                <a:r>
                  <a:rPr lang="fr-CH" sz="1200" kern="1400" dirty="0">
                    <a:latin typeface="Calibri Light" panose="020F0302020204030204" pitchFamily="34" charset="0"/>
                    <a:cs typeface="Calibri Light" panose="020F0302020204030204" pitchFamily="34" charset="0"/>
                  </a:rPr>
                  <a:t> bike/car, </a:t>
                </a:r>
                <a:r>
                  <a:rPr lang="fr-CH" sz="1200" kern="1400" dirty="0" err="1">
                    <a:latin typeface="Calibri Light" panose="020F0302020204030204" pitchFamily="34" charset="0"/>
                    <a:cs typeface="Calibri Light" panose="020F0302020204030204" pitchFamily="34" charset="0"/>
                  </a:rPr>
                  <a:t>shuttle</a:t>
                </a:r>
                <a:r>
                  <a:rPr lang="fr-CH" sz="1200" kern="1400" dirty="0">
                    <a:latin typeface="Calibri Light" panose="020F0302020204030204" pitchFamily="34" charset="0"/>
                    <a:cs typeface="Calibri Light" panose="020F0302020204030204" pitchFamily="34" charset="0"/>
                  </a:rPr>
                  <a:t>…</a:t>
                </a:r>
              </a:p>
            </p:txBody>
          </p:sp>
          <p:sp>
            <p:nvSpPr>
              <p:cNvPr id="67" name="Content Placeholder 2">
                <a:extLst>
                  <a:ext uri="{FF2B5EF4-FFF2-40B4-BE49-F238E27FC236}">
                    <a16:creationId xmlns:a16="http://schemas.microsoft.com/office/drawing/2014/main" id="{3DE59060-F404-23D1-28C5-B16E1ABE5388}"/>
                  </a:ext>
                </a:extLst>
              </p:cNvPr>
              <p:cNvSpPr/>
              <p:nvPr/>
            </p:nvSpPr>
            <p:spPr bwMode="auto">
              <a:xfrm>
                <a:off x="3626432" y="1492751"/>
                <a:ext cx="1349883"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a:latin typeface="Calibri Light" panose="020F0302020204030204" pitchFamily="34" charset="0"/>
                    <a:cs typeface="Calibri Light" panose="020F0302020204030204" pitchFamily="34" charset="0"/>
                  </a:rPr>
                  <a:t>offices, meeting </a:t>
                </a:r>
                <a:r>
                  <a:rPr lang="fr-CH" sz="1200" kern="1400" dirty="0" err="1">
                    <a:latin typeface="Calibri Light" panose="020F0302020204030204" pitchFamily="34" charset="0"/>
                    <a:cs typeface="Calibri Light" panose="020F0302020204030204" pitchFamily="34" charset="0"/>
                  </a:rPr>
                  <a:t>rooms</a:t>
                </a:r>
                <a:r>
                  <a:rPr lang="fr-CH" sz="1200" kern="1400" dirty="0">
                    <a:latin typeface="Calibri Light" panose="020F0302020204030204" pitchFamily="34" charset="0"/>
                    <a:cs typeface="Calibri Light" panose="020F0302020204030204" pitchFamily="34" charset="0"/>
                  </a:rPr>
                  <a:t>, cafeteria, </a:t>
                </a:r>
                <a:r>
                  <a:rPr lang="fr-CH" sz="1200" kern="1400" dirty="0" err="1">
                    <a:latin typeface="Calibri Light" panose="020F0302020204030204" pitchFamily="34" charset="0"/>
                    <a:cs typeface="Calibri Light" panose="020F0302020204030204" pitchFamily="34" charset="0"/>
                  </a:rPr>
                  <a:t>classrooms</a:t>
                </a:r>
                <a:r>
                  <a:rPr lang="fr-CH" sz="1200" kern="1400" dirty="0">
                    <a:latin typeface="Calibri Light" panose="020F0302020204030204" pitchFamily="34" charset="0"/>
                    <a:cs typeface="Calibri Light" panose="020F0302020204030204" pitchFamily="34" charset="0"/>
                  </a:rPr>
                  <a:t>, break corners, </a:t>
                </a:r>
                <a:r>
                  <a:rPr lang="fr-CH" sz="1200" kern="1400" dirty="0" err="1">
                    <a:latin typeface="Calibri Light" panose="020F0302020204030204" pitchFamily="34" charset="0"/>
                    <a:cs typeface="Calibri Light" panose="020F0302020204030204" pitchFamily="34" charset="0"/>
                  </a:rPr>
                  <a:t>print</a:t>
                </a:r>
                <a:r>
                  <a:rPr lang="fr-CH" sz="1200" kern="1400" dirty="0">
                    <a:latin typeface="Calibri Light" panose="020F0302020204030204" pitchFamily="34" charset="0"/>
                    <a:cs typeface="Calibri Light" panose="020F0302020204030204" pitchFamily="34" charset="0"/>
                  </a:rPr>
                  <a:t> corners…</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68" name="Content Placeholder 2">
                <a:extLst>
                  <a:ext uri="{FF2B5EF4-FFF2-40B4-BE49-F238E27FC236}">
                    <a16:creationId xmlns:a16="http://schemas.microsoft.com/office/drawing/2014/main" id="{1EE71631-E4BB-E231-9821-4582EB457537}"/>
                  </a:ext>
                </a:extLst>
              </p:cNvPr>
              <p:cNvSpPr/>
              <p:nvPr/>
            </p:nvSpPr>
            <p:spPr bwMode="auto">
              <a:xfrm>
                <a:off x="4786114" y="2523134"/>
                <a:ext cx="990672"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a:latin typeface="Calibri Light" panose="020F0302020204030204" pitchFamily="34" charset="0"/>
                    <a:cs typeface="Calibri Light" panose="020F0302020204030204" pitchFamily="34" charset="0"/>
                  </a:rPr>
                  <a:t>clubs, areas, gym, </a:t>
                </a:r>
                <a:r>
                  <a:rPr lang="fr-CH" sz="1200" kern="1400" dirty="0" err="1">
                    <a:latin typeface="Calibri Light" panose="020F0302020204030204" pitchFamily="34" charset="0"/>
                    <a:cs typeface="Calibri Light" panose="020F0302020204030204" pitchFamily="34" charset="0"/>
                  </a:rPr>
                  <a:t>changing</a:t>
                </a:r>
                <a:r>
                  <a:rPr lang="fr-CH" sz="1200" kern="1400" dirty="0">
                    <a:latin typeface="Calibri Light" panose="020F0302020204030204" pitchFamily="34" charset="0"/>
                    <a:cs typeface="Calibri Light" panose="020F0302020204030204" pitchFamily="34" charset="0"/>
                  </a:rPr>
                  <a:t> </a:t>
                </a:r>
                <a:r>
                  <a:rPr lang="fr-CH" sz="1200" kern="1400" dirty="0" err="1">
                    <a:latin typeface="Calibri Light" panose="020F0302020204030204" pitchFamily="34" charset="0"/>
                    <a:cs typeface="Calibri Light" panose="020F0302020204030204" pitchFamily="34" charset="0"/>
                  </a:rPr>
                  <a:t>rooms</a:t>
                </a:r>
                <a:r>
                  <a:rPr lang="fr-CH" sz="1200" kern="1400" dirty="0">
                    <a:latin typeface="Calibri Light" panose="020F0302020204030204" pitchFamily="34" charset="0"/>
                    <a:cs typeface="Calibri Light" panose="020F0302020204030204" pitchFamily="34" charset="0"/>
                  </a:rPr>
                  <a:t>…</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69" name="Content Placeholder 2">
                <a:extLst>
                  <a:ext uri="{FF2B5EF4-FFF2-40B4-BE49-F238E27FC236}">
                    <a16:creationId xmlns:a16="http://schemas.microsoft.com/office/drawing/2014/main" id="{2600B6C2-44E2-9936-1061-43BE0D20EBDB}"/>
                  </a:ext>
                </a:extLst>
              </p:cNvPr>
              <p:cNvSpPr/>
              <p:nvPr/>
            </p:nvSpPr>
            <p:spPr bwMode="auto">
              <a:xfrm>
                <a:off x="619104" y="2815421"/>
                <a:ext cx="1223741"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err="1">
                    <a:latin typeface="Calibri Light" panose="020F0302020204030204" pitchFamily="34" charset="0"/>
                    <a:cs typeface="Calibri Light" panose="020F0302020204030204" pitchFamily="34" charset="0"/>
                  </a:rPr>
                  <a:t>hotels</a:t>
                </a:r>
                <a:r>
                  <a:rPr lang="fr-CH" sz="1200" kern="1400" dirty="0">
                    <a:latin typeface="Calibri Light" panose="020F0302020204030204" pitchFamily="34" charset="0"/>
                    <a:cs typeface="Calibri Light" panose="020F0302020204030204" pitchFamily="34" charset="0"/>
                  </a:rPr>
                  <a:t>, restaurant, </a:t>
                </a:r>
                <a:r>
                  <a:rPr lang="fr-CH" sz="1200" kern="1400" dirty="0" err="1">
                    <a:latin typeface="Calibri Light" panose="020F0302020204030204" pitchFamily="34" charset="0"/>
                    <a:cs typeface="Calibri Light" panose="020F0302020204030204" pitchFamily="34" charset="0"/>
                  </a:rPr>
                  <a:t>library</a:t>
                </a:r>
                <a:r>
                  <a:rPr lang="fr-CH" sz="1200" kern="1400" dirty="0">
                    <a:latin typeface="Calibri Light" panose="020F0302020204030204" pitchFamily="34" charset="0"/>
                    <a:cs typeface="Calibri Light" panose="020F0302020204030204" pitchFamily="34" charset="0"/>
                  </a:rPr>
                  <a:t>…</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70" name="Content Placeholder 2">
                <a:extLst>
                  <a:ext uri="{FF2B5EF4-FFF2-40B4-BE49-F238E27FC236}">
                    <a16:creationId xmlns:a16="http://schemas.microsoft.com/office/drawing/2014/main" id="{EF8F6581-5400-F327-5ED2-96F0B1AEAEC0}"/>
                  </a:ext>
                </a:extLst>
              </p:cNvPr>
              <p:cNvSpPr/>
              <p:nvPr/>
            </p:nvSpPr>
            <p:spPr bwMode="auto">
              <a:xfrm>
                <a:off x="2376003" y="5919027"/>
                <a:ext cx="1025836"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a:latin typeface="Calibri Light" panose="020F0302020204030204" pitchFamily="34" charset="0"/>
                    <a:cs typeface="Calibri Light" panose="020F0302020204030204" pitchFamily="34" charset="0"/>
                  </a:rPr>
                  <a:t>restaurant</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grpSp>
        <p:grpSp>
          <p:nvGrpSpPr>
            <p:cNvPr id="79" name="Group 78">
              <a:extLst>
                <a:ext uri="{FF2B5EF4-FFF2-40B4-BE49-F238E27FC236}">
                  <a16:creationId xmlns:a16="http://schemas.microsoft.com/office/drawing/2014/main" id="{04A15DBE-E261-E5C9-1A3E-C44629A6C553}"/>
                </a:ext>
              </a:extLst>
            </p:cNvPr>
            <p:cNvGrpSpPr/>
            <p:nvPr/>
          </p:nvGrpSpPr>
          <p:grpSpPr>
            <a:xfrm>
              <a:off x="137435" y="6109867"/>
              <a:ext cx="2009127" cy="584595"/>
              <a:chOff x="8731728" y="334739"/>
              <a:chExt cx="2009127" cy="584595"/>
            </a:xfrm>
          </p:grpSpPr>
          <p:sp>
            <p:nvSpPr>
              <p:cNvPr id="73" name="Oval 72">
                <a:extLst>
                  <a:ext uri="{FF2B5EF4-FFF2-40B4-BE49-F238E27FC236}">
                    <a16:creationId xmlns:a16="http://schemas.microsoft.com/office/drawing/2014/main" id="{CD1ECE2B-5AB9-6EEF-0045-353093B6F671}"/>
                  </a:ext>
                </a:extLst>
              </p:cNvPr>
              <p:cNvSpPr/>
              <p:nvPr/>
            </p:nvSpPr>
            <p:spPr bwMode="auto">
              <a:xfrm>
                <a:off x="8952482" y="334739"/>
                <a:ext cx="560833" cy="560833"/>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E513EE1A-FA01-4506-E28E-70E8932B4324}"/>
                  </a:ext>
                </a:extLst>
              </p:cNvPr>
              <p:cNvSpPr/>
              <p:nvPr/>
            </p:nvSpPr>
            <p:spPr bwMode="auto">
              <a:xfrm>
                <a:off x="9554717" y="422805"/>
                <a:ext cx="413767" cy="413767"/>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id="{5F3A1EA1-77F0-D32F-1E8F-B0537E073E80}"/>
                  </a:ext>
                </a:extLst>
              </p:cNvPr>
              <p:cNvSpPr/>
              <p:nvPr/>
            </p:nvSpPr>
            <p:spPr bwMode="auto">
              <a:xfrm>
                <a:off x="10030078" y="467073"/>
                <a:ext cx="334264" cy="334264"/>
              </a:xfrm>
              <a:prstGeom prst="ellipse">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Content Placeholder 2">
                <a:extLst>
                  <a:ext uri="{FF2B5EF4-FFF2-40B4-BE49-F238E27FC236}">
                    <a16:creationId xmlns:a16="http://schemas.microsoft.com/office/drawing/2014/main" id="{BB904CF7-3D24-B42A-1BED-A2848A450A8E}"/>
                  </a:ext>
                </a:extLst>
              </p:cNvPr>
              <p:cNvSpPr/>
              <p:nvPr/>
            </p:nvSpPr>
            <p:spPr bwMode="auto">
              <a:xfrm>
                <a:off x="8731728" y="474970"/>
                <a:ext cx="1025836"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a:latin typeface="Calibri Light" panose="020F0302020204030204" pitchFamily="34" charset="0"/>
                    <a:cs typeface="Calibri Light" panose="020F0302020204030204" pitchFamily="34" charset="0"/>
                  </a:rPr>
                  <a:t>~8h</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77" name="Content Placeholder 2">
                <a:extLst>
                  <a:ext uri="{FF2B5EF4-FFF2-40B4-BE49-F238E27FC236}">
                    <a16:creationId xmlns:a16="http://schemas.microsoft.com/office/drawing/2014/main" id="{223C58B4-6017-45BB-3BA7-324AC6E7A11E}"/>
                  </a:ext>
                </a:extLst>
              </p:cNvPr>
              <p:cNvSpPr/>
              <p:nvPr/>
            </p:nvSpPr>
            <p:spPr bwMode="auto">
              <a:xfrm>
                <a:off x="9275443" y="474970"/>
                <a:ext cx="1025836"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a:latin typeface="Calibri Light" panose="020F0302020204030204" pitchFamily="34" charset="0"/>
                    <a:cs typeface="Calibri Light" panose="020F0302020204030204" pitchFamily="34" charset="0"/>
                  </a:rPr>
                  <a:t>~4h</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sp>
            <p:nvSpPr>
              <p:cNvPr id="78" name="Content Placeholder 2">
                <a:extLst>
                  <a:ext uri="{FF2B5EF4-FFF2-40B4-BE49-F238E27FC236}">
                    <a16:creationId xmlns:a16="http://schemas.microsoft.com/office/drawing/2014/main" id="{9304E47B-34FB-8B78-94CC-12DDE7377694}"/>
                  </a:ext>
                </a:extLst>
              </p:cNvPr>
              <p:cNvSpPr/>
              <p:nvPr/>
            </p:nvSpPr>
            <p:spPr bwMode="auto">
              <a:xfrm>
                <a:off x="9715019" y="484495"/>
                <a:ext cx="1025836"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a:latin typeface="Calibri Light" panose="020F0302020204030204" pitchFamily="34" charset="0"/>
                    <a:cs typeface="Calibri Light" panose="020F0302020204030204" pitchFamily="34" charset="0"/>
                  </a:rPr>
                  <a:t>~1h</a:t>
                </a:r>
                <a:endParaRPr lang="es-ES" sz="1200" kern="1400" dirty="0">
                  <a:latin typeface="Calibri Light" panose="020F0302020204030204" pitchFamily="34" charset="0"/>
                  <a:cs typeface="Calibri Light" panose="020F0302020204030204" pitchFamily="34" charset="0"/>
                </a:endParaRPr>
              </a:p>
              <a:p>
                <a:pPr marL="0" lvl="0" indent="0" algn="ctr">
                  <a:lnSpc>
                    <a:spcPct val="100000"/>
                  </a:lnSpc>
                  <a:spcAft>
                    <a:spcPts val="600"/>
                  </a:spcAft>
                  <a:buNone/>
                </a:pPr>
                <a:endParaRPr lang="fr-CH" sz="1200" kern="1400" dirty="0">
                  <a:latin typeface="Calibri Light" panose="020F0302020204030204" pitchFamily="34" charset="0"/>
                  <a:cs typeface="Calibri Light" panose="020F0302020204030204" pitchFamily="34" charset="0"/>
                </a:endParaRPr>
              </a:p>
            </p:txBody>
          </p:sp>
        </p:grpSp>
        <p:pic>
          <p:nvPicPr>
            <p:cNvPr id="83" name="Graphic 82" descr="Cycling outline">
              <a:extLst>
                <a:ext uri="{FF2B5EF4-FFF2-40B4-BE49-F238E27FC236}">
                  <a16:creationId xmlns:a16="http://schemas.microsoft.com/office/drawing/2014/main" id="{500B6EF6-22FF-EF62-032C-07D6EA549FD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73881" y="1458559"/>
              <a:ext cx="500474" cy="500474"/>
            </a:xfrm>
            <a:prstGeom prst="rect">
              <a:avLst/>
            </a:prstGeom>
          </p:spPr>
        </p:pic>
        <p:pic>
          <p:nvPicPr>
            <p:cNvPr id="85" name="Graphic 84" descr="Work from home desk outline">
              <a:extLst>
                <a:ext uri="{FF2B5EF4-FFF2-40B4-BE49-F238E27FC236}">
                  <a16:creationId xmlns:a16="http://schemas.microsoft.com/office/drawing/2014/main" id="{DA154E5C-9198-B6F4-72E0-D5AA8E7313E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499428" y="897083"/>
              <a:ext cx="537098" cy="537098"/>
            </a:xfrm>
            <a:prstGeom prst="rect">
              <a:avLst/>
            </a:prstGeom>
          </p:spPr>
        </p:pic>
        <p:pic>
          <p:nvPicPr>
            <p:cNvPr id="87" name="Graphic 86" descr="Soccer outline">
              <a:extLst>
                <a:ext uri="{FF2B5EF4-FFF2-40B4-BE49-F238E27FC236}">
                  <a16:creationId xmlns:a16="http://schemas.microsoft.com/office/drawing/2014/main" id="{9FFBBD5E-9B12-08AC-026D-6D46FF7F860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585909" y="2278162"/>
              <a:ext cx="500474" cy="500474"/>
            </a:xfrm>
            <a:prstGeom prst="rect">
              <a:avLst/>
            </a:prstGeom>
          </p:spPr>
        </p:pic>
        <p:pic>
          <p:nvPicPr>
            <p:cNvPr id="88" name="Graphic 87" descr="Work from home desk outline">
              <a:extLst>
                <a:ext uri="{FF2B5EF4-FFF2-40B4-BE49-F238E27FC236}">
                  <a16:creationId xmlns:a16="http://schemas.microsoft.com/office/drawing/2014/main" id="{36C8E55C-F7C7-CEBB-2966-4D466431E7E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bwMode="auto">
            <a:xfrm>
              <a:off x="6127666" y="5661743"/>
              <a:ext cx="537098" cy="537098"/>
            </a:xfrm>
            <a:prstGeom prst="rect">
              <a:avLst/>
            </a:prstGeom>
          </p:spPr>
        </p:pic>
        <p:pic>
          <p:nvPicPr>
            <p:cNvPr id="90" name="Graphic 89" descr="Table setting outline">
              <a:extLst>
                <a:ext uri="{FF2B5EF4-FFF2-40B4-BE49-F238E27FC236}">
                  <a16:creationId xmlns:a16="http://schemas.microsoft.com/office/drawing/2014/main" id="{C3941EC3-F5D4-48F7-29A1-8B013C92B77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103370" y="3931423"/>
              <a:ext cx="537098" cy="537098"/>
            </a:xfrm>
            <a:prstGeom prst="rect">
              <a:avLst/>
            </a:prstGeom>
          </p:spPr>
        </p:pic>
        <p:pic>
          <p:nvPicPr>
            <p:cNvPr id="92" name="Graphic 91" descr="Champagne glasses outline">
              <a:extLst>
                <a:ext uri="{FF2B5EF4-FFF2-40B4-BE49-F238E27FC236}">
                  <a16:creationId xmlns:a16="http://schemas.microsoft.com/office/drawing/2014/main" id="{09589C43-5DD0-4396-DFEF-DBE3B4C71F9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60020" y="4355529"/>
              <a:ext cx="584264" cy="584264"/>
            </a:xfrm>
            <a:prstGeom prst="rect">
              <a:avLst/>
            </a:prstGeom>
          </p:spPr>
        </p:pic>
        <p:pic>
          <p:nvPicPr>
            <p:cNvPr id="93" name="Graphic 92" descr="Cycling outline">
              <a:extLst>
                <a:ext uri="{FF2B5EF4-FFF2-40B4-BE49-F238E27FC236}">
                  <a16:creationId xmlns:a16="http://schemas.microsoft.com/office/drawing/2014/main" id="{FB056BE4-B9C5-19A0-2A8F-5F279708C95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auto">
            <a:xfrm>
              <a:off x="3497952" y="6161786"/>
              <a:ext cx="500474" cy="500474"/>
            </a:xfrm>
            <a:prstGeom prst="rect">
              <a:avLst/>
            </a:prstGeom>
          </p:spPr>
        </p:pic>
        <p:pic>
          <p:nvPicPr>
            <p:cNvPr id="95" name="Graphic 94" descr="Snooze outline">
              <a:extLst>
                <a:ext uri="{FF2B5EF4-FFF2-40B4-BE49-F238E27FC236}">
                  <a16:creationId xmlns:a16="http://schemas.microsoft.com/office/drawing/2014/main" id="{CE26C476-7D56-0900-3609-00BCCEA97D4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96328" y="1942173"/>
              <a:ext cx="574490" cy="574490"/>
            </a:xfrm>
            <a:prstGeom prst="rect">
              <a:avLst/>
            </a:prstGeom>
          </p:spPr>
        </p:pic>
        <p:pic>
          <p:nvPicPr>
            <p:cNvPr id="96" name="Graphic 95" descr="Table setting outline">
              <a:extLst>
                <a:ext uri="{FF2B5EF4-FFF2-40B4-BE49-F238E27FC236}">
                  <a16:creationId xmlns:a16="http://schemas.microsoft.com/office/drawing/2014/main" id="{FD0C78E3-367C-29E5-DFE3-B7C743F7136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bwMode="auto">
            <a:xfrm>
              <a:off x="2255799" y="6003013"/>
              <a:ext cx="537098" cy="537098"/>
            </a:xfrm>
            <a:prstGeom prst="rect">
              <a:avLst/>
            </a:prstGeom>
          </p:spPr>
        </p:pic>
      </p:grpSp>
      <p:sp>
        <p:nvSpPr>
          <p:cNvPr id="98" name="Content Placeholder 2">
            <a:extLst>
              <a:ext uri="{FF2B5EF4-FFF2-40B4-BE49-F238E27FC236}">
                <a16:creationId xmlns:a16="http://schemas.microsoft.com/office/drawing/2014/main" id="{7EBF79F3-2551-AF9C-089E-A58D64429EF1}"/>
              </a:ext>
            </a:extLst>
          </p:cNvPr>
          <p:cNvSpPr/>
          <p:nvPr/>
        </p:nvSpPr>
        <p:spPr bwMode="auto">
          <a:xfrm>
            <a:off x="4031145" y="5743497"/>
            <a:ext cx="1025836" cy="434839"/>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spcAft>
                <a:spcPts val="600"/>
              </a:spcAft>
              <a:buNone/>
            </a:pPr>
            <a:r>
              <a:rPr lang="fr-CH" sz="1200" kern="1400" dirty="0" err="1">
                <a:latin typeface="Calibri Light" panose="020F0302020204030204" pitchFamily="34" charset="0"/>
                <a:cs typeface="Calibri Light" panose="020F0302020204030204" pitchFamily="34" charset="0"/>
              </a:rPr>
              <a:t>Shared</a:t>
            </a:r>
            <a:r>
              <a:rPr lang="fr-CH" sz="1200" kern="1400" dirty="0">
                <a:latin typeface="Calibri Light" panose="020F0302020204030204" pitchFamily="34" charset="0"/>
                <a:cs typeface="Calibri Light" panose="020F0302020204030204" pitchFamily="34" charset="0"/>
              </a:rPr>
              <a:t> bike/car, </a:t>
            </a:r>
            <a:r>
              <a:rPr lang="fr-CH" sz="1200" kern="1400" dirty="0" err="1">
                <a:latin typeface="Calibri Light" panose="020F0302020204030204" pitchFamily="34" charset="0"/>
                <a:cs typeface="Calibri Light" panose="020F0302020204030204" pitchFamily="34" charset="0"/>
              </a:rPr>
              <a:t>shuttle</a:t>
            </a:r>
            <a:r>
              <a:rPr lang="fr-CH" sz="1200" kern="1400" dirty="0">
                <a:latin typeface="Calibri Light" panose="020F0302020204030204" pitchFamily="34" charset="0"/>
                <a:cs typeface="Calibri Light" panose="020F0302020204030204" pitchFamily="34" charset="0"/>
              </a:rPr>
              <a:t>…</a:t>
            </a:r>
          </a:p>
        </p:txBody>
      </p:sp>
    </p:spTree>
    <p:extLst>
      <p:ext uri="{BB962C8B-B14F-4D97-AF65-F5344CB8AC3E}">
        <p14:creationId xmlns:p14="http://schemas.microsoft.com/office/powerpoint/2010/main" val="575671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4</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238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CURRENT REGULATIONS</a:t>
            </a:r>
            <a:endParaRPr lang="en-US" sz="3600" dirty="0"/>
          </a:p>
        </p:txBody>
      </p:sp>
      <p:sp>
        <p:nvSpPr>
          <p:cNvPr id="3" name="Content Placeholder 2">
            <a:extLst>
              <a:ext uri="{FF2B5EF4-FFF2-40B4-BE49-F238E27FC236}">
                <a16:creationId xmlns:a16="http://schemas.microsoft.com/office/drawing/2014/main" id="{4A2EF6B9-288D-80D2-E1D6-5E1EF5071469}"/>
              </a:ext>
            </a:extLst>
          </p:cNvPr>
          <p:cNvSpPr/>
          <p:nvPr/>
        </p:nvSpPr>
        <p:spPr bwMode="auto">
          <a:xfrm>
            <a:off x="3297484" y="5376738"/>
            <a:ext cx="2704460" cy="953162"/>
          </a:xfrm>
          <a:prstGeom prst="rect">
            <a:avLst/>
          </a:prstGeom>
          <a:noFill/>
          <a:ln w="9525">
            <a:solidFill>
              <a:schemeClr val="bg1"/>
            </a:solid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en-US" sz="1200" b="1" dirty="0">
                <a:effectLst/>
                <a:latin typeface="+mj-lt"/>
                <a:ea typeface="Calibri" panose="020F0502020204030204" pitchFamily="34" charset="0"/>
              </a:rPr>
              <a:t>NF X 35-102 (since 02/2023): </a:t>
            </a:r>
            <a:r>
              <a:rPr lang="fr-FR" sz="1200" dirty="0">
                <a:effectLst/>
                <a:latin typeface="+mj-lt"/>
                <a:ea typeface="Calibri" panose="020F0502020204030204" pitchFamily="34" charset="0"/>
              </a:rPr>
              <a:t>Ergonomie — Conception ergonomique des espaces de travail en bureaux</a:t>
            </a:r>
            <a:endParaRPr lang="en-US" sz="1200" dirty="0">
              <a:effectLst/>
              <a:latin typeface="+mj-lt"/>
              <a:ea typeface="Calibri" panose="020F0502020204030204" pitchFamily="34" charset="0"/>
            </a:endParaRPr>
          </a:p>
        </p:txBody>
      </p:sp>
      <p:pic>
        <p:nvPicPr>
          <p:cNvPr id="29" name="Picture 28">
            <a:extLst>
              <a:ext uri="{FF2B5EF4-FFF2-40B4-BE49-F238E27FC236}">
                <a16:creationId xmlns:a16="http://schemas.microsoft.com/office/drawing/2014/main" id="{7D638F42-79A0-D048-0926-634B3312D6B0}"/>
              </a:ext>
            </a:extLst>
          </p:cNvPr>
          <p:cNvPicPr>
            <a:picLocks noChangeAspect="1"/>
          </p:cNvPicPr>
          <p:nvPr/>
        </p:nvPicPr>
        <p:blipFill>
          <a:blip r:embed="rId2"/>
          <a:stretch>
            <a:fillRect/>
          </a:stretch>
        </p:blipFill>
        <p:spPr>
          <a:xfrm>
            <a:off x="621891" y="1422399"/>
            <a:ext cx="2514023" cy="3845887"/>
          </a:xfrm>
          <a:prstGeom prst="rect">
            <a:avLst/>
          </a:prstGeom>
          <a:ln>
            <a:solidFill>
              <a:schemeClr val="tx1"/>
            </a:solidFill>
          </a:ln>
        </p:spPr>
      </p:pic>
      <p:sp>
        <p:nvSpPr>
          <p:cNvPr id="30" name="Content Placeholder 2">
            <a:extLst>
              <a:ext uri="{FF2B5EF4-FFF2-40B4-BE49-F238E27FC236}">
                <a16:creationId xmlns:a16="http://schemas.microsoft.com/office/drawing/2014/main" id="{C9E816EB-5674-E1B8-6830-8B81D4BECCF9}"/>
              </a:ext>
            </a:extLst>
          </p:cNvPr>
          <p:cNvSpPr/>
          <p:nvPr/>
        </p:nvSpPr>
        <p:spPr bwMode="auto">
          <a:xfrm>
            <a:off x="621891" y="5381574"/>
            <a:ext cx="2514023" cy="953162"/>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en-US" sz="1200" b="1" kern="1400" dirty="0">
                <a:latin typeface="+mj-lt"/>
                <a:cs typeface="Times New Roman" panose="02020603050405020304" pitchFamily="18" charset="0"/>
              </a:rPr>
              <a:t>Swiss code (since 12/2022): </a:t>
            </a:r>
            <a:r>
              <a:rPr lang="fr-FR" sz="1200" kern="1400" dirty="0">
                <a:latin typeface="+mj-lt"/>
                <a:cs typeface="Times New Roman" panose="02020603050405020304" pitchFamily="18" charset="0"/>
              </a:rPr>
              <a:t>Commentaire de l’ordonnance 3 relative à la loi sur le travail</a:t>
            </a:r>
            <a:endParaRPr lang="fr-CH" sz="1200" kern="1400" dirty="0">
              <a:latin typeface="+mj-lt"/>
              <a:cs typeface="Times New Roman" panose="02020603050405020304" pitchFamily="18" charset="0"/>
            </a:endParaRPr>
          </a:p>
        </p:txBody>
      </p:sp>
      <p:pic>
        <p:nvPicPr>
          <p:cNvPr id="13" name="Picture 12">
            <a:extLst>
              <a:ext uri="{FF2B5EF4-FFF2-40B4-BE49-F238E27FC236}">
                <a16:creationId xmlns:a16="http://schemas.microsoft.com/office/drawing/2014/main" id="{FB4E3AFB-B6DF-12F6-8D11-44BEF4FCAE40}"/>
              </a:ext>
            </a:extLst>
          </p:cNvPr>
          <p:cNvPicPr>
            <a:picLocks noChangeAspect="1"/>
          </p:cNvPicPr>
          <p:nvPr/>
        </p:nvPicPr>
        <p:blipFill>
          <a:blip r:embed="rId3"/>
          <a:stretch>
            <a:fillRect/>
          </a:stretch>
        </p:blipFill>
        <p:spPr>
          <a:xfrm>
            <a:off x="3297483" y="1422399"/>
            <a:ext cx="2704460" cy="3845887"/>
          </a:xfrm>
          <a:prstGeom prst="rect">
            <a:avLst/>
          </a:prstGeom>
          <a:ln>
            <a:solidFill>
              <a:schemeClr val="tx1"/>
            </a:solidFill>
          </a:ln>
        </p:spPr>
      </p:pic>
      <p:sp>
        <p:nvSpPr>
          <p:cNvPr id="4" name="Content Placeholder 2">
            <a:extLst>
              <a:ext uri="{FF2B5EF4-FFF2-40B4-BE49-F238E27FC236}">
                <a16:creationId xmlns:a16="http://schemas.microsoft.com/office/drawing/2014/main" id="{CACD78E6-A297-B158-6E1A-F661FDC15B12}"/>
              </a:ext>
            </a:extLst>
          </p:cNvPr>
          <p:cNvSpPr/>
          <p:nvPr/>
        </p:nvSpPr>
        <p:spPr bwMode="auto">
          <a:xfrm>
            <a:off x="6185166" y="1422399"/>
            <a:ext cx="2714870" cy="3845887"/>
          </a:xfrm>
          <a:prstGeom prst="rect">
            <a:avLst/>
          </a:prstGeom>
          <a:noFill/>
          <a:ln w="9525">
            <a:solidFill>
              <a:srgbClr val="000000"/>
            </a:solidFill>
            <a:prstDash val="dash"/>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en-GB" sz="1000" b="1" kern="1400" dirty="0">
                <a:latin typeface="+mj-lt"/>
                <a:cs typeface="Times New Roman" panose="02020603050405020304" pitchFamily="18" charset="0"/>
              </a:rPr>
              <a:t>___________________________________</a:t>
            </a:r>
          </a:p>
          <a:p>
            <a:pPr marL="0" lvl="0" indent="0">
              <a:spcAft>
                <a:spcPts val="600"/>
              </a:spcAft>
              <a:buNone/>
            </a:pPr>
            <a:r>
              <a:rPr lang="en-GB" sz="1000" b="1" kern="1400" dirty="0">
                <a:latin typeface="+mj-lt"/>
                <a:cs typeface="Times New Roman" panose="02020603050405020304" pitchFamily="18" charset="0"/>
              </a:rPr>
              <a:t>CERN Space Management Policy</a:t>
            </a:r>
          </a:p>
          <a:p>
            <a:pPr marL="0" lvl="0" indent="0">
              <a:spcAft>
                <a:spcPts val="600"/>
              </a:spcAft>
              <a:buNone/>
            </a:pPr>
            <a:r>
              <a:rPr lang="en-GB" sz="1000" kern="1400" dirty="0">
                <a:latin typeface="+mj-lt"/>
                <a:cs typeface="Times New Roman" panose="02020603050405020304" pitchFamily="18" charset="0"/>
              </a:rPr>
              <a:t>The process to produce a Space Strategy will engage with all Departments and Units at CERN. Profiting of the existing Space Management Forum (SMF), SCE proposed a work plan that:</a:t>
            </a:r>
          </a:p>
          <a:p>
            <a:pPr lvl="0">
              <a:spcAft>
                <a:spcPts val="600"/>
              </a:spcAft>
              <a:buFont typeface="Calibri Light" panose="020F0302020204030204" pitchFamily="34" charset="0"/>
              <a:buChar char="₋"/>
            </a:pPr>
            <a:r>
              <a:rPr lang="en-GB" sz="1000" kern="1400" dirty="0">
                <a:latin typeface="+mj-lt"/>
                <a:cs typeface="Times New Roman" panose="02020603050405020304" pitchFamily="18" charset="0"/>
              </a:rPr>
              <a:t>Defines space regulatory framework for offices and common space management (HSE)</a:t>
            </a:r>
          </a:p>
          <a:p>
            <a:pPr lvl="0">
              <a:spcAft>
                <a:spcPts val="600"/>
              </a:spcAft>
              <a:buFont typeface="Calibri Light" panose="020F0302020204030204" pitchFamily="34" charset="0"/>
              <a:buChar char="₋"/>
            </a:pPr>
            <a:r>
              <a:rPr lang="en-GB" sz="1000" kern="1400" dirty="0">
                <a:latin typeface="+mj-lt"/>
                <a:cs typeface="Times New Roman" panose="02020603050405020304" pitchFamily="18" charset="0"/>
              </a:rPr>
              <a:t>Working group “Official guidelines for offices and common space allocation”</a:t>
            </a:r>
          </a:p>
          <a:p>
            <a:pPr lvl="0">
              <a:spcAft>
                <a:spcPts val="600"/>
              </a:spcAft>
              <a:buFont typeface="Calibri Light" panose="020F0302020204030204" pitchFamily="34" charset="0"/>
              <a:buChar char="₋"/>
            </a:pPr>
            <a:r>
              <a:rPr lang="en-GB" sz="1000" kern="1400" dirty="0">
                <a:latin typeface="+mj-lt"/>
                <a:cs typeface="Times New Roman" panose="02020603050405020304" pitchFamily="18" charset="0"/>
              </a:rPr>
              <a:t>Working group ”Space processes, tools and operational procedures”</a:t>
            </a:r>
          </a:p>
          <a:p>
            <a:pPr lvl="0">
              <a:spcAft>
                <a:spcPts val="600"/>
              </a:spcAft>
              <a:buFont typeface="Calibri Light" panose="020F0302020204030204" pitchFamily="34" charset="0"/>
              <a:buChar char="₋"/>
            </a:pPr>
            <a:r>
              <a:rPr lang="en-GB" sz="1000" kern="1400" dirty="0">
                <a:latin typeface="+mj-lt"/>
                <a:cs typeface="Times New Roman" panose="02020603050405020304" pitchFamily="18" charset="0"/>
              </a:rPr>
              <a:t>Working group ”Space management data and KPIs”</a:t>
            </a:r>
          </a:p>
          <a:p>
            <a:pPr marL="0" lvl="0" indent="0">
              <a:spcAft>
                <a:spcPts val="600"/>
              </a:spcAft>
              <a:buNone/>
            </a:pPr>
            <a:endParaRPr lang="en-GB" sz="1000" kern="1400" dirty="0">
              <a:latin typeface="+mj-lt"/>
              <a:cs typeface="Times New Roman" panose="02020603050405020304" pitchFamily="18" charset="0"/>
            </a:endParaRPr>
          </a:p>
          <a:p>
            <a:pPr marL="0" lvl="0" indent="0" algn="just">
              <a:spcAft>
                <a:spcPts val="600"/>
              </a:spcAft>
              <a:buNone/>
            </a:pPr>
            <a:r>
              <a:rPr lang="fr-CH" sz="1000" kern="1400" dirty="0">
                <a:latin typeface="+mj-lt"/>
                <a:cs typeface="Times New Roman" panose="02020603050405020304" pitchFamily="18" charset="0"/>
              </a:rPr>
              <a:t> </a:t>
            </a:r>
          </a:p>
        </p:txBody>
      </p:sp>
      <p:sp>
        <p:nvSpPr>
          <p:cNvPr id="6" name="Content Placeholder 2">
            <a:extLst>
              <a:ext uri="{FF2B5EF4-FFF2-40B4-BE49-F238E27FC236}">
                <a16:creationId xmlns:a16="http://schemas.microsoft.com/office/drawing/2014/main" id="{320CC3C1-1A86-2A38-6A9B-DC6E2EE221CD}"/>
              </a:ext>
            </a:extLst>
          </p:cNvPr>
          <p:cNvSpPr/>
          <p:nvPr/>
        </p:nvSpPr>
        <p:spPr bwMode="auto">
          <a:xfrm>
            <a:off x="6163515" y="5387608"/>
            <a:ext cx="2514023" cy="953162"/>
          </a:xfrm>
          <a:prstGeom prst="rect">
            <a:avLst/>
          </a:prstGeom>
          <a:noFill/>
          <a:ln w="9525">
            <a:solidFill>
              <a:schemeClr val="bg1"/>
            </a:solid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spcAft>
                <a:spcPts val="600"/>
              </a:spcAft>
              <a:buNone/>
            </a:pPr>
            <a:r>
              <a:rPr lang="fr-CH" sz="1200" b="1" kern="1400" dirty="0">
                <a:latin typeface="+mj-lt"/>
                <a:cs typeface="Times New Roman" panose="02020603050405020304" pitchFamily="18" charset="0"/>
              </a:rPr>
              <a:t>CERN SPACE MANAGEMENT POLICY </a:t>
            </a:r>
            <a:r>
              <a:rPr lang="fr-CH" sz="1200" kern="1400" dirty="0">
                <a:latin typeface="+mj-lt"/>
                <a:cs typeface="Times New Roman" panose="02020603050405020304" pitchFamily="18" charset="0"/>
              </a:rPr>
              <a:t>(on </a:t>
            </a:r>
            <a:r>
              <a:rPr lang="fr-CH" sz="1200" kern="1400" dirty="0" err="1">
                <a:latin typeface="+mj-lt"/>
                <a:cs typeface="Times New Roman" panose="02020603050405020304" pitchFamily="18" charset="0"/>
              </a:rPr>
              <a:t>going</a:t>
            </a:r>
            <a:r>
              <a:rPr lang="fr-CH" sz="1200" kern="1400" dirty="0">
                <a:latin typeface="+mj-lt"/>
                <a:cs typeface="Times New Roman" panose="02020603050405020304" pitchFamily="18" charset="0"/>
              </a:rPr>
              <a:t>)</a:t>
            </a:r>
            <a:endParaRPr lang="en-US" sz="1200" dirty="0">
              <a:effectLst/>
              <a:latin typeface="+mj-lt"/>
              <a:ea typeface="Calibri" panose="020F0502020204030204" pitchFamily="34" charset="0"/>
            </a:endParaRPr>
          </a:p>
        </p:txBody>
      </p:sp>
      <p:sp>
        <p:nvSpPr>
          <p:cNvPr id="2" name="Content Placeholder 2">
            <a:extLst>
              <a:ext uri="{FF2B5EF4-FFF2-40B4-BE49-F238E27FC236}">
                <a16:creationId xmlns:a16="http://schemas.microsoft.com/office/drawing/2014/main" id="{755679AF-1359-D6BF-9109-5B57D8A20544}"/>
              </a:ext>
            </a:extLst>
          </p:cNvPr>
          <p:cNvSpPr/>
          <p:nvPr/>
        </p:nvSpPr>
        <p:spPr bwMode="auto">
          <a:xfrm>
            <a:off x="9083259" y="1422399"/>
            <a:ext cx="2714870" cy="3845887"/>
          </a:xfrm>
          <a:prstGeom prst="rect">
            <a:avLst/>
          </a:prstGeom>
          <a:noFill/>
          <a:ln w="9525">
            <a:solidFill>
              <a:srgbClr val="000000"/>
            </a:solidFill>
            <a:prstDash val="dash"/>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en-GB" sz="1000" b="1" kern="1400" dirty="0">
                <a:latin typeface="+mj-lt"/>
                <a:cs typeface="Times New Roman" panose="02020603050405020304" pitchFamily="18" charset="0"/>
              </a:rPr>
              <a:t>___________________________________</a:t>
            </a:r>
          </a:p>
        </p:txBody>
      </p:sp>
      <p:pic>
        <p:nvPicPr>
          <p:cNvPr id="5" name="Picture 2" descr="WELL Building Standard | 5-minute guide - Ongreening">
            <a:extLst>
              <a:ext uri="{FF2B5EF4-FFF2-40B4-BE49-F238E27FC236}">
                <a16:creationId xmlns:a16="http://schemas.microsoft.com/office/drawing/2014/main" id="{DD172DB1-1784-1C3B-FE0C-DC1A62C5AA5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447" r="9389"/>
          <a:stretch/>
        </p:blipFill>
        <p:spPr bwMode="auto">
          <a:xfrm>
            <a:off x="9261220" y="3370680"/>
            <a:ext cx="2358947" cy="1715082"/>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id="{7EF6B1CA-F314-6C7F-ED56-8B8FBB5F0D7D}"/>
              </a:ext>
            </a:extLst>
          </p:cNvPr>
          <p:cNvSpPr/>
          <p:nvPr/>
        </p:nvSpPr>
        <p:spPr bwMode="auto">
          <a:xfrm>
            <a:off x="9077997" y="1760510"/>
            <a:ext cx="2714870" cy="3015615"/>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en-GB" sz="1000" b="1" kern="1400" dirty="0">
                <a:latin typeface="+mj-lt"/>
                <a:cs typeface="Times New Roman" panose="02020603050405020304" pitchFamily="18" charset="0"/>
              </a:rPr>
              <a:t>The WELL Building Standard (V2)</a:t>
            </a:r>
          </a:p>
          <a:p>
            <a:pPr marL="0" lvl="0" indent="0">
              <a:spcAft>
                <a:spcPts val="600"/>
              </a:spcAft>
              <a:buNone/>
            </a:pPr>
            <a:r>
              <a:rPr lang="en-GB" sz="1000" kern="1400" dirty="0">
                <a:latin typeface="+mj-lt"/>
                <a:cs typeface="Times New Roman" panose="02020603050405020304" pitchFamily="18" charset="0"/>
              </a:rPr>
              <a:t>Vehicle for buildings and organizations to deliver more thoughtful and intentional spaces that enhance human health and well-being. </a:t>
            </a:r>
          </a:p>
          <a:p>
            <a:pPr marL="0" lvl="0" indent="0">
              <a:spcAft>
                <a:spcPts val="600"/>
              </a:spcAft>
              <a:buNone/>
            </a:pPr>
            <a:r>
              <a:rPr lang="en-GB" sz="1000" kern="1400" dirty="0">
                <a:latin typeface="+mj-lt"/>
                <a:cs typeface="Times New Roman" panose="02020603050405020304" pitchFamily="18" charset="0"/>
              </a:rPr>
              <a:t>Set of strategies that aim to advance human health through design interventions and operational protocols and policies and foster a culture of health and well-being. </a:t>
            </a:r>
          </a:p>
        </p:txBody>
      </p:sp>
      <p:sp>
        <p:nvSpPr>
          <p:cNvPr id="8" name="Content Placeholder 2">
            <a:extLst>
              <a:ext uri="{FF2B5EF4-FFF2-40B4-BE49-F238E27FC236}">
                <a16:creationId xmlns:a16="http://schemas.microsoft.com/office/drawing/2014/main" id="{E2E5A33B-CC62-1679-8E59-E797A23B6221}"/>
              </a:ext>
            </a:extLst>
          </p:cNvPr>
          <p:cNvSpPr/>
          <p:nvPr/>
        </p:nvSpPr>
        <p:spPr bwMode="auto">
          <a:xfrm>
            <a:off x="9077997" y="5395398"/>
            <a:ext cx="2627142" cy="953162"/>
          </a:xfrm>
          <a:prstGeom prst="rect">
            <a:avLst/>
          </a:prstGeom>
          <a:noFill/>
          <a:ln w="9525">
            <a:solidFill>
              <a:schemeClr val="bg1"/>
            </a:solid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spcAft>
                <a:spcPts val="600"/>
              </a:spcAft>
              <a:buNone/>
            </a:pPr>
            <a:r>
              <a:rPr lang="fr-CH" sz="1200" b="1" kern="1400" dirty="0">
                <a:latin typeface="+mj-lt"/>
                <a:cs typeface="Times New Roman" panose="02020603050405020304" pitchFamily="18" charset="0"/>
              </a:rPr>
              <a:t>WELL Building Standard            </a:t>
            </a:r>
            <a:r>
              <a:rPr lang="fr-CH" sz="1200" kern="1400" dirty="0">
                <a:latin typeface="+mj-lt"/>
                <a:cs typeface="Times New Roman" panose="02020603050405020304" pitchFamily="18" charset="0"/>
              </a:rPr>
              <a:t>(international </a:t>
            </a:r>
            <a:r>
              <a:rPr lang="fr-CH" sz="1200" kern="1400" dirty="0" err="1">
                <a:latin typeface="+mj-lt"/>
                <a:cs typeface="Times New Roman" panose="02020603050405020304" pitchFamily="18" charset="0"/>
              </a:rPr>
              <a:t>certificates</a:t>
            </a:r>
            <a:r>
              <a:rPr lang="fr-CH" sz="1200" kern="1400" dirty="0">
                <a:latin typeface="+mj-lt"/>
                <a:cs typeface="Times New Roman" panose="02020603050405020304" pitchFamily="18" charset="0"/>
              </a:rPr>
              <a:t> </a:t>
            </a:r>
            <a:r>
              <a:rPr lang="fr-CH" sz="1200" kern="1400" dirty="0" err="1">
                <a:latin typeface="+mj-lt"/>
                <a:cs typeface="Times New Roman" panose="02020603050405020304" pitchFamily="18" charset="0"/>
              </a:rPr>
              <a:t>being</a:t>
            </a:r>
            <a:r>
              <a:rPr lang="fr-CH" sz="1200" kern="1400" dirty="0">
                <a:latin typeface="+mj-lt"/>
                <a:cs typeface="Times New Roman" panose="02020603050405020304" pitchFamily="18" charset="0"/>
              </a:rPr>
              <a:t> </a:t>
            </a:r>
            <a:r>
              <a:rPr lang="fr-CH" sz="1200" kern="1400" dirty="0" err="1">
                <a:latin typeface="+mj-lt"/>
                <a:cs typeface="Times New Roman" panose="02020603050405020304" pitchFamily="18" charset="0"/>
              </a:rPr>
              <a:t>used</a:t>
            </a:r>
            <a:r>
              <a:rPr lang="fr-CH" sz="1200" kern="1400" dirty="0">
                <a:latin typeface="+mj-lt"/>
                <a:cs typeface="Times New Roman" panose="02020603050405020304" pitchFamily="18" charset="0"/>
              </a:rPr>
              <a:t> as an inspiration for CERN)</a:t>
            </a:r>
            <a:endParaRPr lang="en-US" sz="1200" dirty="0">
              <a:effectLst/>
              <a:latin typeface="+mj-lt"/>
              <a:ea typeface="Calibri" panose="020F0502020204030204" pitchFamily="34" charset="0"/>
            </a:endParaRPr>
          </a:p>
        </p:txBody>
      </p:sp>
    </p:spTree>
    <p:extLst>
      <p:ext uri="{BB962C8B-B14F-4D97-AF65-F5344CB8AC3E}">
        <p14:creationId xmlns:p14="http://schemas.microsoft.com/office/powerpoint/2010/main" val="1863745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a:xfrm>
            <a:off x="9325681" y="6045243"/>
            <a:ext cx="2028118" cy="269946"/>
          </a:xfrm>
        </p:spPr>
        <p:txBody>
          <a:bodyPr/>
          <a:lstStyle/>
          <a:p>
            <a:pPr>
              <a:defRPr/>
            </a:pPr>
            <a:fld id="{36B5EA5A-BC32-A742-B11B-8E7414D5B535}" type="slidenum">
              <a:rPr lang="en-US" smtClean="0"/>
              <a:t>5</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23838"/>
            <a:ext cx="10747376"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CERN POPULATION</a:t>
            </a:r>
            <a:endParaRPr lang="en-US" sz="3600" dirty="0"/>
          </a:p>
        </p:txBody>
      </p:sp>
      <p:sp>
        <p:nvSpPr>
          <p:cNvPr id="2" name="Content Placeholder 2">
            <a:extLst>
              <a:ext uri="{FF2B5EF4-FFF2-40B4-BE49-F238E27FC236}">
                <a16:creationId xmlns:a16="http://schemas.microsoft.com/office/drawing/2014/main" id="{31C57026-F788-8B1C-090C-67859978122B}"/>
              </a:ext>
            </a:extLst>
          </p:cNvPr>
          <p:cNvSpPr/>
          <p:nvPr/>
        </p:nvSpPr>
        <p:spPr bwMode="auto">
          <a:xfrm>
            <a:off x="255582" y="981074"/>
            <a:ext cx="6294106" cy="5505451"/>
          </a:xfrm>
          <a:prstGeom prst="rect">
            <a:avLst/>
          </a:prstGeom>
          <a:noFill/>
          <a:ln>
            <a:noFill/>
          </a:ln>
        </p:spPr>
        <p:txBody>
          <a:bodyPr rtlCol="0" anchor="t" anchorCtr="0">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buNone/>
            </a:pPr>
            <a:r>
              <a:rPr lang="fr-CH" sz="1600" b="1" dirty="0">
                <a:latin typeface="Calibri Light "/>
              </a:rPr>
              <a:t>POPULATION</a:t>
            </a:r>
          </a:p>
          <a:p>
            <a:pPr marL="514350" indent="-285750">
              <a:buFontTx/>
              <a:buChar char="‒"/>
            </a:pPr>
            <a:r>
              <a:rPr lang="fr-CH" sz="1600" dirty="0">
                <a:latin typeface="Calibri Light "/>
              </a:rPr>
              <a:t>Diversity of </a:t>
            </a:r>
            <a:r>
              <a:rPr lang="fr-CH" sz="1600" dirty="0" err="1">
                <a:latin typeface="Calibri Light "/>
              </a:rPr>
              <a:t>contract</a:t>
            </a:r>
            <a:r>
              <a:rPr lang="fr-CH" sz="1600" dirty="0">
                <a:latin typeface="Calibri Light "/>
              </a:rPr>
              <a:t> durations and </a:t>
            </a:r>
            <a:r>
              <a:rPr lang="fr-CH" sz="1600" dirty="0" err="1">
                <a:latin typeface="Calibri Light "/>
              </a:rPr>
              <a:t>ages</a:t>
            </a:r>
            <a:endParaRPr lang="fr-CH" sz="1600" dirty="0">
              <a:latin typeface="Calibri Light "/>
            </a:endParaRPr>
          </a:p>
          <a:p>
            <a:pPr marL="514350" indent="-285750">
              <a:buFontTx/>
              <a:buChar char="‒"/>
            </a:pPr>
            <a:r>
              <a:rPr lang="fr-CH" sz="1600" dirty="0" err="1">
                <a:latin typeface="Calibri Light "/>
              </a:rPr>
              <a:t>Potential</a:t>
            </a:r>
            <a:r>
              <a:rPr lang="fr-CH" sz="1600" dirty="0">
                <a:latin typeface="Calibri Light "/>
              </a:rPr>
              <a:t> change in the </a:t>
            </a:r>
            <a:r>
              <a:rPr lang="fr-CH" sz="1600" dirty="0" err="1">
                <a:latin typeface="Calibri Light "/>
              </a:rPr>
              <a:t>Organization’s</a:t>
            </a:r>
            <a:r>
              <a:rPr lang="fr-CH" sz="1600" dirty="0">
                <a:latin typeface="Calibri Light "/>
              </a:rPr>
              <a:t> structure </a:t>
            </a:r>
            <a:r>
              <a:rPr lang="fr-CH" sz="1600" dirty="0" err="1">
                <a:latin typeface="Calibri Light "/>
              </a:rPr>
              <a:t>every</a:t>
            </a:r>
            <a:r>
              <a:rPr lang="fr-CH" sz="1600" dirty="0">
                <a:latin typeface="Calibri Light "/>
              </a:rPr>
              <a:t> 5 </a:t>
            </a:r>
            <a:r>
              <a:rPr lang="fr-CH" sz="1600" dirty="0" err="1">
                <a:latin typeface="Calibri Light "/>
              </a:rPr>
              <a:t>years</a:t>
            </a:r>
            <a:endParaRPr lang="fr-CH" sz="1600" dirty="0">
              <a:latin typeface="Calibri Light "/>
            </a:endParaRPr>
          </a:p>
          <a:p>
            <a:pPr marL="514350" indent="-285750">
              <a:buFontTx/>
              <a:buChar char="‒"/>
            </a:pPr>
            <a:r>
              <a:rPr lang="fr-CH" sz="1600" dirty="0">
                <a:latin typeface="Calibri Light "/>
              </a:rPr>
              <a:t>Diversity of </a:t>
            </a:r>
            <a:r>
              <a:rPr lang="fr-CH" sz="1600" dirty="0" err="1">
                <a:latin typeface="Calibri Light "/>
              </a:rPr>
              <a:t>activities</a:t>
            </a:r>
            <a:r>
              <a:rPr lang="fr-CH" sz="1600" dirty="0">
                <a:latin typeface="Calibri Light "/>
              </a:rPr>
              <a:t>, services and </a:t>
            </a:r>
            <a:r>
              <a:rPr lang="fr-CH" sz="1600" dirty="0" err="1">
                <a:latin typeface="Calibri Light "/>
              </a:rPr>
              <a:t>professional</a:t>
            </a:r>
            <a:r>
              <a:rPr lang="fr-CH" sz="1600" dirty="0">
                <a:latin typeface="Calibri Light "/>
              </a:rPr>
              <a:t> profiles</a:t>
            </a:r>
          </a:p>
          <a:p>
            <a:pPr marL="514350" indent="-285750">
              <a:buFontTx/>
              <a:buChar char="‒"/>
            </a:pPr>
            <a:r>
              <a:rPr lang="fr-CH" sz="1600" dirty="0">
                <a:latin typeface="Calibri Light "/>
              </a:rPr>
              <a:t>International environnement  </a:t>
            </a:r>
          </a:p>
          <a:p>
            <a:pPr marL="514350" indent="-285750">
              <a:buFontTx/>
              <a:buChar char="‒"/>
            </a:pPr>
            <a:r>
              <a:rPr lang="fr-CH" sz="1600" dirty="0">
                <a:latin typeface="Calibri Light "/>
              </a:rPr>
              <a:t>General </a:t>
            </a:r>
            <a:r>
              <a:rPr lang="fr-CH" sz="1600" dirty="0" err="1">
                <a:latin typeface="Calibri Light "/>
              </a:rPr>
              <a:t>interest</a:t>
            </a:r>
            <a:r>
              <a:rPr lang="fr-CH" sz="1600" dirty="0">
                <a:latin typeface="Calibri Light "/>
              </a:rPr>
              <a:t> in </a:t>
            </a:r>
            <a:r>
              <a:rPr lang="fr-CH" sz="1600" dirty="0" err="1">
                <a:latin typeface="Calibri Light "/>
              </a:rPr>
              <a:t>innovating</a:t>
            </a:r>
            <a:r>
              <a:rPr lang="fr-CH" sz="1600" dirty="0">
                <a:latin typeface="Calibri Light "/>
              </a:rPr>
              <a:t>, </a:t>
            </a:r>
            <a:r>
              <a:rPr lang="fr-CH" sz="1600" dirty="0" err="1">
                <a:latin typeface="Calibri Light "/>
              </a:rPr>
              <a:t>learning</a:t>
            </a:r>
            <a:r>
              <a:rPr lang="fr-CH" sz="1600" dirty="0">
                <a:latin typeface="Calibri Light "/>
              </a:rPr>
              <a:t> and </a:t>
            </a:r>
            <a:r>
              <a:rPr lang="fr-CH" sz="1600" dirty="0" err="1">
                <a:latin typeface="Calibri Light "/>
              </a:rPr>
              <a:t>collaborating</a:t>
            </a:r>
            <a:endParaRPr lang="fr-CH" sz="1600" dirty="0">
              <a:latin typeface="Calibri Light "/>
            </a:endParaRPr>
          </a:p>
          <a:p>
            <a:pPr marL="514350" indent="-285750">
              <a:buFontTx/>
              <a:buChar char="‒"/>
            </a:pPr>
            <a:r>
              <a:rPr lang="fr-CH" sz="1600" dirty="0" err="1">
                <a:latin typeface="Calibri Light "/>
              </a:rPr>
              <a:t>Knowledge</a:t>
            </a:r>
            <a:r>
              <a:rPr lang="fr-CH" sz="1600" dirty="0">
                <a:latin typeface="Calibri Light "/>
              </a:rPr>
              <a:t> </a:t>
            </a:r>
            <a:r>
              <a:rPr lang="fr-CH" sz="1600" dirty="0" err="1">
                <a:latin typeface="Calibri Light "/>
              </a:rPr>
              <a:t>based</a:t>
            </a:r>
            <a:r>
              <a:rPr lang="fr-CH" sz="1600" dirty="0">
                <a:latin typeface="Calibri Light "/>
              </a:rPr>
              <a:t> organisation</a:t>
            </a:r>
          </a:p>
          <a:p>
            <a:pPr marL="514350" indent="-285750">
              <a:buFontTx/>
              <a:buChar char="‒"/>
            </a:pPr>
            <a:r>
              <a:rPr lang="fr-CH" sz="1600" dirty="0">
                <a:latin typeface="Calibri Light "/>
              </a:rPr>
              <a:t>Human </a:t>
            </a:r>
            <a:r>
              <a:rPr lang="fr-CH" sz="1600" dirty="0" err="1">
                <a:latin typeface="Calibri Light "/>
              </a:rPr>
              <a:t>beings</a:t>
            </a:r>
            <a:r>
              <a:rPr lang="fr-CH" sz="1600" dirty="0">
                <a:latin typeface="Calibri Light "/>
              </a:rPr>
              <a:t> (perception of </a:t>
            </a:r>
            <a:r>
              <a:rPr lang="fr-CH" sz="1600" dirty="0" err="1">
                <a:latin typeface="Calibri Light "/>
              </a:rPr>
              <a:t>colours</a:t>
            </a:r>
            <a:r>
              <a:rPr lang="fr-CH" sz="1600" dirty="0">
                <a:latin typeface="Calibri Light "/>
              </a:rPr>
              <a:t>, proportions, </a:t>
            </a:r>
            <a:r>
              <a:rPr lang="fr-CH" sz="1600" dirty="0" err="1">
                <a:latin typeface="Calibri Light "/>
              </a:rPr>
              <a:t>forms</a:t>
            </a:r>
            <a:r>
              <a:rPr lang="fr-CH" sz="1600" dirty="0">
                <a:latin typeface="Calibri Light "/>
              </a:rPr>
              <a:t>…)</a:t>
            </a:r>
          </a:p>
          <a:p>
            <a:pPr indent="0">
              <a:buNone/>
            </a:pPr>
            <a:endParaRPr lang="fr-CH" sz="1600" b="1" dirty="0">
              <a:latin typeface="Calibri Light "/>
            </a:endParaRPr>
          </a:p>
          <a:p>
            <a:pPr indent="0">
              <a:buNone/>
            </a:pPr>
            <a:r>
              <a:rPr lang="fr-CH" sz="1600" b="1" dirty="0">
                <a:latin typeface="Calibri Light "/>
              </a:rPr>
              <a:t>ARCHITECTURE</a:t>
            </a:r>
          </a:p>
          <a:p>
            <a:pPr marL="514350" indent="-285750">
              <a:buFontTx/>
              <a:buChar char="‒"/>
            </a:pPr>
            <a:r>
              <a:rPr lang="fr-CH" sz="1600" dirty="0">
                <a:latin typeface="Calibri Light "/>
              </a:rPr>
              <a:t>Science-</a:t>
            </a:r>
            <a:r>
              <a:rPr lang="fr-CH" sz="1600" dirty="0" err="1">
                <a:latin typeface="Calibri Light "/>
              </a:rPr>
              <a:t>driven</a:t>
            </a:r>
            <a:r>
              <a:rPr lang="fr-CH" sz="1600" dirty="0">
                <a:latin typeface="Calibri Light "/>
              </a:rPr>
              <a:t> architecture (</a:t>
            </a:r>
            <a:r>
              <a:rPr lang="fr-CH" sz="1600" dirty="0" err="1">
                <a:latin typeface="Calibri Light "/>
              </a:rPr>
              <a:t>priorities</a:t>
            </a:r>
            <a:r>
              <a:rPr lang="fr-CH" sz="1600" dirty="0">
                <a:latin typeface="Calibri Light "/>
              </a:rPr>
              <a:t>, </a:t>
            </a:r>
            <a:r>
              <a:rPr lang="fr-CH" sz="1600" dirty="0" err="1">
                <a:latin typeface="Calibri Light "/>
              </a:rPr>
              <a:t>requirements</a:t>
            </a:r>
            <a:r>
              <a:rPr lang="fr-CH" sz="1600" dirty="0">
                <a:latin typeface="Calibri Light "/>
              </a:rPr>
              <a:t>, budget…)</a:t>
            </a:r>
          </a:p>
          <a:p>
            <a:pPr marL="514350" indent="-285750">
              <a:buFontTx/>
              <a:buChar char="‒"/>
            </a:pPr>
            <a:r>
              <a:rPr lang="fr-CH" sz="1600" dirty="0">
                <a:latin typeface="Calibri Light "/>
              </a:rPr>
              <a:t>Diversity of building typologies</a:t>
            </a:r>
          </a:p>
          <a:p>
            <a:pPr marL="514350" indent="-285750">
              <a:buFontTx/>
              <a:buChar char="‒"/>
            </a:pPr>
            <a:r>
              <a:rPr lang="fr-CH" sz="1600" dirty="0">
                <a:latin typeface="Calibri Light "/>
              </a:rPr>
              <a:t>High </a:t>
            </a:r>
            <a:r>
              <a:rPr lang="fr-CH" sz="1600" dirty="0" err="1">
                <a:latin typeface="Calibri Light "/>
              </a:rPr>
              <a:t>number</a:t>
            </a:r>
            <a:r>
              <a:rPr lang="fr-CH" sz="1600" dirty="0">
                <a:latin typeface="Calibri Light "/>
              </a:rPr>
              <a:t> of </a:t>
            </a:r>
            <a:r>
              <a:rPr lang="fr-CH" sz="1600" dirty="0" err="1">
                <a:latin typeface="Calibri Light "/>
              </a:rPr>
              <a:t>existing</a:t>
            </a:r>
            <a:r>
              <a:rPr lang="fr-CH" sz="1600" dirty="0">
                <a:latin typeface="Calibri Light "/>
              </a:rPr>
              <a:t> infrastructures and </a:t>
            </a:r>
            <a:r>
              <a:rPr lang="fr-CH" sz="1600" dirty="0" err="1">
                <a:latin typeface="Calibri Light "/>
              </a:rPr>
              <a:t>furniture</a:t>
            </a:r>
            <a:r>
              <a:rPr lang="fr-CH" sz="1600" dirty="0">
                <a:latin typeface="Calibri Light "/>
              </a:rPr>
              <a:t> </a:t>
            </a:r>
          </a:p>
          <a:p>
            <a:pPr marL="514350" indent="-285750">
              <a:buFontTx/>
              <a:buChar char="‒"/>
            </a:pPr>
            <a:r>
              <a:rPr lang="fr-CH" sz="1600" dirty="0" err="1">
                <a:latin typeface="Calibri Light "/>
              </a:rPr>
              <a:t>Fixed</a:t>
            </a:r>
            <a:r>
              <a:rPr lang="fr-CH" sz="1600" dirty="0">
                <a:latin typeface="Calibri Light "/>
              </a:rPr>
              <a:t> location</a:t>
            </a:r>
          </a:p>
          <a:p>
            <a:pPr marL="514350" indent="-285750">
              <a:buFontTx/>
              <a:buChar char="‒"/>
            </a:pPr>
            <a:r>
              <a:rPr lang="fr-CH" sz="1600" dirty="0" err="1">
                <a:latin typeface="Calibri Light "/>
              </a:rPr>
              <a:t>Uncertainty</a:t>
            </a:r>
            <a:r>
              <a:rPr lang="fr-CH" sz="1600" dirty="0">
                <a:latin typeface="Calibri Light "/>
              </a:rPr>
              <a:t> on the future spatial </a:t>
            </a:r>
            <a:r>
              <a:rPr lang="fr-CH" sz="1600" dirty="0" err="1">
                <a:latin typeface="Calibri Light "/>
              </a:rPr>
              <a:t>needs</a:t>
            </a:r>
            <a:endParaRPr lang="fr-CH" sz="1600" dirty="0">
              <a:latin typeface="Calibri Light "/>
            </a:endParaRPr>
          </a:p>
          <a:p>
            <a:pPr marL="514350" indent="-285750">
              <a:buFontTx/>
              <a:buChar char="‒"/>
            </a:pPr>
            <a:r>
              <a:rPr lang="fr-CH" sz="1600" dirty="0">
                <a:latin typeface="Calibri Light "/>
              </a:rPr>
              <a:t>Variable </a:t>
            </a:r>
            <a:r>
              <a:rPr lang="fr-CH" sz="1600" dirty="0" err="1">
                <a:latin typeface="Calibri Light "/>
              </a:rPr>
              <a:t>density</a:t>
            </a:r>
            <a:r>
              <a:rPr lang="fr-CH" sz="1600" dirty="0">
                <a:latin typeface="Calibri Light "/>
              </a:rPr>
              <a:t> (</a:t>
            </a:r>
            <a:r>
              <a:rPr lang="fr-CH" sz="1600" dirty="0" err="1">
                <a:latin typeface="Calibri Light "/>
              </a:rPr>
              <a:t>urban</a:t>
            </a:r>
            <a:r>
              <a:rPr lang="fr-CH" sz="1600" dirty="0">
                <a:latin typeface="Calibri Light "/>
              </a:rPr>
              <a:t> vs </a:t>
            </a:r>
            <a:r>
              <a:rPr lang="fr-CH" sz="1600" dirty="0" err="1">
                <a:latin typeface="Calibri Light "/>
              </a:rPr>
              <a:t>countryside</a:t>
            </a:r>
            <a:r>
              <a:rPr lang="fr-CH" sz="1600" dirty="0">
                <a:latin typeface="Calibri Light "/>
              </a:rPr>
              <a:t>)</a:t>
            </a:r>
          </a:p>
          <a:p>
            <a:pPr marL="514350" indent="-285750">
              <a:buFontTx/>
              <a:buChar char="‒"/>
            </a:pPr>
            <a:endParaRPr lang="fr-CH" sz="1600" dirty="0">
              <a:latin typeface="Calibri Light "/>
            </a:endParaRPr>
          </a:p>
          <a:p>
            <a:pPr marL="514350" indent="-285750"/>
            <a:endParaRPr lang="fr-CH" sz="1600" dirty="0">
              <a:latin typeface="Calibri Light "/>
            </a:endParaRPr>
          </a:p>
        </p:txBody>
      </p:sp>
      <mc:AlternateContent xmlns:mc="http://schemas.openxmlformats.org/markup-compatibility/2006" xmlns:cx1="http://schemas.microsoft.com/office/drawing/2015/9/8/chartex">
        <mc:Choice Requires="cx1">
          <p:graphicFrame>
            <p:nvGraphicFramePr>
              <p:cNvPr id="31" name="Chart 30">
                <a:extLst>
                  <a:ext uri="{FF2B5EF4-FFF2-40B4-BE49-F238E27FC236}">
                    <a16:creationId xmlns:a16="http://schemas.microsoft.com/office/drawing/2014/main" id="{F2DA622B-E2B3-5DCC-A92E-1DBE945FD218}"/>
                  </a:ext>
                </a:extLst>
              </p:cNvPr>
              <p:cNvGraphicFramePr/>
              <p:nvPr/>
            </p:nvGraphicFramePr>
            <p:xfrm>
              <a:off x="6312649" y="565824"/>
              <a:ext cx="4648200" cy="608805"/>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31" name="Chart 30">
                <a:extLst>
                  <a:ext uri="{FF2B5EF4-FFF2-40B4-BE49-F238E27FC236}">
                    <a16:creationId xmlns:a16="http://schemas.microsoft.com/office/drawing/2014/main" id="{F2DA622B-E2B3-5DCC-A92E-1DBE945FD218}"/>
                  </a:ext>
                </a:extLst>
              </p:cNvPr>
              <p:cNvPicPr>
                <a:picLocks noGrp="1" noRot="1" noChangeAspect="1" noMove="1" noResize="1" noEditPoints="1" noAdjustHandles="1" noChangeArrowheads="1" noChangeShapeType="1"/>
              </p:cNvPicPr>
              <p:nvPr/>
            </p:nvPicPr>
            <p:blipFill>
              <a:blip r:embed="rId3"/>
              <a:stretch>
                <a:fillRect/>
              </a:stretch>
            </p:blipFill>
            <p:spPr>
              <a:xfrm>
                <a:off x="6312649" y="565824"/>
                <a:ext cx="4648200" cy="608805"/>
              </a:xfrm>
              <a:prstGeom prst="rect">
                <a:avLst/>
              </a:prstGeom>
            </p:spPr>
          </p:pic>
        </mc:Fallback>
      </mc:AlternateContent>
      <p:sp>
        <p:nvSpPr>
          <p:cNvPr id="42" name="Content Placeholder 2">
            <a:extLst>
              <a:ext uri="{FF2B5EF4-FFF2-40B4-BE49-F238E27FC236}">
                <a16:creationId xmlns:a16="http://schemas.microsoft.com/office/drawing/2014/main" id="{4611C9D7-794C-FD87-B338-DCD0ACA7C43A}"/>
              </a:ext>
            </a:extLst>
          </p:cNvPr>
          <p:cNvSpPr/>
          <p:nvPr/>
        </p:nvSpPr>
        <p:spPr bwMode="auto">
          <a:xfrm>
            <a:off x="6302016" y="297763"/>
            <a:ext cx="7346872" cy="646500"/>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200" b="1" kern="1400" dirty="0">
                <a:latin typeface="+mj-lt"/>
                <a:cs typeface="Times New Roman" panose="02020603050405020304" pitchFamily="18" charset="0"/>
              </a:rPr>
              <a:t>TERTIARY INFRASTRUCTURES AT CERN (m2)</a:t>
            </a:r>
            <a:endParaRPr lang="fr-CH" sz="1200" kern="1400" dirty="0">
              <a:latin typeface="+mj-lt"/>
              <a:cs typeface="Times New Roman" panose="02020603050405020304" pitchFamily="18" charset="0"/>
            </a:endParaRPr>
          </a:p>
        </p:txBody>
      </p:sp>
      <p:sp>
        <p:nvSpPr>
          <p:cNvPr id="46" name="Content Placeholder 2">
            <a:extLst>
              <a:ext uri="{FF2B5EF4-FFF2-40B4-BE49-F238E27FC236}">
                <a16:creationId xmlns:a16="http://schemas.microsoft.com/office/drawing/2014/main" id="{A39DEF4C-5857-5F5C-A2B2-7BA356218977}"/>
              </a:ext>
            </a:extLst>
          </p:cNvPr>
          <p:cNvSpPr/>
          <p:nvPr/>
        </p:nvSpPr>
        <p:spPr bwMode="auto">
          <a:xfrm>
            <a:off x="6265048" y="2940213"/>
            <a:ext cx="2451970" cy="1030187"/>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200" b="1" kern="1400" dirty="0">
                <a:latin typeface="+mj-lt"/>
                <a:cs typeface="Times New Roman" panose="02020603050405020304" pitchFamily="18" charset="0"/>
              </a:rPr>
              <a:t>SITE DAILY OCCUPATION (people)</a:t>
            </a:r>
            <a:endParaRPr lang="fr-CH" sz="1200" kern="1400" dirty="0">
              <a:latin typeface="+mj-lt"/>
              <a:cs typeface="Times New Roman" panose="02020603050405020304" pitchFamily="18" charset="0"/>
            </a:endParaRPr>
          </a:p>
        </p:txBody>
      </p:sp>
      <p:graphicFrame>
        <p:nvGraphicFramePr>
          <p:cNvPr id="49" name="Chart 48">
            <a:extLst>
              <a:ext uri="{FF2B5EF4-FFF2-40B4-BE49-F238E27FC236}">
                <a16:creationId xmlns:a16="http://schemas.microsoft.com/office/drawing/2014/main" id="{49544324-DA60-977E-B5A6-40F683CB73EB}"/>
              </a:ext>
            </a:extLst>
          </p:cNvPr>
          <p:cNvGraphicFramePr/>
          <p:nvPr/>
        </p:nvGraphicFramePr>
        <p:xfrm>
          <a:off x="6145037" y="3249938"/>
          <a:ext cx="3034515" cy="3380892"/>
        </p:xfrm>
        <a:graphic>
          <a:graphicData uri="http://schemas.openxmlformats.org/drawingml/2006/chart">
            <c:chart xmlns:c="http://schemas.openxmlformats.org/drawingml/2006/chart" xmlns:r="http://schemas.openxmlformats.org/officeDocument/2006/relationships" r:id="rId4"/>
          </a:graphicData>
        </a:graphic>
      </p:graphicFrame>
      <p:grpSp>
        <p:nvGrpSpPr>
          <p:cNvPr id="51" name="Group 50">
            <a:extLst>
              <a:ext uri="{FF2B5EF4-FFF2-40B4-BE49-F238E27FC236}">
                <a16:creationId xmlns:a16="http://schemas.microsoft.com/office/drawing/2014/main" id="{B5623B9E-A459-9742-BFB5-7E5498C537F8}"/>
              </a:ext>
            </a:extLst>
          </p:cNvPr>
          <p:cNvGrpSpPr/>
          <p:nvPr/>
        </p:nvGrpSpPr>
        <p:grpSpPr>
          <a:xfrm>
            <a:off x="9306798" y="2949431"/>
            <a:ext cx="2478649" cy="3774573"/>
            <a:chOff x="6919387" y="223838"/>
            <a:chExt cx="2478649" cy="3774573"/>
          </a:xfrm>
        </p:grpSpPr>
        <p:grpSp>
          <p:nvGrpSpPr>
            <p:cNvPr id="45" name="Group 44">
              <a:extLst>
                <a:ext uri="{FF2B5EF4-FFF2-40B4-BE49-F238E27FC236}">
                  <a16:creationId xmlns:a16="http://schemas.microsoft.com/office/drawing/2014/main" id="{76B28C13-C986-0ED8-E453-68B5DB8E8B4D}"/>
                </a:ext>
              </a:extLst>
            </p:cNvPr>
            <p:cNvGrpSpPr/>
            <p:nvPr/>
          </p:nvGrpSpPr>
          <p:grpSpPr>
            <a:xfrm>
              <a:off x="6919387" y="223838"/>
              <a:ext cx="2478649" cy="3553001"/>
              <a:chOff x="6950864" y="223838"/>
              <a:chExt cx="2478649" cy="3553001"/>
            </a:xfrm>
          </p:grpSpPr>
          <p:grpSp>
            <p:nvGrpSpPr>
              <p:cNvPr id="41" name="Group 40">
                <a:extLst>
                  <a:ext uri="{FF2B5EF4-FFF2-40B4-BE49-F238E27FC236}">
                    <a16:creationId xmlns:a16="http://schemas.microsoft.com/office/drawing/2014/main" id="{E0ACD62E-AAEC-7A3A-F5FF-1BD28217A4D8}"/>
                  </a:ext>
                </a:extLst>
              </p:cNvPr>
              <p:cNvGrpSpPr/>
              <p:nvPr/>
            </p:nvGrpSpPr>
            <p:grpSpPr>
              <a:xfrm>
                <a:off x="6965108" y="223838"/>
                <a:ext cx="2464405" cy="3300942"/>
                <a:chOff x="6965108" y="229496"/>
                <a:chExt cx="2464405" cy="3300942"/>
              </a:xfrm>
            </p:grpSpPr>
            <p:grpSp>
              <p:nvGrpSpPr>
                <p:cNvPr id="39" name="Group 38">
                  <a:extLst>
                    <a:ext uri="{FF2B5EF4-FFF2-40B4-BE49-F238E27FC236}">
                      <a16:creationId xmlns:a16="http://schemas.microsoft.com/office/drawing/2014/main" id="{E1F16D14-464B-30D5-BB6C-D5E84F70F7CC}"/>
                    </a:ext>
                  </a:extLst>
                </p:cNvPr>
                <p:cNvGrpSpPr/>
                <p:nvPr/>
              </p:nvGrpSpPr>
              <p:grpSpPr>
                <a:xfrm>
                  <a:off x="6965108" y="530003"/>
                  <a:ext cx="1952489" cy="3000435"/>
                  <a:chOff x="6947385" y="1031458"/>
                  <a:chExt cx="1952489" cy="3000435"/>
                </a:xfrm>
              </p:grpSpPr>
              <p:pic>
                <p:nvPicPr>
                  <p:cNvPr id="33" name="Picture 32">
                    <a:extLst>
                      <a:ext uri="{FF2B5EF4-FFF2-40B4-BE49-F238E27FC236}">
                        <a16:creationId xmlns:a16="http://schemas.microsoft.com/office/drawing/2014/main" id="{2A22A4C5-64A3-35A6-9690-AB02799320CD}"/>
                      </a:ext>
                    </a:extLst>
                  </p:cNvPr>
                  <p:cNvPicPr>
                    <a:picLocks noChangeAspect="1"/>
                  </p:cNvPicPr>
                  <p:nvPr/>
                </p:nvPicPr>
                <p:blipFill rotWithShape="1">
                  <a:blip r:embed="rId5"/>
                  <a:srcRect t="4136" r="78855"/>
                  <a:stretch/>
                </p:blipFill>
                <p:spPr>
                  <a:xfrm>
                    <a:off x="6966796" y="3514512"/>
                    <a:ext cx="1081263" cy="258673"/>
                  </a:xfrm>
                  <a:prstGeom prst="rect">
                    <a:avLst/>
                  </a:prstGeom>
                </p:spPr>
              </p:pic>
              <p:grpSp>
                <p:nvGrpSpPr>
                  <p:cNvPr id="37" name="Group 36">
                    <a:extLst>
                      <a:ext uri="{FF2B5EF4-FFF2-40B4-BE49-F238E27FC236}">
                        <a16:creationId xmlns:a16="http://schemas.microsoft.com/office/drawing/2014/main" id="{1B0F3D30-2891-D72C-5F9E-77C56A63C14F}"/>
                      </a:ext>
                    </a:extLst>
                  </p:cNvPr>
                  <p:cNvGrpSpPr/>
                  <p:nvPr/>
                </p:nvGrpSpPr>
                <p:grpSpPr>
                  <a:xfrm>
                    <a:off x="6947385" y="1031458"/>
                    <a:ext cx="1952489" cy="2450440"/>
                    <a:chOff x="5605462" y="1231922"/>
                    <a:chExt cx="3166769" cy="3974402"/>
                  </a:xfrm>
                </p:grpSpPr>
                <p:pic>
                  <p:nvPicPr>
                    <p:cNvPr id="34" name="Picture 33">
                      <a:extLst>
                        <a:ext uri="{FF2B5EF4-FFF2-40B4-BE49-F238E27FC236}">
                          <a16:creationId xmlns:a16="http://schemas.microsoft.com/office/drawing/2014/main" id="{56058D6A-0C30-DF0C-AC3B-7EED466159A2}"/>
                        </a:ext>
                      </a:extLst>
                    </p:cNvPr>
                    <p:cNvPicPr>
                      <a:picLocks noChangeAspect="1"/>
                    </p:cNvPicPr>
                    <p:nvPr/>
                  </p:nvPicPr>
                  <p:blipFill>
                    <a:blip r:embed="rId6"/>
                    <a:stretch>
                      <a:fillRect/>
                    </a:stretch>
                  </p:blipFill>
                  <p:spPr>
                    <a:xfrm>
                      <a:off x="7160383" y="1304673"/>
                      <a:ext cx="542926" cy="3886201"/>
                    </a:xfrm>
                    <a:prstGeom prst="rect">
                      <a:avLst/>
                    </a:prstGeom>
                  </p:spPr>
                </p:pic>
                <p:pic>
                  <p:nvPicPr>
                    <p:cNvPr id="35" name="Picture 34">
                      <a:extLst>
                        <a:ext uri="{FF2B5EF4-FFF2-40B4-BE49-F238E27FC236}">
                          <a16:creationId xmlns:a16="http://schemas.microsoft.com/office/drawing/2014/main" id="{4400379C-84D2-730B-F029-E8FCFA65A026}"/>
                        </a:ext>
                      </a:extLst>
                    </p:cNvPr>
                    <p:cNvPicPr>
                      <a:picLocks noChangeAspect="1"/>
                    </p:cNvPicPr>
                    <p:nvPr/>
                  </p:nvPicPr>
                  <p:blipFill>
                    <a:blip r:embed="rId7"/>
                    <a:stretch>
                      <a:fillRect/>
                    </a:stretch>
                  </p:blipFill>
                  <p:spPr>
                    <a:xfrm>
                      <a:off x="8194004" y="1329360"/>
                      <a:ext cx="578227" cy="3876964"/>
                    </a:xfrm>
                    <a:prstGeom prst="rect">
                      <a:avLst/>
                    </a:prstGeom>
                  </p:spPr>
                </p:pic>
                <p:pic>
                  <p:nvPicPr>
                    <p:cNvPr id="36" name="Picture 35">
                      <a:extLst>
                        <a:ext uri="{FF2B5EF4-FFF2-40B4-BE49-F238E27FC236}">
                          <a16:creationId xmlns:a16="http://schemas.microsoft.com/office/drawing/2014/main" id="{626C210A-58A8-6F09-0ABA-43E1418CD4E4}"/>
                        </a:ext>
                      </a:extLst>
                    </p:cNvPr>
                    <p:cNvPicPr>
                      <a:picLocks noChangeAspect="1"/>
                    </p:cNvPicPr>
                    <p:nvPr/>
                  </p:nvPicPr>
                  <p:blipFill>
                    <a:blip r:embed="rId8"/>
                    <a:stretch>
                      <a:fillRect/>
                    </a:stretch>
                  </p:blipFill>
                  <p:spPr>
                    <a:xfrm>
                      <a:off x="5605462" y="1231922"/>
                      <a:ext cx="981074" cy="3914775"/>
                    </a:xfrm>
                    <a:prstGeom prst="rect">
                      <a:avLst/>
                    </a:prstGeom>
                  </p:spPr>
                </p:pic>
              </p:grpSp>
              <p:pic>
                <p:nvPicPr>
                  <p:cNvPr id="38" name="Picture 37">
                    <a:extLst>
                      <a:ext uri="{FF2B5EF4-FFF2-40B4-BE49-F238E27FC236}">
                        <a16:creationId xmlns:a16="http://schemas.microsoft.com/office/drawing/2014/main" id="{6259FE11-9628-56DB-8C35-465AB781D4CF}"/>
                      </a:ext>
                    </a:extLst>
                  </p:cNvPr>
                  <p:cNvPicPr>
                    <a:picLocks noChangeAspect="1"/>
                  </p:cNvPicPr>
                  <p:nvPr/>
                </p:nvPicPr>
                <p:blipFill rotWithShape="1">
                  <a:blip r:embed="rId5"/>
                  <a:srcRect l="50267" r="21820"/>
                  <a:stretch/>
                </p:blipFill>
                <p:spPr bwMode="auto">
                  <a:xfrm>
                    <a:off x="6985426" y="3762062"/>
                    <a:ext cx="1427379" cy="269831"/>
                  </a:xfrm>
                  <a:prstGeom prst="rect">
                    <a:avLst/>
                  </a:prstGeom>
                </p:spPr>
              </p:pic>
            </p:grpSp>
            <p:sp>
              <p:nvSpPr>
                <p:cNvPr id="40" name="Content Placeholder 2">
                  <a:extLst>
                    <a:ext uri="{FF2B5EF4-FFF2-40B4-BE49-F238E27FC236}">
                      <a16:creationId xmlns:a16="http://schemas.microsoft.com/office/drawing/2014/main" id="{36A24E2A-F38C-2221-FD31-0E153D0F151D}"/>
                    </a:ext>
                  </a:extLst>
                </p:cNvPr>
                <p:cNvSpPr/>
                <p:nvPr/>
              </p:nvSpPr>
              <p:spPr bwMode="auto">
                <a:xfrm>
                  <a:off x="6977543" y="229496"/>
                  <a:ext cx="2451970" cy="1030187"/>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200" b="1" kern="1400" dirty="0">
                      <a:latin typeface="+mj-lt"/>
                      <a:cs typeface="Times New Roman" panose="02020603050405020304" pitchFamily="18" charset="0"/>
                    </a:rPr>
                    <a:t>IMPACT ON SURFACE (m2)</a:t>
                  </a:r>
                  <a:endParaRPr lang="fr-CH" sz="1200" kern="1400" dirty="0">
                    <a:latin typeface="+mj-lt"/>
                    <a:cs typeface="Times New Roman" panose="02020603050405020304" pitchFamily="18" charset="0"/>
                  </a:endParaRPr>
                </a:p>
              </p:txBody>
            </p:sp>
          </p:grpSp>
          <p:pic>
            <p:nvPicPr>
              <p:cNvPr id="44" name="Picture 43">
                <a:extLst>
                  <a:ext uri="{FF2B5EF4-FFF2-40B4-BE49-F238E27FC236}">
                    <a16:creationId xmlns:a16="http://schemas.microsoft.com/office/drawing/2014/main" id="{A5D2D7DE-FB0C-1C0B-2DF0-86A2B790C305}"/>
                  </a:ext>
                </a:extLst>
              </p:cNvPr>
              <p:cNvPicPr>
                <a:picLocks noChangeAspect="1"/>
              </p:cNvPicPr>
              <p:nvPr/>
            </p:nvPicPr>
            <p:blipFill rotWithShape="1">
              <a:blip r:embed="rId5"/>
              <a:srcRect l="20333" t="3297" r="52050" b="-1"/>
              <a:stretch/>
            </p:blipFill>
            <p:spPr bwMode="auto">
              <a:xfrm>
                <a:off x="6950864" y="3515902"/>
                <a:ext cx="1412247" cy="260937"/>
              </a:xfrm>
              <a:prstGeom prst="rect">
                <a:avLst/>
              </a:prstGeom>
            </p:spPr>
          </p:pic>
        </p:grpSp>
        <p:pic>
          <p:nvPicPr>
            <p:cNvPr id="50" name="Picture 49">
              <a:extLst>
                <a:ext uri="{FF2B5EF4-FFF2-40B4-BE49-F238E27FC236}">
                  <a16:creationId xmlns:a16="http://schemas.microsoft.com/office/drawing/2014/main" id="{69775716-A38E-8E92-3BCE-EA040632048C}"/>
                </a:ext>
              </a:extLst>
            </p:cNvPr>
            <p:cNvPicPr>
              <a:picLocks noChangeAspect="1"/>
            </p:cNvPicPr>
            <p:nvPr/>
          </p:nvPicPr>
          <p:blipFill rotWithShape="1">
            <a:blip r:embed="rId5"/>
            <a:srcRect l="80829" r="-1"/>
            <a:stretch/>
          </p:blipFill>
          <p:spPr bwMode="auto">
            <a:xfrm>
              <a:off x="6968596" y="3728580"/>
              <a:ext cx="980374" cy="269831"/>
            </a:xfrm>
            <a:prstGeom prst="rect">
              <a:avLst/>
            </a:prstGeom>
          </p:spPr>
        </p:pic>
      </p:grpSp>
      <p:sp>
        <p:nvSpPr>
          <p:cNvPr id="52" name="Content Placeholder 2">
            <a:extLst>
              <a:ext uri="{FF2B5EF4-FFF2-40B4-BE49-F238E27FC236}">
                <a16:creationId xmlns:a16="http://schemas.microsoft.com/office/drawing/2014/main" id="{90BB5EE6-8ABB-F9B8-2EE2-5FF942ECAC2B}"/>
              </a:ext>
            </a:extLst>
          </p:cNvPr>
          <p:cNvSpPr/>
          <p:nvPr/>
        </p:nvSpPr>
        <p:spPr bwMode="auto">
          <a:xfrm>
            <a:off x="6298366" y="1323093"/>
            <a:ext cx="2451970" cy="1030187"/>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200" b="1" kern="1400" dirty="0">
                <a:latin typeface="+mj-lt"/>
                <a:cs typeface="Times New Roman" panose="02020603050405020304" pitchFamily="18" charset="0"/>
              </a:rPr>
              <a:t>SITE DENSITY (Km2)</a:t>
            </a:r>
            <a:endParaRPr lang="fr-CH" sz="1200" kern="1400" dirty="0">
              <a:latin typeface="+mj-lt"/>
              <a:cs typeface="Times New Roman" panose="02020603050405020304" pitchFamily="18" charset="0"/>
            </a:endParaRPr>
          </a:p>
        </p:txBody>
      </p:sp>
      <p:grpSp>
        <p:nvGrpSpPr>
          <p:cNvPr id="66" name="Group 65">
            <a:extLst>
              <a:ext uri="{FF2B5EF4-FFF2-40B4-BE49-F238E27FC236}">
                <a16:creationId xmlns:a16="http://schemas.microsoft.com/office/drawing/2014/main" id="{3E9E4340-8FF1-17DE-7C40-D12A9EF74F25}"/>
              </a:ext>
            </a:extLst>
          </p:cNvPr>
          <p:cNvGrpSpPr/>
          <p:nvPr/>
        </p:nvGrpSpPr>
        <p:grpSpPr>
          <a:xfrm>
            <a:off x="6355515" y="1546472"/>
            <a:ext cx="4731585" cy="1324724"/>
            <a:chOff x="6355515" y="5252691"/>
            <a:chExt cx="4731585" cy="1324724"/>
          </a:xfrm>
        </p:grpSpPr>
        <p:graphicFrame>
          <p:nvGraphicFramePr>
            <p:cNvPr id="57" name="Chart 56">
              <a:extLst>
                <a:ext uri="{FF2B5EF4-FFF2-40B4-BE49-F238E27FC236}">
                  <a16:creationId xmlns:a16="http://schemas.microsoft.com/office/drawing/2014/main" id="{A6C8E41C-D576-AEE0-5325-93B3F181A90C}"/>
                </a:ext>
              </a:extLst>
            </p:cNvPr>
            <p:cNvGraphicFramePr/>
            <p:nvPr/>
          </p:nvGraphicFramePr>
          <p:xfrm>
            <a:off x="6355515" y="5252691"/>
            <a:ext cx="4731585" cy="1324724"/>
          </p:xfrm>
          <a:graphic>
            <a:graphicData uri="http://schemas.openxmlformats.org/drawingml/2006/chart">
              <c:chart xmlns:c="http://schemas.openxmlformats.org/drawingml/2006/chart" xmlns:r="http://schemas.openxmlformats.org/officeDocument/2006/relationships" r:id="rId9"/>
            </a:graphicData>
          </a:graphic>
        </p:graphicFrame>
        <p:sp>
          <p:nvSpPr>
            <p:cNvPr id="58" name="Content Placeholder 2">
              <a:extLst>
                <a:ext uri="{FF2B5EF4-FFF2-40B4-BE49-F238E27FC236}">
                  <a16:creationId xmlns:a16="http://schemas.microsoft.com/office/drawing/2014/main" id="{74A95408-06DF-7F93-B455-1BC84C0D5772}"/>
                </a:ext>
              </a:extLst>
            </p:cNvPr>
            <p:cNvSpPr/>
            <p:nvPr/>
          </p:nvSpPr>
          <p:spPr bwMode="auto">
            <a:xfrm>
              <a:off x="7245281" y="5413046"/>
              <a:ext cx="777668" cy="329156"/>
            </a:xfrm>
            <a:prstGeom prst="rect">
              <a:avLst/>
            </a:prstGeom>
            <a:noFill/>
            <a:ln>
              <a:noFill/>
            </a:ln>
          </p:spPr>
          <p:txBody>
            <a:bodyPr rtlCol="0" anchor="t" anchorCtr="0">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buNone/>
              </a:pPr>
              <a:r>
                <a:rPr lang="fr-CH" sz="1000" b="1" dirty="0">
                  <a:solidFill>
                    <a:schemeClr val="bg1"/>
                  </a:solidFill>
                  <a:latin typeface="Calibri Light "/>
                </a:rPr>
                <a:t>27%</a:t>
              </a:r>
              <a:endParaRPr lang="fr-CH" sz="1000" dirty="0">
                <a:solidFill>
                  <a:schemeClr val="bg1"/>
                </a:solidFill>
                <a:latin typeface="Calibri Light "/>
              </a:endParaRPr>
            </a:p>
            <a:p>
              <a:pPr marL="514350" indent="-285750"/>
              <a:endParaRPr lang="fr-CH" sz="1000" dirty="0">
                <a:solidFill>
                  <a:schemeClr val="bg1"/>
                </a:solidFill>
                <a:latin typeface="Calibri Light "/>
              </a:endParaRPr>
            </a:p>
          </p:txBody>
        </p:sp>
        <p:sp>
          <p:nvSpPr>
            <p:cNvPr id="59" name="Content Placeholder 2">
              <a:extLst>
                <a:ext uri="{FF2B5EF4-FFF2-40B4-BE49-F238E27FC236}">
                  <a16:creationId xmlns:a16="http://schemas.microsoft.com/office/drawing/2014/main" id="{AB543755-E8D5-AC0E-94D2-7218ECED3A56}"/>
                </a:ext>
              </a:extLst>
            </p:cNvPr>
            <p:cNvSpPr/>
            <p:nvPr/>
          </p:nvSpPr>
          <p:spPr bwMode="auto">
            <a:xfrm>
              <a:off x="7230252" y="5682921"/>
              <a:ext cx="777668" cy="329156"/>
            </a:xfrm>
            <a:prstGeom prst="rect">
              <a:avLst/>
            </a:prstGeom>
            <a:noFill/>
            <a:ln>
              <a:noFill/>
            </a:ln>
          </p:spPr>
          <p:txBody>
            <a:bodyPr rtlCol="0" anchor="t" anchorCtr="0">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buNone/>
              </a:pPr>
              <a:r>
                <a:rPr lang="fr-CH" sz="1000" b="1" dirty="0">
                  <a:solidFill>
                    <a:schemeClr val="bg1"/>
                  </a:solidFill>
                  <a:latin typeface="Calibri Light "/>
                </a:rPr>
                <a:t>14%</a:t>
              </a:r>
              <a:endParaRPr lang="fr-CH" sz="1000" dirty="0">
                <a:solidFill>
                  <a:schemeClr val="bg1"/>
                </a:solidFill>
                <a:latin typeface="Calibri Light "/>
              </a:endParaRPr>
            </a:p>
            <a:p>
              <a:pPr marL="514350" indent="-285750"/>
              <a:endParaRPr lang="fr-CH" sz="1000" dirty="0">
                <a:solidFill>
                  <a:schemeClr val="bg1"/>
                </a:solidFill>
                <a:latin typeface="Calibri Light "/>
              </a:endParaRPr>
            </a:p>
          </p:txBody>
        </p:sp>
        <p:sp>
          <p:nvSpPr>
            <p:cNvPr id="60" name="Content Placeholder 2">
              <a:extLst>
                <a:ext uri="{FF2B5EF4-FFF2-40B4-BE49-F238E27FC236}">
                  <a16:creationId xmlns:a16="http://schemas.microsoft.com/office/drawing/2014/main" id="{9CF28709-F7C1-2706-BA39-D9ADA5D392FF}"/>
                </a:ext>
              </a:extLst>
            </p:cNvPr>
            <p:cNvSpPr/>
            <p:nvPr/>
          </p:nvSpPr>
          <p:spPr bwMode="auto">
            <a:xfrm>
              <a:off x="8332473" y="5417407"/>
              <a:ext cx="777668" cy="329156"/>
            </a:xfrm>
            <a:prstGeom prst="rect">
              <a:avLst/>
            </a:prstGeom>
            <a:noFill/>
            <a:ln>
              <a:noFill/>
            </a:ln>
          </p:spPr>
          <p:txBody>
            <a:bodyPr rtlCol="0" anchor="t" anchorCtr="0">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buNone/>
              </a:pPr>
              <a:r>
                <a:rPr lang="fr-CH" sz="1000" b="1" dirty="0">
                  <a:solidFill>
                    <a:schemeClr val="bg1"/>
                  </a:solidFill>
                  <a:latin typeface="Calibri Light "/>
                </a:rPr>
                <a:t>35%</a:t>
              </a:r>
              <a:endParaRPr lang="fr-CH" sz="1000" dirty="0">
                <a:solidFill>
                  <a:schemeClr val="bg1"/>
                </a:solidFill>
                <a:latin typeface="Calibri Light "/>
              </a:endParaRPr>
            </a:p>
            <a:p>
              <a:pPr marL="514350" indent="-285750"/>
              <a:endParaRPr lang="fr-CH" sz="1000" dirty="0">
                <a:solidFill>
                  <a:schemeClr val="bg1"/>
                </a:solidFill>
                <a:latin typeface="Calibri Light "/>
              </a:endParaRPr>
            </a:p>
          </p:txBody>
        </p:sp>
        <p:sp>
          <p:nvSpPr>
            <p:cNvPr id="61" name="Content Placeholder 2">
              <a:extLst>
                <a:ext uri="{FF2B5EF4-FFF2-40B4-BE49-F238E27FC236}">
                  <a16:creationId xmlns:a16="http://schemas.microsoft.com/office/drawing/2014/main" id="{839E0E2B-ACCF-2E48-8328-31F1416003F1}"/>
                </a:ext>
              </a:extLst>
            </p:cNvPr>
            <p:cNvSpPr/>
            <p:nvPr/>
          </p:nvSpPr>
          <p:spPr bwMode="auto">
            <a:xfrm>
              <a:off x="8429560" y="5680932"/>
              <a:ext cx="777668" cy="329156"/>
            </a:xfrm>
            <a:prstGeom prst="rect">
              <a:avLst/>
            </a:prstGeom>
            <a:noFill/>
            <a:ln>
              <a:noFill/>
            </a:ln>
          </p:spPr>
          <p:txBody>
            <a:bodyPr rtlCol="0" anchor="t" anchorCtr="0">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buNone/>
              </a:pPr>
              <a:r>
                <a:rPr lang="fr-CH" sz="1000" b="1" dirty="0">
                  <a:solidFill>
                    <a:schemeClr val="bg1"/>
                  </a:solidFill>
                  <a:latin typeface="Calibri Light "/>
                </a:rPr>
                <a:t>64%</a:t>
              </a:r>
              <a:endParaRPr lang="fr-CH" sz="1000" dirty="0">
                <a:solidFill>
                  <a:schemeClr val="bg1"/>
                </a:solidFill>
                <a:latin typeface="Calibri Light "/>
              </a:endParaRPr>
            </a:p>
            <a:p>
              <a:pPr marL="514350" indent="-285750"/>
              <a:endParaRPr lang="fr-CH" sz="1000" dirty="0">
                <a:solidFill>
                  <a:schemeClr val="bg1"/>
                </a:solidFill>
                <a:latin typeface="Calibri Light "/>
              </a:endParaRPr>
            </a:p>
          </p:txBody>
        </p:sp>
        <p:sp>
          <p:nvSpPr>
            <p:cNvPr id="64" name="Content Placeholder 2">
              <a:extLst>
                <a:ext uri="{FF2B5EF4-FFF2-40B4-BE49-F238E27FC236}">
                  <a16:creationId xmlns:a16="http://schemas.microsoft.com/office/drawing/2014/main" id="{F0D2DD30-414B-74E7-8F64-2D3102E64B83}"/>
                </a:ext>
              </a:extLst>
            </p:cNvPr>
            <p:cNvSpPr/>
            <p:nvPr/>
          </p:nvSpPr>
          <p:spPr bwMode="auto">
            <a:xfrm>
              <a:off x="9343231" y="5417407"/>
              <a:ext cx="777668" cy="329156"/>
            </a:xfrm>
            <a:prstGeom prst="rect">
              <a:avLst/>
            </a:prstGeom>
            <a:noFill/>
            <a:ln>
              <a:noFill/>
            </a:ln>
          </p:spPr>
          <p:txBody>
            <a:bodyPr rtlCol="0" anchor="t" anchorCtr="0">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buNone/>
              </a:pPr>
              <a:r>
                <a:rPr lang="fr-CH" sz="1000" b="1" dirty="0">
                  <a:solidFill>
                    <a:schemeClr val="bg1"/>
                  </a:solidFill>
                  <a:latin typeface="Calibri Light "/>
                </a:rPr>
                <a:t>39%</a:t>
              </a:r>
              <a:endParaRPr lang="fr-CH" sz="1000" dirty="0">
                <a:solidFill>
                  <a:schemeClr val="bg1"/>
                </a:solidFill>
                <a:latin typeface="Calibri Light "/>
              </a:endParaRPr>
            </a:p>
            <a:p>
              <a:pPr marL="514350" indent="-285750"/>
              <a:endParaRPr lang="fr-CH" sz="1000" dirty="0">
                <a:solidFill>
                  <a:schemeClr val="bg1"/>
                </a:solidFill>
                <a:latin typeface="Calibri Light "/>
              </a:endParaRPr>
            </a:p>
          </p:txBody>
        </p:sp>
        <p:sp>
          <p:nvSpPr>
            <p:cNvPr id="65" name="Content Placeholder 2">
              <a:extLst>
                <a:ext uri="{FF2B5EF4-FFF2-40B4-BE49-F238E27FC236}">
                  <a16:creationId xmlns:a16="http://schemas.microsoft.com/office/drawing/2014/main" id="{7DE466DB-D8BA-81F7-62F2-60FC70930157}"/>
                </a:ext>
              </a:extLst>
            </p:cNvPr>
            <p:cNvSpPr/>
            <p:nvPr/>
          </p:nvSpPr>
          <p:spPr bwMode="auto">
            <a:xfrm>
              <a:off x="9806019" y="5680932"/>
              <a:ext cx="777668" cy="329156"/>
            </a:xfrm>
            <a:prstGeom prst="rect">
              <a:avLst/>
            </a:prstGeom>
            <a:noFill/>
            <a:ln>
              <a:noFill/>
            </a:ln>
          </p:spPr>
          <p:txBody>
            <a:bodyPr rtlCol="0" anchor="t" anchorCtr="0">
              <a:noAutofit/>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indent="0">
                <a:buNone/>
              </a:pPr>
              <a:r>
                <a:rPr lang="fr-CH" sz="1000" b="1" dirty="0">
                  <a:solidFill>
                    <a:schemeClr val="bg1"/>
                  </a:solidFill>
                  <a:latin typeface="Calibri Light "/>
                </a:rPr>
                <a:t>22%</a:t>
              </a:r>
              <a:endParaRPr lang="fr-CH" sz="1000" dirty="0">
                <a:solidFill>
                  <a:schemeClr val="bg1"/>
                </a:solidFill>
                <a:latin typeface="Calibri Light "/>
              </a:endParaRPr>
            </a:p>
            <a:p>
              <a:pPr marL="514350" indent="-285750"/>
              <a:endParaRPr lang="fr-CH" sz="1000" dirty="0">
                <a:solidFill>
                  <a:schemeClr val="bg1"/>
                </a:solidFill>
                <a:latin typeface="Calibri Light "/>
              </a:endParaRPr>
            </a:p>
          </p:txBody>
        </p:sp>
      </p:grpSp>
    </p:spTree>
    <p:extLst>
      <p:ext uri="{BB962C8B-B14F-4D97-AF65-F5344CB8AC3E}">
        <p14:creationId xmlns:p14="http://schemas.microsoft.com/office/powerpoint/2010/main" val="872636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032" name="Picture 8">
            <a:extLst>
              <a:ext uri="{FF2B5EF4-FFF2-40B4-BE49-F238E27FC236}">
                <a16:creationId xmlns:a16="http://schemas.microsoft.com/office/drawing/2014/main" id="{F780C737-36A8-41A8-365E-3D5364C427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6170612" y="3162603"/>
            <a:ext cx="3059566" cy="305956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EF3DC478-FB4A-9D9E-7356-AD36BCF6549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116"/>
          <a:stretch/>
        </p:blipFill>
        <p:spPr bwMode="auto">
          <a:xfrm>
            <a:off x="9414129" y="3571479"/>
            <a:ext cx="2034503" cy="2642391"/>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6</a:t>
            </a:fld>
            <a:endParaRPr lang="en-US"/>
          </a:p>
        </p:txBody>
      </p:sp>
      <p:sp>
        <p:nvSpPr>
          <p:cNvPr id="19" name="Content Placeholder 2">
            <a:extLst>
              <a:ext uri="{FF2B5EF4-FFF2-40B4-BE49-F238E27FC236}">
                <a16:creationId xmlns:a16="http://schemas.microsoft.com/office/drawing/2014/main" id="{B579A198-EF4C-6447-A265-2204E220CBBE}"/>
              </a:ext>
            </a:extLst>
          </p:cNvPr>
          <p:cNvSpPr/>
          <p:nvPr/>
        </p:nvSpPr>
        <p:spPr bwMode="auto">
          <a:xfrm>
            <a:off x="479424" y="1155699"/>
            <a:ext cx="5691188" cy="6048376"/>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Combine different kinds of spaces in a</a:t>
            </a:r>
            <a:r>
              <a:rPr lang="en-US" sz="1400" b="1" kern="1400" dirty="0">
                <a:latin typeface="+mj-lt"/>
                <a:cs typeface="Times New Roman" panose="02020603050405020304" pitchFamily="18" charset="0"/>
              </a:rPr>
              <a:t> “multi-space office”</a:t>
            </a:r>
            <a:r>
              <a:rPr lang="en-US" sz="1400" kern="1400" dirty="0">
                <a:latin typeface="+mj-lt"/>
                <a:cs typeface="Times New Roman" panose="02020603050405020304" pitchFamily="18" charset="0"/>
              </a:rPr>
              <a:t> &gt; answer to different types of activity and professional profiles</a:t>
            </a:r>
          </a:p>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Façade, structure and finishings </a:t>
            </a:r>
            <a:r>
              <a:rPr lang="en-US" sz="1400" b="1" kern="1400" dirty="0">
                <a:latin typeface="+mj-lt"/>
                <a:cs typeface="Times New Roman" panose="02020603050405020304" pitchFamily="18" charset="0"/>
              </a:rPr>
              <a:t>modularity</a:t>
            </a:r>
            <a:r>
              <a:rPr lang="en-US" sz="1400" kern="1400" dirty="0">
                <a:latin typeface="+mj-lt"/>
                <a:cs typeface="Times New Roman" panose="02020603050405020304" pitchFamily="18" charset="0"/>
              </a:rPr>
              <a:t> &gt; give flexibility</a:t>
            </a:r>
          </a:p>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Increase </a:t>
            </a:r>
            <a:r>
              <a:rPr lang="en-US" sz="1400" b="1" kern="1400" dirty="0">
                <a:latin typeface="+mj-lt"/>
                <a:cs typeface="Times New Roman" panose="02020603050405020304" pitchFamily="18" charset="0"/>
              </a:rPr>
              <a:t>shared areas </a:t>
            </a:r>
            <a:r>
              <a:rPr lang="en-US" sz="1400" kern="1400" dirty="0">
                <a:latin typeface="+mj-lt"/>
                <a:cs typeface="Times New Roman" panose="02020603050405020304" pitchFamily="18" charset="0"/>
              </a:rPr>
              <a:t>&gt; promote exchange and common services</a:t>
            </a:r>
          </a:p>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Design </a:t>
            </a:r>
            <a:r>
              <a:rPr lang="en-US" sz="1400" b="1" kern="1400" dirty="0">
                <a:latin typeface="+mj-lt"/>
                <a:cs typeface="Times New Roman" panose="02020603050405020304" pitchFamily="18" charset="0"/>
              </a:rPr>
              <a:t>efficient distributions</a:t>
            </a:r>
            <a:r>
              <a:rPr lang="en-US" sz="1400" kern="1400" dirty="0">
                <a:latin typeface="+mj-lt"/>
                <a:cs typeface="Times New Roman" panose="02020603050405020304" pitchFamily="18" charset="0"/>
              </a:rPr>
              <a:t> &gt; giving various uses to a space </a:t>
            </a:r>
          </a:p>
          <a:p>
            <a:pPr marL="342900" indent="-342900">
              <a:spcAft>
                <a:spcPts val="600"/>
              </a:spcAft>
              <a:buFont typeface="Calibri Light" panose="020F0302020204030204" pitchFamily="34" charset="0"/>
              <a:buChar char="-"/>
            </a:pPr>
            <a:r>
              <a:rPr lang="en-US" sz="1400" b="1" kern="1400" dirty="0">
                <a:latin typeface="+mj-lt"/>
                <a:cs typeface="Times New Roman" panose="02020603050405020304" pitchFamily="18" charset="0"/>
              </a:rPr>
              <a:t>Communicate </a:t>
            </a:r>
            <a:r>
              <a:rPr lang="en-US" sz="1400" kern="1400" dirty="0">
                <a:latin typeface="+mj-lt"/>
                <a:cs typeface="Times New Roman" panose="02020603050405020304" pitchFamily="18" charset="0"/>
              </a:rPr>
              <a:t>&gt; direct discussions with future users to guide and publish what is being done to give a sense of evolution</a:t>
            </a:r>
            <a:endParaRPr lang="en-US" sz="1400" b="1" kern="1400" dirty="0">
              <a:latin typeface="+mj-lt"/>
              <a:cs typeface="Times New Roman" panose="02020603050405020304" pitchFamily="18" charset="0"/>
            </a:endParaRPr>
          </a:p>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Use </a:t>
            </a:r>
            <a:r>
              <a:rPr lang="en-US" sz="1400" b="1" kern="1400" dirty="0">
                <a:latin typeface="+mj-lt"/>
                <a:cs typeface="Times New Roman" panose="02020603050405020304" pitchFamily="18" charset="0"/>
              </a:rPr>
              <a:t>reversible</a:t>
            </a:r>
            <a:r>
              <a:rPr lang="en-US" sz="1400" kern="1400" dirty="0">
                <a:latin typeface="+mj-lt"/>
                <a:cs typeface="Times New Roman" panose="02020603050405020304" pitchFamily="18" charset="0"/>
              </a:rPr>
              <a:t> construction systems </a:t>
            </a:r>
          </a:p>
          <a:p>
            <a:pPr marL="34290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Use </a:t>
            </a:r>
            <a:r>
              <a:rPr lang="fr-CH" sz="1400" b="1" kern="1400" dirty="0" err="1">
                <a:latin typeface="+mj-lt"/>
                <a:cs typeface="Times New Roman" panose="02020603050405020304" pitchFamily="18" charset="0"/>
              </a:rPr>
              <a:t>easy</a:t>
            </a:r>
            <a:r>
              <a:rPr lang="fr-CH" sz="1400" b="1" kern="1400" dirty="0">
                <a:latin typeface="+mj-lt"/>
                <a:cs typeface="Times New Roman" panose="02020603050405020304" pitchFamily="18" charset="0"/>
              </a:rPr>
              <a:t> maintenance</a:t>
            </a:r>
            <a:r>
              <a:rPr lang="fr-CH" sz="1400" kern="1400" dirty="0">
                <a:latin typeface="+mj-lt"/>
                <a:cs typeface="Times New Roman" panose="02020603050405020304" pitchFamily="18" charset="0"/>
              </a:rPr>
              <a:t> construction </a:t>
            </a:r>
            <a:r>
              <a:rPr lang="fr-CH" sz="1400" kern="1400" dirty="0" err="1">
                <a:latin typeface="+mj-lt"/>
                <a:cs typeface="Times New Roman" panose="02020603050405020304" pitchFamily="18" charset="0"/>
              </a:rPr>
              <a:t>systems</a:t>
            </a:r>
            <a:r>
              <a:rPr lang="fr-CH" sz="1400" kern="1400" dirty="0">
                <a:latin typeface="+mj-lt"/>
                <a:cs typeface="Times New Roman" panose="02020603050405020304" pitchFamily="18" charset="0"/>
              </a:rPr>
              <a:t> and </a:t>
            </a:r>
            <a:r>
              <a:rPr lang="fr-CH" sz="1400" kern="1400" dirty="0" err="1">
                <a:latin typeface="+mj-lt"/>
                <a:cs typeface="Times New Roman" panose="02020603050405020304" pitchFamily="18" charset="0"/>
              </a:rPr>
              <a:t>materials</a:t>
            </a:r>
            <a:r>
              <a:rPr lang="fr-CH" sz="1400" kern="1400" dirty="0">
                <a:latin typeface="+mj-lt"/>
                <a:cs typeface="Times New Roman" panose="02020603050405020304" pitchFamily="18" charset="0"/>
              </a:rPr>
              <a:t> &gt; </a:t>
            </a:r>
            <a:r>
              <a:rPr lang="en-US" sz="1400" kern="1400" dirty="0">
                <a:latin typeface="+mj-lt"/>
                <a:cs typeface="Times New Roman" panose="02020603050405020304" pitchFamily="18" charset="0"/>
              </a:rPr>
              <a:t>Visible installations, openable windows, …</a:t>
            </a:r>
            <a:endParaRPr lang="fr-CH" sz="1400" kern="1400" dirty="0">
              <a:latin typeface="+mj-lt"/>
              <a:cs typeface="Times New Roman" panose="02020603050405020304" pitchFamily="18" charset="0"/>
            </a:endParaRPr>
          </a:p>
          <a:p>
            <a:pPr marL="34290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Work </a:t>
            </a:r>
            <a:r>
              <a:rPr lang="fr-CH" sz="1400" kern="1400" dirty="0" err="1">
                <a:latin typeface="+mj-lt"/>
                <a:cs typeface="Times New Roman" panose="02020603050405020304" pitchFamily="18" charset="0"/>
              </a:rPr>
              <a:t>with</a:t>
            </a:r>
            <a:r>
              <a:rPr lang="fr-CH" sz="1400" kern="1400" dirty="0">
                <a:latin typeface="+mj-lt"/>
                <a:cs typeface="Times New Roman" panose="02020603050405020304" pitchFamily="18" charset="0"/>
              </a:rPr>
              <a:t> the </a:t>
            </a:r>
            <a:r>
              <a:rPr lang="fr-CH" sz="1400" b="1" kern="1400" dirty="0" err="1">
                <a:latin typeface="+mj-lt"/>
                <a:cs typeface="Times New Roman" panose="02020603050405020304" pitchFamily="18" charset="0"/>
              </a:rPr>
              <a:t>existing</a:t>
            </a:r>
            <a:r>
              <a:rPr lang="fr-CH" sz="1400" kern="1400" dirty="0">
                <a:latin typeface="+mj-lt"/>
                <a:cs typeface="Times New Roman" panose="02020603050405020304" pitchFamily="18" charset="0"/>
              </a:rPr>
              <a:t> &gt; </a:t>
            </a:r>
            <a:r>
              <a:rPr lang="fr-CH" sz="1400" kern="1400" dirty="0" err="1">
                <a:latin typeface="+mj-lt"/>
                <a:cs typeface="Times New Roman" panose="02020603050405020304" pitchFamily="18" charset="0"/>
              </a:rPr>
              <a:t>every</a:t>
            </a:r>
            <a:r>
              <a:rPr lang="fr-CH" sz="1400" kern="1400" dirty="0">
                <a:latin typeface="+mj-lt"/>
                <a:cs typeface="Times New Roman" panose="02020603050405020304" pitchFamily="18" charset="0"/>
              </a:rPr>
              <a:t> </a:t>
            </a:r>
            <a:r>
              <a:rPr lang="fr-CH" sz="1400" kern="1400" dirty="0" err="1">
                <a:latin typeface="+mj-lt"/>
                <a:cs typeface="Times New Roman" panose="02020603050405020304" pitchFamily="18" charset="0"/>
              </a:rPr>
              <a:t>existing</a:t>
            </a:r>
            <a:r>
              <a:rPr lang="fr-CH" sz="1400" kern="1400" dirty="0">
                <a:latin typeface="+mj-lt"/>
                <a:cs typeface="Times New Roman" panose="02020603050405020304" pitchFamily="18" charset="0"/>
              </a:rPr>
              <a:t> building has </a:t>
            </a:r>
            <a:r>
              <a:rPr lang="fr-CH" sz="1400" kern="1400" dirty="0" err="1">
                <a:latin typeface="+mj-lt"/>
                <a:cs typeface="Times New Roman" panose="02020603050405020304" pitchFamily="18" charset="0"/>
              </a:rPr>
              <a:t>its</a:t>
            </a:r>
            <a:r>
              <a:rPr lang="fr-CH" sz="1400" kern="1400" dirty="0">
                <a:latin typeface="+mj-lt"/>
                <a:cs typeface="Times New Roman" panose="02020603050405020304" pitchFamily="18" charset="0"/>
              </a:rPr>
              <a:t> </a:t>
            </a:r>
            <a:r>
              <a:rPr lang="fr-CH" sz="1400" kern="1400" dirty="0" err="1">
                <a:latin typeface="+mj-lt"/>
                <a:cs typeface="Times New Roman" panose="02020603050405020304" pitchFamily="18" charset="0"/>
              </a:rPr>
              <a:t>own</a:t>
            </a:r>
            <a:r>
              <a:rPr lang="fr-CH" sz="1400" kern="1400" dirty="0">
                <a:latin typeface="+mj-lt"/>
                <a:cs typeface="Times New Roman" panose="02020603050405020304" pitchFamily="18" charset="0"/>
              </a:rPr>
              <a:t> </a:t>
            </a:r>
            <a:r>
              <a:rPr lang="fr-CH" sz="1400" kern="1400" dirty="0" err="1">
                <a:latin typeface="+mj-lt"/>
                <a:cs typeface="Times New Roman" panose="02020603050405020304" pitchFamily="18" charset="0"/>
              </a:rPr>
              <a:t>schema</a:t>
            </a:r>
            <a:r>
              <a:rPr lang="fr-CH" sz="1400" kern="1400" dirty="0">
                <a:latin typeface="+mj-lt"/>
                <a:cs typeface="Times New Roman" panose="02020603050405020304" pitchFamily="18" charset="0"/>
              </a:rPr>
              <a:t> and </a:t>
            </a:r>
            <a:r>
              <a:rPr lang="fr-CH" sz="1400" kern="1400" dirty="0" err="1">
                <a:latin typeface="+mj-lt"/>
                <a:cs typeface="Times New Roman" panose="02020603050405020304" pitchFamily="18" charset="0"/>
              </a:rPr>
              <a:t>particular</a:t>
            </a:r>
            <a:r>
              <a:rPr lang="fr-CH" sz="1400" kern="1400" dirty="0">
                <a:latin typeface="+mj-lt"/>
                <a:cs typeface="Times New Roman" panose="02020603050405020304" pitchFamily="18" charset="0"/>
              </a:rPr>
              <a:t> </a:t>
            </a:r>
            <a:r>
              <a:rPr lang="fr-CH" sz="1400" kern="1400" dirty="0" err="1">
                <a:latin typeface="+mj-lt"/>
                <a:cs typeface="Times New Roman" panose="02020603050405020304" pitchFamily="18" charset="0"/>
              </a:rPr>
              <a:t>elements</a:t>
            </a:r>
            <a:r>
              <a:rPr lang="fr-CH" sz="1400" kern="1400" dirty="0">
                <a:latin typeface="+mj-lt"/>
                <a:cs typeface="Times New Roman" panose="02020603050405020304" pitchFamily="18" charset="0"/>
              </a:rPr>
              <a:t> </a:t>
            </a:r>
            <a:r>
              <a:rPr lang="fr-CH" sz="1400" kern="1400" dirty="0" err="1">
                <a:latin typeface="+mj-lt"/>
                <a:cs typeface="Times New Roman" panose="02020603050405020304" pitchFamily="18" charset="0"/>
              </a:rPr>
              <a:t>that</a:t>
            </a:r>
            <a:r>
              <a:rPr lang="fr-CH" sz="1400" kern="1400" dirty="0">
                <a:latin typeface="+mj-lt"/>
                <a:cs typeface="Times New Roman" panose="02020603050405020304" pitchFamily="18" charset="0"/>
              </a:rPr>
              <a:t> must </a:t>
            </a:r>
            <a:r>
              <a:rPr lang="fr-CH" sz="1400" kern="1400" dirty="0" err="1">
                <a:latin typeface="+mj-lt"/>
                <a:cs typeface="Times New Roman" panose="02020603050405020304" pitchFamily="18" charset="0"/>
              </a:rPr>
              <a:t>be</a:t>
            </a:r>
            <a:r>
              <a:rPr lang="fr-CH" sz="1400" kern="1400" dirty="0">
                <a:latin typeface="+mj-lt"/>
                <a:cs typeface="Times New Roman" panose="02020603050405020304" pitchFamily="18" charset="0"/>
              </a:rPr>
              <a:t> put </a:t>
            </a:r>
            <a:r>
              <a:rPr lang="fr-CH" sz="1400" kern="1400" dirty="0" err="1">
                <a:latin typeface="+mj-lt"/>
                <a:cs typeface="Times New Roman" panose="02020603050405020304" pitchFamily="18" charset="0"/>
              </a:rPr>
              <a:t>into</a:t>
            </a:r>
            <a:r>
              <a:rPr lang="fr-CH" sz="1400" kern="1400" dirty="0">
                <a:latin typeface="+mj-lt"/>
                <a:cs typeface="Times New Roman" panose="02020603050405020304" pitchFamily="18" charset="0"/>
              </a:rPr>
              <a:t> value </a:t>
            </a:r>
          </a:p>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Use </a:t>
            </a:r>
            <a:r>
              <a:rPr lang="en-US" sz="1400" b="1" kern="1400" dirty="0">
                <a:latin typeface="+mj-lt"/>
                <a:cs typeface="Times New Roman" panose="02020603050405020304" pitchFamily="18" charset="0"/>
              </a:rPr>
              <a:t>visual effects </a:t>
            </a:r>
            <a:r>
              <a:rPr lang="en-US" sz="1400" kern="1400" dirty="0">
                <a:latin typeface="+mj-lt"/>
                <a:cs typeface="Times New Roman" panose="02020603050405020304" pitchFamily="18" charset="0"/>
              </a:rPr>
              <a:t>and </a:t>
            </a:r>
            <a:r>
              <a:rPr lang="en-US" sz="1400" b="1" kern="1400" dirty="0">
                <a:latin typeface="+mj-lt"/>
                <a:cs typeface="Times New Roman" panose="02020603050405020304" pitchFamily="18" charset="0"/>
              </a:rPr>
              <a:t>signage</a:t>
            </a:r>
            <a:r>
              <a:rPr lang="en-US" sz="1400" kern="1400" dirty="0">
                <a:latin typeface="+mj-lt"/>
                <a:cs typeface="Times New Roman" panose="02020603050405020304" pitchFamily="18" charset="0"/>
              </a:rPr>
              <a:t> &gt; </a:t>
            </a:r>
            <a:r>
              <a:rPr lang="en-US" sz="1400" kern="1400" dirty="0" err="1">
                <a:latin typeface="+mj-lt"/>
                <a:cs typeface="Times New Roman" panose="02020603050405020304" pitchFamily="18" charset="0"/>
              </a:rPr>
              <a:t>colour</a:t>
            </a:r>
            <a:r>
              <a:rPr lang="en-US" sz="1400" kern="1400" dirty="0">
                <a:latin typeface="+mj-lt"/>
                <a:cs typeface="Times New Roman" panose="02020603050405020304" pitchFamily="18" charset="0"/>
              </a:rPr>
              <a:t> contrast is an easy low-cost way to make spaces more understandable and user-friendly</a:t>
            </a:r>
          </a:p>
          <a:p>
            <a:pPr marL="342900" indent="-342900">
              <a:spcAft>
                <a:spcPts val="600"/>
              </a:spcAft>
              <a:buFont typeface="Calibri Light" panose="020F0302020204030204" pitchFamily="34" charset="0"/>
              <a:buChar char="-"/>
            </a:pPr>
            <a:r>
              <a:rPr lang="en-GB" sz="1400" kern="1400" dirty="0">
                <a:latin typeface="+mj-lt"/>
                <a:cs typeface="Times New Roman" panose="02020603050405020304" pitchFamily="18" charset="0"/>
              </a:rPr>
              <a:t>Increase </a:t>
            </a:r>
            <a:r>
              <a:rPr lang="en-GB" sz="1400" b="1" kern="1400" dirty="0">
                <a:latin typeface="+mj-lt"/>
                <a:cs typeface="Times New Roman" panose="02020603050405020304" pitchFamily="18" charset="0"/>
              </a:rPr>
              <a:t>energy efficiency </a:t>
            </a:r>
            <a:r>
              <a:rPr lang="en-GB" sz="1400" kern="1400" dirty="0">
                <a:latin typeface="+mj-lt"/>
                <a:cs typeface="Times New Roman" panose="02020603050405020304" pitchFamily="18" charset="0"/>
              </a:rPr>
              <a:t>&gt; space management, updated technical installations </a:t>
            </a:r>
          </a:p>
          <a:p>
            <a:pPr marL="342900" indent="-342900">
              <a:spcAft>
                <a:spcPts val="600"/>
              </a:spcAft>
              <a:buFont typeface="Calibri Light" panose="020F0302020204030204" pitchFamily="34" charset="0"/>
              <a:buChar char="-"/>
            </a:pPr>
            <a:r>
              <a:rPr lang="en-GB" sz="1400" kern="1400" dirty="0">
                <a:latin typeface="+mj-lt"/>
                <a:cs typeface="Times New Roman" panose="02020603050405020304" pitchFamily="18" charset="0"/>
              </a:rPr>
              <a:t>Increase </a:t>
            </a:r>
            <a:r>
              <a:rPr lang="en-GB" sz="1400" b="1" kern="1400" dirty="0">
                <a:latin typeface="+mj-lt"/>
                <a:cs typeface="Times New Roman" panose="02020603050405020304" pitchFamily="18" charset="0"/>
              </a:rPr>
              <a:t>safety</a:t>
            </a:r>
            <a:r>
              <a:rPr lang="en-GB" sz="1400" kern="1400" dirty="0">
                <a:latin typeface="+mj-lt"/>
                <a:cs typeface="Times New Roman" panose="02020603050405020304" pitchFamily="18" charset="0"/>
              </a:rPr>
              <a:t> &gt; upgrade in terms of safety regulations</a:t>
            </a:r>
          </a:p>
          <a:p>
            <a:pPr marL="0" lvl="0" indent="0">
              <a:spcAft>
                <a:spcPts val="600"/>
              </a:spcAft>
              <a:buNone/>
            </a:pPr>
            <a:endParaRPr lang="fr-CH" sz="1400" kern="1400" dirty="0">
              <a:latin typeface="+mj-lt"/>
              <a:cs typeface="Times New Roman" panose="02020603050405020304" pitchFamily="18" charset="0"/>
            </a:endParaRPr>
          </a:p>
        </p:txBody>
      </p:sp>
      <p:pic>
        <p:nvPicPr>
          <p:cNvPr id="38" name="Picture 37">
            <a:extLst>
              <a:ext uri="{FF2B5EF4-FFF2-40B4-BE49-F238E27FC236}">
                <a16:creationId xmlns:a16="http://schemas.microsoft.com/office/drawing/2014/main" id="{1616EA62-88C3-C121-D934-03448361925E}"/>
              </a:ext>
            </a:extLst>
          </p:cNvPr>
          <p:cNvPicPr>
            <a:picLocks noChangeAspect="1"/>
          </p:cNvPicPr>
          <p:nvPr/>
        </p:nvPicPr>
        <p:blipFill rotWithShape="1">
          <a:blip r:embed="rId4">
            <a:extLst>
              <a:ext uri="{28A0092B-C50C-407E-A947-70E740481C1C}">
                <a14:useLocalDpi xmlns:a14="http://schemas.microsoft.com/office/drawing/2010/main" val="0"/>
              </a:ext>
            </a:extLst>
          </a:blip>
          <a:srcRect l="7945" r="5883"/>
          <a:stretch/>
        </p:blipFill>
        <p:spPr bwMode="auto">
          <a:xfrm>
            <a:off x="6169212" y="676274"/>
            <a:ext cx="3059566" cy="2367042"/>
          </a:xfrm>
          <a:prstGeom prst="rect">
            <a:avLst/>
          </a:prstGeom>
        </p:spPr>
      </p:pic>
      <p:sp>
        <p:nvSpPr>
          <p:cNvPr id="41" name="TextBox 36">
            <a:extLst>
              <a:ext uri="{FF2B5EF4-FFF2-40B4-BE49-F238E27FC236}">
                <a16:creationId xmlns:a16="http://schemas.microsoft.com/office/drawing/2014/main" id="{5FE4D91A-C568-7C2C-5960-58C59A792E19}"/>
              </a:ext>
            </a:extLst>
          </p:cNvPr>
          <p:cNvSpPr txBox="1"/>
          <p:nvPr/>
        </p:nvSpPr>
        <p:spPr bwMode="auto">
          <a:xfrm>
            <a:off x="6173239" y="6222169"/>
            <a:ext cx="2743200" cy="261610"/>
          </a:xfrm>
          <a:prstGeom prst="rect">
            <a:avLst/>
          </a:prstGeom>
          <a:noFill/>
        </p:spPr>
        <p:txBody>
          <a:bodyPr wrap="square" rtlCol="0">
            <a:spAutoFit/>
          </a:bodyPr>
          <a:lstStyle/>
          <a:p>
            <a:r>
              <a:rPr lang="fr-CH" sz="1100" b="1" i="1" dirty="0" err="1">
                <a:solidFill>
                  <a:srgbClr val="000000"/>
                </a:solidFill>
              </a:rPr>
              <a:t>Inspirational</a:t>
            </a:r>
            <a:r>
              <a:rPr lang="fr-CH" sz="1100" b="1" i="1" dirty="0">
                <a:solidFill>
                  <a:srgbClr val="000000"/>
                </a:solidFill>
              </a:rPr>
              <a:t> images</a:t>
            </a:r>
            <a:endParaRPr lang="en-US" sz="1100" b="1" i="1" dirty="0">
              <a:solidFill>
                <a:srgbClr val="000000"/>
              </a:solidFill>
            </a:endParaRPr>
          </a:p>
        </p:txBody>
      </p:sp>
      <p:sp>
        <p:nvSpPr>
          <p:cNvPr id="3" name="Title 6">
            <a:extLst>
              <a:ext uri="{FF2B5EF4-FFF2-40B4-BE49-F238E27FC236}">
                <a16:creationId xmlns:a16="http://schemas.microsoft.com/office/drawing/2014/main" id="{C910E73E-5F28-855D-FE50-1C41225C320B}"/>
              </a:ext>
            </a:extLst>
          </p:cNvPr>
          <p:cNvSpPr/>
          <p:nvPr/>
        </p:nvSpPr>
        <p:spPr bwMode="auto">
          <a:xfrm>
            <a:off x="479424" y="2238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NEW VISION: </a:t>
            </a:r>
            <a:r>
              <a:rPr lang="fr-CH" sz="3600" dirty="0" err="1"/>
              <a:t>Interior</a:t>
            </a:r>
            <a:r>
              <a:rPr lang="fr-CH" sz="3600" dirty="0"/>
              <a:t> </a:t>
            </a:r>
            <a:r>
              <a:rPr lang="fr-CH" sz="3600" dirty="0" err="1"/>
              <a:t>spaces</a:t>
            </a:r>
            <a:endParaRPr lang="en-US" sz="3600" dirty="0"/>
          </a:p>
        </p:txBody>
      </p:sp>
      <p:pic>
        <p:nvPicPr>
          <p:cNvPr id="5122" name="Picture 2">
            <a:extLst>
              <a:ext uri="{FF2B5EF4-FFF2-40B4-BE49-F238E27FC236}">
                <a16:creationId xmlns:a16="http://schemas.microsoft.com/office/drawing/2014/main" id="{C8F635B0-453B-C38C-075E-F4A8BD66472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8143"/>
          <a:stretch/>
        </p:blipFill>
        <p:spPr bwMode="auto">
          <a:xfrm>
            <a:off x="9412729" y="676273"/>
            <a:ext cx="2050958" cy="28239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9888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7</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a:t>REFERENCES: CERN projects</a:t>
            </a:r>
            <a:endParaRPr lang="en-US" sz="3600" dirty="0"/>
          </a:p>
        </p:txBody>
      </p:sp>
      <p:pic>
        <p:nvPicPr>
          <p:cNvPr id="8" name="Picture 7">
            <a:extLst>
              <a:ext uri="{FF2B5EF4-FFF2-40B4-BE49-F238E27FC236}">
                <a16:creationId xmlns:a16="http://schemas.microsoft.com/office/drawing/2014/main" id="{1B313382-D51B-EB15-9307-C8E3B6299B23}"/>
              </a:ext>
            </a:extLst>
          </p:cNvPr>
          <p:cNvPicPr>
            <a:picLocks noChangeAspect="1"/>
          </p:cNvPicPr>
          <p:nvPr/>
        </p:nvPicPr>
        <p:blipFill rotWithShape="1">
          <a:blip r:embed="rId2"/>
          <a:srcRect l="56535" t="17466" b="5025"/>
          <a:stretch/>
        </p:blipFill>
        <p:spPr bwMode="auto">
          <a:xfrm>
            <a:off x="5891897" y="1853890"/>
            <a:ext cx="3865738" cy="2412518"/>
          </a:xfrm>
          <a:prstGeom prst="rect">
            <a:avLst/>
          </a:prstGeom>
        </p:spPr>
      </p:pic>
      <p:grpSp>
        <p:nvGrpSpPr>
          <p:cNvPr id="22" name="Group 21">
            <a:extLst>
              <a:ext uri="{FF2B5EF4-FFF2-40B4-BE49-F238E27FC236}">
                <a16:creationId xmlns:a16="http://schemas.microsoft.com/office/drawing/2014/main" id="{2FF978B7-0E77-566A-C832-BEA56182B3AB}"/>
              </a:ext>
            </a:extLst>
          </p:cNvPr>
          <p:cNvGrpSpPr/>
          <p:nvPr/>
        </p:nvGrpSpPr>
        <p:grpSpPr>
          <a:xfrm>
            <a:off x="460372" y="1843395"/>
            <a:ext cx="4022463" cy="2482098"/>
            <a:chOff x="1040967" y="1948802"/>
            <a:chExt cx="3467237" cy="2139492"/>
          </a:xfrm>
        </p:grpSpPr>
        <p:pic>
          <p:nvPicPr>
            <p:cNvPr id="7" name="Picture 6">
              <a:extLst>
                <a:ext uri="{FF2B5EF4-FFF2-40B4-BE49-F238E27FC236}">
                  <a16:creationId xmlns:a16="http://schemas.microsoft.com/office/drawing/2014/main" id="{E8BB93CE-3180-D996-A772-78D5CBEE3209}"/>
                </a:ext>
              </a:extLst>
            </p:cNvPr>
            <p:cNvPicPr>
              <a:picLocks noChangeAspect="1"/>
            </p:cNvPicPr>
            <p:nvPr/>
          </p:nvPicPr>
          <p:blipFill rotWithShape="1">
            <a:blip r:embed="rId2"/>
            <a:srcRect l="6976" t="18697" r="49065" b="3792"/>
            <a:stretch/>
          </p:blipFill>
          <p:spPr>
            <a:xfrm>
              <a:off x="1040967" y="1948802"/>
              <a:ext cx="3467237" cy="2139492"/>
            </a:xfrm>
            <a:prstGeom prst="rect">
              <a:avLst/>
            </a:prstGeom>
          </p:spPr>
        </p:pic>
        <p:sp>
          <p:nvSpPr>
            <p:cNvPr id="16" name="Freeform: Shape 15">
              <a:extLst>
                <a:ext uri="{FF2B5EF4-FFF2-40B4-BE49-F238E27FC236}">
                  <a16:creationId xmlns:a16="http://schemas.microsoft.com/office/drawing/2014/main" id="{8B7FCD72-966B-754B-512B-9B9F1115629E}"/>
                </a:ext>
              </a:extLst>
            </p:cNvPr>
            <p:cNvSpPr/>
            <p:nvPr/>
          </p:nvSpPr>
          <p:spPr>
            <a:xfrm>
              <a:off x="1816895" y="2589698"/>
              <a:ext cx="1578769" cy="831056"/>
            </a:xfrm>
            <a:custGeom>
              <a:avLst/>
              <a:gdLst>
                <a:gd name="connsiteX0" fmla="*/ 0 w 1578769"/>
                <a:gd name="connsiteY0" fmla="*/ 804863 h 831056"/>
                <a:gd name="connsiteX1" fmla="*/ 0 w 1578769"/>
                <a:gd name="connsiteY1" fmla="*/ 0 h 831056"/>
                <a:gd name="connsiteX2" fmla="*/ 342900 w 1578769"/>
                <a:gd name="connsiteY2" fmla="*/ 0 h 831056"/>
                <a:gd name="connsiteX3" fmla="*/ 342900 w 1578769"/>
                <a:gd name="connsiteY3" fmla="*/ 104775 h 831056"/>
                <a:gd name="connsiteX4" fmla="*/ 1578769 w 1578769"/>
                <a:gd name="connsiteY4" fmla="*/ 104775 h 831056"/>
                <a:gd name="connsiteX5" fmla="*/ 1578769 w 1578769"/>
                <a:gd name="connsiteY5" fmla="*/ 273844 h 831056"/>
                <a:gd name="connsiteX6" fmla="*/ 588169 w 1578769"/>
                <a:gd name="connsiteY6" fmla="*/ 273844 h 831056"/>
                <a:gd name="connsiteX7" fmla="*/ 588169 w 1578769"/>
                <a:gd name="connsiteY7" fmla="*/ 652463 h 831056"/>
                <a:gd name="connsiteX8" fmla="*/ 1574006 w 1578769"/>
                <a:gd name="connsiteY8" fmla="*/ 652463 h 831056"/>
                <a:gd name="connsiteX9" fmla="*/ 1574006 w 1578769"/>
                <a:gd name="connsiteY9" fmla="*/ 831056 h 831056"/>
                <a:gd name="connsiteX10" fmla="*/ 1574006 w 1578769"/>
                <a:gd name="connsiteY10" fmla="*/ 807244 h 831056"/>
                <a:gd name="connsiteX11" fmla="*/ 0 w 1578769"/>
                <a:gd name="connsiteY11" fmla="*/ 804863 h 831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8769" h="831056">
                  <a:moveTo>
                    <a:pt x="0" y="804863"/>
                  </a:moveTo>
                  <a:lnTo>
                    <a:pt x="0" y="0"/>
                  </a:lnTo>
                  <a:lnTo>
                    <a:pt x="342900" y="0"/>
                  </a:lnTo>
                  <a:lnTo>
                    <a:pt x="342900" y="104775"/>
                  </a:lnTo>
                  <a:lnTo>
                    <a:pt x="1578769" y="104775"/>
                  </a:lnTo>
                  <a:lnTo>
                    <a:pt x="1578769" y="273844"/>
                  </a:lnTo>
                  <a:lnTo>
                    <a:pt x="588169" y="273844"/>
                  </a:lnTo>
                  <a:lnTo>
                    <a:pt x="588169" y="652463"/>
                  </a:lnTo>
                  <a:lnTo>
                    <a:pt x="1574006" y="652463"/>
                  </a:lnTo>
                  <a:lnTo>
                    <a:pt x="1574006" y="831056"/>
                  </a:lnTo>
                  <a:lnTo>
                    <a:pt x="1574006" y="807244"/>
                  </a:lnTo>
                  <a:lnTo>
                    <a:pt x="0" y="804863"/>
                  </a:lnTo>
                  <a:close/>
                </a:path>
              </a:pathLst>
            </a:custGeom>
            <a:solidFill>
              <a:srgbClr val="D9D9D9">
                <a:alpha val="5098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E5A27118-3849-F15F-3B01-FBA4A340A4DD}"/>
                </a:ext>
              </a:extLst>
            </p:cNvPr>
            <p:cNvSpPr/>
            <p:nvPr/>
          </p:nvSpPr>
          <p:spPr>
            <a:xfrm>
              <a:off x="3402806" y="2699237"/>
              <a:ext cx="954883" cy="704850"/>
            </a:xfrm>
            <a:custGeom>
              <a:avLst/>
              <a:gdLst>
                <a:gd name="connsiteX0" fmla="*/ 2382 w 954882"/>
                <a:gd name="connsiteY0" fmla="*/ 16669 h 721519"/>
                <a:gd name="connsiteX1" fmla="*/ 2382 w 954882"/>
                <a:gd name="connsiteY1" fmla="*/ 180975 h 721519"/>
                <a:gd name="connsiteX2" fmla="*/ 40482 w 954882"/>
                <a:gd name="connsiteY2" fmla="*/ 180975 h 721519"/>
                <a:gd name="connsiteX3" fmla="*/ 40482 w 954882"/>
                <a:gd name="connsiteY3" fmla="*/ 550069 h 721519"/>
                <a:gd name="connsiteX4" fmla="*/ 0 w 954882"/>
                <a:gd name="connsiteY4" fmla="*/ 550069 h 721519"/>
                <a:gd name="connsiteX5" fmla="*/ 0 w 954882"/>
                <a:gd name="connsiteY5" fmla="*/ 721519 h 721519"/>
                <a:gd name="connsiteX6" fmla="*/ 273844 w 954882"/>
                <a:gd name="connsiteY6" fmla="*/ 721519 h 721519"/>
                <a:gd name="connsiteX7" fmla="*/ 273844 w 954882"/>
                <a:gd name="connsiteY7" fmla="*/ 514350 h 721519"/>
                <a:gd name="connsiteX8" fmla="*/ 954882 w 954882"/>
                <a:gd name="connsiteY8" fmla="*/ 514350 h 721519"/>
                <a:gd name="connsiteX9" fmla="*/ 954882 w 954882"/>
                <a:gd name="connsiteY9" fmla="*/ 104775 h 721519"/>
                <a:gd name="connsiteX10" fmla="*/ 285750 w 954882"/>
                <a:gd name="connsiteY10" fmla="*/ 104775 h 721519"/>
                <a:gd name="connsiteX11" fmla="*/ 285750 w 954882"/>
                <a:gd name="connsiteY11" fmla="*/ 0 h 721519"/>
                <a:gd name="connsiteX12" fmla="*/ 2382 w 954882"/>
                <a:gd name="connsiteY12" fmla="*/ 16669 h 721519"/>
                <a:gd name="connsiteX0" fmla="*/ 2382 w 954882"/>
                <a:gd name="connsiteY0" fmla="*/ 0 h 704850"/>
                <a:gd name="connsiteX1" fmla="*/ 2382 w 954882"/>
                <a:gd name="connsiteY1" fmla="*/ 164306 h 704850"/>
                <a:gd name="connsiteX2" fmla="*/ 40482 w 954882"/>
                <a:gd name="connsiteY2" fmla="*/ 164306 h 704850"/>
                <a:gd name="connsiteX3" fmla="*/ 40482 w 954882"/>
                <a:gd name="connsiteY3" fmla="*/ 533400 h 704850"/>
                <a:gd name="connsiteX4" fmla="*/ 0 w 954882"/>
                <a:gd name="connsiteY4" fmla="*/ 533400 h 704850"/>
                <a:gd name="connsiteX5" fmla="*/ 0 w 954882"/>
                <a:gd name="connsiteY5" fmla="*/ 704850 h 704850"/>
                <a:gd name="connsiteX6" fmla="*/ 273844 w 954882"/>
                <a:gd name="connsiteY6" fmla="*/ 704850 h 704850"/>
                <a:gd name="connsiteX7" fmla="*/ 273844 w 954882"/>
                <a:gd name="connsiteY7" fmla="*/ 497681 h 704850"/>
                <a:gd name="connsiteX8" fmla="*/ 954882 w 954882"/>
                <a:gd name="connsiteY8" fmla="*/ 497681 h 704850"/>
                <a:gd name="connsiteX9" fmla="*/ 954882 w 954882"/>
                <a:gd name="connsiteY9" fmla="*/ 88106 h 704850"/>
                <a:gd name="connsiteX10" fmla="*/ 285750 w 954882"/>
                <a:gd name="connsiteY10" fmla="*/ 88106 h 704850"/>
                <a:gd name="connsiteX11" fmla="*/ 288131 w 954882"/>
                <a:gd name="connsiteY11" fmla="*/ 2381 h 704850"/>
                <a:gd name="connsiteX12" fmla="*/ 2382 w 954882"/>
                <a:gd name="connsiteY12" fmla="*/ 0 h 70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54882" h="704850">
                  <a:moveTo>
                    <a:pt x="2382" y="0"/>
                  </a:moveTo>
                  <a:lnTo>
                    <a:pt x="2382" y="164306"/>
                  </a:lnTo>
                  <a:lnTo>
                    <a:pt x="40482" y="164306"/>
                  </a:lnTo>
                  <a:lnTo>
                    <a:pt x="40482" y="533400"/>
                  </a:lnTo>
                  <a:lnTo>
                    <a:pt x="0" y="533400"/>
                  </a:lnTo>
                  <a:lnTo>
                    <a:pt x="0" y="704850"/>
                  </a:lnTo>
                  <a:lnTo>
                    <a:pt x="273844" y="704850"/>
                  </a:lnTo>
                  <a:lnTo>
                    <a:pt x="273844" y="497681"/>
                  </a:lnTo>
                  <a:lnTo>
                    <a:pt x="954882" y="497681"/>
                  </a:lnTo>
                  <a:lnTo>
                    <a:pt x="954882" y="88106"/>
                  </a:lnTo>
                  <a:lnTo>
                    <a:pt x="285750" y="88106"/>
                  </a:lnTo>
                  <a:cubicBezTo>
                    <a:pt x="286544" y="59531"/>
                    <a:pt x="287337" y="30956"/>
                    <a:pt x="288131" y="2381"/>
                  </a:cubicBezTo>
                  <a:lnTo>
                    <a:pt x="2382" y="0"/>
                  </a:lnTo>
                  <a:close/>
                </a:path>
              </a:pathLst>
            </a:custGeom>
            <a:solidFill>
              <a:srgbClr val="D9D9D9">
                <a:alpha val="5098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4" name="Freeform: Shape 23">
            <a:extLst>
              <a:ext uri="{FF2B5EF4-FFF2-40B4-BE49-F238E27FC236}">
                <a16:creationId xmlns:a16="http://schemas.microsoft.com/office/drawing/2014/main" id="{9A691315-665B-D316-4B65-2274C43AA5C7}"/>
              </a:ext>
            </a:extLst>
          </p:cNvPr>
          <p:cNvSpPr/>
          <p:nvPr/>
        </p:nvSpPr>
        <p:spPr>
          <a:xfrm>
            <a:off x="5996801" y="1960867"/>
            <a:ext cx="2566985" cy="2187483"/>
          </a:xfrm>
          <a:custGeom>
            <a:avLst/>
            <a:gdLst>
              <a:gd name="connsiteX0" fmla="*/ 0 w 2276475"/>
              <a:gd name="connsiteY0" fmla="*/ 1933575 h 1939925"/>
              <a:gd name="connsiteX1" fmla="*/ 0 w 2276475"/>
              <a:gd name="connsiteY1" fmla="*/ 1203325 h 1939925"/>
              <a:gd name="connsiteX2" fmla="*/ 685800 w 2276475"/>
              <a:gd name="connsiteY2" fmla="*/ 1203325 h 1939925"/>
              <a:gd name="connsiteX3" fmla="*/ 685800 w 2276475"/>
              <a:gd name="connsiteY3" fmla="*/ 561975 h 1939925"/>
              <a:gd name="connsiteX4" fmla="*/ 1038225 w 2276475"/>
              <a:gd name="connsiteY4" fmla="*/ 561975 h 1939925"/>
              <a:gd name="connsiteX5" fmla="*/ 1038225 w 2276475"/>
              <a:gd name="connsiteY5" fmla="*/ 0 h 1939925"/>
              <a:gd name="connsiteX6" fmla="*/ 1530350 w 2276475"/>
              <a:gd name="connsiteY6" fmla="*/ 0 h 1939925"/>
              <a:gd name="connsiteX7" fmla="*/ 1530350 w 2276475"/>
              <a:gd name="connsiteY7" fmla="*/ 660400 h 1939925"/>
              <a:gd name="connsiteX8" fmla="*/ 2276475 w 2276475"/>
              <a:gd name="connsiteY8" fmla="*/ 660400 h 1939925"/>
              <a:gd name="connsiteX9" fmla="*/ 2276475 w 2276475"/>
              <a:gd name="connsiteY9" fmla="*/ 835025 h 1939925"/>
              <a:gd name="connsiteX10" fmla="*/ 1254125 w 2276475"/>
              <a:gd name="connsiteY10" fmla="*/ 835025 h 1939925"/>
              <a:gd name="connsiteX11" fmla="*/ 1254125 w 2276475"/>
              <a:gd name="connsiteY11" fmla="*/ 1203325 h 1939925"/>
              <a:gd name="connsiteX12" fmla="*/ 1254125 w 2276475"/>
              <a:gd name="connsiteY12" fmla="*/ 1216025 h 1939925"/>
              <a:gd name="connsiteX13" fmla="*/ 2276475 w 2276475"/>
              <a:gd name="connsiteY13" fmla="*/ 1216025 h 1939925"/>
              <a:gd name="connsiteX14" fmla="*/ 2276475 w 2276475"/>
              <a:gd name="connsiteY14" fmla="*/ 1384300 h 1939925"/>
              <a:gd name="connsiteX15" fmla="*/ 492125 w 2276475"/>
              <a:gd name="connsiteY15" fmla="*/ 1384300 h 1939925"/>
              <a:gd name="connsiteX16" fmla="*/ 492125 w 2276475"/>
              <a:gd name="connsiteY16" fmla="*/ 1939925 h 1939925"/>
              <a:gd name="connsiteX17" fmla="*/ 0 w 2276475"/>
              <a:gd name="connsiteY17" fmla="*/ 1933575 h 1939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76475" h="1939925">
                <a:moveTo>
                  <a:pt x="0" y="1933575"/>
                </a:moveTo>
                <a:lnTo>
                  <a:pt x="0" y="1203325"/>
                </a:lnTo>
                <a:lnTo>
                  <a:pt x="685800" y="1203325"/>
                </a:lnTo>
                <a:lnTo>
                  <a:pt x="685800" y="561975"/>
                </a:lnTo>
                <a:lnTo>
                  <a:pt x="1038225" y="561975"/>
                </a:lnTo>
                <a:lnTo>
                  <a:pt x="1038225" y="0"/>
                </a:lnTo>
                <a:lnTo>
                  <a:pt x="1530350" y="0"/>
                </a:lnTo>
                <a:lnTo>
                  <a:pt x="1530350" y="660400"/>
                </a:lnTo>
                <a:lnTo>
                  <a:pt x="2276475" y="660400"/>
                </a:lnTo>
                <a:lnTo>
                  <a:pt x="2276475" y="835025"/>
                </a:lnTo>
                <a:lnTo>
                  <a:pt x="1254125" y="835025"/>
                </a:lnTo>
                <a:lnTo>
                  <a:pt x="1254125" y="1203325"/>
                </a:lnTo>
                <a:lnTo>
                  <a:pt x="1254125" y="1216025"/>
                </a:lnTo>
                <a:lnTo>
                  <a:pt x="2276475" y="1216025"/>
                </a:lnTo>
                <a:lnTo>
                  <a:pt x="2276475" y="1384300"/>
                </a:lnTo>
                <a:lnTo>
                  <a:pt x="492125" y="1384300"/>
                </a:lnTo>
                <a:lnTo>
                  <a:pt x="492125" y="1939925"/>
                </a:lnTo>
                <a:lnTo>
                  <a:pt x="0" y="1933575"/>
                </a:lnTo>
                <a:close/>
              </a:path>
            </a:pathLst>
          </a:custGeom>
          <a:solidFill>
            <a:srgbClr val="D9D9D9">
              <a:alpha val="5098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Freeform: Shape 24">
            <a:extLst>
              <a:ext uri="{FF2B5EF4-FFF2-40B4-BE49-F238E27FC236}">
                <a16:creationId xmlns:a16="http://schemas.microsoft.com/office/drawing/2014/main" id="{3BE97C1B-1326-3DAF-9CD0-D89D9344976D}"/>
              </a:ext>
            </a:extLst>
          </p:cNvPr>
          <p:cNvSpPr/>
          <p:nvPr/>
        </p:nvSpPr>
        <p:spPr>
          <a:xfrm>
            <a:off x="8548865" y="2723858"/>
            <a:ext cx="991707" cy="801958"/>
          </a:xfrm>
          <a:custGeom>
            <a:avLst/>
            <a:gdLst>
              <a:gd name="connsiteX0" fmla="*/ 0 w 879475"/>
              <a:gd name="connsiteY0" fmla="*/ 0 h 711200"/>
              <a:gd name="connsiteX1" fmla="*/ 0 w 879475"/>
              <a:gd name="connsiteY1" fmla="*/ 165100 h 711200"/>
              <a:gd name="connsiteX2" fmla="*/ 57150 w 879475"/>
              <a:gd name="connsiteY2" fmla="*/ 165100 h 711200"/>
              <a:gd name="connsiteX3" fmla="*/ 57150 w 879475"/>
              <a:gd name="connsiteY3" fmla="*/ 558800 h 711200"/>
              <a:gd name="connsiteX4" fmla="*/ 3175 w 879475"/>
              <a:gd name="connsiteY4" fmla="*/ 558800 h 711200"/>
              <a:gd name="connsiteX5" fmla="*/ 3175 w 879475"/>
              <a:gd name="connsiteY5" fmla="*/ 711200 h 711200"/>
              <a:gd name="connsiteX6" fmla="*/ 314325 w 879475"/>
              <a:gd name="connsiteY6" fmla="*/ 711200 h 711200"/>
              <a:gd name="connsiteX7" fmla="*/ 314325 w 879475"/>
              <a:gd name="connsiteY7" fmla="*/ 530225 h 711200"/>
              <a:gd name="connsiteX8" fmla="*/ 879475 w 879475"/>
              <a:gd name="connsiteY8" fmla="*/ 530225 h 711200"/>
              <a:gd name="connsiteX9" fmla="*/ 879475 w 879475"/>
              <a:gd name="connsiteY9" fmla="*/ 79375 h 711200"/>
              <a:gd name="connsiteX10" fmla="*/ 307975 w 879475"/>
              <a:gd name="connsiteY10" fmla="*/ 79375 h 711200"/>
              <a:gd name="connsiteX11" fmla="*/ 307975 w 879475"/>
              <a:gd name="connsiteY11" fmla="*/ 3175 h 711200"/>
              <a:gd name="connsiteX12" fmla="*/ 0 w 879475"/>
              <a:gd name="connsiteY12" fmla="*/ 0 h 71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9475" h="711200">
                <a:moveTo>
                  <a:pt x="0" y="0"/>
                </a:moveTo>
                <a:lnTo>
                  <a:pt x="0" y="165100"/>
                </a:lnTo>
                <a:lnTo>
                  <a:pt x="57150" y="165100"/>
                </a:lnTo>
                <a:lnTo>
                  <a:pt x="57150" y="558800"/>
                </a:lnTo>
                <a:lnTo>
                  <a:pt x="3175" y="558800"/>
                </a:lnTo>
                <a:lnTo>
                  <a:pt x="3175" y="711200"/>
                </a:lnTo>
                <a:lnTo>
                  <a:pt x="314325" y="711200"/>
                </a:lnTo>
                <a:lnTo>
                  <a:pt x="314325" y="530225"/>
                </a:lnTo>
                <a:lnTo>
                  <a:pt x="879475" y="530225"/>
                </a:lnTo>
                <a:lnTo>
                  <a:pt x="879475" y="79375"/>
                </a:lnTo>
                <a:lnTo>
                  <a:pt x="307975" y="79375"/>
                </a:lnTo>
                <a:lnTo>
                  <a:pt x="307975" y="3175"/>
                </a:lnTo>
                <a:lnTo>
                  <a:pt x="0" y="0"/>
                </a:lnTo>
                <a:close/>
              </a:path>
            </a:pathLst>
          </a:custGeom>
          <a:solidFill>
            <a:srgbClr val="D9D9D9">
              <a:alpha val="5098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Content Placeholder 2">
            <a:extLst>
              <a:ext uri="{FF2B5EF4-FFF2-40B4-BE49-F238E27FC236}">
                <a16:creationId xmlns:a16="http://schemas.microsoft.com/office/drawing/2014/main" id="{4779C6D8-8F9A-E6CB-6463-B5ED0303502D}"/>
              </a:ext>
            </a:extLst>
          </p:cNvPr>
          <p:cNvSpPr/>
          <p:nvPr/>
        </p:nvSpPr>
        <p:spPr bwMode="auto">
          <a:xfrm>
            <a:off x="479424" y="1057274"/>
            <a:ext cx="5691189" cy="5576888"/>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400" b="1" kern="1400" dirty="0">
                <a:latin typeface="+mj-lt"/>
                <a:cs typeface="Times New Roman" panose="02020603050405020304" pitchFamily="18" charset="0"/>
              </a:rPr>
              <a:t>BUILDING 31 2</a:t>
            </a:r>
            <a:r>
              <a:rPr lang="fr-CH" sz="1400" b="1" kern="1400" baseline="30000" dirty="0">
                <a:latin typeface="+mj-lt"/>
                <a:cs typeface="Times New Roman" panose="02020603050405020304" pitchFamily="18" charset="0"/>
              </a:rPr>
              <a:t>nd</a:t>
            </a:r>
            <a:r>
              <a:rPr lang="fr-CH" sz="1400" b="1" kern="1400" dirty="0">
                <a:latin typeface="+mj-lt"/>
                <a:cs typeface="Times New Roman" panose="02020603050405020304" pitchFamily="18" charset="0"/>
              </a:rPr>
              <a:t> </a:t>
            </a:r>
            <a:r>
              <a:rPr lang="fr-CH" sz="1400" b="1" kern="1400" dirty="0" err="1">
                <a:latin typeface="+mj-lt"/>
                <a:cs typeface="Times New Roman" panose="02020603050405020304" pitchFamily="18" charset="0"/>
              </a:rPr>
              <a:t>floor</a:t>
            </a:r>
            <a:r>
              <a:rPr lang="fr-CH" sz="1400" b="1" kern="1400" dirty="0">
                <a:latin typeface="+mj-lt"/>
                <a:cs typeface="Times New Roman" panose="02020603050405020304" pitchFamily="18" charset="0"/>
              </a:rPr>
              <a:t> (IT </a:t>
            </a:r>
            <a:r>
              <a:rPr lang="fr-CH" sz="1400" b="1" kern="1400" dirty="0" err="1">
                <a:latin typeface="+mj-lt"/>
                <a:cs typeface="Times New Roman" panose="02020603050405020304" pitchFamily="18" charset="0"/>
              </a:rPr>
              <a:t>Department</a:t>
            </a:r>
            <a:r>
              <a:rPr lang="fr-CH" sz="1400" b="1" kern="1400" dirty="0">
                <a:latin typeface="+mj-lt"/>
                <a:cs typeface="Times New Roman" panose="02020603050405020304" pitchFamily="18" charset="0"/>
              </a:rPr>
              <a:t>)</a:t>
            </a:r>
          </a:p>
          <a:p>
            <a:pPr marL="0" lvl="0" indent="0">
              <a:spcAft>
                <a:spcPts val="600"/>
              </a:spcAft>
              <a:buNone/>
            </a:pPr>
            <a:endParaRPr lang="fr-CH" sz="1400" b="1" kern="1400" dirty="0">
              <a:latin typeface="+mj-lt"/>
              <a:cs typeface="Times New Roman" panose="02020603050405020304" pitchFamily="18" charset="0"/>
            </a:endParaRPr>
          </a:p>
        </p:txBody>
      </p:sp>
      <p:sp>
        <p:nvSpPr>
          <p:cNvPr id="2" name="Content Placeholder 2">
            <a:extLst>
              <a:ext uri="{FF2B5EF4-FFF2-40B4-BE49-F238E27FC236}">
                <a16:creationId xmlns:a16="http://schemas.microsoft.com/office/drawing/2014/main" id="{4DEBCCF0-5C01-4A4E-C82B-65FACB97B5C2}"/>
              </a:ext>
            </a:extLst>
          </p:cNvPr>
          <p:cNvSpPr/>
          <p:nvPr/>
        </p:nvSpPr>
        <p:spPr bwMode="auto">
          <a:xfrm>
            <a:off x="9735970" y="1853890"/>
            <a:ext cx="2019487" cy="1179250"/>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spcAft>
                <a:spcPts val="600"/>
              </a:spcAft>
              <a:buNone/>
            </a:pPr>
            <a:r>
              <a:rPr lang="en-GB" sz="1400" dirty="0">
                <a:solidFill>
                  <a:srgbClr val="000000"/>
                </a:solidFill>
                <a:latin typeface="+mj-lt"/>
              </a:rPr>
              <a:t>G</a:t>
            </a:r>
            <a:r>
              <a:rPr lang="en-GB" sz="1400" b="0" i="0" u="none" strike="noStrike" dirty="0">
                <a:solidFill>
                  <a:srgbClr val="000000"/>
                </a:solidFill>
                <a:effectLst/>
                <a:latin typeface="+mj-lt"/>
              </a:rPr>
              <a:t>ained 5 new workstations, 1 new meeting room, 1 new collaborative room (with 2 floating workstations) and 2 phone booths</a:t>
            </a:r>
          </a:p>
          <a:p>
            <a:pPr marL="0" indent="0">
              <a:spcAft>
                <a:spcPts val="600"/>
              </a:spcAft>
              <a:buNone/>
            </a:pPr>
            <a:endParaRPr lang="en-GB" sz="1400" dirty="0">
              <a:latin typeface="+mj-lt"/>
            </a:endParaRPr>
          </a:p>
          <a:p>
            <a:pPr marL="0" lvl="0" indent="0">
              <a:spcAft>
                <a:spcPts val="600"/>
              </a:spcAft>
              <a:buNone/>
            </a:pPr>
            <a:endParaRPr lang="fr-CH" sz="1400" b="1" kern="1400" dirty="0">
              <a:latin typeface="+mj-lt"/>
              <a:cs typeface="Times New Roman" panose="02020603050405020304" pitchFamily="18" charset="0"/>
            </a:endParaRPr>
          </a:p>
        </p:txBody>
      </p:sp>
      <p:pic>
        <p:nvPicPr>
          <p:cNvPr id="6146" name="Picture 2">
            <a:extLst>
              <a:ext uri="{FF2B5EF4-FFF2-40B4-BE49-F238E27FC236}">
                <a16:creationId xmlns:a16="http://schemas.microsoft.com/office/drawing/2014/main" id="{E0EA207E-795C-FF5F-5701-023116EDCFA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6269"/>
          <a:stretch/>
        </p:blipFill>
        <p:spPr bwMode="auto">
          <a:xfrm>
            <a:off x="4161734" y="4584459"/>
            <a:ext cx="1500835" cy="152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3">
            <a:extLst>
              <a:ext uri="{FF2B5EF4-FFF2-40B4-BE49-F238E27FC236}">
                <a16:creationId xmlns:a16="http://schemas.microsoft.com/office/drawing/2014/main" id="{03F8877B-799E-9FB7-8BB3-40E6AF910D9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8311" r="11652"/>
          <a:stretch/>
        </p:blipFill>
        <p:spPr bwMode="auto">
          <a:xfrm>
            <a:off x="506092" y="4585270"/>
            <a:ext cx="1425629" cy="152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4">
            <a:extLst>
              <a:ext uri="{FF2B5EF4-FFF2-40B4-BE49-F238E27FC236}">
                <a16:creationId xmlns:a16="http://schemas.microsoft.com/office/drawing/2014/main" id="{01DEE296-354A-3D75-C19A-A366049B55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5854" y="4585270"/>
            <a:ext cx="2035547" cy="152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a:extLst>
              <a:ext uri="{FF2B5EF4-FFF2-40B4-BE49-F238E27FC236}">
                <a16:creationId xmlns:a16="http://schemas.microsoft.com/office/drawing/2014/main" id="{9368542D-764C-0C6D-D76B-429BF3C3C99E}"/>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3225"/>
          <a:stretch/>
        </p:blipFill>
        <p:spPr bwMode="auto">
          <a:xfrm>
            <a:off x="10192657" y="4584459"/>
            <a:ext cx="1562800" cy="1526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42A62630-DAF9-17FA-779E-8A872AD5C60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54302" y="4584459"/>
            <a:ext cx="2035544" cy="1526658"/>
          </a:xfrm>
          <a:prstGeom prst="rect">
            <a:avLst/>
          </a:prstGeom>
        </p:spPr>
      </p:pic>
      <p:pic>
        <p:nvPicPr>
          <p:cNvPr id="12" name="Picture 11" descr="A long hallway with a desk and a computer&#10;&#10;Description automatically generated">
            <a:extLst>
              <a:ext uri="{FF2B5EF4-FFF2-40B4-BE49-F238E27FC236}">
                <a16:creationId xmlns:a16="http://schemas.microsoft.com/office/drawing/2014/main" id="{78BF572B-93AA-6D47-78F4-A659A4489F8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53765" y="4590908"/>
            <a:ext cx="2035545" cy="1526659"/>
          </a:xfrm>
          <a:prstGeom prst="rect">
            <a:avLst/>
          </a:prstGeom>
        </p:spPr>
      </p:pic>
      <p:sp>
        <p:nvSpPr>
          <p:cNvPr id="13" name="TextBox 36">
            <a:extLst>
              <a:ext uri="{FF2B5EF4-FFF2-40B4-BE49-F238E27FC236}">
                <a16:creationId xmlns:a16="http://schemas.microsoft.com/office/drawing/2014/main" id="{4C8A1DFE-A4EF-6594-40D4-1C96C3E29918}"/>
              </a:ext>
            </a:extLst>
          </p:cNvPr>
          <p:cNvSpPr txBox="1"/>
          <p:nvPr/>
        </p:nvSpPr>
        <p:spPr bwMode="auto">
          <a:xfrm>
            <a:off x="546099" y="1451897"/>
            <a:ext cx="2093748" cy="261610"/>
          </a:xfrm>
          <a:prstGeom prst="rect">
            <a:avLst/>
          </a:prstGeom>
          <a:noFill/>
        </p:spPr>
        <p:txBody>
          <a:bodyPr wrap="square" rtlCol="0">
            <a:spAutoFit/>
          </a:bodyPr>
          <a:lstStyle/>
          <a:p>
            <a:r>
              <a:rPr lang="fr-CH" sz="1100" b="1" i="1" dirty="0" err="1">
                <a:solidFill>
                  <a:srgbClr val="000000"/>
                </a:solidFill>
              </a:rPr>
              <a:t>Before</a:t>
            </a:r>
            <a:endParaRPr lang="en-US" sz="1100" b="1" i="1" dirty="0">
              <a:solidFill>
                <a:srgbClr val="000000"/>
              </a:solidFill>
            </a:endParaRPr>
          </a:p>
        </p:txBody>
      </p:sp>
      <p:sp>
        <p:nvSpPr>
          <p:cNvPr id="14" name="TextBox 36">
            <a:extLst>
              <a:ext uri="{FF2B5EF4-FFF2-40B4-BE49-F238E27FC236}">
                <a16:creationId xmlns:a16="http://schemas.microsoft.com/office/drawing/2014/main" id="{612D1B3C-A378-65F2-1971-E2E5371E9FB7}"/>
              </a:ext>
            </a:extLst>
          </p:cNvPr>
          <p:cNvSpPr txBox="1"/>
          <p:nvPr/>
        </p:nvSpPr>
        <p:spPr bwMode="auto">
          <a:xfrm>
            <a:off x="5894973" y="1451897"/>
            <a:ext cx="2093748" cy="261610"/>
          </a:xfrm>
          <a:prstGeom prst="rect">
            <a:avLst/>
          </a:prstGeom>
          <a:noFill/>
        </p:spPr>
        <p:txBody>
          <a:bodyPr wrap="square" rtlCol="0">
            <a:spAutoFit/>
          </a:bodyPr>
          <a:lstStyle/>
          <a:p>
            <a:r>
              <a:rPr lang="fr-CH" sz="1100" b="1" i="1" dirty="0" err="1">
                <a:solidFill>
                  <a:srgbClr val="000000"/>
                </a:solidFill>
              </a:rPr>
              <a:t>After</a:t>
            </a:r>
            <a:endParaRPr lang="en-US" sz="1100" b="1" i="1" dirty="0">
              <a:solidFill>
                <a:srgbClr val="000000"/>
              </a:solidFill>
            </a:endParaRPr>
          </a:p>
        </p:txBody>
      </p:sp>
    </p:spTree>
    <p:extLst>
      <p:ext uri="{BB962C8B-B14F-4D97-AF65-F5344CB8AC3E}">
        <p14:creationId xmlns:p14="http://schemas.microsoft.com/office/powerpoint/2010/main" val="3156571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032" name="Picture 8">
            <a:extLst>
              <a:ext uri="{FF2B5EF4-FFF2-40B4-BE49-F238E27FC236}">
                <a16:creationId xmlns:a16="http://schemas.microsoft.com/office/drawing/2014/main" id="{FB20E130-04AC-1BA9-D65B-D96E9020ED8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5818" b="3865"/>
          <a:stretch/>
        </p:blipFill>
        <p:spPr bwMode="auto">
          <a:xfrm>
            <a:off x="6189899" y="3883225"/>
            <a:ext cx="3043000" cy="229671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0">
            <a:extLst>
              <a:ext uri="{FF2B5EF4-FFF2-40B4-BE49-F238E27FC236}">
                <a16:creationId xmlns:a16="http://schemas.microsoft.com/office/drawing/2014/main" id="{8D69CC8E-6D4C-8210-A7F0-885A59010E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94824" y="678058"/>
            <a:ext cx="2055019" cy="2750941"/>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8</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238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NEW VERSION: </a:t>
            </a:r>
            <a:r>
              <a:rPr lang="fr-CH" sz="3600" dirty="0" err="1"/>
              <a:t>Exterior</a:t>
            </a:r>
            <a:r>
              <a:rPr lang="fr-CH" sz="3600" dirty="0"/>
              <a:t> </a:t>
            </a:r>
            <a:r>
              <a:rPr lang="fr-CH" sz="3600" dirty="0" err="1"/>
              <a:t>space</a:t>
            </a:r>
            <a:endParaRPr lang="en-US" sz="3600" dirty="0"/>
          </a:p>
        </p:txBody>
      </p:sp>
      <p:pic>
        <p:nvPicPr>
          <p:cNvPr id="2052" name="Picture 4">
            <a:extLst>
              <a:ext uri="{FF2B5EF4-FFF2-40B4-BE49-F238E27FC236}">
                <a16:creationId xmlns:a16="http://schemas.microsoft.com/office/drawing/2014/main" id="{6C5A3ECF-8087-2B4D-EB64-EBA8F4A04D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9394824" y="3553882"/>
            <a:ext cx="2054226" cy="262605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6EF1C1AC-B0CF-787E-1FE4-FD5D297F015F}"/>
              </a:ext>
            </a:extLst>
          </p:cNvPr>
          <p:cNvPicPr>
            <a:picLocks noChangeAspect="1"/>
          </p:cNvPicPr>
          <p:nvPr/>
        </p:nvPicPr>
        <p:blipFill rotWithShape="1">
          <a:blip r:embed="rId5">
            <a:extLst>
              <a:ext uri="{28A0092B-C50C-407E-A947-70E740481C1C}">
                <a14:useLocalDpi xmlns:a14="http://schemas.microsoft.com/office/drawing/2010/main" val="0"/>
              </a:ext>
            </a:extLst>
          </a:blip>
          <a:srcRect t="15560" b="15560"/>
          <a:stretch/>
        </p:blipFill>
        <p:spPr bwMode="auto">
          <a:xfrm>
            <a:off x="6189666" y="678059"/>
            <a:ext cx="3043233" cy="3055047"/>
          </a:xfrm>
          <a:prstGeom prst="rect">
            <a:avLst/>
          </a:prstGeom>
        </p:spPr>
      </p:pic>
      <p:sp>
        <p:nvSpPr>
          <p:cNvPr id="16" name="Content Placeholder 2">
            <a:extLst>
              <a:ext uri="{FF2B5EF4-FFF2-40B4-BE49-F238E27FC236}">
                <a16:creationId xmlns:a16="http://schemas.microsoft.com/office/drawing/2014/main" id="{D87FA9F7-9EE9-398D-7CF8-8F3491170F32}"/>
              </a:ext>
            </a:extLst>
          </p:cNvPr>
          <p:cNvSpPr/>
          <p:nvPr/>
        </p:nvSpPr>
        <p:spPr bwMode="auto">
          <a:xfrm>
            <a:off x="479424" y="1155699"/>
            <a:ext cx="5691188" cy="6048376"/>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Increase </a:t>
            </a:r>
            <a:r>
              <a:rPr lang="en-US" sz="1400" b="1" kern="1400" dirty="0">
                <a:latin typeface="+mj-lt"/>
                <a:cs typeface="Times New Roman" panose="02020603050405020304" pitchFamily="18" charset="0"/>
              </a:rPr>
              <a:t>shared areas </a:t>
            </a:r>
            <a:r>
              <a:rPr lang="en-US" sz="1400" kern="1400" dirty="0">
                <a:latin typeface="+mj-lt"/>
                <a:cs typeface="Times New Roman" panose="02020603050405020304" pitchFamily="18" charset="0"/>
              </a:rPr>
              <a:t>&gt; promote exchange </a:t>
            </a:r>
          </a:p>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Combine different </a:t>
            </a:r>
            <a:r>
              <a:rPr lang="en-US" sz="1400" b="1" kern="1400" dirty="0">
                <a:latin typeface="+mj-lt"/>
                <a:cs typeface="Times New Roman" panose="02020603050405020304" pitchFamily="18" charset="0"/>
              </a:rPr>
              <a:t>kind of spaces </a:t>
            </a:r>
            <a:r>
              <a:rPr lang="en-US" sz="1400" kern="1400" dirty="0">
                <a:latin typeface="+mj-lt"/>
                <a:cs typeface="Times New Roman" panose="02020603050405020304" pitchFamily="18" charset="0"/>
              </a:rPr>
              <a:t>&gt; answer to different types of activities</a:t>
            </a:r>
          </a:p>
          <a:p>
            <a:pPr marL="342900" indent="-342900">
              <a:spcAft>
                <a:spcPts val="600"/>
              </a:spcAft>
              <a:buFont typeface="Calibri Light" panose="020F0302020204030204" pitchFamily="34" charset="0"/>
              <a:buChar char="-"/>
            </a:pPr>
            <a:r>
              <a:rPr lang="en-US" sz="1400" b="1" kern="1400" dirty="0">
                <a:latin typeface="+mj-lt"/>
                <a:cs typeface="Times New Roman" panose="02020603050405020304" pitchFamily="18" charset="0"/>
              </a:rPr>
              <a:t>Communicate </a:t>
            </a:r>
            <a:r>
              <a:rPr lang="en-US" sz="1400" kern="1400" dirty="0">
                <a:latin typeface="+mj-lt"/>
                <a:cs typeface="Times New Roman" panose="02020603050405020304" pitchFamily="18" charset="0"/>
              </a:rPr>
              <a:t>&gt; direct discussions with users working nearby, totems with information about the project and the location, publications announcing these new areas… </a:t>
            </a:r>
          </a:p>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Create a </a:t>
            </a:r>
            <a:r>
              <a:rPr lang="en-US" sz="1400" b="1" kern="1400" dirty="0">
                <a:latin typeface="+mj-lt"/>
                <a:cs typeface="Times New Roman" panose="02020603050405020304" pitchFamily="18" charset="0"/>
              </a:rPr>
              <a:t>module</a:t>
            </a:r>
            <a:r>
              <a:rPr lang="en-US" sz="1400" kern="1400" dirty="0">
                <a:latin typeface="+mj-lt"/>
                <a:cs typeface="Times New Roman" panose="02020603050405020304" pitchFamily="18" charset="0"/>
              </a:rPr>
              <a:t> and a system that can be repeated around the site in different locations </a:t>
            </a:r>
          </a:p>
          <a:p>
            <a:pPr marL="34290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Use </a:t>
            </a:r>
            <a:r>
              <a:rPr lang="fr-CH" sz="1400" b="1" kern="1400" dirty="0" err="1">
                <a:latin typeface="+mj-lt"/>
                <a:cs typeface="Times New Roman" panose="02020603050405020304" pitchFamily="18" charset="0"/>
              </a:rPr>
              <a:t>easy</a:t>
            </a:r>
            <a:r>
              <a:rPr lang="fr-CH" sz="1400" b="1" kern="1400" dirty="0">
                <a:latin typeface="+mj-lt"/>
                <a:cs typeface="Times New Roman" panose="02020603050405020304" pitchFamily="18" charset="0"/>
              </a:rPr>
              <a:t> maintenance </a:t>
            </a:r>
            <a:r>
              <a:rPr lang="fr-CH" sz="1400" kern="1400" dirty="0" err="1">
                <a:latin typeface="+mj-lt"/>
                <a:cs typeface="Times New Roman" panose="02020603050405020304" pitchFamily="18" charset="0"/>
              </a:rPr>
              <a:t>elements</a:t>
            </a:r>
            <a:r>
              <a:rPr lang="fr-CH" sz="1400" b="1" kern="1400" dirty="0">
                <a:latin typeface="+mj-lt"/>
                <a:cs typeface="Times New Roman" panose="02020603050405020304" pitchFamily="18" charset="0"/>
              </a:rPr>
              <a:t> </a:t>
            </a:r>
            <a:r>
              <a:rPr lang="fr-CH" sz="1400" kern="1400" dirty="0">
                <a:latin typeface="+mj-lt"/>
                <a:cs typeface="Times New Roman" panose="02020603050405020304" pitchFamily="18" charset="0"/>
              </a:rPr>
              <a:t>and </a:t>
            </a:r>
            <a:r>
              <a:rPr lang="fr-CH" sz="1400" kern="1400" dirty="0" err="1">
                <a:latin typeface="+mj-lt"/>
                <a:cs typeface="Times New Roman" panose="02020603050405020304" pitchFamily="18" charset="0"/>
              </a:rPr>
              <a:t>materials</a:t>
            </a:r>
            <a:endParaRPr lang="fr-CH" sz="1400" kern="1400" dirty="0">
              <a:latin typeface="+mj-lt"/>
              <a:cs typeface="Times New Roman" panose="02020603050405020304" pitchFamily="18" charset="0"/>
            </a:endParaRPr>
          </a:p>
          <a:p>
            <a:pPr marL="34290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Work </a:t>
            </a:r>
            <a:r>
              <a:rPr lang="fr-CH" sz="1400" kern="1400" dirty="0" err="1">
                <a:latin typeface="+mj-lt"/>
                <a:cs typeface="Times New Roman" panose="02020603050405020304" pitchFamily="18" charset="0"/>
              </a:rPr>
              <a:t>with</a:t>
            </a:r>
            <a:r>
              <a:rPr lang="fr-CH" sz="1400" kern="1400" dirty="0">
                <a:latin typeface="+mj-lt"/>
                <a:cs typeface="Times New Roman" panose="02020603050405020304" pitchFamily="18" charset="0"/>
              </a:rPr>
              <a:t> the </a:t>
            </a:r>
            <a:r>
              <a:rPr lang="fr-CH" sz="1400" b="1" kern="1400" dirty="0" err="1">
                <a:latin typeface="+mj-lt"/>
                <a:cs typeface="Times New Roman" panose="02020603050405020304" pitchFamily="18" charset="0"/>
              </a:rPr>
              <a:t>existing</a:t>
            </a:r>
            <a:endParaRPr lang="fr-CH" sz="1400" kern="1400" dirty="0">
              <a:latin typeface="+mj-lt"/>
              <a:cs typeface="Times New Roman" panose="02020603050405020304" pitchFamily="18" charset="0"/>
            </a:endParaRPr>
          </a:p>
          <a:p>
            <a:pPr marL="342900" indent="-342900">
              <a:spcAft>
                <a:spcPts val="600"/>
              </a:spcAft>
              <a:buFont typeface="Calibri Light" panose="020F0302020204030204" pitchFamily="34" charset="0"/>
              <a:buChar char="-"/>
            </a:pPr>
            <a:r>
              <a:rPr lang="en-US" sz="1400" kern="1400" dirty="0">
                <a:latin typeface="+mj-lt"/>
                <a:cs typeface="Times New Roman" panose="02020603050405020304" pitchFamily="18" charset="0"/>
              </a:rPr>
              <a:t>Use </a:t>
            </a:r>
            <a:r>
              <a:rPr lang="en-US" sz="1400" b="1" kern="1400" dirty="0">
                <a:latin typeface="+mj-lt"/>
                <a:cs typeface="Times New Roman" panose="02020603050405020304" pitchFamily="18" charset="0"/>
              </a:rPr>
              <a:t>visual effects </a:t>
            </a:r>
            <a:r>
              <a:rPr lang="en-US" sz="1400" kern="1400" dirty="0">
                <a:latin typeface="+mj-lt"/>
                <a:cs typeface="Times New Roman" panose="02020603050405020304" pitchFamily="18" charset="0"/>
              </a:rPr>
              <a:t>and </a:t>
            </a:r>
            <a:r>
              <a:rPr lang="en-US" sz="1400" b="1" kern="1400" dirty="0">
                <a:latin typeface="+mj-lt"/>
                <a:cs typeface="Times New Roman" panose="02020603050405020304" pitchFamily="18" charset="0"/>
              </a:rPr>
              <a:t>signage</a:t>
            </a:r>
            <a:endParaRPr lang="en-US" sz="1400" kern="1400" dirty="0">
              <a:latin typeface="+mj-lt"/>
              <a:cs typeface="Times New Roman" panose="02020603050405020304" pitchFamily="18" charset="0"/>
            </a:endParaRPr>
          </a:p>
          <a:p>
            <a:pPr marL="342900" indent="-342900">
              <a:spcAft>
                <a:spcPts val="600"/>
              </a:spcAft>
              <a:buFont typeface="Calibri Light" panose="020F0302020204030204" pitchFamily="34" charset="0"/>
              <a:buChar char="-"/>
            </a:pPr>
            <a:r>
              <a:rPr lang="en-GB" sz="1400" kern="1400" dirty="0">
                <a:latin typeface="+mj-lt"/>
                <a:cs typeface="Times New Roman" panose="02020603050405020304" pitchFamily="18" charset="0"/>
              </a:rPr>
              <a:t>Increase </a:t>
            </a:r>
            <a:r>
              <a:rPr lang="en-GB" sz="1400" b="1" kern="1400" dirty="0">
                <a:latin typeface="+mj-lt"/>
                <a:cs typeface="Times New Roman" panose="02020603050405020304" pitchFamily="18" charset="0"/>
              </a:rPr>
              <a:t>safety</a:t>
            </a:r>
            <a:r>
              <a:rPr lang="en-GB" sz="1400" kern="1400" dirty="0">
                <a:latin typeface="+mj-lt"/>
                <a:cs typeface="Times New Roman" panose="02020603050405020304" pitchFamily="18" charset="0"/>
              </a:rPr>
              <a:t> &gt; revision of the walking and cycling circulations and</a:t>
            </a:r>
          </a:p>
          <a:p>
            <a:pPr marL="342900" indent="-342900">
              <a:spcAft>
                <a:spcPts val="600"/>
              </a:spcAft>
              <a:buFont typeface="Calibri Light" panose="020F0302020204030204" pitchFamily="34" charset="0"/>
              <a:buChar char="-"/>
            </a:pPr>
            <a:r>
              <a:rPr lang="fr-CH" sz="1400" kern="1400" dirty="0">
                <a:latin typeface="+mj-lt"/>
                <a:cs typeface="Times New Roman" panose="02020603050405020304" pitchFamily="18" charset="0"/>
              </a:rPr>
              <a:t>Foster </a:t>
            </a:r>
            <a:r>
              <a:rPr lang="fr-CH" sz="1400" b="1" kern="1400" dirty="0">
                <a:latin typeface="+mj-lt"/>
                <a:cs typeface="Times New Roman" panose="02020603050405020304" pitchFamily="18" charset="0"/>
              </a:rPr>
              <a:t>soft </a:t>
            </a:r>
            <a:r>
              <a:rPr lang="fr-CH" sz="1400" b="1" kern="1400" dirty="0" err="1">
                <a:latin typeface="+mj-lt"/>
                <a:cs typeface="Times New Roman" panose="02020603050405020304" pitchFamily="18" charset="0"/>
              </a:rPr>
              <a:t>mobility</a:t>
            </a:r>
            <a:endParaRPr lang="fr-CH" sz="1400" b="1" kern="1400" dirty="0">
              <a:latin typeface="+mj-lt"/>
              <a:cs typeface="Times New Roman" panose="02020603050405020304" pitchFamily="18" charset="0"/>
            </a:endParaRPr>
          </a:p>
          <a:p>
            <a:pPr marL="0" indent="0">
              <a:spcAft>
                <a:spcPts val="600"/>
              </a:spcAft>
              <a:buNone/>
            </a:pPr>
            <a:endParaRPr lang="fr-CH" sz="1400" kern="1400" dirty="0">
              <a:latin typeface="+mj-lt"/>
              <a:cs typeface="Times New Roman" panose="02020603050405020304" pitchFamily="18" charset="0"/>
            </a:endParaRPr>
          </a:p>
        </p:txBody>
      </p:sp>
      <p:sp>
        <p:nvSpPr>
          <p:cNvPr id="3" name="TextBox 36">
            <a:extLst>
              <a:ext uri="{FF2B5EF4-FFF2-40B4-BE49-F238E27FC236}">
                <a16:creationId xmlns:a16="http://schemas.microsoft.com/office/drawing/2014/main" id="{21B0CA8C-D715-D939-C459-8F855FBB725F}"/>
              </a:ext>
            </a:extLst>
          </p:cNvPr>
          <p:cNvSpPr txBox="1"/>
          <p:nvPr/>
        </p:nvSpPr>
        <p:spPr bwMode="auto">
          <a:xfrm>
            <a:off x="6173239" y="6222169"/>
            <a:ext cx="2743200" cy="261610"/>
          </a:xfrm>
          <a:prstGeom prst="rect">
            <a:avLst/>
          </a:prstGeom>
          <a:noFill/>
        </p:spPr>
        <p:txBody>
          <a:bodyPr wrap="square" rtlCol="0">
            <a:spAutoFit/>
          </a:bodyPr>
          <a:lstStyle/>
          <a:p>
            <a:r>
              <a:rPr lang="fr-CH" sz="1100" b="1" i="1" dirty="0" err="1">
                <a:solidFill>
                  <a:srgbClr val="000000"/>
                </a:solidFill>
              </a:rPr>
              <a:t>Inspirational</a:t>
            </a:r>
            <a:r>
              <a:rPr lang="fr-CH" sz="1100" b="1" i="1" dirty="0">
                <a:solidFill>
                  <a:srgbClr val="000000"/>
                </a:solidFill>
              </a:rPr>
              <a:t> images</a:t>
            </a:r>
            <a:endParaRPr lang="en-US" sz="1100" b="1" i="1" dirty="0">
              <a:solidFill>
                <a:srgbClr val="000000"/>
              </a:solidFill>
            </a:endParaRPr>
          </a:p>
        </p:txBody>
      </p:sp>
    </p:spTree>
    <p:extLst>
      <p:ext uri="{BB962C8B-B14F-4D97-AF65-F5344CB8AC3E}">
        <p14:creationId xmlns:p14="http://schemas.microsoft.com/office/powerpoint/2010/main" val="1580667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26" name="Picture 25" descr="A building with trees and grass&#10;&#10;Description automatically generated">
            <a:extLst>
              <a:ext uri="{FF2B5EF4-FFF2-40B4-BE49-F238E27FC236}">
                <a16:creationId xmlns:a16="http://schemas.microsoft.com/office/drawing/2014/main" id="{25371A65-F8CF-AFEA-E854-8CB4C180E793}"/>
              </a:ext>
            </a:extLst>
          </p:cNvPr>
          <p:cNvPicPr>
            <a:picLocks noChangeAspect="1"/>
          </p:cNvPicPr>
          <p:nvPr/>
        </p:nvPicPr>
        <p:blipFill rotWithShape="1">
          <a:blip r:embed="rId2">
            <a:extLst>
              <a:ext uri="{28A0092B-C50C-407E-A947-70E740481C1C}">
                <a14:useLocalDpi xmlns:a14="http://schemas.microsoft.com/office/drawing/2010/main" val="0"/>
              </a:ext>
            </a:extLst>
          </a:blip>
          <a:srcRect l="11691" r="13598"/>
          <a:stretch/>
        </p:blipFill>
        <p:spPr bwMode="auto">
          <a:xfrm>
            <a:off x="6189666" y="3124893"/>
            <a:ext cx="3043233" cy="3055047"/>
          </a:xfrm>
          <a:prstGeom prst="rect">
            <a:avLst/>
          </a:prstGeom>
        </p:spPr>
      </p:pic>
      <p:sp>
        <p:nvSpPr>
          <p:cNvPr id="10" name="Slide Number Placeholder 7"/>
          <p:cNvSpPr>
            <a:spLocks noGrp="1"/>
          </p:cNvSpPr>
          <p:nvPr>
            <p:ph type="sldNum" sz="quarter" idx="17"/>
          </p:nvPr>
        </p:nvSpPr>
        <p:spPr bwMode="auto"/>
        <p:txBody>
          <a:bodyPr/>
          <a:lstStyle/>
          <a:p>
            <a:pPr>
              <a:defRPr/>
            </a:pPr>
            <a:fld id="{36B5EA5A-BC32-A742-B11B-8E7414D5B535}" type="slidenum">
              <a:rPr lang="en-US" smtClean="0"/>
              <a:t>9</a:t>
            </a:fld>
            <a:endParaRPr lang="en-US"/>
          </a:p>
        </p:txBody>
      </p:sp>
      <p:sp>
        <p:nvSpPr>
          <p:cNvPr id="20" name="Title 6">
            <a:extLst>
              <a:ext uri="{FF2B5EF4-FFF2-40B4-BE49-F238E27FC236}">
                <a16:creationId xmlns:a16="http://schemas.microsoft.com/office/drawing/2014/main" id="{CE0B8FF1-F8DF-2A44-9CAC-5C3CAB6FA8C4}"/>
              </a:ext>
            </a:extLst>
          </p:cNvPr>
          <p:cNvSpPr/>
          <p:nvPr/>
        </p:nvSpPr>
        <p:spPr bwMode="auto">
          <a:xfrm>
            <a:off x="479424" y="274638"/>
            <a:ext cx="8753475" cy="782637"/>
          </a:xfrm>
          <a:prstGeom prst="rect">
            <a:avLst/>
          </a:prstGeom>
          <a:noFill/>
          <a:ln>
            <a:noFill/>
          </a:ln>
        </p:spPr>
        <p:txBody>
          <a:bodyPr vert="horz" wrap="square" lIns="91440" tIns="45720" rIns="91440" bIns="45720" numCol="1" anchor="ctr"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CH" sz="3600" dirty="0"/>
              <a:t>REFERENCES: CERN </a:t>
            </a:r>
            <a:r>
              <a:rPr lang="fr-CH" sz="3600" dirty="0" err="1"/>
              <a:t>projects</a:t>
            </a:r>
            <a:endParaRPr lang="en-US" sz="3600" dirty="0"/>
          </a:p>
        </p:txBody>
      </p:sp>
      <p:pic>
        <p:nvPicPr>
          <p:cNvPr id="16" name="Picture 15">
            <a:extLst>
              <a:ext uri="{FF2B5EF4-FFF2-40B4-BE49-F238E27FC236}">
                <a16:creationId xmlns:a16="http://schemas.microsoft.com/office/drawing/2014/main" id="{AB8D74E7-DB34-5686-B702-93B174D74603}"/>
              </a:ext>
            </a:extLst>
          </p:cNvPr>
          <p:cNvPicPr>
            <a:picLocks noChangeAspect="1"/>
          </p:cNvPicPr>
          <p:nvPr/>
        </p:nvPicPr>
        <p:blipFill rotWithShape="1">
          <a:blip r:embed="rId3"/>
          <a:srcRect l="11155" t="6057"/>
          <a:stretch/>
        </p:blipFill>
        <p:spPr>
          <a:xfrm>
            <a:off x="460371" y="1378040"/>
            <a:ext cx="5132811" cy="4834240"/>
          </a:xfrm>
          <a:prstGeom prst="rect">
            <a:avLst/>
          </a:prstGeom>
        </p:spPr>
      </p:pic>
      <p:sp>
        <p:nvSpPr>
          <p:cNvPr id="18" name="Content Placeholder 2">
            <a:extLst>
              <a:ext uri="{FF2B5EF4-FFF2-40B4-BE49-F238E27FC236}">
                <a16:creationId xmlns:a16="http://schemas.microsoft.com/office/drawing/2014/main" id="{CD369E59-D04A-DF3C-CF5F-F6ACCF6BC654}"/>
              </a:ext>
            </a:extLst>
          </p:cNvPr>
          <p:cNvSpPr/>
          <p:nvPr/>
        </p:nvSpPr>
        <p:spPr bwMode="auto">
          <a:xfrm>
            <a:off x="479424" y="1057274"/>
            <a:ext cx="5691189" cy="5576888"/>
          </a:xfrm>
          <a:prstGeom prst="rect">
            <a:avLst/>
          </a:prstGeom>
          <a:noFill/>
          <a:ln w="9525">
            <a:noFill/>
            <a:miter lim="800000"/>
            <a:headEnd/>
            <a:tailEnd/>
          </a:ln>
        </p:spPr>
        <p:txBody>
          <a:bodyPr vert="horz" wrap="square" lIns="108000" tIns="45720" rIns="180000" bIns="45720" numCol="1" anchor="t"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lvl="0" indent="0">
              <a:spcAft>
                <a:spcPts val="600"/>
              </a:spcAft>
              <a:buNone/>
            </a:pPr>
            <a:r>
              <a:rPr lang="fr-CH" sz="1400" b="1" kern="1400" dirty="0" err="1">
                <a:latin typeface="+mj-lt"/>
                <a:cs typeface="Times New Roman" panose="02020603050405020304" pitchFamily="18" charset="0"/>
              </a:rPr>
              <a:t>Outdoor</a:t>
            </a:r>
            <a:r>
              <a:rPr lang="fr-CH" sz="1400" b="1" kern="1400" dirty="0">
                <a:latin typeface="+mj-lt"/>
                <a:cs typeface="Times New Roman" panose="02020603050405020304" pitchFamily="18" charset="0"/>
              </a:rPr>
              <a:t> Spot 6 (IT area) </a:t>
            </a:r>
          </a:p>
        </p:txBody>
      </p:sp>
      <p:pic>
        <p:nvPicPr>
          <p:cNvPr id="22" name="Picture 4">
            <a:extLst>
              <a:ext uri="{FF2B5EF4-FFF2-40B4-BE49-F238E27FC236}">
                <a16:creationId xmlns:a16="http://schemas.microsoft.com/office/drawing/2014/main" id="{CB8A616A-EA58-12D5-01BB-A93C58E8BE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9430635" y="713682"/>
            <a:ext cx="1982604" cy="3081339"/>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a:extLst>
              <a:ext uri="{FF2B5EF4-FFF2-40B4-BE49-F238E27FC236}">
                <a16:creationId xmlns:a16="http://schemas.microsoft.com/office/drawing/2014/main" id="{C899C2F1-EBF9-FF68-8529-F865A26604B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8030" b="8030"/>
          <a:stretch/>
        </p:blipFill>
        <p:spPr bwMode="auto">
          <a:xfrm>
            <a:off x="9394824" y="3883226"/>
            <a:ext cx="2054226" cy="2297907"/>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a:extLst>
              <a:ext uri="{FF2B5EF4-FFF2-40B4-BE49-F238E27FC236}">
                <a16:creationId xmlns:a16="http://schemas.microsoft.com/office/drawing/2014/main" id="{B0BF6EAC-CBF4-9DB9-1BF5-90B426EE222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285" r="285"/>
          <a:stretch/>
        </p:blipFill>
        <p:spPr bwMode="auto">
          <a:xfrm>
            <a:off x="6189666" y="713682"/>
            <a:ext cx="3043233" cy="229671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36">
            <a:extLst>
              <a:ext uri="{FF2B5EF4-FFF2-40B4-BE49-F238E27FC236}">
                <a16:creationId xmlns:a16="http://schemas.microsoft.com/office/drawing/2014/main" id="{80DE539C-ED5B-E766-A13C-7AA1238FB3BC}"/>
              </a:ext>
            </a:extLst>
          </p:cNvPr>
          <p:cNvSpPr txBox="1"/>
          <p:nvPr/>
        </p:nvSpPr>
        <p:spPr bwMode="auto">
          <a:xfrm>
            <a:off x="6144037" y="404346"/>
            <a:ext cx="2093748" cy="261610"/>
          </a:xfrm>
          <a:prstGeom prst="rect">
            <a:avLst/>
          </a:prstGeom>
          <a:noFill/>
        </p:spPr>
        <p:txBody>
          <a:bodyPr wrap="square" rtlCol="0">
            <a:spAutoFit/>
          </a:bodyPr>
          <a:lstStyle/>
          <a:p>
            <a:r>
              <a:rPr lang="fr-CH" sz="1100" b="1" i="1" dirty="0" err="1">
                <a:solidFill>
                  <a:srgbClr val="000000"/>
                </a:solidFill>
              </a:rPr>
              <a:t>Before</a:t>
            </a:r>
            <a:endParaRPr lang="en-US" sz="1100" b="1" i="1" dirty="0">
              <a:solidFill>
                <a:srgbClr val="000000"/>
              </a:solidFill>
            </a:endParaRPr>
          </a:p>
        </p:txBody>
      </p:sp>
      <p:sp>
        <p:nvSpPr>
          <p:cNvPr id="3" name="TextBox 36">
            <a:extLst>
              <a:ext uri="{FF2B5EF4-FFF2-40B4-BE49-F238E27FC236}">
                <a16:creationId xmlns:a16="http://schemas.microsoft.com/office/drawing/2014/main" id="{3CF37C09-14DF-FE57-3F1C-261C2E4FD49C}"/>
              </a:ext>
            </a:extLst>
          </p:cNvPr>
          <p:cNvSpPr txBox="1"/>
          <p:nvPr/>
        </p:nvSpPr>
        <p:spPr bwMode="auto">
          <a:xfrm>
            <a:off x="6158413" y="6212280"/>
            <a:ext cx="2093748" cy="261610"/>
          </a:xfrm>
          <a:prstGeom prst="rect">
            <a:avLst/>
          </a:prstGeom>
          <a:noFill/>
        </p:spPr>
        <p:txBody>
          <a:bodyPr wrap="square" rtlCol="0">
            <a:spAutoFit/>
          </a:bodyPr>
          <a:lstStyle/>
          <a:p>
            <a:r>
              <a:rPr lang="fr-CH" sz="1100" b="1" i="1" dirty="0" err="1">
                <a:solidFill>
                  <a:srgbClr val="000000"/>
                </a:solidFill>
              </a:rPr>
              <a:t>After</a:t>
            </a:r>
            <a:endParaRPr lang="en-US" sz="1100" b="1" i="1" dirty="0">
              <a:solidFill>
                <a:srgbClr val="000000"/>
              </a:solidFill>
            </a:endParaRPr>
          </a:p>
        </p:txBody>
      </p:sp>
    </p:spTree>
    <p:extLst>
      <p:ext uri="{BB962C8B-B14F-4D97-AF65-F5344CB8AC3E}">
        <p14:creationId xmlns:p14="http://schemas.microsoft.com/office/powerpoint/2010/main" val="28600541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1741</TotalTime>
  <Words>2205</Words>
  <Application>Microsoft Macintosh PowerPoint</Application>
  <PresentationFormat>Widescreen</PresentationFormat>
  <Paragraphs>302</Paragraphs>
  <Slides>25</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MS PGothic</vt:lpstr>
      <vt:lpstr>Arial</vt:lpstr>
      <vt:lpstr>Calibri</vt:lpstr>
      <vt:lpstr>Calibri Light</vt:lpstr>
      <vt:lpstr>Calibri Light </vt:lpstr>
      <vt:lpstr>Symbol</vt:lpstr>
      <vt:lpstr>Times New Roman</vt:lpstr>
      <vt:lpstr>Office Theme</vt:lpstr>
      <vt:lpstr>Site and Civil Engineering Department  CERN Workspaces / ERGON @CERN</vt:lpstr>
      <vt:lpstr>Agenda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Emeline Dolmazon</dc:creator>
  <cp:lastModifiedBy>Emeline Dolmazon</cp:lastModifiedBy>
  <cp:revision>98</cp:revision>
  <dcterms:created xsi:type="dcterms:W3CDTF">2021-03-26T11:50:08Z</dcterms:created>
  <dcterms:modified xsi:type="dcterms:W3CDTF">2024-03-06T09:38:20Z</dcterms:modified>
</cp:coreProperties>
</file>