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96" r:id="rId2"/>
    <p:sldId id="328" r:id="rId3"/>
    <p:sldId id="368" r:id="rId4"/>
    <p:sldId id="369" r:id="rId5"/>
    <p:sldId id="370" r:id="rId6"/>
    <p:sldId id="351" r:id="rId7"/>
    <p:sldId id="371" r:id="rId8"/>
    <p:sldId id="390" r:id="rId9"/>
    <p:sldId id="352" r:id="rId10"/>
    <p:sldId id="384" r:id="rId11"/>
    <p:sldId id="374" r:id="rId12"/>
    <p:sldId id="409" r:id="rId13"/>
    <p:sldId id="407" r:id="rId14"/>
    <p:sldId id="410" r:id="rId15"/>
    <p:sldId id="406" r:id="rId16"/>
    <p:sldId id="408" r:id="rId17"/>
    <p:sldId id="397" r:id="rId18"/>
    <p:sldId id="299" r:id="rId19"/>
    <p:sldId id="392" r:id="rId20"/>
    <p:sldId id="403" r:id="rId21"/>
    <p:sldId id="346" r:id="rId22"/>
    <p:sldId id="367" r:id="rId23"/>
    <p:sldId id="366" r:id="rId24"/>
    <p:sldId id="373" r:id="rId25"/>
    <p:sldId id="405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86"/>
  </p:normalViewPr>
  <p:slideViewPr>
    <p:cSldViewPr snapToGrid="0" snapToObjects="1">
      <p:cViewPr>
        <p:scale>
          <a:sx n="125" d="100"/>
          <a:sy n="125" d="100"/>
        </p:scale>
        <p:origin x="42" y="1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10 April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20.03.2024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</a:t>
            </a:r>
            <a:r>
              <a:rPr lang="en-US" dirty="0"/>
              <a:t>B</a:t>
            </a:r>
            <a:r>
              <a:rPr lang="en-DE" dirty="0"/>
              <a:t> – </a:t>
            </a:r>
            <a:r>
              <a:rPr lang="en-US" dirty="0"/>
              <a:t>Peak Power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FDFE03-4C5A-BDB2-035D-2C380A88504C}"/>
              </a:ext>
            </a:extLst>
          </p:cNvPr>
          <p:cNvCxnSpPr/>
          <p:nvPr/>
        </p:nvCxnSpPr>
        <p:spPr>
          <a:xfrm>
            <a:off x="4222865" y="2310938"/>
            <a:ext cx="1529542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88D616-BF34-64F8-A680-9E1250BD07D0}"/>
              </a:ext>
            </a:extLst>
          </p:cNvPr>
          <p:cNvSpPr txBox="1"/>
          <p:nvPr/>
        </p:nvSpPr>
        <p:spPr>
          <a:xfrm>
            <a:off x="4374487" y="2144419"/>
            <a:ext cx="12262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100:1 to structure A</a:t>
            </a:r>
            <a:endParaRPr lang="en-GB" sz="1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96C3B3E1-7B79-D8AC-2F7E-1E83CD1F4D6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144" r="1144"/>
          <a:stretch>
            <a:fillRect/>
          </a:stretch>
        </p:blipFill>
        <p:spPr>
          <a:xfrm>
            <a:off x="407987" y="881063"/>
            <a:ext cx="11376025" cy="5319712"/>
          </a:xfrm>
        </p:spPr>
      </p:pic>
    </p:spTree>
    <p:extLst>
      <p:ext uri="{BB962C8B-B14F-4D97-AF65-F5344CB8AC3E}">
        <p14:creationId xmlns:p14="http://schemas.microsoft.com/office/powerpoint/2010/main" val="2168069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</a:t>
            </a:r>
            <a:r>
              <a:rPr lang="en-US" dirty="0"/>
              <a:t>B</a:t>
            </a:r>
            <a:r>
              <a:rPr lang="en-DE" dirty="0"/>
              <a:t> – </a:t>
            </a:r>
            <a:r>
              <a:rPr lang="en-US" dirty="0"/>
              <a:t>Gradient</a:t>
            </a:r>
            <a:endParaRPr lang="en-DE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3FDFE03-4C5A-BDB2-035D-2C380A88504C}"/>
              </a:ext>
            </a:extLst>
          </p:cNvPr>
          <p:cNvCxnSpPr/>
          <p:nvPr/>
        </p:nvCxnSpPr>
        <p:spPr>
          <a:xfrm>
            <a:off x="4222865" y="2310938"/>
            <a:ext cx="1529542" cy="0"/>
          </a:xfrm>
          <a:prstGeom prst="straightConnector1">
            <a:avLst/>
          </a:prstGeom>
          <a:ln w="28575">
            <a:solidFill>
              <a:schemeClr val="accent5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588D616-BF34-64F8-A680-9E1250BD07D0}"/>
              </a:ext>
            </a:extLst>
          </p:cNvPr>
          <p:cNvSpPr txBox="1"/>
          <p:nvPr/>
        </p:nvSpPr>
        <p:spPr>
          <a:xfrm>
            <a:off x="4374487" y="2144419"/>
            <a:ext cx="122629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100:1 to structure A</a:t>
            </a:r>
            <a:endParaRPr lang="en-GB" sz="1100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Placeholder 7" descr="A close-up of a graph&#10;&#10;Description automatically generated">
            <a:extLst>
              <a:ext uri="{FF2B5EF4-FFF2-40B4-BE49-F238E27FC236}">
                <a16:creationId xmlns:a16="http://schemas.microsoft.com/office/drawing/2014/main" id="{75F27591-A0A6-EBA1-757C-E18F591C8F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646" r="1646"/>
          <a:stretch>
            <a:fillRect/>
          </a:stretch>
        </p:blipFill>
        <p:spPr>
          <a:xfrm>
            <a:off x="407988" y="963613"/>
            <a:ext cx="11376025" cy="5237162"/>
          </a:xfrm>
        </p:spPr>
      </p:pic>
    </p:spTree>
    <p:extLst>
      <p:ext uri="{BB962C8B-B14F-4D97-AF65-F5344CB8AC3E}">
        <p14:creationId xmlns:p14="http://schemas.microsoft.com/office/powerpoint/2010/main" val="893032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5</a:t>
            </a:r>
            <a:r>
              <a:rPr lang="en-DE" dirty="0"/>
              <a:t> </a:t>
            </a:r>
            <a:r>
              <a:rPr lang="en-US" dirty="0"/>
              <a:t>Apr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496283877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Immagine 3" descr="Immagine che contiene testo, diagramma, Piano, Disegno tecnico">
            <a:extLst>
              <a:ext uri="{FF2B5EF4-FFF2-40B4-BE49-F238E27FC236}">
                <a16:creationId xmlns:a16="http://schemas.microsoft.com/office/drawing/2014/main" id="{3E31D337-7AF7-76C9-3AFF-9F8288874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720" y="905933"/>
            <a:ext cx="11112739" cy="541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967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5</a:t>
            </a:r>
            <a:r>
              <a:rPr lang="en-DE" dirty="0"/>
              <a:t> </a:t>
            </a:r>
            <a:r>
              <a:rPr lang="en-US" dirty="0"/>
              <a:t>Apr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496484173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Immagine 5" descr="Immagine che contiene testo, diagramma, Piano, Disegno tecnico">
            <a:extLst>
              <a:ext uri="{FF2B5EF4-FFF2-40B4-BE49-F238E27FC236}">
                <a16:creationId xmlns:a16="http://schemas.microsoft.com/office/drawing/2014/main" id="{8F825937-1965-8A2B-71E7-DD7D751860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267" y="897467"/>
            <a:ext cx="11045744" cy="538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095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6</a:t>
            </a:r>
            <a:r>
              <a:rPr lang="en-DE" dirty="0"/>
              <a:t> </a:t>
            </a:r>
            <a:r>
              <a:rPr lang="en-US" dirty="0"/>
              <a:t>Apr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497123120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Paz Alonso Arias | X-Box Update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Immagine 2" descr="Immagine che contiene testo, diagramma, Piano, Disegno tecnico">
            <a:extLst>
              <a:ext uri="{FF2B5EF4-FFF2-40B4-BE49-F238E27FC236}">
                <a16:creationId xmlns:a16="http://schemas.microsoft.com/office/drawing/2014/main" id="{0A927C1D-8481-856B-670C-ED2801BF4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905615"/>
            <a:ext cx="11150600" cy="543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020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7</a:t>
            </a:r>
            <a:r>
              <a:rPr lang="en-DE" dirty="0"/>
              <a:t> </a:t>
            </a:r>
            <a:r>
              <a:rPr lang="en-US" dirty="0"/>
              <a:t>Apr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498194338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Immagine 11" descr="Immagine che contiene testo, diagramma, Piano, Disegno tecnico">
            <a:extLst>
              <a:ext uri="{FF2B5EF4-FFF2-40B4-BE49-F238E27FC236}">
                <a16:creationId xmlns:a16="http://schemas.microsoft.com/office/drawing/2014/main" id="{0A927C1D-8481-856B-670C-ED2801BF4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905615"/>
            <a:ext cx="11150600" cy="543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3714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7</a:t>
            </a:r>
            <a:r>
              <a:rPr lang="en-DE" dirty="0"/>
              <a:t> </a:t>
            </a:r>
            <a:r>
              <a:rPr lang="en-US" dirty="0"/>
              <a:t>Apr</a:t>
            </a:r>
            <a:r>
              <a:rPr lang="en-DE" dirty="0"/>
              <a:t> 202</a:t>
            </a:r>
            <a:r>
              <a:rPr lang="en-US" dirty="0"/>
              <a:t>4</a:t>
            </a:r>
            <a:r>
              <a:rPr lang="en-DE" dirty="0"/>
              <a:t> Pulse</a:t>
            </a:r>
            <a:r>
              <a:rPr lang="en-US" dirty="0"/>
              <a:t> 498204269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Immagine 7" descr="Immagine che contiene testo, diagramma, Piano, Disegno tecnico">
            <a:extLst>
              <a:ext uri="{FF2B5EF4-FFF2-40B4-BE49-F238E27FC236}">
                <a16:creationId xmlns:a16="http://schemas.microsoft.com/office/drawing/2014/main" id="{0A927C1D-8481-856B-670C-ED2801BF4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200" y="905615"/>
            <a:ext cx="11150600" cy="5435917"/>
          </a:xfrm>
          <a:prstGeom prst="rect">
            <a:avLst/>
          </a:prstGeom>
        </p:spPr>
      </p:pic>
      <p:pic>
        <p:nvPicPr>
          <p:cNvPr id="4" name="Immagine 3" descr="Immagine che contiene testo, diagramma, Piano, Disegno tecnico">
            <a:extLst>
              <a:ext uri="{FF2B5EF4-FFF2-40B4-BE49-F238E27FC236}">
                <a16:creationId xmlns:a16="http://schemas.microsoft.com/office/drawing/2014/main" id="{4600DF66-96C7-C118-849F-0D69A26EFB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8" y="870026"/>
            <a:ext cx="11223600" cy="5471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4354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8477" y="365125"/>
            <a:ext cx="5460797" cy="1084263"/>
          </a:xfrm>
        </p:spPr>
        <p:txBody>
          <a:bodyPr/>
          <a:lstStyle/>
          <a:p>
            <a:r>
              <a:rPr lang="en-DE" dirty="0"/>
              <a:t>X-Box 2: </a:t>
            </a:r>
            <a:r>
              <a:rPr lang="en-US" dirty="0"/>
              <a:t>Planning week 08-12 April 2024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3" name="Picture Placeholder 8">
            <a:extLst>
              <a:ext uri="{FF2B5EF4-FFF2-40B4-BE49-F238E27FC236}">
                <a16:creationId xmlns:a16="http://schemas.microsoft.com/office/drawing/2014/main" id="{F73C9176-989F-5C81-F118-9F04B7276C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124FCAF-110F-E06E-2E8A-834BFCFF26B3}"/>
              </a:ext>
            </a:extLst>
          </p:cNvPr>
          <p:cNvSpPr txBox="1">
            <a:spLocks/>
          </p:cNvSpPr>
          <p:nvPr/>
        </p:nvSpPr>
        <p:spPr>
          <a:xfrm>
            <a:off x="6445886" y="2030339"/>
            <a:ext cx="4661660" cy="389030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Experiment at Xbox2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Demonstration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operation</a:t>
            </a:r>
            <a:r>
              <a:rPr lang="de-DE" sz="1700" b="0" dirty="0"/>
              <a:t> </a:t>
            </a:r>
            <a:r>
              <a:rPr lang="de-DE" sz="1700" b="0" dirty="0" err="1"/>
              <a:t>mode</a:t>
            </a:r>
            <a:r>
              <a:rPr lang="de-DE" sz="1700" b="0" dirty="0"/>
              <a:t> </a:t>
            </a:r>
            <a:r>
              <a:rPr lang="de-DE" sz="1700" b="0" dirty="0" err="1"/>
              <a:t>using</a:t>
            </a:r>
            <a:r>
              <a:rPr lang="de-DE" sz="1700" b="0" dirty="0"/>
              <a:t> </a:t>
            </a:r>
            <a:r>
              <a:rPr lang="de-DE" sz="1700" b="0" dirty="0" err="1"/>
              <a:t>leading</a:t>
            </a:r>
            <a:r>
              <a:rPr lang="de-DE" sz="1700" b="0" dirty="0"/>
              <a:t> </a:t>
            </a:r>
            <a:r>
              <a:rPr lang="de-DE" sz="1700" b="0" dirty="0" err="1"/>
              <a:t>edge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modulator</a:t>
            </a:r>
            <a:r>
              <a:rPr lang="de-DE" sz="1700" b="0" dirty="0"/>
              <a:t> </a:t>
            </a:r>
            <a:r>
              <a:rPr lang="de-DE" sz="1700" b="0" dirty="0" err="1"/>
              <a:t>to</a:t>
            </a:r>
            <a:r>
              <a:rPr lang="de-DE" sz="1700" b="0" dirty="0"/>
              <a:t> </a:t>
            </a:r>
            <a:r>
              <a:rPr lang="de-DE" sz="1700" b="0" dirty="0" err="1"/>
              <a:t>amplify</a:t>
            </a:r>
            <a:r>
              <a:rPr lang="de-DE" sz="1700" b="0" dirty="0"/>
              <a:t> RF pulse (Ping </a:t>
            </a:r>
            <a:r>
              <a:rPr lang="de-DE" sz="1700" b="0" dirty="0" err="1"/>
              <a:t>simulations</a:t>
            </a:r>
            <a:r>
              <a:rPr lang="de-DE" sz="1700" b="0" dirty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Study on the </a:t>
            </a:r>
            <a:r>
              <a:rPr lang="de-DE" sz="1700" b="0" dirty="0" err="1"/>
              <a:t>dependency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the pulse ripple versus </a:t>
            </a:r>
            <a:r>
              <a:rPr lang="de-DE" sz="1700" b="0" dirty="0" err="1"/>
              <a:t>phase</a:t>
            </a:r>
            <a:r>
              <a:rPr lang="de-DE" sz="1700" b="0" dirty="0"/>
              <a:t> </a:t>
            </a:r>
            <a:r>
              <a:rPr lang="de-DE" sz="1700" b="0" dirty="0" err="1"/>
              <a:t>rising</a:t>
            </a:r>
            <a:r>
              <a:rPr lang="de-DE" sz="1700" b="0" dirty="0"/>
              <a:t>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21855461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3: </a:t>
            </a:r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469945D6-F872-2572-7C99-A722001099F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1BA7614-C4EC-6871-2487-EF43CF3E1548}"/>
              </a:ext>
            </a:extLst>
          </p:cNvPr>
          <p:cNvSpPr txBox="1">
            <a:spLocks/>
          </p:cNvSpPr>
          <p:nvPr/>
        </p:nvSpPr>
        <p:spPr>
          <a:xfrm>
            <a:off x="7235169" y="1709849"/>
            <a:ext cx="4661660" cy="389030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New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campaign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based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on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calorimetry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Temperature</a:t>
            </a:r>
            <a:r>
              <a:rPr lang="de-DE" sz="1700" b="0" dirty="0"/>
              <a:t> </a:t>
            </a:r>
            <a:r>
              <a:rPr lang="de-DE" sz="1700" b="0" dirty="0" err="1"/>
              <a:t>sensors</a:t>
            </a:r>
            <a:r>
              <a:rPr lang="de-DE" sz="1700" b="0" dirty="0"/>
              <a:t> and </a:t>
            </a:r>
            <a:r>
              <a:rPr lang="de-DE" sz="1700" b="0" dirty="0" err="1"/>
              <a:t>flow</a:t>
            </a:r>
            <a:r>
              <a:rPr lang="de-DE" sz="1700" b="0" dirty="0"/>
              <a:t> </a:t>
            </a:r>
            <a:r>
              <a:rPr lang="de-DE" sz="1700" b="0" dirty="0" err="1"/>
              <a:t>meters</a:t>
            </a:r>
            <a:r>
              <a:rPr lang="de-DE" sz="1700" b="0" dirty="0"/>
              <a:t> </a:t>
            </a:r>
            <a:r>
              <a:rPr lang="de-DE" sz="1700" b="0" dirty="0" err="1"/>
              <a:t>installed</a:t>
            </a:r>
            <a:endParaRPr lang="de-DE" sz="17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Channels </a:t>
            </a:r>
            <a:r>
              <a:rPr lang="de-DE" sz="1700" b="0" dirty="0" err="1"/>
              <a:t>integrated</a:t>
            </a:r>
            <a:r>
              <a:rPr lang="de-DE" sz="1700" b="0" dirty="0"/>
              <a:t> in </a:t>
            </a:r>
            <a:r>
              <a:rPr lang="de-DE" sz="1700" b="0" dirty="0" err="1"/>
              <a:t>Labview</a:t>
            </a:r>
            <a:r>
              <a:rPr lang="de-DE" sz="1700" b="0" dirty="0"/>
              <a:t> code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Uncertainty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sources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in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collector</a:t>
            </a:r>
            <a:r>
              <a:rPr lang="de-DE" sz="2100" b="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b="0" dirty="0" err="1">
                <a:solidFill>
                  <a:schemeClr val="tx2">
                    <a:lumMod val="50000"/>
                  </a:schemeClr>
                </a:solidFill>
              </a:rPr>
              <a:t>calorimetry</a:t>
            </a:r>
            <a:endParaRPr lang="de-DE" sz="2100" b="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Variations</a:t>
            </a:r>
            <a:r>
              <a:rPr lang="de-DE" sz="1700" b="0" dirty="0"/>
              <a:t> in </a:t>
            </a:r>
            <a:r>
              <a:rPr lang="de-DE" sz="1700" b="0" dirty="0" err="1"/>
              <a:t>temperature</a:t>
            </a:r>
            <a:r>
              <a:rPr lang="de-DE" sz="1700" b="0" dirty="0"/>
              <a:t> due </a:t>
            </a:r>
            <a:r>
              <a:rPr lang="de-DE" sz="1700" b="0" dirty="0" err="1"/>
              <a:t>to</a:t>
            </a:r>
            <a:r>
              <a:rPr lang="de-DE" sz="1700" b="0" dirty="0"/>
              <a:t> slow </a:t>
            </a:r>
            <a:r>
              <a:rPr lang="de-DE" sz="1700" b="0" dirty="0" err="1"/>
              <a:t>response</a:t>
            </a:r>
            <a:r>
              <a:rPr lang="de-DE" sz="1700" b="0" dirty="0"/>
              <a:t> </a:t>
            </a:r>
            <a:r>
              <a:rPr lang="de-DE" sz="1700" b="0" dirty="0" err="1"/>
              <a:t>of</a:t>
            </a:r>
            <a:r>
              <a:rPr lang="de-DE" sz="1700" b="0" dirty="0"/>
              <a:t> </a:t>
            </a:r>
            <a:r>
              <a:rPr lang="de-DE" sz="1700" b="0" dirty="0" err="1"/>
              <a:t>water</a:t>
            </a:r>
            <a:r>
              <a:rPr lang="de-DE" sz="1700" b="0" dirty="0"/>
              <a:t> </a:t>
            </a:r>
            <a:r>
              <a:rPr lang="de-DE" sz="1700" b="0" dirty="0" err="1"/>
              <a:t>station</a:t>
            </a:r>
            <a:endParaRPr lang="de-DE" sz="17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Variations</a:t>
            </a:r>
            <a:r>
              <a:rPr lang="de-DE" sz="1700" b="0" dirty="0"/>
              <a:t> in </a:t>
            </a:r>
            <a:r>
              <a:rPr lang="de-DE" sz="1700" b="0" dirty="0" err="1"/>
              <a:t>water</a:t>
            </a:r>
            <a:r>
              <a:rPr lang="de-DE" sz="1700" b="0" dirty="0"/>
              <a:t> </a:t>
            </a:r>
            <a:r>
              <a:rPr lang="de-DE" sz="1700" b="0" dirty="0" err="1"/>
              <a:t>flow</a:t>
            </a:r>
            <a:endParaRPr lang="de-DE" sz="17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E4E83AA-3823-9406-C917-CFF615214D32}"/>
              </a:ext>
            </a:extLst>
          </p:cNvPr>
          <p:cNvSpPr txBox="1"/>
          <p:nvPr/>
        </p:nvSpPr>
        <p:spPr>
          <a:xfrm>
            <a:off x="1454727" y="2499177"/>
            <a:ext cx="16957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</a:rPr>
              <a:t>TUBE1 22M001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06E2F6-2177-2438-D0A9-009C571B7B1D}"/>
              </a:ext>
            </a:extLst>
          </p:cNvPr>
          <p:cNvSpPr txBox="1"/>
          <p:nvPr/>
        </p:nvSpPr>
        <p:spPr>
          <a:xfrm>
            <a:off x="4865716" y="2499177"/>
            <a:ext cx="169579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1400" dirty="0">
                <a:solidFill>
                  <a:schemeClr val="bg1"/>
                </a:solidFill>
              </a:rPr>
              <a:t>CAV 22G002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805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 </a:t>
            </a:r>
            <a:r>
              <a:rPr lang="en-US" dirty="0"/>
              <a:t>HEK: New setup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8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6C0A2F18-DC19-7AEE-2178-5748545E09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64450" y="1832955"/>
            <a:ext cx="4256119" cy="3192090"/>
          </a:xfrm>
          <a:prstGeom prst="rect">
            <a:avLst/>
          </a:prstGeom>
        </p:spPr>
      </p:pic>
      <p:pic>
        <p:nvPicPr>
          <p:cNvPr id="11" name="Picture 10" descr="A machine with pipes and wires&#10;&#10;Description automatically generated">
            <a:extLst>
              <a:ext uri="{FF2B5EF4-FFF2-40B4-BE49-F238E27FC236}">
                <a16:creationId xmlns:a16="http://schemas.microsoft.com/office/drawing/2014/main" id="{4E4004F5-9F54-6E58-2C48-79532E1F14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773944" y="1832952"/>
            <a:ext cx="4256121" cy="3192091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77EFBE7E-E35A-A27E-22A2-DD6FCD915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383438" y="1832953"/>
            <a:ext cx="4256123" cy="319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371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Placeholder 6" descr="A picture containing indoor, cooking, cluttered&#10;&#10;Description automatically generated">
            <a:extLst>
              <a:ext uri="{FF2B5EF4-FFF2-40B4-BE49-F238E27FC236}">
                <a16:creationId xmlns:a16="http://schemas.microsoft.com/office/drawing/2014/main" id="{A8480588-E465-56A7-AF99-09CA925C22D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0" b="12800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5324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438DD2B8-EFAC-A967-7968-5660282683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37A13-6113-365F-F1E5-99BD2612B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11337"/>
            <a:ext cx="11380812" cy="1084263"/>
          </a:xfrm>
        </p:spPr>
        <p:txBody>
          <a:bodyPr/>
          <a:lstStyle/>
          <a:p>
            <a:r>
              <a:rPr lang="en-DE" dirty="0"/>
              <a:t>X-Box 3 </a:t>
            </a:r>
            <a:r>
              <a:rPr lang="en-US" dirty="0"/>
              <a:t>HEK: New setup</a:t>
            </a:r>
            <a:endParaRPr lang="en-DE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E168629-1B5A-6CC3-EC24-797C7958171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EE922F-7690-0D73-DCE4-C79320196E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627D585-FA32-C8AF-859C-D941DC4F860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1E41336E-DA32-EA3C-62CE-ECB24A2B93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815203" y="1742620"/>
            <a:ext cx="4255819" cy="3191864"/>
          </a:xfrm>
          <a:prstGeom prst="rect">
            <a:avLst/>
          </a:prstGeom>
        </p:spPr>
      </p:pic>
      <p:pic>
        <p:nvPicPr>
          <p:cNvPr id="12" name="Picture 11" descr="A machine with silver tubes and wires&#10;&#10;Description automatically generated">
            <a:extLst>
              <a:ext uri="{FF2B5EF4-FFF2-40B4-BE49-F238E27FC236}">
                <a16:creationId xmlns:a16="http://schemas.microsoft.com/office/drawing/2014/main" id="{DF35FC22-18DF-EE36-F0E2-715E214D6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56797" y="1742621"/>
            <a:ext cx="4255820" cy="3191865"/>
          </a:xfrm>
          <a:prstGeom prst="rect">
            <a:avLst/>
          </a:prstGeom>
        </p:spPr>
      </p:pic>
      <p:pic>
        <p:nvPicPr>
          <p:cNvPr id="14" name="Picture 13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7647DB51-8C4D-6DF4-4831-F7B943E4C2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98392" y="1742622"/>
            <a:ext cx="4255820" cy="3191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267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Measurement setup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6512AA0-1392-D042-A0C1-77B50F3F97A9}"/>
              </a:ext>
            </a:extLst>
          </p:cNvPr>
          <p:cNvSpPr/>
          <p:nvPr/>
        </p:nvSpPr>
        <p:spPr>
          <a:xfrm>
            <a:off x="360659" y="1775993"/>
            <a:ext cx="914400" cy="371475"/>
          </a:xfrm>
          <a:prstGeom prst="rect">
            <a:avLst/>
          </a:prstGeom>
          <a:solidFill>
            <a:schemeClr val="bg1">
              <a:lumMod val="65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AAD1B7F-B05E-5675-3BE1-C47FC7EABDA9}"/>
              </a:ext>
            </a:extLst>
          </p:cNvPr>
          <p:cNvSpPr txBox="1"/>
          <p:nvPr/>
        </p:nvSpPr>
        <p:spPr>
          <a:xfrm>
            <a:off x="392101" y="1406661"/>
            <a:ext cx="806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RF Gen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689497-B5A7-CB35-7353-758AE8E02C47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275059" y="1961731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riangle 6">
            <a:extLst>
              <a:ext uri="{FF2B5EF4-FFF2-40B4-BE49-F238E27FC236}">
                <a16:creationId xmlns:a16="http://schemas.microsoft.com/office/drawing/2014/main" id="{86907D2D-E043-D226-B374-9B9CD98815AB}"/>
              </a:ext>
            </a:extLst>
          </p:cNvPr>
          <p:cNvSpPr/>
          <p:nvPr/>
        </p:nvSpPr>
        <p:spPr>
          <a:xfrm rot="5400000">
            <a:off x="1533819" y="1824209"/>
            <a:ext cx="319050" cy="27504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CEB04B9-471B-A882-6B8A-FA169C9AA404}"/>
              </a:ext>
            </a:extLst>
          </p:cNvPr>
          <p:cNvSpPr txBox="1"/>
          <p:nvPr/>
        </p:nvSpPr>
        <p:spPr>
          <a:xfrm>
            <a:off x="1362441" y="1455309"/>
            <a:ext cx="5162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SSA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3AE3B34-23D6-1380-E476-80AF5A0E93A3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1830866" y="1961730"/>
            <a:ext cx="684806" cy="1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riangle 9">
            <a:extLst>
              <a:ext uri="{FF2B5EF4-FFF2-40B4-BE49-F238E27FC236}">
                <a16:creationId xmlns:a16="http://schemas.microsoft.com/office/drawing/2014/main" id="{430AEA1F-FAB5-EC59-8E36-153857AC8C9D}"/>
              </a:ext>
            </a:extLst>
          </p:cNvPr>
          <p:cNvSpPr/>
          <p:nvPr/>
        </p:nvSpPr>
        <p:spPr>
          <a:xfrm rot="5400000">
            <a:off x="2389930" y="1671438"/>
            <a:ext cx="642344" cy="553745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04D82A7-04B4-5D5F-85D9-A75DFC5B8610}"/>
              </a:ext>
            </a:extLst>
          </p:cNvPr>
          <p:cNvSpPr txBox="1"/>
          <p:nvPr/>
        </p:nvSpPr>
        <p:spPr>
          <a:xfrm>
            <a:off x="2274279" y="1240436"/>
            <a:ext cx="9303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Klystron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8468C22-BF95-6482-6307-0BC415DE0288}"/>
              </a:ext>
            </a:extLst>
          </p:cNvPr>
          <p:cNvCxnSpPr>
            <a:cxnSpLocks/>
          </p:cNvCxnSpPr>
          <p:nvPr/>
        </p:nvCxnSpPr>
        <p:spPr>
          <a:xfrm>
            <a:off x="2987975" y="1940887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1058392-2CCE-D0E1-0C30-2C39343C4065}"/>
              </a:ext>
            </a:extLst>
          </p:cNvPr>
          <p:cNvSpPr/>
          <p:nvPr/>
        </p:nvSpPr>
        <p:spPr>
          <a:xfrm>
            <a:off x="3321291" y="1861124"/>
            <a:ext cx="440860" cy="1595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6DF068C-D8A7-DA63-3A27-938BD6B97AA3}"/>
              </a:ext>
            </a:extLst>
          </p:cNvPr>
          <p:cNvSpPr txBox="1"/>
          <p:nvPr/>
        </p:nvSpPr>
        <p:spPr>
          <a:xfrm>
            <a:off x="3165527" y="1486249"/>
            <a:ext cx="7393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HP DC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08B038D-C25F-9478-59C6-E3DD89DE4500}"/>
              </a:ext>
            </a:extLst>
          </p:cNvPr>
          <p:cNvSpPr/>
          <p:nvPr/>
        </p:nvSpPr>
        <p:spPr>
          <a:xfrm>
            <a:off x="2001906" y="1871757"/>
            <a:ext cx="198013" cy="152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66476CEE-EC2C-4880-C65F-8E72953A8D0F}"/>
              </a:ext>
            </a:extLst>
          </p:cNvPr>
          <p:cNvSpPr/>
          <p:nvPr/>
        </p:nvSpPr>
        <p:spPr>
          <a:xfrm rot="5400000">
            <a:off x="3589428" y="2069565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3" name="Right Arrow 20">
            <a:extLst>
              <a:ext uri="{FF2B5EF4-FFF2-40B4-BE49-F238E27FC236}">
                <a16:creationId xmlns:a16="http://schemas.microsoft.com/office/drawing/2014/main" id="{0700C8BB-3390-88D3-8BB5-8DE000193C7F}"/>
              </a:ext>
            </a:extLst>
          </p:cNvPr>
          <p:cNvSpPr/>
          <p:nvPr/>
        </p:nvSpPr>
        <p:spPr>
          <a:xfrm rot="5400000">
            <a:off x="3234091" y="2063257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5" name="Right Arrow 21">
            <a:extLst>
              <a:ext uri="{FF2B5EF4-FFF2-40B4-BE49-F238E27FC236}">
                <a16:creationId xmlns:a16="http://schemas.microsoft.com/office/drawing/2014/main" id="{BBADAE95-B2A1-A938-D610-EE7E6CAE0B50}"/>
              </a:ext>
            </a:extLst>
          </p:cNvPr>
          <p:cNvSpPr/>
          <p:nvPr/>
        </p:nvSpPr>
        <p:spPr>
          <a:xfrm rot="5400000">
            <a:off x="1978504" y="2069978"/>
            <a:ext cx="260380" cy="17104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65A97CB0-3CF8-87B2-E5ED-90A653210892}"/>
              </a:ext>
            </a:extLst>
          </p:cNvPr>
          <p:cNvCxnSpPr>
            <a:cxnSpLocks/>
          </p:cNvCxnSpPr>
          <p:nvPr/>
        </p:nvCxnSpPr>
        <p:spPr>
          <a:xfrm>
            <a:off x="3773242" y="1933465"/>
            <a:ext cx="48278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1035DCD-BAB5-2B3C-24A8-AE72227987CE}"/>
              </a:ext>
            </a:extLst>
          </p:cNvPr>
          <p:cNvSpPr/>
          <p:nvPr/>
        </p:nvSpPr>
        <p:spPr>
          <a:xfrm>
            <a:off x="4265399" y="1853702"/>
            <a:ext cx="1588595" cy="1595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73581D6-9A8E-C39B-9DAC-0A7E9043FC53}"/>
              </a:ext>
            </a:extLst>
          </p:cNvPr>
          <p:cNvSpPr txBox="1"/>
          <p:nvPr/>
        </p:nvSpPr>
        <p:spPr>
          <a:xfrm>
            <a:off x="4781838" y="1541886"/>
            <a:ext cx="6190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Load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B44CBC8-A56D-8656-47FD-29BA6D77394E}"/>
              </a:ext>
            </a:extLst>
          </p:cNvPr>
          <p:cNvSpPr txBox="1"/>
          <p:nvPr/>
        </p:nvSpPr>
        <p:spPr>
          <a:xfrm>
            <a:off x="1873399" y="1556102"/>
            <a:ext cx="4363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ES" sz="1600" dirty="0">
                <a:latin typeface="Cambria" panose="02040503050406030204" pitchFamily="18" charset="0"/>
                <a:ea typeface="Cambria" panose="02040503050406030204" pitchFamily="18" charset="0"/>
              </a:rPr>
              <a:t>DC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5669F03-7718-31BA-07A3-A1DA0F8EB18D}"/>
              </a:ext>
            </a:extLst>
          </p:cNvPr>
          <p:cNvSpPr/>
          <p:nvPr/>
        </p:nvSpPr>
        <p:spPr>
          <a:xfrm>
            <a:off x="3644728" y="2300235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E448162-BC47-375C-8255-FB7248CF620E}"/>
              </a:ext>
            </a:extLst>
          </p:cNvPr>
          <p:cNvCxnSpPr>
            <a:cxnSpLocks/>
          </p:cNvCxnSpPr>
          <p:nvPr/>
        </p:nvCxnSpPr>
        <p:spPr>
          <a:xfrm>
            <a:off x="3730549" y="2484901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E66479F6-CAA6-A684-CDD3-5D63EADD6C00}"/>
              </a:ext>
            </a:extLst>
          </p:cNvPr>
          <p:cNvSpPr txBox="1"/>
          <p:nvPr/>
        </p:nvSpPr>
        <p:spPr>
          <a:xfrm>
            <a:off x="3812362" y="2238258"/>
            <a:ext cx="33080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mbria" panose="02040503050406030204" pitchFamily="18" charset="0"/>
                <a:ea typeface="Cambria" panose="02040503050406030204" pitchFamily="18" charset="0"/>
              </a:rPr>
              <a:t>Isolation + Transition + Attenuation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ED99EFE-B63A-7124-519A-E037239BDED1}"/>
              </a:ext>
            </a:extLst>
          </p:cNvPr>
          <p:cNvSpPr/>
          <p:nvPr/>
        </p:nvSpPr>
        <p:spPr>
          <a:xfrm>
            <a:off x="2030095" y="2313693"/>
            <a:ext cx="171046" cy="18466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0B2A4C6-C313-34DE-6D42-E4E0F03B8780}"/>
              </a:ext>
            </a:extLst>
          </p:cNvPr>
          <p:cNvSpPr/>
          <p:nvPr/>
        </p:nvSpPr>
        <p:spPr>
          <a:xfrm>
            <a:off x="3501857" y="3144362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1CB2650-3052-3B2C-40FF-AF6344688D57}"/>
              </a:ext>
            </a:extLst>
          </p:cNvPr>
          <p:cNvSpPr txBox="1"/>
          <p:nvPr/>
        </p:nvSpPr>
        <p:spPr>
          <a:xfrm>
            <a:off x="3204662" y="3348682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1 -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3B7688D1-904B-1CDB-175B-6D0993122113}"/>
              </a:ext>
            </a:extLst>
          </p:cNvPr>
          <p:cNvCxnSpPr>
            <a:cxnSpLocks/>
          </p:cNvCxnSpPr>
          <p:nvPr/>
        </p:nvCxnSpPr>
        <p:spPr>
          <a:xfrm>
            <a:off x="2119327" y="2499409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ectangle 37">
            <a:extLst>
              <a:ext uri="{FF2B5EF4-FFF2-40B4-BE49-F238E27FC236}">
                <a16:creationId xmlns:a16="http://schemas.microsoft.com/office/drawing/2014/main" id="{6D94EC04-7275-D904-5756-B0B245D7B516}"/>
              </a:ext>
            </a:extLst>
          </p:cNvPr>
          <p:cNvSpPr/>
          <p:nvPr/>
        </p:nvSpPr>
        <p:spPr>
          <a:xfrm>
            <a:off x="1890086" y="314648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A89250D-74B5-5FA9-A7D6-815AE54A8830}"/>
              </a:ext>
            </a:extLst>
          </p:cNvPr>
          <p:cNvSpPr txBox="1"/>
          <p:nvPr/>
        </p:nvSpPr>
        <p:spPr>
          <a:xfrm>
            <a:off x="684169" y="2215988"/>
            <a:ext cx="15521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Attenuation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9E8F0738-BB96-93B5-EB88-FF02E90B6FDF}"/>
              </a:ext>
            </a:extLst>
          </p:cNvPr>
          <p:cNvSpPr/>
          <p:nvPr/>
        </p:nvSpPr>
        <p:spPr>
          <a:xfrm>
            <a:off x="2547115" y="3711054"/>
            <a:ext cx="440860" cy="159525"/>
          </a:xfrm>
          <a:prstGeom prst="rect">
            <a:avLst/>
          </a:prstGeom>
          <a:solidFill>
            <a:srgbClr val="FF7E79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E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5273D000-3305-D061-CC1D-2F0E28627BFB}"/>
              </a:ext>
            </a:extLst>
          </p:cNvPr>
          <p:cNvCxnSpPr>
            <a:cxnSpLocks/>
          </p:cNvCxnSpPr>
          <p:nvPr/>
        </p:nvCxnSpPr>
        <p:spPr>
          <a:xfrm>
            <a:off x="2767545" y="3042444"/>
            <a:ext cx="0" cy="6449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EA1AF76-47D7-CDAE-327C-08A1CD1E0E13}"/>
              </a:ext>
            </a:extLst>
          </p:cNvPr>
          <p:cNvCxnSpPr>
            <a:cxnSpLocks/>
            <a:stCxn id="31" idx="2"/>
          </p:cNvCxnSpPr>
          <p:nvPr/>
        </p:nvCxnSpPr>
        <p:spPr>
          <a:xfrm flipH="1">
            <a:off x="2767545" y="2484901"/>
            <a:ext cx="962706" cy="567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E6CAB7B3-D68E-57E5-213C-2292B7780FE6}"/>
              </a:ext>
            </a:extLst>
          </p:cNvPr>
          <p:cNvSpPr txBox="1"/>
          <p:nvPr/>
        </p:nvSpPr>
        <p:spPr>
          <a:xfrm>
            <a:off x="1847617" y="3851979"/>
            <a:ext cx="2165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Cambria" panose="02040503050406030204" pitchFamily="18" charset="0"/>
                <a:ea typeface="Cambria" panose="02040503050406030204" pitchFamily="18" charset="0"/>
              </a:rPr>
              <a:t>Power Meter 2 - PKI</a:t>
            </a:r>
            <a:endParaRPr lang="en-ES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3930B6-9D42-7F09-F129-FA2CB101A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794" y="2574255"/>
            <a:ext cx="4758321" cy="3610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238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Gain curves vs Counter Coil Current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73F111-57E5-7CF1-9595-58BE1265C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7438" y="1716834"/>
            <a:ext cx="5848350" cy="4114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E15CA84-8F5A-B964-AC09-F0DEB1C59F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854" y="1716834"/>
            <a:ext cx="5760146" cy="4096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872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r>
              <a:rPr lang="en-US" sz="2400" dirty="0">
                <a:cs typeface="Arial"/>
              </a:rPr>
              <a:t>Frequency </a:t>
            </a:r>
            <a:r>
              <a:rPr lang="en-US" sz="2400" dirty="0" err="1">
                <a:cs typeface="Arial"/>
              </a:rPr>
              <a:t>Behaviour</a:t>
            </a: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5525F05-CA79-5344-55A4-11A43644BBE4}"/>
              </a:ext>
            </a:extLst>
          </p:cNvPr>
          <p:cNvSpPr txBox="1"/>
          <p:nvPr/>
        </p:nvSpPr>
        <p:spPr>
          <a:xfrm>
            <a:off x="3036452" y="12520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22M001 TUBE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2E34E87-1BCC-E677-A526-25F4BE6AC90B}"/>
              </a:ext>
            </a:extLst>
          </p:cNvPr>
          <p:cNvSpPr txBox="1"/>
          <p:nvPr/>
        </p:nvSpPr>
        <p:spPr>
          <a:xfrm>
            <a:off x="8518003" y="1285970"/>
            <a:ext cx="1502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mbria" panose="02040503050406030204" pitchFamily="18" charset="0"/>
                <a:ea typeface="Cambria" panose="02040503050406030204" pitchFamily="18" charset="0"/>
              </a:rPr>
              <a:t>22G002 CAV</a:t>
            </a:r>
            <a:endParaRPr lang="en-ES" sz="1600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9" name="Picture 8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72E0DB4A-F7BD-EC3C-8127-1BE29346DB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7212" y="1483243"/>
            <a:ext cx="6163327" cy="4622495"/>
          </a:xfrm>
          <a:prstGeom prst="rect">
            <a:avLst/>
          </a:prstGeom>
        </p:spPr>
      </p:pic>
      <p:pic>
        <p:nvPicPr>
          <p:cNvPr id="10" name="Picture 9" descr="A graph of a graph with red and green lines&#10;&#10;Description automatically generated">
            <a:extLst>
              <a:ext uri="{FF2B5EF4-FFF2-40B4-BE49-F238E27FC236}">
                <a16:creationId xmlns:a16="http://schemas.microsoft.com/office/drawing/2014/main" id="{4C239715-7D48-72CD-51E1-29FC0C8E6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67" y="1512379"/>
            <a:ext cx="6085633" cy="4564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8196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30142-CC70-206B-DB7F-FA14E23FB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Efficiency Tubes </a:t>
            </a:r>
            <a:r>
              <a:rPr lang="en-US" dirty="0" err="1"/>
              <a:t>Characterisation</a:t>
            </a:r>
            <a:br>
              <a:rPr lang="en-US" dirty="0">
                <a:cs typeface="Arial"/>
              </a:rPr>
            </a:br>
            <a:endParaRPr lang="en-US" sz="2400" dirty="0"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73E29D9-7611-3EBE-2A24-53EDBC135BB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63CD08DF-3E3B-292C-BEB6-1CA767367C26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Paz Alonso-Arias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AE735E1-569A-7B9C-72C1-B109AE31941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C50D3F-BAD8-2912-4E56-A38CD35CE6B8}"/>
              </a:ext>
            </a:extLst>
          </p:cNvPr>
          <p:cNvSpPr txBox="1">
            <a:spLocks/>
          </p:cNvSpPr>
          <p:nvPr/>
        </p:nvSpPr>
        <p:spPr>
          <a:xfrm>
            <a:off x="7195809" y="1434370"/>
            <a:ext cx="4440777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vacuum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Last </a:t>
            </a:r>
            <a:r>
              <a:rPr lang="de-DE" dirty="0" err="1"/>
              <a:t>week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Christmas break </a:t>
            </a:r>
            <a:r>
              <a:rPr lang="de-DE" dirty="0" err="1"/>
              <a:t>this</a:t>
            </a:r>
            <a:r>
              <a:rPr lang="de-DE" dirty="0"/>
              <a:t> was </a:t>
            </a:r>
            <a:r>
              <a:rPr lang="de-DE" dirty="0" err="1"/>
              <a:t>solved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lines</a:t>
            </a:r>
            <a:r>
              <a:rPr lang="de-DE" dirty="0"/>
              <a:t> &lt;1e-9 mbar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New </a:t>
            </a:r>
            <a:r>
              <a:rPr lang="de-DE" dirty="0" err="1"/>
              <a:t>measurement</a:t>
            </a:r>
            <a:r>
              <a:rPr lang="de-DE" dirty="0"/>
              <a:t> </a:t>
            </a:r>
            <a:r>
              <a:rPr lang="de-DE" dirty="0" err="1"/>
              <a:t>campaign</a:t>
            </a:r>
            <a:r>
              <a:rPr lang="de-DE" dirty="0"/>
              <a:t>, </a:t>
            </a: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calorimetry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Still </a:t>
            </a:r>
            <a:r>
              <a:rPr lang="de-DE" dirty="0" err="1"/>
              <a:t>waiting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meters</a:t>
            </a:r>
            <a:r>
              <a:rPr lang="de-DE" dirty="0"/>
              <a:t> and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sensors</a:t>
            </a:r>
            <a:r>
              <a:rPr lang="de-DE" dirty="0"/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Content Placeholder 4" descr="A large machine in a factory&#10;&#10;Description automatically generated">
            <a:extLst>
              <a:ext uri="{FF2B5EF4-FFF2-40B4-BE49-F238E27FC236}">
                <a16:creationId xmlns:a16="http://schemas.microsoft.com/office/drawing/2014/main" id="{3AA103F5-FA17-F86A-B77E-E05564D7444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5135" b="5135"/>
          <a:stretch/>
        </p:blipFill>
        <p:spPr>
          <a:xfrm>
            <a:off x="707627" y="988736"/>
            <a:ext cx="6335969" cy="515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745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AC2AB5A-325A-0509-F0A9-3AB7925B46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A1B704-468F-B37D-57F0-6BFF7E520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</a:t>
            </a:r>
            <a:r>
              <a:rPr lang="en-US" dirty="0"/>
              <a:t>3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C2E51D-28FC-C792-C97F-315641F7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4592D6-DAAA-BED8-92BF-C8B0C75AD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675C66-D65C-C473-CD5F-63CB33B51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 descr="A machine with wires and cables&#10;&#10;Description automatically generated">
            <a:extLst>
              <a:ext uri="{FF2B5EF4-FFF2-40B4-BE49-F238E27FC236}">
                <a16:creationId xmlns:a16="http://schemas.microsoft.com/office/drawing/2014/main" id="{FABC712F-5330-B89A-8F03-BED17FA61B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862566" y="1698796"/>
            <a:ext cx="4613878" cy="3460408"/>
          </a:xfrm>
          <a:prstGeom prst="rect">
            <a:avLst/>
          </a:prstGeom>
        </p:spPr>
      </p:pic>
      <p:pic>
        <p:nvPicPr>
          <p:cNvPr id="9" name="Picture 8" descr="A machine with many wires and cables&#10;&#10;Description automatically generated with medium confidence">
            <a:extLst>
              <a:ext uri="{FF2B5EF4-FFF2-40B4-BE49-F238E27FC236}">
                <a16:creationId xmlns:a16="http://schemas.microsoft.com/office/drawing/2014/main" id="{980FA234-35F7-E4DC-D69A-DC6A7DBE4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633200" y="1698797"/>
            <a:ext cx="4613877" cy="346040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A8D497C-6CCC-AE7B-E4E5-C3B8A810D731}"/>
              </a:ext>
            </a:extLst>
          </p:cNvPr>
          <p:cNvSpPr txBox="1">
            <a:spLocks/>
          </p:cNvSpPr>
          <p:nvPr/>
        </p:nvSpPr>
        <p:spPr>
          <a:xfrm>
            <a:off x="521657" y="2153658"/>
            <a:ext cx="3770636" cy="389030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Installation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loads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Line 1- spiral </a:t>
            </a:r>
            <a:r>
              <a:rPr lang="de-DE" sz="1700" b="0" dirty="0" err="1"/>
              <a:t>load</a:t>
            </a:r>
            <a:endParaRPr lang="de-DE" sz="1700" b="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/>
              <a:t>Line 2- </a:t>
            </a:r>
            <a:r>
              <a:rPr lang="de-DE" sz="1700" b="0" dirty="0" err="1"/>
              <a:t>long</a:t>
            </a:r>
            <a:r>
              <a:rPr lang="de-DE" sz="1700" b="0" dirty="0"/>
              <a:t> </a:t>
            </a:r>
            <a:r>
              <a:rPr lang="de-DE" sz="1700" b="0" dirty="0" err="1"/>
              <a:t>load</a:t>
            </a:r>
            <a:endParaRPr lang="de-DE" sz="17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Installation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of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new</a:t>
            </a:r>
            <a:r>
              <a:rPr lang="de-DE" sz="21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de-DE" sz="2100" dirty="0" err="1">
                <a:solidFill>
                  <a:schemeClr val="tx2">
                    <a:lumMod val="50000"/>
                  </a:schemeClr>
                </a:solidFill>
              </a:rPr>
              <a:t>chillers</a:t>
            </a: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de-DE" sz="1700" b="0" dirty="0" err="1"/>
              <a:t>Planned</a:t>
            </a:r>
            <a:r>
              <a:rPr lang="de-DE" sz="1700" b="0" dirty="0"/>
              <a:t> </a:t>
            </a:r>
            <a:r>
              <a:rPr lang="de-DE" sz="1700" b="0" dirty="0" err="1"/>
              <a:t>for</a:t>
            </a:r>
            <a:r>
              <a:rPr lang="de-DE" sz="1700" b="0" dirty="0"/>
              <a:t> </a:t>
            </a:r>
            <a:r>
              <a:rPr lang="de-DE" sz="1700" b="0" dirty="0" err="1"/>
              <a:t>next</a:t>
            </a:r>
            <a:r>
              <a:rPr lang="de-DE" sz="1700" b="0" dirty="0"/>
              <a:t> </a:t>
            </a:r>
            <a:r>
              <a:rPr lang="de-DE" sz="1700" b="0" dirty="0" err="1"/>
              <a:t>week</a:t>
            </a:r>
            <a:endParaRPr lang="de-DE" sz="1700" b="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19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100" dirty="0">
              <a:solidFill>
                <a:schemeClr val="tx2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34904293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A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05.06.2023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100:1 </a:t>
            </a:r>
            <a:r>
              <a:rPr lang="de-DE" dirty="0" err="1"/>
              <a:t>ratio</a:t>
            </a:r>
            <a:r>
              <a:rPr lang="de-DE" dirty="0"/>
              <a:t>, all power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Max. power ~45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Pulse </a:t>
            </a:r>
            <a:r>
              <a:rPr lang="de-DE" dirty="0" err="1"/>
              <a:t>width</a:t>
            </a:r>
            <a:r>
              <a:rPr lang="de-DE" dirty="0"/>
              <a:t> 200ns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Breakdowns</a:t>
            </a:r>
            <a:r>
              <a:rPr lang="de-DE" dirty="0"/>
              <a:t> w/o breakdown </a:t>
            </a:r>
            <a:r>
              <a:rPr lang="de-DE" dirty="0" err="1"/>
              <a:t>current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5985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A – Peak Power</a:t>
            </a:r>
          </a:p>
        </p:txBody>
      </p:sp>
      <p:pic>
        <p:nvPicPr>
          <p:cNvPr id="12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FF20ECA8-FB4F-EB5E-0250-69F41FD0A8E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31" r="331"/>
          <a:stretch/>
        </p:blipFill>
        <p:spPr>
          <a:xfrm>
            <a:off x="407988" y="906464"/>
            <a:ext cx="11376025" cy="5372416"/>
          </a:xfrm>
        </p:spPr>
      </p:pic>
    </p:spTree>
    <p:extLst>
      <p:ext uri="{BB962C8B-B14F-4D97-AF65-F5344CB8AC3E}">
        <p14:creationId xmlns:p14="http://schemas.microsoft.com/office/powerpoint/2010/main" val="977686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F0144B0-D29D-86B2-C3E0-2743B351C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063"/>
            <a:ext cx="11376025" cy="1066800"/>
          </a:xfrm>
        </p:spPr>
        <p:txBody>
          <a:bodyPr/>
          <a:lstStyle/>
          <a:p>
            <a:r>
              <a:rPr lang="en-DE" dirty="0"/>
              <a:t>X-Box 2: TD31 N3 N4 Structure A – </a:t>
            </a:r>
            <a:r>
              <a:rPr lang="en-US" dirty="0"/>
              <a:t>Gradient</a:t>
            </a:r>
            <a:endParaRPr lang="en-DE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BF51DD5-7BA9-2072-AF03-7642EDA2AC9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Placeholder 13" descr="Chart&#10;&#10;Description automatically generated">
            <a:extLst>
              <a:ext uri="{FF2B5EF4-FFF2-40B4-BE49-F238E27FC236}">
                <a16:creationId xmlns:a16="http://schemas.microsoft.com/office/drawing/2014/main" id="{0C6806EB-35C2-DD02-F0AC-71199AF97FA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1" r="331"/>
          <a:stretch/>
        </p:blipFill>
        <p:spPr>
          <a:xfrm>
            <a:off x="407988" y="906464"/>
            <a:ext cx="11376025" cy="5372416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</p:spTree>
    <p:extLst>
      <p:ext uri="{BB962C8B-B14F-4D97-AF65-F5344CB8AC3E}">
        <p14:creationId xmlns:p14="http://schemas.microsoft.com/office/powerpoint/2010/main" val="1524421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CFA6A-8234-D193-D1DE-9D4350429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0</a:t>
            </a:r>
            <a:r>
              <a:rPr lang="en-US" dirty="0"/>
              <a:t>8</a:t>
            </a:r>
            <a:r>
              <a:rPr lang="en-DE" dirty="0"/>
              <a:t> </a:t>
            </a:r>
            <a:r>
              <a:rPr lang="en-US" dirty="0"/>
              <a:t>July</a:t>
            </a:r>
            <a:r>
              <a:rPr lang="en-DE" dirty="0"/>
              <a:t> 2023 Pulse</a:t>
            </a:r>
            <a:r>
              <a:rPr lang="en-US" dirty="0"/>
              <a:t> 396422527</a:t>
            </a:r>
            <a:endParaRPr lang="en-DE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F352E53C-FCAC-B66E-0028-2EA7A8BA7C58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BC47887D-F29C-7314-7DFA-19511F4682C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141ED0C-AA14-6F30-70C2-7C638229C827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CF50DF-33DC-0E45-5FF4-B1D08BE6A3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3623" y="841972"/>
            <a:ext cx="7664754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293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26.01.2024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 err="1"/>
              <a:t>Starting</a:t>
            </a:r>
            <a:r>
              <a:rPr lang="de-DE" b="0" dirty="0"/>
              <a:t> power ~25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50ns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until</a:t>
            </a:r>
            <a:r>
              <a:rPr lang="de-DE" dirty="0"/>
              <a:t> </a:t>
            </a:r>
            <a:r>
              <a:rPr lang="de-DE" dirty="0" err="1"/>
              <a:t>before</a:t>
            </a:r>
            <a:r>
              <a:rPr lang="de-DE" dirty="0"/>
              <a:t> Easter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Scandinova</a:t>
            </a:r>
            <a:r>
              <a:rPr lang="de-DE" dirty="0"/>
              <a:t> </a:t>
            </a:r>
            <a:r>
              <a:rPr lang="de-DE" dirty="0" err="1"/>
              <a:t>modulators</a:t>
            </a:r>
            <a:r>
              <a:rPr lang="de-DE" dirty="0"/>
              <a:t> </a:t>
            </a:r>
            <a:r>
              <a:rPr lang="de-DE" dirty="0" err="1"/>
              <a:t>yearly</a:t>
            </a:r>
            <a:r>
              <a:rPr lang="de-DE" dirty="0"/>
              <a:t> </a:t>
            </a:r>
            <a:r>
              <a:rPr lang="de-DE" dirty="0" err="1"/>
              <a:t>maintenance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Switch </a:t>
            </a:r>
            <a:r>
              <a:rPr lang="de-DE" dirty="0" err="1"/>
              <a:t>unit</a:t>
            </a:r>
            <a:r>
              <a:rPr lang="de-DE" dirty="0"/>
              <a:t> </a:t>
            </a:r>
            <a:r>
              <a:rPr lang="de-DE" dirty="0" err="1"/>
              <a:t>broken</a:t>
            </a:r>
            <a:r>
              <a:rPr lang="de-DE" dirty="0"/>
              <a:t> – </a:t>
            </a:r>
            <a:r>
              <a:rPr lang="de-DE" dirty="0" err="1"/>
              <a:t>solved</a:t>
            </a:r>
            <a:r>
              <a:rPr lang="de-DE" dirty="0"/>
              <a:t> 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Chiller</a:t>
            </a:r>
            <a:r>
              <a:rPr lang="de-DE" dirty="0"/>
              <a:t> </a:t>
            </a:r>
            <a:r>
              <a:rPr lang="de-DE" dirty="0" err="1"/>
              <a:t>connected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Structure</a:t>
            </a:r>
            <a:r>
              <a:rPr lang="de-DE" dirty="0"/>
              <a:t> B </a:t>
            </a:r>
            <a:r>
              <a:rPr lang="de-DE" dirty="0" err="1"/>
              <a:t>broken</a:t>
            </a:r>
            <a:r>
              <a:rPr lang="de-DE" dirty="0"/>
              <a:t> - </a:t>
            </a:r>
            <a:r>
              <a:rPr lang="de-DE" dirty="0" err="1"/>
              <a:t>solved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Last </a:t>
            </a:r>
            <a:r>
              <a:rPr lang="de-DE" dirty="0" err="1"/>
              <a:t>week</a:t>
            </a:r>
            <a:r>
              <a:rPr lang="de-DE" dirty="0"/>
              <a:t> </a:t>
            </a:r>
            <a:r>
              <a:rPr lang="de-DE" dirty="0" err="1"/>
              <a:t>stopped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station</a:t>
            </a:r>
            <a:r>
              <a:rPr lang="de-DE" dirty="0"/>
              <a:t> </a:t>
            </a:r>
            <a:r>
              <a:rPr lang="de-DE" dirty="0" err="1"/>
              <a:t>maintenance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1901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B43FA51C-401B-45CD-7915-CE715C4B8C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5706" y="766618"/>
            <a:ext cx="7839813" cy="5092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F783DD-FAC0-7017-AA5D-D8A758C29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 - improvements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E7844B-4C8D-907A-A1DA-C8F00931C3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424071"/>
            <a:ext cx="3708401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Readout of water flow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Addition of extra temperature channels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To do: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Duplication of channel DC_DOWN_B, with and without attenuation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1DA44-A702-31D6-595A-A4E0A74A01B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10 April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2009BE-37C2-8FE3-16BD-1D91D967980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2036F-ECE7-8664-C8B3-44DD52E8DEB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132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30543</TotalTime>
  <Words>711</Words>
  <Application>Microsoft Office PowerPoint</Application>
  <PresentationFormat>Widescreen</PresentationFormat>
  <Paragraphs>180</Paragraphs>
  <Slides>26</Slides>
  <Notes>0</Notes>
  <HiddenSlides>15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Cambria</vt:lpstr>
      <vt:lpstr>Office Theme</vt:lpstr>
      <vt:lpstr>X-Box Summary</vt:lpstr>
      <vt:lpstr>X-Box 2: TD31 N3 N4</vt:lpstr>
      <vt:lpstr>X-Box 2: TD31 N3 N4</vt:lpstr>
      <vt:lpstr>X-Box 2: TD31 N3 N4 Structure A – Peak Power</vt:lpstr>
      <vt:lpstr>X-Box 2: TD31 N3 N4 Structure A – Gradient</vt:lpstr>
      <vt:lpstr>X-Box 2: 08 July 2023 Pulse 396422527</vt:lpstr>
      <vt:lpstr>X-Box 2: TD31 N3 N4</vt:lpstr>
      <vt:lpstr>X-Box 2: Reminder on BD classification </vt:lpstr>
      <vt:lpstr>X-Box 2 - improvements</vt:lpstr>
      <vt:lpstr>X-Box 2: TD31 N3 N4 Structure B – Peak Power</vt:lpstr>
      <vt:lpstr>X-Box 2: TD31 N3 N4 Structure B – Gradient</vt:lpstr>
      <vt:lpstr>X-Box 2: 5 Apr 2024 Pulse 496283877</vt:lpstr>
      <vt:lpstr>X-Box 2: 5 Apr 2024 Pulse 496484173</vt:lpstr>
      <vt:lpstr>X-Box 2: 6 Apr 2024 Pulse 497123120</vt:lpstr>
      <vt:lpstr>X-Box 2: 7 Apr 2024 Pulse 498194338</vt:lpstr>
      <vt:lpstr>X-Box 2: 7 Apr 2024 Pulse 498204269</vt:lpstr>
      <vt:lpstr>X-Box 2: Planning week 08-12 April 2024</vt:lpstr>
      <vt:lpstr>X-Box 3: High Efficiency Tubes Characterisation</vt:lpstr>
      <vt:lpstr>X-Box 3 HEK: New setup</vt:lpstr>
      <vt:lpstr>X-Box 3 HEK: New setup</vt:lpstr>
      <vt:lpstr>High Efficiency Tubes Characterisation Measurement setup</vt:lpstr>
      <vt:lpstr>High Efficiency Tubes Characterisation Gain curves vs Counter Coil Current</vt:lpstr>
      <vt:lpstr>High Efficiency Tubes Characterisation Frequency Behaviour</vt:lpstr>
      <vt:lpstr>High Efficiency Tubes Characterisation </vt:lpstr>
      <vt:lpstr>X-Box 3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Paz Alonso Arias</cp:lastModifiedBy>
  <cp:revision>150</cp:revision>
  <dcterms:created xsi:type="dcterms:W3CDTF">2023-05-26T09:07:50Z</dcterms:created>
  <dcterms:modified xsi:type="dcterms:W3CDTF">2024-04-10T05:35:45Z</dcterms:modified>
</cp:coreProperties>
</file>