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293" r:id="rId6"/>
    <p:sldId id="296" r:id="rId7"/>
    <p:sldId id="292" r:id="rId8"/>
    <p:sldId id="294" r:id="rId9"/>
    <p:sldId id="295" r:id="rId10"/>
    <p:sldId id="297" r:id="rId11"/>
    <p:sldId id="298" r:id="rId12"/>
    <p:sldId id="299" r:id="rId13"/>
    <p:sldId id="300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42" d="100"/>
          <a:sy n="142" d="100"/>
        </p:scale>
        <p:origin x="714" y="11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98" d="100"/>
          <a:sy n="98" d="100"/>
        </p:scale>
        <p:origin x="-260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9507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953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5737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631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205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50654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0342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0295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0950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1029" name="Picture 5" descr="E:\Dropbox\CIEMAT\Keynote Material\ciemat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38"/>
          <a:stretch/>
        </p:blipFill>
        <p:spPr bwMode="auto">
          <a:xfrm>
            <a:off x="107504" y="4424364"/>
            <a:ext cx="1158226" cy="32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1F541BC-3841-43BF-88C5-5FFEF14388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r="35038"/>
          <a:stretch/>
        </p:blipFill>
        <p:spPr>
          <a:xfrm>
            <a:off x="107504" y="4749328"/>
            <a:ext cx="1158226" cy="2922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86508" y="4767263"/>
            <a:ext cx="6445491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pic>
        <p:nvPicPr>
          <p:cNvPr id="14" name="Picture 5" descr="E:\Dropbox\CIEMAT\Keynote Material\ciema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38"/>
          <a:stretch/>
        </p:blipFill>
        <p:spPr bwMode="auto">
          <a:xfrm>
            <a:off x="1259632" y="4587423"/>
            <a:ext cx="826877" cy="23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2E51875-4541-4768-9129-5D71AF8020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35038"/>
          <a:stretch/>
        </p:blipFill>
        <p:spPr>
          <a:xfrm>
            <a:off x="1265730" y="4820304"/>
            <a:ext cx="820777" cy="2070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86508" y="4767263"/>
            <a:ext cx="6445491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pic>
        <p:nvPicPr>
          <p:cNvPr id="17" name="Picture 5" descr="E:\Dropbox\CIEMAT\Keynote Material\ciema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38"/>
          <a:stretch/>
        </p:blipFill>
        <p:spPr bwMode="auto">
          <a:xfrm>
            <a:off x="1259632" y="4587423"/>
            <a:ext cx="826877" cy="23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AE87AD40-9FDD-4BAA-88FF-540EFA68E9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35038"/>
          <a:stretch/>
        </p:blipFill>
        <p:spPr>
          <a:xfrm>
            <a:off x="1265730" y="4820304"/>
            <a:ext cx="820777" cy="2070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86508" y="4767263"/>
            <a:ext cx="6445491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pic>
        <p:nvPicPr>
          <p:cNvPr id="13" name="Picture 5" descr="E:\Dropbox\CIEMAT\Keynote Material\ciema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38"/>
          <a:stretch/>
        </p:blipFill>
        <p:spPr bwMode="auto">
          <a:xfrm>
            <a:off x="1259632" y="4587423"/>
            <a:ext cx="826877" cy="23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35BD1F2-189A-4E31-A31D-719E8035D4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35038"/>
          <a:stretch/>
        </p:blipFill>
        <p:spPr>
          <a:xfrm>
            <a:off x="1265730" y="4820304"/>
            <a:ext cx="820777" cy="2070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86508" y="4767263"/>
            <a:ext cx="6445491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pic>
        <p:nvPicPr>
          <p:cNvPr id="12" name="Picture 5" descr="E:\Dropbox\CIEMAT\Keynote Material\ciema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38"/>
          <a:stretch/>
        </p:blipFill>
        <p:spPr bwMode="auto">
          <a:xfrm>
            <a:off x="1259632" y="4587423"/>
            <a:ext cx="826877" cy="23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DBDB154-1DDE-4493-893A-97CD0E9C8B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35038"/>
          <a:stretch/>
        </p:blipFill>
        <p:spPr>
          <a:xfrm>
            <a:off x="1265730" y="4820304"/>
            <a:ext cx="820777" cy="2070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86508" y="4767263"/>
            <a:ext cx="6445491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pic>
        <p:nvPicPr>
          <p:cNvPr id="15" name="Picture 5" descr="E:\Dropbox\CIEMAT\Keynote Material\ciema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38"/>
          <a:stretch/>
        </p:blipFill>
        <p:spPr bwMode="auto">
          <a:xfrm>
            <a:off x="1259632" y="4587423"/>
            <a:ext cx="826877" cy="23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80068ED-2940-4C99-AECD-2C84A23599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35038"/>
          <a:stretch/>
        </p:blipFill>
        <p:spPr>
          <a:xfrm>
            <a:off x="1265730" y="4820304"/>
            <a:ext cx="820777" cy="2070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pic>
        <p:nvPicPr>
          <p:cNvPr id="11" name="Picture 5" descr="E:\Dropbox\CIEMAT\Keynote Material\ciemat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38"/>
          <a:stretch/>
        </p:blipFill>
        <p:spPr bwMode="auto">
          <a:xfrm>
            <a:off x="107504" y="4611060"/>
            <a:ext cx="826877" cy="23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83CE9C1-1307-4EAD-AE05-41AAA20E64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r="35038"/>
          <a:stretch/>
        </p:blipFill>
        <p:spPr>
          <a:xfrm>
            <a:off x="113604" y="4843940"/>
            <a:ext cx="820777" cy="20707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MCBXFB Coils assignation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u="sng" dirty="0"/>
              <a:t>Jesús A. García Matos</a:t>
            </a:r>
            <a:r>
              <a:rPr lang="en-GB" dirty="0"/>
              <a:t>, Fernando </a:t>
            </a:r>
            <a:r>
              <a:rPr lang="en-GB" dirty="0" err="1"/>
              <a:t>Toral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r"/>
            <a:r>
              <a:rPr lang="en-GB" b="0" i="0" dirty="0">
                <a:solidFill>
                  <a:schemeClr val="bg2"/>
                </a:solidFill>
              </a:rPr>
              <a:t>6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February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529" y="3002"/>
            <a:ext cx="7920000" cy="540000"/>
          </a:xfrm>
        </p:spPr>
        <p:txBody>
          <a:bodyPr/>
          <a:lstStyle/>
          <a:p>
            <a:r>
              <a:rPr lang="en-GB" dirty="0">
                <a:cs typeface="Times" panose="02020603050405020304" pitchFamily="18" charset="0"/>
              </a:rPr>
              <a:t>Conclusions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139952" y="4767263"/>
            <a:ext cx="439204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6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February 2024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B2BCA0-D937-41E9-94F6-BBF22AFD5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s-ES" dirty="0" err="1"/>
              <a:t>Inner</a:t>
            </a:r>
            <a:r>
              <a:rPr lang="es-ES" dirty="0"/>
              <a:t> </a:t>
            </a:r>
            <a:r>
              <a:rPr lang="es-ES" dirty="0" err="1"/>
              <a:t>coils</a:t>
            </a:r>
            <a:r>
              <a:rPr lang="es-ES" dirty="0"/>
              <a:t>: ICBS </a:t>
            </a:r>
            <a:r>
              <a:rPr lang="es-ES" dirty="0">
                <a:solidFill>
                  <a:schemeClr val="accent3"/>
                </a:solidFill>
              </a:rPr>
              <a:t>15+18</a:t>
            </a:r>
            <a:r>
              <a:rPr lang="es-ES" dirty="0"/>
              <a:t> / </a:t>
            </a:r>
            <a:r>
              <a:rPr lang="es-ES" dirty="0">
                <a:solidFill>
                  <a:srgbClr val="00B050"/>
                </a:solidFill>
              </a:rPr>
              <a:t>16+17 </a:t>
            </a:r>
            <a:r>
              <a:rPr lang="es-ES" dirty="0"/>
              <a:t>(2nd </a:t>
            </a:r>
            <a:r>
              <a:rPr lang="es-ES" dirty="0" err="1"/>
              <a:t>proposal</a:t>
            </a:r>
            <a:r>
              <a:rPr lang="es-ES" dirty="0"/>
              <a:t>)</a:t>
            </a:r>
          </a:p>
          <a:p>
            <a:pPr algn="l"/>
            <a:r>
              <a:rPr lang="es-ES" dirty="0" err="1"/>
              <a:t>Outer</a:t>
            </a:r>
            <a:r>
              <a:rPr lang="es-ES" dirty="0"/>
              <a:t> </a:t>
            </a:r>
            <a:r>
              <a:rPr lang="es-ES" dirty="0" err="1"/>
              <a:t>coils</a:t>
            </a:r>
            <a:r>
              <a:rPr lang="es-ES" dirty="0"/>
              <a:t>: OCBS </a:t>
            </a:r>
            <a:r>
              <a:rPr lang="es-ES" dirty="0">
                <a:solidFill>
                  <a:schemeClr val="accent3"/>
                </a:solidFill>
              </a:rPr>
              <a:t>05+17</a:t>
            </a:r>
            <a:r>
              <a:rPr lang="es-ES" dirty="0"/>
              <a:t> / </a:t>
            </a:r>
            <a:r>
              <a:rPr lang="es-ES" dirty="0">
                <a:solidFill>
                  <a:srgbClr val="00B050"/>
                </a:solidFill>
              </a:rPr>
              <a:t>08+14 </a:t>
            </a:r>
            <a:r>
              <a:rPr lang="es-ES" dirty="0"/>
              <a:t>/ </a:t>
            </a:r>
            <a:r>
              <a:rPr lang="es-ES" dirty="0">
                <a:solidFill>
                  <a:srgbClr val="0070C0"/>
                </a:solidFill>
              </a:rPr>
              <a:t>15+16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54082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529" y="3002"/>
            <a:ext cx="7920000" cy="540000"/>
          </a:xfrm>
        </p:spPr>
        <p:txBody>
          <a:bodyPr/>
          <a:lstStyle/>
          <a:p>
            <a:r>
              <a:rPr lang="en-GB" dirty="0">
                <a:cs typeface="Times" panose="02020603050405020304" pitchFamily="18" charset="0"/>
              </a:rPr>
              <a:t>Outline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139952" y="4767263"/>
            <a:ext cx="439204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6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February 2024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B2BCA0-D937-41E9-94F6-BBF22AFD5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s-ES" dirty="0" err="1"/>
              <a:t>Inner</a:t>
            </a:r>
            <a:r>
              <a:rPr lang="es-ES" dirty="0"/>
              <a:t> </a:t>
            </a:r>
            <a:r>
              <a:rPr lang="es-ES" dirty="0" err="1"/>
              <a:t>coils</a:t>
            </a:r>
            <a:r>
              <a:rPr lang="es-ES" dirty="0"/>
              <a:t>: ICBS 09 / 15 / 16 / 17 / 18</a:t>
            </a:r>
          </a:p>
          <a:p>
            <a:pPr algn="l"/>
            <a:r>
              <a:rPr lang="es-ES" dirty="0" err="1"/>
              <a:t>Outer</a:t>
            </a:r>
            <a:r>
              <a:rPr lang="es-ES" dirty="0"/>
              <a:t> </a:t>
            </a:r>
            <a:r>
              <a:rPr lang="es-ES" dirty="0" err="1"/>
              <a:t>coils</a:t>
            </a:r>
            <a:r>
              <a:rPr lang="es-ES" dirty="0"/>
              <a:t>: OCBS 05 / 08 / 14 / 15 / 16 / 17</a:t>
            </a:r>
          </a:p>
        </p:txBody>
      </p:sp>
    </p:spTree>
    <p:extLst>
      <p:ext uri="{BB962C8B-B14F-4D97-AF65-F5344CB8AC3E}">
        <p14:creationId xmlns:p14="http://schemas.microsoft.com/office/powerpoint/2010/main" val="2255979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529" y="3002"/>
            <a:ext cx="7920000" cy="540000"/>
          </a:xfrm>
        </p:spPr>
        <p:txBody>
          <a:bodyPr/>
          <a:lstStyle/>
          <a:p>
            <a:r>
              <a:rPr lang="en-GB" dirty="0">
                <a:cs typeface="Times" panose="02020603050405020304" pitchFamily="18" charset="0"/>
              </a:rPr>
              <a:t>Outline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139952" y="4767263"/>
            <a:ext cx="439204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6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February 2024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B2BCA0-D937-41E9-94F6-BBF22AFD5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s-ES" dirty="0" err="1"/>
              <a:t>Inner</a:t>
            </a:r>
            <a:r>
              <a:rPr lang="es-ES" dirty="0"/>
              <a:t> </a:t>
            </a:r>
            <a:r>
              <a:rPr lang="es-ES" dirty="0" err="1"/>
              <a:t>coils</a:t>
            </a:r>
            <a:r>
              <a:rPr lang="es-ES" dirty="0"/>
              <a:t>: ICBS 09 / 15 / 16 / 17 / 18</a:t>
            </a:r>
          </a:p>
          <a:p>
            <a:pPr algn="l"/>
            <a:r>
              <a:rPr lang="es-ES" dirty="0" err="1">
                <a:solidFill>
                  <a:schemeClr val="bg1">
                    <a:lumMod val="75000"/>
                  </a:schemeClr>
                </a:solidFill>
              </a:rPr>
              <a:t>Outer</a:t>
            </a:r>
            <a:r>
              <a:rPr lang="es-E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bg1">
                    <a:lumMod val="75000"/>
                  </a:schemeClr>
                </a:solidFill>
              </a:rPr>
              <a:t>coils</a:t>
            </a:r>
            <a:r>
              <a:rPr lang="es-ES" dirty="0">
                <a:solidFill>
                  <a:schemeClr val="bg1">
                    <a:lumMod val="75000"/>
                  </a:schemeClr>
                </a:solidFill>
              </a:rPr>
              <a:t>: OCBS 05 / 08 / 14 / 15 / 16 / 17</a:t>
            </a:r>
          </a:p>
        </p:txBody>
      </p:sp>
    </p:spTree>
    <p:extLst>
      <p:ext uri="{BB962C8B-B14F-4D97-AF65-F5344CB8AC3E}">
        <p14:creationId xmlns:p14="http://schemas.microsoft.com/office/powerpoint/2010/main" val="2560006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529" y="3002"/>
            <a:ext cx="7920000" cy="540000"/>
          </a:xfrm>
        </p:spPr>
        <p:txBody>
          <a:bodyPr/>
          <a:lstStyle/>
          <a:p>
            <a:pPr algn="l"/>
            <a:r>
              <a:rPr lang="es-ES" dirty="0" err="1"/>
              <a:t>Inner</a:t>
            </a:r>
            <a:r>
              <a:rPr lang="es-ES" dirty="0"/>
              <a:t> </a:t>
            </a:r>
            <a:r>
              <a:rPr lang="es-ES" dirty="0" err="1"/>
              <a:t>coils</a:t>
            </a:r>
            <a:r>
              <a:rPr lang="es-ES" dirty="0"/>
              <a:t>: ICBS 09 / 15 / 16 / 17 / 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139952" y="4767263"/>
            <a:ext cx="439204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6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February 2024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8BC1BEB0-FAF6-47AA-9DD4-4A19126FA0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0400"/>
          <a:stretch/>
        </p:blipFill>
        <p:spPr>
          <a:xfrm>
            <a:off x="179512" y="543002"/>
            <a:ext cx="6776831" cy="3579862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189DBA6A-ED7E-4F2C-88F9-37AF8EEC5B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8218" y="2304363"/>
            <a:ext cx="2782214" cy="2085483"/>
          </a:xfrm>
          <a:prstGeom prst="rect">
            <a:avLst/>
          </a:prstGeom>
          <a:ln w="31750">
            <a:solidFill>
              <a:schemeClr val="accent1"/>
            </a:solidFill>
          </a:ln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413F40A3-493F-4F79-909B-55FDA5A45211}"/>
              </a:ext>
            </a:extLst>
          </p:cNvPr>
          <p:cNvSpPr txBox="1"/>
          <p:nvPr/>
        </p:nvSpPr>
        <p:spPr>
          <a:xfrm>
            <a:off x="6987632" y="915325"/>
            <a:ext cx="1976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b="1" dirty="0"/>
              <a:t>ICBS09 </a:t>
            </a:r>
            <a:r>
              <a:rPr lang="es-ES" sz="1200" b="1" dirty="0" err="1"/>
              <a:t>should</a:t>
            </a:r>
            <a:r>
              <a:rPr lang="es-ES" sz="1200" b="1" dirty="0"/>
              <a:t> </a:t>
            </a:r>
            <a:r>
              <a:rPr lang="es-ES" sz="1200" b="1" dirty="0" err="1"/>
              <a:t>wait</a:t>
            </a:r>
            <a:r>
              <a:rPr lang="es-ES" sz="1200" b="1" dirty="0"/>
              <a:t> </a:t>
            </a:r>
            <a:r>
              <a:rPr lang="es-ES" sz="1200" b="1" dirty="0" err="1"/>
              <a:t>for</a:t>
            </a:r>
            <a:r>
              <a:rPr lang="es-ES" sz="1200" b="1" dirty="0"/>
              <a:t> </a:t>
            </a:r>
            <a:r>
              <a:rPr lang="es-ES" sz="1200" b="1" dirty="0" err="1"/>
              <a:t>another</a:t>
            </a:r>
            <a:r>
              <a:rPr lang="es-ES" sz="1200" b="1" dirty="0"/>
              <a:t> </a:t>
            </a:r>
            <a:r>
              <a:rPr lang="es-ES" sz="1200" b="1" dirty="0" err="1"/>
              <a:t>coil</a:t>
            </a:r>
            <a:r>
              <a:rPr lang="es-ES" sz="1200" b="1" dirty="0"/>
              <a:t> </a:t>
            </a:r>
            <a:r>
              <a:rPr lang="es-ES" sz="1200" b="1" dirty="0" err="1"/>
              <a:t>with</a:t>
            </a:r>
            <a:r>
              <a:rPr lang="es-ES" sz="1200" b="1" dirty="0"/>
              <a:t> a similar </a:t>
            </a:r>
            <a:r>
              <a:rPr lang="es-ES" sz="1200" b="1" dirty="0" err="1"/>
              <a:t>azimuthal</a:t>
            </a:r>
            <a:r>
              <a:rPr lang="es-ES" sz="1200" b="1" dirty="0"/>
              <a:t> </a:t>
            </a:r>
            <a:r>
              <a:rPr lang="es-ES" sz="1200" b="1" dirty="0" err="1"/>
              <a:t>profile</a:t>
            </a:r>
            <a:endParaRPr lang="es-ES" sz="12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b="1" dirty="0" err="1"/>
              <a:t>All</a:t>
            </a:r>
            <a:r>
              <a:rPr lang="es-ES" sz="1200" b="1" dirty="0"/>
              <a:t> </a:t>
            </a:r>
            <a:r>
              <a:rPr lang="es-ES" sz="1200" b="1" dirty="0" err="1"/>
              <a:t>profiles</a:t>
            </a:r>
            <a:r>
              <a:rPr lang="es-ES" sz="1200" b="1" dirty="0"/>
              <a:t> in 0,25 mm </a:t>
            </a:r>
            <a:r>
              <a:rPr lang="es-ES" sz="1200" b="1" dirty="0" err="1"/>
              <a:t>range</a:t>
            </a:r>
            <a:r>
              <a:rPr lang="es-ES" sz="1200" b="1" dirty="0"/>
              <a:t> aprox.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3FE0DB6-1340-48FB-9DF0-13020DF90A7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8849" r="8932" b="9082"/>
          <a:stretch/>
        </p:blipFill>
        <p:spPr>
          <a:xfrm>
            <a:off x="3737245" y="4415134"/>
            <a:ext cx="402707" cy="402708"/>
          </a:xfrm>
          <a:prstGeom prst="rect">
            <a:avLst/>
          </a:prstGeom>
        </p:spPr>
      </p:pic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18A401F5-F47C-449F-B1B5-9984BEE1DB9F}"/>
              </a:ext>
            </a:extLst>
          </p:cNvPr>
          <p:cNvSpPr/>
          <p:nvPr/>
        </p:nvSpPr>
        <p:spPr>
          <a:xfrm rot="18796979">
            <a:off x="6030482" y="4197650"/>
            <a:ext cx="288032" cy="3725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89A3F14-AC49-42E6-BF4B-14D2D8173C0E}"/>
              </a:ext>
            </a:extLst>
          </p:cNvPr>
          <p:cNvSpPr txBox="1"/>
          <p:nvPr/>
        </p:nvSpPr>
        <p:spPr>
          <a:xfrm>
            <a:off x="4139952" y="4311573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/>
              <a:t>NCS </a:t>
            </a:r>
            <a:r>
              <a:rPr lang="es-ES" sz="1200" b="1" dirty="0" err="1"/>
              <a:t>overdimension</a:t>
            </a:r>
            <a:r>
              <a:rPr lang="es-ES" sz="1200" b="1" dirty="0"/>
              <a:t> </a:t>
            </a:r>
            <a:r>
              <a:rPr lang="es-ES" sz="1200" b="1" dirty="0" err="1"/>
              <a:t>is</a:t>
            </a:r>
            <a:r>
              <a:rPr lang="es-ES" sz="1200" b="1" dirty="0"/>
              <a:t> </a:t>
            </a:r>
            <a:r>
              <a:rPr lang="es-ES" sz="1200" b="1" dirty="0" err="1"/>
              <a:t>showed</a:t>
            </a:r>
            <a:r>
              <a:rPr lang="es-ES" sz="1200" b="1" dirty="0"/>
              <a:t> in </a:t>
            </a:r>
            <a:r>
              <a:rPr lang="es-ES" sz="1200" b="1" dirty="0" err="1"/>
              <a:t>negative</a:t>
            </a:r>
            <a:r>
              <a:rPr lang="es-ES" sz="1200" b="1" dirty="0"/>
              <a:t> </a:t>
            </a:r>
            <a:r>
              <a:rPr lang="es-ES" sz="1200" b="1" dirty="0" err="1"/>
              <a:t>values</a:t>
            </a:r>
            <a:r>
              <a:rPr lang="es-ES" sz="1200" b="1" dirty="0"/>
              <a:t> </a:t>
            </a:r>
            <a:r>
              <a:rPr lang="es-ES" sz="1200" b="1" dirty="0" err="1"/>
              <a:t>only</a:t>
            </a:r>
            <a:r>
              <a:rPr lang="es-ES" sz="1200" b="1" dirty="0"/>
              <a:t> </a:t>
            </a:r>
            <a:r>
              <a:rPr lang="es-ES" sz="1200" b="1" dirty="0" err="1"/>
              <a:t>for</a:t>
            </a:r>
            <a:r>
              <a:rPr lang="es-ES" sz="1200" b="1" dirty="0"/>
              <a:t> </a:t>
            </a:r>
            <a:r>
              <a:rPr lang="es-ES" sz="1200" b="1" dirty="0" err="1"/>
              <a:t>better</a:t>
            </a:r>
            <a:r>
              <a:rPr lang="es-ES" sz="1200" b="1" dirty="0"/>
              <a:t> </a:t>
            </a:r>
            <a:r>
              <a:rPr lang="es-ES" sz="1200" b="1" dirty="0" err="1"/>
              <a:t>visualization</a:t>
            </a:r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1635990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529" y="3002"/>
            <a:ext cx="7920000" cy="540000"/>
          </a:xfrm>
        </p:spPr>
        <p:txBody>
          <a:bodyPr/>
          <a:lstStyle/>
          <a:p>
            <a:pPr algn="l"/>
            <a:r>
              <a:rPr lang="es-ES" dirty="0" err="1"/>
              <a:t>First</a:t>
            </a:r>
            <a:r>
              <a:rPr lang="es-ES" dirty="0"/>
              <a:t> </a:t>
            </a:r>
            <a:r>
              <a:rPr lang="es-ES" dirty="0" err="1"/>
              <a:t>proposal</a:t>
            </a:r>
            <a:r>
              <a:rPr lang="es-ES" dirty="0"/>
              <a:t>: </a:t>
            </a:r>
            <a:r>
              <a:rPr lang="es-ES" dirty="0">
                <a:solidFill>
                  <a:schemeClr val="accent3"/>
                </a:solidFill>
              </a:rPr>
              <a:t>16+18</a:t>
            </a:r>
            <a:r>
              <a:rPr lang="es-ES" dirty="0"/>
              <a:t> / </a:t>
            </a:r>
            <a:r>
              <a:rPr lang="es-ES" dirty="0">
                <a:solidFill>
                  <a:srgbClr val="00B050"/>
                </a:solidFill>
              </a:rPr>
              <a:t>15+17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139952" y="4767263"/>
            <a:ext cx="439204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6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February 2024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189DBA6A-ED7E-4F2C-88F9-37AF8EEC5B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218" y="2304363"/>
            <a:ext cx="2782214" cy="2085483"/>
          </a:xfrm>
          <a:prstGeom prst="rect">
            <a:avLst/>
          </a:prstGeom>
          <a:ln w="31750">
            <a:solidFill>
              <a:schemeClr val="accent1"/>
            </a:solidFill>
          </a:ln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413F40A3-493F-4F79-909B-55FDA5A45211}"/>
              </a:ext>
            </a:extLst>
          </p:cNvPr>
          <p:cNvSpPr txBox="1"/>
          <p:nvPr/>
        </p:nvSpPr>
        <p:spPr>
          <a:xfrm>
            <a:off x="6495937" y="1172223"/>
            <a:ext cx="20194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err="1"/>
              <a:t>Best</a:t>
            </a:r>
            <a:r>
              <a:rPr lang="es-ES" sz="1200" b="1" dirty="0"/>
              <a:t> </a:t>
            </a:r>
            <a:r>
              <a:rPr lang="es-ES" sz="1200" b="1" dirty="0" err="1"/>
              <a:t>azimuthal</a:t>
            </a:r>
            <a:r>
              <a:rPr lang="es-ES" sz="1200" b="1" dirty="0"/>
              <a:t> match</a:t>
            </a:r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2056F1BA-5D02-49D8-B81A-64A459F8D6BE}"/>
              </a:ext>
            </a:extLst>
          </p:cNvPr>
          <p:cNvSpPr/>
          <p:nvPr/>
        </p:nvSpPr>
        <p:spPr>
          <a:xfrm>
            <a:off x="6948264" y="3217385"/>
            <a:ext cx="179512" cy="144016"/>
          </a:xfrm>
          <a:prstGeom prst="rightArrow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324F0F51-A084-4205-B6FC-AE8D76AADB7D}"/>
              </a:ext>
            </a:extLst>
          </p:cNvPr>
          <p:cNvSpPr/>
          <p:nvPr/>
        </p:nvSpPr>
        <p:spPr>
          <a:xfrm>
            <a:off x="6948264" y="3782191"/>
            <a:ext cx="179512" cy="144016"/>
          </a:xfrm>
          <a:prstGeom prst="rightArrow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AB0A7663-691C-4B68-B0CA-A5E0D5295CC7}"/>
              </a:ext>
            </a:extLst>
          </p:cNvPr>
          <p:cNvSpPr/>
          <p:nvPr/>
        </p:nvSpPr>
        <p:spPr>
          <a:xfrm>
            <a:off x="6554316" y="2924170"/>
            <a:ext cx="179512" cy="144016"/>
          </a:xfrm>
          <a:prstGeom prst="rightArrow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: a la derecha 13">
            <a:extLst>
              <a:ext uri="{FF2B5EF4-FFF2-40B4-BE49-F238E27FC236}">
                <a16:creationId xmlns:a16="http://schemas.microsoft.com/office/drawing/2014/main" id="{7A2921C7-B3A0-40DD-A33D-459CE1CFAB56}"/>
              </a:ext>
            </a:extLst>
          </p:cNvPr>
          <p:cNvSpPr/>
          <p:nvPr/>
        </p:nvSpPr>
        <p:spPr>
          <a:xfrm>
            <a:off x="7038020" y="3499788"/>
            <a:ext cx="179512" cy="144016"/>
          </a:xfrm>
          <a:prstGeom prst="rightArrow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880A9813-1558-4054-BB9D-28E33A7CA0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9922"/>
          <a:stretch/>
        </p:blipFill>
        <p:spPr>
          <a:xfrm>
            <a:off x="686575" y="536901"/>
            <a:ext cx="5040000" cy="1913634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A34EDAD6-DCF5-4ECF-A328-841B0742B31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271" b="43101"/>
          <a:stretch/>
        </p:blipFill>
        <p:spPr>
          <a:xfrm>
            <a:off x="686575" y="2450534"/>
            <a:ext cx="5040000" cy="2013153"/>
          </a:xfrm>
          <a:prstGeom prst="rect">
            <a:avLst/>
          </a:prstGeom>
        </p:spPr>
      </p:pic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F87463F8-2B9A-4D58-B93E-7467C5CCBE70}"/>
              </a:ext>
            </a:extLst>
          </p:cNvPr>
          <p:cNvSpPr/>
          <p:nvPr/>
        </p:nvSpPr>
        <p:spPr>
          <a:xfrm>
            <a:off x="446040" y="3248703"/>
            <a:ext cx="179512" cy="144016"/>
          </a:xfrm>
          <a:prstGeom prst="rightArrow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Flecha: a la derecha 19">
            <a:extLst>
              <a:ext uri="{FF2B5EF4-FFF2-40B4-BE49-F238E27FC236}">
                <a16:creationId xmlns:a16="http://schemas.microsoft.com/office/drawing/2014/main" id="{A571A2DF-73E0-4DF3-9678-2DE7CF7FFA54}"/>
              </a:ext>
            </a:extLst>
          </p:cNvPr>
          <p:cNvSpPr/>
          <p:nvPr/>
        </p:nvSpPr>
        <p:spPr>
          <a:xfrm>
            <a:off x="446040" y="1493718"/>
            <a:ext cx="179512" cy="144016"/>
          </a:xfrm>
          <a:prstGeom prst="rightArrow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4700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529" y="3002"/>
            <a:ext cx="7920000" cy="540000"/>
          </a:xfrm>
        </p:spPr>
        <p:txBody>
          <a:bodyPr/>
          <a:lstStyle/>
          <a:p>
            <a:pPr algn="l"/>
            <a:r>
              <a:rPr lang="es-ES" dirty="0" err="1"/>
              <a:t>Second</a:t>
            </a:r>
            <a:r>
              <a:rPr lang="es-ES" dirty="0"/>
              <a:t> </a:t>
            </a:r>
            <a:r>
              <a:rPr lang="es-ES" dirty="0" err="1"/>
              <a:t>proposal</a:t>
            </a:r>
            <a:r>
              <a:rPr lang="es-ES" dirty="0"/>
              <a:t>: </a:t>
            </a:r>
            <a:r>
              <a:rPr lang="es-ES" dirty="0">
                <a:solidFill>
                  <a:schemeClr val="accent3"/>
                </a:solidFill>
              </a:rPr>
              <a:t>15+18</a:t>
            </a:r>
            <a:r>
              <a:rPr lang="es-ES" dirty="0"/>
              <a:t> / </a:t>
            </a:r>
            <a:r>
              <a:rPr lang="es-ES" dirty="0">
                <a:solidFill>
                  <a:srgbClr val="00B050"/>
                </a:solidFill>
              </a:rPr>
              <a:t>16+17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139952" y="4767263"/>
            <a:ext cx="439204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6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February 2024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189DBA6A-ED7E-4F2C-88F9-37AF8EEC5B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218" y="2304363"/>
            <a:ext cx="2782214" cy="2085483"/>
          </a:xfrm>
          <a:prstGeom prst="rect">
            <a:avLst/>
          </a:prstGeom>
          <a:ln w="31750">
            <a:solidFill>
              <a:schemeClr val="accent1"/>
            </a:solidFill>
          </a:ln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413F40A3-493F-4F79-909B-55FDA5A45211}"/>
              </a:ext>
            </a:extLst>
          </p:cNvPr>
          <p:cNvSpPr txBox="1"/>
          <p:nvPr/>
        </p:nvSpPr>
        <p:spPr>
          <a:xfrm>
            <a:off x="6495936" y="1172223"/>
            <a:ext cx="2190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err="1"/>
              <a:t>Better</a:t>
            </a:r>
            <a:r>
              <a:rPr lang="es-ES" sz="1200" b="1" dirty="0"/>
              <a:t> longitudinal match</a:t>
            </a:r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2056F1BA-5D02-49D8-B81A-64A459F8D6BE}"/>
              </a:ext>
            </a:extLst>
          </p:cNvPr>
          <p:cNvSpPr/>
          <p:nvPr/>
        </p:nvSpPr>
        <p:spPr>
          <a:xfrm>
            <a:off x="6551456" y="2917470"/>
            <a:ext cx="179512" cy="144016"/>
          </a:xfrm>
          <a:prstGeom prst="rightArrow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324F0F51-A084-4205-B6FC-AE8D76AADB7D}"/>
              </a:ext>
            </a:extLst>
          </p:cNvPr>
          <p:cNvSpPr/>
          <p:nvPr/>
        </p:nvSpPr>
        <p:spPr>
          <a:xfrm>
            <a:off x="6948264" y="3782191"/>
            <a:ext cx="179512" cy="144016"/>
          </a:xfrm>
          <a:prstGeom prst="rightArrow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AB0A7663-691C-4B68-B0CA-A5E0D5295CC7}"/>
              </a:ext>
            </a:extLst>
          </p:cNvPr>
          <p:cNvSpPr/>
          <p:nvPr/>
        </p:nvSpPr>
        <p:spPr>
          <a:xfrm>
            <a:off x="6967696" y="3210583"/>
            <a:ext cx="179512" cy="144016"/>
          </a:xfrm>
          <a:prstGeom prst="rightArrow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: a la derecha 13">
            <a:extLst>
              <a:ext uri="{FF2B5EF4-FFF2-40B4-BE49-F238E27FC236}">
                <a16:creationId xmlns:a16="http://schemas.microsoft.com/office/drawing/2014/main" id="{7A2921C7-B3A0-40DD-A33D-459CE1CFAB56}"/>
              </a:ext>
            </a:extLst>
          </p:cNvPr>
          <p:cNvSpPr/>
          <p:nvPr/>
        </p:nvSpPr>
        <p:spPr>
          <a:xfrm>
            <a:off x="7038020" y="3499788"/>
            <a:ext cx="179512" cy="144016"/>
          </a:xfrm>
          <a:prstGeom prst="rightArrow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1A5FB64-1BF3-4BCF-868C-A5E1845213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689"/>
          <a:stretch/>
        </p:blipFill>
        <p:spPr>
          <a:xfrm>
            <a:off x="756136" y="633352"/>
            <a:ext cx="5040000" cy="188628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51E49142-4EEB-4774-AD63-53B2F66F16D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00" b="43279"/>
          <a:stretch/>
        </p:blipFill>
        <p:spPr>
          <a:xfrm>
            <a:off x="756136" y="2545151"/>
            <a:ext cx="5040000" cy="1970815"/>
          </a:xfrm>
          <a:prstGeom prst="rect">
            <a:avLst/>
          </a:prstGeom>
        </p:spPr>
      </p:pic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ECEC5CB5-5508-4BB3-AD64-13F645EAAE54}"/>
              </a:ext>
            </a:extLst>
          </p:cNvPr>
          <p:cNvSpPr/>
          <p:nvPr/>
        </p:nvSpPr>
        <p:spPr>
          <a:xfrm>
            <a:off x="446040" y="3248703"/>
            <a:ext cx="179512" cy="144016"/>
          </a:xfrm>
          <a:prstGeom prst="rightArrow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Flecha: a la derecha 19">
            <a:extLst>
              <a:ext uri="{FF2B5EF4-FFF2-40B4-BE49-F238E27FC236}">
                <a16:creationId xmlns:a16="http://schemas.microsoft.com/office/drawing/2014/main" id="{DFDDC825-3AF7-4730-8CF6-0E0F3ED85B12}"/>
              </a:ext>
            </a:extLst>
          </p:cNvPr>
          <p:cNvSpPr/>
          <p:nvPr/>
        </p:nvSpPr>
        <p:spPr>
          <a:xfrm>
            <a:off x="446040" y="1493718"/>
            <a:ext cx="179512" cy="144016"/>
          </a:xfrm>
          <a:prstGeom prst="rightArrow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1471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529" y="3002"/>
            <a:ext cx="7920000" cy="540000"/>
          </a:xfrm>
        </p:spPr>
        <p:txBody>
          <a:bodyPr/>
          <a:lstStyle/>
          <a:p>
            <a:r>
              <a:rPr lang="en-GB" dirty="0">
                <a:cs typeface="Times" panose="02020603050405020304" pitchFamily="18" charset="0"/>
              </a:rPr>
              <a:t>Outline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139952" y="4767263"/>
            <a:ext cx="439204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6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February 2024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B2BCA0-D937-41E9-94F6-BBF22AFD5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s-ES" dirty="0" err="1">
                <a:solidFill>
                  <a:schemeClr val="bg1">
                    <a:lumMod val="75000"/>
                  </a:schemeClr>
                </a:solidFill>
              </a:rPr>
              <a:t>Inner</a:t>
            </a:r>
            <a:r>
              <a:rPr lang="es-E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bg1">
                    <a:lumMod val="75000"/>
                  </a:schemeClr>
                </a:solidFill>
              </a:rPr>
              <a:t>coils</a:t>
            </a:r>
            <a:r>
              <a:rPr lang="es-ES" dirty="0">
                <a:solidFill>
                  <a:schemeClr val="bg1">
                    <a:lumMod val="75000"/>
                  </a:schemeClr>
                </a:solidFill>
              </a:rPr>
              <a:t>: ICBS 09 / 15 / 16 / 17 / 18</a:t>
            </a:r>
          </a:p>
          <a:p>
            <a:pPr algn="l"/>
            <a:r>
              <a:rPr lang="es-ES" dirty="0" err="1"/>
              <a:t>Outer</a:t>
            </a:r>
            <a:r>
              <a:rPr lang="es-ES" dirty="0"/>
              <a:t> </a:t>
            </a:r>
            <a:r>
              <a:rPr lang="es-ES" dirty="0" err="1"/>
              <a:t>coils</a:t>
            </a:r>
            <a:r>
              <a:rPr lang="es-ES" dirty="0"/>
              <a:t>: OCBS 05 / 08 / 14 / 15 / 16 / 17</a:t>
            </a:r>
          </a:p>
        </p:txBody>
      </p:sp>
    </p:spTree>
    <p:extLst>
      <p:ext uri="{BB962C8B-B14F-4D97-AF65-F5344CB8AC3E}">
        <p14:creationId xmlns:p14="http://schemas.microsoft.com/office/powerpoint/2010/main" val="1526727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529" y="3002"/>
            <a:ext cx="7920000" cy="540000"/>
          </a:xfrm>
        </p:spPr>
        <p:txBody>
          <a:bodyPr/>
          <a:lstStyle/>
          <a:p>
            <a:pPr algn="l"/>
            <a:r>
              <a:rPr lang="es-ES" dirty="0" err="1"/>
              <a:t>Outer</a:t>
            </a:r>
            <a:r>
              <a:rPr lang="es-ES" dirty="0"/>
              <a:t> </a:t>
            </a:r>
            <a:r>
              <a:rPr lang="es-ES" dirty="0" err="1"/>
              <a:t>coils</a:t>
            </a:r>
            <a:r>
              <a:rPr lang="es-ES" dirty="0"/>
              <a:t>: OCBS 05 / 08 / 14 / 15 / 16 / 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139952" y="4767263"/>
            <a:ext cx="439204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6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February 2024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D10C520-C1E8-469E-9D73-966B989C4C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1481" y="2448819"/>
            <a:ext cx="2782800" cy="1848029"/>
          </a:xfrm>
          <a:prstGeom prst="rect">
            <a:avLst/>
          </a:prstGeom>
          <a:ln w="31750">
            <a:solidFill>
              <a:schemeClr val="accent1"/>
            </a:solidFill>
          </a:ln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072D682-A4B5-427B-A6E9-735C7447E1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1800"/>
          <a:stretch/>
        </p:blipFill>
        <p:spPr>
          <a:xfrm>
            <a:off x="467544" y="699542"/>
            <a:ext cx="5529198" cy="3507854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A2276624-ACBB-4BB5-A1F1-AA72FFF23BA1}"/>
              </a:ext>
            </a:extLst>
          </p:cNvPr>
          <p:cNvSpPr txBox="1"/>
          <p:nvPr/>
        </p:nvSpPr>
        <p:spPr>
          <a:xfrm>
            <a:off x="6646404" y="1108507"/>
            <a:ext cx="1559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/>
              <a:t>OCBS05 is particularly long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/>
              <a:t>Wide range: 0.45 mm </a:t>
            </a:r>
            <a:r>
              <a:rPr lang="en-GB" sz="1200" b="1" dirty="0" err="1"/>
              <a:t>aprox</a:t>
            </a:r>
            <a:r>
              <a:rPr lang="en-GB" sz="12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8434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38F241AC-71A5-4A02-9596-D9C6BD500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519837"/>
            <a:ext cx="2782800" cy="1848029"/>
          </a:xfrm>
          <a:prstGeom prst="rect">
            <a:avLst/>
          </a:prstGeom>
          <a:ln w="31750">
            <a:solidFill>
              <a:schemeClr val="accent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529" y="3002"/>
            <a:ext cx="7920000" cy="540000"/>
          </a:xfrm>
        </p:spPr>
        <p:txBody>
          <a:bodyPr/>
          <a:lstStyle/>
          <a:p>
            <a:pPr algn="l"/>
            <a:r>
              <a:rPr lang="es-ES" dirty="0" err="1"/>
              <a:t>Proposal</a:t>
            </a:r>
            <a:r>
              <a:rPr lang="es-ES" dirty="0"/>
              <a:t>: </a:t>
            </a:r>
            <a:r>
              <a:rPr lang="es-ES" dirty="0">
                <a:solidFill>
                  <a:schemeClr val="accent3"/>
                </a:solidFill>
              </a:rPr>
              <a:t>05+17</a:t>
            </a:r>
            <a:r>
              <a:rPr lang="es-ES" dirty="0"/>
              <a:t> / </a:t>
            </a:r>
            <a:r>
              <a:rPr lang="es-ES" dirty="0">
                <a:solidFill>
                  <a:srgbClr val="00B050"/>
                </a:solidFill>
              </a:rPr>
              <a:t>08+14 </a:t>
            </a:r>
            <a:r>
              <a:rPr lang="es-ES" dirty="0"/>
              <a:t>/ </a:t>
            </a:r>
            <a:r>
              <a:rPr lang="es-ES" dirty="0">
                <a:solidFill>
                  <a:srgbClr val="0070C0"/>
                </a:solidFill>
              </a:rPr>
              <a:t>15+16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139952" y="4767263"/>
            <a:ext cx="439204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6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February 2024</a:t>
            </a:r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2056F1BA-5D02-49D8-B81A-64A459F8D6BE}"/>
              </a:ext>
            </a:extLst>
          </p:cNvPr>
          <p:cNvSpPr/>
          <p:nvPr/>
        </p:nvSpPr>
        <p:spPr>
          <a:xfrm>
            <a:off x="683183" y="1736902"/>
            <a:ext cx="179512" cy="144016"/>
          </a:xfrm>
          <a:prstGeom prst="rightArrow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324F0F51-A084-4205-B6FC-AE8D76AADB7D}"/>
              </a:ext>
            </a:extLst>
          </p:cNvPr>
          <p:cNvSpPr/>
          <p:nvPr/>
        </p:nvSpPr>
        <p:spPr>
          <a:xfrm>
            <a:off x="1038303" y="2853209"/>
            <a:ext cx="179512" cy="144016"/>
          </a:xfrm>
          <a:prstGeom prst="rightArrow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AB0A7663-691C-4B68-B0CA-A5E0D5295CC7}"/>
              </a:ext>
            </a:extLst>
          </p:cNvPr>
          <p:cNvSpPr/>
          <p:nvPr/>
        </p:nvSpPr>
        <p:spPr>
          <a:xfrm>
            <a:off x="1307571" y="1959957"/>
            <a:ext cx="179512" cy="144016"/>
          </a:xfrm>
          <a:prstGeom prst="rightArrow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: a la derecha 13">
            <a:extLst>
              <a:ext uri="{FF2B5EF4-FFF2-40B4-BE49-F238E27FC236}">
                <a16:creationId xmlns:a16="http://schemas.microsoft.com/office/drawing/2014/main" id="{7A2921C7-B3A0-40DD-A33D-459CE1CFAB56}"/>
              </a:ext>
            </a:extLst>
          </p:cNvPr>
          <p:cNvSpPr/>
          <p:nvPr/>
        </p:nvSpPr>
        <p:spPr>
          <a:xfrm>
            <a:off x="1217815" y="2195947"/>
            <a:ext cx="179512" cy="144016"/>
          </a:xfrm>
          <a:prstGeom prst="rightArrow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Flecha: a la derecha 19">
            <a:extLst>
              <a:ext uri="{FF2B5EF4-FFF2-40B4-BE49-F238E27FC236}">
                <a16:creationId xmlns:a16="http://schemas.microsoft.com/office/drawing/2014/main" id="{114B984A-E570-4043-B669-081F35138471}"/>
              </a:ext>
            </a:extLst>
          </p:cNvPr>
          <p:cNvSpPr/>
          <p:nvPr/>
        </p:nvSpPr>
        <p:spPr>
          <a:xfrm>
            <a:off x="1489732" y="2425459"/>
            <a:ext cx="179512" cy="144016"/>
          </a:xfrm>
          <a:prstGeom prst="rightArrow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Flecha: a la derecha 20">
            <a:extLst>
              <a:ext uri="{FF2B5EF4-FFF2-40B4-BE49-F238E27FC236}">
                <a16:creationId xmlns:a16="http://schemas.microsoft.com/office/drawing/2014/main" id="{AA42FB1F-85BB-469C-904A-9E2B80151C57}"/>
              </a:ext>
            </a:extLst>
          </p:cNvPr>
          <p:cNvSpPr/>
          <p:nvPr/>
        </p:nvSpPr>
        <p:spPr>
          <a:xfrm>
            <a:off x="1487083" y="2643500"/>
            <a:ext cx="179512" cy="144016"/>
          </a:xfrm>
          <a:prstGeom prst="rightArrow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A837E03-D189-4F2E-B9BE-8B6FE470BB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9958"/>
          <a:stretch/>
        </p:blipFill>
        <p:spPr>
          <a:xfrm>
            <a:off x="3419872" y="616330"/>
            <a:ext cx="3600000" cy="151485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5A87B90-986B-49E3-AB09-D2CF6F3C23C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01" b="49958"/>
          <a:stretch/>
        </p:blipFill>
        <p:spPr>
          <a:xfrm>
            <a:off x="3419872" y="2148216"/>
            <a:ext cx="3600000" cy="135674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381E250-DC99-45E6-99F1-54295087693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201" b="42954"/>
          <a:stretch/>
        </p:blipFill>
        <p:spPr>
          <a:xfrm>
            <a:off x="3419872" y="3500189"/>
            <a:ext cx="3600000" cy="1568655"/>
          </a:xfrm>
          <a:prstGeom prst="rect">
            <a:avLst/>
          </a:prstGeom>
        </p:spPr>
      </p:pic>
      <p:sp>
        <p:nvSpPr>
          <p:cNvPr id="24" name="Flecha: a la derecha 23">
            <a:extLst>
              <a:ext uri="{FF2B5EF4-FFF2-40B4-BE49-F238E27FC236}">
                <a16:creationId xmlns:a16="http://schemas.microsoft.com/office/drawing/2014/main" id="{9AB4365A-27B1-4064-8834-02EC47E34958}"/>
              </a:ext>
            </a:extLst>
          </p:cNvPr>
          <p:cNvSpPr/>
          <p:nvPr/>
        </p:nvSpPr>
        <p:spPr>
          <a:xfrm>
            <a:off x="3195190" y="1395176"/>
            <a:ext cx="179512" cy="144016"/>
          </a:xfrm>
          <a:prstGeom prst="rightArrow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Flecha: a la derecha 24">
            <a:extLst>
              <a:ext uri="{FF2B5EF4-FFF2-40B4-BE49-F238E27FC236}">
                <a16:creationId xmlns:a16="http://schemas.microsoft.com/office/drawing/2014/main" id="{2E2E3E1E-0B80-4090-8FB8-255221C253DD}"/>
              </a:ext>
            </a:extLst>
          </p:cNvPr>
          <p:cNvSpPr/>
          <p:nvPr/>
        </p:nvSpPr>
        <p:spPr>
          <a:xfrm>
            <a:off x="3195190" y="2705880"/>
            <a:ext cx="179512" cy="144016"/>
          </a:xfrm>
          <a:prstGeom prst="rightArrow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Flecha: a la derecha 25">
            <a:extLst>
              <a:ext uri="{FF2B5EF4-FFF2-40B4-BE49-F238E27FC236}">
                <a16:creationId xmlns:a16="http://schemas.microsoft.com/office/drawing/2014/main" id="{0E174249-76DA-489A-B0E8-EEE46678DAD3}"/>
              </a:ext>
            </a:extLst>
          </p:cNvPr>
          <p:cNvSpPr/>
          <p:nvPr/>
        </p:nvSpPr>
        <p:spPr>
          <a:xfrm>
            <a:off x="3187416" y="4140500"/>
            <a:ext cx="179512" cy="144016"/>
          </a:xfrm>
          <a:prstGeom prst="rightArrow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F9519C05-9BE3-4160-9F5C-1BE8279D1B1D}"/>
              </a:ext>
            </a:extLst>
          </p:cNvPr>
          <p:cNvCxnSpPr/>
          <p:nvPr/>
        </p:nvCxnSpPr>
        <p:spPr>
          <a:xfrm>
            <a:off x="3766058" y="1458859"/>
            <a:ext cx="3168352" cy="0"/>
          </a:xfrm>
          <a:prstGeom prst="line">
            <a:avLst/>
          </a:prstGeom>
          <a:ln w="15875"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9E38A726-99BD-443F-9D4F-30DDC60F0789}"/>
              </a:ext>
            </a:extLst>
          </p:cNvPr>
          <p:cNvCxnSpPr/>
          <p:nvPr/>
        </p:nvCxnSpPr>
        <p:spPr>
          <a:xfrm>
            <a:off x="3735612" y="3140887"/>
            <a:ext cx="3168352" cy="0"/>
          </a:xfrm>
          <a:prstGeom prst="line">
            <a:avLst/>
          </a:prstGeom>
          <a:ln w="15875"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CCBCB627-86E2-4FBD-8BE6-40F958C4CCB4}"/>
              </a:ext>
            </a:extLst>
          </p:cNvPr>
          <p:cNvCxnSpPr/>
          <p:nvPr/>
        </p:nvCxnSpPr>
        <p:spPr>
          <a:xfrm>
            <a:off x="3735612" y="4406585"/>
            <a:ext cx="3168352" cy="0"/>
          </a:xfrm>
          <a:prstGeom prst="line">
            <a:avLst/>
          </a:prstGeom>
          <a:ln w="15875"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9659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B4D459-97E4-4AFB-8B36-8A9BE1329DA8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9CC3041D-3408-4BA1-A51A-927C903F19E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788029-2A48-4734-B47F-4DEE6118B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3713</TotalTime>
  <Words>261</Words>
  <Application>Microsoft Office PowerPoint</Application>
  <PresentationFormat>Presentación en pantalla (16:9)</PresentationFormat>
  <Paragraphs>54</Paragraphs>
  <Slides>10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</vt:lpstr>
      <vt:lpstr>Wingdings</vt:lpstr>
      <vt:lpstr>Thème Office</vt:lpstr>
      <vt:lpstr>MCBXFB Coils assignation</vt:lpstr>
      <vt:lpstr>Outline </vt:lpstr>
      <vt:lpstr>Outline </vt:lpstr>
      <vt:lpstr>Inner coils: ICBS 09 / 15 / 16 / 17 / 18</vt:lpstr>
      <vt:lpstr>First proposal: 16+18 / 15+17</vt:lpstr>
      <vt:lpstr>Second proposal: 15+18 / 16+17</vt:lpstr>
      <vt:lpstr>Outline </vt:lpstr>
      <vt:lpstr>Outer coils: OCBS 05 / 08 / 14 / 15 / 16 / 17</vt:lpstr>
      <vt:lpstr>Proposal: 05+17 / 08+14 / 15+16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admin</cp:lastModifiedBy>
  <cp:revision>84</cp:revision>
  <dcterms:created xsi:type="dcterms:W3CDTF">2016-02-12T09:02:01Z</dcterms:created>
  <dcterms:modified xsi:type="dcterms:W3CDTF">2024-02-06T13:09:14Z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