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6" r:id="rId2"/>
    <p:sldId id="266" r:id="rId3"/>
    <p:sldId id="269" r:id="rId4"/>
    <p:sldId id="257" r:id="rId5"/>
    <p:sldId id="267" r:id="rId6"/>
    <p:sldId id="268" r:id="rId7"/>
    <p:sldId id="271" r:id="rId8"/>
    <p:sldId id="270" r:id="rId9"/>
    <p:sldId id="282" r:id="rId10"/>
    <p:sldId id="272" r:id="rId11"/>
    <p:sldId id="273" r:id="rId12"/>
    <p:sldId id="274" r:id="rId13"/>
    <p:sldId id="276" r:id="rId14"/>
    <p:sldId id="277" r:id="rId15"/>
    <p:sldId id="278" r:id="rId16"/>
    <p:sldId id="279" r:id="rId17"/>
    <p:sldId id="280" r:id="rId18"/>
    <p:sldId id="275" r:id="rId19"/>
    <p:sldId id="258"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375" autoAdjust="0"/>
    <p:restoredTop sz="94660"/>
  </p:normalViewPr>
  <p:slideViewPr>
    <p:cSldViewPr snapToGrid="0">
      <p:cViewPr varScale="1">
        <p:scale>
          <a:sx n="80" d="100"/>
          <a:sy n="80" d="100"/>
        </p:scale>
        <p:origin x="200"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6E7A4D-F690-429A-9102-C372F5733126}" type="datetimeFigureOut">
              <a:rPr lang="en-GB" smtClean="0"/>
              <a:t>14/05/2024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486CE9-1877-45A3-9ABE-42D28D769CEF}" type="slidenum">
              <a:rPr lang="en-GB" smtClean="0"/>
              <a:t>‹N°›</a:t>
            </a:fld>
            <a:endParaRPr lang="en-GB"/>
          </a:p>
        </p:txBody>
      </p:sp>
    </p:spTree>
    <p:extLst>
      <p:ext uri="{BB962C8B-B14F-4D97-AF65-F5344CB8AC3E}">
        <p14:creationId xmlns:p14="http://schemas.microsoft.com/office/powerpoint/2010/main" val="3563706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emf"/></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emf"/><Relationship Id="rId1" Type="http://schemas.openxmlformats.org/officeDocument/2006/relationships/slideMaster" Target="../slideMasters/slideMaster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725348"/>
            <a:ext cx="10363200" cy="1829218"/>
          </a:xfrm>
          <a:prstGeom prst="rect">
            <a:avLst/>
          </a:prstGeom>
        </p:spPr>
        <p:txBody>
          <a:bodyPr anchor="b">
            <a:normAutofit/>
          </a:bodyPr>
          <a:lstStyle>
            <a:lvl1pPr algn="ctr">
              <a:defRPr sz="3300" b="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524000" y="3624340"/>
            <a:ext cx="9144000" cy="1297134"/>
          </a:xfrm>
        </p:spPr>
        <p:txBody>
          <a:bodyPr>
            <a:normAutofit/>
          </a:bodyPr>
          <a:lstStyle>
            <a:lvl1pPr marL="0" indent="0" algn="ctr">
              <a:buNone/>
              <a:defRPr sz="2100">
                <a:latin typeface="Arial" panose="020B0604020202020204" pitchFamily="34" charset="0"/>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dirty="0"/>
          </a:p>
        </p:txBody>
      </p:sp>
      <p:pic>
        <p:nvPicPr>
          <p:cNvPr id="7" name="Image 3">
            <a:extLst>
              <a:ext uri="{FF2B5EF4-FFF2-40B4-BE49-F238E27FC236}">
                <a16:creationId xmlns:a16="http://schemas.microsoft.com/office/drawing/2014/main" id="{F5900F7E-F8A3-9A61-B338-3C71409C3422}"/>
              </a:ext>
            </a:extLst>
          </p:cNvPr>
          <p:cNvPicPr>
            <a:picLocks noChangeAspect="1"/>
          </p:cNvPicPr>
          <p:nvPr userDrawn="1"/>
        </p:nvPicPr>
        <p:blipFill>
          <a:blip r:embed="rId2"/>
          <a:stretch>
            <a:fillRect/>
          </a:stretch>
        </p:blipFill>
        <p:spPr>
          <a:xfrm>
            <a:off x="-3" y="1163990"/>
            <a:ext cx="12192000" cy="606547"/>
          </a:xfrm>
          <a:prstGeom prst="rect">
            <a:avLst/>
          </a:prstGeom>
          <a:effectLst>
            <a:outerShdw blurRad="305097" dist="228600" dir="5400000" sx="105000" sy="105000" algn="t" rotWithShape="0">
              <a:prstClr val="black">
                <a:alpha val="23000"/>
              </a:prstClr>
            </a:outerShdw>
          </a:effectLst>
        </p:spPr>
      </p:pic>
      <p:sp>
        <p:nvSpPr>
          <p:cNvPr id="10" name="Rectangle 9">
            <a:extLst>
              <a:ext uri="{FF2B5EF4-FFF2-40B4-BE49-F238E27FC236}">
                <a16:creationId xmlns:a16="http://schemas.microsoft.com/office/drawing/2014/main" id="{4BED016A-10EF-E122-50DB-4D0B647035E2}"/>
              </a:ext>
            </a:extLst>
          </p:cNvPr>
          <p:cNvSpPr/>
          <p:nvPr userDrawn="1"/>
        </p:nvSpPr>
        <p:spPr>
          <a:xfrm>
            <a:off x="-2" y="815887"/>
            <a:ext cx="12192001" cy="4512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8" name="Image 20">
            <a:extLst>
              <a:ext uri="{FF2B5EF4-FFF2-40B4-BE49-F238E27FC236}">
                <a16:creationId xmlns:a16="http://schemas.microsoft.com/office/drawing/2014/main" id="{C3A560E1-A06B-BCD9-B35B-E1A173B71CF3}"/>
              </a:ext>
            </a:extLst>
          </p:cNvPr>
          <p:cNvPicPr>
            <a:picLocks noChangeAspect="1"/>
          </p:cNvPicPr>
          <p:nvPr userDrawn="1"/>
        </p:nvPicPr>
        <p:blipFill>
          <a:blip r:embed="rId3"/>
          <a:stretch>
            <a:fillRect/>
          </a:stretch>
        </p:blipFill>
        <p:spPr>
          <a:xfrm>
            <a:off x="121710" y="68967"/>
            <a:ext cx="3060105" cy="1222882"/>
          </a:xfrm>
          <a:prstGeom prst="rect">
            <a:avLst/>
          </a:prstGeom>
          <a:noFill/>
        </p:spPr>
      </p:pic>
      <p:pic>
        <p:nvPicPr>
          <p:cNvPr id="12" name="Image 8">
            <a:extLst>
              <a:ext uri="{FF2B5EF4-FFF2-40B4-BE49-F238E27FC236}">
                <a16:creationId xmlns:a16="http://schemas.microsoft.com/office/drawing/2014/main" id="{516FD2C9-0C10-1C2D-CCE7-218D642E9D81}"/>
              </a:ext>
            </a:extLst>
          </p:cNvPr>
          <p:cNvPicPr>
            <a:picLocks noChangeAspect="1"/>
          </p:cNvPicPr>
          <p:nvPr userDrawn="1"/>
        </p:nvPicPr>
        <p:blipFill>
          <a:blip r:embed="rId4"/>
          <a:stretch>
            <a:fillRect/>
          </a:stretch>
        </p:blipFill>
        <p:spPr>
          <a:xfrm flipV="1">
            <a:off x="-3" y="5648093"/>
            <a:ext cx="12192000" cy="1209909"/>
          </a:xfrm>
          <a:prstGeom prst="rect">
            <a:avLst/>
          </a:prstGeom>
        </p:spPr>
      </p:pic>
      <p:pic>
        <p:nvPicPr>
          <p:cNvPr id="13" name="Image 15">
            <a:extLst>
              <a:ext uri="{FF2B5EF4-FFF2-40B4-BE49-F238E27FC236}">
                <a16:creationId xmlns:a16="http://schemas.microsoft.com/office/drawing/2014/main" id="{461D79FD-54D2-B1C2-5C65-E4770BEEA699}"/>
              </a:ext>
            </a:extLst>
          </p:cNvPr>
          <p:cNvPicPr>
            <a:picLocks noChangeAspect="1"/>
          </p:cNvPicPr>
          <p:nvPr userDrawn="1"/>
        </p:nvPicPr>
        <p:blipFill>
          <a:blip r:embed="rId5"/>
          <a:stretch>
            <a:fillRect/>
          </a:stretch>
        </p:blipFill>
        <p:spPr>
          <a:xfrm>
            <a:off x="228887" y="5953435"/>
            <a:ext cx="4144575" cy="649751"/>
          </a:xfrm>
          <a:prstGeom prst="rect">
            <a:avLst/>
          </a:prstGeom>
        </p:spPr>
      </p:pic>
      <p:sp>
        <p:nvSpPr>
          <p:cNvPr id="6" name="Picture Placeholder 4">
            <a:extLst>
              <a:ext uri="{FF2B5EF4-FFF2-40B4-BE49-F238E27FC236}">
                <a16:creationId xmlns:a16="http://schemas.microsoft.com/office/drawing/2014/main" id="{CFFAE2D4-0F5D-E2B3-7BD0-037BAC5D89CA}"/>
              </a:ext>
            </a:extLst>
          </p:cNvPr>
          <p:cNvSpPr>
            <a:spLocks noGrp="1"/>
          </p:cNvSpPr>
          <p:nvPr>
            <p:ph type="pic" sz="quarter" idx="10" hasCustomPrompt="1"/>
          </p:nvPr>
        </p:nvSpPr>
        <p:spPr>
          <a:xfrm>
            <a:off x="10458295" y="215994"/>
            <a:ext cx="1286292" cy="918196"/>
          </a:xfrm>
        </p:spPr>
        <p:txBody>
          <a:bodyPr>
            <a:normAutofit/>
          </a:bodyPr>
          <a:lstStyle>
            <a:lvl1pPr>
              <a:defRPr sz="1200"/>
            </a:lvl1pPr>
          </a:lstStyle>
          <a:p>
            <a:r>
              <a:rPr lang="it-IT" dirty="0"/>
              <a:t>Your logo</a:t>
            </a:r>
            <a:endParaRPr lang="en-GB" dirty="0"/>
          </a:p>
        </p:txBody>
      </p:sp>
      <p:sp>
        <p:nvSpPr>
          <p:cNvPr id="15" name="Text Placeholder 14">
            <a:extLst>
              <a:ext uri="{FF2B5EF4-FFF2-40B4-BE49-F238E27FC236}">
                <a16:creationId xmlns:a16="http://schemas.microsoft.com/office/drawing/2014/main" id="{82872F48-6269-ACCA-9FA8-5C5E3A7940CD}"/>
              </a:ext>
            </a:extLst>
          </p:cNvPr>
          <p:cNvSpPr>
            <a:spLocks noGrp="1"/>
          </p:cNvSpPr>
          <p:nvPr>
            <p:ph type="body" sz="quarter" idx="11" hasCustomPrompt="1"/>
          </p:nvPr>
        </p:nvSpPr>
        <p:spPr>
          <a:xfrm>
            <a:off x="7344835" y="4971772"/>
            <a:ext cx="3932767" cy="606425"/>
          </a:xfrm>
        </p:spPr>
        <p:txBody>
          <a:bodyPr>
            <a:normAutofit/>
          </a:bodyPr>
          <a:lstStyle>
            <a:lvl1pPr marL="0" indent="0" algn="r">
              <a:buNone/>
              <a:defRPr sz="1200" i="1"/>
            </a:lvl1pPr>
          </a:lstStyle>
          <a:p>
            <a:pPr lvl="0"/>
            <a:r>
              <a:rPr lang="it-IT" dirty="0"/>
              <a:t>Author(s) Name(s) and Affiliation(s)</a:t>
            </a:r>
            <a:endParaRPr lang="en-GB" dirty="0"/>
          </a:p>
        </p:txBody>
      </p:sp>
      <p:sp>
        <p:nvSpPr>
          <p:cNvPr id="17" name="TextBox 16">
            <a:extLst>
              <a:ext uri="{FF2B5EF4-FFF2-40B4-BE49-F238E27FC236}">
                <a16:creationId xmlns:a16="http://schemas.microsoft.com/office/drawing/2014/main" id="{FDB027B6-FAD3-85ED-6698-4047EB04D35D}"/>
              </a:ext>
            </a:extLst>
          </p:cNvPr>
          <p:cNvSpPr txBox="1"/>
          <p:nvPr userDrawn="1"/>
        </p:nvSpPr>
        <p:spPr>
          <a:xfrm>
            <a:off x="-78301" y="6680049"/>
            <a:ext cx="12471636" cy="178960"/>
          </a:xfrm>
          <a:prstGeom prst="rect">
            <a:avLst/>
          </a:prstGeom>
          <a:noFill/>
        </p:spPr>
        <p:txBody>
          <a:bodyPr wrap="square">
            <a:spAutoFit/>
          </a:bodyPr>
          <a:lstStyle/>
          <a:p>
            <a:r>
              <a:rPr kumimoji="0" lang="en-US" altLang="en-US" sz="563" i="0" u="none" strike="noStrike" cap="none" normalizeH="0" baseline="0" dirty="0">
                <a:ln>
                  <a:noFill/>
                </a:ln>
                <a:solidFill>
                  <a:srgbClr val="FFFEEE"/>
                </a:solidFill>
                <a:effectLst/>
                <a:latin typeface="Arial Narrow" panose="020B0606020202030204" pitchFamily="34" charset="0"/>
                <a:cs typeface="Arial" panose="020B060402020202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563" dirty="0">
              <a:latin typeface="Arial Narrow" panose="020B0606020202030204" pitchFamily="34" charset="0"/>
              <a:cs typeface="Arial" panose="020B0604020202020204" pitchFamily="34" charset="0"/>
            </a:endParaRPr>
          </a:p>
        </p:txBody>
      </p:sp>
    </p:spTree>
    <p:extLst>
      <p:ext uri="{BB962C8B-B14F-4D97-AF65-F5344CB8AC3E}">
        <p14:creationId xmlns:p14="http://schemas.microsoft.com/office/powerpoint/2010/main" val="372065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Image 5">
            <a:extLst>
              <a:ext uri="{FF2B5EF4-FFF2-40B4-BE49-F238E27FC236}">
                <a16:creationId xmlns:a16="http://schemas.microsoft.com/office/drawing/2014/main" id="{E777EA0E-5EBA-1E14-5F47-C3802CE1C47D}"/>
              </a:ext>
            </a:extLst>
          </p:cNvPr>
          <p:cNvPicPr>
            <a:picLocks noChangeAspect="1"/>
          </p:cNvPicPr>
          <p:nvPr userDrawn="1"/>
        </p:nvPicPr>
        <p:blipFill>
          <a:blip r:embed="rId2"/>
          <a:stretch>
            <a:fillRect/>
          </a:stretch>
        </p:blipFill>
        <p:spPr>
          <a:xfrm>
            <a:off x="0" y="0"/>
            <a:ext cx="12192000" cy="1892662"/>
          </a:xfrm>
          <a:prstGeom prst="rect">
            <a:avLst/>
          </a:prstGeom>
        </p:spPr>
      </p:pic>
      <p:sp>
        <p:nvSpPr>
          <p:cNvPr id="16" name="Rectangle 15">
            <a:extLst>
              <a:ext uri="{FF2B5EF4-FFF2-40B4-BE49-F238E27FC236}">
                <a16:creationId xmlns:a16="http://schemas.microsoft.com/office/drawing/2014/main" id="{A22E5917-363B-A71A-2546-65FA55520B24}"/>
              </a:ext>
            </a:extLst>
          </p:cNvPr>
          <p:cNvSpPr/>
          <p:nvPr userDrawn="1"/>
        </p:nvSpPr>
        <p:spPr>
          <a:xfrm>
            <a:off x="11433717" y="6434254"/>
            <a:ext cx="758283" cy="4237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14" name="Image 12">
            <a:extLst>
              <a:ext uri="{FF2B5EF4-FFF2-40B4-BE49-F238E27FC236}">
                <a16:creationId xmlns:a16="http://schemas.microsoft.com/office/drawing/2014/main" id="{F4916F82-0970-A2D0-E83E-C828CFB3C184}"/>
              </a:ext>
            </a:extLst>
          </p:cNvPr>
          <p:cNvPicPr>
            <a:picLocks noChangeAspect="1"/>
          </p:cNvPicPr>
          <p:nvPr userDrawn="1"/>
        </p:nvPicPr>
        <p:blipFill>
          <a:blip r:embed="rId3"/>
          <a:stretch>
            <a:fillRect/>
          </a:stretch>
        </p:blipFill>
        <p:spPr>
          <a:xfrm flipV="1">
            <a:off x="233859" y="6385196"/>
            <a:ext cx="11716980" cy="132418"/>
          </a:xfrm>
          <a:prstGeom prst="rect">
            <a:avLst/>
          </a:prstGeom>
        </p:spPr>
      </p:pic>
      <p:sp>
        <p:nvSpPr>
          <p:cNvPr id="18" name="Footer Placeholder 17">
            <a:extLst>
              <a:ext uri="{FF2B5EF4-FFF2-40B4-BE49-F238E27FC236}">
                <a16:creationId xmlns:a16="http://schemas.microsoft.com/office/drawing/2014/main" id="{C28A68BF-A321-E42B-4212-0C86C5FD42CB}"/>
              </a:ext>
            </a:extLst>
          </p:cNvPr>
          <p:cNvSpPr>
            <a:spLocks noGrp="1"/>
          </p:cNvSpPr>
          <p:nvPr>
            <p:ph type="ftr" sz="quarter" idx="11"/>
          </p:nvPr>
        </p:nvSpPr>
        <p:spPr/>
        <p:txBody>
          <a:bodyPr/>
          <a:lstStyle/>
          <a:p>
            <a:r>
              <a:rPr lang="fr-FR" smtClean="0">
                <a:latin typeface="Arial Narrow" panose="020B0604020202020204" pitchFamily="34" charset="0"/>
                <a:cs typeface="Arial Narrow" panose="020B0604020202020204" pitchFamily="34" charset="0"/>
              </a:rPr>
              <a:t>Preliminary tracking results - L.Soubirou </a:t>
            </a:r>
            <a:endParaRPr lang="fr-FR" dirty="0">
              <a:latin typeface="Arial Narrow" panose="020B0604020202020204" pitchFamily="34" charset="0"/>
              <a:cs typeface="Arial Narrow" panose="020B0604020202020204" pitchFamily="34" charset="0"/>
            </a:endParaRPr>
          </a:p>
        </p:txBody>
      </p:sp>
      <p:sp>
        <p:nvSpPr>
          <p:cNvPr id="21" name="ZoneTexte 3">
            <a:extLst>
              <a:ext uri="{FF2B5EF4-FFF2-40B4-BE49-F238E27FC236}">
                <a16:creationId xmlns:a16="http://schemas.microsoft.com/office/drawing/2014/main" id="{CCCBB29A-511A-31E9-75B7-A496B79754B8}"/>
              </a:ext>
            </a:extLst>
          </p:cNvPr>
          <p:cNvSpPr txBox="1"/>
          <p:nvPr userDrawn="1"/>
        </p:nvSpPr>
        <p:spPr>
          <a:xfrm>
            <a:off x="588195" y="5767559"/>
            <a:ext cx="10943829" cy="392415"/>
          </a:xfrm>
          <a:prstGeom prst="rect">
            <a:avLst/>
          </a:prstGeom>
          <a:noFill/>
        </p:spPr>
        <p:txBody>
          <a:bodyPr wrap="square" rtlCol="0">
            <a:spAutoFit/>
          </a:bodyPr>
          <a:lstStyle/>
          <a:p>
            <a:pPr algn="just"/>
            <a:r>
              <a:rPr lang="fr-FR" sz="975" i="1" dirty="0" err="1">
                <a:solidFill>
                  <a:srgbClr val="222222"/>
                </a:solidFill>
                <a:effectLst/>
                <a:latin typeface="Arial Narrow" panose="020B0604020202020204" pitchFamily="34" charset="0"/>
                <a:cs typeface="Arial Narrow" panose="020B0604020202020204" pitchFamily="34" charset="0"/>
              </a:rPr>
              <a:t>Funded</a:t>
            </a:r>
            <a:r>
              <a:rPr lang="fr-FR" sz="975" i="1" dirty="0">
                <a:solidFill>
                  <a:srgbClr val="222222"/>
                </a:solidFill>
                <a:effectLst/>
                <a:latin typeface="Arial Narrow" panose="020B0604020202020204" pitchFamily="34" charset="0"/>
                <a:cs typeface="Arial Narrow" panose="020B0604020202020204" pitchFamily="34" charset="0"/>
              </a:rPr>
              <a:t> by the </a:t>
            </a:r>
            <a:r>
              <a:rPr lang="fr-FR" sz="975" i="1" dirty="0" err="1">
                <a:solidFill>
                  <a:srgbClr val="222222"/>
                </a:solidFill>
                <a:effectLst/>
                <a:latin typeface="Arial Narrow" panose="020B0604020202020204" pitchFamily="34" charset="0"/>
                <a:cs typeface="Arial Narrow" panose="020B0604020202020204" pitchFamily="34" charset="0"/>
              </a:rPr>
              <a:t>European</a:t>
            </a:r>
            <a:r>
              <a:rPr lang="fr-FR" sz="975" i="1" dirty="0">
                <a:solidFill>
                  <a:srgbClr val="222222"/>
                </a:solidFill>
                <a:effectLst/>
                <a:latin typeface="Arial Narrow" panose="020B0604020202020204" pitchFamily="34" charset="0"/>
                <a:cs typeface="Arial Narrow" panose="020B0604020202020204" pitchFamily="34" charset="0"/>
              </a:rPr>
              <a:t> Union (EU).</a:t>
            </a:r>
            <a:r>
              <a:rPr lang="fr-FR" sz="975" i="1" dirty="0" err="1">
                <a:solidFill>
                  <a:srgbClr val="222222"/>
                </a:solidFill>
                <a:effectLst/>
                <a:latin typeface="Arial Narrow" panose="020B0604020202020204" pitchFamily="34" charset="0"/>
                <a:cs typeface="Arial Narrow" panose="020B0604020202020204" pitchFamily="34" charset="0"/>
              </a:rPr>
              <a:t>Views</a:t>
            </a:r>
            <a:r>
              <a:rPr lang="fr-FR" sz="975" i="1" dirty="0">
                <a:solidFill>
                  <a:srgbClr val="222222"/>
                </a:solidFill>
                <a:effectLst/>
                <a:latin typeface="Arial Narrow" panose="020B0604020202020204" pitchFamily="34" charset="0"/>
                <a:cs typeface="Arial Narrow" panose="020B0604020202020204" pitchFamily="34" charset="0"/>
              </a:rPr>
              <a:t> and opinions </a:t>
            </a:r>
            <a:r>
              <a:rPr lang="fr-FR" sz="975" i="1" dirty="0" err="1">
                <a:solidFill>
                  <a:srgbClr val="222222"/>
                </a:solidFill>
                <a:effectLst/>
                <a:latin typeface="Arial Narrow" panose="020B0604020202020204" pitchFamily="34" charset="0"/>
                <a:cs typeface="Arial Narrow" panose="020B0604020202020204" pitchFamily="34" charset="0"/>
              </a:rPr>
              <a:t>expressed</a:t>
            </a:r>
            <a:r>
              <a:rPr lang="fr-FR" sz="975" i="1" dirty="0">
                <a:solidFill>
                  <a:srgbClr val="222222"/>
                </a:solidFill>
                <a:effectLst/>
                <a:latin typeface="Arial Narrow" panose="020B0604020202020204" pitchFamily="34" charset="0"/>
                <a:cs typeface="Arial Narrow" panose="020B0604020202020204" pitchFamily="34" charset="0"/>
              </a:rPr>
              <a:t> are </a:t>
            </a:r>
            <a:r>
              <a:rPr lang="fr-FR" sz="975" i="1" dirty="0" err="1">
                <a:solidFill>
                  <a:srgbClr val="222222"/>
                </a:solidFill>
                <a:effectLst/>
                <a:latin typeface="Arial Narrow" panose="020B0604020202020204" pitchFamily="34" charset="0"/>
                <a:cs typeface="Arial Narrow" panose="020B0604020202020204" pitchFamily="34" charset="0"/>
              </a:rPr>
              <a:t>however</a:t>
            </a:r>
            <a:r>
              <a:rPr lang="fr-FR" sz="975" i="1" dirty="0">
                <a:solidFill>
                  <a:srgbClr val="222222"/>
                </a:solidFill>
                <a:effectLst/>
                <a:latin typeface="Arial Narrow" panose="020B0604020202020204" pitchFamily="34" charset="0"/>
                <a:cs typeface="Arial Narrow" panose="020B0604020202020204" pitchFamily="34" charset="0"/>
              </a:rPr>
              <a:t> </a:t>
            </a:r>
            <a:r>
              <a:rPr lang="fr-FR" sz="975" i="1" dirty="0" err="1">
                <a:solidFill>
                  <a:srgbClr val="222222"/>
                </a:solidFill>
                <a:effectLst/>
                <a:latin typeface="Arial Narrow" panose="020B0604020202020204" pitchFamily="34" charset="0"/>
                <a:cs typeface="Arial Narrow" panose="020B0604020202020204" pitchFamily="34" charset="0"/>
              </a:rPr>
              <a:t>those</a:t>
            </a:r>
            <a:r>
              <a:rPr lang="fr-FR" sz="975" i="1" dirty="0">
                <a:solidFill>
                  <a:srgbClr val="222222"/>
                </a:solidFill>
                <a:effectLst/>
                <a:latin typeface="Arial Narrow" panose="020B0604020202020204" pitchFamily="34" charset="0"/>
                <a:cs typeface="Arial Narrow" panose="020B0604020202020204" pitchFamily="34" charset="0"/>
              </a:rPr>
              <a:t> of the </a:t>
            </a:r>
            <a:r>
              <a:rPr lang="fr-FR" sz="975" i="1" dirty="0" err="1">
                <a:solidFill>
                  <a:srgbClr val="222222"/>
                </a:solidFill>
                <a:effectLst/>
                <a:latin typeface="Arial Narrow" panose="020B0604020202020204" pitchFamily="34" charset="0"/>
                <a:cs typeface="Arial Narrow" panose="020B0604020202020204" pitchFamily="34" charset="0"/>
              </a:rPr>
              <a:t>author</a:t>
            </a:r>
            <a:r>
              <a:rPr lang="fr-FR" sz="975" i="1" dirty="0">
                <a:solidFill>
                  <a:srgbClr val="222222"/>
                </a:solidFill>
                <a:effectLst/>
                <a:latin typeface="Arial Narrow" panose="020B0604020202020204" pitchFamily="34" charset="0"/>
                <a:cs typeface="Arial Narrow" panose="020B0604020202020204" pitchFamily="34" charset="0"/>
              </a:rPr>
              <a:t>(s) </a:t>
            </a:r>
            <a:r>
              <a:rPr lang="fr-FR" sz="975" i="1" dirty="0" err="1">
                <a:solidFill>
                  <a:srgbClr val="222222"/>
                </a:solidFill>
                <a:effectLst/>
                <a:latin typeface="Arial Narrow" panose="020B0604020202020204" pitchFamily="34" charset="0"/>
                <a:cs typeface="Arial Narrow" panose="020B0604020202020204" pitchFamily="34" charset="0"/>
              </a:rPr>
              <a:t>only</a:t>
            </a:r>
            <a:r>
              <a:rPr lang="fr-FR" sz="975" i="1" dirty="0">
                <a:solidFill>
                  <a:srgbClr val="222222"/>
                </a:solidFill>
                <a:effectLst/>
                <a:latin typeface="Arial Narrow" panose="020B0604020202020204" pitchFamily="34" charset="0"/>
                <a:cs typeface="Arial Narrow" panose="020B0604020202020204" pitchFamily="34" charset="0"/>
              </a:rPr>
              <a:t> and do not </a:t>
            </a:r>
            <a:r>
              <a:rPr lang="fr-FR" sz="975" i="1" dirty="0" err="1">
                <a:solidFill>
                  <a:srgbClr val="222222"/>
                </a:solidFill>
                <a:effectLst/>
                <a:latin typeface="Arial Narrow" panose="020B0604020202020204" pitchFamily="34" charset="0"/>
                <a:cs typeface="Arial Narrow" panose="020B0604020202020204" pitchFamily="34" charset="0"/>
              </a:rPr>
              <a:t>necessarily</a:t>
            </a:r>
            <a:r>
              <a:rPr lang="fr-FR" sz="975" i="1" dirty="0">
                <a:solidFill>
                  <a:srgbClr val="222222"/>
                </a:solidFill>
                <a:effectLst/>
                <a:latin typeface="Arial Narrow" panose="020B0604020202020204" pitchFamily="34" charset="0"/>
                <a:cs typeface="Arial Narrow" panose="020B0604020202020204" pitchFamily="34" charset="0"/>
              </a:rPr>
              <a:t> </a:t>
            </a:r>
            <a:r>
              <a:rPr lang="fr-FR" sz="975" i="1" dirty="0" err="1">
                <a:solidFill>
                  <a:srgbClr val="222222"/>
                </a:solidFill>
                <a:effectLst/>
                <a:latin typeface="Arial Narrow" panose="020B0604020202020204" pitchFamily="34" charset="0"/>
                <a:cs typeface="Arial Narrow" panose="020B0604020202020204" pitchFamily="34" charset="0"/>
              </a:rPr>
              <a:t>reflect</a:t>
            </a:r>
            <a:r>
              <a:rPr lang="fr-FR" sz="975" i="1" dirty="0">
                <a:solidFill>
                  <a:srgbClr val="222222"/>
                </a:solidFill>
                <a:effectLst/>
                <a:latin typeface="Arial Narrow" panose="020B0604020202020204" pitchFamily="34" charset="0"/>
                <a:cs typeface="Arial Narrow" panose="020B0604020202020204" pitchFamily="34" charset="0"/>
              </a:rPr>
              <a:t> </a:t>
            </a:r>
            <a:r>
              <a:rPr lang="fr-FR" sz="975" i="1" dirty="0" err="1">
                <a:solidFill>
                  <a:srgbClr val="222222"/>
                </a:solidFill>
                <a:effectLst/>
                <a:latin typeface="Arial Narrow" panose="020B0604020202020204" pitchFamily="34" charset="0"/>
                <a:cs typeface="Arial Narrow" panose="020B0604020202020204" pitchFamily="34" charset="0"/>
              </a:rPr>
              <a:t>those</a:t>
            </a:r>
            <a:r>
              <a:rPr lang="fr-FR" sz="975" i="1" dirty="0">
                <a:solidFill>
                  <a:srgbClr val="222222"/>
                </a:solidFill>
                <a:effectLst/>
                <a:latin typeface="Arial Narrow" panose="020B0604020202020204" pitchFamily="34" charset="0"/>
                <a:cs typeface="Arial Narrow" panose="020B0604020202020204" pitchFamily="34" charset="0"/>
              </a:rPr>
              <a:t> of the EU or </a:t>
            </a:r>
            <a:r>
              <a:rPr lang="fr-FR" sz="975" i="1" dirty="0" err="1">
                <a:solidFill>
                  <a:srgbClr val="222222"/>
                </a:solidFill>
                <a:effectLst/>
                <a:latin typeface="Arial Narrow" panose="020B0604020202020204" pitchFamily="34" charset="0"/>
                <a:cs typeface="Arial Narrow" panose="020B0604020202020204" pitchFamily="34" charset="0"/>
              </a:rPr>
              <a:t>European</a:t>
            </a:r>
            <a:r>
              <a:rPr lang="fr-FR" sz="975" i="1" dirty="0">
                <a:solidFill>
                  <a:srgbClr val="222222"/>
                </a:solidFill>
                <a:effectLst/>
                <a:latin typeface="Arial Narrow" panose="020B0604020202020204" pitchFamily="34" charset="0"/>
                <a:cs typeface="Arial Narrow" panose="020B0604020202020204" pitchFamily="34" charset="0"/>
              </a:rPr>
              <a:t> </a:t>
            </a:r>
            <a:r>
              <a:rPr lang="fr-FR" sz="975" i="1" dirty="0" err="1">
                <a:solidFill>
                  <a:srgbClr val="222222"/>
                </a:solidFill>
                <a:effectLst/>
                <a:latin typeface="Arial Narrow" panose="020B0604020202020204" pitchFamily="34" charset="0"/>
                <a:cs typeface="Arial Narrow" panose="020B0604020202020204" pitchFamily="34" charset="0"/>
              </a:rPr>
              <a:t>Research</a:t>
            </a:r>
            <a:r>
              <a:rPr lang="fr-FR" sz="975" i="1" dirty="0">
                <a:solidFill>
                  <a:srgbClr val="222222"/>
                </a:solidFill>
                <a:effectLst/>
                <a:latin typeface="Arial Narrow" panose="020B0604020202020204" pitchFamily="34" charset="0"/>
                <a:cs typeface="Arial Narrow" panose="020B0604020202020204" pitchFamily="34" charset="0"/>
              </a:rPr>
              <a:t> </a:t>
            </a:r>
            <a:r>
              <a:rPr lang="fr-FR" sz="975" i="1" dirty="0" err="1">
                <a:solidFill>
                  <a:srgbClr val="222222"/>
                </a:solidFill>
                <a:effectLst/>
                <a:latin typeface="Arial Narrow" panose="020B0604020202020204" pitchFamily="34" charset="0"/>
                <a:cs typeface="Arial Narrow" panose="020B0604020202020204" pitchFamily="34" charset="0"/>
              </a:rPr>
              <a:t>Executive</a:t>
            </a:r>
            <a:r>
              <a:rPr lang="fr-FR" sz="975" i="1" dirty="0">
                <a:solidFill>
                  <a:srgbClr val="222222"/>
                </a:solidFill>
                <a:effectLst/>
                <a:latin typeface="Arial Narrow" panose="020B0604020202020204" pitchFamily="34" charset="0"/>
                <a:cs typeface="Arial Narrow" panose="020B0604020202020204" pitchFamily="34" charset="0"/>
              </a:rPr>
              <a:t> Agency (REA). </a:t>
            </a:r>
            <a:r>
              <a:rPr lang="fr-FR" sz="975" i="1" dirty="0" err="1">
                <a:solidFill>
                  <a:srgbClr val="222222"/>
                </a:solidFill>
                <a:effectLst/>
                <a:latin typeface="Arial Narrow" panose="020B0604020202020204" pitchFamily="34" charset="0"/>
                <a:cs typeface="Arial Narrow" panose="020B0604020202020204" pitchFamily="34" charset="0"/>
              </a:rPr>
              <a:t>Neither</a:t>
            </a:r>
            <a:r>
              <a:rPr lang="fr-FR" sz="975" i="1" dirty="0">
                <a:solidFill>
                  <a:srgbClr val="222222"/>
                </a:solidFill>
                <a:effectLst/>
                <a:latin typeface="Arial Narrow" panose="020B0604020202020204" pitchFamily="34" charset="0"/>
                <a:cs typeface="Arial Narrow" panose="020B0604020202020204" pitchFamily="34" charset="0"/>
              </a:rPr>
              <a:t> the EU </a:t>
            </a:r>
            <a:r>
              <a:rPr lang="fr-FR" sz="975" i="1" dirty="0" err="1">
                <a:solidFill>
                  <a:srgbClr val="222222"/>
                </a:solidFill>
                <a:effectLst/>
                <a:latin typeface="Arial Narrow" panose="020B0604020202020204" pitchFamily="34" charset="0"/>
                <a:cs typeface="Arial Narrow" panose="020B0604020202020204" pitchFamily="34" charset="0"/>
              </a:rPr>
              <a:t>nor</a:t>
            </a:r>
            <a:r>
              <a:rPr lang="fr-FR" sz="975" i="1" dirty="0">
                <a:solidFill>
                  <a:srgbClr val="222222"/>
                </a:solidFill>
                <a:effectLst/>
                <a:latin typeface="Arial Narrow" panose="020B0604020202020204" pitchFamily="34" charset="0"/>
                <a:cs typeface="Arial Narrow" panose="020B0604020202020204" pitchFamily="34" charset="0"/>
              </a:rPr>
              <a:t> the REA can </a:t>
            </a:r>
            <a:r>
              <a:rPr lang="fr-FR" sz="975" i="1" dirty="0" err="1">
                <a:solidFill>
                  <a:srgbClr val="222222"/>
                </a:solidFill>
                <a:effectLst/>
                <a:latin typeface="Arial Narrow" panose="020B0604020202020204" pitchFamily="34" charset="0"/>
                <a:cs typeface="Arial Narrow" panose="020B0604020202020204" pitchFamily="34" charset="0"/>
              </a:rPr>
              <a:t>be</a:t>
            </a:r>
            <a:r>
              <a:rPr lang="fr-FR" sz="975" i="1" dirty="0">
                <a:solidFill>
                  <a:srgbClr val="222222"/>
                </a:solidFill>
                <a:effectLst/>
                <a:latin typeface="Arial Narrow" panose="020B0604020202020204" pitchFamily="34" charset="0"/>
                <a:cs typeface="Arial Narrow" panose="020B0604020202020204" pitchFamily="34" charset="0"/>
              </a:rPr>
              <a:t> </a:t>
            </a:r>
            <a:r>
              <a:rPr lang="fr-FR" sz="975" i="1" dirty="0" err="1">
                <a:solidFill>
                  <a:srgbClr val="222222"/>
                </a:solidFill>
                <a:effectLst/>
                <a:latin typeface="Arial Narrow" panose="020B0604020202020204" pitchFamily="34" charset="0"/>
                <a:cs typeface="Arial Narrow" panose="020B0604020202020204" pitchFamily="34" charset="0"/>
              </a:rPr>
              <a:t>held</a:t>
            </a:r>
            <a:r>
              <a:rPr lang="fr-FR" sz="975" i="1" dirty="0">
                <a:solidFill>
                  <a:srgbClr val="222222"/>
                </a:solidFill>
                <a:effectLst/>
                <a:latin typeface="Arial Narrow" panose="020B0604020202020204" pitchFamily="34" charset="0"/>
                <a:cs typeface="Arial Narrow" panose="020B0604020202020204" pitchFamily="34" charset="0"/>
              </a:rPr>
              <a:t> </a:t>
            </a:r>
            <a:r>
              <a:rPr lang="fr-FR" sz="975" i="1" dirty="0" err="1">
                <a:solidFill>
                  <a:srgbClr val="222222"/>
                </a:solidFill>
                <a:effectLst/>
                <a:latin typeface="Arial Narrow" panose="020B0604020202020204" pitchFamily="34" charset="0"/>
                <a:cs typeface="Arial Narrow" panose="020B0604020202020204" pitchFamily="34" charset="0"/>
              </a:rPr>
              <a:t>responsible</a:t>
            </a:r>
            <a:r>
              <a:rPr lang="fr-FR" sz="975" i="1" dirty="0">
                <a:solidFill>
                  <a:srgbClr val="222222"/>
                </a:solidFill>
                <a:effectLst/>
                <a:latin typeface="Arial Narrow" panose="020B0604020202020204" pitchFamily="34" charset="0"/>
                <a:cs typeface="Arial Narrow" panose="020B0604020202020204" pitchFamily="34" charset="0"/>
              </a:rPr>
              <a:t> for </a:t>
            </a:r>
            <a:r>
              <a:rPr lang="fr-FR" sz="975" i="1" dirty="0" err="1">
                <a:solidFill>
                  <a:srgbClr val="222222"/>
                </a:solidFill>
                <a:effectLst/>
                <a:latin typeface="Arial Narrow" panose="020B0604020202020204" pitchFamily="34" charset="0"/>
                <a:cs typeface="Arial Narrow" panose="020B0604020202020204" pitchFamily="34" charset="0"/>
              </a:rPr>
              <a:t>them</a:t>
            </a:r>
            <a:r>
              <a:rPr lang="fr-FR" sz="975" i="1" dirty="0">
                <a:solidFill>
                  <a:srgbClr val="222222"/>
                </a:solidFill>
                <a:effectLst/>
                <a:latin typeface="Arial Narrow" panose="020B0604020202020204" pitchFamily="34" charset="0"/>
                <a:cs typeface="Arial Narrow" panose="020B0604020202020204" pitchFamily="34" charset="0"/>
              </a:rPr>
              <a:t>.</a:t>
            </a:r>
            <a:endParaRPr lang="fr-FR" sz="975" i="1" dirty="0">
              <a:latin typeface="Arial Narrow" panose="020B0604020202020204" pitchFamily="34" charset="0"/>
              <a:cs typeface="Arial Narrow" panose="020B0604020202020204" pitchFamily="34" charset="0"/>
            </a:endParaRPr>
          </a:p>
        </p:txBody>
      </p:sp>
      <p:grpSp>
        <p:nvGrpSpPr>
          <p:cNvPr id="7" name="Group 6">
            <a:extLst>
              <a:ext uri="{FF2B5EF4-FFF2-40B4-BE49-F238E27FC236}">
                <a16:creationId xmlns:a16="http://schemas.microsoft.com/office/drawing/2014/main" id="{31722B7B-E8EE-53C3-A54E-7C93217D78C5}"/>
              </a:ext>
            </a:extLst>
          </p:cNvPr>
          <p:cNvGrpSpPr/>
          <p:nvPr userDrawn="1"/>
        </p:nvGrpSpPr>
        <p:grpSpPr>
          <a:xfrm>
            <a:off x="425130" y="2369472"/>
            <a:ext cx="11106895" cy="2899637"/>
            <a:chOff x="650906" y="2255351"/>
            <a:chExt cx="7645805" cy="2661417"/>
          </a:xfrm>
        </p:grpSpPr>
        <p:pic>
          <p:nvPicPr>
            <p:cNvPr id="6" name="Image 2">
              <a:extLst>
                <a:ext uri="{FF2B5EF4-FFF2-40B4-BE49-F238E27FC236}">
                  <a16:creationId xmlns:a16="http://schemas.microsoft.com/office/drawing/2014/main" id="{C8AE7CE5-F00B-A093-13C8-9ED208D6764C}"/>
                </a:ext>
              </a:extLst>
            </p:cNvPr>
            <p:cNvPicPr>
              <a:picLocks noChangeAspect="1"/>
            </p:cNvPicPr>
            <p:nvPr userDrawn="1"/>
          </p:nvPicPr>
          <p:blipFill>
            <a:blip r:embed="rId4"/>
            <a:stretch>
              <a:fillRect/>
            </a:stretch>
          </p:blipFill>
          <p:spPr>
            <a:xfrm>
              <a:off x="650906" y="2255351"/>
              <a:ext cx="4994886" cy="2661417"/>
            </a:xfrm>
            <a:prstGeom prst="rect">
              <a:avLst/>
            </a:prstGeom>
          </p:spPr>
        </p:pic>
        <p:pic>
          <p:nvPicPr>
            <p:cNvPr id="3" name="Picture 2" descr="A blue flag with yellow stars&#10;&#10;Description automatically generated">
              <a:extLst>
                <a:ext uri="{FF2B5EF4-FFF2-40B4-BE49-F238E27FC236}">
                  <a16:creationId xmlns:a16="http://schemas.microsoft.com/office/drawing/2014/main" id="{D4A43860-7624-8AEE-4CF0-83046CB61EAE}"/>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796792" y="2339840"/>
              <a:ext cx="2499919" cy="2532885"/>
            </a:xfrm>
            <a:prstGeom prst="rect">
              <a:avLst/>
            </a:prstGeom>
          </p:spPr>
        </p:pic>
      </p:grpSp>
      <p:pic>
        <p:nvPicPr>
          <p:cNvPr id="2" name="Picture 1">
            <a:extLst>
              <a:ext uri="{FF2B5EF4-FFF2-40B4-BE49-F238E27FC236}">
                <a16:creationId xmlns:a16="http://schemas.microsoft.com/office/drawing/2014/main" id="{61ECCE31-61C7-CB25-F023-02CD935EFDE4}"/>
              </a:ext>
            </a:extLst>
          </p:cNvPr>
          <p:cNvPicPr>
            <a:picLocks noChangeAspect="1"/>
          </p:cNvPicPr>
          <p:nvPr userDrawn="1"/>
        </p:nvPicPr>
        <p:blipFill>
          <a:blip r:embed="rId6"/>
          <a:stretch>
            <a:fillRect/>
          </a:stretch>
        </p:blipFill>
        <p:spPr>
          <a:xfrm>
            <a:off x="2146138" y="144638"/>
            <a:ext cx="7827943" cy="1603387"/>
          </a:xfrm>
          <a:prstGeom prst="rect">
            <a:avLst/>
          </a:prstGeom>
        </p:spPr>
      </p:pic>
    </p:spTree>
    <p:extLst>
      <p:ext uri="{BB962C8B-B14F-4D97-AF65-F5344CB8AC3E}">
        <p14:creationId xmlns:p14="http://schemas.microsoft.com/office/powerpoint/2010/main" val="2300119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1800">
                <a:latin typeface="Arial" panose="020B0604020202020204" pitchFamily="34" charset="0"/>
                <a:cs typeface="Arial" panose="020B0604020202020204" pitchFamily="34" charset="0"/>
              </a:defRPr>
            </a:lvl1pPr>
            <a:lvl2pPr>
              <a:defRPr sz="1500">
                <a:latin typeface="Arial" panose="020B0604020202020204" pitchFamily="34" charset="0"/>
                <a:cs typeface="Arial" panose="020B0604020202020204" pitchFamily="34" charset="0"/>
              </a:defRPr>
            </a:lvl2pPr>
            <a:lvl3pPr>
              <a:defRPr sz="1350">
                <a:latin typeface="Arial" panose="020B0604020202020204" pitchFamily="34" charset="0"/>
                <a:cs typeface="Arial" panose="020B0604020202020204" pitchFamily="34" charset="0"/>
              </a:defRPr>
            </a:lvl3pPr>
            <a:lvl4pPr>
              <a:defRPr sz="1200">
                <a:latin typeface="Arial" panose="020B0604020202020204" pitchFamily="34" charset="0"/>
                <a:cs typeface="Arial" panose="020B0604020202020204" pitchFamily="34" charset="0"/>
              </a:defRPr>
            </a:lvl4pPr>
            <a:lvl5pPr>
              <a:defRPr sz="105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lvl1pPr>
              <a:defRPr>
                <a:solidFill>
                  <a:schemeClr val="tx1">
                    <a:lumMod val="75000"/>
                    <a:lumOff val="25000"/>
                  </a:schemeClr>
                </a:solidFill>
              </a:defRPr>
            </a:lvl1pPr>
          </a:lstStyle>
          <a:p>
            <a:r>
              <a:rPr lang="fr-FR" smtClean="0">
                <a:latin typeface="Arial Narrow" panose="020B0604020202020204" pitchFamily="34" charset="0"/>
                <a:cs typeface="Arial Narrow" panose="020B0604020202020204" pitchFamily="34" charset="0"/>
              </a:rPr>
              <a:t>Preliminary tracking results - L.Soubirou </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12"/>
          </p:nvPr>
        </p:nvSpPr>
        <p:spPr>
          <a:xfrm>
            <a:off x="10917872" y="6465460"/>
            <a:ext cx="1064941" cy="365125"/>
          </a:xfrm>
        </p:spPr>
        <p:txBody>
          <a:bodyPr/>
          <a:lstStyle/>
          <a:p>
            <a:fld id="{005C7FBA-D4E9-46CA-9321-3ADA2E368FCD}" type="slidenum">
              <a:rPr lang="en-GB" smtClean="0"/>
              <a:t>‹N°›</a:t>
            </a:fld>
            <a:endParaRPr lang="en-GB"/>
          </a:p>
        </p:txBody>
      </p:sp>
      <p:sp>
        <p:nvSpPr>
          <p:cNvPr id="9" name="Title 1">
            <a:extLst>
              <a:ext uri="{FF2B5EF4-FFF2-40B4-BE49-F238E27FC236}">
                <a16:creationId xmlns:a16="http://schemas.microsoft.com/office/drawing/2014/main" id="{FC9B0DFD-BFB1-C774-1DB1-4DBC1CCC2731}"/>
              </a:ext>
            </a:extLst>
          </p:cNvPr>
          <p:cNvSpPr>
            <a:spLocks noGrp="1"/>
          </p:cNvSpPr>
          <p:nvPr>
            <p:ph type="title"/>
          </p:nvPr>
        </p:nvSpPr>
        <p:spPr>
          <a:xfrm>
            <a:off x="2355696" y="152486"/>
            <a:ext cx="7408824" cy="1325563"/>
          </a:xfrm>
          <a:prstGeom prst="rect">
            <a:avLst/>
          </a:prstGeom>
        </p:spPr>
        <p:txBody>
          <a:bodyPr>
            <a:normAutofit/>
          </a:bodyPr>
          <a:lstStyle>
            <a:lvl1pPr algn="ctr">
              <a:defRPr sz="27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2" name="Picture Placeholder 4">
            <a:extLst>
              <a:ext uri="{FF2B5EF4-FFF2-40B4-BE49-F238E27FC236}">
                <a16:creationId xmlns:a16="http://schemas.microsoft.com/office/drawing/2014/main" id="{592C9EE7-9E58-CB42-D671-F1391B1A2E20}"/>
              </a:ext>
            </a:extLst>
          </p:cNvPr>
          <p:cNvSpPr>
            <a:spLocks noGrp="1"/>
          </p:cNvSpPr>
          <p:nvPr>
            <p:ph type="pic" sz="quarter" idx="10" hasCustomPrompt="1"/>
          </p:nvPr>
        </p:nvSpPr>
        <p:spPr>
          <a:xfrm>
            <a:off x="10678502" y="201336"/>
            <a:ext cx="1122012" cy="806436"/>
          </a:xfrm>
        </p:spPr>
        <p:txBody>
          <a:bodyPr>
            <a:normAutofit/>
          </a:bodyPr>
          <a:lstStyle>
            <a:lvl1pPr marL="0" indent="0">
              <a:buNone/>
              <a:defRPr sz="900"/>
            </a:lvl1pPr>
          </a:lstStyle>
          <a:p>
            <a:r>
              <a:rPr lang="it-IT" dirty="0"/>
              <a:t>Your logo</a:t>
            </a:r>
            <a:endParaRPr lang="en-GB" dirty="0"/>
          </a:p>
        </p:txBody>
      </p:sp>
    </p:spTree>
    <p:extLst>
      <p:ext uri="{BB962C8B-B14F-4D97-AF65-F5344CB8AC3E}">
        <p14:creationId xmlns:p14="http://schemas.microsoft.com/office/powerpoint/2010/main" val="1221765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8195" y="1735554"/>
            <a:ext cx="10515600" cy="2386250"/>
          </a:xfrm>
          <a:prstGeom prst="rect">
            <a:avLst/>
          </a:prstGeom>
        </p:spPr>
        <p:txBody>
          <a:bodyPr anchor="b">
            <a:normAutofit/>
          </a:bodyPr>
          <a:lstStyle>
            <a:lvl1pPr algn="ctr">
              <a:defRPr sz="3000"/>
            </a:lvl1pPr>
          </a:lstStyle>
          <a:p>
            <a:r>
              <a:rPr lang="en-US"/>
              <a:t>Click to edit Master title style</a:t>
            </a:r>
            <a:endParaRPr lang="en-US" dirty="0"/>
          </a:p>
        </p:txBody>
      </p:sp>
      <p:sp>
        <p:nvSpPr>
          <p:cNvPr id="3" name="Text Placeholder 2"/>
          <p:cNvSpPr>
            <a:spLocks noGrp="1"/>
          </p:cNvSpPr>
          <p:nvPr>
            <p:ph type="body" idx="1"/>
          </p:nvPr>
        </p:nvSpPr>
        <p:spPr>
          <a:xfrm>
            <a:off x="838195" y="4130259"/>
            <a:ext cx="10515600" cy="1500187"/>
          </a:xfrm>
        </p:spPr>
        <p:txBody>
          <a:bodyPr>
            <a:normAutofit/>
          </a:bodyPr>
          <a:lstStyle>
            <a:lvl1pPr marL="0" indent="0" algn="ctr">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pic>
        <p:nvPicPr>
          <p:cNvPr id="9" name="Image 3">
            <a:extLst>
              <a:ext uri="{FF2B5EF4-FFF2-40B4-BE49-F238E27FC236}">
                <a16:creationId xmlns:a16="http://schemas.microsoft.com/office/drawing/2014/main" id="{E5412EBF-D3A8-27FB-D02F-94FB40644113}"/>
              </a:ext>
            </a:extLst>
          </p:cNvPr>
          <p:cNvPicPr>
            <a:picLocks noChangeAspect="1"/>
          </p:cNvPicPr>
          <p:nvPr userDrawn="1"/>
        </p:nvPicPr>
        <p:blipFill>
          <a:blip r:embed="rId2"/>
          <a:stretch>
            <a:fillRect/>
          </a:stretch>
        </p:blipFill>
        <p:spPr>
          <a:xfrm>
            <a:off x="0" y="1024553"/>
            <a:ext cx="12192000" cy="606547"/>
          </a:xfrm>
          <a:prstGeom prst="rect">
            <a:avLst/>
          </a:prstGeom>
          <a:effectLst>
            <a:outerShdw blurRad="305097" dist="228600" dir="5400000" sx="105000" sy="105000" algn="t" rotWithShape="0">
              <a:prstClr val="black">
                <a:alpha val="16000"/>
              </a:prstClr>
            </a:outerShdw>
          </a:effectLst>
        </p:spPr>
      </p:pic>
      <p:sp>
        <p:nvSpPr>
          <p:cNvPr id="14" name="Rectangle 13">
            <a:extLst>
              <a:ext uri="{FF2B5EF4-FFF2-40B4-BE49-F238E27FC236}">
                <a16:creationId xmlns:a16="http://schemas.microsoft.com/office/drawing/2014/main" id="{A125D027-521D-DAA1-6565-80D751686EC7}"/>
              </a:ext>
            </a:extLst>
          </p:cNvPr>
          <p:cNvSpPr/>
          <p:nvPr userDrawn="1"/>
        </p:nvSpPr>
        <p:spPr>
          <a:xfrm>
            <a:off x="2393797" y="865737"/>
            <a:ext cx="9798207" cy="1803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17" name="Image 14">
            <a:extLst>
              <a:ext uri="{FF2B5EF4-FFF2-40B4-BE49-F238E27FC236}">
                <a16:creationId xmlns:a16="http://schemas.microsoft.com/office/drawing/2014/main" id="{3667249F-2B0D-FEEB-A1E8-462495EC0D9F}"/>
              </a:ext>
            </a:extLst>
          </p:cNvPr>
          <p:cNvPicPr>
            <a:picLocks noChangeAspect="1"/>
          </p:cNvPicPr>
          <p:nvPr userDrawn="1"/>
        </p:nvPicPr>
        <p:blipFill>
          <a:blip r:embed="rId3"/>
          <a:stretch>
            <a:fillRect/>
          </a:stretch>
        </p:blipFill>
        <p:spPr>
          <a:xfrm>
            <a:off x="0" y="5760000"/>
            <a:ext cx="12192000" cy="400550"/>
          </a:xfrm>
          <a:prstGeom prst="rect">
            <a:avLst/>
          </a:prstGeom>
        </p:spPr>
      </p:pic>
      <p:sp>
        <p:nvSpPr>
          <p:cNvPr id="18" name="Rectangle 17">
            <a:extLst>
              <a:ext uri="{FF2B5EF4-FFF2-40B4-BE49-F238E27FC236}">
                <a16:creationId xmlns:a16="http://schemas.microsoft.com/office/drawing/2014/main" id="{88954CCD-3EB0-0B77-DB27-43882107D6D0}"/>
              </a:ext>
            </a:extLst>
          </p:cNvPr>
          <p:cNvSpPr/>
          <p:nvPr userDrawn="1"/>
        </p:nvSpPr>
        <p:spPr>
          <a:xfrm>
            <a:off x="-5" y="6169005"/>
            <a:ext cx="12192001" cy="6889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16" name="Image 4">
            <a:extLst>
              <a:ext uri="{FF2B5EF4-FFF2-40B4-BE49-F238E27FC236}">
                <a16:creationId xmlns:a16="http://schemas.microsoft.com/office/drawing/2014/main" id="{D31EA2B4-CE05-2D97-C32A-C4BDC10CF836}"/>
              </a:ext>
            </a:extLst>
          </p:cNvPr>
          <p:cNvPicPr>
            <a:picLocks noChangeAspect="1"/>
          </p:cNvPicPr>
          <p:nvPr userDrawn="1"/>
        </p:nvPicPr>
        <p:blipFill>
          <a:blip r:embed="rId4"/>
          <a:stretch>
            <a:fillRect/>
          </a:stretch>
        </p:blipFill>
        <p:spPr>
          <a:xfrm>
            <a:off x="428256" y="6198907"/>
            <a:ext cx="3139861" cy="466827"/>
          </a:xfrm>
          <a:prstGeom prst="rect">
            <a:avLst/>
          </a:prstGeom>
        </p:spPr>
      </p:pic>
      <p:sp>
        <p:nvSpPr>
          <p:cNvPr id="5" name="Picture Placeholder 4">
            <a:extLst>
              <a:ext uri="{FF2B5EF4-FFF2-40B4-BE49-F238E27FC236}">
                <a16:creationId xmlns:a16="http://schemas.microsoft.com/office/drawing/2014/main" id="{3DD1E8B6-0A0D-2BB1-8F83-581531C0FE43}"/>
              </a:ext>
            </a:extLst>
          </p:cNvPr>
          <p:cNvSpPr>
            <a:spLocks noGrp="1"/>
          </p:cNvSpPr>
          <p:nvPr>
            <p:ph type="pic" sz="quarter" idx="10" hasCustomPrompt="1"/>
          </p:nvPr>
        </p:nvSpPr>
        <p:spPr>
          <a:xfrm>
            <a:off x="10678502" y="201336"/>
            <a:ext cx="1122012" cy="806436"/>
          </a:xfrm>
        </p:spPr>
        <p:txBody>
          <a:bodyPr>
            <a:normAutofit/>
          </a:bodyPr>
          <a:lstStyle>
            <a:lvl1pPr marL="0" indent="0">
              <a:buNone/>
              <a:defRPr sz="900"/>
            </a:lvl1pPr>
          </a:lstStyle>
          <a:p>
            <a:r>
              <a:rPr lang="it-IT" dirty="0"/>
              <a:t>Your logo</a:t>
            </a:r>
            <a:endParaRPr lang="en-GB" dirty="0"/>
          </a:p>
        </p:txBody>
      </p:sp>
    </p:spTree>
    <p:extLst>
      <p:ext uri="{BB962C8B-B14F-4D97-AF65-F5344CB8AC3E}">
        <p14:creationId xmlns:p14="http://schemas.microsoft.com/office/powerpoint/2010/main" val="1965558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fr-FR" smtClean="0">
                <a:latin typeface="Arial Narrow" panose="020B0604020202020204" pitchFamily="34" charset="0"/>
                <a:cs typeface="Arial Narrow" panose="020B0604020202020204" pitchFamily="34" charset="0"/>
              </a:rPr>
              <a:t>Preliminary tracking results - L.Soubirou </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‹N°›</a:t>
            </a:fld>
            <a:endParaRPr lang="en-GB"/>
          </a:p>
        </p:txBody>
      </p:sp>
      <p:sp>
        <p:nvSpPr>
          <p:cNvPr id="10" name="Title 1">
            <a:extLst>
              <a:ext uri="{FF2B5EF4-FFF2-40B4-BE49-F238E27FC236}">
                <a16:creationId xmlns:a16="http://schemas.microsoft.com/office/drawing/2014/main" id="{ED8BF4F6-5A6A-7D1D-B32A-1A7D0C10634A}"/>
              </a:ext>
            </a:extLst>
          </p:cNvPr>
          <p:cNvSpPr>
            <a:spLocks noGrp="1"/>
          </p:cNvSpPr>
          <p:nvPr>
            <p:ph type="title"/>
          </p:nvPr>
        </p:nvSpPr>
        <p:spPr>
          <a:xfrm>
            <a:off x="2355696" y="152486"/>
            <a:ext cx="7408824" cy="1325563"/>
          </a:xfrm>
          <a:prstGeom prst="rect">
            <a:avLst/>
          </a:prstGeom>
        </p:spPr>
        <p:txBody>
          <a:bodyPr>
            <a:normAutofit/>
          </a:bodyPr>
          <a:lstStyle>
            <a:lvl1pPr algn="ctr">
              <a:defRPr sz="27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8" name="Picture Placeholder 4">
            <a:extLst>
              <a:ext uri="{FF2B5EF4-FFF2-40B4-BE49-F238E27FC236}">
                <a16:creationId xmlns:a16="http://schemas.microsoft.com/office/drawing/2014/main" id="{2386F18A-9B25-FB6E-85A1-79CA32C72E79}"/>
              </a:ext>
            </a:extLst>
          </p:cNvPr>
          <p:cNvSpPr>
            <a:spLocks noGrp="1"/>
          </p:cNvSpPr>
          <p:nvPr>
            <p:ph type="pic" sz="quarter" idx="10" hasCustomPrompt="1"/>
          </p:nvPr>
        </p:nvSpPr>
        <p:spPr>
          <a:xfrm>
            <a:off x="10678502" y="201336"/>
            <a:ext cx="1122012" cy="806436"/>
          </a:xfrm>
        </p:spPr>
        <p:txBody>
          <a:bodyPr>
            <a:normAutofit/>
          </a:bodyPr>
          <a:lstStyle>
            <a:lvl1pPr marL="0" indent="0">
              <a:buNone/>
              <a:defRPr sz="900"/>
            </a:lvl1pPr>
          </a:lstStyle>
          <a:p>
            <a:r>
              <a:rPr lang="it-IT" dirty="0"/>
              <a:t>Your logo</a:t>
            </a:r>
            <a:endParaRPr lang="en-GB" dirty="0"/>
          </a:p>
        </p:txBody>
      </p:sp>
    </p:spTree>
    <p:extLst>
      <p:ext uri="{BB962C8B-B14F-4D97-AF65-F5344CB8AC3E}">
        <p14:creationId xmlns:p14="http://schemas.microsoft.com/office/powerpoint/2010/main" val="71169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681163"/>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72202"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fr-FR" smtClean="0">
                <a:latin typeface="Arial Narrow" panose="020B0604020202020204" pitchFamily="34" charset="0"/>
                <a:cs typeface="Arial Narrow" panose="020B0604020202020204" pitchFamily="34" charset="0"/>
              </a:rPr>
              <a:t>Preliminary tracking results - L.Soubirou </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‹N°›</a:t>
            </a:fld>
            <a:endParaRPr lang="en-GB"/>
          </a:p>
        </p:txBody>
      </p:sp>
      <p:sp>
        <p:nvSpPr>
          <p:cNvPr id="11" name="Title 1">
            <a:extLst>
              <a:ext uri="{FF2B5EF4-FFF2-40B4-BE49-F238E27FC236}">
                <a16:creationId xmlns:a16="http://schemas.microsoft.com/office/drawing/2014/main" id="{98CBF744-19DD-B645-A479-17D9EE26E489}"/>
              </a:ext>
            </a:extLst>
          </p:cNvPr>
          <p:cNvSpPr>
            <a:spLocks noGrp="1"/>
          </p:cNvSpPr>
          <p:nvPr>
            <p:ph type="title"/>
          </p:nvPr>
        </p:nvSpPr>
        <p:spPr>
          <a:xfrm>
            <a:off x="2355696" y="152486"/>
            <a:ext cx="7408824" cy="1325563"/>
          </a:xfrm>
          <a:prstGeom prst="rect">
            <a:avLst/>
          </a:prstGeom>
        </p:spPr>
        <p:txBody>
          <a:bodyPr>
            <a:normAutofit/>
          </a:bodyPr>
          <a:lstStyle>
            <a:lvl1pPr algn="ctr">
              <a:defRPr sz="27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7" name="Picture Placeholder 4">
            <a:extLst>
              <a:ext uri="{FF2B5EF4-FFF2-40B4-BE49-F238E27FC236}">
                <a16:creationId xmlns:a16="http://schemas.microsoft.com/office/drawing/2014/main" id="{D4F16441-446F-834D-61A5-8A4DF0DBB0AD}"/>
              </a:ext>
            </a:extLst>
          </p:cNvPr>
          <p:cNvSpPr>
            <a:spLocks noGrp="1"/>
          </p:cNvSpPr>
          <p:nvPr>
            <p:ph type="pic" sz="quarter" idx="10" hasCustomPrompt="1"/>
          </p:nvPr>
        </p:nvSpPr>
        <p:spPr>
          <a:xfrm>
            <a:off x="10678502" y="201336"/>
            <a:ext cx="1122012" cy="806436"/>
          </a:xfrm>
        </p:spPr>
        <p:txBody>
          <a:bodyPr>
            <a:normAutofit/>
          </a:bodyPr>
          <a:lstStyle>
            <a:lvl1pPr marL="0" indent="0">
              <a:buNone/>
              <a:defRPr sz="900"/>
            </a:lvl1pPr>
          </a:lstStyle>
          <a:p>
            <a:r>
              <a:rPr lang="it-IT" dirty="0"/>
              <a:t>Your logo</a:t>
            </a:r>
            <a:endParaRPr lang="en-GB" dirty="0"/>
          </a:p>
        </p:txBody>
      </p:sp>
    </p:spTree>
    <p:extLst>
      <p:ext uri="{BB962C8B-B14F-4D97-AF65-F5344CB8AC3E}">
        <p14:creationId xmlns:p14="http://schemas.microsoft.com/office/powerpoint/2010/main" val="186517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91" y="1681163"/>
            <a:ext cx="1051242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839790" y="2505075"/>
            <a:ext cx="1051242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fr-FR" smtClean="0">
                <a:latin typeface="Arial Narrow" panose="020B0604020202020204" pitchFamily="34" charset="0"/>
                <a:cs typeface="Arial Narrow" panose="020B0604020202020204" pitchFamily="34" charset="0"/>
              </a:rPr>
              <a:t>Preliminary tracking results - L.Soubirou </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‹N°›</a:t>
            </a:fld>
            <a:endParaRPr lang="en-GB"/>
          </a:p>
        </p:txBody>
      </p:sp>
      <p:sp>
        <p:nvSpPr>
          <p:cNvPr id="11" name="Title 1">
            <a:extLst>
              <a:ext uri="{FF2B5EF4-FFF2-40B4-BE49-F238E27FC236}">
                <a16:creationId xmlns:a16="http://schemas.microsoft.com/office/drawing/2014/main" id="{98CBF744-19DD-B645-A479-17D9EE26E489}"/>
              </a:ext>
            </a:extLst>
          </p:cNvPr>
          <p:cNvSpPr>
            <a:spLocks noGrp="1"/>
          </p:cNvSpPr>
          <p:nvPr>
            <p:ph type="title"/>
          </p:nvPr>
        </p:nvSpPr>
        <p:spPr>
          <a:xfrm>
            <a:off x="2355696" y="152486"/>
            <a:ext cx="7408824" cy="1325563"/>
          </a:xfrm>
          <a:prstGeom prst="rect">
            <a:avLst/>
          </a:prstGeom>
        </p:spPr>
        <p:txBody>
          <a:bodyPr>
            <a:normAutofit/>
          </a:bodyPr>
          <a:lstStyle>
            <a:lvl1pPr algn="ctr">
              <a:defRPr sz="27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5" name="Picture Placeholder 4">
            <a:extLst>
              <a:ext uri="{FF2B5EF4-FFF2-40B4-BE49-F238E27FC236}">
                <a16:creationId xmlns:a16="http://schemas.microsoft.com/office/drawing/2014/main" id="{B044CF02-64A5-6AC8-7F55-A18914197CC8}"/>
              </a:ext>
            </a:extLst>
          </p:cNvPr>
          <p:cNvSpPr>
            <a:spLocks noGrp="1"/>
          </p:cNvSpPr>
          <p:nvPr>
            <p:ph type="pic" sz="quarter" idx="10" hasCustomPrompt="1"/>
          </p:nvPr>
        </p:nvSpPr>
        <p:spPr>
          <a:xfrm>
            <a:off x="10678502" y="201336"/>
            <a:ext cx="1122012" cy="806436"/>
          </a:xfrm>
        </p:spPr>
        <p:txBody>
          <a:bodyPr>
            <a:normAutofit/>
          </a:bodyPr>
          <a:lstStyle>
            <a:lvl1pPr marL="0" indent="0">
              <a:buNone/>
              <a:defRPr sz="900"/>
            </a:lvl1pPr>
          </a:lstStyle>
          <a:p>
            <a:r>
              <a:rPr lang="it-IT" dirty="0"/>
              <a:t>Your logo</a:t>
            </a:r>
            <a:endParaRPr lang="en-GB" dirty="0"/>
          </a:p>
        </p:txBody>
      </p:sp>
    </p:spTree>
    <p:extLst>
      <p:ext uri="{BB962C8B-B14F-4D97-AF65-F5344CB8AC3E}">
        <p14:creationId xmlns:p14="http://schemas.microsoft.com/office/powerpoint/2010/main" val="1331962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fr-FR" smtClean="0">
                <a:latin typeface="Arial Narrow" panose="020B0604020202020204" pitchFamily="34" charset="0"/>
                <a:cs typeface="Arial Narrow" panose="020B0604020202020204" pitchFamily="34" charset="0"/>
              </a:rPr>
              <a:t>Preliminary tracking results - L.Soubirou </a:t>
            </a:r>
            <a:endParaRPr lang="fr-FR" dirty="0">
              <a:latin typeface="Arial Narrow" panose="020B0604020202020204" pitchFamily="34" charset="0"/>
              <a:cs typeface="Arial Narrow" panose="020B0604020202020204" pitchFamily="34" charset="0"/>
            </a:endParaRPr>
          </a:p>
        </p:txBody>
      </p:sp>
      <p:sp>
        <p:nvSpPr>
          <p:cNvPr id="4" name="Slide Number Placeholder 3"/>
          <p:cNvSpPr>
            <a:spLocks noGrp="1"/>
          </p:cNvSpPr>
          <p:nvPr>
            <p:ph type="sldNum" sz="quarter" idx="12"/>
          </p:nvPr>
        </p:nvSpPr>
        <p:spPr/>
        <p:txBody>
          <a:bodyPr/>
          <a:lstStyle/>
          <a:p>
            <a:fld id="{005C7FBA-D4E9-46CA-9321-3ADA2E368FCD}" type="slidenum">
              <a:rPr lang="en-GB" smtClean="0"/>
              <a:t>‹N°›</a:t>
            </a:fld>
            <a:endParaRPr lang="en-GB"/>
          </a:p>
        </p:txBody>
      </p:sp>
      <p:sp>
        <p:nvSpPr>
          <p:cNvPr id="5" name="Title 1">
            <a:extLst>
              <a:ext uri="{FF2B5EF4-FFF2-40B4-BE49-F238E27FC236}">
                <a16:creationId xmlns:a16="http://schemas.microsoft.com/office/drawing/2014/main" id="{92FFBE8D-E09F-F486-4634-20C36E720662}"/>
              </a:ext>
            </a:extLst>
          </p:cNvPr>
          <p:cNvSpPr>
            <a:spLocks noGrp="1"/>
          </p:cNvSpPr>
          <p:nvPr>
            <p:ph type="title"/>
          </p:nvPr>
        </p:nvSpPr>
        <p:spPr>
          <a:xfrm>
            <a:off x="2355696" y="152486"/>
            <a:ext cx="7408824" cy="1325563"/>
          </a:xfrm>
          <a:prstGeom prst="rect">
            <a:avLst/>
          </a:prstGeom>
        </p:spPr>
        <p:txBody>
          <a:bodyPr>
            <a:normAutofit/>
          </a:bodyPr>
          <a:lstStyle>
            <a:lvl1pPr algn="ctr">
              <a:defRPr sz="27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6" name="Picture Placeholder 4">
            <a:extLst>
              <a:ext uri="{FF2B5EF4-FFF2-40B4-BE49-F238E27FC236}">
                <a16:creationId xmlns:a16="http://schemas.microsoft.com/office/drawing/2014/main" id="{B626D1F9-831D-1152-C0B6-F29C400F70D0}"/>
              </a:ext>
            </a:extLst>
          </p:cNvPr>
          <p:cNvSpPr>
            <a:spLocks noGrp="1"/>
          </p:cNvSpPr>
          <p:nvPr>
            <p:ph type="pic" sz="quarter" idx="10" hasCustomPrompt="1"/>
          </p:nvPr>
        </p:nvSpPr>
        <p:spPr>
          <a:xfrm>
            <a:off x="10678502" y="201336"/>
            <a:ext cx="1122012" cy="806436"/>
          </a:xfrm>
        </p:spPr>
        <p:txBody>
          <a:bodyPr>
            <a:normAutofit/>
          </a:bodyPr>
          <a:lstStyle>
            <a:lvl1pPr marL="0" indent="0">
              <a:buNone/>
              <a:defRPr sz="900"/>
            </a:lvl1pPr>
          </a:lstStyle>
          <a:p>
            <a:r>
              <a:rPr lang="it-IT" dirty="0"/>
              <a:t>Your logo</a:t>
            </a:r>
            <a:endParaRPr lang="en-GB" dirty="0"/>
          </a:p>
        </p:txBody>
      </p:sp>
    </p:spTree>
    <p:extLst>
      <p:ext uri="{BB962C8B-B14F-4D97-AF65-F5344CB8AC3E}">
        <p14:creationId xmlns:p14="http://schemas.microsoft.com/office/powerpoint/2010/main" val="4230006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0012" y="1482726"/>
            <a:ext cx="6172200" cy="4873625"/>
          </a:xfrm>
        </p:spPr>
        <p:txBody>
          <a:bodyPr/>
          <a:lstStyle>
            <a:lvl1pPr>
              <a:defRPr sz="1800"/>
            </a:lvl1pPr>
            <a:lvl2pPr>
              <a:defRPr sz="1500"/>
            </a:lvl2pPr>
            <a:lvl3pPr>
              <a:defRPr sz="1350"/>
            </a:lvl3pPr>
            <a:lvl4pPr>
              <a:defRPr sz="1200"/>
            </a:lvl4pPr>
            <a:lvl5pPr>
              <a:defRPr sz="105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fr-FR" smtClean="0">
                <a:latin typeface="Arial Narrow" panose="020B0604020202020204" pitchFamily="34" charset="0"/>
                <a:cs typeface="Arial Narrow" panose="020B0604020202020204" pitchFamily="34" charset="0"/>
              </a:rPr>
              <a:t>Preliminary tracking results - L.Soubirou </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‹N°›</a:t>
            </a:fld>
            <a:endParaRPr lang="en-GB"/>
          </a:p>
        </p:txBody>
      </p:sp>
      <p:sp>
        <p:nvSpPr>
          <p:cNvPr id="8" name="Title 1">
            <a:extLst>
              <a:ext uri="{FF2B5EF4-FFF2-40B4-BE49-F238E27FC236}">
                <a16:creationId xmlns:a16="http://schemas.microsoft.com/office/drawing/2014/main" id="{F49AC1C2-6573-E8F5-1B73-66A5976DD0FA}"/>
              </a:ext>
            </a:extLst>
          </p:cNvPr>
          <p:cNvSpPr>
            <a:spLocks noGrp="1"/>
          </p:cNvSpPr>
          <p:nvPr>
            <p:ph type="title"/>
          </p:nvPr>
        </p:nvSpPr>
        <p:spPr>
          <a:xfrm>
            <a:off x="838200" y="1482728"/>
            <a:ext cx="3932237" cy="1062037"/>
          </a:xfrm>
          <a:prstGeom prst="rect">
            <a:avLst/>
          </a:prstGeom>
        </p:spPr>
        <p:txBody>
          <a:bodyPr anchor="b">
            <a:normAutofit/>
          </a:bodyPr>
          <a:lstStyle>
            <a:lvl1pPr>
              <a:defRPr sz="1500" b="1"/>
            </a:lvl1pPr>
          </a:lstStyle>
          <a:p>
            <a:r>
              <a:rPr lang="en-US"/>
              <a:t>Click to edit Master title style</a:t>
            </a:r>
            <a:endParaRPr lang="en-US" dirty="0"/>
          </a:p>
        </p:txBody>
      </p:sp>
      <p:sp>
        <p:nvSpPr>
          <p:cNvPr id="9" name="Text Placeholder 3">
            <a:extLst>
              <a:ext uri="{FF2B5EF4-FFF2-40B4-BE49-F238E27FC236}">
                <a16:creationId xmlns:a16="http://schemas.microsoft.com/office/drawing/2014/main" id="{7BE36B74-A996-2CD7-DD78-D4DA305F8329}"/>
              </a:ext>
            </a:extLst>
          </p:cNvPr>
          <p:cNvSpPr>
            <a:spLocks noGrp="1"/>
          </p:cNvSpPr>
          <p:nvPr>
            <p:ph type="body" sz="half" idx="2"/>
          </p:nvPr>
        </p:nvSpPr>
        <p:spPr>
          <a:xfrm>
            <a:off x="838200" y="2544763"/>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2" name="Picture Placeholder 4">
            <a:extLst>
              <a:ext uri="{FF2B5EF4-FFF2-40B4-BE49-F238E27FC236}">
                <a16:creationId xmlns:a16="http://schemas.microsoft.com/office/drawing/2014/main" id="{C1CCAE05-83D2-151D-90F5-3719B66606BF}"/>
              </a:ext>
            </a:extLst>
          </p:cNvPr>
          <p:cNvSpPr>
            <a:spLocks noGrp="1"/>
          </p:cNvSpPr>
          <p:nvPr>
            <p:ph type="pic" sz="quarter" idx="10" hasCustomPrompt="1"/>
          </p:nvPr>
        </p:nvSpPr>
        <p:spPr>
          <a:xfrm>
            <a:off x="10678502" y="201336"/>
            <a:ext cx="1122012" cy="806436"/>
          </a:xfrm>
        </p:spPr>
        <p:txBody>
          <a:bodyPr>
            <a:normAutofit/>
          </a:bodyPr>
          <a:lstStyle>
            <a:lvl1pPr marL="0" indent="0">
              <a:buNone/>
              <a:defRPr sz="900"/>
            </a:lvl1pPr>
          </a:lstStyle>
          <a:p>
            <a:r>
              <a:rPr lang="it-IT" dirty="0"/>
              <a:t>Your logo</a:t>
            </a:r>
            <a:endParaRPr lang="en-GB" dirty="0"/>
          </a:p>
        </p:txBody>
      </p:sp>
      <p:sp>
        <p:nvSpPr>
          <p:cNvPr id="11" name="Text Placeholder 4">
            <a:extLst>
              <a:ext uri="{FF2B5EF4-FFF2-40B4-BE49-F238E27FC236}">
                <a16:creationId xmlns:a16="http://schemas.microsoft.com/office/drawing/2014/main" id="{D87E7501-1163-5C74-AF7F-E97E4539AC5B}"/>
              </a:ext>
            </a:extLst>
          </p:cNvPr>
          <p:cNvSpPr>
            <a:spLocks noGrp="1"/>
          </p:cNvSpPr>
          <p:nvPr>
            <p:ph type="body" sz="quarter" idx="13" hasCustomPrompt="1"/>
          </p:nvPr>
        </p:nvSpPr>
        <p:spPr>
          <a:xfrm>
            <a:off x="2355696" y="152485"/>
            <a:ext cx="7408824" cy="1325563"/>
          </a:xfrm>
        </p:spPr>
        <p:txBody>
          <a:bodyPr>
            <a:normAutofit/>
          </a:bodyPr>
          <a:lstStyle>
            <a:lvl1pPr marL="0" indent="0" algn="ctr">
              <a:buNone/>
              <a:defRPr sz="2700"/>
            </a:lvl1pPr>
            <a:lvl4pPr marL="1028700" indent="0" algn="ctr">
              <a:buNone/>
              <a:defRPr sz="2700"/>
            </a:lvl4pPr>
          </a:lstStyle>
          <a:p>
            <a:pPr lvl="0"/>
            <a:r>
              <a:rPr lang="it-IT" dirty="0"/>
              <a:t>Slide Title</a:t>
            </a:r>
            <a:endParaRPr lang="en-GB" dirty="0"/>
          </a:p>
        </p:txBody>
      </p:sp>
    </p:spTree>
    <p:extLst>
      <p:ext uri="{BB962C8B-B14F-4D97-AF65-F5344CB8AC3E}">
        <p14:creationId xmlns:p14="http://schemas.microsoft.com/office/powerpoint/2010/main" val="1838040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1482728"/>
            <a:ext cx="3932237" cy="1062037"/>
          </a:xfrm>
          <a:prstGeom prst="rect">
            <a:avLst/>
          </a:prstGeom>
        </p:spPr>
        <p:txBody>
          <a:bodyPr anchor="b">
            <a:normAutofit/>
          </a:bodyPr>
          <a:lstStyle>
            <a:lvl1pPr>
              <a:defRPr sz="15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0012" y="1482726"/>
            <a:ext cx="6172200" cy="4873625"/>
          </a:xfrm>
        </p:spPr>
        <p:txBody>
          <a:bodyPr anchor="t">
            <a:normAutofit/>
          </a:bodyPr>
          <a:lstStyle>
            <a:lvl1pPr marL="0" indent="0">
              <a:buNone/>
              <a:defRPr sz="12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838200" y="2544763"/>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fr-FR" smtClean="0">
                <a:latin typeface="Arial Narrow" panose="020B0604020202020204" pitchFamily="34" charset="0"/>
                <a:cs typeface="Arial Narrow" panose="020B0604020202020204" pitchFamily="34" charset="0"/>
              </a:rPr>
              <a:t>Preliminary tracking results - L.Soubirou </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‹N°›</a:t>
            </a:fld>
            <a:endParaRPr lang="en-GB"/>
          </a:p>
        </p:txBody>
      </p:sp>
      <p:sp>
        <p:nvSpPr>
          <p:cNvPr id="5" name="Picture Placeholder 4">
            <a:extLst>
              <a:ext uri="{FF2B5EF4-FFF2-40B4-BE49-F238E27FC236}">
                <a16:creationId xmlns:a16="http://schemas.microsoft.com/office/drawing/2014/main" id="{10C438CD-A30C-D265-3D6C-E20BC99D4C99}"/>
              </a:ext>
            </a:extLst>
          </p:cNvPr>
          <p:cNvSpPr>
            <a:spLocks noGrp="1"/>
          </p:cNvSpPr>
          <p:nvPr>
            <p:ph type="pic" sz="quarter" idx="10" hasCustomPrompt="1"/>
          </p:nvPr>
        </p:nvSpPr>
        <p:spPr>
          <a:xfrm>
            <a:off x="10678502" y="201336"/>
            <a:ext cx="1122012" cy="806436"/>
          </a:xfrm>
        </p:spPr>
        <p:txBody>
          <a:bodyPr>
            <a:normAutofit/>
          </a:bodyPr>
          <a:lstStyle>
            <a:lvl1pPr marL="0" indent="0">
              <a:buNone/>
              <a:defRPr sz="900"/>
            </a:lvl1pPr>
          </a:lstStyle>
          <a:p>
            <a:r>
              <a:rPr lang="it-IT" dirty="0"/>
              <a:t>Your logo</a:t>
            </a:r>
            <a:endParaRPr lang="en-GB" dirty="0"/>
          </a:p>
        </p:txBody>
      </p:sp>
      <p:sp>
        <p:nvSpPr>
          <p:cNvPr id="9" name="Text Placeholder 4">
            <a:extLst>
              <a:ext uri="{FF2B5EF4-FFF2-40B4-BE49-F238E27FC236}">
                <a16:creationId xmlns:a16="http://schemas.microsoft.com/office/drawing/2014/main" id="{D08786CB-E1F4-439A-5528-1599FF881722}"/>
              </a:ext>
            </a:extLst>
          </p:cNvPr>
          <p:cNvSpPr>
            <a:spLocks noGrp="1"/>
          </p:cNvSpPr>
          <p:nvPr>
            <p:ph type="body" sz="quarter" idx="13" hasCustomPrompt="1"/>
          </p:nvPr>
        </p:nvSpPr>
        <p:spPr>
          <a:xfrm>
            <a:off x="2355696" y="152485"/>
            <a:ext cx="7408824" cy="1325563"/>
          </a:xfrm>
        </p:spPr>
        <p:txBody>
          <a:bodyPr>
            <a:normAutofit/>
          </a:bodyPr>
          <a:lstStyle>
            <a:lvl1pPr marL="0" indent="0" algn="ctr">
              <a:buNone/>
              <a:defRPr sz="2700"/>
            </a:lvl1pPr>
            <a:lvl4pPr marL="1028700" indent="0" algn="ctr">
              <a:buNone/>
              <a:defRPr sz="2700"/>
            </a:lvl4pPr>
          </a:lstStyle>
          <a:p>
            <a:pPr lvl="0"/>
            <a:r>
              <a:rPr lang="it-IT" dirty="0"/>
              <a:t>Slide Title</a:t>
            </a:r>
            <a:endParaRPr lang="en-GB" dirty="0"/>
          </a:p>
        </p:txBody>
      </p:sp>
    </p:spTree>
    <p:extLst>
      <p:ext uri="{BB962C8B-B14F-4D97-AF65-F5344CB8AC3E}">
        <p14:creationId xmlns:p14="http://schemas.microsoft.com/office/powerpoint/2010/main" val="61115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09711" y="193330"/>
            <a:ext cx="7365780" cy="126755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918" y="6490166"/>
            <a:ext cx="1392044" cy="365125"/>
          </a:xfrm>
          <a:prstGeom prst="rect">
            <a:avLst/>
          </a:prstGeom>
        </p:spPr>
        <p:txBody>
          <a:bodyPr vert="horz" lIns="91440" tIns="45720" rIns="91440" bIns="45720" rtlCol="0" anchor="ctr"/>
          <a:lstStyle>
            <a:lvl1pPr algn="l">
              <a:defRPr sz="900">
                <a:solidFill>
                  <a:schemeClr val="tx1">
                    <a:tint val="75000"/>
                  </a:schemeClr>
                </a:solidFill>
                <a:latin typeface="Arial Narrow" panose="020B0606020202030204" pitchFamily="34" charset="0"/>
              </a:defRPr>
            </a:lvl1pPr>
          </a:lstStyle>
          <a:p>
            <a:endParaRPr lang="en-GB" dirty="0"/>
          </a:p>
        </p:txBody>
      </p:sp>
      <p:sp>
        <p:nvSpPr>
          <p:cNvPr id="5" name="Footer Placeholder 4"/>
          <p:cNvSpPr>
            <a:spLocks noGrp="1"/>
          </p:cNvSpPr>
          <p:nvPr>
            <p:ph type="ftr" sz="quarter" idx="3"/>
          </p:nvPr>
        </p:nvSpPr>
        <p:spPr>
          <a:xfrm>
            <a:off x="1748306" y="6470575"/>
            <a:ext cx="8623609" cy="365125"/>
          </a:xfrm>
          <a:prstGeom prst="rect">
            <a:avLst/>
          </a:prstGeom>
        </p:spPr>
        <p:txBody>
          <a:bodyPr vert="horz" lIns="91440" tIns="45720" rIns="91440" bIns="45720" rtlCol="0" anchor="ctr"/>
          <a:lstStyle>
            <a:lvl1pPr algn="ctr">
              <a:defRPr sz="900">
                <a:solidFill>
                  <a:schemeClr val="tx1">
                    <a:lumMod val="75000"/>
                    <a:lumOff val="25000"/>
                  </a:schemeClr>
                </a:solidFill>
                <a:latin typeface="Arial Narrow" panose="020B0606020202030204" pitchFamily="34" charset="0"/>
                <a:cs typeface="Arial" panose="020B0604020202020204" pitchFamily="34" charset="0"/>
              </a:defRPr>
            </a:lvl1pPr>
          </a:lstStyle>
          <a:p>
            <a:r>
              <a:rPr lang="fr-FR" smtClean="0">
                <a:latin typeface="Arial Narrow" panose="020B0604020202020204" pitchFamily="34" charset="0"/>
                <a:cs typeface="Arial Narrow" panose="020B0604020202020204" pitchFamily="34" charset="0"/>
              </a:rPr>
              <a:t>Preliminary tracking results - L.Soubirou </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4"/>
          </p:nvPr>
        </p:nvSpPr>
        <p:spPr>
          <a:xfrm>
            <a:off x="10891956" y="6465460"/>
            <a:ext cx="1064941" cy="365125"/>
          </a:xfrm>
          <a:prstGeom prst="rect">
            <a:avLst/>
          </a:prstGeom>
        </p:spPr>
        <p:txBody>
          <a:bodyPr vert="horz" lIns="91440" tIns="45720" rIns="91440" bIns="45720" rtlCol="0" anchor="ctr"/>
          <a:lstStyle>
            <a:lvl1pPr algn="r">
              <a:defRPr sz="900">
                <a:solidFill>
                  <a:schemeClr val="tx1">
                    <a:lumMod val="75000"/>
                    <a:lumOff val="25000"/>
                  </a:schemeClr>
                </a:solidFill>
                <a:latin typeface="Arial Narrow" panose="020B0606020202030204" pitchFamily="34" charset="0"/>
                <a:cs typeface="Arial" panose="020B0604020202020204" pitchFamily="34" charset="0"/>
              </a:defRPr>
            </a:lvl1pPr>
          </a:lstStyle>
          <a:p>
            <a:fld id="{005C7FBA-D4E9-46CA-9321-3ADA2E368FCD}" type="slidenum">
              <a:rPr lang="en-GB" smtClean="0"/>
              <a:pPr/>
              <a:t>‹N°›</a:t>
            </a:fld>
            <a:endParaRPr lang="en-GB" dirty="0"/>
          </a:p>
        </p:txBody>
      </p:sp>
      <p:pic>
        <p:nvPicPr>
          <p:cNvPr id="8" name="Image 5">
            <a:extLst>
              <a:ext uri="{FF2B5EF4-FFF2-40B4-BE49-F238E27FC236}">
                <a16:creationId xmlns:a16="http://schemas.microsoft.com/office/drawing/2014/main" id="{47D7658C-7B30-1BFC-08F4-48201FC60FC1}"/>
              </a:ext>
            </a:extLst>
          </p:cNvPr>
          <p:cNvPicPr>
            <a:picLocks noChangeAspect="1"/>
          </p:cNvPicPr>
          <p:nvPr userDrawn="1"/>
        </p:nvPicPr>
        <p:blipFill>
          <a:blip r:embed="rId12"/>
          <a:stretch>
            <a:fillRect/>
          </a:stretch>
        </p:blipFill>
        <p:spPr>
          <a:xfrm>
            <a:off x="123592" y="193330"/>
            <a:ext cx="2249281" cy="898860"/>
          </a:xfrm>
          <a:prstGeom prst="rect">
            <a:avLst/>
          </a:prstGeom>
          <a:noFill/>
        </p:spPr>
      </p:pic>
      <p:pic>
        <p:nvPicPr>
          <p:cNvPr id="9" name="Image 9">
            <a:extLst>
              <a:ext uri="{FF2B5EF4-FFF2-40B4-BE49-F238E27FC236}">
                <a16:creationId xmlns:a16="http://schemas.microsoft.com/office/drawing/2014/main" id="{4F989853-E7F3-AF69-738F-BF7B3A4E5E35}"/>
              </a:ext>
            </a:extLst>
          </p:cNvPr>
          <p:cNvPicPr>
            <a:picLocks noChangeAspect="1"/>
          </p:cNvPicPr>
          <p:nvPr userDrawn="1"/>
        </p:nvPicPr>
        <p:blipFill>
          <a:blip r:embed="rId13"/>
          <a:stretch>
            <a:fillRect/>
          </a:stretch>
        </p:blipFill>
        <p:spPr>
          <a:xfrm flipV="1">
            <a:off x="234111" y="1308111"/>
            <a:ext cx="11716980" cy="132418"/>
          </a:xfrm>
          <a:prstGeom prst="rect">
            <a:avLst/>
          </a:prstGeom>
        </p:spPr>
      </p:pic>
      <p:pic>
        <p:nvPicPr>
          <p:cNvPr id="10" name="Image 6">
            <a:extLst>
              <a:ext uri="{FF2B5EF4-FFF2-40B4-BE49-F238E27FC236}">
                <a16:creationId xmlns:a16="http://schemas.microsoft.com/office/drawing/2014/main" id="{7B19F8C0-C547-2051-6E3C-A69D1DD51106}"/>
              </a:ext>
            </a:extLst>
          </p:cNvPr>
          <p:cNvPicPr>
            <a:picLocks/>
          </p:cNvPicPr>
          <p:nvPr userDrawn="1"/>
        </p:nvPicPr>
        <p:blipFill>
          <a:blip r:embed="rId13"/>
          <a:stretch>
            <a:fillRect/>
          </a:stretch>
        </p:blipFill>
        <p:spPr>
          <a:xfrm flipV="1">
            <a:off x="233861" y="6423216"/>
            <a:ext cx="11125200" cy="125730"/>
          </a:xfrm>
          <a:prstGeom prst="rect">
            <a:avLst/>
          </a:prstGeom>
        </p:spPr>
      </p:pic>
      <p:pic>
        <p:nvPicPr>
          <p:cNvPr id="11" name="Image 3">
            <a:extLst>
              <a:ext uri="{FF2B5EF4-FFF2-40B4-BE49-F238E27FC236}">
                <a16:creationId xmlns:a16="http://schemas.microsoft.com/office/drawing/2014/main" id="{A853B11E-D78D-E005-24F0-C727E427CA0F}"/>
              </a:ext>
            </a:extLst>
          </p:cNvPr>
          <p:cNvPicPr>
            <a:picLocks noChangeAspect="1"/>
          </p:cNvPicPr>
          <p:nvPr userDrawn="1"/>
        </p:nvPicPr>
        <p:blipFill>
          <a:blip r:embed="rId14"/>
          <a:stretch>
            <a:fillRect/>
          </a:stretch>
        </p:blipFill>
        <p:spPr>
          <a:xfrm rot="21067063" flipH="1">
            <a:off x="11453129" y="6370168"/>
            <a:ext cx="694267" cy="533400"/>
          </a:xfrm>
          <a:prstGeom prst="rect">
            <a:avLst/>
          </a:prstGeom>
        </p:spPr>
      </p:pic>
    </p:spTree>
    <p:extLst>
      <p:ext uri="{BB962C8B-B14F-4D97-AF65-F5344CB8AC3E}">
        <p14:creationId xmlns:p14="http://schemas.microsoft.com/office/powerpoint/2010/main" val="3040450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1" r:id="rId6"/>
    <p:sldLayoutId id="2147483667" r:id="rId7"/>
    <p:sldLayoutId id="2147483668" r:id="rId8"/>
    <p:sldLayoutId id="2147483669" r:id="rId9"/>
    <p:sldLayoutId id="2147483670" r:id="rId10"/>
  </p:sldLayoutIdLst>
  <p:hf hdr="0" dt="0"/>
  <p:txStyles>
    <p:titleStyle>
      <a:lvl1pPr algn="ctr" defTabSz="685800" rtl="0" eaLnBrk="1" latinLnBrk="0" hangingPunct="1">
        <a:lnSpc>
          <a:spcPct val="90000"/>
        </a:lnSpc>
        <a:spcBef>
          <a:spcPct val="0"/>
        </a:spcBef>
        <a:buNone/>
        <a:defRPr sz="2700" kern="1200">
          <a:solidFill>
            <a:schemeClr val="tx1"/>
          </a:solidFill>
          <a:latin typeface="Arial" panose="020B0604020202020204" pitchFamily="34" charset="0"/>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05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5" Type="http://schemas.openxmlformats.org/officeDocument/2006/relationships/image" Target="../media/image13.jpg"/><Relationship Id="rId4" Type="http://schemas.openxmlformats.org/officeDocument/2006/relationships/image" Target="../media/image35.png"/></Relationships>
</file>

<file path=ppt/slides/_rels/slide1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13.jp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4.xml"/><Relationship Id="rId4" Type="http://schemas.openxmlformats.org/officeDocument/2006/relationships/image" Target="../media/image13.jpg"/></Relationships>
</file>

<file path=ppt/slides/_rels/slide1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4.xml"/><Relationship Id="rId4" Type="http://schemas.openxmlformats.org/officeDocument/2006/relationships/image" Target="../media/image41.png"/></Relationships>
</file>

<file path=ppt/slides/_rels/slide1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4.xml"/><Relationship Id="rId5" Type="http://schemas.openxmlformats.org/officeDocument/2006/relationships/image" Target="../media/image45.png"/><Relationship Id="rId4" Type="http://schemas.openxmlformats.org/officeDocument/2006/relationships/image" Target="../media/image44.png"/></Relationships>
</file>

<file path=ppt/slides/_rels/slide15.xml.rels><?xml version="1.0" encoding="UTF-8" standalone="yes"?>
<Relationships xmlns="http://schemas.openxmlformats.org/package/2006/relationships"><Relationship Id="rId3" Type="http://schemas.openxmlformats.org/officeDocument/2006/relationships/image" Target="../media/image450.png"/><Relationship Id="rId2" Type="http://schemas.openxmlformats.org/officeDocument/2006/relationships/image" Target="../media/image15.png"/><Relationship Id="rId1" Type="http://schemas.openxmlformats.org/officeDocument/2006/relationships/slideLayout" Target="../slideLayouts/slideLayout4.xml"/><Relationship Id="rId4" Type="http://schemas.openxmlformats.org/officeDocument/2006/relationships/image" Target="../media/image13.jpg"/></Relationships>
</file>

<file path=ppt/slides/_rels/slide1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4.xml"/><Relationship Id="rId4" Type="http://schemas.openxmlformats.org/officeDocument/2006/relationships/image" Target="../media/image13.jpg"/></Relationships>
</file>

<file path=ppt/slides/_rels/slide1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13.jp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5.png"/><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13.jpg"/><Relationship Id="rId5" Type="http://schemas.openxmlformats.org/officeDocument/2006/relationships/image" Target="../media/image20.png"/><Relationship Id="rId4" Type="http://schemas.openxmlformats.org/officeDocument/2006/relationships/image" Target="../media/image19.png"/></Relationships>
</file>

<file path=ppt/slides/_rels/slide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13.jpg"/></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13.jpg"/></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5.xml"/><Relationship Id="rId4" Type="http://schemas.openxmlformats.org/officeDocument/2006/relationships/image" Target="../media/image28.png"/></Relationships>
</file>

<file path=ppt/slides/_rels/slide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5.xml"/><Relationship Id="rId4" Type="http://schemas.openxmlformats.org/officeDocument/2006/relationships/image" Target="../media/image31.png"/></Relationships>
</file>

<file path=ppt/slides/_rels/slide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9.png"/><Relationship Id="rId1" Type="http://schemas.openxmlformats.org/officeDocument/2006/relationships/slideLayout" Target="../slideLayouts/slideLayout5.xml"/><Relationship Id="rId4"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624A2-92B7-DD4B-4256-BC4559CE95E8}"/>
              </a:ext>
            </a:extLst>
          </p:cNvPr>
          <p:cNvSpPr>
            <a:spLocks noGrp="1"/>
          </p:cNvSpPr>
          <p:nvPr>
            <p:ph type="ctrTitle"/>
          </p:nvPr>
        </p:nvSpPr>
        <p:spPr/>
        <p:txBody>
          <a:bodyPr/>
          <a:lstStyle/>
          <a:p>
            <a:r>
              <a:rPr lang="en-GB" dirty="0" smtClean="0"/>
              <a:t>Preliminary tracking results</a:t>
            </a:r>
            <a:endParaRPr lang="en-GB" dirty="0"/>
          </a:p>
        </p:txBody>
      </p:sp>
      <p:sp>
        <p:nvSpPr>
          <p:cNvPr id="3" name="Subtitle 2">
            <a:extLst>
              <a:ext uri="{FF2B5EF4-FFF2-40B4-BE49-F238E27FC236}">
                <a16:creationId xmlns:a16="http://schemas.microsoft.com/office/drawing/2014/main" id="{2BDA75C3-B1C5-190E-67FB-B87379CC73BC}"/>
              </a:ext>
            </a:extLst>
          </p:cNvPr>
          <p:cNvSpPr>
            <a:spLocks noGrp="1"/>
          </p:cNvSpPr>
          <p:nvPr>
            <p:ph type="subTitle" idx="1"/>
          </p:nvPr>
        </p:nvSpPr>
        <p:spPr>
          <a:xfrm>
            <a:off x="1338943" y="3624340"/>
            <a:ext cx="9329057" cy="1297134"/>
          </a:xfrm>
        </p:spPr>
        <p:txBody>
          <a:bodyPr/>
          <a:lstStyle/>
          <a:p>
            <a:r>
              <a:rPr lang="fr-FR" dirty="0" smtClean="0"/>
              <a:t>L. Soubirou, A. Chance – CEA Saclay</a:t>
            </a:r>
            <a:endParaRPr lang="en-US" dirty="0" smtClean="0"/>
          </a:p>
          <a:p>
            <a:r>
              <a:rPr lang="en-US" dirty="0" err="1" smtClean="0"/>
              <a:t>MuCol</a:t>
            </a:r>
            <a:r>
              <a:rPr lang="en-US" dirty="0" smtClean="0"/>
              <a:t> </a:t>
            </a:r>
            <a:r>
              <a:rPr lang="en-US" dirty="0"/>
              <a:t>workshop on RCS, pulsed magnets &amp; powering (15 May 2024, CERN</a:t>
            </a:r>
            <a:r>
              <a:rPr lang="en-US" dirty="0" smtClean="0"/>
              <a:t>)</a:t>
            </a:r>
          </a:p>
          <a:p>
            <a:endParaRPr lang="en-GB" dirty="0"/>
          </a:p>
        </p:txBody>
      </p:sp>
      <p:pic>
        <p:nvPicPr>
          <p:cNvPr id="6" name="Image 4">
            <a:extLst>
              <a:ext uri="{FF2B5EF4-FFF2-40B4-BE49-F238E27FC236}">
                <a16:creationId xmlns:a16="http://schemas.microsoft.com/office/drawing/2014/main" id="{AAEEB287-793E-E054-288E-3FD96E376878}"/>
              </a:ext>
            </a:extLst>
          </p:cNvPr>
          <p:cNvPicPr>
            <a:picLocks noChangeAspect="1"/>
          </p:cNvPicPr>
          <p:nvPr/>
        </p:nvPicPr>
        <p:blipFill>
          <a:blip r:embed="rId2"/>
          <a:stretch>
            <a:fillRect/>
          </a:stretch>
        </p:blipFill>
        <p:spPr>
          <a:xfrm>
            <a:off x="11207651" y="135662"/>
            <a:ext cx="683131" cy="683131"/>
          </a:xfrm>
          <a:prstGeom prst="rect">
            <a:avLst/>
          </a:prstGeom>
        </p:spPr>
      </p:pic>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21093" y="135662"/>
            <a:ext cx="1417319" cy="676712"/>
          </a:xfrm>
          <a:prstGeom prst="rect">
            <a:avLst/>
          </a:prstGeom>
        </p:spPr>
      </p:pic>
    </p:spTree>
    <p:extLst>
      <p:ext uri="{BB962C8B-B14F-4D97-AF65-F5344CB8AC3E}">
        <p14:creationId xmlns:p14="http://schemas.microsoft.com/office/powerpoint/2010/main" val="21476649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838200" y="1740957"/>
            <a:ext cx="10515600" cy="4351338"/>
          </a:xfrm>
        </p:spPr>
        <p:txBody>
          <a:bodyPr/>
          <a:lstStyle/>
          <a:p>
            <a:r>
              <a:rPr lang="en-US" dirty="0" smtClean="0"/>
              <a:t>So far, dipoles only had b1 component = dipolar component </a:t>
            </a:r>
          </a:p>
          <a:p>
            <a:r>
              <a:rPr lang="en-US" dirty="0" smtClean="0"/>
              <a:t>No alignment errors, no rolls, no fringe field: « perfect vertical field »</a:t>
            </a:r>
          </a:p>
          <a:p>
            <a:r>
              <a:rPr lang="en-US" dirty="0" smtClean="0"/>
              <a:t>Include b3 and b5 =&gt; systematic errors added to all the SC dipoles</a:t>
            </a:r>
          </a:p>
          <a:p>
            <a:r>
              <a:rPr lang="en-US" dirty="0" smtClean="0"/>
              <a:t>Different dipole designs: different b3/b5 to be tested  </a:t>
            </a:r>
          </a:p>
          <a:p>
            <a:r>
              <a:rPr lang="en-US" dirty="0" smtClean="0"/>
              <a:t>Correct chromaticity after introducing b3: </a:t>
            </a:r>
            <a:r>
              <a:rPr lang="en-US" dirty="0" err="1" smtClean="0"/>
              <a:t>dqx</a:t>
            </a:r>
            <a:r>
              <a:rPr lang="en-US" dirty="0" smtClean="0"/>
              <a:t>=5, </a:t>
            </a:r>
            <a:r>
              <a:rPr lang="en-US" dirty="0" err="1" smtClean="0"/>
              <a:t>dqy</a:t>
            </a:r>
            <a:r>
              <a:rPr lang="en-US" dirty="0" smtClean="0"/>
              <a:t>=5</a:t>
            </a:r>
            <a:endParaRPr lang="en-US" dirty="0"/>
          </a:p>
        </p:txBody>
      </p:sp>
      <p:sp>
        <p:nvSpPr>
          <p:cNvPr id="3" name="Espace réservé du pied de page 2"/>
          <p:cNvSpPr>
            <a:spLocks noGrp="1"/>
          </p:cNvSpPr>
          <p:nvPr>
            <p:ph type="ftr" sz="quarter" idx="11"/>
          </p:nvPr>
        </p:nvSpPr>
        <p:spPr/>
        <p:txBody>
          <a:bodyPr/>
          <a:lstStyle/>
          <a:p>
            <a:r>
              <a:rPr lang="fr-FR" smtClean="0">
                <a:latin typeface="Arial Narrow" panose="020B0604020202020204" pitchFamily="34" charset="0"/>
                <a:cs typeface="Arial Narrow" panose="020B0604020202020204" pitchFamily="34" charset="0"/>
              </a:rPr>
              <a:t>Preliminary tracking results - L.Soubirou </a:t>
            </a:r>
            <a:endParaRPr lang="fr-FR" dirty="0">
              <a:latin typeface="Arial Narrow" panose="020B0604020202020204" pitchFamily="34" charset="0"/>
              <a:cs typeface="Arial Narrow" panose="020B0604020202020204" pitchFamily="34" charset="0"/>
            </a:endParaRPr>
          </a:p>
        </p:txBody>
      </p:sp>
      <p:sp>
        <p:nvSpPr>
          <p:cNvPr id="4" name="Espace réservé du numéro de diapositive 3"/>
          <p:cNvSpPr>
            <a:spLocks noGrp="1"/>
          </p:cNvSpPr>
          <p:nvPr>
            <p:ph type="sldNum" sz="quarter" idx="12"/>
          </p:nvPr>
        </p:nvSpPr>
        <p:spPr/>
        <p:txBody>
          <a:bodyPr/>
          <a:lstStyle/>
          <a:p>
            <a:fld id="{005C7FBA-D4E9-46CA-9321-3ADA2E368FCD}" type="slidenum">
              <a:rPr lang="en-GB" smtClean="0"/>
              <a:t>10</a:t>
            </a:fld>
            <a:endParaRPr lang="en-GB"/>
          </a:p>
        </p:txBody>
      </p:sp>
      <p:sp>
        <p:nvSpPr>
          <p:cNvPr id="5" name="Titre 4"/>
          <p:cNvSpPr>
            <a:spLocks noGrp="1"/>
          </p:cNvSpPr>
          <p:nvPr>
            <p:ph type="title"/>
          </p:nvPr>
        </p:nvSpPr>
        <p:spPr/>
        <p:txBody>
          <a:bodyPr/>
          <a:lstStyle/>
          <a:p>
            <a:r>
              <a:rPr lang="fr-FR" dirty="0" err="1" smtClean="0"/>
              <a:t>Adding</a:t>
            </a:r>
            <a:r>
              <a:rPr lang="fr-FR" dirty="0" smtClean="0"/>
              <a:t> </a:t>
            </a:r>
            <a:r>
              <a:rPr lang="fr-FR" dirty="0" err="1" smtClean="0"/>
              <a:t>higher</a:t>
            </a:r>
            <a:r>
              <a:rPr lang="fr-FR" dirty="0" smtClean="0"/>
              <a:t> </a:t>
            </a:r>
            <a:r>
              <a:rPr lang="fr-FR" dirty="0" err="1" smtClean="0"/>
              <a:t>multipolar</a:t>
            </a:r>
            <a:r>
              <a:rPr lang="fr-FR" dirty="0" smtClean="0"/>
              <a:t> component to the </a:t>
            </a:r>
            <a:r>
              <a:rPr lang="fr-FR" dirty="0" err="1" smtClean="0"/>
              <a:t>dipoles</a:t>
            </a:r>
            <a:r>
              <a:rPr lang="fr-FR" dirty="0" smtClean="0"/>
              <a:t> </a:t>
            </a:r>
            <a:endParaRPr lang="en-US" dirty="0"/>
          </a:p>
        </p:txBody>
      </p:sp>
      <p:sp>
        <p:nvSpPr>
          <p:cNvPr id="6" name="Espace réservé pour une image  5"/>
          <p:cNvSpPr>
            <a:spLocks noGrp="1"/>
          </p:cNvSpPr>
          <p:nvPr>
            <p:ph type="pic" sz="quarter" idx="10"/>
          </p:nvPr>
        </p:nvSpPr>
        <p:spPr/>
      </p:sp>
      <p:pic>
        <p:nvPicPr>
          <p:cNvPr id="8" name="Image 7"/>
          <p:cNvPicPr>
            <a:picLocks noChangeAspect="1"/>
          </p:cNvPicPr>
          <p:nvPr/>
        </p:nvPicPr>
        <p:blipFill>
          <a:blip r:embed="rId2"/>
          <a:stretch>
            <a:fillRect/>
          </a:stretch>
        </p:blipFill>
        <p:spPr>
          <a:xfrm>
            <a:off x="6093422" y="3636765"/>
            <a:ext cx="1904806" cy="1762124"/>
          </a:xfrm>
          <a:prstGeom prst="rect">
            <a:avLst/>
          </a:prstGeom>
        </p:spPr>
      </p:pic>
      <p:pic>
        <p:nvPicPr>
          <p:cNvPr id="9" name="Image 8"/>
          <p:cNvPicPr>
            <a:picLocks noChangeAspect="1"/>
          </p:cNvPicPr>
          <p:nvPr/>
        </p:nvPicPr>
        <p:blipFill>
          <a:blip r:embed="rId3"/>
          <a:stretch>
            <a:fillRect/>
          </a:stretch>
        </p:blipFill>
        <p:spPr>
          <a:xfrm>
            <a:off x="7998228" y="3554243"/>
            <a:ext cx="2068891" cy="1797795"/>
          </a:xfrm>
          <a:prstGeom prst="rect">
            <a:avLst/>
          </a:prstGeom>
        </p:spPr>
      </p:pic>
      <p:pic>
        <p:nvPicPr>
          <p:cNvPr id="12" name="Image 11"/>
          <p:cNvPicPr>
            <a:picLocks noChangeAspect="1"/>
          </p:cNvPicPr>
          <p:nvPr/>
        </p:nvPicPr>
        <p:blipFill rotWithShape="1">
          <a:blip r:embed="rId4"/>
          <a:srcRect r="1369"/>
          <a:stretch/>
        </p:blipFill>
        <p:spPr>
          <a:xfrm>
            <a:off x="3456188" y="3648675"/>
            <a:ext cx="2054622" cy="1754990"/>
          </a:xfrm>
          <a:prstGeom prst="rect">
            <a:avLst/>
          </a:prstGeom>
        </p:spPr>
      </p:pic>
      <p:pic>
        <p:nvPicPr>
          <p:cNvPr id="13" name="Image 12"/>
          <p:cNvPicPr>
            <a:picLocks noChangeAspect="1"/>
          </p:cNvPicPr>
          <p:nvPr/>
        </p:nvPicPr>
        <p:blipFill>
          <a:blip r:embed="rId2"/>
          <a:stretch>
            <a:fillRect/>
          </a:stretch>
        </p:blipFill>
        <p:spPr>
          <a:xfrm>
            <a:off x="1548695" y="3709794"/>
            <a:ext cx="1904806" cy="1762124"/>
          </a:xfrm>
          <a:prstGeom prst="rect">
            <a:avLst/>
          </a:prstGeom>
        </p:spPr>
      </p:pic>
      <p:sp>
        <p:nvSpPr>
          <p:cNvPr id="14" name="ZoneTexte 13"/>
          <p:cNvSpPr txBox="1"/>
          <p:nvPr/>
        </p:nvSpPr>
        <p:spPr>
          <a:xfrm>
            <a:off x="2204544" y="3636825"/>
            <a:ext cx="1159933" cy="369332"/>
          </a:xfrm>
          <a:prstGeom prst="rect">
            <a:avLst/>
          </a:prstGeom>
          <a:noFill/>
        </p:spPr>
        <p:txBody>
          <a:bodyPr wrap="square" rtlCol="0">
            <a:spAutoFit/>
          </a:bodyPr>
          <a:lstStyle/>
          <a:p>
            <a:r>
              <a:rPr lang="fr-FR" dirty="0" smtClean="0"/>
              <a:t>2 </a:t>
            </a:r>
            <a:r>
              <a:rPr lang="fr-FR" dirty="0" err="1" smtClean="0"/>
              <a:t>RTs</a:t>
            </a:r>
            <a:r>
              <a:rPr lang="fr-FR" dirty="0" smtClean="0"/>
              <a:t> *</a:t>
            </a:r>
            <a:endParaRPr lang="en-US" dirty="0"/>
          </a:p>
        </p:txBody>
      </p:sp>
      <p:sp>
        <p:nvSpPr>
          <p:cNvPr id="15" name="ZoneTexte 14"/>
          <p:cNvSpPr txBox="1"/>
          <p:nvPr/>
        </p:nvSpPr>
        <p:spPr>
          <a:xfrm>
            <a:off x="5814904" y="3576555"/>
            <a:ext cx="2272348" cy="369332"/>
          </a:xfrm>
          <a:prstGeom prst="rect">
            <a:avLst/>
          </a:prstGeom>
          <a:noFill/>
        </p:spPr>
        <p:txBody>
          <a:bodyPr wrap="square" rtlCol="0">
            <a:spAutoFit/>
          </a:bodyPr>
          <a:lstStyle/>
          <a:p>
            <a:r>
              <a:rPr lang="en-US" dirty="0" smtClean="0"/>
              <a:t>Additional coils (AD) *</a:t>
            </a:r>
            <a:endParaRPr lang="en-US" dirty="0"/>
          </a:p>
        </p:txBody>
      </p:sp>
      <p:sp>
        <p:nvSpPr>
          <p:cNvPr id="16" name="Rectangle 15"/>
          <p:cNvSpPr/>
          <p:nvPr/>
        </p:nvSpPr>
        <p:spPr>
          <a:xfrm>
            <a:off x="5704514" y="5610146"/>
            <a:ext cx="6096000" cy="800219"/>
          </a:xfrm>
          <a:prstGeom prst="rect">
            <a:avLst/>
          </a:prstGeom>
        </p:spPr>
        <p:txBody>
          <a:bodyPr>
            <a:spAutoFit/>
          </a:bodyPr>
          <a:lstStyle/>
          <a:p>
            <a:r>
              <a:rPr lang="en-US" sz="1400" dirty="0" smtClean="0">
                <a:solidFill>
                  <a:srgbClr val="FF0000"/>
                </a:solidFill>
                <a:latin typeface="Montserrat SemiBold" panose="020F0502020204030204" pitchFamily="2" charset="0"/>
              </a:rPr>
              <a:t>* Initial </a:t>
            </a:r>
            <a:r>
              <a:rPr lang="en-US" sz="1400" dirty="0">
                <a:solidFill>
                  <a:srgbClr val="FF0000"/>
                </a:solidFill>
                <a:latin typeface="Montserrat SemiBold" panose="020F0502020204030204" pitchFamily="2" charset="0"/>
              </a:rPr>
              <a:t>Magnetic Design of Superconducting Dipoles in Acceleration </a:t>
            </a:r>
            <a:r>
              <a:rPr lang="en-US" sz="1400" dirty="0" smtClean="0">
                <a:solidFill>
                  <a:srgbClr val="FF0000"/>
                </a:solidFill>
                <a:latin typeface="Montserrat SemiBold" panose="020F0502020204030204" pitchFamily="2" charset="0"/>
              </a:rPr>
              <a:t>Stage - </a:t>
            </a:r>
            <a:r>
              <a:rPr lang="en-US" sz="1400" dirty="0">
                <a:solidFill>
                  <a:srgbClr val="FF0000"/>
                </a:solidFill>
                <a:latin typeface="Montserrat SemiBold" panose="00000700000000000000" pitchFamily="2" charset="0"/>
              </a:rPr>
              <a:t>Siara Fabbri, Luca </a:t>
            </a:r>
            <a:r>
              <a:rPr lang="en-US" sz="1400" dirty="0" err="1" smtClean="0">
                <a:solidFill>
                  <a:srgbClr val="FF0000"/>
                </a:solidFill>
                <a:latin typeface="Montserrat SemiBold" panose="00000700000000000000" pitchFamily="2" charset="0"/>
              </a:rPr>
              <a:t>Bottura</a:t>
            </a:r>
            <a:r>
              <a:rPr lang="en-US" sz="1400" dirty="0" smtClean="0">
                <a:solidFill>
                  <a:srgbClr val="FF0000"/>
                </a:solidFill>
                <a:latin typeface="Montserrat SemiBold" panose="00000700000000000000" pitchFamily="2" charset="0"/>
              </a:rPr>
              <a:t> (IMCC-</a:t>
            </a:r>
            <a:r>
              <a:rPr lang="en-US" sz="1400" dirty="0" err="1" smtClean="0">
                <a:solidFill>
                  <a:srgbClr val="FF0000"/>
                </a:solidFill>
                <a:latin typeface="Montserrat SemiBold" panose="00000700000000000000" pitchFamily="2" charset="0"/>
              </a:rPr>
              <a:t>MuCol</a:t>
            </a:r>
            <a:r>
              <a:rPr lang="en-US" sz="1400" dirty="0" smtClean="0">
                <a:solidFill>
                  <a:srgbClr val="FF0000"/>
                </a:solidFill>
                <a:latin typeface="Montserrat SemiBold" panose="00000700000000000000" pitchFamily="2" charset="0"/>
              </a:rPr>
              <a:t> annual meeting 2024)</a:t>
            </a:r>
            <a:endParaRPr lang="en-GB" sz="1400" dirty="0">
              <a:solidFill>
                <a:srgbClr val="FF0000"/>
              </a:solidFill>
              <a:latin typeface="Montserrat SemiBold" panose="00000700000000000000" pitchFamily="2" charset="0"/>
            </a:endParaRPr>
          </a:p>
          <a:p>
            <a:endParaRPr lang="en-US" dirty="0"/>
          </a:p>
        </p:txBody>
      </p:sp>
      <p:pic>
        <p:nvPicPr>
          <p:cNvPr id="17" name="Image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556465" y="212645"/>
            <a:ext cx="1426348" cy="681023"/>
          </a:xfrm>
          <a:prstGeom prst="rect">
            <a:avLst/>
          </a:prstGeom>
        </p:spPr>
      </p:pic>
      <p:sp>
        <p:nvSpPr>
          <p:cNvPr id="18" name="ZoneTexte 17"/>
          <p:cNvSpPr txBox="1"/>
          <p:nvPr/>
        </p:nvSpPr>
        <p:spPr>
          <a:xfrm>
            <a:off x="757976" y="4083808"/>
            <a:ext cx="881973" cy="369332"/>
          </a:xfrm>
          <a:prstGeom prst="rect">
            <a:avLst/>
          </a:prstGeom>
          <a:noFill/>
        </p:spPr>
        <p:txBody>
          <a:bodyPr wrap="none" rtlCol="0">
            <a:spAutoFit/>
          </a:bodyPr>
          <a:lstStyle/>
          <a:p>
            <a:r>
              <a:rPr lang="fr-FR" dirty="0" smtClean="0"/>
              <a:t>(Min V)</a:t>
            </a:r>
            <a:endParaRPr lang="en-US" dirty="0"/>
          </a:p>
        </p:txBody>
      </p:sp>
      <p:sp>
        <p:nvSpPr>
          <p:cNvPr id="19" name="Rectangle 18"/>
          <p:cNvSpPr/>
          <p:nvPr/>
        </p:nvSpPr>
        <p:spPr>
          <a:xfrm>
            <a:off x="746859" y="4526109"/>
            <a:ext cx="947938" cy="369332"/>
          </a:xfrm>
          <a:prstGeom prst="rect">
            <a:avLst/>
          </a:prstGeom>
        </p:spPr>
        <p:txBody>
          <a:bodyPr wrap="square">
            <a:spAutoFit/>
          </a:bodyPr>
          <a:lstStyle/>
          <a:p>
            <a:r>
              <a:rPr lang="fr-FR" dirty="0"/>
              <a:t>(</a:t>
            </a:r>
            <a:r>
              <a:rPr lang="fr-FR" dirty="0" smtClean="0"/>
              <a:t>Med V</a:t>
            </a:r>
            <a:r>
              <a:rPr lang="fr-FR" dirty="0"/>
              <a:t>)</a:t>
            </a:r>
            <a:endParaRPr lang="en-US" dirty="0"/>
          </a:p>
        </p:txBody>
      </p:sp>
      <p:sp>
        <p:nvSpPr>
          <p:cNvPr id="20" name="Rectangle 19"/>
          <p:cNvSpPr/>
          <p:nvPr/>
        </p:nvSpPr>
        <p:spPr>
          <a:xfrm>
            <a:off x="746859" y="4954405"/>
            <a:ext cx="908262" cy="369332"/>
          </a:xfrm>
          <a:prstGeom prst="rect">
            <a:avLst/>
          </a:prstGeom>
        </p:spPr>
        <p:txBody>
          <a:bodyPr wrap="none">
            <a:spAutoFit/>
          </a:bodyPr>
          <a:lstStyle/>
          <a:p>
            <a:r>
              <a:rPr lang="fr-FR" dirty="0" smtClean="0"/>
              <a:t>(Best B)</a:t>
            </a:r>
            <a:endParaRPr lang="en-US" dirty="0"/>
          </a:p>
        </p:txBody>
      </p:sp>
    </p:spTree>
    <p:extLst>
      <p:ext uri="{BB962C8B-B14F-4D97-AF65-F5344CB8AC3E}">
        <p14:creationId xmlns:p14="http://schemas.microsoft.com/office/powerpoint/2010/main" val="4999246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normAutofit/>
          </a:bodyPr>
          <a:lstStyle/>
          <a:p>
            <a:r>
              <a:rPr lang="fr-FR" sz="1800" dirty="0" smtClean="0"/>
              <a:t>Transmission </a:t>
            </a:r>
            <a:r>
              <a:rPr lang="fr-FR" sz="1800" dirty="0" err="1" smtClean="0"/>
              <a:t>map</a:t>
            </a:r>
            <a:r>
              <a:rPr lang="fr-FR" sz="1800" dirty="0" smtClean="0"/>
              <a:t> </a:t>
            </a:r>
            <a:endParaRPr lang="en-US" sz="1800" dirty="0"/>
          </a:p>
        </p:txBody>
      </p:sp>
      <p:sp>
        <p:nvSpPr>
          <p:cNvPr id="10" name="Espace réservé du texte 9"/>
          <p:cNvSpPr>
            <a:spLocks noGrp="1"/>
          </p:cNvSpPr>
          <p:nvPr>
            <p:ph type="body" sz="half" idx="2"/>
          </p:nvPr>
        </p:nvSpPr>
        <p:spPr>
          <a:xfrm>
            <a:off x="838200" y="2654830"/>
            <a:ext cx="4097867" cy="3811588"/>
          </a:xfrm>
        </p:spPr>
        <p:txBody>
          <a:bodyPr>
            <a:normAutofit/>
          </a:bodyPr>
          <a:lstStyle/>
          <a:p>
            <a:pPr marL="285750" indent="-285750">
              <a:buFont typeface="Arial" panose="020B0604020202020204" pitchFamily="34" charset="0"/>
              <a:buChar char="•"/>
            </a:pPr>
            <a:r>
              <a:rPr lang="fr-FR" sz="1800" dirty="0" smtClean="0"/>
              <a:t>Rough scan : 10 * 10 points</a:t>
            </a:r>
          </a:p>
          <a:p>
            <a:pPr lvl="1"/>
            <a:r>
              <a:rPr lang="fr-FR" sz="1800" dirty="0" smtClean="0"/>
              <a:t>→ </a:t>
            </a:r>
            <a:r>
              <a:rPr lang="en-US" sz="1800" dirty="0" smtClean="0"/>
              <a:t>get an idea of the good/bad regions </a:t>
            </a:r>
          </a:p>
          <a:p>
            <a:pPr marL="285750" indent="-285750">
              <a:buFont typeface="Arial" panose="020B0604020202020204" pitchFamily="34" charset="0"/>
              <a:buChar char="•"/>
            </a:pPr>
            <a:r>
              <a:rPr lang="fr-FR" sz="1800" dirty="0" smtClean="0"/>
              <a:t>Minimum volume (2RT) : not good </a:t>
            </a:r>
            <a:r>
              <a:rPr lang="en-US" sz="1800" dirty="0" smtClean="0"/>
              <a:t>enough</a:t>
            </a:r>
          </a:p>
          <a:p>
            <a:pPr marL="285750" indent="-285750">
              <a:buFont typeface="Arial" panose="020B0604020202020204" pitchFamily="34" charset="0"/>
              <a:buChar char="•"/>
            </a:pPr>
            <a:r>
              <a:rPr lang="fr-FR" sz="1800" dirty="0" smtClean="0"/>
              <a:t>Best </a:t>
            </a:r>
            <a:r>
              <a:rPr lang="fr-FR" sz="1800" dirty="0" err="1" smtClean="0"/>
              <a:t>field</a:t>
            </a:r>
            <a:r>
              <a:rPr lang="fr-FR" sz="1800" dirty="0" smtClean="0"/>
              <a:t> + </a:t>
            </a:r>
            <a:r>
              <a:rPr lang="fr-FR" sz="1800" dirty="0" err="1" smtClean="0"/>
              <a:t>MedV</a:t>
            </a:r>
            <a:r>
              <a:rPr lang="fr-FR" sz="1800" dirty="0" smtClean="0"/>
              <a:t> designs are the best </a:t>
            </a:r>
            <a:endParaRPr lang="en-US" sz="1800" dirty="0" smtClean="0"/>
          </a:p>
          <a:p>
            <a:pPr marL="285750" indent="-285750">
              <a:buFont typeface="Arial" panose="020B0604020202020204" pitchFamily="34" charset="0"/>
              <a:buChar char="•"/>
            </a:pPr>
            <a:r>
              <a:rPr lang="en-US" sz="1800" dirty="0" smtClean="0"/>
              <a:t>Optics not yet </a:t>
            </a:r>
            <a:r>
              <a:rPr lang="en-GB" sz="1800" dirty="0" smtClean="0"/>
              <a:t>optimised</a:t>
            </a:r>
            <a:r>
              <a:rPr lang="en-US" sz="1800" dirty="0" smtClean="0"/>
              <a:t> : could improve those results</a:t>
            </a:r>
          </a:p>
        </p:txBody>
      </p:sp>
      <p:sp>
        <p:nvSpPr>
          <p:cNvPr id="3" name="Espace réservé du pied de page 2"/>
          <p:cNvSpPr>
            <a:spLocks noGrp="1"/>
          </p:cNvSpPr>
          <p:nvPr>
            <p:ph type="ftr" sz="quarter" idx="11"/>
          </p:nvPr>
        </p:nvSpPr>
        <p:spPr/>
        <p:txBody>
          <a:bodyPr/>
          <a:lstStyle/>
          <a:p>
            <a:r>
              <a:rPr lang="fr-FR" smtClean="0">
                <a:latin typeface="Arial Narrow" panose="020B0604020202020204" pitchFamily="34" charset="0"/>
                <a:cs typeface="Arial Narrow" panose="020B0604020202020204" pitchFamily="34" charset="0"/>
              </a:rPr>
              <a:t>Preliminary tracking results - L.Soubirou </a:t>
            </a:r>
            <a:endParaRPr lang="fr-FR" dirty="0">
              <a:latin typeface="Arial Narrow" panose="020B0604020202020204" pitchFamily="34" charset="0"/>
              <a:cs typeface="Arial Narrow" panose="020B0604020202020204" pitchFamily="34" charset="0"/>
            </a:endParaRPr>
          </a:p>
        </p:txBody>
      </p:sp>
      <p:sp>
        <p:nvSpPr>
          <p:cNvPr id="4" name="Espace réservé du numéro de diapositive 3"/>
          <p:cNvSpPr>
            <a:spLocks noGrp="1"/>
          </p:cNvSpPr>
          <p:nvPr>
            <p:ph type="sldNum" sz="quarter" idx="12"/>
          </p:nvPr>
        </p:nvSpPr>
        <p:spPr/>
        <p:txBody>
          <a:bodyPr/>
          <a:lstStyle/>
          <a:p>
            <a:fld id="{005C7FBA-D4E9-46CA-9321-3ADA2E368FCD}" type="slidenum">
              <a:rPr lang="en-GB" smtClean="0"/>
              <a:t>11</a:t>
            </a:fld>
            <a:endParaRPr lang="en-GB"/>
          </a:p>
        </p:txBody>
      </p:sp>
      <p:sp>
        <p:nvSpPr>
          <p:cNvPr id="12" name="Espace réservé du texte 11"/>
          <p:cNvSpPr>
            <a:spLocks noGrp="1"/>
          </p:cNvSpPr>
          <p:nvPr>
            <p:ph type="body" sz="quarter" idx="13"/>
          </p:nvPr>
        </p:nvSpPr>
        <p:spPr/>
        <p:txBody>
          <a:bodyPr/>
          <a:lstStyle/>
          <a:p>
            <a:r>
              <a:rPr lang="fr-FR" dirty="0"/>
              <a:t>Rough scan of b3/b5 </a:t>
            </a:r>
            <a:r>
              <a:rPr lang="fr-FR" dirty="0" smtClean="0"/>
              <a:t>component</a:t>
            </a:r>
          </a:p>
          <a:p>
            <a:r>
              <a:rPr lang="fr-FR" dirty="0" smtClean="0"/>
              <a:t>Transmission</a:t>
            </a:r>
            <a:endParaRPr lang="en-US" dirty="0"/>
          </a:p>
        </p:txBody>
      </p:sp>
      <p:pic>
        <p:nvPicPr>
          <p:cNvPr id="7" name="Imag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56465" y="212645"/>
            <a:ext cx="1426348" cy="681023"/>
          </a:xfrm>
          <a:prstGeom prst="rect">
            <a:avLst/>
          </a:prstGeom>
        </p:spPr>
      </p:pic>
      <p:pic>
        <p:nvPicPr>
          <p:cNvPr id="17" name="Image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09046" y="1592272"/>
            <a:ext cx="6847851" cy="4873188"/>
          </a:xfrm>
          <a:prstGeom prst="rect">
            <a:avLst/>
          </a:prstGeom>
        </p:spPr>
      </p:pic>
    </p:spTree>
    <p:extLst>
      <p:ext uri="{BB962C8B-B14F-4D97-AF65-F5344CB8AC3E}">
        <p14:creationId xmlns:p14="http://schemas.microsoft.com/office/powerpoint/2010/main" val="13610340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p:cNvSpPr>
            <a:spLocks noGrp="1"/>
          </p:cNvSpPr>
          <p:nvPr>
            <p:ph type="ftr" sz="quarter" idx="11"/>
          </p:nvPr>
        </p:nvSpPr>
        <p:spPr/>
        <p:txBody>
          <a:bodyPr/>
          <a:lstStyle/>
          <a:p>
            <a:r>
              <a:rPr lang="fr-FR" smtClean="0">
                <a:latin typeface="Arial Narrow" panose="020B0604020202020204" pitchFamily="34" charset="0"/>
                <a:cs typeface="Arial Narrow" panose="020B0604020202020204" pitchFamily="34" charset="0"/>
              </a:rPr>
              <a:t>Preliminary tracking results - L.Soubirou </a:t>
            </a:r>
            <a:endParaRPr lang="fr-FR" dirty="0">
              <a:latin typeface="Arial Narrow" panose="020B0604020202020204" pitchFamily="34" charset="0"/>
              <a:cs typeface="Arial Narrow" panose="020B0604020202020204" pitchFamily="34" charset="0"/>
            </a:endParaRPr>
          </a:p>
        </p:txBody>
      </p:sp>
      <p:sp>
        <p:nvSpPr>
          <p:cNvPr id="6" name="Espace réservé du numéro de diapositive 5"/>
          <p:cNvSpPr>
            <a:spLocks noGrp="1"/>
          </p:cNvSpPr>
          <p:nvPr>
            <p:ph type="sldNum" sz="quarter" idx="12"/>
          </p:nvPr>
        </p:nvSpPr>
        <p:spPr/>
        <p:txBody>
          <a:bodyPr/>
          <a:lstStyle/>
          <a:p>
            <a:fld id="{005C7FBA-D4E9-46CA-9321-3ADA2E368FCD}" type="slidenum">
              <a:rPr lang="en-GB" smtClean="0"/>
              <a:t>12</a:t>
            </a:fld>
            <a:endParaRPr lang="en-GB"/>
          </a:p>
        </p:txBody>
      </p:sp>
      <p:sp>
        <p:nvSpPr>
          <p:cNvPr id="9" name="Titre 8"/>
          <p:cNvSpPr>
            <a:spLocks noGrp="1"/>
          </p:cNvSpPr>
          <p:nvPr>
            <p:ph type="title"/>
          </p:nvPr>
        </p:nvSpPr>
        <p:spPr/>
        <p:txBody>
          <a:bodyPr>
            <a:noAutofit/>
          </a:bodyPr>
          <a:lstStyle/>
          <a:p>
            <a:pPr>
              <a:lnSpc>
                <a:spcPct val="100000"/>
              </a:lnSpc>
            </a:pPr>
            <a:r>
              <a:rPr lang="fr-FR" dirty="0"/>
              <a:t>Rough scan of b3/b5 component</a:t>
            </a:r>
            <a:r>
              <a:rPr lang="en-US" dirty="0"/>
              <a:t/>
            </a:r>
            <a:br>
              <a:rPr lang="en-US" dirty="0"/>
            </a:br>
            <a:r>
              <a:rPr lang="fr-FR" dirty="0" err="1"/>
              <a:t>Emittance</a:t>
            </a:r>
            <a:r>
              <a:rPr lang="fr-FR" dirty="0"/>
              <a:t> </a:t>
            </a:r>
            <a:r>
              <a:rPr lang="fr-FR" dirty="0" err="1"/>
              <a:t>growth</a:t>
            </a:r>
            <a:r>
              <a:rPr lang="en-US" dirty="0"/>
              <a:t/>
            </a:r>
            <a:br>
              <a:rPr lang="en-US" dirty="0"/>
            </a:br>
            <a:endParaRPr lang="en-US" dirty="0"/>
          </a:p>
        </p:txBody>
      </p:sp>
      <p:pic>
        <p:nvPicPr>
          <p:cNvPr id="23" name="Espace réservé du contenu 22"/>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151869" y="2070810"/>
            <a:ext cx="5858281" cy="4101390"/>
          </a:xfrm>
        </p:spPr>
      </p:pic>
      <p:pic>
        <p:nvPicPr>
          <p:cNvPr id="22" name="Espace réservé du contenu 17"/>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246187" y="2128172"/>
            <a:ext cx="5858280" cy="4044028"/>
          </a:xfrm>
        </p:spPr>
      </p:pic>
      <p:sp>
        <p:nvSpPr>
          <p:cNvPr id="24" name="ZoneTexte 23"/>
          <p:cNvSpPr txBox="1"/>
          <p:nvPr/>
        </p:nvSpPr>
        <p:spPr>
          <a:xfrm>
            <a:off x="2663093" y="1598964"/>
            <a:ext cx="1024467" cy="461665"/>
          </a:xfrm>
          <a:prstGeom prst="rect">
            <a:avLst/>
          </a:prstGeom>
          <a:noFill/>
        </p:spPr>
        <p:txBody>
          <a:bodyPr wrap="square" rtlCol="0">
            <a:spAutoFit/>
          </a:bodyPr>
          <a:lstStyle/>
          <a:p>
            <a:r>
              <a:rPr lang="el-GR" sz="2400" dirty="0" smtClean="0"/>
              <a:t>ε</a:t>
            </a:r>
            <a:r>
              <a:rPr lang="fr-FR" sz="2400" baseline="-25000" dirty="0" smtClean="0"/>
              <a:t>x</a:t>
            </a:r>
            <a:endParaRPr lang="en-US" sz="2400" baseline="-25000" dirty="0"/>
          </a:p>
        </p:txBody>
      </p:sp>
      <p:sp>
        <p:nvSpPr>
          <p:cNvPr id="25" name="Rectangle 24"/>
          <p:cNvSpPr/>
          <p:nvPr/>
        </p:nvSpPr>
        <p:spPr>
          <a:xfrm>
            <a:off x="8762808" y="1575278"/>
            <a:ext cx="417102" cy="461665"/>
          </a:xfrm>
          <a:prstGeom prst="rect">
            <a:avLst/>
          </a:prstGeom>
        </p:spPr>
        <p:txBody>
          <a:bodyPr wrap="none">
            <a:spAutoFit/>
          </a:bodyPr>
          <a:lstStyle/>
          <a:p>
            <a:r>
              <a:rPr lang="el-GR" sz="2400" dirty="0" smtClean="0"/>
              <a:t>ε</a:t>
            </a:r>
            <a:r>
              <a:rPr lang="fr-FR" sz="2400" baseline="-25000" dirty="0" smtClean="0"/>
              <a:t>y</a:t>
            </a:r>
            <a:endParaRPr lang="en-US" sz="2400" baseline="-25000" dirty="0"/>
          </a:p>
        </p:txBody>
      </p:sp>
      <p:pic>
        <p:nvPicPr>
          <p:cNvPr id="26" name="Image 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56465" y="212645"/>
            <a:ext cx="1426348" cy="681023"/>
          </a:xfrm>
          <a:prstGeom prst="rect">
            <a:avLst/>
          </a:prstGeom>
        </p:spPr>
      </p:pic>
      <p:sp>
        <p:nvSpPr>
          <p:cNvPr id="27" name="Ellipse 26"/>
          <p:cNvSpPr/>
          <p:nvPr/>
        </p:nvSpPr>
        <p:spPr>
          <a:xfrm>
            <a:off x="541866" y="5181597"/>
            <a:ext cx="922867" cy="524933"/>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Ellipse 27"/>
          <p:cNvSpPr/>
          <p:nvPr/>
        </p:nvSpPr>
        <p:spPr>
          <a:xfrm>
            <a:off x="6375422" y="5181595"/>
            <a:ext cx="922867" cy="524933"/>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ZoneTexte 28"/>
          <p:cNvSpPr txBox="1"/>
          <p:nvPr/>
        </p:nvSpPr>
        <p:spPr>
          <a:xfrm>
            <a:off x="246187" y="6055077"/>
            <a:ext cx="2173993" cy="369332"/>
          </a:xfrm>
          <a:prstGeom prst="rect">
            <a:avLst/>
          </a:prstGeom>
          <a:noFill/>
        </p:spPr>
        <p:txBody>
          <a:bodyPr wrap="none" rtlCol="0">
            <a:spAutoFit/>
          </a:bodyPr>
          <a:lstStyle/>
          <a:p>
            <a:r>
              <a:rPr lang="en-US" dirty="0" smtClean="0"/>
              <a:t>Lose a lot of particles</a:t>
            </a:r>
            <a:endParaRPr lang="en-US" dirty="0"/>
          </a:p>
        </p:txBody>
      </p:sp>
      <p:cxnSp>
        <p:nvCxnSpPr>
          <p:cNvPr id="31" name="Connecteur droit avec flèche 30"/>
          <p:cNvCxnSpPr>
            <a:stCxn id="27" idx="4"/>
          </p:cNvCxnSpPr>
          <p:nvPr/>
        </p:nvCxnSpPr>
        <p:spPr>
          <a:xfrm flipH="1">
            <a:off x="1003299" y="5706530"/>
            <a:ext cx="1" cy="417501"/>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3242733" y="2294467"/>
            <a:ext cx="1710267" cy="1761067"/>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5" name="Connecteur droit avec flèche 34"/>
          <p:cNvCxnSpPr>
            <a:stCxn id="33" idx="0"/>
          </p:cNvCxnSpPr>
          <p:nvPr/>
        </p:nvCxnSpPr>
        <p:spPr>
          <a:xfrm flipV="1">
            <a:off x="4097867" y="1964267"/>
            <a:ext cx="160866" cy="330200"/>
          </a:xfrm>
          <a:prstGeom prst="straightConnector1">
            <a:avLst/>
          </a:prstGeom>
          <a:ln w="28575">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7" name="ZoneTexte 36"/>
          <p:cNvSpPr txBox="1"/>
          <p:nvPr/>
        </p:nvSpPr>
        <p:spPr>
          <a:xfrm>
            <a:off x="4021667" y="1339334"/>
            <a:ext cx="2744893" cy="646331"/>
          </a:xfrm>
          <a:prstGeom prst="rect">
            <a:avLst/>
          </a:prstGeom>
          <a:noFill/>
        </p:spPr>
        <p:txBody>
          <a:bodyPr wrap="square" rtlCol="0">
            <a:spAutoFit/>
          </a:bodyPr>
          <a:lstStyle/>
          <a:p>
            <a:r>
              <a:rPr lang="en-US" dirty="0" smtClean="0">
                <a:solidFill>
                  <a:schemeClr val="accent6">
                    <a:lumMod val="75000"/>
                  </a:schemeClr>
                </a:solidFill>
              </a:rPr>
              <a:t>Same order of magnitude as without errors : good!</a:t>
            </a:r>
            <a:endParaRPr lang="en-US" dirty="0">
              <a:solidFill>
                <a:schemeClr val="accent6">
                  <a:lumMod val="75000"/>
                </a:schemeClr>
              </a:solidFill>
            </a:endParaRPr>
          </a:p>
        </p:txBody>
      </p:sp>
      <p:sp>
        <p:nvSpPr>
          <p:cNvPr id="39" name="Rectangle 38"/>
          <p:cNvSpPr/>
          <p:nvPr/>
        </p:nvSpPr>
        <p:spPr>
          <a:xfrm>
            <a:off x="9181689" y="2294467"/>
            <a:ext cx="1710267" cy="3412061"/>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0" name="Connecteur droit avec flèche 39"/>
          <p:cNvCxnSpPr>
            <a:stCxn id="39" idx="0"/>
          </p:cNvCxnSpPr>
          <p:nvPr/>
        </p:nvCxnSpPr>
        <p:spPr>
          <a:xfrm flipV="1">
            <a:off x="10036823" y="1871133"/>
            <a:ext cx="224777" cy="423334"/>
          </a:xfrm>
          <a:prstGeom prst="straightConnector1">
            <a:avLst/>
          </a:prstGeom>
          <a:ln w="28575">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1" name="ZoneTexte 40"/>
          <p:cNvSpPr txBox="1"/>
          <p:nvPr/>
        </p:nvSpPr>
        <p:spPr>
          <a:xfrm>
            <a:off x="9593723" y="1288625"/>
            <a:ext cx="2598277" cy="646331"/>
          </a:xfrm>
          <a:prstGeom prst="rect">
            <a:avLst/>
          </a:prstGeom>
          <a:noFill/>
        </p:spPr>
        <p:txBody>
          <a:bodyPr wrap="square" rtlCol="0">
            <a:spAutoFit/>
          </a:bodyPr>
          <a:lstStyle/>
          <a:p>
            <a:r>
              <a:rPr lang="en-US" dirty="0" smtClean="0">
                <a:solidFill>
                  <a:schemeClr val="accent6">
                    <a:lumMod val="75000"/>
                  </a:schemeClr>
                </a:solidFill>
              </a:rPr>
              <a:t>Same order of magnitude as without errors : good!</a:t>
            </a:r>
            <a:endParaRPr lang="en-US" dirty="0">
              <a:solidFill>
                <a:schemeClr val="accent6">
                  <a:lumMod val="75000"/>
                </a:schemeClr>
              </a:solidFill>
            </a:endParaRPr>
          </a:p>
        </p:txBody>
      </p:sp>
    </p:spTree>
    <p:extLst>
      <p:ext uri="{BB962C8B-B14F-4D97-AF65-F5344CB8AC3E}">
        <p14:creationId xmlns:p14="http://schemas.microsoft.com/office/powerpoint/2010/main" val="29939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Espace réservé du contenu 7"/>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6146822" y="2783273"/>
            <a:ext cx="5181600" cy="3672177"/>
          </a:xfrm>
        </p:spPr>
      </p:pic>
      <p:pic>
        <p:nvPicPr>
          <p:cNvPr id="9" name="Espace réservé du contenu 8"/>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812783" y="2886790"/>
            <a:ext cx="5181600" cy="3465144"/>
          </a:xfrm>
        </p:spPr>
      </p:pic>
      <p:sp>
        <p:nvSpPr>
          <p:cNvPr id="4" name="Espace réservé du pied de page 3"/>
          <p:cNvSpPr>
            <a:spLocks noGrp="1"/>
          </p:cNvSpPr>
          <p:nvPr>
            <p:ph type="ftr" sz="quarter" idx="11"/>
          </p:nvPr>
        </p:nvSpPr>
        <p:spPr/>
        <p:txBody>
          <a:bodyPr/>
          <a:lstStyle/>
          <a:p>
            <a:r>
              <a:rPr lang="fr-FR" dirty="0" err="1" smtClean="0">
                <a:latin typeface="Arial Narrow" panose="020B0604020202020204" pitchFamily="34" charset="0"/>
                <a:cs typeface="Arial Narrow" panose="020B0604020202020204" pitchFamily="34" charset="0"/>
              </a:rPr>
              <a:t>Preliminary</a:t>
            </a:r>
            <a:r>
              <a:rPr lang="fr-FR" dirty="0" smtClean="0">
                <a:latin typeface="Arial Narrow" panose="020B0604020202020204" pitchFamily="34" charset="0"/>
                <a:cs typeface="Arial Narrow" panose="020B0604020202020204" pitchFamily="34" charset="0"/>
              </a:rPr>
              <a:t> </a:t>
            </a:r>
            <a:r>
              <a:rPr lang="fr-FR" dirty="0" err="1" smtClean="0">
                <a:latin typeface="Arial Narrow" panose="020B0604020202020204" pitchFamily="34" charset="0"/>
                <a:cs typeface="Arial Narrow" panose="020B0604020202020204" pitchFamily="34" charset="0"/>
              </a:rPr>
              <a:t>tracking</a:t>
            </a:r>
            <a:r>
              <a:rPr lang="fr-FR" dirty="0" smtClean="0">
                <a:latin typeface="Arial Narrow" panose="020B0604020202020204" pitchFamily="34" charset="0"/>
                <a:cs typeface="Arial Narrow" panose="020B0604020202020204" pitchFamily="34" charset="0"/>
              </a:rPr>
              <a:t> </a:t>
            </a:r>
            <a:r>
              <a:rPr lang="fr-FR" dirty="0" err="1" smtClean="0">
                <a:latin typeface="Arial Narrow" panose="020B0604020202020204" pitchFamily="34" charset="0"/>
                <a:cs typeface="Arial Narrow" panose="020B0604020202020204" pitchFamily="34" charset="0"/>
              </a:rPr>
              <a:t>results</a:t>
            </a:r>
            <a:r>
              <a:rPr lang="fr-FR" dirty="0" smtClean="0">
                <a:latin typeface="Arial Narrow" panose="020B0604020202020204" pitchFamily="34" charset="0"/>
                <a:cs typeface="Arial Narrow" panose="020B0604020202020204" pitchFamily="34" charset="0"/>
              </a:rPr>
              <a:t> - </a:t>
            </a:r>
            <a:r>
              <a:rPr lang="fr-FR" dirty="0" err="1" smtClean="0">
                <a:latin typeface="Arial Narrow" panose="020B0604020202020204" pitchFamily="34" charset="0"/>
                <a:cs typeface="Arial Narrow" panose="020B0604020202020204" pitchFamily="34" charset="0"/>
              </a:rPr>
              <a:t>L.Soubirou</a:t>
            </a:r>
            <a:r>
              <a:rPr lang="fr-FR" dirty="0" smtClean="0">
                <a:latin typeface="Arial Narrow" panose="020B0604020202020204" pitchFamily="34" charset="0"/>
                <a:cs typeface="Arial Narrow" panose="020B0604020202020204" pitchFamily="34" charset="0"/>
              </a:rPr>
              <a:t> </a:t>
            </a:r>
            <a:endParaRPr lang="fr-FR" dirty="0">
              <a:latin typeface="Arial Narrow" panose="020B0604020202020204" pitchFamily="34" charset="0"/>
              <a:cs typeface="Arial Narrow" panose="020B0604020202020204" pitchFamily="34" charset="0"/>
            </a:endParaRPr>
          </a:p>
        </p:txBody>
      </p:sp>
      <p:sp>
        <p:nvSpPr>
          <p:cNvPr id="5" name="Espace réservé du numéro de diapositive 4"/>
          <p:cNvSpPr>
            <a:spLocks noGrp="1"/>
          </p:cNvSpPr>
          <p:nvPr>
            <p:ph type="sldNum" sz="quarter" idx="12"/>
          </p:nvPr>
        </p:nvSpPr>
        <p:spPr/>
        <p:txBody>
          <a:bodyPr/>
          <a:lstStyle/>
          <a:p>
            <a:fld id="{005C7FBA-D4E9-46CA-9321-3ADA2E368FCD}" type="slidenum">
              <a:rPr lang="en-GB" smtClean="0"/>
              <a:t>13</a:t>
            </a:fld>
            <a:endParaRPr lang="en-GB"/>
          </a:p>
        </p:txBody>
      </p:sp>
      <p:sp>
        <p:nvSpPr>
          <p:cNvPr id="6" name="Titre 5"/>
          <p:cNvSpPr>
            <a:spLocks noGrp="1"/>
          </p:cNvSpPr>
          <p:nvPr>
            <p:ph type="title"/>
          </p:nvPr>
        </p:nvSpPr>
        <p:spPr/>
        <p:txBody>
          <a:bodyPr/>
          <a:lstStyle/>
          <a:p>
            <a:r>
              <a:rPr lang="en-US" dirty="0" smtClean="0"/>
              <a:t>Best Field Quality (2RT)</a:t>
            </a:r>
            <a:endParaRPr lang="en-US" dirty="0"/>
          </a:p>
        </p:txBody>
      </p:sp>
      <p:sp>
        <p:nvSpPr>
          <p:cNvPr id="10" name="Espace réservé du texte 7"/>
          <p:cNvSpPr txBox="1">
            <a:spLocks/>
          </p:cNvSpPr>
          <p:nvPr/>
        </p:nvSpPr>
        <p:spPr>
          <a:xfrm>
            <a:off x="830122" y="2469092"/>
            <a:ext cx="5157787" cy="382327"/>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05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smtClean="0"/>
              <a:t>Relative transverse emittance growth</a:t>
            </a:r>
            <a:endParaRPr lang="en-US" dirty="0"/>
          </a:p>
        </p:txBody>
      </p:sp>
      <p:pic>
        <p:nvPicPr>
          <p:cNvPr id="12" name="Image 11"/>
          <p:cNvPicPr>
            <a:picLocks noChangeAspect="1"/>
          </p:cNvPicPr>
          <p:nvPr/>
        </p:nvPicPr>
        <p:blipFill>
          <a:blip r:embed="rId4"/>
          <a:stretch>
            <a:fillRect/>
          </a:stretch>
        </p:blipFill>
        <p:spPr>
          <a:xfrm>
            <a:off x="9199481" y="391645"/>
            <a:ext cx="2958042" cy="1960949"/>
          </a:xfrm>
          <a:prstGeom prst="rect">
            <a:avLst/>
          </a:prstGeom>
        </p:spPr>
      </p:pic>
      <p:sp>
        <p:nvSpPr>
          <p:cNvPr id="13" name="Espace réservé du texte 9"/>
          <p:cNvSpPr txBox="1">
            <a:spLocks/>
          </p:cNvSpPr>
          <p:nvPr/>
        </p:nvSpPr>
        <p:spPr>
          <a:xfrm>
            <a:off x="6184991" y="2442926"/>
            <a:ext cx="6143079" cy="443800"/>
          </a:xfrm>
          <a:prstGeom prst="rect">
            <a:avLst/>
          </a:prstGeom>
        </p:spPr>
        <p:txBody>
          <a:bodyPr>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05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smtClean="0"/>
              <a:t>Relative longitudinal emittance growth and transmission</a:t>
            </a:r>
            <a:endParaRPr lang="en-US" dirty="0"/>
          </a:p>
        </p:txBody>
      </p:sp>
      <p:sp>
        <p:nvSpPr>
          <p:cNvPr id="2" name="Rectangle 1"/>
          <p:cNvSpPr/>
          <p:nvPr/>
        </p:nvSpPr>
        <p:spPr>
          <a:xfrm>
            <a:off x="7077550" y="6425410"/>
            <a:ext cx="4544786" cy="461665"/>
          </a:xfrm>
          <a:prstGeom prst="rect">
            <a:avLst/>
          </a:prstGeom>
        </p:spPr>
        <p:txBody>
          <a:bodyPr wrap="square">
            <a:spAutoFit/>
          </a:bodyPr>
          <a:lstStyle/>
          <a:p>
            <a:r>
              <a:rPr lang="en-US" sz="1200" dirty="0">
                <a:solidFill>
                  <a:srgbClr val="FF0000"/>
                </a:solidFill>
                <a:latin typeface="Montserrat SemiBold" panose="020F0502020204030204" pitchFamily="2" charset="0"/>
              </a:rPr>
              <a:t>* Initial Magnetic Design of Superconducting Dipoles in Acceleration Stage - </a:t>
            </a:r>
            <a:r>
              <a:rPr lang="en-US" sz="1200" dirty="0">
                <a:solidFill>
                  <a:srgbClr val="FF0000"/>
                </a:solidFill>
                <a:latin typeface="Montserrat SemiBold" panose="00000700000000000000" pitchFamily="2" charset="0"/>
              </a:rPr>
              <a:t>Siara Fabbri, Luca </a:t>
            </a:r>
            <a:r>
              <a:rPr lang="en-US" sz="1200" dirty="0" err="1">
                <a:solidFill>
                  <a:srgbClr val="FF0000"/>
                </a:solidFill>
                <a:latin typeface="Montserrat SemiBold" panose="00000700000000000000" pitchFamily="2" charset="0"/>
              </a:rPr>
              <a:t>Bottura</a:t>
            </a:r>
            <a:r>
              <a:rPr lang="en-US" sz="1200" dirty="0">
                <a:solidFill>
                  <a:srgbClr val="FF0000"/>
                </a:solidFill>
                <a:latin typeface="Montserrat SemiBold" panose="00000700000000000000" pitchFamily="2" charset="0"/>
              </a:rPr>
              <a:t> (IMCC-</a:t>
            </a:r>
            <a:r>
              <a:rPr lang="en-US" sz="1200" dirty="0" err="1">
                <a:solidFill>
                  <a:srgbClr val="FF0000"/>
                </a:solidFill>
                <a:latin typeface="Montserrat SemiBold" panose="00000700000000000000" pitchFamily="2" charset="0"/>
              </a:rPr>
              <a:t>MuCol</a:t>
            </a:r>
            <a:r>
              <a:rPr lang="en-US" sz="1200" dirty="0">
                <a:solidFill>
                  <a:srgbClr val="FF0000"/>
                </a:solidFill>
                <a:latin typeface="Montserrat SemiBold" panose="00000700000000000000" pitchFamily="2" charset="0"/>
              </a:rPr>
              <a:t> annual meeting 2024)</a:t>
            </a:r>
            <a:endParaRPr lang="en-GB" sz="1200" dirty="0">
              <a:solidFill>
                <a:srgbClr val="FF0000"/>
              </a:solidFill>
              <a:latin typeface="Montserrat SemiBold" panose="00000700000000000000" pitchFamily="2" charset="0"/>
            </a:endParaRPr>
          </a:p>
        </p:txBody>
      </p:sp>
      <p:sp>
        <p:nvSpPr>
          <p:cNvPr id="3" name="ZoneTexte 2"/>
          <p:cNvSpPr txBox="1"/>
          <p:nvPr/>
        </p:nvSpPr>
        <p:spPr>
          <a:xfrm>
            <a:off x="8954520" y="314132"/>
            <a:ext cx="395423" cy="369332"/>
          </a:xfrm>
          <a:prstGeom prst="rect">
            <a:avLst/>
          </a:prstGeom>
          <a:noFill/>
        </p:spPr>
        <p:txBody>
          <a:bodyPr wrap="square" rtlCol="0">
            <a:spAutoFit/>
          </a:bodyPr>
          <a:lstStyle/>
          <a:p>
            <a:r>
              <a:rPr lang="fr-FR" dirty="0" smtClean="0"/>
              <a:t>*</a:t>
            </a:r>
            <a:endParaRPr lang="en-US" dirty="0"/>
          </a:p>
        </p:txBody>
      </p:sp>
    </p:spTree>
    <p:extLst>
      <p:ext uri="{BB962C8B-B14F-4D97-AF65-F5344CB8AC3E}">
        <p14:creationId xmlns:p14="http://schemas.microsoft.com/office/powerpoint/2010/main" val="22706083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Espace réservé du contenu 8"/>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38200" y="2885037"/>
            <a:ext cx="5181600" cy="3451718"/>
          </a:xfrm>
        </p:spPr>
      </p:pic>
      <p:pic>
        <p:nvPicPr>
          <p:cNvPr id="10" name="Espace réservé du contenu 9"/>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172200" y="2774807"/>
            <a:ext cx="5181600" cy="3672177"/>
          </a:xfrm>
        </p:spPr>
      </p:pic>
      <p:sp>
        <p:nvSpPr>
          <p:cNvPr id="4" name="Espace réservé du pied de page 3"/>
          <p:cNvSpPr>
            <a:spLocks noGrp="1"/>
          </p:cNvSpPr>
          <p:nvPr>
            <p:ph type="ftr" sz="quarter" idx="11"/>
          </p:nvPr>
        </p:nvSpPr>
        <p:spPr/>
        <p:txBody>
          <a:bodyPr/>
          <a:lstStyle/>
          <a:p>
            <a:r>
              <a:rPr lang="fr-FR" smtClean="0">
                <a:latin typeface="Arial Narrow" panose="020B0604020202020204" pitchFamily="34" charset="0"/>
                <a:cs typeface="Arial Narrow" panose="020B0604020202020204" pitchFamily="34" charset="0"/>
              </a:rPr>
              <a:t>Preliminary tracking results - L.Soubirou </a:t>
            </a:r>
            <a:endParaRPr lang="fr-FR" dirty="0">
              <a:latin typeface="Arial Narrow" panose="020B0604020202020204" pitchFamily="34" charset="0"/>
              <a:cs typeface="Arial Narrow" panose="020B0604020202020204" pitchFamily="34" charset="0"/>
            </a:endParaRPr>
          </a:p>
        </p:txBody>
      </p:sp>
      <p:sp>
        <p:nvSpPr>
          <p:cNvPr id="5" name="Espace réservé du numéro de diapositive 4"/>
          <p:cNvSpPr>
            <a:spLocks noGrp="1"/>
          </p:cNvSpPr>
          <p:nvPr>
            <p:ph type="sldNum" sz="quarter" idx="12"/>
          </p:nvPr>
        </p:nvSpPr>
        <p:spPr/>
        <p:txBody>
          <a:bodyPr/>
          <a:lstStyle/>
          <a:p>
            <a:fld id="{005C7FBA-D4E9-46CA-9321-3ADA2E368FCD}" type="slidenum">
              <a:rPr lang="en-GB" smtClean="0"/>
              <a:t>14</a:t>
            </a:fld>
            <a:endParaRPr lang="en-GB"/>
          </a:p>
        </p:txBody>
      </p:sp>
      <p:sp>
        <p:nvSpPr>
          <p:cNvPr id="6" name="Titre 5"/>
          <p:cNvSpPr>
            <a:spLocks noGrp="1"/>
          </p:cNvSpPr>
          <p:nvPr>
            <p:ph type="title"/>
          </p:nvPr>
        </p:nvSpPr>
        <p:spPr/>
        <p:txBody>
          <a:bodyPr/>
          <a:lstStyle/>
          <a:p>
            <a:r>
              <a:rPr lang="fr-FR" dirty="0" err="1" smtClean="0"/>
              <a:t>Median</a:t>
            </a:r>
            <a:r>
              <a:rPr lang="fr-FR" dirty="0" smtClean="0"/>
              <a:t> Volume (2RT) </a:t>
            </a:r>
            <a:endParaRPr lang="en-US" dirty="0"/>
          </a:p>
        </p:txBody>
      </p:sp>
      <p:pic>
        <p:nvPicPr>
          <p:cNvPr id="8" name="Image 7"/>
          <p:cNvPicPr>
            <a:picLocks noChangeAspect="1"/>
          </p:cNvPicPr>
          <p:nvPr/>
        </p:nvPicPr>
        <p:blipFill>
          <a:blip r:embed="rId4"/>
          <a:stretch>
            <a:fillRect/>
          </a:stretch>
        </p:blipFill>
        <p:spPr>
          <a:xfrm>
            <a:off x="9191707" y="363802"/>
            <a:ext cx="2929775" cy="1953183"/>
          </a:xfrm>
          <a:prstGeom prst="rect">
            <a:avLst/>
          </a:prstGeom>
        </p:spPr>
      </p:pic>
      <p:pic>
        <p:nvPicPr>
          <p:cNvPr id="11" name="Image 10"/>
          <p:cNvPicPr>
            <a:picLocks noChangeAspect="1"/>
          </p:cNvPicPr>
          <p:nvPr/>
        </p:nvPicPr>
        <p:blipFill>
          <a:blip r:embed="rId5"/>
          <a:stretch>
            <a:fillRect/>
          </a:stretch>
        </p:blipFill>
        <p:spPr>
          <a:xfrm>
            <a:off x="3429000" y="6223002"/>
            <a:ext cx="389894" cy="223982"/>
          </a:xfrm>
          <a:prstGeom prst="rect">
            <a:avLst/>
          </a:prstGeom>
        </p:spPr>
      </p:pic>
      <p:sp>
        <p:nvSpPr>
          <p:cNvPr id="12" name="Espace réservé du texte 7"/>
          <p:cNvSpPr txBox="1">
            <a:spLocks/>
          </p:cNvSpPr>
          <p:nvPr/>
        </p:nvSpPr>
        <p:spPr>
          <a:xfrm>
            <a:off x="830122" y="2398784"/>
            <a:ext cx="5157787" cy="382327"/>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05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smtClean="0"/>
              <a:t>Relative transverse emittance growth</a:t>
            </a:r>
            <a:endParaRPr lang="en-US" dirty="0"/>
          </a:p>
        </p:txBody>
      </p:sp>
      <p:sp>
        <p:nvSpPr>
          <p:cNvPr id="14" name="Espace réservé du texte 9"/>
          <p:cNvSpPr txBox="1">
            <a:spLocks/>
          </p:cNvSpPr>
          <p:nvPr/>
        </p:nvSpPr>
        <p:spPr>
          <a:xfrm>
            <a:off x="6184991" y="2377609"/>
            <a:ext cx="6241051" cy="443800"/>
          </a:xfrm>
          <a:prstGeom prst="rect">
            <a:avLst/>
          </a:prstGeom>
        </p:spPr>
        <p:txBody>
          <a:bodyPr>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05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mtClean="0"/>
              <a:t>Relative longitudinal emittance growth and transmission</a:t>
            </a:r>
            <a:endParaRPr lang="en-US" dirty="0"/>
          </a:p>
        </p:txBody>
      </p:sp>
      <p:sp>
        <p:nvSpPr>
          <p:cNvPr id="15" name="Rectangle 14"/>
          <p:cNvSpPr/>
          <p:nvPr/>
        </p:nvSpPr>
        <p:spPr>
          <a:xfrm>
            <a:off x="7077550" y="6425410"/>
            <a:ext cx="4544786" cy="461665"/>
          </a:xfrm>
          <a:prstGeom prst="rect">
            <a:avLst/>
          </a:prstGeom>
        </p:spPr>
        <p:txBody>
          <a:bodyPr wrap="square">
            <a:spAutoFit/>
          </a:bodyPr>
          <a:lstStyle/>
          <a:p>
            <a:r>
              <a:rPr lang="en-US" sz="1200" dirty="0">
                <a:solidFill>
                  <a:srgbClr val="FF0000"/>
                </a:solidFill>
                <a:latin typeface="Montserrat SemiBold" panose="020F0502020204030204" pitchFamily="2" charset="0"/>
              </a:rPr>
              <a:t>* Initial Magnetic Design of Superconducting Dipoles in Acceleration Stage - </a:t>
            </a:r>
            <a:r>
              <a:rPr lang="en-US" sz="1200" dirty="0">
                <a:solidFill>
                  <a:srgbClr val="FF0000"/>
                </a:solidFill>
                <a:latin typeface="Montserrat SemiBold" panose="00000700000000000000" pitchFamily="2" charset="0"/>
              </a:rPr>
              <a:t>Siara Fabbri, Luca </a:t>
            </a:r>
            <a:r>
              <a:rPr lang="en-US" sz="1200" dirty="0" err="1">
                <a:solidFill>
                  <a:srgbClr val="FF0000"/>
                </a:solidFill>
                <a:latin typeface="Montserrat SemiBold" panose="00000700000000000000" pitchFamily="2" charset="0"/>
              </a:rPr>
              <a:t>Bottura</a:t>
            </a:r>
            <a:r>
              <a:rPr lang="en-US" sz="1200" dirty="0">
                <a:solidFill>
                  <a:srgbClr val="FF0000"/>
                </a:solidFill>
                <a:latin typeface="Montserrat SemiBold" panose="00000700000000000000" pitchFamily="2" charset="0"/>
              </a:rPr>
              <a:t> (IMCC-</a:t>
            </a:r>
            <a:r>
              <a:rPr lang="en-US" sz="1200" dirty="0" err="1">
                <a:solidFill>
                  <a:srgbClr val="FF0000"/>
                </a:solidFill>
                <a:latin typeface="Montserrat SemiBold" panose="00000700000000000000" pitchFamily="2" charset="0"/>
              </a:rPr>
              <a:t>MuCol</a:t>
            </a:r>
            <a:r>
              <a:rPr lang="en-US" sz="1200" dirty="0">
                <a:solidFill>
                  <a:srgbClr val="FF0000"/>
                </a:solidFill>
                <a:latin typeface="Montserrat SemiBold" panose="00000700000000000000" pitchFamily="2" charset="0"/>
              </a:rPr>
              <a:t> annual meeting 2024)</a:t>
            </a:r>
            <a:endParaRPr lang="en-GB" sz="1200" dirty="0">
              <a:solidFill>
                <a:srgbClr val="FF0000"/>
              </a:solidFill>
              <a:latin typeface="Montserrat SemiBold" panose="00000700000000000000" pitchFamily="2" charset="0"/>
            </a:endParaRPr>
          </a:p>
        </p:txBody>
      </p:sp>
      <p:sp>
        <p:nvSpPr>
          <p:cNvPr id="16" name="ZoneTexte 15"/>
          <p:cNvSpPr txBox="1"/>
          <p:nvPr/>
        </p:nvSpPr>
        <p:spPr>
          <a:xfrm>
            <a:off x="8954520" y="314132"/>
            <a:ext cx="395423" cy="369332"/>
          </a:xfrm>
          <a:prstGeom prst="rect">
            <a:avLst/>
          </a:prstGeom>
          <a:noFill/>
        </p:spPr>
        <p:txBody>
          <a:bodyPr wrap="square" rtlCol="0">
            <a:spAutoFit/>
          </a:bodyPr>
          <a:lstStyle/>
          <a:p>
            <a:r>
              <a:rPr lang="fr-FR" dirty="0" smtClean="0"/>
              <a:t>*</a:t>
            </a:r>
            <a:endParaRPr lang="en-US" dirty="0"/>
          </a:p>
        </p:txBody>
      </p:sp>
    </p:spTree>
    <p:extLst>
      <p:ext uri="{BB962C8B-B14F-4D97-AF65-F5344CB8AC3E}">
        <p14:creationId xmlns:p14="http://schemas.microsoft.com/office/powerpoint/2010/main" val="375604355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r>
              <a:rPr lang="fr-FR" smtClean="0">
                <a:latin typeface="Arial Narrow" panose="020B0604020202020204" pitchFamily="34" charset="0"/>
                <a:cs typeface="Arial Narrow" panose="020B0604020202020204" pitchFamily="34" charset="0"/>
              </a:rPr>
              <a:t>Preliminary tracking results - L.Soubirou </a:t>
            </a:r>
            <a:endParaRPr lang="fr-FR" dirty="0">
              <a:latin typeface="Arial Narrow" panose="020B0604020202020204" pitchFamily="34" charset="0"/>
              <a:cs typeface="Arial Narrow" panose="020B0604020202020204" pitchFamily="34" charset="0"/>
            </a:endParaRPr>
          </a:p>
        </p:txBody>
      </p:sp>
      <p:sp>
        <p:nvSpPr>
          <p:cNvPr id="5" name="Espace réservé du numéro de diapositive 4"/>
          <p:cNvSpPr>
            <a:spLocks noGrp="1"/>
          </p:cNvSpPr>
          <p:nvPr>
            <p:ph type="sldNum" sz="quarter" idx="12"/>
          </p:nvPr>
        </p:nvSpPr>
        <p:spPr/>
        <p:txBody>
          <a:bodyPr/>
          <a:lstStyle/>
          <a:p>
            <a:fld id="{005C7FBA-D4E9-46CA-9321-3ADA2E368FCD}" type="slidenum">
              <a:rPr lang="en-GB" smtClean="0"/>
              <a:t>15</a:t>
            </a:fld>
            <a:endParaRPr lang="en-GB"/>
          </a:p>
        </p:txBody>
      </p:sp>
      <p:sp>
        <p:nvSpPr>
          <p:cNvPr id="6" name="Titre 5"/>
          <p:cNvSpPr>
            <a:spLocks noGrp="1"/>
          </p:cNvSpPr>
          <p:nvPr>
            <p:ph type="title"/>
          </p:nvPr>
        </p:nvSpPr>
        <p:spPr/>
        <p:txBody>
          <a:bodyPr/>
          <a:lstStyle/>
          <a:p>
            <a:r>
              <a:rPr lang="en-US" dirty="0" smtClean="0"/>
              <a:t>Good field region of SC dipoles</a:t>
            </a:r>
            <a:endParaRPr lang="en-US" dirty="0"/>
          </a:p>
        </p:txBody>
      </p:sp>
      <p:sp>
        <p:nvSpPr>
          <p:cNvPr id="12" name="Espace réservé pour une image  11"/>
          <p:cNvSpPr>
            <a:spLocks noGrp="1"/>
          </p:cNvSpPr>
          <p:nvPr>
            <p:ph type="pic" sz="quarter" idx="10"/>
          </p:nvPr>
        </p:nvSpPr>
        <p:spPr/>
      </p:sp>
      <p:pic>
        <p:nvPicPr>
          <p:cNvPr id="16" name="Espace réservé du contenu 3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3170" y="1963505"/>
            <a:ext cx="5221829" cy="4021614"/>
          </a:xfrm>
          <a:prstGeom prst="rect">
            <a:avLst/>
          </a:prstGeom>
        </p:spPr>
      </p:pic>
      <p:sp>
        <p:nvSpPr>
          <p:cNvPr id="19" name="Rectangle 18"/>
          <p:cNvSpPr/>
          <p:nvPr/>
        </p:nvSpPr>
        <p:spPr>
          <a:xfrm>
            <a:off x="1447800" y="2887133"/>
            <a:ext cx="567267" cy="1278468"/>
          </a:xfrm>
          <a:prstGeom prst="rect">
            <a:avLst/>
          </a:prstGeom>
          <a:noFill/>
          <a:ln w="28575"/>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0" name="ZoneTexte 19"/>
          <p:cNvSpPr txBox="1"/>
          <p:nvPr/>
        </p:nvSpPr>
        <p:spPr>
          <a:xfrm>
            <a:off x="2429934" y="2887133"/>
            <a:ext cx="2088649" cy="369332"/>
          </a:xfrm>
          <a:prstGeom prst="rect">
            <a:avLst/>
          </a:prstGeom>
          <a:noFill/>
        </p:spPr>
        <p:txBody>
          <a:bodyPr wrap="none" rtlCol="0">
            <a:spAutoFit/>
          </a:bodyPr>
          <a:lstStyle/>
          <a:p>
            <a:r>
              <a:rPr lang="fr-FR" dirty="0" smtClean="0">
                <a:solidFill>
                  <a:schemeClr val="accent6"/>
                </a:solidFill>
              </a:rPr>
              <a:t>Reference </a:t>
            </a:r>
            <a:r>
              <a:rPr lang="fr-FR" dirty="0" err="1" smtClean="0">
                <a:solidFill>
                  <a:schemeClr val="accent6"/>
                </a:solidFill>
              </a:rPr>
              <a:t>traj</a:t>
            </a:r>
            <a:r>
              <a:rPr lang="fr-FR" dirty="0" smtClean="0">
                <a:solidFill>
                  <a:schemeClr val="accent6"/>
                </a:solidFill>
              </a:rPr>
              <a:t> B</a:t>
            </a:r>
            <a:r>
              <a:rPr lang="fr-FR" baseline="-25000" dirty="0" smtClean="0">
                <a:solidFill>
                  <a:schemeClr val="accent6"/>
                </a:solidFill>
              </a:rPr>
              <a:t>NC</a:t>
            </a:r>
            <a:r>
              <a:rPr lang="fr-FR" dirty="0" smtClean="0">
                <a:solidFill>
                  <a:schemeClr val="accent6"/>
                </a:solidFill>
              </a:rPr>
              <a:t>=0</a:t>
            </a:r>
            <a:endParaRPr lang="en-US" dirty="0">
              <a:solidFill>
                <a:schemeClr val="accent6"/>
              </a:solidFill>
            </a:endParaRPr>
          </a:p>
        </p:txBody>
      </p:sp>
      <mc:AlternateContent xmlns:mc="http://schemas.openxmlformats.org/markup-compatibility/2006" xmlns:a14="http://schemas.microsoft.com/office/drawing/2010/main">
        <mc:Choice Requires="a14">
          <p:sp>
            <p:nvSpPr>
              <p:cNvPr id="21" name="ZoneTexte 20"/>
              <p:cNvSpPr txBox="1"/>
              <p:nvPr/>
            </p:nvSpPr>
            <p:spPr>
              <a:xfrm>
                <a:off x="6545238" y="2062490"/>
                <a:ext cx="5067642" cy="4011867"/>
              </a:xfrm>
              <a:prstGeom prst="rect">
                <a:avLst/>
              </a:prstGeom>
              <a:noFill/>
            </p:spPr>
            <p:txBody>
              <a:bodyPr wrap="square" rtlCol="0">
                <a:spAutoFit/>
              </a:bodyPr>
              <a:lstStyle/>
              <a:p>
                <a:pPr marL="285750" indent="-285750">
                  <a:buFont typeface="Wingdings" panose="05000000000000000000" pitchFamily="2" charset="2"/>
                  <a:buChar char="Ø"/>
                </a:pPr>
                <a:r>
                  <a:rPr lang="en-US" sz="2000" dirty="0" smtClean="0"/>
                  <a:t>Estimate the good field region: take into account the excursion of trajectories and the effect of optics</a:t>
                </a:r>
              </a:p>
              <a:p>
                <a:endParaRPr lang="fr-FR" sz="2000" dirty="0" smtClean="0"/>
              </a:p>
              <a:p>
                <a:pPr marL="285750" indent="-285750">
                  <a:buFont typeface="Arial" panose="020B0604020202020204" pitchFamily="34" charset="0"/>
                  <a:buChar char="•"/>
                </a:pPr>
                <a:r>
                  <a:rPr lang="en-US" sz="2000" dirty="0" smtClean="0"/>
                  <a:t>Choose the reference trajectory</a:t>
                </a:r>
                <a:endParaRPr lang="fr-FR" sz="2000" dirty="0" smtClean="0"/>
              </a:p>
              <a:p>
                <a:pPr marL="285750" indent="-285750">
                  <a:buFont typeface="Arial" panose="020B0604020202020204" pitchFamily="34" charset="0"/>
                  <a:buChar char="•"/>
                </a:pPr>
                <a:r>
                  <a:rPr lang="en-US" sz="2000" dirty="0" smtClean="0"/>
                  <a:t>Tracking in a dipole where </a:t>
                </a:r>
                <a:r>
                  <a:rPr lang="el-GR" sz="2000" dirty="0" smtClean="0"/>
                  <a:t>β</a:t>
                </a:r>
                <a:r>
                  <a:rPr lang="fr-FR" sz="2000" dirty="0" smtClean="0"/>
                  <a:t> and D are </a:t>
                </a:r>
                <a:r>
                  <a:rPr lang="en-US" sz="2000" dirty="0" smtClean="0"/>
                  <a:t>maxima, so we get the « larger beam size </a:t>
                </a:r>
                <a:r>
                  <a:rPr lang="fr-FR" sz="2000" dirty="0" smtClean="0"/>
                  <a:t>» :     </a:t>
                </a:r>
              </a:p>
              <a:p>
                <a:pPr/>
                <a14:m>
                  <m:oMathPara xmlns:m="http://schemas.openxmlformats.org/officeDocument/2006/math">
                    <m:oMathParaPr>
                      <m:jc m:val="centerGroup"/>
                    </m:oMathParaPr>
                    <m:oMath xmlns:m="http://schemas.openxmlformats.org/officeDocument/2006/math">
                      <m:sSub>
                        <m:sSubPr>
                          <m:ctrlPr>
                            <a:rPr lang="fr-FR" sz="2000" i="1">
                              <a:latin typeface="Cambria Math" panose="02040503050406030204" pitchFamily="18" charset="0"/>
                            </a:rPr>
                          </m:ctrlPr>
                        </m:sSubPr>
                        <m:e>
                          <m:r>
                            <a:rPr lang="fr-FR" sz="2000" b="0" i="1" smtClean="0">
                              <a:latin typeface="Cambria Math" panose="02040503050406030204" pitchFamily="18" charset="0"/>
                            </a:rPr>
                            <m:t> </m:t>
                          </m:r>
                          <m:r>
                            <a:rPr lang="fr-FR" sz="2000" i="1">
                              <a:latin typeface="Cambria Math" panose="02040503050406030204" pitchFamily="18" charset="0"/>
                            </a:rPr>
                            <m:t>𝜎</m:t>
                          </m:r>
                        </m:e>
                        <m:sub>
                          <m:r>
                            <a:rPr lang="fr-FR" sz="2000" i="1" smtClean="0">
                              <a:latin typeface="Cambria Math" panose="02040503050406030204" pitchFamily="18" charset="0"/>
                            </a:rPr>
                            <m:t>𝑥</m:t>
                          </m:r>
                        </m:sub>
                      </m:sSub>
                      <m:r>
                        <a:rPr lang="fr-FR" sz="2000" i="1">
                          <a:latin typeface="Cambria Math" panose="02040503050406030204" pitchFamily="18" charset="0"/>
                        </a:rPr>
                        <m:t>=</m:t>
                      </m:r>
                      <m:rad>
                        <m:radPr>
                          <m:degHide m:val="on"/>
                          <m:ctrlPr>
                            <a:rPr lang="fr-FR" sz="2000" i="1">
                              <a:latin typeface="Cambria Math" panose="02040503050406030204" pitchFamily="18" charset="0"/>
                            </a:rPr>
                          </m:ctrlPr>
                        </m:radPr>
                        <m:deg/>
                        <m:e>
                          <m:sSub>
                            <m:sSubPr>
                              <m:ctrlPr>
                                <a:rPr lang="fr-FR" sz="2000" i="1">
                                  <a:latin typeface="Cambria Math" panose="02040503050406030204" pitchFamily="18" charset="0"/>
                                </a:rPr>
                              </m:ctrlPr>
                            </m:sSubPr>
                            <m:e>
                              <m:r>
                                <a:rPr lang="fr-FR" sz="2000" i="1">
                                  <a:latin typeface="Cambria Math" panose="02040503050406030204" pitchFamily="18" charset="0"/>
                                </a:rPr>
                                <m:t>𝜖</m:t>
                              </m:r>
                            </m:e>
                            <m:sub>
                              <m:r>
                                <a:rPr lang="fr-FR" sz="2000" i="1" smtClean="0">
                                  <a:latin typeface="Cambria Math" panose="02040503050406030204" pitchFamily="18" charset="0"/>
                                </a:rPr>
                                <m:t>𝑥</m:t>
                              </m:r>
                            </m:sub>
                          </m:sSub>
                          <m:sSub>
                            <m:sSubPr>
                              <m:ctrlPr>
                                <a:rPr lang="fr-FR" sz="2000" i="1">
                                  <a:latin typeface="Cambria Math" panose="02040503050406030204" pitchFamily="18" charset="0"/>
                                </a:rPr>
                              </m:ctrlPr>
                            </m:sSubPr>
                            <m:e>
                              <m:r>
                                <a:rPr lang="fr-FR" sz="2000" i="1">
                                  <a:latin typeface="Cambria Math" panose="02040503050406030204" pitchFamily="18" charset="0"/>
                                </a:rPr>
                                <m:t>𝛽</m:t>
                              </m:r>
                            </m:e>
                            <m:sub>
                              <m:r>
                                <a:rPr lang="fr-FR" sz="2000" i="1">
                                  <a:latin typeface="Cambria Math" panose="02040503050406030204" pitchFamily="18" charset="0"/>
                                </a:rPr>
                                <m:t>𝑥</m:t>
                              </m:r>
                            </m:sub>
                          </m:sSub>
                          <m:r>
                            <a:rPr lang="fr-FR" sz="2000" i="1">
                              <a:latin typeface="Cambria Math" panose="02040503050406030204" pitchFamily="18" charset="0"/>
                            </a:rPr>
                            <m:t>+</m:t>
                          </m:r>
                          <m:sSubSup>
                            <m:sSubSupPr>
                              <m:ctrlPr>
                                <a:rPr lang="fr-FR" sz="2000" b="0" i="1" smtClean="0">
                                  <a:latin typeface="Cambria Math" panose="02040503050406030204" pitchFamily="18" charset="0"/>
                                </a:rPr>
                              </m:ctrlPr>
                            </m:sSubSupPr>
                            <m:e>
                              <m:r>
                                <a:rPr lang="fr-FR" sz="2000" i="1">
                                  <a:latin typeface="Cambria Math" panose="02040503050406030204" pitchFamily="18" charset="0"/>
                                </a:rPr>
                                <m:t>𝐷</m:t>
                              </m:r>
                            </m:e>
                            <m:sub>
                              <m:r>
                                <a:rPr lang="fr-FR" sz="2000" b="0" i="1" smtClean="0">
                                  <a:latin typeface="Cambria Math" panose="02040503050406030204" pitchFamily="18" charset="0"/>
                                </a:rPr>
                                <m:t>𝑥</m:t>
                              </m:r>
                            </m:sub>
                            <m:sup>
                              <m:r>
                                <a:rPr lang="fr-FR" sz="2000" i="1">
                                  <a:latin typeface="Cambria Math" panose="02040503050406030204" pitchFamily="18" charset="0"/>
                                </a:rPr>
                                <m:t>2</m:t>
                              </m:r>
                            </m:sup>
                          </m:sSubSup>
                          <m:sSubSup>
                            <m:sSubSupPr>
                              <m:ctrlPr>
                                <a:rPr lang="fr-FR" sz="2000" i="1">
                                  <a:latin typeface="Cambria Math" panose="02040503050406030204" pitchFamily="18" charset="0"/>
                                </a:rPr>
                              </m:ctrlPr>
                            </m:sSubSupPr>
                            <m:e>
                              <m:r>
                                <a:rPr lang="fr-FR" sz="2000" i="1">
                                  <a:latin typeface="Cambria Math" panose="02040503050406030204" pitchFamily="18" charset="0"/>
                                </a:rPr>
                                <m:t>𝜎</m:t>
                              </m:r>
                            </m:e>
                            <m:sub>
                              <m:r>
                                <a:rPr lang="fr-FR" sz="2000" i="1">
                                  <a:latin typeface="Cambria Math" panose="02040503050406030204" pitchFamily="18" charset="0"/>
                                </a:rPr>
                                <m:t>𝛿</m:t>
                              </m:r>
                            </m:sub>
                            <m:sup>
                              <m:r>
                                <a:rPr lang="fr-FR" sz="2000" i="1">
                                  <a:latin typeface="Cambria Math" panose="02040503050406030204" pitchFamily="18" charset="0"/>
                                </a:rPr>
                                <m:t>2</m:t>
                              </m:r>
                            </m:sup>
                          </m:sSubSup>
                        </m:e>
                      </m:rad>
                    </m:oMath>
                  </m:oMathPara>
                </a14:m>
                <a:endParaRPr lang="fr-FR" sz="2000" dirty="0" smtClean="0"/>
              </a:p>
              <a:p>
                <a:pPr marL="285750" indent="-285750">
                  <a:buFont typeface="Arial" panose="020B0604020202020204" pitchFamily="34" charset="0"/>
                  <a:buChar char="•"/>
                </a:pPr>
                <a:r>
                  <a:rPr lang="en-US" sz="2000" dirty="0" smtClean="0"/>
                  <a:t>No errors </a:t>
                </a:r>
              </a:p>
              <a:p>
                <a:pPr marL="285750" indent="-285750">
                  <a:buFont typeface="Arial" panose="020B0604020202020204" pitchFamily="34" charset="0"/>
                  <a:buChar char="•"/>
                </a:pPr>
                <a:endParaRPr lang="fr-FR" dirty="0" smtClean="0"/>
              </a:p>
              <a:p>
                <a:endParaRPr lang="fr-FR" dirty="0" smtClean="0"/>
              </a:p>
              <a:p>
                <a:endParaRPr lang="en-US" dirty="0"/>
              </a:p>
            </p:txBody>
          </p:sp>
        </mc:Choice>
        <mc:Fallback xmlns="">
          <p:sp>
            <p:nvSpPr>
              <p:cNvPr id="21" name="ZoneTexte 20"/>
              <p:cNvSpPr txBox="1">
                <a:spLocks noRot="1" noChangeAspect="1" noMove="1" noResize="1" noEditPoints="1" noAdjustHandles="1" noChangeArrowheads="1" noChangeShapeType="1" noTextEdit="1"/>
              </p:cNvSpPr>
              <p:nvPr/>
            </p:nvSpPr>
            <p:spPr>
              <a:xfrm>
                <a:off x="6545238" y="2062490"/>
                <a:ext cx="5067642" cy="4011867"/>
              </a:xfrm>
              <a:prstGeom prst="rect">
                <a:avLst/>
              </a:prstGeom>
              <a:blipFill>
                <a:blip r:embed="rId3"/>
                <a:stretch>
                  <a:fillRect l="-1083" t="-760" r="-6137"/>
                </a:stretch>
              </a:blipFill>
            </p:spPr>
            <p:txBody>
              <a:bodyPr/>
              <a:lstStyle/>
              <a:p>
                <a:r>
                  <a:rPr lang="en-US">
                    <a:noFill/>
                  </a:rPr>
                  <a:t> </a:t>
                </a:r>
              </a:p>
            </p:txBody>
          </p:sp>
        </mc:Fallback>
      </mc:AlternateContent>
      <p:pic>
        <p:nvPicPr>
          <p:cNvPr id="23" name="Image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56465" y="212645"/>
            <a:ext cx="1426348" cy="681023"/>
          </a:xfrm>
          <a:prstGeom prst="rect">
            <a:avLst/>
          </a:prstGeom>
        </p:spPr>
      </p:pic>
    </p:spTree>
    <p:extLst>
      <p:ext uri="{BB962C8B-B14F-4D97-AF65-F5344CB8AC3E}">
        <p14:creationId xmlns:p14="http://schemas.microsoft.com/office/powerpoint/2010/main" val="7870729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Espace réservé du contenu 9"/>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38200" y="1476528"/>
            <a:ext cx="5181600" cy="4168998"/>
          </a:xfrm>
        </p:spPr>
      </p:pic>
      <p:pic>
        <p:nvPicPr>
          <p:cNvPr id="11" name="Espace réservé du contenu 10"/>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172200" y="1512592"/>
            <a:ext cx="5181600" cy="4096870"/>
          </a:xfrm>
        </p:spPr>
      </p:pic>
      <p:sp>
        <p:nvSpPr>
          <p:cNvPr id="4" name="Espace réservé du pied de page 3"/>
          <p:cNvSpPr>
            <a:spLocks noGrp="1"/>
          </p:cNvSpPr>
          <p:nvPr>
            <p:ph type="ftr" sz="quarter" idx="11"/>
          </p:nvPr>
        </p:nvSpPr>
        <p:spPr/>
        <p:txBody>
          <a:bodyPr/>
          <a:lstStyle/>
          <a:p>
            <a:r>
              <a:rPr lang="fr-FR" smtClean="0">
                <a:latin typeface="Arial Narrow" panose="020B0604020202020204" pitchFamily="34" charset="0"/>
                <a:cs typeface="Arial Narrow" panose="020B0604020202020204" pitchFamily="34" charset="0"/>
              </a:rPr>
              <a:t>Preliminary tracking results - L.Soubirou </a:t>
            </a:r>
            <a:endParaRPr lang="fr-FR" dirty="0">
              <a:latin typeface="Arial Narrow" panose="020B0604020202020204" pitchFamily="34" charset="0"/>
              <a:cs typeface="Arial Narrow" panose="020B0604020202020204" pitchFamily="34" charset="0"/>
            </a:endParaRPr>
          </a:p>
        </p:txBody>
      </p:sp>
      <p:sp>
        <p:nvSpPr>
          <p:cNvPr id="5" name="Espace réservé du numéro de diapositive 4"/>
          <p:cNvSpPr>
            <a:spLocks noGrp="1"/>
          </p:cNvSpPr>
          <p:nvPr>
            <p:ph type="sldNum" sz="quarter" idx="12"/>
          </p:nvPr>
        </p:nvSpPr>
        <p:spPr/>
        <p:txBody>
          <a:bodyPr/>
          <a:lstStyle/>
          <a:p>
            <a:fld id="{005C7FBA-D4E9-46CA-9321-3ADA2E368FCD}" type="slidenum">
              <a:rPr lang="en-GB" smtClean="0"/>
              <a:t>16</a:t>
            </a:fld>
            <a:endParaRPr lang="en-GB"/>
          </a:p>
        </p:txBody>
      </p:sp>
      <p:sp>
        <p:nvSpPr>
          <p:cNvPr id="6" name="Titre 5"/>
          <p:cNvSpPr>
            <a:spLocks noGrp="1"/>
          </p:cNvSpPr>
          <p:nvPr>
            <p:ph type="title"/>
          </p:nvPr>
        </p:nvSpPr>
        <p:spPr/>
        <p:txBody>
          <a:bodyPr/>
          <a:lstStyle/>
          <a:p>
            <a:r>
              <a:rPr lang="fr-FR" dirty="0" smtClean="0"/>
              <a:t>GFR: Horizontal plane x</a:t>
            </a:r>
            <a:endParaRPr lang="en-US" dirty="0"/>
          </a:p>
        </p:txBody>
      </p:sp>
      <p:sp>
        <p:nvSpPr>
          <p:cNvPr id="13" name="ZoneTexte 12"/>
          <p:cNvSpPr txBox="1"/>
          <p:nvPr/>
        </p:nvSpPr>
        <p:spPr>
          <a:xfrm>
            <a:off x="934959" y="5449797"/>
            <a:ext cx="2841474" cy="1015663"/>
          </a:xfrm>
          <a:prstGeom prst="rect">
            <a:avLst/>
          </a:prstGeom>
          <a:noFill/>
        </p:spPr>
        <p:txBody>
          <a:bodyPr wrap="square" rtlCol="0">
            <a:spAutoFit/>
          </a:bodyPr>
          <a:lstStyle/>
          <a:p>
            <a:r>
              <a:rPr lang="fr-FR" sz="2000" dirty="0" smtClean="0">
                <a:latin typeface="Arial" panose="020B0604020202020204" pitchFamily="34" charset="0"/>
                <a:cs typeface="Arial" panose="020B0604020202020204" pitchFamily="34" charset="0"/>
              </a:rPr>
              <a:t>Horizontal plane </a:t>
            </a:r>
            <a:r>
              <a:rPr lang="el-GR" sz="2000" dirty="0" smtClean="0">
                <a:latin typeface="Arial" panose="020B0604020202020204" pitchFamily="34" charset="0"/>
                <a:cs typeface="Arial" panose="020B0604020202020204" pitchFamily="34" charset="0"/>
              </a:rPr>
              <a:t>σ</a:t>
            </a:r>
            <a:r>
              <a:rPr lang="fr-FR" sz="2000" baseline="-25000" dirty="0" smtClean="0">
                <a:latin typeface="Arial" panose="020B0604020202020204" pitchFamily="34" charset="0"/>
                <a:cs typeface="Arial" panose="020B0604020202020204" pitchFamily="34" charset="0"/>
              </a:rPr>
              <a:t>x</a:t>
            </a:r>
          </a:p>
          <a:p>
            <a:pPr marL="285750" indent="-285750">
              <a:buFont typeface="Arial" panose="020B0604020202020204" pitchFamily="34" charset="0"/>
              <a:buChar char="•"/>
            </a:pPr>
            <a:r>
              <a:rPr lang="fr-FR" sz="2000" dirty="0" smtClean="0">
                <a:latin typeface="Arial" panose="020B0604020202020204" pitchFamily="34" charset="0"/>
                <a:cs typeface="Arial" panose="020B0604020202020204" pitchFamily="34" charset="0"/>
              </a:rPr>
              <a:t>3</a:t>
            </a:r>
            <a:r>
              <a:rPr lang="el-GR" sz="2000" dirty="0" smtClean="0">
                <a:latin typeface="Arial" panose="020B0604020202020204" pitchFamily="34" charset="0"/>
                <a:cs typeface="Arial" panose="020B0604020202020204" pitchFamily="34" charset="0"/>
              </a:rPr>
              <a:t>σ</a:t>
            </a:r>
            <a:r>
              <a:rPr lang="fr-FR" sz="2000" dirty="0" smtClean="0">
                <a:latin typeface="Arial" panose="020B0604020202020204" pitchFamily="34" charset="0"/>
                <a:cs typeface="Arial" panose="020B0604020202020204" pitchFamily="34" charset="0"/>
              </a:rPr>
              <a:t> : </a:t>
            </a:r>
            <a:r>
              <a:rPr lang="en-US" sz="2000" dirty="0" smtClean="0">
                <a:latin typeface="Arial" panose="020B0604020202020204" pitchFamily="34" charset="0"/>
                <a:cs typeface="Arial" panose="020B0604020202020204" pitchFamily="34" charset="0"/>
              </a:rPr>
              <a:t>~ 15 mm width</a:t>
            </a:r>
          </a:p>
          <a:p>
            <a:pPr marL="285750" indent="-285750">
              <a:buFont typeface="Arial" panose="020B0604020202020204" pitchFamily="34" charset="0"/>
              <a:buChar char="•"/>
            </a:pPr>
            <a:r>
              <a:rPr lang="fr-FR" sz="2000" dirty="0" smtClean="0">
                <a:latin typeface="Arial" panose="020B0604020202020204" pitchFamily="34" charset="0"/>
                <a:cs typeface="Arial" panose="020B0604020202020204" pitchFamily="34" charset="0"/>
              </a:rPr>
              <a:t>6</a:t>
            </a:r>
            <a:r>
              <a:rPr lang="el-GR" sz="2000" dirty="0" smtClean="0">
                <a:latin typeface="Arial" panose="020B0604020202020204" pitchFamily="34" charset="0"/>
                <a:cs typeface="Arial" panose="020B0604020202020204" pitchFamily="34" charset="0"/>
              </a:rPr>
              <a:t>σ</a:t>
            </a:r>
            <a:r>
              <a:rPr lang="fr-FR" sz="2000" dirty="0" smtClean="0">
                <a:latin typeface="Arial" panose="020B0604020202020204" pitchFamily="34" charset="0"/>
                <a:cs typeface="Arial" panose="020B0604020202020204" pitchFamily="34" charset="0"/>
              </a:rPr>
              <a:t> </a:t>
            </a:r>
            <a:r>
              <a:rPr lang="fr-FR" sz="2000" dirty="0">
                <a:latin typeface="Arial" panose="020B0604020202020204" pitchFamily="34" charset="0"/>
                <a:cs typeface="Arial" panose="020B0604020202020204" pitchFamily="34" charset="0"/>
              </a:rPr>
              <a:t>: </a:t>
            </a:r>
            <a:r>
              <a:rPr lang="en-US" sz="2000" dirty="0" smtClean="0">
                <a:latin typeface="Arial" panose="020B0604020202020204" pitchFamily="34" charset="0"/>
                <a:cs typeface="Arial" panose="020B0604020202020204" pitchFamily="34" charset="0"/>
              </a:rPr>
              <a:t>~ 23 mm width</a:t>
            </a:r>
            <a:endParaRPr lang="en-US" sz="2000" dirty="0">
              <a:latin typeface="Arial" panose="020B0604020202020204" pitchFamily="34" charset="0"/>
              <a:cs typeface="Arial" panose="020B0604020202020204" pitchFamily="34" charset="0"/>
            </a:endParaRPr>
          </a:p>
        </p:txBody>
      </p:sp>
      <p:sp>
        <p:nvSpPr>
          <p:cNvPr id="16" name="ZoneTexte 15"/>
          <p:cNvSpPr txBox="1"/>
          <p:nvPr/>
        </p:nvSpPr>
        <p:spPr>
          <a:xfrm>
            <a:off x="4834198" y="5622284"/>
            <a:ext cx="7122699" cy="707886"/>
          </a:xfrm>
          <a:prstGeom prst="rect">
            <a:avLst/>
          </a:prstGeom>
          <a:noFill/>
        </p:spPr>
        <p:txBody>
          <a:bodyPr wrap="square" rtlCol="0">
            <a:spAutoFit/>
          </a:bodyPr>
          <a:lstStyle/>
          <a:p>
            <a:r>
              <a:rPr lang="en-US" sz="2000" dirty="0" smtClean="0">
                <a:latin typeface="Arial" panose="020B0604020202020204" pitchFamily="34" charset="0"/>
                <a:cs typeface="Arial" panose="020B0604020202020204" pitchFamily="34" charset="0"/>
              </a:rPr>
              <a:t>About 20 mm horizontal width for the good field region should be enough </a:t>
            </a:r>
            <a:r>
              <a:rPr lang="fr-FR" sz="2000" dirty="0" smtClean="0">
                <a:latin typeface="Arial" panose="020B0604020202020204" pitchFamily="34" charset="0"/>
                <a:cs typeface="Arial" panose="020B0604020202020204" pitchFamily="34" charset="0"/>
              </a:rPr>
              <a:t>→ </a:t>
            </a:r>
            <a:r>
              <a:rPr lang="en-US" sz="2000" dirty="0" smtClean="0">
                <a:latin typeface="Arial" panose="020B0604020202020204" pitchFamily="34" charset="0"/>
                <a:cs typeface="Arial" panose="020B0604020202020204" pitchFamily="34" charset="0"/>
              </a:rPr>
              <a:t>not a lot of travelling in the outer side of GFR</a:t>
            </a:r>
            <a:endParaRPr lang="en-US" sz="2000" dirty="0">
              <a:latin typeface="Arial" panose="020B0604020202020204" pitchFamily="34" charset="0"/>
              <a:cs typeface="Arial" panose="020B0604020202020204" pitchFamily="34" charset="0"/>
            </a:endParaRPr>
          </a:p>
        </p:txBody>
      </p:sp>
      <p:pic>
        <p:nvPicPr>
          <p:cNvPr id="17" name="Image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56465" y="212645"/>
            <a:ext cx="1426348" cy="681023"/>
          </a:xfrm>
          <a:prstGeom prst="rect">
            <a:avLst/>
          </a:prstGeom>
        </p:spPr>
      </p:pic>
    </p:spTree>
    <p:extLst>
      <p:ext uri="{BB962C8B-B14F-4D97-AF65-F5344CB8AC3E}">
        <p14:creationId xmlns:p14="http://schemas.microsoft.com/office/powerpoint/2010/main" val="39902639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texte 8"/>
          <p:cNvSpPr>
            <a:spLocks noGrp="1"/>
          </p:cNvSpPr>
          <p:nvPr>
            <p:ph type="body" sz="half" idx="2"/>
          </p:nvPr>
        </p:nvSpPr>
        <p:spPr>
          <a:xfrm>
            <a:off x="838200" y="2544763"/>
            <a:ext cx="3932237" cy="2035188"/>
          </a:xfrm>
        </p:spPr>
        <p:txBody>
          <a:bodyPr>
            <a:normAutofit lnSpcReduction="10000"/>
          </a:bodyPr>
          <a:lstStyle/>
          <a:p>
            <a:r>
              <a:rPr lang="fr-FR" sz="2000" dirty="0" smtClean="0"/>
              <a:t>Vertical </a:t>
            </a:r>
            <a:r>
              <a:rPr lang="fr-FR" sz="2000" dirty="0"/>
              <a:t>plane </a:t>
            </a:r>
            <a:r>
              <a:rPr lang="el-GR" sz="2000" dirty="0" smtClean="0"/>
              <a:t>σ</a:t>
            </a:r>
            <a:r>
              <a:rPr lang="fr-FR" sz="2000" baseline="-25000" dirty="0"/>
              <a:t>y</a:t>
            </a:r>
            <a:endParaRPr lang="fr-FR" sz="2000" baseline="-25000" dirty="0" smtClean="0"/>
          </a:p>
          <a:p>
            <a:pPr marL="171450" indent="-171450">
              <a:buFont typeface="Arial" panose="020B0604020202020204" pitchFamily="34" charset="0"/>
              <a:buChar char="•"/>
            </a:pPr>
            <a:r>
              <a:rPr lang="fr-FR" sz="2000" dirty="0" smtClean="0"/>
              <a:t>3</a:t>
            </a:r>
            <a:r>
              <a:rPr lang="el-GR" sz="2000" dirty="0" smtClean="0"/>
              <a:t>σ</a:t>
            </a:r>
            <a:r>
              <a:rPr lang="fr-FR" sz="2000" dirty="0" smtClean="0"/>
              <a:t> </a:t>
            </a:r>
            <a:r>
              <a:rPr lang="fr-FR" sz="2000" dirty="0"/>
              <a:t>: </a:t>
            </a:r>
            <a:r>
              <a:rPr lang="en-US" sz="2000" dirty="0"/>
              <a:t>~ </a:t>
            </a:r>
            <a:r>
              <a:rPr lang="fr-FR" sz="2000" dirty="0"/>
              <a:t>3</a:t>
            </a:r>
            <a:r>
              <a:rPr lang="fr-FR" sz="2000" dirty="0" smtClean="0"/>
              <a:t> </a:t>
            </a:r>
            <a:r>
              <a:rPr lang="en-US" sz="2000" dirty="0" smtClean="0"/>
              <a:t>mm width</a:t>
            </a:r>
          </a:p>
          <a:p>
            <a:pPr marL="171450" indent="-171450">
              <a:buFont typeface="Arial" panose="020B0604020202020204" pitchFamily="34" charset="0"/>
              <a:buChar char="•"/>
            </a:pPr>
            <a:r>
              <a:rPr lang="fr-FR" sz="2000" dirty="0" smtClean="0"/>
              <a:t>6</a:t>
            </a:r>
            <a:r>
              <a:rPr lang="el-GR" sz="2000" dirty="0"/>
              <a:t>σ</a:t>
            </a:r>
            <a:r>
              <a:rPr lang="fr-FR" sz="2000" dirty="0"/>
              <a:t> : </a:t>
            </a:r>
            <a:r>
              <a:rPr lang="en-US" sz="2000" dirty="0"/>
              <a:t>~ </a:t>
            </a:r>
            <a:r>
              <a:rPr lang="fr-FR" sz="2000" dirty="0"/>
              <a:t>7</a:t>
            </a:r>
            <a:r>
              <a:rPr lang="fr-FR" sz="2000" dirty="0" smtClean="0"/>
              <a:t> </a:t>
            </a:r>
            <a:r>
              <a:rPr lang="en-US" sz="2000" dirty="0" smtClean="0"/>
              <a:t>mm width</a:t>
            </a:r>
          </a:p>
          <a:p>
            <a:pPr marL="171450" indent="-171450">
              <a:buFont typeface="Arial" panose="020B0604020202020204" pitchFamily="34" charset="0"/>
              <a:buChar char="•"/>
            </a:pPr>
            <a:r>
              <a:rPr lang="en-US" sz="2000" dirty="0" smtClean="0"/>
              <a:t>No excursion  of the trajectory in the vertical plane : much smaller region</a:t>
            </a:r>
          </a:p>
          <a:p>
            <a:pPr marL="171450" indent="-171450">
              <a:buFont typeface="Arial" panose="020B0604020202020204" pitchFamily="34" charset="0"/>
              <a:buChar char="•"/>
            </a:pPr>
            <a:endParaRPr lang="en-US" sz="1800" dirty="0"/>
          </a:p>
        </p:txBody>
      </p:sp>
      <p:sp>
        <p:nvSpPr>
          <p:cNvPr id="4" name="Espace réservé du pied de page 3"/>
          <p:cNvSpPr>
            <a:spLocks noGrp="1"/>
          </p:cNvSpPr>
          <p:nvPr>
            <p:ph type="ftr" sz="quarter" idx="11"/>
          </p:nvPr>
        </p:nvSpPr>
        <p:spPr/>
        <p:txBody>
          <a:bodyPr/>
          <a:lstStyle/>
          <a:p>
            <a:r>
              <a:rPr lang="fr-FR" smtClean="0">
                <a:latin typeface="Arial Narrow" panose="020B0604020202020204" pitchFamily="34" charset="0"/>
                <a:cs typeface="Arial Narrow" panose="020B0604020202020204" pitchFamily="34" charset="0"/>
              </a:rPr>
              <a:t>Preliminary tracking results - L.Soubirou </a:t>
            </a:r>
            <a:endParaRPr lang="fr-FR" dirty="0">
              <a:latin typeface="Arial Narrow" panose="020B0604020202020204" pitchFamily="34" charset="0"/>
              <a:cs typeface="Arial Narrow" panose="020B0604020202020204" pitchFamily="34" charset="0"/>
            </a:endParaRPr>
          </a:p>
        </p:txBody>
      </p:sp>
      <p:sp>
        <p:nvSpPr>
          <p:cNvPr id="5" name="Espace réservé du numéro de diapositive 4"/>
          <p:cNvSpPr>
            <a:spLocks noGrp="1"/>
          </p:cNvSpPr>
          <p:nvPr>
            <p:ph type="sldNum" sz="quarter" idx="12"/>
          </p:nvPr>
        </p:nvSpPr>
        <p:spPr/>
        <p:txBody>
          <a:bodyPr/>
          <a:lstStyle/>
          <a:p>
            <a:fld id="{005C7FBA-D4E9-46CA-9321-3ADA2E368FCD}" type="slidenum">
              <a:rPr lang="en-GB" smtClean="0"/>
              <a:t>17</a:t>
            </a:fld>
            <a:endParaRPr lang="en-GB"/>
          </a:p>
        </p:txBody>
      </p:sp>
      <p:sp>
        <p:nvSpPr>
          <p:cNvPr id="11" name="Espace réservé du texte 10"/>
          <p:cNvSpPr>
            <a:spLocks noGrp="1"/>
          </p:cNvSpPr>
          <p:nvPr>
            <p:ph type="body" sz="quarter" idx="13"/>
          </p:nvPr>
        </p:nvSpPr>
        <p:spPr/>
        <p:txBody>
          <a:bodyPr/>
          <a:lstStyle/>
          <a:p>
            <a:endParaRPr lang="fr-FR" dirty="0" smtClean="0"/>
          </a:p>
          <a:p>
            <a:r>
              <a:rPr lang="fr-FR" dirty="0" smtClean="0"/>
              <a:t>GFR</a:t>
            </a:r>
            <a:r>
              <a:rPr lang="fr-FR" dirty="0"/>
              <a:t>: Vertical plane y </a:t>
            </a:r>
            <a:endParaRPr lang="en-US" dirty="0"/>
          </a:p>
        </p:txBody>
      </p:sp>
      <p:pic>
        <p:nvPicPr>
          <p:cNvPr id="15" name="Imag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56465" y="212645"/>
            <a:ext cx="1426348" cy="681023"/>
          </a:xfrm>
          <a:prstGeom prst="rect">
            <a:avLst/>
          </a:prstGeom>
        </p:spPr>
      </p:pic>
      <p:pic>
        <p:nvPicPr>
          <p:cNvPr id="16" name="Imag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86699" y="1693334"/>
            <a:ext cx="5898978" cy="4507318"/>
          </a:xfrm>
          <a:prstGeom prst="rect">
            <a:avLst/>
          </a:prstGeom>
        </p:spPr>
      </p:pic>
      <p:sp>
        <p:nvSpPr>
          <p:cNvPr id="3" name="ZoneTexte 2"/>
          <p:cNvSpPr txBox="1"/>
          <p:nvPr/>
        </p:nvSpPr>
        <p:spPr>
          <a:xfrm>
            <a:off x="1748306" y="5120640"/>
            <a:ext cx="2915134" cy="707886"/>
          </a:xfrm>
          <a:prstGeom prst="rect">
            <a:avLst/>
          </a:prstGeom>
          <a:noFill/>
          <a:ln w="28575">
            <a:solidFill>
              <a:srgbClr val="C00000"/>
            </a:solidFill>
          </a:ln>
        </p:spPr>
        <p:txBody>
          <a:bodyPr wrap="square" rtlCol="0">
            <a:spAutoFit/>
          </a:bodyPr>
          <a:lstStyle/>
          <a:p>
            <a:r>
              <a:rPr lang="fr-FR" sz="2000" b="1" dirty="0" smtClean="0">
                <a:solidFill>
                  <a:srgbClr val="C00000"/>
                </a:solidFill>
              </a:rPr>
              <a:t>GFR x : </a:t>
            </a:r>
            <a:r>
              <a:rPr lang="en-US" sz="2000" b="1" dirty="0">
                <a:solidFill>
                  <a:srgbClr val="C00000"/>
                </a:solidFill>
                <a:latin typeface="Arial" panose="020B0604020202020204" pitchFamily="34" charset="0"/>
                <a:cs typeface="Arial" panose="020B0604020202020204" pitchFamily="34" charset="0"/>
              </a:rPr>
              <a:t>~ </a:t>
            </a:r>
            <a:r>
              <a:rPr lang="fr-FR" sz="2000" b="1" dirty="0" smtClean="0">
                <a:solidFill>
                  <a:srgbClr val="C00000"/>
                </a:solidFill>
              </a:rPr>
              <a:t>20 mm</a:t>
            </a:r>
          </a:p>
          <a:p>
            <a:r>
              <a:rPr lang="fr-FR" sz="2000" b="1" dirty="0" smtClean="0">
                <a:solidFill>
                  <a:srgbClr val="C00000"/>
                </a:solidFill>
              </a:rPr>
              <a:t>GFR y</a:t>
            </a:r>
            <a:r>
              <a:rPr lang="en-US" sz="2000" b="1" dirty="0" smtClean="0">
                <a:solidFill>
                  <a:srgbClr val="C00000"/>
                </a:solidFill>
              </a:rPr>
              <a:t>: much less needed</a:t>
            </a:r>
            <a:endParaRPr lang="en-US" sz="2000" b="1" dirty="0">
              <a:solidFill>
                <a:srgbClr val="C00000"/>
              </a:solidFill>
            </a:endParaRPr>
          </a:p>
        </p:txBody>
      </p:sp>
    </p:spTree>
    <p:extLst>
      <p:ext uri="{BB962C8B-B14F-4D97-AF65-F5344CB8AC3E}">
        <p14:creationId xmlns:p14="http://schemas.microsoft.com/office/powerpoint/2010/main" val="39211972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contenu 8"/>
          <p:cNvSpPr>
            <a:spLocks noGrp="1"/>
          </p:cNvSpPr>
          <p:nvPr>
            <p:ph idx="1"/>
          </p:nvPr>
        </p:nvSpPr>
        <p:spPr/>
        <p:txBody>
          <a:bodyPr/>
          <a:lstStyle/>
          <a:p>
            <a:r>
              <a:rPr lang="en-US" sz="2000" dirty="0" smtClean="0"/>
              <a:t>First tracking studies conducted</a:t>
            </a:r>
          </a:p>
          <a:p>
            <a:r>
              <a:rPr lang="en-US" sz="2000" dirty="0" smtClean="0"/>
              <a:t>Impact of preliminary optics and RF tuning</a:t>
            </a:r>
          </a:p>
          <a:p>
            <a:r>
              <a:rPr lang="en-US" sz="2000" dirty="0" smtClean="0"/>
              <a:t>Tracking integrating systematic errors b3/b5 from dipole designs</a:t>
            </a:r>
          </a:p>
          <a:p>
            <a:pPr lvl="1">
              <a:buFont typeface="Wingdings" panose="05000000000000000000" pitchFamily="2" charset="2"/>
              <a:buChar char="Ø"/>
            </a:pPr>
            <a:r>
              <a:rPr lang="en-US" sz="2000" dirty="0" smtClean="0"/>
              <a:t> Have an idea of which designs could be used</a:t>
            </a:r>
          </a:p>
          <a:p>
            <a:r>
              <a:rPr lang="en-US" sz="2000" dirty="0" smtClean="0"/>
              <a:t>Get a rough idea of the width of the GFR with tracking studies</a:t>
            </a:r>
          </a:p>
          <a:p>
            <a:endParaRPr lang="en-US" sz="2000" dirty="0" smtClean="0"/>
          </a:p>
          <a:p>
            <a:r>
              <a:rPr lang="en-US" sz="2000" dirty="0" smtClean="0"/>
              <a:t>What’s next ?</a:t>
            </a:r>
          </a:p>
          <a:p>
            <a:pPr lvl="1">
              <a:buFont typeface="Wingdings" panose="05000000000000000000" pitchFamily="2" charset="2"/>
              <a:buChar char="Ø"/>
            </a:pPr>
            <a:r>
              <a:rPr lang="en-US" sz="2000" dirty="0" smtClean="0"/>
              <a:t>Work </a:t>
            </a:r>
            <a:r>
              <a:rPr lang="en-US" sz="2000" dirty="0"/>
              <a:t>on </a:t>
            </a:r>
            <a:r>
              <a:rPr lang="en-US" sz="2000" dirty="0" smtClean="0"/>
              <a:t>optics</a:t>
            </a:r>
          </a:p>
          <a:p>
            <a:pPr lvl="1">
              <a:buFont typeface="Wingdings" panose="05000000000000000000" pitchFamily="2" charset="2"/>
              <a:buChar char="Ø"/>
            </a:pPr>
            <a:r>
              <a:rPr lang="en-US" sz="2000" dirty="0" smtClean="0"/>
              <a:t>Add misalignment/roll errors and random errors (jitters) on dipoles</a:t>
            </a:r>
          </a:p>
          <a:p>
            <a:pPr lvl="1">
              <a:buFont typeface="Wingdings" panose="05000000000000000000" pitchFamily="2" charset="2"/>
              <a:buChar char="Ø"/>
            </a:pPr>
            <a:r>
              <a:rPr lang="en-US" sz="2000" dirty="0" smtClean="0"/>
              <a:t>Include</a:t>
            </a:r>
            <a:r>
              <a:rPr lang="fr-FR" sz="2000" dirty="0" smtClean="0"/>
              <a:t> passive correction </a:t>
            </a:r>
            <a:r>
              <a:rPr lang="en-US" sz="2000" dirty="0" smtClean="0"/>
              <a:t>schemes</a:t>
            </a:r>
          </a:p>
          <a:p>
            <a:pPr marL="342900" lvl="1" indent="0">
              <a:buNone/>
            </a:pPr>
            <a:endParaRPr lang="en-US" sz="2000" dirty="0"/>
          </a:p>
        </p:txBody>
      </p:sp>
      <p:sp>
        <p:nvSpPr>
          <p:cNvPr id="4" name="Espace réservé du pied de page 3"/>
          <p:cNvSpPr>
            <a:spLocks noGrp="1"/>
          </p:cNvSpPr>
          <p:nvPr>
            <p:ph type="ftr" sz="quarter" idx="11"/>
          </p:nvPr>
        </p:nvSpPr>
        <p:spPr/>
        <p:txBody>
          <a:bodyPr/>
          <a:lstStyle/>
          <a:p>
            <a:r>
              <a:rPr lang="fr-FR" smtClean="0">
                <a:latin typeface="Arial Narrow" panose="020B0604020202020204" pitchFamily="34" charset="0"/>
                <a:cs typeface="Arial Narrow" panose="020B0604020202020204" pitchFamily="34" charset="0"/>
              </a:rPr>
              <a:t>Preliminary tracking results - L.Soubirou </a:t>
            </a:r>
            <a:endParaRPr lang="fr-FR" dirty="0">
              <a:latin typeface="Arial Narrow" panose="020B0604020202020204" pitchFamily="34" charset="0"/>
              <a:cs typeface="Arial Narrow" panose="020B0604020202020204" pitchFamily="34" charset="0"/>
            </a:endParaRPr>
          </a:p>
        </p:txBody>
      </p:sp>
      <p:sp>
        <p:nvSpPr>
          <p:cNvPr id="5" name="Espace réservé du numéro de diapositive 4"/>
          <p:cNvSpPr>
            <a:spLocks noGrp="1"/>
          </p:cNvSpPr>
          <p:nvPr>
            <p:ph type="sldNum" sz="quarter" idx="12"/>
          </p:nvPr>
        </p:nvSpPr>
        <p:spPr/>
        <p:txBody>
          <a:bodyPr/>
          <a:lstStyle/>
          <a:p>
            <a:fld id="{005C7FBA-D4E9-46CA-9321-3ADA2E368FCD}" type="slidenum">
              <a:rPr lang="en-GB" smtClean="0"/>
              <a:t>18</a:t>
            </a:fld>
            <a:endParaRPr lang="en-GB"/>
          </a:p>
        </p:txBody>
      </p:sp>
      <p:sp>
        <p:nvSpPr>
          <p:cNvPr id="8" name="Titre 7"/>
          <p:cNvSpPr>
            <a:spLocks noGrp="1"/>
          </p:cNvSpPr>
          <p:nvPr>
            <p:ph type="title"/>
          </p:nvPr>
        </p:nvSpPr>
        <p:spPr/>
        <p:txBody>
          <a:bodyPr/>
          <a:lstStyle/>
          <a:p>
            <a:r>
              <a:rPr lang="fr-FR" dirty="0" smtClean="0"/>
              <a:t>Conclusions and perspectives</a:t>
            </a:r>
            <a:endParaRPr lang="en-US" dirty="0"/>
          </a:p>
        </p:txBody>
      </p:sp>
      <p:pic>
        <p:nvPicPr>
          <p:cNvPr id="7" name="Imag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56465" y="212645"/>
            <a:ext cx="1426348" cy="681023"/>
          </a:xfrm>
          <a:prstGeom prst="rect">
            <a:avLst/>
          </a:prstGeom>
        </p:spPr>
      </p:pic>
    </p:spTree>
    <p:extLst>
      <p:ext uri="{BB962C8B-B14F-4D97-AF65-F5344CB8AC3E}">
        <p14:creationId xmlns:p14="http://schemas.microsoft.com/office/powerpoint/2010/main" val="29873270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E5BDD9-DA35-CB26-61B2-A35410B30355}"/>
              </a:ext>
            </a:extLst>
          </p:cNvPr>
          <p:cNvSpPr>
            <a:spLocks noGrp="1"/>
          </p:cNvSpPr>
          <p:nvPr>
            <p:ph type="ftr" sz="quarter" idx="11"/>
          </p:nvPr>
        </p:nvSpPr>
        <p:spPr/>
        <p:txBody>
          <a:bodyPr/>
          <a:lstStyle/>
          <a:p>
            <a:r>
              <a:rPr lang="fr-FR" smtClean="0">
                <a:latin typeface="Arial Narrow" panose="020B0604020202020204" pitchFamily="34" charset="0"/>
                <a:cs typeface="Arial Narrow" panose="020B0604020202020204" pitchFamily="34" charset="0"/>
              </a:rPr>
              <a:t>Preliminary tracking results - L.Soubirou </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40139830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space réservé du contenu 10"/>
          <p:cNvSpPr>
            <a:spLocks noGrp="1"/>
          </p:cNvSpPr>
          <p:nvPr>
            <p:ph idx="1"/>
          </p:nvPr>
        </p:nvSpPr>
        <p:spPr>
          <a:xfrm>
            <a:off x="802308" y="1604257"/>
            <a:ext cx="10515600" cy="4639961"/>
          </a:xfrm>
        </p:spPr>
        <p:txBody>
          <a:bodyPr>
            <a:normAutofit/>
          </a:bodyPr>
          <a:lstStyle/>
          <a:p>
            <a:r>
              <a:rPr lang="fr-FR" dirty="0" smtClean="0"/>
              <a:t>Chain of RCS</a:t>
            </a:r>
          </a:p>
          <a:p>
            <a:endParaRPr lang="fr-FR" dirty="0"/>
          </a:p>
          <a:p>
            <a:endParaRPr lang="fr-FR" dirty="0" smtClean="0"/>
          </a:p>
          <a:p>
            <a:endParaRPr lang="fr-FR" dirty="0"/>
          </a:p>
          <a:p>
            <a:endParaRPr lang="fr-FR" dirty="0" smtClean="0"/>
          </a:p>
          <a:p>
            <a:endParaRPr lang="fr-FR" dirty="0"/>
          </a:p>
          <a:p>
            <a:pPr marL="0" indent="0">
              <a:buNone/>
            </a:pPr>
            <a:endParaRPr lang="fr-FR" dirty="0"/>
          </a:p>
          <a:p>
            <a:r>
              <a:rPr lang="en-US" dirty="0" smtClean="0"/>
              <a:t>Study focused on RCS2: hybrid synchrotron</a:t>
            </a:r>
          </a:p>
          <a:p>
            <a:r>
              <a:rPr lang="en-US" dirty="0" smtClean="0"/>
              <a:t>Structure of RCS: FODO cells with phase advance: </a:t>
            </a:r>
            <a:r>
              <a:rPr lang="en-US" dirty="0" smtClean="0">
                <a:solidFill>
                  <a:srgbClr val="000000"/>
                </a:solidFill>
              </a:rPr>
              <a:t>µ=90°</a:t>
            </a:r>
          </a:p>
          <a:p>
            <a:r>
              <a:rPr lang="en-US" dirty="0" smtClean="0"/>
              <a:t>RCS2 geometric parameters:</a:t>
            </a:r>
          </a:p>
          <a:p>
            <a:pPr lvl="1"/>
            <a:r>
              <a:rPr lang="fr-FR" dirty="0" smtClean="0"/>
              <a:t>C=5990m</a:t>
            </a:r>
            <a:endParaRPr lang="fr-FR" dirty="0"/>
          </a:p>
          <a:p>
            <a:pPr lvl="1"/>
            <a:r>
              <a:rPr lang="fr-FR" dirty="0" err="1" smtClean="0"/>
              <a:t>n</a:t>
            </a:r>
            <a:r>
              <a:rPr lang="fr-FR" baseline="-25000" dirty="0" err="1" smtClean="0"/>
              <a:t>arc</a:t>
            </a:r>
            <a:r>
              <a:rPr lang="fr-FR" dirty="0" smtClean="0"/>
              <a:t>=26</a:t>
            </a:r>
            <a:endParaRPr lang="fr-FR" dirty="0"/>
          </a:p>
          <a:p>
            <a:pPr lvl="1"/>
            <a:r>
              <a:rPr lang="fr-FR" dirty="0" err="1" smtClean="0"/>
              <a:t>n</a:t>
            </a:r>
            <a:r>
              <a:rPr lang="fr-FR" baseline="-25000" dirty="0" err="1" smtClean="0"/>
              <a:t>RF</a:t>
            </a:r>
            <a:r>
              <a:rPr lang="fr-FR" dirty="0" smtClean="0"/>
              <a:t>=26</a:t>
            </a:r>
            <a:endParaRPr lang="fr-FR" dirty="0"/>
          </a:p>
          <a:p>
            <a:pPr lvl="1"/>
            <a:r>
              <a:rPr lang="fr-FR" dirty="0" err="1" smtClean="0"/>
              <a:t>n</a:t>
            </a:r>
            <a:r>
              <a:rPr lang="fr-FR" baseline="-25000" dirty="0" err="1" smtClean="0"/>
              <a:t>c</a:t>
            </a:r>
            <a:r>
              <a:rPr lang="fr-FR" dirty="0" smtClean="0"/>
              <a:t>=8 </a:t>
            </a:r>
            <a:r>
              <a:rPr lang="fr-FR" dirty="0" err="1"/>
              <a:t>cells</a:t>
            </a:r>
            <a:r>
              <a:rPr lang="fr-FR" dirty="0"/>
              <a:t> per arc</a:t>
            </a:r>
            <a:endParaRPr lang="en-US" dirty="0"/>
          </a:p>
          <a:p>
            <a:endParaRPr lang="fr-FR" dirty="0" smtClean="0">
              <a:solidFill>
                <a:srgbClr val="000000"/>
              </a:solidFill>
            </a:endParaRPr>
          </a:p>
          <a:p>
            <a:endParaRPr lang="fr-FR" dirty="0" smtClean="0">
              <a:solidFill>
                <a:srgbClr val="000000"/>
              </a:solidFill>
            </a:endParaRPr>
          </a:p>
          <a:p>
            <a:pPr marL="0" indent="0">
              <a:buNone/>
            </a:pPr>
            <a:endParaRPr lang="fr-FR" dirty="0" smtClean="0">
              <a:solidFill>
                <a:srgbClr val="000000"/>
              </a:solidFill>
            </a:endParaRPr>
          </a:p>
          <a:p>
            <a:endParaRPr lang="en-US" dirty="0"/>
          </a:p>
        </p:txBody>
      </p:sp>
      <p:sp>
        <p:nvSpPr>
          <p:cNvPr id="3" name="Espace réservé du pied de page 2"/>
          <p:cNvSpPr>
            <a:spLocks noGrp="1"/>
          </p:cNvSpPr>
          <p:nvPr>
            <p:ph type="ftr" sz="quarter" idx="11"/>
          </p:nvPr>
        </p:nvSpPr>
        <p:spPr/>
        <p:txBody>
          <a:bodyPr/>
          <a:lstStyle/>
          <a:p>
            <a:r>
              <a:rPr lang="fr-FR" smtClean="0">
                <a:latin typeface="Arial Narrow" panose="020B0604020202020204" pitchFamily="34" charset="0"/>
                <a:cs typeface="Arial Narrow" panose="020B0604020202020204" pitchFamily="34" charset="0"/>
              </a:rPr>
              <a:t>Preliminary tracking results - L.Soubirou </a:t>
            </a:r>
            <a:endParaRPr lang="fr-FR" dirty="0">
              <a:latin typeface="Arial Narrow" panose="020B0604020202020204" pitchFamily="34" charset="0"/>
              <a:cs typeface="Arial Narrow" panose="020B0604020202020204" pitchFamily="34" charset="0"/>
            </a:endParaRPr>
          </a:p>
        </p:txBody>
      </p:sp>
      <p:sp>
        <p:nvSpPr>
          <p:cNvPr id="4" name="Espace réservé du numéro de diapositive 3"/>
          <p:cNvSpPr>
            <a:spLocks noGrp="1"/>
          </p:cNvSpPr>
          <p:nvPr>
            <p:ph type="sldNum" sz="quarter" idx="12"/>
          </p:nvPr>
        </p:nvSpPr>
        <p:spPr/>
        <p:txBody>
          <a:bodyPr/>
          <a:lstStyle/>
          <a:p>
            <a:fld id="{005C7FBA-D4E9-46CA-9321-3ADA2E368FCD}" type="slidenum">
              <a:rPr lang="en-GB" smtClean="0"/>
              <a:t>2</a:t>
            </a:fld>
            <a:endParaRPr lang="en-GB"/>
          </a:p>
        </p:txBody>
      </p:sp>
      <p:sp>
        <p:nvSpPr>
          <p:cNvPr id="5" name="Titre 4"/>
          <p:cNvSpPr>
            <a:spLocks noGrp="1"/>
          </p:cNvSpPr>
          <p:nvPr>
            <p:ph type="title"/>
          </p:nvPr>
        </p:nvSpPr>
        <p:spPr/>
        <p:txBody>
          <a:bodyPr/>
          <a:lstStyle/>
          <a:p>
            <a:r>
              <a:rPr lang="fr-FR" dirty="0" smtClean="0"/>
              <a:t>Structure of a RCS</a:t>
            </a:r>
            <a:endParaRPr lang="en-US" dirty="0"/>
          </a:p>
        </p:txBody>
      </p:sp>
      <p:pic>
        <p:nvPicPr>
          <p:cNvPr id="13" name="Image 12">
            <a:extLst>
              <a:ext uri="{FF2B5EF4-FFF2-40B4-BE49-F238E27FC236}">
                <a16:creationId xmlns:a16="http://schemas.microsoft.com/office/drawing/2014/main" id="{00000000-0000-0000-0000-000000000000}"/>
              </a:ext>
            </a:extLst>
          </p:cNvPr>
          <p:cNvPicPr>
            <a:picLocks noChangeAspect="1"/>
          </p:cNvPicPr>
          <p:nvPr/>
        </p:nvPicPr>
        <p:blipFill>
          <a:blip r:embed="rId2"/>
          <a:stretch>
            <a:fillRect/>
          </a:stretch>
        </p:blipFill>
        <p:spPr>
          <a:xfrm>
            <a:off x="974346" y="1942312"/>
            <a:ext cx="9392131" cy="1727292"/>
          </a:xfrm>
          <a:prstGeom prst="rect">
            <a:avLst/>
          </a:prstGeom>
          <a:noFill/>
          <a:ln cap="flat">
            <a:noFill/>
          </a:ln>
        </p:spPr>
      </p:pic>
      <p:sp>
        <p:nvSpPr>
          <p:cNvPr id="46" name="Parenthèse ouvrante 9"/>
          <p:cNvSpPr/>
          <p:nvPr/>
        </p:nvSpPr>
        <p:spPr>
          <a:xfrm rot="16200004">
            <a:off x="9355705" y="4047487"/>
            <a:ext cx="113248" cy="3448659"/>
          </a:xfrm>
          <a:custGeom>
            <a:avLst/>
            <a:gdLst>
              <a:gd name="f0" fmla="val 10800000"/>
              <a:gd name="f1" fmla="val 5400000"/>
              <a:gd name="f2" fmla="val 180"/>
              <a:gd name="f3" fmla="val w"/>
              <a:gd name="f4" fmla="val h"/>
              <a:gd name="f5" fmla="val ss"/>
              <a:gd name="f6" fmla="val 0"/>
              <a:gd name="f7" fmla="*/ 5419351 1 1725033"/>
              <a:gd name="f8" fmla="val 8333"/>
              <a:gd name="f9" fmla="+- 0 0 -180"/>
              <a:gd name="f10" fmla="+- 0 0 -360"/>
              <a:gd name="f11" fmla="abs f3"/>
              <a:gd name="f12" fmla="abs f4"/>
              <a:gd name="f13" fmla="abs f5"/>
              <a:gd name="f14" fmla="+- 2700000 f1 0"/>
              <a:gd name="f15" fmla="*/ f9 f0 1"/>
              <a:gd name="f16" fmla="*/ f10 f0 1"/>
              <a:gd name="f17" fmla="?: f11 f3 1"/>
              <a:gd name="f18" fmla="?: f12 f4 1"/>
              <a:gd name="f19" fmla="?: f13 f5 1"/>
              <a:gd name="f20" fmla="+- f14 0 f1"/>
              <a:gd name="f21" fmla="*/ f15 1 f2"/>
              <a:gd name="f22" fmla="*/ f16 1 f2"/>
              <a:gd name="f23" fmla="*/ f17 1 21600"/>
              <a:gd name="f24" fmla="*/ f18 1 21600"/>
              <a:gd name="f25" fmla="*/ 21600 f17 1"/>
              <a:gd name="f26" fmla="*/ 21600 f18 1"/>
              <a:gd name="f27" fmla="+- f20 f1 0"/>
              <a:gd name="f28" fmla="+- f21 0 f1"/>
              <a:gd name="f29" fmla="+- f22 0 f1"/>
              <a:gd name="f30" fmla="min f24 f23"/>
              <a:gd name="f31" fmla="*/ f25 1 f19"/>
              <a:gd name="f32" fmla="*/ f26 1 f19"/>
              <a:gd name="f33" fmla="*/ f27 f7 1"/>
              <a:gd name="f34" fmla="val f31"/>
              <a:gd name="f35" fmla="val f32"/>
              <a:gd name="f36" fmla="*/ f33 1 f0"/>
              <a:gd name="f37" fmla="*/ f6 f30 1"/>
              <a:gd name="f38" fmla="+- f35 0 f6"/>
              <a:gd name="f39" fmla="+- f34 0 f6"/>
              <a:gd name="f40" fmla="+- 0 0 f36"/>
              <a:gd name="f41" fmla="*/ f34 f30 1"/>
              <a:gd name="f42" fmla="*/ f35 f30 1"/>
              <a:gd name="f43" fmla="min f39 f38"/>
              <a:gd name="f44" fmla="+- 0 0 f40"/>
              <a:gd name="f45" fmla="*/ f39 f30 1"/>
              <a:gd name="f46" fmla="*/ f43 f8 1"/>
              <a:gd name="f47" fmla="*/ f44 f0 1"/>
              <a:gd name="f48" fmla="*/ f46 1 100000"/>
              <a:gd name="f49" fmla="*/ f47 1 f7"/>
              <a:gd name="f50" fmla="+- f49 0 f1"/>
              <a:gd name="f51" fmla="*/ f48 f30 1"/>
              <a:gd name="f52" fmla="cos 1 f50"/>
              <a:gd name="f53" fmla="sin 1 f50"/>
              <a:gd name="f54" fmla="+- 0 0 f52"/>
              <a:gd name="f55" fmla="+- 0 0 f53"/>
              <a:gd name="f56" fmla="+- 0 0 f54"/>
              <a:gd name="f57" fmla="+- 0 0 f55"/>
              <a:gd name="f58" fmla="val f56"/>
              <a:gd name="f59" fmla="val f57"/>
              <a:gd name="f60" fmla="*/ f58 f39 1"/>
              <a:gd name="f61" fmla="*/ f59 f48 1"/>
              <a:gd name="f62" fmla="+- f34 0 f60"/>
              <a:gd name="f63" fmla="+- f48 0 f61"/>
              <a:gd name="f64" fmla="+- f35 f61 0"/>
              <a:gd name="f65" fmla="+- f64 0 f48"/>
              <a:gd name="f66" fmla="*/ f62 f30 1"/>
              <a:gd name="f67" fmla="*/ f63 f30 1"/>
              <a:gd name="f68" fmla="*/ f65 f30 1"/>
            </a:gdLst>
            <a:ahLst/>
            <a:cxnLst>
              <a:cxn ang="3cd4">
                <a:pos x="hc" y="t"/>
              </a:cxn>
              <a:cxn ang="0">
                <a:pos x="r" y="vc"/>
              </a:cxn>
              <a:cxn ang="cd4">
                <a:pos x="hc" y="b"/>
              </a:cxn>
              <a:cxn ang="cd2">
                <a:pos x="l" y="vc"/>
              </a:cxn>
              <a:cxn ang="f28">
                <a:pos x="f41" y="f37"/>
              </a:cxn>
              <a:cxn ang="f29">
                <a:pos x="f41" y="f42"/>
              </a:cxn>
            </a:cxnLst>
            <a:rect l="f66" t="f67" r="f41" b="f68"/>
            <a:pathLst>
              <a:path stroke="0">
                <a:moveTo>
                  <a:pt x="f41" y="f42"/>
                </a:moveTo>
                <a:arcTo wR="f45" hR="f51" stAng="f1" swAng="f1"/>
                <a:lnTo>
                  <a:pt x="f37" y="f51"/>
                </a:lnTo>
                <a:arcTo wR="f45" hR="f51" stAng="f0" swAng="f1"/>
                <a:close/>
              </a:path>
              <a:path fill="none">
                <a:moveTo>
                  <a:pt x="f41" y="f42"/>
                </a:moveTo>
                <a:arcTo wR="f45" hR="f51" stAng="f1" swAng="f1"/>
                <a:lnTo>
                  <a:pt x="f37" y="f51"/>
                </a:lnTo>
                <a:arcTo wR="f45" hR="f51" stAng="f0" swAng="f1"/>
              </a:path>
            </a:pathLst>
          </a:custGeom>
          <a:noFill/>
          <a:ln w="28575" cap="flat">
            <a:solidFill>
              <a:srgbClr val="000000"/>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000000"/>
              </a:solidFill>
              <a:uFillTx/>
              <a:latin typeface="Calibri"/>
            </a:endParaRPr>
          </a:p>
        </p:txBody>
      </p:sp>
      <p:sp>
        <p:nvSpPr>
          <p:cNvPr id="47" name="Rectangle 10"/>
          <p:cNvSpPr/>
          <p:nvPr/>
        </p:nvSpPr>
        <p:spPr>
          <a:xfrm>
            <a:off x="7686581" y="4602166"/>
            <a:ext cx="788907" cy="574316"/>
          </a:xfrm>
          <a:prstGeom prst="rect">
            <a:avLst/>
          </a:prstGeom>
          <a:solidFill>
            <a:srgbClr val="5B9BD5"/>
          </a:solidFill>
          <a:ln w="12701" cap="flat">
            <a:solidFill>
              <a:srgbClr val="41719C"/>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a:solidFill>
                  <a:srgbClr val="FFFFFF"/>
                </a:solidFill>
                <a:uFillTx/>
                <a:latin typeface="Calibri"/>
              </a:rPr>
              <a:t>SC</a:t>
            </a:r>
          </a:p>
        </p:txBody>
      </p:sp>
      <p:sp>
        <p:nvSpPr>
          <p:cNvPr id="48" name="Rectangle 11"/>
          <p:cNvSpPr/>
          <p:nvPr/>
        </p:nvSpPr>
        <p:spPr>
          <a:xfrm>
            <a:off x="8573366" y="4602166"/>
            <a:ext cx="1677924" cy="574316"/>
          </a:xfrm>
          <a:prstGeom prst="rect">
            <a:avLst/>
          </a:prstGeom>
          <a:solidFill>
            <a:srgbClr val="ED7D31"/>
          </a:solidFill>
          <a:ln w="12701" cap="flat">
            <a:solidFill>
              <a:srgbClr val="AE5A21"/>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a:solidFill>
                  <a:srgbClr val="FFFFFF"/>
                </a:solidFill>
                <a:uFillTx/>
                <a:latin typeface="Calibri"/>
              </a:rPr>
              <a:t>NC</a:t>
            </a:r>
          </a:p>
        </p:txBody>
      </p:sp>
      <p:cxnSp>
        <p:nvCxnSpPr>
          <p:cNvPr id="49" name="Connecteur droit avec flèche 24"/>
          <p:cNvCxnSpPr/>
          <p:nvPr/>
        </p:nvCxnSpPr>
        <p:spPr>
          <a:xfrm flipV="1">
            <a:off x="7446496" y="4361725"/>
            <a:ext cx="3813" cy="822393"/>
          </a:xfrm>
          <a:prstGeom prst="straightConnector1">
            <a:avLst/>
          </a:prstGeom>
          <a:noFill/>
          <a:ln w="28575" cap="flat">
            <a:solidFill>
              <a:srgbClr val="C00000"/>
            </a:solidFill>
            <a:prstDash val="solid"/>
            <a:miter/>
            <a:tailEnd type="arrow"/>
          </a:ln>
        </p:spPr>
      </p:cxnSp>
      <p:sp>
        <p:nvSpPr>
          <p:cNvPr id="50" name="ZoneTexte 25"/>
          <p:cNvSpPr txBox="1"/>
          <p:nvPr/>
        </p:nvSpPr>
        <p:spPr>
          <a:xfrm>
            <a:off x="7201949" y="4037387"/>
            <a:ext cx="598447"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a:solidFill>
                  <a:srgbClr val="C00000"/>
                </a:solidFill>
                <a:uFillTx/>
                <a:latin typeface="Calibri"/>
              </a:rPr>
              <a:t>QP</a:t>
            </a:r>
            <a:r>
              <a:rPr lang="fr-FR" sz="1800" b="0" i="0" u="none" strike="noStrike" kern="1200" cap="none" spc="0" baseline="-25000">
                <a:solidFill>
                  <a:srgbClr val="C00000"/>
                </a:solidFill>
                <a:uFillTx/>
                <a:latin typeface="Calibri"/>
              </a:rPr>
              <a:t>f</a:t>
            </a:r>
          </a:p>
        </p:txBody>
      </p:sp>
      <p:cxnSp>
        <p:nvCxnSpPr>
          <p:cNvPr id="51" name="Connecteur droit 26"/>
          <p:cNvCxnSpPr/>
          <p:nvPr/>
        </p:nvCxnSpPr>
        <p:spPr>
          <a:xfrm flipH="1">
            <a:off x="11375325" y="4440592"/>
            <a:ext cx="1006" cy="744349"/>
          </a:xfrm>
          <a:prstGeom prst="straightConnector1">
            <a:avLst/>
          </a:prstGeom>
          <a:noFill/>
          <a:ln w="28575" cap="flat">
            <a:solidFill>
              <a:srgbClr val="C00000"/>
            </a:solidFill>
            <a:prstDash val="solid"/>
            <a:miter/>
          </a:ln>
        </p:spPr>
      </p:cxnSp>
      <p:cxnSp>
        <p:nvCxnSpPr>
          <p:cNvPr id="52" name="Connecteur droit avec flèche 27"/>
          <p:cNvCxnSpPr/>
          <p:nvPr/>
        </p:nvCxnSpPr>
        <p:spPr>
          <a:xfrm>
            <a:off x="11375133" y="4406832"/>
            <a:ext cx="192" cy="67520"/>
          </a:xfrm>
          <a:prstGeom prst="straightConnector1">
            <a:avLst/>
          </a:prstGeom>
          <a:noFill/>
          <a:ln w="28575" cap="flat">
            <a:solidFill>
              <a:srgbClr val="C00000"/>
            </a:solidFill>
            <a:prstDash val="solid"/>
            <a:miter/>
            <a:tailEnd type="arrow"/>
          </a:ln>
        </p:spPr>
      </p:cxnSp>
      <p:sp>
        <p:nvSpPr>
          <p:cNvPr id="53" name="ZoneTexte 28"/>
          <p:cNvSpPr txBox="1"/>
          <p:nvPr/>
        </p:nvSpPr>
        <p:spPr>
          <a:xfrm>
            <a:off x="11114822" y="4020443"/>
            <a:ext cx="598447"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a:solidFill>
                  <a:srgbClr val="C00000"/>
                </a:solidFill>
                <a:uFillTx/>
                <a:latin typeface="Calibri"/>
              </a:rPr>
              <a:t>QP</a:t>
            </a:r>
            <a:r>
              <a:rPr lang="fr-FR" sz="1800" b="0" i="0" u="none" strike="noStrike" kern="1200" cap="none" spc="0" baseline="-25000">
                <a:solidFill>
                  <a:srgbClr val="C00000"/>
                </a:solidFill>
                <a:uFillTx/>
                <a:latin typeface="Calibri"/>
              </a:rPr>
              <a:t>d</a:t>
            </a:r>
          </a:p>
        </p:txBody>
      </p:sp>
      <p:cxnSp>
        <p:nvCxnSpPr>
          <p:cNvPr id="54" name="Connecteur droit avec flèche 29"/>
          <p:cNvCxnSpPr/>
          <p:nvPr/>
        </p:nvCxnSpPr>
        <p:spPr>
          <a:xfrm flipV="1">
            <a:off x="7686581" y="5332818"/>
            <a:ext cx="768763" cy="6849"/>
          </a:xfrm>
          <a:prstGeom prst="straightConnector1">
            <a:avLst/>
          </a:prstGeom>
          <a:noFill/>
          <a:ln w="12701" cap="flat">
            <a:solidFill>
              <a:srgbClr val="5B9BD5"/>
            </a:solidFill>
            <a:prstDash val="solid"/>
            <a:miter/>
            <a:headEnd type="arrow"/>
            <a:tailEnd type="arrow"/>
          </a:ln>
        </p:spPr>
      </p:cxnSp>
      <p:cxnSp>
        <p:nvCxnSpPr>
          <p:cNvPr id="55" name="Connecteur droit avec flèche 30"/>
          <p:cNvCxnSpPr/>
          <p:nvPr/>
        </p:nvCxnSpPr>
        <p:spPr>
          <a:xfrm flipV="1">
            <a:off x="8573366" y="5320930"/>
            <a:ext cx="1677924" cy="6849"/>
          </a:xfrm>
          <a:prstGeom prst="straightConnector1">
            <a:avLst/>
          </a:prstGeom>
          <a:noFill/>
          <a:ln w="12701" cap="flat">
            <a:solidFill>
              <a:srgbClr val="ED7D31"/>
            </a:solidFill>
            <a:prstDash val="solid"/>
            <a:miter/>
            <a:headEnd type="arrow"/>
            <a:tailEnd type="arrow"/>
          </a:ln>
        </p:spPr>
      </p:cxnSp>
      <p:sp>
        <p:nvSpPr>
          <p:cNvPr id="56" name="ZoneTexte 32"/>
          <p:cNvSpPr txBox="1"/>
          <p:nvPr/>
        </p:nvSpPr>
        <p:spPr>
          <a:xfrm>
            <a:off x="7926355" y="5336247"/>
            <a:ext cx="434733" cy="369335"/>
          </a:xfrm>
          <a:prstGeom prst="rect">
            <a:avLst/>
          </a:prstGeom>
          <a:noFill/>
          <a:ln cap="flat">
            <a:noFill/>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a:solidFill>
                  <a:srgbClr val="5B9BD5"/>
                </a:solidFill>
                <a:uFillTx/>
                <a:latin typeface="Calibri"/>
              </a:rPr>
              <a:t>L</a:t>
            </a:r>
            <a:r>
              <a:rPr lang="fr-FR" sz="1800" b="0" i="0" u="none" strike="noStrike" kern="1200" cap="none" spc="0" baseline="-25000">
                <a:solidFill>
                  <a:srgbClr val="5B9BD5"/>
                </a:solidFill>
                <a:uFillTx/>
                <a:latin typeface="Calibri"/>
              </a:rPr>
              <a:t>SC</a:t>
            </a:r>
          </a:p>
        </p:txBody>
      </p:sp>
      <p:sp>
        <p:nvSpPr>
          <p:cNvPr id="57" name="ZoneTexte 33"/>
          <p:cNvSpPr txBox="1"/>
          <p:nvPr/>
        </p:nvSpPr>
        <p:spPr>
          <a:xfrm>
            <a:off x="9161380" y="5299524"/>
            <a:ext cx="463591" cy="369335"/>
          </a:xfrm>
          <a:prstGeom prst="rect">
            <a:avLst/>
          </a:prstGeom>
          <a:noFill/>
          <a:ln cap="flat">
            <a:noFill/>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a:solidFill>
                  <a:srgbClr val="ED7D31"/>
                </a:solidFill>
                <a:uFillTx/>
                <a:latin typeface="Calibri"/>
              </a:rPr>
              <a:t>L</a:t>
            </a:r>
            <a:r>
              <a:rPr lang="fr-FR" sz="1800" b="0" i="0" u="none" strike="noStrike" kern="1200" cap="none" spc="0" baseline="-25000">
                <a:solidFill>
                  <a:srgbClr val="ED7D31"/>
                </a:solidFill>
                <a:uFillTx/>
                <a:latin typeface="Calibri"/>
              </a:rPr>
              <a:t>NC</a:t>
            </a:r>
          </a:p>
        </p:txBody>
      </p:sp>
      <p:sp>
        <p:nvSpPr>
          <p:cNvPr id="58" name="Rectangle 51"/>
          <p:cNvSpPr/>
          <p:nvPr/>
        </p:nvSpPr>
        <p:spPr>
          <a:xfrm>
            <a:off x="10346333" y="4609802"/>
            <a:ext cx="788907" cy="574316"/>
          </a:xfrm>
          <a:prstGeom prst="rect">
            <a:avLst/>
          </a:prstGeom>
          <a:solidFill>
            <a:srgbClr val="5B9BD5"/>
          </a:solidFill>
          <a:ln w="12701" cap="flat">
            <a:solidFill>
              <a:srgbClr val="41719C"/>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a:solidFill>
                  <a:srgbClr val="FFFFFF"/>
                </a:solidFill>
                <a:uFillTx/>
                <a:latin typeface="Calibri"/>
              </a:rPr>
              <a:t>SC</a:t>
            </a:r>
          </a:p>
        </p:txBody>
      </p:sp>
      <p:cxnSp>
        <p:nvCxnSpPr>
          <p:cNvPr id="59" name="Connecteur droit avec flèche 53"/>
          <p:cNvCxnSpPr/>
          <p:nvPr/>
        </p:nvCxnSpPr>
        <p:spPr>
          <a:xfrm flipV="1">
            <a:off x="10366477" y="5317501"/>
            <a:ext cx="768764" cy="6849"/>
          </a:xfrm>
          <a:prstGeom prst="straightConnector1">
            <a:avLst/>
          </a:prstGeom>
          <a:noFill/>
          <a:ln w="12701" cap="flat">
            <a:solidFill>
              <a:srgbClr val="5B9BD5"/>
            </a:solidFill>
            <a:prstDash val="solid"/>
            <a:miter/>
            <a:headEnd type="arrow"/>
            <a:tailEnd type="arrow"/>
          </a:ln>
        </p:spPr>
      </p:cxnSp>
      <p:sp>
        <p:nvSpPr>
          <p:cNvPr id="60" name="ZoneTexte 54"/>
          <p:cNvSpPr txBox="1"/>
          <p:nvPr/>
        </p:nvSpPr>
        <p:spPr>
          <a:xfrm>
            <a:off x="10606251" y="5320930"/>
            <a:ext cx="434733" cy="369335"/>
          </a:xfrm>
          <a:prstGeom prst="rect">
            <a:avLst/>
          </a:prstGeom>
          <a:noFill/>
          <a:ln cap="flat">
            <a:noFill/>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a:solidFill>
                  <a:srgbClr val="5B9BD5"/>
                </a:solidFill>
                <a:uFillTx/>
                <a:latin typeface="Calibri"/>
              </a:rPr>
              <a:t>L</a:t>
            </a:r>
            <a:r>
              <a:rPr lang="fr-FR" sz="1800" b="0" i="0" u="none" strike="noStrike" kern="1200" cap="none" spc="0" baseline="-25000">
                <a:solidFill>
                  <a:srgbClr val="5B9BD5"/>
                </a:solidFill>
                <a:uFillTx/>
                <a:latin typeface="Calibri"/>
              </a:rPr>
              <a:t>SC</a:t>
            </a:r>
          </a:p>
        </p:txBody>
      </p:sp>
      <p:sp>
        <p:nvSpPr>
          <p:cNvPr id="61" name="ZoneTexte 58"/>
          <p:cNvSpPr txBox="1"/>
          <p:nvPr/>
        </p:nvSpPr>
        <p:spPr>
          <a:xfrm>
            <a:off x="8789338" y="5874883"/>
            <a:ext cx="1407755" cy="369335"/>
          </a:xfrm>
          <a:prstGeom prst="rect">
            <a:avLst/>
          </a:prstGeom>
          <a:noFill/>
          <a:ln cap="flat">
            <a:noFill/>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a:solidFill>
                  <a:srgbClr val="000000"/>
                </a:solidFill>
                <a:uFillTx/>
                <a:latin typeface="Calibri"/>
              </a:rPr>
              <a:t>Half-cell L</a:t>
            </a:r>
            <a:r>
              <a:rPr lang="fr-FR" sz="1800" b="0" i="0" u="none" strike="noStrike" kern="1200" cap="none" spc="0" baseline="-25000">
                <a:solidFill>
                  <a:srgbClr val="000000"/>
                </a:solidFill>
                <a:uFillTx/>
                <a:latin typeface="Calibri"/>
              </a:rPr>
              <a:t>c</a:t>
            </a:r>
            <a:r>
              <a:rPr lang="fr-FR" sz="1800" b="0" i="0" u="none" strike="noStrike" kern="1200" cap="none" spc="0" baseline="0">
                <a:solidFill>
                  <a:srgbClr val="000000"/>
                </a:solidFill>
                <a:uFillTx/>
                <a:latin typeface="Calibri"/>
              </a:rPr>
              <a:t>/2</a:t>
            </a:r>
            <a:endParaRPr lang="en-US" sz="1800" b="0" i="0" u="none" strike="noStrike" kern="1200" cap="none" spc="0" baseline="0">
              <a:solidFill>
                <a:srgbClr val="000000"/>
              </a:solidFill>
              <a:uFillTx/>
              <a:latin typeface="Calibri"/>
            </a:endParaRPr>
          </a:p>
        </p:txBody>
      </p:sp>
      <p:pic>
        <p:nvPicPr>
          <p:cNvPr id="14" name="Imag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56465" y="212645"/>
            <a:ext cx="1426348" cy="681023"/>
          </a:xfrm>
          <a:prstGeom prst="rect">
            <a:avLst/>
          </a:prstGeom>
        </p:spPr>
      </p:pic>
    </p:spTree>
    <p:extLst>
      <p:ext uri="{BB962C8B-B14F-4D97-AF65-F5344CB8AC3E}">
        <p14:creationId xmlns:p14="http://schemas.microsoft.com/office/powerpoint/2010/main" val="33574858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Espace réservé du contenu 3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026571" y="2505075"/>
            <a:ext cx="4784220" cy="3684588"/>
          </a:xfrm>
        </p:spPr>
      </p:pic>
      <p:sp>
        <p:nvSpPr>
          <p:cNvPr id="27" name="Espace réservé du texte 26"/>
          <p:cNvSpPr>
            <a:spLocks noGrp="1"/>
          </p:cNvSpPr>
          <p:nvPr>
            <p:ph type="body" idx="1"/>
          </p:nvPr>
        </p:nvSpPr>
        <p:spPr/>
        <p:txBody>
          <a:bodyPr/>
          <a:lstStyle/>
          <a:p>
            <a:r>
              <a:rPr lang="en-US" sz="2000" b="0" dirty="0" smtClean="0">
                <a:solidFill>
                  <a:srgbClr val="000000"/>
                </a:solidFill>
                <a:latin typeface="Calibri"/>
              </a:rPr>
              <a:t>Trajectories from injection to extraction</a:t>
            </a:r>
            <a:endParaRPr lang="en-US" sz="2000" b="0" dirty="0">
              <a:solidFill>
                <a:srgbClr val="000000"/>
              </a:solidFill>
              <a:latin typeface="Calibri"/>
            </a:endParaRPr>
          </a:p>
        </p:txBody>
      </p:sp>
      <p:sp>
        <p:nvSpPr>
          <p:cNvPr id="28" name="Espace réservé du texte 27"/>
          <p:cNvSpPr>
            <a:spLocks noGrp="1"/>
          </p:cNvSpPr>
          <p:nvPr>
            <p:ph type="body" sz="quarter" idx="3"/>
          </p:nvPr>
        </p:nvSpPr>
        <p:spPr/>
        <p:txBody>
          <a:bodyPr>
            <a:normAutofit/>
          </a:bodyPr>
          <a:lstStyle/>
          <a:p>
            <a:r>
              <a:rPr lang="en-US" sz="2000" b="0" dirty="0" smtClean="0">
                <a:solidFill>
                  <a:srgbClr val="000000"/>
                </a:solidFill>
                <a:latin typeface="Calibri"/>
              </a:rPr>
              <a:t>Path length difference from injection</a:t>
            </a:r>
            <a:endParaRPr lang="en-US" sz="2000" b="0" dirty="0">
              <a:solidFill>
                <a:srgbClr val="000000"/>
              </a:solidFill>
              <a:latin typeface="Calibri"/>
            </a:endParaRPr>
          </a:p>
        </p:txBody>
      </p:sp>
      <p:sp>
        <p:nvSpPr>
          <p:cNvPr id="3" name="Espace réservé du pied de page 2"/>
          <p:cNvSpPr>
            <a:spLocks noGrp="1"/>
          </p:cNvSpPr>
          <p:nvPr>
            <p:ph type="ftr" sz="quarter" idx="11"/>
          </p:nvPr>
        </p:nvSpPr>
        <p:spPr/>
        <p:txBody>
          <a:bodyPr/>
          <a:lstStyle/>
          <a:p>
            <a:r>
              <a:rPr lang="fr-FR" smtClean="0">
                <a:latin typeface="Arial Narrow" panose="020B0604020202020204" pitchFamily="34" charset="0"/>
                <a:cs typeface="Arial Narrow" panose="020B0604020202020204" pitchFamily="34" charset="0"/>
              </a:rPr>
              <a:t>Preliminary tracking results - L.Soubirou </a:t>
            </a:r>
            <a:endParaRPr lang="fr-FR" dirty="0">
              <a:latin typeface="Arial Narrow" panose="020B0604020202020204" pitchFamily="34" charset="0"/>
              <a:cs typeface="Arial Narrow" panose="020B0604020202020204" pitchFamily="34" charset="0"/>
            </a:endParaRPr>
          </a:p>
        </p:txBody>
      </p:sp>
      <p:sp>
        <p:nvSpPr>
          <p:cNvPr id="4" name="Espace réservé du numéro de diapositive 3"/>
          <p:cNvSpPr>
            <a:spLocks noGrp="1"/>
          </p:cNvSpPr>
          <p:nvPr>
            <p:ph type="sldNum" sz="quarter" idx="12"/>
          </p:nvPr>
        </p:nvSpPr>
        <p:spPr/>
        <p:txBody>
          <a:bodyPr/>
          <a:lstStyle/>
          <a:p>
            <a:fld id="{005C7FBA-D4E9-46CA-9321-3ADA2E368FCD}" type="slidenum">
              <a:rPr lang="en-GB" smtClean="0"/>
              <a:t>3</a:t>
            </a:fld>
            <a:endParaRPr lang="en-GB"/>
          </a:p>
        </p:txBody>
      </p:sp>
      <p:sp>
        <p:nvSpPr>
          <p:cNvPr id="5" name="Titre 4"/>
          <p:cNvSpPr>
            <a:spLocks noGrp="1"/>
          </p:cNvSpPr>
          <p:nvPr>
            <p:ph type="title"/>
          </p:nvPr>
        </p:nvSpPr>
        <p:spPr/>
        <p:txBody>
          <a:bodyPr/>
          <a:lstStyle/>
          <a:p>
            <a:r>
              <a:rPr lang="en-US" dirty="0" smtClean="0"/>
              <a:t>Difference of trajectory during ramping</a:t>
            </a:r>
            <a:endParaRPr lang="en-US" dirty="0"/>
          </a:p>
        </p:txBody>
      </p:sp>
      <p:sp>
        <p:nvSpPr>
          <p:cNvPr id="21" name="ZoneTexte 9"/>
          <p:cNvSpPr txBox="1"/>
          <p:nvPr/>
        </p:nvSpPr>
        <p:spPr>
          <a:xfrm>
            <a:off x="2118866" y="4907861"/>
            <a:ext cx="1081927"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err="1">
                <a:solidFill>
                  <a:srgbClr val="1671B1"/>
                </a:solidFill>
                <a:uFillTx/>
                <a:latin typeface="Calibri"/>
              </a:rPr>
              <a:t>inj</a:t>
            </a:r>
            <a:endParaRPr lang="fr-FR" sz="1800" b="0" i="0" u="none" strike="noStrike" kern="1200" cap="none" spc="0" baseline="0" dirty="0">
              <a:solidFill>
                <a:srgbClr val="1671B1"/>
              </a:solidFill>
              <a:uFillTx/>
              <a:latin typeface="Calibri"/>
            </a:endParaRPr>
          </a:p>
        </p:txBody>
      </p:sp>
      <p:cxnSp>
        <p:nvCxnSpPr>
          <p:cNvPr id="22" name="Connecteur droit avec flèche 11"/>
          <p:cNvCxnSpPr/>
          <p:nvPr/>
        </p:nvCxnSpPr>
        <p:spPr>
          <a:xfrm flipV="1">
            <a:off x="2494172" y="4883904"/>
            <a:ext cx="237333" cy="208620"/>
          </a:xfrm>
          <a:prstGeom prst="straightConnector1">
            <a:avLst/>
          </a:prstGeom>
          <a:noFill/>
          <a:ln w="19046" cap="flat">
            <a:solidFill>
              <a:srgbClr val="1671B1"/>
            </a:solidFill>
            <a:prstDash val="solid"/>
            <a:miter/>
            <a:tailEnd type="arrow"/>
          </a:ln>
        </p:spPr>
      </p:cxnSp>
      <p:sp>
        <p:nvSpPr>
          <p:cNvPr id="23" name="ZoneTexte 13"/>
          <p:cNvSpPr txBox="1"/>
          <p:nvPr/>
        </p:nvSpPr>
        <p:spPr>
          <a:xfrm>
            <a:off x="1922169" y="2880694"/>
            <a:ext cx="473659" cy="369335"/>
          </a:xfrm>
          <a:prstGeom prst="rect">
            <a:avLst/>
          </a:prstGeom>
          <a:noFill/>
          <a:ln cap="flat">
            <a:noFill/>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err="1">
                <a:solidFill>
                  <a:srgbClr val="FF8B24"/>
                </a:solidFill>
                <a:uFillTx/>
                <a:latin typeface="Calibri"/>
              </a:rPr>
              <a:t>ext</a:t>
            </a:r>
            <a:endParaRPr lang="fr-FR" sz="1800" b="0" i="0" u="none" strike="noStrike" kern="1200" cap="none" spc="0" baseline="0" dirty="0">
              <a:solidFill>
                <a:srgbClr val="FF8B24"/>
              </a:solidFill>
              <a:uFillTx/>
              <a:latin typeface="Calibri"/>
            </a:endParaRPr>
          </a:p>
        </p:txBody>
      </p:sp>
      <p:cxnSp>
        <p:nvCxnSpPr>
          <p:cNvPr id="24" name="Connecteur droit avec flèche 15"/>
          <p:cNvCxnSpPr/>
          <p:nvPr/>
        </p:nvCxnSpPr>
        <p:spPr>
          <a:xfrm>
            <a:off x="2297475" y="3173978"/>
            <a:ext cx="196697" cy="152102"/>
          </a:xfrm>
          <a:prstGeom prst="straightConnector1">
            <a:avLst/>
          </a:prstGeom>
          <a:noFill/>
          <a:ln w="19046" cap="flat">
            <a:solidFill>
              <a:srgbClr val="FF8B24"/>
            </a:solidFill>
            <a:prstDash val="solid"/>
            <a:miter/>
            <a:tailEnd type="arrow"/>
          </a:ln>
        </p:spPr>
      </p:cxnSp>
      <p:pic>
        <p:nvPicPr>
          <p:cNvPr id="26" name="Image 2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56465" y="212645"/>
            <a:ext cx="1426348" cy="681023"/>
          </a:xfrm>
          <a:prstGeom prst="rect">
            <a:avLst/>
          </a:prstGeom>
        </p:spPr>
      </p:pic>
      <p:pic>
        <p:nvPicPr>
          <p:cNvPr id="32" name="Image 14">
            <a:extLst>
              <a:ext uri="{FF2B5EF4-FFF2-40B4-BE49-F238E27FC236}">
                <a16:creationId xmlns:a16="http://schemas.microsoft.com/office/drawing/2014/main" id="{00000000-0000-0000-0000-000000000000}"/>
              </a:ext>
            </a:extLst>
          </p:cNvPr>
          <p:cNvPicPr>
            <a:picLocks noGrp="1" noChangeAspect="1"/>
          </p:cNvPicPr>
          <p:nvPr>
            <p:ph sz="quarter" idx="4"/>
          </p:nvPr>
        </p:nvPicPr>
        <p:blipFill>
          <a:blip r:embed="rId4">
            <a:extLst>
              <a:ext uri="{28A0092B-C50C-407E-A947-70E740481C1C}">
                <a14:useLocalDpi xmlns:a14="http://schemas.microsoft.com/office/drawing/2010/main" val="0"/>
              </a:ext>
            </a:extLst>
          </a:blip>
          <a:stretch>
            <a:fillRect/>
          </a:stretch>
        </p:blipFill>
        <p:spPr>
          <a:xfrm>
            <a:off x="6310234" y="2783535"/>
            <a:ext cx="4907123" cy="3322451"/>
          </a:xfrm>
          <a:prstGeom prst="rect">
            <a:avLst/>
          </a:prstGeom>
          <a:noFill/>
          <a:ln cap="flat">
            <a:noFill/>
          </a:ln>
        </p:spPr>
      </p:pic>
      <p:sp>
        <p:nvSpPr>
          <p:cNvPr id="38" name="Rectangle 37"/>
          <p:cNvSpPr/>
          <p:nvPr/>
        </p:nvSpPr>
        <p:spPr>
          <a:xfrm>
            <a:off x="10069461" y="6096128"/>
            <a:ext cx="1285929" cy="369332"/>
          </a:xfrm>
          <a:prstGeom prst="rect">
            <a:avLst/>
          </a:prstGeom>
        </p:spPr>
        <p:txBody>
          <a:bodyPr wrap="none">
            <a:spAutoFit/>
          </a:bodyPr>
          <a:lstStyle/>
          <a:p>
            <a:r>
              <a:rPr lang="fr-FR" dirty="0" smtClean="0">
                <a:solidFill>
                  <a:srgbClr val="FF0000"/>
                </a:solidFill>
              </a:rPr>
              <a:t>RF </a:t>
            </a:r>
            <a:r>
              <a:rPr lang="fr-FR" dirty="0" err="1" smtClean="0">
                <a:solidFill>
                  <a:srgbClr val="FF0000"/>
                </a:solidFill>
              </a:rPr>
              <a:t>tuning</a:t>
            </a:r>
            <a:r>
              <a:rPr lang="fr-FR" dirty="0" smtClean="0">
                <a:solidFill>
                  <a:srgbClr val="FF0000"/>
                </a:solidFill>
              </a:rPr>
              <a:t> ? </a:t>
            </a:r>
            <a:endParaRPr lang="fr-FR" dirty="0">
              <a:solidFill>
                <a:srgbClr val="FF0000"/>
              </a:solidFill>
            </a:endParaRPr>
          </a:p>
        </p:txBody>
      </p:sp>
      <p:sp>
        <p:nvSpPr>
          <p:cNvPr id="2" name="ZoneTexte 1"/>
          <p:cNvSpPr txBox="1"/>
          <p:nvPr/>
        </p:nvSpPr>
        <p:spPr>
          <a:xfrm>
            <a:off x="839789" y="1435026"/>
            <a:ext cx="2685893" cy="461665"/>
          </a:xfrm>
          <a:prstGeom prst="rect">
            <a:avLst/>
          </a:prstGeom>
          <a:noFill/>
        </p:spPr>
        <p:txBody>
          <a:bodyPr wrap="square" rtlCol="0">
            <a:spAutoFit/>
          </a:bodyPr>
          <a:lstStyle/>
          <a:p>
            <a:r>
              <a:rPr lang="en-US" sz="2400" dirty="0" smtClean="0"/>
              <a:t>Results from Xsuite</a:t>
            </a:r>
            <a:endParaRPr lang="en-US" sz="2400" dirty="0"/>
          </a:p>
        </p:txBody>
      </p:sp>
    </p:spTree>
    <p:extLst>
      <p:ext uri="{BB962C8B-B14F-4D97-AF65-F5344CB8AC3E}">
        <p14:creationId xmlns:p14="http://schemas.microsoft.com/office/powerpoint/2010/main" val="18333904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F83613B0-FD97-D02D-5025-75C046EF0270}"/>
              </a:ext>
            </a:extLst>
          </p:cNvPr>
          <p:cNvSpPr>
            <a:spLocks noGrp="1"/>
          </p:cNvSpPr>
          <p:nvPr>
            <p:ph type="ftr" sz="quarter" idx="11"/>
          </p:nvPr>
        </p:nvSpPr>
        <p:spPr/>
        <p:txBody>
          <a:bodyPr/>
          <a:lstStyle/>
          <a:p>
            <a:r>
              <a:rPr lang="fr-FR" smtClean="0">
                <a:latin typeface="Arial Narrow" panose="020B0604020202020204" pitchFamily="34" charset="0"/>
                <a:cs typeface="Arial Narrow" panose="020B0604020202020204" pitchFamily="34" charset="0"/>
              </a:rPr>
              <a:t>Preliminary tracking results - L.Soubirou </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AB2A2951-06AF-6F0C-D2BE-CDAA7B167361}"/>
              </a:ext>
            </a:extLst>
          </p:cNvPr>
          <p:cNvSpPr>
            <a:spLocks noGrp="1"/>
          </p:cNvSpPr>
          <p:nvPr>
            <p:ph type="sldNum" sz="quarter" idx="12"/>
          </p:nvPr>
        </p:nvSpPr>
        <p:spPr/>
        <p:txBody>
          <a:bodyPr/>
          <a:lstStyle/>
          <a:p>
            <a:fld id="{005C7FBA-D4E9-46CA-9321-3ADA2E368FCD}" type="slidenum">
              <a:rPr lang="en-GB" smtClean="0"/>
              <a:t>4</a:t>
            </a:fld>
            <a:endParaRPr lang="en-GB"/>
          </a:p>
        </p:txBody>
      </p:sp>
      <p:sp>
        <p:nvSpPr>
          <p:cNvPr id="5" name="Title 4">
            <a:extLst>
              <a:ext uri="{FF2B5EF4-FFF2-40B4-BE49-F238E27FC236}">
                <a16:creationId xmlns:a16="http://schemas.microsoft.com/office/drawing/2014/main" id="{7D7E5263-65BC-1FBA-E8DE-6DA5BD149399}"/>
              </a:ext>
            </a:extLst>
          </p:cNvPr>
          <p:cNvSpPr>
            <a:spLocks noGrp="1"/>
          </p:cNvSpPr>
          <p:nvPr>
            <p:ph type="title"/>
          </p:nvPr>
        </p:nvSpPr>
        <p:spPr/>
        <p:txBody>
          <a:bodyPr/>
          <a:lstStyle/>
          <a:p>
            <a:r>
              <a:rPr lang="en-GB" dirty="0" smtClean="0"/>
              <a:t>Defining a reference trajectory during ramping </a:t>
            </a:r>
            <a:endParaRPr lang="en-GB" dirty="0"/>
          </a:p>
        </p:txBody>
      </p:sp>
      <p:pic>
        <p:nvPicPr>
          <p:cNvPr id="8" name="Image 3">
            <a:extLst>
              <a:ext uri="{FF2B5EF4-FFF2-40B4-BE49-F238E27FC236}">
                <a16:creationId xmlns:a16="http://schemas.microsoft.com/office/drawing/2014/main" id="{00000000-0000-0000-0000-000000000000}"/>
              </a:ext>
            </a:extLst>
          </p:cNvPr>
          <p:cNvPicPr>
            <a:picLocks noChangeAspect="1"/>
          </p:cNvPicPr>
          <p:nvPr/>
        </p:nvPicPr>
        <p:blipFill>
          <a:blip r:embed="rId2"/>
          <a:stretch>
            <a:fillRect/>
          </a:stretch>
        </p:blipFill>
        <p:spPr>
          <a:xfrm>
            <a:off x="5468932" y="2163410"/>
            <a:ext cx="2877333" cy="2116543"/>
          </a:xfrm>
          <a:prstGeom prst="rect">
            <a:avLst/>
          </a:prstGeom>
          <a:noFill/>
          <a:ln cap="flat">
            <a:noFill/>
          </a:ln>
        </p:spPr>
      </p:pic>
      <p:pic>
        <p:nvPicPr>
          <p:cNvPr id="9" name="Image 4">
            <a:extLst>
              <a:ext uri="{FF2B5EF4-FFF2-40B4-BE49-F238E27FC236}">
                <a16:creationId xmlns:a16="http://schemas.microsoft.com/office/drawing/2014/main" id="{00000000-0000-0000-0000-000000000000}"/>
              </a:ext>
            </a:extLst>
          </p:cNvPr>
          <p:cNvPicPr>
            <a:picLocks noChangeAspect="1"/>
          </p:cNvPicPr>
          <p:nvPr/>
        </p:nvPicPr>
        <p:blipFill>
          <a:blip r:embed="rId3"/>
          <a:stretch>
            <a:fillRect/>
          </a:stretch>
        </p:blipFill>
        <p:spPr>
          <a:xfrm>
            <a:off x="8480645" y="2163410"/>
            <a:ext cx="2984619" cy="2116543"/>
          </a:xfrm>
          <a:prstGeom prst="rect">
            <a:avLst/>
          </a:prstGeom>
          <a:noFill/>
          <a:ln cap="flat">
            <a:noFill/>
          </a:ln>
        </p:spPr>
      </p:pic>
      <p:pic>
        <p:nvPicPr>
          <p:cNvPr id="10" name="Image 5">
            <a:extLst>
              <a:ext uri="{FF2B5EF4-FFF2-40B4-BE49-F238E27FC236}">
                <a16:creationId xmlns:a16="http://schemas.microsoft.com/office/drawing/2014/main" id="{00000000-0000-0000-0000-000000000000}"/>
              </a:ext>
            </a:extLst>
          </p:cNvPr>
          <p:cNvPicPr>
            <a:picLocks noChangeAspect="1"/>
          </p:cNvPicPr>
          <p:nvPr/>
        </p:nvPicPr>
        <p:blipFill>
          <a:blip r:embed="rId4"/>
          <a:stretch>
            <a:fillRect/>
          </a:stretch>
        </p:blipFill>
        <p:spPr>
          <a:xfrm>
            <a:off x="6646953" y="4233749"/>
            <a:ext cx="3299667" cy="2345353"/>
          </a:xfrm>
          <a:prstGeom prst="rect">
            <a:avLst/>
          </a:prstGeom>
          <a:noFill/>
          <a:ln cap="flat">
            <a:noFill/>
          </a:ln>
        </p:spPr>
      </p:pic>
      <p:pic>
        <p:nvPicPr>
          <p:cNvPr id="11" name="Image 6">
            <a:extLst>
              <a:ext uri="{FF2B5EF4-FFF2-40B4-BE49-F238E27FC236}">
                <a16:creationId xmlns:a16="http://schemas.microsoft.com/office/drawing/2014/main" id="{00000000-0000-0000-0000-000000000000}"/>
              </a:ext>
            </a:extLst>
          </p:cNvPr>
          <p:cNvPicPr>
            <a:picLocks noChangeAspect="1"/>
          </p:cNvPicPr>
          <p:nvPr/>
        </p:nvPicPr>
        <p:blipFill>
          <a:blip r:embed="rId5"/>
          <a:stretch>
            <a:fillRect/>
          </a:stretch>
        </p:blipFill>
        <p:spPr>
          <a:xfrm>
            <a:off x="572038" y="2972728"/>
            <a:ext cx="3592266" cy="2553324"/>
          </a:xfrm>
          <a:prstGeom prst="rect">
            <a:avLst/>
          </a:prstGeom>
          <a:noFill/>
          <a:ln cap="flat">
            <a:noFill/>
          </a:ln>
        </p:spPr>
      </p:pic>
      <p:sp>
        <p:nvSpPr>
          <p:cNvPr id="12" name="ZoneTexte 7"/>
          <p:cNvSpPr txBox="1"/>
          <p:nvPr/>
        </p:nvSpPr>
        <p:spPr>
          <a:xfrm>
            <a:off x="137160" y="1793999"/>
            <a:ext cx="5053807" cy="1015663"/>
          </a:xfrm>
          <a:prstGeom prst="rect">
            <a:avLst/>
          </a:prstGeom>
          <a:noFill/>
          <a:ln cap="flat">
            <a:noFill/>
          </a:ln>
        </p:spPr>
        <p:txBody>
          <a:bodyPr vert="horz" wrap="square" lIns="91440" tIns="45720" rIns="91440" bIns="45720" anchor="t" anchorCtr="1" compatLnSpc="1">
            <a:spAutoFit/>
          </a:bodyPr>
          <a:lstStyle/>
          <a:p>
            <a:pPr marL="457200" marR="0" lvl="0" indent="-457200" algn="ctr" defTabSz="914400" rtl="0" fontAlgn="auto" hangingPunct="1">
              <a:lnSpc>
                <a:spcPct val="100000"/>
              </a:lnSpc>
              <a:spcBef>
                <a:spcPts val="0"/>
              </a:spcBef>
              <a:spcAft>
                <a:spcPts val="0"/>
              </a:spcAft>
              <a:buAutoNum type="circleNumDbPlain"/>
              <a:tabLst/>
              <a:defRPr sz="1800" b="0" i="0" u="none" strike="noStrike" kern="0" cap="none" spc="0" baseline="0">
                <a:solidFill>
                  <a:srgbClr val="000000"/>
                </a:solidFill>
                <a:uFillTx/>
              </a:defRPr>
            </a:pPr>
            <a:r>
              <a:rPr lang="en-US" sz="2000" b="0" i="0" u="none" strike="noStrike" kern="0" cap="none" spc="0" baseline="0" dirty="0">
                <a:solidFill>
                  <a:srgbClr val="000000"/>
                </a:solidFill>
                <a:uFillTx/>
                <a:latin typeface="Calibri"/>
              </a:rPr>
              <a:t> </a:t>
            </a:r>
            <a:r>
              <a:rPr lang="en-US" sz="2000" kern="0" dirty="0" smtClean="0">
                <a:solidFill>
                  <a:srgbClr val="000000"/>
                </a:solidFill>
                <a:latin typeface="Calibri"/>
              </a:rPr>
              <a:t>Reference trajectory is not constant.</a:t>
            </a:r>
            <a:endParaRPr lang="en-US" sz="2000" b="0" i="0" u="none" strike="noStrike" kern="0" cap="none" spc="0" baseline="0" dirty="0" smtClean="0">
              <a:solidFill>
                <a:srgbClr val="000000"/>
              </a:solidFill>
              <a:uFillTx/>
              <a:latin typeface="Calibri"/>
            </a:endParaRPr>
          </a:p>
          <a:p>
            <a:pPr marR="0" lvl="0" algn="ctr" defTabSz="914400" rtl="0" fontAlgn="auto" hangingPunct="1">
              <a:lnSpc>
                <a:spcPct val="100000"/>
              </a:lnSpc>
              <a:spcBef>
                <a:spcPts val="0"/>
              </a:spcBef>
              <a:spcAft>
                <a:spcPts val="0"/>
              </a:spcAft>
              <a:tabLst/>
              <a:defRPr sz="1800" b="0" i="0" u="none" strike="noStrike" kern="0" cap="none" spc="0" baseline="0">
                <a:solidFill>
                  <a:srgbClr val="000000"/>
                </a:solidFill>
                <a:uFillTx/>
              </a:defRPr>
            </a:pPr>
            <a:r>
              <a:rPr lang="en-US" sz="2000" b="0" i="0" u="none" strike="noStrike" kern="0" cap="none" spc="0" baseline="0" dirty="0" smtClean="0">
                <a:solidFill>
                  <a:srgbClr val="000000"/>
                </a:solidFill>
                <a:uFillTx/>
                <a:latin typeface="Calibri"/>
              </a:rPr>
              <a:t>Normalized strength </a:t>
            </a:r>
            <a:r>
              <a:rPr lang="en-US" sz="2000" b="0" i="0" u="none" strike="noStrike" kern="1200" cap="none" spc="0" baseline="0" dirty="0">
                <a:solidFill>
                  <a:srgbClr val="000000"/>
                </a:solidFill>
                <a:uFillTx/>
                <a:latin typeface="Calibri"/>
              </a:rPr>
              <a:t>and </a:t>
            </a:r>
            <a:r>
              <a:rPr lang="en-US" sz="2000" b="0" i="0" u="none" strike="noStrike" kern="1200" cap="none" spc="0" baseline="0" dirty="0" smtClean="0">
                <a:solidFill>
                  <a:srgbClr val="000000"/>
                </a:solidFill>
                <a:uFillTx/>
                <a:latin typeface="Calibri"/>
              </a:rPr>
              <a:t>bending </a:t>
            </a:r>
            <a:r>
              <a:rPr lang="en-US" sz="2000" b="0" i="0" u="none" strike="noStrike" kern="1200" cap="none" spc="0" baseline="0" dirty="0">
                <a:solidFill>
                  <a:srgbClr val="000000"/>
                </a:solidFill>
                <a:uFillTx/>
                <a:latin typeface="Calibri"/>
              </a:rPr>
              <a:t>of reference trajectory </a:t>
            </a:r>
            <a:r>
              <a:rPr lang="en-US" sz="2000" b="0" i="0" u="none" strike="noStrike" kern="1200" cap="none" spc="0" baseline="0" dirty="0" smtClean="0">
                <a:solidFill>
                  <a:srgbClr val="000000"/>
                </a:solidFill>
                <a:uFillTx/>
                <a:latin typeface="Calibri"/>
              </a:rPr>
              <a:t>varies together:  </a:t>
            </a:r>
            <a:r>
              <a:rPr lang="fr-FR" sz="2000" b="1" i="0" u="none" strike="noStrike" kern="1200" cap="none" spc="0" baseline="0" dirty="0">
                <a:solidFill>
                  <a:srgbClr val="C00000"/>
                </a:solidFill>
                <a:uFillTx/>
                <a:latin typeface="Calibri"/>
              </a:rPr>
              <a:t>k</a:t>
            </a:r>
            <a:r>
              <a:rPr lang="fr-FR" sz="2000" b="1" i="0" u="none" strike="noStrike" kern="0" cap="none" spc="0" baseline="-25000" dirty="0">
                <a:solidFill>
                  <a:srgbClr val="C00000"/>
                </a:solidFill>
                <a:uFillTx/>
                <a:latin typeface="Calibri"/>
              </a:rPr>
              <a:t>0,i</a:t>
            </a:r>
            <a:r>
              <a:rPr lang="fr-FR" sz="2000" b="1" i="0" u="none" strike="noStrike" kern="1200" cap="none" spc="0" baseline="0" dirty="0">
                <a:solidFill>
                  <a:srgbClr val="C00000"/>
                </a:solidFill>
                <a:uFillTx/>
                <a:latin typeface="Calibri"/>
              </a:rPr>
              <a:t>(t)</a:t>
            </a:r>
            <a:r>
              <a:rPr lang="fr-FR" sz="2000" b="0" i="0" u="none" strike="noStrike" kern="1200" cap="none" spc="0" baseline="0" dirty="0">
                <a:solidFill>
                  <a:srgbClr val="C00000"/>
                </a:solidFill>
                <a:uFillTx/>
                <a:latin typeface="Calibri"/>
              </a:rPr>
              <a:t> = </a:t>
            </a:r>
            <a:r>
              <a:rPr lang="fr-FR" sz="2000" b="1" i="0" u="none" strike="noStrike" kern="1200" cap="none" spc="0" baseline="0" dirty="0">
                <a:solidFill>
                  <a:srgbClr val="C00000"/>
                </a:solidFill>
                <a:uFillTx/>
                <a:latin typeface="Calibri"/>
              </a:rPr>
              <a:t>h</a:t>
            </a:r>
            <a:r>
              <a:rPr lang="fr-FR" sz="2000" b="1" i="0" u="none" strike="noStrike" kern="0" cap="none" spc="0" baseline="-25000" dirty="0">
                <a:solidFill>
                  <a:srgbClr val="C00000"/>
                </a:solidFill>
                <a:uFillTx/>
                <a:latin typeface="Calibri"/>
              </a:rPr>
              <a:t>i</a:t>
            </a:r>
            <a:r>
              <a:rPr lang="fr-FR" sz="2000" b="1" i="0" u="none" strike="noStrike" kern="1200" cap="none" spc="0" baseline="0" dirty="0">
                <a:solidFill>
                  <a:srgbClr val="C00000"/>
                </a:solidFill>
                <a:uFillTx/>
                <a:latin typeface="Calibri"/>
              </a:rPr>
              <a:t>(t)</a:t>
            </a:r>
          </a:p>
        </p:txBody>
      </p:sp>
      <p:sp>
        <p:nvSpPr>
          <p:cNvPr id="13" name="ZoneTexte 8"/>
          <p:cNvSpPr txBox="1"/>
          <p:nvPr/>
        </p:nvSpPr>
        <p:spPr>
          <a:xfrm>
            <a:off x="5660054" y="1302425"/>
            <a:ext cx="5921297" cy="954107"/>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000" b="0" i="0" u="none" strike="noStrike" kern="1200" cap="none" spc="0" baseline="0" dirty="0" smtClean="0">
                <a:solidFill>
                  <a:srgbClr val="000000"/>
                </a:solidFill>
                <a:uFillTx/>
                <a:latin typeface="Calibri"/>
              </a:rPr>
              <a:t>② Reference</a:t>
            </a:r>
            <a:r>
              <a:rPr lang="en-US" sz="2000" b="0" i="0" u="none" strike="noStrike" kern="1200" cap="none" spc="0" dirty="0" smtClean="0">
                <a:solidFill>
                  <a:srgbClr val="000000"/>
                </a:solidFill>
                <a:uFillTx/>
                <a:latin typeface="Calibri"/>
              </a:rPr>
              <a:t> trajectory is constant</a:t>
            </a:r>
            <a:r>
              <a:rPr lang="en-US" sz="2000" b="0" i="0" u="none" strike="noStrike" kern="1200" cap="none" spc="0" baseline="0" dirty="0" smtClean="0">
                <a:solidFill>
                  <a:srgbClr val="000000"/>
                </a:solidFill>
                <a:uFillTx/>
                <a:latin typeface="Calibri"/>
              </a:rPr>
              <a:t> </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b="0" i="0" u="none" strike="noStrike" kern="0" cap="none" spc="0" baseline="0" dirty="0" smtClean="0">
                <a:solidFill>
                  <a:srgbClr val="000000"/>
                </a:solidFill>
                <a:uFillTx/>
                <a:latin typeface="Calibri"/>
              </a:rPr>
              <a:t>Only normalized strength of dipole </a:t>
            </a:r>
            <a:r>
              <a:rPr lang="en-US" b="0" i="0" u="none" strike="noStrike" kern="1200" cap="none" spc="0" baseline="0" dirty="0" smtClean="0">
                <a:solidFill>
                  <a:srgbClr val="000000"/>
                </a:solidFill>
                <a:uFillTx/>
                <a:latin typeface="Calibri"/>
              </a:rPr>
              <a:t>varies and </a:t>
            </a:r>
            <a:r>
              <a:rPr lang="en-US" b="0" i="0" u="none" strike="noStrike" kern="0" cap="none" spc="0" baseline="0" dirty="0" smtClean="0">
                <a:solidFill>
                  <a:srgbClr val="000000"/>
                </a:solidFill>
                <a:uFillTx/>
                <a:latin typeface="Calibri"/>
              </a:rPr>
              <a:t>bending of reference trajectory is </a:t>
            </a:r>
            <a:r>
              <a:rPr lang="en-US" b="0" i="0" u="none" strike="noStrike" kern="1200" cap="none" spc="0" baseline="0" dirty="0" smtClean="0">
                <a:solidFill>
                  <a:srgbClr val="000000"/>
                </a:solidFill>
                <a:uFillTx/>
                <a:latin typeface="Calibri"/>
              </a:rPr>
              <a:t>constant:  </a:t>
            </a:r>
            <a:r>
              <a:rPr lang="fr-FR" b="1" i="0" u="none" strike="noStrike" kern="1200" cap="none" spc="0" baseline="0" dirty="0" smtClean="0">
                <a:solidFill>
                  <a:srgbClr val="C00000"/>
                </a:solidFill>
                <a:uFillTx/>
                <a:latin typeface="Calibri"/>
              </a:rPr>
              <a:t>k</a:t>
            </a:r>
            <a:r>
              <a:rPr lang="fr-FR" b="1" i="0" u="none" strike="noStrike" kern="0" cap="none" spc="0" baseline="-25000" dirty="0" smtClean="0">
                <a:solidFill>
                  <a:srgbClr val="C00000"/>
                </a:solidFill>
                <a:uFillTx/>
                <a:latin typeface="Calibri"/>
              </a:rPr>
              <a:t>0,i</a:t>
            </a:r>
            <a:r>
              <a:rPr lang="fr-FR" b="1" i="0" u="none" strike="noStrike" kern="1200" cap="none" spc="0" baseline="0" dirty="0" smtClean="0">
                <a:solidFill>
                  <a:srgbClr val="C00000"/>
                </a:solidFill>
                <a:uFillTx/>
                <a:latin typeface="Calibri"/>
              </a:rPr>
              <a:t>(t)</a:t>
            </a:r>
            <a:r>
              <a:rPr lang="fr-FR" b="0" i="0" u="none" strike="noStrike" kern="1200" cap="none" spc="0" baseline="0" dirty="0" smtClean="0">
                <a:solidFill>
                  <a:srgbClr val="000000"/>
                </a:solidFill>
                <a:uFillTx/>
                <a:latin typeface="Calibri"/>
              </a:rPr>
              <a:t> and </a:t>
            </a:r>
            <a:r>
              <a:rPr lang="fr-FR" b="1" i="0" u="none" strike="noStrike" kern="1200" cap="none" spc="0" baseline="0" dirty="0" smtClean="0">
                <a:solidFill>
                  <a:srgbClr val="C00000"/>
                </a:solidFill>
                <a:uFillTx/>
                <a:latin typeface="Calibri"/>
              </a:rPr>
              <a:t>h</a:t>
            </a:r>
            <a:r>
              <a:rPr lang="fr-FR" b="1" i="0" u="none" strike="noStrike" kern="0" cap="none" spc="0" baseline="-25000" dirty="0" smtClean="0">
                <a:solidFill>
                  <a:srgbClr val="C00000"/>
                </a:solidFill>
                <a:uFillTx/>
                <a:latin typeface="Calibri"/>
              </a:rPr>
              <a:t>i</a:t>
            </a:r>
            <a:r>
              <a:rPr lang="fr-FR" b="1" i="0" u="none" strike="noStrike" kern="1200" cap="none" spc="0" baseline="0" dirty="0" smtClean="0">
                <a:solidFill>
                  <a:srgbClr val="C00000"/>
                </a:solidFill>
                <a:uFillTx/>
                <a:latin typeface="Calibri"/>
              </a:rPr>
              <a:t>=h*</a:t>
            </a:r>
            <a:endParaRPr lang="fr-FR" b="1" i="0" u="none" strike="noStrike" kern="1200" cap="none" spc="0" baseline="0" dirty="0">
              <a:solidFill>
                <a:srgbClr val="C00000"/>
              </a:solidFill>
              <a:uFillTx/>
              <a:latin typeface="Calibri"/>
            </a:endParaRPr>
          </a:p>
        </p:txBody>
      </p:sp>
      <p:sp>
        <p:nvSpPr>
          <p:cNvPr id="14" name="Plus 13"/>
          <p:cNvSpPr/>
          <p:nvPr/>
        </p:nvSpPr>
        <p:spPr>
          <a:xfrm>
            <a:off x="8346265" y="3287683"/>
            <a:ext cx="274438" cy="342031"/>
          </a:xfrm>
          <a:custGeom>
            <a:avLst/>
            <a:gdLst>
              <a:gd name="f0" fmla="val 10800000"/>
              <a:gd name="f1" fmla="val 5400000"/>
              <a:gd name="f2" fmla="val 180"/>
              <a:gd name="f3" fmla="val w"/>
              <a:gd name="f4" fmla="val h"/>
              <a:gd name="f5" fmla="val ss"/>
              <a:gd name="f6" fmla="val 0"/>
              <a:gd name="f7" fmla="val 23520"/>
              <a:gd name="f8" fmla="+- 0 0 -90"/>
              <a:gd name="f9" fmla="+- 0 0 -180"/>
              <a:gd name="f10" fmla="+- 0 0 -270"/>
              <a:gd name="f11" fmla="+- 0 0 -36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38 0 f6"/>
              <a:gd name="f40" fmla="+- f37 0 f6"/>
              <a:gd name="f41" fmla="*/ f39 1 2"/>
              <a:gd name="f42" fmla="*/ f40 1 2"/>
              <a:gd name="f43" fmla="min f40 f39"/>
              <a:gd name="f44" fmla="*/ f40 73490 1"/>
              <a:gd name="f45" fmla="*/ f39 73490 1"/>
              <a:gd name="f46" fmla="+- f6 f41 0"/>
              <a:gd name="f47" fmla="+- f6 f42 0"/>
              <a:gd name="f48" fmla="*/ f44 1 200000"/>
              <a:gd name="f49" fmla="*/ f45 1 200000"/>
              <a:gd name="f50" fmla="*/ f43 f7 1"/>
              <a:gd name="f51" fmla="*/ f50 1 200000"/>
              <a:gd name="f52" fmla="+- f47 0 f48"/>
              <a:gd name="f53" fmla="+- f47 f48 0"/>
              <a:gd name="f54" fmla="+- f46 0 f49"/>
              <a:gd name="f55" fmla="+- f46 f49 0"/>
              <a:gd name="f56" fmla="*/ f46 f34 1"/>
              <a:gd name="f57" fmla="*/ f47 f34 1"/>
              <a:gd name="f58" fmla="+- f47 0 f51"/>
              <a:gd name="f59" fmla="+- f47 f51 0"/>
              <a:gd name="f60" fmla="+- f46 0 f51"/>
              <a:gd name="f61" fmla="+- f46 f51 0"/>
              <a:gd name="f62" fmla="*/ f52 f34 1"/>
              <a:gd name="f63" fmla="*/ f53 f34 1"/>
              <a:gd name="f64" fmla="*/ f54 f34 1"/>
              <a:gd name="f65" fmla="*/ f55 f34 1"/>
              <a:gd name="f66" fmla="*/ f60 f34 1"/>
              <a:gd name="f67" fmla="*/ f61 f34 1"/>
              <a:gd name="f68" fmla="*/ f58 f34 1"/>
              <a:gd name="f69" fmla="*/ f59 f34 1"/>
            </a:gdLst>
            <a:ahLst/>
            <a:cxnLst>
              <a:cxn ang="3cd4">
                <a:pos x="hc" y="t"/>
              </a:cxn>
              <a:cxn ang="0">
                <a:pos x="r" y="vc"/>
              </a:cxn>
              <a:cxn ang="cd4">
                <a:pos x="hc" y="b"/>
              </a:cxn>
              <a:cxn ang="cd2">
                <a:pos x="l" y="vc"/>
              </a:cxn>
              <a:cxn ang="f30">
                <a:pos x="f63" y="f56"/>
              </a:cxn>
              <a:cxn ang="f31">
                <a:pos x="f57" y="f65"/>
              </a:cxn>
              <a:cxn ang="f32">
                <a:pos x="f62" y="f56"/>
              </a:cxn>
              <a:cxn ang="f33">
                <a:pos x="f57" y="f64"/>
              </a:cxn>
            </a:cxnLst>
            <a:rect l="f62" t="f66" r="f63" b="f67"/>
            <a:pathLst>
              <a:path>
                <a:moveTo>
                  <a:pt x="f62" y="f66"/>
                </a:moveTo>
                <a:lnTo>
                  <a:pt x="f68" y="f66"/>
                </a:lnTo>
                <a:lnTo>
                  <a:pt x="f68" y="f64"/>
                </a:lnTo>
                <a:lnTo>
                  <a:pt x="f69" y="f64"/>
                </a:lnTo>
                <a:lnTo>
                  <a:pt x="f69" y="f66"/>
                </a:lnTo>
                <a:lnTo>
                  <a:pt x="f63" y="f66"/>
                </a:lnTo>
                <a:lnTo>
                  <a:pt x="f63" y="f67"/>
                </a:lnTo>
                <a:lnTo>
                  <a:pt x="f69" y="f67"/>
                </a:lnTo>
                <a:lnTo>
                  <a:pt x="f69" y="f65"/>
                </a:lnTo>
                <a:lnTo>
                  <a:pt x="f68" y="f65"/>
                </a:lnTo>
                <a:lnTo>
                  <a:pt x="f68" y="f67"/>
                </a:lnTo>
                <a:lnTo>
                  <a:pt x="f62" y="f67"/>
                </a:lnTo>
                <a:close/>
              </a:path>
            </a:pathLst>
          </a:custGeom>
          <a:solidFill>
            <a:srgbClr val="000000"/>
          </a:solidFill>
          <a:ln w="12701" cap="flat">
            <a:solidFill>
              <a:srgbClr val="000000"/>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000000"/>
              </a:solidFill>
              <a:uFillTx/>
              <a:latin typeface="Calibri"/>
            </a:endParaRPr>
          </a:p>
        </p:txBody>
      </p:sp>
      <p:sp>
        <p:nvSpPr>
          <p:cNvPr id="15" name="Égal 14"/>
          <p:cNvSpPr/>
          <p:nvPr/>
        </p:nvSpPr>
        <p:spPr>
          <a:xfrm>
            <a:off x="8331214" y="4052460"/>
            <a:ext cx="335045" cy="328068"/>
          </a:xfrm>
          <a:custGeom>
            <a:avLst/>
            <a:gdLst>
              <a:gd name="f0" fmla="val 10800000"/>
              <a:gd name="f1" fmla="val 5400000"/>
              <a:gd name="f2" fmla="val 180"/>
              <a:gd name="f3" fmla="val w"/>
              <a:gd name="f4" fmla="val h"/>
              <a:gd name="f5" fmla="val ss"/>
              <a:gd name="f6" fmla="val 0"/>
              <a:gd name="f7" fmla="val 23520"/>
              <a:gd name="f8" fmla="val 11760"/>
              <a:gd name="f9" fmla="+- 0 0 -90"/>
              <a:gd name="f10" fmla="+- 0 0 -180"/>
              <a:gd name="f11" fmla="+- 0 0 -270"/>
              <a:gd name="f12" fmla="+- 0 0 -360"/>
              <a:gd name="f13" fmla="abs f3"/>
              <a:gd name="f14" fmla="abs f4"/>
              <a:gd name="f15" fmla="abs f5"/>
              <a:gd name="f16" fmla="*/ f9 f0 1"/>
              <a:gd name="f17" fmla="*/ f10 f0 1"/>
              <a:gd name="f18" fmla="*/ f11 f0 1"/>
              <a:gd name="f19" fmla="*/ f12 f0 1"/>
              <a:gd name="f20" fmla="?: f13 f3 1"/>
              <a:gd name="f21" fmla="?: f14 f4 1"/>
              <a:gd name="f22" fmla="?: f15 f5 1"/>
              <a:gd name="f23" fmla="*/ f16 1 f2"/>
              <a:gd name="f24" fmla="*/ f17 1 f2"/>
              <a:gd name="f25" fmla="*/ f18 1 f2"/>
              <a:gd name="f26" fmla="*/ f19 1 f2"/>
              <a:gd name="f27" fmla="*/ f20 1 21600"/>
              <a:gd name="f28" fmla="*/ f21 1 21600"/>
              <a:gd name="f29" fmla="*/ 21600 f20 1"/>
              <a:gd name="f30" fmla="*/ 21600 f21 1"/>
              <a:gd name="f31" fmla="+- f23 0 f1"/>
              <a:gd name="f32" fmla="+- f24 0 f1"/>
              <a:gd name="f33" fmla="+- f25 0 f1"/>
              <a:gd name="f34" fmla="+- f26 0 f1"/>
              <a:gd name="f35" fmla="min f28 f27"/>
              <a:gd name="f36" fmla="*/ f29 1 f22"/>
              <a:gd name="f37" fmla="*/ f30 1 f22"/>
              <a:gd name="f38" fmla="val f36"/>
              <a:gd name="f39" fmla="val f37"/>
              <a:gd name="f40" fmla="+- f39 0 f6"/>
              <a:gd name="f41" fmla="+- f38 0 f6"/>
              <a:gd name="f42" fmla="*/ f40 1 2"/>
              <a:gd name="f43" fmla="*/ f41 1 2"/>
              <a:gd name="f44" fmla="*/ f40 f7 1"/>
              <a:gd name="f45" fmla="*/ f40 f8 1"/>
              <a:gd name="f46" fmla="*/ f41 73490 1"/>
              <a:gd name="f47" fmla="+- f6 f42 0"/>
              <a:gd name="f48" fmla="+- f6 f43 0"/>
              <a:gd name="f49" fmla="*/ f44 1 100000"/>
              <a:gd name="f50" fmla="*/ f45 1 200000"/>
              <a:gd name="f51" fmla="*/ f46 1 200000"/>
              <a:gd name="f52" fmla="+- f47 0 f50"/>
              <a:gd name="f53" fmla="+- f47 f50 0"/>
              <a:gd name="f54" fmla="+- f48 0 f51"/>
              <a:gd name="f55" fmla="+- f48 f51 0"/>
              <a:gd name="f56" fmla="*/ f48 f35 1"/>
              <a:gd name="f57" fmla="+- f52 0 f49"/>
              <a:gd name="f58" fmla="+- f53 f49 0"/>
              <a:gd name="f59" fmla="*/ f54 f35 1"/>
              <a:gd name="f60" fmla="*/ f55 f35 1"/>
              <a:gd name="f61" fmla="*/ f52 f35 1"/>
              <a:gd name="f62" fmla="*/ f53 f35 1"/>
              <a:gd name="f63" fmla="+- f57 f52 0"/>
              <a:gd name="f64" fmla="+- f53 f58 0"/>
              <a:gd name="f65" fmla="*/ f57 f35 1"/>
              <a:gd name="f66" fmla="*/ f58 f35 1"/>
              <a:gd name="f67" fmla="*/ f63 1 2"/>
              <a:gd name="f68" fmla="*/ f64 1 2"/>
              <a:gd name="f69" fmla="*/ f67 f35 1"/>
              <a:gd name="f70" fmla="*/ f68 f35 1"/>
            </a:gdLst>
            <a:ahLst/>
            <a:cxnLst>
              <a:cxn ang="3cd4">
                <a:pos x="hc" y="t"/>
              </a:cxn>
              <a:cxn ang="0">
                <a:pos x="r" y="vc"/>
              </a:cxn>
              <a:cxn ang="cd4">
                <a:pos x="hc" y="b"/>
              </a:cxn>
              <a:cxn ang="cd2">
                <a:pos x="l" y="vc"/>
              </a:cxn>
              <a:cxn ang="f31">
                <a:pos x="f60" y="f69"/>
              </a:cxn>
              <a:cxn ang="f31">
                <a:pos x="f60" y="f70"/>
              </a:cxn>
              <a:cxn ang="f32">
                <a:pos x="f56" y="f66"/>
              </a:cxn>
              <a:cxn ang="f33">
                <a:pos x="f59" y="f69"/>
              </a:cxn>
              <a:cxn ang="f33">
                <a:pos x="f59" y="f70"/>
              </a:cxn>
              <a:cxn ang="f34">
                <a:pos x="f56" y="f65"/>
              </a:cxn>
            </a:cxnLst>
            <a:rect l="f59" t="f65" r="f60" b="f66"/>
            <a:pathLst>
              <a:path>
                <a:moveTo>
                  <a:pt x="f59" y="f65"/>
                </a:moveTo>
                <a:lnTo>
                  <a:pt x="f60" y="f65"/>
                </a:lnTo>
                <a:lnTo>
                  <a:pt x="f60" y="f61"/>
                </a:lnTo>
                <a:lnTo>
                  <a:pt x="f59" y="f61"/>
                </a:lnTo>
                <a:close/>
                <a:moveTo>
                  <a:pt x="f59" y="f62"/>
                </a:moveTo>
                <a:lnTo>
                  <a:pt x="f60" y="f62"/>
                </a:lnTo>
                <a:lnTo>
                  <a:pt x="f60" y="f66"/>
                </a:lnTo>
                <a:lnTo>
                  <a:pt x="f59" y="f66"/>
                </a:lnTo>
                <a:close/>
              </a:path>
            </a:pathLst>
          </a:custGeom>
          <a:solidFill>
            <a:srgbClr val="000000"/>
          </a:solidFill>
          <a:ln w="12701" cap="flat">
            <a:solidFill>
              <a:srgbClr val="000000"/>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000000"/>
              </a:solidFill>
              <a:uFillTx/>
              <a:latin typeface="Calibri"/>
            </a:endParaRPr>
          </a:p>
        </p:txBody>
      </p:sp>
      <p:cxnSp>
        <p:nvCxnSpPr>
          <p:cNvPr id="17" name="Connecteur droit avec flèche 27"/>
          <p:cNvCxnSpPr/>
          <p:nvPr/>
        </p:nvCxnSpPr>
        <p:spPr>
          <a:xfrm>
            <a:off x="4164304" y="4141276"/>
            <a:ext cx="2482649" cy="1056452"/>
          </a:xfrm>
          <a:prstGeom prst="straightConnector1">
            <a:avLst/>
          </a:prstGeom>
          <a:noFill/>
          <a:ln w="19046" cap="flat">
            <a:solidFill>
              <a:srgbClr val="000000"/>
            </a:solidFill>
            <a:prstDash val="solid"/>
            <a:miter/>
            <a:headEnd type="arrow"/>
            <a:tailEnd type="arrow"/>
          </a:ln>
        </p:spPr>
      </p:cxnSp>
      <p:sp>
        <p:nvSpPr>
          <p:cNvPr id="18" name="ZoneTexte 28"/>
          <p:cNvSpPr txBox="1"/>
          <p:nvPr/>
        </p:nvSpPr>
        <p:spPr>
          <a:xfrm>
            <a:off x="4291431" y="5114453"/>
            <a:ext cx="2007537" cy="400110"/>
          </a:xfrm>
          <a:prstGeom prst="rect">
            <a:avLst/>
          </a:prstGeom>
          <a:noFill/>
          <a:ln cap="flat">
            <a:noFill/>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000" b="0" i="0" u="none" strike="noStrike" kern="1200" cap="none" spc="0" baseline="0" dirty="0" smtClean="0">
                <a:solidFill>
                  <a:srgbClr val="000000"/>
                </a:solidFill>
                <a:uFillTx/>
                <a:latin typeface="Calibri"/>
              </a:rPr>
              <a:t>Same trajectories</a:t>
            </a:r>
            <a:endParaRPr lang="en-US" sz="2000" b="0" i="0" u="none" strike="noStrike" kern="1200" cap="none" spc="0" baseline="0" dirty="0">
              <a:solidFill>
                <a:srgbClr val="000000"/>
              </a:solidFill>
              <a:uFillTx/>
              <a:latin typeface="Calibri"/>
            </a:endParaRPr>
          </a:p>
        </p:txBody>
      </p:sp>
      <p:sp>
        <p:nvSpPr>
          <p:cNvPr id="20" name="Rectangle 19"/>
          <p:cNvSpPr/>
          <p:nvPr/>
        </p:nvSpPr>
        <p:spPr>
          <a:xfrm>
            <a:off x="6414989" y="3503073"/>
            <a:ext cx="1553630" cy="369332"/>
          </a:xfrm>
          <a:prstGeom prst="rect">
            <a:avLst/>
          </a:prstGeom>
        </p:spPr>
        <p:txBody>
          <a:bodyPr wrap="none">
            <a:spAutoFit/>
          </a:bodyPr>
          <a:lstStyle/>
          <a:p>
            <a:pPr lvl="0" defTabSz="914400">
              <a:defRPr sz="1800" b="0" i="0" u="none" strike="noStrike" kern="0" cap="none" spc="0" baseline="0">
                <a:solidFill>
                  <a:srgbClr val="000000"/>
                </a:solidFill>
                <a:uFillTx/>
              </a:defRPr>
            </a:pPr>
            <a:r>
              <a:rPr lang="fr-FR" b="1" dirty="0" err="1">
                <a:solidFill>
                  <a:srgbClr val="548235"/>
                </a:solidFill>
              </a:rPr>
              <a:t>Ref</a:t>
            </a:r>
            <a:r>
              <a:rPr lang="fr-FR" b="1" dirty="0">
                <a:solidFill>
                  <a:srgbClr val="548235"/>
                </a:solidFill>
              </a:rPr>
              <a:t> </a:t>
            </a:r>
            <a:r>
              <a:rPr lang="fr-FR" b="1" dirty="0" err="1">
                <a:solidFill>
                  <a:srgbClr val="548235"/>
                </a:solidFill>
              </a:rPr>
              <a:t>traj</a:t>
            </a:r>
            <a:r>
              <a:rPr lang="fr-FR" b="1" dirty="0">
                <a:solidFill>
                  <a:srgbClr val="548235"/>
                </a:solidFill>
              </a:rPr>
              <a:t>: B</a:t>
            </a:r>
            <a:r>
              <a:rPr lang="fr-FR" b="1" baseline="-25000" dirty="0">
                <a:solidFill>
                  <a:srgbClr val="548235"/>
                </a:solidFill>
              </a:rPr>
              <a:t>NC</a:t>
            </a:r>
            <a:r>
              <a:rPr lang="fr-FR" b="1" dirty="0">
                <a:solidFill>
                  <a:srgbClr val="548235"/>
                </a:solidFill>
              </a:rPr>
              <a:t>=0</a:t>
            </a:r>
          </a:p>
        </p:txBody>
      </p:sp>
      <p:sp>
        <p:nvSpPr>
          <p:cNvPr id="21" name="ZoneTexte 10"/>
          <p:cNvSpPr txBox="1"/>
          <p:nvPr/>
        </p:nvSpPr>
        <p:spPr>
          <a:xfrm>
            <a:off x="8992028" y="3677167"/>
            <a:ext cx="785405" cy="307777"/>
          </a:xfrm>
          <a:prstGeom prst="rect">
            <a:avLst/>
          </a:prstGeom>
          <a:noFill/>
          <a:ln cap="flat">
            <a:noFill/>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400" b="0" i="0" u="none" strike="noStrike" kern="1200" cap="none" spc="0" baseline="0" dirty="0" smtClean="0">
                <a:solidFill>
                  <a:srgbClr val="000000"/>
                </a:solidFill>
                <a:uFillTx/>
                <a:latin typeface="Calibri"/>
              </a:rPr>
              <a:t>Tracking</a:t>
            </a:r>
            <a:endParaRPr lang="en-US" sz="1600" b="0" i="0" u="none" strike="noStrike" kern="1200" cap="none" spc="0" baseline="0" dirty="0">
              <a:solidFill>
                <a:srgbClr val="000000"/>
              </a:solidFill>
              <a:uFillTx/>
              <a:latin typeface="Calibri"/>
            </a:endParaRPr>
          </a:p>
        </p:txBody>
      </p:sp>
      <p:sp>
        <p:nvSpPr>
          <p:cNvPr id="22" name="Rectangle 16"/>
          <p:cNvSpPr/>
          <p:nvPr/>
        </p:nvSpPr>
        <p:spPr>
          <a:xfrm>
            <a:off x="1155193" y="4815784"/>
            <a:ext cx="747320" cy="338556"/>
          </a:xfrm>
          <a:prstGeom prst="rect">
            <a:avLst/>
          </a:prstGeom>
          <a:noFill/>
          <a:ln cap="flat">
            <a:noFill/>
            <a:prstDash val="solid"/>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600" b="0" i="0" u="none" strike="noStrike" kern="0" cap="none" spc="0" baseline="0" dirty="0">
                <a:solidFill>
                  <a:srgbClr val="000000"/>
                </a:solidFill>
                <a:uFillTx/>
                <a:latin typeface="Calibri"/>
              </a:rPr>
              <a:t>Survey</a:t>
            </a:r>
            <a:endParaRPr lang="fr-FR" sz="1800" b="0" i="0" u="none" strike="noStrike" kern="0" cap="none" spc="0" baseline="0" dirty="0">
              <a:solidFill>
                <a:srgbClr val="000000"/>
              </a:solidFill>
              <a:uFillTx/>
              <a:latin typeface="Calibri"/>
            </a:endParaRPr>
          </a:p>
        </p:txBody>
      </p:sp>
      <p:pic>
        <p:nvPicPr>
          <p:cNvPr id="23" name="Image 2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556465" y="212645"/>
            <a:ext cx="1426348" cy="681023"/>
          </a:xfrm>
          <a:prstGeom prst="rect">
            <a:avLst/>
          </a:prstGeom>
        </p:spPr>
      </p:pic>
    </p:spTree>
    <p:extLst>
      <p:ext uri="{BB962C8B-B14F-4D97-AF65-F5344CB8AC3E}">
        <p14:creationId xmlns:p14="http://schemas.microsoft.com/office/powerpoint/2010/main" val="9857028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Espace réservé du contenu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980916"/>
            <a:ext cx="5303531" cy="3986792"/>
          </a:xfrm>
        </p:spPr>
      </p:pic>
      <p:sp>
        <p:nvSpPr>
          <p:cNvPr id="3" name="Espace réservé du pied de page 2"/>
          <p:cNvSpPr>
            <a:spLocks noGrp="1"/>
          </p:cNvSpPr>
          <p:nvPr>
            <p:ph type="ftr" sz="quarter" idx="11"/>
          </p:nvPr>
        </p:nvSpPr>
        <p:spPr/>
        <p:txBody>
          <a:bodyPr/>
          <a:lstStyle/>
          <a:p>
            <a:r>
              <a:rPr lang="fr-FR" smtClean="0">
                <a:latin typeface="Arial Narrow" panose="020B0604020202020204" pitchFamily="34" charset="0"/>
                <a:cs typeface="Arial Narrow" panose="020B0604020202020204" pitchFamily="34" charset="0"/>
              </a:rPr>
              <a:t>Preliminary tracking results - L.Soubirou </a:t>
            </a:r>
            <a:endParaRPr lang="fr-FR" dirty="0">
              <a:latin typeface="Arial Narrow" panose="020B0604020202020204" pitchFamily="34" charset="0"/>
              <a:cs typeface="Arial Narrow" panose="020B0604020202020204" pitchFamily="34" charset="0"/>
            </a:endParaRPr>
          </a:p>
        </p:txBody>
      </p:sp>
      <p:sp>
        <p:nvSpPr>
          <p:cNvPr id="4" name="Espace réservé du numéro de diapositive 3"/>
          <p:cNvSpPr>
            <a:spLocks noGrp="1"/>
          </p:cNvSpPr>
          <p:nvPr>
            <p:ph type="sldNum" sz="quarter" idx="12"/>
          </p:nvPr>
        </p:nvSpPr>
        <p:spPr/>
        <p:txBody>
          <a:bodyPr/>
          <a:lstStyle/>
          <a:p>
            <a:fld id="{005C7FBA-D4E9-46CA-9321-3ADA2E368FCD}" type="slidenum">
              <a:rPr lang="en-GB" smtClean="0"/>
              <a:t>5</a:t>
            </a:fld>
            <a:endParaRPr lang="en-GB"/>
          </a:p>
        </p:txBody>
      </p:sp>
      <p:sp>
        <p:nvSpPr>
          <p:cNvPr id="5" name="Titre 4"/>
          <p:cNvSpPr>
            <a:spLocks noGrp="1"/>
          </p:cNvSpPr>
          <p:nvPr>
            <p:ph type="title"/>
          </p:nvPr>
        </p:nvSpPr>
        <p:spPr/>
        <p:txBody>
          <a:bodyPr/>
          <a:lstStyle/>
          <a:p>
            <a:r>
              <a:rPr lang="en-US" dirty="0" smtClean="0"/>
              <a:t>Structure of an arc and optics</a:t>
            </a:r>
            <a:endParaRPr lang="en-US" dirty="0"/>
          </a:p>
        </p:txBody>
      </p:sp>
      <p:pic>
        <p:nvPicPr>
          <p:cNvPr id="12" name="Imag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03531" y="1586281"/>
            <a:ext cx="6688579" cy="3303772"/>
          </a:xfrm>
          <a:prstGeom prst="rect">
            <a:avLst/>
          </a:prstGeom>
        </p:spPr>
      </p:pic>
      <p:sp>
        <p:nvSpPr>
          <p:cNvPr id="13" name="ZoneTexte 12"/>
          <p:cNvSpPr txBox="1"/>
          <p:nvPr/>
        </p:nvSpPr>
        <p:spPr>
          <a:xfrm>
            <a:off x="5727653" y="5075035"/>
            <a:ext cx="6119789" cy="1200329"/>
          </a:xfrm>
          <a:prstGeom prst="rect">
            <a:avLst/>
          </a:prstGeom>
          <a:noFill/>
        </p:spPr>
        <p:txBody>
          <a:bodyPr wrap="square" rtlCol="0">
            <a:spAutoFit/>
          </a:bodyPr>
          <a:lstStyle/>
          <a:p>
            <a:pPr marL="285750" lvl="0" indent="-285750" defTabSz="914400">
              <a:buSzPct val="100000"/>
              <a:buFont typeface="Arial" pitchFamily="34"/>
              <a:buChar char="•"/>
              <a:defRPr sz="1800" b="0" i="0" u="none" strike="noStrike" kern="0" cap="none" spc="0" baseline="0">
                <a:solidFill>
                  <a:srgbClr val="000000"/>
                </a:solidFill>
                <a:uFillTx/>
              </a:defRPr>
            </a:pPr>
            <a:r>
              <a:rPr lang="en-US" dirty="0" smtClean="0">
                <a:solidFill>
                  <a:srgbClr val="000000"/>
                </a:solidFill>
              </a:rPr>
              <a:t>FODO structure, base of </a:t>
            </a:r>
            <a:r>
              <a:rPr lang="fr-FR" dirty="0" smtClean="0">
                <a:solidFill>
                  <a:srgbClr val="000000"/>
                </a:solidFill>
              </a:rPr>
              <a:t>µ=90°</a:t>
            </a:r>
          </a:p>
          <a:p>
            <a:pPr marL="285750" lvl="0" indent="-285750" defTabSz="914400">
              <a:buSzPct val="100000"/>
              <a:buFont typeface="Arial" pitchFamily="34"/>
              <a:buChar char="•"/>
              <a:defRPr sz="1800" b="0" i="0" u="none" strike="noStrike" kern="0" cap="none" spc="0" baseline="0">
                <a:solidFill>
                  <a:srgbClr val="000000"/>
                </a:solidFill>
                <a:uFillTx/>
              </a:defRPr>
            </a:pPr>
            <a:r>
              <a:rPr lang="fr-FR" dirty="0" smtClean="0">
                <a:solidFill>
                  <a:srgbClr val="000000"/>
                </a:solidFill>
              </a:rPr>
              <a:t>Dispersion </a:t>
            </a:r>
            <a:r>
              <a:rPr lang="fr-FR" dirty="0" err="1" smtClean="0">
                <a:solidFill>
                  <a:srgbClr val="000000"/>
                </a:solidFill>
              </a:rPr>
              <a:t>suppressor</a:t>
            </a:r>
            <a:r>
              <a:rPr lang="fr-FR" dirty="0" smtClean="0">
                <a:solidFill>
                  <a:srgbClr val="000000"/>
                </a:solidFill>
              </a:rPr>
              <a:t> for RF insertion (</a:t>
            </a:r>
            <a:r>
              <a:rPr lang="fr-FR" dirty="0" err="1" smtClean="0">
                <a:solidFill>
                  <a:srgbClr val="000000"/>
                </a:solidFill>
              </a:rPr>
              <a:t>cavity</a:t>
            </a:r>
            <a:r>
              <a:rPr lang="fr-FR" dirty="0" smtClean="0">
                <a:solidFill>
                  <a:srgbClr val="000000"/>
                </a:solidFill>
              </a:rPr>
              <a:t> + </a:t>
            </a:r>
            <a:r>
              <a:rPr lang="fr-FR" dirty="0" err="1" smtClean="0">
                <a:solidFill>
                  <a:srgbClr val="000000"/>
                </a:solidFill>
              </a:rPr>
              <a:t>energy</a:t>
            </a:r>
            <a:r>
              <a:rPr lang="fr-FR" dirty="0" smtClean="0">
                <a:solidFill>
                  <a:srgbClr val="000000"/>
                </a:solidFill>
              </a:rPr>
              <a:t> kick)</a:t>
            </a:r>
            <a:endParaRPr lang="en-US" dirty="0" smtClean="0">
              <a:solidFill>
                <a:srgbClr val="000000"/>
              </a:solidFill>
            </a:endParaRPr>
          </a:p>
          <a:p>
            <a:pPr marL="285750" lvl="0" indent="-285750" defTabSz="914400">
              <a:buSzPct val="100000"/>
              <a:buFont typeface="Arial" pitchFamily="34"/>
              <a:buChar char="•"/>
              <a:defRPr sz="1800" b="0" i="0" u="none" strike="noStrike" kern="0" cap="none" spc="0" baseline="0">
                <a:solidFill>
                  <a:srgbClr val="000000"/>
                </a:solidFill>
                <a:uFillTx/>
              </a:defRPr>
            </a:pPr>
            <a:r>
              <a:rPr lang="en-US" kern="0" dirty="0" smtClean="0">
                <a:solidFill>
                  <a:srgbClr val="000000"/>
                </a:solidFill>
              </a:rPr>
              <a:t>Quad and </a:t>
            </a:r>
            <a:r>
              <a:rPr lang="en-US" kern="0" dirty="0" err="1" smtClean="0">
                <a:solidFill>
                  <a:srgbClr val="000000"/>
                </a:solidFill>
              </a:rPr>
              <a:t>Sextupoles</a:t>
            </a:r>
            <a:r>
              <a:rPr lang="en-US" kern="0" dirty="0" smtClean="0">
                <a:solidFill>
                  <a:srgbClr val="000000"/>
                </a:solidFill>
              </a:rPr>
              <a:t>: thin multipole approximation</a:t>
            </a:r>
          </a:p>
          <a:p>
            <a:pPr marL="285750" lvl="0" indent="-285750" defTabSz="914400">
              <a:buSzPct val="100000"/>
              <a:buFont typeface="Arial" pitchFamily="34"/>
              <a:buChar char="•"/>
              <a:defRPr sz="1800" b="0" i="0" u="none" strike="noStrike" kern="0" cap="none" spc="0" baseline="0">
                <a:solidFill>
                  <a:srgbClr val="000000"/>
                </a:solidFill>
                <a:uFillTx/>
              </a:defRPr>
            </a:pPr>
            <a:r>
              <a:rPr lang="en-US" kern="0" dirty="0" smtClean="0">
                <a:solidFill>
                  <a:srgbClr val="000000"/>
                </a:solidFill>
              </a:rPr>
              <a:t>Dipoles: thick bend, sliced before tracking</a:t>
            </a:r>
            <a:endParaRPr lang="en-US" dirty="0"/>
          </a:p>
        </p:txBody>
      </p:sp>
      <p:pic>
        <p:nvPicPr>
          <p:cNvPr id="9" name="Imag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56465" y="212645"/>
            <a:ext cx="1426348" cy="681023"/>
          </a:xfrm>
          <a:prstGeom prst="rect">
            <a:avLst/>
          </a:prstGeom>
        </p:spPr>
      </p:pic>
    </p:spTree>
    <p:extLst>
      <p:ext uri="{BB962C8B-B14F-4D97-AF65-F5344CB8AC3E}">
        <p14:creationId xmlns:p14="http://schemas.microsoft.com/office/powerpoint/2010/main" val="27904600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age 15"/>
          <p:cNvPicPr>
            <a:picLocks noChangeAspect="1"/>
          </p:cNvPicPr>
          <p:nvPr/>
        </p:nvPicPr>
        <p:blipFill rotWithShape="1">
          <a:blip r:embed="rId2"/>
          <a:srcRect l="13579" t="34028" r="2252" b="33044"/>
          <a:stretch/>
        </p:blipFill>
        <p:spPr>
          <a:xfrm>
            <a:off x="3551660" y="4171298"/>
            <a:ext cx="4609875" cy="1358074"/>
          </a:xfrm>
          <a:prstGeom prst="rect">
            <a:avLst/>
          </a:prstGeom>
        </p:spPr>
      </p:pic>
      <mc:AlternateContent xmlns:mc="http://schemas.openxmlformats.org/markup-compatibility/2006" xmlns:a14="http://schemas.microsoft.com/office/drawing/2010/main">
        <mc:Choice Requires="a14">
          <p:sp>
            <p:nvSpPr>
              <p:cNvPr id="2" name="Espace réservé du contenu 1"/>
              <p:cNvSpPr>
                <a:spLocks noGrp="1"/>
              </p:cNvSpPr>
              <p:nvPr>
                <p:ph idx="1"/>
              </p:nvPr>
            </p:nvSpPr>
            <p:spPr>
              <a:xfrm>
                <a:off x="838200" y="1761617"/>
                <a:ext cx="10515600" cy="4351338"/>
              </a:xfrm>
            </p:spPr>
            <p:txBody>
              <a:bodyPr>
                <a:normAutofit/>
              </a:bodyPr>
              <a:lstStyle/>
              <a:p>
                <a:r>
                  <a:rPr lang="en-US" sz="2000" dirty="0" smtClean="0"/>
                  <a:t>How is ramping done in RCS ?</a:t>
                </a:r>
              </a:p>
              <a:p>
                <a:pPr marL="0" indent="0">
                  <a:buNone/>
                </a:pPr>
                <a:r>
                  <a:rPr lang="en-US" sz="2000" dirty="0"/>
                  <a:t>→ </a:t>
                </a:r>
                <a:r>
                  <a:rPr lang="en-US" sz="2000" dirty="0" smtClean="0"/>
                  <a:t>Magnets can include time </a:t>
                </a:r>
                <a14:m>
                  <m:oMath xmlns:m="http://schemas.openxmlformats.org/officeDocument/2006/math">
                    <m:r>
                      <a:rPr lang="fr-FR" sz="2000" b="0" i="1" smtClean="0">
                        <a:latin typeface="Cambria Math" panose="02040503050406030204" pitchFamily="18" charset="0"/>
                      </a:rPr>
                      <m:t>𝜏</m:t>
                    </m:r>
                  </m:oMath>
                </a14:m>
                <a:r>
                  <a:rPr lang="en-US" sz="2000" dirty="0" smtClean="0"/>
                  <a:t>-varying attributes like the normalized strength </a:t>
                </a:r>
                <a14:m>
                  <m:oMath xmlns:m="http://schemas.openxmlformats.org/officeDocument/2006/math">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𝑘</m:t>
                        </m:r>
                      </m:e>
                      <m:sub>
                        <m:r>
                          <a:rPr lang="fr-FR" sz="2000" b="0" i="1" smtClean="0">
                            <a:latin typeface="Cambria Math" panose="02040503050406030204" pitchFamily="18" charset="0"/>
                          </a:rPr>
                          <m:t>0</m:t>
                        </m:r>
                      </m:sub>
                    </m:sSub>
                  </m:oMath>
                </a14:m>
                <a:endParaRPr lang="en-US" sz="2000" dirty="0" smtClean="0"/>
              </a:p>
              <a:p>
                <a:pPr marL="0" indent="0">
                  <a:buNone/>
                </a:pPr>
                <a:r>
                  <a:rPr lang="en-US" sz="2000" dirty="0" smtClean="0"/>
                  <a:t>→ Time variable </a:t>
                </a:r>
                <a14:m>
                  <m:oMath xmlns:m="http://schemas.openxmlformats.org/officeDocument/2006/math">
                    <m:r>
                      <a:rPr lang="fr-FR" sz="2000" i="1">
                        <a:latin typeface="Cambria Math" panose="02040503050406030204" pitchFamily="18" charset="0"/>
                      </a:rPr>
                      <m:t>𝜏</m:t>
                    </m:r>
                    <m:r>
                      <a:rPr lang="fr-FR" sz="2000" i="1">
                        <a:latin typeface="Cambria Math" panose="02040503050406030204" pitchFamily="18" charset="0"/>
                      </a:rPr>
                      <m:t> </m:t>
                    </m:r>
                  </m:oMath>
                </a14:m>
                <a:r>
                  <a:rPr lang="en-US" sz="2000" dirty="0" smtClean="0"/>
                  <a:t>is updated only at the beginning of the lattice (each arc here): the magnet fields are updated only at the beginning of each arc.</a:t>
                </a:r>
              </a:p>
              <a:p>
                <a:pPr marL="0" indent="0">
                  <a:buNone/>
                </a:pPr>
                <a:endParaRPr lang="en-US" sz="2000" dirty="0"/>
              </a:p>
            </p:txBody>
          </p:sp>
        </mc:Choice>
        <mc:Fallback xmlns="">
          <p:sp>
            <p:nvSpPr>
              <p:cNvPr id="2" name="Espace réservé du contenu 1"/>
              <p:cNvSpPr>
                <a:spLocks noGrp="1" noRot="1" noChangeAspect="1" noMove="1" noResize="1" noEditPoints="1" noAdjustHandles="1" noChangeArrowheads="1" noChangeShapeType="1" noTextEdit="1"/>
              </p:cNvSpPr>
              <p:nvPr>
                <p:ph idx="1"/>
              </p:nvPr>
            </p:nvSpPr>
            <p:spPr>
              <a:xfrm>
                <a:off x="838200" y="1761617"/>
                <a:ext cx="10515600" cy="4351338"/>
              </a:xfrm>
              <a:blipFill>
                <a:blip r:embed="rId3"/>
                <a:stretch>
                  <a:fillRect l="-638" t="-1401" r="-928"/>
                </a:stretch>
              </a:blipFill>
            </p:spPr>
            <p:txBody>
              <a:bodyPr/>
              <a:lstStyle/>
              <a:p>
                <a:r>
                  <a:rPr lang="en-US">
                    <a:noFill/>
                  </a:rPr>
                  <a:t> </a:t>
                </a:r>
              </a:p>
            </p:txBody>
          </p:sp>
        </mc:Fallback>
      </mc:AlternateContent>
      <p:sp>
        <p:nvSpPr>
          <p:cNvPr id="3" name="Espace réservé du pied de page 2"/>
          <p:cNvSpPr>
            <a:spLocks noGrp="1"/>
          </p:cNvSpPr>
          <p:nvPr>
            <p:ph type="ftr" sz="quarter" idx="11"/>
          </p:nvPr>
        </p:nvSpPr>
        <p:spPr/>
        <p:txBody>
          <a:bodyPr/>
          <a:lstStyle/>
          <a:p>
            <a:r>
              <a:rPr lang="fr-FR" smtClean="0">
                <a:latin typeface="Arial Narrow" panose="020B0604020202020204" pitchFamily="34" charset="0"/>
                <a:cs typeface="Arial Narrow" panose="020B0604020202020204" pitchFamily="34" charset="0"/>
              </a:rPr>
              <a:t>Preliminary tracking results - L.Soubirou </a:t>
            </a:r>
            <a:endParaRPr lang="fr-FR" dirty="0">
              <a:latin typeface="Arial Narrow" panose="020B0604020202020204" pitchFamily="34" charset="0"/>
              <a:cs typeface="Arial Narrow" panose="020B0604020202020204" pitchFamily="34" charset="0"/>
            </a:endParaRPr>
          </a:p>
        </p:txBody>
      </p:sp>
      <p:sp>
        <p:nvSpPr>
          <p:cNvPr id="4" name="Espace réservé du numéro de diapositive 3"/>
          <p:cNvSpPr>
            <a:spLocks noGrp="1"/>
          </p:cNvSpPr>
          <p:nvPr>
            <p:ph type="sldNum" sz="quarter" idx="12"/>
          </p:nvPr>
        </p:nvSpPr>
        <p:spPr/>
        <p:txBody>
          <a:bodyPr/>
          <a:lstStyle/>
          <a:p>
            <a:fld id="{005C7FBA-D4E9-46CA-9321-3ADA2E368FCD}" type="slidenum">
              <a:rPr lang="en-GB" smtClean="0"/>
              <a:t>6</a:t>
            </a:fld>
            <a:endParaRPr lang="en-GB"/>
          </a:p>
        </p:txBody>
      </p:sp>
      <p:sp>
        <p:nvSpPr>
          <p:cNvPr id="5" name="Titre 4"/>
          <p:cNvSpPr>
            <a:spLocks noGrp="1"/>
          </p:cNvSpPr>
          <p:nvPr>
            <p:ph type="title"/>
          </p:nvPr>
        </p:nvSpPr>
        <p:spPr/>
        <p:txBody>
          <a:bodyPr/>
          <a:lstStyle/>
          <a:p>
            <a:r>
              <a:rPr lang="fr-FR" dirty="0" err="1" smtClean="0"/>
              <a:t>Ramping</a:t>
            </a:r>
            <a:r>
              <a:rPr lang="fr-FR" dirty="0" smtClean="0"/>
              <a:t> in </a:t>
            </a:r>
            <a:r>
              <a:rPr lang="fr-FR" dirty="0" err="1" smtClean="0"/>
              <a:t>Xsuite</a:t>
            </a:r>
            <a:endParaRPr lang="en-US" dirty="0"/>
          </a:p>
        </p:txBody>
      </p:sp>
      <p:pic>
        <p:nvPicPr>
          <p:cNvPr id="7" name="Imag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56465" y="212645"/>
            <a:ext cx="1426348" cy="681023"/>
          </a:xfrm>
          <a:prstGeom prst="rect">
            <a:avLst/>
          </a:prstGeom>
        </p:spPr>
      </p:pic>
      <p:cxnSp>
        <p:nvCxnSpPr>
          <p:cNvPr id="12" name="Connecteur droit avec flèche 11"/>
          <p:cNvCxnSpPr/>
          <p:nvPr/>
        </p:nvCxnSpPr>
        <p:spPr>
          <a:xfrm>
            <a:off x="3835077" y="4171298"/>
            <a:ext cx="0" cy="351692"/>
          </a:xfrm>
          <a:prstGeom prst="straightConnector1">
            <a:avLst/>
          </a:prstGeom>
          <a:ln w="28575">
            <a:solidFill>
              <a:srgbClr val="00B050"/>
            </a:solidFill>
            <a:tailEnd type="triangle"/>
          </a:ln>
        </p:spPr>
        <p:style>
          <a:lnRef idx="1">
            <a:schemeClr val="accent2"/>
          </a:lnRef>
          <a:fillRef idx="0">
            <a:schemeClr val="accent2"/>
          </a:fillRef>
          <a:effectRef idx="0">
            <a:schemeClr val="accent2"/>
          </a:effectRef>
          <a:fontRef idx="minor">
            <a:schemeClr val="tx1"/>
          </a:fontRef>
        </p:style>
      </p:cxnSp>
      <mc:AlternateContent xmlns:mc="http://schemas.openxmlformats.org/markup-compatibility/2006" xmlns:a14="http://schemas.microsoft.com/office/drawing/2010/main">
        <mc:Choice Requires="a14">
          <p:sp>
            <p:nvSpPr>
              <p:cNvPr id="13" name="ZoneTexte 12"/>
              <p:cNvSpPr txBox="1"/>
              <p:nvPr/>
            </p:nvSpPr>
            <p:spPr>
              <a:xfrm>
                <a:off x="3410983" y="3524967"/>
                <a:ext cx="1022613" cy="646331"/>
              </a:xfrm>
              <a:prstGeom prst="rect">
                <a:avLst/>
              </a:prstGeom>
              <a:noFill/>
            </p:spPr>
            <p:txBody>
              <a:bodyPr wrap="square" rtlCol="0">
                <a:spAutoFit/>
              </a:bodyPr>
              <a:lstStyle/>
              <a:p>
                <a:r>
                  <a:rPr lang="en-US" dirty="0" smtClean="0">
                    <a:solidFill>
                      <a:srgbClr val="00B050"/>
                    </a:solidFill>
                  </a:rPr>
                  <a:t>Time </a:t>
                </a:r>
                <a14:m>
                  <m:oMath xmlns:m="http://schemas.openxmlformats.org/officeDocument/2006/math">
                    <m:r>
                      <a:rPr lang="fr-FR" b="0" i="1" smtClean="0">
                        <a:solidFill>
                          <a:srgbClr val="00B050"/>
                        </a:solidFill>
                        <a:latin typeface="Cambria Math" panose="02040503050406030204" pitchFamily="18" charset="0"/>
                      </a:rPr>
                      <m:t>𝜏</m:t>
                    </m:r>
                  </m:oMath>
                </a14:m>
                <a:r>
                  <a:rPr lang="en-US" dirty="0" smtClean="0">
                    <a:solidFill>
                      <a:srgbClr val="00B050"/>
                    </a:solidFill>
                  </a:rPr>
                  <a:t> is updated</a:t>
                </a:r>
                <a:endParaRPr lang="en-US" dirty="0">
                  <a:solidFill>
                    <a:srgbClr val="00B050"/>
                  </a:solidFill>
                </a:endParaRPr>
              </a:p>
            </p:txBody>
          </p:sp>
        </mc:Choice>
        <mc:Fallback xmlns="">
          <p:sp>
            <p:nvSpPr>
              <p:cNvPr id="13" name="ZoneTexte 12"/>
              <p:cNvSpPr txBox="1">
                <a:spLocks noRot="1" noChangeAspect="1" noMove="1" noResize="1" noEditPoints="1" noAdjustHandles="1" noChangeArrowheads="1" noChangeShapeType="1" noTextEdit="1"/>
              </p:cNvSpPr>
              <p:nvPr/>
            </p:nvSpPr>
            <p:spPr>
              <a:xfrm>
                <a:off x="3410983" y="3524967"/>
                <a:ext cx="1022613" cy="646331"/>
              </a:xfrm>
              <a:prstGeom prst="rect">
                <a:avLst/>
              </a:prstGeom>
              <a:blipFill>
                <a:blip r:embed="rId5"/>
                <a:stretch>
                  <a:fillRect l="-5389" t="-4717" r="-7784" b="-14151"/>
                </a:stretch>
              </a:blipFill>
            </p:spPr>
            <p:txBody>
              <a:bodyPr/>
              <a:lstStyle/>
              <a:p>
                <a:r>
                  <a:rPr lang="en-US">
                    <a:noFill/>
                  </a:rPr>
                  <a:t> </a:t>
                </a:r>
              </a:p>
            </p:txBody>
          </p:sp>
        </mc:Fallback>
      </mc:AlternateContent>
      <p:cxnSp>
        <p:nvCxnSpPr>
          <p:cNvPr id="15" name="Connecteur droit avec flèche 14"/>
          <p:cNvCxnSpPr/>
          <p:nvPr/>
        </p:nvCxnSpPr>
        <p:spPr>
          <a:xfrm flipV="1">
            <a:off x="4000744" y="4835637"/>
            <a:ext cx="2" cy="371683"/>
          </a:xfrm>
          <a:prstGeom prst="straightConnector1">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17" name="ZoneTexte 16"/>
          <p:cNvSpPr txBox="1"/>
          <p:nvPr/>
        </p:nvSpPr>
        <p:spPr>
          <a:xfrm>
            <a:off x="3335235" y="5169321"/>
            <a:ext cx="1639427" cy="646331"/>
          </a:xfrm>
          <a:prstGeom prst="rect">
            <a:avLst/>
          </a:prstGeom>
          <a:noFill/>
        </p:spPr>
        <p:txBody>
          <a:bodyPr wrap="square" rtlCol="0">
            <a:spAutoFit/>
          </a:bodyPr>
          <a:lstStyle/>
          <a:p>
            <a:r>
              <a:rPr lang="en-US" dirty="0" smtClean="0">
                <a:solidFill>
                  <a:srgbClr val="7030A0"/>
                </a:solidFill>
              </a:rPr>
              <a:t>RF cavity: 1st kick in energy</a:t>
            </a:r>
            <a:endParaRPr lang="en-US" dirty="0">
              <a:solidFill>
                <a:srgbClr val="7030A0"/>
              </a:solidFill>
            </a:endParaRPr>
          </a:p>
        </p:txBody>
      </p:sp>
      <p:cxnSp>
        <p:nvCxnSpPr>
          <p:cNvPr id="20" name="Connecteur droit avec flèche 19"/>
          <p:cNvCxnSpPr/>
          <p:nvPr/>
        </p:nvCxnSpPr>
        <p:spPr>
          <a:xfrm flipV="1">
            <a:off x="7751227" y="5285742"/>
            <a:ext cx="2" cy="371683"/>
          </a:xfrm>
          <a:prstGeom prst="straightConnector1">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21" name="ZoneTexte 20"/>
          <p:cNvSpPr txBox="1"/>
          <p:nvPr/>
        </p:nvSpPr>
        <p:spPr>
          <a:xfrm>
            <a:off x="7085718" y="5619426"/>
            <a:ext cx="1639427" cy="646331"/>
          </a:xfrm>
          <a:prstGeom prst="rect">
            <a:avLst/>
          </a:prstGeom>
          <a:noFill/>
        </p:spPr>
        <p:txBody>
          <a:bodyPr wrap="square" rtlCol="0">
            <a:spAutoFit/>
          </a:bodyPr>
          <a:lstStyle/>
          <a:p>
            <a:r>
              <a:rPr lang="en-US" dirty="0" smtClean="0">
                <a:solidFill>
                  <a:srgbClr val="7030A0"/>
                </a:solidFill>
              </a:rPr>
              <a:t>RF cavity: 2nd kick in energy</a:t>
            </a:r>
            <a:endParaRPr lang="en-US" dirty="0">
              <a:solidFill>
                <a:srgbClr val="7030A0"/>
              </a:solidFill>
            </a:endParaRPr>
          </a:p>
        </p:txBody>
      </p:sp>
      <p:cxnSp>
        <p:nvCxnSpPr>
          <p:cNvPr id="22" name="Connecteur droit avec flèche 21"/>
          <p:cNvCxnSpPr/>
          <p:nvPr/>
        </p:nvCxnSpPr>
        <p:spPr>
          <a:xfrm flipH="1">
            <a:off x="4433597" y="3885018"/>
            <a:ext cx="1518328" cy="633856"/>
          </a:xfrm>
          <a:prstGeom prst="straightConnector1">
            <a:avLst/>
          </a:prstGeom>
          <a:ln w="12700">
            <a:tailEnd type="triangle"/>
          </a:ln>
        </p:spPr>
        <p:style>
          <a:lnRef idx="1">
            <a:schemeClr val="accent2"/>
          </a:lnRef>
          <a:fillRef idx="0">
            <a:schemeClr val="accent2"/>
          </a:fillRef>
          <a:effectRef idx="0">
            <a:schemeClr val="accent2"/>
          </a:effectRef>
          <a:fontRef idx="minor">
            <a:schemeClr val="tx1"/>
          </a:fontRef>
        </p:style>
      </p:cxnSp>
      <p:cxnSp>
        <p:nvCxnSpPr>
          <p:cNvPr id="24" name="Connecteur droit avec flèche 23"/>
          <p:cNvCxnSpPr/>
          <p:nvPr/>
        </p:nvCxnSpPr>
        <p:spPr>
          <a:xfrm flipH="1">
            <a:off x="5075017" y="3885018"/>
            <a:ext cx="876908" cy="672632"/>
          </a:xfrm>
          <a:prstGeom prst="straightConnector1">
            <a:avLst/>
          </a:prstGeom>
          <a:ln w="12700">
            <a:tailEnd type="triangle"/>
          </a:ln>
        </p:spPr>
        <p:style>
          <a:lnRef idx="1">
            <a:schemeClr val="accent2"/>
          </a:lnRef>
          <a:fillRef idx="0">
            <a:schemeClr val="accent2"/>
          </a:fillRef>
          <a:effectRef idx="0">
            <a:schemeClr val="accent2"/>
          </a:effectRef>
          <a:fontRef idx="minor">
            <a:schemeClr val="tx1"/>
          </a:fontRef>
        </p:style>
      </p:cxnSp>
      <p:cxnSp>
        <p:nvCxnSpPr>
          <p:cNvPr id="27" name="Connecteur droit avec flèche 26"/>
          <p:cNvCxnSpPr/>
          <p:nvPr/>
        </p:nvCxnSpPr>
        <p:spPr>
          <a:xfrm>
            <a:off x="5951925" y="3885018"/>
            <a:ext cx="790561" cy="876150"/>
          </a:xfrm>
          <a:prstGeom prst="straightConnector1">
            <a:avLst/>
          </a:prstGeom>
          <a:ln w="12700">
            <a:tailEnd type="triangle"/>
          </a:ln>
        </p:spPr>
        <p:style>
          <a:lnRef idx="1">
            <a:schemeClr val="accent2"/>
          </a:lnRef>
          <a:fillRef idx="0">
            <a:schemeClr val="accent2"/>
          </a:fillRef>
          <a:effectRef idx="0">
            <a:schemeClr val="accent2"/>
          </a:effectRef>
          <a:fontRef idx="minor">
            <a:schemeClr val="tx1"/>
          </a:fontRef>
        </p:style>
      </p:cxnSp>
      <p:cxnSp>
        <p:nvCxnSpPr>
          <p:cNvPr id="35" name="Connecteur droit avec flèche 34"/>
          <p:cNvCxnSpPr/>
          <p:nvPr/>
        </p:nvCxnSpPr>
        <p:spPr>
          <a:xfrm>
            <a:off x="5951925" y="3885018"/>
            <a:ext cx="1667469" cy="1073266"/>
          </a:xfrm>
          <a:prstGeom prst="straightConnector1">
            <a:avLst/>
          </a:prstGeom>
          <a:ln w="12700">
            <a:tailEnd type="triangle"/>
          </a:ln>
        </p:spPr>
        <p:style>
          <a:lnRef idx="1">
            <a:schemeClr val="accent2"/>
          </a:lnRef>
          <a:fillRef idx="0">
            <a:schemeClr val="accent2"/>
          </a:fillRef>
          <a:effectRef idx="0">
            <a:schemeClr val="accent2"/>
          </a:effectRef>
          <a:fontRef idx="minor">
            <a:schemeClr val="tx1"/>
          </a:fontRef>
        </p:style>
      </p:cxnSp>
      <p:sp>
        <p:nvSpPr>
          <p:cNvPr id="39" name="ZoneTexte 38"/>
          <p:cNvSpPr txBox="1"/>
          <p:nvPr/>
        </p:nvSpPr>
        <p:spPr>
          <a:xfrm>
            <a:off x="5098595" y="3214276"/>
            <a:ext cx="2032175" cy="646331"/>
          </a:xfrm>
          <a:prstGeom prst="rect">
            <a:avLst/>
          </a:prstGeom>
          <a:noFill/>
        </p:spPr>
        <p:txBody>
          <a:bodyPr wrap="square" rtlCol="0">
            <a:spAutoFit/>
          </a:bodyPr>
          <a:lstStyle/>
          <a:p>
            <a:r>
              <a:rPr lang="en-US" dirty="0" smtClean="0">
                <a:solidFill>
                  <a:schemeClr val="accent2"/>
                </a:solidFill>
              </a:rPr>
              <a:t>NC magnets with same field in an arc</a:t>
            </a:r>
            <a:endParaRPr lang="en-US" dirty="0">
              <a:solidFill>
                <a:schemeClr val="accent2"/>
              </a:solidFill>
            </a:endParaRPr>
          </a:p>
        </p:txBody>
      </p:sp>
      <p:sp>
        <p:nvSpPr>
          <p:cNvPr id="40" name="ZoneTexte 39"/>
          <p:cNvSpPr txBox="1"/>
          <p:nvPr/>
        </p:nvSpPr>
        <p:spPr>
          <a:xfrm>
            <a:off x="1843808" y="4557650"/>
            <a:ext cx="702244" cy="369332"/>
          </a:xfrm>
          <a:prstGeom prst="rect">
            <a:avLst/>
          </a:prstGeom>
          <a:noFill/>
        </p:spPr>
        <p:txBody>
          <a:bodyPr wrap="none" rtlCol="0">
            <a:spAutoFit/>
          </a:bodyPr>
          <a:lstStyle/>
          <a:p>
            <a:r>
              <a:rPr lang="fr-FR" dirty="0" smtClean="0"/>
              <a:t>1 arc:</a:t>
            </a:r>
            <a:endParaRPr lang="en-US" dirty="0"/>
          </a:p>
        </p:txBody>
      </p:sp>
    </p:spTree>
    <p:extLst>
      <p:ext uri="{BB962C8B-B14F-4D97-AF65-F5344CB8AC3E}">
        <p14:creationId xmlns:p14="http://schemas.microsoft.com/office/powerpoint/2010/main" val="8573939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texte 7"/>
          <p:cNvSpPr>
            <a:spLocks noGrp="1"/>
          </p:cNvSpPr>
          <p:nvPr>
            <p:ph type="body" idx="1"/>
          </p:nvPr>
        </p:nvSpPr>
        <p:spPr>
          <a:xfrm>
            <a:off x="830122" y="2624938"/>
            <a:ext cx="5157787" cy="382327"/>
          </a:xfrm>
        </p:spPr>
        <p:txBody>
          <a:bodyPr>
            <a:normAutofit/>
          </a:bodyPr>
          <a:lstStyle/>
          <a:p>
            <a:r>
              <a:rPr lang="en-US" b="0" dirty="0" smtClean="0"/>
              <a:t>Relative transverse emittance growth</a:t>
            </a:r>
            <a:endParaRPr lang="en-US" b="0" dirty="0"/>
          </a:p>
        </p:txBody>
      </p:sp>
      <p:sp>
        <p:nvSpPr>
          <p:cNvPr id="10" name="Espace réservé du texte 9"/>
          <p:cNvSpPr>
            <a:spLocks noGrp="1"/>
          </p:cNvSpPr>
          <p:nvPr>
            <p:ph type="body" sz="quarter" idx="3"/>
          </p:nvPr>
        </p:nvSpPr>
        <p:spPr>
          <a:xfrm>
            <a:off x="6184992" y="2532730"/>
            <a:ext cx="5922644" cy="443800"/>
          </a:xfrm>
        </p:spPr>
        <p:txBody>
          <a:bodyPr>
            <a:noAutofit/>
          </a:bodyPr>
          <a:lstStyle/>
          <a:p>
            <a:r>
              <a:rPr lang="en-US" b="0" dirty="0" smtClean="0"/>
              <a:t>Relative longitudinal emittance growth and transmission</a:t>
            </a:r>
            <a:endParaRPr lang="en-US" b="0" dirty="0"/>
          </a:p>
        </p:txBody>
      </p:sp>
      <p:sp>
        <p:nvSpPr>
          <p:cNvPr id="3" name="Espace réservé du pied de page 2"/>
          <p:cNvSpPr>
            <a:spLocks noGrp="1"/>
          </p:cNvSpPr>
          <p:nvPr>
            <p:ph type="ftr" sz="quarter" idx="11"/>
          </p:nvPr>
        </p:nvSpPr>
        <p:spPr/>
        <p:txBody>
          <a:bodyPr/>
          <a:lstStyle/>
          <a:p>
            <a:r>
              <a:rPr lang="fr-FR" smtClean="0">
                <a:latin typeface="Arial Narrow" panose="020B0604020202020204" pitchFamily="34" charset="0"/>
                <a:cs typeface="Arial Narrow" panose="020B0604020202020204" pitchFamily="34" charset="0"/>
              </a:rPr>
              <a:t>Preliminary tracking results - L.Soubirou </a:t>
            </a:r>
            <a:endParaRPr lang="fr-FR" dirty="0">
              <a:latin typeface="Arial Narrow" panose="020B0604020202020204" pitchFamily="34" charset="0"/>
              <a:cs typeface="Arial Narrow" panose="020B0604020202020204" pitchFamily="34" charset="0"/>
            </a:endParaRPr>
          </a:p>
        </p:txBody>
      </p:sp>
      <p:sp>
        <p:nvSpPr>
          <p:cNvPr id="4" name="Espace réservé du numéro de diapositive 3"/>
          <p:cNvSpPr>
            <a:spLocks noGrp="1"/>
          </p:cNvSpPr>
          <p:nvPr>
            <p:ph type="sldNum" sz="quarter" idx="12"/>
          </p:nvPr>
        </p:nvSpPr>
        <p:spPr/>
        <p:txBody>
          <a:bodyPr/>
          <a:lstStyle/>
          <a:p>
            <a:fld id="{005C7FBA-D4E9-46CA-9321-3ADA2E368FCD}" type="slidenum">
              <a:rPr lang="en-GB" smtClean="0"/>
              <a:t>7</a:t>
            </a:fld>
            <a:endParaRPr lang="en-GB"/>
          </a:p>
        </p:txBody>
      </p:sp>
      <p:sp>
        <p:nvSpPr>
          <p:cNvPr id="5" name="Titre 4"/>
          <p:cNvSpPr>
            <a:spLocks noGrp="1"/>
          </p:cNvSpPr>
          <p:nvPr>
            <p:ph type="title"/>
          </p:nvPr>
        </p:nvSpPr>
        <p:spPr/>
        <p:txBody>
          <a:bodyPr/>
          <a:lstStyle/>
          <a:p>
            <a:r>
              <a:rPr lang="en-US" dirty="0" smtClean="0"/>
              <a:t>Impact of Montague functions </a:t>
            </a:r>
            <a:endParaRPr lang="en-US" dirty="0"/>
          </a:p>
        </p:txBody>
      </p:sp>
      <p:sp>
        <p:nvSpPr>
          <p:cNvPr id="19" name="ZoneTexte 18"/>
          <p:cNvSpPr txBox="1"/>
          <p:nvPr/>
        </p:nvSpPr>
        <p:spPr>
          <a:xfrm>
            <a:off x="830121" y="1409448"/>
            <a:ext cx="9541794" cy="1200329"/>
          </a:xfrm>
          <a:prstGeom prst="rect">
            <a:avLst/>
          </a:prstGeom>
          <a:noFill/>
        </p:spPr>
        <p:txBody>
          <a:bodyPr wrap="square" rtlCol="0">
            <a:spAutoFit/>
          </a:bodyPr>
          <a:lstStyle/>
          <a:p>
            <a:pPr marL="285750"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Dependence of Twiss parameters on relative energy difference </a:t>
            </a:r>
            <a:r>
              <a:rPr lang="el-GR" dirty="0" smtClean="0">
                <a:latin typeface="Arial" panose="020B0604020202020204" pitchFamily="34" charset="0"/>
                <a:cs typeface="Arial" panose="020B0604020202020204" pitchFamily="34" charset="0"/>
              </a:rPr>
              <a:t>δ</a:t>
            </a:r>
            <a:r>
              <a:rPr lang="fr-FR" dirty="0" smtClean="0">
                <a:latin typeface="Arial" panose="020B0604020202020204" pitchFamily="34" charset="0"/>
                <a:cs typeface="Arial" panose="020B0604020202020204" pitchFamily="34" charset="0"/>
              </a:rPr>
              <a:t>: </a:t>
            </a:r>
            <a:r>
              <a:rPr lang="el-GR" dirty="0" smtClean="0">
                <a:latin typeface="Arial" panose="020B0604020202020204" pitchFamily="34" charset="0"/>
                <a:cs typeface="Arial" panose="020B0604020202020204" pitchFamily="34" charset="0"/>
              </a:rPr>
              <a:t>β</a:t>
            </a:r>
            <a:r>
              <a:rPr lang="fr-FR" baseline="-25000" dirty="0" smtClean="0">
                <a:latin typeface="Arial" panose="020B0604020202020204" pitchFamily="34" charset="0"/>
                <a:cs typeface="Arial" panose="020B0604020202020204" pitchFamily="34" charset="0"/>
              </a:rPr>
              <a:t>x</a:t>
            </a:r>
            <a:r>
              <a:rPr lang="fr-FR" dirty="0" smtClean="0">
                <a:latin typeface="Arial" panose="020B0604020202020204" pitchFamily="34" charset="0"/>
                <a:cs typeface="Arial" panose="020B0604020202020204" pitchFamily="34" charset="0"/>
              </a:rPr>
              <a:t>(</a:t>
            </a:r>
            <a:r>
              <a:rPr lang="el-GR" dirty="0" smtClean="0">
                <a:latin typeface="Arial" panose="020B0604020202020204" pitchFamily="34" charset="0"/>
                <a:cs typeface="Arial" panose="020B0604020202020204" pitchFamily="34" charset="0"/>
              </a:rPr>
              <a:t>δ</a:t>
            </a:r>
            <a:r>
              <a:rPr lang="fr-FR" dirty="0" smtClean="0">
                <a:latin typeface="Arial" panose="020B0604020202020204" pitchFamily="34" charset="0"/>
                <a:cs typeface="Arial" panose="020B0604020202020204" pitchFamily="34" charset="0"/>
              </a:rPr>
              <a:t>), </a:t>
            </a:r>
            <a:r>
              <a:rPr lang="el-GR" dirty="0" smtClean="0">
                <a:latin typeface="Arial" panose="020B0604020202020204" pitchFamily="34" charset="0"/>
                <a:cs typeface="Arial" panose="020B0604020202020204" pitchFamily="34" charset="0"/>
              </a:rPr>
              <a:t>β</a:t>
            </a:r>
            <a:r>
              <a:rPr lang="fr-FR" baseline="-25000" dirty="0" smtClean="0">
                <a:latin typeface="Arial" panose="020B0604020202020204" pitchFamily="34" charset="0"/>
                <a:cs typeface="Arial" panose="020B0604020202020204" pitchFamily="34" charset="0"/>
              </a:rPr>
              <a:t>y</a:t>
            </a:r>
            <a:r>
              <a:rPr lang="fr-FR" dirty="0" smtClean="0">
                <a:latin typeface="Arial" panose="020B0604020202020204" pitchFamily="34" charset="0"/>
                <a:cs typeface="Arial" panose="020B0604020202020204" pitchFamily="34" charset="0"/>
              </a:rPr>
              <a:t>(</a:t>
            </a:r>
            <a:r>
              <a:rPr lang="el-GR" dirty="0" smtClean="0">
                <a:latin typeface="Arial" panose="020B0604020202020204" pitchFamily="34" charset="0"/>
                <a:cs typeface="Arial" panose="020B0604020202020204" pitchFamily="34" charset="0"/>
              </a:rPr>
              <a:t>δ</a:t>
            </a:r>
            <a:r>
              <a:rPr lang="fr-FR" dirty="0" smtClean="0">
                <a:latin typeface="Arial" panose="020B0604020202020204" pitchFamily="34" charset="0"/>
                <a:cs typeface="Arial" panose="020B0604020202020204" pitchFamily="34" charset="0"/>
              </a:rPr>
              <a:t>), </a:t>
            </a:r>
            <a:r>
              <a:rPr lang="el-GR" dirty="0" smtClean="0">
                <a:latin typeface="Arial" panose="020B0604020202020204" pitchFamily="34" charset="0"/>
                <a:cs typeface="Arial" panose="020B0604020202020204" pitchFamily="34" charset="0"/>
              </a:rPr>
              <a:t>α</a:t>
            </a:r>
            <a:r>
              <a:rPr lang="fr-FR" baseline="-25000" dirty="0" smtClean="0">
                <a:latin typeface="Arial" panose="020B0604020202020204" pitchFamily="34" charset="0"/>
                <a:cs typeface="Arial" panose="020B0604020202020204" pitchFamily="34" charset="0"/>
              </a:rPr>
              <a:t>x</a:t>
            </a:r>
            <a:r>
              <a:rPr lang="fr-FR" dirty="0" smtClean="0">
                <a:latin typeface="Arial" panose="020B0604020202020204" pitchFamily="34" charset="0"/>
                <a:cs typeface="Arial" panose="020B0604020202020204" pitchFamily="34" charset="0"/>
              </a:rPr>
              <a:t>(</a:t>
            </a:r>
            <a:r>
              <a:rPr lang="el-GR" dirty="0">
                <a:latin typeface="Arial" panose="020B0604020202020204" pitchFamily="34" charset="0"/>
                <a:cs typeface="Arial" panose="020B0604020202020204" pitchFamily="34" charset="0"/>
              </a:rPr>
              <a:t>δ</a:t>
            </a:r>
            <a:r>
              <a:rPr lang="fr-FR" dirty="0" smtClean="0">
                <a:latin typeface="Arial" panose="020B0604020202020204" pitchFamily="34" charset="0"/>
                <a:cs typeface="Arial" panose="020B0604020202020204" pitchFamily="34" charset="0"/>
              </a:rPr>
              <a:t>), </a:t>
            </a:r>
            <a:r>
              <a:rPr lang="el-GR" dirty="0" smtClean="0">
                <a:latin typeface="Arial" panose="020B0604020202020204" pitchFamily="34" charset="0"/>
                <a:cs typeface="Arial" panose="020B0604020202020204" pitchFamily="34" charset="0"/>
              </a:rPr>
              <a:t>α </a:t>
            </a:r>
            <a:r>
              <a:rPr lang="fr-FR" baseline="-25000" dirty="0" smtClean="0">
                <a:latin typeface="Arial" panose="020B0604020202020204" pitchFamily="34" charset="0"/>
                <a:cs typeface="Arial" panose="020B0604020202020204" pitchFamily="34" charset="0"/>
              </a:rPr>
              <a:t>y</a:t>
            </a:r>
            <a:r>
              <a:rPr lang="fr-FR" dirty="0" smtClean="0">
                <a:latin typeface="Arial" panose="020B0604020202020204" pitchFamily="34" charset="0"/>
                <a:cs typeface="Arial" panose="020B0604020202020204" pitchFamily="34" charset="0"/>
              </a:rPr>
              <a:t>(</a:t>
            </a:r>
            <a:r>
              <a:rPr lang="el-GR" dirty="0" smtClean="0">
                <a:latin typeface="Arial" panose="020B0604020202020204" pitchFamily="34" charset="0"/>
                <a:cs typeface="Arial" panose="020B0604020202020204" pitchFamily="34" charset="0"/>
              </a:rPr>
              <a:t>δ</a:t>
            </a:r>
            <a:r>
              <a:rPr lang="fr-FR"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Beam is linearly adapted but not perfectly adapted (higher order) </a:t>
            </a:r>
            <a:r>
              <a:rPr lang="fr-FR" dirty="0" smtClean="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emittance growth. We superficially get rid of the problem by initially matching the beam to the optics depending on </a:t>
            </a:r>
            <a:r>
              <a:rPr lang="el-GR" dirty="0" smtClean="0">
                <a:latin typeface="Arial" panose="020B0604020202020204" pitchFamily="34" charset="0"/>
                <a:cs typeface="Arial" panose="020B0604020202020204" pitchFamily="34" charset="0"/>
              </a:rPr>
              <a:t>δ</a:t>
            </a:r>
            <a:r>
              <a:rPr lang="fr-FR" dirty="0" smtClean="0">
                <a:latin typeface="Arial" panose="020B0604020202020204" pitchFamily="34" charset="0"/>
                <a:cs typeface="Arial" panose="020B0604020202020204" pitchFamily="34" charset="0"/>
              </a:rPr>
              <a:t> → </a:t>
            </a:r>
            <a:r>
              <a:rPr lang="en-US" b="1" dirty="0" smtClean="0">
                <a:solidFill>
                  <a:srgbClr val="C00000"/>
                </a:solidFill>
                <a:latin typeface="Arial" panose="020B0604020202020204" pitchFamily="34" charset="0"/>
                <a:cs typeface="Arial" panose="020B0604020202020204" pitchFamily="34" charset="0"/>
              </a:rPr>
              <a:t>Work on optics to be done </a:t>
            </a:r>
            <a:r>
              <a:rPr lang="fr-FR" b="1" dirty="0" smtClean="0">
                <a:solidFill>
                  <a:srgbClr val="C00000"/>
                </a:solidFill>
                <a:latin typeface="Arial" panose="020B0604020202020204" pitchFamily="34" charset="0"/>
                <a:cs typeface="Arial" panose="020B0604020202020204" pitchFamily="34" charset="0"/>
              </a:rPr>
              <a:t>!</a:t>
            </a:r>
            <a:endParaRPr lang="en-US" b="1" dirty="0">
              <a:solidFill>
                <a:srgbClr val="C00000"/>
              </a:solidFill>
              <a:latin typeface="Arial" panose="020B0604020202020204" pitchFamily="34" charset="0"/>
              <a:cs typeface="Arial" panose="020B0604020202020204" pitchFamily="34" charset="0"/>
            </a:endParaRPr>
          </a:p>
        </p:txBody>
      </p:sp>
      <p:pic>
        <p:nvPicPr>
          <p:cNvPr id="25" name="Espace réservé du contenu 2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94372" y="2959872"/>
            <a:ext cx="5157786" cy="3626568"/>
          </a:xfrm>
        </p:spPr>
      </p:pic>
      <p:pic>
        <p:nvPicPr>
          <p:cNvPr id="26" name="Espace réservé du contenu 25"/>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6172200" y="2931494"/>
            <a:ext cx="5183187" cy="3673302"/>
          </a:xfrm>
        </p:spPr>
      </p:pic>
      <mc:AlternateContent xmlns:mc="http://schemas.openxmlformats.org/markup-compatibility/2006">
        <mc:Choice xmlns:a14="http://schemas.microsoft.com/office/drawing/2010/main" Requires="a14">
          <p:sp>
            <p:nvSpPr>
              <p:cNvPr id="2" name="ZoneTexte 1"/>
              <p:cNvSpPr txBox="1"/>
              <p:nvPr/>
            </p:nvSpPr>
            <p:spPr>
              <a:xfrm>
                <a:off x="9529417" y="235446"/>
                <a:ext cx="2427480" cy="93564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b="0" i="0" dirty="0" smtClean="0">
                    <a:latin typeface="Cambria Math" panose="02040503050406030204" pitchFamily="18" charset="0"/>
                  </a:rPr>
                  <a:t>Initial distribution</a:t>
                </a:r>
              </a:p>
              <a:p>
                <a14:m>
                  <m:oMathPara xmlns:m="http://schemas.openxmlformats.org/officeDocument/2006/math">
                    <m:oMathParaPr>
                      <m:jc m:val="centerGroup"/>
                    </m:oMathParaPr>
                    <m:oMath xmlns:m="http://schemas.openxmlformats.org/officeDocument/2006/math">
                      <m:sSubSup>
                        <m:sSubSupPr>
                          <m:ctrlPr>
                            <a:rPr lang="fr-FR" b="0" i="0" smtClean="0">
                              <a:latin typeface="Cambria Math" panose="02040503050406030204" pitchFamily="18" charset="0"/>
                            </a:rPr>
                          </m:ctrlPr>
                        </m:sSubSupPr>
                        <m:e>
                          <m:r>
                            <m:rPr>
                              <m:sty m:val="p"/>
                            </m:rPr>
                            <a:rPr lang="fr-FR" b="0" i="1" smtClean="0">
                              <a:latin typeface="Cambria Math" panose="02040503050406030204" pitchFamily="18" charset="0"/>
                            </a:rPr>
                            <m:t>ϵ</m:t>
                          </m:r>
                        </m:e>
                        <m:sub>
                          <m:r>
                            <m:rPr>
                              <m:sty m:val="p"/>
                            </m:rPr>
                            <a:rPr lang="fr-FR" b="0" i="0" smtClean="0">
                              <a:latin typeface="Cambria Math" panose="02040503050406030204" pitchFamily="18" charset="0"/>
                            </a:rPr>
                            <m:t>n</m:t>
                          </m:r>
                        </m:sub>
                        <m:sup>
                          <m:r>
                            <m:rPr>
                              <m:sty m:val="p"/>
                            </m:rPr>
                            <a:rPr lang="fr-FR" b="0" i="0" smtClean="0">
                              <a:latin typeface="Cambria Math" panose="02040503050406030204" pitchFamily="18" charset="0"/>
                            </a:rPr>
                            <m:t>h</m:t>
                          </m:r>
                        </m:sup>
                      </m:sSubSup>
                      <m:r>
                        <a:rPr lang="fr-FR" b="0" i="0" smtClean="0">
                          <a:latin typeface="Cambria Math" panose="02040503050406030204" pitchFamily="18" charset="0"/>
                        </a:rPr>
                        <m:t>=</m:t>
                      </m:r>
                      <m:sSubSup>
                        <m:sSubSupPr>
                          <m:ctrlPr>
                            <a:rPr lang="fr-FR" b="0" i="1" smtClean="0">
                              <a:latin typeface="Cambria Math" panose="02040503050406030204" pitchFamily="18" charset="0"/>
                            </a:rPr>
                          </m:ctrlPr>
                        </m:sSubSupPr>
                        <m:e>
                          <m:r>
                            <a:rPr lang="fr-FR" b="0" i="1" smtClean="0">
                              <a:latin typeface="Cambria Math" panose="02040503050406030204" pitchFamily="18" charset="0"/>
                            </a:rPr>
                            <m:t>𝜖</m:t>
                          </m:r>
                        </m:e>
                        <m:sub>
                          <m:r>
                            <a:rPr lang="fr-FR" b="0" i="1" smtClean="0">
                              <a:latin typeface="Cambria Math" panose="02040503050406030204" pitchFamily="18" charset="0"/>
                            </a:rPr>
                            <m:t>𝑛</m:t>
                          </m:r>
                        </m:sub>
                        <m:sup>
                          <m:r>
                            <a:rPr lang="fr-FR" b="0" i="1" smtClean="0">
                              <a:latin typeface="Cambria Math" panose="02040503050406030204" pitchFamily="18" charset="0"/>
                            </a:rPr>
                            <m:t>𝑣</m:t>
                          </m:r>
                        </m:sup>
                      </m:sSubSup>
                      <m:r>
                        <a:rPr lang="fr-FR" b="0" i="1" smtClean="0">
                          <a:latin typeface="Cambria Math" panose="02040503050406030204" pitchFamily="18" charset="0"/>
                        </a:rPr>
                        <m:t>=25 </m:t>
                      </m:r>
                      <m:r>
                        <a:rPr lang="fr-FR" b="0" i="1" smtClean="0">
                          <a:latin typeface="Cambria Math" panose="02040503050406030204" pitchFamily="18" charset="0"/>
                        </a:rPr>
                        <m:t>𝜇</m:t>
                      </m:r>
                      <m:r>
                        <a:rPr lang="fr-FR" b="0" i="1" smtClean="0">
                          <a:latin typeface="Cambria Math" panose="02040503050406030204" pitchFamily="18" charset="0"/>
                        </a:rPr>
                        <m:t>𝑚</m:t>
                      </m:r>
                      <m:r>
                        <a:rPr lang="fr-FR" b="0" i="1" smtClean="0">
                          <a:latin typeface="Cambria Math" panose="02040503050406030204" pitchFamily="18" charset="0"/>
                        </a:rPr>
                        <m:t> </m:t>
                      </m:r>
                      <m:r>
                        <a:rPr lang="fr-FR" b="0" i="1" smtClean="0">
                          <a:latin typeface="Cambria Math" panose="02040503050406030204" pitchFamily="18" charset="0"/>
                        </a:rPr>
                        <m:t>𝑟𝑎𝑑</m:t>
                      </m:r>
                    </m:oMath>
                  </m:oMathPara>
                </a14:m>
                <a:endParaRPr lang="fr-FR" b="0" dirty="0" smtClean="0"/>
              </a:p>
              <a:p>
                <a14:m>
                  <m:oMathPara xmlns:m="http://schemas.openxmlformats.org/officeDocument/2006/math">
                    <m:oMathParaPr>
                      <m:jc m:val="centerGroup"/>
                    </m:oMathParaPr>
                    <m:oMath xmlns:m="http://schemas.openxmlformats.org/officeDocument/2006/math">
                      <m:sSub>
                        <m:sSubPr>
                          <m:ctrlPr>
                            <a:rPr lang="fr-FR" b="0" i="1" smtClean="0">
                              <a:latin typeface="Cambria Math" panose="02040503050406030204" pitchFamily="18" charset="0"/>
                            </a:rPr>
                          </m:ctrlPr>
                        </m:sSubPr>
                        <m:e>
                          <m:r>
                            <a:rPr lang="fr-FR" b="0" i="1" smtClean="0">
                              <a:latin typeface="Cambria Math" panose="02040503050406030204" pitchFamily="18" charset="0"/>
                            </a:rPr>
                            <m:t>𝜎</m:t>
                          </m:r>
                        </m:e>
                        <m:sub>
                          <m:r>
                            <a:rPr lang="fr-FR" b="0" i="1" smtClean="0">
                              <a:latin typeface="Cambria Math" panose="02040503050406030204" pitchFamily="18" charset="0"/>
                            </a:rPr>
                            <m:t>𝑧</m:t>
                          </m:r>
                        </m:sub>
                      </m:sSub>
                      <m:sSub>
                        <m:sSubPr>
                          <m:ctrlPr>
                            <a:rPr lang="fr-FR" b="0" i="1" smtClean="0">
                              <a:latin typeface="Cambria Math" panose="02040503050406030204" pitchFamily="18" charset="0"/>
                            </a:rPr>
                          </m:ctrlPr>
                        </m:sSubPr>
                        <m:e>
                          <m:r>
                            <a:rPr lang="fr-FR" b="0" i="1" smtClean="0">
                              <a:latin typeface="Cambria Math" panose="02040503050406030204" pitchFamily="18" charset="0"/>
                            </a:rPr>
                            <m:t>𝜎</m:t>
                          </m:r>
                        </m:e>
                        <m:sub>
                          <m:r>
                            <a:rPr lang="fr-FR" b="0" i="1" smtClean="0">
                              <a:latin typeface="Cambria Math" panose="02040503050406030204" pitchFamily="18" charset="0"/>
                            </a:rPr>
                            <m:t>𝐸</m:t>
                          </m:r>
                        </m:sub>
                      </m:sSub>
                      <m:r>
                        <a:rPr lang="fr-FR" b="0" i="1" smtClean="0">
                          <a:latin typeface="Cambria Math" panose="02040503050406030204" pitchFamily="18" charset="0"/>
                        </a:rPr>
                        <m:t>=0.025 </m:t>
                      </m:r>
                      <m:r>
                        <a:rPr lang="fr-FR" b="0" i="1" smtClean="0">
                          <a:latin typeface="Cambria Math" panose="02040503050406030204" pitchFamily="18" charset="0"/>
                        </a:rPr>
                        <m:t>𝑒𝑉𝑠</m:t>
                      </m:r>
                    </m:oMath>
                  </m:oMathPara>
                </a14:m>
                <a:endParaRPr lang="fr-FR" b="0" dirty="0" smtClean="0"/>
              </a:p>
            </p:txBody>
          </p:sp>
        </mc:Choice>
        <mc:Fallback>
          <p:sp>
            <p:nvSpPr>
              <p:cNvPr id="2" name="ZoneTexte 1"/>
              <p:cNvSpPr txBox="1">
                <a:spLocks noRot="1" noChangeAspect="1" noMove="1" noResize="1" noEditPoints="1" noAdjustHandles="1" noChangeArrowheads="1" noChangeShapeType="1" noTextEdit="1"/>
              </p:cNvSpPr>
              <p:nvPr/>
            </p:nvSpPr>
            <p:spPr>
              <a:xfrm>
                <a:off x="9529417" y="235446"/>
                <a:ext cx="2427480" cy="935641"/>
              </a:xfrm>
              <a:prstGeom prst="rect">
                <a:avLst/>
              </a:prstGeom>
              <a:blipFill>
                <a:blip r:embed="rId4"/>
                <a:stretch>
                  <a:fillRect t="-3871"/>
                </a:stretch>
              </a:blipFill>
            </p:spPr>
            <p:txBody>
              <a:bodyPr/>
              <a:lstStyle/>
              <a:p>
                <a:r>
                  <a:rPr lang="en-US">
                    <a:noFill/>
                  </a:rPr>
                  <a:t> </a:t>
                </a:r>
              </a:p>
            </p:txBody>
          </p:sp>
        </mc:Fallback>
      </mc:AlternateContent>
    </p:spTree>
    <p:extLst>
      <p:ext uri="{BB962C8B-B14F-4D97-AF65-F5344CB8AC3E}">
        <p14:creationId xmlns:p14="http://schemas.microsoft.com/office/powerpoint/2010/main" val="26178294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texte 6"/>
          <p:cNvSpPr>
            <a:spLocks noGrp="1"/>
          </p:cNvSpPr>
          <p:nvPr>
            <p:ph type="body" idx="1"/>
          </p:nvPr>
        </p:nvSpPr>
        <p:spPr>
          <a:xfrm>
            <a:off x="747150" y="1938376"/>
            <a:ext cx="5157787" cy="823912"/>
          </a:xfrm>
        </p:spPr>
        <p:txBody>
          <a:bodyPr>
            <a:normAutofit/>
          </a:bodyPr>
          <a:lstStyle/>
          <a:p>
            <a:r>
              <a:rPr lang="en-US" b="0" dirty="0" smtClean="0"/>
              <a:t>Relative transverse emittance growth</a:t>
            </a:r>
            <a:endParaRPr lang="en-US" b="0" dirty="0"/>
          </a:p>
        </p:txBody>
      </p:sp>
      <p:sp>
        <p:nvSpPr>
          <p:cNvPr id="3" name="Espace réservé du pied de page 2"/>
          <p:cNvSpPr>
            <a:spLocks noGrp="1"/>
          </p:cNvSpPr>
          <p:nvPr>
            <p:ph type="ftr" sz="quarter" idx="11"/>
          </p:nvPr>
        </p:nvSpPr>
        <p:spPr/>
        <p:txBody>
          <a:bodyPr/>
          <a:lstStyle/>
          <a:p>
            <a:r>
              <a:rPr lang="fr-FR" smtClean="0">
                <a:latin typeface="Arial Narrow" panose="020B0604020202020204" pitchFamily="34" charset="0"/>
                <a:cs typeface="Arial Narrow" panose="020B0604020202020204" pitchFamily="34" charset="0"/>
              </a:rPr>
              <a:t>Preliminary tracking results - L.Soubirou </a:t>
            </a:r>
            <a:endParaRPr lang="fr-FR" dirty="0">
              <a:latin typeface="Arial Narrow" panose="020B0604020202020204" pitchFamily="34" charset="0"/>
              <a:cs typeface="Arial Narrow" panose="020B0604020202020204" pitchFamily="34" charset="0"/>
            </a:endParaRPr>
          </a:p>
        </p:txBody>
      </p:sp>
      <p:sp>
        <p:nvSpPr>
          <p:cNvPr id="4" name="Espace réservé du numéro de diapositive 3"/>
          <p:cNvSpPr>
            <a:spLocks noGrp="1"/>
          </p:cNvSpPr>
          <p:nvPr>
            <p:ph type="sldNum" sz="quarter" idx="12"/>
          </p:nvPr>
        </p:nvSpPr>
        <p:spPr/>
        <p:txBody>
          <a:bodyPr/>
          <a:lstStyle/>
          <a:p>
            <a:fld id="{005C7FBA-D4E9-46CA-9321-3ADA2E368FCD}" type="slidenum">
              <a:rPr lang="en-GB" smtClean="0"/>
              <a:t>8</a:t>
            </a:fld>
            <a:endParaRPr lang="en-GB"/>
          </a:p>
        </p:txBody>
      </p:sp>
      <p:sp>
        <p:nvSpPr>
          <p:cNvPr id="5" name="Titre 4"/>
          <p:cNvSpPr>
            <a:spLocks noGrp="1"/>
          </p:cNvSpPr>
          <p:nvPr>
            <p:ph type="title"/>
          </p:nvPr>
        </p:nvSpPr>
        <p:spPr/>
        <p:txBody>
          <a:bodyPr/>
          <a:lstStyle/>
          <a:p>
            <a:r>
              <a:rPr lang="en-US" dirty="0" smtClean="0"/>
              <a:t>Effect of path length difference and RF tuning</a:t>
            </a:r>
            <a:endParaRPr lang="en-US" dirty="0"/>
          </a:p>
        </p:txBody>
      </p:sp>
      <p:pic>
        <p:nvPicPr>
          <p:cNvPr id="17" name="Espace réservé du contenu 1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50174" y="2785987"/>
            <a:ext cx="5157787" cy="3660889"/>
          </a:xfrm>
        </p:spPr>
      </p:pic>
      <p:pic>
        <p:nvPicPr>
          <p:cNvPr id="18" name="Espace réservé du contenu 17"/>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5988525" y="2811862"/>
            <a:ext cx="5123762" cy="3573102"/>
          </a:xfrm>
        </p:spPr>
      </p:pic>
      <p:sp>
        <p:nvSpPr>
          <p:cNvPr id="19" name="ZoneTexte 18"/>
          <p:cNvSpPr txBox="1"/>
          <p:nvPr/>
        </p:nvSpPr>
        <p:spPr>
          <a:xfrm>
            <a:off x="919771" y="1437069"/>
            <a:ext cx="8187653" cy="707886"/>
          </a:xfrm>
          <a:prstGeom prst="rect">
            <a:avLst/>
          </a:prstGeom>
          <a:noFill/>
        </p:spPr>
        <p:txBody>
          <a:bodyPr wrap="square" rtlCol="0">
            <a:spAutoFit/>
          </a:bodyPr>
          <a:lstStyle/>
          <a:p>
            <a:r>
              <a:rPr lang="en-US" sz="2000" dirty="0" smtClean="0"/>
              <a:t>RF tuning </a:t>
            </a:r>
            <a:r>
              <a:rPr lang="fr-FR" sz="2000" dirty="0" smtClean="0"/>
              <a:t>↔ </a:t>
            </a:r>
            <a:r>
              <a:rPr lang="en-US" sz="2000" dirty="0" smtClean="0"/>
              <a:t>Applies</a:t>
            </a:r>
            <a:r>
              <a:rPr lang="fr-FR" sz="2000" dirty="0" smtClean="0"/>
              <a:t> </a:t>
            </a:r>
            <a:r>
              <a:rPr lang="en-US" sz="2000" dirty="0" smtClean="0"/>
              <a:t>a time shift to the particle when going through the RF cavity equal to the time of flight difference with the reference trajectory.</a:t>
            </a:r>
            <a:endParaRPr lang="en-US" sz="2000" dirty="0"/>
          </a:p>
        </p:txBody>
      </p:sp>
      <p:pic>
        <p:nvPicPr>
          <p:cNvPr id="23" name="Image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00590" y="600101"/>
            <a:ext cx="2491409" cy="1870712"/>
          </a:xfrm>
          <a:prstGeom prst="rect">
            <a:avLst/>
          </a:prstGeom>
        </p:spPr>
      </p:pic>
      <p:sp>
        <p:nvSpPr>
          <p:cNvPr id="13" name="Espace réservé du texte 9"/>
          <p:cNvSpPr txBox="1">
            <a:spLocks/>
          </p:cNvSpPr>
          <p:nvPr/>
        </p:nvSpPr>
        <p:spPr>
          <a:xfrm>
            <a:off x="6184992" y="2361282"/>
            <a:ext cx="5922644" cy="443800"/>
          </a:xfrm>
          <a:prstGeom prst="rect">
            <a:avLst/>
          </a:prstGeom>
        </p:spPr>
        <p:txBody>
          <a:bodyPr vert="horz" lIns="91440" tIns="45720" rIns="91440" bIns="45720" rtlCol="0" anchor="b">
            <a:noAutofit/>
          </a:bodyPr>
          <a:lstStyle>
            <a:lvl1pPr marL="0" indent="0" algn="l" defTabSz="685800" rtl="0" eaLnBrk="1" latinLnBrk="0" hangingPunct="1">
              <a:lnSpc>
                <a:spcPct val="90000"/>
              </a:lnSpc>
              <a:spcBef>
                <a:spcPts val="750"/>
              </a:spcBef>
              <a:buFont typeface="Arial" panose="020B0604020202020204" pitchFamily="34" charset="0"/>
              <a:buNone/>
              <a:defRPr sz="1800" b="1" kern="1200">
                <a:solidFill>
                  <a:schemeClr val="tx1"/>
                </a:solidFill>
                <a:latin typeface="Arial" panose="020B0604020202020204" pitchFamily="34" charset="0"/>
                <a:ea typeface="+mn-ea"/>
                <a:cs typeface="Arial" panose="020B0604020202020204" pitchFamily="34" charset="0"/>
              </a:defRPr>
            </a:lvl1pPr>
            <a:lvl2pPr marL="342900" indent="0" algn="l" defTabSz="685800" rtl="0" eaLnBrk="1" latinLnBrk="0" hangingPunct="1">
              <a:lnSpc>
                <a:spcPct val="90000"/>
              </a:lnSpc>
              <a:spcBef>
                <a:spcPts val="375"/>
              </a:spcBef>
              <a:buFont typeface="Arial" panose="020B0604020202020204" pitchFamily="34" charset="0"/>
              <a:buNone/>
              <a:defRPr sz="1500" b="1" kern="1200">
                <a:solidFill>
                  <a:schemeClr val="tx1"/>
                </a:solidFill>
                <a:latin typeface="Arial" panose="020B0604020202020204" pitchFamily="34" charset="0"/>
                <a:ea typeface="+mn-ea"/>
                <a:cs typeface="Arial" panose="020B0604020202020204" pitchFamily="34" charset="0"/>
              </a:defRPr>
            </a:lvl2pPr>
            <a:lvl3pPr marL="685800" indent="0" algn="l" defTabSz="685800" rtl="0" eaLnBrk="1" latinLnBrk="0" hangingPunct="1">
              <a:lnSpc>
                <a:spcPct val="90000"/>
              </a:lnSpc>
              <a:spcBef>
                <a:spcPts val="375"/>
              </a:spcBef>
              <a:buFont typeface="Arial" panose="020B0604020202020204" pitchFamily="34" charset="0"/>
              <a:buNone/>
              <a:defRPr sz="1350" b="1" kern="1200">
                <a:solidFill>
                  <a:schemeClr val="tx1"/>
                </a:solidFill>
                <a:latin typeface="Arial" panose="020B0604020202020204" pitchFamily="34" charset="0"/>
                <a:ea typeface="+mn-ea"/>
                <a:cs typeface="Arial" panose="020B0604020202020204" pitchFamily="34" charset="0"/>
              </a:defRPr>
            </a:lvl3pPr>
            <a:lvl4pPr marL="1028700" indent="0" algn="l" defTabSz="685800" rtl="0" eaLnBrk="1" latinLnBrk="0" hangingPunct="1">
              <a:lnSpc>
                <a:spcPct val="90000"/>
              </a:lnSpc>
              <a:spcBef>
                <a:spcPts val="375"/>
              </a:spcBef>
              <a:buFont typeface="Arial" panose="020B0604020202020204" pitchFamily="34" charset="0"/>
              <a:buNone/>
              <a:defRPr sz="1200" b="1" kern="1200">
                <a:solidFill>
                  <a:schemeClr val="tx1"/>
                </a:solidFill>
                <a:latin typeface="Arial" panose="020B0604020202020204" pitchFamily="34" charset="0"/>
                <a:ea typeface="+mn-ea"/>
                <a:cs typeface="Arial" panose="020B0604020202020204" pitchFamily="34" charset="0"/>
              </a:defRPr>
            </a:lvl4pPr>
            <a:lvl5pPr marL="1371600" indent="0" algn="l" defTabSz="685800" rtl="0" eaLnBrk="1" latinLnBrk="0" hangingPunct="1">
              <a:lnSpc>
                <a:spcPct val="90000"/>
              </a:lnSpc>
              <a:spcBef>
                <a:spcPts val="375"/>
              </a:spcBef>
              <a:buFont typeface="Arial" panose="020B0604020202020204" pitchFamily="34" charset="0"/>
              <a:buNone/>
              <a:defRPr sz="1200" b="1" kern="1200">
                <a:solidFill>
                  <a:schemeClr val="tx1"/>
                </a:solidFill>
                <a:latin typeface="Arial" panose="020B0604020202020204" pitchFamily="34" charset="0"/>
                <a:ea typeface="+mn-ea"/>
                <a:cs typeface="Arial" panose="020B0604020202020204" pitchFamily="34" charset="0"/>
              </a:defRPr>
            </a:lvl5pPr>
            <a:lvl6pPr marL="1714500" indent="0" algn="l" defTabSz="685800"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400" indent="0" algn="l" defTabSz="685800"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300" indent="0" algn="l" defTabSz="685800"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200" indent="0" algn="l" defTabSz="685800"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en-US" b="0" smtClean="0"/>
              <a:t>Relative longitudinal emittance growth and transmission</a:t>
            </a:r>
            <a:endParaRPr lang="en-US" b="0" dirty="0"/>
          </a:p>
        </p:txBody>
      </p:sp>
    </p:spTree>
    <p:extLst>
      <p:ext uri="{BB962C8B-B14F-4D97-AF65-F5344CB8AC3E}">
        <p14:creationId xmlns:p14="http://schemas.microsoft.com/office/powerpoint/2010/main" val="26085475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texte 6"/>
          <p:cNvSpPr>
            <a:spLocks noGrp="1"/>
          </p:cNvSpPr>
          <p:nvPr>
            <p:ph type="body" idx="1"/>
          </p:nvPr>
        </p:nvSpPr>
        <p:spPr>
          <a:xfrm>
            <a:off x="747150" y="1938376"/>
            <a:ext cx="5157787" cy="823912"/>
          </a:xfrm>
        </p:spPr>
        <p:txBody>
          <a:bodyPr>
            <a:normAutofit/>
          </a:bodyPr>
          <a:lstStyle/>
          <a:p>
            <a:r>
              <a:rPr lang="en-US" b="0" dirty="0" smtClean="0"/>
              <a:t>Relative transverse emittance growth</a:t>
            </a:r>
            <a:endParaRPr lang="en-US" b="0" dirty="0"/>
          </a:p>
        </p:txBody>
      </p:sp>
      <p:sp>
        <p:nvSpPr>
          <p:cNvPr id="10" name="Espace réservé du texte 9"/>
          <p:cNvSpPr>
            <a:spLocks noGrp="1"/>
          </p:cNvSpPr>
          <p:nvPr>
            <p:ph type="body" sz="quarter" idx="3"/>
          </p:nvPr>
        </p:nvSpPr>
        <p:spPr>
          <a:xfrm>
            <a:off x="6180153" y="1968225"/>
            <a:ext cx="5183188" cy="823912"/>
          </a:xfrm>
        </p:spPr>
        <p:txBody>
          <a:bodyPr>
            <a:normAutofit/>
          </a:bodyPr>
          <a:lstStyle/>
          <a:p>
            <a:r>
              <a:rPr lang="en-US" b="0" dirty="0" smtClean="0"/>
              <a:t>Longitudinal phase-space</a:t>
            </a:r>
            <a:endParaRPr lang="en-US" b="0" dirty="0"/>
          </a:p>
        </p:txBody>
      </p:sp>
      <p:sp>
        <p:nvSpPr>
          <p:cNvPr id="3" name="Espace réservé du pied de page 2"/>
          <p:cNvSpPr>
            <a:spLocks noGrp="1"/>
          </p:cNvSpPr>
          <p:nvPr>
            <p:ph type="ftr" sz="quarter" idx="11"/>
          </p:nvPr>
        </p:nvSpPr>
        <p:spPr/>
        <p:txBody>
          <a:bodyPr/>
          <a:lstStyle/>
          <a:p>
            <a:r>
              <a:rPr lang="fr-FR" smtClean="0">
                <a:latin typeface="Arial Narrow" panose="020B0604020202020204" pitchFamily="34" charset="0"/>
                <a:cs typeface="Arial Narrow" panose="020B0604020202020204" pitchFamily="34" charset="0"/>
              </a:rPr>
              <a:t>Preliminary tracking results - L.Soubirou </a:t>
            </a:r>
            <a:endParaRPr lang="fr-FR" dirty="0">
              <a:latin typeface="Arial Narrow" panose="020B0604020202020204" pitchFamily="34" charset="0"/>
              <a:cs typeface="Arial Narrow" panose="020B0604020202020204" pitchFamily="34" charset="0"/>
            </a:endParaRPr>
          </a:p>
        </p:txBody>
      </p:sp>
      <p:sp>
        <p:nvSpPr>
          <p:cNvPr id="4" name="Espace réservé du numéro de diapositive 3"/>
          <p:cNvSpPr>
            <a:spLocks noGrp="1"/>
          </p:cNvSpPr>
          <p:nvPr>
            <p:ph type="sldNum" sz="quarter" idx="12"/>
          </p:nvPr>
        </p:nvSpPr>
        <p:spPr/>
        <p:txBody>
          <a:bodyPr/>
          <a:lstStyle/>
          <a:p>
            <a:fld id="{005C7FBA-D4E9-46CA-9321-3ADA2E368FCD}" type="slidenum">
              <a:rPr lang="en-GB" smtClean="0"/>
              <a:t>9</a:t>
            </a:fld>
            <a:endParaRPr lang="en-GB"/>
          </a:p>
        </p:txBody>
      </p:sp>
      <p:sp>
        <p:nvSpPr>
          <p:cNvPr id="5" name="Titre 4"/>
          <p:cNvSpPr>
            <a:spLocks noGrp="1"/>
          </p:cNvSpPr>
          <p:nvPr>
            <p:ph type="title"/>
          </p:nvPr>
        </p:nvSpPr>
        <p:spPr/>
        <p:txBody>
          <a:bodyPr/>
          <a:lstStyle/>
          <a:p>
            <a:r>
              <a:rPr lang="en-US" dirty="0" smtClean="0"/>
              <a:t>Effect of path length difference and RF tuning</a:t>
            </a:r>
            <a:endParaRPr lang="en-US" dirty="0"/>
          </a:p>
        </p:txBody>
      </p:sp>
      <p:pic>
        <p:nvPicPr>
          <p:cNvPr id="17" name="Espace réservé du contenu 1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50174" y="2785987"/>
            <a:ext cx="5157787" cy="3660889"/>
          </a:xfrm>
        </p:spPr>
      </p:pic>
      <p:sp>
        <p:nvSpPr>
          <p:cNvPr id="19" name="ZoneTexte 18"/>
          <p:cNvSpPr txBox="1"/>
          <p:nvPr/>
        </p:nvSpPr>
        <p:spPr>
          <a:xfrm>
            <a:off x="919771" y="1437069"/>
            <a:ext cx="8187653" cy="707886"/>
          </a:xfrm>
          <a:prstGeom prst="rect">
            <a:avLst/>
          </a:prstGeom>
          <a:noFill/>
        </p:spPr>
        <p:txBody>
          <a:bodyPr wrap="square" rtlCol="0">
            <a:spAutoFit/>
          </a:bodyPr>
          <a:lstStyle/>
          <a:p>
            <a:r>
              <a:rPr lang="en-US" sz="2000" dirty="0" smtClean="0"/>
              <a:t>RF tuning </a:t>
            </a:r>
            <a:r>
              <a:rPr lang="fr-FR" sz="2000" dirty="0" smtClean="0"/>
              <a:t>↔ </a:t>
            </a:r>
            <a:r>
              <a:rPr lang="en-US" sz="2000" dirty="0" smtClean="0"/>
              <a:t>Virtually give a ∆z shift to the reference trajectory when going through the RF cavity </a:t>
            </a:r>
            <a:r>
              <a:rPr lang="fr-FR" sz="2000" dirty="0" smtClean="0"/>
              <a:t>:</a:t>
            </a:r>
            <a:endParaRPr lang="en-US" sz="2000" dirty="0"/>
          </a:p>
        </p:txBody>
      </p:sp>
      <p:pic>
        <p:nvPicPr>
          <p:cNvPr id="23" name="Image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00590" y="600101"/>
            <a:ext cx="2491409" cy="1870712"/>
          </a:xfrm>
          <a:prstGeom prst="rect">
            <a:avLst/>
          </a:prstGeom>
        </p:spPr>
      </p:pic>
      <p:pic>
        <p:nvPicPr>
          <p:cNvPr id="8" name="Imag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90476" y="2762288"/>
            <a:ext cx="4962541" cy="3571713"/>
          </a:xfrm>
          <a:prstGeom prst="rect">
            <a:avLst/>
          </a:prstGeom>
        </p:spPr>
      </p:pic>
    </p:spTree>
    <p:extLst>
      <p:ext uri="{BB962C8B-B14F-4D97-AF65-F5344CB8AC3E}">
        <p14:creationId xmlns:p14="http://schemas.microsoft.com/office/powerpoint/2010/main" val="42278913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uCol PPT template 2024" id="{F194A231-5BC8-4A2D-97BD-E037FFACD11B}" vid="{DCB0BA56-B8DC-4F6C-9716-BF798E6F13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MuCol PPT template - 2024</Template>
  <TotalTime>1761</TotalTime>
  <Words>1116</Words>
  <Application>Microsoft Office PowerPoint</Application>
  <PresentationFormat>Grand écran</PresentationFormat>
  <Paragraphs>179</Paragraphs>
  <Slides>19</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19</vt:i4>
      </vt:variant>
    </vt:vector>
  </HeadingPairs>
  <TitlesOfParts>
    <vt:vector size="26" baseType="lpstr">
      <vt:lpstr>Arial</vt:lpstr>
      <vt:lpstr>Arial Narrow</vt:lpstr>
      <vt:lpstr>Calibri</vt:lpstr>
      <vt:lpstr>Cambria Math</vt:lpstr>
      <vt:lpstr>Montserrat SemiBold</vt:lpstr>
      <vt:lpstr>Wingdings</vt:lpstr>
      <vt:lpstr>Office Theme</vt:lpstr>
      <vt:lpstr>Preliminary tracking results</vt:lpstr>
      <vt:lpstr>Structure of a RCS</vt:lpstr>
      <vt:lpstr>Difference of trajectory during ramping</vt:lpstr>
      <vt:lpstr>Defining a reference trajectory during ramping </vt:lpstr>
      <vt:lpstr>Structure of an arc and optics</vt:lpstr>
      <vt:lpstr>Ramping in Xsuite</vt:lpstr>
      <vt:lpstr>Impact of Montague functions </vt:lpstr>
      <vt:lpstr>Effect of path length difference and RF tuning</vt:lpstr>
      <vt:lpstr>Effect of path length difference and RF tuning</vt:lpstr>
      <vt:lpstr>Adding higher multipolar component to the dipoles </vt:lpstr>
      <vt:lpstr>Transmission map </vt:lpstr>
      <vt:lpstr>Rough scan of b3/b5 component Emittance growth </vt:lpstr>
      <vt:lpstr>Best Field Quality (2RT)</vt:lpstr>
      <vt:lpstr>Median Volume (2RT) </vt:lpstr>
      <vt:lpstr>Good field region of SC dipoles</vt:lpstr>
      <vt:lpstr>GFR: Horizontal plane x</vt:lpstr>
      <vt:lpstr>Présentation PowerPoint</vt:lpstr>
      <vt:lpstr>Conclusions and perspectives</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Michela Lancellotti</dc:creator>
  <cp:lastModifiedBy>SOUBIROU Lisa</cp:lastModifiedBy>
  <cp:revision>62</cp:revision>
  <dcterms:created xsi:type="dcterms:W3CDTF">2024-02-26T13:42:26Z</dcterms:created>
  <dcterms:modified xsi:type="dcterms:W3CDTF">2024-05-14T19:06:02Z</dcterms:modified>
</cp:coreProperties>
</file>