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1449" r:id="rId3"/>
    <p:sldId id="1459" r:id="rId4"/>
    <p:sldId id="271" r:id="rId5"/>
    <p:sldId id="283" r:id="rId6"/>
    <p:sldId id="1452" r:id="rId7"/>
    <p:sldId id="953" r:id="rId8"/>
    <p:sldId id="267" r:id="rId9"/>
    <p:sldId id="1453" r:id="rId10"/>
    <p:sldId id="1454" r:id="rId11"/>
    <p:sldId id="1455" r:id="rId12"/>
    <p:sldId id="1456" r:id="rId13"/>
    <p:sldId id="1458" r:id="rId14"/>
    <p:sldId id="1457" r:id="rId15"/>
    <p:sldId id="1460" r:id="rId16"/>
    <p:sldId id="956" r:id="rId17"/>
    <p:sldId id="25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25" d="100"/>
          <a:sy n="125" d="100"/>
        </p:scale>
        <p:origin x="1506" y="78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4" y="5767557"/>
            <a:ext cx="10943829"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hyperlink" Target="https://indico.cern.ch/event/1325963/contributions/5806755/attachments/2819293/4923667/MagnetPowerConverterOptimization.pdf" TargetMode="Externa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indico.cern.ch/event/1325963/contributions/5806755/attachments/2819293/4923667/MagnetPowerConverterOptimization.pdf"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indico.cern.ch/event/1325963/contributions/5806755/attachments/2819293/4923667/MagnetPowerConverterOptimization.pdf"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1325963/contributions/5798976/"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hyperlink" Target="https://indico.cern.ch/event/1325963/contributions/5806751/"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ds.cern.ch/record/1334336/files/65.pdf" TargetMode="External"/><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Pulsed magnet and powering system design and optimization</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789967" y="5043960"/>
            <a:ext cx="5878033" cy="606425"/>
          </a:xfrm>
        </p:spPr>
        <p:txBody>
          <a:bodyPr/>
          <a:lstStyle/>
          <a:p>
            <a:r>
              <a:rPr lang="en-US" dirty="0"/>
              <a:t>Fulvio Boattini (CERN), Marco Gast (CERN)</a:t>
            </a:r>
            <a:endParaRPr lang="en-GB" dirty="0"/>
          </a:p>
        </p:txBody>
      </p:sp>
      <p:sp>
        <p:nvSpPr>
          <p:cNvPr id="4" name="Subtitle 3">
            <a:extLst>
              <a:ext uri="{FF2B5EF4-FFF2-40B4-BE49-F238E27FC236}">
                <a16:creationId xmlns:a16="http://schemas.microsoft.com/office/drawing/2014/main" id="{9614304A-ABED-216D-7A4A-524B5A711E0D}"/>
              </a:ext>
            </a:extLst>
          </p:cNvPr>
          <p:cNvSpPr txBox="1">
            <a:spLocks noGrp="1"/>
          </p:cNvSpPr>
          <p:nvPr>
            <p:ph type="subTitle" idx="1"/>
          </p:nvPr>
        </p:nvSpPr>
        <p:spPr>
          <a:xfrm>
            <a:off x="1524000" y="3624263"/>
            <a:ext cx="9144000" cy="1217769"/>
          </a:xfrm>
          <a:prstGeom prst="rect">
            <a:avLst/>
          </a:prstGeom>
          <a:noFill/>
        </p:spPr>
        <p:txBody>
          <a:bodyPr wrap="square" rtlCol="0">
            <a:spAutoFit/>
          </a:bodyPr>
          <a:lstStyle/>
          <a:p>
            <a:r>
              <a:rPr lang="en-GB" sz="2400" dirty="0" err="1"/>
              <a:t>MuCol</a:t>
            </a:r>
            <a:r>
              <a:rPr lang="en-GB" sz="2400" dirty="0"/>
              <a:t> Mini-Workshop on Rapid Cycled Synchrotrons, pulsed magnets and powering</a:t>
            </a:r>
          </a:p>
          <a:p>
            <a:r>
              <a:rPr lang="en-GB" sz="2400" dirty="0"/>
              <a:t>CERN, 15/05/2024</a:t>
            </a:r>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0D0D21A-3F86-B9FD-B704-E761ADC69CD9}"/>
              </a:ext>
            </a:extLst>
          </p:cNvPr>
          <p:cNvSpPr>
            <a:spLocks noGrp="1"/>
          </p:cNvSpPr>
          <p:nvPr>
            <p:ph type="sldNum" sz="quarter" idx="13"/>
          </p:nvPr>
        </p:nvSpPr>
        <p:spPr/>
        <p:txBody>
          <a:bodyPr/>
          <a:lstStyle/>
          <a:p>
            <a:fld id="{005C7FBA-D4E9-46CA-9321-3ADA2E368FCD}" type="slidenum">
              <a:rPr lang="en-GB" smtClean="0"/>
              <a:pPr/>
              <a:t>10</a:t>
            </a:fld>
            <a:endParaRPr lang="en-GB" dirty="0"/>
          </a:p>
        </p:txBody>
      </p:sp>
      <p:sp>
        <p:nvSpPr>
          <p:cNvPr id="6" name="Title 2">
            <a:extLst>
              <a:ext uri="{FF2B5EF4-FFF2-40B4-BE49-F238E27FC236}">
                <a16:creationId xmlns:a16="http://schemas.microsoft.com/office/drawing/2014/main" id="{4393C0D7-C864-CFFB-8B2D-5298FBE2D6FA}"/>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 let’s check them</a:t>
            </a:r>
            <a:endParaRPr lang="en-GB" dirty="0"/>
          </a:p>
        </p:txBody>
      </p:sp>
      <p:sp>
        <p:nvSpPr>
          <p:cNvPr id="10" name="Inhaltsplatzhalter 1">
            <a:extLst>
              <a:ext uri="{FF2B5EF4-FFF2-40B4-BE49-F238E27FC236}">
                <a16:creationId xmlns:a16="http://schemas.microsoft.com/office/drawing/2014/main" id="{94510760-1CB2-16A6-B1C6-8E47B7869BA6}"/>
              </a:ext>
            </a:extLst>
          </p:cNvPr>
          <p:cNvSpPr txBox="1">
            <a:spLocks/>
          </p:cNvSpPr>
          <p:nvPr/>
        </p:nvSpPr>
        <p:spPr>
          <a:xfrm>
            <a:off x="267653" y="5301139"/>
            <a:ext cx="3405187" cy="740813"/>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Consider the DCDC part of POPS as a set of power stacks with an equivalent LC discharge power.</a:t>
            </a:r>
            <a:endParaRPr lang="en-GB" sz="1400" dirty="0"/>
          </a:p>
        </p:txBody>
      </p:sp>
      <p:grpSp>
        <p:nvGrpSpPr>
          <p:cNvPr id="18" name="Group 17">
            <a:extLst>
              <a:ext uri="{FF2B5EF4-FFF2-40B4-BE49-F238E27FC236}">
                <a16:creationId xmlns:a16="http://schemas.microsoft.com/office/drawing/2014/main" id="{210EE7B1-B8A1-98AD-0C58-A6FCFBA3D92A}"/>
              </a:ext>
            </a:extLst>
          </p:cNvPr>
          <p:cNvGrpSpPr/>
          <p:nvPr/>
        </p:nvGrpSpPr>
        <p:grpSpPr>
          <a:xfrm>
            <a:off x="300052" y="2132840"/>
            <a:ext cx="5630022" cy="2996990"/>
            <a:chOff x="5794403" y="2220245"/>
            <a:chExt cx="5630022" cy="2996990"/>
          </a:xfrm>
        </p:grpSpPr>
        <p:pic>
          <p:nvPicPr>
            <p:cNvPr id="9" name="Picture 8">
              <a:extLst>
                <a:ext uri="{FF2B5EF4-FFF2-40B4-BE49-F238E27FC236}">
                  <a16:creationId xmlns:a16="http://schemas.microsoft.com/office/drawing/2014/main" id="{213F7A12-2B57-33ED-B43C-80759A465AF0}"/>
                </a:ext>
              </a:extLst>
            </p:cNvPr>
            <p:cNvPicPr>
              <a:picLocks noChangeAspect="1"/>
            </p:cNvPicPr>
            <p:nvPr/>
          </p:nvPicPr>
          <p:blipFill>
            <a:blip r:embed="rId2"/>
            <a:stretch>
              <a:fillRect/>
            </a:stretch>
          </p:blipFill>
          <p:spPr>
            <a:xfrm>
              <a:off x="5794403" y="2220245"/>
              <a:ext cx="5630022" cy="2996990"/>
            </a:xfrm>
            <a:prstGeom prst="rect">
              <a:avLst/>
            </a:prstGeom>
          </p:spPr>
        </p:pic>
        <p:cxnSp>
          <p:nvCxnSpPr>
            <p:cNvPr id="14" name="Straight Arrow Connector 13">
              <a:extLst>
                <a:ext uri="{FF2B5EF4-FFF2-40B4-BE49-F238E27FC236}">
                  <a16:creationId xmlns:a16="http://schemas.microsoft.com/office/drawing/2014/main" id="{FC38014D-5E4F-9EBA-46BF-7D9A227347FE}"/>
                </a:ext>
              </a:extLst>
            </p:cNvPr>
            <p:cNvCxnSpPr/>
            <p:nvPr/>
          </p:nvCxnSpPr>
          <p:spPr>
            <a:xfrm>
              <a:off x="8861425" y="4286250"/>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25131BB-3EDA-426C-971C-E9CD977AADEB}"/>
                </a:ext>
              </a:extLst>
            </p:cNvPr>
            <p:cNvCxnSpPr/>
            <p:nvPr/>
          </p:nvCxnSpPr>
          <p:spPr>
            <a:xfrm>
              <a:off x="9229725" y="4379901"/>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76CDA54-380F-D31C-50D7-DABD6C7DF556}"/>
                </a:ext>
              </a:extLst>
            </p:cNvPr>
            <p:cNvCxnSpPr/>
            <p:nvPr/>
          </p:nvCxnSpPr>
          <p:spPr>
            <a:xfrm>
              <a:off x="9588500" y="4421660"/>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9FE26F6-2663-D32D-4315-51416E9E8ADD}"/>
                </a:ext>
              </a:extLst>
            </p:cNvPr>
            <p:cNvCxnSpPr/>
            <p:nvPr/>
          </p:nvCxnSpPr>
          <p:spPr>
            <a:xfrm>
              <a:off x="9804400" y="4452926"/>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 name="Table 1">
            <a:extLst>
              <a:ext uri="{FF2B5EF4-FFF2-40B4-BE49-F238E27FC236}">
                <a16:creationId xmlns:a16="http://schemas.microsoft.com/office/drawing/2014/main" id="{FA3CEFB3-8D16-E453-3994-F0A387E882FD}"/>
              </a:ext>
            </a:extLst>
          </p:cNvPr>
          <p:cNvGraphicFramePr>
            <a:graphicFrameLocks noGrp="1"/>
          </p:cNvGraphicFramePr>
          <p:nvPr>
            <p:extLst>
              <p:ext uri="{D42A27DB-BD31-4B8C-83A1-F6EECF244321}">
                <p14:modId xmlns:p14="http://schemas.microsoft.com/office/powerpoint/2010/main" val="3589728437"/>
              </p:ext>
            </p:extLst>
          </p:nvPr>
        </p:nvGraphicFramePr>
        <p:xfrm>
          <a:off x="6261928" y="1432391"/>
          <a:ext cx="5413507" cy="5033067"/>
        </p:xfrm>
        <a:graphic>
          <a:graphicData uri="http://schemas.openxmlformats.org/drawingml/2006/table">
            <a:tbl>
              <a:tblPr firstRow="1" bandRow="1">
                <a:tableStyleId>{5C22544A-7EE6-4342-B048-85BDC9FD1C3A}</a:tableStyleId>
              </a:tblPr>
              <a:tblGrid>
                <a:gridCol w="1358072">
                  <a:extLst>
                    <a:ext uri="{9D8B030D-6E8A-4147-A177-3AD203B41FA5}">
                      <a16:colId xmlns:a16="http://schemas.microsoft.com/office/drawing/2014/main" val="1507612898"/>
                    </a:ext>
                  </a:extLst>
                </a:gridCol>
                <a:gridCol w="1904115">
                  <a:extLst>
                    <a:ext uri="{9D8B030D-6E8A-4147-A177-3AD203B41FA5}">
                      <a16:colId xmlns:a16="http://schemas.microsoft.com/office/drawing/2014/main" val="4272914253"/>
                    </a:ext>
                  </a:extLst>
                </a:gridCol>
                <a:gridCol w="116840">
                  <a:extLst>
                    <a:ext uri="{9D8B030D-6E8A-4147-A177-3AD203B41FA5}">
                      <a16:colId xmlns:a16="http://schemas.microsoft.com/office/drawing/2014/main" val="2475413657"/>
                    </a:ext>
                  </a:extLst>
                </a:gridCol>
                <a:gridCol w="1917640">
                  <a:extLst>
                    <a:ext uri="{9D8B030D-6E8A-4147-A177-3AD203B41FA5}">
                      <a16:colId xmlns:a16="http://schemas.microsoft.com/office/drawing/2014/main" val="3103829066"/>
                    </a:ext>
                  </a:extLst>
                </a:gridCol>
                <a:gridCol w="116840">
                  <a:extLst>
                    <a:ext uri="{9D8B030D-6E8A-4147-A177-3AD203B41FA5}">
                      <a16:colId xmlns:a16="http://schemas.microsoft.com/office/drawing/2014/main" val="4170382876"/>
                    </a:ext>
                  </a:extLst>
                </a:gridCol>
              </a:tblGrid>
              <a:tr h="455359">
                <a:tc>
                  <a:txBody>
                    <a:bodyPr/>
                    <a:lstStyle/>
                    <a:p>
                      <a:pPr algn="ctr"/>
                      <a:endParaRPr lang="en-GB" sz="1200" dirty="0"/>
                    </a:p>
                  </a:txBody>
                  <a:tcPr/>
                </a:tc>
                <a:tc gridSpan="2">
                  <a:txBody>
                    <a:bodyPr/>
                    <a:lstStyle/>
                    <a:p>
                      <a:pPr algn="ctr"/>
                      <a:r>
                        <a:rPr lang="en-US" sz="1200" dirty="0"/>
                        <a:t>Standard POPS</a:t>
                      </a:r>
                    </a:p>
                  </a:txBody>
                  <a:tcPr/>
                </a:tc>
                <a:tc hMerge="1">
                  <a:txBody>
                    <a:bodyPr/>
                    <a:lstStyle/>
                    <a:p>
                      <a:endParaRPr dirty="0"/>
                    </a:p>
                  </a:txBody>
                  <a:tcPr/>
                </a:tc>
                <a:tc gridSpan="2">
                  <a:txBody>
                    <a:bodyPr/>
                    <a:lstStyle/>
                    <a:p>
                      <a:pPr algn="ctr"/>
                      <a:r>
                        <a:rPr lang="en-GB" sz="1200" dirty="0"/>
                        <a:t>low duty cycle </a:t>
                      </a:r>
                    </a:p>
                    <a:p>
                      <a:pPr algn="ctr"/>
                      <a:r>
                        <a:rPr lang="en-GB" sz="1200" dirty="0"/>
                        <a:t>LC discharge POPS</a:t>
                      </a:r>
                    </a:p>
                  </a:txBody>
                  <a:tcPr/>
                </a:tc>
                <a:tc hMerge="1">
                  <a:txBody>
                    <a:bodyPr/>
                    <a:lstStyle/>
                    <a:p>
                      <a:endParaRPr dirty="0"/>
                    </a:p>
                  </a:txBody>
                  <a:tcPr/>
                </a:tc>
                <a:extLst>
                  <a:ext uri="{0D108BD9-81ED-4DB2-BD59-A6C34878D82A}">
                    <a16:rowId xmlns:a16="http://schemas.microsoft.com/office/drawing/2014/main" val="3380722637"/>
                  </a:ext>
                </a:extLst>
              </a:tr>
              <a:tr h="166965">
                <a:tc>
                  <a:txBody>
                    <a:bodyPr/>
                    <a:lstStyle/>
                    <a:p>
                      <a:pPr algn="l" fontAlgn="b"/>
                      <a:r>
                        <a:rPr lang="en-GB" sz="1100" b="1" i="0" u="none" strike="noStrike">
                          <a:solidFill>
                            <a:srgbClr val="000000"/>
                          </a:solidFill>
                          <a:effectLst/>
                          <a:latin typeface="Calibri" panose="020F0502020204030204" pitchFamily="34" charset="0"/>
                        </a:rPr>
                        <a:t>Peak Power</a:t>
                      </a:r>
                    </a:p>
                  </a:txBody>
                  <a:tcPr marL="0" marR="0" marT="0" marB="0" anchor="b"/>
                </a:tc>
                <a:tc>
                  <a:txBody>
                    <a:bodyPr/>
                    <a:lstStyle/>
                    <a:p>
                      <a:pPr algn="l" fontAlgn="b"/>
                      <a:r>
                        <a:rPr lang="en-GB" sz="1100" b="1" i="0" u="none" strike="noStrike">
                          <a:solidFill>
                            <a:srgbClr val="000000"/>
                          </a:solidFill>
                          <a:effectLst/>
                          <a:latin typeface="Calibri" panose="020F0502020204030204" pitchFamily="34" charset="0"/>
                        </a:rPr>
                        <a:t>18 MW</a:t>
                      </a:r>
                    </a:p>
                  </a:txBody>
                  <a:tcPr marL="0" marR="0" marT="0" marB="0" anchor="b"/>
                </a:tc>
                <a:tc>
                  <a:txBody>
                    <a:bodyPr/>
                    <a:lstStyle/>
                    <a:p>
                      <a:pPr algn="l" fontAlgn="b"/>
                      <a:endParaRPr lang="en-GB" sz="11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1100" b="1" i="0" u="none" strike="noStrike">
                          <a:solidFill>
                            <a:srgbClr val="000000"/>
                          </a:solidFill>
                          <a:effectLst/>
                          <a:latin typeface="Calibri" panose="020F0502020204030204" pitchFamily="34" charset="0"/>
                        </a:rPr>
                        <a:t> 172 MW </a:t>
                      </a:r>
                    </a:p>
                  </a:txBody>
                  <a:tcPr marL="0" marR="0" marT="0"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48064555"/>
                  </a:ext>
                </a:extLst>
              </a:tr>
              <a:tr h="166965">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Cost [pu]</a:t>
                      </a:r>
                    </a:p>
                  </a:txBody>
                  <a:tcPr marL="0" marR="0" marT="0"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Cost [pu]</a:t>
                      </a:r>
                    </a:p>
                  </a:txBody>
                  <a:tcPr marL="0" marR="0" marT="0"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8586648"/>
                  </a:ext>
                </a:extLst>
              </a:tr>
              <a:tr h="166965">
                <a:tc>
                  <a:txBody>
                    <a:bodyPr/>
                    <a:lstStyle/>
                    <a:p>
                      <a:pPr algn="l" fontAlgn="b"/>
                      <a:r>
                        <a:rPr lang="en-GB" sz="1100" b="0" i="0" u="none" strike="noStrike" dirty="0">
                          <a:solidFill>
                            <a:srgbClr val="000000"/>
                          </a:solidFill>
                          <a:effectLst/>
                          <a:highlight>
                            <a:srgbClr val="FFFF00"/>
                          </a:highlight>
                          <a:latin typeface="Calibri" panose="020F0502020204030204" pitchFamily="34" charset="0"/>
                        </a:rPr>
                        <a:t>Total</a:t>
                      </a:r>
                    </a:p>
                  </a:txBody>
                  <a:tcPr marL="0" marR="0" marT="0" marB="0" anchor="b"/>
                </a:tc>
                <a:tc>
                  <a:txBody>
                    <a:bodyPr/>
                    <a:lstStyle/>
                    <a:p>
                      <a:pPr algn="r" fontAlgn="b"/>
                      <a:r>
                        <a:rPr lang="en-GB" sz="1100" b="0" i="0" u="none" strike="noStrike" dirty="0">
                          <a:solidFill>
                            <a:srgbClr val="000000"/>
                          </a:solidFill>
                          <a:effectLst/>
                          <a:highlight>
                            <a:srgbClr val="FFFF00"/>
                          </a:highlight>
                          <a:latin typeface="Calibri" panose="020F0502020204030204" pitchFamily="34" charset="0"/>
                        </a:rPr>
                        <a:t>2.1971</a:t>
                      </a:r>
                    </a:p>
                  </a:txBody>
                  <a:tcPr marL="0" marR="0" marT="0" marB="0" anchor="b"/>
                </a:tc>
                <a:tc>
                  <a:txBody>
                    <a:bodyPr/>
                    <a:lstStyle/>
                    <a:p>
                      <a:pPr algn="l" fontAlgn="b"/>
                      <a:endParaRPr lang="en-GB" sz="1100" b="0" i="0" u="none" strike="noStrike" dirty="0">
                        <a:solidFill>
                          <a:srgbClr val="000000"/>
                        </a:solidFill>
                        <a:effectLst/>
                        <a:highlight>
                          <a:srgbClr val="FFFF00"/>
                        </a:highlight>
                        <a:latin typeface="Calibri" panose="020F0502020204030204" pitchFamily="34" charset="0"/>
                      </a:endParaRPr>
                    </a:p>
                  </a:txBody>
                  <a:tcPr marL="0" marR="0" marT="0" marB="0" anchor="b"/>
                </a:tc>
                <a:tc>
                  <a:txBody>
                    <a:bodyPr/>
                    <a:lstStyle/>
                    <a:p>
                      <a:pPr algn="r" fontAlgn="b"/>
                      <a:r>
                        <a:rPr lang="en-GB" sz="1100" b="0" i="0" u="none" strike="noStrike" dirty="0">
                          <a:solidFill>
                            <a:srgbClr val="000000"/>
                          </a:solidFill>
                          <a:effectLst/>
                          <a:highlight>
                            <a:srgbClr val="FFFF00"/>
                          </a:highlight>
                          <a:latin typeface="Calibri" panose="020F0502020204030204" pitchFamily="34" charset="0"/>
                        </a:rPr>
                        <a:t>1.0543</a:t>
                      </a:r>
                    </a:p>
                  </a:txBody>
                  <a:tcPr marL="0" marR="0" marT="0" marB="0" anchor="b"/>
                </a:tc>
                <a:tc>
                  <a:txBody>
                    <a:bodyPr/>
                    <a:lstStyle/>
                    <a:p>
                      <a:pPr algn="l" fontAlgn="b"/>
                      <a:endParaRPr lang="en-GB" sz="11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18936201"/>
                  </a:ext>
                </a:extLst>
              </a:tr>
              <a:tr h="166965">
                <a:tc>
                  <a:txBody>
                    <a:bodyPr/>
                    <a:lstStyle/>
                    <a:p>
                      <a:pPr algn="l" fontAlgn="b"/>
                      <a:r>
                        <a:rPr lang="en-GB" sz="800" b="0" i="0" u="none" strike="noStrike" dirty="0">
                          <a:solidFill>
                            <a:srgbClr val="000000"/>
                          </a:solidFill>
                          <a:effectLst/>
                          <a:latin typeface="Calibri" panose="020F0502020204030204" pitchFamily="34" charset="0"/>
                        </a:rPr>
                        <a:t>Cabinets </a:t>
                      </a:r>
                      <a:r>
                        <a:rPr lang="en-GB" sz="800" b="0" i="0" u="none" strike="noStrike" dirty="0" err="1">
                          <a:solidFill>
                            <a:srgbClr val="000000"/>
                          </a:solidFill>
                          <a:effectLst/>
                          <a:latin typeface="Calibri" panose="020F0502020204030204" pitchFamily="34" charset="0"/>
                        </a:rPr>
                        <a:t>POPSplus</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0.2932</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0.146587073</a:t>
                      </a: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27784936"/>
                  </a:ext>
                </a:extLst>
              </a:tr>
              <a:tr h="166965">
                <a:tc>
                  <a:txBody>
                    <a:bodyPr/>
                    <a:lstStyle/>
                    <a:p>
                      <a:pPr algn="l" fontAlgn="b"/>
                      <a:r>
                        <a:rPr lang="en-GB" sz="800" b="0" i="0" u="none" strike="noStrike" dirty="0">
                          <a:solidFill>
                            <a:srgbClr val="000000"/>
                          </a:solidFill>
                          <a:effectLst/>
                          <a:latin typeface="Calibri" panose="020F0502020204030204" pitchFamily="34" charset="0"/>
                        </a:rPr>
                        <a:t>Copper busbars</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0.0251</a:t>
                      </a: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0.012564606</a:t>
                      </a: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50228484"/>
                  </a:ext>
                </a:extLst>
              </a:tr>
              <a:tr h="166965">
                <a:tc>
                  <a:txBody>
                    <a:bodyPr/>
                    <a:lstStyle/>
                    <a:p>
                      <a:pPr algn="l" fontAlgn="b"/>
                      <a:r>
                        <a:rPr lang="en-GB" sz="800" b="0" i="0" u="none" strike="noStrike">
                          <a:solidFill>
                            <a:srgbClr val="000000"/>
                          </a:solidFill>
                          <a:effectLst/>
                          <a:latin typeface="Calibri" panose="020F0502020204030204" pitchFamily="34" charset="0"/>
                        </a:rPr>
                        <a:t>DC filtering capacitors</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0.0439</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57021315"/>
                  </a:ext>
                </a:extLst>
              </a:tr>
              <a:tr h="166965">
                <a:tc>
                  <a:txBody>
                    <a:bodyPr/>
                    <a:lstStyle/>
                    <a:p>
                      <a:pPr algn="l" fontAlgn="b"/>
                      <a:r>
                        <a:rPr lang="en-GB" sz="800" b="0" i="0" u="none" strike="noStrike" dirty="0">
                          <a:solidFill>
                            <a:srgbClr val="000000"/>
                          </a:solidFill>
                          <a:effectLst/>
                          <a:latin typeface="Calibri" panose="020F0502020204030204" pitchFamily="34" charset="0"/>
                        </a:rPr>
                        <a:t>DC commutation caps</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0.0209</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0.013960674</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19104552"/>
                  </a:ext>
                </a:extLst>
              </a:tr>
              <a:tr h="166965">
                <a:tc>
                  <a:txBody>
                    <a:bodyPr/>
                    <a:lstStyle/>
                    <a:p>
                      <a:pPr algn="l" fontAlgn="b"/>
                      <a:r>
                        <a:rPr lang="en-GB" sz="800" b="0" i="0" u="none" strike="noStrike">
                          <a:solidFill>
                            <a:srgbClr val="000000"/>
                          </a:solidFill>
                          <a:effectLst/>
                          <a:latin typeface="Calibri" panose="020F0502020204030204" pitchFamily="34" charset="0"/>
                        </a:rPr>
                        <a:t>Precharge transformer</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0.0249</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34481629"/>
                  </a:ext>
                </a:extLst>
              </a:tr>
              <a:tr h="166965">
                <a:tc>
                  <a:txBody>
                    <a:bodyPr/>
                    <a:lstStyle/>
                    <a:p>
                      <a:pPr algn="l" fontAlgn="b"/>
                      <a:r>
                        <a:rPr lang="en-GB" sz="800" b="0" i="0" u="none" strike="noStrike">
                          <a:solidFill>
                            <a:srgbClr val="000000"/>
                          </a:solidFill>
                          <a:effectLst/>
                          <a:latin typeface="Calibri" panose="020F0502020204030204" pitchFamily="34" charset="0"/>
                        </a:rPr>
                        <a:t>Precharge resistors</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0.0083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09222764"/>
                  </a:ext>
                </a:extLst>
              </a:tr>
              <a:tr h="166965">
                <a:tc>
                  <a:txBody>
                    <a:bodyPr/>
                    <a:lstStyle/>
                    <a:p>
                      <a:pPr algn="l" fontAlgn="b"/>
                      <a:r>
                        <a:rPr lang="en-GB" sz="800" b="0" i="0" u="none" strike="noStrike">
                          <a:solidFill>
                            <a:srgbClr val="000000"/>
                          </a:solidFill>
                          <a:effectLst/>
                          <a:latin typeface="Calibri" panose="020F0502020204030204" pitchFamily="34" charset="0"/>
                        </a:rPr>
                        <a:t>Precharge contactors LV</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0.0033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32328714"/>
                  </a:ext>
                </a:extLst>
              </a:tr>
              <a:tr h="166965">
                <a:tc>
                  <a:txBody>
                    <a:bodyPr/>
                    <a:lstStyle/>
                    <a:p>
                      <a:pPr algn="l" fontAlgn="b"/>
                      <a:r>
                        <a:rPr lang="en-GB" sz="800" b="0" i="0" u="none" strike="noStrike">
                          <a:solidFill>
                            <a:srgbClr val="000000"/>
                          </a:solidFill>
                          <a:effectLst/>
                          <a:latin typeface="Calibri" panose="020F0502020204030204" pitchFamily="34" charset="0"/>
                        </a:rPr>
                        <a:t>Precharge Contactors MV</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0.0083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36634779"/>
                  </a:ext>
                </a:extLst>
              </a:tr>
              <a:tr h="166965">
                <a:tc>
                  <a:txBody>
                    <a:bodyPr/>
                    <a:lstStyle/>
                    <a:p>
                      <a:pPr algn="l" fontAlgn="b"/>
                      <a:r>
                        <a:rPr lang="en-GB" sz="800" b="0" i="0" u="none" strike="noStrike">
                          <a:solidFill>
                            <a:srgbClr val="000000"/>
                          </a:solidFill>
                          <a:effectLst/>
                          <a:latin typeface="Calibri" panose="020F0502020204030204" pitchFamily="34" charset="0"/>
                        </a:rPr>
                        <a:t>Precharge lems</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0.0017</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81500982"/>
                  </a:ext>
                </a:extLst>
              </a:tr>
              <a:tr h="166965">
                <a:tc>
                  <a:txBody>
                    <a:bodyPr/>
                    <a:lstStyle/>
                    <a:p>
                      <a:pPr algn="l" fontAlgn="b"/>
                      <a:r>
                        <a:rPr lang="en-GB" sz="800" b="0" i="0" u="none" strike="noStrike">
                          <a:solidFill>
                            <a:srgbClr val="000000"/>
                          </a:solidFill>
                          <a:effectLst/>
                          <a:latin typeface="Calibri" panose="020F0502020204030204" pitchFamily="34" charset="0"/>
                        </a:rPr>
                        <a:t>Afe Line inductor</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0.0299</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239416324"/>
                  </a:ext>
                </a:extLst>
              </a:tr>
              <a:tr h="166965">
                <a:tc>
                  <a:txBody>
                    <a:bodyPr/>
                    <a:lstStyle/>
                    <a:p>
                      <a:pPr algn="l" fontAlgn="b"/>
                      <a:r>
                        <a:rPr lang="en-GB" sz="800" b="0" i="0" u="none" strike="noStrike">
                          <a:solidFill>
                            <a:srgbClr val="000000"/>
                          </a:solidFill>
                          <a:effectLst/>
                          <a:latin typeface="Calibri" panose="020F0502020204030204" pitchFamily="34" charset="0"/>
                        </a:rPr>
                        <a:t>RC snubber</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0.0083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58456492"/>
                  </a:ext>
                </a:extLst>
              </a:tr>
              <a:tr h="166965">
                <a:tc>
                  <a:txBody>
                    <a:bodyPr/>
                    <a:lstStyle/>
                    <a:p>
                      <a:pPr algn="l" fontAlgn="b"/>
                      <a:r>
                        <a:rPr lang="en-GB" sz="800" b="0" i="0" u="none" strike="noStrike">
                          <a:solidFill>
                            <a:srgbClr val="000000"/>
                          </a:solidFill>
                          <a:effectLst/>
                          <a:latin typeface="Calibri" panose="020F0502020204030204" pitchFamily="34" charset="0"/>
                        </a:rPr>
                        <a:t>AFE/DCDC line LEMs</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0.0108</a:t>
                      </a: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0.007179775</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04287325"/>
                  </a:ext>
                </a:extLst>
              </a:tr>
              <a:tr h="166965">
                <a:tc>
                  <a:txBody>
                    <a:bodyPr/>
                    <a:lstStyle/>
                    <a:p>
                      <a:pPr algn="l" fontAlgn="b"/>
                      <a:r>
                        <a:rPr lang="en-GB" sz="800" b="0" i="0" u="none" strike="noStrike">
                          <a:solidFill>
                            <a:srgbClr val="000000"/>
                          </a:solidFill>
                          <a:effectLst/>
                          <a:latin typeface="Calibri" panose="020F0502020204030204" pitchFamily="34" charset="0"/>
                        </a:rPr>
                        <a:t>IGBTstacks</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0.5983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0.418820208</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94929442"/>
                  </a:ext>
                </a:extLst>
              </a:tr>
              <a:tr h="166965">
                <a:tc>
                  <a:txBody>
                    <a:bodyPr/>
                    <a:lstStyle/>
                    <a:p>
                      <a:pPr algn="l" fontAlgn="b"/>
                      <a:r>
                        <a:rPr lang="en-GB" sz="800" b="0" i="0" u="none" strike="noStrike">
                          <a:solidFill>
                            <a:srgbClr val="000000"/>
                          </a:solidFill>
                          <a:effectLst/>
                          <a:latin typeface="Calibri" panose="020F0502020204030204" pitchFamily="34" charset="0"/>
                        </a:rPr>
                        <a:t>Diode stacks</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0.2493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0.161544937</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07189877"/>
                  </a:ext>
                </a:extLst>
              </a:tr>
              <a:tr h="166965">
                <a:tc>
                  <a:txBody>
                    <a:bodyPr/>
                    <a:lstStyle/>
                    <a:p>
                      <a:pPr algn="l" fontAlgn="b"/>
                      <a:r>
                        <a:rPr lang="en-GB" sz="800" b="0" i="1" u="none" strike="noStrike">
                          <a:solidFill>
                            <a:srgbClr val="000000"/>
                          </a:solidFill>
                          <a:effectLst/>
                          <a:latin typeface="Calibri" panose="020F0502020204030204" pitchFamily="34" charset="0"/>
                        </a:rPr>
                        <a:t>DCDC inductance</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0.1496</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22109088"/>
                  </a:ext>
                </a:extLst>
              </a:tr>
              <a:tr h="166965">
                <a:tc>
                  <a:txBody>
                    <a:bodyPr/>
                    <a:lstStyle/>
                    <a:p>
                      <a:pPr algn="l" fontAlgn="b"/>
                      <a:r>
                        <a:rPr lang="en-GB" sz="800" b="0" i="0" u="none" strike="noStrike">
                          <a:solidFill>
                            <a:srgbClr val="000000"/>
                          </a:solidFill>
                          <a:effectLst/>
                          <a:latin typeface="Calibri" panose="020F0502020204030204" pitchFamily="34" charset="0"/>
                        </a:rPr>
                        <a:t>AFE DC output switch (Motor)</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0.0166</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26554936"/>
                  </a:ext>
                </a:extLst>
              </a:tr>
              <a:tr h="166965">
                <a:tc>
                  <a:txBody>
                    <a:bodyPr/>
                    <a:lstStyle/>
                    <a:p>
                      <a:pPr algn="l" fontAlgn="b"/>
                      <a:r>
                        <a:rPr lang="en-GB" sz="800" b="0" i="0" u="none" strike="noStrike">
                          <a:solidFill>
                            <a:srgbClr val="000000"/>
                          </a:solidFill>
                          <a:effectLst/>
                          <a:latin typeface="Calibri" panose="020F0502020204030204" pitchFamily="34" charset="0"/>
                        </a:rPr>
                        <a:t>AFE DC output Switch (Manual)</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0.0100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5004532"/>
                  </a:ext>
                </a:extLst>
              </a:tr>
              <a:tr h="166965">
                <a:tc>
                  <a:txBody>
                    <a:bodyPr/>
                    <a:lstStyle/>
                    <a:p>
                      <a:pPr algn="l" fontAlgn="b"/>
                      <a:r>
                        <a:rPr lang="en-GB" sz="800" b="0" i="0" u="none" strike="noStrike" dirty="0">
                          <a:solidFill>
                            <a:srgbClr val="000000"/>
                          </a:solidFill>
                          <a:effectLst/>
                          <a:latin typeface="Calibri" panose="020F0502020204030204" pitchFamily="34" charset="0"/>
                        </a:rPr>
                        <a:t>Ground Switch 3 poles (Manual)</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0.0133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0.01329588</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99861079"/>
                  </a:ext>
                </a:extLst>
              </a:tr>
              <a:tr h="166965">
                <a:tc>
                  <a:txBody>
                    <a:bodyPr/>
                    <a:lstStyle/>
                    <a:p>
                      <a:pPr algn="l" fontAlgn="b"/>
                      <a:r>
                        <a:rPr lang="en-GB" sz="800" b="0" i="0" u="none" strike="noStrike" dirty="0">
                          <a:solidFill>
                            <a:srgbClr val="000000"/>
                          </a:solidFill>
                          <a:effectLst/>
                          <a:latin typeface="Calibri" panose="020F0502020204030204" pitchFamily="34" charset="0"/>
                        </a:rPr>
                        <a:t>Hydraulic pipes, cable ladders…</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0.0758</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0.038697658</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81693285"/>
                  </a:ext>
                </a:extLst>
              </a:tr>
              <a:tr h="225153">
                <a:tc>
                  <a:txBody>
                    <a:bodyPr/>
                    <a:lstStyle/>
                    <a:p>
                      <a:pPr algn="l" fontAlgn="b"/>
                      <a:r>
                        <a:rPr lang="en-GB" sz="800" b="0" i="0" u="none" strike="noStrike" dirty="0">
                          <a:solidFill>
                            <a:srgbClr val="000000"/>
                          </a:solidFill>
                          <a:effectLst/>
                          <a:latin typeface="Calibri" panose="020F0502020204030204" pitchFamily="34" charset="0"/>
                        </a:rPr>
                        <a:t>Assembly activities FSU</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0.1609</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0.102378273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159814529"/>
                  </a:ext>
                </a:extLst>
              </a:tr>
              <a:tr h="225153">
                <a:tc>
                  <a:txBody>
                    <a:bodyPr/>
                    <a:lstStyle/>
                    <a:p>
                      <a:pPr algn="l" fontAlgn="b"/>
                      <a:r>
                        <a:rPr lang="en-GB" sz="800" b="0" i="0" u="none" strike="noStrike" dirty="0">
                          <a:solidFill>
                            <a:srgbClr val="000000"/>
                          </a:solidFill>
                          <a:effectLst/>
                          <a:latin typeface="Calibri" panose="020F0502020204030204" pitchFamily="34" charset="0"/>
                        </a:rPr>
                        <a:t>Testing activities FSU</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0.0293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0.014625468</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3430665"/>
                  </a:ext>
                </a:extLst>
              </a:tr>
              <a:tr h="225153">
                <a:tc>
                  <a:txBody>
                    <a:bodyPr/>
                    <a:lstStyle/>
                    <a:p>
                      <a:pPr algn="l" fontAlgn="b"/>
                      <a:r>
                        <a:rPr lang="en-GB" sz="800" b="0" i="0" u="none" strike="noStrike">
                          <a:solidFill>
                            <a:srgbClr val="000000"/>
                          </a:solidFill>
                          <a:effectLst/>
                          <a:latin typeface="Calibri" panose="020F0502020204030204" pitchFamily="34" charset="0"/>
                        </a:rPr>
                        <a:t>Control</a:t>
                      </a:r>
                    </a:p>
                  </a:txBody>
                  <a:tcPr marL="0" marR="0" marT="0" marB="0" anchor="b"/>
                </a:tc>
                <a:tc>
                  <a:txBody>
                    <a:bodyPr/>
                    <a:lstStyle/>
                    <a:p>
                      <a:pPr algn="r" fontAlgn="b"/>
                      <a:r>
                        <a:rPr lang="en-GB" sz="800" b="0" i="0" u="none" strike="noStrike">
                          <a:solidFill>
                            <a:srgbClr val="000000"/>
                          </a:solidFill>
                          <a:effectLst/>
                          <a:latin typeface="Calibri" panose="020F0502020204030204" pitchFamily="34" charset="0"/>
                        </a:rPr>
                        <a:t>0.2493</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0.124648871</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42741194"/>
                  </a:ext>
                </a:extLst>
              </a:tr>
              <a:tr h="225153">
                <a:tc>
                  <a:txBody>
                    <a:bodyPr/>
                    <a:lstStyle/>
                    <a:p>
                      <a:pPr algn="l" fontAlgn="b"/>
                      <a:r>
                        <a:rPr lang="en-GB" sz="800" b="0" i="0" u="none" strike="noStrike" dirty="0">
                          <a:solidFill>
                            <a:srgbClr val="000000"/>
                          </a:solidFill>
                          <a:effectLst/>
                          <a:latin typeface="Calibri" panose="020F0502020204030204" pitchFamily="34" charset="0"/>
                        </a:rPr>
                        <a:t>Cooling unit</a:t>
                      </a: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0.1662</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a:solidFill>
                            <a:srgbClr val="000000"/>
                          </a:solidFill>
                          <a:effectLst/>
                          <a:latin typeface="Calibri" panose="020F0502020204030204" pitchFamily="34" charset="0"/>
                        </a:rPr>
                        <a:t>0</a:t>
                      </a:r>
                    </a:p>
                  </a:txBody>
                  <a:tcPr marL="0" marR="0" marT="0" marB="0" anchor="b"/>
                </a:tc>
                <a:tc>
                  <a:txBody>
                    <a:bodyPr/>
                    <a:lstStyle/>
                    <a:p>
                      <a:pPr algn="l" fontAlgn="b"/>
                      <a:endParaRPr lang="en-GB"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260670939"/>
                  </a:ext>
                </a:extLst>
              </a:tr>
            </a:tbl>
          </a:graphicData>
        </a:graphic>
      </p:graphicFrame>
      <p:sp>
        <p:nvSpPr>
          <p:cNvPr id="3" name="Flowchart: Connector 2">
            <a:extLst>
              <a:ext uri="{FF2B5EF4-FFF2-40B4-BE49-F238E27FC236}">
                <a16:creationId xmlns:a16="http://schemas.microsoft.com/office/drawing/2014/main" id="{7F6AF61C-631A-6A6B-E0E6-9A2A7108FF5B}"/>
              </a:ext>
            </a:extLst>
          </p:cNvPr>
          <p:cNvSpPr/>
          <p:nvPr/>
        </p:nvSpPr>
        <p:spPr>
          <a:xfrm>
            <a:off x="4564890" y="4661238"/>
            <a:ext cx="276970" cy="216028"/>
          </a:xfrm>
          <a:prstGeom prst="flowChartConnector">
            <a:avLst/>
          </a:prstGeom>
          <a:solidFill>
            <a:srgbClr val="FF0000">
              <a:alpha val="1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4462F085-492D-CF82-1B83-6A392A8AEDDB}"/>
              </a:ext>
            </a:extLst>
          </p:cNvPr>
          <p:cNvCxnSpPr>
            <a:cxnSpLocks/>
            <a:stCxn id="38" idx="1"/>
            <a:endCxn id="3" idx="7"/>
          </p:cNvCxnSpPr>
          <p:nvPr/>
        </p:nvCxnSpPr>
        <p:spPr>
          <a:xfrm flipH="1">
            <a:off x="4801299" y="4159854"/>
            <a:ext cx="1072461" cy="533021"/>
          </a:xfrm>
          <a:prstGeom prst="line">
            <a:avLst/>
          </a:prstGeom>
        </p:spPr>
        <p:style>
          <a:lnRef idx="1">
            <a:schemeClr val="accent1"/>
          </a:lnRef>
          <a:fillRef idx="0">
            <a:schemeClr val="accent1"/>
          </a:fillRef>
          <a:effectRef idx="0">
            <a:schemeClr val="accent1"/>
          </a:effectRef>
          <a:fontRef idx="minor">
            <a:schemeClr val="tx1"/>
          </a:fontRef>
        </p:style>
      </p:cxnSp>
      <p:sp>
        <p:nvSpPr>
          <p:cNvPr id="38" name="Left Brace 37">
            <a:extLst>
              <a:ext uri="{FF2B5EF4-FFF2-40B4-BE49-F238E27FC236}">
                <a16:creationId xmlns:a16="http://schemas.microsoft.com/office/drawing/2014/main" id="{AF9236AF-EBCF-F8A3-7155-8C34A8A38E62}"/>
              </a:ext>
            </a:extLst>
          </p:cNvPr>
          <p:cNvSpPr/>
          <p:nvPr/>
        </p:nvSpPr>
        <p:spPr>
          <a:xfrm>
            <a:off x="5873760" y="1854250"/>
            <a:ext cx="222240" cy="46112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0" name="Arrow: Right 39">
            <a:extLst>
              <a:ext uri="{FF2B5EF4-FFF2-40B4-BE49-F238E27FC236}">
                <a16:creationId xmlns:a16="http://schemas.microsoft.com/office/drawing/2014/main" id="{5A3A913B-A859-39E7-0BCA-16434B906DDF}"/>
              </a:ext>
            </a:extLst>
          </p:cNvPr>
          <p:cNvSpPr/>
          <p:nvPr/>
        </p:nvSpPr>
        <p:spPr>
          <a:xfrm>
            <a:off x="4032831" y="5474875"/>
            <a:ext cx="1424940" cy="3651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ooter Placeholder 3">
            <a:extLst>
              <a:ext uri="{FF2B5EF4-FFF2-40B4-BE49-F238E27FC236}">
                <a16:creationId xmlns:a16="http://schemas.microsoft.com/office/drawing/2014/main" id="{650A3F90-3F83-7DF2-2A63-94F12AA3F15B}"/>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2330848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0D0D21A-3F86-B9FD-B704-E761ADC69CD9}"/>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
        <p:nvSpPr>
          <p:cNvPr id="6" name="Title 2">
            <a:extLst>
              <a:ext uri="{FF2B5EF4-FFF2-40B4-BE49-F238E27FC236}">
                <a16:creationId xmlns:a16="http://schemas.microsoft.com/office/drawing/2014/main" id="{4393C0D7-C864-CFFB-8B2D-5298FBE2D6FA}"/>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 let’s check them</a:t>
            </a:r>
            <a:endParaRPr lang="en-GB" dirty="0"/>
          </a:p>
        </p:txBody>
      </p:sp>
      <p:sp>
        <p:nvSpPr>
          <p:cNvPr id="10" name="Inhaltsplatzhalter 1">
            <a:extLst>
              <a:ext uri="{FF2B5EF4-FFF2-40B4-BE49-F238E27FC236}">
                <a16:creationId xmlns:a16="http://schemas.microsoft.com/office/drawing/2014/main" id="{94510760-1CB2-16A6-B1C6-8E47B7869BA6}"/>
              </a:ext>
            </a:extLst>
          </p:cNvPr>
          <p:cNvSpPr txBox="1">
            <a:spLocks/>
          </p:cNvSpPr>
          <p:nvPr/>
        </p:nvSpPr>
        <p:spPr>
          <a:xfrm>
            <a:off x="300052" y="5439403"/>
            <a:ext cx="5338748" cy="867946"/>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A nice power curve seems to fit almost all real and computed vales.</a:t>
            </a:r>
          </a:p>
          <a:p>
            <a:pPr marL="0" indent="0">
              <a:buNone/>
            </a:pPr>
            <a:r>
              <a:rPr lang="en-US" sz="1400" dirty="0"/>
              <a:t>Cost estimation increased by a factor of 2-3.</a:t>
            </a:r>
            <a:endParaRPr lang="en-GB" sz="1400" dirty="0"/>
          </a:p>
        </p:txBody>
      </p:sp>
      <p:grpSp>
        <p:nvGrpSpPr>
          <p:cNvPr id="18" name="Group 17">
            <a:extLst>
              <a:ext uri="{FF2B5EF4-FFF2-40B4-BE49-F238E27FC236}">
                <a16:creationId xmlns:a16="http://schemas.microsoft.com/office/drawing/2014/main" id="{210EE7B1-B8A1-98AD-0C58-A6FCFBA3D92A}"/>
              </a:ext>
            </a:extLst>
          </p:cNvPr>
          <p:cNvGrpSpPr/>
          <p:nvPr/>
        </p:nvGrpSpPr>
        <p:grpSpPr>
          <a:xfrm>
            <a:off x="300052" y="2132840"/>
            <a:ext cx="5630022" cy="2996990"/>
            <a:chOff x="5794403" y="2220245"/>
            <a:chExt cx="5630022" cy="2996990"/>
          </a:xfrm>
        </p:grpSpPr>
        <p:pic>
          <p:nvPicPr>
            <p:cNvPr id="9" name="Picture 8">
              <a:extLst>
                <a:ext uri="{FF2B5EF4-FFF2-40B4-BE49-F238E27FC236}">
                  <a16:creationId xmlns:a16="http://schemas.microsoft.com/office/drawing/2014/main" id="{213F7A12-2B57-33ED-B43C-80759A465AF0}"/>
                </a:ext>
              </a:extLst>
            </p:cNvPr>
            <p:cNvPicPr>
              <a:picLocks noChangeAspect="1"/>
            </p:cNvPicPr>
            <p:nvPr/>
          </p:nvPicPr>
          <p:blipFill>
            <a:blip r:embed="rId2"/>
            <a:stretch>
              <a:fillRect/>
            </a:stretch>
          </p:blipFill>
          <p:spPr>
            <a:xfrm>
              <a:off x="5794403" y="2220245"/>
              <a:ext cx="5630022" cy="2996990"/>
            </a:xfrm>
            <a:prstGeom prst="rect">
              <a:avLst/>
            </a:prstGeom>
          </p:spPr>
        </p:pic>
        <p:cxnSp>
          <p:nvCxnSpPr>
            <p:cNvPr id="14" name="Straight Arrow Connector 13">
              <a:extLst>
                <a:ext uri="{FF2B5EF4-FFF2-40B4-BE49-F238E27FC236}">
                  <a16:creationId xmlns:a16="http://schemas.microsoft.com/office/drawing/2014/main" id="{FC38014D-5E4F-9EBA-46BF-7D9A227347FE}"/>
                </a:ext>
              </a:extLst>
            </p:cNvPr>
            <p:cNvCxnSpPr/>
            <p:nvPr/>
          </p:nvCxnSpPr>
          <p:spPr>
            <a:xfrm>
              <a:off x="8861425" y="4286250"/>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25131BB-3EDA-426C-971C-E9CD977AADEB}"/>
                </a:ext>
              </a:extLst>
            </p:cNvPr>
            <p:cNvCxnSpPr/>
            <p:nvPr/>
          </p:nvCxnSpPr>
          <p:spPr>
            <a:xfrm>
              <a:off x="9229725" y="4379901"/>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76CDA54-380F-D31C-50D7-DABD6C7DF556}"/>
                </a:ext>
              </a:extLst>
            </p:cNvPr>
            <p:cNvCxnSpPr/>
            <p:nvPr/>
          </p:nvCxnSpPr>
          <p:spPr>
            <a:xfrm>
              <a:off x="9588500" y="4421660"/>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9FE26F6-2663-D32D-4315-51416E9E8ADD}"/>
                </a:ext>
              </a:extLst>
            </p:cNvPr>
            <p:cNvCxnSpPr/>
            <p:nvPr/>
          </p:nvCxnSpPr>
          <p:spPr>
            <a:xfrm>
              <a:off x="9804400" y="4452926"/>
              <a:ext cx="0" cy="33335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Freeform: Shape 19">
            <a:extLst>
              <a:ext uri="{FF2B5EF4-FFF2-40B4-BE49-F238E27FC236}">
                <a16:creationId xmlns:a16="http://schemas.microsoft.com/office/drawing/2014/main" id="{24758313-8B31-14BE-4D57-78EFF9A4CBE0}"/>
              </a:ext>
            </a:extLst>
          </p:cNvPr>
          <p:cNvSpPr/>
          <p:nvPr/>
        </p:nvSpPr>
        <p:spPr>
          <a:xfrm>
            <a:off x="3219164" y="4697120"/>
            <a:ext cx="1219715" cy="258843"/>
          </a:xfrm>
          <a:custGeom>
            <a:avLst/>
            <a:gdLst>
              <a:gd name="connsiteX0" fmla="*/ 42769 w 1195257"/>
              <a:gd name="connsiteY0" fmla="*/ 10227 h 249099"/>
              <a:gd name="connsiteX1" fmla="*/ 49493 w 1195257"/>
              <a:gd name="connsiteY1" fmla="*/ 144697 h 249099"/>
              <a:gd name="connsiteX2" fmla="*/ 607546 w 1195257"/>
              <a:gd name="connsiteY2" fmla="*/ 218656 h 249099"/>
              <a:gd name="connsiteX3" fmla="*/ 1105087 w 1195257"/>
              <a:gd name="connsiteY3" fmla="*/ 245550 h 249099"/>
              <a:gd name="connsiteX4" fmla="*/ 1172322 w 1195257"/>
              <a:gd name="connsiteY4" fmla="*/ 144697 h 249099"/>
              <a:gd name="connsiteX5" fmla="*/ 842869 w 1195257"/>
              <a:gd name="connsiteY5" fmla="*/ 64015 h 249099"/>
              <a:gd name="connsiteX6" fmla="*/ 183964 w 1195257"/>
              <a:gd name="connsiteY6" fmla="*/ 16950 h 249099"/>
              <a:gd name="connsiteX7" fmla="*/ 42769 w 1195257"/>
              <a:gd name="connsiteY7" fmla="*/ 10227 h 249099"/>
              <a:gd name="connsiteX0" fmla="*/ 27865 w 1208928"/>
              <a:gd name="connsiteY0" fmla="*/ 6733 h 264655"/>
              <a:gd name="connsiteX1" fmla="*/ 63164 w 1208928"/>
              <a:gd name="connsiteY1" fmla="*/ 160253 h 264655"/>
              <a:gd name="connsiteX2" fmla="*/ 621217 w 1208928"/>
              <a:gd name="connsiteY2" fmla="*/ 234212 h 264655"/>
              <a:gd name="connsiteX3" fmla="*/ 1118758 w 1208928"/>
              <a:gd name="connsiteY3" fmla="*/ 261106 h 264655"/>
              <a:gd name="connsiteX4" fmla="*/ 1185993 w 1208928"/>
              <a:gd name="connsiteY4" fmla="*/ 160253 h 264655"/>
              <a:gd name="connsiteX5" fmla="*/ 856540 w 1208928"/>
              <a:gd name="connsiteY5" fmla="*/ 79571 h 264655"/>
              <a:gd name="connsiteX6" fmla="*/ 197635 w 1208928"/>
              <a:gd name="connsiteY6" fmla="*/ 32506 h 264655"/>
              <a:gd name="connsiteX7" fmla="*/ 27865 w 1208928"/>
              <a:gd name="connsiteY7" fmla="*/ 6733 h 264655"/>
              <a:gd name="connsiteX0" fmla="*/ 46669 w 1227732"/>
              <a:gd name="connsiteY0" fmla="*/ 3036 h 260958"/>
              <a:gd name="connsiteX1" fmla="*/ 81968 w 1227732"/>
              <a:gd name="connsiteY1" fmla="*/ 156556 h 260958"/>
              <a:gd name="connsiteX2" fmla="*/ 640021 w 1227732"/>
              <a:gd name="connsiteY2" fmla="*/ 230515 h 260958"/>
              <a:gd name="connsiteX3" fmla="*/ 1137562 w 1227732"/>
              <a:gd name="connsiteY3" fmla="*/ 257409 h 260958"/>
              <a:gd name="connsiteX4" fmla="*/ 1204797 w 1227732"/>
              <a:gd name="connsiteY4" fmla="*/ 156556 h 260958"/>
              <a:gd name="connsiteX5" fmla="*/ 875344 w 1227732"/>
              <a:gd name="connsiteY5" fmla="*/ 75874 h 260958"/>
              <a:gd name="connsiteX6" fmla="*/ 216439 w 1227732"/>
              <a:gd name="connsiteY6" fmla="*/ 28809 h 260958"/>
              <a:gd name="connsiteX7" fmla="*/ 46669 w 1227732"/>
              <a:gd name="connsiteY7" fmla="*/ 3036 h 260958"/>
              <a:gd name="connsiteX0" fmla="*/ 27577 w 1208640"/>
              <a:gd name="connsiteY0" fmla="*/ 5861 h 263783"/>
              <a:gd name="connsiteX1" fmla="*/ 62876 w 1208640"/>
              <a:gd name="connsiteY1" fmla="*/ 159381 h 263783"/>
              <a:gd name="connsiteX2" fmla="*/ 620929 w 1208640"/>
              <a:gd name="connsiteY2" fmla="*/ 233340 h 263783"/>
              <a:gd name="connsiteX3" fmla="*/ 1118470 w 1208640"/>
              <a:gd name="connsiteY3" fmla="*/ 260234 h 263783"/>
              <a:gd name="connsiteX4" fmla="*/ 1185705 w 1208640"/>
              <a:gd name="connsiteY4" fmla="*/ 159381 h 263783"/>
              <a:gd name="connsiteX5" fmla="*/ 856252 w 1208640"/>
              <a:gd name="connsiteY5" fmla="*/ 78699 h 263783"/>
              <a:gd name="connsiteX6" fmla="*/ 192585 w 1208640"/>
              <a:gd name="connsiteY6" fmla="*/ 36397 h 263783"/>
              <a:gd name="connsiteX7" fmla="*/ 27577 w 1208640"/>
              <a:gd name="connsiteY7" fmla="*/ 5861 h 263783"/>
              <a:gd name="connsiteX0" fmla="*/ 27577 w 1208640"/>
              <a:gd name="connsiteY0" fmla="*/ 10240 h 268162"/>
              <a:gd name="connsiteX1" fmla="*/ 62876 w 1208640"/>
              <a:gd name="connsiteY1" fmla="*/ 163760 h 268162"/>
              <a:gd name="connsiteX2" fmla="*/ 620929 w 1208640"/>
              <a:gd name="connsiteY2" fmla="*/ 237719 h 268162"/>
              <a:gd name="connsiteX3" fmla="*/ 1118470 w 1208640"/>
              <a:gd name="connsiteY3" fmla="*/ 264613 h 268162"/>
              <a:gd name="connsiteX4" fmla="*/ 1185705 w 1208640"/>
              <a:gd name="connsiteY4" fmla="*/ 163760 h 268162"/>
              <a:gd name="connsiteX5" fmla="*/ 856252 w 1208640"/>
              <a:gd name="connsiteY5" fmla="*/ 83078 h 268162"/>
              <a:gd name="connsiteX6" fmla="*/ 192585 w 1208640"/>
              <a:gd name="connsiteY6" fmla="*/ 40776 h 268162"/>
              <a:gd name="connsiteX7" fmla="*/ 27577 w 1208640"/>
              <a:gd name="connsiteY7" fmla="*/ 10240 h 268162"/>
              <a:gd name="connsiteX0" fmla="*/ 27577 w 1208992"/>
              <a:gd name="connsiteY0" fmla="*/ 6273 h 264195"/>
              <a:gd name="connsiteX1" fmla="*/ 62876 w 1208992"/>
              <a:gd name="connsiteY1" fmla="*/ 159793 h 264195"/>
              <a:gd name="connsiteX2" fmla="*/ 620929 w 1208992"/>
              <a:gd name="connsiteY2" fmla="*/ 233752 h 264195"/>
              <a:gd name="connsiteX3" fmla="*/ 1118470 w 1208992"/>
              <a:gd name="connsiteY3" fmla="*/ 260646 h 264195"/>
              <a:gd name="connsiteX4" fmla="*/ 1185705 w 1208992"/>
              <a:gd name="connsiteY4" fmla="*/ 159793 h 264195"/>
              <a:gd name="connsiteX5" fmla="*/ 851490 w 1208992"/>
              <a:gd name="connsiteY5" fmla="*/ 102924 h 264195"/>
              <a:gd name="connsiteX6" fmla="*/ 192585 w 1208992"/>
              <a:gd name="connsiteY6" fmla="*/ 36809 h 264195"/>
              <a:gd name="connsiteX7" fmla="*/ 27577 w 1208992"/>
              <a:gd name="connsiteY7" fmla="*/ 6273 h 264195"/>
              <a:gd name="connsiteX0" fmla="*/ 27882 w 1209113"/>
              <a:gd name="connsiteY0" fmla="*/ 6273 h 261367"/>
              <a:gd name="connsiteX1" fmla="*/ 63181 w 1209113"/>
              <a:gd name="connsiteY1" fmla="*/ 159793 h 261367"/>
              <a:gd name="connsiteX2" fmla="*/ 625996 w 1209113"/>
              <a:gd name="connsiteY2" fmla="*/ 202796 h 261367"/>
              <a:gd name="connsiteX3" fmla="*/ 1118775 w 1209113"/>
              <a:gd name="connsiteY3" fmla="*/ 260646 h 261367"/>
              <a:gd name="connsiteX4" fmla="*/ 1186010 w 1209113"/>
              <a:gd name="connsiteY4" fmla="*/ 159793 h 261367"/>
              <a:gd name="connsiteX5" fmla="*/ 851795 w 1209113"/>
              <a:gd name="connsiteY5" fmla="*/ 102924 h 261367"/>
              <a:gd name="connsiteX6" fmla="*/ 192890 w 1209113"/>
              <a:gd name="connsiteY6" fmla="*/ 36809 h 261367"/>
              <a:gd name="connsiteX7" fmla="*/ 27882 w 1209113"/>
              <a:gd name="connsiteY7" fmla="*/ 6273 h 261367"/>
              <a:gd name="connsiteX0" fmla="*/ 27882 w 1208760"/>
              <a:gd name="connsiteY0" fmla="*/ 6187 h 261281"/>
              <a:gd name="connsiteX1" fmla="*/ 63181 w 1208760"/>
              <a:gd name="connsiteY1" fmla="*/ 159707 h 261281"/>
              <a:gd name="connsiteX2" fmla="*/ 625996 w 1208760"/>
              <a:gd name="connsiteY2" fmla="*/ 202710 h 261281"/>
              <a:gd name="connsiteX3" fmla="*/ 1118775 w 1208760"/>
              <a:gd name="connsiteY3" fmla="*/ 260560 h 261281"/>
              <a:gd name="connsiteX4" fmla="*/ 1186010 w 1208760"/>
              <a:gd name="connsiteY4" fmla="*/ 159707 h 261281"/>
              <a:gd name="connsiteX5" fmla="*/ 856557 w 1208760"/>
              <a:gd name="connsiteY5" fmla="*/ 98075 h 261281"/>
              <a:gd name="connsiteX6" fmla="*/ 192890 w 1208760"/>
              <a:gd name="connsiteY6" fmla="*/ 36723 h 261281"/>
              <a:gd name="connsiteX7" fmla="*/ 27882 w 1208760"/>
              <a:gd name="connsiteY7" fmla="*/ 6187 h 261281"/>
              <a:gd name="connsiteX0" fmla="*/ 38837 w 1219715"/>
              <a:gd name="connsiteY0" fmla="*/ 3749 h 258843"/>
              <a:gd name="connsiteX1" fmla="*/ 74136 w 1219715"/>
              <a:gd name="connsiteY1" fmla="*/ 157269 h 258843"/>
              <a:gd name="connsiteX2" fmla="*/ 636951 w 1219715"/>
              <a:gd name="connsiteY2" fmla="*/ 200272 h 258843"/>
              <a:gd name="connsiteX3" fmla="*/ 1129730 w 1219715"/>
              <a:gd name="connsiteY3" fmla="*/ 258122 h 258843"/>
              <a:gd name="connsiteX4" fmla="*/ 1196965 w 1219715"/>
              <a:gd name="connsiteY4" fmla="*/ 157269 h 258843"/>
              <a:gd name="connsiteX5" fmla="*/ 867512 w 1219715"/>
              <a:gd name="connsiteY5" fmla="*/ 95637 h 258843"/>
              <a:gd name="connsiteX6" fmla="*/ 203845 w 1219715"/>
              <a:gd name="connsiteY6" fmla="*/ 34285 h 258843"/>
              <a:gd name="connsiteX7" fmla="*/ 38837 w 1219715"/>
              <a:gd name="connsiteY7" fmla="*/ 3749 h 25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715" h="258843">
                <a:moveTo>
                  <a:pt x="38837" y="3749"/>
                </a:moveTo>
                <a:cubicBezTo>
                  <a:pt x="-11356" y="17896"/>
                  <a:pt x="-25550" y="124515"/>
                  <a:pt x="74136" y="157269"/>
                </a:cubicBezTo>
                <a:cubicBezTo>
                  <a:pt x="173822" y="190023"/>
                  <a:pt x="461019" y="183463"/>
                  <a:pt x="636951" y="200272"/>
                </a:cubicBezTo>
                <a:cubicBezTo>
                  <a:pt x="812883" y="217081"/>
                  <a:pt x="1036394" y="265289"/>
                  <a:pt x="1129730" y="258122"/>
                </a:cubicBezTo>
                <a:cubicBezTo>
                  <a:pt x="1223066" y="250955"/>
                  <a:pt x="1240668" y="184350"/>
                  <a:pt x="1196965" y="157269"/>
                </a:cubicBezTo>
                <a:cubicBezTo>
                  <a:pt x="1153262" y="130188"/>
                  <a:pt x="1032238" y="116928"/>
                  <a:pt x="867512" y="95637"/>
                </a:cubicBezTo>
                <a:cubicBezTo>
                  <a:pt x="702786" y="74346"/>
                  <a:pt x="341957" y="49600"/>
                  <a:pt x="203845" y="34285"/>
                </a:cubicBezTo>
                <a:cubicBezTo>
                  <a:pt x="65733" y="18970"/>
                  <a:pt x="89030" y="-10398"/>
                  <a:pt x="38837" y="3749"/>
                </a:cubicBezTo>
                <a:close/>
              </a:path>
            </a:pathLst>
          </a:custGeom>
          <a:solidFill>
            <a:schemeClr val="accent1">
              <a:alpha val="1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Table 1">
            <a:extLst>
              <a:ext uri="{FF2B5EF4-FFF2-40B4-BE49-F238E27FC236}">
                <a16:creationId xmlns:a16="http://schemas.microsoft.com/office/drawing/2014/main" id="{FA3CEFB3-8D16-E453-3994-F0A387E882FD}"/>
              </a:ext>
            </a:extLst>
          </p:cNvPr>
          <p:cNvGraphicFramePr>
            <a:graphicFrameLocks noGrp="1"/>
          </p:cNvGraphicFramePr>
          <p:nvPr>
            <p:extLst>
              <p:ext uri="{D42A27DB-BD31-4B8C-83A1-F6EECF244321}">
                <p14:modId xmlns:p14="http://schemas.microsoft.com/office/powerpoint/2010/main" val="3661183396"/>
              </p:ext>
            </p:extLst>
          </p:nvPr>
        </p:nvGraphicFramePr>
        <p:xfrm>
          <a:off x="6145973" y="1943100"/>
          <a:ext cx="5413507" cy="3767987"/>
        </p:xfrm>
        <a:graphic>
          <a:graphicData uri="http://schemas.openxmlformats.org/drawingml/2006/table">
            <a:tbl>
              <a:tblPr firstRow="1" bandRow="1">
                <a:tableStyleId>{5C22544A-7EE6-4342-B048-85BDC9FD1C3A}</a:tableStyleId>
              </a:tblPr>
              <a:tblGrid>
                <a:gridCol w="1956627">
                  <a:extLst>
                    <a:ext uri="{9D8B030D-6E8A-4147-A177-3AD203B41FA5}">
                      <a16:colId xmlns:a16="http://schemas.microsoft.com/office/drawing/2014/main" val="1507612898"/>
                    </a:ext>
                  </a:extLst>
                </a:gridCol>
                <a:gridCol w="692150">
                  <a:extLst>
                    <a:ext uri="{9D8B030D-6E8A-4147-A177-3AD203B41FA5}">
                      <a16:colId xmlns:a16="http://schemas.microsoft.com/office/drawing/2014/main" val="4272914253"/>
                    </a:ext>
                  </a:extLst>
                </a:gridCol>
                <a:gridCol w="730250">
                  <a:extLst>
                    <a:ext uri="{9D8B030D-6E8A-4147-A177-3AD203B41FA5}">
                      <a16:colId xmlns:a16="http://schemas.microsoft.com/office/drawing/2014/main" val="2475413657"/>
                    </a:ext>
                  </a:extLst>
                </a:gridCol>
                <a:gridCol w="780127">
                  <a:extLst>
                    <a:ext uri="{9D8B030D-6E8A-4147-A177-3AD203B41FA5}">
                      <a16:colId xmlns:a16="http://schemas.microsoft.com/office/drawing/2014/main" val="3103829066"/>
                    </a:ext>
                  </a:extLst>
                </a:gridCol>
                <a:gridCol w="1254353">
                  <a:extLst>
                    <a:ext uri="{9D8B030D-6E8A-4147-A177-3AD203B41FA5}">
                      <a16:colId xmlns:a16="http://schemas.microsoft.com/office/drawing/2014/main" val="4170382876"/>
                    </a:ext>
                  </a:extLst>
                </a:gridCol>
              </a:tblGrid>
              <a:tr h="275718">
                <a:tc>
                  <a:txBody>
                    <a:bodyPr/>
                    <a:lstStyle/>
                    <a:p>
                      <a:pPr algn="ctr"/>
                      <a:endParaRPr lang="en-GB" sz="1200" dirty="0"/>
                    </a:p>
                  </a:txBody>
                  <a:tcPr/>
                </a:tc>
                <a:tc>
                  <a:txBody>
                    <a:bodyPr/>
                    <a:lstStyle/>
                    <a:p>
                      <a:pPr algn="ctr"/>
                      <a:r>
                        <a:rPr lang="en-US" sz="1200" dirty="0"/>
                        <a:t>V [V]</a:t>
                      </a:r>
                      <a:endParaRPr lang="en-GB" sz="1200" dirty="0"/>
                    </a:p>
                  </a:txBody>
                  <a:tcPr/>
                </a:tc>
                <a:tc>
                  <a:txBody>
                    <a:bodyPr/>
                    <a:lstStyle/>
                    <a:p>
                      <a:pPr algn="ctr"/>
                      <a:r>
                        <a:rPr lang="en-US" sz="1200" dirty="0"/>
                        <a:t>I [A]</a:t>
                      </a:r>
                      <a:endParaRPr lang="en-GB" sz="1200" dirty="0"/>
                    </a:p>
                  </a:txBody>
                  <a:tcPr/>
                </a:tc>
                <a:tc>
                  <a:txBody>
                    <a:bodyPr/>
                    <a:lstStyle/>
                    <a:p>
                      <a:pPr algn="ctr"/>
                      <a:r>
                        <a:rPr lang="en-US" sz="1200" dirty="0"/>
                        <a:t>P [kW]</a:t>
                      </a:r>
                      <a:endParaRPr lang="en-GB" sz="1200" dirty="0"/>
                    </a:p>
                  </a:txBody>
                  <a:tcPr/>
                </a:tc>
                <a:tc>
                  <a:txBody>
                    <a:bodyPr/>
                    <a:lstStyle/>
                    <a:p>
                      <a:pPr algn="ctr"/>
                      <a:r>
                        <a:rPr lang="en-US" sz="1200" dirty="0"/>
                        <a:t>Cost [</a:t>
                      </a:r>
                      <a:r>
                        <a:rPr lang="en-US" sz="1200" dirty="0" err="1"/>
                        <a:t>mPU</a:t>
                      </a:r>
                      <a:r>
                        <a:rPr lang="en-US" sz="1200" dirty="0"/>
                        <a:t>/kW]</a:t>
                      </a:r>
                      <a:endParaRPr lang="en-GB" sz="1200" dirty="0"/>
                    </a:p>
                  </a:txBody>
                  <a:tcPr/>
                </a:tc>
                <a:extLst>
                  <a:ext uri="{0D108BD9-81ED-4DB2-BD59-A6C34878D82A}">
                    <a16:rowId xmlns:a16="http://schemas.microsoft.com/office/drawing/2014/main" val="3380722637"/>
                  </a:ext>
                </a:extLst>
              </a:tr>
              <a:tr h="231691">
                <a:tc>
                  <a:txBody>
                    <a:bodyPr/>
                    <a:lstStyle/>
                    <a:p>
                      <a:pPr algn="l" fontAlgn="b"/>
                      <a:r>
                        <a:rPr lang="en-GB" sz="1100" b="0" i="0" u="none" strike="noStrike">
                          <a:solidFill>
                            <a:srgbClr val="000000"/>
                          </a:solidFill>
                          <a:effectLst/>
                          <a:latin typeface="Calibri" panose="020F0502020204030204" pitchFamily="34" charset="0"/>
                        </a:rPr>
                        <a:t>Pulsed Maxiplus Single</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500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300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0.111</a:t>
                      </a:r>
                    </a:p>
                  </a:txBody>
                  <a:tcPr marL="0" marR="0" marT="0" marB="0" anchor="b"/>
                </a:tc>
                <a:extLst>
                  <a:ext uri="{0D108BD9-81ED-4DB2-BD59-A6C34878D82A}">
                    <a16:rowId xmlns:a16="http://schemas.microsoft.com/office/drawing/2014/main" val="2734000108"/>
                  </a:ext>
                </a:extLst>
              </a:tr>
              <a:tr h="231691">
                <a:tc>
                  <a:txBody>
                    <a:bodyPr/>
                    <a:lstStyle/>
                    <a:p>
                      <a:pPr algn="l" fontAlgn="b"/>
                      <a:r>
                        <a:rPr lang="en-GB" sz="1100" b="0" i="0" u="none" strike="noStrike">
                          <a:solidFill>
                            <a:srgbClr val="000000"/>
                          </a:solidFill>
                          <a:effectLst/>
                          <a:latin typeface="Calibri" panose="020F0502020204030204" pitchFamily="34" charset="0"/>
                        </a:rPr>
                        <a:t>Pulsed Maxiplus Double</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1000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0.089</a:t>
                      </a:r>
                    </a:p>
                  </a:txBody>
                  <a:tcPr marL="0" marR="0" marT="0" marB="0" anchor="b"/>
                </a:tc>
                <a:extLst>
                  <a:ext uri="{0D108BD9-81ED-4DB2-BD59-A6C34878D82A}">
                    <a16:rowId xmlns:a16="http://schemas.microsoft.com/office/drawing/2014/main" val="2704287325"/>
                  </a:ext>
                </a:extLst>
              </a:tr>
              <a:tr h="231691">
                <a:tc>
                  <a:txBody>
                    <a:bodyPr/>
                    <a:lstStyle/>
                    <a:p>
                      <a:pPr algn="l" fontAlgn="b"/>
                      <a:r>
                        <a:rPr lang="en-GB" sz="1100" b="0" i="0" u="none" strike="noStrike">
                          <a:solidFill>
                            <a:srgbClr val="000000"/>
                          </a:solidFill>
                          <a:effectLst/>
                          <a:latin typeface="Calibri" panose="020F0502020204030204" pitchFamily="34" charset="0"/>
                        </a:rPr>
                        <a:t>MegaDiscap</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2500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2000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5000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0.027</a:t>
                      </a:r>
                    </a:p>
                  </a:txBody>
                  <a:tcPr marL="0" marR="0" marT="0" marB="0" anchor="b"/>
                </a:tc>
                <a:extLst>
                  <a:ext uri="{0D108BD9-81ED-4DB2-BD59-A6C34878D82A}">
                    <a16:rowId xmlns:a16="http://schemas.microsoft.com/office/drawing/2014/main" val="4094929442"/>
                  </a:ext>
                </a:extLst>
              </a:tr>
              <a:tr h="241540">
                <a:tc>
                  <a:txBody>
                    <a:bodyPr/>
                    <a:lstStyle/>
                    <a:p>
                      <a:pPr algn="l" fontAlgn="b"/>
                      <a:r>
                        <a:rPr lang="en-GB" sz="1100" b="0" i="0" u="none" strike="noStrike">
                          <a:solidFill>
                            <a:srgbClr val="000000"/>
                          </a:solidFill>
                          <a:effectLst/>
                          <a:latin typeface="Calibri" panose="020F0502020204030204" pitchFamily="34" charset="0"/>
                        </a:rPr>
                        <a:t>FP 2P2S</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2000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0.014</a:t>
                      </a:r>
                    </a:p>
                  </a:txBody>
                  <a:tcPr marL="0" marR="0" marT="0" marB="0" anchor="b"/>
                </a:tc>
                <a:extLst>
                  <a:ext uri="{0D108BD9-81ED-4DB2-BD59-A6C34878D82A}">
                    <a16:rowId xmlns:a16="http://schemas.microsoft.com/office/drawing/2014/main" val="2807189877"/>
                  </a:ext>
                </a:extLst>
              </a:tr>
              <a:tr h="241540">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new Model Ex1</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4800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14400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0.016</a:t>
                      </a:r>
                    </a:p>
                  </a:txBody>
                  <a:tcPr marL="0" marR="0" marT="0" marB="0" anchor="b"/>
                </a:tc>
                <a:extLst>
                  <a:ext uri="{0D108BD9-81ED-4DB2-BD59-A6C34878D82A}">
                    <a16:rowId xmlns:a16="http://schemas.microsoft.com/office/drawing/2014/main" val="2722109088"/>
                  </a:ext>
                </a:extLst>
              </a:tr>
              <a:tr h="241540">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new Model Ex2</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9600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28800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0.011</a:t>
                      </a:r>
                    </a:p>
                  </a:txBody>
                  <a:tcPr marL="0" marR="0" marT="0" marB="0" anchor="b"/>
                </a:tc>
                <a:extLst>
                  <a:ext uri="{0D108BD9-81ED-4DB2-BD59-A6C34878D82A}">
                    <a16:rowId xmlns:a16="http://schemas.microsoft.com/office/drawing/2014/main" val="1726554936"/>
                  </a:ext>
                </a:extLst>
              </a:tr>
              <a:tr h="241540">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new Model Ex3</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9600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57600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0.009</a:t>
                      </a:r>
                    </a:p>
                  </a:txBody>
                  <a:tcPr marL="0" marR="0" marT="0" marB="0" anchor="b"/>
                </a:tc>
                <a:extLst>
                  <a:ext uri="{0D108BD9-81ED-4DB2-BD59-A6C34878D82A}">
                    <a16:rowId xmlns:a16="http://schemas.microsoft.com/office/drawing/2014/main" val="185004532"/>
                  </a:ext>
                </a:extLst>
              </a:tr>
              <a:tr h="241540">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new Model Ex4</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14400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86400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0.008</a:t>
                      </a:r>
                    </a:p>
                  </a:txBody>
                  <a:tcPr marL="0" marR="0" marT="0" marB="0" anchor="b"/>
                </a:tc>
                <a:extLst>
                  <a:ext uri="{0D108BD9-81ED-4DB2-BD59-A6C34878D82A}">
                    <a16:rowId xmlns:a16="http://schemas.microsoft.com/office/drawing/2014/main" val="3999861079"/>
                  </a:ext>
                </a:extLst>
              </a:tr>
              <a:tr h="241540">
                <a:tc>
                  <a:txBody>
                    <a:bodyPr/>
                    <a:lstStyle/>
                    <a:p>
                      <a:pPr algn="l" fontAlgn="b"/>
                      <a:r>
                        <a:rPr lang="en-GB" sz="1100" b="0" i="0" u="sng" strike="noStrike" dirty="0">
                          <a:solidFill>
                            <a:srgbClr val="000000"/>
                          </a:solidFill>
                          <a:effectLst/>
                          <a:latin typeface="Calibri" panose="020F0502020204030204" pitchFamily="34" charset="0"/>
                        </a:rPr>
                        <a:t>POPS as LC discharge</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sng" strike="noStrike">
                          <a:solidFill>
                            <a:srgbClr val="000000"/>
                          </a:solidFill>
                          <a:effectLst/>
                          <a:latin typeface="Calibri" panose="020F0502020204030204" pitchFamily="34" charset="0"/>
                        </a:rPr>
                        <a:t>28800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172800</a:t>
                      </a:r>
                    </a:p>
                  </a:txBody>
                  <a:tcPr marL="0" marR="0" marT="0" marB="0" anchor="b"/>
                </a:tc>
                <a:tc>
                  <a:txBody>
                    <a:bodyPr/>
                    <a:lstStyle/>
                    <a:p>
                      <a:pPr algn="ctr" fontAlgn="b"/>
                      <a:r>
                        <a:rPr lang="en-GB" sz="1100" b="0" i="0" u="sng" strike="noStrike" dirty="0">
                          <a:solidFill>
                            <a:srgbClr val="000000"/>
                          </a:solidFill>
                          <a:effectLst/>
                          <a:latin typeface="Calibri" panose="020F0502020204030204" pitchFamily="34" charset="0"/>
                        </a:rPr>
                        <a:t>0.006</a:t>
                      </a:r>
                    </a:p>
                  </a:txBody>
                  <a:tcPr marL="0" marR="0" marT="0" marB="0" anchor="b"/>
                </a:tc>
                <a:extLst>
                  <a:ext uri="{0D108BD9-81ED-4DB2-BD59-A6C34878D82A}">
                    <a16:rowId xmlns:a16="http://schemas.microsoft.com/office/drawing/2014/main" val="1281693285"/>
                  </a:ext>
                </a:extLst>
              </a:tr>
              <a:tr h="336989">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old Model Ex1</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4800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14400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0.007</a:t>
                      </a:r>
                    </a:p>
                  </a:txBody>
                  <a:tcPr marL="0" marR="0" marT="0" marB="0" anchor="b"/>
                </a:tc>
                <a:extLst>
                  <a:ext uri="{0D108BD9-81ED-4DB2-BD59-A6C34878D82A}">
                    <a16:rowId xmlns:a16="http://schemas.microsoft.com/office/drawing/2014/main" val="4159814529"/>
                  </a:ext>
                </a:extLst>
              </a:tr>
              <a:tr h="336989">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old Model Ex2</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9600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28800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0.004</a:t>
                      </a:r>
                    </a:p>
                  </a:txBody>
                  <a:tcPr marL="0" marR="0" marT="0" marB="0" anchor="b"/>
                </a:tc>
                <a:extLst>
                  <a:ext uri="{0D108BD9-81ED-4DB2-BD59-A6C34878D82A}">
                    <a16:rowId xmlns:a16="http://schemas.microsoft.com/office/drawing/2014/main" val="393430665"/>
                  </a:ext>
                </a:extLst>
              </a:tr>
              <a:tr h="336989">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old Model Ex3</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9600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57600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0.003</a:t>
                      </a:r>
                    </a:p>
                  </a:txBody>
                  <a:tcPr marL="0" marR="0" marT="0" marB="0" anchor="b"/>
                </a:tc>
                <a:extLst>
                  <a:ext uri="{0D108BD9-81ED-4DB2-BD59-A6C34878D82A}">
                    <a16:rowId xmlns:a16="http://schemas.microsoft.com/office/drawing/2014/main" val="3442741194"/>
                  </a:ext>
                </a:extLst>
              </a:tr>
              <a:tr h="336989">
                <a:tc>
                  <a:txBody>
                    <a:bodyPr/>
                    <a:lstStyle/>
                    <a:p>
                      <a:pPr algn="l" fontAlgn="b"/>
                      <a:r>
                        <a:rPr lang="en-GB" sz="1100" b="0" i="0" u="sng" strike="noStrike" dirty="0" err="1">
                          <a:solidFill>
                            <a:srgbClr val="000000"/>
                          </a:solidFill>
                          <a:effectLst/>
                          <a:latin typeface="Calibri" panose="020F0502020204030204" pitchFamily="34" charset="0"/>
                        </a:rPr>
                        <a:t>MUcol</a:t>
                      </a:r>
                      <a:r>
                        <a:rPr lang="en-GB" sz="1100" b="0" i="0" u="sng" strike="noStrike" dirty="0">
                          <a:solidFill>
                            <a:srgbClr val="000000"/>
                          </a:solidFill>
                          <a:effectLst/>
                          <a:latin typeface="Calibri" panose="020F0502020204030204" pitchFamily="34" charset="0"/>
                        </a:rPr>
                        <a:t> old Model Ex4</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14400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86400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0.003</a:t>
                      </a:r>
                    </a:p>
                  </a:txBody>
                  <a:tcPr marL="0" marR="0" marT="0" marB="0" anchor="b"/>
                </a:tc>
                <a:extLst>
                  <a:ext uri="{0D108BD9-81ED-4DB2-BD59-A6C34878D82A}">
                    <a16:rowId xmlns:a16="http://schemas.microsoft.com/office/drawing/2014/main" val="4260670939"/>
                  </a:ext>
                </a:extLst>
              </a:tr>
            </a:tbl>
          </a:graphicData>
        </a:graphic>
      </p:graphicFrame>
      <p:sp>
        <p:nvSpPr>
          <p:cNvPr id="3" name="Freeform: Shape 2">
            <a:extLst>
              <a:ext uri="{FF2B5EF4-FFF2-40B4-BE49-F238E27FC236}">
                <a16:creationId xmlns:a16="http://schemas.microsoft.com/office/drawing/2014/main" id="{7F6AF61C-631A-6A6B-E0E6-9A2A7108FF5B}"/>
              </a:ext>
            </a:extLst>
          </p:cNvPr>
          <p:cNvSpPr/>
          <p:nvPr/>
        </p:nvSpPr>
        <p:spPr>
          <a:xfrm>
            <a:off x="3260439" y="4542541"/>
            <a:ext cx="1219715" cy="258843"/>
          </a:xfrm>
          <a:custGeom>
            <a:avLst/>
            <a:gdLst>
              <a:gd name="connsiteX0" fmla="*/ 42769 w 1195257"/>
              <a:gd name="connsiteY0" fmla="*/ 10227 h 249099"/>
              <a:gd name="connsiteX1" fmla="*/ 49493 w 1195257"/>
              <a:gd name="connsiteY1" fmla="*/ 144697 h 249099"/>
              <a:gd name="connsiteX2" fmla="*/ 607546 w 1195257"/>
              <a:gd name="connsiteY2" fmla="*/ 218656 h 249099"/>
              <a:gd name="connsiteX3" fmla="*/ 1105087 w 1195257"/>
              <a:gd name="connsiteY3" fmla="*/ 245550 h 249099"/>
              <a:gd name="connsiteX4" fmla="*/ 1172322 w 1195257"/>
              <a:gd name="connsiteY4" fmla="*/ 144697 h 249099"/>
              <a:gd name="connsiteX5" fmla="*/ 842869 w 1195257"/>
              <a:gd name="connsiteY5" fmla="*/ 64015 h 249099"/>
              <a:gd name="connsiteX6" fmla="*/ 183964 w 1195257"/>
              <a:gd name="connsiteY6" fmla="*/ 16950 h 249099"/>
              <a:gd name="connsiteX7" fmla="*/ 42769 w 1195257"/>
              <a:gd name="connsiteY7" fmla="*/ 10227 h 249099"/>
              <a:gd name="connsiteX0" fmla="*/ 27865 w 1208928"/>
              <a:gd name="connsiteY0" fmla="*/ 6733 h 264655"/>
              <a:gd name="connsiteX1" fmla="*/ 63164 w 1208928"/>
              <a:gd name="connsiteY1" fmla="*/ 160253 h 264655"/>
              <a:gd name="connsiteX2" fmla="*/ 621217 w 1208928"/>
              <a:gd name="connsiteY2" fmla="*/ 234212 h 264655"/>
              <a:gd name="connsiteX3" fmla="*/ 1118758 w 1208928"/>
              <a:gd name="connsiteY3" fmla="*/ 261106 h 264655"/>
              <a:gd name="connsiteX4" fmla="*/ 1185993 w 1208928"/>
              <a:gd name="connsiteY4" fmla="*/ 160253 h 264655"/>
              <a:gd name="connsiteX5" fmla="*/ 856540 w 1208928"/>
              <a:gd name="connsiteY5" fmla="*/ 79571 h 264655"/>
              <a:gd name="connsiteX6" fmla="*/ 197635 w 1208928"/>
              <a:gd name="connsiteY6" fmla="*/ 32506 h 264655"/>
              <a:gd name="connsiteX7" fmla="*/ 27865 w 1208928"/>
              <a:gd name="connsiteY7" fmla="*/ 6733 h 264655"/>
              <a:gd name="connsiteX0" fmla="*/ 46669 w 1227732"/>
              <a:gd name="connsiteY0" fmla="*/ 3036 h 260958"/>
              <a:gd name="connsiteX1" fmla="*/ 81968 w 1227732"/>
              <a:gd name="connsiteY1" fmla="*/ 156556 h 260958"/>
              <a:gd name="connsiteX2" fmla="*/ 640021 w 1227732"/>
              <a:gd name="connsiteY2" fmla="*/ 230515 h 260958"/>
              <a:gd name="connsiteX3" fmla="*/ 1137562 w 1227732"/>
              <a:gd name="connsiteY3" fmla="*/ 257409 h 260958"/>
              <a:gd name="connsiteX4" fmla="*/ 1204797 w 1227732"/>
              <a:gd name="connsiteY4" fmla="*/ 156556 h 260958"/>
              <a:gd name="connsiteX5" fmla="*/ 875344 w 1227732"/>
              <a:gd name="connsiteY5" fmla="*/ 75874 h 260958"/>
              <a:gd name="connsiteX6" fmla="*/ 216439 w 1227732"/>
              <a:gd name="connsiteY6" fmla="*/ 28809 h 260958"/>
              <a:gd name="connsiteX7" fmla="*/ 46669 w 1227732"/>
              <a:gd name="connsiteY7" fmla="*/ 3036 h 260958"/>
              <a:gd name="connsiteX0" fmla="*/ 27577 w 1208640"/>
              <a:gd name="connsiteY0" fmla="*/ 5861 h 263783"/>
              <a:gd name="connsiteX1" fmla="*/ 62876 w 1208640"/>
              <a:gd name="connsiteY1" fmla="*/ 159381 h 263783"/>
              <a:gd name="connsiteX2" fmla="*/ 620929 w 1208640"/>
              <a:gd name="connsiteY2" fmla="*/ 233340 h 263783"/>
              <a:gd name="connsiteX3" fmla="*/ 1118470 w 1208640"/>
              <a:gd name="connsiteY3" fmla="*/ 260234 h 263783"/>
              <a:gd name="connsiteX4" fmla="*/ 1185705 w 1208640"/>
              <a:gd name="connsiteY4" fmla="*/ 159381 h 263783"/>
              <a:gd name="connsiteX5" fmla="*/ 856252 w 1208640"/>
              <a:gd name="connsiteY5" fmla="*/ 78699 h 263783"/>
              <a:gd name="connsiteX6" fmla="*/ 192585 w 1208640"/>
              <a:gd name="connsiteY6" fmla="*/ 36397 h 263783"/>
              <a:gd name="connsiteX7" fmla="*/ 27577 w 1208640"/>
              <a:gd name="connsiteY7" fmla="*/ 5861 h 263783"/>
              <a:gd name="connsiteX0" fmla="*/ 27577 w 1208640"/>
              <a:gd name="connsiteY0" fmla="*/ 10240 h 268162"/>
              <a:gd name="connsiteX1" fmla="*/ 62876 w 1208640"/>
              <a:gd name="connsiteY1" fmla="*/ 163760 h 268162"/>
              <a:gd name="connsiteX2" fmla="*/ 620929 w 1208640"/>
              <a:gd name="connsiteY2" fmla="*/ 237719 h 268162"/>
              <a:gd name="connsiteX3" fmla="*/ 1118470 w 1208640"/>
              <a:gd name="connsiteY3" fmla="*/ 264613 h 268162"/>
              <a:gd name="connsiteX4" fmla="*/ 1185705 w 1208640"/>
              <a:gd name="connsiteY4" fmla="*/ 163760 h 268162"/>
              <a:gd name="connsiteX5" fmla="*/ 856252 w 1208640"/>
              <a:gd name="connsiteY5" fmla="*/ 83078 h 268162"/>
              <a:gd name="connsiteX6" fmla="*/ 192585 w 1208640"/>
              <a:gd name="connsiteY6" fmla="*/ 40776 h 268162"/>
              <a:gd name="connsiteX7" fmla="*/ 27577 w 1208640"/>
              <a:gd name="connsiteY7" fmla="*/ 10240 h 268162"/>
              <a:gd name="connsiteX0" fmla="*/ 27577 w 1208992"/>
              <a:gd name="connsiteY0" fmla="*/ 6273 h 264195"/>
              <a:gd name="connsiteX1" fmla="*/ 62876 w 1208992"/>
              <a:gd name="connsiteY1" fmla="*/ 159793 h 264195"/>
              <a:gd name="connsiteX2" fmla="*/ 620929 w 1208992"/>
              <a:gd name="connsiteY2" fmla="*/ 233752 h 264195"/>
              <a:gd name="connsiteX3" fmla="*/ 1118470 w 1208992"/>
              <a:gd name="connsiteY3" fmla="*/ 260646 h 264195"/>
              <a:gd name="connsiteX4" fmla="*/ 1185705 w 1208992"/>
              <a:gd name="connsiteY4" fmla="*/ 159793 h 264195"/>
              <a:gd name="connsiteX5" fmla="*/ 851490 w 1208992"/>
              <a:gd name="connsiteY5" fmla="*/ 102924 h 264195"/>
              <a:gd name="connsiteX6" fmla="*/ 192585 w 1208992"/>
              <a:gd name="connsiteY6" fmla="*/ 36809 h 264195"/>
              <a:gd name="connsiteX7" fmla="*/ 27577 w 1208992"/>
              <a:gd name="connsiteY7" fmla="*/ 6273 h 264195"/>
              <a:gd name="connsiteX0" fmla="*/ 27882 w 1209113"/>
              <a:gd name="connsiteY0" fmla="*/ 6273 h 261367"/>
              <a:gd name="connsiteX1" fmla="*/ 63181 w 1209113"/>
              <a:gd name="connsiteY1" fmla="*/ 159793 h 261367"/>
              <a:gd name="connsiteX2" fmla="*/ 625996 w 1209113"/>
              <a:gd name="connsiteY2" fmla="*/ 202796 h 261367"/>
              <a:gd name="connsiteX3" fmla="*/ 1118775 w 1209113"/>
              <a:gd name="connsiteY3" fmla="*/ 260646 h 261367"/>
              <a:gd name="connsiteX4" fmla="*/ 1186010 w 1209113"/>
              <a:gd name="connsiteY4" fmla="*/ 159793 h 261367"/>
              <a:gd name="connsiteX5" fmla="*/ 851795 w 1209113"/>
              <a:gd name="connsiteY5" fmla="*/ 102924 h 261367"/>
              <a:gd name="connsiteX6" fmla="*/ 192890 w 1209113"/>
              <a:gd name="connsiteY6" fmla="*/ 36809 h 261367"/>
              <a:gd name="connsiteX7" fmla="*/ 27882 w 1209113"/>
              <a:gd name="connsiteY7" fmla="*/ 6273 h 261367"/>
              <a:gd name="connsiteX0" fmla="*/ 27882 w 1208760"/>
              <a:gd name="connsiteY0" fmla="*/ 6187 h 261281"/>
              <a:gd name="connsiteX1" fmla="*/ 63181 w 1208760"/>
              <a:gd name="connsiteY1" fmla="*/ 159707 h 261281"/>
              <a:gd name="connsiteX2" fmla="*/ 625996 w 1208760"/>
              <a:gd name="connsiteY2" fmla="*/ 202710 h 261281"/>
              <a:gd name="connsiteX3" fmla="*/ 1118775 w 1208760"/>
              <a:gd name="connsiteY3" fmla="*/ 260560 h 261281"/>
              <a:gd name="connsiteX4" fmla="*/ 1186010 w 1208760"/>
              <a:gd name="connsiteY4" fmla="*/ 159707 h 261281"/>
              <a:gd name="connsiteX5" fmla="*/ 856557 w 1208760"/>
              <a:gd name="connsiteY5" fmla="*/ 98075 h 261281"/>
              <a:gd name="connsiteX6" fmla="*/ 192890 w 1208760"/>
              <a:gd name="connsiteY6" fmla="*/ 36723 h 261281"/>
              <a:gd name="connsiteX7" fmla="*/ 27882 w 1208760"/>
              <a:gd name="connsiteY7" fmla="*/ 6187 h 261281"/>
              <a:gd name="connsiteX0" fmla="*/ 38837 w 1219715"/>
              <a:gd name="connsiteY0" fmla="*/ 3749 h 258843"/>
              <a:gd name="connsiteX1" fmla="*/ 74136 w 1219715"/>
              <a:gd name="connsiteY1" fmla="*/ 157269 h 258843"/>
              <a:gd name="connsiteX2" fmla="*/ 636951 w 1219715"/>
              <a:gd name="connsiteY2" fmla="*/ 200272 h 258843"/>
              <a:gd name="connsiteX3" fmla="*/ 1129730 w 1219715"/>
              <a:gd name="connsiteY3" fmla="*/ 258122 h 258843"/>
              <a:gd name="connsiteX4" fmla="*/ 1196965 w 1219715"/>
              <a:gd name="connsiteY4" fmla="*/ 157269 h 258843"/>
              <a:gd name="connsiteX5" fmla="*/ 867512 w 1219715"/>
              <a:gd name="connsiteY5" fmla="*/ 95637 h 258843"/>
              <a:gd name="connsiteX6" fmla="*/ 203845 w 1219715"/>
              <a:gd name="connsiteY6" fmla="*/ 34285 h 258843"/>
              <a:gd name="connsiteX7" fmla="*/ 38837 w 1219715"/>
              <a:gd name="connsiteY7" fmla="*/ 3749 h 25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715" h="258843">
                <a:moveTo>
                  <a:pt x="38837" y="3749"/>
                </a:moveTo>
                <a:cubicBezTo>
                  <a:pt x="-11356" y="17896"/>
                  <a:pt x="-25550" y="124515"/>
                  <a:pt x="74136" y="157269"/>
                </a:cubicBezTo>
                <a:cubicBezTo>
                  <a:pt x="173822" y="190023"/>
                  <a:pt x="461019" y="183463"/>
                  <a:pt x="636951" y="200272"/>
                </a:cubicBezTo>
                <a:cubicBezTo>
                  <a:pt x="812883" y="217081"/>
                  <a:pt x="1036394" y="265289"/>
                  <a:pt x="1129730" y="258122"/>
                </a:cubicBezTo>
                <a:cubicBezTo>
                  <a:pt x="1223066" y="250955"/>
                  <a:pt x="1240668" y="184350"/>
                  <a:pt x="1196965" y="157269"/>
                </a:cubicBezTo>
                <a:cubicBezTo>
                  <a:pt x="1153262" y="130188"/>
                  <a:pt x="1032238" y="116928"/>
                  <a:pt x="867512" y="95637"/>
                </a:cubicBezTo>
                <a:cubicBezTo>
                  <a:pt x="702786" y="74346"/>
                  <a:pt x="341957" y="49600"/>
                  <a:pt x="203845" y="34285"/>
                </a:cubicBezTo>
                <a:cubicBezTo>
                  <a:pt x="65733" y="18970"/>
                  <a:pt x="89030" y="-10398"/>
                  <a:pt x="38837" y="3749"/>
                </a:cubicBezTo>
                <a:close/>
              </a:path>
            </a:pathLst>
          </a:custGeom>
          <a:solidFill>
            <a:srgbClr val="FF0000">
              <a:alpha val="14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Left Brace 12">
            <a:extLst>
              <a:ext uri="{FF2B5EF4-FFF2-40B4-BE49-F238E27FC236}">
                <a16:creationId xmlns:a16="http://schemas.microsoft.com/office/drawing/2014/main" id="{E896BF35-E027-6E3D-D04B-25E47ADE4505}"/>
              </a:ext>
            </a:extLst>
          </p:cNvPr>
          <p:cNvSpPr/>
          <p:nvPr/>
        </p:nvSpPr>
        <p:spPr>
          <a:xfrm>
            <a:off x="5873760" y="3238500"/>
            <a:ext cx="222240" cy="1127021"/>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Left Brace 21">
            <a:extLst>
              <a:ext uri="{FF2B5EF4-FFF2-40B4-BE49-F238E27FC236}">
                <a16:creationId xmlns:a16="http://schemas.microsoft.com/office/drawing/2014/main" id="{2491BD47-39A8-FEA2-9575-7F38807DF6C6}"/>
              </a:ext>
            </a:extLst>
          </p:cNvPr>
          <p:cNvSpPr/>
          <p:nvPr/>
        </p:nvSpPr>
        <p:spPr>
          <a:xfrm>
            <a:off x="5866997" y="4500931"/>
            <a:ext cx="222240" cy="1127021"/>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4462F085-492D-CF82-1B83-6A392A8AEDDB}"/>
              </a:ext>
            </a:extLst>
          </p:cNvPr>
          <p:cNvCxnSpPr>
            <a:stCxn id="13" idx="1"/>
            <a:endCxn id="3" idx="5"/>
          </p:cNvCxnSpPr>
          <p:nvPr/>
        </p:nvCxnSpPr>
        <p:spPr>
          <a:xfrm flipH="1">
            <a:off x="4127951" y="3802011"/>
            <a:ext cx="1745809" cy="8361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D7CEFD3-82C3-7612-CDA1-EF9C965B8496}"/>
              </a:ext>
            </a:extLst>
          </p:cNvPr>
          <p:cNvCxnSpPr>
            <a:stCxn id="22" idx="1"/>
          </p:cNvCxnSpPr>
          <p:nvPr/>
        </p:nvCxnSpPr>
        <p:spPr>
          <a:xfrm flipH="1" flipV="1">
            <a:off x="4438879" y="4955963"/>
            <a:ext cx="1428118" cy="108479"/>
          </a:xfrm>
          <a:prstGeom prst="line">
            <a:avLst/>
          </a:prstGeom>
        </p:spPr>
        <p:style>
          <a:lnRef idx="1">
            <a:schemeClr val="accent1"/>
          </a:lnRef>
          <a:fillRef idx="0">
            <a:schemeClr val="accent1"/>
          </a:fillRef>
          <a:effectRef idx="0">
            <a:schemeClr val="accent1"/>
          </a:effectRef>
          <a:fontRef idx="minor">
            <a:schemeClr val="tx1"/>
          </a:fontRef>
        </p:style>
      </p:cxnSp>
      <p:sp>
        <p:nvSpPr>
          <p:cNvPr id="8" name="Inhaltsplatzhalter 1">
            <a:extLst>
              <a:ext uri="{FF2B5EF4-FFF2-40B4-BE49-F238E27FC236}">
                <a16:creationId xmlns:a16="http://schemas.microsoft.com/office/drawing/2014/main" id="{929C8A56-7012-E7A3-97E1-45C925F2EE43}"/>
              </a:ext>
            </a:extLst>
          </p:cNvPr>
          <p:cNvSpPr txBox="1">
            <a:spLocks/>
          </p:cNvSpPr>
          <p:nvPr/>
        </p:nvSpPr>
        <p:spPr>
          <a:xfrm>
            <a:off x="208612" y="1517210"/>
            <a:ext cx="5338748" cy="446766"/>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From POPS estimation, we derive a new set of cost figures.</a:t>
            </a:r>
            <a:endParaRPr lang="en-GB" sz="1400" dirty="0"/>
          </a:p>
        </p:txBody>
      </p:sp>
      <p:sp>
        <p:nvSpPr>
          <p:cNvPr id="11" name="Footer Placeholder 3">
            <a:extLst>
              <a:ext uri="{FF2B5EF4-FFF2-40B4-BE49-F238E27FC236}">
                <a16:creationId xmlns:a16="http://schemas.microsoft.com/office/drawing/2014/main" id="{CAACDE1E-4135-7380-5161-1FF6DEB2BDBC}"/>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1734013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631C1C2-EBC1-5B2B-0EAD-343D3DD5A933}"/>
              </a:ext>
            </a:extLst>
          </p:cNvPr>
          <p:cNvSpPr>
            <a:spLocks noGrp="1"/>
          </p:cNvSpPr>
          <p:nvPr>
            <p:ph type="sldNum" sz="quarter" idx="13"/>
          </p:nvPr>
        </p:nvSpPr>
        <p:spPr/>
        <p:txBody>
          <a:bodyPr/>
          <a:lstStyle/>
          <a:p>
            <a:fld id="{005C7FBA-D4E9-46CA-9321-3ADA2E368FCD}" type="slidenum">
              <a:rPr lang="en-GB" smtClean="0"/>
              <a:pPr/>
              <a:t>12</a:t>
            </a:fld>
            <a:endParaRPr lang="en-GB" dirty="0"/>
          </a:p>
        </p:txBody>
      </p:sp>
      <p:pic>
        <p:nvPicPr>
          <p:cNvPr id="8" name="Picture 7">
            <a:extLst>
              <a:ext uri="{FF2B5EF4-FFF2-40B4-BE49-F238E27FC236}">
                <a16:creationId xmlns:a16="http://schemas.microsoft.com/office/drawing/2014/main" id="{74DF1862-FC10-A57C-900B-296B9158F07E}"/>
              </a:ext>
            </a:extLst>
          </p:cNvPr>
          <p:cNvPicPr>
            <a:picLocks noChangeAspect="1"/>
          </p:cNvPicPr>
          <p:nvPr/>
        </p:nvPicPr>
        <p:blipFill rotWithShape="1">
          <a:blip r:embed="rId2"/>
          <a:srcRect t="20381" r="31449"/>
          <a:stretch/>
        </p:blipFill>
        <p:spPr>
          <a:xfrm>
            <a:off x="4518654" y="1742855"/>
            <a:ext cx="2304077" cy="1686145"/>
          </a:xfrm>
          <a:prstGeom prst="rect">
            <a:avLst/>
          </a:prstGeom>
        </p:spPr>
      </p:pic>
      <p:sp>
        <p:nvSpPr>
          <p:cNvPr id="9" name="TextBox 8">
            <a:extLst>
              <a:ext uri="{FF2B5EF4-FFF2-40B4-BE49-F238E27FC236}">
                <a16:creationId xmlns:a16="http://schemas.microsoft.com/office/drawing/2014/main" id="{11AA75EB-BCC4-42CD-C70F-145135A8CA2A}"/>
              </a:ext>
            </a:extLst>
          </p:cNvPr>
          <p:cNvSpPr txBox="1"/>
          <p:nvPr/>
        </p:nvSpPr>
        <p:spPr>
          <a:xfrm>
            <a:off x="18497" y="1583842"/>
            <a:ext cx="4305083" cy="646331"/>
          </a:xfrm>
          <a:prstGeom prst="rect">
            <a:avLst/>
          </a:prstGeom>
          <a:solidFill>
            <a:schemeClr val="bg1"/>
          </a:solidFill>
        </p:spPr>
        <p:txBody>
          <a:bodyPr wrap="square">
            <a:spAutoFit/>
          </a:bodyPr>
          <a:lstStyle/>
          <a:p>
            <a:r>
              <a:rPr lang="en-US" dirty="0"/>
              <a:t>Optimization with the new cost model and dipole class</a:t>
            </a:r>
          </a:p>
        </p:txBody>
      </p:sp>
      <p:sp>
        <p:nvSpPr>
          <p:cNvPr id="11" name="TextBox 10">
            <a:extLst>
              <a:ext uri="{FF2B5EF4-FFF2-40B4-BE49-F238E27FC236}">
                <a16:creationId xmlns:a16="http://schemas.microsoft.com/office/drawing/2014/main" id="{616CA98E-429E-37F2-20C4-BB2D2F8DC46C}"/>
              </a:ext>
            </a:extLst>
          </p:cNvPr>
          <p:cNvSpPr txBox="1"/>
          <p:nvPr/>
        </p:nvSpPr>
        <p:spPr>
          <a:xfrm>
            <a:off x="18497" y="2184823"/>
            <a:ext cx="1991275" cy="738664"/>
          </a:xfrm>
          <a:prstGeom prst="rect">
            <a:avLst/>
          </a:prstGeom>
          <a:noFill/>
        </p:spPr>
        <p:txBody>
          <a:bodyPr wrap="square" rtlCol="0">
            <a:spAutoFit/>
          </a:bodyPr>
          <a:lstStyle/>
          <a:p>
            <a:r>
              <a:rPr lang="en-US" sz="1400" dirty="0" err="1"/>
              <a:t>T</a:t>
            </a:r>
            <a:r>
              <a:rPr lang="en-US" sz="1400" baseline="-25000" dirty="0" err="1"/>
              <a:t>pulse</a:t>
            </a:r>
            <a:r>
              <a:rPr lang="en-US" sz="1400" dirty="0"/>
              <a:t>= 6.6 </a:t>
            </a:r>
            <a:r>
              <a:rPr lang="en-US" sz="1400" dirty="0" err="1"/>
              <a:t>ms</a:t>
            </a:r>
            <a:endParaRPr lang="en-US" sz="1400" dirty="0"/>
          </a:p>
          <a:p>
            <a:r>
              <a:rPr lang="el-GR" sz="1400" dirty="0"/>
              <a:t>σ</a:t>
            </a:r>
            <a:r>
              <a:rPr lang="en-US" sz="1400" baseline="-25000" dirty="0"/>
              <a:t>rms</a:t>
            </a:r>
            <a:r>
              <a:rPr lang="en-US" sz="1400" dirty="0"/>
              <a:t>= 4.4 A/mm2</a:t>
            </a:r>
          </a:p>
          <a:p>
            <a:r>
              <a:rPr lang="en-US" sz="1400" dirty="0" err="1"/>
              <a:t>mmf</a:t>
            </a:r>
            <a:r>
              <a:rPr lang="en-US" sz="1400" dirty="0"/>
              <a:t> = 55860 At</a:t>
            </a:r>
          </a:p>
        </p:txBody>
      </p:sp>
      <p:sp>
        <p:nvSpPr>
          <p:cNvPr id="12" name="TextBox 11">
            <a:extLst>
              <a:ext uri="{FF2B5EF4-FFF2-40B4-BE49-F238E27FC236}">
                <a16:creationId xmlns:a16="http://schemas.microsoft.com/office/drawing/2014/main" id="{2CFBEDF5-9ABF-92FA-0380-B03F0051C36A}"/>
              </a:ext>
            </a:extLst>
          </p:cNvPr>
          <p:cNvSpPr txBox="1"/>
          <p:nvPr/>
        </p:nvSpPr>
        <p:spPr>
          <a:xfrm>
            <a:off x="1549719" y="2174653"/>
            <a:ext cx="2049086" cy="738664"/>
          </a:xfrm>
          <a:prstGeom prst="rect">
            <a:avLst/>
          </a:prstGeom>
          <a:noFill/>
        </p:spPr>
        <p:txBody>
          <a:bodyPr wrap="square">
            <a:spAutoFit/>
          </a:bodyPr>
          <a:lstStyle/>
          <a:p>
            <a:r>
              <a:rPr lang="en-US" sz="1400" dirty="0" err="1"/>
              <a:t>E</a:t>
            </a:r>
            <a:r>
              <a:rPr lang="en-US" sz="1400" baseline="-25000" dirty="0" err="1"/>
              <a:t>lossIron</a:t>
            </a:r>
            <a:r>
              <a:rPr lang="en-US" sz="1400" dirty="0"/>
              <a:t>= 55 J/m/pulse</a:t>
            </a:r>
          </a:p>
          <a:p>
            <a:r>
              <a:rPr lang="en-US" sz="1400" dirty="0" err="1"/>
              <a:t>E</a:t>
            </a:r>
            <a:r>
              <a:rPr lang="en-US" sz="1400" baseline="-25000" dirty="0" err="1"/>
              <a:t>losscu</a:t>
            </a:r>
            <a:r>
              <a:rPr lang="en-US" sz="1400" dirty="0"/>
              <a:t>= 762 J/m/pulse</a:t>
            </a:r>
          </a:p>
          <a:p>
            <a:r>
              <a:rPr lang="en-US" sz="1400" dirty="0" err="1"/>
              <a:t>NRG</a:t>
            </a:r>
            <a:r>
              <a:rPr lang="en-US" sz="1400" baseline="-25000" dirty="0" err="1"/>
              <a:t>stored</a:t>
            </a:r>
            <a:r>
              <a:rPr lang="en-US" sz="1400" dirty="0"/>
              <a:t>= 5687 J/m</a:t>
            </a:r>
          </a:p>
        </p:txBody>
      </p:sp>
      <p:pic>
        <p:nvPicPr>
          <p:cNvPr id="13" name="Picture 12" descr="A colorful background with black lines&#10;&#10;Description automatically generated">
            <a:extLst>
              <a:ext uri="{FF2B5EF4-FFF2-40B4-BE49-F238E27FC236}">
                <a16:creationId xmlns:a16="http://schemas.microsoft.com/office/drawing/2014/main" id="{D8664779-B636-B37B-F8BD-9FB724BE38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3709" y="4236380"/>
            <a:ext cx="3120241" cy="1935775"/>
          </a:xfrm>
          <a:prstGeom prst="rect">
            <a:avLst/>
          </a:prstGeom>
        </p:spPr>
      </p:pic>
      <p:cxnSp>
        <p:nvCxnSpPr>
          <p:cNvPr id="14" name="Straight Arrow Connector 13">
            <a:extLst>
              <a:ext uri="{FF2B5EF4-FFF2-40B4-BE49-F238E27FC236}">
                <a16:creationId xmlns:a16="http://schemas.microsoft.com/office/drawing/2014/main" id="{76F423E6-04F8-98B8-4566-8AEF0D505BC8}"/>
              </a:ext>
            </a:extLst>
          </p:cNvPr>
          <p:cNvCxnSpPr>
            <a:cxnSpLocks/>
          </p:cNvCxnSpPr>
          <p:nvPr/>
        </p:nvCxnSpPr>
        <p:spPr>
          <a:xfrm>
            <a:off x="4403709" y="4137500"/>
            <a:ext cx="3120241"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A41D733-1339-142B-12AD-FADFE3670C0F}"/>
              </a:ext>
            </a:extLst>
          </p:cNvPr>
          <p:cNvCxnSpPr>
            <a:cxnSpLocks/>
          </p:cNvCxnSpPr>
          <p:nvPr/>
        </p:nvCxnSpPr>
        <p:spPr>
          <a:xfrm>
            <a:off x="4315495" y="4236380"/>
            <a:ext cx="0" cy="193577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1">
            <a:extLst>
              <a:ext uri="{FF2B5EF4-FFF2-40B4-BE49-F238E27FC236}">
                <a16:creationId xmlns:a16="http://schemas.microsoft.com/office/drawing/2014/main" id="{4DCC739F-CADF-90A8-41E0-B850113CC6E4}"/>
              </a:ext>
            </a:extLst>
          </p:cNvPr>
          <p:cNvSpPr txBox="1">
            <a:spLocks/>
          </p:cNvSpPr>
          <p:nvPr/>
        </p:nvSpPr>
        <p:spPr>
          <a:xfrm rot="16200000">
            <a:off x="3790205" y="4920836"/>
            <a:ext cx="723531"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161 mm</a:t>
            </a:r>
            <a:endParaRPr lang="en-US" dirty="0"/>
          </a:p>
        </p:txBody>
      </p:sp>
      <p:cxnSp>
        <p:nvCxnSpPr>
          <p:cNvPr id="17" name="Straight Arrow Connector 16">
            <a:extLst>
              <a:ext uri="{FF2B5EF4-FFF2-40B4-BE49-F238E27FC236}">
                <a16:creationId xmlns:a16="http://schemas.microsoft.com/office/drawing/2014/main" id="{9F748A0D-A324-425F-59EF-C040231317A4}"/>
              </a:ext>
            </a:extLst>
          </p:cNvPr>
          <p:cNvCxnSpPr>
            <a:cxnSpLocks/>
          </p:cNvCxnSpPr>
          <p:nvPr/>
        </p:nvCxnSpPr>
        <p:spPr>
          <a:xfrm>
            <a:off x="6184887" y="6272478"/>
            <a:ext cx="1339063"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Content Placeholder 1">
            <a:extLst>
              <a:ext uri="{FF2B5EF4-FFF2-40B4-BE49-F238E27FC236}">
                <a16:creationId xmlns:a16="http://schemas.microsoft.com/office/drawing/2014/main" id="{C9546D72-6741-B67A-7E28-043D1D89DBD7}"/>
              </a:ext>
            </a:extLst>
          </p:cNvPr>
          <p:cNvSpPr txBox="1">
            <a:spLocks/>
          </p:cNvSpPr>
          <p:nvPr/>
        </p:nvSpPr>
        <p:spPr>
          <a:xfrm>
            <a:off x="6571544" y="6258379"/>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96 mm</a:t>
            </a:r>
            <a:endParaRPr lang="en-US" dirty="0"/>
          </a:p>
        </p:txBody>
      </p:sp>
      <p:cxnSp>
        <p:nvCxnSpPr>
          <p:cNvPr id="19" name="Straight Arrow Connector 18">
            <a:extLst>
              <a:ext uri="{FF2B5EF4-FFF2-40B4-BE49-F238E27FC236}">
                <a16:creationId xmlns:a16="http://schemas.microsoft.com/office/drawing/2014/main" id="{96033EA3-B9CE-CAB1-4AA2-74BD9891774F}"/>
              </a:ext>
            </a:extLst>
          </p:cNvPr>
          <p:cNvCxnSpPr>
            <a:cxnSpLocks/>
          </p:cNvCxnSpPr>
          <p:nvPr/>
        </p:nvCxnSpPr>
        <p:spPr>
          <a:xfrm flipV="1">
            <a:off x="4391969" y="6272478"/>
            <a:ext cx="736291" cy="15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Content Placeholder 1">
            <a:extLst>
              <a:ext uri="{FF2B5EF4-FFF2-40B4-BE49-F238E27FC236}">
                <a16:creationId xmlns:a16="http://schemas.microsoft.com/office/drawing/2014/main" id="{33A21867-296C-B1F3-D90B-7427E2CDCC68}"/>
              </a:ext>
            </a:extLst>
          </p:cNvPr>
          <p:cNvSpPr txBox="1">
            <a:spLocks/>
          </p:cNvSpPr>
          <p:nvPr/>
        </p:nvSpPr>
        <p:spPr>
          <a:xfrm>
            <a:off x="4538756" y="6239214"/>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sp>
        <p:nvSpPr>
          <p:cNvPr id="21" name="Text Placeholder 5">
            <a:extLst>
              <a:ext uri="{FF2B5EF4-FFF2-40B4-BE49-F238E27FC236}">
                <a16:creationId xmlns:a16="http://schemas.microsoft.com/office/drawing/2014/main" id="{135D6AF5-D19D-424A-A8D7-528F770A3A97}"/>
              </a:ext>
            </a:extLst>
          </p:cNvPr>
          <p:cNvSpPr txBox="1">
            <a:spLocks/>
          </p:cNvSpPr>
          <p:nvPr/>
        </p:nvSpPr>
        <p:spPr>
          <a:xfrm>
            <a:off x="5807122" y="4534567"/>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22" name="Text Placeholder 5">
            <a:extLst>
              <a:ext uri="{FF2B5EF4-FFF2-40B4-BE49-F238E27FC236}">
                <a16:creationId xmlns:a16="http://schemas.microsoft.com/office/drawing/2014/main" id="{45AD2644-5AB1-143F-7790-5611478B348B}"/>
              </a:ext>
            </a:extLst>
          </p:cNvPr>
          <p:cNvSpPr txBox="1">
            <a:spLocks/>
          </p:cNvSpPr>
          <p:nvPr/>
        </p:nvSpPr>
        <p:spPr>
          <a:xfrm>
            <a:off x="4414126" y="5453676"/>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25" name="Straight Arrow Connector 24">
            <a:extLst>
              <a:ext uri="{FF2B5EF4-FFF2-40B4-BE49-F238E27FC236}">
                <a16:creationId xmlns:a16="http://schemas.microsoft.com/office/drawing/2014/main" id="{54D7ADC4-5B82-600C-BFA8-3D5E8E4D17A8}"/>
              </a:ext>
            </a:extLst>
          </p:cNvPr>
          <p:cNvCxnSpPr>
            <a:cxnSpLocks/>
          </p:cNvCxnSpPr>
          <p:nvPr/>
        </p:nvCxnSpPr>
        <p:spPr>
          <a:xfrm>
            <a:off x="5742654" y="6053695"/>
            <a:ext cx="40231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Content Placeholder 1">
            <a:extLst>
              <a:ext uri="{FF2B5EF4-FFF2-40B4-BE49-F238E27FC236}">
                <a16:creationId xmlns:a16="http://schemas.microsoft.com/office/drawing/2014/main" id="{A8527256-3D12-6DA1-975C-F935791D2371}"/>
              </a:ext>
            </a:extLst>
          </p:cNvPr>
          <p:cNvSpPr txBox="1">
            <a:spLocks/>
          </p:cNvSpPr>
          <p:nvPr/>
        </p:nvSpPr>
        <p:spPr>
          <a:xfrm>
            <a:off x="5613422" y="6046184"/>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19 mm</a:t>
            </a:r>
            <a:endParaRPr lang="en-US" dirty="0"/>
          </a:p>
        </p:txBody>
      </p:sp>
      <p:cxnSp>
        <p:nvCxnSpPr>
          <p:cNvPr id="27" name="Straight Arrow Connector 26">
            <a:extLst>
              <a:ext uri="{FF2B5EF4-FFF2-40B4-BE49-F238E27FC236}">
                <a16:creationId xmlns:a16="http://schemas.microsoft.com/office/drawing/2014/main" id="{57B9AB48-F5D1-7324-3499-301279CA1BF7}"/>
              </a:ext>
            </a:extLst>
          </p:cNvPr>
          <p:cNvCxnSpPr>
            <a:cxnSpLocks/>
          </p:cNvCxnSpPr>
          <p:nvPr/>
        </p:nvCxnSpPr>
        <p:spPr>
          <a:xfrm>
            <a:off x="4948703" y="5955236"/>
            <a:ext cx="0" cy="24385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Content Placeholder 1">
            <a:extLst>
              <a:ext uri="{FF2B5EF4-FFF2-40B4-BE49-F238E27FC236}">
                <a16:creationId xmlns:a16="http://schemas.microsoft.com/office/drawing/2014/main" id="{D590A6E2-C537-B836-74E5-13033A416C09}"/>
              </a:ext>
            </a:extLst>
          </p:cNvPr>
          <p:cNvSpPr txBox="1">
            <a:spLocks/>
          </p:cNvSpPr>
          <p:nvPr/>
        </p:nvSpPr>
        <p:spPr>
          <a:xfrm>
            <a:off x="4909070" y="5938883"/>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cxnSp>
        <p:nvCxnSpPr>
          <p:cNvPr id="29" name="Straight Arrow Connector 28">
            <a:extLst>
              <a:ext uri="{FF2B5EF4-FFF2-40B4-BE49-F238E27FC236}">
                <a16:creationId xmlns:a16="http://schemas.microsoft.com/office/drawing/2014/main" id="{A7036307-B29D-ED33-F581-A94A39C3124E}"/>
              </a:ext>
            </a:extLst>
          </p:cNvPr>
          <p:cNvCxnSpPr>
            <a:cxnSpLocks/>
          </p:cNvCxnSpPr>
          <p:nvPr/>
        </p:nvCxnSpPr>
        <p:spPr>
          <a:xfrm>
            <a:off x="6016853" y="5742769"/>
            <a:ext cx="0" cy="176027"/>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Content Placeholder 1">
            <a:extLst>
              <a:ext uri="{FF2B5EF4-FFF2-40B4-BE49-F238E27FC236}">
                <a16:creationId xmlns:a16="http://schemas.microsoft.com/office/drawing/2014/main" id="{25FC3DBA-FDBF-E58E-CAB0-7040D9A04090}"/>
              </a:ext>
            </a:extLst>
          </p:cNvPr>
          <p:cNvSpPr txBox="1">
            <a:spLocks/>
          </p:cNvSpPr>
          <p:nvPr/>
        </p:nvSpPr>
        <p:spPr>
          <a:xfrm>
            <a:off x="5414818" y="5710717"/>
            <a:ext cx="642411" cy="30288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9 mm</a:t>
            </a:r>
            <a:endParaRPr lang="en-US" dirty="0"/>
          </a:p>
        </p:txBody>
      </p:sp>
      <p:sp>
        <p:nvSpPr>
          <p:cNvPr id="31" name="Content Placeholder 1">
            <a:extLst>
              <a:ext uri="{FF2B5EF4-FFF2-40B4-BE49-F238E27FC236}">
                <a16:creationId xmlns:a16="http://schemas.microsoft.com/office/drawing/2014/main" id="{32574A9A-66F6-66EB-86C2-F16ADDB96AA9}"/>
              </a:ext>
            </a:extLst>
          </p:cNvPr>
          <p:cNvSpPr txBox="1">
            <a:spLocks/>
          </p:cNvSpPr>
          <p:nvPr/>
        </p:nvSpPr>
        <p:spPr>
          <a:xfrm>
            <a:off x="5569118" y="3901194"/>
            <a:ext cx="819893"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229 mm</a:t>
            </a:r>
            <a:endParaRPr lang="en-US" dirty="0"/>
          </a:p>
        </p:txBody>
      </p:sp>
      <p:cxnSp>
        <p:nvCxnSpPr>
          <p:cNvPr id="35" name="Straight Arrow Connector 34">
            <a:extLst>
              <a:ext uri="{FF2B5EF4-FFF2-40B4-BE49-F238E27FC236}">
                <a16:creationId xmlns:a16="http://schemas.microsoft.com/office/drawing/2014/main" id="{72AD3C5C-726F-82D6-556F-9C3B8C2AF006}"/>
              </a:ext>
            </a:extLst>
          </p:cNvPr>
          <p:cNvCxnSpPr>
            <a:cxnSpLocks/>
          </p:cNvCxnSpPr>
          <p:nvPr/>
        </p:nvCxnSpPr>
        <p:spPr>
          <a:xfrm>
            <a:off x="4403709" y="1693934"/>
            <a:ext cx="7431" cy="173506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Content Placeholder 1">
            <a:extLst>
              <a:ext uri="{FF2B5EF4-FFF2-40B4-BE49-F238E27FC236}">
                <a16:creationId xmlns:a16="http://schemas.microsoft.com/office/drawing/2014/main" id="{476409DF-B4B7-6BBE-4836-465FE85875F3}"/>
              </a:ext>
            </a:extLst>
          </p:cNvPr>
          <p:cNvSpPr txBox="1">
            <a:spLocks/>
          </p:cNvSpPr>
          <p:nvPr/>
        </p:nvSpPr>
        <p:spPr>
          <a:xfrm rot="16200000">
            <a:off x="3888813" y="2411206"/>
            <a:ext cx="723531"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130 mm</a:t>
            </a:r>
            <a:endParaRPr lang="en-US" dirty="0"/>
          </a:p>
        </p:txBody>
      </p:sp>
      <p:cxnSp>
        <p:nvCxnSpPr>
          <p:cNvPr id="37" name="Straight Arrow Connector 36">
            <a:extLst>
              <a:ext uri="{FF2B5EF4-FFF2-40B4-BE49-F238E27FC236}">
                <a16:creationId xmlns:a16="http://schemas.microsoft.com/office/drawing/2014/main" id="{D9C8A62D-F553-7B88-F2F9-A6ED8F719EBF}"/>
              </a:ext>
            </a:extLst>
          </p:cNvPr>
          <p:cNvCxnSpPr>
            <a:cxnSpLocks/>
          </p:cNvCxnSpPr>
          <p:nvPr/>
        </p:nvCxnSpPr>
        <p:spPr>
          <a:xfrm>
            <a:off x="4518654" y="1614314"/>
            <a:ext cx="230407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Content Placeholder 1">
            <a:extLst>
              <a:ext uri="{FF2B5EF4-FFF2-40B4-BE49-F238E27FC236}">
                <a16:creationId xmlns:a16="http://schemas.microsoft.com/office/drawing/2014/main" id="{CAB51ACA-120B-2333-0419-26D998A307BE}"/>
              </a:ext>
            </a:extLst>
          </p:cNvPr>
          <p:cNvSpPr txBox="1">
            <a:spLocks/>
          </p:cNvSpPr>
          <p:nvPr/>
        </p:nvSpPr>
        <p:spPr>
          <a:xfrm>
            <a:off x="5260745" y="1338402"/>
            <a:ext cx="819893"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175 mm</a:t>
            </a:r>
            <a:endParaRPr lang="en-US" dirty="0"/>
          </a:p>
        </p:txBody>
      </p:sp>
      <p:cxnSp>
        <p:nvCxnSpPr>
          <p:cNvPr id="42" name="Straight Arrow Connector 41">
            <a:extLst>
              <a:ext uri="{FF2B5EF4-FFF2-40B4-BE49-F238E27FC236}">
                <a16:creationId xmlns:a16="http://schemas.microsoft.com/office/drawing/2014/main" id="{5D387985-C16F-38CD-688B-B03F8C57CC66}"/>
              </a:ext>
            </a:extLst>
          </p:cNvPr>
          <p:cNvCxnSpPr>
            <a:cxnSpLocks/>
          </p:cNvCxnSpPr>
          <p:nvPr/>
        </p:nvCxnSpPr>
        <p:spPr>
          <a:xfrm>
            <a:off x="4513260" y="3551259"/>
            <a:ext cx="69119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Content Placeholder 1">
            <a:extLst>
              <a:ext uri="{FF2B5EF4-FFF2-40B4-BE49-F238E27FC236}">
                <a16:creationId xmlns:a16="http://schemas.microsoft.com/office/drawing/2014/main" id="{EA2A0281-683E-96D4-49E5-FD477AE46552}"/>
              </a:ext>
            </a:extLst>
          </p:cNvPr>
          <p:cNvSpPr txBox="1">
            <a:spLocks/>
          </p:cNvSpPr>
          <p:nvPr/>
        </p:nvSpPr>
        <p:spPr>
          <a:xfrm>
            <a:off x="4513260" y="3530668"/>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cxnSp>
        <p:nvCxnSpPr>
          <p:cNvPr id="45" name="Straight Arrow Connector 44">
            <a:extLst>
              <a:ext uri="{FF2B5EF4-FFF2-40B4-BE49-F238E27FC236}">
                <a16:creationId xmlns:a16="http://schemas.microsoft.com/office/drawing/2014/main" id="{806DD011-AA11-DAD4-F848-333D03EE46A8}"/>
              </a:ext>
            </a:extLst>
          </p:cNvPr>
          <p:cNvCxnSpPr>
            <a:cxnSpLocks/>
          </p:cNvCxnSpPr>
          <p:nvPr/>
        </p:nvCxnSpPr>
        <p:spPr>
          <a:xfrm>
            <a:off x="5473380" y="3515149"/>
            <a:ext cx="31019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Content Placeholder 1">
            <a:extLst>
              <a:ext uri="{FF2B5EF4-FFF2-40B4-BE49-F238E27FC236}">
                <a16:creationId xmlns:a16="http://schemas.microsoft.com/office/drawing/2014/main" id="{838DF3DB-68D2-8304-9241-0D6B1E693F09}"/>
              </a:ext>
            </a:extLst>
          </p:cNvPr>
          <p:cNvSpPr txBox="1">
            <a:spLocks/>
          </p:cNvSpPr>
          <p:nvPr/>
        </p:nvSpPr>
        <p:spPr>
          <a:xfrm>
            <a:off x="5426996" y="3582565"/>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 mm</a:t>
            </a:r>
            <a:endParaRPr lang="en-US" dirty="0"/>
          </a:p>
        </p:txBody>
      </p:sp>
      <p:cxnSp>
        <p:nvCxnSpPr>
          <p:cNvPr id="48" name="Straight Arrow Connector 47">
            <a:extLst>
              <a:ext uri="{FF2B5EF4-FFF2-40B4-BE49-F238E27FC236}">
                <a16:creationId xmlns:a16="http://schemas.microsoft.com/office/drawing/2014/main" id="{B74B6CBB-E905-B57E-3CA7-67C8EEF2A275}"/>
              </a:ext>
            </a:extLst>
          </p:cNvPr>
          <p:cNvCxnSpPr>
            <a:cxnSpLocks/>
          </p:cNvCxnSpPr>
          <p:nvPr/>
        </p:nvCxnSpPr>
        <p:spPr>
          <a:xfrm>
            <a:off x="5561486" y="3248449"/>
            <a:ext cx="13969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Content Placeholder 1">
            <a:extLst>
              <a:ext uri="{FF2B5EF4-FFF2-40B4-BE49-F238E27FC236}">
                <a16:creationId xmlns:a16="http://schemas.microsoft.com/office/drawing/2014/main" id="{52F5762A-B890-E02F-E153-7277FA6D55FA}"/>
              </a:ext>
            </a:extLst>
          </p:cNvPr>
          <p:cNvSpPr txBox="1">
            <a:spLocks/>
          </p:cNvSpPr>
          <p:nvPr/>
        </p:nvSpPr>
        <p:spPr>
          <a:xfrm>
            <a:off x="5418683" y="3025513"/>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10 mm</a:t>
            </a:r>
            <a:endParaRPr lang="en-US" dirty="0"/>
          </a:p>
        </p:txBody>
      </p:sp>
      <p:cxnSp>
        <p:nvCxnSpPr>
          <p:cNvPr id="51" name="Straight Arrow Connector 50">
            <a:extLst>
              <a:ext uri="{FF2B5EF4-FFF2-40B4-BE49-F238E27FC236}">
                <a16:creationId xmlns:a16="http://schemas.microsoft.com/office/drawing/2014/main" id="{D38EBBF3-7279-B2CF-A6D4-3720520BC31F}"/>
              </a:ext>
            </a:extLst>
          </p:cNvPr>
          <p:cNvCxnSpPr>
            <a:cxnSpLocks/>
          </p:cNvCxnSpPr>
          <p:nvPr/>
        </p:nvCxnSpPr>
        <p:spPr>
          <a:xfrm flipV="1">
            <a:off x="5908352" y="2689250"/>
            <a:ext cx="886868" cy="8848"/>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Content Placeholder 1">
            <a:extLst>
              <a:ext uri="{FF2B5EF4-FFF2-40B4-BE49-F238E27FC236}">
                <a16:creationId xmlns:a16="http://schemas.microsoft.com/office/drawing/2014/main" id="{6E301D7C-8034-51EB-A5F4-5B017D7DA51C}"/>
              </a:ext>
            </a:extLst>
          </p:cNvPr>
          <p:cNvSpPr txBox="1">
            <a:spLocks/>
          </p:cNvSpPr>
          <p:nvPr/>
        </p:nvSpPr>
        <p:spPr>
          <a:xfrm>
            <a:off x="5989082" y="2685945"/>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69 mm</a:t>
            </a:r>
            <a:endParaRPr lang="en-US" dirty="0"/>
          </a:p>
        </p:txBody>
      </p:sp>
      <p:sp>
        <p:nvSpPr>
          <p:cNvPr id="57" name="Text Placeholder 5">
            <a:extLst>
              <a:ext uri="{FF2B5EF4-FFF2-40B4-BE49-F238E27FC236}">
                <a16:creationId xmlns:a16="http://schemas.microsoft.com/office/drawing/2014/main" id="{9E922C24-FEB8-518E-86A1-96FDC12936D6}"/>
              </a:ext>
            </a:extLst>
          </p:cNvPr>
          <p:cNvSpPr txBox="1">
            <a:spLocks/>
          </p:cNvSpPr>
          <p:nvPr/>
        </p:nvSpPr>
        <p:spPr>
          <a:xfrm>
            <a:off x="5473380" y="1943224"/>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58" name="Text Placeholder 5">
            <a:extLst>
              <a:ext uri="{FF2B5EF4-FFF2-40B4-BE49-F238E27FC236}">
                <a16:creationId xmlns:a16="http://schemas.microsoft.com/office/drawing/2014/main" id="{DB87F03E-2CBC-F918-CF49-8ED7353A3951}"/>
              </a:ext>
            </a:extLst>
          </p:cNvPr>
          <p:cNvSpPr txBox="1">
            <a:spLocks/>
          </p:cNvSpPr>
          <p:nvPr/>
        </p:nvSpPr>
        <p:spPr>
          <a:xfrm>
            <a:off x="4453131" y="2422065"/>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59" name="Straight Arrow Connector 58">
            <a:extLst>
              <a:ext uri="{FF2B5EF4-FFF2-40B4-BE49-F238E27FC236}">
                <a16:creationId xmlns:a16="http://schemas.microsoft.com/office/drawing/2014/main" id="{9B77A137-B1D1-EFEA-DA34-E3EB92EC4705}"/>
              </a:ext>
            </a:extLst>
          </p:cNvPr>
          <p:cNvCxnSpPr>
            <a:cxnSpLocks/>
          </p:cNvCxnSpPr>
          <p:nvPr/>
        </p:nvCxnSpPr>
        <p:spPr>
          <a:xfrm>
            <a:off x="4905764" y="3211686"/>
            <a:ext cx="0" cy="24385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1">
            <a:extLst>
              <a:ext uri="{FF2B5EF4-FFF2-40B4-BE49-F238E27FC236}">
                <a16:creationId xmlns:a16="http://schemas.microsoft.com/office/drawing/2014/main" id="{2F019188-5DCC-1E88-5B38-96CE3C5F3E89}"/>
              </a:ext>
            </a:extLst>
          </p:cNvPr>
          <p:cNvSpPr txBox="1">
            <a:spLocks/>
          </p:cNvSpPr>
          <p:nvPr/>
        </p:nvSpPr>
        <p:spPr>
          <a:xfrm>
            <a:off x="4866131" y="3195333"/>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sp>
        <p:nvSpPr>
          <p:cNvPr id="65" name="TextBox 64">
            <a:extLst>
              <a:ext uri="{FF2B5EF4-FFF2-40B4-BE49-F238E27FC236}">
                <a16:creationId xmlns:a16="http://schemas.microsoft.com/office/drawing/2014/main" id="{7C4E6651-1E51-999E-0C17-09B8E27DDE71}"/>
              </a:ext>
            </a:extLst>
          </p:cNvPr>
          <p:cNvSpPr txBox="1"/>
          <p:nvPr/>
        </p:nvSpPr>
        <p:spPr>
          <a:xfrm>
            <a:off x="18498" y="4152868"/>
            <a:ext cx="3980360" cy="646331"/>
          </a:xfrm>
          <a:prstGeom prst="rect">
            <a:avLst/>
          </a:prstGeom>
          <a:solidFill>
            <a:schemeClr val="bg1"/>
          </a:solidFill>
        </p:spPr>
        <p:txBody>
          <a:bodyPr wrap="square">
            <a:spAutoFit/>
          </a:bodyPr>
          <a:lstStyle/>
          <a:p>
            <a:r>
              <a:rPr lang="en-US" dirty="0"/>
              <a:t>Optimization with the old cost model and class </a:t>
            </a:r>
          </a:p>
        </p:txBody>
      </p:sp>
      <p:sp>
        <p:nvSpPr>
          <p:cNvPr id="66" name="TextBox 65">
            <a:extLst>
              <a:ext uri="{FF2B5EF4-FFF2-40B4-BE49-F238E27FC236}">
                <a16:creationId xmlns:a16="http://schemas.microsoft.com/office/drawing/2014/main" id="{B117BE15-3488-E477-ABB5-3DBAB1A51A6C}"/>
              </a:ext>
            </a:extLst>
          </p:cNvPr>
          <p:cNvSpPr txBox="1"/>
          <p:nvPr/>
        </p:nvSpPr>
        <p:spPr>
          <a:xfrm>
            <a:off x="47724" y="4812629"/>
            <a:ext cx="2021105" cy="738664"/>
          </a:xfrm>
          <a:prstGeom prst="rect">
            <a:avLst/>
          </a:prstGeom>
          <a:noFill/>
        </p:spPr>
        <p:txBody>
          <a:bodyPr wrap="square" rtlCol="0">
            <a:spAutoFit/>
          </a:bodyPr>
          <a:lstStyle/>
          <a:p>
            <a:r>
              <a:rPr lang="en-US" sz="1400" dirty="0" err="1"/>
              <a:t>T</a:t>
            </a:r>
            <a:r>
              <a:rPr lang="en-US" sz="1400" baseline="-25000" dirty="0" err="1"/>
              <a:t>pulse</a:t>
            </a:r>
            <a:r>
              <a:rPr lang="en-US" sz="1400" dirty="0"/>
              <a:t>= 4.5 </a:t>
            </a:r>
            <a:r>
              <a:rPr lang="en-US" sz="1400" dirty="0" err="1"/>
              <a:t>ms</a:t>
            </a:r>
            <a:endParaRPr lang="en-US" sz="1400" dirty="0"/>
          </a:p>
          <a:p>
            <a:r>
              <a:rPr lang="el-GR" sz="1400" dirty="0"/>
              <a:t>σ</a:t>
            </a:r>
            <a:r>
              <a:rPr lang="en-US" sz="1400" baseline="-25000" dirty="0"/>
              <a:t>rms</a:t>
            </a:r>
            <a:r>
              <a:rPr lang="en-US" sz="1400" dirty="0"/>
              <a:t>=  4.6 A/mm2</a:t>
            </a:r>
          </a:p>
          <a:p>
            <a:r>
              <a:rPr lang="en-US" sz="1400" dirty="0" err="1"/>
              <a:t>mmf</a:t>
            </a:r>
            <a:r>
              <a:rPr lang="en-US" sz="1400" dirty="0"/>
              <a:t>= 48374 At</a:t>
            </a:r>
          </a:p>
        </p:txBody>
      </p:sp>
      <p:sp>
        <p:nvSpPr>
          <p:cNvPr id="68" name="TextBox 67">
            <a:extLst>
              <a:ext uri="{FF2B5EF4-FFF2-40B4-BE49-F238E27FC236}">
                <a16:creationId xmlns:a16="http://schemas.microsoft.com/office/drawing/2014/main" id="{F04D348C-40C9-9DA4-8781-35BC0B09214B}"/>
              </a:ext>
            </a:extLst>
          </p:cNvPr>
          <p:cNvSpPr txBox="1"/>
          <p:nvPr/>
        </p:nvSpPr>
        <p:spPr>
          <a:xfrm>
            <a:off x="1549719" y="4812629"/>
            <a:ext cx="2021105" cy="738664"/>
          </a:xfrm>
          <a:prstGeom prst="rect">
            <a:avLst/>
          </a:prstGeom>
          <a:noFill/>
        </p:spPr>
        <p:txBody>
          <a:bodyPr wrap="square">
            <a:spAutoFit/>
          </a:bodyPr>
          <a:lstStyle/>
          <a:p>
            <a:r>
              <a:rPr lang="en-US" sz="1400" dirty="0" err="1"/>
              <a:t>E</a:t>
            </a:r>
            <a:r>
              <a:rPr lang="en-US" sz="1400" baseline="-25000" dirty="0" err="1"/>
              <a:t>lossIron</a:t>
            </a:r>
            <a:r>
              <a:rPr lang="en-US" sz="1400" dirty="0"/>
              <a:t>= 56.2 J/m/pulse</a:t>
            </a:r>
          </a:p>
          <a:p>
            <a:r>
              <a:rPr lang="en-US" sz="1400" dirty="0" err="1"/>
              <a:t>E</a:t>
            </a:r>
            <a:r>
              <a:rPr lang="en-US" sz="1400" baseline="-25000" dirty="0" err="1"/>
              <a:t>losscu</a:t>
            </a:r>
            <a:r>
              <a:rPr lang="en-US" sz="1400" dirty="0"/>
              <a:t>= 424.9 J/m/pulse</a:t>
            </a:r>
          </a:p>
          <a:p>
            <a:r>
              <a:rPr lang="en-US" sz="1400" dirty="0" err="1"/>
              <a:t>NRG</a:t>
            </a:r>
            <a:r>
              <a:rPr lang="en-US" sz="1400" baseline="-25000" dirty="0" err="1"/>
              <a:t>stored</a:t>
            </a:r>
            <a:r>
              <a:rPr lang="en-US" sz="1400" dirty="0"/>
              <a:t>= 6263 J/m</a:t>
            </a:r>
            <a:endParaRPr lang="en-GB" sz="1400" dirty="0"/>
          </a:p>
        </p:txBody>
      </p:sp>
      <p:sp>
        <p:nvSpPr>
          <p:cNvPr id="69" name="TextBox 68">
            <a:extLst>
              <a:ext uri="{FF2B5EF4-FFF2-40B4-BE49-F238E27FC236}">
                <a16:creationId xmlns:a16="http://schemas.microsoft.com/office/drawing/2014/main" id="{59F64B45-C77D-A700-1E10-3C005918D746}"/>
              </a:ext>
            </a:extLst>
          </p:cNvPr>
          <p:cNvSpPr txBox="1"/>
          <p:nvPr/>
        </p:nvSpPr>
        <p:spPr>
          <a:xfrm>
            <a:off x="7860455" y="4377073"/>
            <a:ext cx="4271084" cy="1200329"/>
          </a:xfrm>
          <a:prstGeom prst="rect">
            <a:avLst/>
          </a:prstGeom>
          <a:solidFill>
            <a:schemeClr val="bg1"/>
          </a:solidFill>
        </p:spPr>
        <p:txBody>
          <a:bodyPr wrap="square">
            <a:spAutoFit/>
          </a:bodyPr>
          <a:lstStyle/>
          <a:p>
            <a:r>
              <a:rPr lang="en-US" dirty="0"/>
              <a:t>The Power Cell are more expensive with the new cost model; therefore the optimizer tries to reduce the energy in the magnet at the cost of higher losses</a:t>
            </a:r>
          </a:p>
        </p:txBody>
      </p:sp>
      <p:pic>
        <p:nvPicPr>
          <p:cNvPr id="73" name="Picture 72" descr="A diagram of a diagram of a wire&#10;&#10;Description automatically generated">
            <a:extLst>
              <a:ext uri="{FF2B5EF4-FFF2-40B4-BE49-F238E27FC236}">
                <a16:creationId xmlns:a16="http://schemas.microsoft.com/office/drawing/2014/main" id="{DEA9513A-F7B3-C4FF-5BD8-64361E7DC0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236" y="1555811"/>
            <a:ext cx="4073660" cy="2680569"/>
          </a:xfrm>
          <a:prstGeom prst="rect">
            <a:avLst/>
          </a:prstGeom>
        </p:spPr>
      </p:pic>
      <p:sp>
        <p:nvSpPr>
          <p:cNvPr id="74" name="TextBox 73">
            <a:hlinkClick r:id="rId5"/>
            <a:extLst>
              <a:ext uri="{FF2B5EF4-FFF2-40B4-BE49-F238E27FC236}">
                <a16:creationId xmlns:a16="http://schemas.microsoft.com/office/drawing/2014/main" id="{880E6FEF-5F76-FBFC-5A03-EA8891B7A206}"/>
              </a:ext>
            </a:extLst>
          </p:cNvPr>
          <p:cNvSpPr txBox="1"/>
          <p:nvPr/>
        </p:nvSpPr>
        <p:spPr>
          <a:xfrm>
            <a:off x="18498" y="5612048"/>
            <a:ext cx="3980360" cy="369332"/>
          </a:xfrm>
          <a:prstGeom prst="rect">
            <a:avLst/>
          </a:prstGeom>
          <a:solidFill>
            <a:schemeClr val="bg1"/>
          </a:solidFill>
        </p:spPr>
        <p:txBody>
          <a:bodyPr wrap="square">
            <a:spAutoFit/>
          </a:bodyPr>
          <a:lstStyle/>
          <a:p>
            <a:r>
              <a:rPr lang="en-US" dirty="0"/>
              <a:t>Presented here: </a:t>
            </a:r>
            <a:r>
              <a:rPr lang="en-US" dirty="0">
                <a:hlinkClick r:id="rId5"/>
              </a:rPr>
              <a:t>IMCC Annual 2024</a:t>
            </a:r>
            <a:r>
              <a:rPr lang="en-US" dirty="0"/>
              <a:t> </a:t>
            </a:r>
          </a:p>
        </p:txBody>
      </p:sp>
      <p:sp>
        <p:nvSpPr>
          <p:cNvPr id="78" name="Footer Placeholder 3">
            <a:extLst>
              <a:ext uri="{FF2B5EF4-FFF2-40B4-BE49-F238E27FC236}">
                <a16:creationId xmlns:a16="http://schemas.microsoft.com/office/drawing/2014/main" id="{5F9BF6EF-9141-37FB-2C10-13A9CB511C5E}"/>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
        <p:nvSpPr>
          <p:cNvPr id="79" name="Title 2">
            <a:extLst>
              <a:ext uri="{FF2B5EF4-FFF2-40B4-BE49-F238E27FC236}">
                <a16:creationId xmlns:a16="http://schemas.microsoft.com/office/drawing/2014/main" id="{37298F51-1348-4F52-CD7E-7E2649A65F60}"/>
              </a:ext>
            </a:extLst>
          </p:cNvPr>
          <p:cNvSpPr>
            <a:spLocks noGrp="1"/>
          </p:cNvSpPr>
          <p:nvPr>
            <p:ph type="title"/>
          </p:nvPr>
        </p:nvSpPr>
        <p:spPr>
          <a:xfrm>
            <a:off x="807461" y="298749"/>
            <a:ext cx="10418784" cy="890901"/>
          </a:xfrm>
          <a:solidFill>
            <a:schemeClr val="bg1">
              <a:alpha val="95000"/>
            </a:schemeClr>
          </a:solidFill>
        </p:spPr>
        <p:txBody>
          <a:bodyPr>
            <a:normAutofit/>
          </a:bodyPr>
          <a:lstStyle/>
          <a:p>
            <a:r>
              <a:rPr lang="en-US" dirty="0"/>
              <a:t>OPTIMIZATION RESULTS: RCS2</a:t>
            </a:r>
            <a:endParaRPr lang="en-GB" dirty="0"/>
          </a:p>
        </p:txBody>
      </p:sp>
    </p:spTree>
    <p:extLst>
      <p:ext uri="{BB962C8B-B14F-4D97-AF65-F5344CB8AC3E}">
        <p14:creationId xmlns:p14="http://schemas.microsoft.com/office/powerpoint/2010/main" val="31161440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571A68-8279-ED8D-6460-3E232E2C484A}"/>
              </a:ext>
            </a:extLst>
          </p:cNvPr>
          <p:cNvPicPr>
            <a:picLocks noChangeAspect="1"/>
          </p:cNvPicPr>
          <p:nvPr/>
        </p:nvPicPr>
        <p:blipFill rotWithShape="1">
          <a:blip r:embed="rId2"/>
          <a:srcRect l="25043" t="22907" r="22116"/>
          <a:stretch/>
        </p:blipFill>
        <p:spPr>
          <a:xfrm>
            <a:off x="4291522" y="1552519"/>
            <a:ext cx="2974295" cy="2047951"/>
          </a:xfrm>
          <a:prstGeom prst="rect">
            <a:avLst/>
          </a:prstGeom>
        </p:spPr>
      </p:pic>
      <p:sp>
        <p:nvSpPr>
          <p:cNvPr id="5" name="Slide Number Placeholder 4">
            <a:extLst>
              <a:ext uri="{FF2B5EF4-FFF2-40B4-BE49-F238E27FC236}">
                <a16:creationId xmlns:a16="http://schemas.microsoft.com/office/drawing/2014/main" id="{B631C1C2-EBC1-5B2B-0EAD-343D3DD5A933}"/>
              </a:ext>
            </a:extLst>
          </p:cNvPr>
          <p:cNvSpPr>
            <a:spLocks noGrp="1"/>
          </p:cNvSpPr>
          <p:nvPr>
            <p:ph type="sldNum" sz="quarter" idx="13"/>
          </p:nvPr>
        </p:nvSpPr>
        <p:spPr/>
        <p:txBody>
          <a:bodyPr/>
          <a:lstStyle/>
          <a:p>
            <a:fld id="{005C7FBA-D4E9-46CA-9321-3ADA2E368FCD}" type="slidenum">
              <a:rPr lang="en-GB" smtClean="0"/>
              <a:pPr/>
              <a:t>13</a:t>
            </a:fld>
            <a:endParaRPr lang="en-GB" dirty="0"/>
          </a:p>
        </p:txBody>
      </p:sp>
      <p:sp>
        <p:nvSpPr>
          <p:cNvPr id="9" name="TextBox 8">
            <a:extLst>
              <a:ext uri="{FF2B5EF4-FFF2-40B4-BE49-F238E27FC236}">
                <a16:creationId xmlns:a16="http://schemas.microsoft.com/office/drawing/2014/main" id="{11AA75EB-BCC4-42CD-C70F-145135A8CA2A}"/>
              </a:ext>
            </a:extLst>
          </p:cNvPr>
          <p:cNvSpPr txBox="1"/>
          <p:nvPr/>
        </p:nvSpPr>
        <p:spPr>
          <a:xfrm>
            <a:off x="18497" y="1583842"/>
            <a:ext cx="4305083" cy="646331"/>
          </a:xfrm>
          <a:prstGeom prst="rect">
            <a:avLst/>
          </a:prstGeom>
          <a:solidFill>
            <a:schemeClr val="bg1"/>
          </a:solidFill>
        </p:spPr>
        <p:txBody>
          <a:bodyPr wrap="square">
            <a:spAutoFit/>
          </a:bodyPr>
          <a:lstStyle/>
          <a:p>
            <a:r>
              <a:rPr lang="en-US" dirty="0"/>
              <a:t>Optimization with the new cost model and dipole class</a:t>
            </a:r>
          </a:p>
        </p:txBody>
      </p:sp>
      <p:sp>
        <p:nvSpPr>
          <p:cNvPr id="11" name="TextBox 10">
            <a:extLst>
              <a:ext uri="{FF2B5EF4-FFF2-40B4-BE49-F238E27FC236}">
                <a16:creationId xmlns:a16="http://schemas.microsoft.com/office/drawing/2014/main" id="{616CA98E-429E-37F2-20C4-BB2D2F8DC46C}"/>
              </a:ext>
            </a:extLst>
          </p:cNvPr>
          <p:cNvSpPr txBox="1"/>
          <p:nvPr/>
        </p:nvSpPr>
        <p:spPr>
          <a:xfrm>
            <a:off x="18497" y="2184823"/>
            <a:ext cx="1991275" cy="738664"/>
          </a:xfrm>
          <a:prstGeom prst="rect">
            <a:avLst/>
          </a:prstGeom>
          <a:noFill/>
        </p:spPr>
        <p:txBody>
          <a:bodyPr wrap="square" rtlCol="0">
            <a:spAutoFit/>
          </a:bodyPr>
          <a:lstStyle/>
          <a:p>
            <a:r>
              <a:rPr lang="en-US" sz="1400" dirty="0" err="1"/>
              <a:t>T</a:t>
            </a:r>
            <a:r>
              <a:rPr lang="en-US" sz="1400" baseline="-25000" dirty="0" err="1"/>
              <a:t>pulse</a:t>
            </a:r>
            <a:r>
              <a:rPr lang="en-US" sz="1400" dirty="0"/>
              <a:t>= 11.0 </a:t>
            </a:r>
            <a:r>
              <a:rPr lang="en-US" sz="1400" dirty="0" err="1"/>
              <a:t>ms</a:t>
            </a:r>
            <a:endParaRPr lang="en-US" sz="1400" dirty="0"/>
          </a:p>
          <a:p>
            <a:r>
              <a:rPr lang="el-GR" sz="1400" dirty="0"/>
              <a:t>σ</a:t>
            </a:r>
            <a:r>
              <a:rPr lang="en-US" sz="1400" baseline="-25000" dirty="0"/>
              <a:t>rms</a:t>
            </a:r>
            <a:r>
              <a:rPr lang="en-US" sz="1400" dirty="0"/>
              <a:t>= 3.3 A/mm2</a:t>
            </a:r>
          </a:p>
          <a:p>
            <a:r>
              <a:rPr lang="en-US" sz="1400" dirty="0" err="1"/>
              <a:t>mmf</a:t>
            </a:r>
            <a:r>
              <a:rPr lang="en-US" sz="1400" dirty="0"/>
              <a:t> = 56562 At</a:t>
            </a:r>
          </a:p>
        </p:txBody>
      </p:sp>
      <p:sp>
        <p:nvSpPr>
          <p:cNvPr id="12" name="TextBox 11">
            <a:extLst>
              <a:ext uri="{FF2B5EF4-FFF2-40B4-BE49-F238E27FC236}">
                <a16:creationId xmlns:a16="http://schemas.microsoft.com/office/drawing/2014/main" id="{2CFBEDF5-9ABF-92FA-0380-B03F0051C36A}"/>
              </a:ext>
            </a:extLst>
          </p:cNvPr>
          <p:cNvSpPr txBox="1"/>
          <p:nvPr/>
        </p:nvSpPr>
        <p:spPr>
          <a:xfrm>
            <a:off x="1549719" y="2174653"/>
            <a:ext cx="2049086" cy="738664"/>
          </a:xfrm>
          <a:prstGeom prst="rect">
            <a:avLst/>
          </a:prstGeom>
          <a:noFill/>
        </p:spPr>
        <p:txBody>
          <a:bodyPr wrap="square">
            <a:spAutoFit/>
          </a:bodyPr>
          <a:lstStyle/>
          <a:p>
            <a:r>
              <a:rPr lang="en-US" sz="1400" dirty="0" err="1"/>
              <a:t>E</a:t>
            </a:r>
            <a:r>
              <a:rPr lang="en-US" sz="1400" baseline="-25000" dirty="0" err="1"/>
              <a:t>lossIron</a:t>
            </a:r>
            <a:r>
              <a:rPr lang="en-US" sz="1400" dirty="0"/>
              <a:t>= 69 J/m/pulse</a:t>
            </a:r>
          </a:p>
          <a:p>
            <a:r>
              <a:rPr lang="en-US" sz="1400" dirty="0" err="1"/>
              <a:t>E</a:t>
            </a:r>
            <a:r>
              <a:rPr lang="en-US" sz="1400" baseline="-25000" dirty="0" err="1"/>
              <a:t>losscu</a:t>
            </a:r>
            <a:r>
              <a:rPr lang="en-US" sz="1400" dirty="0"/>
              <a:t>= 588 J/m/pulse</a:t>
            </a:r>
          </a:p>
          <a:p>
            <a:r>
              <a:rPr lang="en-US" sz="1400" dirty="0" err="1"/>
              <a:t>NRG</a:t>
            </a:r>
            <a:r>
              <a:rPr lang="en-US" sz="1400" baseline="-25000" dirty="0" err="1"/>
              <a:t>stored</a:t>
            </a:r>
            <a:r>
              <a:rPr lang="en-US" sz="1400" dirty="0"/>
              <a:t>= 6393 J/m</a:t>
            </a:r>
          </a:p>
        </p:txBody>
      </p:sp>
      <p:cxnSp>
        <p:nvCxnSpPr>
          <p:cNvPr id="35" name="Straight Arrow Connector 34">
            <a:extLst>
              <a:ext uri="{FF2B5EF4-FFF2-40B4-BE49-F238E27FC236}">
                <a16:creationId xmlns:a16="http://schemas.microsoft.com/office/drawing/2014/main" id="{72AD3C5C-726F-82D6-556F-9C3B8C2AF006}"/>
              </a:ext>
            </a:extLst>
          </p:cNvPr>
          <p:cNvCxnSpPr>
            <a:cxnSpLocks/>
          </p:cNvCxnSpPr>
          <p:nvPr/>
        </p:nvCxnSpPr>
        <p:spPr>
          <a:xfrm>
            <a:off x="4202416" y="1614314"/>
            <a:ext cx="0" cy="198615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Content Placeholder 1">
            <a:extLst>
              <a:ext uri="{FF2B5EF4-FFF2-40B4-BE49-F238E27FC236}">
                <a16:creationId xmlns:a16="http://schemas.microsoft.com/office/drawing/2014/main" id="{476409DF-B4B7-6BBE-4836-465FE85875F3}"/>
              </a:ext>
            </a:extLst>
          </p:cNvPr>
          <p:cNvSpPr txBox="1">
            <a:spLocks/>
          </p:cNvSpPr>
          <p:nvPr/>
        </p:nvSpPr>
        <p:spPr>
          <a:xfrm rot="16200000">
            <a:off x="3758147" y="2412581"/>
            <a:ext cx="723531"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153 mm</a:t>
            </a:r>
            <a:endParaRPr lang="en-US" dirty="0"/>
          </a:p>
        </p:txBody>
      </p:sp>
      <p:cxnSp>
        <p:nvCxnSpPr>
          <p:cNvPr id="37" name="Straight Arrow Connector 36">
            <a:extLst>
              <a:ext uri="{FF2B5EF4-FFF2-40B4-BE49-F238E27FC236}">
                <a16:creationId xmlns:a16="http://schemas.microsoft.com/office/drawing/2014/main" id="{D9C8A62D-F553-7B88-F2F9-A6ED8F719EBF}"/>
              </a:ext>
            </a:extLst>
          </p:cNvPr>
          <p:cNvCxnSpPr>
            <a:cxnSpLocks/>
          </p:cNvCxnSpPr>
          <p:nvPr/>
        </p:nvCxnSpPr>
        <p:spPr>
          <a:xfrm>
            <a:off x="4335774" y="1545734"/>
            <a:ext cx="2903226" cy="6785"/>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Content Placeholder 1">
            <a:extLst>
              <a:ext uri="{FF2B5EF4-FFF2-40B4-BE49-F238E27FC236}">
                <a16:creationId xmlns:a16="http://schemas.microsoft.com/office/drawing/2014/main" id="{CAB51ACA-120B-2333-0419-26D998A307BE}"/>
              </a:ext>
            </a:extLst>
          </p:cNvPr>
          <p:cNvSpPr txBox="1">
            <a:spLocks/>
          </p:cNvSpPr>
          <p:nvPr/>
        </p:nvSpPr>
        <p:spPr>
          <a:xfrm>
            <a:off x="5089882" y="1330424"/>
            <a:ext cx="819893"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224 mm</a:t>
            </a:r>
            <a:endParaRPr lang="en-US" dirty="0"/>
          </a:p>
        </p:txBody>
      </p:sp>
      <p:cxnSp>
        <p:nvCxnSpPr>
          <p:cNvPr id="42" name="Straight Arrow Connector 41">
            <a:extLst>
              <a:ext uri="{FF2B5EF4-FFF2-40B4-BE49-F238E27FC236}">
                <a16:creationId xmlns:a16="http://schemas.microsoft.com/office/drawing/2014/main" id="{5D387985-C16F-38CD-688B-B03F8C57CC66}"/>
              </a:ext>
            </a:extLst>
          </p:cNvPr>
          <p:cNvCxnSpPr>
            <a:cxnSpLocks/>
          </p:cNvCxnSpPr>
          <p:nvPr/>
        </p:nvCxnSpPr>
        <p:spPr>
          <a:xfrm>
            <a:off x="4268798" y="3678597"/>
            <a:ext cx="691194"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Content Placeholder 1">
            <a:extLst>
              <a:ext uri="{FF2B5EF4-FFF2-40B4-BE49-F238E27FC236}">
                <a16:creationId xmlns:a16="http://schemas.microsoft.com/office/drawing/2014/main" id="{EA2A0281-683E-96D4-49E5-FD477AE46552}"/>
              </a:ext>
            </a:extLst>
          </p:cNvPr>
          <p:cNvSpPr txBox="1">
            <a:spLocks/>
          </p:cNvSpPr>
          <p:nvPr/>
        </p:nvSpPr>
        <p:spPr>
          <a:xfrm>
            <a:off x="4268798" y="3658006"/>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50 mm</a:t>
            </a:r>
            <a:endParaRPr lang="en-US" dirty="0"/>
          </a:p>
        </p:txBody>
      </p:sp>
      <p:cxnSp>
        <p:nvCxnSpPr>
          <p:cNvPr id="45" name="Straight Arrow Connector 44">
            <a:extLst>
              <a:ext uri="{FF2B5EF4-FFF2-40B4-BE49-F238E27FC236}">
                <a16:creationId xmlns:a16="http://schemas.microsoft.com/office/drawing/2014/main" id="{806DD011-AA11-DAD4-F848-333D03EE46A8}"/>
              </a:ext>
            </a:extLst>
          </p:cNvPr>
          <p:cNvCxnSpPr>
            <a:cxnSpLocks/>
          </p:cNvCxnSpPr>
          <p:nvPr/>
        </p:nvCxnSpPr>
        <p:spPr>
          <a:xfrm flipV="1">
            <a:off x="5678772" y="3498214"/>
            <a:ext cx="378457" cy="8239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Content Placeholder 1">
            <a:extLst>
              <a:ext uri="{FF2B5EF4-FFF2-40B4-BE49-F238E27FC236}">
                <a16:creationId xmlns:a16="http://schemas.microsoft.com/office/drawing/2014/main" id="{838DF3DB-68D2-8304-9241-0D6B1E693F09}"/>
              </a:ext>
            </a:extLst>
          </p:cNvPr>
          <p:cNvSpPr txBox="1">
            <a:spLocks/>
          </p:cNvSpPr>
          <p:nvPr/>
        </p:nvSpPr>
        <p:spPr>
          <a:xfrm>
            <a:off x="5572570" y="3552848"/>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30 mm</a:t>
            </a:r>
            <a:endParaRPr lang="en-US" dirty="0"/>
          </a:p>
        </p:txBody>
      </p:sp>
      <p:cxnSp>
        <p:nvCxnSpPr>
          <p:cNvPr id="48" name="Straight Arrow Connector 47">
            <a:extLst>
              <a:ext uri="{FF2B5EF4-FFF2-40B4-BE49-F238E27FC236}">
                <a16:creationId xmlns:a16="http://schemas.microsoft.com/office/drawing/2014/main" id="{B74B6CBB-E905-B57E-3CA7-67C8EEF2A275}"/>
              </a:ext>
            </a:extLst>
          </p:cNvPr>
          <p:cNvCxnSpPr>
            <a:cxnSpLocks/>
          </p:cNvCxnSpPr>
          <p:nvPr/>
        </p:nvCxnSpPr>
        <p:spPr>
          <a:xfrm>
            <a:off x="5629275" y="2847384"/>
            <a:ext cx="41416" cy="19585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Content Placeholder 1">
            <a:extLst>
              <a:ext uri="{FF2B5EF4-FFF2-40B4-BE49-F238E27FC236}">
                <a16:creationId xmlns:a16="http://schemas.microsoft.com/office/drawing/2014/main" id="{52F5762A-B890-E02F-E153-7277FA6D55FA}"/>
              </a:ext>
            </a:extLst>
          </p:cNvPr>
          <p:cNvSpPr txBox="1">
            <a:spLocks/>
          </p:cNvSpPr>
          <p:nvPr/>
        </p:nvSpPr>
        <p:spPr>
          <a:xfrm>
            <a:off x="5660796" y="2776070"/>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13 mm</a:t>
            </a:r>
            <a:endParaRPr lang="en-US" dirty="0"/>
          </a:p>
        </p:txBody>
      </p:sp>
      <p:cxnSp>
        <p:nvCxnSpPr>
          <p:cNvPr id="51" name="Straight Arrow Connector 50">
            <a:extLst>
              <a:ext uri="{FF2B5EF4-FFF2-40B4-BE49-F238E27FC236}">
                <a16:creationId xmlns:a16="http://schemas.microsoft.com/office/drawing/2014/main" id="{D38EBBF3-7279-B2CF-A6D4-3720520BC31F}"/>
              </a:ext>
            </a:extLst>
          </p:cNvPr>
          <p:cNvCxnSpPr>
            <a:cxnSpLocks/>
          </p:cNvCxnSpPr>
          <p:nvPr/>
        </p:nvCxnSpPr>
        <p:spPr>
          <a:xfrm>
            <a:off x="6230894" y="3665459"/>
            <a:ext cx="1008106" cy="738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Content Placeholder 1">
            <a:extLst>
              <a:ext uri="{FF2B5EF4-FFF2-40B4-BE49-F238E27FC236}">
                <a16:creationId xmlns:a16="http://schemas.microsoft.com/office/drawing/2014/main" id="{6E301D7C-8034-51EB-A5F4-5B017D7DA51C}"/>
              </a:ext>
            </a:extLst>
          </p:cNvPr>
          <p:cNvSpPr txBox="1">
            <a:spLocks/>
          </p:cNvSpPr>
          <p:nvPr/>
        </p:nvSpPr>
        <p:spPr>
          <a:xfrm>
            <a:off x="6311624" y="3653306"/>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72 mm</a:t>
            </a:r>
            <a:endParaRPr lang="en-US" dirty="0"/>
          </a:p>
        </p:txBody>
      </p:sp>
      <p:sp>
        <p:nvSpPr>
          <p:cNvPr id="57" name="Text Placeholder 5">
            <a:extLst>
              <a:ext uri="{FF2B5EF4-FFF2-40B4-BE49-F238E27FC236}">
                <a16:creationId xmlns:a16="http://schemas.microsoft.com/office/drawing/2014/main" id="{9E922C24-FEB8-518E-86A1-96FDC12936D6}"/>
              </a:ext>
            </a:extLst>
          </p:cNvPr>
          <p:cNvSpPr txBox="1">
            <a:spLocks/>
          </p:cNvSpPr>
          <p:nvPr/>
        </p:nvSpPr>
        <p:spPr>
          <a:xfrm>
            <a:off x="5473380" y="1943224"/>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58" name="Text Placeholder 5">
            <a:extLst>
              <a:ext uri="{FF2B5EF4-FFF2-40B4-BE49-F238E27FC236}">
                <a16:creationId xmlns:a16="http://schemas.microsoft.com/office/drawing/2014/main" id="{DB87F03E-2CBC-F918-CF49-8ED7353A3951}"/>
              </a:ext>
            </a:extLst>
          </p:cNvPr>
          <p:cNvSpPr txBox="1">
            <a:spLocks/>
          </p:cNvSpPr>
          <p:nvPr/>
        </p:nvSpPr>
        <p:spPr>
          <a:xfrm>
            <a:off x="4453131" y="2422065"/>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59" name="Straight Arrow Connector 58">
            <a:extLst>
              <a:ext uri="{FF2B5EF4-FFF2-40B4-BE49-F238E27FC236}">
                <a16:creationId xmlns:a16="http://schemas.microsoft.com/office/drawing/2014/main" id="{9B77A137-B1D1-EFEA-DA34-E3EB92EC4705}"/>
              </a:ext>
            </a:extLst>
          </p:cNvPr>
          <p:cNvCxnSpPr>
            <a:cxnSpLocks/>
          </p:cNvCxnSpPr>
          <p:nvPr/>
        </p:nvCxnSpPr>
        <p:spPr>
          <a:xfrm>
            <a:off x="4725929" y="3372008"/>
            <a:ext cx="0" cy="24385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1">
            <a:extLst>
              <a:ext uri="{FF2B5EF4-FFF2-40B4-BE49-F238E27FC236}">
                <a16:creationId xmlns:a16="http://schemas.microsoft.com/office/drawing/2014/main" id="{2F019188-5DCC-1E88-5B38-96CE3C5F3E89}"/>
              </a:ext>
            </a:extLst>
          </p:cNvPr>
          <p:cNvSpPr txBox="1">
            <a:spLocks/>
          </p:cNvSpPr>
          <p:nvPr/>
        </p:nvSpPr>
        <p:spPr>
          <a:xfrm>
            <a:off x="4686296" y="3355655"/>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sp>
        <p:nvSpPr>
          <p:cNvPr id="65" name="TextBox 64">
            <a:extLst>
              <a:ext uri="{FF2B5EF4-FFF2-40B4-BE49-F238E27FC236}">
                <a16:creationId xmlns:a16="http://schemas.microsoft.com/office/drawing/2014/main" id="{7C4E6651-1E51-999E-0C17-09B8E27DDE71}"/>
              </a:ext>
            </a:extLst>
          </p:cNvPr>
          <p:cNvSpPr txBox="1"/>
          <p:nvPr/>
        </p:nvSpPr>
        <p:spPr>
          <a:xfrm>
            <a:off x="18498" y="4152868"/>
            <a:ext cx="3980360" cy="646331"/>
          </a:xfrm>
          <a:prstGeom prst="rect">
            <a:avLst/>
          </a:prstGeom>
          <a:solidFill>
            <a:schemeClr val="bg1"/>
          </a:solidFill>
        </p:spPr>
        <p:txBody>
          <a:bodyPr wrap="square">
            <a:spAutoFit/>
          </a:bodyPr>
          <a:lstStyle/>
          <a:p>
            <a:r>
              <a:rPr lang="en-US" dirty="0"/>
              <a:t>Optimization with the new cost model and class. Shorter gap 80mm x 30mm</a:t>
            </a:r>
          </a:p>
        </p:txBody>
      </p:sp>
      <p:sp>
        <p:nvSpPr>
          <p:cNvPr id="66" name="TextBox 65">
            <a:extLst>
              <a:ext uri="{FF2B5EF4-FFF2-40B4-BE49-F238E27FC236}">
                <a16:creationId xmlns:a16="http://schemas.microsoft.com/office/drawing/2014/main" id="{B117BE15-3488-E477-ABB5-3DBAB1A51A6C}"/>
              </a:ext>
            </a:extLst>
          </p:cNvPr>
          <p:cNvSpPr txBox="1"/>
          <p:nvPr/>
        </p:nvSpPr>
        <p:spPr>
          <a:xfrm>
            <a:off x="47724" y="4812629"/>
            <a:ext cx="2021105" cy="738664"/>
          </a:xfrm>
          <a:prstGeom prst="rect">
            <a:avLst/>
          </a:prstGeom>
          <a:noFill/>
        </p:spPr>
        <p:txBody>
          <a:bodyPr wrap="square" rtlCol="0">
            <a:spAutoFit/>
          </a:bodyPr>
          <a:lstStyle/>
          <a:p>
            <a:r>
              <a:rPr lang="en-US" sz="1400" dirty="0" err="1"/>
              <a:t>T</a:t>
            </a:r>
            <a:r>
              <a:rPr lang="en-US" sz="1400" baseline="-25000" dirty="0" err="1"/>
              <a:t>pulse</a:t>
            </a:r>
            <a:r>
              <a:rPr lang="en-US" sz="1400" dirty="0"/>
              <a:t>= 20.4 </a:t>
            </a:r>
            <a:r>
              <a:rPr lang="en-US" sz="1400" dirty="0" err="1"/>
              <a:t>ms</a:t>
            </a:r>
            <a:endParaRPr lang="en-US" sz="1400" dirty="0"/>
          </a:p>
          <a:p>
            <a:r>
              <a:rPr lang="el-GR" sz="1400" dirty="0"/>
              <a:t>σ</a:t>
            </a:r>
            <a:r>
              <a:rPr lang="en-US" sz="1400" baseline="-25000" dirty="0"/>
              <a:t>rms</a:t>
            </a:r>
            <a:r>
              <a:rPr lang="en-US" sz="1400" dirty="0"/>
              <a:t>=  3.9 A/mm2</a:t>
            </a:r>
          </a:p>
          <a:p>
            <a:r>
              <a:rPr lang="en-US" sz="1400" dirty="0" err="1"/>
              <a:t>mmf</a:t>
            </a:r>
            <a:r>
              <a:rPr lang="en-US" sz="1400" dirty="0"/>
              <a:t>= 52687 At</a:t>
            </a:r>
          </a:p>
        </p:txBody>
      </p:sp>
      <p:sp>
        <p:nvSpPr>
          <p:cNvPr id="68" name="TextBox 67">
            <a:extLst>
              <a:ext uri="{FF2B5EF4-FFF2-40B4-BE49-F238E27FC236}">
                <a16:creationId xmlns:a16="http://schemas.microsoft.com/office/drawing/2014/main" id="{F04D348C-40C9-9DA4-8781-35BC0B09214B}"/>
              </a:ext>
            </a:extLst>
          </p:cNvPr>
          <p:cNvSpPr txBox="1"/>
          <p:nvPr/>
        </p:nvSpPr>
        <p:spPr>
          <a:xfrm>
            <a:off x="1549719" y="4812629"/>
            <a:ext cx="2021105" cy="738664"/>
          </a:xfrm>
          <a:prstGeom prst="rect">
            <a:avLst/>
          </a:prstGeom>
          <a:noFill/>
        </p:spPr>
        <p:txBody>
          <a:bodyPr wrap="square">
            <a:spAutoFit/>
          </a:bodyPr>
          <a:lstStyle/>
          <a:p>
            <a:r>
              <a:rPr lang="en-US" sz="1400" dirty="0" err="1"/>
              <a:t>E</a:t>
            </a:r>
            <a:r>
              <a:rPr lang="en-US" sz="1400" baseline="-25000" dirty="0" err="1"/>
              <a:t>lossIron</a:t>
            </a:r>
            <a:r>
              <a:rPr lang="en-US" sz="1400" dirty="0"/>
              <a:t>= 56.6 J/m/pulse</a:t>
            </a:r>
          </a:p>
          <a:p>
            <a:r>
              <a:rPr lang="en-US" sz="1400" dirty="0" err="1"/>
              <a:t>E</a:t>
            </a:r>
            <a:r>
              <a:rPr lang="en-US" sz="1400" baseline="-25000" dirty="0" err="1"/>
              <a:t>losscu</a:t>
            </a:r>
            <a:r>
              <a:rPr lang="en-US" sz="1400" dirty="0"/>
              <a:t>= 736 J/m/pulse</a:t>
            </a:r>
          </a:p>
          <a:p>
            <a:r>
              <a:rPr lang="en-US" sz="1400" dirty="0" err="1"/>
              <a:t>NRG</a:t>
            </a:r>
            <a:r>
              <a:rPr lang="en-US" sz="1400" baseline="-25000" dirty="0" err="1"/>
              <a:t>stored</a:t>
            </a:r>
            <a:r>
              <a:rPr lang="en-US" sz="1400" dirty="0"/>
              <a:t>= 5738 J/m</a:t>
            </a:r>
            <a:endParaRPr lang="en-GB" sz="1400" dirty="0"/>
          </a:p>
        </p:txBody>
      </p:sp>
      <p:pic>
        <p:nvPicPr>
          <p:cNvPr id="40" name="Picture 39" descr="A diagram of a circuit diagram&#10;&#10;Description automatically generated">
            <a:extLst>
              <a:ext uri="{FF2B5EF4-FFF2-40B4-BE49-F238E27FC236}">
                <a16:creationId xmlns:a16="http://schemas.microsoft.com/office/drawing/2014/main" id="{F617F46C-8334-68BC-BEF0-827CA1129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1829" y="1370093"/>
            <a:ext cx="3707900" cy="2436881"/>
          </a:xfrm>
          <a:prstGeom prst="rect">
            <a:avLst/>
          </a:prstGeom>
        </p:spPr>
      </p:pic>
      <p:pic>
        <p:nvPicPr>
          <p:cNvPr id="44" name="Picture 43">
            <a:extLst>
              <a:ext uri="{FF2B5EF4-FFF2-40B4-BE49-F238E27FC236}">
                <a16:creationId xmlns:a16="http://schemas.microsoft.com/office/drawing/2014/main" id="{6D4D2328-EDA1-90DF-40CE-90C3831373E3}"/>
              </a:ext>
            </a:extLst>
          </p:cNvPr>
          <p:cNvPicPr>
            <a:picLocks noChangeAspect="1"/>
          </p:cNvPicPr>
          <p:nvPr/>
        </p:nvPicPr>
        <p:blipFill rotWithShape="1">
          <a:blip r:embed="rId4"/>
          <a:srcRect l="24812" t="24178" r="23188"/>
          <a:stretch/>
        </p:blipFill>
        <p:spPr>
          <a:xfrm>
            <a:off x="4279657" y="4239522"/>
            <a:ext cx="2959343" cy="2036457"/>
          </a:xfrm>
          <a:prstGeom prst="rect">
            <a:avLst/>
          </a:prstGeom>
        </p:spPr>
      </p:pic>
      <p:cxnSp>
        <p:nvCxnSpPr>
          <p:cNvPr id="49" name="Straight Arrow Connector 48">
            <a:extLst>
              <a:ext uri="{FF2B5EF4-FFF2-40B4-BE49-F238E27FC236}">
                <a16:creationId xmlns:a16="http://schemas.microsoft.com/office/drawing/2014/main" id="{2C8B8673-D188-2014-84E2-C99FE61D7A27}"/>
              </a:ext>
            </a:extLst>
          </p:cNvPr>
          <p:cNvCxnSpPr>
            <a:cxnSpLocks/>
          </p:cNvCxnSpPr>
          <p:nvPr/>
        </p:nvCxnSpPr>
        <p:spPr>
          <a:xfrm>
            <a:off x="4261691" y="4136821"/>
            <a:ext cx="2959343" cy="10469"/>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Content Placeholder 1">
            <a:extLst>
              <a:ext uri="{FF2B5EF4-FFF2-40B4-BE49-F238E27FC236}">
                <a16:creationId xmlns:a16="http://schemas.microsoft.com/office/drawing/2014/main" id="{19E6D768-6DDD-8AAE-1AAA-085A400DA81D}"/>
              </a:ext>
            </a:extLst>
          </p:cNvPr>
          <p:cNvSpPr txBox="1">
            <a:spLocks/>
          </p:cNvSpPr>
          <p:nvPr/>
        </p:nvSpPr>
        <p:spPr>
          <a:xfrm>
            <a:off x="5015799" y="3921511"/>
            <a:ext cx="819893"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221 mm</a:t>
            </a:r>
            <a:endParaRPr lang="en-US" dirty="0"/>
          </a:p>
        </p:txBody>
      </p:sp>
      <p:cxnSp>
        <p:nvCxnSpPr>
          <p:cNvPr id="56" name="Straight Arrow Connector 55">
            <a:extLst>
              <a:ext uri="{FF2B5EF4-FFF2-40B4-BE49-F238E27FC236}">
                <a16:creationId xmlns:a16="http://schemas.microsoft.com/office/drawing/2014/main" id="{6896F6EB-F06E-C894-240E-85BC7C4ADC6F}"/>
              </a:ext>
            </a:extLst>
          </p:cNvPr>
          <p:cNvCxnSpPr>
            <a:cxnSpLocks/>
          </p:cNvCxnSpPr>
          <p:nvPr/>
        </p:nvCxnSpPr>
        <p:spPr>
          <a:xfrm flipV="1">
            <a:off x="5745950" y="6210339"/>
            <a:ext cx="378457" cy="8239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Content Placeholder 1">
            <a:extLst>
              <a:ext uri="{FF2B5EF4-FFF2-40B4-BE49-F238E27FC236}">
                <a16:creationId xmlns:a16="http://schemas.microsoft.com/office/drawing/2014/main" id="{FF537B4D-7529-026E-330E-CA739377676A}"/>
              </a:ext>
            </a:extLst>
          </p:cNvPr>
          <p:cNvSpPr txBox="1">
            <a:spLocks/>
          </p:cNvSpPr>
          <p:nvPr/>
        </p:nvSpPr>
        <p:spPr>
          <a:xfrm>
            <a:off x="5639748" y="6264973"/>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31 mm</a:t>
            </a:r>
            <a:endParaRPr lang="en-US" dirty="0"/>
          </a:p>
        </p:txBody>
      </p:sp>
      <p:cxnSp>
        <p:nvCxnSpPr>
          <p:cNvPr id="62" name="Straight Arrow Connector 61">
            <a:extLst>
              <a:ext uri="{FF2B5EF4-FFF2-40B4-BE49-F238E27FC236}">
                <a16:creationId xmlns:a16="http://schemas.microsoft.com/office/drawing/2014/main" id="{87EF5ED1-3D08-9A0F-FC12-8CC768BFD761}"/>
              </a:ext>
            </a:extLst>
          </p:cNvPr>
          <p:cNvCxnSpPr>
            <a:cxnSpLocks/>
          </p:cNvCxnSpPr>
          <p:nvPr/>
        </p:nvCxnSpPr>
        <p:spPr>
          <a:xfrm>
            <a:off x="4274751" y="6393157"/>
            <a:ext cx="571569"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Content Placeholder 1">
            <a:extLst>
              <a:ext uri="{FF2B5EF4-FFF2-40B4-BE49-F238E27FC236}">
                <a16:creationId xmlns:a16="http://schemas.microsoft.com/office/drawing/2014/main" id="{3F195324-DD03-0795-3258-F805B9165C88}"/>
              </a:ext>
            </a:extLst>
          </p:cNvPr>
          <p:cNvSpPr txBox="1">
            <a:spLocks/>
          </p:cNvSpPr>
          <p:nvPr/>
        </p:nvSpPr>
        <p:spPr>
          <a:xfrm>
            <a:off x="4274751" y="6372566"/>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40 mm</a:t>
            </a:r>
            <a:endParaRPr lang="en-US" dirty="0"/>
          </a:p>
        </p:txBody>
      </p:sp>
      <p:cxnSp>
        <p:nvCxnSpPr>
          <p:cNvPr id="67" name="Straight Arrow Connector 66">
            <a:extLst>
              <a:ext uri="{FF2B5EF4-FFF2-40B4-BE49-F238E27FC236}">
                <a16:creationId xmlns:a16="http://schemas.microsoft.com/office/drawing/2014/main" id="{46ABBEAF-D135-A2CB-7705-F36048945D49}"/>
              </a:ext>
            </a:extLst>
          </p:cNvPr>
          <p:cNvCxnSpPr>
            <a:cxnSpLocks/>
          </p:cNvCxnSpPr>
          <p:nvPr/>
        </p:nvCxnSpPr>
        <p:spPr>
          <a:xfrm>
            <a:off x="4705542" y="6040313"/>
            <a:ext cx="0" cy="24385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Content Placeholder 1">
            <a:extLst>
              <a:ext uri="{FF2B5EF4-FFF2-40B4-BE49-F238E27FC236}">
                <a16:creationId xmlns:a16="http://schemas.microsoft.com/office/drawing/2014/main" id="{9D553FF8-1914-C790-9197-9DAB5E1F36E5}"/>
              </a:ext>
            </a:extLst>
          </p:cNvPr>
          <p:cNvSpPr txBox="1">
            <a:spLocks/>
          </p:cNvSpPr>
          <p:nvPr/>
        </p:nvSpPr>
        <p:spPr>
          <a:xfrm>
            <a:off x="4665909" y="6023960"/>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 mm</a:t>
            </a:r>
            <a:endParaRPr lang="en-US" dirty="0"/>
          </a:p>
        </p:txBody>
      </p:sp>
      <p:sp>
        <p:nvSpPr>
          <p:cNvPr id="72" name="Text Placeholder 5">
            <a:extLst>
              <a:ext uri="{FF2B5EF4-FFF2-40B4-BE49-F238E27FC236}">
                <a16:creationId xmlns:a16="http://schemas.microsoft.com/office/drawing/2014/main" id="{74502DB3-987A-C852-9D3A-54CEC2D28480}"/>
              </a:ext>
            </a:extLst>
          </p:cNvPr>
          <p:cNvSpPr txBox="1">
            <a:spLocks/>
          </p:cNvSpPr>
          <p:nvPr/>
        </p:nvSpPr>
        <p:spPr>
          <a:xfrm>
            <a:off x="5523457" y="4688539"/>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73" name="Text Placeholder 5">
            <a:extLst>
              <a:ext uri="{FF2B5EF4-FFF2-40B4-BE49-F238E27FC236}">
                <a16:creationId xmlns:a16="http://schemas.microsoft.com/office/drawing/2014/main" id="{4516A161-56FE-9677-8160-CB4979849ED0}"/>
              </a:ext>
            </a:extLst>
          </p:cNvPr>
          <p:cNvSpPr txBox="1">
            <a:spLocks/>
          </p:cNvSpPr>
          <p:nvPr/>
        </p:nvSpPr>
        <p:spPr>
          <a:xfrm>
            <a:off x="4291522" y="4991563"/>
            <a:ext cx="1414874" cy="196965"/>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cxnSp>
        <p:nvCxnSpPr>
          <p:cNvPr id="74" name="Straight Arrow Connector 73">
            <a:extLst>
              <a:ext uri="{FF2B5EF4-FFF2-40B4-BE49-F238E27FC236}">
                <a16:creationId xmlns:a16="http://schemas.microsoft.com/office/drawing/2014/main" id="{03AAAB7B-07B3-CEF5-2E12-BEDB03ED52A1}"/>
              </a:ext>
            </a:extLst>
          </p:cNvPr>
          <p:cNvCxnSpPr>
            <a:cxnSpLocks/>
          </p:cNvCxnSpPr>
          <p:nvPr/>
        </p:nvCxnSpPr>
        <p:spPr>
          <a:xfrm>
            <a:off x="5702280" y="5484402"/>
            <a:ext cx="41416" cy="195854"/>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Content Placeholder 1">
            <a:extLst>
              <a:ext uri="{FF2B5EF4-FFF2-40B4-BE49-F238E27FC236}">
                <a16:creationId xmlns:a16="http://schemas.microsoft.com/office/drawing/2014/main" id="{5602A056-976F-ABE8-1D51-985400A53F32}"/>
              </a:ext>
            </a:extLst>
          </p:cNvPr>
          <p:cNvSpPr txBox="1">
            <a:spLocks/>
          </p:cNvSpPr>
          <p:nvPr/>
        </p:nvSpPr>
        <p:spPr>
          <a:xfrm>
            <a:off x="5733801" y="5413088"/>
            <a:ext cx="703349" cy="302881"/>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14 mm</a:t>
            </a:r>
            <a:endParaRPr lang="en-US" dirty="0"/>
          </a:p>
        </p:txBody>
      </p:sp>
      <p:cxnSp>
        <p:nvCxnSpPr>
          <p:cNvPr id="77" name="Straight Arrow Connector 76">
            <a:extLst>
              <a:ext uri="{FF2B5EF4-FFF2-40B4-BE49-F238E27FC236}">
                <a16:creationId xmlns:a16="http://schemas.microsoft.com/office/drawing/2014/main" id="{FB4CB83C-B06A-0C5E-DA09-08DA17C7849C}"/>
              </a:ext>
            </a:extLst>
          </p:cNvPr>
          <p:cNvCxnSpPr>
            <a:cxnSpLocks/>
          </p:cNvCxnSpPr>
          <p:nvPr/>
        </p:nvCxnSpPr>
        <p:spPr>
          <a:xfrm>
            <a:off x="4191641" y="4247142"/>
            <a:ext cx="0" cy="198615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Content Placeholder 1">
            <a:extLst>
              <a:ext uri="{FF2B5EF4-FFF2-40B4-BE49-F238E27FC236}">
                <a16:creationId xmlns:a16="http://schemas.microsoft.com/office/drawing/2014/main" id="{BD1CA2F8-4B33-AE51-C35D-CA447A16E8DC}"/>
              </a:ext>
            </a:extLst>
          </p:cNvPr>
          <p:cNvSpPr txBox="1">
            <a:spLocks/>
          </p:cNvSpPr>
          <p:nvPr/>
        </p:nvSpPr>
        <p:spPr>
          <a:xfrm rot="16200000">
            <a:off x="3747372" y="5045409"/>
            <a:ext cx="723531" cy="343220"/>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152 mm</a:t>
            </a:r>
            <a:endParaRPr lang="en-US" dirty="0"/>
          </a:p>
        </p:txBody>
      </p:sp>
      <p:cxnSp>
        <p:nvCxnSpPr>
          <p:cNvPr id="79" name="Straight Arrow Connector 78">
            <a:extLst>
              <a:ext uri="{FF2B5EF4-FFF2-40B4-BE49-F238E27FC236}">
                <a16:creationId xmlns:a16="http://schemas.microsoft.com/office/drawing/2014/main" id="{B2FB4404-0312-04E8-2941-11FF49D503ED}"/>
              </a:ext>
            </a:extLst>
          </p:cNvPr>
          <p:cNvCxnSpPr>
            <a:cxnSpLocks/>
          </p:cNvCxnSpPr>
          <p:nvPr/>
        </p:nvCxnSpPr>
        <p:spPr>
          <a:xfrm>
            <a:off x="6262082" y="6365547"/>
            <a:ext cx="1008106" cy="738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Content Placeholder 1">
            <a:extLst>
              <a:ext uri="{FF2B5EF4-FFF2-40B4-BE49-F238E27FC236}">
                <a16:creationId xmlns:a16="http://schemas.microsoft.com/office/drawing/2014/main" id="{24E4210A-2F6E-A330-0CDD-A22F908C96C0}"/>
              </a:ext>
            </a:extLst>
          </p:cNvPr>
          <p:cNvSpPr txBox="1">
            <a:spLocks/>
          </p:cNvSpPr>
          <p:nvPr/>
        </p:nvSpPr>
        <p:spPr>
          <a:xfrm>
            <a:off x="6342812" y="6353394"/>
            <a:ext cx="819893" cy="3028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600" kern="100" dirty="0">
                <a:latin typeface="Calibri" panose="020F0502020204030204" pitchFamily="34" charset="0"/>
                <a:ea typeface="Calibri" panose="020F0502020204030204" pitchFamily="34" charset="0"/>
                <a:cs typeface="Times New Roman" panose="02020603050405020304" pitchFamily="18" charset="0"/>
              </a:rPr>
              <a:t>70 mm</a:t>
            </a:r>
            <a:endParaRPr lang="en-US" dirty="0"/>
          </a:p>
        </p:txBody>
      </p:sp>
      <p:pic>
        <p:nvPicPr>
          <p:cNvPr id="82" name="Picture 81" descr="A diagram of a diagram of a circuit&#10;&#10;Description automatically generated with medium confidence">
            <a:extLst>
              <a:ext uri="{FF2B5EF4-FFF2-40B4-BE49-F238E27FC236}">
                <a16:creationId xmlns:a16="http://schemas.microsoft.com/office/drawing/2014/main" id="{C60BBCE2-D3A6-125B-70D3-DEB96790C4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11295" y="4103960"/>
            <a:ext cx="3703328" cy="2432309"/>
          </a:xfrm>
          <a:prstGeom prst="rect">
            <a:avLst/>
          </a:prstGeom>
        </p:spPr>
      </p:pic>
      <p:sp>
        <p:nvSpPr>
          <p:cNvPr id="84" name="TextBox 83">
            <a:extLst>
              <a:ext uri="{FF2B5EF4-FFF2-40B4-BE49-F238E27FC236}">
                <a16:creationId xmlns:a16="http://schemas.microsoft.com/office/drawing/2014/main" id="{95096605-842A-B99C-CF7C-621A40A37811}"/>
              </a:ext>
            </a:extLst>
          </p:cNvPr>
          <p:cNvSpPr txBox="1"/>
          <p:nvPr/>
        </p:nvSpPr>
        <p:spPr>
          <a:xfrm>
            <a:off x="9985864" y="4136821"/>
            <a:ext cx="1729807" cy="830997"/>
          </a:xfrm>
          <a:prstGeom prst="rect">
            <a:avLst/>
          </a:prstGeom>
          <a:solidFill>
            <a:schemeClr val="bg1"/>
          </a:solidFill>
        </p:spPr>
        <p:txBody>
          <a:bodyPr wrap="square">
            <a:spAutoFit/>
          </a:bodyPr>
          <a:lstStyle/>
          <a:p>
            <a:r>
              <a:rPr lang="en-US" sz="2400" dirty="0">
                <a:solidFill>
                  <a:srgbClr val="FF0000"/>
                </a:solidFill>
              </a:rPr>
              <a:t>54% of the power cells</a:t>
            </a:r>
          </a:p>
        </p:txBody>
      </p:sp>
      <p:sp>
        <p:nvSpPr>
          <p:cNvPr id="85" name="TextBox 84">
            <a:extLst>
              <a:ext uri="{FF2B5EF4-FFF2-40B4-BE49-F238E27FC236}">
                <a16:creationId xmlns:a16="http://schemas.microsoft.com/office/drawing/2014/main" id="{8B41BC67-8E9A-67B3-F7F5-738554289418}"/>
              </a:ext>
            </a:extLst>
          </p:cNvPr>
          <p:cNvSpPr txBox="1"/>
          <p:nvPr/>
        </p:nvSpPr>
        <p:spPr>
          <a:xfrm>
            <a:off x="47724" y="2919093"/>
            <a:ext cx="3637786" cy="738664"/>
          </a:xfrm>
          <a:prstGeom prst="rect">
            <a:avLst/>
          </a:prstGeom>
          <a:noFill/>
        </p:spPr>
        <p:txBody>
          <a:bodyPr wrap="square" rtlCol="0">
            <a:spAutoFit/>
          </a:bodyPr>
          <a:lstStyle/>
          <a:p>
            <a:r>
              <a:rPr lang="en-US" sz="1400" dirty="0" err="1"/>
              <a:t>E</a:t>
            </a:r>
            <a:r>
              <a:rPr lang="en-US" sz="1400" baseline="-25000" dirty="0" err="1"/>
              <a:t>lossMag</a:t>
            </a:r>
            <a:r>
              <a:rPr lang="en-US" sz="1400" dirty="0"/>
              <a:t>= 2615 J/cell/pulse</a:t>
            </a:r>
          </a:p>
          <a:p>
            <a:r>
              <a:rPr lang="en-US" sz="1400" dirty="0" err="1"/>
              <a:t>E</a:t>
            </a:r>
            <a:r>
              <a:rPr lang="en-US" sz="1400" baseline="-25000" dirty="0" err="1"/>
              <a:t>lossIGBTs</a:t>
            </a:r>
            <a:r>
              <a:rPr lang="en-US" sz="1400" dirty="0"/>
              <a:t>= 233 J/cell/pulse</a:t>
            </a:r>
          </a:p>
          <a:p>
            <a:r>
              <a:rPr lang="en-US" sz="1400" dirty="0" err="1"/>
              <a:t>N</a:t>
            </a:r>
            <a:r>
              <a:rPr lang="en-US" sz="1400" baseline="-25000" dirty="0" err="1"/>
              <a:t>cells</a:t>
            </a:r>
            <a:r>
              <a:rPr lang="en-US" sz="1400" dirty="0"/>
              <a:t>=5120 </a:t>
            </a:r>
            <a:r>
              <a:rPr lang="en-US" sz="1400" dirty="0">
                <a:sym typeface="Wingdings" panose="05000000000000000000" pitchFamily="2" charset="2"/>
              </a:rPr>
              <a:t> </a:t>
            </a:r>
            <a:r>
              <a:rPr lang="en-US" sz="1400" dirty="0" err="1">
                <a:sym typeface="Wingdings" panose="05000000000000000000" pitchFamily="2" charset="2"/>
              </a:rPr>
              <a:t>E</a:t>
            </a:r>
            <a:r>
              <a:rPr lang="en-US" sz="1400" baseline="-25000" dirty="0" err="1">
                <a:sym typeface="Wingdings" panose="05000000000000000000" pitchFamily="2" charset="2"/>
              </a:rPr>
              <a:t>lossTot</a:t>
            </a:r>
            <a:r>
              <a:rPr lang="en-US" sz="1400" dirty="0">
                <a:sym typeface="Wingdings" panose="05000000000000000000" pitchFamily="2" charset="2"/>
              </a:rPr>
              <a:t>=14’581’760 J/pulse </a:t>
            </a:r>
            <a:endParaRPr lang="en-US" sz="1400" dirty="0"/>
          </a:p>
        </p:txBody>
      </p:sp>
      <p:sp>
        <p:nvSpPr>
          <p:cNvPr id="86" name="TextBox 85">
            <a:extLst>
              <a:ext uri="{FF2B5EF4-FFF2-40B4-BE49-F238E27FC236}">
                <a16:creationId xmlns:a16="http://schemas.microsoft.com/office/drawing/2014/main" id="{792DA61C-F2AF-3CBE-7309-4F534BCDE11B}"/>
              </a:ext>
            </a:extLst>
          </p:cNvPr>
          <p:cNvSpPr txBox="1"/>
          <p:nvPr/>
        </p:nvSpPr>
        <p:spPr>
          <a:xfrm>
            <a:off x="42689" y="5591019"/>
            <a:ext cx="3637786" cy="738664"/>
          </a:xfrm>
          <a:prstGeom prst="rect">
            <a:avLst/>
          </a:prstGeom>
          <a:noFill/>
        </p:spPr>
        <p:txBody>
          <a:bodyPr wrap="square" rtlCol="0">
            <a:spAutoFit/>
          </a:bodyPr>
          <a:lstStyle/>
          <a:p>
            <a:r>
              <a:rPr lang="en-US" sz="1400" dirty="0" err="1"/>
              <a:t>E</a:t>
            </a:r>
            <a:r>
              <a:rPr lang="en-US" sz="1400" baseline="-25000" dirty="0" err="1"/>
              <a:t>lossMag</a:t>
            </a:r>
            <a:r>
              <a:rPr lang="en-US" sz="1400" dirty="0"/>
              <a:t>= 5903 J/cell/pulse</a:t>
            </a:r>
          </a:p>
          <a:p>
            <a:r>
              <a:rPr lang="en-US" sz="1400" dirty="0" err="1"/>
              <a:t>E</a:t>
            </a:r>
            <a:r>
              <a:rPr lang="en-US" sz="1400" baseline="-25000" dirty="0" err="1"/>
              <a:t>lossIGBTs</a:t>
            </a:r>
            <a:r>
              <a:rPr lang="en-US" sz="1400" dirty="0"/>
              <a:t>= 347 J/cell/pulse</a:t>
            </a:r>
          </a:p>
          <a:p>
            <a:r>
              <a:rPr lang="en-US" sz="1400" dirty="0" err="1"/>
              <a:t>N</a:t>
            </a:r>
            <a:r>
              <a:rPr lang="en-US" sz="1400" baseline="-25000" dirty="0" err="1"/>
              <a:t>cells</a:t>
            </a:r>
            <a:r>
              <a:rPr lang="en-US" sz="1400" dirty="0"/>
              <a:t>=2784 </a:t>
            </a:r>
            <a:r>
              <a:rPr lang="en-US" sz="1400" dirty="0">
                <a:sym typeface="Wingdings" panose="05000000000000000000" pitchFamily="2" charset="2"/>
              </a:rPr>
              <a:t> </a:t>
            </a:r>
            <a:r>
              <a:rPr lang="en-US" sz="1400" dirty="0" err="1">
                <a:sym typeface="Wingdings" panose="05000000000000000000" pitchFamily="2" charset="2"/>
              </a:rPr>
              <a:t>E</a:t>
            </a:r>
            <a:r>
              <a:rPr lang="en-US" sz="1400" baseline="-25000" dirty="0" err="1">
                <a:sym typeface="Wingdings" panose="05000000000000000000" pitchFamily="2" charset="2"/>
              </a:rPr>
              <a:t>lossTot</a:t>
            </a:r>
            <a:r>
              <a:rPr lang="en-US" sz="1400" dirty="0">
                <a:sym typeface="Wingdings" panose="05000000000000000000" pitchFamily="2" charset="2"/>
              </a:rPr>
              <a:t>=17’400’000 J/pulse </a:t>
            </a:r>
            <a:endParaRPr lang="en-US" sz="1400" dirty="0"/>
          </a:p>
        </p:txBody>
      </p:sp>
      <p:sp>
        <p:nvSpPr>
          <p:cNvPr id="87" name="Footer Placeholder 3">
            <a:extLst>
              <a:ext uri="{FF2B5EF4-FFF2-40B4-BE49-F238E27FC236}">
                <a16:creationId xmlns:a16="http://schemas.microsoft.com/office/drawing/2014/main" id="{248B9367-2879-626C-ACAF-D89038631C5E}"/>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
        <p:nvSpPr>
          <p:cNvPr id="88" name="Title 2">
            <a:extLst>
              <a:ext uri="{FF2B5EF4-FFF2-40B4-BE49-F238E27FC236}">
                <a16:creationId xmlns:a16="http://schemas.microsoft.com/office/drawing/2014/main" id="{AE122066-8744-C2C4-9FEC-20E3D9F46B22}"/>
              </a:ext>
            </a:extLst>
          </p:cNvPr>
          <p:cNvSpPr>
            <a:spLocks noGrp="1"/>
          </p:cNvSpPr>
          <p:nvPr>
            <p:ph type="title"/>
          </p:nvPr>
        </p:nvSpPr>
        <p:spPr>
          <a:xfrm>
            <a:off x="807461" y="298749"/>
            <a:ext cx="10418784" cy="890901"/>
          </a:xfrm>
          <a:solidFill>
            <a:schemeClr val="bg1">
              <a:alpha val="95000"/>
            </a:schemeClr>
          </a:solidFill>
        </p:spPr>
        <p:txBody>
          <a:bodyPr>
            <a:normAutofit/>
          </a:bodyPr>
          <a:lstStyle/>
          <a:p>
            <a:r>
              <a:rPr lang="en-US" dirty="0"/>
              <a:t>OPTIMIZATION RESULTS: RCS4</a:t>
            </a:r>
            <a:endParaRPr lang="en-GB" dirty="0"/>
          </a:p>
        </p:txBody>
      </p:sp>
    </p:spTree>
    <p:extLst>
      <p:ext uri="{BB962C8B-B14F-4D97-AF65-F5344CB8AC3E}">
        <p14:creationId xmlns:p14="http://schemas.microsoft.com/office/powerpoint/2010/main" val="3704034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BF5D092-EAEB-CB60-D6F6-2BFCA9802B46}"/>
              </a:ext>
            </a:extLst>
          </p:cNvPr>
          <p:cNvGraphicFramePr>
            <a:graphicFrameLocks noGrp="1"/>
          </p:cNvGraphicFramePr>
          <p:nvPr>
            <p:extLst>
              <p:ext uri="{D42A27DB-BD31-4B8C-83A1-F6EECF244321}">
                <p14:modId xmlns:p14="http://schemas.microsoft.com/office/powerpoint/2010/main" val="3303189735"/>
              </p:ext>
            </p:extLst>
          </p:nvPr>
        </p:nvGraphicFramePr>
        <p:xfrm>
          <a:off x="310895" y="2437590"/>
          <a:ext cx="9661778" cy="2373098"/>
        </p:xfrm>
        <a:graphic>
          <a:graphicData uri="http://schemas.openxmlformats.org/drawingml/2006/table">
            <a:tbl>
              <a:tblPr firstRow="1" bandRow="1">
                <a:tableStyleId>{5C22544A-7EE6-4342-B048-85BDC9FD1C3A}</a:tableStyleId>
              </a:tblPr>
              <a:tblGrid>
                <a:gridCol w="3163738">
                  <a:extLst>
                    <a:ext uri="{9D8B030D-6E8A-4147-A177-3AD203B41FA5}">
                      <a16:colId xmlns:a16="http://schemas.microsoft.com/office/drawing/2014/main" val="2546647527"/>
                    </a:ext>
                  </a:extLst>
                </a:gridCol>
                <a:gridCol w="1182517">
                  <a:extLst>
                    <a:ext uri="{9D8B030D-6E8A-4147-A177-3AD203B41FA5}">
                      <a16:colId xmlns:a16="http://schemas.microsoft.com/office/drawing/2014/main" val="2981325087"/>
                    </a:ext>
                  </a:extLst>
                </a:gridCol>
                <a:gridCol w="1182517">
                  <a:extLst>
                    <a:ext uri="{9D8B030D-6E8A-4147-A177-3AD203B41FA5}">
                      <a16:colId xmlns:a16="http://schemas.microsoft.com/office/drawing/2014/main" val="3685008074"/>
                    </a:ext>
                  </a:extLst>
                </a:gridCol>
                <a:gridCol w="1182517">
                  <a:extLst>
                    <a:ext uri="{9D8B030D-6E8A-4147-A177-3AD203B41FA5}">
                      <a16:colId xmlns:a16="http://schemas.microsoft.com/office/drawing/2014/main" val="3681674264"/>
                    </a:ext>
                  </a:extLst>
                </a:gridCol>
                <a:gridCol w="1227133">
                  <a:extLst>
                    <a:ext uri="{9D8B030D-6E8A-4147-A177-3AD203B41FA5}">
                      <a16:colId xmlns:a16="http://schemas.microsoft.com/office/drawing/2014/main" val="2086121859"/>
                    </a:ext>
                  </a:extLst>
                </a:gridCol>
                <a:gridCol w="1723356">
                  <a:extLst>
                    <a:ext uri="{9D8B030D-6E8A-4147-A177-3AD203B41FA5}">
                      <a16:colId xmlns:a16="http://schemas.microsoft.com/office/drawing/2014/main" val="1173134860"/>
                    </a:ext>
                  </a:extLst>
                </a:gridCol>
              </a:tblGrid>
              <a:tr h="339014">
                <a:tc>
                  <a:txBody>
                    <a:bodyPr/>
                    <a:lstStyle/>
                    <a:p>
                      <a:endParaRPr lang="en-GB" sz="1600" dirty="0"/>
                    </a:p>
                  </a:txBody>
                  <a:tcPr/>
                </a:tc>
                <a:tc>
                  <a:txBody>
                    <a:bodyPr/>
                    <a:lstStyle/>
                    <a:p>
                      <a:r>
                        <a:rPr lang="en-US" sz="1600" dirty="0"/>
                        <a:t>RCS2(new)</a:t>
                      </a:r>
                      <a:endParaRPr lang="en-GB" sz="1600" dirty="0"/>
                    </a:p>
                  </a:txBody>
                  <a:tcPr/>
                </a:tc>
                <a:tc>
                  <a:txBody>
                    <a:bodyPr/>
                    <a:lstStyle/>
                    <a:p>
                      <a:r>
                        <a:rPr lang="en-US" sz="1600" dirty="0"/>
                        <a:t>RCS2 (***)</a:t>
                      </a:r>
                      <a:endParaRPr lang="en-GB" sz="1600" dirty="0"/>
                    </a:p>
                  </a:txBody>
                  <a:tcPr/>
                </a:tc>
                <a:tc>
                  <a:txBody>
                    <a:bodyPr/>
                    <a:lstStyle/>
                    <a:p>
                      <a:r>
                        <a:rPr lang="en-US" sz="1600" dirty="0"/>
                        <a:t>RCS4(new)</a:t>
                      </a:r>
                      <a:endParaRPr lang="en-GB" sz="1600" dirty="0"/>
                    </a:p>
                  </a:txBody>
                  <a:tcPr/>
                </a:tc>
                <a:tc>
                  <a:txBody>
                    <a:bodyPr/>
                    <a:lstStyle/>
                    <a:p>
                      <a:r>
                        <a:rPr lang="en-US" sz="1600" dirty="0"/>
                        <a:t>RCS4 (***)</a:t>
                      </a:r>
                      <a:endParaRPr lang="en-GB" sz="1600" dirty="0"/>
                    </a:p>
                  </a:txBody>
                  <a:tcPr/>
                </a:tc>
                <a:tc>
                  <a:txBody>
                    <a:bodyPr/>
                    <a:lstStyle/>
                    <a:p>
                      <a:r>
                        <a:rPr lang="en-GB" sz="1600" dirty="0"/>
                        <a:t>RCS4(smaller gap)</a:t>
                      </a:r>
                    </a:p>
                  </a:txBody>
                  <a:tcPr/>
                </a:tc>
                <a:extLst>
                  <a:ext uri="{0D108BD9-81ED-4DB2-BD59-A6C34878D82A}">
                    <a16:rowId xmlns:a16="http://schemas.microsoft.com/office/drawing/2014/main" val="2262947202"/>
                  </a:ext>
                </a:extLst>
              </a:tr>
              <a:tr h="339014">
                <a:tc>
                  <a:txBody>
                    <a:bodyPr/>
                    <a:lstStyle/>
                    <a:p>
                      <a:r>
                        <a:rPr lang="en-US" sz="1200" dirty="0"/>
                        <a:t>NC Magnets cost (*) [</a:t>
                      </a:r>
                      <a:r>
                        <a:rPr lang="en-US" sz="1200" dirty="0" err="1"/>
                        <a:t>pu</a:t>
                      </a:r>
                      <a:r>
                        <a:rPr lang="en-US" sz="1200" dirty="0"/>
                        <a:t>]</a:t>
                      </a:r>
                      <a:endParaRPr lang="en-GB" sz="1200" dirty="0"/>
                    </a:p>
                  </a:txBody>
                  <a:tcPr/>
                </a:tc>
                <a:tc>
                  <a:txBody>
                    <a:bodyPr/>
                    <a:lstStyle/>
                    <a:p>
                      <a:r>
                        <a:rPr lang="en-US" sz="1400" dirty="0"/>
                        <a:t>0</a:t>
                      </a:r>
                      <a:r>
                        <a:rPr lang="en-GB" sz="1400" dirty="0"/>
                        <a:t>.3%</a:t>
                      </a:r>
                    </a:p>
                  </a:txBody>
                  <a:tcPr/>
                </a:tc>
                <a:tc>
                  <a:txBody>
                    <a:bodyPr/>
                    <a:lstStyle/>
                    <a:p>
                      <a:r>
                        <a:rPr lang="en-US" sz="1400" dirty="0"/>
                        <a:t>0.4%</a:t>
                      </a:r>
                      <a:endParaRPr lang="en-GB" sz="1400" dirty="0"/>
                    </a:p>
                  </a:txBody>
                  <a:tcPr/>
                </a:tc>
                <a:tc>
                  <a:txBody>
                    <a:bodyPr/>
                    <a:lstStyle/>
                    <a:p>
                      <a:r>
                        <a:rPr lang="en-GB" sz="1400" dirty="0"/>
                        <a:t>2.9%</a:t>
                      </a:r>
                    </a:p>
                  </a:txBody>
                  <a:tcPr/>
                </a:tc>
                <a:tc>
                  <a:txBody>
                    <a:bodyPr/>
                    <a:lstStyle/>
                    <a:p>
                      <a:r>
                        <a:rPr lang="en-US" sz="1400" dirty="0"/>
                        <a:t>4.2%</a:t>
                      </a:r>
                      <a:endParaRPr lang="en-GB" sz="1400" dirty="0"/>
                    </a:p>
                  </a:txBody>
                  <a:tcPr/>
                </a:tc>
                <a:tc>
                  <a:txBody>
                    <a:bodyPr/>
                    <a:lstStyle/>
                    <a:p>
                      <a:r>
                        <a:rPr lang="en-US" sz="1400" dirty="0"/>
                        <a:t>2.9%</a:t>
                      </a:r>
                      <a:endParaRPr lang="en-GB" sz="1400" dirty="0"/>
                    </a:p>
                  </a:txBody>
                  <a:tcPr/>
                </a:tc>
                <a:extLst>
                  <a:ext uri="{0D108BD9-81ED-4DB2-BD59-A6C34878D82A}">
                    <a16:rowId xmlns:a16="http://schemas.microsoft.com/office/drawing/2014/main" val="3319891894"/>
                  </a:ext>
                </a:extLst>
              </a:tr>
              <a:tr h="339014">
                <a:tc>
                  <a:txBody>
                    <a:bodyPr/>
                    <a:lstStyle/>
                    <a:p>
                      <a:r>
                        <a:rPr lang="en-US" sz="1200" dirty="0"/>
                        <a:t>SC Magnets cost [</a:t>
                      </a:r>
                      <a:r>
                        <a:rPr lang="en-US" sz="1200" dirty="0" err="1"/>
                        <a:t>MEu</a:t>
                      </a:r>
                      <a:r>
                        <a:rPr lang="en-US" sz="1200" dirty="0"/>
                        <a:t>]</a:t>
                      </a:r>
                      <a:endParaRPr lang="en-GB" sz="1200" dirty="0"/>
                    </a:p>
                  </a:txBody>
                  <a:tcPr/>
                </a:tc>
                <a:tc>
                  <a:txBody>
                    <a:bodyPr/>
                    <a:lstStyle/>
                    <a:p>
                      <a:r>
                        <a:rPr lang="en-US" sz="1400" dirty="0"/>
                        <a:t>4</a:t>
                      </a:r>
                      <a:r>
                        <a:rPr lang="en-GB" sz="1400" dirty="0"/>
                        <a:t>.0%</a:t>
                      </a:r>
                    </a:p>
                  </a:txBody>
                  <a:tcPr/>
                </a:tc>
                <a:tc>
                  <a:txBody>
                    <a:bodyPr/>
                    <a:lstStyle/>
                    <a:p>
                      <a:r>
                        <a:rPr lang="en-US" sz="1400" dirty="0"/>
                        <a:t>4.0%</a:t>
                      </a:r>
                      <a:endParaRPr lang="en-GB" sz="1400" dirty="0"/>
                    </a:p>
                  </a:txBody>
                  <a:tcPr/>
                </a:tc>
                <a:tc>
                  <a:txBody>
                    <a:bodyPr/>
                    <a:lstStyle/>
                    <a:p>
                      <a:r>
                        <a:rPr lang="en-GB" sz="1400" dirty="0"/>
                        <a:t>15.5%</a:t>
                      </a:r>
                    </a:p>
                  </a:txBody>
                  <a:tcPr/>
                </a:tc>
                <a:tc>
                  <a:txBody>
                    <a:bodyPr/>
                    <a:lstStyle/>
                    <a:p>
                      <a:r>
                        <a:rPr lang="en-US" sz="1400" dirty="0"/>
                        <a:t>15.5%</a:t>
                      </a:r>
                      <a:endParaRPr lang="en-GB" sz="1400" dirty="0"/>
                    </a:p>
                  </a:txBody>
                  <a:tcPr/>
                </a:tc>
                <a:tc>
                  <a:txBody>
                    <a:bodyPr/>
                    <a:lstStyle/>
                    <a:p>
                      <a:r>
                        <a:rPr lang="en-GB" sz="1400" strike="noStrike" baseline="0" dirty="0"/>
                        <a:t>&lt; 15.5% </a:t>
                      </a:r>
                      <a:r>
                        <a:rPr lang="en-GB" sz="1100" strike="noStrike" baseline="0" dirty="0"/>
                        <a:t>(to be updated)</a:t>
                      </a:r>
                      <a:endParaRPr lang="en-GB" sz="1400" strike="noStrike" baseline="0" dirty="0"/>
                    </a:p>
                  </a:txBody>
                  <a:tcPr/>
                </a:tc>
                <a:extLst>
                  <a:ext uri="{0D108BD9-81ED-4DB2-BD59-A6C34878D82A}">
                    <a16:rowId xmlns:a16="http://schemas.microsoft.com/office/drawing/2014/main" val="1884910511"/>
                  </a:ext>
                </a:extLst>
              </a:tr>
              <a:tr h="339014">
                <a:tc>
                  <a:txBody>
                    <a:bodyPr/>
                    <a:lstStyle/>
                    <a:p>
                      <a:r>
                        <a:rPr lang="en-US" sz="1200" dirty="0"/>
                        <a:t>PC cost: power cells [</a:t>
                      </a:r>
                      <a:r>
                        <a:rPr lang="en-US" sz="1200" dirty="0" err="1"/>
                        <a:t>MEu</a:t>
                      </a:r>
                      <a:r>
                        <a:rPr lang="en-US" sz="1200" dirty="0"/>
                        <a:t>]</a:t>
                      </a:r>
                      <a:endParaRPr lang="en-GB" sz="1200" dirty="0"/>
                    </a:p>
                  </a:txBody>
                  <a:tcPr/>
                </a:tc>
                <a:tc>
                  <a:txBody>
                    <a:bodyPr/>
                    <a:lstStyle/>
                    <a:p>
                      <a:r>
                        <a:rPr lang="en-US" sz="1400" dirty="0"/>
                        <a:t>2</a:t>
                      </a:r>
                      <a:r>
                        <a:rPr lang="en-GB" sz="1400" dirty="0"/>
                        <a:t>.5%</a:t>
                      </a:r>
                    </a:p>
                  </a:txBody>
                  <a:tcPr/>
                </a:tc>
                <a:tc>
                  <a:txBody>
                    <a:bodyPr/>
                    <a:lstStyle/>
                    <a:p>
                      <a:r>
                        <a:rPr lang="en-US" sz="1400" dirty="0"/>
                        <a:t>1.3%</a:t>
                      </a:r>
                      <a:endParaRPr lang="en-GB" sz="1400" dirty="0"/>
                    </a:p>
                  </a:txBody>
                  <a:tcPr/>
                </a:tc>
                <a:tc>
                  <a:txBody>
                    <a:bodyPr/>
                    <a:lstStyle/>
                    <a:p>
                      <a:r>
                        <a:rPr lang="en-US" sz="1400" dirty="0"/>
                        <a:t>8.8%</a:t>
                      </a:r>
                      <a:endParaRPr lang="en-GB" sz="1400" dirty="0"/>
                    </a:p>
                  </a:txBody>
                  <a:tcPr/>
                </a:tc>
                <a:tc>
                  <a:txBody>
                    <a:bodyPr/>
                    <a:lstStyle/>
                    <a:p>
                      <a:r>
                        <a:rPr lang="en-US" sz="1400" dirty="0"/>
                        <a:t>7.4%</a:t>
                      </a:r>
                      <a:endParaRPr lang="en-GB" sz="1400" dirty="0"/>
                    </a:p>
                  </a:txBody>
                  <a:tcPr/>
                </a:tc>
                <a:tc>
                  <a:txBody>
                    <a:bodyPr/>
                    <a:lstStyle/>
                    <a:p>
                      <a:r>
                        <a:rPr lang="en-US" sz="1400" dirty="0"/>
                        <a:t>4.8%</a:t>
                      </a:r>
                      <a:endParaRPr lang="en-GB" sz="1400" dirty="0"/>
                    </a:p>
                  </a:txBody>
                  <a:tcPr/>
                </a:tc>
                <a:extLst>
                  <a:ext uri="{0D108BD9-81ED-4DB2-BD59-A6C34878D82A}">
                    <a16:rowId xmlns:a16="http://schemas.microsoft.com/office/drawing/2014/main" val="1433445317"/>
                  </a:ext>
                </a:extLst>
              </a:tr>
              <a:tr h="339014">
                <a:tc>
                  <a:txBody>
                    <a:bodyPr/>
                    <a:lstStyle/>
                    <a:p>
                      <a:r>
                        <a:rPr lang="en-US" sz="1200" dirty="0"/>
                        <a:t>PC cost: capacitors [</a:t>
                      </a:r>
                      <a:r>
                        <a:rPr lang="en-US" sz="1200" dirty="0" err="1"/>
                        <a:t>MEu</a:t>
                      </a:r>
                      <a:r>
                        <a:rPr lang="en-US" sz="1200" dirty="0"/>
                        <a:t>]</a:t>
                      </a:r>
                      <a:endParaRPr lang="en-GB" sz="1200" dirty="0"/>
                    </a:p>
                  </a:txBody>
                  <a:tcPr/>
                </a:tc>
                <a:tc>
                  <a:txBody>
                    <a:bodyPr/>
                    <a:lstStyle/>
                    <a:p>
                      <a:r>
                        <a:rPr lang="en-GB" sz="1400" dirty="0"/>
                        <a:t>0.1%</a:t>
                      </a:r>
                    </a:p>
                  </a:txBody>
                  <a:tcPr/>
                </a:tc>
                <a:tc>
                  <a:txBody>
                    <a:bodyPr/>
                    <a:lstStyle/>
                    <a:p>
                      <a:r>
                        <a:rPr lang="en-US" sz="1400" dirty="0"/>
                        <a:t>0.1%</a:t>
                      </a:r>
                      <a:endParaRPr lang="en-GB" sz="1400" dirty="0"/>
                    </a:p>
                  </a:txBody>
                  <a:tcPr/>
                </a:tc>
                <a:tc>
                  <a:txBody>
                    <a:bodyPr/>
                    <a:lstStyle/>
                    <a:p>
                      <a:r>
                        <a:rPr lang="en-US" sz="1400" dirty="0"/>
                        <a:t>0</a:t>
                      </a:r>
                      <a:r>
                        <a:rPr lang="en-GB" sz="1400" dirty="0"/>
                        <a:t>.8%</a:t>
                      </a:r>
                    </a:p>
                  </a:txBody>
                  <a:tcPr/>
                </a:tc>
                <a:tc>
                  <a:txBody>
                    <a:bodyPr/>
                    <a:lstStyle/>
                    <a:p>
                      <a:r>
                        <a:rPr lang="en-US" sz="1400" dirty="0"/>
                        <a:t>1.3%</a:t>
                      </a:r>
                      <a:endParaRPr lang="en-GB" sz="1400" dirty="0"/>
                    </a:p>
                  </a:txBody>
                  <a:tcPr/>
                </a:tc>
                <a:tc>
                  <a:txBody>
                    <a:bodyPr/>
                    <a:lstStyle/>
                    <a:p>
                      <a:r>
                        <a:rPr lang="en-US" sz="1400" dirty="0"/>
                        <a:t>1.0%</a:t>
                      </a:r>
                      <a:endParaRPr lang="en-GB" sz="1400" dirty="0"/>
                    </a:p>
                  </a:txBody>
                  <a:tcPr/>
                </a:tc>
                <a:extLst>
                  <a:ext uri="{0D108BD9-81ED-4DB2-BD59-A6C34878D82A}">
                    <a16:rowId xmlns:a16="http://schemas.microsoft.com/office/drawing/2014/main" val="3366482003"/>
                  </a:ext>
                </a:extLst>
              </a:tr>
              <a:tr h="339014">
                <a:tc>
                  <a:txBody>
                    <a:bodyPr/>
                    <a:lstStyle/>
                    <a:p>
                      <a:r>
                        <a:rPr lang="en-US" sz="1200" dirty="0"/>
                        <a:t>Operation cost (losses </a:t>
                      </a:r>
                      <a:r>
                        <a:rPr lang="en-US" sz="1200" dirty="0" err="1"/>
                        <a:t>NC+PC+Cool</a:t>
                      </a:r>
                      <a:r>
                        <a:rPr lang="en-US" sz="1200" dirty="0"/>
                        <a:t>) (**) [</a:t>
                      </a:r>
                      <a:r>
                        <a:rPr lang="en-US" sz="1200" dirty="0" err="1"/>
                        <a:t>MEu</a:t>
                      </a:r>
                      <a:r>
                        <a:rPr lang="en-US" sz="1200" dirty="0"/>
                        <a:t>]</a:t>
                      </a:r>
                      <a:endParaRPr lang="en-GB" sz="1200" dirty="0"/>
                    </a:p>
                  </a:txBody>
                  <a:tcPr/>
                </a:tc>
                <a:tc>
                  <a:txBody>
                    <a:bodyPr/>
                    <a:lstStyle/>
                    <a:p>
                      <a:r>
                        <a:rPr lang="en-US" sz="1400" dirty="0"/>
                        <a:t>0</a:t>
                      </a:r>
                      <a:r>
                        <a:rPr lang="en-GB" sz="1400" dirty="0"/>
                        <a:t>.8%</a:t>
                      </a:r>
                    </a:p>
                  </a:txBody>
                  <a:tcPr/>
                </a:tc>
                <a:tc>
                  <a:txBody>
                    <a:bodyPr/>
                    <a:lstStyle/>
                    <a:p>
                      <a:r>
                        <a:rPr lang="en-US" sz="1400" dirty="0"/>
                        <a:t>0.5%</a:t>
                      </a:r>
                      <a:endParaRPr lang="en-GB" sz="1400" dirty="0"/>
                    </a:p>
                  </a:txBody>
                  <a:tcPr/>
                </a:tc>
                <a:tc>
                  <a:txBody>
                    <a:bodyPr/>
                    <a:lstStyle/>
                    <a:p>
                      <a:r>
                        <a:rPr lang="en-US" sz="1400" dirty="0"/>
                        <a:t>5</a:t>
                      </a:r>
                      <a:r>
                        <a:rPr lang="en-GB" sz="1400" dirty="0"/>
                        <a:t>.3%</a:t>
                      </a:r>
                    </a:p>
                  </a:txBody>
                  <a:tcPr/>
                </a:tc>
                <a:tc>
                  <a:txBody>
                    <a:bodyPr/>
                    <a:lstStyle/>
                    <a:p>
                      <a:r>
                        <a:rPr lang="en-US" sz="1400" dirty="0"/>
                        <a:t>3.4%</a:t>
                      </a:r>
                      <a:endParaRPr lang="en-GB" sz="1400" dirty="0"/>
                    </a:p>
                  </a:txBody>
                  <a:tcPr/>
                </a:tc>
                <a:tc>
                  <a:txBody>
                    <a:bodyPr/>
                    <a:lstStyle/>
                    <a:p>
                      <a:r>
                        <a:rPr lang="en-US" sz="1400" dirty="0"/>
                        <a:t>6.3%</a:t>
                      </a:r>
                      <a:endParaRPr lang="en-GB" sz="1400" dirty="0"/>
                    </a:p>
                  </a:txBody>
                  <a:tcPr/>
                </a:tc>
                <a:extLst>
                  <a:ext uri="{0D108BD9-81ED-4DB2-BD59-A6C34878D82A}">
                    <a16:rowId xmlns:a16="http://schemas.microsoft.com/office/drawing/2014/main" val="4065018841"/>
                  </a:ext>
                </a:extLst>
              </a:tr>
              <a:tr h="339014">
                <a:tc>
                  <a:txBody>
                    <a:bodyPr/>
                    <a:lstStyle/>
                    <a:p>
                      <a:r>
                        <a:rPr lang="en-US" sz="1200" b="1" i="1" u="sng" dirty="0"/>
                        <a:t>Totals</a:t>
                      </a:r>
                      <a:endParaRPr lang="en-GB" sz="1200" b="1" i="1" u="sng" dirty="0"/>
                    </a:p>
                  </a:txBody>
                  <a:tcPr/>
                </a:tc>
                <a:tc>
                  <a:txBody>
                    <a:bodyPr/>
                    <a:lstStyle/>
                    <a:p>
                      <a:r>
                        <a:rPr lang="en-US" sz="1400" b="1" i="1" dirty="0"/>
                        <a:t>7</a:t>
                      </a:r>
                      <a:r>
                        <a:rPr lang="en-GB" sz="1400" b="1" i="1" dirty="0"/>
                        <a:t>.8%</a:t>
                      </a:r>
                    </a:p>
                  </a:txBody>
                  <a:tcPr/>
                </a:tc>
                <a:tc>
                  <a:txBody>
                    <a:bodyPr/>
                    <a:lstStyle/>
                    <a:p>
                      <a:r>
                        <a:rPr lang="en-US" sz="1400" b="1" i="1" dirty="0"/>
                        <a:t>6.3%</a:t>
                      </a:r>
                      <a:endParaRPr lang="en-GB" sz="1400" b="1" i="1" dirty="0"/>
                    </a:p>
                  </a:txBody>
                  <a:tcPr/>
                </a:tc>
                <a:tc>
                  <a:txBody>
                    <a:bodyPr/>
                    <a:lstStyle/>
                    <a:p>
                      <a:r>
                        <a:rPr lang="en-GB" sz="1400" b="1" i="1" dirty="0"/>
                        <a:t>33.3%</a:t>
                      </a:r>
                    </a:p>
                  </a:txBody>
                  <a:tcPr/>
                </a:tc>
                <a:tc>
                  <a:txBody>
                    <a:bodyPr/>
                    <a:lstStyle/>
                    <a:p>
                      <a:r>
                        <a:rPr lang="en-US" sz="1400" b="1" i="1" dirty="0"/>
                        <a:t>31.9%</a:t>
                      </a:r>
                      <a:endParaRPr lang="en-GB" sz="1400" b="1" i="1" dirty="0"/>
                    </a:p>
                  </a:txBody>
                  <a:tcPr/>
                </a:tc>
                <a:tc>
                  <a:txBody>
                    <a:bodyPr/>
                    <a:lstStyle/>
                    <a:p>
                      <a:r>
                        <a:rPr lang="en-US" sz="1400" b="1" i="1" dirty="0"/>
                        <a:t>&lt;30.5%</a:t>
                      </a:r>
                      <a:endParaRPr lang="en-GB" sz="1400" b="1" i="1" dirty="0"/>
                    </a:p>
                  </a:txBody>
                  <a:tcPr/>
                </a:tc>
                <a:extLst>
                  <a:ext uri="{0D108BD9-81ED-4DB2-BD59-A6C34878D82A}">
                    <a16:rowId xmlns:a16="http://schemas.microsoft.com/office/drawing/2014/main" val="3647710519"/>
                  </a:ext>
                </a:extLst>
              </a:tr>
            </a:tbl>
          </a:graphicData>
        </a:graphic>
      </p:graphicFrame>
      <p:sp>
        <p:nvSpPr>
          <p:cNvPr id="5" name="Slide Number Placeholder 4">
            <a:extLst>
              <a:ext uri="{FF2B5EF4-FFF2-40B4-BE49-F238E27FC236}">
                <a16:creationId xmlns:a16="http://schemas.microsoft.com/office/drawing/2014/main" id="{8A58A1E2-F8C3-BE70-A704-FF0335370AC6}"/>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6" name="Title 5">
            <a:extLst>
              <a:ext uri="{FF2B5EF4-FFF2-40B4-BE49-F238E27FC236}">
                <a16:creationId xmlns:a16="http://schemas.microsoft.com/office/drawing/2014/main" id="{E42D3E0C-C755-72CE-3BBC-CB7CAEF5E4BA}"/>
              </a:ext>
            </a:extLst>
          </p:cNvPr>
          <p:cNvSpPr>
            <a:spLocks noGrp="1"/>
          </p:cNvSpPr>
          <p:nvPr>
            <p:ph type="title"/>
          </p:nvPr>
        </p:nvSpPr>
        <p:spPr>
          <a:xfrm>
            <a:off x="2355697" y="44199"/>
            <a:ext cx="7408824" cy="1325563"/>
          </a:xfrm>
        </p:spPr>
        <p:txBody>
          <a:bodyPr/>
          <a:lstStyle/>
          <a:p>
            <a:r>
              <a:rPr lang="en-US" dirty="0"/>
              <a:t>Cost Computation</a:t>
            </a:r>
            <a:endParaRPr lang="en-GB" dirty="0"/>
          </a:p>
        </p:txBody>
      </p:sp>
      <p:sp>
        <p:nvSpPr>
          <p:cNvPr id="8" name="Content Placeholder 1">
            <a:extLst>
              <a:ext uri="{FF2B5EF4-FFF2-40B4-BE49-F238E27FC236}">
                <a16:creationId xmlns:a16="http://schemas.microsoft.com/office/drawing/2014/main" id="{1B8FED10-546D-281C-4601-5431DD565CC9}"/>
              </a:ext>
            </a:extLst>
          </p:cNvPr>
          <p:cNvSpPr>
            <a:spLocks noGrp="1"/>
          </p:cNvSpPr>
          <p:nvPr>
            <p:ph sz="half" idx="1"/>
          </p:nvPr>
        </p:nvSpPr>
        <p:spPr>
          <a:xfrm>
            <a:off x="164156" y="5586966"/>
            <a:ext cx="3936846" cy="569483"/>
          </a:xfrm>
        </p:spPr>
        <p:txBody>
          <a:bodyPr>
            <a:noAutofit/>
          </a:bodyPr>
          <a:lstStyle/>
          <a:p>
            <a:pPr marL="0" indent="0">
              <a:buNone/>
            </a:pPr>
            <a:r>
              <a:rPr lang="en-US" sz="1200" dirty="0"/>
              <a:t>(*) to be verified by magnets’ experts</a:t>
            </a:r>
          </a:p>
          <a:p>
            <a:pPr marL="0" indent="0">
              <a:buNone/>
            </a:pPr>
            <a:r>
              <a:rPr lang="en-US" sz="1200" dirty="0"/>
              <a:t>(**) 20years 6000h/year. Cable losses are not included</a:t>
            </a:r>
          </a:p>
          <a:p>
            <a:pPr marL="0" indent="0">
              <a:buNone/>
            </a:pPr>
            <a:r>
              <a:rPr lang="en-US" sz="1200" dirty="0"/>
              <a:t>(***) Old cost model. Presented here: </a:t>
            </a:r>
            <a:r>
              <a:rPr lang="en-US" sz="1050" dirty="0">
                <a:hlinkClick r:id="rId2"/>
              </a:rPr>
              <a:t>IMCC Annual 2024</a:t>
            </a:r>
            <a:r>
              <a:rPr lang="en-US" sz="1050" dirty="0"/>
              <a:t> </a:t>
            </a:r>
            <a:endParaRPr lang="en-US" sz="1200" dirty="0"/>
          </a:p>
        </p:txBody>
      </p:sp>
      <p:pic>
        <p:nvPicPr>
          <p:cNvPr id="10" name="Picture 9">
            <a:extLst>
              <a:ext uri="{FF2B5EF4-FFF2-40B4-BE49-F238E27FC236}">
                <a16:creationId xmlns:a16="http://schemas.microsoft.com/office/drawing/2014/main" id="{FEA5827C-D50C-D498-1F99-505F455D92DC}"/>
              </a:ext>
            </a:extLst>
          </p:cNvPr>
          <p:cNvPicPr>
            <a:picLocks noChangeAspect="1"/>
          </p:cNvPicPr>
          <p:nvPr/>
        </p:nvPicPr>
        <p:blipFill>
          <a:blip r:embed="rId3"/>
          <a:stretch>
            <a:fillRect/>
          </a:stretch>
        </p:blipFill>
        <p:spPr>
          <a:xfrm>
            <a:off x="10179837" y="1456652"/>
            <a:ext cx="1701267" cy="1204725"/>
          </a:xfrm>
          <a:prstGeom prst="rect">
            <a:avLst/>
          </a:prstGeom>
        </p:spPr>
      </p:pic>
      <p:sp>
        <p:nvSpPr>
          <p:cNvPr id="11" name="Content Placeholder 2">
            <a:extLst>
              <a:ext uri="{FF2B5EF4-FFF2-40B4-BE49-F238E27FC236}">
                <a16:creationId xmlns:a16="http://schemas.microsoft.com/office/drawing/2014/main" id="{00216CED-8567-F7AE-DF52-FCDBDD95EB72}"/>
              </a:ext>
            </a:extLst>
          </p:cNvPr>
          <p:cNvSpPr txBox="1">
            <a:spLocks/>
          </p:cNvSpPr>
          <p:nvPr/>
        </p:nvSpPr>
        <p:spPr>
          <a:xfrm>
            <a:off x="164156" y="1817581"/>
            <a:ext cx="9345604" cy="53699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Using the new cost model for the Power Converters, a new sets of simulations was re-run only for RCS2 and RCS4</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951EC799-AE5E-58C0-8D4E-E7E7356445BD}"/>
              </a:ext>
            </a:extLst>
          </p:cNvPr>
          <p:cNvSpPr/>
          <p:nvPr/>
        </p:nvSpPr>
        <p:spPr>
          <a:xfrm>
            <a:off x="273566" y="3439629"/>
            <a:ext cx="9446364" cy="271522"/>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2">
            <a:extLst>
              <a:ext uri="{FF2B5EF4-FFF2-40B4-BE49-F238E27FC236}">
                <a16:creationId xmlns:a16="http://schemas.microsoft.com/office/drawing/2014/main" id="{6FC1C2F5-541A-0466-AF02-9EA5ADDB5C23}"/>
              </a:ext>
            </a:extLst>
          </p:cNvPr>
          <p:cNvSpPr txBox="1">
            <a:spLocks/>
          </p:cNvSpPr>
          <p:nvPr/>
        </p:nvSpPr>
        <p:spPr>
          <a:xfrm>
            <a:off x="9764521" y="3827665"/>
            <a:ext cx="2400299" cy="620666"/>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Courtesy of Siara Fabbri and Luca Bottura</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3AABF20C-C3B4-80C6-8D72-45E3823D39B9}"/>
              </a:ext>
            </a:extLst>
          </p:cNvPr>
          <p:cNvCxnSpPr>
            <a:cxnSpLocks/>
            <a:stCxn id="13" idx="0"/>
            <a:endCxn id="12" idx="3"/>
          </p:cNvCxnSpPr>
          <p:nvPr/>
        </p:nvCxnSpPr>
        <p:spPr>
          <a:xfrm flipH="1" flipV="1">
            <a:off x="9719930" y="3575390"/>
            <a:ext cx="1244741" cy="2522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FACF9DCE-ACF2-0DB7-D22C-A93AB79E5E88}"/>
              </a:ext>
            </a:extLst>
          </p:cNvPr>
          <p:cNvSpPr txBox="1">
            <a:spLocks/>
          </p:cNvSpPr>
          <p:nvPr/>
        </p:nvSpPr>
        <p:spPr>
          <a:xfrm>
            <a:off x="2941600" y="5241050"/>
            <a:ext cx="6822921" cy="310215"/>
          </a:xfrm>
          <a:prstGeom prst="rect">
            <a:avLst/>
          </a:prstGeom>
        </p:spPr>
        <p:txBody>
          <a:bodyPr vert="horz" lIns="100381" tIns="50191" rIns="100381" bIns="50191" rtlCol="0">
            <a:normAutofit lnSpcReduction="10000"/>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With the new cost model, values don’t change much if we can accept more losses</a:t>
            </a: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2ADC34BE-4AEE-C273-90C6-6C7083AF6CA5}"/>
              </a:ext>
            </a:extLst>
          </p:cNvPr>
          <p:cNvSpPr/>
          <p:nvPr/>
        </p:nvSpPr>
        <p:spPr>
          <a:xfrm>
            <a:off x="3457574" y="4141513"/>
            <a:ext cx="2400299" cy="271522"/>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1AE9944D-72DE-5FC5-DE76-ABA5084F7F25}"/>
              </a:ext>
            </a:extLst>
          </p:cNvPr>
          <p:cNvSpPr/>
          <p:nvPr/>
        </p:nvSpPr>
        <p:spPr>
          <a:xfrm>
            <a:off x="3457573" y="4488970"/>
            <a:ext cx="2400299" cy="271522"/>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886BE8DA-754A-466D-6EC0-9E3230F840CE}"/>
              </a:ext>
            </a:extLst>
          </p:cNvPr>
          <p:cNvSpPr/>
          <p:nvPr/>
        </p:nvSpPr>
        <p:spPr>
          <a:xfrm>
            <a:off x="5910972" y="4141513"/>
            <a:ext cx="2400299" cy="271522"/>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FBC336AF-FD51-BBF6-18F1-C457B4F61818}"/>
              </a:ext>
            </a:extLst>
          </p:cNvPr>
          <p:cNvSpPr/>
          <p:nvPr/>
        </p:nvSpPr>
        <p:spPr>
          <a:xfrm>
            <a:off x="5910971" y="4488970"/>
            <a:ext cx="2400299" cy="271522"/>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5592B3B-6ACA-BC74-C259-51EE9C63E841}"/>
              </a:ext>
            </a:extLst>
          </p:cNvPr>
          <p:cNvCxnSpPr/>
          <p:nvPr/>
        </p:nvCxnSpPr>
        <p:spPr>
          <a:xfrm flipV="1">
            <a:off x="4657722" y="4796200"/>
            <a:ext cx="0" cy="4091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36D86F7-99CE-92A8-641A-976EFF8DE707}"/>
              </a:ext>
            </a:extLst>
          </p:cNvPr>
          <p:cNvCxnSpPr/>
          <p:nvPr/>
        </p:nvCxnSpPr>
        <p:spPr>
          <a:xfrm flipV="1">
            <a:off x="7111120" y="4796200"/>
            <a:ext cx="0" cy="4091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Footer Placeholder 3">
            <a:extLst>
              <a:ext uri="{FF2B5EF4-FFF2-40B4-BE49-F238E27FC236}">
                <a16:creationId xmlns:a16="http://schemas.microsoft.com/office/drawing/2014/main" id="{E6EB7EF8-71CE-CEDC-E389-AB0B79F50400}"/>
              </a:ext>
            </a:extLst>
          </p:cNvPr>
          <p:cNvSpPr txBox="1">
            <a:spLocks/>
          </p:cNvSpPr>
          <p:nvPr/>
        </p:nvSpPr>
        <p:spPr>
          <a:xfrm>
            <a:off x="571501" y="6470573"/>
            <a:ext cx="1107948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75000"/>
                    <a:lumOff val="25000"/>
                  </a:schemeClr>
                </a:solidFill>
                <a:latin typeface="Arial Narrow" panose="020B060602020203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dirty="0" err="1"/>
              <a:t>MuCol</a:t>
            </a:r>
            <a:r>
              <a:rPr lang="en-GB"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3657094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BF5D092-EAEB-CB60-D6F6-2BFCA9802B46}"/>
              </a:ext>
            </a:extLst>
          </p:cNvPr>
          <p:cNvGraphicFramePr>
            <a:graphicFrameLocks noGrp="1"/>
          </p:cNvGraphicFramePr>
          <p:nvPr>
            <p:extLst>
              <p:ext uri="{D42A27DB-BD31-4B8C-83A1-F6EECF244321}">
                <p14:modId xmlns:p14="http://schemas.microsoft.com/office/powerpoint/2010/main" val="3469001515"/>
              </p:ext>
            </p:extLst>
          </p:nvPr>
        </p:nvGraphicFramePr>
        <p:xfrm>
          <a:off x="310894" y="2437590"/>
          <a:ext cx="10653777" cy="2614115"/>
        </p:xfrm>
        <a:graphic>
          <a:graphicData uri="http://schemas.openxmlformats.org/drawingml/2006/table">
            <a:tbl>
              <a:tblPr firstRow="1" bandRow="1">
                <a:tableStyleId>{5C22544A-7EE6-4342-B048-85BDC9FD1C3A}</a:tableStyleId>
              </a:tblPr>
              <a:tblGrid>
                <a:gridCol w="3488568">
                  <a:extLst>
                    <a:ext uri="{9D8B030D-6E8A-4147-A177-3AD203B41FA5}">
                      <a16:colId xmlns:a16="http://schemas.microsoft.com/office/drawing/2014/main" val="2546647527"/>
                    </a:ext>
                  </a:extLst>
                </a:gridCol>
                <a:gridCol w="1303929">
                  <a:extLst>
                    <a:ext uri="{9D8B030D-6E8A-4147-A177-3AD203B41FA5}">
                      <a16:colId xmlns:a16="http://schemas.microsoft.com/office/drawing/2014/main" val="2981325087"/>
                    </a:ext>
                  </a:extLst>
                </a:gridCol>
                <a:gridCol w="1303929">
                  <a:extLst>
                    <a:ext uri="{9D8B030D-6E8A-4147-A177-3AD203B41FA5}">
                      <a16:colId xmlns:a16="http://schemas.microsoft.com/office/drawing/2014/main" val="3685008074"/>
                    </a:ext>
                  </a:extLst>
                </a:gridCol>
                <a:gridCol w="1403180">
                  <a:extLst>
                    <a:ext uri="{9D8B030D-6E8A-4147-A177-3AD203B41FA5}">
                      <a16:colId xmlns:a16="http://schemas.microsoft.com/office/drawing/2014/main" val="3681674264"/>
                    </a:ext>
                  </a:extLst>
                </a:gridCol>
                <a:gridCol w="1379220">
                  <a:extLst>
                    <a:ext uri="{9D8B030D-6E8A-4147-A177-3AD203B41FA5}">
                      <a16:colId xmlns:a16="http://schemas.microsoft.com/office/drawing/2014/main" val="2086121859"/>
                    </a:ext>
                  </a:extLst>
                </a:gridCol>
                <a:gridCol w="1774951">
                  <a:extLst>
                    <a:ext uri="{9D8B030D-6E8A-4147-A177-3AD203B41FA5}">
                      <a16:colId xmlns:a16="http://schemas.microsoft.com/office/drawing/2014/main" val="1173134860"/>
                    </a:ext>
                  </a:extLst>
                </a:gridCol>
              </a:tblGrid>
              <a:tr h="315559">
                <a:tc>
                  <a:txBody>
                    <a:bodyPr/>
                    <a:lstStyle/>
                    <a:p>
                      <a:endParaRPr lang="en-GB" sz="1600" dirty="0"/>
                    </a:p>
                  </a:txBody>
                  <a:tcPr/>
                </a:tc>
                <a:tc>
                  <a:txBody>
                    <a:bodyPr/>
                    <a:lstStyle/>
                    <a:p>
                      <a:r>
                        <a:rPr lang="en-US" sz="1600" dirty="0"/>
                        <a:t>RCS2(new)</a:t>
                      </a:r>
                      <a:endParaRPr lang="en-GB" sz="1600" dirty="0"/>
                    </a:p>
                  </a:txBody>
                  <a:tcPr/>
                </a:tc>
                <a:tc>
                  <a:txBody>
                    <a:bodyPr/>
                    <a:lstStyle/>
                    <a:p>
                      <a:r>
                        <a:rPr lang="en-US" sz="1600" dirty="0"/>
                        <a:t>RCS2 (***)</a:t>
                      </a:r>
                      <a:endParaRPr lang="en-GB" sz="1600" dirty="0"/>
                    </a:p>
                  </a:txBody>
                  <a:tcPr/>
                </a:tc>
                <a:tc>
                  <a:txBody>
                    <a:bodyPr/>
                    <a:lstStyle/>
                    <a:p>
                      <a:r>
                        <a:rPr lang="en-US" sz="1600" dirty="0"/>
                        <a:t>RCS4(new)</a:t>
                      </a:r>
                      <a:endParaRPr lang="en-GB" sz="1600" dirty="0"/>
                    </a:p>
                  </a:txBody>
                  <a:tcPr/>
                </a:tc>
                <a:tc>
                  <a:txBody>
                    <a:bodyPr/>
                    <a:lstStyle/>
                    <a:p>
                      <a:r>
                        <a:rPr lang="en-US" sz="1600" dirty="0"/>
                        <a:t>RCS4 (***)</a:t>
                      </a:r>
                      <a:endParaRPr lang="en-GB" sz="1600" dirty="0"/>
                    </a:p>
                  </a:txBody>
                  <a:tcPr/>
                </a:tc>
                <a:tc>
                  <a:txBody>
                    <a:bodyPr/>
                    <a:lstStyle/>
                    <a:p>
                      <a:r>
                        <a:rPr lang="en-GB" sz="1600" dirty="0"/>
                        <a:t>RCS4(smaller gap)</a:t>
                      </a:r>
                    </a:p>
                  </a:txBody>
                  <a:tcPr/>
                </a:tc>
                <a:extLst>
                  <a:ext uri="{0D108BD9-81ED-4DB2-BD59-A6C34878D82A}">
                    <a16:rowId xmlns:a16="http://schemas.microsoft.com/office/drawing/2014/main" val="2262947202"/>
                  </a:ext>
                </a:extLst>
              </a:tr>
              <a:tr h="315559">
                <a:tc>
                  <a:txBody>
                    <a:bodyPr/>
                    <a:lstStyle/>
                    <a:p>
                      <a:r>
                        <a:rPr lang="en-US" sz="1200" dirty="0"/>
                        <a:t>NC Magnets cost (*) [</a:t>
                      </a:r>
                      <a:r>
                        <a:rPr lang="en-US" sz="1200" dirty="0" err="1"/>
                        <a:t>pu</a:t>
                      </a:r>
                      <a:r>
                        <a:rPr lang="en-US" sz="1200" dirty="0"/>
                        <a:t>]</a:t>
                      </a:r>
                      <a:endParaRPr lang="en-GB" sz="1200" dirty="0"/>
                    </a:p>
                  </a:txBody>
                  <a:tcPr/>
                </a:tc>
                <a:tc>
                  <a:txBody>
                    <a:bodyPr/>
                    <a:lstStyle/>
                    <a:p>
                      <a:r>
                        <a:rPr lang="en-US" sz="1400" dirty="0"/>
                        <a:t>0</a:t>
                      </a:r>
                      <a:r>
                        <a:rPr lang="en-GB" sz="1400" dirty="0"/>
                        <a:t>.3%</a:t>
                      </a:r>
                    </a:p>
                  </a:txBody>
                  <a:tcPr/>
                </a:tc>
                <a:tc>
                  <a:txBody>
                    <a:bodyPr/>
                    <a:lstStyle/>
                    <a:p>
                      <a:r>
                        <a:rPr lang="en-US" sz="1400" dirty="0"/>
                        <a:t>0.4%</a:t>
                      </a:r>
                      <a:endParaRPr lang="en-GB" sz="1400" dirty="0"/>
                    </a:p>
                  </a:txBody>
                  <a:tcPr/>
                </a:tc>
                <a:tc>
                  <a:txBody>
                    <a:bodyPr/>
                    <a:lstStyle/>
                    <a:p>
                      <a:r>
                        <a:rPr lang="en-GB" sz="1400" dirty="0"/>
                        <a:t>2.9%</a:t>
                      </a:r>
                    </a:p>
                  </a:txBody>
                  <a:tcPr/>
                </a:tc>
                <a:tc>
                  <a:txBody>
                    <a:bodyPr/>
                    <a:lstStyle/>
                    <a:p>
                      <a:r>
                        <a:rPr lang="en-US" sz="1400" dirty="0"/>
                        <a:t>4.2%</a:t>
                      </a:r>
                      <a:endParaRPr lang="en-GB" sz="1400" dirty="0"/>
                    </a:p>
                  </a:txBody>
                  <a:tcPr/>
                </a:tc>
                <a:tc>
                  <a:txBody>
                    <a:bodyPr/>
                    <a:lstStyle/>
                    <a:p>
                      <a:r>
                        <a:rPr lang="en-US" sz="1400" dirty="0"/>
                        <a:t>2.9%</a:t>
                      </a:r>
                      <a:endParaRPr lang="en-GB" sz="1400" dirty="0"/>
                    </a:p>
                  </a:txBody>
                  <a:tcPr/>
                </a:tc>
                <a:extLst>
                  <a:ext uri="{0D108BD9-81ED-4DB2-BD59-A6C34878D82A}">
                    <a16:rowId xmlns:a16="http://schemas.microsoft.com/office/drawing/2014/main" val="3319891894"/>
                  </a:ext>
                </a:extLst>
              </a:tr>
              <a:tr h="315559">
                <a:tc>
                  <a:txBody>
                    <a:bodyPr/>
                    <a:lstStyle/>
                    <a:p>
                      <a:r>
                        <a:rPr lang="en-US" sz="1200" dirty="0"/>
                        <a:t>SC Magnets cost [</a:t>
                      </a:r>
                      <a:r>
                        <a:rPr lang="en-US" sz="1200" dirty="0" err="1"/>
                        <a:t>MEu</a:t>
                      </a:r>
                      <a:r>
                        <a:rPr lang="en-US" sz="1200" dirty="0"/>
                        <a:t>]</a:t>
                      </a:r>
                      <a:endParaRPr lang="en-GB" sz="1200" dirty="0"/>
                    </a:p>
                  </a:txBody>
                  <a:tcPr/>
                </a:tc>
                <a:tc>
                  <a:txBody>
                    <a:bodyPr/>
                    <a:lstStyle/>
                    <a:p>
                      <a:r>
                        <a:rPr lang="en-US" sz="1400" dirty="0"/>
                        <a:t>4</a:t>
                      </a:r>
                      <a:r>
                        <a:rPr lang="en-GB" sz="1400" dirty="0"/>
                        <a:t>.0%</a:t>
                      </a:r>
                    </a:p>
                  </a:txBody>
                  <a:tcPr/>
                </a:tc>
                <a:tc>
                  <a:txBody>
                    <a:bodyPr/>
                    <a:lstStyle/>
                    <a:p>
                      <a:r>
                        <a:rPr lang="en-US" sz="1400" dirty="0"/>
                        <a:t>4.0%</a:t>
                      </a:r>
                      <a:endParaRPr lang="en-GB" sz="1400" dirty="0"/>
                    </a:p>
                  </a:txBody>
                  <a:tcPr/>
                </a:tc>
                <a:tc>
                  <a:txBody>
                    <a:bodyPr/>
                    <a:lstStyle/>
                    <a:p>
                      <a:r>
                        <a:rPr lang="en-GB" sz="1400" dirty="0"/>
                        <a:t>15.5%</a:t>
                      </a:r>
                    </a:p>
                  </a:txBody>
                  <a:tcPr/>
                </a:tc>
                <a:tc>
                  <a:txBody>
                    <a:bodyPr/>
                    <a:lstStyle/>
                    <a:p>
                      <a:r>
                        <a:rPr lang="en-US" sz="1400" dirty="0"/>
                        <a:t>15.5%</a:t>
                      </a:r>
                      <a:endParaRPr lang="en-GB" sz="1400" dirty="0"/>
                    </a:p>
                  </a:txBody>
                  <a:tcPr/>
                </a:tc>
                <a:tc>
                  <a:txBody>
                    <a:bodyPr/>
                    <a:lstStyle/>
                    <a:p>
                      <a:r>
                        <a:rPr lang="en-GB" sz="1400" strike="noStrike" baseline="0" dirty="0"/>
                        <a:t>&lt; 15.5% </a:t>
                      </a:r>
                      <a:r>
                        <a:rPr lang="en-GB" sz="1100" strike="noStrike" baseline="0" dirty="0"/>
                        <a:t>(to be updated)</a:t>
                      </a:r>
                      <a:endParaRPr lang="en-GB" sz="1400" strike="noStrike" baseline="0" dirty="0"/>
                    </a:p>
                  </a:txBody>
                  <a:tcPr/>
                </a:tc>
                <a:extLst>
                  <a:ext uri="{0D108BD9-81ED-4DB2-BD59-A6C34878D82A}">
                    <a16:rowId xmlns:a16="http://schemas.microsoft.com/office/drawing/2014/main" val="1884910511"/>
                  </a:ext>
                </a:extLst>
              </a:tr>
              <a:tr h="315559">
                <a:tc>
                  <a:txBody>
                    <a:bodyPr/>
                    <a:lstStyle/>
                    <a:p>
                      <a:r>
                        <a:rPr lang="en-US" sz="1200" dirty="0"/>
                        <a:t>PC cost: power cells [</a:t>
                      </a:r>
                      <a:r>
                        <a:rPr lang="en-US" sz="1200" dirty="0" err="1"/>
                        <a:t>MEu</a:t>
                      </a:r>
                      <a:r>
                        <a:rPr lang="en-US" sz="1200" dirty="0"/>
                        <a:t>]</a:t>
                      </a:r>
                      <a:endParaRPr lang="en-GB" sz="1200" dirty="0"/>
                    </a:p>
                  </a:txBody>
                  <a:tcPr/>
                </a:tc>
                <a:tc>
                  <a:txBody>
                    <a:bodyPr/>
                    <a:lstStyle/>
                    <a:p>
                      <a:r>
                        <a:rPr lang="en-US" sz="1400" dirty="0"/>
                        <a:t>2</a:t>
                      </a:r>
                      <a:r>
                        <a:rPr lang="en-GB" sz="1400" dirty="0"/>
                        <a:t>.5%</a:t>
                      </a:r>
                    </a:p>
                  </a:txBody>
                  <a:tcPr/>
                </a:tc>
                <a:tc>
                  <a:txBody>
                    <a:bodyPr/>
                    <a:lstStyle/>
                    <a:p>
                      <a:r>
                        <a:rPr lang="en-US" sz="1400" dirty="0"/>
                        <a:t>1.3%</a:t>
                      </a:r>
                      <a:endParaRPr lang="en-GB" sz="1400" dirty="0"/>
                    </a:p>
                  </a:txBody>
                  <a:tcPr/>
                </a:tc>
                <a:tc>
                  <a:txBody>
                    <a:bodyPr/>
                    <a:lstStyle/>
                    <a:p>
                      <a:r>
                        <a:rPr lang="en-US" sz="1400" dirty="0"/>
                        <a:t>8.8%</a:t>
                      </a:r>
                      <a:endParaRPr lang="en-GB" sz="1400" dirty="0"/>
                    </a:p>
                  </a:txBody>
                  <a:tcPr/>
                </a:tc>
                <a:tc>
                  <a:txBody>
                    <a:bodyPr/>
                    <a:lstStyle/>
                    <a:p>
                      <a:r>
                        <a:rPr lang="en-US" sz="1400" dirty="0"/>
                        <a:t>7.4%</a:t>
                      </a:r>
                      <a:endParaRPr lang="en-GB" sz="1400" dirty="0"/>
                    </a:p>
                  </a:txBody>
                  <a:tcPr/>
                </a:tc>
                <a:tc>
                  <a:txBody>
                    <a:bodyPr/>
                    <a:lstStyle/>
                    <a:p>
                      <a:r>
                        <a:rPr lang="en-US" sz="1400" dirty="0"/>
                        <a:t>4.8%</a:t>
                      </a:r>
                      <a:endParaRPr lang="en-GB" sz="1400" dirty="0"/>
                    </a:p>
                  </a:txBody>
                  <a:tcPr/>
                </a:tc>
                <a:extLst>
                  <a:ext uri="{0D108BD9-81ED-4DB2-BD59-A6C34878D82A}">
                    <a16:rowId xmlns:a16="http://schemas.microsoft.com/office/drawing/2014/main" val="1433445317"/>
                  </a:ext>
                </a:extLst>
              </a:tr>
              <a:tr h="315559">
                <a:tc>
                  <a:txBody>
                    <a:bodyPr/>
                    <a:lstStyle/>
                    <a:p>
                      <a:r>
                        <a:rPr lang="en-US" sz="1200" dirty="0"/>
                        <a:t>PC cost: capacitors [</a:t>
                      </a:r>
                      <a:r>
                        <a:rPr lang="en-US" sz="1200" dirty="0" err="1"/>
                        <a:t>MEu</a:t>
                      </a:r>
                      <a:r>
                        <a:rPr lang="en-US" sz="1200" dirty="0"/>
                        <a:t>]</a:t>
                      </a:r>
                      <a:endParaRPr lang="en-GB" sz="1200" dirty="0"/>
                    </a:p>
                  </a:txBody>
                  <a:tcPr/>
                </a:tc>
                <a:tc>
                  <a:txBody>
                    <a:bodyPr/>
                    <a:lstStyle/>
                    <a:p>
                      <a:r>
                        <a:rPr lang="en-GB" sz="1400" dirty="0"/>
                        <a:t>0.1%</a:t>
                      </a:r>
                    </a:p>
                  </a:txBody>
                  <a:tcPr/>
                </a:tc>
                <a:tc>
                  <a:txBody>
                    <a:bodyPr/>
                    <a:lstStyle/>
                    <a:p>
                      <a:r>
                        <a:rPr lang="en-US" sz="1400" dirty="0"/>
                        <a:t>0.1%</a:t>
                      </a:r>
                      <a:endParaRPr lang="en-GB" sz="1400" dirty="0"/>
                    </a:p>
                  </a:txBody>
                  <a:tcPr/>
                </a:tc>
                <a:tc>
                  <a:txBody>
                    <a:bodyPr/>
                    <a:lstStyle/>
                    <a:p>
                      <a:r>
                        <a:rPr lang="en-US" sz="1400" dirty="0"/>
                        <a:t>0</a:t>
                      </a:r>
                      <a:r>
                        <a:rPr lang="en-GB" sz="1400" dirty="0"/>
                        <a:t>.8%</a:t>
                      </a:r>
                    </a:p>
                  </a:txBody>
                  <a:tcPr/>
                </a:tc>
                <a:tc>
                  <a:txBody>
                    <a:bodyPr/>
                    <a:lstStyle/>
                    <a:p>
                      <a:r>
                        <a:rPr lang="en-US" sz="1400" dirty="0"/>
                        <a:t>1.3%</a:t>
                      </a:r>
                      <a:endParaRPr lang="en-GB" sz="1400" dirty="0"/>
                    </a:p>
                  </a:txBody>
                  <a:tcPr/>
                </a:tc>
                <a:tc>
                  <a:txBody>
                    <a:bodyPr/>
                    <a:lstStyle/>
                    <a:p>
                      <a:r>
                        <a:rPr lang="en-US" sz="1400" dirty="0"/>
                        <a:t>1.0%</a:t>
                      </a:r>
                      <a:endParaRPr lang="en-GB" sz="1400" dirty="0"/>
                    </a:p>
                  </a:txBody>
                  <a:tcPr/>
                </a:tc>
                <a:extLst>
                  <a:ext uri="{0D108BD9-81ED-4DB2-BD59-A6C34878D82A}">
                    <a16:rowId xmlns:a16="http://schemas.microsoft.com/office/drawing/2014/main" val="3366482003"/>
                  </a:ext>
                </a:extLst>
              </a:tr>
              <a:tr h="315559">
                <a:tc>
                  <a:txBody>
                    <a:bodyPr/>
                    <a:lstStyle/>
                    <a:p>
                      <a:r>
                        <a:rPr lang="en-US" sz="1200" dirty="0"/>
                        <a:t>Operation cost (losses </a:t>
                      </a:r>
                      <a:r>
                        <a:rPr lang="en-US" sz="1200" dirty="0" err="1"/>
                        <a:t>NC+PC+Cool</a:t>
                      </a:r>
                      <a:r>
                        <a:rPr lang="en-US" sz="1200" dirty="0"/>
                        <a:t>) (**) [</a:t>
                      </a:r>
                      <a:r>
                        <a:rPr lang="en-US" sz="1200" dirty="0" err="1"/>
                        <a:t>MEu</a:t>
                      </a:r>
                      <a:r>
                        <a:rPr lang="en-US" sz="1200" dirty="0"/>
                        <a:t>]</a:t>
                      </a:r>
                      <a:endParaRPr lang="en-GB" sz="1200" dirty="0"/>
                    </a:p>
                  </a:txBody>
                  <a:tcPr/>
                </a:tc>
                <a:tc>
                  <a:txBody>
                    <a:bodyPr/>
                    <a:lstStyle/>
                    <a:p>
                      <a:r>
                        <a:rPr lang="en-US" sz="1400" dirty="0"/>
                        <a:t>0</a:t>
                      </a:r>
                      <a:r>
                        <a:rPr lang="en-GB" sz="1400" dirty="0"/>
                        <a:t>.8%</a:t>
                      </a:r>
                    </a:p>
                  </a:txBody>
                  <a:tcPr/>
                </a:tc>
                <a:tc>
                  <a:txBody>
                    <a:bodyPr/>
                    <a:lstStyle/>
                    <a:p>
                      <a:r>
                        <a:rPr lang="en-US" sz="1400" dirty="0"/>
                        <a:t>0.5%</a:t>
                      </a:r>
                      <a:endParaRPr lang="en-GB" sz="1400" dirty="0"/>
                    </a:p>
                  </a:txBody>
                  <a:tcPr/>
                </a:tc>
                <a:tc>
                  <a:txBody>
                    <a:bodyPr/>
                    <a:lstStyle/>
                    <a:p>
                      <a:r>
                        <a:rPr lang="en-US" sz="1400" dirty="0"/>
                        <a:t>5</a:t>
                      </a:r>
                      <a:r>
                        <a:rPr lang="en-GB" sz="1400" dirty="0"/>
                        <a:t>.3%</a:t>
                      </a:r>
                    </a:p>
                  </a:txBody>
                  <a:tcPr/>
                </a:tc>
                <a:tc>
                  <a:txBody>
                    <a:bodyPr/>
                    <a:lstStyle/>
                    <a:p>
                      <a:r>
                        <a:rPr lang="en-US" sz="1400" dirty="0"/>
                        <a:t>3.4%</a:t>
                      </a:r>
                      <a:endParaRPr lang="en-GB" sz="1400" dirty="0"/>
                    </a:p>
                  </a:txBody>
                  <a:tcPr/>
                </a:tc>
                <a:tc>
                  <a:txBody>
                    <a:bodyPr/>
                    <a:lstStyle/>
                    <a:p>
                      <a:r>
                        <a:rPr lang="en-US" sz="1400" dirty="0"/>
                        <a:t>6.3%</a:t>
                      </a:r>
                      <a:endParaRPr lang="en-GB" sz="1400" dirty="0"/>
                    </a:p>
                  </a:txBody>
                  <a:tcPr/>
                </a:tc>
                <a:extLst>
                  <a:ext uri="{0D108BD9-81ED-4DB2-BD59-A6C34878D82A}">
                    <a16:rowId xmlns:a16="http://schemas.microsoft.com/office/drawing/2014/main" val="4065018841"/>
                  </a:ext>
                </a:extLst>
              </a:tr>
              <a:tr h="652537">
                <a:tc>
                  <a:txBody>
                    <a:bodyPr/>
                    <a:lstStyle/>
                    <a:p>
                      <a:r>
                        <a:rPr lang="en-US" sz="1200" b="1" i="1" u="sng" dirty="0"/>
                        <a:t>Totals</a:t>
                      </a:r>
                      <a:endParaRPr lang="en-GB" sz="1200" b="1" i="1" u="sng" dirty="0"/>
                    </a:p>
                  </a:txBody>
                  <a:tcPr/>
                </a:tc>
                <a:tc>
                  <a:txBody>
                    <a:bodyPr/>
                    <a:lstStyle/>
                    <a:p>
                      <a:r>
                        <a:rPr lang="en-US" sz="1400" b="1" i="1" dirty="0"/>
                        <a:t>7</a:t>
                      </a:r>
                      <a:r>
                        <a:rPr lang="en-GB" sz="1400" b="1" i="1" dirty="0"/>
                        <a:t>.8%</a:t>
                      </a:r>
                    </a:p>
                  </a:txBody>
                  <a:tcPr/>
                </a:tc>
                <a:tc>
                  <a:txBody>
                    <a:bodyPr/>
                    <a:lstStyle/>
                    <a:p>
                      <a:r>
                        <a:rPr lang="en-US" sz="1400" b="1" i="1" dirty="0"/>
                        <a:t>6.3%</a:t>
                      </a:r>
                      <a:endParaRPr lang="en-GB" sz="1400" b="1" i="1" dirty="0"/>
                    </a:p>
                  </a:txBody>
                  <a:tcPr/>
                </a:tc>
                <a:tc>
                  <a:txBody>
                    <a:bodyPr/>
                    <a:lstStyle/>
                    <a:p>
                      <a:r>
                        <a:rPr lang="en-GB" sz="1400" b="1" i="1" dirty="0"/>
                        <a:t>33.3%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1" dirty="0"/>
                        <a:t>(</a:t>
                      </a:r>
                      <a:r>
                        <a:rPr lang="en-US" sz="1200" b="1" i="1" dirty="0" err="1"/>
                        <a:t>Ncmag+PC</a:t>
                      </a:r>
                      <a:r>
                        <a:rPr lang="en-US" sz="1200" b="1" i="1" dirty="0"/>
                        <a:t> 17.8%)</a:t>
                      </a:r>
                      <a:endParaRPr lang="en-GB" sz="1200" b="1" i="1" dirty="0"/>
                    </a:p>
                    <a:p>
                      <a:endParaRPr lang="en-GB" sz="1400" b="1" i="1" dirty="0"/>
                    </a:p>
                  </a:txBody>
                  <a:tcPr/>
                </a:tc>
                <a:tc>
                  <a:txBody>
                    <a:bodyPr/>
                    <a:lstStyle/>
                    <a:p>
                      <a:r>
                        <a:rPr lang="en-US" sz="1400" b="1" i="1" dirty="0"/>
                        <a:t>31.9%</a:t>
                      </a:r>
                      <a:endParaRPr lang="en-GB" sz="1400" b="1" i="1" dirty="0"/>
                    </a:p>
                  </a:txBody>
                  <a:tcPr/>
                </a:tc>
                <a:tc>
                  <a:txBody>
                    <a:bodyPr/>
                    <a:lstStyle/>
                    <a:p>
                      <a:r>
                        <a:rPr lang="en-US" sz="1400" b="1" i="1" dirty="0"/>
                        <a:t>&lt;30.5% </a:t>
                      </a:r>
                    </a:p>
                    <a:p>
                      <a:r>
                        <a:rPr lang="en-US" sz="1400" b="1" i="1" dirty="0"/>
                        <a:t>(</a:t>
                      </a:r>
                      <a:r>
                        <a:rPr lang="en-US" sz="1400" b="1" i="1" dirty="0" err="1"/>
                        <a:t>Ncmag+PC</a:t>
                      </a:r>
                      <a:r>
                        <a:rPr lang="en-US" sz="1400" b="1" i="1" dirty="0"/>
                        <a:t> 15%)</a:t>
                      </a:r>
                      <a:endParaRPr lang="en-GB" sz="1400" b="1" i="1" dirty="0"/>
                    </a:p>
                  </a:txBody>
                  <a:tcPr/>
                </a:tc>
                <a:extLst>
                  <a:ext uri="{0D108BD9-81ED-4DB2-BD59-A6C34878D82A}">
                    <a16:rowId xmlns:a16="http://schemas.microsoft.com/office/drawing/2014/main" val="3647710519"/>
                  </a:ext>
                </a:extLst>
              </a:tr>
            </a:tbl>
          </a:graphicData>
        </a:graphic>
      </p:graphicFrame>
      <p:sp>
        <p:nvSpPr>
          <p:cNvPr id="5" name="Slide Number Placeholder 4">
            <a:extLst>
              <a:ext uri="{FF2B5EF4-FFF2-40B4-BE49-F238E27FC236}">
                <a16:creationId xmlns:a16="http://schemas.microsoft.com/office/drawing/2014/main" id="{8A58A1E2-F8C3-BE70-A704-FF0335370AC6}"/>
              </a:ext>
            </a:extLst>
          </p:cNvPr>
          <p:cNvSpPr>
            <a:spLocks noGrp="1"/>
          </p:cNvSpPr>
          <p:nvPr>
            <p:ph type="sldNum" sz="quarter" idx="12"/>
          </p:nvPr>
        </p:nvSpPr>
        <p:spPr/>
        <p:txBody>
          <a:bodyPr/>
          <a:lstStyle/>
          <a:p>
            <a:fld id="{005C7FBA-D4E9-46CA-9321-3ADA2E368FCD}" type="slidenum">
              <a:rPr lang="en-GB" smtClean="0"/>
              <a:t>15</a:t>
            </a:fld>
            <a:endParaRPr lang="en-GB"/>
          </a:p>
        </p:txBody>
      </p:sp>
      <p:sp>
        <p:nvSpPr>
          <p:cNvPr id="6" name="Title 5">
            <a:extLst>
              <a:ext uri="{FF2B5EF4-FFF2-40B4-BE49-F238E27FC236}">
                <a16:creationId xmlns:a16="http://schemas.microsoft.com/office/drawing/2014/main" id="{E42D3E0C-C755-72CE-3BBC-CB7CAEF5E4BA}"/>
              </a:ext>
            </a:extLst>
          </p:cNvPr>
          <p:cNvSpPr>
            <a:spLocks noGrp="1"/>
          </p:cNvSpPr>
          <p:nvPr>
            <p:ph type="title"/>
          </p:nvPr>
        </p:nvSpPr>
        <p:spPr>
          <a:xfrm>
            <a:off x="2355697" y="44199"/>
            <a:ext cx="7408824" cy="1325563"/>
          </a:xfrm>
        </p:spPr>
        <p:txBody>
          <a:bodyPr/>
          <a:lstStyle/>
          <a:p>
            <a:r>
              <a:rPr lang="en-US" dirty="0"/>
              <a:t>Cost Computation</a:t>
            </a:r>
            <a:endParaRPr lang="en-GB" dirty="0"/>
          </a:p>
        </p:txBody>
      </p:sp>
      <p:sp>
        <p:nvSpPr>
          <p:cNvPr id="8" name="Content Placeholder 1">
            <a:extLst>
              <a:ext uri="{FF2B5EF4-FFF2-40B4-BE49-F238E27FC236}">
                <a16:creationId xmlns:a16="http://schemas.microsoft.com/office/drawing/2014/main" id="{1B8FED10-546D-281C-4601-5431DD565CC9}"/>
              </a:ext>
            </a:extLst>
          </p:cNvPr>
          <p:cNvSpPr>
            <a:spLocks noGrp="1"/>
          </p:cNvSpPr>
          <p:nvPr>
            <p:ph sz="half" idx="1"/>
          </p:nvPr>
        </p:nvSpPr>
        <p:spPr>
          <a:xfrm>
            <a:off x="164156" y="5586966"/>
            <a:ext cx="3936846" cy="569483"/>
          </a:xfrm>
        </p:spPr>
        <p:txBody>
          <a:bodyPr>
            <a:noAutofit/>
          </a:bodyPr>
          <a:lstStyle/>
          <a:p>
            <a:pPr marL="0" indent="0">
              <a:buNone/>
            </a:pPr>
            <a:r>
              <a:rPr lang="en-US" sz="1200" dirty="0"/>
              <a:t>(*) to be verified by magnets’ experts</a:t>
            </a:r>
          </a:p>
          <a:p>
            <a:pPr marL="0" indent="0">
              <a:buNone/>
            </a:pPr>
            <a:r>
              <a:rPr lang="en-US" sz="1200" dirty="0"/>
              <a:t>(**) 20years 6000h/year. Cable losses are not included</a:t>
            </a:r>
          </a:p>
          <a:p>
            <a:pPr marL="0" indent="0">
              <a:buNone/>
            </a:pPr>
            <a:r>
              <a:rPr lang="en-US" sz="1200" dirty="0"/>
              <a:t>(***) Old cost model. Presented here: </a:t>
            </a:r>
            <a:r>
              <a:rPr lang="en-US" sz="1050" dirty="0">
                <a:hlinkClick r:id="rId2"/>
              </a:rPr>
              <a:t>IMCC Annual 2024</a:t>
            </a:r>
            <a:r>
              <a:rPr lang="en-US" sz="1050" dirty="0"/>
              <a:t> </a:t>
            </a:r>
            <a:endParaRPr lang="en-US" sz="1200" dirty="0"/>
          </a:p>
        </p:txBody>
      </p:sp>
      <p:pic>
        <p:nvPicPr>
          <p:cNvPr id="10" name="Picture 9">
            <a:extLst>
              <a:ext uri="{FF2B5EF4-FFF2-40B4-BE49-F238E27FC236}">
                <a16:creationId xmlns:a16="http://schemas.microsoft.com/office/drawing/2014/main" id="{FEA5827C-D50C-D498-1F99-505F455D92DC}"/>
              </a:ext>
            </a:extLst>
          </p:cNvPr>
          <p:cNvPicPr>
            <a:picLocks noChangeAspect="1"/>
          </p:cNvPicPr>
          <p:nvPr/>
        </p:nvPicPr>
        <p:blipFill>
          <a:blip r:embed="rId3"/>
          <a:stretch>
            <a:fillRect/>
          </a:stretch>
        </p:blipFill>
        <p:spPr>
          <a:xfrm>
            <a:off x="10179837" y="1456652"/>
            <a:ext cx="1701267" cy="1204725"/>
          </a:xfrm>
          <a:prstGeom prst="rect">
            <a:avLst/>
          </a:prstGeom>
        </p:spPr>
      </p:pic>
      <p:sp>
        <p:nvSpPr>
          <p:cNvPr id="11" name="Content Placeholder 2">
            <a:extLst>
              <a:ext uri="{FF2B5EF4-FFF2-40B4-BE49-F238E27FC236}">
                <a16:creationId xmlns:a16="http://schemas.microsoft.com/office/drawing/2014/main" id="{00216CED-8567-F7AE-DF52-FCDBDD95EB72}"/>
              </a:ext>
            </a:extLst>
          </p:cNvPr>
          <p:cNvSpPr txBox="1">
            <a:spLocks/>
          </p:cNvSpPr>
          <p:nvPr/>
        </p:nvSpPr>
        <p:spPr>
          <a:xfrm>
            <a:off x="164156" y="1817581"/>
            <a:ext cx="9345604" cy="53699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Using the new cost model for the Power Converters, a new sets of simulations was re-run only for RCS2 and RCS4</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951EC799-AE5E-58C0-8D4E-E7E7356445BD}"/>
              </a:ext>
            </a:extLst>
          </p:cNvPr>
          <p:cNvSpPr/>
          <p:nvPr/>
        </p:nvSpPr>
        <p:spPr>
          <a:xfrm>
            <a:off x="273566" y="3439629"/>
            <a:ext cx="9446364" cy="271522"/>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2">
            <a:extLst>
              <a:ext uri="{FF2B5EF4-FFF2-40B4-BE49-F238E27FC236}">
                <a16:creationId xmlns:a16="http://schemas.microsoft.com/office/drawing/2014/main" id="{6FC1C2F5-541A-0466-AF02-9EA5ADDB5C23}"/>
              </a:ext>
            </a:extLst>
          </p:cNvPr>
          <p:cNvSpPr txBox="1">
            <a:spLocks/>
          </p:cNvSpPr>
          <p:nvPr/>
        </p:nvSpPr>
        <p:spPr>
          <a:xfrm>
            <a:off x="9764521" y="3827665"/>
            <a:ext cx="2400299" cy="620666"/>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Courtesy of Siara Fabbri and Luca Bottura</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3AABF20C-C3B4-80C6-8D72-45E3823D39B9}"/>
              </a:ext>
            </a:extLst>
          </p:cNvPr>
          <p:cNvCxnSpPr>
            <a:cxnSpLocks/>
            <a:stCxn id="13" idx="0"/>
            <a:endCxn id="12" idx="3"/>
          </p:cNvCxnSpPr>
          <p:nvPr/>
        </p:nvCxnSpPr>
        <p:spPr>
          <a:xfrm flipH="1" flipV="1">
            <a:off x="9719930" y="3575390"/>
            <a:ext cx="1244741" cy="2522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FACF9DCE-ACF2-0DB7-D22C-A93AB79E5E88}"/>
              </a:ext>
            </a:extLst>
          </p:cNvPr>
          <p:cNvSpPr txBox="1">
            <a:spLocks/>
          </p:cNvSpPr>
          <p:nvPr/>
        </p:nvSpPr>
        <p:spPr>
          <a:xfrm>
            <a:off x="5539740" y="5241050"/>
            <a:ext cx="6625077" cy="1106410"/>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The effect of reducing gap width by 20% brings a reduction in cost of about 16% of the </a:t>
            </a:r>
            <a:r>
              <a:rPr lang="en-US" sz="1400" dirty="0" err="1">
                <a:latin typeface="Arial" panose="020B0604020202020204" pitchFamily="34" charset="0"/>
                <a:cs typeface="Arial" panose="020B0604020202020204" pitchFamily="34" charset="0"/>
              </a:rPr>
              <a:t>Ncmag</a:t>
            </a:r>
            <a:r>
              <a:rPr lang="en-US" sz="1400" dirty="0">
                <a:latin typeface="Arial" panose="020B0604020202020204" pitchFamily="34" charset="0"/>
                <a:cs typeface="Arial" panose="020B0604020202020204" pitchFamily="34" charset="0"/>
              </a:rPr>
              <a:t> + PC costs.</a:t>
            </a:r>
          </a:p>
          <a:p>
            <a:pPr marL="0" indent="0">
              <a:buFont typeface="Arial"/>
              <a:buNone/>
            </a:pPr>
            <a:r>
              <a:rPr lang="en-US" sz="1400" dirty="0">
                <a:latin typeface="Arial" panose="020B0604020202020204" pitchFamily="34" charset="0"/>
                <a:cs typeface="Arial" panose="020B0604020202020204" pitchFamily="34" charset="0"/>
              </a:rPr>
              <a:t>The reduction of SC magnets’ cost is not included here. </a:t>
            </a: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2ADC34BE-4AEE-C273-90C6-6C7083AF6CA5}"/>
              </a:ext>
            </a:extLst>
          </p:cNvPr>
          <p:cNvSpPr/>
          <p:nvPr/>
        </p:nvSpPr>
        <p:spPr>
          <a:xfrm>
            <a:off x="9089066" y="4300428"/>
            <a:ext cx="1875605" cy="620665"/>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886BE8DA-754A-466D-6EC0-9E3230F840CE}"/>
              </a:ext>
            </a:extLst>
          </p:cNvPr>
          <p:cNvSpPr/>
          <p:nvPr/>
        </p:nvSpPr>
        <p:spPr>
          <a:xfrm>
            <a:off x="6351040" y="4363707"/>
            <a:ext cx="1375640" cy="557386"/>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5592B3B-6ACA-BC74-C259-51EE9C63E841}"/>
              </a:ext>
            </a:extLst>
          </p:cNvPr>
          <p:cNvCxnSpPr/>
          <p:nvPr/>
        </p:nvCxnSpPr>
        <p:spPr>
          <a:xfrm flipV="1">
            <a:off x="9885042" y="4888529"/>
            <a:ext cx="0" cy="4091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36D86F7-99CE-92A8-641A-976EFF8DE707}"/>
              </a:ext>
            </a:extLst>
          </p:cNvPr>
          <p:cNvCxnSpPr/>
          <p:nvPr/>
        </p:nvCxnSpPr>
        <p:spPr>
          <a:xfrm flipV="1">
            <a:off x="7111120" y="4796200"/>
            <a:ext cx="0" cy="4091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1" name="Footer Placeholder 3">
            <a:extLst>
              <a:ext uri="{FF2B5EF4-FFF2-40B4-BE49-F238E27FC236}">
                <a16:creationId xmlns:a16="http://schemas.microsoft.com/office/drawing/2014/main" id="{E6EB7EF8-71CE-CEDC-E389-AB0B79F50400}"/>
              </a:ext>
            </a:extLst>
          </p:cNvPr>
          <p:cNvSpPr txBox="1">
            <a:spLocks/>
          </p:cNvSpPr>
          <p:nvPr/>
        </p:nvSpPr>
        <p:spPr>
          <a:xfrm>
            <a:off x="571501" y="6470573"/>
            <a:ext cx="1107948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75000"/>
                    <a:lumOff val="25000"/>
                  </a:schemeClr>
                </a:solidFill>
                <a:latin typeface="Arial Narrow" panose="020B060602020203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dirty="0" err="1"/>
              <a:t>MuCol</a:t>
            </a:r>
            <a:r>
              <a:rPr lang="en-GB"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765877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CF9EEF-2615-CFC3-7F65-285EA53A24F7}"/>
              </a:ext>
            </a:extLst>
          </p:cNvPr>
          <p:cNvSpPr>
            <a:spLocks noGrp="1"/>
          </p:cNvSpPr>
          <p:nvPr>
            <p:ph idx="1"/>
          </p:nvPr>
        </p:nvSpPr>
        <p:spPr>
          <a:xfrm>
            <a:off x="838200" y="1402080"/>
            <a:ext cx="10515600" cy="4774883"/>
          </a:xfrm>
        </p:spPr>
        <p:txBody>
          <a:bodyPr>
            <a:normAutofit fontScale="32500" lnSpcReduction="20000"/>
          </a:bodyPr>
          <a:lstStyle/>
          <a:p>
            <a:pPr>
              <a:lnSpc>
                <a:spcPct val="120000"/>
              </a:lnSpc>
            </a:pPr>
            <a:r>
              <a:rPr lang="en-US" sz="4300" dirty="0"/>
              <a:t>A more generic Dipole Class has been presented. With this we can extend the optimization to different shapes of magnets.</a:t>
            </a:r>
          </a:p>
          <a:p>
            <a:pPr>
              <a:lnSpc>
                <a:spcPct val="120000"/>
              </a:lnSpc>
            </a:pPr>
            <a:r>
              <a:rPr lang="en-US" sz="4300" dirty="0"/>
              <a:t>The NC magnets cost model is a first test based on existing literature. No experts’ eye verified it (carefully).</a:t>
            </a:r>
          </a:p>
          <a:p>
            <a:pPr>
              <a:lnSpc>
                <a:spcPct val="120000"/>
              </a:lnSpc>
            </a:pPr>
            <a:r>
              <a:rPr lang="en-US" sz="4300" dirty="0"/>
              <a:t>A new more consolidate cost model for the power converters has been presented. A comprehensive cost comparison with several existing power converters, suggests that we should not use lower figures than the ones highlighted during this new analysis.</a:t>
            </a:r>
          </a:p>
          <a:p>
            <a:pPr>
              <a:lnSpc>
                <a:spcPct val="120000"/>
              </a:lnSpc>
            </a:pPr>
            <a:r>
              <a:rPr lang="en-US" sz="4300" dirty="0"/>
              <a:t>We should not focus too much on magnets’ losses. Other components like cables may change the perspective when included in the model.</a:t>
            </a:r>
          </a:p>
          <a:p>
            <a:pPr>
              <a:lnSpc>
                <a:spcPct val="120000"/>
              </a:lnSpc>
            </a:pPr>
            <a:r>
              <a:rPr lang="en-US" sz="4300" dirty="0"/>
              <a:t>We shall include the full resonance mode power converter in the power converter class and have a correspondent cost model for this.</a:t>
            </a:r>
          </a:p>
          <a:p>
            <a:pPr>
              <a:lnSpc>
                <a:spcPct val="120000"/>
              </a:lnSpc>
            </a:pPr>
            <a:r>
              <a:rPr lang="en-US" sz="4300" dirty="0"/>
              <a:t>A big chunk of the cost of the PE comes from the IGBT and stacks. We have so far considered only Press-pack type. We should probably enrich the cost model with module IGBTs power stacks that are cheaper (but also less reliable). </a:t>
            </a:r>
          </a:p>
          <a:p>
            <a:pPr>
              <a:lnSpc>
                <a:spcPct val="120000"/>
              </a:lnSpc>
            </a:pPr>
            <a:r>
              <a:rPr lang="en-US" sz="4300" dirty="0"/>
              <a:t>Civil/ electric/ cooling engineering costs should be included, both for the capital part and for the losses operation costs (cables)</a:t>
            </a:r>
          </a:p>
          <a:p>
            <a:pPr>
              <a:lnSpc>
                <a:spcPct val="120000"/>
              </a:lnSpc>
            </a:pPr>
            <a:r>
              <a:rPr lang="en-US" sz="4300" dirty="0"/>
              <a:t>A lot of uncertainty still exist on the “cahier de charge” of the Power Converters, particularly concerning the accuracy that is required to the control. This can greatly influence the topology and cost of the pc. More precise data should be provided.</a:t>
            </a:r>
          </a:p>
          <a:p>
            <a:endParaRPr lang="en-GB" sz="2000" dirty="0"/>
          </a:p>
        </p:txBody>
      </p:sp>
      <p:sp>
        <p:nvSpPr>
          <p:cNvPr id="3" name="Title 2">
            <a:extLst>
              <a:ext uri="{FF2B5EF4-FFF2-40B4-BE49-F238E27FC236}">
                <a16:creationId xmlns:a16="http://schemas.microsoft.com/office/drawing/2014/main" id="{35B8F54E-43AD-0BC9-7F9A-36D17420FE31}"/>
              </a:ext>
            </a:extLst>
          </p:cNvPr>
          <p:cNvSpPr>
            <a:spLocks noGrp="1"/>
          </p:cNvSpPr>
          <p:nvPr>
            <p:ph type="title"/>
          </p:nvPr>
        </p:nvSpPr>
        <p:spPr/>
        <p:txBody>
          <a:bodyPr/>
          <a:lstStyle/>
          <a:p>
            <a:r>
              <a:rPr lang="en-US" dirty="0"/>
              <a:t>Conclusions</a:t>
            </a:r>
            <a:endParaRPr lang="en-GB" dirty="0"/>
          </a:p>
        </p:txBody>
      </p:sp>
      <p:sp>
        <p:nvSpPr>
          <p:cNvPr id="5" name="Slide Number Placeholder 4">
            <a:extLst>
              <a:ext uri="{FF2B5EF4-FFF2-40B4-BE49-F238E27FC236}">
                <a16:creationId xmlns:a16="http://schemas.microsoft.com/office/drawing/2014/main" id="{0B854563-5070-749A-6BB6-8995F0222F94}"/>
              </a:ext>
            </a:extLst>
          </p:cNvPr>
          <p:cNvSpPr>
            <a:spLocks noGrp="1"/>
          </p:cNvSpPr>
          <p:nvPr>
            <p:ph type="sldNum" sz="quarter" idx="13"/>
          </p:nvPr>
        </p:nvSpPr>
        <p:spPr/>
        <p:txBody>
          <a:bodyPr/>
          <a:lstStyle/>
          <a:p>
            <a:fld id="{005C7FBA-D4E9-46CA-9321-3ADA2E368FCD}" type="slidenum">
              <a:rPr lang="en-GB" smtClean="0"/>
              <a:pPr/>
              <a:t>16</a:t>
            </a:fld>
            <a:endParaRPr lang="en-GB" dirty="0"/>
          </a:p>
        </p:txBody>
      </p:sp>
      <p:sp>
        <p:nvSpPr>
          <p:cNvPr id="6" name="Footer Placeholder 3">
            <a:extLst>
              <a:ext uri="{FF2B5EF4-FFF2-40B4-BE49-F238E27FC236}">
                <a16:creationId xmlns:a16="http://schemas.microsoft.com/office/drawing/2014/main" id="{9E9824B8-96C8-86F1-45A1-20FC311476C4}"/>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1260764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5F4D43-E865-347A-A6B0-930987ACFB2C}"/>
              </a:ext>
            </a:extLst>
          </p:cNvPr>
          <p:cNvSpPr txBox="1">
            <a:spLocks/>
          </p:cNvSpPr>
          <p:nvPr/>
        </p:nvSpPr>
        <p:spPr>
          <a:xfrm>
            <a:off x="571501" y="6470573"/>
            <a:ext cx="1107948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200" dirty="0" err="1"/>
              <a:t>MuCol</a:t>
            </a:r>
            <a:r>
              <a:rPr lang="en-GB" sz="1200" dirty="0"/>
              <a:t> Mini-Workshop on Rapid Cycled Synchrotrons, pulsed magnets and powering  </a:t>
            </a:r>
            <a:r>
              <a:rPr lang="fr-FR" sz="1000"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4013983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112405-E21F-DD49-89EF-D29E512A273D}"/>
              </a:ext>
            </a:extLst>
          </p:cNvPr>
          <p:cNvSpPr>
            <a:spLocks noGrp="1"/>
          </p:cNvSpPr>
          <p:nvPr>
            <p:ph idx="1"/>
          </p:nvPr>
        </p:nvSpPr>
        <p:spPr>
          <a:xfrm>
            <a:off x="838200" y="1825625"/>
            <a:ext cx="10515600" cy="2565901"/>
          </a:xfrm>
        </p:spPr>
        <p:txBody>
          <a:bodyPr/>
          <a:lstStyle/>
          <a:p>
            <a:pPr marL="0" indent="0">
              <a:buNone/>
            </a:pPr>
            <a:r>
              <a:rPr lang="en-US" dirty="0"/>
              <a:t>Outline of the presentation</a:t>
            </a:r>
          </a:p>
          <a:p>
            <a:r>
              <a:rPr lang="en-GB" dirty="0"/>
              <a:t>Presentation of the Python classes and the new cost model;</a:t>
            </a:r>
          </a:p>
          <a:p>
            <a:r>
              <a:rPr lang="en-GB" dirty="0"/>
              <a:t>New optimizations and cost computation (</a:t>
            </a:r>
            <a:r>
              <a:rPr lang="en-GB" dirty="0" err="1"/>
              <a:t>pu</a:t>
            </a:r>
            <a:r>
              <a:rPr lang="en-GB" dirty="0"/>
              <a:t> values)</a:t>
            </a:r>
          </a:p>
          <a:p>
            <a:r>
              <a:rPr lang="en-GB" dirty="0"/>
              <a:t>Conclusions</a:t>
            </a:r>
          </a:p>
        </p:txBody>
      </p:sp>
      <p:sp>
        <p:nvSpPr>
          <p:cNvPr id="4" name="Footer Placeholder 3">
            <a:extLst>
              <a:ext uri="{FF2B5EF4-FFF2-40B4-BE49-F238E27FC236}">
                <a16:creationId xmlns:a16="http://schemas.microsoft.com/office/drawing/2014/main" id="{925765D6-0E38-E928-F509-31427A5ED9C3}"/>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
        <p:nvSpPr>
          <p:cNvPr id="5" name="Slide Number Placeholder 4">
            <a:extLst>
              <a:ext uri="{FF2B5EF4-FFF2-40B4-BE49-F238E27FC236}">
                <a16:creationId xmlns:a16="http://schemas.microsoft.com/office/drawing/2014/main" id="{B631C1C2-EBC1-5B2B-0EAD-343D3DD5A933}"/>
              </a:ext>
            </a:extLst>
          </p:cNvPr>
          <p:cNvSpPr>
            <a:spLocks noGrp="1"/>
          </p:cNvSpPr>
          <p:nvPr>
            <p:ph type="sldNum" sz="quarter" idx="13"/>
          </p:nvPr>
        </p:nvSpPr>
        <p:spPr/>
        <p:txBody>
          <a:bodyPr/>
          <a:lstStyle/>
          <a:p>
            <a:fld id="{005C7FBA-D4E9-46CA-9321-3ADA2E368FCD}" type="slidenum">
              <a:rPr lang="en-GB" smtClean="0"/>
              <a:pPr/>
              <a:t>2</a:t>
            </a:fld>
            <a:endParaRPr lang="en-GB" dirty="0"/>
          </a:p>
        </p:txBody>
      </p:sp>
    </p:spTree>
    <p:extLst>
      <p:ext uri="{BB962C8B-B14F-4D97-AF65-F5344CB8AC3E}">
        <p14:creationId xmlns:p14="http://schemas.microsoft.com/office/powerpoint/2010/main" val="895862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631C1C2-EBC1-5B2B-0EAD-343D3DD5A933}"/>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8" name="Picture 7" descr="A diagram of a magnet&#10;&#10;Description automatically generated">
            <a:extLst>
              <a:ext uri="{FF2B5EF4-FFF2-40B4-BE49-F238E27FC236}">
                <a16:creationId xmlns:a16="http://schemas.microsoft.com/office/drawing/2014/main" id="{D4CDAB84-67B1-B150-420D-89A9950041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192" y="1829959"/>
            <a:ext cx="4406447" cy="2695433"/>
          </a:xfrm>
          <a:prstGeom prst="rect">
            <a:avLst/>
          </a:prstGeom>
        </p:spPr>
      </p:pic>
      <p:pic>
        <p:nvPicPr>
          <p:cNvPr id="10" name="Picture 9">
            <a:extLst>
              <a:ext uri="{FF2B5EF4-FFF2-40B4-BE49-F238E27FC236}">
                <a16:creationId xmlns:a16="http://schemas.microsoft.com/office/drawing/2014/main" id="{1F98368B-8805-7956-5AB9-46348A32F80C}"/>
              </a:ext>
            </a:extLst>
          </p:cNvPr>
          <p:cNvPicPr>
            <a:picLocks noChangeAspect="1"/>
          </p:cNvPicPr>
          <p:nvPr/>
        </p:nvPicPr>
        <p:blipFill>
          <a:blip r:embed="rId3"/>
          <a:stretch>
            <a:fillRect/>
          </a:stretch>
        </p:blipFill>
        <p:spPr>
          <a:xfrm>
            <a:off x="99180" y="4489581"/>
            <a:ext cx="3932035" cy="1975877"/>
          </a:xfrm>
          <a:prstGeom prst="rect">
            <a:avLst/>
          </a:prstGeom>
        </p:spPr>
      </p:pic>
      <p:sp>
        <p:nvSpPr>
          <p:cNvPr id="11" name="TextBox 10">
            <a:extLst>
              <a:ext uri="{FF2B5EF4-FFF2-40B4-BE49-F238E27FC236}">
                <a16:creationId xmlns:a16="http://schemas.microsoft.com/office/drawing/2014/main" id="{6692EC82-B64B-0964-7AB1-5BB37F451797}"/>
              </a:ext>
            </a:extLst>
          </p:cNvPr>
          <p:cNvSpPr txBox="1"/>
          <p:nvPr/>
        </p:nvSpPr>
        <p:spPr>
          <a:xfrm>
            <a:off x="99180" y="1496437"/>
            <a:ext cx="10272734" cy="369332"/>
          </a:xfrm>
          <a:prstGeom prst="rect">
            <a:avLst/>
          </a:prstGeom>
          <a:solidFill>
            <a:schemeClr val="bg1"/>
          </a:solidFill>
        </p:spPr>
        <p:txBody>
          <a:bodyPr wrap="square">
            <a:spAutoFit/>
          </a:bodyPr>
          <a:lstStyle/>
          <a:p>
            <a:r>
              <a:rPr lang="en-US" dirty="0"/>
              <a:t>Unified dipole class to treat both “Hourglass” and “H-type” magnets with hollow or flat conductors</a:t>
            </a:r>
          </a:p>
        </p:txBody>
      </p:sp>
      <p:sp>
        <p:nvSpPr>
          <p:cNvPr id="12" name="Content Placeholder 8">
            <a:extLst>
              <a:ext uri="{FF2B5EF4-FFF2-40B4-BE49-F238E27FC236}">
                <a16:creationId xmlns:a16="http://schemas.microsoft.com/office/drawing/2014/main" id="{48F4519F-9DDC-94DB-5502-85A1D7F1129A}"/>
              </a:ext>
            </a:extLst>
          </p:cNvPr>
          <p:cNvSpPr>
            <a:spLocks noGrp="1"/>
          </p:cNvSpPr>
          <p:nvPr>
            <p:ph idx="1"/>
          </p:nvPr>
        </p:nvSpPr>
        <p:spPr>
          <a:xfrm>
            <a:off x="5347699" y="2129251"/>
            <a:ext cx="5791917" cy="2238863"/>
          </a:xfrm>
        </p:spPr>
        <p:txBody>
          <a:bodyPr>
            <a:normAutofit/>
          </a:bodyPr>
          <a:lstStyle/>
          <a:p>
            <a:r>
              <a:rPr lang="en-US" sz="1800" dirty="0">
                <a:latin typeface="+mn-lt"/>
                <a:cs typeface="+mn-cs"/>
              </a:rPr>
              <a:t>Hourglass and H-type magnet</a:t>
            </a:r>
          </a:p>
          <a:p>
            <a:r>
              <a:rPr lang="en-US" sz="1800" dirty="0">
                <a:latin typeface="+mn-lt"/>
                <a:cs typeface="+mn-cs"/>
              </a:rPr>
              <a:t>Hollow Water-cooled and flat coils</a:t>
            </a:r>
          </a:p>
          <a:p>
            <a:r>
              <a:rPr lang="en-US" sz="1800" dirty="0">
                <a:latin typeface="+mn-lt"/>
                <a:cs typeface="+mn-cs"/>
              </a:rPr>
              <a:t>Magnet joke and pole made of possibly different steel M235-35A</a:t>
            </a:r>
          </a:p>
          <a:p>
            <a:r>
              <a:rPr lang="en-US" sz="1800" dirty="0">
                <a:latin typeface="+mn-lt"/>
                <a:cs typeface="+mn-cs"/>
              </a:rPr>
              <a:t>Each parallel coil is connected to a separate parallel power electronics circuit to keep the maximum current of each power electronic cell low</a:t>
            </a:r>
          </a:p>
        </p:txBody>
      </p:sp>
      <p:pic>
        <p:nvPicPr>
          <p:cNvPr id="14" name="Picture 13">
            <a:extLst>
              <a:ext uri="{FF2B5EF4-FFF2-40B4-BE49-F238E27FC236}">
                <a16:creationId xmlns:a16="http://schemas.microsoft.com/office/drawing/2014/main" id="{8660AB3D-CA7B-07DF-9129-232DF206FFC2}"/>
              </a:ext>
            </a:extLst>
          </p:cNvPr>
          <p:cNvPicPr>
            <a:picLocks noChangeAspect="1"/>
          </p:cNvPicPr>
          <p:nvPr/>
        </p:nvPicPr>
        <p:blipFill rotWithShape="1">
          <a:blip r:embed="rId4"/>
          <a:srcRect l="25034" t="13707" r="26419" b="-146"/>
          <a:stretch/>
        </p:blipFill>
        <p:spPr>
          <a:xfrm>
            <a:off x="8927231" y="4625418"/>
            <a:ext cx="1964724" cy="1650943"/>
          </a:xfrm>
          <a:prstGeom prst="rect">
            <a:avLst/>
          </a:prstGeom>
        </p:spPr>
      </p:pic>
      <p:pic>
        <p:nvPicPr>
          <p:cNvPr id="17" name="Picture 16">
            <a:extLst>
              <a:ext uri="{FF2B5EF4-FFF2-40B4-BE49-F238E27FC236}">
                <a16:creationId xmlns:a16="http://schemas.microsoft.com/office/drawing/2014/main" id="{AC2D34ED-AAEF-CC69-480F-DD51BCF4285C}"/>
              </a:ext>
            </a:extLst>
          </p:cNvPr>
          <p:cNvPicPr>
            <a:picLocks noChangeAspect="1"/>
          </p:cNvPicPr>
          <p:nvPr/>
        </p:nvPicPr>
        <p:blipFill rotWithShape="1">
          <a:blip r:embed="rId5"/>
          <a:srcRect l="24882" t="7586" r="29268"/>
          <a:stretch/>
        </p:blipFill>
        <p:spPr>
          <a:xfrm>
            <a:off x="7060479" y="4622523"/>
            <a:ext cx="1760194" cy="1674351"/>
          </a:xfrm>
          <a:prstGeom prst="rect">
            <a:avLst/>
          </a:prstGeom>
        </p:spPr>
      </p:pic>
      <p:pic>
        <p:nvPicPr>
          <p:cNvPr id="21" name="Picture 20">
            <a:extLst>
              <a:ext uri="{FF2B5EF4-FFF2-40B4-BE49-F238E27FC236}">
                <a16:creationId xmlns:a16="http://schemas.microsoft.com/office/drawing/2014/main" id="{53A425C8-573F-BF45-176D-A91345F49E08}"/>
              </a:ext>
            </a:extLst>
          </p:cNvPr>
          <p:cNvPicPr>
            <a:picLocks noChangeAspect="1"/>
          </p:cNvPicPr>
          <p:nvPr/>
        </p:nvPicPr>
        <p:blipFill rotWithShape="1">
          <a:blip r:embed="rId6"/>
          <a:srcRect l="24831" t="16413" r="25862"/>
          <a:stretch/>
        </p:blipFill>
        <p:spPr>
          <a:xfrm>
            <a:off x="4827973" y="4622522"/>
            <a:ext cx="2088597" cy="1670967"/>
          </a:xfrm>
          <a:prstGeom prst="rect">
            <a:avLst/>
          </a:prstGeom>
        </p:spPr>
      </p:pic>
      <p:sp>
        <p:nvSpPr>
          <p:cNvPr id="23" name="Title 2">
            <a:extLst>
              <a:ext uri="{FF2B5EF4-FFF2-40B4-BE49-F238E27FC236}">
                <a16:creationId xmlns:a16="http://schemas.microsoft.com/office/drawing/2014/main" id="{21B92A55-6568-7B9B-E2EE-2B2944E72616}"/>
              </a:ext>
            </a:extLst>
          </p:cNvPr>
          <p:cNvSpPr>
            <a:spLocks noGrp="1"/>
          </p:cNvSpPr>
          <p:nvPr>
            <p:ph type="title"/>
          </p:nvPr>
        </p:nvSpPr>
        <p:spPr>
          <a:xfrm>
            <a:off x="2409710" y="193330"/>
            <a:ext cx="7365780" cy="1267554"/>
          </a:xfrm>
        </p:spPr>
        <p:txBody>
          <a:bodyPr/>
          <a:lstStyle/>
          <a:p>
            <a:r>
              <a:rPr lang="en-US" dirty="0"/>
              <a:t>Introduction – Dipole class</a:t>
            </a:r>
          </a:p>
        </p:txBody>
      </p:sp>
      <p:sp>
        <p:nvSpPr>
          <p:cNvPr id="24" name="Footer Placeholder 3">
            <a:extLst>
              <a:ext uri="{FF2B5EF4-FFF2-40B4-BE49-F238E27FC236}">
                <a16:creationId xmlns:a16="http://schemas.microsoft.com/office/drawing/2014/main" id="{A581B88D-D055-00C7-5D67-6E6E0809E9EC}"/>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337108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733D20-E250-9EAF-A615-7ACB3FD5C91F}"/>
              </a:ext>
            </a:extLst>
          </p:cNvPr>
          <p:cNvSpPr>
            <a:spLocks noGrp="1"/>
          </p:cNvSpPr>
          <p:nvPr>
            <p:ph type="title"/>
          </p:nvPr>
        </p:nvSpPr>
        <p:spPr>
          <a:xfrm>
            <a:off x="2409709" y="193330"/>
            <a:ext cx="8246609" cy="1267554"/>
          </a:xfrm>
        </p:spPr>
        <p:txBody>
          <a:bodyPr/>
          <a:lstStyle/>
          <a:p>
            <a:r>
              <a:rPr lang="en-US" dirty="0"/>
              <a:t>Introduction – Power Converters Class</a:t>
            </a:r>
          </a:p>
        </p:txBody>
      </p:sp>
      <p:sp>
        <p:nvSpPr>
          <p:cNvPr id="5" name="Slide Number Placeholder 4">
            <a:extLst>
              <a:ext uri="{FF2B5EF4-FFF2-40B4-BE49-F238E27FC236}">
                <a16:creationId xmlns:a16="http://schemas.microsoft.com/office/drawing/2014/main" id="{CA99BE77-21B4-C717-E1D6-E1F6008218CB}"/>
              </a:ext>
            </a:extLst>
          </p:cNvPr>
          <p:cNvSpPr>
            <a:spLocks noGrp="1"/>
          </p:cNvSpPr>
          <p:nvPr>
            <p:ph type="sldNum" sz="quarter" idx="13"/>
          </p:nvPr>
        </p:nvSpPr>
        <p:spPr/>
        <p:txBody>
          <a:bodyPr/>
          <a:lstStyle/>
          <a:p>
            <a:fld id="{005C7FBA-D4E9-46CA-9321-3ADA2E368FCD}" type="slidenum">
              <a:rPr lang="en-GB" smtClean="0"/>
              <a:pPr/>
              <a:t>4</a:t>
            </a:fld>
            <a:endParaRPr lang="en-GB" dirty="0"/>
          </a:p>
        </p:txBody>
      </p:sp>
      <p:pic>
        <p:nvPicPr>
          <p:cNvPr id="16" name="Picture 8">
            <a:extLst>
              <a:ext uri="{FF2B5EF4-FFF2-40B4-BE49-F238E27FC236}">
                <a16:creationId xmlns:a16="http://schemas.microsoft.com/office/drawing/2014/main" id="{76E72DB2-787D-D996-52DB-F3096C5434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17" y="1844389"/>
            <a:ext cx="3434991" cy="2357115"/>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8">
            <a:extLst>
              <a:ext uri="{FF2B5EF4-FFF2-40B4-BE49-F238E27FC236}">
                <a16:creationId xmlns:a16="http://schemas.microsoft.com/office/drawing/2014/main" id="{A64BDC53-2CB6-886C-D9CE-9FC9746F76EB}"/>
              </a:ext>
            </a:extLst>
          </p:cNvPr>
          <p:cNvSpPr txBox="1">
            <a:spLocks/>
          </p:cNvSpPr>
          <p:nvPr/>
        </p:nvSpPr>
        <p:spPr>
          <a:xfrm>
            <a:off x="796646" y="1540286"/>
            <a:ext cx="3088840" cy="4445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mn-lt"/>
              </a:rPr>
              <a:t>Power </a:t>
            </a:r>
            <a:r>
              <a:rPr lang="en-US" sz="1800" dirty="0">
                <a:latin typeface="+mn-lt"/>
              </a:rPr>
              <a:t>converter</a:t>
            </a:r>
            <a:r>
              <a:rPr lang="en-US" sz="2000" dirty="0">
                <a:latin typeface="+mn-lt"/>
              </a:rPr>
              <a:t> cell</a:t>
            </a:r>
          </a:p>
        </p:txBody>
      </p:sp>
      <p:sp>
        <p:nvSpPr>
          <p:cNvPr id="18" name="Rectangle: Rounded Corners 17">
            <a:extLst>
              <a:ext uri="{FF2B5EF4-FFF2-40B4-BE49-F238E27FC236}">
                <a16:creationId xmlns:a16="http://schemas.microsoft.com/office/drawing/2014/main" id="{FAC3D824-6BBF-DAE3-0A8E-6499B50B7E3C}"/>
              </a:ext>
            </a:extLst>
          </p:cNvPr>
          <p:cNvSpPr/>
          <p:nvPr/>
        </p:nvSpPr>
        <p:spPr>
          <a:xfrm>
            <a:off x="1159639" y="2851813"/>
            <a:ext cx="1189959" cy="48272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9" name="Content Placeholder 8">
            <a:extLst>
              <a:ext uri="{FF2B5EF4-FFF2-40B4-BE49-F238E27FC236}">
                <a16:creationId xmlns:a16="http://schemas.microsoft.com/office/drawing/2014/main" id="{1ED9ABF0-3237-DB26-6785-FBD58305CCF1}"/>
              </a:ext>
            </a:extLst>
          </p:cNvPr>
          <p:cNvSpPr txBox="1">
            <a:spLocks/>
          </p:cNvSpPr>
          <p:nvPr/>
        </p:nvSpPr>
        <p:spPr>
          <a:xfrm>
            <a:off x="1487645" y="2661508"/>
            <a:ext cx="592300" cy="218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900" b="1" dirty="0"/>
              <a:t>Magnet</a:t>
            </a:r>
          </a:p>
        </p:txBody>
      </p:sp>
      <p:pic>
        <p:nvPicPr>
          <p:cNvPr id="1026" name="Picture 2">
            <a:extLst>
              <a:ext uri="{FF2B5EF4-FFF2-40B4-BE49-F238E27FC236}">
                <a16:creationId xmlns:a16="http://schemas.microsoft.com/office/drawing/2014/main" id="{8FC28BD3-62F8-8A92-6146-8FF92A7B89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061" y="4854748"/>
            <a:ext cx="6341309" cy="1497716"/>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Group 34">
            <a:extLst>
              <a:ext uri="{FF2B5EF4-FFF2-40B4-BE49-F238E27FC236}">
                <a16:creationId xmlns:a16="http://schemas.microsoft.com/office/drawing/2014/main" id="{6975182F-715F-4EFD-FB45-16A12157CD2A}"/>
              </a:ext>
            </a:extLst>
          </p:cNvPr>
          <p:cNvGrpSpPr/>
          <p:nvPr/>
        </p:nvGrpSpPr>
        <p:grpSpPr>
          <a:xfrm>
            <a:off x="5256218" y="1543415"/>
            <a:ext cx="6900007" cy="2908493"/>
            <a:chOff x="3944072" y="1430791"/>
            <a:chExt cx="7876343" cy="3167754"/>
          </a:xfrm>
        </p:grpSpPr>
        <p:pic>
          <p:nvPicPr>
            <p:cNvPr id="24" name="Graphic 23">
              <a:extLst>
                <a:ext uri="{FF2B5EF4-FFF2-40B4-BE49-F238E27FC236}">
                  <a16:creationId xmlns:a16="http://schemas.microsoft.com/office/drawing/2014/main" id="{3D0E461C-EA86-6498-7D6A-BC8845A9DC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44072" y="1430791"/>
              <a:ext cx="7876343" cy="3167754"/>
            </a:xfrm>
            <a:prstGeom prst="rect">
              <a:avLst/>
            </a:prstGeom>
          </p:spPr>
        </p:pic>
        <p:cxnSp>
          <p:nvCxnSpPr>
            <p:cNvPr id="26" name="Straight Arrow Connector 25">
              <a:extLst>
                <a:ext uri="{FF2B5EF4-FFF2-40B4-BE49-F238E27FC236}">
                  <a16:creationId xmlns:a16="http://schemas.microsoft.com/office/drawing/2014/main" id="{C1732F03-8AA6-B98A-ADDF-6969CA41DD83}"/>
                </a:ext>
              </a:extLst>
            </p:cNvPr>
            <p:cNvCxnSpPr>
              <a:cxnSpLocks/>
            </p:cNvCxnSpPr>
            <p:nvPr/>
          </p:nvCxnSpPr>
          <p:spPr>
            <a:xfrm>
              <a:off x="5053064" y="2928333"/>
              <a:ext cx="5896876"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F8DAB96-B407-8B7A-2D11-C1370188CDF4}"/>
                </a:ext>
              </a:extLst>
            </p:cNvPr>
            <p:cNvSpPr txBox="1"/>
            <p:nvPr/>
          </p:nvSpPr>
          <p:spPr>
            <a:xfrm>
              <a:off x="8260264" y="2984104"/>
              <a:ext cx="1230516" cy="338554"/>
            </a:xfrm>
            <a:prstGeom prst="rect">
              <a:avLst/>
            </a:prstGeom>
            <a:noFill/>
          </p:spPr>
          <p:txBody>
            <a:bodyPr wrap="square" rtlCol="0">
              <a:spAutoFit/>
            </a:bodyPr>
            <a:lstStyle/>
            <a:p>
              <a:r>
                <a:rPr lang="en-US" sz="1600" dirty="0" err="1"/>
                <a:t>T</a:t>
              </a:r>
              <a:r>
                <a:rPr lang="en-US" sz="1600" baseline="-25000" dirty="0" err="1"/>
                <a:t>pulse</a:t>
              </a:r>
              <a:endParaRPr lang="en-GB" sz="1600" dirty="0"/>
            </a:p>
          </p:txBody>
        </p:sp>
        <p:sp>
          <p:nvSpPr>
            <p:cNvPr id="29" name="TextBox 28">
              <a:extLst>
                <a:ext uri="{FF2B5EF4-FFF2-40B4-BE49-F238E27FC236}">
                  <a16:creationId xmlns:a16="http://schemas.microsoft.com/office/drawing/2014/main" id="{68954141-CB97-652E-A64D-56906B890C14}"/>
                </a:ext>
              </a:extLst>
            </p:cNvPr>
            <p:cNvSpPr txBox="1"/>
            <p:nvPr/>
          </p:nvSpPr>
          <p:spPr>
            <a:xfrm>
              <a:off x="7219303" y="2427833"/>
              <a:ext cx="1230516" cy="338554"/>
            </a:xfrm>
            <a:prstGeom prst="rect">
              <a:avLst/>
            </a:prstGeom>
            <a:noFill/>
          </p:spPr>
          <p:txBody>
            <a:bodyPr wrap="square" rtlCol="0">
              <a:spAutoFit/>
            </a:bodyPr>
            <a:lstStyle/>
            <a:p>
              <a:r>
                <a:rPr lang="en-US" sz="1600" dirty="0"/>
                <a:t>Boost</a:t>
              </a:r>
              <a:endParaRPr lang="en-GB" sz="1600" dirty="0"/>
            </a:p>
          </p:txBody>
        </p:sp>
        <p:sp>
          <p:nvSpPr>
            <p:cNvPr id="30" name="TextBox 29">
              <a:extLst>
                <a:ext uri="{FF2B5EF4-FFF2-40B4-BE49-F238E27FC236}">
                  <a16:creationId xmlns:a16="http://schemas.microsoft.com/office/drawing/2014/main" id="{E36B2282-3D2D-C080-BFFA-C1DED35840F7}"/>
                </a:ext>
              </a:extLst>
            </p:cNvPr>
            <p:cNvSpPr txBox="1"/>
            <p:nvPr/>
          </p:nvSpPr>
          <p:spPr>
            <a:xfrm>
              <a:off x="9938343" y="1767724"/>
              <a:ext cx="1230516" cy="369332"/>
            </a:xfrm>
            <a:prstGeom prst="rect">
              <a:avLst/>
            </a:prstGeom>
            <a:noFill/>
          </p:spPr>
          <p:txBody>
            <a:bodyPr wrap="square" rtlCol="0">
              <a:spAutoFit/>
            </a:bodyPr>
            <a:lstStyle/>
            <a:p>
              <a:r>
                <a:rPr lang="en-US" dirty="0"/>
                <a:t>Preload</a:t>
              </a:r>
              <a:endParaRPr lang="en-GB" dirty="0"/>
            </a:p>
          </p:txBody>
        </p:sp>
        <p:sp>
          <p:nvSpPr>
            <p:cNvPr id="31" name="TextBox 30">
              <a:extLst>
                <a:ext uri="{FF2B5EF4-FFF2-40B4-BE49-F238E27FC236}">
                  <a16:creationId xmlns:a16="http://schemas.microsoft.com/office/drawing/2014/main" id="{C7DC6CBF-E254-A338-34B0-882EBC7E3A9A}"/>
                </a:ext>
              </a:extLst>
            </p:cNvPr>
            <p:cNvSpPr txBox="1"/>
            <p:nvPr/>
          </p:nvSpPr>
          <p:spPr>
            <a:xfrm>
              <a:off x="5095433" y="3645279"/>
              <a:ext cx="1230516" cy="369332"/>
            </a:xfrm>
            <a:prstGeom prst="rect">
              <a:avLst/>
            </a:prstGeom>
            <a:noFill/>
          </p:spPr>
          <p:txBody>
            <a:bodyPr wrap="square" rtlCol="0">
              <a:spAutoFit/>
            </a:bodyPr>
            <a:lstStyle/>
            <a:p>
              <a:r>
                <a:rPr lang="en-US" dirty="0"/>
                <a:t>Preload</a:t>
              </a:r>
              <a:endParaRPr lang="en-GB" dirty="0"/>
            </a:p>
          </p:txBody>
        </p:sp>
      </p:grpSp>
      <p:sp>
        <p:nvSpPr>
          <p:cNvPr id="32" name="Content Placeholder 8">
            <a:extLst>
              <a:ext uri="{FF2B5EF4-FFF2-40B4-BE49-F238E27FC236}">
                <a16:creationId xmlns:a16="http://schemas.microsoft.com/office/drawing/2014/main" id="{6F06283C-97B2-7961-D6F3-100B30E33EE4}"/>
              </a:ext>
            </a:extLst>
          </p:cNvPr>
          <p:cNvSpPr>
            <a:spLocks noGrp="1"/>
          </p:cNvSpPr>
          <p:nvPr>
            <p:ph idx="1"/>
          </p:nvPr>
        </p:nvSpPr>
        <p:spPr>
          <a:xfrm>
            <a:off x="6957060" y="4704409"/>
            <a:ext cx="4863355" cy="1761049"/>
          </a:xfrm>
        </p:spPr>
        <p:txBody>
          <a:bodyPr>
            <a:normAutofit/>
          </a:bodyPr>
          <a:lstStyle/>
          <a:p>
            <a:r>
              <a:rPr lang="en-GB" sz="1400" dirty="0">
                <a:latin typeface="+mn-lt"/>
              </a:rPr>
              <a:t>The preload capacitor pre-charges the magnet to the injection field </a:t>
            </a:r>
            <a:r>
              <a:rPr lang="en-GB" sz="1400" dirty="0" err="1">
                <a:latin typeface="+mn-lt"/>
              </a:rPr>
              <a:t>Binj</a:t>
            </a:r>
            <a:r>
              <a:rPr lang="en-GB" sz="1400" dirty="0">
                <a:latin typeface="+mn-lt"/>
              </a:rPr>
              <a:t>. </a:t>
            </a:r>
          </a:p>
          <a:p>
            <a:r>
              <a:rPr lang="en-GB" sz="1400" dirty="0">
                <a:latin typeface="+mn-lt"/>
              </a:rPr>
              <a:t>The boost capacitor generates the desired magnetic field ramp for the muons.</a:t>
            </a:r>
          </a:p>
          <a:p>
            <a:r>
              <a:rPr lang="en-GB" sz="1400" dirty="0">
                <a:latin typeface="+mn-lt"/>
              </a:rPr>
              <a:t>Splitting the cell into two circuits allows more degrees of freedom, so that, for example, the pulse time </a:t>
            </a:r>
            <a:r>
              <a:rPr lang="en-GB" sz="1400" dirty="0" err="1">
                <a:latin typeface="+mn-lt"/>
              </a:rPr>
              <a:t>Tpulse</a:t>
            </a:r>
            <a:r>
              <a:rPr lang="en-GB" sz="1400" dirty="0">
                <a:latin typeface="+mn-lt"/>
              </a:rPr>
              <a:t> and the maximum magnetic field gradient </a:t>
            </a:r>
            <a:r>
              <a:rPr lang="en-GB" sz="1400" dirty="0" err="1">
                <a:latin typeface="+mn-lt"/>
              </a:rPr>
              <a:t>Bdot,max</a:t>
            </a:r>
            <a:r>
              <a:rPr lang="en-GB" sz="1400" dirty="0">
                <a:latin typeface="+mn-lt"/>
              </a:rPr>
              <a:t> can be varied.</a:t>
            </a:r>
            <a:endParaRPr lang="en-US" sz="1400" dirty="0">
              <a:latin typeface="+mn-lt"/>
            </a:endParaRPr>
          </a:p>
        </p:txBody>
      </p:sp>
      <p:sp>
        <p:nvSpPr>
          <p:cNvPr id="34" name="TextBox 33">
            <a:extLst>
              <a:ext uri="{FF2B5EF4-FFF2-40B4-BE49-F238E27FC236}">
                <a16:creationId xmlns:a16="http://schemas.microsoft.com/office/drawing/2014/main" id="{82DAA6CE-4B1D-5C5F-0F48-668A18B43FF9}"/>
              </a:ext>
            </a:extLst>
          </p:cNvPr>
          <p:cNvSpPr txBox="1"/>
          <p:nvPr/>
        </p:nvSpPr>
        <p:spPr>
          <a:xfrm>
            <a:off x="1123303" y="4490397"/>
            <a:ext cx="6096000" cy="369332"/>
          </a:xfrm>
          <a:prstGeom prst="rect">
            <a:avLst/>
          </a:prstGeom>
          <a:noFill/>
        </p:spPr>
        <p:txBody>
          <a:bodyPr wrap="square">
            <a:spAutoFit/>
          </a:bodyPr>
          <a:lstStyle/>
          <a:p>
            <a:r>
              <a:rPr lang="en-US" dirty="0"/>
              <a:t>Connection of the magnets and the power cells</a:t>
            </a:r>
          </a:p>
        </p:txBody>
      </p:sp>
      <p:sp>
        <p:nvSpPr>
          <p:cNvPr id="36" name="Rectangle: Rounded Corners 35">
            <a:extLst>
              <a:ext uri="{FF2B5EF4-FFF2-40B4-BE49-F238E27FC236}">
                <a16:creationId xmlns:a16="http://schemas.microsoft.com/office/drawing/2014/main" id="{28781A63-B67B-BE30-FB05-E5A4BF20A388}"/>
              </a:ext>
            </a:extLst>
          </p:cNvPr>
          <p:cNvSpPr/>
          <p:nvPr/>
        </p:nvSpPr>
        <p:spPr>
          <a:xfrm>
            <a:off x="2303436" y="2129781"/>
            <a:ext cx="1203280" cy="722032"/>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7" name="Content Placeholder 8">
            <a:extLst>
              <a:ext uri="{FF2B5EF4-FFF2-40B4-BE49-F238E27FC236}">
                <a16:creationId xmlns:a16="http://schemas.microsoft.com/office/drawing/2014/main" id="{3540D103-7B14-F07E-708A-8A1ABB60F773}"/>
              </a:ext>
            </a:extLst>
          </p:cNvPr>
          <p:cNvSpPr txBox="1">
            <a:spLocks/>
          </p:cNvSpPr>
          <p:nvPr/>
        </p:nvSpPr>
        <p:spPr>
          <a:xfrm>
            <a:off x="3675409" y="1518284"/>
            <a:ext cx="1981543" cy="10959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latin typeface="+mn-lt"/>
              </a:rPr>
              <a:t>“One” IGBT/diode shown in the circuit diagram can hold several IGBTs/diodes connected in parallel and series.</a:t>
            </a:r>
          </a:p>
        </p:txBody>
      </p:sp>
      <p:cxnSp>
        <p:nvCxnSpPr>
          <p:cNvPr id="38" name="Straight Arrow Connector 37">
            <a:extLst>
              <a:ext uri="{FF2B5EF4-FFF2-40B4-BE49-F238E27FC236}">
                <a16:creationId xmlns:a16="http://schemas.microsoft.com/office/drawing/2014/main" id="{5CF90079-1E9B-E48D-3F78-6A1DEE548005}"/>
              </a:ext>
            </a:extLst>
          </p:cNvPr>
          <p:cNvCxnSpPr>
            <a:cxnSpLocks/>
          </p:cNvCxnSpPr>
          <p:nvPr/>
        </p:nvCxnSpPr>
        <p:spPr>
          <a:xfrm flipH="1">
            <a:off x="2932828" y="1971288"/>
            <a:ext cx="726706" cy="23596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8">
            <a:extLst>
              <a:ext uri="{FF2B5EF4-FFF2-40B4-BE49-F238E27FC236}">
                <a16:creationId xmlns:a16="http://schemas.microsoft.com/office/drawing/2014/main" id="{4856B158-7D72-E903-23C1-25604347486F}"/>
              </a:ext>
            </a:extLst>
          </p:cNvPr>
          <p:cNvSpPr txBox="1">
            <a:spLocks/>
          </p:cNvSpPr>
          <p:nvPr/>
        </p:nvSpPr>
        <p:spPr>
          <a:xfrm>
            <a:off x="7567479" y="1408212"/>
            <a:ext cx="3088840" cy="4445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mn-lt"/>
              </a:rPr>
              <a:t>Magnetic field reference</a:t>
            </a:r>
          </a:p>
        </p:txBody>
      </p:sp>
      <p:sp>
        <p:nvSpPr>
          <p:cNvPr id="6" name="Footer Placeholder 3">
            <a:extLst>
              <a:ext uri="{FF2B5EF4-FFF2-40B4-BE49-F238E27FC236}">
                <a16:creationId xmlns:a16="http://schemas.microsoft.com/office/drawing/2014/main" id="{3CDA9501-6824-08B2-1AAE-8FA51E0A08B7}"/>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2769487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34E154-11DB-4786-01DE-02FB459AF188}"/>
              </a:ext>
            </a:extLst>
          </p:cNvPr>
          <p:cNvSpPr>
            <a:spLocks noGrp="1"/>
          </p:cNvSpPr>
          <p:nvPr>
            <p:ph type="title"/>
          </p:nvPr>
        </p:nvSpPr>
        <p:spPr/>
        <p:txBody>
          <a:bodyPr/>
          <a:lstStyle/>
          <a:p>
            <a:r>
              <a:rPr lang="en-US" dirty="0"/>
              <a:t>Optimization Process in Python</a:t>
            </a:r>
          </a:p>
        </p:txBody>
      </p:sp>
      <p:sp>
        <p:nvSpPr>
          <p:cNvPr id="5" name="Slide Number Placeholder 4">
            <a:extLst>
              <a:ext uri="{FF2B5EF4-FFF2-40B4-BE49-F238E27FC236}">
                <a16:creationId xmlns:a16="http://schemas.microsoft.com/office/drawing/2014/main" id="{ADE5AA78-3C28-47D0-AE50-EDF962472AAC}"/>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5124" name="Picture 4">
            <a:extLst>
              <a:ext uri="{FF2B5EF4-FFF2-40B4-BE49-F238E27FC236}">
                <a16:creationId xmlns:a16="http://schemas.microsoft.com/office/drawing/2014/main" id="{3FB94F06-EF0D-86F1-1E54-4EDFE74435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283" y="1545908"/>
            <a:ext cx="4791075" cy="46958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0023181-52F7-4A67-3907-6E00AF418C60}"/>
              </a:ext>
            </a:extLst>
          </p:cNvPr>
          <p:cNvSpPr txBox="1"/>
          <p:nvPr/>
        </p:nvSpPr>
        <p:spPr>
          <a:xfrm>
            <a:off x="4356315" y="3981247"/>
            <a:ext cx="7724742" cy="1815882"/>
          </a:xfrm>
          <a:prstGeom prst="rect">
            <a:avLst/>
          </a:prstGeom>
          <a:noFill/>
        </p:spPr>
        <p:txBody>
          <a:bodyPr wrap="square" rtlCol="0">
            <a:spAutoFit/>
          </a:bodyPr>
          <a:lstStyle/>
          <a:p>
            <a:r>
              <a:rPr lang="en-US" sz="1400" dirty="0"/>
              <a:t>The goal of the optimization is minimizing the overall costs. The following costs are included:</a:t>
            </a:r>
          </a:p>
          <a:p>
            <a:pPr marL="742950" lvl="1" indent="-285750">
              <a:buFont typeface="Arial" panose="020B0604020202020204" pitchFamily="34" charset="0"/>
              <a:buChar char="•"/>
            </a:pPr>
            <a:r>
              <a:rPr lang="en-US" sz="1400" dirty="0"/>
              <a:t>Magnet costs (material + manufacturing)</a:t>
            </a:r>
          </a:p>
          <a:p>
            <a:pPr marL="742950" lvl="1" indent="-285750">
              <a:buFont typeface="Arial" panose="020B0604020202020204" pitchFamily="34" charset="0"/>
              <a:buChar char="•"/>
            </a:pPr>
            <a:r>
              <a:rPr lang="en-US" sz="1400" dirty="0"/>
              <a:t>Capacitor costs including containers</a:t>
            </a:r>
          </a:p>
          <a:p>
            <a:pPr marL="742950" lvl="1" indent="-285750">
              <a:buFont typeface="Arial" panose="020B0604020202020204" pitchFamily="34" charset="0"/>
              <a:buChar char="•"/>
            </a:pPr>
            <a:r>
              <a:rPr lang="en-US" sz="1400" dirty="0"/>
              <a:t>Power electronics costs</a:t>
            </a:r>
          </a:p>
          <a:p>
            <a:pPr marL="742950" lvl="1" indent="-285750">
              <a:buFont typeface="Arial" panose="020B0604020202020204" pitchFamily="34" charset="0"/>
              <a:buChar char="•"/>
            </a:pPr>
            <a:r>
              <a:rPr lang="en-US" sz="1400" dirty="0"/>
              <a:t>Operational costs (Losses in magnets and IGBTs, and energy needed for cooling of the coils) for 20 years of operation with 6000h per year</a:t>
            </a:r>
          </a:p>
          <a:p>
            <a:r>
              <a:rPr lang="en-US" sz="1400" dirty="0"/>
              <a:t>The detailed overview of the cost models is described in the presentation “</a:t>
            </a:r>
            <a:r>
              <a:rPr lang="en-US" sz="1400" dirty="0">
                <a:hlinkClick r:id="rId3"/>
              </a:rPr>
              <a:t>Magnet and power systems plan – accelerators</a:t>
            </a:r>
            <a:r>
              <a:rPr lang="en-US" sz="1400" dirty="0"/>
              <a:t>” by Fulvio Boattini. </a:t>
            </a:r>
          </a:p>
        </p:txBody>
      </p:sp>
      <p:cxnSp>
        <p:nvCxnSpPr>
          <p:cNvPr id="8" name="Straight Arrow Connector 7">
            <a:extLst>
              <a:ext uri="{FF2B5EF4-FFF2-40B4-BE49-F238E27FC236}">
                <a16:creationId xmlns:a16="http://schemas.microsoft.com/office/drawing/2014/main" id="{106F5CA0-AAC2-71D3-1547-1BA2805A59CB}"/>
              </a:ext>
            </a:extLst>
          </p:cNvPr>
          <p:cNvCxnSpPr>
            <a:cxnSpLocks/>
          </p:cNvCxnSpPr>
          <p:nvPr/>
        </p:nvCxnSpPr>
        <p:spPr>
          <a:xfrm flipH="1">
            <a:off x="3224370" y="5384341"/>
            <a:ext cx="1098165" cy="5570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4C36926-61CC-6606-F01B-EB6E3B0A120D}"/>
              </a:ext>
            </a:extLst>
          </p:cNvPr>
          <p:cNvSpPr txBox="1"/>
          <p:nvPr/>
        </p:nvSpPr>
        <p:spPr>
          <a:xfrm>
            <a:off x="6096000" y="1592735"/>
            <a:ext cx="5718678" cy="738664"/>
          </a:xfrm>
          <a:prstGeom prst="rect">
            <a:avLst/>
          </a:prstGeom>
          <a:noFill/>
        </p:spPr>
        <p:txBody>
          <a:bodyPr wrap="square" rtlCol="0">
            <a:spAutoFit/>
          </a:bodyPr>
          <a:lstStyle/>
          <a:p>
            <a:r>
              <a:rPr lang="en-US" sz="1400" dirty="0"/>
              <a:t>Some inputs of the Dipole and power converter classes are used as optimization variables. EX: </a:t>
            </a:r>
            <a:r>
              <a:rPr lang="en-GB" sz="1400" dirty="0"/>
              <a:t> </a:t>
            </a:r>
            <a:r>
              <a:rPr lang="en-GB" sz="1400" dirty="0" err="1"/>
              <a:t>B_max_yoke</a:t>
            </a:r>
            <a:r>
              <a:rPr lang="en-GB" sz="1400" dirty="0"/>
              <a:t>, </a:t>
            </a:r>
            <a:r>
              <a:rPr lang="en-GB" sz="1400" dirty="0" err="1"/>
              <a:t>B_ratio</a:t>
            </a:r>
            <a:r>
              <a:rPr lang="en-GB" sz="1400" dirty="0"/>
              <a:t>, </a:t>
            </a:r>
            <a:r>
              <a:rPr lang="en-GB" sz="1400" dirty="0" err="1"/>
              <a:t>pulse_time</a:t>
            </a:r>
            <a:r>
              <a:rPr lang="en-GB" sz="1400" dirty="0"/>
              <a:t>, </a:t>
            </a:r>
            <a:r>
              <a:rPr lang="en-GB" sz="1400" dirty="0" err="1"/>
              <a:t>height_gap_cond</a:t>
            </a:r>
            <a:r>
              <a:rPr lang="en-GB" sz="1400" dirty="0"/>
              <a:t>, </a:t>
            </a:r>
            <a:r>
              <a:rPr lang="en-GB" sz="1400" dirty="0" err="1"/>
              <a:t>angle_yoke</a:t>
            </a:r>
            <a:r>
              <a:rPr lang="en-GB" sz="1400" dirty="0"/>
              <a:t>, </a:t>
            </a:r>
            <a:r>
              <a:rPr lang="en-GB" sz="1400" dirty="0" err="1"/>
              <a:t>sigma_RMS_cycle</a:t>
            </a:r>
            <a:endParaRPr lang="en-US" sz="1400" dirty="0"/>
          </a:p>
        </p:txBody>
      </p:sp>
      <p:cxnSp>
        <p:nvCxnSpPr>
          <p:cNvPr id="11" name="Straight Arrow Connector 10">
            <a:extLst>
              <a:ext uri="{FF2B5EF4-FFF2-40B4-BE49-F238E27FC236}">
                <a16:creationId xmlns:a16="http://schemas.microsoft.com/office/drawing/2014/main" id="{B82FE818-DA28-745F-EC13-E398A8BD2F29}"/>
              </a:ext>
            </a:extLst>
          </p:cNvPr>
          <p:cNvCxnSpPr>
            <a:cxnSpLocks/>
          </p:cNvCxnSpPr>
          <p:nvPr/>
        </p:nvCxnSpPr>
        <p:spPr>
          <a:xfrm flipH="1" flipV="1">
            <a:off x="4918229" y="1828800"/>
            <a:ext cx="777211" cy="3406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454C1E1-9943-6FBB-6413-5C0B0F03F08C}"/>
              </a:ext>
            </a:extLst>
          </p:cNvPr>
          <p:cNvCxnSpPr>
            <a:cxnSpLocks/>
            <a:stCxn id="15" idx="1"/>
          </p:cNvCxnSpPr>
          <p:nvPr/>
        </p:nvCxnSpPr>
        <p:spPr>
          <a:xfrm flipH="1" flipV="1">
            <a:off x="2409710" y="1847021"/>
            <a:ext cx="2340411" cy="13869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61B3072-6019-0810-2625-16DADA771FC6}"/>
              </a:ext>
            </a:extLst>
          </p:cNvPr>
          <p:cNvSpPr txBox="1"/>
          <p:nvPr/>
        </p:nvSpPr>
        <p:spPr>
          <a:xfrm>
            <a:off x="4750121" y="2649172"/>
            <a:ext cx="7064557" cy="1169551"/>
          </a:xfrm>
          <a:prstGeom prst="rect">
            <a:avLst/>
          </a:prstGeom>
          <a:noFill/>
        </p:spPr>
        <p:txBody>
          <a:bodyPr wrap="square" rtlCol="0">
            <a:spAutoFit/>
          </a:bodyPr>
          <a:lstStyle/>
          <a:p>
            <a:r>
              <a:rPr lang="en-US" sz="1400" dirty="0"/>
              <a:t>Some input parameters are fixed because they come from different systems or the overall accelerator design. To ensure a flexible optimization for varying accelerator designs, these input parameters come from the Python classes of the other systems. </a:t>
            </a:r>
          </a:p>
          <a:p>
            <a:r>
              <a:rPr lang="en-US" sz="1400" dirty="0"/>
              <a:t>The detailed explanation of the setup can be found in the presentation “</a:t>
            </a:r>
            <a:r>
              <a:rPr lang="en-US" sz="1400" dirty="0">
                <a:hlinkClick r:id="rId4"/>
              </a:rPr>
              <a:t>Software tools</a:t>
            </a:r>
            <a:r>
              <a:rPr lang="en-US" sz="1400" dirty="0"/>
              <a:t>” by David Amorim.</a:t>
            </a:r>
          </a:p>
        </p:txBody>
      </p:sp>
      <p:sp>
        <p:nvSpPr>
          <p:cNvPr id="9" name="TextBox 8">
            <a:extLst>
              <a:ext uri="{FF2B5EF4-FFF2-40B4-BE49-F238E27FC236}">
                <a16:creationId xmlns:a16="http://schemas.microsoft.com/office/drawing/2014/main" id="{47F376CE-96DA-3206-8427-578A9E1CBE52}"/>
              </a:ext>
            </a:extLst>
          </p:cNvPr>
          <p:cNvSpPr txBox="1"/>
          <p:nvPr/>
        </p:nvSpPr>
        <p:spPr>
          <a:xfrm>
            <a:off x="1962354" y="6119487"/>
            <a:ext cx="1695246" cy="369332"/>
          </a:xfrm>
          <a:prstGeom prst="rect">
            <a:avLst/>
          </a:prstGeom>
          <a:solidFill>
            <a:schemeClr val="bg1"/>
          </a:solidFill>
        </p:spPr>
        <p:txBody>
          <a:bodyPr wrap="square">
            <a:spAutoFit/>
          </a:bodyPr>
          <a:lstStyle/>
          <a:p>
            <a:r>
              <a:rPr lang="en-GB" dirty="0">
                <a:solidFill>
                  <a:srgbClr val="FF0000"/>
                </a:solidFill>
              </a:rPr>
              <a:t>COST MODEL</a:t>
            </a:r>
          </a:p>
        </p:txBody>
      </p:sp>
      <p:sp>
        <p:nvSpPr>
          <p:cNvPr id="16" name="Content Placeholder 15">
            <a:extLst>
              <a:ext uri="{FF2B5EF4-FFF2-40B4-BE49-F238E27FC236}">
                <a16:creationId xmlns:a16="http://schemas.microsoft.com/office/drawing/2014/main" id="{E726356A-6D3B-A383-550E-3E96B767F773}"/>
              </a:ext>
            </a:extLst>
          </p:cNvPr>
          <p:cNvSpPr>
            <a:spLocks noGrp="1"/>
          </p:cNvSpPr>
          <p:nvPr>
            <p:ph idx="1"/>
          </p:nvPr>
        </p:nvSpPr>
        <p:spPr/>
        <p:txBody>
          <a:bodyPr/>
          <a:lstStyle/>
          <a:p>
            <a:endParaRPr lang="en-GB"/>
          </a:p>
        </p:txBody>
      </p:sp>
      <p:sp>
        <p:nvSpPr>
          <p:cNvPr id="17" name="Footer Placeholder 3">
            <a:extLst>
              <a:ext uri="{FF2B5EF4-FFF2-40B4-BE49-F238E27FC236}">
                <a16:creationId xmlns:a16="http://schemas.microsoft.com/office/drawing/2014/main" id="{697D02C2-8107-3477-8AE6-A328C39A023B}"/>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2396361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07F61-77A0-1519-9686-9477618846E8}"/>
              </a:ext>
            </a:extLst>
          </p:cNvPr>
          <p:cNvSpPr>
            <a:spLocks noGrp="1"/>
          </p:cNvSpPr>
          <p:nvPr>
            <p:ph type="title"/>
          </p:nvPr>
        </p:nvSpPr>
        <p:spPr/>
        <p:txBody>
          <a:bodyPr/>
          <a:lstStyle/>
          <a:p>
            <a:r>
              <a:rPr lang="en-US" dirty="0"/>
              <a:t>Cost model layout – Both classes</a:t>
            </a:r>
            <a:endParaRPr lang="en-GB" dirty="0"/>
          </a:p>
        </p:txBody>
      </p:sp>
      <p:sp>
        <p:nvSpPr>
          <p:cNvPr id="5" name="Slide Number Placeholder 4">
            <a:extLst>
              <a:ext uri="{FF2B5EF4-FFF2-40B4-BE49-F238E27FC236}">
                <a16:creationId xmlns:a16="http://schemas.microsoft.com/office/drawing/2014/main" id="{18B3571D-0C44-71DA-9FDC-8EFC29C5B650}"/>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
        <p:nvSpPr>
          <p:cNvPr id="9" name="TextBox 8">
            <a:extLst>
              <a:ext uri="{FF2B5EF4-FFF2-40B4-BE49-F238E27FC236}">
                <a16:creationId xmlns:a16="http://schemas.microsoft.com/office/drawing/2014/main" id="{923C946F-E9C2-8083-E7BE-1C8750D46210}"/>
              </a:ext>
            </a:extLst>
          </p:cNvPr>
          <p:cNvSpPr txBox="1"/>
          <p:nvPr/>
        </p:nvSpPr>
        <p:spPr>
          <a:xfrm>
            <a:off x="186489" y="1507051"/>
            <a:ext cx="4882327" cy="1754326"/>
          </a:xfrm>
          <a:prstGeom prst="rect">
            <a:avLst/>
          </a:prstGeom>
          <a:solidFill>
            <a:schemeClr val="bg1"/>
          </a:solidFill>
        </p:spPr>
        <p:txBody>
          <a:bodyPr wrap="square">
            <a:spAutoFit/>
          </a:bodyPr>
          <a:lstStyle/>
          <a:p>
            <a:r>
              <a:rPr lang="en-US" dirty="0"/>
              <a:t>The cost model is based on the computation of capital and operational cost.</a:t>
            </a:r>
          </a:p>
          <a:p>
            <a:r>
              <a:rPr lang="en-US" dirty="0"/>
              <a:t>Capital costs includes:</a:t>
            </a:r>
          </a:p>
          <a:p>
            <a:pPr marL="285750" indent="-285750">
              <a:buFont typeface="Arial" panose="020B0604020202020204" pitchFamily="34" charset="0"/>
              <a:buChar char="•"/>
            </a:pPr>
            <a:r>
              <a:rPr lang="en-US" dirty="0"/>
              <a:t>Material</a:t>
            </a:r>
          </a:p>
          <a:p>
            <a:pPr marL="285750" indent="-285750">
              <a:buFont typeface="Arial" panose="020B0604020202020204" pitchFamily="34" charset="0"/>
              <a:buChar char="•"/>
            </a:pPr>
            <a:r>
              <a:rPr lang="en-US" dirty="0"/>
              <a:t>Construction</a:t>
            </a:r>
          </a:p>
          <a:p>
            <a:pPr marL="285750" indent="-285750">
              <a:buFont typeface="Arial" panose="020B0604020202020204" pitchFamily="34" charset="0"/>
              <a:buChar char="•"/>
            </a:pPr>
            <a:r>
              <a:rPr lang="en-US" dirty="0"/>
              <a:t>Infrastructures.</a:t>
            </a:r>
          </a:p>
        </p:txBody>
      </p:sp>
      <p:pic>
        <p:nvPicPr>
          <p:cNvPr id="13" name="Picture 12" descr="A diagram of a phone&#10;&#10;Description automatically generated with medium confidence">
            <a:extLst>
              <a:ext uri="{FF2B5EF4-FFF2-40B4-BE49-F238E27FC236}">
                <a16:creationId xmlns:a16="http://schemas.microsoft.com/office/drawing/2014/main" id="{0080FD3D-3C6B-8F2D-A17C-838AA13FA0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723" y="3030544"/>
            <a:ext cx="8408191" cy="3356186"/>
          </a:xfrm>
          <a:prstGeom prst="rect">
            <a:avLst/>
          </a:prstGeom>
        </p:spPr>
      </p:pic>
      <p:sp>
        <p:nvSpPr>
          <p:cNvPr id="2" name="TextBox 1">
            <a:extLst>
              <a:ext uri="{FF2B5EF4-FFF2-40B4-BE49-F238E27FC236}">
                <a16:creationId xmlns:a16="http://schemas.microsoft.com/office/drawing/2014/main" id="{B76D8560-85A6-2EA4-EF37-D235D5902C1E}"/>
              </a:ext>
            </a:extLst>
          </p:cNvPr>
          <p:cNvSpPr txBox="1"/>
          <p:nvPr/>
        </p:nvSpPr>
        <p:spPr>
          <a:xfrm>
            <a:off x="41612" y="3564441"/>
            <a:ext cx="2454942" cy="923330"/>
          </a:xfrm>
          <a:prstGeom prst="rect">
            <a:avLst/>
          </a:prstGeom>
          <a:solidFill>
            <a:schemeClr val="bg1"/>
          </a:solidFill>
        </p:spPr>
        <p:txBody>
          <a:bodyPr wrap="square">
            <a:spAutoFit/>
          </a:bodyPr>
          <a:lstStyle/>
          <a:p>
            <a:r>
              <a:rPr lang="en-US" dirty="0"/>
              <a:t>Several components of the cost model still to be implemented</a:t>
            </a:r>
          </a:p>
        </p:txBody>
      </p:sp>
      <p:sp>
        <p:nvSpPr>
          <p:cNvPr id="6" name="&quot;Not Allowed&quot; Symbol 5">
            <a:extLst>
              <a:ext uri="{FF2B5EF4-FFF2-40B4-BE49-F238E27FC236}">
                <a16:creationId xmlns:a16="http://schemas.microsoft.com/office/drawing/2014/main" id="{1ADBAE3A-1190-40A7-FE13-BC1B17937D01}"/>
              </a:ext>
            </a:extLst>
          </p:cNvPr>
          <p:cNvSpPr/>
          <p:nvPr/>
        </p:nvSpPr>
        <p:spPr>
          <a:xfrm>
            <a:off x="3188369" y="3922295"/>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quot;Not Allowed&quot; Symbol 7">
            <a:extLst>
              <a:ext uri="{FF2B5EF4-FFF2-40B4-BE49-F238E27FC236}">
                <a16:creationId xmlns:a16="http://schemas.microsoft.com/office/drawing/2014/main" id="{64CFAAE9-057A-F3C4-4C79-8EBE81F9E2E9}"/>
              </a:ext>
            </a:extLst>
          </p:cNvPr>
          <p:cNvSpPr/>
          <p:nvPr/>
        </p:nvSpPr>
        <p:spPr>
          <a:xfrm>
            <a:off x="3188369" y="4246770"/>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quot;Not Allowed&quot; Symbol 9">
            <a:extLst>
              <a:ext uri="{FF2B5EF4-FFF2-40B4-BE49-F238E27FC236}">
                <a16:creationId xmlns:a16="http://schemas.microsoft.com/office/drawing/2014/main" id="{10A5CC0A-3467-DA5A-C4DB-B7CF3C3FE310}"/>
              </a:ext>
            </a:extLst>
          </p:cNvPr>
          <p:cNvSpPr/>
          <p:nvPr/>
        </p:nvSpPr>
        <p:spPr>
          <a:xfrm>
            <a:off x="8951495" y="4130743"/>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quot;Not Allowed&quot; Symbol 10">
            <a:extLst>
              <a:ext uri="{FF2B5EF4-FFF2-40B4-BE49-F238E27FC236}">
                <a16:creationId xmlns:a16="http://schemas.microsoft.com/office/drawing/2014/main" id="{D8CBC1C7-DAC2-FDB1-A303-C2B19C05B02F}"/>
              </a:ext>
            </a:extLst>
          </p:cNvPr>
          <p:cNvSpPr/>
          <p:nvPr/>
        </p:nvSpPr>
        <p:spPr>
          <a:xfrm>
            <a:off x="8951494" y="6055673"/>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FF45CC80-CB27-2366-9E14-D9FC80FAD54D}"/>
              </a:ext>
            </a:extLst>
          </p:cNvPr>
          <p:cNvSpPr txBox="1"/>
          <p:nvPr/>
        </p:nvSpPr>
        <p:spPr>
          <a:xfrm>
            <a:off x="5435270" y="1480279"/>
            <a:ext cx="5456685" cy="1200329"/>
          </a:xfrm>
          <a:prstGeom prst="rect">
            <a:avLst/>
          </a:prstGeom>
          <a:solidFill>
            <a:schemeClr val="bg1"/>
          </a:solidFill>
        </p:spPr>
        <p:txBody>
          <a:bodyPr wrap="square">
            <a:spAutoFit/>
          </a:bodyPr>
          <a:lstStyle/>
          <a:p>
            <a:r>
              <a:rPr lang="en-US" dirty="0"/>
              <a:t>Infrastructure costs are strongly dependent upon the location of the power converters (surface or tunnel). In the following computations we will consider installation on surface</a:t>
            </a:r>
          </a:p>
        </p:txBody>
      </p:sp>
      <p:cxnSp>
        <p:nvCxnSpPr>
          <p:cNvPr id="17" name="Straight Connector 16">
            <a:extLst>
              <a:ext uri="{FF2B5EF4-FFF2-40B4-BE49-F238E27FC236}">
                <a16:creationId xmlns:a16="http://schemas.microsoft.com/office/drawing/2014/main" id="{1700479B-0959-BA20-3D05-B4D3D32ED20B}"/>
              </a:ext>
            </a:extLst>
          </p:cNvPr>
          <p:cNvCxnSpPr>
            <a:cxnSpLocks/>
            <a:stCxn id="2" idx="3"/>
            <a:endCxn id="6" idx="2"/>
          </p:cNvCxnSpPr>
          <p:nvPr/>
        </p:nvCxnSpPr>
        <p:spPr>
          <a:xfrm>
            <a:off x="2496554" y="4026106"/>
            <a:ext cx="691815" cy="28537"/>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BC187DB-144F-31D0-4FB1-959746C188E4}"/>
              </a:ext>
            </a:extLst>
          </p:cNvPr>
          <p:cNvCxnSpPr>
            <a:cxnSpLocks/>
            <a:stCxn id="2" idx="3"/>
            <a:endCxn id="8" idx="2"/>
          </p:cNvCxnSpPr>
          <p:nvPr/>
        </p:nvCxnSpPr>
        <p:spPr>
          <a:xfrm>
            <a:off x="2496554" y="4026106"/>
            <a:ext cx="691815" cy="353012"/>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C1E22A8-300D-0452-D7C9-9D419DA008F8}"/>
              </a:ext>
            </a:extLst>
          </p:cNvPr>
          <p:cNvSpPr txBox="1"/>
          <p:nvPr/>
        </p:nvSpPr>
        <p:spPr>
          <a:xfrm>
            <a:off x="9301917" y="3268750"/>
            <a:ext cx="2847231" cy="923330"/>
          </a:xfrm>
          <a:prstGeom prst="rect">
            <a:avLst/>
          </a:prstGeom>
          <a:solidFill>
            <a:schemeClr val="bg1"/>
          </a:solidFill>
        </p:spPr>
        <p:txBody>
          <a:bodyPr wrap="square">
            <a:spAutoFit/>
          </a:bodyPr>
          <a:lstStyle/>
          <a:p>
            <a:r>
              <a:rPr lang="en-US" dirty="0"/>
              <a:t>Several components of the cost model still to be implemented</a:t>
            </a:r>
          </a:p>
        </p:txBody>
      </p:sp>
      <p:cxnSp>
        <p:nvCxnSpPr>
          <p:cNvPr id="28" name="Straight Connector 27">
            <a:extLst>
              <a:ext uri="{FF2B5EF4-FFF2-40B4-BE49-F238E27FC236}">
                <a16:creationId xmlns:a16="http://schemas.microsoft.com/office/drawing/2014/main" id="{FF6495E7-D47B-C353-41C7-53A2C6C22477}"/>
              </a:ext>
            </a:extLst>
          </p:cNvPr>
          <p:cNvCxnSpPr>
            <a:cxnSpLocks/>
            <a:stCxn id="27" idx="1"/>
            <a:endCxn id="10" idx="0"/>
          </p:cNvCxnSpPr>
          <p:nvPr/>
        </p:nvCxnSpPr>
        <p:spPr>
          <a:xfrm flipH="1">
            <a:off x="9080835" y="3730415"/>
            <a:ext cx="221082" cy="40032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F9C81D-2BB1-9399-41DF-163350A98517}"/>
              </a:ext>
            </a:extLst>
          </p:cNvPr>
          <p:cNvCxnSpPr>
            <a:cxnSpLocks/>
            <a:stCxn id="27" idx="1"/>
            <a:endCxn id="11" idx="0"/>
          </p:cNvCxnSpPr>
          <p:nvPr/>
        </p:nvCxnSpPr>
        <p:spPr>
          <a:xfrm flipH="1">
            <a:off x="9080834" y="3730415"/>
            <a:ext cx="221083" cy="232525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7" name="&quot;Not Allowed&quot; Symbol 6">
            <a:extLst>
              <a:ext uri="{FF2B5EF4-FFF2-40B4-BE49-F238E27FC236}">
                <a16:creationId xmlns:a16="http://schemas.microsoft.com/office/drawing/2014/main" id="{BEEAFE86-DA8D-DA9D-D695-55E181F1CCBE}"/>
              </a:ext>
            </a:extLst>
          </p:cNvPr>
          <p:cNvSpPr/>
          <p:nvPr/>
        </p:nvSpPr>
        <p:spPr>
          <a:xfrm>
            <a:off x="3224366" y="5948778"/>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4" name="Straight Connector 13">
            <a:extLst>
              <a:ext uri="{FF2B5EF4-FFF2-40B4-BE49-F238E27FC236}">
                <a16:creationId xmlns:a16="http://schemas.microsoft.com/office/drawing/2014/main" id="{0A86684B-1B58-43F7-3CAC-FC7E72DF5283}"/>
              </a:ext>
            </a:extLst>
          </p:cNvPr>
          <p:cNvCxnSpPr>
            <a:cxnSpLocks/>
            <a:stCxn id="2" idx="3"/>
          </p:cNvCxnSpPr>
          <p:nvPr/>
        </p:nvCxnSpPr>
        <p:spPr>
          <a:xfrm>
            <a:off x="2496554" y="4026106"/>
            <a:ext cx="727812" cy="2011339"/>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9" name="Footer Placeholder 3">
            <a:extLst>
              <a:ext uri="{FF2B5EF4-FFF2-40B4-BE49-F238E27FC236}">
                <a16:creationId xmlns:a16="http://schemas.microsoft.com/office/drawing/2014/main" id="{DE3DECC3-13B2-9CDC-61FB-FDBFE9D5EA1D}"/>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3303492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696546-2FAF-FDD2-2E66-9C1FD3A53236}"/>
              </a:ext>
            </a:extLst>
          </p:cNvPr>
          <p:cNvSpPr>
            <a:spLocks noGrp="1"/>
          </p:cNvSpPr>
          <p:nvPr>
            <p:ph type="sldNum" sz="quarter" idx="13"/>
          </p:nvPr>
        </p:nvSpPr>
        <p:spPr/>
        <p:txBody>
          <a:bodyPr/>
          <a:lstStyle/>
          <a:p>
            <a:fld id="{005C7FBA-D4E9-46CA-9321-3ADA2E368FCD}" type="slidenum">
              <a:rPr lang="en-GB" smtClean="0"/>
              <a:pPr/>
              <a:t>7</a:t>
            </a:fld>
            <a:endParaRPr lang="en-GB" dirty="0"/>
          </a:p>
        </p:txBody>
      </p:sp>
      <p:sp>
        <p:nvSpPr>
          <p:cNvPr id="6" name="Title 2">
            <a:extLst>
              <a:ext uri="{FF2B5EF4-FFF2-40B4-BE49-F238E27FC236}">
                <a16:creationId xmlns:a16="http://schemas.microsoft.com/office/drawing/2014/main" id="{D75E0872-46D0-AAFD-6B69-23198152DE30}"/>
              </a:ext>
            </a:extLst>
          </p:cNvPr>
          <p:cNvSpPr>
            <a:spLocks noGrp="1"/>
          </p:cNvSpPr>
          <p:nvPr>
            <p:ph type="title"/>
          </p:nvPr>
        </p:nvSpPr>
        <p:spPr>
          <a:xfrm>
            <a:off x="742275" y="332486"/>
            <a:ext cx="10418784" cy="906759"/>
          </a:xfrm>
          <a:solidFill>
            <a:schemeClr val="bg1">
              <a:alpha val="95000"/>
            </a:schemeClr>
          </a:solidFill>
        </p:spPr>
        <p:txBody>
          <a:bodyPr>
            <a:normAutofit fontScale="90000"/>
          </a:bodyPr>
          <a:lstStyle/>
          <a:p>
            <a:r>
              <a:rPr lang="en-US" dirty="0"/>
              <a:t>Cost Models: NC Magnets. Bottom-up model</a:t>
            </a:r>
            <a:br>
              <a:rPr lang="en-US" dirty="0"/>
            </a:br>
            <a:r>
              <a:rPr lang="en-US" dirty="0">
                <a:highlight>
                  <a:srgbClr val="FFFF00"/>
                </a:highlight>
              </a:rPr>
              <a:t>Capital costs</a:t>
            </a:r>
            <a:endParaRPr lang="en-GB" dirty="0"/>
          </a:p>
        </p:txBody>
      </p:sp>
      <p:pic>
        <p:nvPicPr>
          <p:cNvPr id="7" name="Picture 6">
            <a:extLst>
              <a:ext uri="{FF2B5EF4-FFF2-40B4-BE49-F238E27FC236}">
                <a16:creationId xmlns:a16="http://schemas.microsoft.com/office/drawing/2014/main" id="{CF0A7710-62E6-2C91-5903-996DACBC0F5F}"/>
              </a:ext>
            </a:extLst>
          </p:cNvPr>
          <p:cNvPicPr>
            <a:picLocks noChangeAspect="1"/>
          </p:cNvPicPr>
          <p:nvPr/>
        </p:nvPicPr>
        <p:blipFill>
          <a:blip r:embed="rId2"/>
          <a:stretch>
            <a:fillRect/>
          </a:stretch>
        </p:blipFill>
        <p:spPr>
          <a:xfrm>
            <a:off x="7455192" y="3377340"/>
            <a:ext cx="4501704" cy="2145074"/>
          </a:xfrm>
          <a:prstGeom prst="rect">
            <a:avLst/>
          </a:prstGeom>
        </p:spPr>
      </p:pic>
      <p:sp>
        <p:nvSpPr>
          <p:cNvPr id="8" name="Content Placeholder 2">
            <a:extLst>
              <a:ext uri="{FF2B5EF4-FFF2-40B4-BE49-F238E27FC236}">
                <a16:creationId xmlns:a16="http://schemas.microsoft.com/office/drawing/2014/main" id="{DD3FDD3B-FB8F-984E-9565-1732B603E8E5}"/>
              </a:ext>
            </a:extLst>
          </p:cNvPr>
          <p:cNvSpPr txBox="1">
            <a:spLocks/>
          </p:cNvSpPr>
          <p:nvPr/>
        </p:nvSpPr>
        <p:spPr>
          <a:xfrm>
            <a:off x="5299911" y="1861643"/>
            <a:ext cx="6870031" cy="204813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The simplified cost approach is taken from </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GB"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Basic design and engineering of normal-conducting, iron-dominated electromagnets</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US" sz="1400" dirty="0">
                <a:solidFill>
                  <a:schemeClr val="accent5"/>
                </a:solidFill>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by Th. </a:t>
            </a:r>
            <a:r>
              <a:rPr lang="en-US" sz="1400" dirty="0" err="1">
                <a:latin typeface="Arial" panose="020B0604020202020204" pitchFamily="34" charset="0"/>
                <a:cs typeface="Arial" panose="020B0604020202020204" pitchFamily="34" charset="0"/>
              </a:rPr>
              <a:t>Zickler</a:t>
            </a:r>
            <a:r>
              <a:rPr lang="en-US" sz="1400" dirty="0">
                <a:latin typeface="Arial" panose="020B0604020202020204" pitchFamily="34" charset="0"/>
                <a:cs typeface="Arial" panose="020B0604020202020204" pitchFamily="34" charset="0"/>
              </a:rPr>
              <a:t>.</a:t>
            </a:r>
          </a:p>
          <a:p>
            <a:pPr marL="0" indent="0">
              <a:buFont typeface="Arial"/>
              <a:buNone/>
            </a:pPr>
            <a:r>
              <a:rPr lang="en-US" sz="1400" dirty="0">
                <a:latin typeface="Arial" panose="020B0604020202020204" pitchFamily="34" charset="0"/>
                <a:cs typeface="Arial" panose="020B0604020202020204" pitchFamily="34" charset="0"/>
              </a:rPr>
              <a:t>Cost figures are adapted for 3% of inflation over the last 14 years and the highest value of the range is taken. </a:t>
            </a:r>
          </a:p>
          <a:p>
            <a:pPr marL="0" indent="0">
              <a:buFont typeface="Arial"/>
              <a:buNone/>
            </a:pPr>
            <a:r>
              <a:rPr lang="en-GB" sz="1400" dirty="0">
                <a:latin typeface="Arial" panose="020B0604020202020204" pitchFamily="34" charset="0"/>
                <a:cs typeface="Arial" panose="020B0604020202020204" pitchFamily="34" charset="0"/>
              </a:rPr>
              <a:t>The material costs for </a:t>
            </a:r>
            <a:r>
              <a:rPr lang="en-GB" sz="1400" dirty="0" err="1">
                <a:latin typeface="Arial" panose="020B0604020202020204" pitchFamily="34" charset="0"/>
                <a:cs typeface="Arial" panose="020B0604020202020204" pitchFamily="34" charset="0"/>
              </a:rPr>
              <a:t>Vacoflux</a:t>
            </a:r>
            <a:r>
              <a:rPr lang="en-GB" sz="1400" dirty="0">
                <a:latin typeface="Arial" panose="020B0604020202020204" pitchFamily="34" charset="0"/>
                <a:cs typeface="Arial" panose="020B0604020202020204" pitchFamily="34" charset="0"/>
              </a:rPr>
              <a:t> 48 are estimated values in consultation with magnet experts.</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39007399-4204-677F-ECC6-322900911E95}"/>
              </a:ext>
            </a:extLst>
          </p:cNvPr>
          <p:cNvPicPr>
            <a:picLocks noChangeAspect="1"/>
          </p:cNvPicPr>
          <p:nvPr/>
        </p:nvPicPr>
        <p:blipFill>
          <a:blip r:embed="rId4"/>
          <a:stretch>
            <a:fillRect/>
          </a:stretch>
        </p:blipFill>
        <p:spPr>
          <a:xfrm>
            <a:off x="108284" y="4229950"/>
            <a:ext cx="6968614" cy="1292464"/>
          </a:xfrm>
          <a:prstGeom prst="rect">
            <a:avLst/>
          </a:prstGeom>
        </p:spPr>
      </p:pic>
      <p:sp>
        <p:nvSpPr>
          <p:cNvPr id="10" name="Inhaltsplatzhalter 1">
            <a:extLst>
              <a:ext uri="{FF2B5EF4-FFF2-40B4-BE49-F238E27FC236}">
                <a16:creationId xmlns:a16="http://schemas.microsoft.com/office/drawing/2014/main" id="{92A70EA5-2CAB-FE17-E796-8819E988FF19}"/>
              </a:ext>
            </a:extLst>
          </p:cNvPr>
          <p:cNvSpPr txBox="1">
            <a:spLocks/>
          </p:cNvSpPr>
          <p:nvPr/>
        </p:nvSpPr>
        <p:spPr>
          <a:xfrm>
            <a:off x="266481" y="1428416"/>
            <a:ext cx="10838665" cy="3342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highlight>
                  <a:srgbClr val="FFFF00"/>
                </a:highlight>
              </a:rPr>
              <a:t>Much simpler model because of lack of expertise in magnet construction. Briefly discussed with magnet expert but requires verification</a:t>
            </a:r>
            <a:r>
              <a:rPr lang="en-US" sz="1400" dirty="0"/>
              <a:t>.</a:t>
            </a:r>
            <a:endParaRPr lang="en-GB" sz="1400" dirty="0"/>
          </a:p>
        </p:txBody>
      </p:sp>
      <p:pic>
        <p:nvPicPr>
          <p:cNvPr id="13" name="Picture 12" descr="A green rectangle with black text&#10;&#10;Description automatically generated">
            <a:extLst>
              <a:ext uri="{FF2B5EF4-FFF2-40B4-BE49-F238E27FC236}">
                <a16:creationId xmlns:a16="http://schemas.microsoft.com/office/drawing/2014/main" id="{346D72E5-CE5B-6BB3-6240-6FED0384F0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769" y="1945864"/>
            <a:ext cx="4730184" cy="1556652"/>
          </a:xfrm>
          <a:prstGeom prst="rect">
            <a:avLst/>
          </a:prstGeom>
        </p:spPr>
      </p:pic>
      <p:sp>
        <p:nvSpPr>
          <p:cNvPr id="2" name="Footer Placeholder 3">
            <a:extLst>
              <a:ext uri="{FF2B5EF4-FFF2-40B4-BE49-F238E27FC236}">
                <a16:creationId xmlns:a16="http://schemas.microsoft.com/office/drawing/2014/main" id="{A0B1F760-2B29-B7C2-20C3-4D920D3223D4}"/>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605565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A9852D-7D8D-F6FE-1A5F-B7668B90CA80}"/>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a:t>
            </a:r>
            <a:endParaRPr lang="en-GB" dirty="0"/>
          </a:p>
        </p:txBody>
      </p:sp>
      <p:sp>
        <p:nvSpPr>
          <p:cNvPr id="5" name="Slide Number Placeholder 4">
            <a:extLst>
              <a:ext uri="{FF2B5EF4-FFF2-40B4-BE49-F238E27FC236}">
                <a16:creationId xmlns:a16="http://schemas.microsoft.com/office/drawing/2014/main" id="{54B12B79-7212-826D-704D-DB8BB377D3DA}"/>
              </a:ext>
            </a:extLst>
          </p:cNvPr>
          <p:cNvSpPr>
            <a:spLocks noGrp="1"/>
          </p:cNvSpPr>
          <p:nvPr>
            <p:ph type="sldNum" sz="quarter" idx="13"/>
          </p:nvPr>
        </p:nvSpPr>
        <p:spPr/>
        <p:txBody>
          <a:bodyPr/>
          <a:lstStyle/>
          <a:p>
            <a:fld id="{005C7FBA-D4E9-46CA-9321-3ADA2E368FCD}" type="slidenum">
              <a:rPr lang="en-GB" smtClean="0"/>
              <a:pPr/>
              <a:t>8</a:t>
            </a:fld>
            <a:endParaRPr lang="en-GB" dirty="0"/>
          </a:p>
        </p:txBody>
      </p:sp>
      <p:pic>
        <p:nvPicPr>
          <p:cNvPr id="9" name="Picture 8" descr="A diagram of a power plant&#10;&#10;Description automatically generated">
            <a:extLst>
              <a:ext uri="{FF2B5EF4-FFF2-40B4-BE49-F238E27FC236}">
                <a16:creationId xmlns:a16="http://schemas.microsoft.com/office/drawing/2014/main" id="{E69A30FB-003C-D0DD-0059-A7E2511858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54" y="1686329"/>
            <a:ext cx="3869504" cy="1658834"/>
          </a:xfrm>
          <a:prstGeom prst="rect">
            <a:avLst/>
          </a:prstGeom>
        </p:spPr>
      </p:pic>
      <p:pic>
        <p:nvPicPr>
          <p:cNvPr id="10" name="Picture 4">
            <a:extLst>
              <a:ext uri="{FF2B5EF4-FFF2-40B4-BE49-F238E27FC236}">
                <a16:creationId xmlns:a16="http://schemas.microsoft.com/office/drawing/2014/main" id="{E5C7294B-5A1A-6CC4-78FA-D4BAE464E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6242" y="4474246"/>
            <a:ext cx="3423274" cy="18229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machine with wires and wires&#10;&#10;Description automatically generated">
            <a:extLst>
              <a:ext uri="{FF2B5EF4-FFF2-40B4-BE49-F238E27FC236}">
                <a16:creationId xmlns:a16="http://schemas.microsoft.com/office/drawing/2014/main" id="{D5F4260B-D9D9-D8B9-3568-34E5AA224DDA}"/>
              </a:ext>
            </a:extLst>
          </p:cNvPr>
          <p:cNvPicPr>
            <a:picLocks noChangeAspect="1"/>
          </p:cNvPicPr>
          <p:nvPr/>
        </p:nvPicPr>
        <p:blipFill>
          <a:blip r:embed="rId4"/>
          <a:stretch>
            <a:fillRect/>
          </a:stretch>
        </p:blipFill>
        <p:spPr>
          <a:xfrm>
            <a:off x="9368435" y="1759524"/>
            <a:ext cx="1748348" cy="1669476"/>
          </a:xfrm>
          <a:prstGeom prst="rect">
            <a:avLst/>
          </a:prstGeom>
        </p:spPr>
      </p:pic>
      <p:pic>
        <p:nvPicPr>
          <p:cNvPr id="14" name="Picture 13" descr="A diagram of a computer connection&#10;&#10;Description automatically generated with medium confidence">
            <a:extLst>
              <a:ext uri="{FF2B5EF4-FFF2-40B4-BE49-F238E27FC236}">
                <a16:creationId xmlns:a16="http://schemas.microsoft.com/office/drawing/2014/main" id="{BAD97F41-CAB3-E277-DF59-4330A0E02D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7456" y="2195985"/>
            <a:ext cx="3542060" cy="1278130"/>
          </a:xfrm>
          <a:prstGeom prst="rect">
            <a:avLst/>
          </a:prstGeom>
        </p:spPr>
      </p:pic>
      <p:sp>
        <p:nvSpPr>
          <p:cNvPr id="15" name="Inhaltsplatzhalter 1">
            <a:extLst>
              <a:ext uri="{FF2B5EF4-FFF2-40B4-BE49-F238E27FC236}">
                <a16:creationId xmlns:a16="http://schemas.microsoft.com/office/drawing/2014/main" id="{0F569202-C784-A734-29B2-CCC082BC5848}"/>
              </a:ext>
            </a:extLst>
          </p:cNvPr>
          <p:cNvSpPr txBox="1">
            <a:spLocks/>
          </p:cNvSpPr>
          <p:nvPr/>
        </p:nvSpPr>
        <p:spPr>
          <a:xfrm>
            <a:off x="4447456" y="1278383"/>
            <a:ext cx="3891416"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HP: installation on surface. </a:t>
            </a:r>
            <a:r>
              <a:rPr lang="en-US" sz="1400" i="1" u="sng" dirty="0"/>
              <a:t>Unified cell to load connection</a:t>
            </a:r>
            <a:r>
              <a:rPr lang="en-US" sz="1400" dirty="0"/>
              <a:t>. One powering system per sector.</a:t>
            </a:r>
          </a:p>
          <a:p>
            <a:pPr marL="0" indent="0">
              <a:buNone/>
            </a:pPr>
            <a:r>
              <a:rPr lang="en-US" sz="1400" dirty="0"/>
              <a:t>Identify </a:t>
            </a:r>
            <a:r>
              <a:rPr lang="en-US" sz="1400" dirty="0" err="1"/>
              <a:t>Nseries</a:t>
            </a:r>
            <a:r>
              <a:rPr lang="en-US" sz="1400" dirty="0"/>
              <a:t>/</a:t>
            </a:r>
            <a:r>
              <a:rPr lang="en-US" sz="1400" dirty="0" err="1"/>
              <a:t>Nparallel</a:t>
            </a:r>
            <a:r>
              <a:rPr lang="en-US" sz="1400" dirty="0"/>
              <a:t> power cells.</a:t>
            </a:r>
            <a:endParaRPr lang="en-GB" sz="1400" dirty="0"/>
          </a:p>
        </p:txBody>
      </p:sp>
      <p:sp>
        <p:nvSpPr>
          <p:cNvPr id="16" name="Inhaltsplatzhalter 1">
            <a:extLst>
              <a:ext uri="{FF2B5EF4-FFF2-40B4-BE49-F238E27FC236}">
                <a16:creationId xmlns:a16="http://schemas.microsoft.com/office/drawing/2014/main" id="{D5635010-779F-3F15-7027-D9EDAB2FB408}"/>
              </a:ext>
            </a:extLst>
          </p:cNvPr>
          <p:cNvSpPr txBox="1">
            <a:spLocks/>
          </p:cNvSpPr>
          <p:nvPr/>
        </p:nvSpPr>
        <p:spPr>
          <a:xfrm>
            <a:off x="8735582" y="1212501"/>
            <a:ext cx="3272663"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Compute the size and cost of IGBTs/Diodes and stacks.</a:t>
            </a:r>
            <a:endParaRPr lang="en-GB" sz="1400" dirty="0"/>
          </a:p>
        </p:txBody>
      </p:sp>
      <p:sp>
        <p:nvSpPr>
          <p:cNvPr id="49" name="Inhaltsplatzhalter 1">
            <a:extLst>
              <a:ext uri="{FF2B5EF4-FFF2-40B4-BE49-F238E27FC236}">
                <a16:creationId xmlns:a16="http://schemas.microsoft.com/office/drawing/2014/main" id="{152DD1CB-1F23-3C1E-3CC5-8899F1C96F63}"/>
              </a:ext>
            </a:extLst>
          </p:cNvPr>
          <p:cNvSpPr txBox="1">
            <a:spLocks/>
          </p:cNvSpPr>
          <p:nvPr/>
        </p:nvSpPr>
        <p:spPr>
          <a:xfrm>
            <a:off x="4566242" y="4038401"/>
            <a:ext cx="3811122" cy="291298"/>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Identify size and cost of the power cell cabinet. Included fabrication costs</a:t>
            </a:r>
            <a:endParaRPr lang="en-GB" sz="1400" dirty="0"/>
          </a:p>
        </p:txBody>
      </p:sp>
      <p:pic>
        <p:nvPicPr>
          <p:cNvPr id="51" name="Picture 50">
            <a:extLst>
              <a:ext uri="{FF2B5EF4-FFF2-40B4-BE49-F238E27FC236}">
                <a16:creationId xmlns:a16="http://schemas.microsoft.com/office/drawing/2014/main" id="{6CEE3E00-FAB7-421C-AE22-68825B57D82F}"/>
              </a:ext>
            </a:extLst>
          </p:cNvPr>
          <p:cNvPicPr>
            <a:picLocks noChangeAspect="1"/>
          </p:cNvPicPr>
          <p:nvPr/>
        </p:nvPicPr>
        <p:blipFill>
          <a:blip r:embed="rId6"/>
          <a:stretch>
            <a:fillRect/>
          </a:stretch>
        </p:blipFill>
        <p:spPr>
          <a:xfrm>
            <a:off x="8555639" y="4236811"/>
            <a:ext cx="2605420" cy="1669476"/>
          </a:xfrm>
          <a:prstGeom prst="rect">
            <a:avLst/>
          </a:prstGeom>
        </p:spPr>
      </p:pic>
      <p:sp>
        <p:nvSpPr>
          <p:cNvPr id="52" name="Inhaltsplatzhalter 1">
            <a:extLst>
              <a:ext uri="{FF2B5EF4-FFF2-40B4-BE49-F238E27FC236}">
                <a16:creationId xmlns:a16="http://schemas.microsoft.com/office/drawing/2014/main" id="{C381A153-C1A4-ED78-751A-2A6C78F98522}"/>
              </a:ext>
            </a:extLst>
          </p:cNvPr>
          <p:cNvSpPr txBox="1">
            <a:spLocks/>
          </p:cNvSpPr>
          <p:nvPr/>
        </p:nvSpPr>
        <p:spPr>
          <a:xfrm>
            <a:off x="8606277" y="3690863"/>
            <a:ext cx="3272663"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Compute the size and cost of Boost (left) and preload(right) capacitors.</a:t>
            </a:r>
            <a:endParaRPr lang="en-GB" sz="1400" dirty="0"/>
          </a:p>
        </p:txBody>
      </p:sp>
      <p:sp>
        <p:nvSpPr>
          <p:cNvPr id="6" name="Inhaltsplatzhalter 1">
            <a:extLst>
              <a:ext uri="{FF2B5EF4-FFF2-40B4-BE49-F238E27FC236}">
                <a16:creationId xmlns:a16="http://schemas.microsoft.com/office/drawing/2014/main" id="{8E60FE75-8703-D35A-CD50-682D0EEA7334}"/>
              </a:ext>
            </a:extLst>
          </p:cNvPr>
          <p:cNvSpPr txBox="1">
            <a:spLocks/>
          </p:cNvSpPr>
          <p:nvPr/>
        </p:nvSpPr>
        <p:spPr>
          <a:xfrm>
            <a:off x="313060" y="3599026"/>
            <a:ext cx="3811122" cy="431937"/>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Identify size and cost of the technical building and capacitor containers</a:t>
            </a:r>
            <a:endParaRPr lang="en-GB" sz="1400" dirty="0"/>
          </a:p>
        </p:txBody>
      </p:sp>
      <p:sp>
        <p:nvSpPr>
          <p:cNvPr id="7" name="Heptagon 6">
            <a:extLst>
              <a:ext uri="{FF2B5EF4-FFF2-40B4-BE49-F238E27FC236}">
                <a16:creationId xmlns:a16="http://schemas.microsoft.com/office/drawing/2014/main" id="{E2D25177-EE58-9DC2-F867-801D0246C948}"/>
              </a:ext>
            </a:extLst>
          </p:cNvPr>
          <p:cNvSpPr/>
          <p:nvPr/>
        </p:nvSpPr>
        <p:spPr>
          <a:xfrm>
            <a:off x="4212840" y="1403645"/>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endParaRPr lang="en-GB" dirty="0"/>
          </a:p>
        </p:txBody>
      </p:sp>
      <p:sp>
        <p:nvSpPr>
          <p:cNvPr id="8" name="Heptagon 7">
            <a:extLst>
              <a:ext uri="{FF2B5EF4-FFF2-40B4-BE49-F238E27FC236}">
                <a16:creationId xmlns:a16="http://schemas.microsoft.com/office/drawing/2014/main" id="{21619D56-4811-CAE4-883B-FCDA3817CAD3}"/>
              </a:ext>
            </a:extLst>
          </p:cNvPr>
          <p:cNvSpPr/>
          <p:nvPr/>
        </p:nvSpPr>
        <p:spPr>
          <a:xfrm>
            <a:off x="8470921" y="1372791"/>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a:t>
            </a:r>
            <a:endParaRPr lang="en-GB" dirty="0"/>
          </a:p>
        </p:txBody>
      </p:sp>
      <p:sp>
        <p:nvSpPr>
          <p:cNvPr id="13" name="Heptagon 12">
            <a:extLst>
              <a:ext uri="{FF2B5EF4-FFF2-40B4-BE49-F238E27FC236}">
                <a16:creationId xmlns:a16="http://schemas.microsoft.com/office/drawing/2014/main" id="{2A644FFF-F69C-DD00-3B4C-D7E1BD503A45}"/>
              </a:ext>
            </a:extLst>
          </p:cNvPr>
          <p:cNvSpPr/>
          <p:nvPr/>
        </p:nvSpPr>
        <p:spPr>
          <a:xfrm>
            <a:off x="8377364" y="3827569"/>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a:t>
            </a:r>
            <a:endParaRPr lang="en-GB" dirty="0"/>
          </a:p>
        </p:txBody>
      </p:sp>
      <p:sp>
        <p:nvSpPr>
          <p:cNvPr id="17" name="Heptagon 16">
            <a:extLst>
              <a:ext uri="{FF2B5EF4-FFF2-40B4-BE49-F238E27FC236}">
                <a16:creationId xmlns:a16="http://schemas.microsoft.com/office/drawing/2014/main" id="{BCC77E8C-3B1E-FDF7-60E3-3CFEF1B0879D}"/>
              </a:ext>
            </a:extLst>
          </p:cNvPr>
          <p:cNvSpPr/>
          <p:nvPr/>
        </p:nvSpPr>
        <p:spPr>
          <a:xfrm>
            <a:off x="4629527" y="3748998"/>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a:t>
            </a:r>
            <a:endParaRPr lang="en-GB" dirty="0"/>
          </a:p>
        </p:txBody>
      </p:sp>
      <p:sp>
        <p:nvSpPr>
          <p:cNvPr id="18" name="Heptagon 17">
            <a:extLst>
              <a:ext uri="{FF2B5EF4-FFF2-40B4-BE49-F238E27FC236}">
                <a16:creationId xmlns:a16="http://schemas.microsoft.com/office/drawing/2014/main" id="{F46F157F-B8D1-E00F-427D-D5E302194236}"/>
              </a:ext>
            </a:extLst>
          </p:cNvPr>
          <p:cNvSpPr/>
          <p:nvPr/>
        </p:nvSpPr>
        <p:spPr>
          <a:xfrm>
            <a:off x="85473" y="3712456"/>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5</a:t>
            </a:r>
            <a:endParaRPr lang="en-GB" dirty="0"/>
          </a:p>
        </p:txBody>
      </p:sp>
      <p:cxnSp>
        <p:nvCxnSpPr>
          <p:cNvPr id="20" name="Straight Connector 19">
            <a:extLst>
              <a:ext uri="{FF2B5EF4-FFF2-40B4-BE49-F238E27FC236}">
                <a16:creationId xmlns:a16="http://schemas.microsoft.com/office/drawing/2014/main" id="{62B9DFED-2BC6-7687-AC9F-2E6FCC752901}"/>
              </a:ext>
            </a:extLst>
          </p:cNvPr>
          <p:cNvCxnSpPr/>
          <p:nvPr/>
        </p:nvCxnSpPr>
        <p:spPr>
          <a:xfrm>
            <a:off x="4124182" y="1432641"/>
            <a:ext cx="0" cy="19963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1E4DC0E-D90F-E8DD-50B7-48D0896209F4}"/>
              </a:ext>
            </a:extLst>
          </p:cNvPr>
          <p:cNvCxnSpPr>
            <a:cxnSpLocks/>
          </p:cNvCxnSpPr>
          <p:nvPr/>
        </p:nvCxnSpPr>
        <p:spPr>
          <a:xfrm>
            <a:off x="100301" y="3429000"/>
            <a:ext cx="40238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Footer Placeholder 3">
            <a:extLst>
              <a:ext uri="{FF2B5EF4-FFF2-40B4-BE49-F238E27FC236}">
                <a16:creationId xmlns:a16="http://schemas.microsoft.com/office/drawing/2014/main" id="{CF4D7237-73A0-AA51-6B44-F717EE8F062B}"/>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1454712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0D0D21A-3F86-B9FD-B704-E761ADC69CD9}"/>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
        <p:nvSpPr>
          <p:cNvPr id="6" name="Title 2">
            <a:extLst>
              <a:ext uri="{FF2B5EF4-FFF2-40B4-BE49-F238E27FC236}">
                <a16:creationId xmlns:a16="http://schemas.microsoft.com/office/drawing/2014/main" id="{4393C0D7-C864-CFFB-8B2D-5298FBE2D6FA}"/>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 let’s check them</a:t>
            </a:r>
            <a:endParaRPr lang="en-GB" dirty="0"/>
          </a:p>
        </p:txBody>
      </p:sp>
      <p:sp>
        <p:nvSpPr>
          <p:cNvPr id="7" name="Inhaltsplatzhalter 1">
            <a:extLst>
              <a:ext uri="{FF2B5EF4-FFF2-40B4-BE49-F238E27FC236}">
                <a16:creationId xmlns:a16="http://schemas.microsoft.com/office/drawing/2014/main" id="{4C099D5C-5096-9BBB-AFC6-44E56E3BE21E}"/>
              </a:ext>
            </a:extLst>
          </p:cNvPr>
          <p:cNvSpPr txBox="1">
            <a:spLocks/>
          </p:cNvSpPr>
          <p:nvPr/>
        </p:nvSpPr>
        <p:spPr>
          <a:xfrm>
            <a:off x="191611" y="1603083"/>
            <a:ext cx="11520114" cy="36512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Cost per kW seems quite low with respect to existing fast pulse converters</a:t>
            </a:r>
            <a:r>
              <a:rPr lang="en-US" sz="1400" dirty="0">
                <a:sym typeface="Wingdings" panose="05000000000000000000" pitchFamily="2" charset="2"/>
              </a:rPr>
              <a:t> let’s compare with existing power converters of different power</a:t>
            </a:r>
            <a:endParaRPr lang="en-GB" sz="1400" dirty="0"/>
          </a:p>
        </p:txBody>
      </p:sp>
      <p:sp>
        <p:nvSpPr>
          <p:cNvPr id="10" name="Inhaltsplatzhalter 1">
            <a:extLst>
              <a:ext uri="{FF2B5EF4-FFF2-40B4-BE49-F238E27FC236}">
                <a16:creationId xmlns:a16="http://schemas.microsoft.com/office/drawing/2014/main" id="{94510760-1CB2-16A6-B1C6-8E47B7869BA6}"/>
              </a:ext>
            </a:extLst>
          </p:cNvPr>
          <p:cNvSpPr txBox="1">
            <a:spLocks/>
          </p:cNvSpPr>
          <p:nvPr/>
        </p:nvSpPr>
        <p:spPr>
          <a:xfrm>
            <a:off x="191611" y="5433864"/>
            <a:ext cx="10071861" cy="95271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Cost computed with cost model is low but two effects are active:</a:t>
            </a:r>
          </a:p>
          <a:p>
            <a:pPr marL="342900" indent="-342900">
              <a:buAutoNum type="arabicPeriod"/>
            </a:pPr>
            <a:r>
              <a:rPr lang="en-US" sz="1400" dirty="0"/>
              <a:t>Peak power: the higher the peak power the lower is the cost per kW (must consider same power converter category)</a:t>
            </a:r>
          </a:p>
          <a:p>
            <a:pPr marL="342900" indent="-342900">
              <a:buAutoNum type="arabicPeriod"/>
            </a:pPr>
            <a:r>
              <a:rPr lang="en-US" sz="1400" dirty="0"/>
              <a:t>High numbers: </a:t>
            </a:r>
            <a:r>
              <a:rPr lang="en-US" sz="1400" dirty="0" err="1"/>
              <a:t>Mucol</a:t>
            </a:r>
            <a:r>
              <a:rPr lang="en-US" sz="1400" dirty="0"/>
              <a:t> will require high number of power cells</a:t>
            </a:r>
          </a:p>
          <a:p>
            <a:pPr marL="342900" indent="-342900">
              <a:buAutoNum type="arabicPeriod"/>
            </a:pPr>
            <a:endParaRPr lang="en-GB" sz="1400" dirty="0"/>
          </a:p>
        </p:txBody>
      </p:sp>
      <p:grpSp>
        <p:nvGrpSpPr>
          <p:cNvPr id="19" name="Group 18">
            <a:extLst>
              <a:ext uri="{FF2B5EF4-FFF2-40B4-BE49-F238E27FC236}">
                <a16:creationId xmlns:a16="http://schemas.microsoft.com/office/drawing/2014/main" id="{8DADD1C1-15E9-02CB-A966-FC16AAA766B6}"/>
              </a:ext>
            </a:extLst>
          </p:cNvPr>
          <p:cNvGrpSpPr/>
          <p:nvPr/>
        </p:nvGrpSpPr>
        <p:grpSpPr>
          <a:xfrm>
            <a:off x="327546" y="2220245"/>
            <a:ext cx="5272900" cy="2996990"/>
            <a:chOff x="327546" y="2220245"/>
            <a:chExt cx="5272900" cy="2996990"/>
          </a:xfrm>
        </p:grpSpPr>
        <p:pic>
          <p:nvPicPr>
            <p:cNvPr id="8" name="Picture 7">
              <a:extLst>
                <a:ext uri="{FF2B5EF4-FFF2-40B4-BE49-F238E27FC236}">
                  <a16:creationId xmlns:a16="http://schemas.microsoft.com/office/drawing/2014/main" id="{3199637A-3D94-139E-0272-39D63ED9BDD8}"/>
                </a:ext>
              </a:extLst>
            </p:cNvPr>
            <p:cNvPicPr>
              <a:picLocks noChangeAspect="1"/>
            </p:cNvPicPr>
            <p:nvPr/>
          </p:nvPicPr>
          <p:blipFill>
            <a:blip r:embed="rId2"/>
            <a:stretch>
              <a:fillRect/>
            </a:stretch>
          </p:blipFill>
          <p:spPr>
            <a:xfrm>
              <a:off x="327546" y="2220245"/>
              <a:ext cx="5272900" cy="2996990"/>
            </a:xfrm>
            <a:prstGeom prst="rect">
              <a:avLst/>
            </a:prstGeom>
          </p:spPr>
        </p:pic>
        <p:sp>
          <p:nvSpPr>
            <p:cNvPr id="11" name="Freeform: Shape 10">
              <a:extLst>
                <a:ext uri="{FF2B5EF4-FFF2-40B4-BE49-F238E27FC236}">
                  <a16:creationId xmlns:a16="http://schemas.microsoft.com/office/drawing/2014/main" id="{7412092C-4A19-0495-3760-D2FD76428270}"/>
                </a:ext>
              </a:extLst>
            </p:cNvPr>
            <p:cNvSpPr/>
            <p:nvPr/>
          </p:nvSpPr>
          <p:spPr>
            <a:xfrm>
              <a:off x="952610" y="2551992"/>
              <a:ext cx="2482112" cy="2203020"/>
            </a:xfrm>
            <a:custGeom>
              <a:avLst/>
              <a:gdLst>
                <a:gd name="connsiteX0" fmla="*/ 11415 w 2836725"/>
                <a:gd name="connsiteY0" fmla="*/ 165117 h 2504705"/>
                <a:gd name="connsiteX1" fmla="*/ 196610 w 2836725"/>
                <a:gd name="connsiteY1" fmla="*/ 1866595 h 2504705"/>
                <a:gd name="connsiteX2" fmla="*/ 1134159 w 2836725"/>
                <a:gd name="connsiteY2" fmla="*/ 2306433 h 2504705"/>
                <a:gd name="connsiteX3" fmla="*/ 2442099 w 2836725"/>
                <a:gd name="connsiteY3" fmla="*/ 2503203 h 2504705"/>
                <a:gd name="connsiteX4" fmla="*/ 2812488 w 2836725"/>
                <a:gd name="connsiteY4" fmla="*/ 2213836 h 2504705"/>
                <a:gd name="connsiteX5" fmla="*/ 1886514 w 2836725"/>
                <a:gd name="connsiteY5" fmla="*/ 1773998 h 2504705"/>
                <a:gd name="connsiteX6" fmla="*/ 1099435 w 2836725"/>
                <a:gd name="connsiteY6" fmla="*/ 1681400 h 2504705"/>
                <a:gd name="connsiteX7" fmla="*/ 555425 w 2836725"/>
                <a:gd name="connsiteY7" fmla="*/ 1172114 h 2504705"/>
                <a:gd name="connsiteX8" fmla="*/ 520701 w 2836725"/>
                <a:gd name="connsiteY8" fmla="*/ 315588 h 2504705"/>
                <a:gd name="connsiteX9" fmla="*/ 393380 w 2836725"/>
                <a:gd name="connsiteY9" fmla="*/ 84094 h 2504705"/>
                <a:gd name="connsiteX10" fmla="*/ 11415 w 2836725"/>
                <a:gd name="connsiteY10" fmla="*/ 165117 h 2504705"/>
                <a:gd name="connsiteX0" fmla="*/ 72595 w 2720484"/>
                <a:gd name="connsiteY0" fmla="*/ 258697 h 2420864"/>
                <a:gd name="connsiteX1" fmla="*/ 80369 w 2720484"/>
                <a:gd name="connsiteY1" fmla="*/ 1782754 h 2420864"/>
                <a:gd name="connsiteX2" fmla="*/ 1017918 w 2720484"/>
                <a:gd name="connsiteY2" fmla="*/ 2222592 h 2420864"/>
                <a:gd name="connsiteX3" fmla="*/ 2325858 w 2720484"/>
                <a:gd name="connsiteY3" fmla="*/ 2419362 h 2420864"/>
                <a:gd name="connsiteX4" fmla="*/ 2696247 w 2720484"/>
                <a:gd name="connsiteY4" fmla="*/ 2129995 h 2420864"/>
                <a:gd name="connsiteX5" fmla="*/ 1770273 w 2720484"/>
                <a:gd name="connsiteY5" fmla="*/ 1690157 h 2420864"/>
                <a:gd name="connsiteX6" fmla="*/ 983194 w 2720484"/>
                <a:gd name="connsiteY6" fmla="*/ 1597559 h 2420864"/>
                <a:gd name="connsiteX7" fmla="*/ 439184 w 2720484"/>
                <a:gd name="connsiteY7" fmla="*/ 1088273 h 2420864"/>
                <a:gd name="connsiteX8" fmla="*/ 404460 w 2720484"/>
                <a:gd name="connsiteY8" fmla="*/ 231747 h 2420864"/>
                <a:gd name="connsiteX9" fmla="*/ 277139 w 2720484"/>
                <a:gd name="connsiteY9" fmla="*/ 253 h 2420864"/>
                <a:gd name="connsiteX10" fmla="*/ 72595 w 2720484"/>
                <a:gd name="connsiteY10" fmla="*/ 258697 h 2420864"/>
                <a:gd name="connsiteX0" fmla="*/ 72595 w 2720484"/>
                <a:gd name="connsiteY0" fmla="*/ 258697 h 2420864"/>
                <a:gd name="connsiteX1" fmla="*/ 80369 w 2720484"/>
                <a:gd name="connsiteY1" fmla="*/ 1782754 h 2420864"/>
                <a:gd name="connsiteX2" fmla="*/ 1017918 w 2720484"/>
                <a:gd name="connsiteY2" fmla="*/ 2222592 h 2420864"/>
                <a:gd name="connsiteX3" fmla="*/ 2325858 w 2720484"/>
                <a:gd name="connsiteY3" fmla="*/ 2419362 h 2420864"/>
                <a:gd name="connsiteX4" fmla="*/ 2696247 w 2720484"/>
                <a:gd name="connsiteY4" fmla="*/ 2129995 h 2420864"/>
                <a:gd name="connsiteX5" fmla="*/ 1770273 w 2720484"/>
                <a:gd name="connsiteY5" fmla="*/ 1799339 h 2420864"/>
                <a:gd name="connsiteX6" fmla="*/ 983194 w 2720484"/>
                <a:gd name="connsiteY6" fmla="*/ 1597559 h 2420864"/>
                <a:gd name="connsiteX7" fmla="*/ 439184 w 2720484"/>
                <a:gd name="connsiteY7" fmla="*/ 1088273 h 2420864"/>
                <a:gd name="connsiteX8" fmla="*/ 404460 w 2720484"/>
                <a:gd name="connsiteY8" fmla="*/ 231747 h 2420864"/>
                <a:gd name="connsiteX9" fmla="*/ 277139 w 2720484"/>
                <a:gd name="connsiteY9" fmla="*/ 253 h 2420864"/>
                <a:gd name="connsiteX10" fmla="*/ 72595 w 2720484"/>
                <a:gd name="connsiteY10" fmla="*/ 258697 h 2420864"/>
                <a:gd name="connsiteX0" fmla="*/ 92571 w 2737296"/>
                <a:gd name="connsiteY0" fmla="*/ 258697 h 2422337"/>
                <a:gd name="connsiteX1" fmla="*/ 100345 w 2737296"/>
                <a:gd name="connsiteY1" fmla="*/ 1782754 h 2422337"/>
                <a:gd name="connsiteX2" fmla="*/ 1310850 w 2737296"/>
                <a:gd name="connsiteY2" fmla="*/ 2249888 h 2422337"/>
                <a:gd name="connsiteX3" fmla="*/ 2345834 w 2737296"/>
                <a:gd name="connsiteY3" fmla="*/ 2419362 h 2422337"/>
                <a:gd name="connsiteX4" fmla="*/ 2716223 w 2737296"/>
                <a:gd name="connsiteY4" fmla="*/ 2129995 h 2422337"/>
                <a:gd name="connsiteX5" fmla="*/ 1790249 w 2737296"/>
                <a:gd name="connsiteY5" fmla="*/ 1799339 h 2422337"/>
                <a:gd name="connsiteX6" fmla="*/ 1003170 w 2737296"/>
                <a:gd name="connsiteY6" fmla="*/ 1597559 h 2422337"/>
                <a:gd name="connsiteX7" fmla="*/ 459160 w 2737296"/>
                <a:gd name="connsiteY7" fmla="*/ 1088273 h 2422337"/>
                <a:gd name="connsiteX8" fmla="*/ 424436 w 2737296"/>
                <a:gd name="connsiteY8" fmla="*/ 231747 h 2422337"/>
                <a:gd name="connsiteX9" fmla="*/ 297115 w 2737296"/>
                <a:gd name="connsiteY9" fmla="*/ 253 h 2422337"/>
                <a:gd name="connsiteX10" fmla="*/ 92571 w 2737296"/>
                <a:gd name="connsiteY10" fmla="*/ 258697 h 2422337"/>
                <a:gd name="connsiteX0" fmla="*/ 92571 w 2737296"/>
                <a:gd name="connsiteY0" fmla="*/ 258697 h 2421325"/>
                <a:gd name="connsiteX1" fmla="*/ 100345 w 2737296"/>
                <a:gd name="connsiteY1" fmla="*/ 1782754 h 2421325"/>
                <a:gd name="connsiteX2" fmla="*/ 1310850 w 2737296"/>
                <a:gd name="connsiteY2" fmla="*/ 2249888 h 2421325"/>
                <a:gd name="connsiteX3" fmla="*/ 2345834 w 2737296"/>
                <a:gd name="connsiteY3" fmla="*/ 2419362 h 2421325"/>
                <a:gd name="connsiteX4" fmla="*/ 2716223 w 2737296"/>
                <a:gd name="connsiteY4" fmla="*/ 2129995 h 2421325"/>
                <a:gd name="connsiteX5" fmla="*/ 1790249 w 2737296"/>
                <a:gd name="connsiteY5" fmla="*/ 1799339 h 2421325"/>
                <a:gd name="connsiteX6" fmla="*/ 1003170 w 2737296"/>
                <a:gd name="connsiteY6" fmla="*/ 1597559 h 2421325"/>
                <a:gd name="connsiteX7" fmla="*/ 459160 w 2737296"/>
                <a:gd name="connsiteY7" fmla="*/ 1088273 h 2421325"/>
                <a:gd name="connsiteX8" fmla="*/ 424436 w 2737296"/>
                <a:gd name="connsiteY8" fmla="*/ 231747 h 2421325"/>
                <a:gd name="connsiteX9" fmla="*/ 297115 w 2737296"/>
                <a:gd name="connsiteY9" fmla="*/ 253 h 2421325"/>
                <a:gd name="connsiteX10" fmla="*/ 92571 w 2737296"/>
                <a:gd name="connsiteY10" fmla="*/ 258697 h 2421325"/>
                <a:gd name="connsiteX0" fmla="*/ 92571 w 2740846"/>
                <a:gd name="connsiteY0" fmla="*/ 258697 h 2382804"/>
                <a:gd name="connsiteX1" fmla="*/ 100345 w 2740846"/>
                <a:gd name="connsiteY1" fmla="*/ 1782754 h 2382804"/>
                <a:gd name="connsiteX2" fmla="*/ 1310850 w 2740846"/>
                <a:gd name="connsiteY2" fmla="*/ 2249888 h 2382804"/>
                <a:gd name="connsiteX3" fmla="*/ 2373129 w 2740846"/>
                <a:gd name="connsiteY3" fmla="*/ 2378419 h 2382804"/>
                <a:gd name="connsiteX4" fmla="*/ 2716223 w 2740846"/>
                <a:gd name="connsiteY4" fmla="*/ 2129995 h 2382804"/>
                <a:gd name="connsiteX5" fmla="*/ 1790249 w 2740846"/>
                <a:gd name="connsiteY5" fmla="*/ 1799339 h 2382804"/>
                <a:gd name="connsiteX6" fmla="*/ 1003170 w 2740846"/>
                <a:gd name="connsiteY6" fmla="*/ 1597559 h 2382804"/>
                <a:gd name="connsiteX7" fmla="*/ 459160 w 2740846"/>
                <a:gd name="connsiteY7" fmla="*/ 1088273 h 2382804"/>
                <a:gd name="connsiteX8" fmla="*/ 424436 w 2740846"/>
                <a:gd name="connsiteY8" fmla="*/ 231747 h 2382804"/>
                <a:gd name="connsiteX9" fmla="*/ 297115 w 2740846"/>
                <a:gd name="connsiteY9" fmla="*/ 253 h 2382804"/>
                <a:gd name="connsiteX10" fmla="*/ 92571 w 2740846"/>
                <a:gd name="connsiteY10" fmla="*/ 258697 h 2382804"/>
                <a:gd name="connsiteX0" fmla="*/ 92571 w 2595669"/>
                <a:gd name="connsiteY0" fmla="*/ 258697 h 2382804"/>
                <a:gd name="connsiteX1" fmla="*/ 100345 w 2595669"/>
                <a:gd name="connsiteY1" fmla="*/ 1782754 h 2382804"/>
                <a:gd name="connsiteX2" fmla="*/ 1310850 w 2595669"/>
                <a:gd name="connsiteY2" fmla="*/ 2249888 h 2382804"/>
                <a:gd name="connsiteX3" fmla="*/ 2373129 w 2595669"/>
                <a:gd name="connsiteY3" fmla="*/ 2378419 h 2382804"/>
                <a:gd name="connsiteX4" fmla="*/ 2552450 w 2595669"/>
                <a:gd name="connsiteY4" fmla="*/ 2129995 h 2382804"/>
                <a:gd name="connsiteX5" fmla="*/ 1790249 w 2595669"/>
                <a:gd name="connsiteY5" fmla="*/ 1799339 h 2382804"/>
                <a:gd name="connsiteX6" fmla="*/ 1003170 w 2595669"/>
                <a:gd name="connsiteY6" fmla="*/ 1597559 h 2382804"/>
                <a:gd name="connsiteX7" fmla="*/ 459160 w 2595669"/>
                <a:gd name="connsiteY7" fmla="*/ 1088273 h 2382804"/>
                <a:gd name="connsiteX8" fmla="*/ 424436 w 2595669"/>
                <a:gd name="connsiteY8" fmla="*/ 231747 h 2382804"/>
                <a:gd name="connsiteX9" fmla="*/ 297115 w 2595669"/>
                <a:gd name="connsiteY9" fmla="*/ 253 h 2382804"/>
                <a:gd name="connsiteX10" fmla="*/ 92571 w 2595669"/>
                <a:gd name="connsiteY10" fmla="*/ 258697 h 2382804"/>
                <a:gd name="connsiteX0" fmla="*/ 56411 w 2559509"/>
                <a:gd name="connsiteY0" fmla="*/ 258697 h 2383083"/>
                <a:gd name="connsiteX1" fmla="*/ 116573 w 2559509"/>
                <a:gd name="connsiteY1" fmla="*/ 1754179 h 2383083"/>
                <a:gd name="connsiteX2" fmla="*/ 1274690 w 2559509"/>
                <a:gd name="connsiteY2" fmla="*/ 2249888 h 2383083"/>
                <a:gd name="connsiteX3" fmla="*/ 2336969 w 2559509"/>
                <a:gd name="connsiteY3" fmla="*/ 2378419 h 2383083"/>
                <a:gd name="connsiteX4" fmla="*/ 2516290 w 2559509"/>
                <a:gd name="connsiteY4" fmla="*/ 2129995 h 2383083"/>
                <a:gd name="connsiteX5" fmla="*/ 1754089 w 2559509"/>
                <a:gd name="connsiteY5" fmla="*/ 1799339 h 2383083"/>
                <a:gd name="connsiteX6" fmla="*/ 967010 w 2559509"/>
                <a:gd name="connsiteY6" fmla="*/ 1597559 h 2383083"/>
                <a:gd name="connsiteX7" fmla="*/ 423000 w 2559509"/>
                <a:gd name="connsiteY7" fmla="*/ 1088273 h 2383083"/>
                <a:gd name="connsiteX8" fmla="*/ 388276 w 2559509"/>
                <a:gd name="connsiteY8" fmla="*/ 231747 h 2383083"/>
                <a:gd name="connsiteX9" fmla="*/ 260955 w 2559509"/>
                <a:gd name="connsiteY9" fmla="*/ 253 h 2383083"/>
                <a:gd name="connsiteX10" fmla="*/ 56411 w 2559509"/>
                <a:gd name="connsiteY10" fmla="*/ 258697 h 2383083"/>
                <a:gd name="connsiteX0" fmla="*/ 64004 w 2563834"/>
                <a:gd name="connsiteY0" fmla="*/ 258697 h 2382046"/>
                <a:gd name="connsiteX1" fmla="*/ 124166 w 2563834"/>
                <a:gd name="connsiteY1" fmla="*/ 1754179 h 2382046"/>
                <a:gd name="connsiteX2" fmla="*/ 1391820 w 2563834"/>
                <a:gd name="connsiteY2" fmla="*/ 2240363 h 2382046"/>
                <a:gd name="connsiteX3" fmla="*/ 2344562 w 2563834"/>
                <a:gd name="connsiteY3" fmla="*/ 2378419 h 2382046"/>
                <a:gd name="connsiteX4" fmla="*/ 2523883 w 2563834"/>
                <a:gd name="connsiteY4" fmla="*/ 2129995 h 2382046"/>
                <a:gd name="connsiteX5" fmla="*/ 1761682 w 2563834"/>
                <a:gd name="connsiteY5" fmla="*/ 1799339 h 2382046"/>
                <a:gd name="connsiteX6" fmla="*/ 974603 w 2563834"/>
                <a:gd name="connsiteY6" fmla="*/ 1597559 h 2382046"/>
                <a:gd name="connsiteX7" fmla="*/ 430593 w 2563834"/>
                <a:gd name="connsiteY7" fmla="*/ 1088273 h 2382046"/>
                <a:gd name="connsiteX8" fmla="*/ 395869 w 2563834"/>
                <a:gd name="connsiteY8" fmla="*/ 231747 h 2382046"/>
                <a:gd name="connsiteX9" fmla="*/ 268548 w 2563834"/>
                <a:gd name="connsiteY9" fmla="*/ 253 h 2382046"/>
                <a:gd name="connsiteX10" fmla="*/ 64004 w 2563834"/>
                <a:gd name="connsiteY10" fmla="*/ 258697 h 2382046"/>
                <a:gd name="connsiteX0" fmla="*/ 64004 w 2562593"/>
                <a:gd name="connsiteY0" fmla="*/ 258697 h 2333830"/>
                <a:gd name="connsiteX1" fmla="*/ 124166 w 2562593"/>
                <a:gd name="connsiteY1" fmla="*/ 1754179 h 2333830"/>
                <a:gd name="connsiteX2" fmla="*/ 1391820 w 2562593"/>
                <a:gd name="connsiteY2" fmla="*/ 2240363 h 2333830"/>
                <a:gd name="connsiteX3" fmla="*/ 2339800 w 2562593"/>
                <a:gd name="connsiteY3" fmla="*/ 2326031 h 2333830"/>
                <a:gd name="connsiteX4" fmla="*/ 2523883 w 2562593"/>
                <a:gd name="connsiteY4" fmla="*/ 2129995 h 2333830"/>
                <a:gd name="connsiteX5" fmla="*/ 1761682 w 2562593"/>
                <a:gd name="connsiteY5" fmla="*/ 1799339 h 2333830"/>
                <a:gd name="connsiteX6" fmla="*/ 974603 w 2562593"/>
                <a:gd name="connsiteY6" fmla="*/ 1597559 h 2333830"/>
                <a:gd name="connsiteX7" fmla="*/ 430593 w 2562593"/>
                <a:gd name="connsiteY7" fmla="*/ 1088273 h 2333830"/>
                <a:gd name="connsiteX8" fmla="*/ 395869 w 2562593"/>
                <a:gd name="connsiteY8" fmla="*/ 231747 h 2333830"/>
                <a:gd name="connsiteX9" fmla="*/ 268548 w 2562593"/>
                <a:gd name="connsiteY9" fmla="*/ 253 h 2333830"/>
                <a:gd name="connsiteX10" fmla="*/ 64004 w 2562593"/>
                <a:gd name="connsiteY10" fmla="*/ 258697 h 2333830"/>
                <a:gd name="connsiteX0" fmla="*/ 64004 w 2423007"/>
                <a:gd name="connsiteY0" fmla="*/ 258697 h 2337253"/>
                <a:gd name="connsiteX1" fmla="*/ 124166 w 2423007"/>
                <a:gd name="connsiteY1" fmla="*/ 1754179 h 2337253"/>
                <a:gd name="connsiteX2" fmla="*/ 1391820 w 2423007"/>
                <a:gd name="connsiteY2" fmla="*/ 2240363 h 2337253"/>
                <a:gd name="connsiteX3" fmla="*/ 2339800 w 2423007"/>
                <a:gd name="connsiteY3" fmla="*/ 2326031 h 2337253"/>
                <a:gd name="connsiteX4" fmla="*/ 2309570 w 2423007"/>
                <a:gd name="connsiteY4" fmla="*/ 2082370 h 2337253"/>
                <a:gd name="connsiteX5" fmla="*/ 1761682 w 2423007"/>
                <a:gd name="connsiteY5" fmla="*/ 1799339 h 2337253"/>
                <a:gd name="connsiteX6" fmla="*/ 974603 w 2423007"/>
                <a:gd name="connsiteY6" fmla="*/ 1597559 h 2337253"/>
                <a:gd name="connsiteX7" fmla="*/ 430593 w 2423007"/>
                <a:gd name="connsiteY7" fmla="*/ 1088273 h 2337253"/>
                <a:gd name="connsiteX8" fmla="*/ 395869 w 2423007"/>
                <a:gd name="connsiteY8" fmla="*/ 231747 h 2337253"/>
                <a:gd name="connsiteX9" fmla="*/ 268548 w 2423007"/>
                <a:gd name="connsiteY9" fmla="*/ 253 h 2337253"/>
                <a:gd name="connsiteX10" fmla="*/ 64004 w 2423007"/>
                <a:gd name="connsiteY10" fmla="*/ 258697 h 2337253"/>
                <a:gd name="connsiteX0" fmla="*/ 79781 w 2422685"/>
                <a:gd name="connsiteY0" fmla="*/ 258697 h 2341466"/>
                <a:gd name="connsiteX1" fmla="*/ 139943 w 2422685"/>
                <a:gd name="connsiteY1" fmla="*/ 1754179 h 2341466"/>
                <a:gd name="connsiteX2" fmla="*/ 1631434 w 2422685"/>
                <a:gd name="connsiteY2" fmla="*/ 2254651 h 2341466"/>
                <a:gd name="connsiteX3" fmla="*/ 2355577 w 2422685"/>
                <a:gd name="connsiteY3" fmla="*/ 2326031 h 2341466"/>
                <a:gd name="connsiteX4" fmla="*/ 2325347 w 2422685"/>
                <a:gd name="connsiteY4" fmla="*/ 2082370 h 2341466"/>
                <a:gd name="connsiteX5" fmla="*/ 1777459 w 2422685"/>
                <a:gd name="connsiteY5" fmla="*/ 1799339 h 2341466"/>
                <a:gd name="connsiteX6" fmla="*/ 990380 w 2422685"/>
                <a:gd name="connsiteY6" fmla="*/ 1597559 h 2341466"/>
                <a:gd name="connsiteX7" fmla="*/ 446370 w 2422685"/>
                <a:gd name="connsiteY7" fmla="*/ 1088273 h 2341466"/>
                <a:gd name="connsiteX8" fmla="*/ 411646 w 2422685"/>
                <a:gd name="connsiteY8" fmla="*/ 231747 h 2341466"/>
                <a:gd name="connsiteX9" fmla="*/ 284325 w 2422685"/>
                <a:gd name="connsiteY9" fmla="*/ 253 h 2341466"/>
                <a:gd name="connsiteX10" fmla="*/ 79781 w 2422685"/>
                <a:gd name="connsiteY10" fmla="*/ 258697 h 2341466"/>
                <a:gd name="connsiteX0" fmla="*/ 86301 w 2429205"/>
                <a:gd name="connsiteY0" fmla="*/ 258697 h 2341116"/>
                <a:gd name="connsiteX1" fmla="*/ 136938 w 2429205"/>
                <a:gd name="connsiteY1" fmla="*/ 1763704 h 2341116"/>
                <a:gd name="connsiteX2" fmla="*/ 1637954 w 2429205"/>
                <a:gd name="connsiteY2" fmla="*/ 2254651 h 2341116"/>
                <a:gd name="connsiteX3" fmla="*/ 2362097 w 2429205"/>
                <a:gd name="connsiteY3" fmla="*/ 2326031 h 2341116"/>
                <a:gd name="connsiteX4" fmla="*/ 2331867 w 2429205"/>
                <a:gd name="connsiteY4" fmla="*/ 2082370 h 2341116"/>
                <a:gd name="connsiteX5" fmla="*/ 1783979 w 2429205"/>
                <a:gd name="connsiteY5" fmla="*/ 1799339 h 2341116"/>
                <a:gd name="connsiteX6" fmla="*/ 996900 w 2429205"/>
                <a:gd name="connsiteY6" fmla="*/ 1597559 h 2341116"/>
                <a:gd name="connsiteX7" fmla="*/ 452890 w 2429205"/>
                <a:gd name="connsiteY7" fmla="*/ 1088273 h 2341116"/>
                <a:gd name="connsiteX8" fmla="*/ 418166 w 2429205"/>
                <a:gd name="connsiteY8" fmla="*/ 231747 h 2341116"/>
                <a:gd name="connsiteX9" fmla="*/ 290845 w 2429205"/>
                <a:gd name="connsiteY9" fmla="*/ 253 h 2341116"/>
                <a:gd name="connsiteX10" fmla="*/ 86301 w 2429205"/>
                <a:gd name="connsiteY10" fmla="*/ 258697 h 2341116"/>
                <a:gd name="connsiteX0" fmla="*/ 86301 w 2429205"/>
                <a:gd name="connsiteY0" fmla="*/ 258697 h 2341116"/>
                <a:gd name="connsiteX1" fmla="*/ 136938 w 2429205"/>
                <a:gd name="connsiteY1" fmla="*/ 1763704 h 2341116"/>
                <a:gd name="connsiteX2" fmla="*/ 1637954 w 2429205"/>
                <a:gd name="connsiteY2" fmla="*/ 2254651 h 2341116"/>
                <a:gd name="connsiteX3" fmla="*/ 2362097 w 2429205"/>
                <a:gd name="connsiteY3" fmla="*/ 2326031 h 2341116"/>
                <a:gd name="connsiteX4" fmla="*/ 2331867 w 2429205"/>
                <a:gd name="connsiteY4" fmla="*/ 2082370 h 2341116"/>
                <a:gd name="connsiteX5" fmla="*/ 1783979 w 2429205"/>
                <a:gd name="connsiteY5" fmla="*/ 1799339 h 2341116"/>
                <a:gd name="connsiteX6" fmla="*/ 996900 w 2429205"/>
                <a:gd name="connsiteY6" fmla="*/ 1597559 h 2341116"/>
                <a:gd name="connsiteX7" fmla="*/ 381453 w 2429205"/>
                <a:gd name="connsiteY7" fmla="*/ 1178760 h 2341116"/>
                <a:gd name="connsiteX8" fmla="*/ 418166 w 2429205"/>
                <a:gd name="connsiteY8" fmla="*/ 231747 h 2341116"/>
                <a:gd name="connsiteX9" fmla="*/ 290845 w 2429205"/>
                <a:gd name="connsiteY9" fmla="*/ 253 h 2341116"/>
                <a:gd name="connsiteX10" fmla="*/ 86301 w 2429205"/>
                <a:gd name="connsiteY10" fmla="*/ 258697 h 2341116"/>
                <a:gd name="connsiteX0" fmla="*/ 80937 w 2433366"/>
                <a:gd name="connsiteY0" fmla="*/ 447029 h 2348473"/>
                <a:gd name="connsiteX1" fmla="*/ 141099 w 2433366"/>
                <a:gd name="connsiteY1" fmla="*/ 1771061 h 2348473"/>
                <a:gd name="connsiteX2" fmla="*/ 1642115 w 2433366"/>
                <a:gd name="connsiteY2" fmla="*/ 2262008 h 2348473"/>
                <a:gd name="connsiteX3" fmla="*/ 2366258 w 2433366"/>
                <a:gd name="connsiteY3" fmla="*/ 2333388 h 2348473"/>
                <a:gd name="connsiteX4" fmla="*/ 2336028 w 2433366"/>
                <a:gd name="connsiteY4" fmla="*/ 2089727 h 2348473"/>
                <a:gd name="connsiteX5" fmla="*/ 1788140 w 2433366"/>
                <a:gd name="connsiteY5" fmla="*/ 1806696 h 2348473"/>
                <a:gd name="connsiteX6" fmla="*/ 1001061 w 2433366"/>
                <a:gd name="connsiteY6" fmla="*/ 1604916 h 2348473"/>
                <a:gd name="connsiteX7" fmla="*/ 385614 w 2433366"/>
                <a:gd name="connsiteY7" fmla="*/ 1186117 h 2348473"/>
                <a:gd name="connsiteX8" fmla="*/ 422327 w 2433366"/>
                <a:gd name="connsiteY8" fmla="*/ 239104 h 2348473"/>
                <a:gd name="connsiteX9" fmla="*/ 295006 w 2433366"/>
                <a:gd name="connsiteY9" fmla="*/ 7610 h 2348473"/>
                <a:gd name="connsiteX10" fmla="*/ 80937 w 2433366"/>
                <a:gd name="connsiteY10" fmla="*/ 447029 h 2348473"/>
                <a:gd name="connsiteX0" fmla="*/ 81417 w 2433846"/>
                <a:gd name="connsiteY0" fmla="*/ 344932 h 2246376"/>
                <a:gd name="connsiteX1" fmla="*/ 141579 w 2433846"/>
                <a:gd name="connsiteY1" fmla="*/ 1668964 h 2246376"/>
                <a:gd name="connsiteX2" fmla="*/ 1642595 w 2433846"/>
                <a:gd name="connsiteY2" fmla="*/ 2159911 h 2246376"/>
                <a:gd name="connsiteX3" fmla="*/ 2366738 w 2433846"/>
                <a:gd name="connsiteY3" fmla="*/ 2231291 h 2246376"/>
                <a:gd name="connsiteX4" fmla="*/ 2336508 w 2433846"/>
                <a:gd name="connsiteY4" fmla="*/ 1987630 h 2246376"/>
                <a:gd name="connsiteX5" fmla="*/ 1788620 w 2433846"/>
                <a:gd name="connsiteY5" fmla="*/ 1704599 h 2246376"/>
                <a:gd name="connsiteX6" fmla="*/ 1001541 w 2433846"/>
                <a:gd name="connsiteY6" fmla="*/ 1502819 h 2246376"/>
                <a:gd name="connsiteX7" fmla="*/ 386094 w 2433846"/>
                <a:gd name="connsiteY7" fmla="*/ 1084020 h 2246376"/>
                <a:gd name="connsiteX8" fmla="*/ 422807 w 2433846"/>
                <a:gd name="connsiteY8" fmla="*/ 137007 h 2246376"/>
                <a:gd name="connsiteX9" fmla="*/ 305011 w 2433846"/>
                <a:gd name="connsiteY9" fmla="*/ 29338 h 2246376"/>
                <a:gd name="connsiteX10" fmla="*/ 81417 w 2433846"/>
                <a:gd name="connsiteY10" fmla="*/ 344932 h 2246376"/>
                <a:gd name="connsiteX0" fmla="*/ 81417 w 2433846"/>
                <a:gd name="connsiteY0" fmla="*/ 330938 h 2232382"/>
                <a:gd name="connsiteX1" fmla="*/ 141579 w 2433846"/>
                <a:gd name="connsiteY1" fmla="*/ 1654970 h 2232382"/>
                <a:gd name="connsiteX2" fmla="*/ 1642595 w 2433846"/>
                <a:gd name="connsiteY2" fmla="*/ 2145917 h 2232382"/>
                <a:gd name="connsiteX3" fmla="*/ 2366738 w 2433846"/>
                <a:gd name="connsiteY3" fmla="*/ 2217297 h 2232382"/>
                <a:gd name="connsiteX4" fmla="*/ 2336508 w 2433846"/>
                <a:gd name="connsiteY4" fmla="*/ 1973636 h 2232382"/>
                <a:gd name="connsiteX5" fmla="*/ 1788620 w 2433846"/>
                <a:gd name="connsiteY5" fmla="*/ 1690605 h 2232382"/>
                <a:gd name="connsiteX6" fmla="*/ 1001541 w 2433846"/>
                <a:gd name="connsiteY6" fmla="*/ 1488825 h 2232382"/>
                <a:gd name="connsiteX7" fmla="*/ 386094 w 2433846"/>
                <a:gd name="connsiteY7" fmla="*/ 1070026 h 2232382"/>
                <a:gd name="connsiteX8" fmla="*/ 422807 w 2433846"/>
                <a:gd name="connsiteY8" fmla="*/ 123013 h 2232382"/>
                <a:gd name="connsiteX9" fmla="*/ 305011 w 2433846"/>
                <a:gd name="connsiteY9" fmla="*/ 15344 h 2232382"/>
                <a:gd name="connsiteX10" fmla="*/ 81417 w 2433846"/>
                <a:gd name="connsiteY10" fmla="*/ 330938 h 2232382"/>
                <a:gd name="connsiteX0" fmla="*/ 81417 w 2433846"/>
                <a:gd name="connsiteY0" fmla="*/ 321406 h 2222850"/>
                <a:gd name="connsiteX1" fmla="*/ 141579 w 2433846"/>
                <a:gd name="connsiteY1" fmla="*/ 1645438 h 2222850"/>
                <a:gd name="connsiteX2" fmla="*/ 1642595 w 2433846"/>
                <a:gd name="connsiteY2" fmla="*/ 2136385 h 2222850"/>
                <a:gd name="connsiteX3" fmla="*/ 2366738 w 2433846"/>
                <a:gd name="connsiteY3" fmla="*/ 2207765 h 2222850"/>
                <a:gd name="connsiteX4" fmla="*/ 2336508 w 2433846"/>
                <a:gd name="connsiteY4" fmla="*/ 1964104 h 2222850"/>
                <a:gd name="connsiteX5" fmla="*/ 1788620 w 2433846"/>
                <a:gd name="connsiteY5" fmla="*/ 1681073 h 2222850"/>
                <a:gd name="connsiteX6" fmla="*/ 1001541 w 2433846"/>
                <a:gd name="connsiteY6" fmla="*/ 1479293 h 2222850"/>
                <a:gd name="connsiteX7" fmla="*/ 386094 w 2433846"/>
                <a:gd name="connsiteY7" fmla="*/ 1060494 h 2222850"/>
                <a:gd name="connsiteX8" fmla="*/ 422807 w 2433846"/>
                <a:gd name="connsiteY8" fmla="*/ 113481 h 2222850"/>
                <a:gd name="connsiteX9" fmla="*/ 305011 w 2433846"/>
                <a:gd name="connsiteY9" fmla="*/ 5812 h 2222850"/>
                <a:gd name="connsiteX10" fmla="*/ 81417 w 2433846"/>
                <a:gd name="connsiteY10" fmla="*/ 321406 h 2222850"/>
                <a:gd name="connsiteX0" fmla="*/ 81417 w 2433846"/>
                <a:gd name="connsiteY0" fmla="*/ 324924 h 2226368"/>
                <a:gd name="connsiteX1" fmla="*/ 141579 w 2433846"/>
                <a:gd name="connsiteY1" fmla="*/ 1648956 h 2226368"/>
                <a:gd name="connsiteX2" fmla="*/ 1642595 w 2433846"/>
                <a:gd name="connsiteY2" fmla="*/ 2139903 h 2226368"/>
                <a:gd name="connsiteX3" fmla="*/ 2366738 w 2433846"/>
                <a:gd name="connsiteY3" fmla="*/ 2211283 h 2226368"/>
                <a:gd name="connsiteX4" fmla="*/ 2336508 w 2433846"/>
                <a:gd name="connsiteY4" fmla="*/ 1967622 h 2226368"/>
                <a:gd name="connsiteX5" fmla="*/ 1788620 w 2433846"/>
                <a:gd name="connsiteY5" fmla="*/ 1684591 h 2226368"/>
                <a:gd name="connsiteX6" fmla="*/ 1001541 w 2433846"/>
                <a:gd name="connsiteY6" fmla="*/ 1482811 h 2226368"/>
                <a:gd name="connsiteX7" fmla="*/ 386094 w 2433846"/>
                <a:gd name="connsiteY7" fmla="*/ 1064012 h 2226368"/>
                <a:gd name="connsiteX8" fmla="*/ 418045 w 2433846"/>
                <a:gd name="connsiteY8" fmla="*/ 178911 h 2226368"/>
                <a:gd name="connsiteX9" fmla="*/ 305011 w 2433846"/>
                <a:gd name="connsiteY9" fmla="*/ 9330 h 2226368"/>
                <a:gd name="connsiteX10" fmla="*/ 81417 w 2433846"/>
                <a:gd name="connsiteY10" fmla="*/ 324924 h 2226368"/>
                <a:gd name="connsiteX0" fmla="*/ 81417 w 2433846"/>
                <a:gd name="connsiteY0" fmla="*/ 322484 h 2223928"/>
                <a:gd name="connsiteX1" fmla="*/ 141579 w 2433846"/>
                <a:gd name="connsiteY1" fmla="*/ 1646516 h 2223928"/>
                <a:gd name="connsiteX2" fmla="*/ 1642595 w 2433846"/>
                <a:gd name="connsiteY2" fmla="*/ 2137463 h 2223928"/>
                <a:gd name="connsiteX3" fmla="*/ 2366738 w 2433846"/>
                <a:gd name="connsiteY3" fmla="*/ 2208843 h 2223928"/>
                <a:gd name="connsiteX4" fmla="*/ 2336508 w 2433846"/>
                <a:gd name="connsiteY4" fmla="*/ 1965182 h 2223928"/>
                <a:gd name="connsiteX5" fmla="*/ 1788620 w 2433846"/>
                <a:gd name="connsiteY5" fmla="*/ 1682151 h 2223928"/>
                <a:gd name="connsiteX6" fmla="*/ 1001541 w 2433846"/>
                <a:gd name="connsiteY6" fmla="*/ 1480371 h 2223928"/>
                <a:gd name="connsiteX7" fmla="*/ 386094 w 2433846"/>
                <a:gd name="connsiteY7" fmla="*/ 1061572 h 2223928"/>
                <a:gd name="connsiteX8" fmla="*/ 418045 w 2433846"/>
                <a:gd name="connsiteY8" fmla="*/ 176471 h 2223928"/>
                <a:gd name="connsiteX9" fmla="*/ 305011 w 2433846"/>
                <a:gd name="connsiteY9" fmla="*/ 6890 h 2223928"/>
                <a:gd name="connsiteX10" fmla="*/ 81417 w 2433846"/>
                <a:gd name="connsiteY10" fmla="*/ 322484 h 2223928"/>
                <a:gd name="connsiteX0" fmla="*/ 118590 w 2471019"/>
                <a:gd name="connsiteY0" fmla="*/ 322484 h 2225186"/>
                <a:gd name="connsiteX1" fmla="*/ 126364 w 2471019"/>
                <a:gd name="connsiteY1" fmla="*/ 1613179 h 2225186"/>
                <a:gd name="connsiteX2" fmla="*/ 1679768 w 2471019"/>
                <a:gd name="connsiteY2" fmla="*/ 2137463 h 2225186"/>
                <a:gd name="connsiteX3" fmla="*/ 2403911 w 2471019"/>
                <a:gd name="connsiteY3" fmla="*/ 2208843 h 2225186"/>
                <a:gd name="connsiteX4" fmla="*/ 2373681 w 2471019"/>
                <a:gd name="connsiteY4" fmla="*/ 1965182 h 2225186"/>
                <a:gd name="connsiteX5" fmla="*/ 1825793 w 2471019"/>
                <a:gd name="connsiteY5" fmla="*/ 1682151 h 2225186"/>
                <a:gd name="connsiteX6" fmla="*/ 1038714 w 2471019"/>
                <a:gd name="connsiteY6" fmla="*/ 1480371 h 2225186"/>
                <a:gd name="connsiteX7" fmla="*/ 423267 w 2471019"/>
                <a:gd name="connsiteY7" fmla="*/ 1061572 h 2225186"/>
                <a:gd name="connsiteX8" fmla="*/ 455218 w 2471019"/>
                <a:gd name="connsiteY8" fmla="*/ 176471 h 2225186"/>
                <a:gd name="connsiteX9" fmla="*/ 342184 w 2471019"/>
                <a:gd name="connsiteY9" fmla="*/ 6890 h 2225186"/>
                <a:gd name="connsiteX10" fmla="*/ 118590 w 2471019"/>
                <a:gd name="connsiteY10" fmla="*/ 322484 h 2225186"/>
                <a:gd name="connsiteX0" fmla="*/ 104099 w 2480340"/>
                <a:gd name="connsiteY0" fmla="*/ 556047 h 2239674"/>
                <a:gd name="connsiteX1" fmla="*/ 135685 w 2480340"/>
                <a:gd name="connsiteY1" fmla="*/ 1627667 h 2239674"/>
                <a:gd name="connsiteX2" fmla="*/ 1689089 w 2480340"/>
                <a:gd name="connsiteY2" fmla="*/ 2151951 h 2239674"/>
                <a:gd name="connsiteX3" fmla="*/ 2413232 w 2480340"/>
                <a:gd name="connsiteY3" fmla="*/ 2223331 h 2239674"/>
                <a:gd name="connsiteX4" fmla="*/ 2383002 w 2480340"/>
                <a:gd name="connsiteY4" fmla="*/ 1979670 h 2239674"/>
                <a:gd name="connsiteX5" fmla="*/ 1835114 w 2480340"/>
                <a:gd name="connsiteY5" fmla="*/ 1696639 h 2239674"/>
                <a:gd name="connsiteX6" fmla="*/ 1048035 w 2480340"/>
                <a:gd name="connsiteY6" fmla="*/ 1494859 h 2239674"/>
                <a:gd name="connsiteX7" fmla="*/ 432588 w 2480340"/>
                <a:gd name="connsiteY7" fmla="*/ 1076060 h 2239674"/>
                <a:gd name="connsiteX8" fmla="*/ 464539 w 2480340"/>
                <a:gd name="connsiteY8" fmla="*/ 190959 h 2239674"/>
                <a:gd name="connsiteX9" fmla="*/ 351505 w 2480340"/>
                <a:gd name="connsiteY9" fmla="*/ 21378 h 2239674"/>
                <a:gd name="connsiteX10" fmla="*/ 104099 w 2480340"/>
                <a:gd name="connsiteY10" fmla="*/ 556047 h 2239674"/>
                <a:gd name="connsiteX0" fmla="*/ 105871 w 2482112"/>
                <a:gd name="connsiteY0" fmla="*/ 528517 h 2212144"/>
                <a:gd name="connsiteX1" fmla="*/ 137457 w 2482112"/>
                <a:gd name="connsiteY1" fmla="*/ 1600137 h 2212144"/>
                <a:gd name="connsiteX2" fmla="*/ 1690861 w 2482112"/>
                <a:gd name="connsiteY2" fmla="*/ 2124421 h 2212144"/>
                <a:gd name="connsiteX3" fmla="*/ 2415004 w 2482112"/>
                <a:gd name="connsiteY3" fmla="*/ 2195801 h 2212144"/>
                <a:gd name="connsiteX4" fmla="*/ 2384774 w 2482112"/>
                <a:gd name="connsiteY4" fmla="*/ 1952140 h 2212144"/>
                <a:gd name="connsiteX5" fmla="*/ 1836886 w 2482112"/>
                <a:gd name="connsiteY5" fmla="*/ 1669109 h 2212144"/>
                <a:gd name="connsiteX6" fmla="*/ 1049807 w 2482112"/>
                <a:gd name="connsiteY6" fmla="*/ 1467329 h 2212144"/>
                <a:gd name="connsiteX7" fmla="*/ 434360 w 2482112"/>
                <a:gd name="connsiteY7" fmla="*/ 1048530 h 2212144"/>
                <a:gd name="connsiteX8" fmla="*/ 466311 w 2482112"/>
                <a:gd name="connsiteY8" fmla="*/ 163429 h 2212144"/>
                <a:gd name="connsiteX9" fmla="*/ 391377 w 2482112"/>
                <a:gd name="connsiteY9" fmla="*/ 27185 h 2212144"/>
                <a:gd name="connsiteX10" fmla="*/ 105871 w 2482112"/>
                <a:gd name="connsiteY10" fmla="*/ 528517 h 2212144"/>
                <a:gd name="connsiteX0" fmla="*/ 105871 w 2482112"/>
                <a:gd name="connsiteY0" fmla="*/ 501658 h 2185285"/>
                <a:gd name="connsiteX1" fmla="*/ 137457 w 2482112"/>
                <a:gd name="connsiteY1" fmla="*/ 1573278 h 2185285"/>
                <a:gd name="connsiteX2" fmla="*/ 1690861 w 2482112"/>
                <a:gd name="connsiteY2" fmla="*/ 2097562 h 2185285"/>
                <a:gd name="connsiteX3" fmla="*/ 2415004 w 2482112"/>
                <a:gd name="connsiteY3" fmla="*/ 2168942 h 2185285"/>
                <a:gd name="connsiteX4" fmla="*/ 2384774 w 2482112"/>
                <a:gd name="connsiteY4" fmla="*/ 1925281 h 2185285"/>
                <a:gd name="connsiteX5" fmla="*/ 1836886 w 2482112"/>
                <a:gd name="connsiteY5" fmla="*/ 1642250 h 2185285"/>
                <a:gd name="connsiteX6" fmla="*/ 1049807 w 2482112"/>
                <a:gd name="connsiteY6" fmla="*/ 1440470 h 2185285"/>
                <a:gd name="connsiteX7" fmla="*/ 434360 w 2482112"/>
                <a:gd name="connsiteY7" fmla="*/ 1021671 h 2185285"/>
                <a:gd name="connsiteX8" fmla="*/ 466311 w 2482112"/>
                <a:gd name="connsiteY8" fmla="*/ 136570 h 2185285"/>
                <a:gd name="connsiteX9" fmla="*/ 391377 w 2482112"/>
                <a:gd name="connsiteY9" fmla="*/ 326 h 2185285"/>
                <a:gd name="connsiteX10" fmla="*/ 105871 w 2482112"/>
                <a:gd name="connsiteY10" fmla="*/ 501658 h 2185285"/>
                <a:gd name="connsiteX0" fmla="*/ 105871 w 2482112"/>
                <a:gd name="connsiteY0" fmla="*/ 527195 h 2210822"/>
                <a:gd name="connsiteX1" fmla="*/ 137457 w 2482112"/>
                <a:gd name="connsiteY1" fmla="*/ 1598815 h 2210822"/>
                <a:gd name="connsiteX2" fmla="*/ 1690861 w 2482112"/>
                <a:gd name="connsiteY2" fmla="*/ 2123099 h 2210822"/>
                <a:gd name="connsiteX3" fmla="*/ 2415004 w 2482112"/>
                <a:gd name="connsiteY3" fmla="*/ 2194479 h 2210822"/>
                <a:gd name="connsiteX4" fmla="*/ 2384774 w 2482112"/>
                <a:gd name="connsiteY4" fmla="*/ 1950818 h 2210822"/>
                <a:gd name="connsiteX5" fmla="*/ 1836886 w 2482112"/>
                <a:gd name="connsiteY5" fmla="*/ 1667787 h 2210822"/>
                <a:gd name="connsiteX6" fmla="*/ 1049807 w 2482112"/>
                <a:gd name="connsiteY6" fmla="*/ 1466007 h 2210822"/>
                <a:gd name="connsiteX7" fmla="*/ 434360 w 2482112"/>
                <a:gd name="connsiteY7" fmla="*/ 1047208 h 2210822"/>
                <a:gd name="connsiteX8" fmla="*/ 504411 w 2482112"/>
                <a:gd name="connsiteY8" fmla="*/ 166870 h 2210822"/>
                <a:gd name="connsiteX9" fmla="*/ 391377 w 2482112"/>
                <a:gd name="connsiteY9" fmla="*/ 25863 h 2210822"/>
                <a:gd name="connsiteX10" fmla="*/ 105871 w 2482112"/>
                <a:gd name="connsiteY10" fmla="*/ 527195 h 2210822"/>
                <a:gd name="connsiteX0" fmla="*/ 105871 w 2482112"/>
                <a:gd name="connsiteY0" fmla="*/ 519393 h 2203020"/>
                <a:gd name="connsiteX1" fmla="*/ 137457 w 2482112"/>
                <a:gd name="connsiteY1" fmla="*/ 1591013 h 2203020"/>
                <a:gd name="connsiteX2" fmla="*/ 1690861 w 2482112"/>
                <a:gd name="connsiteY2" fmla="*/ 2115297 h 2203020"/>
                <a:gd name="connsiteX3" fmla="*/ 2415004 w 2482112"/>
                <a:gd name="connsiteY3" fmla="*/ 2186677 h 2203020"/>
                <a:gd name="connsiteX4" fmla="*/ 2384774 w 2482112"/>
                <a:gd name="connsiteY4" fmla="*/ 1943016 h 2203020"/>
                <a:gd name="connsiteX5" fmla="*/ 1836886 w 2482112"/>
                <a:gd name="connsiteY5" fmla="*/ 1659985 h 2203020"/>
                <a:gd name="connsiteX6" fmla="*/ 1049807 w 2482112"/>
                <a:gd name="connsiteY6" fmla="*/ 1458205 h 2203020"/>
                <a:gd name="connsiteX7" fmla="*/ 434360 w 2482112"/>
                <a:gd name="connsiteY7" fmla="*/ 1039406 h 2203020"/>
                <a:gd name="connsiteX8" fmla="*/ 504411 w 2482112"/>
                <a:gd name="connsiteY8" fmla="*/ 159068 h 2203020"/>
                <a:gd name="connsiteX9" fmla="*/ 391377 w 2482112"/>
                <a:gd name="connsiteY9" fmla="*/ 18061 h 2203020"/>
                <a:gd name="connsiteX10" fmla="*/ 105871 w 2482112"/>
                <a:gd name="connsiteY10" fmla="*/ 519393 h 2203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82112" h="2203020">
                  <a:moveTo>
                    <a:pt x="105871" y="519393"/>
                  </a:moveTo>
                  <a:cubicBezTo>
                    <a:pt x="63551" y="781552"/>
                    <a:pt x="-126708" y="1325029"/>
                    <a:pt x="137457" y="1591013"/>
                  </a:cubicBezTo>
                  <a:cubicBezTo>
                    <a:pt x="401622" y="1856997"/>
                    <a:pt x="1311270" y="2016020"/>
                    <a:pt x="1690861" y="2115297"/>
                  </a:cubicBezTo>
                  <a:cubicBezTo>
                    <a:pt x="2070452" y="2214574"/>
                    <a:pt x="2299352" y="2215390"/>
                    <a:pt x="2415004" y="2186677"/>
                  </a:cubicBezTo>
                  <a:cubicBezTo>
                    <a:pt x="2530656" y="2157964"/>
                    <a:pt x="2481127" y="2030798"/>
                    <a:pt x="2384774" y="1943016"/>
                  </a:cubicBezTo>
                  <a:cubicBezTo>
                    <a:pt x="2288421" y="1855234"/>
                    <a:pt x="2059380" y="1740787"/>
                    <a:pt x="1836886" y="1659985"/>
                  </a:cubicBezTo>
                  <a:cubicBezTo>
                    <a:pt x="1614392" y="1579183"/>
                    <a:pt x="1283561" y="1561635"/>
                    <a:pt x="1049807" y="1458205"/>
                  </a:cubicBezTo>
                  <a:cubicBezTo>
                    <a:pt x="816053" y="1354775"/>
                    <a:pt x="525259" y="1255929"/>
                    <a:pt x="434360" y="1039406"/>
                  </a:cubicBezTo>
                  <a:cubicBezTo>
                    <a:pt x="343461" y="822883"/>
                    <a:pt x="531418" y="340405"/>
                    <a:pt x="504411" y="159068"/>
                  </a:cubicBezTo>
                  <a:cubicBezTo>
                    <a:pt x="458353" y="58694"/>
                    <a:pt x="457800" y="-41993"/>
                    <a:pt x="391377" y="18061"/>
                  </a:cubicBezTo>
                  <a:cubicBezTo>
                    <a:pt x="324954" y="78115"/>
                    <a:pt x="148191" y="257234"/>
                    <a:pt x="105871" y="519393"/>
                  </a:cubicBezTo>
                  <a:close/>
                </a:path>
              </a:pathLst>
            </a:custGeom>
            <a:solidFill>
              <a:schemeClr val="accent1">
                <a:alpha val="1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54244F85-8513-5055-84C9-C1F87DD1B5E8}"/>
                </a:ext>
              </a:extLst>
            </p:cNvPr>
            <p:cNvSpPr/>
            <p:nvPr/>
          </p:nvSpPr>
          <p:spPr>
            <a:xfrm>
              <a:off x="1137763" y="4619602"/>
              <a:ext cx="1902646" cy="424286"/>
            </a:xfrm>
            <a:custGeom>
              <a:avLst/>
              <a:gdLst>
                <a:gd name="connsiteX0" fmla="*/ 9918 w 4027421"/>
                <a:gd name="connsiteY0" fmla="*/ 2788 h 557248"/>
                <a:gd name="connsiteX1" fmla="*/ 50861 w 4027421"/>
                <a:gd name="connsiteY1" fmla="*/ 152913 h 557248"/>
                <a:gd name="connsiteX2" fmla="*/ 214634 w 4027421"/>
                <a:gd name="connsiteY2" fmla="*/ 371278 h 557248"/>
                <a:gd name="connsiteX3" fmla="*/ 1674945 w 4027421"/>
                <a:gd name="connsiteY3" fmla="*/ 535051 h 557248"/>
                <a:gd name="connsiteX4" fmla="*/ 3913178 w 4027421"/>
                <a:gd name="connsiteY4" fmla="*/ 507755 h 557248"/>
                <a:gd name="connsiteX5" fmla="*/ 3585631 w 4027421"/>
                <a:gd name="connsiteY5" fmla="*/ 98322 h 557248"/>
                <a:gd name="connsiteX6" fmla="*/ 2589345 w 4027421"/>
                <a:gd name="connsiteY6" fmla="*/ 234800 h 557248"/>
                <a:gd name="connsiteX7" fmla="*/ 1838718 w 4027421"/>
                <a:gd name="connsiteY7" fmla="*/ 289391 h 557248"/>
                <a:gd name="connsiteX8" fmla="*/ 1169978 w 4027421"/>
                <a:gd name="connsiteY8" fmla="*/ 221152 h 557248"/>
                <a:gd name="connsiteX9" fmla="*/ 610419 w 4027421"/>
                <a:gd name="connsiteY9" fmla="*/ 111970 h 557248"/>
                <a:gd name="connsiteX10" fmla="*/ 214634 w 4027421"/>
                <a:gd name="connsiteY10" fmla="*/ 57379 h 557248"/>
                <a:gd name="connsiteX11" fmla="*/ 9918 w 4027421"/>
                <a:gd name="connsiteY11" fmla="*/ 2788 h 557248"/>
                <a:gd name="connsiteX0" fmla="*/ 98177 w 3991855"/>
                <a:gd name="connsiteY0" fmla="*/ 15639 h 503424"/>
                <a:gd name="connsiteX1" fmla="*/ 15295 w 3991855"/>
                <a:gd name="connsiteY1" fmla="*/ 99089 h 503424"/>
                <a:gd name="connsiteX2" fmla="*/ 179068 w 3991855"/>
                <a:gd name="connsiteY2" fmla="*/ 317454 h 503424"/>
                <a:gd name="connsiteX3" fmla="*/ 1639379 w 3991855"/>
                <a:gd name="connsiteY3" fmla="*/ 481227 h 503424"/>
                <a:gd name="connsiteX4" fmla="*/ 3877612 w 3991855"/>
                <a:gd name="connsiteY4" fmla="*/ 453931 h 503424"/>
                <a:gd name="connsiteX5" fmla="*/ 3550065 w 3991855"/>
                <a:gd name="connsiteY5" fmla="*/ 44498 h 503424"/>
                <a:gd name="connsiteX6" fmla="*/ 2553779 w 3991855"/>
                <a:gd name="connsiteY6" fmla="*/ 180976 h 503424"/>
                <a:gd name="connsiteX7" fmla="*/ 1803152 w 3991855"/>
                <a:gd name="connsiteY7" fmla="*/ 235567 h 503424"/>
                <a:gd name="connsiteX8" fmla="*/ 1134412 w 3991855"/>
                <a:gd name="connsiteY8" fmla="*/ 167328 h 503424"/>
                <a:gd name="connsiteX9" fmla="*/ 574853 w 3991855"/>
                <a:gd name="connsiteY9" fmla="*/ 58146 h 503424"/>
                <a:gd name="connsiteX10" fmla="*/ 179068 w 3991855"/>
                <a:gd name="connsiteY10" fmla="*/ 3555 h 503424"/>
                <a:gd name="connsiteX11" fmla="*/ 98177 w 3991855"/>
                <a:gd name="connsiteY11" fmla="*/ 15639 h 503424"/>
                <a:gd name="connsiteX0" fmla="*/ 98177 w 3991855"/>
                <a:gd name="connsiteY0" fmla="*/ 1138 h 488923"/>
                <a:gd name="connsiteX1" fmla="*/ 15295 w 3991855"/>
                <a:gd name="connsiteY1" fmla="*/ 84588 h 488923"/>
                <a:gd name="connsiteX2" fmla="*/ 179068 w 3991855"/>
                <a:gd name="connsiteY2" fmla="*/ 302953 h 488923"/>
                <a:gd name="connsiteX3" fmla="*/ 1639379 w 3991855"/>
                <a:gd name="connsiteY3" fmla="*/ 466726 h 488923"/>
                <a:gd name="connsiteX4" fmla="*/ 3877612 w 3991855"/>
                <a:gd name="connsiteY4" fmla="*/ 439430 h 488923"/>
                <a:gd name="connsiteX5" fmla="*/ 3550065 w 3991855"/>
                <a:gd name="connsiteY5" fmla="*/ 29997 h 488923"/>
                <a:gd name="connsiteX6" fmla="*/ 2553779 w 3991855"/>
                <a:gd name="connsiteY6" fmla="*/ 166475 h 488923"/>
                <a:gd name="connsiteX7" fmla="*/ 1803152 w 3991855"/>
                <a:gd name="connsiteY7" fmla="*/ 221066 h 488923"/>
                <a:gd name="connsiteX8" fmla="*/ 1134412 w 3991855"/>
                <a:gd name="connsiteY8" fmla="*/ 152827 h 488923"/>
                <a:gd name="connsiteX9" fmla="*/ 574853 w 3991855"/>
                <a:gd name="connsiteY9" fmla="*/ 43645 h 488923"/>
                <a:gd name="connsiteX10" fmla="*/ 321943 w 3991855"/>
                <a:gd name="connsiteY10" fmla="*/ 36679 h 488923"/>
                <a:gd name="connsiteX11" fmla="*/ 98177 w 3991855"/>
                <a:gd name="connsiteY11" fmla="*/ 1138 h 488923"/>
                <a:gd name="connsiteX0" fmla="*/ 98177 w 3991855"/>
                <a:gd name="connsiteY0" fmla="*/ 1355 h 489140"/>
                <a:gd name="connsiteX1" fmla="*/ 15295 w 3991855"/>
                <a:gd name="connsiteY1" fmla="*/ 84805 h 489140"/>
                <a:gd name="connsiteX2" fmla="*/ 179068 w 3991855"/>
                <a:gd name="connsiteY2" fmla="*/ 303170 h 489140"/>
                <a:gd name="connsiteX3" fmla="*/ 1639379 w 3991855"/>
                <a:gd name="connsiteY3" fmla="*/ 466943 h 489140"/>
                <a:gd name="connsiteX4" fmla="*/ 3877612 w 3991855"/>
                <a:gd name="connsiteY4" fmla="*/ 439647 h 489140"/>
                <a:gd name="connsiteX5" fmla="*/ 3550065 w 3991855"/>
                <a:gd name="connsiteY5" fmla="*/ 30214 h 489140"/>
                <a:gd name="connsiteX6" fmla="*/ 2553779 w 3991855"/>
                <a:gd name="connsiteY6" fmla="*/ 166692 h 489140"/>
                <a:gd name="connsiteX7" fmla="*/ 1803152 w 3991855"/>
                <a:gd name="connsiteY7" fmla="*/ 221283 h 489140"/>
                <a:gd name="connsiteX8" fmla="*/ 1134412 w 3991855"/>
                <a:gd name="connsiteY8" fmla="*/ 153044 h 489140"/>
                <a:gd name="connsiteX9" fmla="*/ 584378 w 3991855"/>
                <a:gd name="connsiteY9" fmla="*/ 86725 h 489140"/>
                <a:gd name="connsiteX10" fmla="*/ 321943 w 3991855"/>
                <a:gd name="connsiteY10" fmla="*/ 36896 h 489140"/>
                <a:gd name="connsiteX11" fmla="*/ 98177 w 3991855"/>
                <a:gd name="connsiteY11" fmla="*/ 1355 h 489140"/>
                <a:gd name="connsiteX0" fmla="*/ 98177 w 3991855"/>
                <a:gd name="connsiteY0" fmla="*/ 1355 h 489140"/>
                <a:gd name="connsiteX1" fmla="*/ 15295 w 3991855"/>
                <a:gd name="connsiteY1" fmla="*/ 84805 h 489140"/>
                <a:gd name="connsiteX2" fmla="*/ 179068 w 3991855"/>
                <a:gd name="connsiteY2" fmla="*/ 303170 h 489140"/>
                <a:gd name="connsiteX3" fmla="*/ 1639379 w 3991855"/>
                <a:gd name="connsiteY3" fmla="*/ 466943 h 489140"/>
                <a:gd name="connsiteX4" fmla="*/ 3877612 w 3991855"/>
                <a:gd name="connsiteY4" fmla="*/ 439647 h 489140"/>
                <a:gd name="connsiteX5" fmla="*/ 3550065 w 3991855"/>
                <a:gd name="connsiteY5" fmla="*/ 30214 h 489140"/>
                <a:gd name="connsiteX6" fmla="*/ 2553779 w 3991855"/>
                <a:gd name="connsiteY6" fmla="*/ 166692 h 489140"/>
                <a:gd name="connsiteX7" fmla="*/ 1803152 w 3991855"/>
                <a:gd name="connsiteY7" fmla="*/ 221283 h 489140"/>
                <a:gd name="connsiteX8" fmla="*/ 1134412 w 3991855"/>
                <a:gd name="connsiteY8" fmla="*/ 191144 h 489140"/>
                <a:gd name="connsiteX9" fmla="*/ 584378 w 3991855"/>
                <a:gd name="connsiteY9" fmla="*/ 86725 h 489140"/>
                <a:gd name="connsiteX10" fmla="*/ 321943 w 3991855"/>
                <a:gd name="connsiteY10" fmla="*/ 36896 h 489140"/>
                <a:gd name="connsiteX11" fmla="*/ 98177 w 3991855"/>
                <a:gd name="connsiteY11" fmla="*/ 1355 h 489140"/>
                <a:gd name="connsiteX0" fmla="*/ 98177 w 3991855"/>
                <a:gd name="connsiteY0" fmla="*/ 1355 h 489140"/>
                <a:gd name="connsiteX1" fmla="*/ 15295 w 3991855"/>
                <a:gd name="connsiteY1" fmla="*/ 84805 h 489140"/>
                <a:gd name="connsiteX2" fmla="*/ 179068 w 3991855"/>
                <a:gd name="connsiteY2" fmla="*/ 303170 h 489140"/>
                <a:gd name="connsiteX3" fmla="*/ 1639379 w 3991855"/>
                <a:gd name="connsiteY3" fmla="*/ 466943 h 489140"/>
                <a:gd name="connsiteX4" fmla="*/ 3877612 w 3991855"/>
                <a:gd name="connsiteY4" fmla="*/ 439647 h 489140"/>
                <a:gd name="connsiteX5" fmla="*/ 3550065 w 3991855"/>
                <a:gd name="connsiteY5" fmla="*/ 30214 h 489140"/>
                <a:gd name="connsiteX6" fmla="*/ 2553779 w 3991855"/>
                <a:gd name="connsiteY6" fmla="*/ 166692 h 489140"/>
                <a:gd name="connsiteX7" fmla="*/ 1812677 w 3991855"/>
                <a:gd name="connsiteY7" fmla="*/ 249858 h 489140"/>
                <a:gd name="connsiteX8" fmla="*/ 1134412 w 3991855"/>
                <a:gd name="connsiteY8" fmla="*/ 191144 h 489140"/>
                <a:gd name="connsiteX9" fmla="*/ 584378 w 3991855"/>
                <a:gd name="connsiteY9" fmla="*/ 86725 h 489140"/>
                <a:gd name="connsiteX10" fmla="*/ 321943 w 3991855"/>
                <a:gd name="connsiteY10" fmla="*/ 36896 h 489140"/>
                <a:gd name="connsiteX11" fmla="*/ 98177 w 3991855"/>
                <a:gd name="connsiteY11" fmla="*/ 1355 h 489140"/>
                <a:gd name="connsiteX0" fmla="*/ 98177 w 3991278"/>
                <a:gd name="connsiteY0" fmla="*/ 1355 h 489140"/>
                <a:gd name="connsiteX1" fmla="*/ 15295 w 3991278"/>
                <a:gd name="connsiteY1" fmla="*/ 84805 h 489140"/>
                <a:gd name="connsiteX2" fmla="*/ 179068 w 3991278"/>
                <a:gd name="connsiteY2" fmla="*/ 303170 h 489140"/>
                <a:gd name="connsiteX3" fmla="*/ 1639379 w 3991278"/>
                <a:gd name="connsiteY3" fmla="*/ 466943 h 489140"/>
                <a:gd name="connsiteX4" fmla="*/ 3877612 w 3991278"/>
                <a:gd name="connsiteY4" fmla="*/ 439647 h 489140"/>
                <a:gd name="connsiteX5" fmla="*/ 3550065 w 3991278"/>
                <a:gd name="connsiteY5" fmla="*/ 30214 h 489140"/>
                <a:gd name="connsiteX6" fmla="*/ 2577591 w 3991278"/>
                <a:gd name="connsiteY6" fmla="*/ 223842 h 489140"/>
                <a:gd name="connsiteX7" fmla="*/ 1812677 w 3991278"/>
                <a:gd name="connsiteY7" fmla="*/ 249858 h 489140"/>
                <a:gd name="connsiteX8" fmla="*/ 1134412 w 3991278"/>
                <a:gd name="connsiteY8" fmla="*/ 191144 h 489140"/>
                <a:gd name="connsiteX9" fmla="*/ 584378 w 3991278"/>
                <a:gd name="connsiteY9" fmla="*/ 86725 h 489140"/>
                <a:gd name="connsiteX10" fmla="*/ 321943 w 3991278"/>
                <a:gd name="connsiteY10" fmla="*/ 36896 h 489140"/>
                <a:gd name="connsiteX11" fmla="*/ 98177 w 3991278"/>
                <a:gd name="connsiteY11" fmla="*/ 1355 h 489140"/>
                <a:gd name="connsiteX0" fmla="*/ 98177 w 3991278"/>
                <a:gd name="connsiteY0" fmla="*/ 3885 h 491670"/>
                <a:gd name="connsiteX1" fmla="*/ 15295 w 3991278"/>
                <a:gd name="connsiteY1" fmla="*/ 134960 h 491670"/>
                <a:gd name="connsiteX2" fmla="*/ 179068 w 3991278"/>
                <a:gd name="connsiteY2" fmla="*/ 305700 h 491670"/>
                <a:gd name="connsiteX3" fmla="*/ 1639379 w 3991278"/>
                <a:gd name="connsiteY3" fmla="*/ 469473 h 491670"/>
                <a:gd name="connsiteX4" fmla="*/ 3877612 w 3991278"/>
                <a:gd name="connsiteY4" fmla="*/ 442177 h 491670"/>
                <a:gd name="connsiteX5" fmla="*/ 3550065 w 3991278"/>
                <a:gd name="connsiteY5" fmla="*/ 32744 h 491670"/>
                <a:gd name="connsiteX6" fmla="*/ 2577591 w 3991278"/>
                <a:gd name="connsiteY6" fmla="*/ 226372 h 491670"/>
                <a:gd name="connsiteX7" fmla="*/ 1812677 w 3991278"/>
                <a:gd name="connsiteY7" fmla="*/ 252388 h 491670"/>
                <a:gd name="connsiteX8" fmla="*/ 1134412 w 3991278"/>
                <a:gd name="connsiteY8" fmla="*/ 193674 h 491670"/>
                <a:gd name="connsiteX9" fmla="*/ 584378 w 3991278"/>
                <a:gd name="connsiteY9" fmla="*/ 89255 h 491670"/>
                <a:gd name="connsiteX10" fmla="*/ 321943 w 3991278"/>
                <a:gd name="connsiteY10" fmla="*/ 39426 h 491670"/>
                <a:gd name="connsiteX11" fmla="*/ 98177 w 3991278"/>
                <a:gd name="connsiteY11" fmla="*/ 3885 h 491670"/>
                <a:gd name="connsiteX0" fmla="*/ 92586 w 3985687"/>
                <a:gd name="connsiteY0" fmla="*/ 3885 h 489864"/>
                <a:gd name="connsiteX1" fmla="*/ 9704 w 3985687"/>
                <a:gd name="connsiteY1" fmla="*/ 134960 h 489864"/>
                <a:gd name="connsiteX2" fmla="*/ 302065 w 3985687"/>
                <a:gd name="connsiteY2" fmla="*/ 334275 h 489864"/>
                <a:gd name="connsiteX3" fmla="*/ 1633788 w 3985687"/>
                <a:gd name="connsiteY3" fmla="*/ 469473 h 489864"/>
                <a:gd name="connsiteX4" fmla="*/ 3872021 w 3985687"/>
                <a:gd name="connsiteY4" fmla="*/ 442177 h 489864"/>
                <a:gd name="connsiteX5" fmla="*/ 3544474 w 3985687"/>
                <a:gd name="connsiteY5" fmla="*/ 32744 h 489864"/>
                <a:gd name="connsiteX6" fmla="*/ 2572000 w 3985687"/>
                <a:gd name="connsiteY6" fmla="*/ 226372 h 489864"/>
                <a:gd name="connsiteX7" fmla="*/ 1807086 w 3985687"/>
                <a:gd name="connsiteY7" fmla="*/ 252388 h 489864"/>
                <a:gd name="connsiteX8" fmla="*/ 1128821 w 3985687"/>
                <a:gd name="connsiteY8" fmla="*/ 193674 h 489864"/>
                <a:gd name="connsiteX9" fmla="*/ 578787 w 3985687"/>
                <a:gd name="connsiteY9" fmla="*/ 89255 h 489864"/>
                <a:gd name="connsiteX10" fmla="*/ 316352 w 3985687"/>
                <a:gd name="connsiteY10" fmla="*/ 39426 h 489864"/>
                <a:gd name="connsiteX11" fmla="*/ 92586 w 3985687"/>
                <a:gd name="connsiteY11" fmla="*/ 3885 h 489864"/>
                <a:gd name="connsiteX0" fmla="*/ 15450 w 3908551"/>
                <a:gd name="connsiteY0" fmla="*/ 9978 h 495957"/>
                <a:gd name="connsiteX1" fmla="*/ 42105 w 3908551"/>
                <a:gd name="connsiteY1" fmla="*/ 236303 h 495957"/>
                <a:gd name="connsiteX2" fmla="*/ 224929 w 3908551"/>
                <a:gd name="connsiteY2" fmla="*/ 340368 h 495957"/>
                <a:gd name="connsiteX3" fmla="*/ 1556652 w 3908551"/>
                <a:gd name="connsiteY3" fmla="*/ 475566 h 495957"/>
                <a:gd name="connsiteX4" fmla="*/ 3794885 w 3908551"/>
                <a:gd name="connsiteY4" fmla="*/ 448270 h 495957"/>
                <a:gd name="connsiteX5" fmla="*/ 3467338 w 3908551"/>
                <a:gd name="connsiteY5" fmla="*/ 38837 h 495957"/>
                <a:gd name="connsiteX6" fmla="*/ 2494864 w 3908551"/>
                <a:gd name="connsiteY6" fmla="*/ 232465 h 495957"/>
                <a:gd name="connsiteX7" fmla="*/ 1729950 w 3908551"/>
                <a:gd name="connsiteY7" fmla="*/ 258481 h 495957"/>
                <a:gd name="connsiteX8" fmla="*/ 1051685 w 3908551"/>
                <a:gd name="connsiteY8" fmla="*/ 199767 h 495957"/>
                <a:gd name="connsiteX9" fmla="*/ 501651 w 3908551"/>
                <a:gd name="connsiteY9" fmla="*/ 95348 h 495957"/>
                <a:gd name="connsiteX10" fmla="*/ 239216 w 3908551"/>
                <a:gd name="connsiteY10" fmla="*/ 45519 h 495957"/>
                <a:gd name="connsiteX11" fmla="*/ 15450 w 3908551"/>
                <a:gd name="connsiteY11" fmla="*/ 9978 h 495957"/>
                <a:gd name="connsiteX0" fmla="*/ 52196 w 3873860"/>
                <a:gd name="connsiteY0" fmla="*/ 66074 h 461566"/>
                <a:gd name="connsiteX1" fmla="*/ 7414 w 3873860"/>
                <a:gd name="connsiteY1" fmla="*/ 201912 h 461566"/>
                <a:gd name="connsiteX2" fmla="*/ 190238 w 3873860"/>
                <a:gd name="connsiteY2" fmla="*/ 305977 h 461566"/>
                <a:gd name="connsiteX3" fmla="*/ 1521961 w 3873860"/>
                <a:gd name="connsiteY3" fmla="*/ 441175 h 461566"/>
                <a:gd name="connsiteX4" fmla="*/ 3760194 w 3873860"/>
                <a:gd name="connsiteY4" fmla="*/ 413879 h 461566"/>
                <a:gd name="connsiteX5" fmla="*/ 3432647 w 3873860"/>
                <a:gd name="connsiteY5" fmla="*/ 4446 h 461566"/>
                <a:gd name="connsiteX6" fmla="*/ 2460173 w 3873860"/>
                <a:gd name="connsiteY6" fmla="*/ 198074 h 461566"/>
                <a:gd name="connsiteX7" fmla="*/ 1695259 w 3873860"/>
                <a:gd name="connsiteY7" fmla="*/ 224090 h 461566"/>
                <a:gd name="connsiteX8" fmla="*/ 1016994 w 3873860"/>
                <a:gd name="connsiteY8" fmla="*/ 165376 h 461566"/>
                <a:gd name="connsiteX9" fmla="*/ 466960 w 3873860"/>
                <a:gd name="connsiteY9" fmla="*/ 60957 h 461566"/>
                <a:gd name="connsiteX10" fmla="*/ 204525 w 3873860"/>
                <a:gd name="connsiteY10" fmla="*/ 11128 h 461566"/>
                <a:gd name="connsiteX11" fmla="*/ 52196 w 3873860"/>
                <a:gd name="connsiteY11" fmla="*/ 66074 h 461566"/>
                <a:gd name="connsiteX0" fmla="*/ 56469 w 3878133"/>
                <a:gd name="connsiteY0" fmla="*/ 66074 h 461566"/>
                <a:gd name="connsiteX1" fmla="*/ 6925 w 3878133"/>
                <a:gd name="connsiteY1" fmla="*/ 220962 h 461566"/>
                <a:gd name="connsiteX2" fmla="*/ 194511 w 3878133"/>
                <a:gd name="connsiteY2" fmla="*/ 305977 h 461566"/>
                <a:gd name="connsiteX3" fmla="*/ 1526234 w 3878133"/>
                <a:gd name="connsiteY3" fmla="*/ 441175 h 461566"/>
                <a:gd name="connsiteX4" fmla="*/ 3764467 w 3878133"/>
                <a:gd name="connsiteY4" fmla="*/ 413879 h 461566"/>
                <a:gd name="connsiteX5" fmla="*/ 3436920 w 3878133"/>
                <a:gd name="connsiteY5" fmla="*/ 4446 h 461566"/>
                <a:gd name="connsiteX6" fmla="*/ 2464446 w 3878133"/>
                <a:gd name="connsiteY6" fmla="*/ 198074 h 461566"/>
                <a:gd name="connsiteX7" fmla="*/ 1699532 w 3878133"/>
                <a:gd name="connsiteY7" fmla="*/ 224090 h 461566"/>
                <a:gd name="connsiteX8" fmla="*/ 1021267 w 3878133"/>
                <a:gd name="connsiteY8" fmla="*/ 165376 h 461566"/>
                <a:gd name="connsiteX9" fmla="*/ 471233 w 3878133"/>
                <a:gd name="connsiteY9" fmla="*/ 60957 h 461566"/>
                <a:gd name="connsiteX10" fmla="*/ 208798 w 3878133"/>
                <a:gd name="connsiteY10" fmla="*/ 11128 h 461566"/>
                <a:gd name="connsiteX11" fmla="*/ 56469 w 3878133"/>
                <a:gd name="connsiteY11" fmla="*/ 66074 h 461566"/>
                <a:gd name="connsiteX0" fmla="*/ 25223 w 3846887"/>
                <a:gd name="connsiteY0" fmla="*/ 66074 h 461566"/>
                <a:gd name="connsiteX1" fmla="*/ 13779 w 3846887"/>
                <a:gd name="connsiteY1" fmla="*/ 216199 h 461566"/>
                <a:gd name="connsiteX2" fmla="*/ 163265 w 3846887"/>
                <a:gd name="connsiteY2" fmla="*/ 305977 h 461566"/>
                <a:gd name="connsiteX3" fmla="*/ 1494988 w 3846887"/>
                <a:gd name="connsiteY3" fmla="*/ 441175 h 461566"/>
                <a:gd name="connsiteX4" fmla="*/ 3733221 w 3846887"/>
                <a:gd name="connsiteY4" fmla="*/ 413879 h 461566"/>
                <a:gd name="connsiteX5" fmla="*/ 3405674 w 3846887"/>
                <a:gd name="connsiteY5" fmla="*/ 4446 h 461566"/>
                <a:gd name="connsiteX6" fmla="*/ 2433200 w 3846887"/>
                <a:gd name="connsiteY6" fmla="*/ 198074 h 461566"/>
                <a:gd name="connsiteX7" fmla="*/ 1668286 w 3846887"/>
                <a:gd name="connsiteY7" fmla="*/ 224090 h 461566"/>
                <a:gd name="connsiteX8" fmla="*/ 990021 w 3846887"/>
                <a:gd name="connsiteY8" fmla="*/ 165376 h 461566"/>
                <a:gd name="connsiteX9" fmla="*/ 439987 w 3846887"/>
                <a:gd name="connsiteY9" fmla="*/ 60957 h 461566"/>
                <a:gd name="connsiteX10" fmla="*/ 177552 w 3846887"/>
                <a:gd name="connsiteY10" fmla="*/ 11128 h 461566"/>
                <a:gd name="connsiteX11" fmla="*/ 25223 w 3846887"/>
                <a:gd name="connsiteY11" fmla="*/ 66074 h 461566"/>
                <a:gd name="connsiteX0" fmla="*/ 40139 w 3861803"/>
                <a:gd name="connsiteY0" fmla="*/ 66074 h 459518"/>
                <a:gd name="connsiteX1" fmla="*/ 28695 w 3861803"/>
                <a:gd name="connsiteY1" fmla="*/ 216199 h 459518"/>
                <a:gd name="connsiteX2" fmla="*/ 382969 w 3861803"/>
                <a:gd name="connsiteY2" fmla="*/ 339315 h 459518"/>
                <a:gd name="connsiteX3" fmla="*/ 1509904 w 3861803"/>
                <a:gd name="connsiteY3" fmla="*/ 441175 h 459518"/>
                <a:gd name="connsiteX4" fmla="*/ 3748137 w 3861803"/>
                <a:gd name="connsiteY4" fmla="*/ 413879 h 459518"/>
                <a:gd name="connsiteX5" fmla="*/ 3420590 w 3861803"/>
                <a:gd name="connsiteY5" fmla="*/ 4446 h 459518"/>
                <a:gd name="connsiteX6" fmla="*/ 2448116 w 3861803"/>
                <a:gd name="connsiteY6" fmla="*/ 198074 h 459518"/>
                <a:gd name="connsiteX7" fmla="*/ 1683202 w 3861803"/>
                <a:gd name="connsiteY7" fmla="*/ 224090 h 459518"/>
                <a:gd name="connsiteX8" fmla="*/ 1004937 w 3861803"/>
                <a:gd name="connsiteY8" fmla="*/ 165376 h 459518"/>
                <a:gd name="connsiteX9" fmla="*/ 454903 w 3861803"/>
                <a:gd name="connsiteY9" fmla="*/ 60957 h 459518"/>
                <a:gd name="connsiteX10" fmla="*/ 192468 w 3861803"/>
                <a:gd name="connsiteY10" fmla="*/ 11128 h 459518"/>
                <a:gd name="connsiteX11" fmla="*/ 40139 w 3861803"/>
                <a:gd name="connsiteY11" fmla="*/ 66074 h 459518"/>
                <a:gd name="connsiteX0" fmla="*/ 40139 w 3865174"/>
                <a:gd name="connsiteY0" fmla="*/ 66074 h 448502"/>
                <a:gd name="connsiteX1" fmla="*/ 28695 w 3865174"/>
                <a:gd name="connsiteY1" fmla="*/ 216199 h 448502"/>
                <a:gd name="connsiteX2" fmla="*/ 382969 w 3865174"/>
                <a:gd name="connsiteY2" fmla="*/ 339315 h 448502"/>
                <a:gd name="connsiteX3" fmla="*/ 1462279 w 3865174"/>
                <a:gd name="connsiteY3" fmla="*/ 417363 h 448502"/>
                <a:gd name="connsiteX4" fmla="*/ 3748137 w 3865174"/>
                <a:gd name="connsiteY4" fmla="*/ 413879 h 448502"/>
                <a:gd name="connsiteX5" fmla="*/ 3420590 w 3865174"/>
                <a:gd name="connsiteY5" fmla="*/ 4446 h 448502"/>
                <a:gd name="connsiteX6" fmla="*/ 2448116 w 3865174"/>
                <a:gd name="connsiteY6" fmla="*/ 198074 h 448502"/>
                <a:gd name="connsiteX7" fmla="*/ 1683202 w 3865174"/>
                <a:gd name="connsiteY7" fmla="*/ 224090 h 448502"/>
                <a:gd name="connsiteX8" fmla="*/ 1004937 w 3865174"/>
                <a:gd name="connsiteY8" fmla="*/ 165376 h 448502"/>
                <a:gd name="connsiteX9" fmla="*/ 454903 w 3865174"/>
                <a:gd name="connsiteY9" fmla="*/ 60957 h 448502"/>
                <a:gd name="connsiteX10" fmla="*/ 192468 w 3865174"/>
                <a:gd name="connsiteY10" fmla="*/ 11128 h 448502"/>
                <a:gd name="connsiteX11" fmla="*/ 40139 w 3865174"/>
                <a:gd name="connsiteY11" fmla="*/ 66074 h 448502"/>
                <a:gd name="connsiteX0" fmla="*/ 40139 w 3661447"/>
                <a:gd name="connsiteY0" fmla="*/ 66243 h 452167"/>
                <a:gd name="connsiteX1" fmla="*/ 28695 w 3661447"/>
                <a:gd name="connsiteY1" fmla="*/ 216368 h 452167"/>
                <a:gd name="connsiteX2" fmla="*/ 382969 w 3661447"/>
                <a:gd name="connsiteY2" fmla="*/ 339484 h 452167"/>
                <a:gd name="connsiteX3" fmla="*/ 1462279 w 3661447"/>
                <a:gd name="connsiteY3" fmla="*/ 417532 h 452167"/>
                <a:gd name="connsiteX4" fmla="*/ 3495725 w 3661447"/>
                <a:gd name="connsiteY4" fmla="*/ 418811 h 452167"/>
                <a:gd name="connsiteX5" fmla="*/ 3420590 w 3661447"/>
                <a:gd name="connsiteY5" fmla="*/ 4615 h 452167"/>
                <a:gd name="connsiteX6" fmla="*/ 2448116 w 3661447"/>
                <a:gd name="connsiteY6" fmla="*/ 198243 h 452167"/>
                <a:gd name="connsiteX7" fmla="*/ 1683202 w 3661447"/>
                <a:gd name="connsiteY7" fmla="*/ 224259 h 452167"/>
                <a:gd name="connsiteX8" fmla="*/ 1004937 w 3661447"/>
                <a:gd name="connsiteY8" fmla="*/ 165545 h 452167"/>
                <a:gd name="connsiteX9" fmla="*/ 454903 w 3661447"/>
                <a:gd name="connsiteY9" fmla="*/ 61126 h 452167"/>
                <a:gd name="connsiteX10" fmla="*/ 192468 w 3661447"/>
                <a:gd name="connsiteY10" fmla="*/ 11297 h 452167"/>
                <a:gd name="connsiteX11" fmla="*/ 40139 w 3661447"/>
                <a:gd name="connsiteY11" fmla="*/ 66243 h 452167"/>
                <a:gd name="connsiteX0" fmla="*/ 40139 w 3676146"/>
                <a:gd name="connsiteY0" fmla="*/ 66243 h 433389"/>
                <a:gd name="connsiteX1" fmla="*/ 28695 w 3676146"/>
                <a:gd name="connsiteY1" fmla="*/ 216368 h 433389"/>
                <a:gd name="connsiteX2" fmla="*/ 382969 w 3676146"/>
                <a:gd name="connsiteY2" fmla="*/ 339484 h 433389"/>
                <a:gd name="connsiteX3" fmla="*/ 1462279 w 3676146"/>
                <a:gd name="connsiteY3" fmla="*/ 417532 h 433389"/>
                <a:gd name="connsiteX4" fmla="*/ 3495725 w 3676146"/>
                <a:gd name="connsiteY4" fmla="*/ 418811 h 433389"/>
                <a:gd name="connsiteX5" fmla="*/ 3420590 w 3676146"/>
                <a:gd name="connsiteY5" fmla="*/ 4615 h 433389"/>
                <a:gd name="connsiteX6" fmla="*/ 2448116 w 3676146"/>
                <a:gd name="connsiteY6" fmla="*/ 198243 h 433389"/>
                <a:gd name="connsiteX7" fmla="*/ 1683202 w 3676146"/>
                <a:gd name="connsiteY7" fmla="*/ 224259 h 433389"/>
                <a:gd name="connsiteX8" fmla="*/ 1004937 w 3676146"/>
                <a:gd name="connsiteY8" fmla="*/ 165545 h 433389"/>
                <a:gd name="connsiteX9" fmla="*/ 454903 w 3676146"/>
                <a:gd name="connsiteY9" fmla="*/ 61126 h 433389"/>
                <a:gd name="connsiteX10" fmla="*/ 192468 w 3676146"/>
                <a:gd name="connsiteY10" fmla="*/ 11297 h 433389"/>
                <a:gd name="connsiteX11" fmla="*/ 40139 w 3676146"/>
                <a:gd name="connsiteY11" fmla="*/ 66243 h 433389"/>
                <a:gd name="connsiteX0" fmla="*/ 40139 w 3661447"/>
                <a:gd name="connsiteY0" fmla="*/ 54969 h 434586"/>
                <a:gd name="connsiteX1" fmla="*/ 28695 w 3661447"/>
                <a:gd name="connsiteY1" fmla="*/ 205094 h 434586"/>
                <a:gd name="connsiteX2" fmla="*/ 382969 w 3661447"/>
                <a:gd name="connsiteY2" fmla="*/ 328210 h 434586"/>
                <a:gd name="connsiteX3" fmla="*/ 1462279 w 3661447"/>
                <a:gd name="connsiteY3" fmla="*/ 406258 h 434586"/>
                <a:gd name="connsiteX4" fmla="*/ 3495725 w 3661447"/>
                <a:gd name="connsiteY4" fmla="*/ 407537 h 434586"/>
                <a:gd name="connsiteX5" fmla="*/ 3420590 w 3661447"/>
                <a:gd name="connsiteY5" fmla="*/ 79066 h 434586"/>
                <a:gd name="connsiteX6" fmla="*/ 2448116 w 3661447"/>
                <a:gd name="connsiteY6" fmla="*/ 186969 h 434586"/>
                <a:gd name="connsiteX7" fmla="*/ 1683202 w 3661447"/>
                <a:gd name="connsiteY7" fmla="*/ 212985 h 434586"/>
                <a:gd name="connsiteX8" fmla="*/ 1004937 w 3661447"/>
                <a:gd name="connsiteY8" fmla="*/ 154271 h 434586"/>
                <a:gd name="connsiteX9" fmla="*/ 454903 w 3661447"/>
                <a:gd name="connsiteY9" fmla="*/ 49852 h 434586"/>
                <a:gd name="connsiteX10" fmla="*/ 192468 w 3661447"/>
                <a:gd name="connsiteY10" fmla="*/ 23 h 434586"/>
                <a:gd name="connsiteX11" fmla="*/ 40139 w 3661447"/>
                <a:gd name="connsiteY11" fmla="*/ 54969 h 434586"/>
                <a:gd name="connsiteX0" fmla="*/ 40139 w 3677093"/>
                <a:gd name="connsiteY0" fmla="*/ 54969 h 424286"/>
                <a:gd name="connsiteX1" fmla="*/ 28695 w 3677093"/>
                <a:gd name="connsiteY1" fmla="*/ 205094 h 424286"/>
                <a:gd name="connsiteX2" fmla="*/ 382969 w 3677093"/>
                <a:gd name="connsiteY2" fmla="*/ 328210 h 424286"/>
                <a:gd name="connsiteX3" fmla="*/ 1462279 w 3677093"/>
                <a:gd name="connsiteY3" fmla="*/ 406258 h 424286"/>
                <a:gd name="connsiteX4" fmla="*/ 3495725 w 3677093"/>
                <a:gd name="connsiteY4" fmla="*/ 407537 h 424286"/>
                <a:gd name="connsiteX5" fmla="*/ 3459571 w 3677093"/>
                <a:gd name="connsiteY5" fmla="*/ 220260 h 424286"/>
                <a:gd name="connsiteX6" fmla="*/ 2448116 w 3677093"/>
                <a:gd name="connsiteY6" fmla="*/ 186969 h 424286"/>
                <a:gd name="connsiteX7" fmla="*/ 1683202 w 3677093"/>
                <a:gd name="connsiteY7" fmla="*/ 212985 h 424286"/>
                <a:gd name="connsiteX8" fmla="*/ 1004937 w 3677093"/>
                <a:gd name="connsiteY8" fmla="*/ 154271 h 424286"/>
                <a:gd name="connsiteX9" fmla="*/ 454903 w 3677093"/>
                <a:gd name="connsiteY9" fmla="*/ 49852 h 424286"/>
                <a:gd name="connsiteX10" fmla="*/ 192468 w 3677093"/>
                <a:gd name="connsiteY10" fmla="*/ 23 h 424286"/>
                <a:gd name="connsiteX11" fmla="*/ 40139 w 3677093"/>
                <a:gd name="connsiteY11" fmla="*/ 54969 h 424286"/>
                <a:gd name="connsiteX0" fmla="*/ 40139 w 3677093"/>
                <a:gd name="connsiteY0" fmla="*/ 54969 h 424286"/>
                <a:gd name="connsiteX1" fmla="*/ 28695 w 3677093"/>
                <a:gd name="connsiteY1" fmla="*/ 205094 h 424286"/>
                <a:gd name="connsiteX2" fmla="*/ 382969 w 3677093"/>
                <a:gd name="connsiteY2" fmla="*/ 328210 h 424286"/>
                <a:gd name="connsiteX3" fmla="*/ 1462279 w 3677093"/>
                <a:gd name="connsiteY3" fmla="*/ 406258 h 424286"/>
                <a:gd name="connsiteX4" fmla="*/ 3495725 w 3677093"/>
                <a:gd name="connsiteY4" fmla="*/ 407537 h 424286"/>
                <a:gd name="connsiteX5" fmla="*/ 3459571 w 3677093"/>
                <a:gd name="connsiteY5" fmla="*/ 220260 h 424286"/>
                <a:gd name="connsiteX6" fmla="*/ 2448116 w 3677093"/>
                <a:gd name="connsiteY6" fmla="*/ 186969 h 424286"/>
                <a:gd name="connsiteX7" fmla="*/ 1683202 w 3677093"/>
                <a:gd name="connsiteY7" fmla="*/ 212985 h 424286"/>
                <a:gd name="connsiteX8" fmla="*/ 1056914 w 3677093"/>
                <a:gd name="connsiteY8" fmla="*/ 107207 h 424286"/>
                <a:gd name="connsiteX9" fmla="*/ 454903 w 3677093"/>
                <a:gd name="connsiteY9" fmla="*/ 49852 h 424286"/>
                <a:gd name="connsiteX10" fmla="*/ 192468 w 3677093"/>
                <a:gd name="connsiteY10" fmla="*/ 23 h 424286"/>
                <a:gd name="connsiteX11" fmla="*/ 40139 w 3677093"/>
                <a:gd name="connsiteY11" fmla="*/ 54969 h 424286"/>
                <a:gd name="connsiteX0" fmla="*/ 40139 w 3677093"/>
                <a:gd name="connsiteY0" fmla="*/ 54969 h 424286"/>
                <a:gd name="connsiteX1" fmla="*/ 28695 w 3677093"/>
                <a:gd name="connsiteY1" fmla="*/ 205094 h 424286"/>
                <a:gd name="connsiteX2" fmla="*/ 382969 w 3677093"/>
                <a:gd name="connsiteY2" fmla="*/ 328210 h 424286"/>
                <a:gd name="connsiteX3" fmla="*/ 1462279 w 3677093"/>
                <a:gd name="connsiteY3" fmla="*/ 406258 h 424286"/>
                <a:gd name="connsiteX4" fmla="*/ 3495725 w 3677093"/>
                <a:gd name="connsiteY4" fmla="*/ 407537 h 424286"/>
                <a:gd name="connsiteX5" fmla="*/ 3459571 w 3677093"/>
                <a:gd name="connsiteY5" fmla="*/ 220260 h 424286"/>
                <a:gd name="connsiteX6" fmla="*/ 2448116 w 3677093"/>
                <a:gd name="connsiteY6" fmla="*/ 186969 h 424286"/>
                <a:gd name="connsiteX7" fmla="*/ 1735178 w 3677093"/>
                <a:gd name="connsiteY7" fmla="*/ 165920 h 424286"/>
                <a:gd name="connsiteX8" fmla="*/ 1056914 w 3677093"/>
                <a:gd name="connsiteY8" fmla="*/ 107207 h 424286"/>
                <a:gd name="connsiteX9" fmla="*/ 454903 w 3677093"/>
                <a:gd name="connsiteY9" fmla="*/ 49852 h 424286"/>
                <a:gd name="connsiteX10" fmla="*/ 192468 w 3677093"/>
                <a:gd name="connsiteY10" fmla="*/ 23 h 424286"/>
                <a:gd name="connsiteX11" fmla="*/ 40139 w 3677093"/>
                <a:gd name="connsiteY11" fmla="*/ 54969 h 42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77093" h="424286">
                  <a:moveTo>
                    <a:pt x="40139" y="54969"/>
                  </a:moveTo>
                  <a:cubicBezTo>
                    <a:pt x="12843" y="89148"/>
                    <a:pt x="-28443" y="159554"/>
                    <a:pt x="28695" y="205094"/>
                  </a:cubicBezTo>
                  <a:cubicBezTo>
                    <a:pt x="85833" y="250634"/>
                    <a:pt x="144038" y="294683"/>
                    <a:pt x="382969" y="328210"/>
                  </a:cubicBezTo>
                  <a:cubicBezTo>
                    <a:pt x="621900" y="361737"/>
                    <a:pt x="943487" y="393037"/>
                    <a:pt x="1462279" y="406258"/>
                  </a:cubicBezTo>
                  <a:cubicBezTo>
                    <a:pt x="1981071" y="419479"/>
                    <a:pt x="3162843" y="438537"/>
                    <a:pt x="3495725" y="407537"/>
                  </a:cubicBezTo>
                  <a:cubicBezTo>
                    <a:pt x="3828607" y="376537"/>
                    <a:pt x="3634172" y="257021"/>
                    <a:pt x="3459571" y="220260"/>
                  </a:cubicBezTo>
                  <a:cubicBezTo>
                    <a:pt x="3284970" y="183499"/>
                    <a:pt x="2735515" y="196026"/>
                    <a:pt x="2448116" y="186969"/>
                  </a:cubicBezTo>
                  <a:cubicBezTo>
                    <a:pt x="2160717" y="177912"/>
                    <a:pt x="1967045" y="179214"/>
                    <a:pt x="1735178" y="165920"/>
                  </a:cubicBezTo>
                  <a:cubicBezTo>
                    <a:pt x="1503311" y="152626"/>
                    <a:pt x="1270293" y="126552"/>
                    <a:pt x="1056914" y="107207"/>
                  </a:cubicBezTo>
                  <a:cubicBezTo>
                    <a:pt x="843535" y="87862"/>
                    <a:pt x="614127" y="77147"/>
                    <a:pt x="454903" y="49852"/>
                  </a:cubicBezTo>
                  <a:cubicBezTo>
                    <a:pt x="295679" y="22557"/>
                    <a:pt x="261595" y="-830"/>
                    <a:pt x="192468" y="23"/>
                  </a:cubicBezTo>
                  <a:cubicBezTo>
                    <a:pt x="123341" y="876"/>
                    <a:pt x="67435" y="20790"/>
                    <a:pt x="40139" y="54969"/>
                  </a:cubicBezTo>
                  <a:close/>
                </a:path>
              </a:pathLst>
            </a:custGeom>
            <a:solidFill>
              <a:srgbClr val="FF0000">
                <a:alpha val="16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1" name="TextBox 20">
            <a:extLst>
              <a:ext uri="{FF2B5EF4-FFF2-40B4-BE49-F238E27FC236}">
                <a16:creationId xmlns:a16="http://schemas.microsoft.com/office/drawing/2014/main" id="{80AE80B9-CDA9-EE1A-364B-99EE48178095}"/>
              </a:ext>
            </a:extLst>
          </p:cNvPr>
          <p:cNvSpPr txBox="1"/>
          <p:nvPr/>
        </p:nvSpPr>
        <p:spPr>
          <a:xfrm>
            <a:off x="3716310" y="4030178"/>
            <a:ext cx="1809750" cy="523220"/>
          </a:xfrm>
          <a:prstGeom prst="rect">
            <a:avLst/>
          </a:prstGeom>
          <a:noFill/>
        </p:spPr>
        <p:txBody>
          <a:bodyPr wrap="square" rtlCol="0">
            <a:spAutoFit/>
          </a:bodyPr>
          <a:lstStyle/>
          <a:p>
            <a:r>
              <a:rPr lang="en-US" sz="1400" dirty="0"/>
              <a:t>Resonance based power converters</a:t>
            </a:r>
            <a:endParaRPr lang="en-GB" sz="1400" dirty="0"/>
          </a:p>
        </p:txBody>
      </p:sp>
      <p:cxnSp>
        <p:nvCxnSpPr>
          <p:cNvPr id="23" name="Straight Arrow Connector 22">
            <a:extLst>
              <a:ext uri="{FF2B5EF4-FFF2-40B4-BE49-F238E27FC236}">
                <a16:creationId xmlns:a16="http://schemas.microsoft.com/office/drawing/2014/main" id="{52B18B2A-5CFD-B3B7-10B9-D107B0E22684}"/>
              </a:ext>
            </a:extLst>
          </p:cNvPr>
          <p:cNvCxnSpPr>
            <a:cxnSpLocks/>
            <a:endCxn id="12" idx="5"/>
          </p:cNvCxnSpPr>
          <p:nvPr/>
        </p:nvCxnSpPr>
        <p:spPr>
          <a:xfrm flipH="1">
            <a:off x="2927856" y="4553398"/>
            <a:ext cx="998430" cy="2864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67D266B-E651-907D-91DC-27B9E5675FEA}"/>
              </a:ext>
            </a:extLst>
          </p:cNvPr>
          <p:cNvSpPr txBox="1"/>
          <p:nvPr/>
        </p:nvSpPr>
        <p:spPr>
          <a:xfrm>
            <a:off x="2246652" y="2765107"/>
            <a:ext cx="2661898" cy="307777"/>
          </a:xfrm>
          <a:prstGeom prst="rect">
            <a:avLst/>
          </a:prstGeom>
          <a:noFill/>
        </p:spPr>
        <p:txBody>
          <a:bodyPr wrap="square" rtlCol="0">
            <a:spAutoFit/>
          </a:bodyPr>
          <a:lstStyle/>
          <a:p>
            <a:r>
              <a:rPr lang="en-US" sz="1400" dirty="0"/>
              <a:t>Standard power converters</a:t>
            </a:r>
            <a:endParaRPr lang="en-GB" sz="1400" dirty="0"/>
          </a:p>
        </p:txBody>
      </p:sp>
      <p:cxnSp>
        <p:nvCxnSpPr>
          <p:cNvPr id="29" name="Straight Arrow Connector 28">
            <a:extLst>
              <a:ext uri="{FF2B5EF4-FFF2-40B4-BE49-F238E27FC236}">
                <a16:creationId xmlns:a16="http://schemas.microsoft.com/office/drawing/2014/main" id="{760EBB81-0C05-E43F-D603-E1BB878314BB}"/>
              </a:ext>
            </a:extLst>
          </p:cNvPr>
          <p:cNvCxnSpPr>
            <a:cxnSpLocks/>
          </p:cNvCxnSpPr>
          <p:nvPr/>
        </p:nvCxnSpPr>
        <p:spPr>
          <a:xfrm flipH="1">
            <a:off x="2571750" y="3079109"/>
            <a:ext cx="751714" cy="9892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Table 30">
            <a:extLst>
              <a:ext uri="{FF2B5EF4-FFF2-40B4-BE49-F238E27FC236}">
                <a16:creationId xmlns:a16="http://schemas.microsoft.com/office/drawing/2014/main" id="{0C19688F-6332-2225-77C3-713844E4926A}"/>
              </a:ext>
            </a:extLst>
          </p:cNvPr>
          <p:cNvGraphicFramePr>
            <a:graphicFrameLocks noGrp="1"/>
          </p:cNvGraphicFramePr>
          <p:nvPr>
            <p:extLst>
              <p:ext uri="{D42A27DB-BD31-4B8C-83A1-F6EECF244321}">
                <p14:modId xmlns:p14="http://schemas.microsoft.com/office/powerpoint/2010/main" val="308582885"/>
              </p:ext>
            </p:extLst>
          </p:nvPr>
        </p:nvGraphicFramePr>
        <p:xfrm>
          <a:off x="6254430" y="2005890"/>
          <a:ext cx="5124770" cy="1657416"/>
        </p:xfrm>
        <a:graphic>
          <a:graphicData uri="http://schemas.openxmlformats.org/drawingml/2006/table">
            <a:tbl>
              <a:tblPr firstRow="1" bandRow="1">
                <a:tableStyleId>{5C22544A-7EE6-4342-B048-85BDC9FD1C3A}</a:tableStyleId>
              </a:tblPr>
              <a:tblGrid>
                <a:gridCol w="1437594">
                  <a:extLst>
                    <a:ext uri="{9D8B030D-6E8A-4147-A177-3AD203B41FA5}">
                      <a16:colId xmlns:a16="http://schemas.microsoft.com/office/drawing/2014/main" val="660500187"/>
                    </a:ext>
                  </a:extLst>
                </a:gridCol>
                <a:gridCol w="759439">
                  <a:extLst>
                    <a:ext uri="{9D8B030D-6E8A-4147-A177-3AD203B41FA5}">
                      <a16:colId xmlns:a16="http://schemas.microsoft.com/office/drawing/2014/main" val="1397050637"/>
                    </a:ext>
                  </a:extLst>
                </a:gridCol>
                <a:gridCol w="877829">
                  <a:extLst>
                    <a:ext uri="{9D8B030D-6E8A-4147-A177-3AD203B41FA5}">
                      <a16:colId xmlns:a16="http://schemas.microsoft.com/office/drawing/2014/main" val="3184866316"/>
                    </a:ext>
                  </a:extLst>
                </a:gridCol>
                <a:gridCol w="862458">
                  <a:extLst>
                    <a:ext uri="{9D8B030D-6E8A-4147-A177-3AD203B41FA5}">
                      <a16:colId xmlns:a16="http://schemas.microsoft.com/office/drawing/2014/main" val="3145919659"/>
                    </a:ext>
                  </a:extLst>
                </a:gridCol>
                <a:gridCol w="1187450">
                  <a:extLst>
                    <a:ext uri="{9D8B030D-6E8A-4147-A177-3AD203B41FA5}">
                      <a16:colId xmlns:a16="http://schemas.microsoft.com/office/drawing/2014/main" val="1453353325"/>
                    </a:ext>
                  </a:extLst>
                </a:gridCol>
              </a:tblGrid>
              <a:tr h="230516">
                <a:tc>
                  <a:txBody>
                    <a:bodyPr/>
                    <a:lstStyle/>
                    <a:p>
                      <a:pPr algn="ctr"/>
                      <a:endParaRPr lang="en-GB" sz="1200" dirty="0"/>
                    </a:p>
                  </a:txBody>
                  <a:tcPr/>
                </a:tc>
                <a:tc>
                  <a:txBody>
                    <a:bodyPr/>
                    <a:lstStyle/>
                    <a:p>
                      <a:pPr algn="ctr"/>
                      <a:r>
                        <a:rPr lang="en-US" sz="1200" dirty="0"/>
                        <a:t>V [V]</a:t>
                      </a:r>
                      <a:endParaRPr lang="en-GB" sz="1200" dirty="0"/>
                    </a:p>
                  </a:txBody>
                  <a:tcPr/>
                </a:tc>
                <a:tc>
                  <a:txBody>
                    <a:bodyPr/>
                    <a:lstStyle/>
                    <a:p>
                      <a:pPr algn="ctr"/>
                      <a:r>
                        <a:rPr lang="en-US" sz="1200" dirty="0"/>
                        <a:t>I [A]</a:t>
                      </a:r>
                      <a:endParaRPr lang="en-GB" sz="1200" dirty="0"/>
                    </a:p>
                  </a:txBody>
                  <a:tcPr/>
                </a:tc>
                <a:tc>
                  <a:txBody>
                    <a:bodyPr/>
                    <a:lstStyle/>
                    <a:p>
                      <a:pPr algn="ctr"/>
                      <a:r>
                        <a:rPr lang="en-US" sz="1200" dirty="0"/>
                        <a:t>P [kW]</a:t>
                      </a:r>
                      <a:endParaRPr lang="en-GB" sz="1200" dirty="0"/>
                    </a:p>
                  </a:txBody>
                  <a:tcPr/>
                </a:tc>
                <a:tc>
                  <a:txBody>
                    <a:bodyPr/>
                    <a:lstStyle/>
                    <a:p>
                      <a:pPr algn="ctr"/>
                      <a:r>
                        <a:rPr lang="en-US" sz="1200" dirty="0"/>
                        <a:t>Cost [</a:t>
                      </a:r>
                      <a:r>
                        <a:rPr lang="en-US" sz="1200" dirty="0" err="1"/>
                        <a:t>mPU</a:t>
                      </a:r>
                      <a:r>
                        <a:rPr lang="en-US" sz="1200" dirty="0"/>
                        <a:t>/kW]</a:t>
                      </a:r>
                      <a:endParaRPr lang="en-GB" sz="1200" dirty="0"/>
                    </a:p>
                  </a:txBody>
                  <a:tcPr/>
                </a:tc>
                <a:extLst>
                  <a:ext uri="{0D108BD9-81ED-4DB2-BD59-A6C34878D82A}">
                    <a16:rowId xmlns:a16="http://schemas.microsoft.com/office/drawing/2014/main" val="2187455017"/>
                  </a:ext>
                </a:extLst>
              </a:tr>
              <a:tr h="230516">
                <a:tc>
                  <a:txBody>
                    <a:bodyPr/>
                    <a:lstStyle/>
                    <a:p>
                      <a:pPr algn="l" fontAlgn="b"/>
                      <a:r>
                        <a:rPr lang="en-GB" sz="1100" b="0" i="0" u="none" strike="noStrike" dirty="0">
                          <a:solidFill>
                            <a:srgbClr val="000000"/>
                          </a:solidFill>
                          <a:effectLst/>
                          <a:latin typeface="Calibri" panose="020F0502020204030204" pitchFamily="34" charset="0"/>
                        </a:rPr>
                        <a:t>Cycled Polaris 4P</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188</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300.8</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0.967</a:t>
                      </a:r>
                    </a:p>
                  </a:txBody>
                  <a:tcPr marL="0" marR="0" marT="0" marB="0" anchor="b"/>
                </a:tc>
                <a:extLst>
                  <a:ext uri="{0D108BD9-81ED-4DB2-BD59-A6C34878D82A}">
                    <a16:rowId xmlns:a16="http://schemas.microsoft.com/office/drawing/2014/main" val="802250086"/>
                  </a:ext>
                </a:extLst>
              </a:tr>
              <a:tr h="230516">
                <a:tc>
                  <a:txBody>
                    <a:bodyPr/>
                    <a:lstStyle/>
                    <a:p>
                      <a:pPr algn="l" fontAlgn="b"/>
                      <a:r>
                        <a:rPr lang="en-GB" sz="1100" b="0" i="0" u="none" strike="noStrike" dirty="0">
                          <a:solidFill>
                            <a:srgbClr val="000000"/>
                          </a:solidFill>
                          <a:effectLst/>
                          <a:latin typeface="Calibri" panose="020F0502020204030204" pitchFamily="34" charset="0"/>
                        </a:rPr>
                        <a:t>Cycled Sirius 2S</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900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450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405</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0.295</a:t>
                      </a:r>
                    </a:p>
                  </a:txBody>
                  <a:tcPr marL="0" marR="0" marT="0" marB="0" anchor="b"/>
                </a:tc>
                <a:extLst>
                  <a:ext uri="{0D108BD9-81ED-4DB2-BD59-A6C34878D82A}">
                    <a16:rowId xmlns:a16="http://schemas.microsoft.com/office/drawing/2014/main" val="3155700016"/>
                  </a:ext>
                </a:extLst>
              </a:tr>
              <a:tr h="230516">
                <a:tc>
                  <a:txBody>
                    <a:bodyPr/>
                    <a:lstStyle/>
                    <a:p>
                      <a:pPr algn="l" fontAlgn="b"/>
                      <a:r>
                        <a:rPr lang="en-GB" sz="1100" b="0" i="0" u="none" strike="noStrike">
                          <a:solidFill>
                            <a:srgbClr val="000000"/>
                          </a:solidFill>
                          <a:effectLst/>
                          <a:latin typeface="Calibri" panose="020F0502020204030204" pitchFamily="34" charset="0"/>
                        </a:rPr>
                        <a:t>Cycled Saturn 2P</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350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1700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595</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0.422</a:t>
                      </a:r>
                    </a:p>
                  </a:txBody>
                  <a:tcPr marL="0" marR="0" marT="0" marB="0" anchor="b"/>
                </a:tc>
                <a:extLst>
                  <a:ext uri="{0D108BD9-81ED-4DB2-BD59-A6C34878D82A}">
                    <a16:rowId xmlns:a16="http://schemas.microsoft.com/office/drawing/2014/main" val="1872614853"/>
                  </a:ext>
                </a:extLst>
              </a:tr>
              <a:tr h="230516">
                <a:tc>
                  <a:txBody>
                    <a:bodyPr/>
                    <a:lstStyle/>
                    <a:p>
                      <a:pPr algn="l" fontAlgn="b"/>
                      <a:r>
                        <a:rPr lang="en-GB" sz="1100" b="0" i="0" u="none" strike="noStrike">
                          <a:solidFill>
                            <a:srgbClr val="000000"/>
                          </a:solidFill>
                          <a:effectLst/>
                          <a:latin typeface="Calibri" panose="020F0502020204030204" pitchFamily="34" charset="0"/>
                        </a:rPr>
                        <a:t>Cycled Sirius 4P</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450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1800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810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0.246</a:t>
                      </a:r>
                    </a:p>
                  </a:txBody>
                  <a:tcPr marL="0" marR="0" marT="0" marB="0" anchor="b"/>
                </a:tc>
                <a:extLst>
                  <a:ext uri="{0D108BD9-81ED-4DB2-BD59-A6C34878D82A}">
                    <a16:rowId xmlns:a16="http://schemas.microsoft.com/office/drawing/2014/main" val="3677767324"/>
                  </a:ext>
                </a:extLst>
              </a:tr>
              <a:tr h="230516">
                <a:tc>
                  <a:txBody>
                    <a:bodyPr/>
                    <a:lstStyle/>
                    <a:p>
                      <a:pPr algn="l" fontAlgn="b"/>
                      <a:r>
                        <a:rPr lang="en-GB" sz="1100" b="0" i="0" u="none" strike="noStrike">
                          <a:solidFill>
                            <a:srgbClr val="000000"/>
                          </a:solidFill>
                          <a:effectLst/>
                          <a:latin typeface="Calibri" panose="020F0502020204030204" pitchFamily="34" charset="0"/>
                        </a:rPr>
                        <a:t>Cycled Boreal 2P</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400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1200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0.263</a:t>
                      </a:r>
                    </a:p>
                  </a:txBody>
                  <a:tcPr marL="0" marR="0" marT="0" marB="0" anchor="b"/>
                </a:tc>
                <a:extLst>
                  <a:ext uri="{0D108BD9-81ED-4DB2-BD59-A6C34878D82A}">
                    <a16:rowId xmlns:a16="http://schemas.microsoft.com/office/drawing/2014/main" val="3567222079"/>
                  </a:ext>
                </a:extLst>
              </a:tr>
              <a:tr h="230516">
                <a:tc>
                  <a:txBody>
                    <a:bodyPr/>
                    <a:lstStyle/>
                    <a:p>
                      <a:pPr algn="l" fontAlgn="b"/>
                      <a:r>
                        <a:rPr lang="en-GB" sz="1100" b="0" i="0" u="none" strike="noStrike" dirty="0">
                          <a:solidFill>
                            <a:srgbClr val="000000"/>
                          </a:solidFill>
                          <a:effectLst/>
                          <a:latin typeface="Calibri" panose="020F0502020204030204" pitchFamily="34" charset="0"/>
                        </a:rPr>
                        <a:t>Cycled Boreal 2S2P</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800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2400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0.215</a:t>
                      </a:r>
                    </a:p>
                  </a:txBody>
                  <a:tcPr marL="0" marR="0" marT="0" marB="0" anchor="b"/>
                </a:tc>
                <a:extLst>
                  <a:ext uri="{0D108BD9-81ED-4DB2-BD59-A6C34878D82A}">
                    <a16:rowId xmlns:a16="http://schemas.microsoft.com/office/drawing/2014/main" val="1605192819"/>
                  </a:ext>
                </a:extLst>
              </a:tr>
            </a:tbl>
          </a:graphicData>
        </a:graphic>
      </p:graphicFrame>
      <p:cxnSp>
        <p:nvCxnSpPr>
          <p:cNvPr id="32" name="Straight Arrow Connector 31">
            <a:extLst>
              <a:ext uri="{FF2B5EF4-FFF2-40B4-BE49-F238E27FC236}">
                <a16:creationId xmlns:a16="http://schemas.microsoft.com/office/drawing/2014/main" id="{AED0D0C0-17B0-D232-19E8-44A98E26F0BC}"/>
              </a:ext>
            </a:extLst>
          </p:cNvPr>
          <p:cNvCxnSpPr>
            <a:cxnSpLocks/>
            <a:endCxn id="41" idx="1"/>
          </p:cNvCxnSpPr>
          <p:nvPr/>
        </p:nvCxnSpPr>
        <p:spPr>
          <a:xfrm>
            <a:off x="4324350" y="2927350"/>
            <a:ext cx="1656002" cy="462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5" name="Table 34">
            <a:extLst>
              <a:ext uri="{FF2B5EF4-FFF2-40B4-BE49-F238E27FC236}">
                <a16:creationId xmlns:a16="http://schemas.microsoft.com/office/drawing/2014/main" id="{193490A7-1182-5E20-FACF-AA364DCB32D1}"/>
              </a:ext>
            </a:extLst>
          </p:cNvPr>
          <p:cNvGraphicFramePr>
            <a:graphicFrameLocks noGrp="1"/>
          </p:cNvGraphicFramePr>
          <p:nvPr>
            <p:extLst>
              <p:ext uri="{D42A27DB-BD31-4B8C-83A1-F6EECF244321}">
                <p14:modId xmlns:p14="http://schemas.microsoft.com/office/powerpoint/2010/main" val="1289148563"/>
              </p:ext>
            </p:extLst>
          </p:nvPr>
        </p:nvGraphicFramePr>
        <p:xfrm>
          <a:off x="6246468" y="3778567"/>
          <a:ext cx="5124770" cy="1206183"/>
        </p:xfrm>
        <a:graphic>
          <a:graphicData uri="http://schemas.openxmlformats.org/drawingml/2006/table">
            <a:tbl>
              <a:tblPr firstRow="1" bandRow="1">
                <a:tableStyleId>{5C22544A-7EE6-4342-B048-85BDC9FD1C3A}</a:tableStyleId>
              </a:tblPr>
              <a:tblGrid>
                <a:gridCol w="1437594">
                  <a:extLst>
                    <a:ext uri="{9D8B030D-6E8A-4147-A177-3AD203B41FA5}">
                      <a16:colId xmlns:a16="http://schemas.microsoft.com/office/drawing/2014/main" val="660500187"/>
                    </a:ext>
                  </a:extLst>
                </a:gridCol>
                <a:gridCol w="759439">
                  <a:extLst>
                    <a:ext uri="{9D8B030D-6E8A-4147-A177-3AD203B41FA5}">
                      <a16:colId xmlns:a16="http://schemas.microsoft.com/office/drawing/2014/main" val="1397050637"/>
                    </a:ext>
                  </a:extLst>
                </a:gridCol>
                <a:gridCol w="877829">
                  <a:extLst>
                    <a:ext uri="{9D8B030D-6E8A-4147-A177-3AD203B41FA5}">
                      <a16:colId xmlns:a16="http://schemas.microsoft.com/office/drawing/2014/main" val="3184866316"/>
                    </a:ext>
                  </a:extLst>
                </a:gridCol>
                <a:gridCol w="862458">
                  <a:extLst>
                    <a:ext uri="{9D8B030D-6E8A-4147-A177-3AD203B41FA5}">
                      <a16:colId xmlns:a16="http://schemas.microsoft.com/office/drawing/2014/main" val="3145919659"/>
                    </a:ext>
                  </a:extLst>
                </a:gridCol>
                <a:gridCol w="1187450">
                  <a:extLst>
                    <a:ext uri="{9D8B030D-6E8A-4147-A177-3AD203B41FA5}">
                      <a16:colId xmlns:a16="http://schemas.microsoft.com/office/drawing/2014/main" val="1453353325"/>
                    </a:ext>
                  </a:extLst>
                </a:gridCol>
              </a:tblGrid>
              <a:tr h="230516">
                <a:tc>
                  <a:txBody>
                    <a:bodyPr/>
                    <a:lstStyle/>
                    <a:p>
                      <a:pPr algn="ctr"/>
                      <a:endParaRPr lang="en-GB" sz="1200" dirty="0"/>
                    </a:p>
                  </a:txBody>
                  <a:tcPr/>
                </a:tc>
                <a:tc>
                  <a:txBody>
                    <a:bodyPr/>
                    <a:lstStyle/>
                    <a:p>
                      <a:pPr algn="ctr"/>
                      <a:r>
                        <a:rPr lang="en-US" sz="1200" dirty="0"/>
                        <a:t>V [V]</a:t>
                      </a:r>
                      <a:endParaRPr lang="en-GB" sz="1200" dirty="0"/>
                    </a:p>
                  </a:txBody>
                  <a:tcPr/>
                </a:tc>
                <a:tc>
                  <a:txBody>
                    <a:bodyPr/>
                    <a:lstStyle/>
                    <a:p>
                      <a:pPr algn="ctr"/>
                      <a:r>
                        <a:rPr lang="en-US" sz="1200" dirty="0"/>
                        <a:t>I [A]</a:t>
                      </a:r>
                      <a:endParaRPr lang="en-GB" sz="1200" dirty="0"/>
                    </a:p>
                  </a:txBody>
                  <a:tcPr/>
                </a:tc>
                <a:tc>
                  <a:txBody>
                    <a:bodyPr/>
                    <a:lstStyle/>
                    <a:p>
                      <a:pPr algn="ctr"/>
                      <a:r>
                        <a:rPr lang="en-US" sz="1200" dirty="0"/>
                        <a:t>P [kW]</a:t>
                      </a:r>
                      <a:endParaRPr lang="en-GB" sz="1200" dirty="0"/>
                    </a:p>
                  </a:txBody>
                  <a:tcPr/>
                </a:tc>
                <a:tc>
                  <a:txBody>
                    <a:bodyPr/>
                    <a:lstStyle/>
                    <a:p>
                      <a:pPr algn="ctr"/>
                      <a:r>
                        <a:rPr lang="en-US" sz="1200" dirty="0"/>
                        <a:t>Cost [</a:t>
                      </a:r>
                      <a:r>
                        <a:rPr lang="en-US" sz="1200" dirty="0" err="1"/>
                        <a:t>nPU</a:t>
                      </a:r>
                      <a:r>
                        <a:rPr lang="en-US" sz="1200" dirty="0"/>
                        <a:t>/kW]</a:t>
                      </a:r>
                      <a:endParaRPr lang="en-GB" sz="1200" dirty="0"/>
                    </a:p>
                  </a:txBody>
                  <a:tcPr/>
                </a:tc>
                <a:extLst>
                  <a:ext uri="{0D108BD9-81ED-4DB2-BD59-A6C34878D82A}">
                    <a16:rowId xmlns:a16="http://schemas.microsoft.com/office/drawing/2014/main" val="2187455017"/>
                  </a:ext>
                </a:extLst>
              </a:tr>
              <a:tr h="230516">
                <a:tc>
                  <a:txBody>
                    <a:bodyPr/>
                    <a:lstStyle/>
                    <a:p>
                      <a:pPr algn="l" fontAlgn="b"/>
                      <a:r>
                        <a:rPr lang="en-GB" sz="1100" b="0" i="0" u="none" strike="noStrike">
                          <a:solidFill>
                            <a:srgbClr val="000000"/>
                          </a:solidFill>
                          <a:effectLst/>
                          <a:latin typeface="Calibri" panose="020F0502020204030204" pitchFamily="34" charset="0"/>
                        </a:rPr>
                        <a:t>Pulsed Maxiplus Single</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500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300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0.111</a:t>
                      </a:r>
                    </a:p>
                  </a:txBody>
                  <a:tcPr marL="0" marR="0" marT="0" marB="0" anchor="b"/>
                </a:tc>
                <a:extLst>
                  <a:ext uri="{0D108BD9-81ED-4DB2-BD59-A6C34878D82A}">
                    <a16:rowId xmlns:a16="http://schemas.microsoft.com/office/drawing/2014/main" val="802250086"/>
                  </a:ext>
                </a:extLst>
              </a:tr>
              <a:tr h="230516">
                <a:tc>
                  <a:txBody>
                    <a:bodyPr/>
                    <a:lstStyle/>
                    <a:p>
                      <a:pPr algn="l" fontAlgn="b"/>
                      <a:r>
                        <a:rPr lang="en-GB" sz="1100" b="0" i="0" u="none" strike="noStrike">
                          <a:solidFill>
                            <a:srgbClr val="000000"/>
                          </a:solidFill>
                          <a:effectLst/>
                          <a:latin typeface="Calibri" panose="020F0502020204030204" pitchFamily="34" charset="0"/>
                        </a:rPr>
                        <a:t>Pulsed Maxiplus Double</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1000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600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0.089</a:t>
                      </a:r>
                    </a:p>
                  </a:txBody>
                  <a:tcPr marL="0" marR="0" marT="0" marB="0" anchor="b"/>
                </a:tc>
                <a:extLst>
                  <a:ext uri="{0D108BD9-81ED-4DB2-BD59-A6C34878D82A}">
                    <a16:rowId xmlns:a16="http://schemas.microsoft.com/office/drawing/2014/main" val="3155700016"/>
                  </a:ext>
                </a:extLst>
              </a:tr>
              <a:tr h="230516">
                <a:tc>
                  <a:txBody>
                    <a:bodyPr/>
                    <a:lstStyle/>
                    <a:p>
                      <a:pPr algn="l" fontAlgn="b"/>
                      <a:r>
                        <a:rPr lang="en-GB" sz="1100" b="0" i="0" u="none" strike="noStrike">
                          <a:solidFill>
                            <a:srgbClr val="000000"/>
                          </a:solidFill>
                          <a:effectLst/>
                          <a:latin typeface="Calibri" panose="020F0502020204030204" pitchFamily="34" charset="0"/>
                        </a:rPr>
                        <a:t>MegaDiscap</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2500</a:t>
                      </a:r>
                    </a:p>
                  </a:txBody>
                  <a:tcPr marL="0" marR="0" marT="0" marB="0" anchor="b"/>
                </a:tc>
                <a:tc>
                  <a:txBody>
                    <a:bodyPr/>
                    <a:lstStyle/>
                    <a:p>
                      <a:pPr algn="ctr" fontAlgn="b"/>
                      <a:r>
                        <a:rPr lang="en-GB" sz="1100" b="0" i="0" u="none" strike="noStrike">
                          <a:solidFill>
                            <a:srgbClr val="000000"/>
                          </a:solidFill>
                          <a:effectLst/>
                          <a:latin typeface="Calibri" panose="020F0502020204030204" pitchFamily="34" charset="0"/>
                        </a:rPr>
                        <a:t>2000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5000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0.027</a:t>
                      </a:r>
                    </a:p>
                  </a:txBody>
                  <a:tcPr marL="0" marR="0" marT="0" marB="0" anchor="b"/>
                </a:tc>
                <a:extLst>
                  <a:ext uri="{0D108BD9-81ED-4DB2-BD59-A6C34878D82A}">
                    <a16:rowId xmlns:a16="http://schemas.microsoft.com/office/drawing/2014/main" val="1872614853"/>
                  </a:ext>
                </a:extLst>
              </a:tr>
              <a:tr h="240315">
                <a:tc>
                  <a:txBody>
                    <a:bodyPr/>
                    <a:lstStyle/>
                    <a:p>
                      <a:pPr algn="l" fontAlgn="b"/>
                      <a:r>
                        <a:rPr lang="en-GB" sz="1100" b="0" i="0" u="none" strike="noStrike">
                          <a:solidFill>
                            <a:srgbClr val="000000"/>
                          </a:solidFill>
                          <a:effectLst/>
                          <a:latin typeface="Calibri" panose="020F0502020204030204" pitchFamily="34" charset="0"/>
                        </a:rPr>
                        <a:t>FP 2P2S</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2000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3000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6000</a:t>
                      </a:r>
                    </a:p>
                  </a:txBody>
                  <a:tcPr marL="0" marR="0" marT="0" marB="0" anchor="b"/>
                </a:tc>
                <a:tc>
                  <a:txBody>
                    <a:bodyPr/>
                    <a:lstStyle/>
                    <a:p>
                      <a:pPr algn="ctr" fontAlgn="b"/>
                      <a:r>
                        <a:rPr lang="en-GB" sz="1100" b="0" i="0" u="none" strike="noStrike" dirty="0">
                          <a:solidFill>
                            <a:srgbClr val="000000"/>
                          </a:solidFill>
                          <a:effectLst/>
                          <a:latin typeface="Calibri" panose="020F0502020204030204" pitchFamily="34" charset="0"/>
                        </a:rPr>
                        <a:t>0.014</a:t>
                      </a:r>
                    </a:p>
                  </a:txBody>
                  <a:tcPr marL="0" marR="0" marT="0" marB="0" anchor="b"/>
                </a:tc>
                <a:extLst>
                  <a:ext uri="{0D108BD9-81ED-4DB2-BD59-A6C34878D82A}">
                    <a16:rowId xmlns:a16="http://schemas.microsoft.com/office/drawing/2014/main" val="3677767324"/>
                  </a:ext>
                </a:extLst>
              </a:tr>
            </a:tbl>
          </a:graphicData>
        </a:graphic>
      </p:graphicFrame>
      <p:cxnSp>
        <p:nvCxnSpPr>
          <p:cNvPr id="39" name="Straight Arrow Connector 38">
            <a:extLst>
              <a:ext uri="{FF2B5EF4-FFF2-40B4-BE49-F238E27FC236}">
                <a16:creationId xmlns:a16="http://schemas.microsoft.com/office/drawing/2014/main" id="{E9E53865-ED63-FC03-EF87-C107057213E5}"/>
              </a:ext>
            </a:extLst>
          </p:cNvPr>
          <p:cNvCxnSpPr>
            <a:cxnSpLocks/>
            <a:endCxn id="43" idx="1"/>
          </p:cNvCxnSpPr>
          <p:nvPr/>
        </p:nvCxnSpPr>
        <p:spPr>
          <a:xfrm>
            <a:off x="5082308" y="4275841"/>
            <a:ext cx="881290" cy="246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Left Brace 40">
            <a:extLst>
              <a:ext uri="{FF2B5EF4-FFF2-40B4-BE49-F238E27FC236}">
                <a16:creationId xmlns:a16="http://schemas.microsoft.com/office/drawing/2014/main" id="{16136306-DB2F-E053-05A3-156BFF9C0751}"/>
              </a:ext>
            </a:extLst>
          </p:cNvPr>
          <p:cNvSpPr/>
          <p:nvPr/>
        </p:nvSpPr>
        <p:spPr>
          <a:xfrm>
            <a:off x="5980352" y="2243470"/>
            <a:ext cx="222240" cy="146018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 name="Left Brace 42">
            <a:extLst>
              <a:ext uri="{FF2B5EF4-FFF2-40B4-BE49-F238E27FC236}">
                <a16:creationId xmlns:a16="http://schemas.microsoft.com/office/drawing/2014/main" id="{F7EFB08A-D3C3-9268-479D-94EA30EFBC62}"/>
              </a:ext>
            </a:extLst>
          </p:cNvPr>
          <p:cNvSpPr/>
          <p:nvPr/>
        </p:nvSpPr>
        <p:spPr>
          <a:xfrm>
            <a:off x="5963598" y="4072668"/>
            <a:ext cx="222240" cy="8986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5" name="Footer Placeholder 3">
            <a:extLst>
              <a:ext uri="{FF2B5EF4-FFF2-40B4-BE49-F238E27FC236}">
                <a16:creationId xmlns:a16="http://schemas.microsoft.com/office/drawing/2014/main" id="{6BB0AE6C-2222-1E2F-B7A2-62DCBFCB4ECF}"/>
              </a:ext>
            </a:extLst>
          </p:cNvPr>
          <p:cNvSpPr>
            <a:spLocks noGrp="1"/>
          </p:cNvSpPr>
          <p:nvPr>
            <p:ph type="ftr" sz="quarter" idx="12"/>
          </p:nvPr>
        </p:nvSpPr>
        <p:spPr>
          <a:xfrm>
            <a:off x="571501" y="6470573"/>
            <a:ext cx="11079480" cy="365125"/>
          </a:xfrm>
        </p:spPr>
        <p:txBody>
          <a:bodyPr/>
          <a:lstStyle/>
          <a:p>
            <a:r>
              <a:rPr lang="en-GB" sz="1200" dirty="0" err="1"/>
              <a:t>MuCol</a:t>
            </a:r>
            <a:r>
              <a:rPr lang="en-GB" sz="1200" dirty="0"/>
              <a:t> Mini-Workshop on Rapid Cycled Synchrotrons, pulsed magnets and powering  </a:t>
            </a:r>
            <a:r>
              <a:rPr lang="fr-FR" dirty="0">
                <a:latin typeface="Arial Narrow" panose="020B0604020202020204" pitchFamily="34" charset="0"/>
                <a:cs typeface="Arial Narrow" panose="020B0604020202020204" pitchFamily="34" charset="0"/>
              </a:rPr>
              <a:t>/ F. Boattini/ CERN</a:t>
            </a:r>
          </a:p>
        </p:txBody>
      </p:sp>
    </p:spTree>
    <p:extLst>
      <p:ext uri="{BB962C8B-B14F-4D97-AF65-F5344CB8AC3E}">
        <p14:creationId xmlns:p14="http://schemas.microsoft.com/office/powerpoint/2010/main" val="12788678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4325</TotalTime>
  <Words>2584</Words>
  <Application>Microsoft Office PowerPoint</Application>
  <PresentationFormat>Widescreen</PresentationFormat>
  <Paragraphs>508</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Narrow</vt:lpstr>
      <vt:lpstr>Calibri</vt:lpstr>
      <vt:lpstr>Wingdings</vt:lpstr>
      <vt:lpstr>Office Theme</vt:lpstr>
      <vt:lpstr>Pulsed magnet and powering system design and optimization</vt:lpstr>
      <vt:lpstr>PowerPoint Presentation</vt:lpstr>
      <vt:lpstr>Introduction – Dipole class</vt:lpstr>
      <vt:lpstr>Introduction – Power Converters Class</vt:lpstr>
      <vt:lpstr>Optimization Process in Python</vt:lpstr>
      <vt:lpstr>Cost model layout – Both classes</vt:lpstr>
      <vt:lpstr>Cost Models: NC Magnets. Bottom-up model Capital costs</vt:lpstr>
      <vt:lpstr>Cost Models: Power converters. Bottom-up model Capital costs</vt:lpstr>
      <vt:lpstr>Cost Models: Power converters. Bottom-up model Capital costs… let’s check them</vt:lpstr>
      <vt:lpstr>Cost Models: Power converters. Bottom-up model Capital costs… let’s check them</vt:lpstr>
      <vt:lpstr>Cost Models: Power converters. Bottom-up model Capital costs… let’s check them</vt:lpstr>
      <vt:lpstr>OPTIMIZATION RESULTS: RCS2</vt:lpstr>
      <vt:lpstr>OPTIMIZATION RESULTS: RCS4</vt:lpstr>
      <vt:lpstr>Cost Computation</vt:lpstr>
      <vt:lpstr>Cost Computation</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Fulvio Boattini</cp:lastModifiedBy>
  <cp:revision>80</cp:revision>
  <dcterms:created xsi:type="dcterms:W3CDTF">2024-02-26T13:42:26Z</dcterms:created>
  <dcterms:modified xsi:type="dcterms:W3CDTF">2024-05-15T06:18:32Z</dcterms:modified>
</cp:coreProperties>
</file>