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6" r:id="rId2"/>
    <p:sldId id="288" r:id="rId3"/>
    <p:sldId id="292" r:id="rId4"/>
    <p:sldId id="301" r:id="rId5"/>
    <p:sldId id="289" r:id="rId6"/>
    <p:sldId id="290" r:id="rId7"/>
    <p:sldId id="291" r:id="rId8"/>
    <p:sldId id="293" r:id="rId9"/>
    <p:sldId id="294" r:id="rId10"/>
    <p:sldId id="296" r:id="rId11"/>
    <p:sldId id="297" r:id="rId12"/>
    <p:sldId id="298" r:id="rId13"/>
    <p:sldId id="299" r:id="rId14"/>
    <p:sldId id="295" r:id="rId15"/>
    <p:sldId id="28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7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A7A9A4-F549-4AC5-AB72-ACCA9199C7CD}" v="3" dt="2024-05-14T18:52:05.8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6" autoAdjust="0"/>
    <p:restoredTop sz="95255" autoAdjust="0"/>
  </p:normalViewPr>
  <p:slideViewPr>
    <p:cSldViewPr snapToGrid="0">
      <p:cViewPr varScale="1">
        <p:scale>
          <a:sx n="82" d="100"/>
          <a:sy n="82" d="100"/>
        </p:scale>
        <p:origin x="1037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4277" y="8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maso maiello" userId="0e19cf27b92ebcdd" providerId="LiveId" clId="{A8A7A9A4-F549-4AC5-AB72-ACCA9199C7CD}"/>
    <pc:docChg chg="custSel modSld">
      <pc:chgData name="tommaso maiello" userId="0e19cf27b92ebcdd" providerId="LiveId" clId="{A8A7A9A4-F549-4AC5-AB72-ACCA9199C7CD}" dt="2024-05-14T18:57:18.646" v="133" actId="1076"/>
      <pc:docMkLst>
        <pc:docMk/>
      </pc:docMkLst>
      <pc:sldChg chg="modSp mod">
        <pc:chgData name="tommaso maiello" userId="0e19cf27b92ebcdd" providerId="LiveId" clId="{A8A7A9A4-F549-4AC5-AB72-ACCA9199C7CD}" dt="2024-05-14T18:38:21.600" v="42" actId="12"/>
        <pc:sldMkLst>
          <pc:docMk/>
          <pc:sldMk cId="3638563682" sldId="292"/>
        </pc:sldMkLst>
        <pc:spChg chg="mod">
          <ac:chgData name="tommaso maiello" userId="0e19cf27b92ebcdd" providerId="LiveId" clId="{A8A7A9A4-F549-4AC5-AB72-ACCA9199C7CD}" dt="2024-05-14T18:38:21.600" v="42" actId="12"/>
          <ac:spMkLst>
            <pc:docMk/>
            <pc:sldMk cId="3638563682" sldId="292"/>
            <ac:spMk id="2" creationId="{B6BADB41-0B09-BE8E-2A87-6FCEF7840A02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9" creationId="{8BAD9583-B5B0-2C94-B0BB-EF4788E8CD5B}"/>
          </ac:spMkLst>
        </pc:spChg>
        <pc:spChg chg="mod">
          <ac:chgData name="tommaso maiello" userId="0e19cf27b92ebcdd" providerId="LiveId" clId="{A8A7A9A4-F549-4AC5-AB72-ACCA9199C7CD}" dt="2024-05-14T18:31:28.972" v="3" actId="1076"/>
          <ac:spMkLst>
            <pc:docMk/>
            <pc:sldMk cId="3638563682" sldId="292"/>
            <ac:spMk id="10" creationId="{B78F05DD-67D7-0906-9AEA-586E1906E76F}"/>
          </ac:spMkLst>
        </pc:spChg>
        <pc:spChg chg="mod">
          <ac:chgData name="tommaso maiello" userId="0e19cf27b92ebcdd" providerId="LiveId" clId="{A8A7A9A4-F549-4AC5-AB72-ACCA9199C7CD}" dt="2024-05-14T18:31:24.644" v="2" actId="1076"/>
          <ac:spMkLst>
            <pc:docMk/>
            <pc:sldMk cId="3638563682" sldId="292"/>
            <ac:spMk id="11" creationId="{17981EB6-2B60-93A0-8E69-ECFB3BC1BCE2}"/>
          </ac:spMkLst>
        </pc:spChg>
        <pc:spChg chg="mod">
          <ac:chgData name="tommaso maiello" userId="0e19cf27b92ebcdd" providerId="LiveId" clId="{A8A7A9A4-F549-4AC5-AB72-ACCA9199C7CD}" dt="2024-05-14T18:31:20.327" v="1" actId="1076"/>
          <ac:spMkLst>
            <pc:docMk/>
            <pc:sldMk cId="3638563682" sldId="292"/>
            <ac:spMk id="14" creationId="{C66DEE1C-085D-219D-54BC-EC045E479E16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15" creationId="{26C28FF3-DE38-4F3A-CBF0-088566B975B9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17" creationId="{F9880AF2-AFBD-24DF-BA3B-04F8552684BD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20" creationId="{66BAA0F7-98EC-1876-4E51-D41A251F811E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0" creationId="{ACFE52D4-27D4-CF9F-A5DD-3F015B390EF5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1" creationId="{0D231F5A-338F-FCAD-E2E5-F8A60165432C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6" creationId="{C83A1A51-85E5-02E1-2C12-E8A81821D569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7" creationId="{A73201E3-52FE-7B44-B418-31BBC72BA058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8" creationId="{8A12AAC5-CE48-CE83-CE3A-C61A6C2B0930}"/>
          </ac:spMkLst>
        </pc:spChg>
        <pc:spChg chg="mod">
          <ac:chgData name="tommaso maiello" userId="0e19cf27b92ebcdd" providerId="LiveId" clId="{A8A7A9A4-F549-4AC5-AB72-ACCA9199C7CD}" dt="2024-05-14T18:37:19.930" v="39" actId="1036"/>
          <ac:spMkLst>
            <pc:docMk/>
            <pc:sldMk cId="3638563682" sldId="292"/>
            <ac:spMk id="39" creationId="{897D13A1-6904-D4F6-F6B5-B81D62D74D74}"/>
          </ac:spMkLst>
        </pc:spChg>
        <pc:grpChg chg="mod">
          <ac:chgData name="tommaso maiello" userId="0e19cf27b92ebcdd" providerId="LiveId" clId="{A8A7A9A4-F549-4AC5-AB72-ACCA9199C7CD}" dt="2024-05-14T18:37:19.930" v="39" actId="1036"/>
          <ac:grpSpMkLst>
            <pc:docMk/>
            <pc:sldMk cId="3638563682" sldId="292"/>
            <ac:grpSpMk id="19" creationId="{81A09661-A4D6-9476-A5B3-2B94C51C1F39}"/>
          </ac:grpSpMkLst>
        </pc:grpChg>
        <pc:picChg chg="mod">
          <ac:chgData name="tommaso maiello" userId="0e19cf27b92ebcdd" providerId="LiveId" clId="{A8A7A9A4-F549-4AC5-AB72-ACCA9199C7CD}" dt="2024-05-14T18:37:19.930" v="39" actId="1036"/>
          <ac:picMkLst>
            <pc:docMk/>
            <pc:sldMk cId="3638563682" sldId="292"/>
            <ac:picMk id="12" creationId="{532610A7-F849-7662-CBA8-634B742CDB66}"/>
          </ac:picMkLst>
        </pc:picChg>
        <pc:picChg chg="mod">
          <ac:chgData name="tommaso maiello" userId="0e19cf27b92ebcdd" providerId="LiveId" clId="{A8A7A9A4-F549-4AC5-AB72-ACCA9199C7CD}" dt="2024-05-14T18:37:19.930" v="39" actId="1036"/>
          <ac:picMkLst>
            <pc:docMk/>
            <pc:sldMk cId="3638563682" sldId="292"/>
            <ac:picMk id="13" creationId="{50F2AF47-67FA-9D8D-2A7C-23934BDD113E}"/>
          </ac:picMkLst>
        </pc:picChg>
      </pc:sldChg>
      <pc:sldChg chg="modSp mod">
        <pc:chgData name="tommaso maiello" userId="0e19cf27b92ebcdd" providerId="LiveId" clId="{A8A7A9A4-F549-4AC5-AB72-ACCA9199C7CD}" dt="2024-05-14T18:41:31.136" v="85" actId="1582"/>
        <pc:sldMkLst>
          <pc:docMk/>
          <pc:sldMk cId="3904148084" sldId="293"/>
        </pc:sldMkLst>
        <pc:picChg chg="mod">
          <ac:chgData name="tommaso maiello" userId="0e19cf27b92ebcdd" providerId="LiveId" clId="{A8A7A9A4-F549-4AC5-AB72-ACCA9199C7CD}" dt="2024-05-14T18:41:31.136" v="85" actId="1582"/>
          <ac:picMkLst>
            <pc:docMk/>
            <pc:sldMk cId="3904148084" sldId="293"/>
            <ac:picMk id="4" creationId="{AB1E0107-ADD1-B12A-924A-C9BA8EA6C279}"/>
          </ac:picMkLst>
        </pc:picChg>
      </pc:sldChg>
      <pc:sldChg chg="addSp delSp modSp mod">
        <pc:chgData name="tommaso maiello" userId="0e19cf27b92ebcdd" providerId="LiveId" clId="{A8A7A9A4-F549-4AC5-AB72-ACCA9199C7CD}" dt="2024-05-14T18:57:05.472" v="132" actId="1076"/>
        <pc:sldMkLst>
          <pc:docMk/>
          <pc:sldMk cId="2381717598" sldId="294"/>
        </pc:sldMkLst>
        <pc:spChg chg="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4" creationId="{1079BA3D-6019-9C13-47D5-3806B2431248}"/>
          </ac:spMkLst>
        </pc:spChg>
        <pc:spChg chg="del">
          <ac:chgData name="tommaso maiello" userId="0e19cf27b92ebcdd" providerId="LiveId" clId="{A8A7A9A4-F549-4AC5-AB72-ACCA9199C7CD}" dt="2024-05-14T18:51:42.538" v="87" actId="478"/>
          <ac:spMkLst>
            <pc:docMk/>
            <pc:sldMk cId="2381717598" sldId="294"/>
            <ac:spMk id="13" creationId="{916F171D-EF71-8845-C15B-D12ED569C15A}"/>
          </ac:spMkLst>
        </pc:spChg>
        <pc:spChg chg="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14" creationId="{2F81A8D2-4DCB-9EC8-DD07-6ECDB9F558A3}"/>
          </ac:spMkLst>
        </pc:spChg>
        <pc:spChg chg="add 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16" creationId="{B4345B19-E41D-36FE-D5FD-405FBFF05605}"/>
          </ac:spMkLst>
        </pc:spChg>
        <pc:spChg chg="add 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17" creationId="{F7C959C0-C6BE-6D33-19B5-88A98467F42A}"/>
          </ac:spMkLst>
        </pc:spChg>
        <pc:spChg chg="add 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18" creationId="{41AFBE50-3E30-CA9D-AE92-9F04047D6997}"/>
          </ac:spMkLst>
        </pc:spChg>
        <pc:spChg chg="add 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21" creationId="{3EEB2A36-29E6-EF7F-AABE-7A3DF2A6377A}"/>
          </ac:spMkLst>
        </pc:spChg>
        <pc:spChg chg="add mod">
          <ac:chgData name="tommaso maiello" userId="0e19cf27b92ebcdd" providerId="LiveId" clId="{A8A7A9A4-F549-4AC5-AB72-ACCA9199C7CD}" dt="2024-05-14T18:51:34.834" v="86"/>
          <ac:spMkLst>
            <pc:docMk/>
            <pc:sldMk cId="2381717598" sldId="294"/>
            <ac:spMk id="22" creationId="{685F1626-A91C-6B8E-5CCB-E3649D18AE16}"/>
          </ac:spMkLst>
        </pc:spChg>
        <pc:spChg chg="add mod">
          <ac:chgData name="tommaso maiello" userId="0e19cf27b92ebcdd" providerId="LiveId" clId="{A8A7A9A4-F549-4AC5-AB72-ACCA9199C7CD}" dt="2024-05-14T18:57:05.472" v="132" actId="1076"/>
          <ac:spMkLst>
            <pc:docMk/>
            <pc:sldMk cId="2381717598" sldId="294"/>
            <ac:spMk id="26" creationId="{4A1A3FFB-C273-0D32-3BD9-C1DDBC018F22}"/>
          </ac:spMkLst>
        </pc:spChg>
        <pc:grpChg chg="add mod">
          <ac:chgData name="tommaso maiello" userId="0e19cf27b92ebcdd" providerId="LiveId" clId="{A8A7A9A4-F549-4AC5-AB72-ACCA9199C7CD}" dt="2024-05-14T18:51:34.834" v="86"/>
          <ac:grpSpMkLst>
            <pc:docMk/>
            <pc:sldMk cId="2381717598" sldId="294"/>
            <ac:grpSpMk id="2" creationId="{8F2A0737-E7E9-75C1-E3E4-604B1C9387FE}"/>
          </ac:grpSpMkLst>
        </pc:grpChg>
        <pc:graphicFrameChg chg="mod">
          <ac:chgData name="tommaso maiello" userId="0e19cf27b92ebcdd" providerId="LiveId" clId="{A8A7A9A4-F549-4AC5-AB72-ACCA9199C7CD}" dt="2024-05-14T18:51:46.406" v="88" actId="1076"/>
          <ac:graphicFrameMkLst>
            <pc:docMk/>
            <pc:sldMk cId="2381717598" sldId="294"/>
            <ac:graphicFrameMk id="12" creationId="{456880BC-46E6-0EAD-0679-67FC521EF31B}"/>
          </ac:graphicFrameMkLst>
        </pc:graphicFrameChg>
        <pc:picChg chg="add mod">
          <ac:chgData name="tommaso maiello" userId="0e19cf27b92ebcdd" providerId="LiveId" clId="{A8A7A9A4-F549-4AC5-AB72-ACCA9199C7CD}" dt="2024-05-14T18:52:37.644" v="125" actId="14100"/>
          <ac:picMkLst>
            <pc:docMk/>
            <pc:sldMk cId="2381717598" sldId="294"/>
            <ac:picMk id="24" creationId="{85F013BF-7517-8744-CC70-9EA4DF2338E5}"/>
          </ac:picMkLst>
        </pc:picChg>
      </pc:sldChg>
      <pc:sldChg chg="modSp mod">
        <pc:chgData name="tommaso maiello" userId="0e19cf27b92ebcdd" providerId="LiveId" clId="{A8A7A9A4-F549-4AC5-AB72-ACCA9199C7CD}" dt="2024-05-14T18:57:18.646" v="133" actId="1076"/>
        <pc:sldMkLst>
          <pc:docMk/>
          <pc:sldMk cId="2407150220" sldId="296"/>
        </pc:sldMkLst>
        <pc:spChg chg="mod">
          <ac:chgData name="tommaso maiello" userId="0e19cf27b92ebcdd" providerId="LiveId" clId="{A8A7A9A4-F549-4AC5-AB72-ACCA9199C7CD}" dt="2024-05-14T18:57:18.646" v="133" actId="1076"/>
          <ac:spMkLst>
            <pc:docMk/>
            <pc:sldMk cId="2407150220" sldId="296"/>
            <ac:spMk id="2" creationId="{C20B93DA-8B54-E7DE-4F27-74E22196B076}"/>
          </ac:spMkLst>
        </pc:spChg>
      </pc:sldChg>
      <pc:sldChg chg="modSp mod">
        <pc:chgData name="tommaso maiello" userId="0e19cf27b92ebcdd" providerId="LiveId" clId="{A8A7A9A4-F549-4AC5-AB72-ACCA9199C7CD}" dt="2024-05-14T18:39:47.716" v="81" actId="115"/>
        <pc:sldMkLst>
          <pc:docMk/>
          <pc:sldMk cId="2697328682" sldId="301"/>
        </pc:sldMkLst>
        <pc:spChg chg="mod">
          <ac:chgData name="tommaso maiello" userId="0e19cf27b92ebcdd" providerId="LiveId" clId="{A8A7A9A4-F549-4AC5-AB72-ACCA9199C7CD}" dt="2024-05-14T18:39:47.716" v="81" actId="115"/>
          <ac:spMkLst>
            <pc:docMk/>
            <pc:sldMk cId="2697328682" sldId="301"/>
            <ac:spMk id="8" creationId="{83356890-0220-CC67-4BF9-80367FEAFD8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maiello\Desktop\Tesi\15_05-24%20Cern\Step_2_Roxie_8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maiello\Desktop\Tesi\15_05-24%20Cern\Step_2_Roxie_8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maiello\Desktop\Tesi\15_05-24%20Cern\Step_2_Roxie_1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maiello\Desktop\Tesi\15_05-24%20Cern\Step_2_Roxie_1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maiello\Desktop\Tesi\15_05-24%20Cern\Step_2_Roxie_1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Odd harmonics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b3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T'!$D$42:$D$45</c:f>
              <c:numCache>
                <c:formatCode>General</c:formatCode>
                <c:ptCount val="4"/>
                <c:pt idx="0">
                  <c:v>1.49333</c:v>
                </c:pt>
                <c:pt idx="1">
                  <c:v>1.3768899999999999</c:v>
                </c:pt>
                <c:pt idx="2">
                  <c:v>0.19955999999999999</c:v>
                </c:pt>
                <c:pt idx="3">
                  <c:v>-3.8646099999999999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E8C-4568-90FC-45D80210E66D}"/>
            </c:ext>
          </c:extLst>
        </c:ser>
        <c:ser>
          <c:idx val="1"/>
          <c:order val="1"/>
          <c:tx>
            <c:v>b5</c:v>
          </c:tx>
          <c:spPr>
            <a:ln w="19050" cap="rnd">
              <a:solidFill>
                <a:srgbClr val="203764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203764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T'!$F$42:$F$45</c:f>
              <c:numCache>
                <c:formatCode>General</c:formatCode>
                <c:ptCount val="4"/>
                <c:pt idx="0">
                  <c:v>-7.5539999999999996E-2</c:v>
                </c:pt>
                <c:pt idx="1">
                  <c:v>-8.8080000000000006E-2</c:v>
                </c:pt>
                <c:pt idx="2">
                  <c:v>-0.21640000000000001</c:v>
                </c:pt>
                <c:pt idx="3">
                  <c:v>-0.65163000000000004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E8C-4568-90FC-45D80210E66D}"/>
            </c:ext>
          </c:extLst>
        </c:ser>
        <c:ser>
          <c:idx val="2"/>
          <c:order val="2"/>
          <c:tx>
            <c:v>b7</c:v>
          </c:tx>
          <c:spPr>
            <a:ln w="1905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T'!$H$42:$H$45</c:f>
              <c:numCache>
                <c:formatCode>General</c:formatCode>
                <c:ptCount val="4"/>
                <c:pt idx="0">
                  <c:v>-3.2499999999999999E-3</c:v>
                </c:pt>
                <c:pt idx="1">
                  <c:v>-3.8400000000000001E-3</c:v>
                </c:pt>
                <c:pt idx="2">
                  <c:v>-9.3799999999999994E-3</c:v>
                </c:pt>
                <c:pt idx="3">
                  <c:v>-2.529E-2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E8C-4568-90FC-45D80210E6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6603271"/>
        <c:axId val="1446625799"/>
      </c:scatterChart>
      <c:valAx>
        <c:axId val="1446603271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Center of harmonic coil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25799"/>
        <c:crosses val="autoZero"/>
        <c:crossBetween val="midCat"/>
      </c:valAx>
      <c:valAx>
        <c:axId val="1446625799"/>
        <c:scaling>
          <c:orientation val="minMax"/>
          <c:min val="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[units]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03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19050">
      <a:solidFill>
        <a:schemeClr val="tx1"/>
      </a:solidFill>
    </a:ln>
    <a:effectLst/>
  </c:spPr>
  <c:txPr>
    <a:bodyPr/>
    <a:lstStyle/>
    <a:p>
      <a:pPr>
        <a:defRPr sz="1200" b="1">
          <a:solidFill>
            <a:schemeClr val="tx1"/>
          </a:solidFill>
        </a:defRPr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Even harmonics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b2</c:v>
          </c:tx>
          <c:spPr>
            <a:ln w="19050" cap="rnd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T'!$C$42:$C$45</c:f>
              <c:numCache>
                <c:formatCode>General</c:formatCode>
                <c:ptCount val="4"/>
                <c:pt idx="0">
                  <c:v>0</c:v>
                </c:pt>
                <c:pt idx="1">
                  <c:v>1.45489</c:v>
                </c:pt>
                <c:pt idx="2">
                  <c:v>3.2996500000000002</c:v>
                </c:pt>
                <c:pt idx="3">
                  <c:v>0.40609000000000001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7BA-47F4-A335-CFEAC6B6D108}"/>
            </c:ext>
          </c:extLst>
        </c:ser>
        <c:ser>
          <c:idx val="1"/>
          <c:order val="1"/>
          <c:tx>
            <c:v>b4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T'!$E$42:$E$45</c:f>
              <c:numCache>
                <c:formatCode>General</c:formatCode>
                <c:ptCount val="4"/>
                <c:pt idx="0">
                  <c:v>0</c:v>
                </c:pt>
                <c:pt idx="1">
                  <c:v>-0.15934000000000001</c:v>
                </c:pt>
                <c:pt idx="2">
                  <c:v>-0.70909999999999995</c:v>
                </c:pt>
                <c:pt idx="3">
                  <c:v>-2.2852399999999999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7BA-47F4-A335-CFEAC6B6D108}"/>
            </c:ext>
          </c:extLst>
        </c:ser>
        <c:ser>
          <c:idx val="2"/>
          <c:order val="2"/>
          <c:tx>
            <c:v>b6</c:v>
          </c:tx>
          <c:spPr>
            <a:ln w="19050" cap="rnd">
              <a:solidFill>
                <a:srgbClr val="80808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80808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'[Step_2_Roxie_8.xlsx]Costo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'[Step_2_Roxie_8.xlsx]Costo mag 10 T'!$G$42:$G$45</c:f>
              <c:numCache>
                <c:formatCode>General</c:formatCode>
                <c:ptCount val="4"/>
                <c:pt idx="0">
                  <c:v>0</c:v>
                </c:pt>
                <c:pt idx="1">
                  <c:v>1.0319999999999999E-2</c:v>
                </c:pt>
                <c:pt idx="2">
                  <c:v>-4.648E-2</c:v>
                </c:pt>
                <c:pt idx="3">
                  <c:v>-0.14329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7BA-47F4-A335-CFEAC6B6D1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6603271"/>
        <c:axId val="1446625799"/>
      </c:scatterChart>
      <c:valAx>
        <c:axId val="1446603271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Center of harmonic coil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25799"/>
        <c:crosses val="autoZero"/>
        <c:crossBetween val="midCat"/>
      </c:valAx>
      <c:valAx>
        <c:axId val="1446625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[units]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03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19050"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Odd harmonics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b3</c:v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T'!$D$42:$D$45</c:f>
              <c:numCache>
                <c:formatCode>General</c:formatCode>
                <c:ptCount val="4"/>
                <c:pt idx="0">
                  <c:v>-1.1279999999999999</c:v>
                </c:pt>
                <c:pt idx="1">
                  <c:v>-1.3</c:v>
                </c:pt>
                <c:pt idx="2">
                  <c:v>-2.83</c:v>
                </c:pt>
                <c:pt idx="3">
                  <c:v>-7.25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648-413A-97C2-6EF8949A127A}"/>
            </c:ext>
          </c:extLst>
        </c:ser>
        <c:ser>
          <c:idx val="1"/>
          <c:order val="1"/>
          <c:tx>
            <c:v>b5</c:v>
          </c:tx>
          <c:spPr>
            <a:ln w="19050" cap="rnd">
              <a:solidFill>
                <a:srgbClr val="203764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203764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T'!$F$42:$F$45</c:f>
              <c:numCache>
                <c:formatCode>General</c:formatCode>
                <c:ptCount val="4"/>
                <c:pt idx="0">
                  <c:v>-0.1099</c:v>
                </c:pt>
                <c:pt idx="1">
                  <c:v>-0.21</c:v>
                </c:pt>
                <c:pt idx="2">
                  <c:v>-0.222</c:v>
                </c:pt>
                <c:pt idx="3">
                  <c:v>-0.54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648-413A-97C2-6EF8949A127A}"/>
            </c:ext>
          </c:extLst>
        </c:ser>
        <c:ser>
          <c:idx val="2"/>
          <c:order val="2"/>
          <c:tx>
            <c:v>b7</c:v>
          </c:tx>
          <c:spPr>
            <a:ln w="1905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T'!$H$42:$H$45</c:f>
              <c:numCache>
                <c:formatCode>General</c:formatCode>
                <c:ptCount val="4"/>
                <c:pt idx="0">
                  <c:v>-2.7000000000000001E-3</c:v>
                </c:pt>
                <c:pt idx="1">
                  <c:v>-3.0000000000000001E-3</c:v>
                </c:pt>
                <c:pt idx="2">
                  <c:v>-0.01</c:v>
                </c:pt>
                <c:pt idx="3">
                  <c:v>-0.02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648-413A-97C2-6EF8949A1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6603271"/>
        <c:axId val="1446625799"/>
      </c:scatterChart>
      <c:valAx>
        <c:axId val="1446603271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Center of harmonic coil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25799"/>
        <c:crosses val="autoZero"/>
        <c:crossBetween val="midCat"/>
      </c:valAx>
      <c:valAx>
        <c:axId val="1446625799"/>
        <c:scaling>
          <c:orientation val="minMax"/>
          <c:min val="-7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[units]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03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19050"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chemeClr val="tx1"/>
                </a:solidFill>
              </a:rPr>
              <a:t>Even harmonics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b2</c:v>
          </c:tx>
          <c:spPr>
            <a:ln w="19050" cap="rnd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T'!$C$42:$C$45</c:f>
              <c:numCache>
                <c:formatCode>General</c:formatCode>
                <c:ptCount val="4"/>
                <c:pt idx="0">
                  <c:v>0</c:v>
                </c:pt>
                <c:pt idx="1">
                  <c:v>-1.18</c:v>
                </c:pt>
                <c:pt idx="2">
                  <c:v>-4.9989999999999997</c:v>
                </c:pt>
                <c:pt idx="3">
                  <c:v>-14.39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3B5-4669-A1D2-5C5AF5AA728B}"/>
            </c:ext>
          </c:extLst>
        </c:ser>
        <c:ser>
          <c:idx val="1"/>
          <c:order val="1"/>
          <c:tx>
            <c:v>b4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T'!$E$42:$E$45</c:f>
              <c:numCache>
                <c:formatCode>General</c:formatCode>
                <c:ptCount val="4"/>
                <c:pt idx="0">
                  <c:v>0</c:v>
                </c:pt>
                <c:pt idx="1">
                  <c:v>-0.23</c:v>
                </c:pt>
                <c:pt idx="2">
                  <c:v>-0.86599999999999999</c:v>
                </c:pt>
                <c:pt idx="3">
                  <c:v>-2.29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3B5-4669-A1D2-5C5AF5AA728B}"/>
            </c:ext>
          </c:extLst>
        </c:ser>
        <c:ser>
          <c:idx val="2"/>
          <c:order val="2"/>
          <c:tx>
            <c:v>b6</c:v>
          </c:tx>
          <c:spPr>
            <a:ln w="19050" cap="rnd">
              <a:solidFill>
                <a:srgbClr val="808080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rgbClr val="808080"/>
              </a:solidFill>
              <a:ln w="9525">
                <a:solidFill>
                  <a:srgbClr val="000000"/>
                </a:solidFill>
                <a:prstDash val="solid"/>
              </a:ln>
              <a:effectLst/>
            </c:spPr>
          </c:marker>
          <c:xVal>
            <c:numRef>
              <c:f>'[Step_2_Roxie_11.xlsx]Costo mag 10 T'!$B$42:$B$45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15</c:v>
                </c:pt>
                <c:pt idx="3">
                  <c:v>25</c:v>
                </c:pt>
              </c:numCache>
            </c:numRef>
          </c:xVal>
          <c:yVal>
            <c:numRef>
              <c:f>'[Step_2_Roxie_11.xlsx]Costo mag 10 T'!$G$42:$G$45</c:f>
              <c:numCache>
                <c:formatCode>General</c:formatCode>
                <c:ptCount val="4"/>
                <c:pt idx="0">
                  <c:v>0</c:v>
                </c:pt>
                <c:pt idx="1">
                  <c:v>-0.01</c:v>
                </c:pt>
                <c:pt idx="2">
                  <c:v>-0.04</c:v>
                </c:pt>
                <c:pt idx="3">
                  <c:v>-0.1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3B5-4669-A1D2-5C5AF5AA72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46603271"/>
        <c:axId val="1446625799"/>
      </c:scatterChart>
      <c:valAx>
        <c:axId val="1446603271"/>
        <c:scaling>
          <c:orientation val="minMax"/>
          <c:max val="2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1200"/>
                  <a:t>Center</a:t>
                </a:r>
                <a:r>
                  <a:rPr lang="it-IT" sz="1200" baseline="0"/>
                  <a:t> of harmonic coil [mm]</a:t>
                </a:r>
                <a:endParaRPr lang="it-IT" sz="1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25799"/>
        <c:crosses val="autoZero"/>
        <c:crossBetween val="midCat"/>
      </c:valAx>
      <c:valAx>
        <c:axId val="1446625799"/>
        <c:scaling>
          <c:orientation val="minMax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[units]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44660327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 w="19050"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7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700"/>
              <a:t>Homogeneity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'Costo mag 10 T'!$D$66:$D$72</c:f>
              <c:numCache>
                <c:formatCode>General</c:formatCode>
                <c:ptCount val="7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40</c:v>
                </c:pt>
                <c:pt idx="6">
                  <c:v>50</c:v>
                </c:pt>
              </c:numCache>
            </c:numRef>
          </c:xVal>
          <c:yVal>
            <c:numRef>
              <c:f>'Costo mag 10 T'!$E$66:$E$72</c:f>
              <c:numCache>
                <c:formatCode>General</c:formatCode>
                <c:ptCount val="7"/>
                <c:pt idx="0">
                  <c:v>0</c:v>
                </c:pt>
                <c:pt idx="1">
                  <c:v>2.4999500000000001E-2</c:v>
                </c:pt>
                <c:pt idx="2">
                  <c:v>7.4998499999999996E-2</c:v>
                </c:pt>
                <c:pt idx="3">
                  <c:v>0.13499729999999999</c:v>
                </c:pt>
                <c:pt idx="4">
                  <c:v>0.22495499999999999</c:v>
                </c:pt>
                <c:pt idx="5">
                  <c:v>0.61498770000000003</c:v>
                </c:pt>
                <c:pt idx="6">
                  <c:v>1.7149657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16B-4898-903F-35D45397EE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6704648"/>
        <c:axId val="460322312"/>
      </c:scatterChart>
      <c:valAx>
        <c:axId val="446704648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X coordinate of the aperture [mm]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60322312"/>
        <c:crosses val="autoZero"/>
        <c:crossBetween val="midCat"/>
      </c:valAx>
      <c:valAx>
        <c:axId val="460322312"/>
        <c:scaling>
          <c:orientation val="minMax"/>
          <c:max val="1.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Homogeneity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446704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9050">
      <a:solidFill>
        <a:schemeClr val="tx1"/>
      </a:solidFill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9C2B92D-947C-CDA4-E284-F63D7409D7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F7E709-EA03-8857-2077-ADC0C0CD12F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7D7572-8B58-454D-8CC0-0D6D072DB6D7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174AEA-74B3-12EA-94F3-922A4B45E71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F5F817-28FE-A033-1F00-A6B5CE6D31E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F7900-8E1F-4AC9-88EB-08F67BC425C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5181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557037-5C11-400A-B1BC-D2D3A71A512B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77168-D276-49BF-A8A1-E22D164A113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65642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Col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7" descr="MUON-SlideGraph-LogoBkgnd2.png">
            <a:extLst>
              <a:ext uri="{FF2B5EF4-FFF2-40B4-BE49-F238E27FC236}">
                <a16:creationId xmlns:a16="http://schemas.microsoft.com/office/drawing/2014/main" id="{CDD86A70-1684-5687-9B24-688C9B637BEF}"/>
              </a:ext>
            </a:extLst>
          </p:cNvPr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614989" cy="6862191"/>
          </a:xfrm>
          <a:prstGeom prst="rect">
            <a:avLst/>
          </a:prstGeom>
        </p:spPr>
      </p:pic>
      <p:pic>
        <p:nvPicPr>
          <p:cNvPr id="23" name="Image 9" descr="MUON-SlideGraph-gradient.png">
            <a:extLst>
              <a:ext uri="{FF2B5EF4-FFF2-40B4-BE49-F238E27FC236}">
                <a16:creationId xmlns:a16="http://schemas.microsoft.com/office/drawing/2014/main" id="{55A27F31-ECF5-8501-7734-AB97FBAB619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-81807" y="3909027"/>
            <a:ext cx="12500795" cy="2972732"/>
          </a:xfrm>
          <a:prstGeom prst="rect">
            <a:avLst/>
          </a:prstGeom>
        </p:spPr>
      </p:pic>
      <p:pic>
        <p:nvPicPr>
          <p:cNvPr id="7" name="Image 85" descr="MCC-inernational-finalV01.png">
            <a:extLst>
              <a:ext uri="{FF2B5EF4-FFF2-40B4-BE49-F238E27FC236}">
                <a16:creationId xmlns:a16="http://schemas.microsoft.com/office/drawing/2014/main" id="{6C521FE5-D103-75B1-DE28-0B4E6C62DB7A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47" y="102694"/>
            <a:ext cx="1834109" cy="1840374"/>
          </a:xfrm>
          <a:prstGeom prst="rect">
            <a:avLst/>
          </a:prstGeom>
        </p:spPr>
      </p:pic>
      <p:pic>
        <p:nvPicPr>
          <p:cNvPr id="9" name="Immagine 4">
            <a:extLst>
              <a:ext uri="{FF2B5EF4-FFF2-40B4-BE49-F238E27FC236}">
                <a16:creationId xmlns:a16="http://schemas.microsoft.com/office/drawing/2014/main" id="{98F8D478-02F7-1482-EE57-FEC0C8FD9F1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0338" t="16055" r="11693" b="14565"/>
          <a:stretch/>
        </p:blipFill>
        <p:spPr>
          <a:xfrm>
            <a:off x="10490741" y="102694"/>
            <a:ext cx="1598956" cy="900000"/>
          </a:xfrm>
          <a:prstGeom prst="rect">
            <a:avLst/>
          </a:prstGeom>
        </p:spPr>
      </p:pic>
      <p:sp>
        <p:nvSpPr>
          <p:cNvPr id="10" name="Segnaposto data 3">
            <a:extLst>
              <a:ext uri="{FF2B5EF4-FFF2-40B4-BE49-F238E27FC236}">
                <a16:creationId xmlns:a16="http://schemas.microsoft.com/office/drawing/2014/main" id="{6FCD0CB2-11EE-3A65-99E3-E28B7356B3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" y="6536301"/>
            <a:ext cx="1454448" cy="24253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95BC658-28E3-4B4A-B928-1E68A3E2462B}" type="datetime3">
              <a:rPr lang="en-US" sz="1200" b="1" smtClean="0">
                <a:solidFill>
                  <a:schemeClr val="bg1"/>
                </a:solidFill>
              </a:rPr>
              <a:t>15 May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16" name="Picture 8" descr="A blue logo with a black background">
            <a:extLst>
              <a:ext uri="{FF2B5EF4-FFF2-40B4-BE49-F238E27FC236}">
                <a16:creationId xmlns:a16="http://schemas.microsoft.com/office/drawing/2014/main" id="{BDEA27BB-EE44-3A67-19C0-244EC654B1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21315" r="20838"/>
          <a:stretch/>
        </p:blipFill>
        <p:spPr>
          <a:xfrm>
            <a:off x="6767288" y="102694"/>
            <a:ext cx="925538" cy="900000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C8B5E67C-BE51-0205-E88C-3DD9005E414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352" y="6060581"/>
            <a:ext cx="12333730" cy="37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i="1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Affiliazioni</a:t>
            </a:r>
            <a:endParaRPr lang="en-US" dirty="0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58B7D1FF-1167-D02F-3953-14DC673F72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20212" y="2765729"/>
            <a:ext cx="7514253" cy="18809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lang="en-GB" sz="3600" b="1" kern="12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TITOLO</a:t>
            </a:r>
            <a:endParaRPr lang="en-GB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5C2EB20-FFD4-92A9-3F7F-B9B3395DC112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351" y="5091685"/>
            <a:ext cx="12333731" cy="75457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200" b="1" kern="1200" dirty="0">
                <a:ln w="6350" cap="flat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en-US" dirty="0" err="1"/>
              <a:t>Autori</a:t>
            </a:r>
            <a:endParaRPr lang="en-US" dirty="0"/>
          </a:p>
        </p:txBody>
      </p:sp>
      <p:pic>
        <p:nvPicPr>
          <p:cNvPr id="3" name="Picture 2" descr="A black background with a yellow blue and red logo&#10;&#10;Description automatically generated">
            <a:extLst>
              <a:ext uri="{FF2B5EF4-FFF2-40B4-BE49-F238E27FC236}">
                <a16:creationId xmlns:a16="http://schemas.microsoft.com/office/drawing/2014/main" id="{E72E7E33-4E4C-501F-6905-CD2FF479C5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27" t="29297" r="17493" b="29760"/>
          <a:stretch/>
        </p:blipFill>
        <p:spPr>
          <a:xfrm>
            <a:off x="7835542" y="102694"/>
            <a:ext cx="2512483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4829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202015"/>
            <a:ext cx="12189822" cy="663982"/>
          </a:xfrm>
          <a:prstGeom prst="rect">
            <a:avLst/>
          </a:prstGeom>
        </p:spPr>
      </p:pic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6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4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it-IT" sz="120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rgbClr val="FF0000"/>
              </a:buClr>
              <a:buFont typeface="Wingdings" panose="05000000000000000000" pitchFamily="2" charset="2"/>
              <a:buChar char="§"/>
              <a:defRPr lang="en-GB" sz="1050" kern="1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735496" y="6393928"/>
            <a:ext cx="2845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120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088F58E1-5B85-E45C-9ADA-B79659903A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59994" y="308170"/>
            <a:ext cx="9553371" cy="68115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GB" sz="4400" b="1" kern="1200" cap="small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 sz="4000" dirty="0"/>
              <a:t>TITLE</a:t>
            </a:r>
            <a:endParaRPr lang="en-GB" sz="40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A425A5-E202-730C-E988-F0D493B28D49}"/>
              </a:ext>
            </a:extLst>
          </p:cNvPr>
          <p:cNvSpPr txBox="1">
            <a:spLocks/>
          </p:cNvSpPr>
          <p:nvPr userDrawn="1"/>
        </p:nvSpPr>
        <p:spPr>
          <a:xfrm>
            <a:off x="735496" y="6546328"/>
            <a:ext cx="2998304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3502DF86-BCC2-6C4F-811D-421817A93AF9}"/>
              </a:ext>
            </a:extLst>
          </p:cNvPr>
          <p:cNvSpPr txBox="1">
            <a:spLocks/>
          </p:cNvSpPr>
          <p:nvPr userDrawn="1"/>
        </p:nvSpPr>
        <p:spPr>
          <a:xfrm>
            <a:off x="4141304" y="5362927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E2F0AE32-5762-9601-80C5-0370FF74A8CB}"/>
              </a:ext>
            </a:extLst>
          </p:cNvPr>
          <p:cNvSpPr txBox="1">
            <a:spLocks/>
          </p:cNvSpPr>
          <p:nvPr userDrawn="1"/>
        </p:nvSpPr>
        <p:spPr>
          <a:xfrm>
            <a:off x="838200" y="5362927"/>
            <a:ext cx="3179556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688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0626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9CEF08-B44B-66D4-3578-9DD76FF180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596326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02371-8D4F-B9A1-773A-398BF5C56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4000" y="2773436"/>
            <a:ext cx="6264000" cy="1311128"/>
          </a:xfrm>
        </p:spPr>
        <p:txBody>
          <a:bodyPr>
            <a:spAutoFit/>
          </a:bodyPr>
          <a:lstStyle/>
          <a:p>
            <a:r>
              <a:rPr lang="en-GB" sz="44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 steady magnet concept and design studies</a:t>
            </a:r>
            <a:endParaRPr lang="en-GB" sz="44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DAC2C7-56C2-40FC-37FC-65972E2FB20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51" y="5091685"/>
            <a:ext cx="12590975" cy="7545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u="sng" dirty="0">
                <a:effectLst/>
              </a:rPr>
              <a:t>T</a:t>
            </a: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u="sng" dirty="0">
                <a:effectLst/>
              </a:rPr>
              <a:t>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Caiffi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Farinon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dirty="0">
                <a:effectLst/>
              </a:rPr>
              <a:t>A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dirty="0">
                <a:effectLst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it-IT" sz="2400" dirty="0">
                <a:effectLst/>
              </a:rPr>
              <a:t>D. Novelli</a:t>
            </a:r>
            <a:r>
              <a:rPr lang="en-GB" sz="2400" baseline="30000" dirty="0">
                <a:effectLst/>
              </a:rPr>
              <a:t>1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,4</a:t>
            </a:r>
            <a:r>
              <a:rPr lang="fi-FI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Pampaloni</a:t>
            </a:r>
            <a:r>
              <a:rPr lang="it-IT" sz="2400" baseline="30000" dirty="0">
                <a:effectLst/>
              </a:rPr>
              <a:t>1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1DDD53C-4421-49D1-0513-E65CBB6378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" y="6536301"/>
            <a:ext cx="1374709" cy="242539"/>
          </a:xfrm>
        </p:spPr>
        <p:txBody>
          <a:bodyPr/>
          <a:lstStyle/>
          <a:p>
            <a:fld id="{E312FFCE-4ED9-4D25-89D0-954F80D5B8ED}" type="datetime3">
              <a:rPr lang="en-US" sz="1200" b="1" smtClean="0">
                <a:solidFill>
                  <a:schemeClr val="bg1"/>
                </a:solidFill>
              </a:rPr>
              <a:t>15 May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937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Immagine che contiene Policromia, Elementi grafici, grafica, schermata&#10;&#10;Descrizione generata automaticamente">
            <a:extLst>
              <a:ext uri="{FF2B5EF4-FFF2-40B4-BE49-F238E27FC236}">
                <a16:creationId xmlns:a16="http://schemas.microsoft.com/office/drawing/2014/main" id="{B9750B39-F85F-BFC3-9B3B-53922291D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239" y="1411402"/>
            <a:ext cx="4585837" cy="456585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2 @ 10 T</a:t>
            </a:r>
          </a:p>
        </p:txBody>
      </p:sp>
      <p:sp>
        <p:nvSpPr>
          <p:cNvPr id="17" name="Rettangolo 3">
            <a:extLst>
              <a:ext uri="{FF2B5EF4-FFF2-40B4-BE49-F238E27FC236}">
                <a16:creationId xmlns:a16="http://schemas.microsoft.com/office/drawing/2014/main" id="{33AE1911-C039-50B4-82DA-74B43B68E5EE}"/>
              </a:ext>
            </a:extLst>
          </p:cNvPr>
          <p:cNvSpPr/>
          <p:nvPr/>
        </p:nvSpPr>
        <p:spPr>
          <a:xfrm>
            <a:off x="614239" y="5769230"/>
            <a:ext cx="1258052" cy="378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graffa aperta 4">
            <a:extLst>
              <a:ext uri="{FF2B5EF4-FFF2-40B4-BE49-F238E27FC236}">
                <a16:creationId xmlns:a16="http://schemas.microsoft.com/office/drawing/2014/main" id="{C7547BE2-5712-A084-4A9C-FD9678C71A22}"/>
              </a:ext>
            </a:extLst>
          </p:cNvPr>
          <p:cNvSpPr/>
          <p:nvPr/>
        </p:nvSpPr>
        <p:spPr>
          <a:xfrm rot="5400000" flipV="1">
            <a:off x="1108683" y="4943763"/>
            <a:ext cx="269164" cy="12580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5">
            <a:extLst>
              <a:ext uri="{FF2B5EF4-FFF2-40B4-BE49-F238E27FC236}">
                <a16:creationId xmlns:a16="http://schemas.microsoft.com/office/drawing/2014/main" id="{3A954072-803D-44E7-78F8-5BCE9B07EBD8}"/>
              </a:ext>
            </a:extLst>
          </p:cNvPr>
          <p:cNvSpPr txBox="1"/>
          <p:nvPr/>
        </p:nvSpPr>
        <p:spPr>
          <a:xfrm>
            <a:off x="837397" y="5185557"/>
            <a:ext cx="811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100 mm</a:t>
            </a:r>
          </a:p>
        </p:txBody>
      </p:sp>
      <p:sp>
        <p:nvSpPr>
          <p:cNvPr id="20" name="Parentesi graffa aperta 6">
            <a:extLst>
              <a:ext uri="{FF2B5EF4-FFF2-40B4-BE49-F238E27FC236}">
                <a16:creationId xmlns:a16="http://schemas.microsoft.com/office/drawing/2014/main" id="{C5EF038B-CF07-5EA1-4B6A-35C643FE01BB}"/>
              </a:ext>
            </a:extLst>
          </p:cNvPr>
          <p:cNvSpPr/>
          <p:nvPr/>
        </p:nvSpPr>
        <p:spPr>
          <a:xfrm flipH="1">
            <a:off x="1941739" y="5769230"/>
            <a:ext cx="131248" cy="378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8">
            <a:extLst>
              <a:ext uri="{FF2B5EF4-FFF2-40B4-BE49-F238E27FC236}">
                <a16:creationId xmlns:a16="http://schemas.microsoft.com/office/drawing/2014/main" id="{8AED8298-7DF1-306F-A182-D22AD58059F0}"/>
              </a:ext>
            </a:extLst>
          </p:cNvPr>
          <p:cNvSpPr txBox="1"/>
          <p:nvPr/>
        </p:nvSpPr>
        <p:spPr>
          <a:xfrm>
            <a:off x="2071655" y="5804341"/>
            <a:ext cx="747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30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22977C-2862-F6E5-EBA4-FBD24EE2EC88}"/>
              </a:ext>
            </a:extLst>
          </p:cNvPr>
          <p:cNvSpPr txBox="1"/>
          <p:nvPr/>
        </p:nvSpPr>
        <p:spPr>
          <a:xfrm>
            <a:off x="3502868" y="5399110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F2BFD9-D511-47A3-ED3D-59A49EEA9EFE}"/>
              </a:ext>
            </a:extLst>
          </p:cNvPr>
          <p:cNvSpPr txBox="1"/>
          <p:nvPr/>
        </p:nvSpPr>
        <p:spPr>
          <a:xfrm>
            <a:off x="3502868" y="5060556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2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775FD2-3697-0D54-04CA-14B0FCB8C313}"/>
              </a:ext>
            </a:extLst>
          </p:cNvPr>
          <p:cNvSpPr txBox="1"/>
          <p:nvPr/>
        </p:nvSpPr>
        <p:spPr>
          <a:xfrm>
            <a:off x="2837960" y="4615795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3</a:t>
            </a:r>
            <a:endParaRPr lang="en-GB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1332C8-6E4C-4690-A568-A88179E0CB45}"/>
              </a:ext>
            </a:extLst>
          </p:cNvPr>
          <p:cNvSpPr txBox="1"/>
          <p:nvPr/>
        </p:nvSpPr>
        <p:spPr>
          <a:xfrm>
            <a:off x="3596984" y="4341689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A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070706-A265-F57D-E30F-9CFB9DE6CD91}"/>
              </a:ext>
            </a:extLst>
          </p:cNvPr>
          <p:cNvSpPr txBox="1"/>
          <p:nvPr/>
        </p:nvSpPr>
        <p:spPr>
          <a:xfrm>
            <a:off x="1728932" y="4851694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B</a:t>
            </a:r>
            <a:endParaRPr lang="en-GB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7D0051-0AF8-409A-442E-C47350C2C618}"/>
              </a:ext>
            </a:extLst>
          </p:cNvPr>
          <p:cNvSpPr/>
          <p:nvPr/>
        </p:nvSpPr>
        <p:spPr>
          <a:xfrm>
            <a:off x="3817582" y="4361675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DF1D1EB-5547-F4E7-B16D-2741425CFD7F}"/>
              </a:ext>
            </a:extLst>
          </p:cNvPr>
          <p:cNvSpPr/>
          <p:nvPr/>
        </p:nvSpPr>
        <p:spPr>
          <a:xfrm>
            <a:off x="1758249" y="4882349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3" name="Tabella 12">
            <a:extLst>
              <a:ext uri="{FF2B5EF4-FFF2-40B4-BE49-F238E27FC236}">
                <a16:creationId xmlns:a16="http://schemas.microsoft.com/office/drawing/2014/main" id="{66DCA886-094E-5DA7-E380-369A2F08F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244284"/>
              </p:ext>
            </p:extLst>
          </p:nvPr>
        </p:nvGraphicFramePr>
        <p:xfrm>
          <a:off x="5001208" y="1149373"/>
          <a:ext cx="6792685" cy="176751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58537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1358537">
                  <a:extLst>
                    <a:ext uri="{9D8B030D-6E8A-4147-A177-3AD203B41FA5}">
                      <a16:colId xmlns:a16="http://schemas.microsoft.com/office/drawing/2014/main" val="2314486573"/>
                    </a:ext>
                  </a:extLst>
                </a:gridCol>
                <a:gridCol w="1358537">
                  <a:extLst>
                    <a:ext uri="{9D8B030D-6E8A-4147-A177-3AD203B41FA5}">
                      <a16:colId xmlns:a16="http://schemas.microsoft.com/office/drawing/2014/main" val="1086393158"/>
                    </a:ext>
                  </a:extLst>
                </a:gridCol>
                <a:gridCol w="1358537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  <a:gridCol w="1358537">
                  <a:extLst>
                    <a:ext uri="{9D8B030D-6E8A-4147-A177-3AD203B41FA5}">
                      <a16:colId xmlns:a16="http://schemas.microsoft.com/office/drawing/2014/main" val="1915622171"/>
                    </a:ext>
                  </a:extLst>
                </a:gridCol>
              </a:tblGrid>
              <a:tr h="65499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Block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X [mm] </a:t>
                      </a:r>
                      <a:r>
                        <a:rPr lang="it-IT" sz="1600" dirty="0" err="1"/>
                        <a:t>right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lower</a:t>
                      </a:r>
                      <a:r>
                        <a:rPr lang="it-IT" sz="1600" dirty="0"/>
                        <a:t> corner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Y [mm] </a:t>
                      </a:r>
                      <a:r>
                        <a:rPr lang="it-IT" sz="1600" dirty="0" err="1"/>
                        <a:t>right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lower</a:t>
                      </a:r>
                      <a:r>
                        <a:rPr lang="it-IT" sz="1600" dirty="0"/>
                        <a:t> corner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No. of </a:t>
                      </a:r>
                      <a:r>
                        <a:rPr lang="it-IT" sz="1600" dirty="0" err="1"/>
                        <a:t>conductors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No. of tapes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146.0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146.0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42.2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106.4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0152729"/>
                  </a:ext>
                </a:extLst>
              </a:tr>
            </a:tbl>
          </a:graphicData>
        </a:graphic>
      </p:graphicFrame>
      <p:graphicFrame>
        <p:nvGraphicFramePr>
          <p:cNvPr id="34" name="Tabella 12">
            <a:extLst>
              <a:ext uri="{FF2B5EF4-FFF2-40B4-BE49-F238E27FC236}">
                <a16:creationId xmlns:a16="http://schemas.microsoft.com/office/drawing/2014/main" id="{93C4E26A-8D48-5BC7-CD69-B729DB2CC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408539"/>
              </p:ext>
            </p:extLst>
          </p:nvPr>
        </p:nvGraphicFramePr>
        <p:xfrm>
          <a:off x="7307269" y="3082946"/>
          <a:ext cx="2880000" cy="1383226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314486573"/>
                    </a:ext>
                  </a:extLst>
                </a:gridCol>
              </a:tblGrid>
              <a:tr h="377386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+mn-lt"/>
                        </a:rPr>
                        <a:t>Iron yoke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Radius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A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(</a:t>
                      </a:r>
                      <a:r>
                        <a:rPr lang="it-IT" sz="1600" b="0" i="0" u="none" strike="noStrike" noProof="0" dirty="0">
                          <a:solidFill>
                            <a:srgbClr val="242424"/>
                          </a:solidFill>
                          <a:latin typeface="+mn-lt"/>
                        </a:rPr>
                        <a:t>170.0; 103.6</a:t>
                      </a:r>
                      <a:r>
                        <a:rPr lang="it-IT" sz="1600" dirty="0">
                          <a:latin typeface="+mn-lt"/>
                        </a:rPr>
                        <a:t>)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696550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+mn-lt"/>
                        </a:rPr>
                        <a:t>B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it-IT" sz="1600" dirty="0">
                          <a:latin typeface="+mn-lt"/>
                        </a:rPr>
                        <a:t>(</a:t>
                      </a:r>
                      <a:r>
                        <a:rPr lang="it-IT" sz="1600" b="0" i="0" u="none" strike="noStrike" noProof="0" dirty="0">
                          <a:solidFill>
                            <a:srgbClr val="242424"/>
                          </a:solidFill>
                          <a:latin typeface="+mn-lt"/>
                        </a:rPr>
                        <a:t>34.1; 68.4</a:t>
                      </a:r>
                      <a:r>
                        <a:rPr lang="it-IT" sz="1600" dirty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</a:tbl>
          </a:graphicData>
        </a:graphic>
      </p:graphicFrame>
      <p:graphicFrame>
        <p:nvGraphicFramePr>
          <p:cNvPr id="35" name="Tabella 14">
            <a:extLst>
              <a:ext uri="{FF2B5EF4-FFF2-40B4-BE49-F238E27FC236}">
                <a16:creationId xmlns:a16="http://schemas.microsoft.com/office/drawing/2014/main" id="{37ABE500-ABDF-FEC1-EFE4-D43D1F8201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629472"/>
              </p:ext>
            </p:extLst>
          </p:nvPr>
        </p:nvGraphicFramePr>
        <p:xfrm>
          <a:off x="6454141" y="4653575"/>
          <a:ext cx="4586256" cy="145945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93128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2293128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</a:tblGrid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 </a:t>
                      </a:r>
                      <a:r>
                        <a:rPr lang="it-IT" sz="1600" b="1" i="0" u="none" strike="noStrike" noProof="0" err="1">
                          <a:solidFill>
                            <a:srgbClr val="000000"/>
                          </a:solidFill>
                          <a:latin typeface="Aptos"/>
                        </a:rPr>
                        <a:t>Structure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 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25.9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 Assembly 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20.0</a:t>
                      </a:r>
                      <a:endParaRPr lang="it-IT" sz="1700" dirty="0">
                        <a:latin typeface="Apto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 </a:t>
                      </a:r>
                      <a:r>
                        <a:rPr lang="it-IT" sz="1600" b="1" i="0" u="none" strike="noStrike" noProof="0" err="1">
                          <a:solidFill>
                            <a:srgbClr val="000000"/>
                          </a:solidFill>
                          <a:latin typeface="Aptos"/>
                        </a:rPr>
                        <a:t>Conductor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 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</a:rPr>
                        <a:t>128.3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FF0000"/>
                          </a:solidFill>
                          <a:latin typeface="Aptos"/>
                        </a:rPr>
                        <a:t>Tot. Cost 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174.2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4505833"/>
                  </a:ext>
                </a:extLst>
              </a:tr>
            </a:tbl>
          </a:graphicData>
        </a:graphic>
      </p:graphicFrame>
      <p:grpSp>
        <p:nvGrpSpPr>
          <p:cNvPr id="12" name="Gruppo 11">
            <a:extLst>
              <a:ext uri="{FF2B5EF4-FFF2-40B4-BE49-F238E27FC236}">
                <a16:creationId xmlns:a16="http://schemas.microsoft.com/office/drawing/2014/main" id="{F3664500-5528-A121-AEAA-79D600B69F6D}"/>
              </a:ext>
            </a:extLst>
          </p:cNvPr>
          <p:cNvGrpSpPr/>
          <p:nvPr/>
        </p:nvGrpSpPr>
        <p:grpSpPr>
          <a:xfrm>
            <a:off x="33912" y="1364666"/>
            <a:ext cx="1209353" cy="1735500"/>
            <a:chOff x="76886" y="1343945"/>
            <a:chExt cx="1209353" cy="1735500"/>
          </a:xfrm>
        </p:grpSpPr>
        <p:pic>
          <p:nvPicPr>
            <p:cNvPr id="9" name="Immagine 8" descr="Immagine che contiene testo, Policromia, Elementi grafici, Carattere&#10;&#10;Descrizione generata automaticamente">
              <a:extLst>
                <a:ext uri="{FF2B5EF4-FFF2-40B4-BE49-F238E27FC236}">
                  <a16:creationId xmlns:a16="http://schemas.microsoft.com/office/drawing/2014/main" id="{17B97901-0E6B-B959-8D16-6FF1C66EAD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86" y="1656676"/>
              <a:ext cx="1209353" cy="1422769"/>
            </a:xfrm>
            <a:prstGeom prst="rect">
              <a:avLst/>
            </a:prstGeom>
          </p:spPr>
        </p:pic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B81F5FB1-50B9-D29E-982C-71D8D565800E}"/>
                </a:ext>
              </a:extLst>
            </p:cNvPr>
            <p:cNvSpPr txBox="1"/>
            <p:nvPr/>
          </p:nvSpPr>
          <p:spPr>
            <a:xfrm>
              <a:off x="367821" y="1343945"/>
              <a:ext cx="62748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 [T]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C20B93DA-8B54-E7DE-4F27-74E22196B076}"/>
                  </a:ext>
                </a:extLst>
              </p:cNvPr>
              <p:cNvSpPr txBox="1"/>
              <p:nvPr/>
            </p:nvSpPr>
            <p:spPr>
              <a:xfrm>
                <a:off x="2655052" y="6076218"/>
                <a:ext cx="1968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=10.0002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C20B93DA-8B54-E7DE-4F27-74E22196B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5052" y="6076218"/>
                <a:ext cx="196876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7150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2 @ 10 T</a:t>
            </a:r>
          </a:p>
        </p:txBody>
      </p:sp>
      <p:graphicFrame>
        <p:nvGraphicFramePr>
          <p:cNvPr id="7" name="Tabella 14">
            <a:extLst>
              <a:ext uri="{FF2B5EF4-FFF2-40B4-BE49-F238E27FC236}">
                <a16:creationId xmlns:a16="http://schemas.microsoft.com/office/drawing/2014/main" id="{6A736C3B-CDA6-0C46-BEBF-DD51C845C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480581"/>
              </p:ext>
            </p:extLst>
          </p:nvPr>
        </p:nvGraphicFramePr>
        <p:xfrm>
          <a:off x="8144305" y="2920719"/>
          <a:ext cx="3638211" cy="148814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718663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919548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</a:tblGrid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Operative temperature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18.5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7711088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Margin [K]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Current [A]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12000</a:t>
                      </a:r>
                      <a:endParaRPr lang="it-IT" sz="1700" dirty="0">
                        <a:latin typeface="Apto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Current </a:t>
                      </a:r>
                      <a:r>
                        <a:rPr lang="it-IT" sz="1600" b="1" i="0" u="none" strike="noStrike" noProof="0" dirty="0" err="1">
                          <a:solidFill>
                            <a:srgbClr val="000000"/>
                          </a:solidFill>
                          <a:latin typeface="Aptos"/>
                        </a:rPr>
                        <a:t>density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 [A/mm</a:t>
                      </a:r>
                      <a:r>
                        <a:rPr lang="it-IT" sz="1600" b="1" i="0" u="none" strike="noStrike" baseline="30000" noProof="0" dirty="0">
                          <a:solidFill>
                            <a:srgbClr val="000000"/>
                          </a:solidFill>
                          <a:latin typeface="Aptos"/>
                        </a:rPr>
                        <a:t>2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531.68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</a:tbl>
          </a:graphicData>
        </a:graphic>
      </p:graphicFrame>
      <p:pic>
        <p:nvPicPr>
          <p:cNvPr id="8" name="Immagine 7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24D1C3E0-B894-0F56-14CE-210FFB79B46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7" t="8195" r="9720" b="4322"/>
          <a:stretch/>
        </p:blipFill>
        <p:spPr>
          <a:xfrm>
            <a:off x="735496" y="1343608"/>
            <a:ext cx="6710292" cy="464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021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2 @ 10 T</a:t>
            </a:r>
          </a:p>
        </p:txBody>
      </p:sp>
      <p:pic>
        <p:nvPicPr>
          <p:cNvPr id="11" name="Immagine 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7CBA692C-08F4-9B07-8034-F9D6102A95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63" t="48889" r="44643" b="44355"/>
          <a:stretch/>
        </p:blipFill>
        <p:spPr>
          <a:xfrm>
            <a:off x="4750764" y="5708780"/>
            <a:ext cx="2571830" cy="463334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5F59312-94FF-7F52-E5E4-52D4348BED35}"/>
              </a:ext>
            </a:extLst>
          </p:cNvPr>
          <p:cNvCxnSpPr/>
          <p:nvPr/>
        </p:nvCxnSpPr>
        <p:spPr>
          <a:xfrm>
            <a:off x="4805265" y="5794310"/>
            <a:ext cx="0" cy="321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23690091-36A4-55BA-4981-AD27E7138682}"/>
              </a:ext>
            </a:extLst>
          </p:cNvPr>
          <p:cNvCxnSpPr/>
          <p:nvPr/>
        </p:nvCxnSpPr>
        <p:spPr>
          <a:xfrm>
            <a:off x="5116285" y="5794310"/>
            <a:ext cx="0" cy="321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Grafico 14">
            <a:extLst>
              <a:ext uri="{FF2B5EF4-FFF2-40B4-BE49-F238E27FC236}">
                <a16:creationId xmlns:a16="http://schemas.microsoft.com/office/drawing/2014/main" id="{A5BE9B1C-9B0C-BF7C-7ABA-1C7B1F7AA834}"/>
              </a:ext>
              <a:ext uri="{147F2762-F138-4A5C-976F-8EAC2B608ADB}">
                <a16:predDERef xmlns:a16="http://schemas.microsoft.com/office/drawing/2014/main" pred="{8BFA2581-8EA1-08DD-D856-27FE09049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1183460"/>
              </p:ext>
            </p:extLst>
          </p:nvPr>
        </p:nvGraphicFramePr>
        <p:xfrm>
          <a:off x="6485877" y="1600114"/>
          <a:ext cx="5508213" cy="359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Grafico 15">
            <a:extLst>
              <a:ext uri="{FF2B5EF4-FFF2-40B4-BE49-F238E27FC236}">
                <a16:creationId xmlns:a16="http://schemas.microsoft.com/office/drawing/2014/main" id="{82857264-E789-42BA-A7D1-0224FA2C0F62}"/>
              </a:ext>
              <a:ext uri="{147F2762-F138-4A5C-976F-8EAC2B608ADB}">
                <a16:predDERef xmlns:a16="http://schemas.microsoft.com/office/drawing/2014/main" pred="{A5BE9B1C-9B0C-BF7C-7ABA-1C7B1F7AA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4587345"/>
              </p:ext>
            </p:extLst>
          </p:nvPr>
        </p:nvGraphicFramePr>
        <p:xfrm>
          <a:off x="193182" y="1604911"/>
          <a:ext cx="5512943" cy="3586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48934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2 @ 10 T</a:t>
            </a:r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2B40D049-3AEB-C941-484E-917762EE6FB6}"/>
              </a:ext>
              <a:ext uri="{147F2762-F138-4A5C-976F-8EAC2B608ADB}">
                <a16:predDERef xmlns:a16="http://schemas.microsoft.com/office/drawing/2014/main" pred="{82857264-E789-42BA-A7D1-0224FA2C0F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1076883"/>
              </p:ext>
            </p:extLst>
          </p:nvPr>
        </p:nvGraphicFramePr>
        <p:xfrm>
          <a:off x="2334625" y="1056394"/>
          <a:ext cx="7617773" cy="4340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asellaDiTesto 22">
            <a:extLst>
              <a:ext uri="{FF2B5EF4-FFF2-40B4-BE49-F238E27FC236}">
                <a16:creationId xmlns:a16="http://schemas.microsoft.com/office/drawing/2014/main" id="{854F11A8-2C83-6C58-498B-04FD65ED8151}"/>
              </a:ext>
            </a:extLst>
          </p:cNvPr>
          <p:cNvSpPr txBox="1"/>
          <p:nvPr/>
        </p:nvSpPr>
        <p:spPr>
          <a:xfrm>
            <a:off x="3530959" y="5630259"/>
            <a:ext cx="5130082" cy="49244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600" dirty="0" err="1"/>
              <a:t>Homogeneity</a:t>
            </a:r>
            <a:r>
              <a:rPr lang="it-IT" sz="2600" dirty="0"/>
              <a:t> (x=25mm) = 0.13%</a:t>
            </a:r>
          </a:p>
        </p:txBody>
      </p:sp>
    </p:spTree>
    <p:extLst>
      <p:ext uri="{BB962C8B-B14F-4D97-AF65-F5344CB8AC3E}">
        <p14:creationId xmlns:p14="http://schemas.microsoft.com/office/powerpoint/2010/main" val="1806896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96D5344-F655-77C1-E147-A29F409C814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3375661" y="1314895"/>
            <a:ext cx="5440678" cy="422820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ctr" defTabSz="456291">
              <a:buFont typeface="Arial" panose="020B0604020202020204" pitchFamily="34" charset="0"/>
              <a:buChar char="•"/>
            </a:pPr>
            <a:r>
              <a:rPr lang="en-US" sz="2800" dirty="0"/>
              <a:t>We were able to find a solution for an open midplane dipole that generates 10T in the center with excellent homogeneity and good field quality.</a:t>
            </a:r>
          </a:p>
          <a:p>
            <a:pPr marL="285750" indent="-285750" algn="ctr" defTabSz="456291"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 defTabSz="456291">
              <a:buFont typeface="Arial" panose="020B0604020202020204" pitchFamily="34" charset="0"/>
              <a:buChar char="•"/>
            </a:pPr>
            <a:r>
              <a:rPr lang="en-US" sz="2800" dirty="0"/>
              <a:t>There are simpler solutions for mechanics with good homogeneity but loosing in terms of field quality. 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1728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F90104-D15F-75C5-BC75-731CCA29A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3EDFC7C-3DBA-7828-5AE2-EDC7EF4E4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7535" y="2798753"/>
            <a:ext cx="7532914" cy="1880925"/>
          </a:xfrm>
        </p:spPr>
        <p:txBody>
          <a:bodyPr>
            <a:normAutofit/>
          </a:bodyPr>
          <a:lstStyle/>
          <a:p>
            <a:br>
              <a:rPr lang="en-US" sz="40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ln w="6350" cap="flat" cmpd="sng">
                  <a:noFill/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  <a:endParaRPr lang="it-IT" sz="4000" dirty="0">
              <a:ln w="6350" cap="flat" cmpd="sng">
                <a:noFill/>
                <a:prstDash val="solid"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62C86A-E7DC-CA67-D782-14387B7989F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B811F9-1AE9-4565-B506-61E7F8A23FEF}" type="datetime3">
              <a:rPr lang="en-US" sz="1200" b="1" smtClean="0">
                <a:solidFill>
                  <a:schemeClr val="bg1"/>
                </a:solidFill>
              </a:rPr>
              <a:t>15 May 2024</a:t>
            </a:fld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4929513-6B0D-50F7-7A01-5285366D1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060581"/>
            <a:ext cx="12596326" cy="375125"/>
          </a:xfrm>
        </p:spPr>
        <p:txBody>
          <a:bodyPr/>
          <a:lstStyle/>
          <a:p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INFN –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Università degli Studi di Genova,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CERN, </a:t>
            </a:r>
            <a:r>
              <a:rPr lang="en-GB" sz="1600" b="1" i="1" baseline="300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</a:t>
            </a:r>
            <a:r>
              <a:rPr lang="it-IT" sz="1600" b="1" i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Sapienza Università di Roma</a:t>
            </a:r>
            <a:endParaRPr lang="it-IT" sz="1600" b="1" i="1" dirty="0">
              <a:ln w="3175">
                <a:solidFill>
                  <a:schemeClr val="tx1">
                    <a:alpha val="59000"/>
                  </a:schemeClr>
                </a:solidFill>
              </a:ln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AAD0763C-231A-C7E9-50D8-6A84C392F8C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5351" y="5091685"/>
            <a:ext cx="12590975" cy="754571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u="sng" dirty="0">
                <a:effectLst/>
              </a:rPr>
              <a:t>T</a:t>
            </a:r>
            <a:r>
              <a:rPr lang="it-IT" sz="2400" b="1" u="sng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u="sng" dirty="0">
                <a:effectLst/>
              </a:rPr>
              <a:t>Maiello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Alfonso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A. Bersani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L. Bottura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B. Caiffi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Fabbri</a:t>
            </a:r>
            <a:r>
              <a:rPr lang="it-IT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 Farinon</a:t>
            </a:r>
            <a:r>
              <a:rPr lang="en-GB" sz="2400" baseline="30000" dirty="0">
                <a:effectLst/>
              </a:rPr>
              <a:t>1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it-IT" sz="2400" dirty="0">
                <a:effectLst/>
              </a:rPr>
              <a:t>A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it-IT" sz="2400" dirty="0">
                <a:effectLst/>
              </a:rPr>
              <a:t>Gagno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1,2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it-IT" sz="2400" dirty="0">
                <a:effectLst/>
              </a:rPr>
              <a:t>D. Novelli</a:t>
            </a:r>
            <a:r>
              <a:rPr lang="en-GB" sz="2400" baseline="30000" dirty="0">
                <a:effectLst/>
              </a:rPr>
              <a:t>1</a:t>
            </a:r>
            <a:r>
              <a:rPr lang="en-GB" sz="2400" b="1" baseline="300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,4</a:t>
            </a:r>
            <a:r>
              <a:rPr lang="fi-FI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, </a:t>
            </a:r>
            <a:r>
              <a:rPr lang="it-IT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A. Pampaloni</a:t>
            </a:r>
            <a:r>
              <a:rPr lang="it-IT" sz="2400" baseline="30000" dirty="0">
                <a:effectLst/>
              </a:rPr>
              <a:t>1</a:t>
            </a:r>
            <a:endParaRPr lang="it-IT" sz="24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951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Accelerator Superconducting Magnets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9B88E172-9F58-2DC4-86A1-36E0A458D544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1236000" y="1383817"/>
                <a:ext cx="4860000" cy="461562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0" algn="l" defTabSz="456291">
                  <a:buNone/>
                </a:pPr>
                <a:r>
                  <a:rPr lang="en-GB" b="1" dirty="0">
                    <a:solidFill>
                      <a:srgbClr val="0070C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Main characteristics: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Open midplane dipole</a:t>
                </a:r>
              </a:p>
              <a:p>
                <a:pPr marL="285750" indent="-285750" defTabSz="456291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 T</a:t>
                </a: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the bore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Rectangular aperture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100 mm x 30 mm 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quality: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>
                                <a:lumMod val="85000"/>
                                <a:lumOff val="1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</m:sub>
                    </m:sSub>
                    <m:r>
                      <a:rPr lang="en-US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10</m:t>
                    </m:r>
                  </m:oMath>
                </a14:m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units in beam radius of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10 mm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Field </a:t>
                </a:r>
                <a:r>
                  <a:rPr lang="en-GB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homogeneity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1% in the good field region</a:t>
                </a:r>
              </a:p>
              <a:p>
                <a:pPr indent="0" algn="l" defTabSz="456291">
                  <a:buNone/>
                </a:pPr>
                <a:endParaRPr lang="en-GB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 defTabSz="456291"/>
                <a:r>
                  <a:rPr lang="en-GB" b="1" dirty="0">
                    <a:solidFill>
                      <a:srgbClr val="0070C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Considerations: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HTS windings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High current density</a:t>
                </a:r>
              </a:p>
              <a:p>
                <a:pPr marL="285750" indent="-285750" algn="l" defTabSz="456291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Operation at high temperature</a:t>
                </a:r>
              </a:p>
            </p:txBody>
          </p:sp>
        </mc:Choice>
        <mc:Fallback xmlns="">
          <p:sp>
            <p:nvSpPr>
              <p:cNvPr id="10" name="Content Placeholder 5">
                <a:extLst>
                  <a:ext uri="{FF2B5EF4-FFF2-40B4-BE49-F238E27FC236}">
                    <a16:creationId xmlns:a16="http://schemas.microsoft.com/office/drawing/2014/main" id="{9B88E172-9F58-2DC4-86A1-36E0A458D54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6000" y="1383817"/>
                <a:ext cx="4860000" cy="4615623"/>
              </a:xfrm>
              <a:prstGeom prst="rect">
                <a:avLst/>
              </a:prstGeom>
              <a:blipFill>
                <a:blip r:embed="rId2"/>
                <a:stretch>
                  <a:fillRect l="-1129" t="-793" b="-17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C571FA6-D8F3-4FA0-FEEE-6416C8400E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907649"/>
              </p:ext>
            </p:extLst>
          </p:nvPr>
        </p:nvGraphicFramePr>
        <p:xfrm>
          <a:off x="7752312" y="2501900"/>
          <a:ext cx="2628000" cy="1854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72000">
                  <a:extLst>
                    <a:ext uri="{9D8B030D-6E8A-4147-A177-3AD203B41FA5}">
                      <a16:colId xmlns:a16="http://schemas.microsoft.com/office/drawing/2014/main" val="1252143763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25872551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it-IT" dirty="0"/>
                        <a:t>HTS cable </a:t>
                      </a:r>
                      <a:r>
                        <a:rPr lang="en-US" noProof="0" dirty="0"/>
                        <a:t>properties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981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Bare height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12.00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68140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Bare width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1.65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195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Insulation [mm]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0.10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72291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Number of tapes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3401257"/>
                  </a:ext>
                </a:extLst>
              </a:tr>
            </a:tbl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F76F08A2-9217-5AC1-5877-9B8FE286818D}"/>
              </a:ext>
            </a:extLst>
          </p:cNvPr>
          <p:cNvSpPr txBox="1"/>
          <p:nvPr/>
        </p:nvSpPr>
        <p:spPr>
          <a:xfrm>
            <a:off x="8035280" y="2006080"/>
            <a:ext cx="2062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u="sng" dirty="0" err="1"/>
              <a:t>Fukjikura</a:t>
            </a:r>
            <a:r>
              <a:rPr lang="it-IT" b="1" u="sng" dirty="0"/>
              <a:t> cable</a:t>
            </a:r>
          </a:p>
        </p:txBody>
      </p:sp>
    </p:spTree>
    <p:extLst>
      <p:ext uri="{BB962C8B-B14F-4D97-AF65-F5344CB8AC3E}">
        <p14:creationId xmlns:p14="http://schemas.microsoft.com/office/powerpoint/2010/main" val="2205563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300"/>
              <a:t>Field Quality and Homogeneity Evaluation</a:t>
            </a:r>
          </a:p>
        </p:txBody>
      </p:sp>
      <p:pic>
        <p:nvPicPr>
          <p:cNvPr id="13" name="Immagine 19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50F2AF47-67FA-9D8D-2A7C-23934BDD11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80" t="41693" r="25880" b="42655"/>
          <a:stretch/>
        </p:blipFill>
        <p:spPr>
          <a:xfrm>
            <a:off x="7108699" y="5350486"/>
            <a:ext cx="4226312" cy="104121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B6BADB41-0B09-BE8E-2A87-6FCEF7840A02}"/>
              </a:ext>
            </a:extLst>
          </p:cNvPr>
          <p:cNvSpPr txBox="1"/>
          <p:nvPr/>
        </p:nvSpPr>
        <p:spPr>
          <a:xfrm>
            <a:off x="1319315" y="1179092"/>
            <a:ext cx="9553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The field quality was evaluated in four harmonic coils with a radius 10mm in order to cover the affected portion of the aperture.</a:t>
            </a:r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/>
              <a:t>Field homogeneity was calculated in a rectangular area of 10mm height and 50mm width.</a:t>
            </a:r>
            <a:endParaRPr lang="it-IT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AD9583-B5B0-2C94-B0BB-EF4788E8CD5B}"/>
              </a:ext>
            </a:extLst>
          </p:cNvPr>
          <p:cNvSpPr txBox="1"/>
          <p:nvPr/>
        </p:nvSpPr>
        <p:spPr>
          <a:xfrm>
            <a:off x="2787178" y="2267408"/>
            <a:ext cx="771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100 mm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81A09661-A4D6-9476-A5B3-2B94C51C1F39}"/>
              </a:ext>
            </a:extLst>
          </p:cNvPr>
          <p:cNvGrpSpPr/>
          <p:nvPr/>
        </p:nvGrpSpPr>
        <p:grpSpPr>
          <a:xfrm>
            <a:off x="110345" y="2854655"/>
            <a:ext cx="6140767" cy="2819038"/>
            <a:chOff x="975228" y="3773077"/>
            <a:chExt cx="6140767" cy="281903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A609FFB-2C68-E4AB-6FDD-6DDF6C72FF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16" t="2608" r="2894" b="4368"/>
            <a:stretch/>
          </p:blipFill>
          <p:spPr>
            <a:xfrm>
              <a:off x="975228" y="3773077"/>
              <a:ext cx="6140767" cy="2791257"/>
            </a:xfrm>
            <a:prstGeom prst="rect">
              <a:avLst/>
            </a:prstGeom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B78F05DD-67D7-0906-9AEA-586E1906E76F}"/>
                </a:ext>
              </a:extLst>
            </p:cNvPr>
            <p:cNvSpPr txBox="1"/>
            <p:nvPr/>
          </p:nvSpPr>
          <p:spPr>
            <a:xfrm>
              <a:off x="4216483" y="6361283"/>
              <a:ext cx="42143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mm</a:t>
              </a:r>
            </a:p>
          </p:txBody>
        </p:sp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7981EB6-2B60-93A0-8E69-ECFB3BC1BCE2}"/>
                </a:ext>
              </a:extLst>
            </p:cNvPr>
            <p:cNvSpPr txBox="1"/>
            <p:nvPr/>
          </p:nvSpPr>
          <p:spPr>
            <a:xfrm>
              <a:off x="4757108" y="6361283"/>
              <a:ext cx="42143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mm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C66DEE1C-085D-219D-54BC-EC045E479E16}"/>
                </a:ext>
              </a:extLst>
            </p:cNvPr>
            <p:cNvSpPr txBox="1"/>
            <p:nvPr/>
          </p:nvSpPr>
          <p:spPr>
            <a:xfrm>
              <a:off x="5287398" y="6341619"/>
              <a:ext cx="42143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900" b="1" dirty="0"/>
                <a:t>mm</a:t>
              </a:r>
            </a:p>
          </p:txBody>
        </p:sp>
      </p:grpSp>
      <p:sp>
        <p:nvSpPr>
          <p:cNvPr id="15" name="Parentesi graffa aperta 4">
            <a:extLst>
              <a:ext uri="{FF2B5EF4-FFF2-40B4-BE49-F238E27FC236}">
                <a16:creationId xmlns:a16="http://schemas.microsoft.com/office/drawing/2014/main" id="{26C28FF3-DE38-4F3A-CBF0-088566B975B9}"/>
              </a:ext>
            </a:extLst>
          </p:cNvPr>
          <p:cNvSpPr/>
          <p:nvPr/>
        </p:nvSpPr>
        <p:spPr>
          <a:xfrm rot="5400000" flipV="1">
            <a:off x="2965642" y="280128"/>
            <a:ext cx="437456" cy="4926566"/>
          </a:xfrm>
          <a:prstGeom prst="leftBrace">
            <a:avLst>
              <a:gd name="adj1" fmla="val 8333"/>
              <a:gd name="adj2" fmla="val 4981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Parentesi graffa aperta 6">
            <a:extLst>
              <a:ext uri="{FF2B5EF4-FFF2-40B4-BE49-F238E27FC236}">
                <a16:creationId xmlns:a16="http://schemas.microsoft.com/office/drawing/2014/main" id="{F9880AF2-AFBD-24DF-BA3B-04F8552684BD}"/>
              </a:ext>
            </a:extLst>
          </p:cNvPr>
          <p:cNvSpPr/>
          <p:nvPr/>
        </p:nvSpPr>
        <p:spPr>
          <a:xfrm>
            <a:off x="312056" y="3163827"/>
            <a:ext cx="373626" cy="1492899"/>
          </a:xfrm>
          <a:prstGeom prst="leftBrace">
            <a:avLst>
              <a:gd name="adj1" fmla="val 8333"/>
              <a:gd name="adj2" fmla="val 493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8">
            <a:extLst>
              <a:ext uri="{FF2B5EF4-FFF2-40B4-BE49-F238E27FC236}">
                <a16:creationId xmlns:a16="http://schemas.microsoft.com/office/drawing/2014/main" id="{66BAA0F7-98EC-1876-4E51-D41A251F811E}"/>
              </a:ext>
            </a:extLst>
          </p:cNvPr>
          <p:cNvSpPr txBox="1"/>
          <p:nvPr/>
        </p:nvSpPr>
        <p:spPr>
          <a:xfrm>
            <a:off x="-126886" y="3617516"/>
            <a:ext cx="747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30 mm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32610A7-F849-7662-CBA8-634B742CDB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9278" y="2709469"/>
            <a:ext cx="4926567" cy="2379306"/>
          </a:xfrm>
          <a:prstGeom prst="rect">
            <a:avLst/>
          </a:prstGeom>
        </p:spPr>
      </p:pic>
      <p:sp>
        <p:nvSpPr>
          <p:cNvPr id="30" name="Parentesi graffa aperta 6">
            <a:extLst>
              <a:ext uri="{FF2B5EF4-FFF2-40B4-BE49-F238E27FC236}">
                <a16:creationId xmlns:a16="http://schemas.microsoft.com/office/drawing/2014/main" id="{ACFE52D4-27D4-CF9F-A5DD-3F015B390EF5}"/>
              </a:ext>
            </a:extLst>
          </p:cNvPr>
          <p:cNvSpPr/>
          <p:nvPr/>
        </p:nvSpPr>
        <p:spPr>
          <a:xfrm>
            <a:off x="6675960" y="3174311"/>
            <a:ext cx="373626" cy="1492899"/>
          </a:xfrm>
          <a:prstGeom prst="leftBrace">
            <a:avLst>
              <a:gd name="adj1" fmla="val 8333"/>
              <a:gd name="adj2" fmla="val 49367"/>
            </a:avLst>
          </a:prstGeom>
          <a:ln>
            <a:solidFill>
              <a:srgbClr val="FF97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8">
            <a:extLst>
              <a:ext uri="{FF2B5EF4-FFF2-40B4-BE49-F238E27FC236}">
                <a16:creationId xmlns:a16="http://schemas.microsoft.com/office/drawing/2014/main" id="{0D231F5A-338F-FCAD-E2E5-F8A60165432C}"/>
              </a:ext>
            </a:extLst>
          </p:cNvPr>
          <p:cNvSpPr txBox="1"/>
          <p:nvPr/>
        </p:nvSpPr>
        <p:spPr>
          <a:xfrm>
            <a:off x="6214309" y="3605120"/>
            <a:ext cx="747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rgbClr val="FF972E"/>
                </a:solidFill>
              </a:rPr>
              <a:t>30 mm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C83A1A51-85E5-02E1-2C12-E8A81821D569}"/>
              </a:ext>
            </a:extLst>
          </p:cNvPr>
          <p:cNvSpPr txBox="1"/>
          <p:nvPr/>
        </p:nvSpPr>
        <p:spPr>
          <a:xfrm>
            <a:off x="8910830" y="2247684"/>
            <a:ext cx="771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rgbClr val="FF972E"/>
                </a:solidFill>
              </a:rPr>
              <a:t>100 mm</a:t>
            </a:r>
          </a:p>
        </p:txBody>
      </p:sp>
      <p:sp>
        <p:nvSpPr>
          <p:cNvPr id="37" name="Parentesi graffa aperta 4">
            <a:extLst>
              <a:ext uri="{FF2B5EF4-FFF2-40B4-BE49-F238E27FC236}">
                <a16:creationId xmlns:a16="http://schemas.microsoft.com/office/drawing/2014/main" id="{A73201E3-52FE-7B44-B418-31BBC72BA058}"/>
              </a:ext>
            </a:extLst>
          </p:cNvPr>
          <p:cNvSpPr/>
          <p:nvPr/>
        </p:nvSpPr>
        <p:spPr>
          <a:xfrm rot="5400000" flipV="1">
            <a:off x="9077645" y="704773"/>
            <a:ext cx="437456" cy="4151922"/>
          </a:xfrm>
          <a:prstGeom prst="leftBrace">
            <a:avLst>
              <a:gd name="adj1" fmla="val 8333"/>
              <a:gd name="adj2" fmla="val 49811"/>
            </a:avLst>
          </a:prstGeom>
          <a:ln>
            <a:solidFill>
              <a:srgbClr val="FF972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38" name="Parentesi graffa aperta 6">
            <a:extLst>
              <a:ext uri="{FF2B5EF4-FFF2-40B4-BE49-F238E27FC236}">
                <a16:creationId xmlns:a16="http://schemas.microsoft.com/office/drawing/2014/main" id="{8A12AAC5-CE48-CE83-CE3A-C61A6C2B0930}"/>
              </a:ext>
            </a:extLst>
          </p:cNvPr>
          <p:cNvSpPr/>
          <p:nvPr/>
        </p:nvSpPr>
        <p:spPr>
          <a:xfrm flipH="1">
            <a:off x="11452887" y="3429750"/>
            <a:ext cx="326851" cy="471196"/>
          </a:xfrm>
          <a:prstGeom prst="leftBrace">
            <a:avLst>
              <a:gd name="adj1" fmla="val 8333"/>
              <a:gd name="adj2" fmla="val 493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8">
            <a:extLst>
              <a:ext uri="{FF2B5EF4-FFF2-40B4-BE49-F238E27FC236}">
                <a16:creationId xmlns:a16="http://schemas.microsoft.com/office/drawing/2014/main" id="{897D13A1-6904-D4F6-F6B5-B81D62D74D74}"/>
              </a:ext>
            </a:extLst>
          </p:cNvPr>
          <p:cNvSpPr txBox="1"/>
          <p:nvPr/>
        </p:nvSpPr>
        <p:spPr>
          <a:xfrm>
            <a:off x="11502167" y="3406022"/>
            <a:ext cx="747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/>
              <a:t>10 mm</a:t>
            </a:r>
          </a:p>
        </p:txBody>
      </p:sp>
    </p:spTree>
    <p:extLst>
      <p:ext uri="{BB962C8B-B14F-4D97-AF65-F5344CB8AC3E}">
        <p14:creationId xmlns:p14="http://schemas.microsoft.com/office/powerpoint/2010/main" val="3638563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F2E6503-782B-19E2-04B4-C2BAD82A97A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D8A7C9-2D9B-F2E1-9074-10ED528EE9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78478C6C-4B64-3CAE-A4E1-99EB5BDED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CONFIGURATIONS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83356890-0220-CC67-4BF9-80367FEAFD82}"/>
              </a:ext>
            </a:extLst>
          </p:cNvPr>
          <p:cNvSpPr txBox="1">
            <a:spLocks/>
          </p:cNvSpPr>
          <p:nvPr/>
        </p:nvSpPr>
        <p:spPr>
          <a:xfrm>
            <a:off x="2761863" y="1630559"/>
            <a:ext cx="6407020" cy="359688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it-IT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 lang="en-GB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We have realized two 10 T configurations:</a:t>
            </a:r>
          </a:p>
          <a:p>
            <a:pPr marL="0" indent="0" algn="ctr">
              <a:buNone/>
            </a:pPr>
            <a:endParaRPr lang="en-US" sz="2400" dirty="0"/>
          </a:p>
          <a:p>
            <a:pPr marL="285750" indent="-285750" algn="ctr" defTabSz="456291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 1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the first one has a very good field quality but is more difficult to realize for mechanical reasons because the blocks are not aligned;</a:t>
            </a:r>
          </a:p>
          <a:p>
            <a:pPr marL="285750" indent="-285750" algn="ctr" defTabSz="456291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ctr" defTabSz="456291">
              <a:buFont typeface="Arial" panose="020B0604020202020204" pitchFamily="34" charset="0"/>
              <a:buChar char="•"/>
            </a:pPr>
            <a:r>
              <a:rPr lang="en-US" sz="2400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Configuration 2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the second one has two aligned racetracks but has a worse field quality.</a:t>
            </a:r>
          </a:p>
        </p:txBody>
      </p:sp>
    </p:spTree>
    <p:extLst>
      <p:ext uri="{BB962C8B-B14F-4D97-AF65-F5344CB8AC3E}">
        <p14:creationId xmlns:p14="http://schemas.microsoft.com/office/powerpoint/2010/main" val="2697328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 @ 10 T</a:t>
            </a:r>
          </a:p>
        </p:txBody>
      </p:sp>
      <p:pic>
        <p:nvPicPr>
          <p:cNvPr id="4" name="Picture 3" descr="A rainbow colored circle with white rectangles&#10;&#10;Description automatically generated">
            <a:extLst>
              <a:ext uri="{FF2B5EF4-FFF2-40B4-BE49-F238E27FC236}">
                <a16:creationId xmlns:a16="http://schemas.microsoft.com/office/drawing/2014/main" id="{9DE1F2E6-7E9F-89E5-E634-3B8D5D517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993" y="1411402"/>
            <a:ext cx="4610298" cy="4567057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BE51976D-85AE-FEB5-0517-E0739487A35E}"/>
              </a:ext>
            </a:extLst>
          </p:cNvPr>
          <p:cNvGrpSpPr/>
          <p:nvPr/>
        </p:nvGrpSpPr>
        <p:grpSpPr>
          <a:xfrm>
            <a:off x="79159" y="1411402"/>
            <a:ext cx="1143511" cy="1761323"/>
            <a:chOff x="5299641" y="2665983"/>
            <a:chExt cx="1143511" cy="1761323"/>
          </a:xfrm>
        </p:grpSpPr>
        <p:pic>
          <p:nvPicPr>
            <p:cNvPr id="11" name="Picture 10" descr="A number chart with different colors&#10;&#10;Description automatically generated with medium confidence">
              <a:extLst>
                <a:ext uri="{FF2B5EF4-FFF2-40B4-BE49-F238E27FC236}">
                  <a16:creationId xmlns:a16="http://schemas.microsoft.com/office/drawing/2014/main" id="{455591C7-BAB1-429F-ED25-F1C8C79B6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9641" y="2993814"/>
              <a:ext cx="1143511" cy="14334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07193C-687C-029B-1587-D85E23F65664}"/>
                </a:ext>
              </a:extLst>
            </p:cNvPr>
            <p:cNvSpPr txBox="1"/>
            <p:nvPr/>
          </p:nvSpPr>
          <p:spPr>
            <a:xfrm>
              <a:off x="5557655" y="2665983"/>
              <a:ext cx="62748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B [T]</a:t>
              </a:r>
            </a:p>
          </p:txBody>
        </p:sp>
      </p:grpSp>
      <p:sp>
        <p:nvSpPr>
          <p:cNvPr id="17" name="Rettangolo 3">
            <a:extLst>
              <a:ext uri="{FF2B5EF4-FFF2-40B4-BE49-F238E27FC236}">
                <a16:creationId xmlns:a16="http://schemas.microsoft.com/office/drawing/2014/main" id="{33AE1911-C039-50B4-82DA-74B43B68E5EE}"/>
              </a:ext>
            </a:extLst>
          </p:cNvPr>
          <p:cNvSpPr/>
          <p:nvPr/>
        </p:nvSpPr>
        <p:spPr>
          <a:xfrm>
            <a:off x="614239" y="5769230"/>
            <a:ext cx="1258052" cy="378000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Parentesi graffa aperta 4">
            <a:extLst>
              <a:ext uri="{FF2B5EF4-FFF2-40B4-BE49-F238E27FC236}">
                <a16:creationId xmlns:a16="http://schemas.microsoft.com/office/drawing/2014/main" id="{C7547BE2-5712-A084-4A9C-FD9678C71A22}"/>
              </a:ext>
            </a:extLst>
          </p:cNvPr>
          <p:cNvSpPr/>
          <p:nvPr/>
        </p:nvSpPr>
        <p:spPr>
          <a:xfrm rot="5400000" flipV="1">
            <a:off x="1108683" y="4943763"/>
            <a:ext cx="269164" cy="12580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5">
            <a:extLst>
              <a:ext uri="{FF2B5EF4-FFF2-40B4-BE49-F238E27FC236}">
                <a16:creationId xmlns:a16="http://schemas.microsoft.com/office/drawing/2014/main" id="{3A954072-803D-44E7-78F8-5BCE9B07EBD8}"/>
              </a:ext>
            </a:extLst>
          </p:cNvPr>
          <p:cNvSpPr txBox="1"/>
          <p:nvPr/>
        </p:nvSpPr>
        <p:spPr>
          <a:xfrm>
            <a:off x="837397" y="5185557"/>
            <a:ext cx="8117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100 mm</a:t>
            </a:r>
          </a:p>
        </p:txBody>
      </p:sp>
      <p:sp>
        <p:nvSpPr>
          <p:cNvPr id="20" name="Parentesi graffa aperta 6">
            <a:extLst>
              <a:ext uri="{FF2B5EF4-FFF2-40B4-BE49-F238E27FC236}">
                <a16:creationId xmlns:a16="http://schemas.microsoft.com/office/drawing/2014/main" id="{C5EF038B-CF07-5EA1-4B6A-35C643FE01BB}"/>
              </a:ext>
            </a:extLst>
          </p:cNvPr>
          <p:cNvSpPr/>
          <p:nvPr/>
        </p:nvSpPr>
        <p:spPr>
          <a:xfrm flipH="1">
            <a:off x="1941739" y="5769230"/>
            <a:ext cx="131248" cy="3780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8">
            <a:extLst>
              <a:ext uri="{FF2B5EF4-FFF2-40B4-BE49-F238E27FC236}">
                <a16:creationId xmlns:a16="http://schemas.microsoft.com/office/drawing/2014/main" id="{8AED8298-7DF1-306F-A182-D22AD58059F0}"/>
              </a:ext>
            </a:extLst>
          </p:cNvPr>
          <p:cNvSpPr txBox="1"/>
          <p:nvPr/>
        </p:nvSpPr>
        <p:spPr>
          <a:xfrm>
            <a:off x="2071655" y="5804341"/>
            <a:ext cx="7472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/>
              <a:t>30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422977C-2862-F6E5-EBA4-FBD24EE2EC88}"/>
              </a:ext>
            </a:extLst>
          </p:cNvPr>
          <p:cNvSpPr txBox="1"/>
          <p:nvPr/>
        </p:nvSpPr>
        <p:spPr>
          <a:xfrm>
            <a:off x="3378461" y="5384021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8F2BFD9-D511-47A3-ED3D-59A49EEA9EFE}"/>
              </a:ext>
            </a:extLst>
          </p:cNvPr>
          <p:cNvSpPr txBox="1"/>
          <p:nvPr/>
        </p:nvSpPr>
        <p:spPr>
          <a:xfrm>
            <a:off x="3502868" y="5060556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2</a:t>
            </a:r>
            <a:endParaRPr lang="en-GB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775FD2-3697-0D54-04CA-14B0FCB8C313}"/>
              </a:ext>
            </a:extLst>
          </p:cNvPr>
          <p:cNvSpPr txBox="1"/>
          <p:nvPr/>
        </p:nvSpPr>
        <p:spPr>
          <a:xfrm>
            <a:off x="2837960" y="4615795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3</a:t>
            </a:r>
            <a:endParaRPr lang="en-GB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61332C8-6E4C-4690-A568-A88179E0CB45}"/>
              </a:ext>
            </a:extLst>
          </p:cNvPr>
          <p:cNvSpPr txBox="1"/>
          <p:nvPr/>
        </p:nvSpPr>
        <p:spPr>
          <a:xfrm>
            <a:off x="3596984" y="4341689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A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070706-A265-F57D-E30F-9CFB9DE6CD91}"/>
              </a:ext>
            </a:extLst>
          </p:cNvPr>
          <p:cNvSpPr txBox="1"/>
          <p:nvPr/>
        </p:nvSpPr>
        <p:spPr>
          <a:xfrm>
            <a:off x="1728932" y="4851694"/>
            <a:ext cx="314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B</a:t>
            </a:r>
            <a:endParaRPr lang="en-GB" sz="1600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07D0051-0AF8-409A-442E-C47350C2C618}"/>
              </a:ext>
            </a:extLst>
          </p:cNvPr>
          <p:cNvSpPr/>
          <p:nvPr/>
        </p:nvSpPr>
        <p:spPr>
          <a:xfrm>
            <a:off x="3817582" y="4361675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1DF1D1EB-5547-F4E7-B16D-2741425CFD7F}"/>
              </a:ext>
            </a:extLst>
          </p:cNvPr>
          <p:cNvSpPr/>
          <p:nvPr/>
        </p:nvSpPr>
        <p:spPr>
          <a:xfrm>
            <a:off x="1758249" y="4882349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3" name="Tabella 12">
            <a:extLst>
              <a:ext uri="{FF2B5EF4-FFF2-40B4-BE49-F238E27FC236}">
                <a16:creationId xmlns:a16="http://schemas.microsoft.com/office/drawing/2014/main" id="{66DCA886-094E-5DA7-E380-369A2F08F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281639"/>
              </p:ext>
            </p:extLst>
          </p:nvPr>
        </p:nvGraphicFramePr>
        <p:xfrm>
          <a:off x="5167249" y="1175316"/>
          <a:ext cx="6971675" cy="1767512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94335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1394335">
                  <a:extLst>
                    <a:ext uri="{9D8B030D-6E8A-4147-A177-3AD203B41FA5}">
                      <a16:colId xmlns:a16="http://schemas.microsoft.com/office/drawing/2014/main" val="2314486573"/>
                    </a:ext>
                  </a:extLst>
                </a:gridCol>
                <a:gridCol w="1394335">
                  <a:extLst>
                    <a:ext uri="{9D8B030D-6E8A-4147-A177-3AD203B41FA5}">
                      <a16:colId xmlns:a16="http://schemas.microsoft.com/office/drawing/2014/main" val="1086393158"/>
                    </a:ext>
                  </a:extLst>
                </a:gridCol>
                <a:gridCol w="1394335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  <a:gridCol w="1394335">
                  <a:extLst>
                    <a:ext uri="{9D8B030D-6E8A-4147-A177-3AD203B41FA5}">
                      <a16:colId xmlns:a16="http://schemas.microsoft.com/office/drawing/2014/main" val="3461961440"/>
                    </a:ext>
                  </a:extLst>
                </a:gridCol>
              </a:tblGrid>
              <a:tr h="654992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Block no.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X [mm] </a:t>
                      </a:r>
                      <a:r>
                        <a:rPr lang="it-IT" sz="1600" dirty="0" err="1"/>
                        <a:t>right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lower</a:t>
                      </a:r>
                      <a:r>
                        <a:rPr lang="it-IT" sz="1600" dirty="0"/>
                        <a:t> corner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Y [mm] </a:t>
                      </a:r>
                      <a:r>
                        <a:rPr lang="it-IT" sz="1600" dirty="0" err="1"/>
                        <a:t>right</a:t>
                      </a:r>
                      <a:r>
                        <a:rPr lang="it-IT" sz="1600" dirty="0"/>
                        <a:t> </a:t>
                      </a:r>
                      <a:r>
                        <a:rPr lang="it-IT" sz="1600" dirty="0" err="1"/>
                        <a:t>lower</a:t>
                      </a:r>
                      <a:r>
                        <a:rPr lang="it-IT" sz="1600" dirty="0"/>
                        <a:t> corner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No. of </a:t>
                      </a:r>
                      <a:r>
                        <a:rPr lang="it-IT" sz="1600" dirty="0" err="1"/>
                        <a:t>conductors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No. of tapes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142.6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150.0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42.2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585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/>
                        <a:t>106.4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71.4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/>
                        <a:t>465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0152729"/>
                  </a:ext>
                </a:extLst>
              </a:tr>
            </a:tbl>
          </a:graphicData>
        </a:graphic>
      </p:graphicFrame>
      <p:graphicFrame>
        <p:nvGraphicFramePr>
          <p:cNvPr id="34" name="Tabella 12">
            <a:extLst>
              <a:ext uri="{FF2B5EF4-FFF2-40B4-BE49-F238E27FC236}">
                <a16:creationId xmlns:a16="http://schemas.microsoft.com/office/drawing/2014/main" id="{93C4E26A-8D48-5BC7-CD69-B729DB2CCC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918397"/>
              </p:ext>
            </p:extLst>
          </p:nvPr>
        </p:nvGraphicFramePr>
        <p:xfrm>
          <a:off x="7215905" y="3099303"/>
          <a:ext cx="2880000" cy="1383226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314486573"/>
                    </a:ext>
                  </a:extLst>
                </a:gridCol>
              </a:tblGrid>
              <a:tr h="377386">
                <a:tc gridSpan="2"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+mn-lt"/>
                        </a:rPr>
                        <a:t>Iron yoke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Radius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A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600" dirty="0">
                          <a:latin typeface="+mn-lt"/>
                        </a:rPr>
                        <a:t>(</a:t>
                      </a:r>
                      <a:r>
                        <a:rPr lang="it-IT" sz="1600" b="0" i="0" u="none" strike="noStrike" noProof="0" dirty="0">
                          <a:solidFill>
                            <a:srgbClr val="242424"/>
                          </a:solidFill>
                          <a:latin typeface="+mn-lt"/>
                        </a:rPr>
                        <a:t>170.0; 103.6</a:t>
                      </a:r>
                      <a:r>
                        <a:rPr lang="it-IT" sz="1600" dirty="0">
                          <a:latin typeface="+mn-lt"/>
                        </a:rPr>
                        <a:t>) 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696550"/>
                  </a:ext>
                </a:extLst>
              </a:tr>
              <a:tr h="299306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+mn-lt"/>
                        </a:rPr>
                        <a:t>B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it-IT" sz="1600" dirty="0">
                          <a:latin typeface="+mn-lt"/>
                        </a:rPr>
                        <a:t>(</a:t>
                      </a:r>
                      <a:r>
                        <a:rPr lang="it-IT" sz="1600" b="0" i="0" u="none" strike="noStrike" noProof="0" dirty="0">
                          <a:solidFill>
                            <a:srgbClr val="242424"/>
                          </a:solidFill>
                          <a:latin typeface="+mn-lt"/>
                        </a:rPr>
                        <a:t>34.1; 68.4</a:t>
                      </a:r>
                      <a:r>
                        <a:rPr lang="it-IT" sz="1600" dirty="0">
                          <a:latin typeface="+mn-lt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</a:tbl>
          </a:graphicData>
        </a:graphic>
      </p:graphicFrame>
      <p:graphicFrame>
        <p:nvGraphicFramePr>
          <p:cNvPr id="35" name="Tabella 14">
            <a:extLst>
              <a:ext uri="{FF2B5EF4-FFF2-40B4-BE49-F238E27FC236}">
                <a16:creationId xmlns:a16="http://schemas.microsoft.com/office/drawing/2014/main" id="{37ABE500-ABDF-FEC1-EFE4-D43D1F8201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062513"/>
              </p:ext>
            </p:extLst>
          </p:nvPr>
        </p:nvGraphicFramePr>
        <p:xfrm>
          <a:off x="6359959" y="4668516"/>
          <a:ext cx="4586256" cy="1459454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293128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2293128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</a:tblGrid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 </a:t>
                      </a:r>
                      <a:r>
                        <a:rPr lang="it-IT" sz="1600" b="1" i="0" u="none" strike="noStrike" noProof="0" err="1">
                          <a:solidFill>
                            <a:srgbClr val="000000"/>
                          </a:solidFill>
                          <a:latin typeface="Aptos"/>
                        </a:rPr>
                        <a:t>Structure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 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25.9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 Assembly 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20.0</a:t>
                      </a:r>
                      <a:endParaRPr lang="it-IT" sz="1700" dirty="0">
                        <a:latin typeface="Apto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Tot. </a:t>
                      </a:r>
                      <a:r>
                        <a:rPr lang="it-IT" sz="1600" b="1" i="0" u="none" strike="noStrike" noProof="0" err="1">
                          <a:solidFill>
                            <a:srgbClr val="000000"/>
                          </a:solidFill>
                          <a:latin typeface="Aptos"/>
                        </a:rPr>
                        <a:t>Conductor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 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127.1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FF0000"/>
                          </a:solidFill>
                          <a:latin typeface="Aptos"/>
                        </a:rPr>
                        <a:t>Tot. Cost [k€/m]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173.0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450583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C434ADE3-3738-68A2-2A30-04622ED7F136}"/>
                  </a:ext>
                </a:extLst>
              </p:cNvPr>
              <p:cNvSpPr txBox="1"/>
              <p:nvPr/>
            </p:nvSpPr>
            <p:spPr>
              <a:xfrm>
                <a:off x="2620673" y="6068357"/>
                <a:ext cx="1968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=10.0370 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C434ADE3-3738-68A2-2A30-04622ED7F1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0673" y="6068357"/>
                <a:ext cx="196876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389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 @ 10 T</a:t>
            </a:r>
          </a:p>
        </p:txBody>
      </p:sp>
      <p:pic>
        <p:nvPicPr>
          <p:cNvPr id="2" name="Immagine 7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DD02BBEE-79BA-6EC8-0DEC-95BA01D36A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952" t="7782" r="9183" b="3653"/>
          <a:stretch/>
        </p:blipFill>
        <p:spPr>
          <a:xfrm>
            <a:off x="881312" y="1242285"/>
            <a:ext cx="6960590" cy="4861108"/>
          </a:xfrm>
          <a:prstGeom prst="rect">
            <a:avLst/>
          </a:prstGeom>
        </p:spPr>
      </p:pic>
      <p:graphicFrame>
        <p:nvGraphicFramePr>
          <p:cNvPr id="7" name="Tabella 14">
            <a:extLst>
              <a:ext uri="{FF2B5EF4-FFF2-40B4-BE49-F238E27FC236}">
                <a16:creationId xmlns:a16="http://schemas.microsoft.com/office/drawing/2014/main" id="{6A736C3B-CDA6-0C46-BEBF-DD51C845C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196560"/>
              </p:ext>
            </p:extLst>
          </p:nvPr>
        </p:nvGraphicFramePr>
        <p:xfrm>
          <a:off x="8117634" y="2928768"/>
          <a:ext cx="3458198" cy="1488141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591570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866628">
                  <a:extLst>
                    <a:ext uri="{9D8B030D-6E8A-4147-A177-3AD203B41FA5}">
                      <a16:colId xmlns:a16="http://schemas.microsoft.com/office/drawing/2014/main" val="1826794732"/>
                    </a:ext>
                  </a:extLst>
                </a:gridCol>
              </a:tblGrid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Operative temperature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17.5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9276506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Margin [K]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2.5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9207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Current [A]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12130</a:t>
                      </a:r>
                      <a:endParaRPr lang="it-IT" sz="1700" dirty="0">
                        <a:latin typeface="Apto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46934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Current </a:t>
                      </a:r>
                      <a:r>
                        <a:rPr lang="it-IT" sz="1600" b="1" i="0" u="none" strike="noStrike" noProof="0" dirty="0" err="1">
                          <a:solidFill>
                            <a:srgbClr val="000000"/>
                          </a:solidFill>
                          <a:latin typeface="Aptos"/>
                        </a:rPr>
                        <a:t>density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 [A/mm</a:t>
                      </a:r>
                      <a:r>
                        <a:rPr lang="it-IT" sz="1600" b="1" i="0" u="none" strike="noStrike" baseline="30000" noProof="0" dirty="0">
                          <a:solidFill>
                            <a:srgbClr val="000000"/>
                          </a:solidFill>
                          <a:latin typeface="Aptos"/>
                        </a:rPr>
                        <a:t>2</a:t>
                      </a:r>
                      <a:r>
                        <a:rPr lang="it-IT" sz="1600" b="1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]</a:t>
                      </a:r>
                      <a:endParaRPr lang="it-IT" sz="1600" b="0" i="0" u="none" strike="noStrike" noProof="0" dirty="0">
                        <a:solidFill>
                          <a:srgbClr val="000000"/>
                        </a:solidFill>
                        <a:latin typeface="Apto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-IT" sz="1700" b="0" i="0" u="none" strike="noStrike" noProof="0" dirty="0">
                          <a:solidFill>
                            <a:srgbClr val="000000"/>
                          </a:solidFill>
                          <a:latin typeface="Aptos"/>
                        </a:rPr>
                        <a:t>537.44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679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 @ 10 T</a:t>
            </a:r>
          </a:p>
        </p:txBody>
      </p:sp>
      <p:pic>
        <p:nvPicPr>
          <p:cNvPr id="11" name="Immagine 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7CBA692C-08F4-9B07-8034-F9D6102A95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63" t="48889" r="44643" b="44355"/>
          <a:stretch/>
        </p:blipFill>
        <p:spPr>
          <a:xfrm>
            <a:off x="4750764" y="5851020"/>
            <a:ext cx="2571830" cy="463334"/>
          </a:xfrm>
          <a:prstGeom prst="rect">
            <a:avLst/>
          </a:prstGeom>
        </p:spPr>
      </p:pic>
      <p:cxnSp>
        <p:nvCxnSpPr>
          <p:cNvPr id="2" name="Connettore diritto 1">
            <a:extLst>
              <a:ext uri="{FF2B5EF4-FFF2-40B4-BE49-F238E27FC236}">
                <a16:creationId xmlns:a16="http://schemas.microsoft.com/office/drawing/2014/main" id="{54010456-BC9A-81E0-9226-1DDD49E9EB05}"/>
              </a:ext>
            </a:extLst>
          </p:cNvPr>
          <p:cNvCxnSpPr/>
          <p:nvPr/>
        </p:nvCxnSpPr>
        <p:spPr>
          <a:xfrm>
            <a:off x="4805265" y="5936550"/>
            <a:ext cx="0" cy="321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D04D3B73-3542-7FFD-36D3-55B597FC82DF}"/>
              </a:ext>
            </a:extLst>
          </p:cNvPr>
          <p:cNvCxnSpPr/>
          <p:nvPr/>
        </p:nvCxnSpPr>
        <p:spPr>
          <a:xfrm>
            <a:off x="5116285" y="5936550"/>
            <a:ext cx="0" cy="3218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Grafico 11">
            <a:extLst>
              <a:ext uri="{FF2B5EF4-FFF2-40B4-BE49-F238E27FC236}">
                <a16:creationId xmlns:a16="http://schemas.microsoft.com/office/drawing/2014/main" id="{A5BE9B1C-9B0C-BF7C-7ABA-1C7B1F7AA834}"/>
              </a:ext>
              <a:ext uri="{147F2762-F138-4A5C-976F-8EAC2B608ADB}">
                <a16:predDERef xmlns:a16="http://schemas.microsoft.com/office/drawing/2014/main" pred="{8BFA2581-8EA1-08DD-D856-27FE090499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7315964"/>
              </p:ext>
            </p:extLst>
          </p:nvPr>
        </p:nvGraphicFramePr>
        <p:xfrm>
          <a:off x="6240496" y="1597109"/>
          <a:ext cx="5842177" cy="405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Grafico 12">
            <a:extLst>
              <a:ext uri="{FF2B5EF4-FFF2-40B4-BE49-F238E27FC236}">
                <a16:creationId xmlns:a16="http://schemas.microsoft.com/office/drawing/2014/main" id="{82857264-E789-42BA-A7D1-0224FA2C0F62}"/>
              </a:ext>
              <a:ext uri="{147F2762-F138-4A5C-976F-8EAC2B608ADB}">
                <a16:predDERef xmlns:a16="http://schemas.microsoft.com/office/drawing/2014/main" pred="{A5BE9B1C-9B0C-BF7C-7ABA-1C7B1F7AA8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238865"/>
              </p:ext>
            </p:extLst>
          </p:nvPr>
        </p:nvGraphicFramePr>
        <p:xfrm>
          <a:off x="109327" y="1603078"/>
          <a:ext cx="5831691" cy="4049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72445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 @ 10 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1E0107-ADD1-B12A-924A-C9BA8EA6C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3406" y="1139873"/>
            <a:ext cx="7325187" cy="4354773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CasellaDiTesto 22">
            <a:extLst>
              <a:ext uri="{FF2B5EF4-FFF2-40B4-BE49-F238E27FC236}">
                <a16:creationId xmlns:a16="http://schemas.microsoft.com/office/drawing/2014/main" id="{AD4F0E73-9FC0-8C6F-5E29-1B5EBB13A337}"/>
              </a:ext>
            </a:extLst>
          </p:cNvPr>
          <p:cNvSpPr txBox="1"/>
          <p:nvPr/>
        </p:nvSpPr>
        <p:spPr>
          <a:xfrm>
            <a:off x="3530959" y="5630259"/>
            <a:ext cx="5130082" cy="49244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600" dirty="0" err="1"/>
              <a:t>Homogeneity</a:t>
            </a:r>
            <a:r>
              <a:rPr lang="it-IT" sz="2600" dirty="0"/>
              <a:t> (x=25mm) = 0.097%</a:t>
            </a:r>
          </a:p>
        </p:txBody>
      </p:sp>
    </p:spTree>
    <p:extLst>
      <p:ext uri="{BB962C8B-B14F-4D97-AF65-F5344CB8AC3E}">
        <p14:creationId xmlns:p14="http://schemas.microsoft.com/office/powerpoint/2010/main" val="3904148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13F69-7979-9A4F-0435-ED61CD7123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04C28E-3835-4CAE-A18C-DDD38CD5C178}" type="datetime3">
              <a:rPr lang="en-US" smtClean="0"/>
              <a:t>15 May 2024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1FC0B0-5F7B-6666-2EBD-77058B331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B3CDD33-EB09-C000-1005-39E476B8C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 1 @ 10 T</a:t>
            </a:r>
          </a:p>
        </p:txBody>
      </p:sp>
      <p:pic>
        <p:nvPicPr>
          <p:cNvPr id="7" name="Picture 6" descr="A rainbow colored arrows in different directions&#10;&#10;Description automatically generated">
            <a:extLst>
              <a:ext uri="{FF2B5EF4-FFF2-40B4-BE49-F238E27FC236}">
                <a16:creationId xmlns:a16="http://schemas.microsoft.com/office/drawing/2014/main" id="{E8BECE37-96DA-988D-C931-0A9D7F7970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09" y="2291375"/>
            <a:ext cx="4949306" cy="324820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C608D68-609E-AC59-6EEF-B9E3B7686D34}"/>
              </a:ext>
            </a:extLst>
          </p:cNvPr>
          <p:cNvGrpSpPr/>
          <p:nvPr/>
        </p:nvGrpSpPr>
        <p:grpSpPr>
          <a:xfrm>
            <a:off x="3697880" y="1542289"/>
            <a:ext cx="1185189" cy="1856007"/>
            <a:chOff x="3881333" y="1816832"/>
            <a:chExt cx="1185189" cy="1856007"/>
          </a:xfrm>
        </p:grpSpPr>
        <p:pic>
          <p:nvPicPr>
            <p:cNvPr id="9" name="Picture 8" descr="A colorful rectangular numbers with black text&#10;&#10;Description automatically generated with medium confidence">
              <a:extLst>
                <a:ext uri="{FF2B5EF4-FFF2-40B4-BE49-F238E27FC236}">
                  <a16:creationId xmlns:a16="http://schemas.microsoft.com/office/drawing/2014/main" id="{3032E2AE-ABAC-02B0-70C4-ACE683667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1333" y="2187059"/>
              <a:ext cx="1185189" cy="148578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8897016-7029-217C-3102-96C5D532EFF6}"/>
                </a:ext>
              </a:extLst>
            </p:cNvPr>
            <p:cNvSpPr txBox="1"/>
            <p:nvPr/>
          </p:nvSpPr>
          <p:spPr>
            <a:xfrm>
              <a:off x="3956714" y="1816832"/>
              <a:ext cx="103442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</a:t>
              </a:r>
              <a:r>
                <a:rPr lang="en-GB" sz="1600" b="1" baseline="-25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</a:t>
              </a:r>
              <a:r>
                <a:rPr lang="en-GB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[N/m]</a:t>
              </a:r>
            </a:p>
          </p:txBody>
        </p:sp>
      </p:grpSp>
      <p:graphicFrame>
        <p:nvGraphicFramePr>
          <p:cNvPr id="12" name="Tabella 20">
            <a:extLst>
              <a:ext uri="{FF2B5EF4-FFF2-40B4-BE49-F238E27FC236}">
                <a16:creationId xmlns:a16="http://schemas.microsoft.com/office/drawing/2014/main" id="{456880BC-46E6-0EAD-0679-67FC521EF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506261"/>
              </p:ext>
            </p:extLst>
          </p:nvPr>
        </p:nvGraphicFramePr>
        <p:xfrm>
          <a:off x="7050357" y="1342053"/>
          <a:ext cx="4166421" cy="1898643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388807">
                  <a:extLst>
                    <a:ext uri="{9D8B030D-6E8A-4147-A177-3AD203B41FA5}">
                      <a16:colId xmlns:a16="http://schemas.microsoft.com/office/drawing/2014/main" val="3952519961"/>
                    </a:ext>
                  </a:extLst>
                </a:gridCol>
                <a:gridCol w="1388807">
                  <a:extLst>
                    <a:ext uri="{9D8B030D-6E8A-4147-A177-3AD203B41FA5}">
                      <a16:colId xmlns:a16="http://schemas.microsoft.com/office/drawing/2014/main" val="2314486573"/>
                    </a:ext>
                  </a:extLst>
                </a:gridCol>
                <a:gridCol w="1388807">
                  <a:extLst>
                    <a:ext uri="{9D8B030D-6E8A-4147-A177-3AD203B41FA5}">
                      <a16:colId xmlns:a16="http://schemas.microsoft.com/office/drawing/2014/main" val="1086393158"/>
                    </a:ext>
                  </a:extLst>
                </a:gridCol>
              </a:tblGrid>
              <a:tr h="415283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Block no.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F</a:t>
                      </a:r>
                      <a:r>
                        <a:rPr lang="it-IT" sz="1800" baseline="-25000" dirty="0"/>
                        <a:t>x</a:t>
                      </a:r>
                      <a:r>
                        <a:rPr lang="it-IT" sz="1800" dirty="0"/>
                        <a:t> [kN/m]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F</a:t>
                      </a:r>
                      <a:r>
                        <a:rPr lang="it-IT" sz="1800" baseline="-25000" dirty="0"/>
                        <a:t>y</a:t>
                      </a:r>
                      <a:r>
                        <a:rPr lang="it-IT" sz="1800" dirty="0"/>
                        <a:t> [kN/m]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09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1753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246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743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928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/>
                        <a:t>-1433</a:t>
                      </a:r>
                      <a:endParaRPr lang="it-IT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314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2213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-1288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0152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>
                          <a:solidFill>
                            <a:srgbClr val="FF0000"/>
                          </a:solidFill>
                        </a:rPr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>
                          <a:solidFill>
                            <a:srgbClr val="FF0000"/>
                          </a:solidFill>
                        </a:rPr>
                        <a:t>4893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>
                          <a:solidFill>
                            <a:srgbClr val="FF0000"/>
                          </a:solidFill>
                        </a:rPr>
                        <a:t>-2475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942148"/>
                  </a:ext>
                </a:extLst>
              </a:tr>
            </a:tbl>
          </a:graphicData>
        </a:graphic>
      </p:graphicFrame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29AE22AC-B773-6796-B327-75D333212212}"/>
              </a:ext>
            </a:extLst>
          </p:cNvPr>
          <p:cNvCxnSpPr>
            <a:cxnSpLocks/>
          </p:cNvCxnSpPr>
          <p:nvPr/>
        </p:nvCxnSpPr>
        <p:spPr>
          <a:xfrm flipH="1" flipV="1">
            <a:off x="368311" y="5307398"/>
            <a:ext cx="4913" cy="4495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BB7B4021-AA9A-64DC-95E5-0AD2F07868DF}"/>
              </a:ext>
            </a:extLst>
          </p:cNvPr>
          <p:cNvCxnSpPr>
            <a:cxnSpLocks/>
          </p:cNvCxnSpPr>
          <p:nvPr/>
        </p:nvCxnSpPr>
        <p:spPr>
          <a:xfrm>
            <a:off x="368311" y="5756988"/>
            <a:ext cx="36718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25ACB4E-BB4D-025F-9705-32CEFFBD0640}"/>
              </a:ext>
            </a:extLst>
          </p:cNvPr>
          <p:cNvSpPr txBox="1"/>
          <p:nvPr/>
        </p:nvSpPr>
        <p:spPr>
          <a:xfrm>
            <a:off x="511561" y="5701004"/>
            <a:ext cx="24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x</a:t>
            </a: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2B8F34D4-C2DF-E89B-1917-D08C2326C14A}"/>
              </a:ext>
            </a:extLst>
          </p:cNvPr>
          <p:cNvSpPr txBox="1"/>
          <p:nvPr/>
        </p:nvSpPr>
        <p:spPr>
          <a:xfrm>
            <a:off x="96101" y="5176600"/>
            <a:ext cx="244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y</a:t>
            </a:r>
          </a:p>
        </p:txBody>
      </p:sp>
      <p:pic>
        <p:nvPicPr>
          <p:cNvPr id="24" name="Immagine 23" descr="Immagine che contiene cerchio, design&#10;&#10;Descrizione generata automaticamente">
            <a:extLst>
              <a:ext uri="{FF2B5EF4-FFF2-40B4-BE49-F238E27FC236}">
                <a16:creationId xmlns:a16="http://schemas.microsoft.com/office/drawing/2014/main" id="{85F013BF-7517-8744-CC70-9EA4DF2338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3549" y="3655434"/>
            <a:ext cx="3072589" cy="2841883"/>
          </a:xfrm>
          <a:prstGeom prst="rect">
            <a:avLst/>
          </a:prstGeom>
        </p:spPr>
      </p:pic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4A1A3FFB-C273-0D32-3BD9-C1DDBC018F22}"/>
              </a:ext>
            </a:extLst>
          </p:cNvPr>
          <p:cNvSpPr txBox="1"/>
          <p:nvPr/>
        </p:nvSpPr>
        <p:spPr>
          <a:xfrm>
            <a:off x="8629312" y="4076447"/>
            <a:ext cx="33233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/>
              <a:t>Preliminary concept: the mechanical structure we want to study consists of stainless steel containers to house racetracks. The sketch on th</a:t>
            </a:r>
            <a:r>
              <a:rPr lang="en-US" dirty="0"/>
              <a:t>e left is only an indication to understand the concept.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17175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Microsoft Office PowerPoint</Application>
  <PresentationFormat>Widescreen</PresentationFormat>
  <Paragraphs>228</Paragraphs>
  <Slides>15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Cambria Math</vt:lpstr>
      <vt:lpstr>Wingdings</vt:lpstr>
      <vt:lpstr>Office Theme</vt:lpstr>
      <vt:lpstr>SC steady magnet concept and design studies</vt:lpstr>
      <vt:lpstr>Accelerator Superconducting Magnets</vt:lpstr>
      <vt:lpstr>Field Quality and Homogeneity Evaluation</vt:lpstr>
      <vt:lpstr>CONFIGURATIONS</vt:lpstr>
      <vt:lpstr>Configuration 1 @ 10 T</vt:lpstr>
      <vt:lpstr>Configuration 1 @ 10 T</vt:lpstr>
      <vt:lpstr>Configuration 1 @ 10 T</vt:lpstr>
      <vt:lpstr>Configuration 1 @ 10 T</vt:lpstr>
      <vt:lpstr>Configuration 1 @ 10 T</vt:lpstr>
      <vt:lpstr>Configuration 2 @ 10 T</vt:lpstr>
      <vt:lpstr>Configuration 2 @ 10 T</vt:lpstr>
      <vt:lpstr>Configuration 2 @ 10 T</vt:lpstr>
      <vt:lpstr>Configuration 2 @ 10 T</vt:lpstr>
      <vt:lpstr>Conclusions</vt:lpstr>
      <vt:lpstr> 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Novelli</dc:creator>
  <cp:lastModifiedBy>tommaso</cp:lastModifiedBy>
  <cp:revision>19</cp:revision>
  <dcterms:created xsi:type="dcterms:W3CDTF">2024-02-13T11:19:58Z</dcterms:created>
  <dcterms:modified xsi:type="dcterms:W3CDTF">2024-05-15T10:12:37Z</dcterms:modified>
</cp:coreProperties>
</file>