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63" r:id="rId2"/>
    <p:sldMasterId id="2147483682" r:id="rId3"/>
  </p:sldMasterIdLst>
  <p:notesMasterIdLst>
    <p:notesMasterId r:id="rId20"/>
  </p:notesMasterIdLst>
  <p:handoutMasterIdLst>
    <p:handoutMasterId r:id="rId21"/>
  </p:handoutMasterIdLst>
  <p:sldIdLst>
    <p:sldId id="977" r:id="rId4"/>
    <p:sldId id="974" r:id="rId5"/>
    <p:sldId id="978" r:id="rId6"/>
    <p:sldId id="1008" r:id="rId7"/>
    <p:sldId id="984" r:id="rId8"/>
    <p:sldId id="996" r:id="rId9"/>
    <p:sldId id="979" r:id="rId10"/>
    <p:sldId id="1007" r:id="rId11"/>
    <p:sldId id="999" r:id="rId12"/>
    <p:sldId id="997" r:id="rId13"/>
    <p:sldId id="1009" r:id="rId14"/>
    <p:sldId id="998" r:id="rId15"/>
    <p:sldId id="1000" r:id="rId16"/>
    <p:sldId id="1001" r:id="rId17"/>
    <p:sldId id="1010" r:id="rId18"/>
    <p:sldId id="1011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3CF"/>
    <a:srgbClr val="FF5D69"/>
    <a:srgbClr val="F26522"/>
    <a:srgbClr val="C6C6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651" autoAdjust="0"/>
    <p:restoredTop sz="94660"/>
  </p:normalViewPr>
  <p:slideViewPr>
    <p:cSldViewPr snapToGrid="0">
      <p:cViewPr>
        <p:scale>
          <a:sx n="75" d="100"/>
          <a:sy n="75" d="100"/>
        </p:scale>
        <p:origin x="470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2814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71A0747-6735-8F1A-1EFD-14CA5324863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8C29105-0247-D60A-1DA4-B0FD3E20A3D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5191F2-FE5B-42D1-B7D0-BF34BF7B2058}" type="datetimeFigureOut">
              <a:rPr lang="en-GB" smtClean="0"/>
              <a:t>14/05/2024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9EB846-BF00-8CEC-FDBD-4E57C02AEC7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C987933-73CF-B8EB-AA84-F628A15EDBB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467303-87B5-4788-B70A-DC6BA1EEA3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04668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5CC381-FF73-41CF-9B6C-3DC4E88CAD2E}" type="datetimeFigureOut">
              <a:rPr lang="en-US" smtClean="0"/>
              <a:t>5/14/2024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4B6204-273F-41E9-ADCE-309E614BE0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1207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typ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296562" y="1520611"/>
            <a:ext cx="11673016" cy="471487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38C759D-E35F-02C4-F9B7-C467CE5F8DBE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1B87A5-C488-41E9-913E-3B2F7A0A2CE1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D2D2D2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5/15/2024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D2D2D2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94E3031-5366-534C-291B-4EED5FE250A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D2D2D2">
                    <a:lumMod val="50000"/>
                  </a:srgbClr>
                </a:solidFill>
                <a:effectLst/>
                <a:uLnTx/>
                <a:uFillTx/>
                <a:latin typeface="Arial Narrow"/>
                <a:ea typeface="+mn-ea"/>
              </a:rPr>
              <a:t>Accelerator Workshop May 2024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D2D2D2">
                  <a:lumMod val="50000"/>
                </a:srgbClr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8591FC-B8D6-067C-01FB-4638482F6874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4172A1-1CBF-0B40-9234-7D4D80EC19EA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ea typeface="+mn-ea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sp>
        <p:nvSpPr>
          <p:cNvPr id="7" name="Title 10">
            <a:extLst>
              <a:ext uri="{FF2B5EF4-FFF2-40B4-BE49-F238E27FC236}">
                <a16:creationId xmlns:a16="http://schemas.microsoft.com/office/drawing/2014/main" id="{21A1D566-3A6B-E02B-E484-D63C7C94A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2" y="174281"/>
            <a:ext cx="9358185" cy="838200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rgbClr val="C43B68"/>
                </a:solidFill>
                <a:latin typeface="Montserrat" panose="000005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117856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ide typ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152402" y="1701801"/>
            <a:ext cx="5515230" cy="471487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38C759D-E35F-02C4-F9B7-C467CE5F8DBE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CE95F9-BC9F-4FEF-8402-826F42CC61FE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D2D2D2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5/15/2024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D2D2D2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94E3031-5366-534C-291B-4EED5FE250A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D2D2D2">
                    <a:lumMod val="50000"/>
                  </a:srgbClr>
                </a:solidFill>
                <a:effectLst/>
                <a:uLnTx/>
                <a:uFillTx/>
                <a:latin typeface="Arial Narrow"/>
                <a:ea typeface="+mn-ea"/>
              </a:rPr>
              <a:t>Accelerator Workshop May 2024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D2D2D2">
                  <a:lumMod val="50000"/>
                </a:srgbClr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8591FC-B8D6-067C-01FB-4638482F6874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4172A1-1CBF-0B40-9234-7D4D80EC19EA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ea typeface="+mn-ea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sp>
        <p:nvSpPr>
          <p:cNvPr id="2" name="Title 10">
            <a:extLst>
              <a:ext uri="{FF2B5EF4-FFF2-40B4-BE49-F238E27FC236}">
                <a16:creationId xmlns:a16="http://schemas.microsoft.com/office/drawing/2014/main" id="{71693B2D-13D6-F56E-871E-6AAA613552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2" y="174281"/>
            <a:ext cx="9358185" cy="838200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rgbClr val="C43B68"/>
                </a:solidFill>
                <a:latin typeface="Montserrat" panose="000005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516376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typ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296561" y="1461222"/>
            <a:ext cx="11673016" cy="471487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38C759D-E35F-02C4-F9B7-C467CE5F8DBE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1427BC9-BFBF-4EB0-B240-858912F2A956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D2D2D2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5/15/2024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D2D2D2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94E3031-5366-534C-291B-4EED5FE250A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D2D2D2">
                    <a:lumMod val="50000"/>
                  </a:srgbClr>
                </a:solidFill>
                <a:effectLst/>
                <a:uLnTx/>
                <a:uFillTx/>
                <a:latin typeface="Arial Narrow"/>
                <a:ea typeface="+mn-ea"/>
              </a:rPr>
              <a:t>Accelerator Workshop May 2024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D2D2D2">
                  <a:lumMod val="50000"/>
                </a:srgbClr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8591FC-B8D6-067C-01FB-4638482F6874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4172A1-1CBF-0B40-9234-7D4D80EC19EA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ea typeface="+mn-ea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sp>
        <p:nvSpPr>
          <p:cNvPr id="2" name="Title 10">
            <a:extLst>
              <a:ext uri="{FF2B5EF4-FFF2-40B4-BE49-F238E27FC236}">
                <a16:creationId xmlns:a16="http://schemas.microsoft.com/office/drawing/2014/main" id="{71693B2D-13D6-F56E-871E-6AAA613552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3977" y="132522"/>
            <a:ext cx="9358185" cy="838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C43B68"/>
                </a:solidFill>
                <a:latin typeface="Montserrat" panose="000005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A9B6633-B174-C84F-E6FC-4963698014D9}"/>
              </a:ext>
            </a:extLst>
          </p:cNvPr>
          <p:cNvSpPr/>
          <p:nvPr userDrawn="1"/>
        </p:nvSpPr>
        <p:spPr>
          <a:xfrm>
            <a:off x="0" y="1083946"/>
            <a:ext cx="12192000" cy="4571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292612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ide typ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152402" y="1701801"/>
            <a:ext cx="5515230" cy="471487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38C759D-E35F-02C4-F9B7-C467CE5F8DBE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013B35-2806-4095-BA5B-FC9543CCA3DD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D2D2D2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5/15/2024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D2D2D2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94E3031-5366-534C-291B-4EED5FE250A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D2D2D2">
                    <a:lumMod val="50000"/>
                  </a:srgbClr>
                </a:solidFill>
                <a:effectLst/>
                <a:uLnTx/>
                <a:uFillTx/>
                <a:latin typeface="Arial Narrow"/>
                <a:ea typeface="+mn-ea"/>
              </a:rPr>
              <a:t>Accelerator Workshop May 2024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D2D2D2">
                  <a:lumMod val="50000"/>
                </a:srgbClr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8591FC-B8D6-067C-01FB-4638482F6874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4172A1-1CBF-0B40-9234-7D4D80EC19EA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ea typeface="+mn-ea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sp>
        <p:nvSpPr>
          <p:cNvPr id="2" name="Title 10">
            <a:extLst>
              <a:ext uri="{FF2B5EF4-FFF2-40B4-BE49-F238E27FC236}">
                <a16:creationId xmlns:a16="http://schemas.microsoft.com/office/drawing/2014/main" id="{71693B2D-13D6-F56E-871E-6AAA613552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9858" y="149568"/>
            <a:ext cx="9358185" cy="838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C43B68"/>
                </a:solidFill>
                <a:latin typeface="Montserrat" panose="000005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A9B6633-B174-C84F-E6FC-4963698014D9}"/>
              </a:ext>
            </a:extLst>
          </p:cNvPr>
          <p:cNvSpPr/>
          <p:nvPr userDrawn="1"/>
        </p:nvSpPr>
        <p:spPr>
          <a:xfrm>
            <a:off x="0" y="1037967"/>
            <a:ext cx="12192000" cy="4571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307329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MUON-SlideGraph-LogoBkgnd2.pn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7786"/>
          <a:stretch/>
        </p:blipFill>
        <p:spPr>
          <a:xfrm>
            <a:off x="0" y="1005840"/>
            <a:ext cx="12192000" cy="585216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E24870BF-926E-D3B2-5043-E54D4EE616AA}"/>
              </a:ext>
            </a:extLst>
          </p:cNvPr>
          <p:cNvSpPr/>
          <p:nvPr userDrawn="1"/>
        </p:nvSpPr>
        <p:spPr>
          <a:xfrm>
            <a:off x="914398" y="2011680"/>
            <a:ext cx="10393681" cy="2956560"/>
          </a:xfrm>
          <a:prstGeom prst="rect">
            <a:avLst/>
          </a:prstGeom>
          <a:solidFill>
            <a:srgbClr val="FFFFFF">
              <a:alpha val="2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Image 85" descr="MCC-inernational-finalV01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371"/>
            <a:ext cx="1284094" cy="1081520"/>
          </a:xfrm>
          <a:prstGeom prst="rect">
            <a:avLst/>
          </a:prstGeom>
        </p:spPr>
      </p:pic>
      <p:pic>
        <p:nvPicPr>
          <p:cNvPr id="4" name="Picture 3" descr="Logo, company name&#10;&#10;Description automatically generated">
            <a:extLst>
              <a:ext uri="{FF2B5EF4-FFF2-40B4-BE49-F238E27FC236}">
                <a16:creationId xmlns:a16="http://schemas.microsoft.com/office/drawing/2014/main" id="{2CC11A06-A106-4AC1-7B08-BD0E1075EB9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8571" y="0"/>
            <a:ext cx="1174362" cy="116378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1" y="2130428"/>
            <a:ext cx="10363200" cy="1470025"/>
          </a:xfrm>
          <a:solidFill>
            <a:schemeClr val="bg1">
              <a:alpha val="96000"/>
            </a:schemeClr>
          </a:solidFill>
        </p:spPr>
        <p:txBody>
          <a:bodyPr/>
          <a:lstStyle/>
          <a:p>
            <a:r>
              <a:rPr lang="de-DE" dirty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1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2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25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68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51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14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377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4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03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4270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180667"/>
            <a:ext cx="12192000" cy="677333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"/>
            <a:ext cx="1120346" cy="1120346"/>
          </a:xfrm>
          <a:prstGeom prst="rect">
            <a:avLst/>
          </a:prstGeom>
        </p:spPr>
      </p:pic>
      <p:pic>
        <p:nvPicPr>
          <p:cNvPr id="2" name="Picture 1" descr="Logo, company name&#10;&#10;Description automatically generated">
            <a:extLst>
              <a:ext uri="{FF2B5EF4-FFF2-40B4-BE49-F238E27FC236}">
                <a16:creationId xmlns:a16="http://schemas.microsoft.com/office/drawing/2014/main" id="{407409C6-6D6E-005D-5600-A13A38042E30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1470" y="0"/>
            <a:ext cx="1130530" cy="1120346"/>
          </a:xfrm>
          <a:prstGeom prst="rect">
            <a:avLst/>
          </a:prstGeom>
        </p:spPr>
      </p:pic>
      <p:sp>
        <p:nvSpPr>
          <p:cNvPr id="11" name="Espace réservé du numéro de diapositive 5">
            <a:extLst>
              <a:ext uri="{FF2B5EF4-FFF2-40B4-BE49-F238E27FC236}">
                <a16:creationId xmlns:a16="http://schemas.microsoft.com/office/drawing/2014/main" id="{905BF839-3FEB-CA89-7FE1-8C5D9B4917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93957" y="6472241"/>
            <a:ext cx="609600" cy="3857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4172A1-1CBF-0B40-9234-7D4D80EC19EA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ea typeface="+mn-ea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sp>
        <p:nvSpPr>
          <p:cNvPr id="15" name="Espace réservé du pied de page 4">
            <a:extLst>
              <a:ext uri="{FF2B5EF4-FFF2-40B4-BE49-F238E27FC236}">
                <a16:creationId xmlns:a16="http://schemas.microsoft.com/office/drawing/2014/main" id="{7A044CC3-4BDF-3655-B5B7-D2DCF4C2B1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81450" y="6492875"/>
            <a:ext cx="42291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sz="1600">
                <a:solidFill>
                  <a:schemeClr val="bg2">
                    <a:lumMod val="50000"/>
                  </a:schemeClr>
                </a:solidFill>
                <a:latin typeface="Arial Narrow"/>
                <a:cs typeface="Arial Narrow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D2D2D2">
                    <a:lumMod val="50000"/>
                  </a:srgbClr>
                </a:solidFill>
                <a:effectLst/>
                <a:uLnTx/>
                <a:uFillTx/>
                <a:latin typeface="Arial Narrow"/>
                <a:ea typeface="+mn-ea"/>
              </a:rPr>
              <a:t>Accelerator Workshop May 2024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D2D2D2">
                  <a:lumMod val="50000"/>
                </a:srgbClr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sp>
        <p:nvSpPr>
          <p:cNvPr id="19" name="Date Placeholder 18">
            <a:extLst>
              <a:ext uri="{FF2B5EF4-FFF2-40B4-BE49-F238E27FC236}">
                <a16:creationId xmlns:a16="http://schemas.microsoft.com/office/drawing/2014/main" id="{EB531240-BDF7-F2D3-20FC-8ECCD9B95E1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52402" y="65076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76AC491-0E84-444E-A44E-A43874723754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D2D2D2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5/15/2024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D2D2D2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1424A01-016C-8F3B-CCFD-18F3CBE9DB81}"/>
              </a:ext>
            </a:extLst>
          </p:cNvPr>
          <p:cNvSpPr/>
          <p:nvPr userDrawn="1"/>
        </p:nvSpPr>
        <p:spPr>
          <a:xfrm>
            <a:off x="0" y="1082016"/>
            <a:ext cx="12192000" cy="4571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11472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MCC-inernational-finalV0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"/>
            <a:ext cx="1095632" cy="1095632"/>
          </a:xfrm>
          <a:prstGeom prst="rect">
            <a:avLst/>
          </a:prstGeom>
        </p:spPr>
      </p:pic>
      <p:pic>
        <p:nvPicPr>
          <p:cNvPr id="2" name="Picture 1" descr="Logo, company name&#10;&#10;Description automatically generated">
            <a:extLst>
              <a:ext uri="{FF2B5EF4-FFF2-40B4-BE49-F238E27FC236}">
                <a16:creationId xmlns:a16="http://schemas.microsoft.com/office/drawing/2014/main" id="{407409C6-6D6E-005D-5600-A13A38042E30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7341" y="0"/>
            <a:ext cx="1105592" cy="1095632"/>
          </a:xfrm>
          <a:prstGeom prst="rect">
            <a:avLst/>
          </a:prstGeom>
        </p:spPr>
      </p:pic>
      <p:sp>
        <p:nvSpPr>
          <p:cNvPr id="11" name="Espace réservé du numéro de diapositive 5">
            <a:extLst>
              <a:ext uri="{FF2B5EF4-FFF2-40B4-BE49-F238E27FC236}">
                <a16:creationId xmlns:a16="http://schemas.microsoft.com/office/drawing/2014/main" id="{905BF839-3FEB-CA89-7FE1-8C5D9B4917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93957" y="6472241"/>
            <a:ext cx="609600" cy="3857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4172A1-1CBF-0B40-9234-7D4D80EC19EA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ea typeface="+mn-ea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sp>
        <p:nvSpPr>
          <p:cNvPr id="15" name="Espace réservé du pied de page 4">
            <a:extLst>
              <a:ext uri="{FF2B5EF4-FFF2-40B4-BE49-F238E27FC236}">
                <a16:creationId xmlns:a16="http://schemas.microsoft.com/office/drawing/2014/main" id="{7A044CC3-4BDF-3655-B5B7-D2DCF4C2B1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81450" y="6492875"/>
            <a:ext cx="42291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sz="1600">
                <a:solidFill>
                  <a:schemeClr val="bg2">
                    <a:lumMod val="50000"/>
                  </a:schemeClr>
                </a:solidFill>
                <a:latin typeface="Arial Narrow"/>
                <a:cs typeface="Arial Narrow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D2D2D2">
                    <a:lumMod val="50000"/>
                  </a:srgbClr>
                </a:solidFill>
                <a:effectLst/>
                <a:uLnTx/>
                <a:uFillTx/>
                <a:latin typeface="Arial Narrow"/>
                <a:ea typeface="+mn-ea"/>
              </a:rPr>
              <a:t>Accelerator Workshop May 2024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D2D2D2">
                  <a:lumMod val="50000"/>
                </a:srgbClr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sp>
        <p:nvSpPr>
          <p:cNvPr id="19" name="Date Placeholder 18">
            <a:extLst>
              <a:ext uri="{FF2B5EF4-FFF2-40B4-BE49-F238E27FC236}">
                <a16:creationId xmlns:a16="http://schemas.microsoft.com/office/drawing/2014/main" id="{EB531240-BDF7-F2D3-20FC-8ECCD9B95E1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52402" y="65076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70BE2D7-33BE-4B0B-AE0F-4EF760A72156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D2D2D2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5/15/2024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D2D2D2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667786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31E0A29-0267-B0E2-887A-86A7D6B63641}"/>
              </a:ext>
            </a:extLst>
          </p:cNvPr>
          <p:cNvSpPr/>
          <p:nvPr userDrawn="1"/>
        </p:nvSpPr>
        <p:spPr>
          <a:xfrm>
            <a:off x="10933" y="4053840"/>
            <a:ext cx="12192000" cy="2804160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1"/>
              </a:gs>
            </a:gsLst>
            <a:lin ang="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" y="0"/>
            <a:ext cx="1330959" cy="1330959"/>
          </a:xfrm>
          <a:prstGeom prst="rect">
            <a:avLst/>
          </a:prstGeom>
        </p:spPr>
      </p:pic>
      <p:pic>
        <p:nvPicPr>
          <p:cNvPr id="2" name="Picture 1" descr="Logo, company name&#10;&#10;Description automatically generated">
            <a:extLst>
              <a:ext uri="{FF2B5EF4-FFF2-40B4-BE49-F238E27FC236}">
                <a16:creationId xmlns:a16="http://schemas.microsoft.com/office/drawing/2014/main" id="{407409C6-6D6E-005D-5600-A13A38042E3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8571" y="0"/>
            <a:ext cx="1174362" cy="116378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59A1F775-5466-022F-C30C-C850BC3AA2AA}"/>
              </a:ext>
            </a:extLst>
          </p:cNvPr>
          <p:cNvSpPr/>
          <p:nvPr userDrawn="1"/>
        </p:nvSpPr>
        <p:spPr>
          <a:xfrm>
            <a:off x="-40254" y="4053840"/>
            <a:ext cx="12294373" cy="180848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alpha val="0"/>
                </a:schemeClr>
              </a:gs>
            </a:gsLst>
            <a:lin ang="540000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185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gif"/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gif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3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gif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BA6036A-7058-7C6B-AA90-CFF2C58CD3A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 SemiBold" panose="020F0502020204030204" pitchFamily="2" charset="0"/>
              </a:rPr>
              <a:t>Progress on the Magnetic Design of Superconducting Dipoles in Acceleration Stage</a:t>
            </a:r>
            <a:endParaRPr lang="en-GB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tserrat SemiBold" panose="020F0502020204030204" pitchFamily="2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Subtitle 4">
                <a:extLst>
                  <a:ext uri="{FF2B5EF4-FFF2-40B4-BE49-F238E27FC236}">
                    <a16:creationId xmlns:a16="http://schemas.microsoft.com/office/drawing/2014/main" id="{81D33EA8-125D-58B7-B1ED-889BEC59F4B0}"/>
                  </a:ext>
                </a:extLst>
              </p:cNvPr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1088020" y="4371392"/>
                <a:ext cx="10486664" cy="1752600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solidFill>
                          <a:schemeClr val="bg1">
                            <a:lumMod val="9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S</m:t>
                    </m:r>
                    <m:r>
                      <a:rPr lang="en-US" b="0" i="0" smtClean="0">
                        <a:solidFill>
                          <a:schemeClr val="bg1">
                            <a:lumMod val="9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. </m:t>
                    </m:r>
                    <m:sSup>
                      <m:sSupPr>
                        <m:ctrlPr>
                          <a:rPr lang="en-US" smtClean="0">
                            <a:solidFill>
                              <a:schemeClr val="bg1">
                                <a:lumMod val="95000"/>
                              </a:schemeClr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bg1">
                                <a:lumMod val="95000"/>
                              </a:schemeClr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Fabbri</m:t>
                        </m:r>
                      </m:e>
                      <m:sup>
                        <m:r>
                          <a:rPr lang="en-US" b="0" i="0" smtClean="0">
                            <a:solidFill>
                              <a:schemeClr val="bg1">
                                <a:lumMod val="95000"/>
                              </a:schemeClr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</m:oMath>
                </a14:m>
                <a:r>
                  <a:rPr lang="en-US" dirty="0">
                    <a:solidFill>
                      <a:schemeClr val="bg1">
                        <a:lumMod val="95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ontserrat SemiBold" panose="00000700000000000000" pitchFamily="2" charset="0"/>
                  </a:rPr>
                  <a:t>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solidFill>
                          <a:schemeClr val="bg1">
                            <a:lumMod val="9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L</m:t>
                    </m:r>
                    <m:r>
                      <a:rPr lang="en-US" b="0" i="0" smtClean="0">
                        <a:solidFill>
                          <a:schemeClr val="bg1">
                            <a:lumMod val="9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.  </m:t>
                    </m:r>
                    <m:sSup>
                      <m:sSupPr>
                        <m:ctrlPr>
                          <a:rPr lang="en-US" smtClean="0">
                            <a:solidFill>
                              <a:schemeClr val="bg1">
                                <a:lumMod val="95000"/>
                              </a:schemeClr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bg1">
                                <a:lumMod val="95000"/>
                              </a:schemeClr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Bottura</m:t>
                        </m:r>
                      </m:e>
                      <m:sup>
                        <m:r>
                          <a:rPr lang="en-US" i="0">
                            <a:solidFill>
                              <a:schemeClr val="bg1">
                                <a:lumMod val="95000"/>
                              </a:schemeClr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</m:oMath>
                </a14:m>
                <a:r>
                  <a:rPr lang="en-US" dirty="0">
                    <a:solidFill>
                      <a:schemeClr val="bg1">
                        <a:lumMod val="95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ontserrat SemiBold" panose="00000700000000000000" pitchFamily="2" charset="0"/>
                  </a:rPr>
                  <a:t>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0" dirty="0" smtClean="0">
                        <a:solidFill>
                          <a:schemeClr val="bg1">
                            <a:lumMod val="9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T</m:t>
                    </m:r>
                    <m:r>
                      <a:rPr lang="en-US" i="0" smtClean="0">
                        <a:solidFill>
                          <a:schemeClr val="bg1">
                            <a:lumMod val="9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.  </m:t>
                    </m:r>
                    <m:sSup>
                      <m:sSupPr>
                        <m:ctrlPr>
                          <a:rPr lang="en-US" smtClean="0">
                            <a:solidFill>
                              <a:schemeClr val="bg1">
                                <a:lumMod val="95000"/>
                              </a:schemeClr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bg1">
                                <a:lumMod val="95000"/>
                              </a:schemeClr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Maiello</m:t>
                        </m:r>
                      </m:e>
                      <m:sup>
                        <m:r>
                          <a:rPr lang="en-US" b="0" i="0" smtClean="0">
                            <a:solidFill>
                              <a:schemeClr val="bg1">
                                <a:lumMod val="95000"/>
                              </a:schemeClr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i="0" smtClean="0">
                        <a:solidFill>
                          <a:schemeClr val="bg1">
                            <a:lumMod val="9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chemeClr val="bg1">
                        <a:lumMod val="95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ontserrat SemiBold" panose="00000700000000000000" pitchFamily="2" charset="0"/>
                  </a:rPr>
                  <a:t>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0" dirty="0" smtClean="0">
                        <a:solidFill>
                          <a:schemeClr val="bg1">
                            <a:lumMod val="9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A</m:t>
                    </m:r>
                    <m:r>
                      <a:rPr lang="en-US" i="0" smtClean="0">
                        <a:solidFill>
                          <a:schemeClr val="bg1">
                            <a:lumMod val="9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.  </m:t>
                    </m:r>
                    <m:sSup>
                      <m:sSupPr>
                        <m:ctrlPr>
                          <a:rPr lang="en-US" smtClean="0">
                            <a:solidFill>
                              <a:schemeClr val="bg1">
                                <a:lumMod val="95000"/>
                              </a:schemeClr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bg1">
                                <a:lumMod val="95000"/>
                              </a:schemeClr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Pampaloni</m:t>
                        </m:r>
                      </m:e>
                      <m:sup>
                        <m:r>
                          <a:rPr lang="en-US" b="0" i="0" smtClean="0">
                            <a:solidFill>
                              <a:schemeClr val="bg1">
                                <a:lumMod val="95000"/>
                              </a:schemeClr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i="0" smtClean="0">
                        <a:solidFill>
                          <a:schemeClr val="bg1">
                            <a:lumMod val="9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0" smtClean="0">
                        <a:solidFill>
                          <a:schemeClr val="bg1">
                            <a:lumMod val="9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en-US" i="0" dirty="0" smtClean="0">
                        <a:solidFill>
                          <a:schemeClr val="bg1">
                            <a:lumMod val="9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et</m:t>
                    </m:r>
                    <m:r>
                      <a:rPr lang="en-US" i="0" dirty="0" smtClean="0">
                        <a:solidFill>
                          <a:schemeClr val="bg1">
                            <a:lumMod val="9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i="0" dirty="0" smtClean="0">
                        <a:solidFill>
                          <a:schemeClr val="bg1">
                            <a:lumMod val="9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al</m:t>
                    </m:r>
                  </m:oMath>
                </a14:m>
                <a:endParaRPr lang="en-GB" dirty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tserrat SemiBold" panose="00000700000000000000" pitchFamily="2" charset="0"/>
                </a:endParaRPr>
              </a:p>
            </p:txBody>
          </p:sp>
        </mc:Choice>
        <mc:Fallback>
          <p:sp>
            <p:nvSpPr>
              <p:cNvPr id="5" name="Subtitle 4">
                <a:extLst>
                  <a:ext uri="{FF2B5EF4-FFF2-40B4-BE49-F238E27FC236}">
                    <a16:creationId xmlns:a16="http://schemas.microsoft.com/office/drawing/2014/main" id="{81D33EA8-125D-58B7-B1ED-889BEC59F4B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1088020" y="4371392"/>
                <a:ext cx="10486664" cy="1752600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" name="Subtitle 4">
                <a:extLst>
                  <a:ext uri="{FF2B5EF4-FFF2-40B4-BE49-F238E27FC236}">
                    <a16:creationId xmlns:a16="http://schemas.microsoft.com/office/drawing/2014/main" id="{15B6BA58-EACF-86CE-1E7D-3A4FF292B13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14401" y="6215605"/>
                <a:ext cx="10486664" cy="315430"/>
              </a:xfrm>
            </p:spPr>
            <p:txBody>
              <a:bodyPr/>
              <a:lstStyle>
                <a:lvl1pPr marL="0" indent="0" algn="ctr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None/>
                  <a:defRPr sz="2800" kern="1200">
                    <a:solidFill>
                      <a:schemeClr val="tx1">
                        <a:tint val="75000"/>
                      </a:schemeClr>
                    </a:solidFill>
                    <a:latin typeface="Arial Narrow"/>
                    <a:ea typeface="+mn-ea"/>
                    <a:cs typeface="Arial Narrow"/>
                  </a:defRPr>
                </a:lvl1pPr>
                <a:lvl2pPr marL="456291" indent="0" algn="ctr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None/>
                  <a:defRPr sz="2400" kern="1200">
                    <a:solidFill>
                      <a:schemeClr val="tx1">
                        <a:tint val="75000"/>
                      </a:schemeClr>
                    </a:solidFill>
                    <a:latin typeface="Arial Narrow"/>
                    <a:ea typeface="+mn-ea"/>
                    <a:cs typeface="Arial Narrow"/>
                  </a:defRPr>
                </a:lvl2pPr>
                <a:lvl3pPr marL="912580" indent="0" algn="ctr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Arial Narrow"/>
                    <a:ea typeface="+mn-ea"/>
                    <a:cs typeface="Arial Narrow"/>
                  </a:defRPr>
                </a:lvl3pPr>
                <a:lvl4pPr marL="1368872" indent="0" algn="ctr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Arial Narrow"/>
                    <a:ea typeface="+mn-ea"/>
                    <a:cs typeface="Arial Narrow"/>
                  </a:defRPr>
                </a:lvl4pPr>
                <a:lvl5pPr marL="1825158" indent="0" algn="ctr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Arial Narrow"/>
                    <a:ea typeface="+mn-ea"/>
                    <a:cs typeface="Arial Narrow"/>
                  </a:defRPr>
                </a:lvl5pPr>
                <a:lvl6pPr marL="2281447" indent="0" algn="ctr" defTabSz="457200" rtl="0" eaLnBrk="1" latinLnBrk="0" hangingPunct="1">
                  <a:spcBef>
                    <a:spcPct val="20000"/>
                  </a:spcBef>
                  <a:buFont typeface="Arial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2737741" indent="0" algn="ctr" defTabSz="457200" rtl="0" eaLnBrk="1" latinLnBrk="0" hangingPunct="1">
                  <a:spcBef>
                    <a:spcPct val="20000"/>
                  </a:spcBef>
                  <a:buFont typeface="Arial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3194029" indent="0" algn="ctr" defTabSz="457200" rtl="0" eaLnBrk="1" latinLnBrk="0" hangingPunct="1">
                  <a:spcBef>
                    <a:spcPct val="20000"/>
                  </a:spcBef>
                  <a:buFont typeface="Arial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3650317" indent="0" algn="ctr" defTabSz="457200" rtl="0" eaLnBrk="1" latinLnBrk="0" hangingPunct="1">
                  <a:spcBef>
                    <a:spcPct val="20000"/>
                  </a:spcBef>
                  <a:buFont typeface="Arial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en-GB" sz="2400" i="1" smtClean="0">
                              <a:solidFill>
                                <a:schemeClr val="bg1">
                                  <a:lumMod val="95000"/>
                                </a:schemeClr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PrePr>
                        <m:sub/>
                        <m:sup>
                          <m:r>
                            <a:rPr lang="en-US" sz="2400" b="0" i="1" smtClean="0">
                              <a:solidFill>
                                <a:schemeClr val="bg1">
                                  <a:lumMod val="9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  <m:e>
                          <m:r>
                            <a:rPr lang="en-US" sz="2400" b="0" i="1" smtClean="0">
                              <a:solidFill>
                                <a:schemeClr val="bg1">
                                  <a:lumMod val="9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𝐶𝐸𝑅𝑁</m:t>
                          </m:r>
                        </m:e>
                      </m:sPre>
                      <m:r>
                        <a:rPr lang="en-US" sz="2400" b="0" i="1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sPre>
                        <m:sPrePr>
                          <m:ctrlPr>
                            <a:rPr lang="en-US" sz="2400" b="0" i="1" smtClean="0">
                              <a:solidFill>
                                <a:schemeClr val="bg1">
                                  <a:lumMod val="9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PrePr>
                        <m:sub/>
                        <m:sup>
                          <m:r>
                            <a:rPr lang="en-US" sz="2400" b="0" i="1" smtClean="0">
                              <a:solidFill>
                                <a:schemeClr val="bg1">
                                  <a:lumMod val="9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r>
                            <a:rPr lang="en-US" sz="2400" b="0" i="1" smtClean="0">
                              <a:solidFill>
                                <a:schemeClr val="bg1">
                                  <a:lumMod val="9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𝐼𝑁𝐹𝑁</m:t>
                          </m:r>
                          <m:r>
                            <a:rPr lang="en-US" sz="2400" b="0" i="1" smtClean="0">
                              <a:solidFill>
                                <a:schemeClr val="bg1">
                                  <a:lumMod val="9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 −</m:t>
                          </m:r>
                          <m:r>
                            <a:rPr lang="en-US" sz="2400" b="0" i="1" smtClean="0">
                              <a:solidFill>
                                <a:schemeClr val="bg1">
                                  <a:lumMod val="9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𝐺𝑒𝑛𝑜𝑣𝑎</m:t>
                          </m:r>
                        </m:e>
                      </m:sPre>
                    </m:oMath>
                  </m:oMathPara>
                </a14:m>
                <a:endParaRPr lang="en-GB" sz="2400" dirty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tserrat SemiBold" panose="00000700000000000000" pitchFamily="2" charset="0"/>
                </a:endParaRPr>
              </a:p>
            </p:txBody>
          </p:sp>
        </mc:Choice>
        <mc:Fallback>
          <p:sp>
            <p:nvSpPr>
              <p:cNvPr id="2" name="Subtitle 4">
                <a:extLst>
                  <a:ext uri="{FF2B5EF4-FFF2-40B4-BE49-F238E27FC236}">
                    <a16:creationId xmlns:a16="http://schemas.microsoft.com/office/drawing/2014/main" id="{15B6BA58-EACF-86CE-1E7D-3A4FF292B1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4401" y="6215605"/>
                <a:ext cx="10486664" cy="315430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292638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2B687F8-2CE7-AC7A-2A7E-4352295013A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76378" y="1145311"/>
            <a:ext cx="3907975" cy="681135"/>
          </a:xfrm>
        </p:spPr>
        <p:txBody>
          <a:bodyPr/>
          <a:lstStyle/>
          <a:p>
            <a:pPr marL="168275" indent="-168275">
              <a:buFont typeface="+mj-lt"/>
              <a:buAutoNum type="romanUcPeriod"/>
            </a:pPr>
            <a:r>
              <a:rPr lang="en-US" sz="2000" dirty="0"/>
              <a:t>Establish grid where RT pancakes are allowed to exist </a:t>
            </a:r>
            <a:r>
              <a:rPr lang="en-US" sz="1800" dirty="0"/>
              <a:t>(Ex. 2 mm dx </a:t>
            </a:r>
            <a:r>
              <a:rPr lang="en-US" sz="1800" dirty="0" err="1"/>
              <a:t>dy</a:t>
            </a:r>
            <a:r>
              <a:rPr lang="en-US" sz="1800" dirty="0"/>
              <a:t>)</a:t>
            </a:r>
            <a:endParaRPr lang="en-US" sz="20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1C36A78-7F0C-0696-6405-6328B42FA721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E38B43A-97E2-4B32-A22D-E3611AD09622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D2D2D2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5/15/2024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D2D2D2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035F31C-122E-19B3-2D94-A914F251D905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D2D2D2">
                    <a:lumMod val="50000"/>
                  </a:srgbClr>
                </a:solidFill>
                <a:effectLst/>
                <a:uLnTx/>
                <a:uFillTx/>
                <a:latin typeface="Arial Narrow"/>
                <a:ea typeface="+mn-ea"/>
              </a:rPr>
              <a:t>Accelerator Workshop May 2024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D2D2D2">
                  <a:lumMod val="50000"/>
                </a:srgbClr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3711DA1-4F78-D69E-B28E-4FF4BC8F6712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4172A1-1CBF-0B40-9234-7D4D80EC19EA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ea typeface="+mn-ea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pic>
        <p:nvPicPr>
          <p:cNvPr id="10" name="Picture 9" descr="A red and green graph&#10;&#10;Description automatically generated">
            <a:extLst>
              <a:ext uri="{FF2B5EF4-FFF2-40B4-BE49-F238E27FC236}">
                <a16:creationId xmlns:a16="http://schemas.microsoft.com/office/drawing/2014/main" id="{A443ED48-1E86-1BA6-B065-931E1CA0B2D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22" t="8137" r="32656"/>
          <a:stretch/>
        </p:blipFill>
        <p:spPr>
          <a:xfrm>
            <a:off x="8210550" y="1809103"/>
            <a:ext cx="3547167" cy="5218402"/>
          </a:xfrm>
          <a:prstGeom prst="rect">
            <a:avLst/>
          </a:prstGeom>
        </p:spPr>
      </p:pic>
      <p:pic>
        <p:nvPicPr>
          <p:cNvPr id="11" name="Picture 10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A1705429-7798-6309-068A-2555E72621A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29" t="7831" r="35714" b="3086"/>
          <a:stretch/>
        </p:blipFill>
        <p:spPr>
          <a:xfrm>
            <a:off x="4743899" y="1784262"/>
            <a:ext cx="3173263" cy="507373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DD94C75-2A54-2F63-05A0-8AF1732B29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6746" y="1901874"/>
            <a:ext cx="3397607" cy="4895477"/>
          </a:xfrm>
          <a:prstGeom prst="rect">
            <a:avLst/>
          </a:prstGeom>
        </p:spPr>
      </p:pic>
      <p:sp>
        <p:nvSpPr>
          <p:cNvPr id="13" name="Content Placeholder 1">
            <a:extLst>
              <a:ext uri="{FF2B5EF4-FFF2-40B4-BE49-F238E27FC236}">
                <a16:creationId xmlns:a16="http://schemas.microsoft.com/office/drawing/2014/main" id="{478CC748-80A2-06C1-92BE-164940F5D3CD}"/>
              </a:ext>
            </a:extLst>
          </p:cNvPr>
          <p:cNvSpPr txBox="1">
            <a:spLocks/>
          </p:cNvSpPr>
          <p:nvPr/>
        </p:nvSpPr>
        <p:spPr>
          <a:xfrm>
            <a:off x="4743899" y="1145311"/>
            <a:ext cx="3634991" cy="681135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33363" indent="-233363">
              <a:buFont typeface="+mj-lt"/>
              <a:buAutoNum type="romanUcPeriod" startAt="2"/>
            </a:pPr>
            <a:r>
              <a:rPr lang="en-US" sz="2000" dirty="0"/>
              <a:t>Calculate field contribution from all grid elements</a:t>
            </a:r>
          </a:p>
        </p:txBody>
      </p:sp>
      <p:sp>
        <p:nvSpPr>
          <p:cNvPr id="14" name="Content Placeholder 1">
            <a:extLst>
              <a:ext uri="{FF2B5EF4-FFF2-40B4-BE49-F238E27FC236}">
                <a16:creationId xmlns:a16="http://schemas.microsoft.com/office/drawing/2014/main" id="{2D54AFDE-554C-512C-254E-8F82AFAFD22E}"/>
              </a:ext>
            </a:extLst>
          </p:cNvPr>
          <p:cNvSpPr txBox="1">
            <a:spLocks/>
          </p:cNvSpPr>
          <p:nvPr/>
        </p:nvSpPr>
        <p:spPr>
          <a:xfrm>
            <a:off x="8310493" y="1152287"/>
            <a:ext cx="3966927" cy="681135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4488" indent="-344488">
              <a:buFont typeface="+mj-lt"/>
              <a:buAutoNum type="romanUcPeriod" startAt="3"/>
            </a:pPr>
            <a:r>
              <a:rPr lang="en-US" sz="2000" dirty="0"/>
              <a:t>Create all unique configurations of 2, 3, 4, 5, and 6 pancakes</a:t>
            </a:r>
          </a:p>
        </p:txBody>
      </p:sp>
      <p:sp>
        <p:nvSpPr>
          <p:cNvPr id="17" name="Title 5">
            <a:extLst>
              <a:ext uri="{FF2B5EF4-FFF2-40B4-BE49-F238E27FC236}">
                <a16:creationId xmlns:a16="http://schemas.microsoft.com/office/drawing/2014/main" id="{AD02699A-36CE-2788-92BE-4759CF939A24}"/>
              </a:ext>
            </a:extLst>
          </p:cNvPr>
          <p:cNvSpPr txBox="1">
            <a:spLocks/>
          </p:cNvSpPr>
          <p:nvPr/>
        </p:nvSpPr>
        <p:spPr>
          <a:xfrm>
            <a:off x="1449858" y="279918"/>
            <a:ext cx="9358185" cy="70785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rgbClr val="C43B68"/>
                </a:solidFill>
                <a:latin typeface="Montserrat" panose="00000500000000000000" pitchFamily="2" charset="0"/>
                <a:ea typeface="+mj-ea"/>
                <a:cs typeface="Arial Narrow"/>
              </a:defRPr>
            </a:lvl1pPr>
          </a:lstStyle>
          <a:p>
            <a:r>
              <a:rPr lang="en-US" sz="2400" b="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Numerical Optimization Routine - </a:t>
            </a:r>
            <a: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Method </a:t>
            </a:r>
          </a:p>
        </p:txBody>
      </p:sp>
    </p:spTree>
    <p:extLst>
      <p:ext uri="{BB962C8B-B14F-4D97-AF65-F5344CB8AC3E}">
        <p14:creationId xmlns:p14="http://schemas.microsoft.com/office/powerpoint/2010/main" val="388682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819223C-FA1A-9B43-CB66-8162AE0FE2F5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80B3B11-0D3D-416A-9E37-F8AEF72FD918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D2D2D2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5/15/2024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D2D2D2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72DF3C7-4C14-E8CB-F015-B0BCF9D8ED6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D2D2D2">
                    <a:lumMod val="50000"/>
                  </a:srgbClr>
                </a:solidFill>
                <a:effectLst/>
                <a:uLnTx/>
                <a:uFillTx/>
                <a:latin typeface="Arial Narrow"/>
                <a:ea typeface="+mn-ea"/>
              </a:rPr>
              <a:t>Accelerator Workshop May 2024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D2D2D2">
                  <a:lumMod val="50000"/>
                </a:srgbClr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51ADC87-41B7-674B-AC07-7CFB8800EFC4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4172A1-1CBF-0B40-9234-7D4D80EC19EA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ea typeface="+mn-ea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7F6420B-A69B-E60C-B9D4-40ACCE8EE6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8874" y="1534017"/>
            <a:ext cx="3359133" cy="515619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3DB2B79-6F99-3C2E-AE89-5B7D689982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10685" y="1452653"/>
            <a:ext cx="3438138" cy="5305767"/>
          </a:xfrm>
          <a:prstGeom prst="rect">
            <a:avLst/>
          </a:prstGeom>
        </p:spPr>
      </p:pic>
      <p:sp>
        <p:nvSpPr>
          <p:cNvPr id="13" name="Title 5">
            <a:extLst>
              <a:ext uri="{FF2B5EF4-FFF2-40B4-BE49-F238E27FC236}">
                <a16:creationId xmlns:a16="http://schemas.microsoft.com/office/drawing/2014/main" id="{7975B28B-E95B-A38E-0BDE-6832BCA3FC44}"/>
              </a:ext>
            </a:extLst>
          </p:cNvPr>
          <p:cNvSpPr txBox="1">
            <a:spLocks/>
          </p:cNvSpPr>
          <p:nvPr/>
        </p:nvSpPr>
        <p:spPr>
          <a:xfrm>
            <a:off x="1449858" y="279918"/>
            <a:ext cx="9358185" cy="70785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rgbClr val="C43B68"/>
                </a:solidFill>
                <a:latin typeface="Montserrat" panose="00000500000000000000" pitchFamily="2" charset="0"/>
                <a:ea typeface="+mj-ea"/>
                <a:cs typeface="Arial Narrow"/>
              </a:defRPr>
            </a:lvl1pPr>
          </a:lstStyle>
          <a:p>
            <a:r>
              <a:rPr lang="en-US" sz="2400" b="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Numerical Optimization Routine - </a:t>
            </a:r>
            <a: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Method 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104506A-FCF4-2EAF-6BBC-FD8AAEC234D6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152402" y="1355079"/>
            <a:ext cx="6665088" cy="1871379"/>
          </a:xfrm>
        </p:spPr>
        <p:txBody>
          <a:bodyPr/>
          <a:lstStyle/>
          <a:p>
            <a:r>
              <a:rPr lang="en-US" dirty="0"/>
              <a:t>A look at the contributions to higher order terms in this space</a:t>
            </a:r>
          </a:p>
        </p:txBody>
      </p:sp>
    </p:spTree>
    <p:extLst>
      <p:ext uri="{BB962C8B-B14F-4D97-AF65-F5344CB8AC3E}">
        <p14:creationId xmlns:p14="http://schemas.microsoft.com/office/powerpoint/2010/main" val="40933573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72B687F8-2CE7-AC7A-2A7E-4352295013AC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>
              <a:xfrm>
                <a:off x="152402" y="1324947"/>
                <a:ext cx="5515230" cy="5091729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=10 </m:t>
                    </m:r>
                  </m:oMath>
                </a14:m>
                <a:r>
                  <a:rPr lang="en-US" dirty="0"/>
                  <a:t>T, Field quality &lt; 10 units, 10 mm radius</a:t>
                </a:r>
              </a:p>
              <a:p>
                <a:r>
                  <a:rPr lang="en-US" dirty="0"/>
                  <a:t>Fixed to have same inner radius, but not length, and max distance apart of 16 mm</a:t>
                </a:r>
              </a:p>
              <a:p>
                <a:r>
                  <a:rPr lang="en-US" dirty="0"/>
                  <a:t>9k solutions (for previous grid shown, J &lt; 700 A/mm2)</a:t>
                </a:r>
              </a:p>
            </p:txBody>
          </p:sp>
        </mc:Choice>
        <mc:Fallback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72B687F8-2CE7-AC7A-2A7E-4352295013A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xfrm>
                <a:off x="152402" y="1324947"/>
                <a:ext cx="5515230" cy="5091729"/>
              </a:xfrm>
              <a:blipFill>
                <a:blip r:embed="rId2"/>
                <a:stretch>
                  <a:fillRect l="-1878" t="-1077" r="-232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1C36A78-7F0C-0696-6405-6328B42FA721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7D3945-BA40-484D-AF7D-7B1CC03A6F9A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D2D2D2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5/15/2024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D2D2D2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035F31C-122E-19B3-2D94-A914F251D905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D2D2D2">
                    <a:lumMod val="50000"/>
                  </a:srgbClr>
                </a:solidFill>
                <a:effectLst/>
                <a:uLnTx/>
                <a:uFillTx/>
                <a:latin typeface="Arial Narrow"/>
                <a:ea typeface="+mn-ea"/>
              </a:rPr>
              <a:t>Accelerator Workshop May 2024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D2D2D2">
                  <a:lumMod val="50000"/>
                </a:srgbClr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3711DA1-4F78-D69E-B28E-4FF4BC8F6712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4172A1-1CBF-0B40-9234-7D4D80EC19EA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ea typeface="+mn-ea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sp>
        <p:nvSpPr>
          <p:cNvPr id="9" name="Title 5">
            <a:extLst>
              <a:ext uri="{FF2B5EF4-FFF2-40B4-BE49-F238E27FC236}">
                <a16:creationId xmlns:a16="http://schemas.microsoft.com/office/drawing/2014/main" id="{4CA32E5E-F30F-09EE-3BF7-726302A1B3B9}"/>
              </a:ext>
            </a:extLst>
          </p:cNvPr>
          <p:cNvSpPr txBox="1">
            <a:spLocks/>
          </p:cNvSpPr>
          <p:nvPr/>
        </p:nvSpPr>
        <p:spPr>
          <a:xfrm>
            <a:off x="1449858" y="279918"/>
            <a:ext cx="9358185" cy="70785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rgbClr val="C43B68"/>
                </a:solidFill>
                <a:latin typeface="Montserrat" panose="00000500000000000000" pitchFamily="2" charset="0"/>
                <a:ea typeface="+mj-ea"/>
                <a:cs typeface="Arial Narrow"/>
              </a:defRPr>
            </a:lvl1pPr>
          </a:lstStyle>
          <a:p>
            <a:r>
              <a:rPr lang="en-US" sz="2000" b="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Numerical Optimization Routine –</a:t>
            </a:r>
            <a: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Example: 2 racetracks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D5A27C2-FB42-B49C-D106-41688025BD91}"/>
              </a:ext>
            </a:extLst>
          </p:cNvPr>
          <p:cNvGrpSpPr/>
          <p:nvPr/>
        </p:nvGrpSpPr>
        <p:grpSpPr>
          <a:xfrm>
            <a:off x="5436637" y="2068448"/>
            <a:ext cx="6858000" cy="3810000"/>
            <a:chOff x="5436637" y="2068448"/>
            <a:chExt cx="6858000" cy="3810000"/>
          </a:xfrm>
        </p:grpSpPr>
        <p:pic>
          <p:nvPicPr>
            <p:cNvPr id="19" name="Picture 18" descr="A graph of a graph&#10;&#10;Description automatically generated">
              <a:extLst>
                <a:ext uri="{FF2B5EF4-FFF2-40B4-BE49-F238E27FC236}">
                  <a16:creationId xmlns:a16="http://schemas.microsoft.com/office/drawing/2014/main" id="{C65246E4-D51D-754F-65F2-82F73562BD6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36637" y="2068448"/>
              <a:ext cx="6858000" cy="3810000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708EE34E-69C8-0525-C689-37DF6F3A1ECD}"/>
                </a:ext>
              </a:extLst>
            </p:cNvPr>
            <p:cNvSpPr txBox="1"/>
            <p:nvPr/>
          </p:nvSpPr>
          <p:spPr>
            <a:xfrm>
              <a:off x="8714793" y="5570671"/>
              <a:ext cx="961053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400" dirty="0">
                  <a:solidFill>
                    <a:schemeClr val="bg2">
                      <a:lumMod val="10000"/>
                    </a:schemeClr>
                  </a:solidFill>
                  <a:latin typeface="Montserrat" panose="00000500000000000000" pitchFamily="2" charset="0"/>
                </a:rPr>
                <a:t>x [m]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7549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>
            <a:extLst>
              <a:ext uri="{FF2B5EF4-FFF2-40B4-BE49-F238E27FC236}">
                <a16:creationId xmlns:a16="http://schemas.microsoft.com/office/drawing/2014/main" id="{6347A86F-663E-3948-8973-EF3EA9E471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2" y="1452252"/>
            <a:ext cx="7723536" cy="2176479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D03F885-C94C-D87D-2F40-2B69921D691D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13549896" y="3173433"/>
            <a:ext cx="6957525" cy="2507487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5B96589-E3CD-0B57-EE19-73BC71D59A03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C9CEF0-F678-45D3-AF7D-129F22870500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D2D2D2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5/15/2024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D2D2D2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397725-D190-12B1-3958-B6739284D709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D2D2D2">
                    <a:lumMod val="50000"/>
                  </a:srgbClr>
                </a:solidFill>
                <a:effectLst/>
                <a:uLnTx/>
                <a:uFillTx/>
                <a:latin typeface="Arial Narrow"/>
                <a:ea typeface="+mn-ea"/>
              </a:rPr>
              <a:t>Accelerator Workshop May 2024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D2D2D2">
                  <a:lumMod val="50000"/>
                </a:srgbClr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FB68037-B902-B8DA-BEF0-68F934D6B0D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4172A1-1CBF-0B40-9234-7D4D80EC19EA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ea typeface="+mn-ea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F7F76A7-C3F4-57CE-A649-48F493B0C2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80564" y="1297836"/>
            <a:ext cx="4229100" cy="267101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F54F871-5C3D-1FBB-A56C-D25B9B762F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60305" y="3968846"/>
            <a:ext cx="4229100" cy="2671010"/>
          </a:xfrm>
          <a:prstGeom prst="rect">
            <a:avLst/>
          </a:prstGeom>
        </p:spPr>
      </p:pic>
      <p:sp>
        <p:nvSpPr>
          <p:cNvPr id="15" name="Title 5">
            <a:extLst>
              <a:ext uri="{FF2B5EF4-FFF2-40B4-BE49-F238E27FC236}">
                <a16:creationId xmlns:a16="http://schemas.microsoft.com/office/drawing/2014/main" id="{B84E0AFD-CEF0-9C63-64C5-30F9A1D6E861}"/>
              </a:ext>
            </a:extLst>
          </p:cNvPr>
          <p:cNvSpPr txBox="1">
            <a:spLocks/>
          </p:cNvSpPr>
          <p:nvPr/>
        </p:nvSpPr>
        <p:spPr>
          <a:xfrm>
            <a:off x="1449858" y="279918"/>
            <a:ext cx="9358185" cy="70785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rgbClr val="C43B68"/>
                </a:solidFill>
                <a:latin typeface="Montserrat" panose="00000500000000000000" pitchFamily="2" charset="0"/>
                <a:ea typeface="+mj-ea"/>
                <a:cs typeface="Arial Narrow"/>
              </a:defRPr>
            </a:lvl1pPr>
          </a:lstStyle>
          <a:p>
            <a:r>
              <a:rPr lang="en-US" sz="2000" b="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Numerical Optimization Routine –</a:t>
            </a:r>
            <a: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Example: 2 racetracks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F4CE04CD-B02C-86B4-B68F-C0B138CB46D6}"/>
              </a:ext>
            </a:extLst>
          </p:cNvPr>
          <p:cNvGrpSpPr/>
          <p:nvPr/>
        </p:nvGrpSpPr>
        <p:grpSpPr>
          <a:xfrm>
            <a:off x="532034" y="3699484"/>
            <a:ext cx="6169773" cy="2927693"/>
            <a:chOff x="532034" y="3699484"/>
            <a:chExt cx="6169773" cy="2927693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4FAA5CE5-4209-62BD-FF35-5FC182F41D8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216689" y="4095377"/>
              <a:ext cx="3457768" cy="2531800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4096A80-9577-A01B-5AF0-4BD7B3938E9C}"/>
                </a:ext>
              </a:extLst>
            </p:cNvPr>
            <p:cNvSpPr txBox="1"/>
            <p:nvPr/>
          </p:nvSpPr>
          <p:spPr>
            <a:xfrm>
              <a:off x="3391382" y="3699484"/>
              <a:ext cx="29797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b="1" spc="300" dirty="0">
                  <a:solidFill>
                    <a:srgbClr val="276FFF"/>
                  </a:solidFill>
                  <a:latin typeface="Montserrat" panose="00000500000000000000" pitchFamily="2" charset="0"/>
                </a:rPr>
                <a:t>COMSOL or ROXIE</a:t>
              </a:r>
              <a:endParaRPr lang="en-GB" b="1" spc="300" dirty="0">
                <a:solidFill>
                  <a:srgbClr val="276FFF"/>
                </a:solidFill>
                <a:latin typeface="Montserrat" panose="00000500000000000000" pitchFamily="2" charset="0"/>
              </a:endParaRPr>
            </a:p>
          </p:txBody>
        </p:sp>
        <p:sp>
          <p:nvSpPr>
            <p:cNvPr id="21" name="Arrow: Right 20">
              <a:extLst>
                <a:ext uri="{FF2B5EF4-FFF2-40B4-BE49-F238E27FC236}">
                  <a16:creationId xmlns:a16="http://schemas.microsoft.com/office/drawing/2014/main" id="{D6192D55-CA3E-028E-1D8C-A804FFA02129}"/>
                </a:ext>
              </a:extLst>
            </p:cNvPr>
            <p:cNvSpPr/>
            <p:nvPr/>
          </p:nvSpPr>
          <p:spPr>
            <a:xfrm>
              <a:off x="532034" y="4793400"/>
              <a:ext cx="2363568" cy="1304348"/>
            </a:xfrm>
            <a:prstGeom prst="rightArrow">
              <a:avLst>
                <a:gd name="adj1" fmla="val 67522"/>
                <a:gd name="adj2" fmla="val 50000"/>
              </a:avLst>
            </a:prstGeom>
            <a:gradFill flip="none" rotWithShape="1"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5">
                    <a:lumMod val="97000"/>
                    <a:lumOff val="300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860EDA24-8699-D89A-D3B6-B2F449A9B5C5}"/>
                </a:ext>
              </a:extLst>
            </p:cNvPr>
            <p:cNvSpPr txBox="1"/>
            <p:nvPr/>
          </p:nvSpPr>
          <p:spPr>
            <a:xfrm>
              <a:off x="557216" y="5043349"/>
              <a:ext cx="2260044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400" i="1" dirty="0">
                  <a:solidFill>
                    <a:schemeClr val="bg1"/>
                  </a:solidFill>
                  <a:latin typeface="Montserrat" panose="00000500000000000000" pitchFamily="2" charset="0"/>
                </a:rPr>
                <a:t>Full stress,  critical current and field calculations</a:t>
              </a:r>
              <a:endParaRPr lang="en-GB" sz="1400" i="1" dirty="0">
                <a:solidFill>
                  <a:schemeClr val="bg1"/>
                </a:solidFill>
                <a:latin typeface="Montserrat" panose="00000500000000000000" pitchFamily="2" charset="0"/>
              </a:endParaRPr>
            </a:p>
          </p:txBody>
        </p:sp>
        <p:pic>
          <p:nvPicPr>
            <p:cNvPr id="18" name="Picture 17" descr="A colorful diagram of a graph&#10;&#10;Description automatically generated with medium confidence">
              <a:extLst>
                <a:ext uri="{FF2B5EF4-FFF2-40B4-BE49-F238E27FC236}">
                  <a16:creationId xmlns:a16="http://schemas.microsoft.com/office/drawing/2014/main" id="{C1E6E77F-3243-F60F-1F2E-E8D58C51FD8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82749" y="4827480"/>
              <a:ext cx="1819058" cy="1170402"/>
            </a:xfrm>
            <a:prstGeom prst="rect">
              <a:avLst/>
            </a:prstGeom>
          </p:spPr>
        </p:pic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91EEFE77-C07C-4E87-3987-028692A4DB5D}"/>
              </a:ext>
            </a:extLst>
          </p:cNvPr>
          <p:cNvSpPr txBox="1"/>
          <p:nvPr/>
        </p:nvSpPr>
        <p:spPr>
          <a:xfrm>
            <a:off x="8535176" y="1452252"/>
            <a:ext cx="65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solidFill>
                  <a:schemeClr val="bg2">
                    <a:lumMod val="10000"/>
                  </a:schemeClr>
                </a:solidFill>
                <a:latin typeface="Montserrat" panose="00000500000000000000" pitchFamily="2" charset="0"/>
              </a:rPr>
              <a:t>1.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8A8AE6B-857E-9369-3ED6-BD6732D4A200}"/>
              </a:ext>
            </a:extLst>
          </p:cNvPr>
          <p:cNvSpPr txBox="1"/>
          <p:nvPr/>
        </p:nvSpPr>
        <p:spPr>
          <a:xfrm>
            <a:off x="8535176" y="4116035"/>
            <a:ext cx="65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solidFill>
                  <a:schemeClr val="bg2">
                    <a:lumMod val="10000"/>
                  </a:schemeClr>
                </a:solidFill>
                <a:latin typeface="Montserrat" panose="00000500000000000000" pitchFamily="2" charset="0"/>
              </a:rPr>
              <a:t>2.</a:t>
            </a:r>
          </a:p>
        </p:txBody>
      </p:sp>
    </p:spTree>
    <p:extLst>
      <p:ext uri="{BB962C8B-B14F-4D97-AF65-F5344CB8AC3E}">
        <p14:creationId xmlns:p14="http://schemas.microsoft.com/office/powerpoint/2010/main" val="2384827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7DC7FA9-4502-8DF9-DAAA-16F569BFD5DD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DF71FCF-8A74-4E00-AB14-30E6C0086E21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D2D2D2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5/15/2024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D2D2D2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6CCD3E5-19D0-59D1-0846-8923DF40A21B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D2D2D2">
                    <a:lumMod val="50000"/>
                  </a:srgbClr>
                </a:solidFill>
                <a:effectLst/>
                <a:uLnTx/>
                <a:uFillTx/>
                <a:latin typeface="Arial Narrow"/>
                <a:ea typeface="+mn-ea"/>
              </a:rPr>
              <a:t>Accelerator Workshop May 2024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D2D2D2">
                  <a:lumMod val="50000"/>
                </a:srgbClr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60AD0A-5D91-1AE8-593C-7B05128EFC3C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4172A1-1CBF-0B40-9234-7D4D80EC19EA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ea typeface="+mn-ea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0DF0DFF-D256-A042-A9AC-4120A976F3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408" y="1342663"/>
            <a:ext cx="5778590" cy="37889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5AF2417-7522-7A0E-281F-226498975C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7308" y="1342663"/>
            <a:ext cx="5712880" cy="374589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Title 5">
            <a:extLst>
              <a:ext uri="{FF2B5EF4-FFF2-40B4-BE49-F238E27FC236}">
                <a16:creationId xmlns:a16="http://schemas.microsoft.com/office/drawing/2014/main" id="{1D8A48A5-0F1F-3958-698B-AEA0326CC0C3}"/>
              </a:ext>
            </a:extLst>
          </p:cNvPr>
          <p:cNvSpPr txBox="1">
            <a:spLocks/>
          </p:cNvSpPr>
          <p:nvPr/>
        </p:nvSpPr>
        <p:spPr>
          <a:xfrm>
            <a:off x="1449858" y="279918"/>
            <a:ext cx="9358185" cy="70785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rgbClr val="C43B68"/>
                </a:solidFill>
                <a:latin typeface="Montserrat" panose="00000500000000000000" pitchFamily="2" charset="0"/>
                <a:ea typeface="+mj-ea"/>
                <a:cs typeface="Arial Narrow"/>
              </a:defRPr>
            </a:lvl1pPr>
          </a:lstStyle>
          <a:p>
            <a:r>
              <a:rPr lang="en-US" sz="2000" b="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Numerical Optimization Routine –</a:t>
            </a:r>
            <a: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Example: 2 racetracks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6C2236ED-33B1-45B8-A959-AB2DA5407EC5}"/>
              </a:ext>
            </a:extLst>
          </p:cNvPr>
          <p:cNvSpPr/>
          <p:nvPr/>
        </p:nvSpPr>
        <p:spPr>
          <a:xfrm>
            <a:off x="894080" y="3728720"/>
            <a:ext cx="1229360" cy="955040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8D8C8FD-5CBB-FAB2-81CC-D80D88C0CA31}"/>
              </a:ext>
            </a:extLst>
          </p:cNvPr>
          <p:cNvSpPr txBox="1"/>
          <p:nvPr/>
        </p:nvSpPr>
        <p:spPr>
          <a:xfrm>
            <a:off x="985520" y="4021574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 panose="00000500000000000000" pitchFamily="2" charset="0"/>
              </a:rPr>
              <a:t>Goal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BEBA60FD-A8CE-2A9B-446B-AFD3E830DE60}"/>
              </a:ext>
            </a:extLst>
          </p:cNvPr>
          <p:cNvSpPr/>
          <p:nvPr/>
        </p:nvSpPr>
        <p:spPr>
          <a:xfrm>
            <a:off x="6837680" y="2451854"/>
            <a:ext cx="1148080" cy="955040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9A02539E-3985-07CC-A445-1F4657529A3F}"/>
              </a:ext>
            </a:extLst>
          </p:cNvPr>
          <p:cNvCxnSpPr>
            <a:cxnSpLocks/>
          </p:cNvCxnSpPr>
          <p:nvPr/>
        </p:nvCxnSpPr>
        <p:spPr>
          <a:xfrm flipV="1">
            <a:off x="7305040" y="3525520"/>
            <a:ext cx="0" cy="680720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Oval 17">
            <a:extLst>
              <a:ext uri="{FF2B5EF4-FFF2-40B4-BE49-F238E27FC236}">
                <a16:creationId xmlns:a16="http://schemas.microsoft.com/office/drawing/2014/main" id="{081033E7-7729-C3C7-D119-C7C042BD4593}"/>
              </a:ext>
            </a:extLst>
          </p:cNvPr>
          <p:cNvSpPr/>
          <p:nvPr/>
        </p:nvSpPr>
        <p:spPr>
          <a:xfrm>
            <a:off x="8210550" y="3556000"/>
            <a:ext cx="1148080" cy="955040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4138A5D4-0845-22B6-28BA-4317DBA0810E}"/>
              </a:ext>
            </a:extLst>
          </p:cNvPr>
          <p:cNvCxnSpPr>
            <a:cxnSpLocks/>
          </p:cNvCxnSpPr>
          <p:nvPr/>
        </p:nvCxnSpPr>
        <p:spPr>
          <a:xfrm>
            <a:off x="7305040" y="4206240"/>
            <a:ext cx="853440" cy="0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17171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B811FE74-C3A0-3D16-CD80-20171C52E67B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=10 </m:t>
                    </m:r>
                  </m:oMath>
                </a14:m>
                <a:r>
                  <a:rPr lang="en-US" dirty="0"/>
                  <a:t>T, field quality &lt; 10 units, 10 mm radius</a:t>
                </a:r>
              </a:p>
              <a:p>
                <a:r>
                  <a:rPr lang="en-US" dirty="0"/>
                  <a:t>First 2 racetracks fixed to be the same, with a 10 mm gap. 3</a:t>
                </a:r>
                <a:r>
                  <a:rPr lang="en-US" baseline="30000" dirty="0"/>
                  <a:t>rd</a:t>
                </a:r>
                <a:r>
                  <a:rPr lang="en-US" dirty="0"/>
                  <a:t> racetrack explored at a + 16 mm and +32 mm gap. Min length of 30 mm.</a:t>
                </a:r>
              </a:p>
              <a:p>
                <a:r>
                  <a:rPr lang="en-US" dirty="0"/>
                  <a:t>52k solutions (for previous grid shown, J &lt; 700 A/mm2)</a:t>
                </a: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B811FE74-C3A0-3D16-CD80-20171C52E67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blipFill>
                <a:blip r:embed="rId2"/>
                <a:stretch>
                  <a:fillRect l="-1878" t="-1163" r="-232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B053989-6969-6F27-CF2D-691CE93BFC5E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27157D-46FA-4DB1-BA16-388DABF04814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D2D2D2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5/15/2024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D2D2D2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0FA52D-3CB3-60FB-B6DE-2868DF7CFED0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D2D2D2">
                    <a:lumMod val="50000"/>
                  </a:srgbClr>
                </a:solidFill>
                <a:effectLst/>
                <a:uLnTx/>
                <a:uFillTx/>
                <a:latin typeface="Arial Narrow"/>
                <a:ea typeface="+mn-ea"/>
              </a:rPr>
              <a:t>Accelerator Workshop May 2024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D2D2D2">
                  <a:lumMod val="50000"/>
                </a:srgbClr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DFFDC2-9D85-CE52-2B64-E8A8E7DC5611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4172A1-1CBF-0B40-9234-7D4D80EC19EA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ea typeface="+mn-ea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sp>
        <p:nvSpPr>
          <p:cNvPr id="7" name="Title 5">
            <a:extLst>
              <a:ext uri="{FF2B5EF4-FFF2-40B4-BE49-F238E27FC236}">
                <a16:creationId xmlns:a16="http://schemas.microsoft.com/office/drawing/2014/main" id="{E90B7B3F-E5B7-7846-5CD3-AC2402DEAC12}"/>
              </a:ext>
            </a:extLst>
          </p:cNvPr>
          <p:cNvSpPr txBox="1">
            <a:spLocks/>
          </p:cNvSpPr>
          <p:nvPr/>
        </p:nvSpPr>
        <p:spPr>
          <a:xfrm>
            <a:off x="1449858" y="279918"/>
            <a:ext cx="9358185" cy="70785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rgbClr val="C43B68"/>
                </a:solidFill>
                <a:latin typeface="Montserrat" panose="00000500000000000000" pitchFamily="2" charset="0"/>
                <a:ea typeface="+mj-ea"/>
                <a:cs typeface="Arial Narrow"/>
              </a:defRPr>
            </a:lvl1pPr>
          </a:lstStyle>
          <a:p>
            <a:r>
              <a:rPr lang="en-US" sz="2000" b="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Numerical Optimization Routine –</a:t>
            </a:r>
            <a: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Example: 3 racetracks</a:t>
            </a:r>
          </a:p>
        </p:txBody>
      </p:sp>
      <p:pic>
        <p:nvPicPr>
          <p:cNvPr id="15" name="Picture 14" descr="A graph with a pink rectangular object&#10;&#10;Description automatically generated">
            <a:extLst>
              <a:ext uri="{FF2B5EF4-FFF2-40B4-BE49-F238E27FC236}">
                <a16:creationId xmlns:a16="http://schemas.microsoft.com/office/drawing/2014/main" id="{E00685E0-2173-7D1C-1C06-96DDAF3123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6336" y="1701801"/>
            <a:ext cx="6455664" cy="3586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9859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AA2B4F2B-8C3B-9CFD-9969-35DFEE83B0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159" y="1528266"/>
            <a:ext cx="7875641" cy="2219342"/>
          </a:xfrm>
          <a:prstGeom prst="rect">
            <a:avLst/>
          </a:prstGeom>
        </p:spPr>
      </p:pic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D94066C-AE52-9CD1-ADD4-45C163254807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352990" y="3851250"/>
            <a:ext cx="7191630" cy="1133476"/>
          </a:xfrm>
        </p:spPr>
        <p:txBody>
          <a:bodyPr/>
          <a:lstStyle/>
          <a:p>
            <a:r>
              <a:rPr lang="en-US" sz="2000" dirty="0"/>
              <a:t>To investigate further to understand advantages/disadvantages compared to 2 racetracks, etc.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AD72395F-0167-70F2-D143-9BBF7E3F5064}"/>
              </a:ext>
            </a:extLst>
          </p:cNvPr>
          <p:cNvGrpSpPr/>
          <p:nvPr/>
        </p:nvGrpSpPr>
        <p:grpSpPr>
          <a:xfrm>
            <a:off x="7764484" y="1298206"/>
            <a:ext cx="4427516" cy="5559794"/>
            <a:chOff x="7764484" y="1298206"/>
            <a:chExt cx="4427516" cy="5559794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149BC3BC-CEF7-C316-17E9-97B3A3B72FA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764484" y="1298206"/>
              <a:ext cx="4427515" cy="2796325"/>
            </a:xfrm>
            <a:prstGeom prst="rect">
              <a:avLst/>
            </a:prstGeom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D910352B-5BF8-6C88-B884-A404BF8DAF9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764485" y="4061675"/>
              <a:ext cx="4427515" cy="2796325"/>
            </a:xfrm>
            <a:prstGeom prst="rect">
              <a:avLst/>
            </a:prstGeom>
          </p:spPr>
        </p:pic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FA7D9462-CD73-5A78-8961-2823DB86F299}"/>
                </a:ext>
              </a:extLst>
            </p:cNvPr>
            <p:cNvGrpSpPr/>
            <p:nvPr/>
          </p:nvGrpSpPr>
          <p:grpSpPr>
            <a:xfrm>
              <a:off x="8697700" y="1528266"/>
              <a:ext cx="650240" cy="3033115"/>
              <a:chOff x="8511011" y="1466860"/>
              <a:chExt cx="650240" cy="3033115"/>
            </a:xfrm>
          </p:grpSpPr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5E5ADEC-7234-AE7B-9EF4-DB024AF6592B}"/>
                  </a:ext>
                </a:extLst>
              </p:cNvPr>
              <p:cNvSpPr txBox="1"/>
              <p:nvPr/>
            </p:nvSpPr>
            <p:spPr>
              <a:xfrm>
                <a:off x="8511011" y="1466860"/>
                <a:ext cx="65024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dirty="0">
                    <a:solidFill>
                      <a:schemeClr val="bg2">
                        <a:lumMod val="10000"/>
                      </a:schemeClr>
                    </a:solidFill>
                    <a:latin typeface="Montserrat" panose="00000500000000000000" pitchFamily="2" charset="0"/>
                  </a:rPr>
                  <a:t>1.</a:t>
                </a: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7EF9748D-87EF-70B8-3A90-B763AC3BA5B5}"/>
                  </a:ext>
                </a:extLst>
              </p:cNvPr>
              <p:cNvSpPr txBox="1"/>
              <p:nvPr/>
            </p:nvSpPr>
            <p:spPr>
              <a:xfrm>
                <a:off x="8511011" y="4130643"/>
                <a:ext cx="65024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dirty="0">
                    <a:solidFill>
                      <a:schemeClr val="bg2">
                        <a:lumMod val="10000"/>
                      </a:schemeClr>
                    </a:solidFill>
                    <a:latin typeface="Montserrat" panose="00000500000000000000" pitchFamily="2" charset="0"/>
                  </a:rPr>
                  <a:t>2.</a:t>
                </a:r>
              </a:p>
            </p:txBody>
          </p:sp>
        </p:grp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208408F0-FAC3-EF68-FC1A-CE4A91F34369}"/>
                  </a:ext>
                </a:extLst>
              </p:cNvPr>
              <p:cNvSpPr txBox="1"/>
              <p:nvPr/>
            </p:nvSpPr>
            <p:spPr>
              <a:xfrm>
                <a:off x="352990" y="5209851"/>
                <a:ext cx="6892595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 algn="l">
                  <a:buFont typeface="Wingdings" panose="05000000000000000000" pitchFamily="2" charset="2"/>
                  <a:buChar char="Ø"/>
                </a:pPr>
                <a:r>
                  <a:rPr lang="en-US" b="1" dirty="0">
                    <a:solidFill>
                      <a:srgbClr val="00B050"/>
                    </a:solidFill>
                    <a:latin typeface="Montserrat" panose="00000500000000000000" pitchFamily="2" charset="0"/>
                  </a:rPr>
                  <a:t>Goals going forward: </a:t>
                </a:r>
                <a:r>
                  <a:rPr lang="en-US" dirty="0">
                    <a:solidFill>
                      <a:srgbClr val="00B050"/>
                    </a:solidFill>
                    <a:latin typeface="Montserrat" panose="00000500000000000000" pitchFamily="2" charset="0"/>
                  </a:rPr>
                  <a:t>finish study considering up to 6 racetracks, considering cost, field quality (*Updated), and engineering complexity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→ </m:t>
                    </m:r>
                  </m:oMath>
                </a14:m>
                <a:r>
                  <a:rPr lang="en-US" dirty="0">
                    <a:solidFill>
                      <a:srgbClr val="00B050"/>
                    </a:solidFill>
                    <a:latin typeface="Montserrat" panose="00000500000000000000" pitchFamily="2" charset="0"/>
                  </a:rPr>
                  <a:t>Integrate with ROXIE simulations.</a:t>
                </a:r>
              </a:p>
            </p:txBody>
          </p:sp>
        </mc:Choice>
        <mc:Fallback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208408F0-FAC3-EF68-FC1A-CE4A91F343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2990" y="5209851"/>
                <a:ext cx="6892595" cy="1200329"/>
              </a:xfrm>
              <a:prstGeom prst="rect">
                <a:avLst/>
              </a:prstGeom>
              <a:blipFill>
                <a:blip r:embed="rId5"/>
                <a:stretch>
                  <a:fillRect l="-619" t="-2538" b="-76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itle 5">
            <a:extLst>
              <a:ext uri="{FF2B5EF4-FFF2-40B4-BE49-F238E27FC236}">
                <a16:creationId xmlns:a16="http://schemas.microsoft.com/office/drawing/2014/main" id="{563BABE2-670F-DE1A-E8FB-57FA94F01D2A}"/>
              </a:ext>
            </a:extLst>
          </p:cNvPr>
          <p:cNvSpPr txBox="1">
            <a:spLocks/>
          </p:cNvSpPr>
          <p:nvPr/>
        </p:nvSpPr>
        <p:spPr>
          <a:xfrm>
            <a:off x="1449858" y="279918"/>
            <a:ext cx="9358185" cy="70785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rgbClr val="C43B68"/>
                </a:solidFill>
                <a:latin typeface="Montserrat" panose="00000500000000000000" pitchFamily="2" charset="0"/>
                <a:ea typeface="+mj-ea"/>
                <a:cs typeface="Arial Narrow"/>
              </a:defRPr>
            </a:lvl1pPr>
          </a:lstStyle>
          <a:p>
            <a:r>
              <a:rPr lang="en-US" sz="2000" b="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Numerical Optimization Routine –</a:t>
            </a:r>
            <a: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Example: 3 racetracks</a:t>
            </a:r>
          </a:p>
        </p:txBody>
      </p:sp>
      <p:sp>
        <p:nvSpPr>
          <p:cNvPr id="24" name="Date Placeholder 23">
            <a:extLst>
              <a:ext uri="{FF2B5EF4-FFF2-40B4-BE49-F238E27FC236}">
                <a16:creationId xmlns:a16="http://schemas.microsoft.com/office/drawing/2014/main" id="{C59E2FDD-6F81-6E35-C15D-DC41445CEC70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4234300-52AF-4C38-A7CF-0FC4863AC828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D2D2D2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5/15/2024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D2D2D2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5" name="Footer Placeholder 24">
            <a:extLst>
              <a:ext uri="{FF2B5EF4-FFF2-40B4-BE49-F238E27FC236}">
                <a16:creationId xmlns:a16="http://schemas.microsoft.com/office/drawing/2014/main" id="{FA2520D9-EEDA-DC8B-DFAD-7D1F9B4C9230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D2D2D2">
                    <a:lumMod val="50000"/>
                  </a:srgbClr>
                </a:solidFill>
                <a:effectLst/>
                <a:uLnTx/>
                <a:uFillTx/>
                <a:latin typeface="Arial Narrow"/>
                <a:ea typeface="+mn-ea"/>
              </a:rPr>
              <a:t>Accelerator Workshop May 2024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D2D2D2">
                  <a:lumMod val="50000"/>
                </a:srgbClr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sp>
        <p:nvSpPr>
          <p:cNvPr id="26" name="Slide Number Placeholder 25">
            <a:extLst>
              <a:ext uri="{FF2B5EF4-FFF2-40B4-BE49-F238E27FC236}">
                <a16:creationId xmlns:a16="http://schemas.microsoft.com/office/drawing/2014/main" id="{03C266E8-C9EF-F37F-1C51-9EFA228B5953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4172A1-1CBF-0B40-9234-7D4D80EC19EA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ea typeface="+mn-ea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713056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close-up of a stack of orange objects&#10;&#10;Description automatically generated">
            <a:extLst>
              <a:ext uri="{FF2B5EF4-FFF2-40B4-BE49-F238E27FC236}">
                <a16:creationId xmlns:a16="http://schemas.microsoft.com/office/drawing/2014/main" id="{093E5592-8E2F-128A-9AEF-E36F92CE202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526" r="15873"/>
          <a:stretch/>
        </p:blipFill>
        <p:spPr>
          <a:xfrm>
            <a:off x="7194275" y="1291258"/>
            <a:ext cx="3641425" cy="2169935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9CCF67-34CF-FCA6-00AF-6B9FA6E27968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CB25967-374C-E918-42B7-0180A66F2A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Accelerator Superconducting Magnets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A5406A51-6B97-57C6-3C32-3614F84251F9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>
              <a:xfrm>
                <a:off x="328855" y="1582312"/>
                <a:ext cx="6286550" cy="4714875"/>
              </a:xfrm>
            </p:spPr>
            <p:txBody>
              <a:bodyPr/>
              <a:lstStyle/>
              <a:p>
                <a:pPr marL="0" indent="0" defTabSz="456291">
                  <a:buNone/>
                </a:pPr>
                <a:r>
                  <a:rPr lang="en-GB" sz="2000" b="1" dirty="0">
                    <a:solidFill>
                      <a:schemeClr val="accent6">
                        <a:lumMod val="60000"/>
                        <a:lumOff val="40000"/>
                      </a:schemeClr>
                    </a:solidFill>
                    <a:latin typeface="Montserrat" panose="00000500000000000000" pitchFamily="2" charset="0"/>
                  </a:rPr>
                  <a:t>Parameters</a:t>
                </a:r>
              </a:p>
              <a:p>
                <a:pPr defTabSz="456291"/>
                <a:r>
                  <a:rPr lang="en-GB" sz="18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Montserrat" panose="00000500000000000000" pitchFamily="2" charset="0"/>
                  </a:rPr>
                  <a:t>10 T </a:t>
                </a:r>
                <a:r>
                  <a:rPr lang="en-GB" sz="18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Montserrat" panose="00000500000000000000" pitchFamily="2" charset="0"/>
                  </a:rPr>
                  <a:t>at the </a:t>
                </a:r>
                <a:r>
                  <a:rPr lang="en-GB" sz="1800" dirty="0" err="1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Montserrat" panose="00000500000000000000" pitchFamily="2" charset="0"/>
                  </a:rPr>
                  <a:t>center</a:t>
                </a:r>
                <a:endParaRPr lang="en-GB" sz="1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2" charset="0"/>
                </a:endParaRPr>
              </a:p>
              <a:p>
                <a:pPr defTabSz="456291"/>
                <a:r>
                  <a:rPr lang="en-GB" sz="18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Montserrat" panose="00000500000000000000" pitchFamily="2" charset="0"/>
                  </a:rPr>
                  <a:t>Rectangular aperture </a:t>
                </a:r>
                <a:r>
                  <a:rPr lang="en-GB" sz="18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Montserrat" panose="00000500000000000000" pitchFamily="2" charset="0"/>
                  </a:rPr>
                  <a:t>30 mm x 100 mm </a:t>
                </a:r>
              </a:p>
              <a:p>
                <a:pPr defTabSz="456291"/>
                <a:r>
                  <a:rPr lang="en-GB" sz="18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Montserrat" panose="00000500000000000000" pitchFamily="2" charset="0"/>
                  </a:rPr>
                  <a:t>Field quality in good field region TBD (ex.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800" b="0" i="0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b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800" b="0" i="0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n</m:t>
                        </m:r>
                      </m:sub>
                    </m:sSub>
                    <m:r>
                      <a:rPr lang="en-US" sz="1800" b="0" i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</a:rPr>
                      <m:t>&lt;10</m:t>
                    </m:r>
                  </m:oMath>
                </a14:m>
                <a:r>
                  <a:rPr lang="en-GB" sz="18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Montserrat" panose="00000500000000000000" pitchFamily="2" charset="0"/>
                  </a:rPr>
                  <a:t>) units</a:t>
                </a:r>
              </a:p>
              <a:p>
                <a:pPr defTabSz="456291"/>
                <a:endParaRPr lang="en-GB" sz="1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2" charset="0"/>
                </a:endParaRPr>
              </a:p>
              <a:p>
                <a:pPr marL="0" indent="0" defTabSz="456291">
                  <a:buNone/>
                </a:pPr>
                <a:r>
                  <a:rPr lang="en-GB" sz="1800" b="1" dirty="0">
                    <a:solidFill>
                      <a:schemeClr val="accent6">
                        <a:lumMod val="60000"/>
                        <a:lumOff val="40000"/>
                      </a:schemeClr>
                    </a:solidFill>
                    <a:latin typeface="Montserrat" panose="00000500000000000000" pitchFamily="2" charset="0"/>
                  </a:rPr>
                  <a:t>Considerations</a:t>
                </a:r>
              </a:p>
              <a:p>
                <a:pPr defTabSz="456291"/>
                <a:r>
                  <a:rPr lang="en-US" sz="16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Montserrat" panose="00000500000000000000" pitchFamily="2" charset="0"/>
                  </a:rPr>
                  <a:t>A</a:t>
                </a:r>
                <a:r>
                  <a:rPr lang="en-CH" sz="16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Montserrat" panose="00000500000000000000" pitchFamily="2" charset="0"/>
                  </a:rPr>
                  <a:t>ttempt to use uniform technology through</a:t>
                </a:r>
                <a:r>
                  <a:rPr lang="en-US" sz="16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Montserrat" panose="00000500000000000000" pitchFamily="2" charset="0"/>
                  </a:rPr>
                  <a:t>out</a:t>
                </a:r>
                <a:r>
                  <a:rPr lang="en-CH" sz="16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Montserrat" panose="00000500000000000000" pitchFamily="2" charset="0"/>
                  </a:rPr>
                  <a:t> the collider complex</a:t>
                </a:r>
                <a:endParaRPr 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2" charset="0"/>
                </a:endParaRPr>
              </a:p>
              <a:p>
                <a:pPr marL="742041" lvl="1" defTabSz="456291"/>
                <a:r>
                  <a:rPr lang="en-GB" sz="16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Montserrat" panose="00000500000000000000" pitchFamily="2" charset="0"/>
                  </a:rPr>
                  <a:t>HTS windings (for robustness)</a:t>
                </a:r>
              </a:p>
              <a:p>
                <a:pPr marL="742041" lvl="1" defTabSz="456291"/>
                <a:r>
                  <a:rPr lang="en-GB" sz="16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Montserrat" panose="00000500000000000000" pitchFamily="2" charset="0"/>
                  </a:rPr>
                  <a:t>High current density (for cost reasons)</a:t>
                </a:r>
              </a:p>
              <a:p>
                <a:pPr marL="742041" lvl="1" defTabSz="456291"/>
                <a:r>
                  <a:rPr lang="en-GB" sz="16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Montserrat" panose="00000500000000000000" pitchFamily="2" charset="0"/>
                  </a:rPr>
                  <a:t>Operation at high temperature (for energy efficiency)</a:t>
                </a:r>
              </a:p>
            </p:txBody>
          </p:sp>
        </mc:Choice>
        <mc:Fallback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A5406A51-6B97-57C6-3C32-3614F84251F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xfrm>
                <a:off x="328855" y="1582312"/>
                <a:ext cx="6286550" cy="4714875"/>
              </a:xfrm>
              <a:blipFill>
                <a:blip r:embed="rId3"/>
                <a:stretch>
                  <a:fillRect l="-1067" t="-6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6B4451C-63AF-5CCF-3882-B09A03D1165E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A417CDF-6516-4096-A76F-9761AEE93BE9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D2D2D2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5/15/2024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D2D2D2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15A3BE9F-C97E-9CCF-D595-78767A65A931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D2D2D2">
                    <a:lumMod val="50000"/>
                  </a:srgbClr>
                </a:solidFill>
                <a:effectLst/>
                <a:uLnTx/>
                <a:uFillTx/>
                <a:latin typeface="Arial Narrow"/>
                <a:ea typeface="+mn-ea"/>
              </a:rPr>
              <a:t>Accelerator Workshop May 2024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D2D2D2">
                  <a:lumMod val="50000"/>
                </a:srgbClr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2" name="Table 1">
                <a:extLst>
                  <a:ext uri="{FF2B5EF4-FFF2-40B4-BE49-F238E27FC236}">
                    <a16:creationId xmlns:a16="http://schemas.microsoft.com/office/drawing/2014/main" id="{1323D669-DAA7-A19A-A546-7DCAA384E4FD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13323299"/>
                  </p:ext>
                </p:extLst>
              </p:nvPr>
            </p:nvGraphicFramePr>
            <p:xfrm>
              <a:off x="6512065" y="3816933"/>
              <a:ext cx="4740653" cy="2578098"/>
            </p:xfrm>
            <a:graphic>
              <a:graphicData uri="http://schemas.openxmlformats.org/drawingml/2006/table">
                <a:tbl>
                  <a:tblPr firstRow="1" bandRow="1">
                    <a:tableStyleId>{9D7B26C5-4107-4FEC-AEDC-1716B250A1EF}</a:tableStyleId>
                  </a:tblPr>
                  <a:tblGrid>
                    <a:gridCol w="2461680">
                      <a:extLst>
                        <a:ext uri="{9D8B030D-6E8A-4147-A177-3AD203B41FA5}">
                          <a16:colId xmlns:a16="http://schemas.microsoft.com/office/drawing/2014/main" val="865810382"/>
                        </a:ext>
                      </a:extLst>
                    </a:gridCol>
                    <a:gridCol w="698755">
                      <a:extLst>
                        <a:ext uri="{9D8B030D-6E8A-4147-A177-3AD203B41FA5}">
                          <a16:colId xmlns:a16="http://schemas.microsoft.com/office/drawing/2014/main" val="1804529618"/>
                        </a:ext>
                      </a:extLst>
                    </a:gridCol>
                    <a:gridCol w="1580218">
                      <a:extLst>
                        <a:ext uri="{9D8B030D-6E8A-4147-A177-3AD203B41FA5}">
                          <a16:colId xmlns:a16="http://schemas.microsoft.com/office/drawing/2014/main" val="991755615"/>
                        </a:ext>
                      </a:extLst>
                    </a:gridCol>
                  </a:tblGrid>
                  <a:tr h="278061">
                    <a:tc>
                      <a:txBody>
                        <a:bodyPr/>
                        <a:lstStyle/>
                        <a:p>
                          <a:r>
                            <a:rPr lang="en-US" sz="1000" dirty="0"/>
                            <a:t>Parameter</a:t>
                          </a:r>
                        </a:p>
                      </a:txBody>
                      <a:tcPr marL="48810" marR="48810" marT="24405" marB="24405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/>
                            <a:t>Unit</a:t>
                          </a:r>
                        </a:p>
                      </a:txBody>
                      <a:tcPr marL="48810" marR="48810" marT="24405" marB="24405"/>
                    </a:tc>
                    <a:tc>
                      <a:txBody>
                        <a:bodyPr/>
                        <a:lstStyle/>
                        <a:p>
                          <a:endParaRPr lang="en-US" sz="1000" dirty="0"/>
                        </a:p>
                      </a:txBody>
                      <a:tcPr marL="48810" marR="48810" marT="24405" marB="24405"/>
                    </a:tc>
                    <a:extLst>
                      <a:ext uri="{0D108BD9-81ED-4DB2-BD59-A6C34878D82A}">
                        <a16:rowId xmlns:a16="http://schemas.microsoft.com/office/drawing/2014/main" val="3061926570"/>
                      </a:ext>
                    </a:extLst>
                  </a:tr>
                  <a:tr h="278061">
                    <a:tc>
                      <a:txBody>
                        <a:bodyPr/>
                        <a:lstStyle/>
                        <a:p>
                          <a:r>
                            <a:rPr lang="en-US" sz="1000" dirty="0"/>
                            <a:t>Minimum central field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000" b="0" smtClean="0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en-US" sz="1000" b="0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oMath>
                          </a14:m>
                          <a:endParaRPr lang="en-US" sz="1000" dirty="0"/>
                        </a:p>
                      </a:txBody>
                      <a:tcPr marL="48810" marR="48810" marT="24405" marB="24405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/>
                            <a:t>T</a:t>
                          </a:r>
                        </a:p>
                      </a:txBody>
                      <a:tcPr marL="48810" marR="48810" marT="24405" marB="24405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/>
                            <a:t>10 </a:t>
                          </a:r>
                        </a:p>
                      </a:txBody>
                      <a:tcPr marL="48810" marR="48810" marT="24405" marB="24405"/>
                    </a:tc>
                    <a:extLst>
                      <a:ext uri="{0D108BD9-81ED-4DB2-BD59-A6C34878D82A}">
                        <a16:rowId xmlns:a16="http://schemas.microsoft.com/office/drawing/2014/main" val="3267809803"/>
                      </a:ext>
                    </a:extLst>
                  </a:tr>
                  <a:tr h="278061">
                    <a:tc>
                      <a:txBody>
                        <a:bodyPr/>
                        <a:lstStyle/>
                        <a:p>
                          <a:r>
                            <a:rPr lang="en-US" sz="1000" dirty="0"/>
                            <a:t>Free aperture (height x width)</a:t>
                          </a:r>
                        </a:p>
                      </a:txBody>
                      <a:tcPr marL="48810" marR="48810" marT="24405" marB="24405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/>
                            <a:t>mm2</a:t>
                          </a:r>
                        </a:p>
                      </a:txBody>
                      <a:tcPr marL="48810" marR="48810" marT="24405" marB="24405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/>
                            <a:t>30x100</a:t>
                          </a:r>
                        </a:p>
                      </a:txBody>
                      <a:tcPr marL="48810" marR="48810" marT="24405" marB="24405"/>
                    </a:tc>
                    <a:extLst>
                      <a:ext uri="{0D108BD9-81ED-4DB2-BD59-A6C34878D82A}">
                        <a16:rowId xmlns:a16="http://schemas.microsoft.com/office/drawing/2014/main" val="2255630308"/>
                      </a:ext>
                    </a:extLst>
                  </a:tr>
                  <a:tr h="341672">
                    <a:tc>
                      <a:txBody>
                        <a:bodyPr/>
                        <a:lstStyle/>
                        <a:p>
                          <a:r>
                            <a:rPr lang="en-US" sz="1000" dirty="0"/>
                            <a:t>Field Quality limits</a:t>
                          </a:r>
                        </a:p>
                      </a:txBody>
                      <a:tcPr marL="48810" marR="48810" marT="24405" marB="24405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/>
                            <a:t>units</a:t>
                          </a:r>
                        </a:p>
                      </a:txBody>
                      <a:tcPr marL="48810" marR="48810" marT="24405" marB="24405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/>
                            <a:t>10, 50 ( to be iterated with beam physics )</a:t>
                          </a:r>
                        </a:p>
                      </a:txBody>
                      <a:tcPr marL="48810" marR="48810" marT="24405" marB="24405"/>
                    </a:tc>
                    <a:extLst>
                      <a:ext uri="{0D108BD9-81ED-4DB2-BD59-A6C34878D82A}">
                        <a16:rowId xmlns:a16="http://schemas.microsoft.com/office/drawing/2014/main" val="2642336502"/>
                      </a:ext>
                    </a:extLst>
                  </a:tr>
                  <a:tr h="278061">
                    <a:tc>
                      <a:txBody>
                        <a:bodyPr/>
                        <a:lstStyle/>
                        <a:p>
                          <a:r>
                            <a:rPr lang="en-US" sz="1000" dirty="0"/>
                            <a:t>Field quality homogeneity (B1 change)</a:t>
                          </a:r>
                        </a:p>
                      </a:txBody>
                      <a:tcPr marL="48810" marR="48810" marT="24405" marB="24405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/>
                            <a:t>%</a:t>
                          </a:r>
                        </a:p>
                      </a:txBody>
                      <a:tcPr marL="48810" marR="48810" marT="24405" marB="24405"/>
                    </a:tc>
                    <a:tc>
                      <a:txBody>
                        <a:bodyPr/>
                        <a:lstStyle/>
                        <a:p>
                          <a:endParaRPr lang="en-US" sz="1000" dirty="0"/>
                        </a:p>
                      </a:txBody>
                      <a:tcPr marL="48810" marR="48810" marT="24405" marB="24405"/>
                    </a:tc>
                    <a:extLst>
                      <a:ext uri="{0D108BD9-81ED-4DB2-BD59-A6C34878D82A}">
                        <a16:rowId xmlns:a16="http://schemas.microsoft.com/office/drawing/2014/main" val="2693444280"/>
                      </a:ext>
                    </a:extLst>
                  </a:tr>
                  <a:tr h="278061">
                    <a:tc>
                      <a:txBody>
                        <a:bodyPr/>
                        <a:lstStyle/>
                        <a:p>
                          <a:r>
                            <a:rPr lang="en-US" sz="1000" dirty="0"/>
                            <a:t>Good Field region (height x width)</a:t>
                          </a:r>
                        </a:p>
                      </a:txBody>
                      <a:tcPr marL="48810" marR="48810" marT="24405" marB="24405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/>
                            <a:t>mm2</a:t>
                          </a:r>
                        </a:p>
                      </a:txBody>
                      <a:tcPr marL="48810" marR="48810" marT="24405" marB="24405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/>
                            <a:t>10 mm x 20 </a:t>
                          </a:r>
                          <a:r>
                            <a:rPr lang="en-US" sz="1000"/>
                            <a:t>mm </a:t>
                          </a:r>
                          <a:endParaRPr lang="en-US" sz="1000" dirty="0"/>
                        </a:p>
                      </a:txBody>
                      <a:tcPr marL="48810" marR="48810" marT="24405" marB="24405"/>
                    </a:tc>
                    <a:extLst>
                      <a:ext uri="{0D108BD9-81ED-4DB2-BD59-A6C34878D82A}">
                        <a16:rowId xmlns:a16="http://schemas.microsoft.com/office/drawing/2014/main" val="2455324679"/>
                      </a:ext>
                    </a:extLst>
                  </a:tr>
                  <a:tr h="278061">
                    <a:tc>
                      <a:txBody>
                        <a:bodyPr/>
                        <a:lstStyle/>
                        <a:p>
                          <a:r>
                            <a:rPr lang="en-US" sz="1000" dirty="0"/>
                            <a:t>Operating temperature</a:t>
                          </a:r>
                        </a:p>
                      </a:txBody>
                      <a:tcPr marL="48810" marR="48810" marT="24405" marB="24405"/>
                    </a:tc>
                    <a:tc>
                      <a:txBody>
                        <a:bodyPr/>
                        <a:lstStyle/>
                        <a:p>
                          <a:endParaRPr lang="en-US" sz="1000" dirty="0"/>
                        </a:p>
                      </a:txBody>
                      <a:tcPr marL="48810" marR="48810" marT="24405" marB="24405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/>
                            <a:t>TBD</a:t>
                          </a:r>
                        </a:p>
                      </a:txBody>
                      <a:tcPr marL="48810" marR="48810" marT="24405" marB="24405"/>
                    </a:tc>
                    <a:extLst>
                      <a:ext uri="{0D108BD9-81ED-4DB2-BD59-A6C34878D82A}">
                        <a16:rowId xmlns:a16="http://schemas.microsoft.com/office/drawing/2014/main" val="2071179964"/>
                      </a:ext>
                    </a:extLst>
                  </a:tr>
                  <a:tr h="278061">
                    <a:tc>
                      <a:txBody>
                        <a:bodyPr/>
                        <a:lstStyle/>
                        <a:p>
                          <a:r>
                            <a:rPr lang="en-US" sz="1000" dirty="0"/>
                            <a:t>HTS tape dimensions</a:t>
                          </a:r>
                        </a:p>
                      </a:txBody>
                      <a:tcPr marL="48810" marR="48810" marT="24405" marB="24405"/>
                    </a:tc>
                    <a:tc>
                      <a:txBody>
                        <a:bodyPr/>
                        <a:lstStyle/>
                        <a:p>
                          <a:endParaRPr lang="en-US" sz="1000" dirty="0"/>
                        </a:p>
                      </a:txBody>
                      <a:tcPr marL="48810" marR="48810" marT="24405" marB="24405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/>
                            <a:t>12 mm x ** mm</a:t>
                          </a:r>
                        </a:p>
                      </a:txBody>
                      <a:tcPr marL="48810" marR="48810" marT="24405" marB="24405"/>
                    </a:tc>
                    <a:extLst>
                      <a:ext uri="{0D108BD9-81ED-4DB2-BD59-A6C34878D82A}">
                        <a16:rowId xmlns:a16="http://schemas.microsoft.com/office/drawing/2014/main" val="701540051"/>
                      </a:ext>
                    </a:extLst>
                  </a:tr>
                  <a:tr h="278061">
                    <a:tc>
                      <a:txBody>
                        <a:bodyPr/>
                        <a:lstStyle/>
                        <a:p>
                          <a:r>
                            <a:rPr lang="en-US" sz="1000" dirty="0"/>
                            <a:t>Magnet length </a:t>
                          </a:r>
                        </a:p>
                      </a:txBody>
                      <a:tcPr marL="48810" marR="48810" marT="24405" marB="24405"/>
                    </a:tc>
                    <a:tc>
                      <a:txBody>
                        <a:bodyPr/>
                        <a:lstStyle/>
                        <a:p>
                          <a:endParaRPr lang="en-US" sz="1000" dirty="0"/>
                        </a:p>
                      </a:txBody>
                      <a:tcPr marL="48810" marR="48810" marT="24405" marB="24405"/>
                    </a:tc>
                    <a:tc>
                      <a:txBody>
                        <a:bodyPr/>
                        <a:lstStyle/>
                        <a:p>
                          <a:endParaRPr lang="en-US" sz="1000" dirty="0"/>
                        </a:p>
                      </a:txBody>
                      <a:tcPr marL="48810" marR="48810" marT="24405" marB="24405"/>
                    </a:tc>
                    <a:extLst>
                      <a:ext uri="{0D108BD9-81ED-4DB2-BD59-A6C34878D82A}">
                        <a16:rowId xmlns:a16="http://schemas.microsoft.com/office/drawing/2014/main" val="2199932247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2" name="Table 1">
                <a:extLst>
                  <a:ext uri="{FF2B5EF4-FFF2-40B4-BE49-F238E27FC236}">
                    <a16:creationId xmlns:a16="http://schemas.microsoft.com/office/drawing/2014/main" id="{1323D669-DAA7-A19A-A546-7DCAA384E4FD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13323299"/>
                  </p:ext>
                </p:extLst>
              </p:nvPr>
            </p:nvGraphicFramePr>
            <p:xfrm>
              <a:off x="6512065" y="3816933"/>
              <a:ext cx="4740653" cy="2578098"/>
            </p:xfrm>
            <a:graphic>
              <a:graphicData uri="http://schemas.openxmlformats.org/drawingml/2006/table">
                <a:tbl>
                  <a:tblPr firstRow="1" bandRow="1">
                    <a:tableStyleId>{9D7B26C5-4107-4FEC-AEDC-1716B250A1EF}</a:tableStyleId>
                  </a:tblPr>
                  <a:tblGrid>
                    <a:gridCol w="2461680">
                      <a:extLst>
                        <a:ext uri="{9D8B030D-6E8A-4147-A177-3AD203B41FA5}">
                          <a16:colId xmlns:a16="http://schemas.microsoft.com/office/drawing/2014/main" val="865810382"/>
                        </a:ext>
                      </a:extLst>
                    </a:gridCol>
                    <a:gridCol w="698755">
                      <a:extLst>
                        <a:ext uri="{9D8B030D-6E8A-4147-A177-3AD203B41FA5}">
                          <a16:colId xmlns:a16="http://schemas.microsoft.com/office/drawing/2014/main" val="1804529618"/>
                        </a:ext>
                      </a:extLst>
                    </a:gridCol>
                    <a:gridCol w="1580218">
                      <a:extLst>
                        <a:ext uri="{9D8B030D-6E8A-4147-A177-3AD203B41FA5}">
                          <a16:colId xmlns:a16="http://schemas.microsoft.com/office/drawing/2014/main" val="991755615"/>
                        </a:ext>
                      </a:extLst>
                    </a:gridCol>
                  </a:tblGrid>
                  <a:tr h="278061">
                    <a:tc>
                      <a:txBody>
                        <a:bodyPr/>
                        <a:lstStyle/>
                        <a:p>
                          <a:r>
                            <a:rPr lang="en-US" sz="1000" dirty="0"/>
                            <a:t>Parameter</a:t>
                          </a:r>
                        </a:p>
                      </a:txBody>
                      <a:tcPr marL="48810" marR="48810" marT="24405" marB="24405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/>
                            <a:t>Unit</a:t>
                          </a:r>
                        </a:p>
                      </a:txBody>
                      <a:tcPr marL="48810" marR="48810" marT="24405" marB="24405"/>
                    </a:tc>
                    <a:tc>
                      <a:txBody>
                        <a:bodyPr/>
                        <a:lstStyle/>
                        <a:p>
                          <a:endParaRPr lang="en-US" sz="1000" dirty="0"/>
                        </a:p>
                      </a:txBody>
                      <a:tcPr marL="48810" marR="48810" marT="24405" marB="24405"/>
                    </a:tc>
                    <a:extLst>
                      <a:ext uri="{0D108BD9-81ED-4DB2-BD59-A6C34878D82A}">
                        <a16:rowId xmlns:a16="http://schemas.microsoft.com/office/drawing/2014/main" val="3061926570"/>
                      </a:ext>
                    </a:extLst>
                  </a:tr>
                  <a:tr h="27806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48810" marR="48810" marT="24405" marB="24405">
                        <a:blipFill>
                          <a:blip r:embed="rId4"/>
                          <a:stretch>
                            <a:fillRect t="-111111" r="-92822" b="-74222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/>
                            <a:t>T</a:t>
                          </a:r>
                        </a:p>
                      </a:txBody>
                      <a:tcPr marL="48810" marR="48810" marT="24405" marB="24405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/>
                            <a:t>10 </a:t>
                          </a:r>
                        </a:p>
                      </a:txBody>
                      <a:tcPr marL="48810" marR="48810" marT="24405" marB="24405"/>
                    </a:tc>
                    <a:extLst>
                      <a:ext uri="{0D108BD9-81ED-4DB2-BD59-A6C34878D82A}">
                        <a16:rowId xmlns:a16="http://schemas.microsoft.com/office/drawing/2014/main" val="3267809803"/>
                      </a:ext>
                    </a:extLst>
                  </a:tr>
                  <a:tr h="278061">
                    <a:tc>
                      <a:txBody>
                        <a:bodyPr/>
                        <a:lstStyle/>
                        <a:p>
                          <a:r>
                            <a:rPr lang="en-US" sz="1000" dirty="0"/>
                            <a:t>Free aperture (height x width)</a:t>
                          </a:r>
                        </a:p>
                      </a:txBody>
                      <a:tcPr marL="48810" marR="48810" marT="24405" marB="24405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/>
                            <a:t>mm2</a:t>
                          </a:r>
                        </a:p>
                      </a:txBody>
                      <a:tcPr marL="48810" marR="48810" marT="24405" marB="24405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/>
                            <a:t>30x100</a:t>
                          </a:r>
                        </a:p>
                      </a:txBody>
                      <a:tcPr marL="48810" marR="48810" marT="24405" marB="24405"/>
                    </a:tc>
                    <a:extLst>
                      <a:ext uri="{0D108BD9-81ED-4DB2-BD59-A6C34878D82A}">
                        <a16:rowId xmlns:a16="http://schemas.microsoft.com/office/drawing/2014/main" val="2255630308"/>
                      </a:ext>
                    </a:extLst>
                  </a:tr>
                  <a:tr h="353610">
                    <a:tc>
                      <a:txBody>
                        <a:bodyPr/>
                        <a:lstStyle/>
                        <a:p>
                          <a:r>
                            <a:rPr lang="en-US" sz="1000" dirty="0"/>
                            <a:t>Field Quality limits</a:t>
                          </a:r>
                        </a:p>
                      </a:txBody>
                      <a:tcPr marL="48810" marR="48810" marT="24405" marB="24405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/>
                            <a:t>units</a:t>
                          </a:r>
                        </a:p>
                      </a:txBody>
                      <a:tcPr marL="48810" marR="48810" marT="24405" marB="24405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/>
                            <a:t>10, 50 ( to be iterated with beam physics )</a:t>
                          </a:r>
                        </a:p>
                      </a:txBody>
                      <a:tcPr marL="48810" marR="48810" marT="24405" marB="24405"/>
                    </a:tc>
                    <a:extLst>
                      <a:ext uri="{0D108BD9-81ED-4DB2-BD59-A6C34878D82A}">
                        <a16:rowId xmlns:a16="http://schemas.microsoft.com/office/drawing/2014/main" val="2642336502"/>
                      </a:ext>
                    </a:extLst>
                  </a:tr>
                  <a:tr h="278061">
                    <a:tc>
                      <a:txBody>
                        <a:bodyPr/>
                        <a:lstStyle/>
                        <a:p>
                          <a:r>
                            <a:rPr lang="en-US" sz="1000" dirty="0"/>
                            <a:t>Field quality homogeneity (B1 change)</a:t>
                          </a:r>
                        </a:p>
                      </a:txBody>
                      <a:tcPr marL="48810" marR="48810" marT="24405" marB="24405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/>
                            <a:t>%</a:t>
                          </a:r>
                        </a:p>
                      </a:txBody>
                      <a:tcPr marL="48810" marR="48810" marT="24405" marB="24405"/>
                    </a:tc>
                    <a:tc>
                      <a:txBody>
                        <a:bodyPr/>
                        <a:lstStyle/>
                        <a:p>
                          <a:endParaRPr lang="en-US" sz="1000" dirty="0"/>
                        </a:p>
                      </a:txBody>
                      <a:tcPr marL="48810" marR="48810" marT="24405" marB="24405"/>
                    </a:tc>
                    <a:extLst>
                      <a:ext uri="{0D108BD9-81ED-4DB2-BD59-A6C34878D82A}">
                        <a16:rowId xmlns:a16="http://schemas.microsoft.com/office/drawing/2014/main" val="2693444280"/>
                      </a:ext>
                    </a:extLst>
                  </a:tr>
                  <a:tr h="278061">
                    <a:tc>
                      <a:txBody>
                        <a:bodyPr/>
                        <a:lstStyle/>
                        <a:p>
                          <a:r>
                            <a:rPr lang="en-US" sz="1000" dirty="0"/>
                            <a:t>Good Field region (height x width)</a:t>
                          </a:r>
                        </a:p>
                      </a:txBody>
                      <a:tcPr marL="48810" marR="48810" marT="24405" marB="24405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/>
                            <a:t>mm2</a:t>
                          </a:r>
                        </a:p>
                      </a:txBody>
                      <a:tcPr marL="48810" marR="48810" marT="24405" marB="24405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/>
                            <a:t>10 mm x 20 </a:t>
                          </a:r>
                          <a:r>
                            <a:rPr lang="en-US" sz="1000"/>
                            <a:t>mm </a:t>
                          </a:r>
                          <a:endParaRPr lang="en-US" sz="1000" dirty="0"/>
                        </a:p>
                      </a:txBody>
                      <a:tcPr marL="48810" marR="48810" marT="24405" marB="24405"/>
                    </a:tc>
                    <a:extLst>
                      <a:ext uri="{0D108BD9-81ED-4DB2-BD59-A6C34878D82A}">
                        <a16:rowId xmlns:a16="http://schemas.microsoft.com/office/drawing/2014/main" val="2455324679"/>
                      </a:ext>
                    </a:extLst>
                  </a:tr>
                  <a:tr h="278061">
                    <a:tc>
                      <a:txBody>
                        <a:bodyPr/>
                        <a:lstStyle/>
                        <a:p>
                          <a:r>
                            <a:rPr lang="en-US" sz="1000" dirty="0"/>
                            <a:t>Operating temperature</a:t>
                          </a:r>
                        </a:p>
                      </a:txBody>
                      <a:tcPr marL="48810" marR="48810" marT="24405" marB="24405"/>
                    </a:tc>
                    <a:tc>
                      <a:txBody>
                        <a:bodyPr/>
                        <a:lstStyle/>
                        <a:p>
                          <a:endParaRPr lang="en-US" sz="1000" dirty="0"/>
                        </a:p>
                      </a:txBody>
                      <a:tcPr marL="48810" marR="48810" marT="24405" marB="24405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/>
                            <a:t>TBD</a:t>
                          </a:r>
                        </a:p>
                      </a:txBody>
                      <a:tcPr marL="48810" marR="48810" marT="24405" marB="24405"/>
                    </a:tc>
                    <a:extLst>
                      <a:ext uri="{0D108BD9-81ED-4DB2-BD59-A6C34878D82A}">
                        <a16:rowId xmlns:a16="http://schemas.microsoft.com/office/drawing/2014/main" val="2071179964"/>
                      </a:ext>
                    </a:extLst>
                  </a:tr>
                  <a:tr h="278061">
                    <a:tc>
                      <a:txBody>
                        <a:bodyPr/>
                        <a:lstStyle/>
                        <a:p>
                          <a:r>
                            <a:rPr lang="en-US" sz="1000" dirty="0"/>
                            <a:t>HTS tape dimensions</a:t>
                          </a:r>
                        </a:p>
                      </a:txBody>
                      <a:tcPr marL="48810" marR="48810" marT="24405" marB="24405"/>
                    </a:tc>
                    <a:tc>
                      <a:txBody>
                        <a:bodyPr/>
                        <a:lstStyle/>
                        <a:p>
                          <a:endParaRPr lang="en-US" sz="1000" dirty="0"/>
                        </a:p>
                      </a:txBody>
                      <a:tcPr marL="48810" marR="48810" marT="24405" marB="24405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/>
                            <a:t>12 mm x ** mm</a:t>
                          </a:r>
                        </a:p>
                      </a:txBody>
                      <a:tcPr marL="48810" marR="48810" marT="24405" marB="24405"/>
                    </a:tc>
                    <a:extLst>
                      <a:ext uri="{0D108BD9-81ED-4DB2-BD59-A6C34878D82A}">
                        <a16:rowId xmlns:a16="http://schemas.microsoft.com/office/drawing/2014/main" val="701540051"/>
                      </a:ext>
                    </a:extLst>
                  </a:tr>
                  <a:tr h="278061">
                    <a:tc>
                      <a:txBody>
                        <a:bodyPr/>
                        <a:lstStyle/>
                        <a:p>
                          <a:r>
                            <a:rPr lang="en-US" sz="1000" dirty="0"/>
                            <a:t>Magnet length </a:t>
                          </a:r>
                        </a:p>
                      </a:txBody>
                      <a:tcPr marL="48810" marR="48810" marT="24405" marB="24405"/>
                    </a:tc>
                    <a:tc>
                      <a:txBody>
                        <a:bodyPr/>
                        <a:lstStyle/>
                        <a:p>
                          <a:endParaRPr lang="en-US" sz="1000" dirty="0"/>
                        </a:p>
                      </a:txBody>
                      <a:tcPr marL="48810" marR="48810" marT="24405" marB="24405"/>
                    </a:tc>
                    <a:tc>
                      <a:txBody>
                        <a:bodyPr/>
                        <a:lstStyle/>
                        <a:p>
                          <a:endParaRPr lang="en-US" sz="1000" dirty="0"/>
                        </a:p>
                      </a:txBody>
                      <a:tcPr marL="48810" marR="48810" marT="24405" marB="24405"/>
                    </a:tc>
                    <a:extLst>
                      <a:ext uri="{0D108BD9-81ED-4DB2-BD59-A6C34878D82A}">
                        <a16:rowId xmlns:a16="http://schemas.microsoft.com/office/drawing/2014/main" val="2199932247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9906156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6F5BB64E-F3AF-CEF3-86B4-0A7EBAF2238C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>
              <a:xfrm>
                <a:off x="310640" y="1634034"/>
                <a:ext cx="5943598" cy="1874519"/>
              </a:xfrm>
            </p:spPr>
            <p:txBody>
              <a:bodyPr/>
              <a:lstStyle/>
              <a:p>
                <a:pPr lvl="1" defTabSz="456291"/>
                <a:r>
                  <a:rPr lang="en-GB" sz="2000" b="1" dirty="0">
                    <a:solidFill>
                      <a:prstClr val="black"/>
                    </a:solidFill>
                    <a:latin typeface="Montserrat" panose="00000500000000000000" pitchFamily="2" charset="0"/>
                  </a:rPr>
                  <a:t>10 T </a:t>
                </a:r>
                <a:r>
                  <a:rPr lang="en-GB" sz="2000" dirty="0">
                    <a:solidFill>
                      <a:prstClr val="black"/>
                    </a:solidFill>
                    <a:latin typeface="Montserrat" panose="00000500000000000000" pitchFamily="2" charset="0"/>
                  </a:rPr>
                  <a:t>at 20 K, 10 K margin</a:t>
                </a:r>
              </a:p>
              <a:p>
                <a:pPr lvl="1" defTabSz="456291"/>
                <a:r>
                  <a:rPr lang="en-GB" sz="2000" dirty="0">
                    <a:solidFill>
                      <a:prstClr val="black"/>
                    </a:solidFill>
                    <a:latin typeface="Montserrat" panose="00000500000000000000" pitchFamily="2" charset="0"/>
                  </a:rPr>
                  <a:t>Rectangular aperture </a:t>
                </a:r>
                <a:r>
                  <a:rPr lang="en-GB" sz="2000" b="1" dirty="0">
                    <a:solidFill>
                      <a:prstClr val="black"/>
                    </a:solidFill>
                    <a:latin typeface="Montserrat" panose="00000500000000000000" pitchFamily="2" charset="0"/>
                  </a:rPr>
                  <a:t>50 mm x 80 mm </a:t>
                </a:r>
              </a:p>
              <a:p>
                <a:pPr lvl="1" defTabSz="456291"/>
                <a:r>
                  <a:rPr lang="en-GB" sz="2000" dirty="0">
                    <a:solidFill>
                      <a:prstClr val="black"/>
                    </a:solidFill>
                    <a:latin typeface="Montserrat" panose="00000500000000000000" pitchFamily="2" charset="0"/>
                  </a:rPr>
                  <a:t>Field quality better than </a:t>
                </a:r>
                <a:r>
                  <a:rPr lang="en-GB" sz="2000" b="1" dirty="0">
                    <a:solidFill>
                      <a:prstClr val="black"/>
                    </a:solidFill>
                    <a:latin typeface="Montserrat" panose="00000500000000000000" pitchFamily="2" charset="0"/>
                  </a:rPr>
                  <a:t>1.5%</a:t>
                </a:r>
              </a:p>
              <a:p>
                <a:pPr lvl="1" defTabSz="456291"/>
                <a:r>
                  <a:rPr lang="en-GB" sz="2000" dirty="0">
                    <a:solidFill>
                      <a:prstClr val="black"/>
                    </a:solidFill>
                    <a:latin typeface="Montserrat" panose="00000500000000000000" pitchFamily="2" charset="0"/>
                  </a:rPr>
                  <a:t>Straight section length: </a:t>
                </a:r>
                <a:r>
                  <a:rPr lang="en-GB" sz="2000" b="1" dirty="0">
                    <a:solidFill>
                      <a:prstClr val="black"/>
                    </a:solidFill>
                    <a:latin typeface="Montserrat" panose="00000500000000000000" pitchFamily="2" charset="0"/>
                  </a:rPr>
                  <a:t>550 mm</a:t>
                </a:r>
              </a:p>
              <a:p>
                <a:pPr lvl="1" defTabSz="456291"/>
                <a:r>
                  <a:rPr lang="en-GB" sz="2000" dirty="0">
                    <a:solidFill>
                      <a:prstClr val="black"/>
                    </a:solidFill>
                    <a:latin typeface="Montserrat" panose="00000500000000000000" pitchFamily="2" charset="0"/>
                  </a:rPr>
                  <a:t>Conductor volume / m (straight sections): </a:t>
                </a:r>
                <a:r>
                  <a:rPr lang="en-GB" sz="2000" b="1" dirty="0">
                    <a:solidFill>
                      <a:prstClr val="black"/>
                    </a:solidFill>
                    <a:latin typeface="Montserrat" panose="00000500000000000000" pitchFamily="2" charset="0"/>
                  </a:rPr>
                  <a:t>0.0154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1" i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𝐦</m:t>
                        </m:r>
                      </m:e>
                      <m:sup>
                        <m:r>
                          <a:rPr lang="en-US" sz="2000" b="1" i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sup>
                    </m:sSup>
                    <m:r>
                      <a:rPr lang="en-US" sz="2000" b="1" i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2000" b="1" i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𝐦</m:t>
                    </m:r>
                  </m:oMath>
                </a14:m>
                <a:endParaRPr lang="en-GB" sz="2000" b="1" dirty="0">
                  <a:solidFill>
                    <a:prstClr val="black"/>
                  </a:solidFill>
                  <a:latin typeface="Montserrat" panose="00000500000000000000" pitchFamily="2" charset="0"/>
                </a:endParaRPr>
              </a:p>
              <a:p>
                <a:pPr marL="0" indent="0">
                  <a:buNone/>
                </a:pPr>
                <a:endParaRPr lang="en-US" sz="2400" dirty="0">
                  <a:latin typeface="Montserrat" panose="00000500000000000000" pitchFamily="2" charset="0"/>
                </a:endParaRPr>
              </a:p>
            </p:txBody>
          </p:sp>
        </mc:Choice>
        <mc:Fallback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6F5BB64E-F3AF-CEF3-86B4-0A7EBAF2238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xfrm>
                <a:off x="310640" y="1634034"/>
                <a:ext cx="5943598" cy="1874519"/>
              </a:xfrm>
              <a:blipFill>
                <a:blip r:embed="rId2"/>
                <a:stretch>
                  <a:fillRect t="-1299" r="-1538" b="-217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D676C9F-B9F1-7000-73EE-FB602E7132C2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88A5E6E-53EE-4028-8B10-3FD48F984AF3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D2D2D2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5/15/2024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D2D2D2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4A1B2B8-6656-43AF-DA43-A9928802B61B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D2D2D2">
                    <a:lumMod val="50000"/>
                  </a:srgbClr>
                </a:solidFill>
                <a:effectLst/>
                <a:uLnTx/>
                <a:uFillTx/>
                <a:latin typeface="Arial Narrow"/>
                <a:ea typeface="+mn-ea"/>
              </a:rPr>
              <a:t>Accelerator Workshop May 2024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D2D2D2">
                  <a:lumMod val="50000"/>
                </a:srgbClr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348E22-D48C-A37B-1D8D-E4A7B02989FA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4172A1-1CBF-0B40-9234-7D4D80EC19EA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ea typeface="+mn-ea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4243903B-F2AB-BB5B-3A46-414B243205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Overlap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B75E8D5-CAB1-183C-5DA4-0F90EF33046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r="221"/>
          <a:stretch/>
        </p:blipFill>
        <p:spPr>
          <a:xfrm>
            <a:off x="8078091" y="1399702"/>
            <a:ext cx="3803269" cy="276190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3B5480B-1B95-9746-F8DE-5457EBA60612}"/>
              </a:ext>
            </a:extLst>
          </p:cNvPr>
          <p:cNvSpPr txBox="1"/>
          <p:nvPr/>
        </p:nvSpPr>
        <p:spPr>
          <a:xfrm>
            <a:off x="6958718" y="4157371"/>
            <a:ext cx="456041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600" b="0" i="0" u="none" strike="noStrike" baseline="0" dirty="0">
                <a:solidFill>
                  <a:schemeClr val="bg1">
                    <a:lumMod val="75000"/>
                  </a:schemeClr>
                </a:solidFill>
                <a:latin typeface="TimesNewRomanPSMT"/>
              </a:rPr>
              <a:t>[1] Design and Plan of a 10 T HTS Energy Saving Dipole Magnet for the Italian Facility IRIS, MT-28</a:t>
            </a:r>
            <a:endParaRPr lang="en-US" sz="1600" dirty="0">
              <a:solidFill>
                <a:schemeClr val="bg1">
                  <a:lumMod val="75000"/>
                </a:schemeClr>
              </a:solidFill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495215A-6163-6E42-0E63-88809897226E}"/>
              </a:ext>
            </a:extLst>
          </p:cNvPr>
          <p:cNvGrpSpPr/>
          <p:nvPr/>
        </p:nvGrpSpPr>
        <p:grpSpPr>
          <a:xfrm>
            <a:off x="5710278" y="5223966"/>
            <a:ext cx="6184166" cy="683111"/>
            <a:chOff x="5578874" y="4936379"/>
            <a:chExt cx="6184166" cy="683111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6C81AE92-E51B-14EF-98C8-9524E6C66A6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976856" y="4936379"/>
              <a:ext cx="4786184" cy="683111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9307F855-1F96-4AA4-2D9E-5220A7A86C9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578874" y="5016520"/>
              <a:ext cx="1248440" cy="602970"/>
            </a:xfrm>
            <a:prstGeom prst="rect">
              <a:avLst/>
            </a:prstGeom>
          </p:spPr>
        </p:pic>
      </p:grpSp>
      <p:sp>
        <p:nvSpPr>
          <p:cNvPr id="15" name="Content Placeholder 1">
            <a:extLst>
              <a:ext uri="{FF2B5EF4-FFF2-40B4-BE49-F238E27FC236}">
                <a16:creationId xmlns:a16="http://schemas.microsoft.com/office/drawing/2014/main" id="{E2529D2A-EEA2-5D6A-F67A-A07F4AA1814F}"/>
              </a:ext>
            </a:extLst>
          </p:cNvPr>
          <p:cNvSpPr txBox="1">
            <a:spLocks/>
          </p:cNvSpPr>
          <p:nvPr/>
        </p:nvSpPr>
        <p:spPr>
          <a:xfrm>
            <a:off x="365612" y="4809200"/>
            <a:ext cx="5943598" cy="1874519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en-US" sz="24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Montserrat" panose="00000500000000000000" pitchFamily="2" charset="0"/>
              </a:rPr>
              <a:t>CEA-CERN HFM collaboration </a:t>
            </a:r>
            <a:endParaRPr lang="en-US" sz="2400" dirty="0">
              <a:solidFill>
                <a:schemeClr val="accent6">
                  <a:lumMod val="60000"/>
                  <a:lumOff val="40000"/>
                </a:schemeClr>
              </a:solidFill>
              <a:latin typeface="Montserrat" panose="00000500000000000000" pitchFamily="2" charset="0"/>
            </a:endParaRPr>
          </a:p>
          <a:p>
            <a:pPr lvl="1" defTabSz="456291"/>
            <a:r>
              <a:rPr lang="en-GB" sz="2000" dirty="0">
                <a:solidFill>
                  <a:prstClr val="black"/>
                </a:solidFill>
                <a:latin typeface="Montserrat" panose="00000500000000000000" pitchFamily="2" charset="0"/>
              </a:rPr>
              <a:t>Demonstrator of metal-insulated </a:t>
            </a:r>
            <a:r>
              <a:rPr lang="en-GB" sz="2000" dirty="0" err="1">
                <a:solidFill>
                  <a:prstClr val="black"/>
                </a:solidFill>
                <a:latin typeface="Montserrat" panose="00000500000000000000" pitchFamily="2" charset="0"/>
              </a:rPr>
              <a:t>ReBCO</a:t>
            </a:r>
            <a:r>
              <a:rPr lang="en-GB" sz="2000" dirty="0">
                <a:solidFill>
                  <a:prstClr val="black"/>
                </a:solidFill>
                <a:latin typeface="Montserrat" panose="00000500000000000000" pitchFamily="2" charset="0"/>
              </a:rPr>
              <a:t> high field magnet coils</a:t>
            </a:r>
          </a:p>
        </p:txBody>
      </p:sp>
      <p:pic>
        <p:nvPicPr>
          <p:cNvPr id="12" name="Picture 11" descr="A logo with a blue flower&#10;&#10;Description automatically generated">
            <a:extLst>
              <a:ext uri="{FF2B5EF4-FFF2-40B4-BE49-F238E27FC236}">
                <a16:creationId xmlns:a16="http://schemas.microsoft.com/office/drawing/2014/main" id="{80B8321F-A98B-E93B-79CB-F0A47C30124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0825" y="1359481"/>
            <a:ext cx="1550678" cy="1337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94108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icture 42" descr="A logo with a blue flower&#10;&#10;Description automatically generated">
            <a:extLst>
              <a:ext uri="{FF2B5EF4-FFF2-40B4-BE49-F238E27FC236}">
                <a16:creationId xmlns:a16="http://schemas.microsoft.com/office/drawing/2014/main" id="{5DF3CA42-3A5E-65B4-2A18-7FC4EFEA66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3613" y="1200537"/>
            <a:ext cx="1550678" cy="1337950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AC51E985-1DDD-3102-83B0-777FBA44376D}"/>
              </a:ext>
            </a:extLst>
          </p:cNvPr>
          <p:cNvSpPr/>
          <p:nvPr/>
        </p:nvSpPr>
        <p:spPr>
          <a:xfrm>
            <a:off x="425666" y="5673011"/>
            <a:ext cx="2121592" cy="531019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1152F00-A364-869C-9DD5-445A0BFF2597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CFC499-1E29-4645-87C1-3A290D455CB7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D2D2D2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5/15/2024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D2D2D2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D57CAF-63F6-35BA-EB3C-7500596CD02E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D2D2D2">
                    <a:lumMod val="50000"/>
                  </a:srgbClr>
                </a:solidFill>
                <a:effectLst/>
                <a:uLnTx/>
                <a:uFillTx/>
                <a:latin typeface="Arial Narrow"/>
                <a:ea typeface="+mn-ea"/>
              </a:rPr>
              <a:t>Accelerator Workshop May 2024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D2D2D2">
                  <a:lumMod val="50000"/>
                </a:srgbClr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A45D7B7-16FA-396A-20B8-11D1F737D243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4172A1-1CBF-0B40-9234-7D4D80EC19EA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ea typeface="+mn-ea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720CC1A5-CFE1-C056-7D1D-5C554A999A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Montserrat" panose="00000500000000000000" pitchFamily="2" charset="0"/>
              </a:rPr>
              <a:t>IRIS</a:t>
            </a:r>
            <a:r>
              <a:rPr lang="en-US" sz="2800" dirty="0">
                <a:solidFill>
                  <a:schemeClr val="accent6">
                    <a:lumMod val="60000"/>
                    <a:lumOff val="40000"/>
                  </a:schemeClr>
                </a:solidFill>
                <a:latin typeface="Montserrat" panose="00000500000000000000" pitchFamily="2" charset="0"/>
              </a:rPr>
              <a:t> 10 T energy saving Dipole ESMA</a:t>
            </a:r>
            <a:endParaRPr lang="en-US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BC2A9A12-99E0-BAAE-59A7-FFC4E51E2753}"/>
              </a:ext>
            </a:extLst>
          </p:cNvPr>
          <p:cNvSpPr txBox="1">
            <a:spLocks/>
          </p:cNvSpPr>
          <p:nvPr/>
        </p:nvSpPr>
        <p:spPr>
          <a:xfrm>
            <a:off x="6251105" y="1384924"/>
            <a:ext cx="5515230" cy="2505942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20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Montserrat" panose="00000500000000000000" pitchFamily="2" charset="0"/>
              </a:rPr>
              <a:t>6 stacks </a:t>
            </a:r>
            <a: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Montserrat" panose="00000500000000000000" pitchFamily="2" charset="0"/>
              </a:rPr>
              <a:t>of 12 mm tape pancakes</a:t>
            </a:r>
          </a:p>
          <a:p>
            <a:pPr>
              <a:spcBef>
                <a:spcPts val="0"/>
              </a:spcBef>
            </a:pPr>
            <a:r>
              <a:rPr lang="en-US" sz="20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Montserrat" panose="00000500000000000000" pitchFamily="2" charset="0"/>
              </a:rPr>
              <a:t>9 mm gaps </a:t>
            </a:r>
            <a: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Montserrat" panose="00000500000000000000" pitchFamily="2" charset="0"/>
              </a:rPr>
              <a:t>for field quality </a:t>
            </a:r>
          </a:p>
          <a:p>
            <a:pPr>
              <a:spcBef>
                <a:spcPts val="0"/>
              </a:spcBef>
            </a:pPr>
            <a:r>
              <a:rPr lang="en-US" sz="20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Montserrat" panose="00000500000000000000" pitchFamily="2" charset="0"/>
              </a:rPr>
              <a:t>Metal insulated </a:t>
            </a:r>
            <a: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Montserrat" panose="00000500000000000000" pitchFamily="2" charset="0"/>
              </a:rPr>
              <a:t>(SS) (not NI because of long ramp up time)</a:t>
            </a:r>
          </a:p>
          <a:p>
            <a:pPr>
              <a:spcBef>
                <a:spcPts val="0"/>
              </a:spcBef>
            </a:pPr>
            <a:r>
              <a:rPr lang="en-US" sz="20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Montserrat" panose="00000500000000000000" pitchFamily="2" charset="0"/>
              </a:rPr>
              <a:t>1.5 % field quality</a:t>
            </a:r>
            <a: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Montserrat" panose="00000500000000000000" pitchFamily="2" charset="0"/>
              </a:rPr>
              <a:t> (150 units) </a:t>
            </a:r>
          </a:p>
          <a:p>
            <a:pPr>
              <a:spcBef>
                <a:spcPts val="0"/>
              </a:spcBef>
            </a:pPr>
            <a:r>
              <a:rPr lang="en-US" sz="20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Montserrat" panose="00000500000000000000" pitchFamily="2" charset="0"/>
              </a:rPr>
              <a:t>No Iron </a:t>
            </a:r>
            <a: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Montserrat" panose="00000500000000000000" pitchFamily="2" charset="0"/>
              </a:rPr>
              <a:t>because it limits the optimal field quality to one field value – this magnet must be used at range of field values</a:t>
            </a:r>
          </a:p>
          <a:p>
            <a:pPr marL="0" indent="0">
              <a:spcBef>
                <a:spcPts val="0"/>
              </a:spcBef>
              <a:buNone/>
            </a:pPr>
            <a:endParaRPr lang="en-GB" sz="20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Date Placeholder 2">
            <a:extLst>
              <a:ext uri="{FF2B5EF4-FFF2-40B4-BE49-F238E27FC236}">
                <a16:creationId xmlns:a16="http://schemas.microsoft.com/office/drawing/2014/main" id="{9E58C7C1-6E7F-95EB-B275-6613CF5A4355}"/>
              </a:ext>
            </a:extLst>
          </p:cNvPr>
          <p:cNvSpPr txBox="1">
            <a:spLocks/>
          </p:cNvSpPr>
          <p:nvPr/>
        </p:nvSpPr>
        <p:spPr>
          <a:xfrm>
            <a:off x="152402" y="65076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57200">
              <a:defRPr/>
            </a:pPr>
            <a:fld id="{722F8855-03DF-427A-9060-35F484527E18}" type="datetime1">
              <a:rPr lang="en-US" smtClean="0">
                <a:solidFill>
                  <a:srgbClr val="D2D2D2">
                    <a:lumMod val="50000"/>
                  </a:srgbClr>
                </a:solidFill>
                <a:latin typeface="Arial"/>
              </a:rPr>
              <a:pPr defTabSz="457200">
                <a:defRPr/>
              </a:pPr>
              <a:t>5/15/2024</a:t>
            </a:fld>
            <a:endParaRPr lang="en-GB" dirty="0">
              <a:solidFill>
                <a:srgbClr val="D2D2D2">
                  <a:lumMod val="50000"/>
                </a:srgbClr>
              </a:solidFill>
              <a:latin typeface="Arial"/>
            </a:endParaRPr>
          </a:p>
        </p:txBody>
      </p:sp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4019042C-73C8-46CD-4E73-2C6EF59A84FF}"/>
              </a:ext>
            </a:extLst>
          </p:cNvPr>
          <p:cNvSpPr txBox="1">
            <a:spLocks/>
          </p:cNvSpPr>
          <p:nvPr/>
        </p:nvSpPr>
        <p:spPr>
          <a:xfrm>
            <a:off x="3981450" y="6492875"/>
            <a:ext cx="4229100" cy="365125"/>
          </a:xfrm>
          <a:prstGeom prst="rect">
            <a:avLst/>
          </a:prstGeom>
        </p:spPr>
        <p:txBody>
          <a:bodyPr lIns="0" tIns="0" rIns="0" bIns="0"/>
          <a:lstStyle>
            <a:defPPr>
              <a:defRPr lang="en-US"/>
            </a:defPPr>
            <a:lvl1pPr marL="0" algn="l" defTabSz="914400" rtl="0" eaLnBrk="1" latinLnBrk="0" hangingPunct="1">
              <a:defRPr sz="1600" kern="1200">
                <a:solidFill>
                  <a:schemeClr val="bg2">
                    <a:lumMod val="50000"/>
                  </a:schemeClr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57200">
              <a:defRPr/>
            </a:pPr>
            <a:r>
              <a:rPr lang="en-US">
                <a:solidFill>
                  <a:srgbClr val="D2D2D2">
                    <a:lumMod val="50000"/>
                  </a:srgbClr>
                </a:solidFill>
              </a:rPr>
              <a:t>Initial Magnetic Design of Accelerator SC Dipoles</a:t>
            </a:r>
            <a:endParaRPr lang="en-GB" dirty="0">
              <a:solidFill>
                <a:srgbClr val="D2D2D2">
                  <a:lumMod val="50000"/>
                </a:srgbClr>
              </a:solidFill>
            </a:endParaRPr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7B63C920-516F-FFB2-378E-A95A7EC20C93}"/>
              </a:ext>
            </a:extLst>
          </p:cNvPr>
          <p:cNvSpPr txBox="1">
            <a:spLocks/>
          </p:cNvSpPr>
          <p:nvPr/>
        </p:nvSpPr>
        <p:spPr>
          <a:xfrm>
            <a:off x="10293957" y="6472241"/>
            <a:ext cx="609600" cy="3857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57200">
              <a:defRPr/>
            </a:pPr>
            <a:fld id="{974172A1-1CBF-0B40-9234-7D4D80EC19EA}" type="slidenum">
              <a:rPr lang="en-GB" smtClean="0">
                <a:solidFill>
                  <a:prstClr val="white"/>
                </a:solidFill>
              </a:rPr>
              <a:pPr defTabSz="457200">
                <a:defRPr/>
              </a:pPr>
              <a:t>4</a:t>
            </a:fld>
            <a:endParaRPr lang="en-GB" dirty="0">
              <a:solidFill>
                <a:prstClr val="white"/>
              </a:solidFill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C5CAFE0-FD2B-F4AE-3553-9E9F3192813A}"/>
              </a:ext>
            </a:extLst>
          </p:cNvPr>
          <p:cNvGrpSpPr/>
          <p:nvPr/>
        </p:nvGrpSpPr>
        <p:grpSpPr>
          <a:xfrm>
            <a:off x="1851466" y="2239263"/>
            <a:ext cx="2832432" cy="3304209"/>
            <a:chOff x="702909" y="2124342"/>
            <a:chExt cx="2192693" cy="2557913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A706042-ABE6-9C85-E759-10980B35B8DF}"/>
                </a:ext>
              </a:extLst>
            </p:cNvPr>
            <p:cNvSpPr/>
            <p:nvPr/>
          </p:nvSpPr>
          <p:spPr>
            <a:xfrm>
              <a:off x="702909" y="2124342"/>
              <a:ext cx="2192693" cy="279918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a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14128A5-B805-663D-792E-0C8ACCF3FA72}"/>
                </a:ext>
              </a:extLst>
            </p:cNvPr>
            <p:cNvSpPr/>
            <p:nvPr/>
          </p:nvSpPr>
          <p:spPr>
            <a:xfrm>
              <a:off x="702909" y="2570547"/>
              <a:ext cx="2192693" cy="279918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38F58C4B-0FFF-822B-275F-FAB7455B5F0A}"/>
                </a:ext>
              </a:extLst>
            </p:cNvPr>
            <p:cNvSpPr/>
            <p:nvPr/>
          </p:nvSpPr>
          <p:spPr>
            <a:xfrm>
              <a:off x="702909" y="3016752"/>
              <a:ext cx="2192693" cy="279918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25E42A8F-43E4-0E84-3559-3E86573B08A2}"/>
                </a:ext>
              </a:extLst>
            </p:cNvPr>
            <p:cNvSpPr/>
            <p:nvPr/>
          </p:nvSpPr>
          <p:spPr>
            <a:xfrm>
              <a:off x="702909" y="3467951"/>
              <a:ext cx="2192693" cy="279918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AB133E7D-12A0-5220-E941-415EED2AF0C7}"/>
                </a:ext>
              </a:extLst>
            </p:cNvPr>
            <p:cNvSpPr/>
            <p:nvPr/>
          </p:nvSpPr>
          <p:spPr>
            <a:xfrm>
              <a:off x="702909" y="3938697"/>
              <a:ext cx="2192693" cy="279918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3953D27B-03D2-9497-35B5-F997DCD26B34}"/>
                </a:ext>
              </a:extLst>
            </p:cNvPr>
            <p:cNvSpPr/>
            <p:nvPr/>
          </p:nvSpPr>
          <p:spPr>
            <a:xfrm>
              <a:off x="702909" y="4402337"/>
              <a:ext cx="2192693" cy="279918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0C6D2B49-DEE1-2642-04B9-484FF1F78A76}"/>
                </a:ext>
              </a:extLst>
            </p:cNvPr>
            <p:cNvCxnSpPr/>
            <p:nvPr/>
          </p:nvCxnSpPr>
          <p:spPr>
            <a:xfrm flipV="1">
              <a:off x="2891645" y="2374445"/>
              <a:ext cx="0" cy="208384"/>
            </a:xfrm>
            <a:prstGeom prst="straightConnector1">
              <a:avLst/>
            </a:prstGeom>
            <a:ln w="19050">
              <a:headEnd type="triangle"/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9862119C-B4CF-42F5-9C92-0A7A80DAA41B}"/>
              </a:ext>
            </a:extLst>
          </p:cNvPr>
          <p:cNvSpPr txBox="1"/>
          <p:nvPr/>
        </p:nvSpPr>
        <p:spPr>
          <a:xfrm>
            <a:off x="4707097" y="2510709"/>
            <a:ext cx="13411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latin typeface="Montserrat" panose="00000500000000000000" pitchFamily="2" charset="0"/>
              </a:rPr>
              <a:t>9 mm </a:t>
            </a:r>
            <a:endParaRPr lang="en-GB" dirty="0">
              <a:latin typeface="Montserrat" panose="00000500000000000000" pitchFamily="2" charset="0"/>
            </a:endParaRP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5690AD12-6878-7247-D8AE-BBA0CA84963D}"/>
              </a:ext>
            </a:extLst>
          </p:cNvPr>
          <p:cNvCxnSpPr/>
          <p:nvPr/>
        </p:nvCxnSpPr>
        <p:spPr>
          <a:xfrm flipV="1">
            <a:off x="2667827" y="2271950"/>
            <a:ext cx="0" cy="361587"/>
          </a:xfrm>
          <a:prstGeom prst="straightConnector1">
            <a:avLst/>
          </a:prstGeom>
          <a:ln>
            <a:headEnd type="triangle"/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C478FA23-A244-EE5F-C4A5-08A24E7405D9}"/>
              </a:ext>
            </a:extLst>
          </p:cNvPr>
          <p:cNvSpPr txBox="1"/>
          <p:nvPr/>
        </p:nvSpPr>
        <p:spPr>
          <a:xfrm>
            <a:off x="2825441" y="2269451"/>
            <a:ext cx="13411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latin typeface="Montserrat" panose="00000500000000000000" pitchFamily="2" charset="0"/>
              </a:rPr>
              <a:t>12 mm </a:t>
            </a:r>
            <a:endParaRPr lang="en-GB" dirty="0">
              <a:latin typeface="Montserrat" panose="00000500000000000000" pitchFamily="2" charset="0"/>
            </a:endParaRP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6488DBB2-9AC7-F6C1-71CB-2AE5B97DD203}"/>
              </a:ext>
            </a:extLst>
          </p:cNvPr>
          <p:cNvCxnSpPr/>
          <p:nvPr/>
        </p:nvCxnSpPr>
        <p:spPr>
          <a:xfrm flipV="1">
            <a:off x="425665" y="2629211"/>
            <a:ext cx="0" cy="357481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31A3758A-F12D-6360-81BD-6370C7981583}"/>
              </a:ext>
            </a:extLst>
          </p:cNvPr>
          <p:cNvCxnSpPr>
            <a:cxnSpLocks/>
          </p:cNvCxnSpPr>
          <p:nvPr/>
        </p:nvCxnSpPr>
        <p:spPr>
          <a:xfrm>
            <a:off x="425665" y="6204030"/>
            <a:ext cx="4757865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26" name="Picture 25">
            <a:extLst>
              <a:ext uri="{FF2B5EF4-FFF2-40B4-BE49-F238E27FC236}">
                <a16:creationId xmlns:a16="http://schemas.microsoft.com/office/drawing/2014/main" id="{6B2C3AAA-6DC1-A857-E92D-1CB040149E5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0469"/>
          <a:stretch/>
        </p:blipFill>
        <p:spPr>
          <a:xfrm>
            <a:off x="8655536" y="4039594"/>
            <a:ext cx="3082716" cy="2164436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AC37B653-1524-4767-50D8-47E707000EF0}"/>
              </a:ext>
            </a:extLst>
          </p:cNvPr>
          <p:cNvSpPr txBox="1"/>
          <p:nvPr/>
        </p:nvSpPr>
        <p:spPr>
          <a:xfrm>
            <a:off x="5627991" y="5181885"/>
            <a:ext cx="308271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200" b="0" i="0" u="none" strike="noStrike" baseline="0" dirty="0">
                <a:solidFill>
                  <a:schemeClr val="bg2">
                    <a:lumMod val="50000"/>
                  </a:schemeClr>
                </a:solidFill>
                <a:latin typeface="TimesNewRomanPSMT"/>
              </a:rPr>
              <a:t>[1] L. Rossi and others, "Design and Plan of a 10 T HTS Energy Saving Dipole Magnet for the Italian Facility IRIS," in IEEE Transactions on Applied Superconductivity, vol. 34, no. 5, pp. 1-6, Aug. 2024, Art no. 4602406, </a:t>
            </a:r>
            <a:r>
              <a:rPr lang="en-US" sz="1200" b="0" i="0" u="none" strike="noStrike" baseline="0" dirty="0" err="1">
                <a:solidFill>
                  <a:schemeClr val="bg2">
                    <a:lumMod val="50000"/>
                  </a:schemeClr>
                </a:solidFill>
                <a:latin typeface="TimesNewRomanPSMT"/>
              </a:rPr>
              <a:t>doi</a:t>
            </a:r>
            <a:r>
              <a:rPr lang="en-US" sz="1200" b="0" i="0" u="none" strike="noStrike" baseline="0" dirty="0">
                <a:solidFill>
                  <a:schemeClr val="bg2">
                    <a:lumMod val="50000"/>
                  </a:schemeClr>
                </a:solidFill>
                <a:latin typeface="TimesNewRomanPSMT"/>
              </a:rPr>
              <a:t>: 10.1109/TASC.2024.3355357</a:t>
            </a:r>
            <a:endParaRPr lang="en-US" sz="12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E4DCB9C-585C-3E54-939F-147392322404}"/>
              </a:ext>
            </a:extLst>
          </p:cNvPr>
          <p:cNvSpPr txBox="1"/>
          <p:nvPr/>
        </p:nvSpPr>
        <p:spPr>
          <a:xfrm>
            <a:off x="252045" y="1301325"/>
            <a:ext cx="41947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2" charset="0"/>
              </a:rPr>
              <a:t>Thank you to discussions with those who designed the dipole magnet ESMA (Lorenzo B., Stefano S., etc.)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508A6DB9-FD4B-C474-A33D-D3C23F4BB096}"/>
              </a:ext>
            </a:extLst>
          </p:cNvPr>
          <p:cNvSpPr/>
          <p:nvPr/>
        </p:nvSpPr>
        <p:spPr>
          <a:xfrm>
            <a:off x="848361" y="2815653"/>
            <a:ext cx="997984" cy="565295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39771AB4-988E-5367-246D-C95BE788A96C}"/>
              </a:ext>
            </a:extLst>
          </p:cNvPr>
          <p:cNvSpPr/>
          <p:nvPr/>
        </p:nvSpPr>
        <p:spPr>
          <a:xfrm>
            <a:off x="1828267" y="3177239"/>
            <a:ext cx="2860752" cy="20370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D4158C3E-9B06-AB6F-2A76-3EE324D63354}"/>
              </a:ext>
            </a:extLst>
          </p:cNvPr>
          <p:cNvSpPr/>
          <p:nvPr/>
        </p:nvSpPr>
        <p:spPr>
          <a:xfrm flipH="1">
            <a:off x="4690383" y="2809576"/>
            <a:ext cx="782711" cy="565294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58754B54-445D-AF18-ED75-5DDC46921719}"/>
              </a:ext>
            </a:extLst>
          </p:cNvPr>
          <p:cNvCxnSpPr/>
          <p:nvPr/>
        </p:nvCxnSpPr>
        <p:spPr>
          <a:xfrm flipV="1">
            <a:off x="935942" y="3112279"/>
            <a:ext cx="503320" cy="538456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E2E05DC1-4D18-693D-B566-4A97F1ED0CF4}"/>
              </a:ext>
            </a:extLst>
          </p:cNvPr>
          <p:cNvSpPr txBox="1"/>
          <p:nvPr/>
        </p:nvSpPr>
        <p:spPr>
          <a:xfrm>
            <a:off x="425665" y="3595751"/>
            <a:ext cx="13411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latin typeface="Montserrat" panose="00000500000000000000" pitchFamily="2" charset="0"/>
              </a:rPr>
              <a:t>structural</a:t>
            </a:r>
          </a:p>
          <a:p>
            <a:pPr algn="l"/>
            <a:r>
              <a:rPr lang="en-US" dirty="0">
                <a:latin typeface="Montserrat" panose="00000500000000000000" pitchFamily="2" charset="0"/>
              </a:rPr>
              <a:t>housing</a:t>
            </a:r>
            <a:endParaRPr lang="en-GB" dirty="0">
              <a:latin typeface="Montserrat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66196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62F8C28-2BC0-DD49-87E9-C329542925B9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7142AB-3519-4C26-8FE6-4BE940C6E8B0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D2D2D2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5/15/2024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D2D2D2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79EB65D-C927-786B-E154-D572C12E5359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D2D2D2">
                    <a:lumMod val="50000"/>
                  </a:srgbClr>
                </a:solidFill>
                <a:effectLst/>
                <a:uLnTx/>
                <a:uFillTx/>
                <a:latin typeface="Arial Narrow"/>
                <a:ea typeface="+mn-ea"/>
              </a:rPr>
              <a:t>Accelerator Workshop May 2024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D2D2D2">
                  <a:lumMod val="50000"/>
                </a:srgbClr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47DED9-C34B-FA7D-B7DD-159B5788BA92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4172A1-1CBF-0B40-9234-7D4D80EC19EA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ea typeface="+mn-ea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8CA173E4-3B9F-6AD1-FA96-6E2CD8D435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b="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Conceptual Design (</a:t>
            </a:r>
            <a: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Reminder: </a:t>
            </a:r>
            <a:r>
              <a:rPr lang="en-US" sz="2000" b="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previously ruled out more complex geometries)</a:t>
            </a:r>
            <a:endParaRPr lang="en-GB" sz="2000" b="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534A3B8-E588-20C1-CBF6-CCFBBAA3A6DC}"/>
              </a:ext>
            </a:extLst>
          </p:cNvPr>
          <p:cNvGrpSpPr/>
          <p:nvPr/>
        </p:nvGrpSpPr>
        <p:grpSpPr>
          <a:xfrm>
            <a:off x="1071185" y="2330123"/>
            <a:ext cx="5820529" cy="2917041"/>
            <a:chOff x="397300" y="3290544"/>
            <a:chExt cx="5226473" cy="3057525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0FCECAFF-98E6-71BA-75B0-DF36C1208B4F}"/>
                </a:ext>
              </a:extLst>
            </p:cNvPr>
            <p:cNvGrpSpPr/>
            <p:nvPr/>
          </p:nvGrpSpPr>
          <p:grpSpPr>
            <a:xfrm>
              <a:off x="397300" y="3290544"/>
              <a:ext cx="4981575" cy="3057525"/>
              <a:chOff x="6742339" y="3359151"/>
              <a:chExt cx="4981575" cy="3057525"/>
            </a:xfrm>
          </p:grpSpPr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5A0AD8DC-498D-E8D6-D81B-AEE466587A1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6742339" y="3359151"/>
                <a:ext cx="4981575" cy="3057525"/>
              </a:xfrm>
              <a:prstGeom prst="rect">
                <a:avLst/>
              </a:prstGeom>
            </p:spPr>
          </p:pic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7483EF48-CC7C-F692-6953-5C35913BB17F}"/>
                  </a:ext>
                </a:extLst>
              </p:cNvPr>
              <p:cNvSpPr/>
              <p:nvPr/>
            </p:nvSpPr>
            <p:spPr>
              <a:xfrm>
                <a:off x="10784215" y="5660571"/>
                <a:ext cx="939699" cy="75610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04D64B26-C10F-402F-5138-57F1C1DE639F}"/>
                </a:ext>
              </a:extLst>
            </p:cNvPr>
            <p:cNvSpPr/>
            <p:nvPr/>
          </p:nvSpPr>
          <p:spPr>
            <a:xfrm>
              <a:off x="4684074" y="3290544"/>
              <a:ext cx="939699" cy="75610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5EE2453D-39F6-D540-ECA2-72663753416A}"/>
              </a:ext>
            </a:extLst>
          </p:cNvPr>
          <p:cNvSpPr txBox="1"/>
          <p:nvPr/>
        </p:nvSpPr>
        <p:spPr>
          <a:xfrm>
            <a:off x="422148" y="5172284"/>
            <a:ext cx="1117208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1" dirty="0">
                <a:solidFill>
                  <a:schemeClr val="bg1">
                    <a:lumMod val="75000"/>
                  </a:schemeClr>
                </a:solidFill>
              </a:rPr>
              <a:t>Reference: IRIS - </a:t>
            </a:r>
            <a:r>
              <a:rPr lang="en-GB" sz="1200" dirty="0">
                <a:solidFill>
                  <a:schemeClr val="bg1">
                    <a:lumMod val="75000"/>
                  </a:schemeClr>
                </a:solidFill>
              </a:rPr>
              <a:t>https://indico.cern.ch/event/1220254/contributions/5270734/attachments/2607808/4507319/REBCO%20I.FAST%20CCT%20&amp;%20IRIS%2010%20T%20HTS%20dipole%20at%20INFN.pdf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26D05A18-C029-999F-2A42-4F39E522DF34}"/>
              </a:ext>
            </a:extLst>
          </p:cNvPr>
          <p:cNvGrpSpPr/>
          <p:nvPr/>
        </p:nvGrpSpPr>
        <p:grpSpPr>
          <a:xfrm>
            <a:off x="6453281" y="2381855"/>
            <a:ext cx="5167157" cy="2854193"/>
            <a:chOff x="7210425" y="1434873"/>
            <a:chExt cx="4639786" cy="2991650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353E7E97-DBBF-9289-18A9-F58496F5707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210425" y="1434873"/>
              <a:ext cx="4343400" cy="2790825"/>
            </a:xfrm>
            <a:prstGeom prst="rect">
              <a:avLst/>
            </a:prstGeom>
          </p:spPr>
        </p:pic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C2F8B9CF-D28D-9E0A-D45D-DA824A7AD1F2}"/>
                </a:ext>
              </a:extLst>
            </p:cNvPr>
            <p:cNvSpPr/>
            <p:nvPr/>
          </p:nvSpPr>
          <p:spPr>
            <a:xfrm>
              <a:off x="10910512" y="3670418"/>
              <a:ext cx="939699" cy="75610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107041C6-8843-747A-2882-A645412202F4}"/>
              </a:ext>
            </a:extLst>
          </p:cNvPr>
          <p:cNvSpPr txBox="1"/>
          <p:nvPr/>
        </p:nvSpPr>
        <p:spPr>
          <a:xfrm>
            <a:off x="1346200" y="1589707"/>
            <a:ext cx="44990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>
                <a:solidFill>
                  <a:srgbClr val="FF03CF"/>
                </a:solidFill>
                <a:latin typeface="Montserrat" panose="00000500000000000000" pitchFamily="2" charset="0"/>
              </a:rPr>
              <a:t>2.1</a:t>
            </a:r>
            <a:r>
              <a:rPr lang="en-US" dirty="0">
                <a:solidFill>
                  <a:srgbClr val="C83964"/>
                </a:solidFill>
                <a:latin typeface="Montserrat" panose="00000500000000000000" pitchFamily="2" charset="0"/>
              </a:rPr>
              <a:t> </a:t>
            </a:r>
            <a: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  <a:latin typeface="Montserrat" panose="00000500000000000000" pitchFamily="2" charset="0"/>
              </a:rPr>
              <a:t>Flat RT coils in midplane, with return leg on external part</a:t>
            </a:r>
            <a:endParaRPr lang="en-GB" dirty="0">
              <a:solidFill>
                <a:schemeClr val="accent6">
                  <a:lumMod val="60000"/>
                  <a:lumOff val="40000"/>
                </a:schemeClr>
              </a:solidFill>
              <a:latin typeface="Montserrat" panose="00000500000000000000" pitchFamily="2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C57EC5E-F874-DA36-1038-4F887BB6C367}"/>
              </a:ext>
            </a:extLst>
          </p:cNvPr>
          <p:cNvSpPr txBox="1"/>
          <p:nvPr/>
        </p:nvSpPr>
        <p:spPr>
          <a:xfrm>
            <a:off x="6598178" y="1588251"/>
            <a:ext cx="4499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>
                <a:solidFill>
                  <a:srgbClr val="FF03CF"/>
                </a:solidFill>
                <a:latin typeface="Montserrat" panose="00000500000000000000" pitchFamily="2" charset="0"/>
              </a:rPr>
              <a:t>2.2</a:t>
            </a:r>
            <a:r>
              <a:rPr lang="en-US" dirty="0">
                <a:solidFill>
                  <a:srgbClr val="C83964"/>
                </a:solidFill>
                <a:latin typeface="Montserrat" panose="00000500000000000000" pitchFamily="2" charset="0"/>
              </a:rPr>
              <a:t> </a:t>
            </a:r>
            <a: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  <a:latin typeface="Montserrat" panose="00000500000000000000" pitchFamily="2" charset="0"/>
              </a:rPr>
              <a:t>Cloverleaf winding (novel) </a:t>
            </a:r>
            <a:endParaRPr lang="en-GB" dirty="0">
              <a:solidFill>
                <a:schemeClr val="accent6">
                  <a:lumMod val="60000"/>
                  <a:lumOff val="40000"/>
                </a:schemeClr>
              </a:solidFill>
              <a:latin typeface="Montserrat" panose="00000500000000000000" pitchFamily="2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54D6C7D-F3FA-B956-C3CF-0FDFDF590B55}"/>
              </a:ext>
            </a:extLst>
          </p:cNvPr>
          <p:cNvSpPr txBox="1"/>
          <p:nvPr/>
        </p:nvSpPr>
        <p:spPr>
          <a:xfrm>
            <a:off x="1439297" y="5907745"/>
            <a:ext cx="5084306" cy="51077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US" sz="2400" b="1" dirty="0">
                <a:solidFill>
                  <a:srgbClr val="FF0000"/>
                </a:solidFill>
                <a:latin typeface="Montserrat" panose="00000500000000000000" pitchFamily="2" charset="0"/>
              </a:rPr>
              <a:t>Add construction complexity</a:t>
            </a:r>
            <a:endParaRPr lang="en-GB" sz="2400" b="1" dirty="0">
              <a:solidFill>
                <a:srgbClr val="FF0000"/>
              </a:solidFill>
              <a:latin typeface="Montserrat" panose="00000500000000000000" pitchFamily="2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D57D609-A087-7ED7-EA37-3E019962648B}"/>
              </a:ext>
            </a:extLst>
          </p:cNvPr>
          <p:cNvSpPr txBox="1"/>
          <p:nvPr/>
        </p:nvSpPr>
        <p:spPr>
          <a:xfrm>
            <a:off x="7442917" y="5901031"/>
            <a:ext cx="4351686" cy="51077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US" sz="2400" b="1" dirty="0">
                <a:solidFill>
                  <a:srgbClr val="FF0000"/>
                </a:solidFill>
                <a:latin typeface="Montserrat" panose="00000500000000000000" pitchFamily="2" charset="0"/>
              </a:rPr>
              <a:t>Limited advantages </a:t>
            </a:r>
            <a:r>
              <a:rPr lang="en-US" sz="1400" b="1" dirty="0">
                <a:solidFill>
                  <a:srgbClr val="FF0000"/>
                </a:solidFill>
                <a:latin typeface="Montserrat" panose="00000500000000000000" pitchFamily="2" charset="0"/>
              </a:rPr>
              <a:t>(see [1])</a:t>
            </a:r>
            <a:endParaRPr lang="en-GB" sz="2400" b="1" dirty="0">
              <a:solidFill>
                <a:srgbClr val="FF0000"/>
              </a:solidFill>
              <a:latin typeface="Montserrat" panose="00000500000000000000" pitchFamily="2" charset="0"/>
            </a:endParaRPr>
          </a:p>
        </p:txBody>
      </p:sp>
      <p:pic>
        <p:nvPicPr>
          <p:cNvPr id="19" name="Picture 18" descr="A logo with a blue flower&#10;&#10;Description automatically generated">
            <a:extLst>
              <a:ext uri="{FF2B5EF4-FFF2-40B4-BE49-F238E27FC236}">
                <a16:creationId xmlns:a16="http://schemas.microsoft.com/office/drawing/2014/main" id="{6F0AE1C6-79ED-847F-A1F6-9D85A7D98B0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749" y="3770417"/>
            <a:ext cx="1550678" cy="1337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809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3307ECA-C278-C287-28C7-1EC6D2B0A503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504552" y="1427654"/>
            <a:ext cx="5398537" cy="1169465"/>
          </a:xfrm>
        </p:spPr>
        <p:txBody>
          <a:bodyPr/>
          <a:lstStyle/>
          <a:p>
            <a:r>
              <a:rPr lang="en-US" dirty="0"/>
              <a:t>Important for defining space for magnets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45C8F8D-7B7D-B3D8-DB4F-EBA31B81D3B0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86DC035-A371-4582-8753-12CD7270FA3E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D2D2D2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5/15/2024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D2D2D2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82E6270-E8A9-CC98-9CB5-00293D3D61E7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D2D2D2">
                    <a:lumMod val="50000"/>
                  </a:srgbClr>
                </a:solidFill>
                <a:effectLst/>
                <a:uLnTx/>
                <a:uFillTx/>
                <a:latin typeface="Arial Narrow"/>
                <a:ea typeface="+mn-ea"/>
              </a:rPr>
              <a:t>Accelerator Workshop May 2024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D2D2D2">
                  <a:lumMod val="50000"/>
                </a:srgbClr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A8C7F22-8B0A-C106-89A4-F05C9751CEF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4172A1-1CBF-0B40-9234-7D4D80EC19EA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ea typeface="+mn-ea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E0D53031-0253-6864-7D23-EDCD8E02AF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Radial Build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250FB7F-61AB-7D1A-FCE2-FE447EAABA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4370" y="1575924"/>
            <a:ext cx="5009823" cy="4840752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FA3DE2E8-714B-BF58-98DF-35EE1D7911D8}"/>
              </a:ext>
            </a:extLst>
          </p:cNvPr>
          <p:cNvGrpSpPr/>
          <p:nvPr/>
        </p:nvGrpSpPr>
        <p:grpSpPr>
          <a:xfrm>
            <a:off x="268004" y="2998648"/>
            <a:ext cx="6256366" cy="3509006"/>
            <a:chOff x="152402" y="2605677"/>
            <a:chExt cx="6256366" cy="3509006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A2C05399-4928-96EF-C1A7-1B4A6E3D835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52402" y="2605677"/>
              <a:ext cx="6256366" cy="3509006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005260EC-A69A-A750-2A98-E0B27322F77B}"/>
                </a:ext>
              </a:extLst>
            </p:cNvPr>
            <p:cNvSpPr txBox="1"/>
            <p:nvPr/>
          </p:nvSpPr>
          <p:spPr>
            <a:xfrm>
              <a:off x="306812" y="5405378"/>
              <a:ext cx="2123871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b="1" i="0" dirty="0" err="1">
                  <a:effectLst/>
                  <a:highlight>
                    <a:srgbClr val="FFFFFF"/>
                  </a:highlight>
                  <a:latin typeface="Arial" panose="020B0604020202020204" pitchFamily="34" charset="0"/>
                </a:rPr>
                <a:t>Novelli</a:t>
              </a:r>
              <a:r>
                <a:rPr lang="en-US" sz="1400" b="1" i="0" dirty="0">
                  <a:effectLst/>
                  <a:highlight>
                    <a:srgbClr val="FFFFFF"/>
                  </a:highlight>
                  <a:latin typeface="Arial" panose="020B0604020202020204" pitchFamily="34" charset="0"/>
                </a:rPr>
                <a:t>, Daniel, et al. </a:t>
              </a:r>
              <a:endParaRPr lang="en-US" sz="14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4350618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>
            <a:extLst>
              <a:ext uri="{FF2B5EF4-FFF2-40B4-BE49-F238E27FC236}">
                <a16:creationId xmlns:a16="http://schemas.microsoft.com/office/drawing/2014/main" id="{B2F5924F-92E8-3B64-7309-993C5F1F134E}"/>
              </a:ext>
            </a:extLst>
          </p:cNvPr>
          <p:cNvGrpSpPr/>
          <p:nvPr/>
        </p:nvGrpSpPr>
        <p:grpSpPr>
          <a:xfrm>
            <a:off x="7997792" y="4009820"/>
            <a:ext cx="2964808" cy="2592734"/>
            <a:chOff x="33912" y="1364666"/>
            <a:chExt cx="5838164" cy="5105492"/>
          </a:xfrm>
        </p:grpSpPr>
        <p:pic>
          <p:nvPicPr>
            <p:cNvPr id="25" name="Immagine 6" descr="Immagine che contiene Policromia, Elementi grafici, grafica, schermata&#10;&#10;Descrizione generata automaticamente">
              <a:extLst>
                <a:ext uri="{FF2B5EF4-FFF2-40B4-BE49-F238E27FC236}">
                  <a16:creationId xmlns:a16="http://schemas.microsoft.com/office/drawing/2014/main" id="{9E128C18-4786-E435-96EA-49820F8D09B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86239" y="1411402"/>
              <a:ext cx="4585837" cy="4565855"/>
            </a:xfrm>
            <a:prstGeom prst="rect">
              <a:avLst/>
            </a:prstGeom>
          </p:spPr>
        </p:pic>
        <p:sp>
          <p:nvSpPr>
            <p:cNvPr id="26" name="Rettangolo 3">
              <a:extLst>
                <a:ext uri="{FF2B5EF4-FFF2-40B4-BE49-F238E27FC236}">
                  <a16:creationId xmlns:a16="http://schemas.microsoft.com/office/drawing/2014/main" id="{94592374-B62E-F87B-F992-F9715DBAB9CB}"/>
                </a:ext>
              </a:extLst>
            </p:cNvPr>
            <p:cNvSpPr/>
            <p:nvPr/>
          </p:nvSpPr>
          <p:spPr>
            <a:xfrm>
              <a:off x="614239" y="5769230"/>
              <a:ext cx="1258052" cy="378000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700"/>
            </a:p>
          </p:txBody>
        </p:sp>
        <p:sp>
          <p:nvSpPr>
            <p:cNvPr id="27" name="Parentesi graffa aperta 4">
              <a:extLst>
                <a:ext uri="{FF2B5EF4-FFF2-40B4-BE49-F238E27FC236}">
                  <a16:creationId xmlns:a16="http://schemas.microsoft.com/office/drawing/2014/main" id="{2A0D5394-DDCD-40A3-2834-5090629B8C4D}"/>
                </a:ext>
              </a:extLst>
            </p:cNvPr>
            <p:cNvSpPr/>
            <p:nvPr/>
          </p:nvSpPr>
          <p:spPr>
            <a:xfrm rot="5400000" flipV="1">
              <a:off x="1108683" y="4943763"/>
              <a:ext cx="269164" cy="1258053"/>
            </a:xfrm>
            <a:prstGeom prst="leftBrac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 sz="700"/>
            </a:p>
          </p:txBody>
        </p:sp>
        <p:sp>
          <p:nvSpPr>
            <p:cNvPr id="28" name="CasellaDiTesto 5">
              <a:extLst>
                <a:ext uri="{FF2B5EF4-FFF2-40B4-BE49-F238E27FC236}">
                  <a16:creationId xmlns:a16="http://schemas.microsoft.com/office/drawing/2014/main" id="{89D19FFA-E8B4-546B-39FC-7B4E70A4F960}"/>
                </a:ext>
              </a:extLst>
            </p:cNvPr>
            <p:cNvSpPr txBox="1"/>
            <p:nvPr/>
          </p:nvSpPr>
          <p:spPr>
            <a:xfrm>
              <a:off x="837398" y="5185557"/>
              <a:ext cx="811737" cy="333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500" dirty="0"/>
                <a:t>100 mm</a:t>
              </a:r>
            </a:p>
          </p:txBody>
        </p:sp>
        <p:sp>
          <p:nvSpPr>
            <p:cNvPr id="29" name="Parentesi graffa aperta 6">
              <a:extLst>
                <a:ext uri="{FF2B5EF4-FFF2-40B4-BE49-F238E27FC236}">
                  <a16:creationId xmlns:a16="http://schemas.microsoft.com/office/drawing/2014/main" id="{84533B9A-713D-B789-4C65-FEA0B45D1B43}"/>
                </a:ext>
              </a:extLst>
            </p:cNvPr>
            <p:cNvSpPr/>
            <p:nvPr/>
          </p:nvSpPr>
          <p:spPr>
            <a:xfrm flipH="1">
              <a:off x="1941739" y="5769230"/>
              <a:ext cx="131248" cy="378000"/>
            </a:xfrm>
            <a:prstGeom prst="leftBrac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 sz="700"/>
            </a:p>
          </p:txBody>
        </p:sp>
        <p:sp>
          <p:nvSpPr>
            <p:cNvPr id="30" name="CasellaDiTesto 8">
              <a:extLst>
                <a:ext uri="{FF2B5EF4-FFF2-40B4-BE49-F238E27FC236}">
                  <a16:creationId xmlns:a16="http://schemas.microsoft.com/office/drawing/2014/main" id="{7D84450B-F087-6F07-3EEE-E6B4F776DDD4}"/>
                </a:ext>
              </a:extLst>
            </p:cNvPr>
            <p:cNvSpPr txBox="1"/>
            <p:nvPr/>
          </p:nvSpPr>
          <p:spPr>
            <a:xfrm>
              <a:off x="2071656" y="5804342"/>
              <a:ext cx="747253" cy="333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500" dirty="0"/>
                <a:t>30 mm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EC3EECDA-3073-2267-2A5E-2B51FCDB346C}"/>
                </a:ext>
              </a:extLst>
            </p:cNvPr>
            <p:cNvSpPr txBox="1"/>
            <p:nvPr/>
          </p:nvSpPr>
          <p:spPr>
            <a:xfrm>
              <a:off x="3502868" y="5399109"/>
              <a:ext cx="314714" cy="36363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600" dirty="0"/>
                <a:t>1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E356902D-ACD3-EB94-2C8F-3B88B44AB090}"/>
                </a:ext>
              </a:extLst>
            </p:cNvPr>
            <p:cNvSpPr txBox="1"/>
            <p:nvPr/>
          </p:nvSpPr>
          <p:spPr>
            <a:xfrm>
              <a:off x="3502868" y="5060555"/>
              <a:ext cx="314714" cy="36363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t-IT" sz="600" dirty="0"/>
                <a:t>2</a:t>
              </a:r>
              <a:endParaRPr lang="en-GB" sz="600" dirty="0"/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B38F56A6-E14D-8B4B-4E7F-7F882DE62D3B}"/>
                </a:ext>
              </a:extLst>
            </p:cNvPr>
            <p:cNvSpPr txBox="1"/>
            <p:nvPr/>
          </p:nvSpPr>
          <p:spPr>
            <a:xfrm>
              <a:off x="2837960" y="4615794"/>
              <a:ext cx="314714" cy="36363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t-IT" sz="600" dirty="0"/>
                <a:t>3</a:t>
              </a:r>
              <a:endParaRPr lang="en-GB" sz="600" dirty="0"/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91638D41-9633-9F83-5D8E-6317D90FF546}"/>
                </a:ext>
              </a:extLst>
            </p:cNvPr>
            <p:cNvSpPr txBox="1"/>
            <p:nvPr/>
          </p:nvSpPr>
          <p:spPr>
            <a:xfrm>
              <a:off x="3596984" y="4341690"/>
              <a:ext cx="314714" cy="36363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t-IT" sz="600" dirty="0"/>
                <a:t>A</a:t>
              </a:r>
              <a:endParaRPr lang="en-GB" sz="600" dirty="0"/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D8520829-1D35-FB10-E6E7-B3C53E5CF5CC}"/>
                </a:ext>
              </a:extLst>
            </p:cNvPr>
            <p:cNvSpPr txBox="1"/>
            <p:nvPr/>
          </p:nvSpPr>
          <p:spPr>
            <a:xfrm>
              <a:off x="1728932" y="4851695"/>
              <a:ext cx="314714" cy="36363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t-IT" sz="600" dirty="0"/>
                <a:t>B</a:t>
              </a:r>
              <a:endParaRPr lang="en-GB" sz="600" dirty="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2B155A82-B571-FBDE-2B10-153809123879}"/>
                </a:ext>
              </a:extLst>
            </p:cNvPr>
            <p:cNvSpPr/>
            <p:nvPr/>
          </p:nvSpPr>
          <p:spPr>
            <a:xfrm>
              <a:off x="3817582" y="4361675"/>
              <a:ext cx="72000" cy="72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70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0C7C767A-941F-FC8C-D96A-A238F65C7820}"/>
                </a:ext>
              </a:extLst>
            </p:cNvPr>
            <p:cNvSpPr/>
            <p:nvPr/>
          </p:nvSpPr>
          <p:spPr>
            <a:xfrm>
              <a:off x="1758249" y="4882349"/>
              <a:ext cx="72000" cy="72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700"/>
            </a:p>
          </p:txBody>
        </p:sp>
        <p:grpSp>
          <p:nvGrpSpPr>
            <p:cNvPr id="38" name="Gruppo 11">
              <a:extLst>
                <a:ext uri="{FF2B5EF4-FFF2-40B4-BE49-F238E27FC236}">
                  <a16:creationId xmlns:a16="http://schemas.microsoft.com/office/drawing/2014/main" id="{1FDC68C8-14A2-FFA7-BCE3-39D1DA0F740A}"/>
                </a:ext>
              </a:extLst>
            </p:cNvPr>
            <p:cNvGrpSpPr/>
            <p:nvPr/>
          </p:nvGrpSpPr>
          <p:grpSpPr>
            <a:xfrm>
              <a:off x="33912" y="1364666"/>
              <a:ext cx="1209353" cy="1735500"/>
              <a:chOff x="76886" y="1343945"/>
              <a:chExt cx="1209353" cy="1735500"/>
            </a:xfrm>
          </p:grpSpPr>
          <p:pic>
            <p:nvPicPr>
              <p:cNvPr id="39" name="Immagine 8" descr="Immagine che contiene testo, Policromia, Elementi grafici, Carattere&#10;&#10;Descrizione generata automaticamente">
                <a:extLst>
                  <a:ext uri="{FF2B5EF4-FFF2-40B4-BE49-F238E27FC236}">
                    <a16:creationId xmlns:a16="http://schemas.microsoft.com/office/drawing/2014/main" id="{4AB1AB1C-E858-A2C8-B4F0-1DE537E13B4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6886" y="1656676"/>
                <a:ext cx="1209353" cy="1422769"/>
              </a:xfrm>
              <a:prstGeom prst="rect">
                <a:avLst/>
              </a:prstGeom>
            </p:spPr>
          </p:pic>
          <p:sp>
            <p:nvSpPr>
              <p:cNvPr id="40" name="TextBox 14">
                <a:extLst>
                  <a:ext uri="{FF2B5EF4-FFF2-40B4-BE49-F238E27FC236}">
                    <a16:creationId xmlns:a16="http://schemas.microsoft.com/office/drawing/2014/main" id="{6F781145-6696-80DC-182C-28FDBF362DFA}"/>
                  </a:ext>
                </a:extLst>
              </p:cNvPr>
              <p:cNvSpPr txBox="1"/>
              <p:nvPr/>
            </p:nvSpPr>
            <p:spPr>
              <a:xfrm>
                <a:off x="367821" y="1343945"/>
                <a:ext cx="627483" cy="5454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6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B [T]</a:t>
                </a:r>
              </a:p>
            </p:txBody>
          </p:sp>
        </p:grp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1" name="CasellaDiTesto 1">
                  <a:extLst>
                    <a:ext uri="{FF2B5EF4-FFF2-40B4-BE49-F238E27FC236}">
                      <a16:creationId xmlns:a16="http://schemas.microsoft.com/office/drawing/2014/main" id="{C6B8569E-CCC5-E6C2-4A33-177DF414A31C}"/>
                    </a:ext>
                  </a:extLst>
                </p:cNvPr>
                <p:cNvSpPr txBox="1"/>
                <p:nvPr/>
              </p:nvSpPr>
              <p:spPr>
                <a:xfrm>
                  <a:off x="2655051" y="6076219"/>
                  <a:ext cx="1968760" cy="39393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sz="7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700" b="0" i="1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it-IT" sz="7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it-IT" sz="700" b="0" i="1" smtClean="0">
                            <a:latin typeface="Cambria Math" panose="02040503050406030204" pitchFamily="18" charset="0"/>
                          </a:rPr>
                          <m:t>=10.0002 </m:t>
                        </m:r>
                        <m:r>
                          <a:rPr lang="it-IT" sz="7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  <m:r>
                          <a:rPr lang="it-IT" sz="7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oMath>
                    </m:oMathPara>
                  </a14:m>
                  <a:endParaRPr lang="it-IT" sz="700" dirty="0"/>
                </a:p>
              </p:txBody>
            </p:sp>
          </mc:Choice>
          <mc:Fallback>
            <p:sp>
              <p:nvSpPr>
                <p:cNvPr id="41" name="CasellaDiTesto 1">
                  <a:extLst>
                    <a:ext uri="{FF2B5EF4-FFF2-40B4-BE49-F238E27FC236}">
                      <a16:creationId xmlns:a16="http://schemas.microsoft.com/office/drawing/2014/main" id="{C6B8569E-CCC5-E6C2-4A33-177DF414A31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655051" y="6076219"/>
                  <a:ext cx="1968760" cy="393939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C1F9C2F-125D-28E9-E5B0-5A31E9C4DF1E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36858" y="1922036"/>
            <a:ext cx="7549249" cy="2357437"/>
          </a:xfrm>
        </p:spPr>
        <p:txBody>
          <a:bodyPr/>
          <a:lstStyle/>
          <a:p>
            <a:pPr marL="0" indent="0">
              <a:buNone/>
            </a:pPr>
            <a:r>
              <a:rPr lang="en-US" sz="2200" b="1" u="sng" dirty="0">
                <a:solidFill>
                  <a:schemeClr val="accent6">
                    <a:lumMod val="60000"/>
                    <a:lumOff val="40000"/>
                  </a:schemeClr>
                </a:solidFill>
                <a:latin typeface="Montserrat" panose="00000500000000000000" pitchFamily="2" charset="0"/>
              </a:rPr>
              <a:t>Ongoing conceptual design:</a:t>
            </a:r>
            <a:r>
              <a:rPr lang="en-US" sz="2200" dirty="0">
                <a:latin typeface="Montserrat" panose="00000500000000000000" pitchFamily="2" charset="0"/>
              </a:rPr>
              <a:t> two </a:t>
            </a:r>
            <a:r>
              <a:rPr lang="en-US" sz="2200" b="1" dirty="0">
                <a:latin typeface="Montserrat" panose="00000500000000000000" pitchFamily="2" charset="0"/>
              </a:rPr>
              <a:t>approaches </a:t>
            </a:r>
            <a:r>
              <a:rPr lang="en-US" sz="2200" dirty="0">
                <a:latin typeface="Montserrat" panose="00000500000000000000" pitchFamily="2" charset="0"/>
              </a:rPr>
              <a:t>taking place: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000" b="1" dirty="0">
                <a:latin typeface="Montserrat" panose="00000500000000000000" pitchFamily="2" charset="0"/>
              </a:rPr>
              <a:t>Numerical optimization routine </a:t>
            </a:r>
            <a:r>
              <a:rPr lang="en-US" sz="2000" dirty="0">
                <a:latin typeface="Montserrat" panose="00000500000000000000" pitchFamily="2" charset="0"/>
              </a:rPr>
              <a:t>looking at conductor volume, field quality (w/o iron) and critical current density limit 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000" b="1" dirty="0">
                <a:latin typeface="Montserrat" panose="00000500000000000000" pitchFamily="2" charset="0"/>
              </a:rPr>
              <a:t>Optimization in ROXIE </a:t>
            </a:r>
            <a:r>
              <a:rPr lang="en-US" sz="2000" dirty="0">
                <a:latin typeface="Montserrat" panose="00000500000000000000" pitchFamily="2" charset="0"/>
              </a:rPr>
              <a:t>including Iron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7E4CB7D-CEF8-6A38-5082-B01E2E69E44B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5739DD6-5628-4439-9DFF-9BD207493220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D2D2D2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5/15/2024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D2D2D2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850671-A45D-1CBD-643E-36DD90896535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D2D2D2">
                    <a:lumMod val="50000"/>
                  </a:srgbClr>
                </a:solidFill>
                <a:effectLst/>
                <a:uLnTx/>
                <a:uFillTx/>
                <a:latin typeface="Arial Narrow"/>
                <a:ea typeface="+mn-ea"/>
              </a:rPr>
              <a:t>Accelerator Workshop May 2024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D2D2D2">
                  <a:lumMod val="50000"/>
                </a:srgbClr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0AB1B9-978C-FB19-CA60-BD6F768D3513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4172A1-1CBF-0B40-9234-7D4D80EC19EA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ea typeface="+mn-ea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EA33FBF-C3A9-A7B9-8637-093CB9FEBD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Montserrat" panose="00000500000000000000" pitchFamily="2" charset="0"/>
              </a:rPr>
              <a:t>Magnet Design Status</a:t>
            </a: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6136310-9739-2DC3-AE79-AF6DFE4AFF2D}"/>
              </a:ext>
            </a:extLst>
          </p:cNvPr>
          <p:cNvSpPr txBox="1"/>
          <p:nvPr/>
        </p:nvSpPr>
        <p:spPr>
          <a:xfrm>
            <a:off x="537275" y="4317805"/>
            <a:ext cx="7063113" cy="17851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2200" b="1" u="sng" dirty="0">
                <a:solidFill>
                  <a:schemeClr val="accent6">
                    <a:lumMod val="60000"/>
                    <a:lumOff val="40000"/>
                  </a:schemeClr>
                </a:solidFill>
                <a:latin typeface="Montserrat" panose="00000500000000000000" pitchFamily="2" charset="0"/>
              </a:rPr>
              <a:t>First Goals:</a:t>
            </a:r>
          </a:p>
          <a:p>
            <a:pPr marL="342900" lvl="0" indent="-342900" defTabSz="457200">
              <a:spcBef>
                <a:spcPct val="20000"/>
              </a:spcBef>
              <a:buClr>
                <a:srgbClr val="FF3645"/>
              </a:buClr>
              <a:buFont typeface="Wingdings" charset="2"/>
              <a:buChar char="§"/>
            </a:pPr>
            <a:r>
              <a:rPr lang="en-US" sz="2000" dirty="0">
                <a:latin typeface="Montserrat" panose="00000500000000000000" pitchFamily="2" charset="0"/>
              </a:rPr>
              <a:t>Optimization study on possible configurations as a function of cost, field quality, and complexity (number of racetracks, uniformity..)</a:t>
            </a:r>
          </a:p>
          <a:p>
            <a:pPr marL="342900" lvl="0" indent="-342900" defTabSz="457200">
              <a:spcBef>
                <a:spcPct val="20000"/>
              </a:spcBef>
              <a:buClr>
                <a:srgbClr val="FF3645"/>
              </a:buClr>
              <a:buFont typeface="Wingdings" charset="2"/>
              <a:buChar char="§"/>
            </a:pPr>
            <a:r>
              <a:rPr lang="en-US" sz="2000" dirty="0">
                <a:latin typeface="Montserrat" panose="00000500000000000000" pitchFamily="2" charset="0"/>
              </a:rPr>
              <a:t>Mechanical analysis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6B2FC98-4BDA-A7C2-FC10-4B61D117A99F}"/>
              </a:ext>
            </a:extLst>
          </p:cNvPr>
          <p:cNvGrpSpPr/>
          <p:nvPr/>
        </p:nvGrpSpPr>
        <p:grpSpPr>
          <a:xfrm>
            <a:off x="8542089" y="1493878"/>
            <a:ext cx="3785624" cy="3080002"/>
            <a:chOff x="523850" y="1346199"/>
            <a:chExt cx="6318749" cy="5140966"/>
          </a:xfrm>
        </p:grpSpPr>
        <p:pic>
          <p:nvPicPr>
            <p:cNvPr id="16" name="Picture 15" descr="A colorful diagram of a waveform&#10;&#10;Description automatically generated with medium confidence">
              <a:extLst>
                <a:ext uri="{FF2B5EF4-FFF2-40B4-BE49-F238E27FC236}">
                  <a16:creationId xmlns:a16="http://schemas.microsoft.com/office/drawing/2014/main" id="{FE85D861-3261-D3A3-8651-19B9BDAC86F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3850" y="1346199"/>
              <a:ext cx="5515230" cy="3548559"/>
            </a:xfrm>
            <a:prstGeom prst="rect">
              <a:avLst/>
            </a:prstGeom>
          </p:spPr>
        </p:pic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0F6D8B49-D361-7F5B-E309-396931F2F6C2}"/>
                </a:ext>
              </a:extLst>
            </p:cNvPr>
            <p:cNvCxnSpPr/>
            <p:nvPr/>
          </p:nvCxnSpPr>
          <p:spPr>
            <a:xfrm>
              <a:off x="4423457" y="2286000"/>
              <a:ext cx="697183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4FCEC88B-4BFD-6260-E602-73A3806847D4}"/>
                    </a:ext>
                  </a:extLst>
                </p:cNvPr>
                <p:cNvSpPr txBox="1"/>
                <p:nvPr/>
              </p:nvSpPr>
              <p:spPr>
                <a:xfrm>
                  <a:off x="5012497" y="1916669"/>
                  <a:ext cx="264160" cy="56509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1" i="1" smtClean="0">
                                <a:solidFill>
                                  <a:srgbClr val="FF03C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rgbClr val="FF03CF"/>
                                </a:solidFill>
                                <a:latin typeface="Cambria Math" panose="02040503050406030204" pitchFamily="18" charset="0"/>
                              </a:rPr>
                              <m:t>𝑭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FF03CF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sub>
                        </m:sSub>
                      </m:oMath>
                    </m:oMathPara>
                  </a14:m>
                  <a:endParaRPr lang="en-GB" sz="1600" b="1" dirty="0">
                    <a:solidFill>
                      <a:srgbClr val="FF03CF"/>
                    </a:solidFill>
                    <a:latin typeface="Montserrat" panose="00000500000000000000" pitchFamily="2" charset="0"/>
                  </a:endParaRPr>
                </a:p>
              </p:txBody>
            </p:sp>
          </mc:Choice>
          <mc:Fallback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4FCEC88B-4BFD-6260-E602-73A3806847D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12497" y="1916669"/>
                  <a:ext cx="264160" cy="565095"/>
                </a:xfrm>
                <a:prstGeom prst="rect">
                  <a:avLst/>
                </a:prstGeom>
                <a:blipFill>
                  <a:blip r:embed="rId6"/>
                  <a:stretch>
                    <a:fillRect r="-11153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48530F04-813E-4D1C-9B4E-1C66F21A92F3}"/>
                </a:ext>
              </a:extLst>
            </p:cNvPr>
            <p:cNvCxnSpPr>
              <a:cxnSpLocks/>
            </p:cNvCxnSpPr>
            <p:nvPr/>
          </p:nvCxnSpPr>
          <p:spPr>
            <a:xfrm>
              <a:off x="4423457" y="2286000"/>
              <a:ext cx="0" cy="72136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83449084-6614-B478-D0DD-DC4485EF3B62}"/>
                    </a:ext>
                  </a:extLst>
                </p:cNvPr>
                <p:cNvSpPr txBox="1"/>
                <p:nvPr/>
              </p:nvSpPr>
              <p:spPr>
                <a:xfrm>
                  <a:off x="4453816" y="2771466"/>
                  <a:ext cx="264160" cy="60276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1" i="1" smtClean="0">
                                <a:solidFill>
                                  <a:srgbClr val="FF03C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rgbClr val="FF03CF"/>
                                </a:solidFill>
                                <a:latin typeface="Cambria Math" panose="02040503050406030204" pitchFamily="18" charset="0"/>
                              </a:rPr>
                              <m:t>𝑭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FF03CF"/>
                                </a:solidFill>
                                <a:latin typeface="Cambria Math" panose="02040503050406030204" pitchFamily="18" charset="0"/>
                              </a:rPr>
                              <m:t>𝒚</m:t>
                            </m:r>
                          </m:sub>
                        </m:sSub>
                      </m:oMath>
                    </m:oMathPara>
                  </a14:m>
                  <a:endParaRPr lang="en-GB" sz="1600" b="1" dirty="0">
                    <a:solidFill>
                      <a:srgbClr val="FF03CF"/>
                    </a:solidFill>
                    <a:latin typeface="Montserrat" panose="00000500000000000000" pitchFamily="2" charset="0"/>
                  </a:endParaRPr>
                </a:p>
              </p:txBody>
            </p:sp>
          </mc:Choice>
          <mc:Fallback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83449084-6614-B478-D0DD-DC4485EF3B6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53816" y="2771466"/>
                  <a:ext cx="264160" cy="602769"/>
                </a:xfrm>
                <a:prstGeom prst="rect">
                  <a:avLst/>
                </a:prstGeom>
                <a:blipFill>
                  <a:blip r:embed="rId7"/>
                  <a:stretch>
                    <a:fillRect r="-119231" b="-339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6327E70E-0F84-C22F-552F-42582F4F8CAC}"/>
                    </a:ext>
                  </a:extLst>
                </p:cNvPr>
                <p:cNvSpPr txBox="1"/>
                <p:nvPr/>
              </p:nvSpPr>
              <p:spPr>
                <a:xfrm>
                  <a:off x="4207956" y="4909392"/>
                  <a:ext cx="2634643" cy="157777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l"/>
                  <a14:m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rgbClr val="FF03C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FF03CF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FF03CF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FF03CF"/>
                          </a:solidFill>
                          <a:latin typeface="Cambria Math" panose="02040503050406030204" pitchFamily="18" charset="0"/>
                        </a:rPr>
                        <m:t>=2.8</m:t>
                      </m:r>
                    </m:oMath>
                  </a14:m>
                  <a:r>
                    <a:rPr lang="en-US" b="0" dirty="0">
                      <a:solidFill>
                        <a:srgbClr val="FF03CF"/>
                      </a:solidFill>
                      <a:latin typeface="Montserrat" panose="00000500000000000000" pitchFamily="2" charset="0"/>
                    </a:rPr>
                    <a:t> MN</a:t>
                  </a:r>
                </a:p>
                <a:p>
                  <a:pPr algn="l"/>
                  <a14:m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rgbClr val="FF03C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FF03CF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FF03CF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FF03CF"/>
                          </a:solidFill>
                          <a:latin typeface="Cambria Math" panose="02040503050406030204" pitchFamily="18" charset="0"/>
                        </a:rPr>
                        <m:t>=3.8</m:t>
                      </m:r>
                    </m:oMath>
                  </a14:m>
                  <a:r>
                    <a:rPr lang="en-US" b="0" dirty="0">
                      <a:solidFill>
                        <a:srgbClr val="FF03CF"/>
                      </a:solidFill>
                      <a:latin typeface="Montserrat" panose="00000500000000000000" pitchFamily="2" charset="0"/>
                    </a:rPr>
                    <a:t> MN </a:t>
                  </a:r>
                </a:p>
                <a:p>
                  <a:pPr algn="l"/>
                  <a:endParaRPr lang="en-GB" dirty="0">
                    <a:solidFill>
                      <a:srgbClr val="FF03CF"/>
                    </a:solidFill>
                    <a:latin typeface="Montserrat" panose="00000500000000000000" pitchFamily="2" charset="0"/>
                  </a:endParaRPr>
                </a:p>
              </p:txBody>
            </p:sp>
          </mc:Choice>
          <mc:Fallback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6327E70E-0F84-C22F-552F-42582F4F8CA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07956" y="4909392"/>
                  <a:ext cx="2634643" cy="1577773"/>
                </a:xfrm>
                <a:prstGeom prst="rect">
                  <a:avLst/>
                </a:prstGeom>
                <a:blipFill>
                  <a:blip r:embed="rId8"/>
                  <a:stretch>
                    <a:fillRect t="-258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DC2620F7-4152-503E-E9A9-EADC1F14CBF0}"/>
              </a:ext>
            </a:extLst>
          </p:cNvPr>
          <p:cNvSpPr txBox="1"/>
          <p:nvPr/>
        </p:nvSpPr>
        <p:spPr>
          <a:xfrm>
            <a:off x="239518" y="1205731"/>
            <a:ext cx="762771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1800" i="1" dirty="0">
                <a:solidFill>
                  <a:schemeClr val="bg2">
                    <a:lumMod val="50000"/>
                  </a:schemeClr>
                </a:solidFill>
                <a:latin typeface="Montserrat" panose="00000500000000000000" pitchFamily="2" charset="0"/>
              </a:rPr>
              <a:t>Previously, single stacks of conductor were investigated in terms of cost, with some mechanical analysis (Annual Meeting)</a:t>
            </a:r>
          </a:p>
        </p:txBody>
      </p:sp>
    </p:spTree>
    <p:extLst>
      <p:ext uri="{BB962C8B-B14F-4D97-AF65-F5344CB8AC3E}">
        <p14:creationId xmlns:p14="http://schemas.microsoft.com/office/powerpoint/2010/main" val="3096014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00B0DF1-A3AA-3145-0579-44379DFD76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Field Quality Calculation (Updated Values) </a:t>
            </a:r>
            <a:endParaRPr lang="en-US" b="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7" name="Content Placeholder 26">
                <a:extLst>
                  <a:ext uri="{FF2B5EF4-FFF2-40B4-BE49-F238E27FC236}">
                    <a16:creationId xmlns:a16="http://schemas.microsoft.com/office/drawing/2014/main" id="{6E187A0D-877C-D1C7-AB6B-DE4E1DC58BD6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>
              <a:xfrm>
                <a:off x="3586894" y="2304272"/>
                <a:ext cx="8390065" cy="838199"/>
              </a:xfrm>
            </p:spPr>
            <p:txBody>
              <a:bodyPr/>
              <a:lstStyle/>
              <a:p>
                <a:r>
                  <a:rPr lang="en-US" b="1" dirty="0"/>
                  <a:t>Update</a:t>
                </a:r>
                <a:r>
                  <a:rPr lang="en-US" dirty="0"/>
                  <a:t>: good field region 20 mm in x, 10 mm in y (roughly 6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US" dirty="0"/>
                  <a:t> beam)</a:t>
                </a:r>
              </a:p>
            </p:txBody>
          </p:sp>
        </mc:Choice>
        <mc:Fallback>
          <p:sp>
            <p:nvSpPr>
              <p:cNvPr id="27" name="Content Placeholder 26">
                <a:extLst>
                  <a:ext uri="{FF2B5EF4-FFF2-40B4-BE49-F238E27FC236}">
                    <a16:creationId xmlns:a16="http://schemas.microsoft.com/office/drawing/2014/main" id="{6E187A0D-877C-D1C7-AB6B-DE4E1DC58BD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xfrm>
                <a:off x="3586894" y="2304272"/>
                <a:ext cx="8390065" cy="838199"/>
              </a:xfrm>
              <a:blipFill>
                <a:blip r:embed="rId2"/>
                <a:stretch>
                  <a:fillRect l="-1235" t="-7299" b="-343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>
            <a:extLst>
              <a:ext uri="{FF2B5EF4-FFF2-40B4-BE49-F238E27FC236}">
                <a16:creationId xmlns:a16="http://schemas.microsoft.com/office/drawing/2014/main" id="{011A9B58-71A6-9253-E6CD-B5DECF9181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2277" y="2147218"/>
            <a:ext cx="2664573" cy="2000735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E2D1A075-D01F-6947-CEDA-36BB145FD4D1}"/>
              </a:ext>
            </a:extLst>
          </p:cNvPr>
          <p:cNvGrpSpPr/>
          <p:nvPr/>
        </p:nvGrpSpPr>
        <p:grpSpPr>
          <a:xfrm>
            <a:off x="3544453" y="3551688"/>
            <a:ext cx="8566524" cy="2391488"/>
            <a:chOff x="3604978" y="3303447"/>
            <a:chExt cx="8566524" cy="2391488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119D24EF-F81E-6E81-46C2-4A9B66EB3755}"/>
                </a:ext>
              </a:extLst>
            </p:cNvPr>
            <p:cNvSpPr/>
            <p:nvPr/>
          </p:nvSpPr>
          <p:spPr>
            <a:xfrm>
              <a:off x="3604978" y="3303447"/>
              <a:ext cx="8566524" cy="2391488"/>
            </a:xfrm>
            <a:prstGeom prst="rect">
              <a:avLst/>
            </a:prstGeom>
            <a:solidFill>
              <a:schemeClr val="bg1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0A5BAE86-9A6E-0DEB-B09F-00AFC69AB03E}"/>
                </a:ext>
              </a:extLst>
            </p:cNvPr>
            <p:cNvGrpSpPr/>
            <p:nvPr/>
          </p:nvGrpSpPr>
          <p:grpSpPr>
            <a:xfrm>
              <a:off x="5334474" y="3434805"/>
              <a:ext cx="5402875" cy="1824279"/>
              <a:chOff x="524743" y="2326640"/>
              <a:chExt cx="11557964" cy="3902542"/>
            </a:xfrm>
          </p:grpSpPr>
          <p:cxnSp>
            <p:nvCxnSpPr>
              <p:cNvPr id="6" name="Straight Arrow Connector 5">
                <a:extLst>
                  <a:ext uri="{FF2B5EF4-FFF2-40B4-BE49-F238E27FC236}">
                    <a16:creationId xmlns:a16="http://schemas.microsoft.com/office/drawing/2014/main" id="{9E48E94E-C3F5-9962-9B82-E66669E553A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24743" y="4620185"/>
                <a:ext cx="11128777" cy="6387"/>
              </a:xfrm>
              <a:prstGeom prst="straightConnector1">
                <a:avLst/>
              </a:prstGeom>
              <a:ln>
                <a:tailEnd type="triangle"/>
              </a:ln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" name="Straight Arrow Connector 7">
                <a:extLst>
                  <a:ext uri="{FF2B5EF4-FFF2-40B4-BE49-F238E27FC236}">
                    <a16:creationId xmlns:a16="http://schemas.microsoft.com/office/drawing/2014/main" id="{153EC4EF-BCBE-D773-4B5A-5ACF8CAD729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921495" y="2326640"/>
                <a:ext cx="0" cy="2299932"/>
              </a:xfrm>
              <a:prstGeom prst="straightConnector1">
                <a:avLst/>
              </a:prstGeom>
              <a:ln>
                <a:tailEnd type="triangle"/>
              </a:ln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99A7C18C-E35C-B344-DC04-EC747AFEB782}"/>
                  </a:ext>
                </a:extLst>
              </p:cNvPr>
              <p:cNvCxnSpPr/>
              <p:nvPr/>
            </p:nvCxnSpPr>
            <p:spPr>
              <a:xfrm>
                <a:off x="1362101" y="4298799"/>
                <a:ext cx="0" cy="609601"/>
              </a:xfrm>
              <a:prstGeom prst="line">
                <a:avLst/>
              </a:prstGeom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5DF485C7-7473-C8BD-A87A-8B21672FD0BF}"/>
                  </a:ext>
                </a:extLst>
              </p:cNvPr>
              <p:cNvCxnSpPr/>
              <p:nvPr/>
            </p:nvCxnSpPr>
            <p:spPr>
              <a:xfrm>
                <a:off x="2836975" y="4321772"/>
                <a:ext cx="0" cy="609600"/>
              </a:xfrm>
              <a:prstGeom prst="line">
                <a:avLst/>
              </a:prstGeom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5BEE6A29-D8B8-6278-93F0-2DF849981853}"/>
                  </a:ext>
                </a:extLst>
              </p:cNvPr>
              <p:cNvCxnSpPr/>
              <p:nvPr/>
            </p:nvCxnSpPr>
            <p:spPr>
              <a:xfrm>
                <a:off x="4393906" y="4298799"/>
                <a:ext cx="0" cy="609601"/>
              </a:xfrm>
              <a:prstGeom prst="line">
                <a:avLst/>
              </a:prstGeom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391DAE72-F7FE-B670-718F-C725C4322335}"/>
                  </a:ext>
                </a:extLst>
              </p:cNvPr>
              <p:cNvCxnSpPr/>
              <p:nvPr/>
            </p:nvCxnSpPr>
            <p:spPr>
              <a:xfrm>
                <a:off x="7447952" y="4298799"/>
                <a:ext cx="0" cy="609601"/>
              </a:xfrm>
              <a:prstGeom prst="line">
                <a:avLst/>
              </a:prstGeom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016260DC-79E5-40A6-5ABD-D60C510214F8}"/>
                  </a:ext>
                </a:extLst>
              </p:cNvPr>
              <p:cNvCxnSpPr/>
              <p:nvPr/>
            </p:nvCxnSpPr>
            <p:spPr>
              <a:xfrm>
                <a:off x="8986495" y="4358456"/>
                <a:ext cx="0" cy="609601"/>
              </a:xfrm>
              <a:prstGeom prst="line">
                <a:avLst/>
              </a:prstGeom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1F896D98-A0D6-B754-EB2C-9F2E3590CC7A}"/>
                  </a:ext>
                </a:extLst>
              </p:cNvPr>
              <p:cNvCxnSpPr/>
              <p:nvPr/>
            </p:nvCxnSpPr>
            <p:spPr>
              <a:xfrm>
                <a:off x="10585104" y="4315384"/>
                <a:ext cx="0" cy="609601"/>
              </a:xfrm>
              <a:prstGeom prst="line">
                <a:avLst/>
              </a:prstGeom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515AD01A-9D67-833B-6531-920F02F41D24}"/>
                  </a:ext>
                </a:extLst>
              </p:cNvPr>
              <p:cNvSpPr txBox="1"/>
              <p:nvPr/>
            </p:nvSpPr>
            <p:spPr>
              <a:xfrm>
                <a:off x="2497538" y="4978217"/>
                <a:ext cx="1411685" cy="12509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sz="1600" dirty="0">
                    <a:latin typeface="Montserrat" panose="00000500000000000000" pitchFamily="2" charset="0"/>
                  </a:rPr>
                  <a:t>-10 mm</a:t>
                </a: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BB5DAACC-3776-1EDB-EE1E-46BD0B69EB2A}"/>
                  </a:ext>
                </a:extLst>
              </p:cNvPr>
              <p:cNvSpPr txBox="1"/>
              <p:nvPr/>
            </p:nvSpPr>
            <p:spPr>
              <a:xfrm>
                <a:off x="4576137" y="4968056"/>
                <a:ext cx="1411685" cy="12509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sz="1600" dirty="0">
                    <a:latin typeface="Montserrat" panose="00000500000000000000" pitchFamily="2" charset="0"/>
                  </a:rPr>
                  <a:t>-5 mm</a:t>
                </a: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11259A7-2AAC-8C10-C7A7-8D8D4655BFF3}"/>
                  </a:ext>
                </a:extLst>
              </p:cNvPr>
              <p:cNvSpPr txBox="1"/>
              <p:nvPr/>
            </p:nvSpPr>
            <p:spPr>
              <a:xfrm>
                <a:off x="6665516" y="4978217"/>
                <a:ext cx="1411685" cy="12509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sz="1600" dirty="0">
                    <a:latin typeface="Montserrat" panose="00000500000000000000" pitchFamily="2" charset="0"/>
                  </a:rPr>
                  <a:t>+5 mm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AE23A6F6-CCDA-C1C3-8B5B-DF5B8AA170DA}"/>
                  </a:ext>
                </a:extLst>
              </p:cNvPr>
              <p:cNvSpPr txBox="1"/>
              <p:nvPr/>
            </p:nvSpPr>
            <p:spPr>
              <a:xfrm>
                <a:off x="8622502" y="4968056"/>
                <a:ext cx="1411685" cy="12509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sz="1600" dirty="0">
                    <a:latin typeface="Montserrat" panose="00000500000000000000" pitchFamily="2" charset="0"/>
                  </a:rPr>
                  <a:t>+10 mm</a:t>
                </a: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71A6BD7D-EAEF-8834-545D-B84E1F8C3F8A}"/>
                  </a:ext>
                </a:extLst>
              </p:cNvPr>
              <p:cNvSpPr txBox="1"/>
              <p:nvPr/>
            </p:nvSpPr>
            <p:spPr>
              <a:xfrm>
                <a:off x="10671022" y="4978217"/>
                <a:ext cx="1411685" cy="12509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sz="1600" dirty="0">
                    <a:latin typeface="Montserrat" panose="00000500000000000000" pitchFamily="2" charset="0"/>
                  </a:rPr>
                  <a:t>+15 mm</a:t>
                </a:r>
              </a:p>
            </p:txBody>
          </p:sp>
        </p:grp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C59D2CF3-674F-FA27-9CC9-B87E0862BCED}"/>
                </a:ext>
              </a:extLst>
            </p:cNvPr>
            <p:cNvSpPr/>
            <p:nvPr/>
          </p:nvSpPr>
          <p:spPr>
            <a:xfrm>
              <a:off x="6430398" y="3786441"/>
              <a:ext cx="1425501" cy="1425500"/>
            </a:xfrm>
            <a:prstGeom prst="ellipse">
              <a:avLst/>
            </a:pr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CAF14BA0-7C69-DBD1-2B7D-88B3FCA65233}"/>
                </a:ext>
              </a:extLst>
            </p:cNvPr>
            <p:cNvSpPr/>
            <p:nvPr/>
          </p:nvSpPr>
          <p:spPr>
            <a:xfrm>
              <a:off x="7147647" y="3765523"/>
              <a:ext cx="1425501" cy="1425500"/>
            </a:xfrm>
            <a:prstGeom prst="ellipse">
              <a:avLst/>
            </a:pr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F640B651-770E-FFAF-ECAA-0B663D584E92}"/>
                </a:ext>
              </a:extLst>
            </p:cNvPr>
            <p:cNvSpPr/>
            <p:nvPr/>
          </p:nvSpPr>
          <p:spPr>
            <a:xfrm>
              <a:off x="7864495" y="3775982"/>
              <a:ext cx="1425501" cy="1425500"/>
            </a:xfrm>
            <a:prstGeom prst="ellipse">
              <a:avLst/>
            </a:pr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CD850DA3-2277-7A5E-3F5F-0B26AE7680CF}"/>
                </a:ext>
              </a:extLst>
            </p:cNvPr>
            <p:cNvSpPr txBox="1"/>
            <p:nvPr/>
          </p:nvSpPr>
          <p:spPr>
            <a:xfrm>
              <a:off x="5497146" y="4649425"/>
              <a:ext cx="65990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600" dirty="0">
                  <a:latin typeface="Montserrat" panose="00000500000000000000" pitchFamily="2" charset="0"/>
                </a:rPr>
                <a:t>-15 mm</a:t>
              </a:r>
            </a:p>
          </p:txBody>
        </p:sp>
      </p:grpSp>
      <p:pic>
        <p:nvPicPr>
          <p:cNvPr id="7" name="Picture 6">
            <a:extLst>
              <a:ext uri="{FF2B5EF4-FFF2-40B4-BE49-F238E27FC236}">
                <a16:creationId xmlns:a16="http://schemas.microsoft.com/office/drawing/2014/main" id="{7BFB8361-B677-9CE4-792D-7FBF0A3649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1178" y="4106142"/>
            <a:ext cx="2715672" cy="2075003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30B171F3-E9B7-4CE3-9DA5-40A4214731B9}"/>
              </a:ext>
            </a:extLst>
          </p:cNvPr>
          <p:cNvSpPr txBox="1"/>
          <p:nvPr/>
        </p:nvSpPr>
        <p:spPr>
          <a:xfrm>
            <a:off x="485410" y="6100230"/>
            <a:ext cx="26902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  <a:latin typeface="Montserrat" panose="00000500000000000000" pitchFamily="2" charset="0"/>
              </a:rPr>
              <a:t>Credit and thanks to Lisa </a:t>
            </a:r>
            <a:r>
              <a:rPr lang="en-US" dirty="0" err="1">
                <a:solidFill>
                  <a:schemeClr val="accent6">
                    <a:lumMod val="60000"/>
                    <a:lumOff val="40000"/>
                  </a:schemeClr>
                </a:solidFill>
                <a:latin typeface="Montserrat" panose="00000500000000000000" pitchFamily="2" charset="0"/>
              </a:rPr>
              <a:t>Soubirou</a:t>
            </a: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  <a:latin typeface="Montserrat" panose="00000500000000000000" pitchFamily="2" charset="0"/>
            </a:endParaRPr>
          </a:p>
        </p:txBody>
      </p:sp>
      <p:sp>
        <p:nvSpPr>
          <p:cNvPr id="29" name="Content Placeholder 26">
            <a:extLst>
              <a:ext uri="{FF2B5EF4-FFF2-40B4-BE49-F238E27FC236}">
                <a16:creationId xmlns:a16="http://schemas.microsoft.com/office/drawing/2014/main" id="{C04D9187-53EA-0634-DB3A-101B55C10ED1}"/>
              </a:ext>
            </a:extLst>
          </p:cNvPr>
          <p:cNvSpPr txBox="1">
            <a:spLocks/>
          </p:cNvSpPr>
          <p:nvPr/>
        </p:nvSpPr>
        <p:spPr>
          <a:xfrm>
            <a:off x="729205" y="1309019"/>
            <a:ext cx="11060518" cy="838199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Current assumption before update: 50 mm in x, 20 mm in y</a:t>
            </a:r>
          </a:p>
        </p:txBody>
      </p:sp>
    </p:spTree>
    <p:extLst>
      <p:ext uri="{BB962C8B-B14F-4D97-AF65-F5344CB8AC3E}">
        <p14:creationId xmlns:p14="http://schemas.microsoft.com/office/powerpoint/2010/main" val="590114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build="p"/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2B687F8-2CE7-AC7A-2A7E-4352295013A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339014" y="1287624"/>
            <a:ext cx="6600451" cy="4731211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  <a:latin typeface="Montserrat" panose="00000500000000000000" pitchFamily="2" charset="0"/>
              </a:rPr>
              <a:t>An approach to best optimize </a:t>
            </a:r>
            <a:r>
              <a:rPr lang="en-US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Montserrat" panose="00000500000000000000" pitchFamily="2" charset="0"/>
              </a:rPr>
              <a:t>field quality </a:t>
            </a:r>
            <a: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  <a:latin typeface="Montserrat" panose="00000500000000000000" pitchFamily="2" charset="0"/>
              </a:rPr>
              <a:t>and </a:t>
            </a:r>
            <a:r>
              <a:rPr lang="en-US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Montserrat" panose="00000500000000000000" pitchFamily="2" charset="0"/>
              </a:rPr>
              <a:t>cost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>
                <a:latin typeface="Montserrat" panose="00000500000000000000" pitchFamily="2" charset="0"/>
              </a:rPr>
              <a:t>Input constraints</a:t>
            </a:r>
            <a:r>
              <a:rPr lang="en-US" dirty="0">
                <a:latin typeface="Montserrat" panose="00000500000000000000" pitchFamily="2" charset="0"/>
              </a:rPr>
              <a:t>:</a:t>
            </a:r>
          </a:p>
          <a:p>
            <a:pPr lvl="1"/>
            <a:r>
              <a:rPr lang="en-US" dirty="0">
                <a:latin typeface="Montserrat" panose="00000500000000000000" pitchFamily="2" charset="0"/>
              </a:rPr>
              <a:t>Search resolution</a:t>
            </a:r>
          </a:p>
          <a:p>
            <a:pPr lvl="1"/>
            <a:r>
              <a:rPr lang="en-US" dirty="0">
                <a:latin typeface="Montserrat" panose="00000500000000000000" pitchFamily="2" charset="0"/>
              </a:rPr>
              <a:t>Space the RTs can exist in</a:t>
            </a:r>
          </a:p>
          <a:p>
            <a:pPr lvl="1"/>
            <a:r>
              <a:rPr lang="en-US" dirty="0">
                <a:latin typeface="Montserrat" panose="00000500000000000000" pitchFamily="2" charset="0"/>
              </a:rPr>
              <a:t>RT constraints (minimum length in x, thickness in y (12 mm))</a:t>
            </a:r>
          </a:p>
          <a:p>
            <a:pPr lvl="1"/>
            <a:r>
              <a:rPr lang="en-US" dirty="0">
                <a:latin typeface="Montserrat" panose="00000500000000000000" pitchFamily="2" charset="0"/>
              </a:rPr>
              <a:t>Current Density (&lt;700 A/mm2)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>
                <a:latin typeface="Montserrat" panose="00000500000000000000" pitchFamily="2" charset="0"/>
              </a:rPr>
              <a:t>Limitations</a:t>
            </a:r>
            <a:r>
              <a:rPr lang="en-US" dirty="0">
                <a:latin typeface="Montserrat" panose="00000500000000000000" pitchFamily="2" charset="0"/>
              </a:rPr>
              <a:t>: does not include Iron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1C36A78-7F0C-0696-6405-6328B42FA721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9F39684-4B30-4C4C-B952-827497AEE3EE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D2D2D2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5/15/2024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D2D2D2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035F31C-122E-19B3-2D94-A914F251D905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D2D2D2">
                    <a:lumMod val="50000"/>
                  </a:srgbClr>
                </a:solidFill>
                <a:effectLst/>
                <a:uLnTx/>
                <a:uFillTx/>
                <a:latin typeface="Arial Narrow"/>
                <a:ea typeface="+mn-ea"/>
              </a:rPr>
              <a:t>Accelerator Workshop May 2024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D2D2D2">
                  <a:lumMod val="50000"/>
                </a:srgbClr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3711DA1-4F78-D69E-B28E-4FF4BC8F6712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4172A1-1CBF-0B40-9234-7D4D80EC19EA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ea typeface="+mn-ea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566D215B-5E48-E623-E050-AB9DFCF994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9858" y="279918"/>
            <a:ext cx="9358185" cy="707850"/>
          </a:xfrm>
        </p:spPr>
        <p:txBody>
          <a:bodyPr/>
          <a:lstStyle/>
          <a:p>
            <a: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Numerical Optimization Routine 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9B841680-0782-10E7-CB44-698818A490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37202" y="3189008"/>
            <a:ext cx="3018504" cy="1828108"/>
          </a:xfrm>
          <a:prstGeom prst="rect">
            <a:avLst/>
          </a:prstGeom>
        </p:spPr>
      </p:pic>
      <p:grpSp>
        <p:nvGrpSpPr>
          <p:cNvPr id="23" name="Group 22">
            <a:extLst>
              <a:ext uri="{FF2B5EF4-FFF2-40B4-BE49-F238E27FC236}">
                <a16:creationId xmlns:a16="http://schemas.microsoft.com/office/drawing/2014/main" id="{2A04CF52-48A7-6B63-FCF0-81D449783038}"/>
              </a:ext>
            </a:extLst>
          </p:cNvPr>
          <p:cNvGrpSpPr/>
          <p:nvPr/>
        </p:nvGrpSpPr>
        <p:grpSpPr>
          <a:xfrm>
            <a:off x="8210550" y="1220012"/>
            <a:ext cx="3071028" cy="1825660"/>
            <a:chOff x="5803443" y="4098607"/>
            <a:chExt cx="3209782" cy="1877509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00F74C0A-ED7F-E4F0-04C3-01629EA28BF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803443" y="4098607"/>
              <a:ext cx="3209782" cy="1877509"/>
            </a:xfrm>
            <a:prstGeom prst="rect">
              <a:avLst/>
            </a:prstGeom>
          </p:spPr>
        </p:pic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726EAD82-65F8-8DBB-3826-4F3223B6729D}"/>
                </a:ext>
              </a:extLst>
            </p:cNvPr>
            <p:cNvCxnSpPr>
              <a:cxnSpLocks/>
            </p:cNvCxnSpPr>
            <p:nvPr/>
          </p:nvCxnSpPr>
          <p:spPr>
            <a:xfrm>
              <a:off x="6826668" y="4799349"/>
              <a:ext cx="0" cy="375583"/>
            </a:xfrm>
            <a:prstGeom prst="straightConnector1">
              <a:avLst/>
            </a:prstGeom>
            <a:ln w="12700">
              <a:headEnd type="triangle"/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0CC0451E-C193-5413-3E1D-A0B67E4C2889}"/>
                </a:ext>
              </a:extLst>
            </p:cNvPr>
            <p:cNvCxnSpPr>
              <a:cxnSpLocks/>
            </p:cNvCxnSpPr>
            <p:nvPr/>
          </p:nvCxnSpPr>
          <p:spPr>
            <a:xfrm>
              <a:off x="6905625" y="5019765"/>
              <a:ext cx="1216819" cy="0"/>
            </a:xfrm>
            <a:prstGeom prst="straightConnector1">
              <a:avLst/>
            </a:prstGeom>
            <a:ln w="12700">
              <a:headEnd type="triangle"/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457DD404-6CA9-10E6-B8A3-AB0023B1D5AA}"/>
                </a:ext>
              </a:extLst>
            </p:cNvPr>
            <p:cNvSpPr/>
            <p:nvPr/>
          </p:nvSpPr>
          <p:spPr>
            <a:xfrm>
              <a:off x="6717567" y="4928597"/>
              <a:ext cx="152398" cy="10772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05169323-DD76-11B5-CA79-020ABD2ECBAA}"/>
                </a:ext>
              </a:extLst>
            </p:cNvPr>
            <p:cNvSpPr txBox="1"/>
            <p:nvPr/>
          </p:nvSpPr>
          <p:spPr>
            <a:xfrm>
              <a:off x="6378030" y="4872358"/>
              <a:ext cx="63655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ontserrat" panose="00000500000000000000" pitchFamily="2" charset="0"/>
                </a:rPr>
                <a:t>30 mm</a:t>
              </a:r>
              <a:endParaRPr lang="en-GB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anose="00000500000000000000" pitchFamily="2" charset="0"/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815FD176-8813-19D3-6174-BE1BEB771D2A}"/>
                </a:ext>
              </a:extLst>
            </p:cNvPr>
            <p:cNvSpPr/>
            <p:nvPr/>
          </p:nvSpPr>
          <p:spPr>
            <a:xfrm>
              <a:off x="7290498" y="4980080"/>
              <a:ext cx="470158" cy="10772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74E32108-A0C6-0194-911F-B2511B6D8B96}"/>
                </a:ext>
              </a:extLst>
            </p:cNvPr>
            <p:cNvSpPr txBox="1"/>
            <p:nvPr/>
          </p:nvSpPr>
          <p:spPr>
            <a:xfrm>
              <a:off x="7217068" y="4904963"/>
              <a:ext cx="628817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ontserrat" panose="00000500000000000000" pitchFamily="2" charset="0"/>
                </a:rPr>
                <a:t>100 mm</a:t>
              </a:r>
              <a:endParaRPr lang="en-GB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anose="00000500000000000000" pitchFamily="2" charset="0"/>
              </a:endParaRPr>
            </a:p>
          </p:txBody>
        </p:sp>
      </p:grpSp>
      <p:pic>
        <p:nvPicPr>
          <p:cNvPr id="24" name="Picture 23" descr="A colorful diagram of a graph&#10;&#10;Description automatically generated with medium confidence">
            <a:extLst>
              <a:ext uri="{FF2B5EF4-FFF2-40B4-BE49-F238E27FC236}">
                <a16:creationId xmlns:a16="http://schemas.microsoft.com/office/drawing/2014/main" id="{5622D041-2717-FD0F-0433-ABE8C4D298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3573" y="5286464"/>
            <a:ext cx="2442508" cy="1571536"/>
          </a:xfrm>
          <a:prstGeom prst="rect">
            <a:avLst/>
          </a:prstGeom>
        </p:spPr>
      </p:pic>
      <p:pic>
        <p:nvPicPr>
          <p:cNvPr id="25" name="Picture 24" descr="A blue and orange object with a blue background&#10;&#10;Description automatically generated">
            <a:extLst>
              <a:ext uri="{FF2B5EF4-FFF2-40B4-BE49-F238E27FC236}">
                <a16:creationId xmlns:a16="http://schemas.microsoft.com/office/drawing/2014/main" id="{A656D394-EAAA-BB90-FBBB-AD633B46E80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859" r="14388" b="7723"/>
          <a:stretch/>
        </p:blipFill>
        <p:spPr>
          <a:xfrm>
            <a:off x="9925912" y="5228628"/>
            <a:ext cx="2113686" cy="1571536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C9603FC3-8C80-C0BC-7B86-32E82E50F9F2}"/>
              </a:ext>
            </a:extLst>
          </p:cNvPr>
          <p:cNvSpPr txBox="1"/>
          <p:nvPr/>
        </p:nvSpPr>
        <p:spPr>
          <a:xfrm>
            <a:off x="6773376" y="4947640"/>
            <a:ext cx="61461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2" charset="0"/>
              </a:rPr>
              <a:t>Racetrack Model </a:t>
            </a:r>
            <a:r>
              <a:rPr lang="en-US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2" charset="0"/>
              </a:rPr>
              <a:t>2D</a:t>
            </a: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2" charset="0"/>
              </a:rPr>
              <a:t> and </a:t>
            </a:r>
            <a:r>
              <a:rPr lang="en-US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2" charset="0"/>
              </a:rPr>
              <a:t>3D</a:t>
            </a:r>
          </a:p>
        </p:txBody>
      </p:sp>
    </p:spTree>
    <p:extLst>
      <p:ext uri="{BB962C8B-B14F-4D97-AF65-F5344CB8AC3E}">
        <p14:creationId xmlns:p14="http://schemas.microsoft.com/office/powerpoint/2010/main" val="153335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theme/theme1.xml><?xml version="1.0" encoding="utf-8"?>
<a:theme xmlns:a="http://schemas.openxmlformats.org/drawingml/2006/main" name="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defRPr dirty="0" smtClean="0">
            <a:solidFill>
              <a:srgbClr val="C83964"/>
            </a:solidFill>
            <a:latin typeface="Montserrat" panose="00000500000000000000" pitchFamily="2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1_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defRPr dirty="0" smtClean="0">
            <a:solidFill>
              <a:srgbClr val="C83964"/>
            </a:solidFill>
            <a:latin typeface="Montserrat" panose="00000500000000000000" pitchFamily="2" charset="0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4_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defRPr dirty="0" smtClean="0">
            <a:solidFill>
              <a:srgbClr val="C83964"/>
            </a:solidFill>
            <a:latin typeface="Montserrat" panose="00000500000000000000" pitchFamily="2" charset="0"/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48887</TotalTime>
  <Words>1114</Words>
  <Application>Microsoft Office PowerPoint</Application>
  <PresentationFormat>Widescreen</PresentationFormat>
  <Paragraphs>180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16</vt:i4>
      </vt:variant>
    </vt:vector>
  </HeadingPairs>
  <TitlesOfParts>
    <vt:vector size="29" baseType="lpstr">
      <vt:lpstr>Aptos</vt:lpstr>
      <vt:lpstr>Arial</vt:lpstr>
      <vt:lpstr>Arial Narrow</vt:lpstr>
      <vt:lpstr>Calibri</vt:lpstr>
      <vt:lpstr>Calibri Light</vt:lpstr>
      <vt:lpstr>Cambria Math</vt:lpstr>
      <vt:lpstr>Montserrat</vt:lpstr>
      <vt:lpstr>Montserrat SemiBold</vt:lpstr>
      <vt:lpstr>TimesNewRomanPSMT</vt:lpstr>
      <vt:lpstr>Wingdings</vt:lpstr>
      <vt:lpstr>IMCC - 1</vt:lpstr>
      <vt:lpstr>1_IMCC - 1</vt:lpstr>
      <vt:lpstr>4_IMCC - 1</vt:lpstr>
      <vt:lpstr>Progress on the Magnetic Design of Superconducting Dipoles in Acceleration Stage</vt:lpstr>
      <vt:lpstr>Accelerator Superconducting Magnets</vt:lpstr>
      <vt:lpstr>Overlap</vt:lpstr>
      <vt:lpstr>IRIS 10 T energy saving Dipole ESMA</vt:lpstr>
      <vt:lpstr>Conceptual Design (Reminder: previously ruled out more complex geometries)</vt:lpstr>
      <vt:lpstr>Radial Build</vt:lpstr>
      <vt:lpstr>Magnet Design Status</vt:lpstr>
      <vt:lpstr>Field Quality Calculation (Updated Values) </vt:lpstr>
      <vt:lpstr>Numerical Optimization Routine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Dipole Design</dc:title>
  <dc:creator>Siara Fabbri</dc:creator>
  <cp:lastModifiedBy>Siara Sandra Fabbri</cp:lastModifiedBy>
  <cp:revision>536</cp:revision>
  <dcterms:created xsi:type="dcterms:W3CDTF">2023-09-11T07:23:33Z</dcterms:created>
  <dcterms:modified xsi:type="dcterms:W3CDTF">2024-05-15T12:19:31Z</dcterms:modified>
</cp:coreProperties>
</file>