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2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3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4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06" r:id="rId3"/>
    <p:sldId id="257" r:id="rId4"/>
    <p:sldId id="307" r:id="rId5"/>
    <p:sldId id="308" r:id="rId6"/>
    <p:sldId id="309" r:id="rId7"/>
    <p:sldId id="310" r:id="rId8"/>
    <p:sldId id="311" r:id="rId9"/>
    <p:sldId id="316" r:id="rId10"/>
    <p:sldId id="312" r:id="rId11"/>
    <p:sldId id="314" r:id="rId12"/>
    <p:sldId id="317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6A235722-319A-4A16-AAF4-351059FE924B}">
          <p14:sldIdLst>
            <p14:sldId id="256"/>
            <p14:sldId id="306"/>
            <p14:sldId id="257"/>
            <p14:sldId id="307"/>
            <p14:sldId id="308"/>
            <p14:sldId id="309"/>
            <p14:sldId id="310"/>
            <p14:sldId id="311"/>
            <p14:sldId id="316"/>
            <p14:sldId id="312"/>
            <p14:sldId id="314"/>
            <p14:sldId id="31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E2E2"/>
    <a:srgbClr val="4472C4"/>
    <a:srgbClr val="C00000"/>
    <a:srgbClr val="376092"/>
    <a:srgbClr val="FFF2CC"/>
    <a:srgbClr val="A5A5A5"/>
    <a:srgbClr val="ED7D31"/>
    <a:srgbClr val="FFFFFF"/>
    <a:srgbClr val="009900"/>
    <a:srgbClr val="7793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77" y="47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ttenSJ\Documents\utwente%20postdoc\MuCol\presentations\240515%20RCS%20special%20meeting\maximum%20AC%20los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ttenSJ\Documents\utwente%20postdoc\MuCol\presentations\240515%20RCS%20special%20meeting\maximum%20AC%20los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ttenSJ\Documents\utwente%20postdoc\MuCol\fast%20ramp%20magnet\matlab\240425%20single%20CORT%20in%20perpendicular%20field\single%20cort%20and%20tape%20ac%20loss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ttenSJ\Documents\utwente%20postdoc\MuCol\fast%20ramp%20magnet\matlab\240425%20single%20CORT%20in%20perpendicular%20field\single%20cort%20and%20tape%20ac%20los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ttenSJ\Documents\utwente%20postdoc\MuCol\fast%20ramp%20magnet\matlab\240425%20single%20CORT%20in%20perpendicular%20field\single%20cort%20and%20tape%20ac%20los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ttenSJ\Documents\utwente%20postdoc\MuCol\fast%20ramp%20magnet\matlab\240425%20single%20CORT%20in%20perpendicular%20field\single%20cort%20and%20tape%20ac%20los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ttenSJ\Documents\utwente%20postdoc\MuCol\fast%20ramp%20magnet\matlab\240425%20single%20CORT%20in%20perpendicular%20field\single%20cort%20and%20tape%20ac%20los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ttenSJ\Documents\utwente%20postdoc\MuCol\fast%20ramp%20magnet\matlab\240425%20single%20CORT%20in%20perpendicular%20field\single%20cort%20and%20tape%20ac%20los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ttenSJ\Documents\utwente%20postdoc\MuCol\fast%20ramp%20magnet\matlab\240425%20single%20CORT%20in%20perpendicular%20field\single%20cort%20and%20tape%20ac%20los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Sheet1!$D$5:$D$6</c:f>
              <c:strCache>
                <c:ptCount val="2"/>
                <c:pt idx="0">
                  <c:v>P_res</c:v>
                </c:pt>
                <c:pt idx="1">
                  <c:v>[W/m]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Sheet1!$A$7:$A$37</c:f>
              <c:numCache>
                <c:formatCode>General</c:formatCode>
                <c:ptCount val="31"/>
                <c:pt idx="0">
                  <c:v>1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</c:numCache>
            </c:numRef>
          </c:xVal>
          <c:yVal>
            <c:numRef>
              <c:f>Sheet1!$D$7:$D$37</c:f>
              <c:numCache>
                <c:formatCode>General</c:formatCode>
                <c:ptCount val="31"/>
                <c:pt idx="0">
                  <c:v>2000</c:v>
                </c:pt>
                <c:pt idx="1">
                  <c:v>2000</c:v>
                </c:pt>
                <c:pt idx="2">
                  <c:v>2000</c:v>
                </c:pt>
                <c:pt idx="3">
                  <c:v>2000</c:v>
                </c:pt>
                <c:pt idx="4">
                  <c:v>2000</c:v>
                </c:pt>
                <c:pt idx="5">
                  <c:v>2000</c:v>
                </c:pt>
                <c:pt idx="6">
                  <c:v>2000</c:v>
                </c:pt>
                <c:pt idx="7">
                  <c:v>2000</c:v>
                </c:pt>
                <c:pt idx="8">
                  <c:v>2000</c:v>
                </c:pt>
                <c:pt idx="9">
                  <c:v>2000</c:v>
                </c:pt>
                <c:pt idx="10">
                  <c:v>2000</c:v>
                </c:pt>
                <c:pt idx="11">
                  <c:v>2000</c:v>
                </c:pt>
                <c:pt idx="12">
                  <c:v>2000</c:v>
                </c:pt>
                <c:pt idx="13">
                  <c:v>2000</c:v>
                </c:pt>
                <c:pt idx="14">
                  <c:v>2000</c:v>
                </c:pt>
                <c:pt idx="15">
                  <c:v>2000</c:v>
                </c:pt>
                <c:pt idx="16">
                  <c:v>2000</c:v>
                </c:pt>
                <c:pt idx="17">
                  <c:v>2000</c:v>
                </c:pt>
                <c:pt idx="18">
                  <c:v>2000</c:v>
                </c:pt>
                <c:pt idx="19">
                  <c:v>2000</c:v>
                </c:pt>
                <c:pt idx="20">
                  <c:v>2000</c:v>
                </c:pt>
                <c:pt idx="21">
                  <c:v>2000</c:v>
                </c:pt>
                <c:pt idx="22">
                  <c:v>2000</c:v>
                </c:pt>
                <c:pt idx="23">
                  <c:v>2000</c:v>
                </c:pt>
                <c:pt idx="24">
                  <c:v>2000</c:v>
                </c:pt>
                <c:pt idx="25">
                  <c:v>2000</c:v>
                </c:pt>
                <c:pt idx="26">
                  <c:v>2000</c:v>
                </c:pt>
                <c:pt idx="27">
                  <c:v>2000</c:v>
                </c:pt>
                <c:pt idx="28">
                  <c:v>2000</c:v>
                </c:pt>
                <c:pt idx="29">
                  <c:v>2000</c:v>
                </c:pt>
                <c:pt idx="30">
                  <c:v>2000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4F9-460B-9A1B-E3A6FF5DFE37}"/>
            </c:ext>
          </c:extLst>
        </c:ser>
        <c:ser>
          <c:idx val="1"/>
          <c:order val="1"/>
          <c:tx>
            <c:strRef>
              <c:f>Sheet1!$E$5:$E$6</c:f>
              <c:strCache>
                <c:ptCount val="2"/>
                <c:pt idx="0">
                  <c:v>P_max (ideal cooling)</c:v>
                </c:pt>
                <c:pt idx="1">
                  <c:v>[W/m]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Sheet1!$A$7:$A$37</c:f>
              <c:numCache>
                <c:formatCode>General</c:formatCode>
                <c:ptCount val="31"/>
                <c:pt idx="0">
                  <c:v>1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</c:numCache>
            </c:numRef>
          </c:xVal>
          <c:yVal>
            <c:numRef>
              <c:f>Sheet1!$E$7:$E$37</c:f>
              <c:numCache>
                <c:formatCode>General</c:formatCode>
                <c:ptCount val="31"/>
                <c:pt idx="0">
                  <c:v>6.6666444445185187</c:v>
                </c:pt>
                <c:pt idx="1">
                  <c:v>66.666444445185192</c:v>
                </c:pt>
                <c:pt idx="2">
                  <c:v>133.33288889037036</c:v>
                </c:pt>
                <c:pt idx="3">
                  <c:v>199.99933333555555</c:v>
                </c:pt>
                <c:pt idx="4">
                  <c:v>266.66577778074071</c:v>
                </c:pt>
                <c:pt idx="5">
                  <c:v>333.33222222592593</c:v>
                </c:pt>
                <c:pt idx="6">
                  <c:v>399.9986666711111</c:v>
                </c:pt>
                <c:pt idx="7">
                  <c:v>466.66511111629632</c:v>
                </c:pt>
                <c:pt idx="8">
                  <c:v>533.33155556148154</c:v>
                </c:pt>
                <c:pt idx="9">
                  <c:v>599.99800000666664</c:v>
                </c:pt>
                <c:pt idx="10">
                  <c:v>666.66444445185186</c:v>
                </c:pt>
                <c:pt idx="11">
                  <c:v>733.33088889703708</c:v>
                </c:pt>
                <c:pt idx="12">
                  <c:v>799.99733334222242</c:v>
                </c:pt>
                <c:pt idx="13">
                  <c:v>866.66377778740753</c:v>
                </c:pt>
                <c:pt idx="14">
                  <c:v>933.33022223259263</c:v>
                </c:pt>
                <c:pt idx="15">
                  <c:v>999.99666667777774</c:v>
                </c:pt>
                <c:pt idx="16">
                  <c:v>1066.6631111229631</c:v>
                </c:pt>
                <c:pt idx="17">
                  <c:v>1133.3295555681482</c:v>
                </c:pt>
                <c:pt idx="18">
                  <c:v>1199.9960000133333</c:v>
                </c:pt>
                <c:pt idx="19">
                  <c:v>1266.6624444585186</c:v>
                </c:pt>
                <c:pt idx="20">
                  <c:v>1333.3288889037037</c:v>
                </c:pt>
                <c:pt idx="21">
                  <c:v>1399.9953333488888</c:v>
                </c:pt>
                <c:pt idx="22">
                  <c:v>1466.6617777940742</c:v>
                </c:pt>
                <c:pt idx="23">
                  <c:v>1533.3282222392595</c:v>
                </c:pt>
                <c:pt idx="24">
                  <c:v>1599.9946666844444</c:v>
                </c:pt>
                <c:pt idx="25">
                  <c:v>1666.6611111296297</c:v>
                </c:pt>
                <c:pt idx="26">
                  <c:v>1733.3275555748151</c:v>
                </c:pt>
                <c:pt idx="27">
                  <c:v>1799.9940000200002</c:v>
                </c:pt>
                <c:pt idx="28">
                  <c:v>1866.6604444651853</c:v>
                </c:pt>
                <c:pt idx="29">
                  <c:v>1933.3268889103704</c:v>
                </c:pt>
                <c:pt idx="30">
                  <c:v>1999.9933333555555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4F9-460B-9A1B-E3A6FF5DFE37}"/>
            </c:ext>
          </c:extLst>
        </c:ser>
        <c:ser>
          <c:idx val="2"/>
          <c:order val="2"/>
          <c:tx>
            <c:strRef>
              <c:f>Sheet1!$F$5:$F$6</c:f>
              <c:strCache>
                <c:ptCount val="2"/>
                <c:pt idx="0">
                  <c:v>P_max (realistic cooling)</c:v>
                </c:pt>
              </c:strCache>
            </c:strRef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Sheet1!$A$7:$A$37</c:f>
              <c:numCache>
                <c:formatCode>General</c:formatCode>
                <c:ptCount val="31"/>
                <c:pt idx="0">
                  <c:v>1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</c:numCache>
            </c:numRef>
          </c:xVal>
          <c:yVal>
            <c:numRef>
              <c:f>Sheet1!$F$7:$F$37</c:f>
              <c:numCache>
                <c:formatCode>General</c:formatCode>
                <c:ptCount val="31"/>
                <c:pt idx="0">
                  <c:v>1.9093014963673152</c:v>
                </c:pt>
                <c:pt idx="1">
                  <c:v>19.512128495170995</c:v>
                </c:pt>
                <c:pt idx="2">
                  <c:v>39.999860000490003</c:v>
                </c:pt>
                <c:pt idx="3">
                  <c:v>61.538240631956711</c:v>
                </c:pt>
                <c:pt idx="4">
                  <c:v>84.210216067625012</c:v>
                </c:pt>
                <c:pt idx="5">
                  <c:v>108.10769905194955</c:v>
                </c:pt>
                <c:pt idx="6">
                  <c:v>133.33281481683127</c:v>
                </c:pt>
                <c:pt idx="7">
                  <c:v>159.99936000256</c:v>
                </c:pt>
                <c:pt idx="8">
                  <c:v>188.2345190343334</c:v>
                </c:pt>
                <c:pt idx="9">
                  <c:v>218.18089256591037</c:v>
                </c:pt>
                <c:pt idx="10">
                  <c:v>249.99890625478511</c:v>
                </c:pt>
                <c:pt idx="11">
                  <c:v>283.86968574980631</c:v>
                </c:pt>
                <c:pt idx="12">
                  <c:v>319.99850667363557</c:v>
                </c:pt>
                <c:pt idx="13">
                  <c:v>358.61895839123542</c:v>
                </c:pt>
                <c:pt idx="14">
                  <c:v>399.99800001</c:v>
                </c:pt>
                <c:pt idx="15">
                  <c:v>444.44213992964484</c:v>
                </c:pt>
                <c:pt idx="16">
                  <c:v>492.30504143439231</c:v>
                </c:pt>
                <c:pt idx="17">
                  <c:v>543.99695361705983</c:v>
                </c:pt>
                <c:pt idx="18">
                  <c:v>599.99650002041665</c:v>
                </c:pt>
                <c:pt idx="19">
                  <c:v>660.8655425575671</c:v>
                </c:pt>
                <c:pt idx="20">
                  <c:v>727.26809920300525</c:v>
                </c:pt>
                <c:pt idx="21">
                  <c:v>799.99466670222205</c:v>
                </c:pt>
                <c:pt idx="22">
                  <c:v>879.99384004311992</c:v>
                </c:pt>
                <c:pt idx="23">
                  <c:v>968.41391695008565</c:v>
                </c:pt>
                <c:pt idx="24">
                  <c:v>1066.6583704348968</c:v>
                </c:pt>
                <c:pt idx="25">
                  <c:v>1176.4608997337671</c:v>
                </c:pt>
                <c:pt idx="26">
                  <c:v>1299.9886250995307</c:v>
                </c:pt>
                <c:pt idx="27">
                  <c:v>1439.9865601254389</c:v>
                </c:pt>
                <c:pt idx="28">
                  <c:v>1599.9840001599987</c:v>
                </c:pt>
                <c:pt idx="29">
                  <c:v>1784.5961658874448</c:v>
                </c:pt>
                <c:pt idx="30">
                  <c:v>1999.9766669388864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44F9-460B-9A1B-E3A6FF5DFE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1205752"/>
        <c:axId val="901207064"/>
      </c:scatterChart>
      <c:valAx>
        <c:axId val="901205752"/>
        <c:scaling>
          <c:orientation val="minMax"/>
          <c:max val="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2000" b="1" dirty="0" err="1">
                    <a:solidFill>
                      <a:schemeClr val="tx1"/>
                    </a:solidFill>
                  </a:rPr>
                  <a:t>Temperature</a:t>
                </a:r>
                <a:r>
                  <a:rPr lang="nl-NL" sz="2000" b="1" dirty="0">
                    <a:solidFill>
                      <a:schemeClr val="tx1"/>
                    </a:solidFill>
                  </a:rPr>
                  <a:t> [K]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901207064"/>
        <c:crosses val="autoZero"/>
        <c:crossBetween val="midCat"/>
      </c:valAx>
      <c:valAx>
        <c:axId val="901207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2000" b="1" dirty="0">
                    <a:solidFill>
                      <a:schemeClr val="tx1"/>
                    </a:solidFill>
                  </a:rPr>
                  <a:t>Power [W/m]</a:t>
                </a:r>
              </a:p>
            </c:rich>
          </c:tx>
          <c:layout>
            <c:manualLayout>
              <c:xMode val="edge"/>
              <c:yMode val="edge"/>
              <c:x val="5.9429478874598466E-3"/>
              <c:y val="0.274532003522774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9012057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nl-NL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Sheet1!$D$5:$D$6</c:f>
              <c:strCache>
                <c:ptCount val="2"/>
                <c:pt idx="0">
                  <c:v>P_res</c:v>
                </c:pt>
                <c:pt idx="1">
                  <c:v>[W/m]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Sheet1!$A$7:$A$37</c:f>
              <c:numCache>
                <c:formatCode>General</c:formatCode>
                <c:ptCount val="31"/>
                <c:pt idx="0">
                  <c:v>1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</c:numCache>
            </c:numRef>
          </c:xVal>
          <c:yVal>
            <c:numRef>
              <c:f>Sheet1!$D$7:$D$37</c:f>
              <c:numCache>
                <c:formatCode>General</c:formatCode>
                <c:ptCount val="31"/>
                <c:pt idx="0">
                  <c:v>2000</c:v>
                </c:pt>
                <c:pt idx="1">
                  <c:v>2000</c:v>
                </c:pt>
                <c:pt idx="2">
                  <c:v>2000</c:v>
                </c:pt>
                <c:pt idx="3">
                  <c:v>2000</c:v>
                </c:pt>
                <c:pt idx="4">
                  <c:v>2000</c:v>
                </c:pt>
                <c:pt idx="5">
                  <c:v>2000</c:v>
                </c:pt>
                <c:pt idx="6">
                  <c:v>2000</c:v>
                </c:pt>
                <c:pt idx="7">
                  <c:v>2000</c:v>
                </c:pt>
                <c:pt idx="8">
                  <c:v>2000</c:v>
                </c:pt>
                <c:pt idx="9">
                  <c:v>2000</c:v>
                </c:pt>
                <c:pt idx="10">
                  <c:v>2000</c:v>
                </c:pt>
                <c:pt idx="11">
                  <c:v>2000</c:v>
                </c:pt>
                <c:pt idx="12">
                  <c:v>2000</c:v>
                </c:pt>
                <c:pt idx="13">
                  <c:v>2000</c:v>
                </c:pt>
                <c:pt idx="14">
                  <c:v>2000</c:v>
                </c:pt>
                <c:pt idx="15">
                  <c:v>2000</c:v>
                </c:pt>
                <c:pt idx="16">
                  <c:v>2000</c:v>
                </c:pt>
                <c:pt idx="17">
                  <c:v>2000</c:v>
                </c:pt>
                <c:pt idx="18">
                  <c:v>2000</c:v>
                </c:pt>
                <c:pt idx="19">
                  <c:v>2000</c:v>
                </c:pt>
                <c:pt idx="20">
                  <c:v>2000</c:v>
                </c:pt>
                <c:pt idx="21">
                  <c:v>2000</c:v>
                </c:pt>
                <c:pt idx="22">
                  <c:v>2000</c:v>
                </c:pt>
                <c:pt idx="23">
                  <c:v>2000</c:v>
                </c:pt>
                <c:pt idx="24">
                  <c:v>2000</c:v>
                </c:pt>
                <c:pt idx="25">
                  <c:v>2000</c:v>
                </c:pt>
                <c:pt idx="26">
                  <c:v>2000</c:v>
                </c:pt>
                <c:pt idx="27">
                  <c:v>2000</c:v>
                </c:pt>
                <c:pt idx="28">
                  <c:v>2000</c:v>
                </c:pt>
                <c:pt idx="29">
                  <c:v>2000</c:v>
                </c:pt>
                <c:pt idx="30">
                  <c:v>2000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11EA-47B6-AFD7-37AAE04C76E6}"/>
            </c:ext>
          </c:extLst>
        </c:ser>
        <c:ser>
          <c:idx val="1"/>
          <c:order val="1"/>
          <c:tx>
            <c:strRef>
              <c:f>Sheet1!$E$5:$E$6</c:f>
              <c:strCache>
                <c:ptCount val="2"/>
                <c:pt idx="0">
                  <c:v>P_max (ideal cooling)</c:v>
                </c:pt>
                <c:pt idx="1">
                  <c:v>[W/m]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Sheet1!$A$7:$A$37</c:f>
              <c:numCache>
                <c:formatCode>General</c:formatCode>
                <c:ptCount val="31"/>
                <c:pt idx="0">
                  <c:v>1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</c:numCache>
            </c:numRef>
          </c:xVal>
          <c:yVal>
            <c:numRef>
              <c:f>Sheet1!$E$7:$E$37</c:f>
              <c:numCache>
                <c:formatCode>General</c:formatCode>
                <c:ptCount val="31"/>
                <c:pt idx="0">
                  <c:v>6.6666444445185187</c:v>
                </c:pt>
                <c:pt idx="1">
                  <c:v>66.666444445185192</c:v>
                </c:pt>
                <c:pt idx="2">
                  <c:v>133.33288889037036</c:v>
                </c:pt>
                <c:pt idx="3">
                  <c:v>199.99933333555555</c:v>
                </c:pt>
                <c:pt idx="4">
                  <c:v>266.66577778074071</c:v>
                </c:pt>
                <c:pt idx="5">
                  <c:v>333.33222222592593</c:v>
                </c:pt>
                <c:pt idx="6">
                  <c:v>399.9986666711111</c:v>
                </c:pt>
                <c:pt idx="7">
                  <c:v>466.66511111629632</c:v>
                </c:pt>
                <c:pt idx="8">
                  <c:v>533.33155556148154</c:v>
                </c:pt>
                <c:pt idx="9">
                  <c:v>599.99800000666664</c:v>
                </c:pt>
                <c:pt idx="10">
                  <c:v>666.66444445185186</c:v>
                </c:pt>
                <c:pt idx="11">
                  <c:v>733.33088889703708</c:v>
                </c:pt>
                <c:pt idx="12">
                  <c:v>799.99733334222242</c:v>
                </c:pt>
                <c:pt idx="13">
                  <c:v>866.66377778740753</c:v>
                </c:pt>
                <c:pt idx="14">
                  <c:v>933.33022223259263</c:v>
                </c:pt>
                <c:pt idx="15">
                  <c:v>999.99666667777774</c:v>
                </c:pt>
                <c:pt idx="16">
                  <c:v>1066.6631111229631</c:v>
                </c:pt>
                <c:pt idx="17">
                  <c:v>1133.3295555681482</c:v>
                </c:pt>
                <c:pt idx="18">
                  <c:v>1199.9960000133333</c:v>
                </c:pt>
                <c:pt idx="19">
                  <c:v>1266.6624444585186</c:v>
                </c:pt>
                <c:pt idx="20">
                  <c:v>1333.3288889037037</c:v>
                </c:pt>
                <c:pt idx="21">
                  <c:v>1399.9953333488888</c:v>
                </c:pt>
                <c:pt idx="22">
                  <c:v>1466.6617777940742</c:v>
                </c:pt>
                <c:pt idx="23">
                  <c:v>1533.3282222392595</c:v>
                </c:pt>
                <c:pt idx="24">
                  <c:v>1599.9946666844444</c:v>
                </c:pt>
                <c:pt idx="25">
                  <c:v>1666.6611111296297</c:v>
                </c:pt>
                <c:pt idx="26">
                  <c:v>1733.3275555748151</c:v>
                </c:pt>
                <c:pt idx="27">
                  <c:v>1799.9940000200002</c:v>
                </c:pt>
                <c:pt idx="28">
                  <c:v>1866.6604444651853</c:v>
                </c:pt>
                <c:pt idx="29">
                  <c:v>1933.3268889103704</c:v>
                </c:pt>
                <c:pt idx="30">
                  <c:v>1999.9933333555555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11EA-47B6-AFD7-37AAE04C76E6}"/>
            </c:ext>
          </c:extLst>
        </c:ser>
        <c:ser>
          <c:idx val="2"/>
          <c:order val="2"/>
          <c:tx>
            <c:strRef>
              <c:f>Sheet1!$F$5:$F$6</c:f>
              <c:strCache>
                <c:ptCount val="2"/>
                <c:pt idx="0">
                  <c:v>P_max (realistic cooling)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Sheet1!$A$7:$A$37</c:f>
              <c:numCache>
                <c:formatCode>General</c:formatCode>
                <c:ptCount val="31"/>
                <c:pt idx="0">
                  <c:v>1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</c:numCache>
            </c:numRef>
          </c:xVal>
          <c:yVal>
            <c:numRef>
              <c:f>Sheet1!$F$7:$F$37</c:f>
              <c:numCache>
                <c:formatCode>General</c:formatCode>
                <c:ptCount val="31"/>
                <c:pt idx="0">
                  <c:v>1.9093014963673152</c:v>
                </c:pt>
                <c:pt idx="1">
                  <c:v>19.512128495170995</c:v>
                </c:pt>
                <c:pt idx="2">
                  <c:v>39.999860000490003</c:v>
                </c:pt>
                <c:pt idx="3">
                  <c:v>61.538240631956711</c:v>
                </c:pt>
                <c:pt idx="4">
                  <c:v>84.210216067625012</c:v>
                </c:pt>
                <c:pt idx="5">
                  <c:v>108.10769905194955</c:v>
                </c:pt>
                <c:pt idx="6">
                  <c:v>133.33281481683127</c:v>
                </c:pt>
                <c:pt idx="7">
                  <c:v>159.99936000256</c:v>
                </c:pt>
                <c:pt idx="8">
                  <c:v>188.2345190343334</c:v>
                </c:pt>
                <c:pt idx="9">
                  <c:v>218.18089256591037</c:v>
                </c:pt>
                <c:pt idx="10">
                  <c:v>249.99890625478511</c:v>
                </c:pt>
                <c:pt idx="11">
                  <c:v>283.86968574980631</c:v>
                </c:pt>
                <c:pt idx="12">
                  <c:v>319.99850667363557</c:v>
                </c:pt>
                <c:pt idx="13">
                  <c:v>358.61895839123542</c:v>
                </c:pt>
                <c:pt idx="14">
                  <c:v>399.99800001</c:v>
                </c:pt>
                <c:pt idx="15">
                  <c:v>444.44213992964484</c:v>
                </c:pt>
                <c:pt idx="16">
                  <c:v>492.30504143439231</c:v>
                </c:pt>
                <c:pt idx="17">
                  <c:v>543.99695361705983</c:v>
                </c:pt>
                <c:pt idx="18">
                  <c:v>599.99650002041665</c:v>
                </c:pt>
                <c:pt idx="19">
                  <c:v>660.8655425575671</c:v>
                </c:pt>
                <c:pt idx="20">
                  <c:v>727.26809920300525</c:v>
                </c:pt>
                <c:pt idx="21">
                  <c:v>799.99466670222205</c:v>
                </c:pt>
                <c:pt idx="22">
                  <c:v>879.99384004311992</c:v>
                </c:pt>
                <c:pt idx="23">
                  <c:v>968.41391695008565</c:v>
                </c:pt>
                <c:pt idx="24">
                  <c:v>1066.6583704348968</c:v>
                </c:pt>
                <c:pt idx="25">
                  <c:v>1176.4608997337671</c:v>
                </c:pt>
                <c:pt idx="26">
                  <c:v>1299.9886250995307</c:v>
                </c:pt>
                <c:pt idx="27">
                  <c:v>1439.9865601254389</c:v>
                </c:pt>
                <c:pt idx="28">
                  <c:v>1599.9840001599987</c:v>
                </c:pt>
                <c:pt idx="29">
                  <c:v>1784.5961658874448</c:v>
                </c:pt>
                <c:pt idx="30">
                  <c:v>1999.9766669388864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11EA-47B6-AFD7-37AAE04C76E6}"/>
            </c:ext>
          </c:extLst>
        </c:ser>
        <c:ser>
          <c:idx val="3"/>
          <c:order val="3"/>
          <c:tx>
            <c:strRef>
              <c:f>Sheet1!$J$2</c:f>
              <c:strCache>
                <c:ptCount val="1"/>
                <c:pt idx="0">
                  <c:v>120x0.2 mm cable, with SuperPower Jc(B,T)</c:v>
                </c:pt>
              </c:strCache>
            </c:strRef>
          </c:tx>
          <c:spPr>
            <a:ln w="19050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accent6">
                  <a:lumMod val="75000"/>
                </a:schemeClr>
              </a:solidFill>
              <a:ln w="9525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xVal>
            <c:numRef>
              <c:f>Sheet1!$J$7:$J$13</c:f>
              <c:numCache>
                <c:formatCode>General</c:formatCode>
                <c:ptCount val="7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  <c:pt idx="5">
                  <c:v>40</c:v>
                </c:pt>
                <c:pt idx="6">
                  <c:v>45</c:v>
                </c:pt>
              </c:numCache>
            </c:numRef>
          </c:xVal>
          <c:yVal>
            <c:numRef>
              <c:f>Sheet1!$L$7:$L$13</c:f>
              <c:numCache>
                <c:formatCode>General</c:formatCode>
                <c:ptCount val="7"/>
                <c:pt idx="0">
                  <c:v>15.540333657729239</c:v>
                </c:pt>
                <c:pt idx="1">
                  <c:v>17.49277714406988</c:v>
                </c:pt>
                <c:pt idx="2">
                  <c:v>19.933223320557239</c:v>
                </c:pt>
                <c:pt idx="3">
                  <c:v>22.898960838834359</c:v>
                </c:pt>
                <c:pt idx="4">
                  <c:v>25.449231665315999</c:v>
                </c:pt>
                <c:pt idx="5">
                  <c:v>115.08823838377752</c:v>
                </c:pt>
                <c:pt idx="6">
                  <c:v>13858.780498951319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1EA-47B6-AFD7-37AAE04C76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1205752"/>
        <c:axId val="901207064"/>
      </c:scatterChart>
      <c:valAx>
        <c:axId val="901205752"/>
        <c:scaling>
          <c:orientation val="minMax"/>
          <c:max val="3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2000" b="1" dirty="0" err="1">
                    <a:solidFill>
                      <a:schemeClr val="tx1"/>
                    </a:solidFill>
                  </a:rPr>
                  <a:t>Temperature</a:t>
                </a:r>
                <a:r>
                  <a:rPr lang="nl-NL" sz="2000" b="1" dirty="0">
                    <a:solidFill>
                      <a:schemeClr val="tx1"/>
                    </a:solidFill>
                  </a:rPr>
                  <a:t> [K]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901207064"/>
        <c:crosses val="autoZero"/>
        <c:crossBetween val="midCat"/>
      </c:valAx>
      <c:valAx>
        <c:axId val="901207064"/>
        <c:scaling>
          <c:orientation val="minMax"/>
          <c:max val="25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rgbClr val="E2E2E2"/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2000" b="1" dirty="0">
                    <a:solidFill>
                      <a:schemeClr val="tx1"/>
                    </a:solidFill>
                  </a:rPr>
                  <a:t>Power per meter </a:t>
                </a:r>
                <a:r>
                  <a:rPr lang="nl-NL" sz="2000" b="1" dirty="0" err="1">
                    <a:solidFill>
                      <a:schemeClr val="tx1"/>
                    </a:solidFill>
                  </a:rPr>
                  <a:t>magnet</a:t>
                </a:r>
                <a:r>
                  <a:rPr lang="nl-NL" sz="2000" b="1" dirty="0">
                    <a:solidFill>
                      <a:schemeClr val="tx1"/>
                    </a:solidFill>
                  </a:rPr>
                  <a:t> [W/m]</a:t>
                </a:r>
              </a:p>
            </c:rich>
          </c:tx>
          <c:layout>
            <c:manualLayout>
              <c:xMode val="edge"/>
              <c:yMode val="edge"/>
              <c:x val="0"/>
              <c:y val="9.0846781302777319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90120575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nl-N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'single tape'!$B$3</c:f>
              <c:strCache>
                <c:ptCount val="1"/>
                <c:pt idx="0">
                  <c:v>I = 0 A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1"/>
                </a:solidFill>
              </a:ln>
              <a:effectLst/>
            </c:spPr>
          </c:marker>
          <c:xVal>
            <c:numRef>
              <c:f>'single tape'!$A$5:$A$45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'single tape'!$B$5:$B$45</c:f>
              <c:numCache>
                <c:formatCode>0.00E+00</c:formatCode>
                <c:ptCount val="41"/>
                <c:pt idx="0">
                  <c:v>5.2683603378174302E-11</c:v>
                </c:pt>
                <c:pt idx="1">
                  <c:v>1.5210505885426799E-10</c:v>
                </c:pt>
                <c:pt idx="2">
                  <c:v>3.4220742736869202E-10</c:v>
                </c:pt>
                <c:pt idx="3">
                  <c:v>8.5397430970561497E-10</c:v>
                </c:pt>
                <c:pt idx="4">
                  <c:v>2.16587135645024E-9</c:v>
                </c:pt>
                <c:pt idx="5">
                  <c:v>5.2617691343140502E-9</c:v>
                </c:pt>
                <c:pt idx="6">
                  <c:v>1.27121116003519E-8</c:v>
                </c:pt>
                <c:pt idx="7">
                  <c:v>3.15101854674186E-8</c:v>
                </c:pt>
                <c:pt idx="8">
                  <c:v>7.6748501776737906E-8</c:v>
                </c:pt>
                <c:pt idx="9">
                  <c:v>1.86599236394974E-7</c:v>
                </c:pt>
                <c:pt idx="10">
                  <c:v>4.5521091408590898E-7</c:v>
                </c:pt>
                <c:pt idx="11">
                  <c:v>1.1104755574798299E-6</c:v>
                </c:pt>
                <c:pt idx="12">
                  <c:v>2.7094778993333901E-6</c:v>
                </c:pt>
                <c:pt idx="13">
                  <c:v>6.5971730703737999E-6</c:v>
                </c:pt>
                <c:pt idx="14">
                  <c:v>1.60544149536779E-5</c:v>
                </c:pt>
                <c:pt idx="15">
                  <c:v>3.8990736277521601E-5</c:v>
                </c:pt>
                <c:pt idx="16">
                  <c:v>9.4541624356261206E-5</c:v>
                </c:pt>
                <c:pt idx="17" formatCode="General">
                  <c:v>2.2845434405924901E-4</c:v>
                </c:pt>
                <c:pt idx="18" formatCode="General">
                  <c:v>5.4944003763747603E-4</c:v>
                </c:pt>
                <c:pt idx="19" formatCode="General">
                  <c:v>1.31199666492902E-3</c:v>
                </c:pt>
                <c:pt idx="20" formatCode="General">
                  <c:v>3.0994104191371199E-3</c:v>
                </c:pt>
                <c:pt idx="21" formatCode="General">
                  <c:v>7.2070591452606898E-3</c:v>
                </c:pt>
                <c:pt idx="22" formatCode="General">
                  <c:v>1.6381253055174901E-2</c:v>
                </c:pt>
                <c:pt idx="23" formatCode="General">
                  <c:v>3.6041756216603001E-2</c:v>
                </c:pt>
                <c:pt idx="24" formatCode="General">
                  <c:v>7.6010426365529599E-2</c:v>
                </c:pt>
                <c:pt idx="25" formatCode="General">
                  <c:v>0.15185269654119099</c:v>
                </c:pt>
                <c:pt idx="26" formatCode="General">
                  <c:v>0.28428460177051101</c:v>
                </c:pt>
                <c:pt idx="27" formatCode="General">
                  <c:v>0.496540814559222</c:v>
                </c:pt>
                <c:pt idx="28" formatCode="General">
                  <c:v>0.80943594197530699</c:v>
                </c:pt>
                <c:pt idx="29" formatCode="General">
                  <c:v>1.23972058344748</c:v>
                </c:pt>
                <c:pt idx="30" formatCode="General">
                  <c:v>1.8066217119204599</c:v>
                </c:pt>
                <c:pt idx="31" formatCode="General">
                  <c:v>2.5350775736537199</c:v>
                </c:pt>
                <c:pt idx="32" formatCode="General">
                  <c:v>3.4622898347580899</c:v>
                </c:pt>
                <c:pt idx="33" formatCode="General">
                  <c:v>4.6411456888427702</c:v>
                </c:pt>
                <c:pt idx="34" formatCode="General">
                  <c:v>6.1395826949974204</c:v>
                </c:pt>
                <c:pt idx="35" formatCode="General">
                  <c:v>8.0353466822326904</c:v>
                </c:pt>
                <c:pt idx="36" formatCode="General">
                  <c:v>10.456568383889699</c:v>
                </c:pt>
                <c:pt idx="37" formatCode="General">
                  <c:v>13.5075717951829</c:v>
                </c:pt>
                <c:pt idx="38" formatCode="General">
                  <c:v>17.409137384691999</c:v>
                </c:pt>
                <c:pt idx="39" formatCode="General">
                  <c:v>22.3652172383789</c:v>
                </c:pt>
                <c:pt idx="40" formatCode="General">
                  <c:v>28.646656360167999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4B3-4271-96F9-28F77594CDCC}"/>
            </c:ext>
          </c:extLst>
        </c:ser>
        <c:ser>
          <c:idx val="1"/>
          <c:order val="1"/>
          <c:tx>
            <c:strRef>
              <c:f>'single tape'!$C$3</c:f>
              <c:strCache>
                <c:ptCount val="1"/>
                <c:pt idx="0">
                  <c:v>I = 100 A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2"/>
                </a:solidFill>
              </a:ln>
              <a:effectLst/>
            </c:spPr>
          </c:marker>
          <c:xVal>
            <c:numRef>
              <c:f>'single tape'!$A$5:$A$45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'single tape'!$C$5:$C$45</c:f>
              <c:numCache>
                <c:formatCode>0.00E+00</c:formatCode>
                <c:ptCount val="41"/>
                <c:pt idx="0">
                  <c:v>6.8058107688286297E-6</c:v>
                </c:pt>
                <c:pt idx="1">
                  <c:v>6.8000963690379701E-6</c:v>
                </c:pt>
                <c:pt idx="2">
                  <c:v>6.81237020749838E-6</c:v>
                </c:pt>
                <c:pt idx="3">
                  <c:v>6.8577431563388096E-6</c:v>
                </c:pt>
                <c:pt idx="4">
                  <c:v>6.9827974863492697E-6</c:v>
                </c:pt>
                <c:pt idx="5">
                  <c:v>7.2920569950718402E-6</c:v>
                </c:pt>
                <c:pt idx="6">
                  <c:v>7.7271089194464507E-6</c:v>
                </c:pt>
                <c:pt idx="7">
                  <c:v>8.6230362479131898E-6</c:v>
                </c:pt>
                <c:pt idx="8">
                  <c:v>1.03986493911892E-5</c:v>
                </c:pt>
                <c:pt idx="9">
                  <c:v>1.27865510163276E-5</c:v>
                </c:pt>
                <c:pt idx="10">
                  <c:v>1.60106002927757E-5</c:v>
                </c:pt>
                <c:pt idx="11">
                  <c:v>2.1669018260226802E-5</c:v>
                </c:pt>
                <c:pt idx="12">
                  <c:v>3.2092593630128598E-5</c:v>
                </c:pt>
                <c:pt idx="13">
                  <c:v>4.7816271094489899E-5</c:v>
                </c:pt>
                <c:pt idx="14">
                  <c:v>7.6805116712674201E-5</c:v>
                </c:pt>
                <c:pt idx="15" formatCode="General">
                  <c:v>1.3026354411668599E-4</c:v>
                </c:pt>
                <c:pt idx="16" formatCode="General">
                  <c:v>2.31532027927483E-4</c:v>
                </c:pt>
                <c:pt idx="17" formatCode="General">
                  <c:v>4.3543467210080801E-4</c:v>
                </c:pt>
                <c:pt idx="18" formatCode="General">
                  <c:v>8.6319123073609399E-4</c:v>
                </c:pt>
                <c:pt idx="19" formatCode="General">
                  <c:v>1.7863551952237099E-3</c:v>
                </c:pt>
                <c:pt idx="20" formatCode="General">
                  <c:v>3.8177878792915302E-3</c:v>
                </c:pt>
                <c:pt idx="21" formatCode="General">
                  <c:v>8.2793681590861198E-3</c:v>
                </c:pt>
                <c:pt idx="22" formatCode="General">
                  <c:v>1.7960057243692502E-2</c:v>
                </c:pt>
                <c:pt idx="23" formatCode="General">
                  <c:v>3.8355947660100601E-2</c:v>
                </c:pt>
                <c:pt idx="24" formatCode="General">
                  <c:v>7.9322675090546996E-2</c:v>
                </c:pt>
                <c:pt idx="25" formatCode="General">
                  <c:v>0.156376738895874</c:v>
                </c:pt>
                <c:pt idx="26" formatCode="General">
                  <c:v>0.29056830461732902</c:v>
                </c:pt>
                <c:pt idx="27" formatCode="General">
                  <c:v>0.504699479150166</c:v>
                </c:pt>
                <c:pt idx="28" formatCode="General">
                  <c:v>0.81952877367606103</c:v>
                </c:pt>
                <c:pt idx="29" formatCode="General">
                  <c:v>1.2530061791664699</c:v>
                </c:pt>
                <c:pt idx="30" formatCode="General">
                  <c:v>1.8229250270206001</c:v>
                </c:pt>
                <c:pt idx="31" formatCode="General">
                  <c:v>2.55494201532996</c:v>
                </c:pt>
                <c:pt idx="32" formatCode="General">
                  <c:v>3.4854786704468199</c:v>
                </c:pt>
                <c:pt idx="33" formatCode="General">
                  <c:v>4.6674632002293199</c:v>
                </c:pt>
                <c:pt idx="34" formatCode="General">
                  <c:v>6.1687493746965503</c:v>
                </c:pt>
                <c:pt idx="35" formatCode="General">
                  <c:v>8.0758236019459595</c:v>
                </c:pt>
                <c:pt idx="36" formatCode="General">
                  <c:v>10.4977596330952</c:v>
                </c:pt>
                <c:pt idx="37" formatCode="General">
                  <c:v>13.5729058213483</c:v>
                </c:pt>
                <c:pt idx="38" formatCode="General">
                  <c:v>17.477574801300801</c:v>
                </c:pt>
                <c:pt idx="39" formatCode="General">
                  <c:v>22.430093535572801</c:v>
                </c:pt>
                <c:pt idx="40" formatCode="General">
                  <c:v>28.718868084389602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4B3-4271-96F9-28F77594CDCC}"/>
            </c:ext>
          </c:extLst>
        </c:ser>
        <c:ser>
          <c:idx val="2"/>
          <c:order val="2"/>
          <c:tx>
            <c:strRef>
              <c:f>'single tape'!$D$3</c:f>
              <c:strCache>
                <c:ptCount val="1"/>
                <c:pt idx="0">
                  <c:v>I = 200 A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3"/>
                </a:solidFill>
              </a:ln>
              <a:effectLst/>
            </c:spPr>
          </c:marker>
          <c:xVal>
            <c:numRef>
              <c:f>'single tape'!$A$5:$A$45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'single tape'!$D$5:$D$45</c:f>
              <c:numCache>
                <c:formatCode>0.00E+00</c:formatCode>
                <c:ptCount val="41"/>
                <c:pt idx="0">
                  <c:v>9.8384689371225006E-5</c:v>
                </c:pt>
                <c:pt idx="1">
                  <c:v>9.8671131611959996E-5</c:v>
                </c:pt>
                <c:pt idx="2">
                  <c:v>9.9110714619530805E-5</c:v>
                </c:pt>
                <c:pt idx="3">
                  <c:v>9.98646492421655E-5</c:v>
                </c:pt>
                <c:pt idx="4" formatCode="General">
                  <c:v>1.00953785609336E-4</c:v>
                </c:pt>
                <c:pt idx="5" formatCode="General">
                  <c:v>1.02441028089498E-4</c:v>
                </c:pt>
                <c:pt idx="6" formatCode="General">
                  <c:v>1.04376252082917E-4</c:v>
                </c:pt>
                <c:pt idx="7" formatCode="General">
                  <c:v>1.0686966666396901E-4</c:v>
                </c:pt>
                <c:pt idx="8" formatCode="General">
                  <c:v>1.11298828110112E-4</c:v>
                </c:pt>
                <c:pt idx="9" formatCode="General">
                  <c:v>1.19586736544403E-4</c:v>
                </c:pt>
                <c:pt idx="10" formatCode="General">
                  <c:v>1.3330412884796799E-4</c:v>
                </c:pt>
                <c:pt idx="11" formatCode="General">
                  <c:v>1.5226201690288899E-4</c:v>
                </c:pt>
                <c:pt idx="12" formatCode="General">
                  <c:v>1.8545975548546099E-4</c:v>
                </c:pt>
                <c:pt idx="13" formatCode="General">
                  <c:v>2.3693489369063601E-4</c:v>
                </c:pt>
                <c:pt idx="14" formatCode="General">
                  <c:v>3.2433026614532801E-4</c:v>
                </c:pt>
                <c:pt idx="15" formatCode="General">
                  <c:v>4.6548790732320398E-4</c:v>
                </c:pt>
                <c:pt idx="16" formatCode="General">
                  <c:v>7.0441556291237298E-4</c:v>
                </c:pt>
                <c:pt idx="17" formatCode="General">
                  <c:v>1.11639664295318E-3</c:v>
                </c:pt>
                <c:pt idx="18" formatCode="General">
                  <c:v>1.8687173932213799E-3</c:v>
                </c:pt>
                <c:pt idx="19" formatCode="General">
                  <c:v>3.27757504630354E-3</c:v>
                </c:pt>
                <c:pt idx="20" formatCode="General">
                  <c:v>6.0247746158642703E-3</c:v>
                </c:pt>
                <c:pt idx="21" formatCode="General">
                  <c:v>1.15594278975783E-2</c:v>
                </c:pt>
                <c:pt idx="22" formatCode="General">
                  <c:v>2.2787600208192101E-2</c:v>
                </c:pt>
                <c:pt idx="23" formatCode="General">
                  <c:v>4.5348317484353001E-2</c:v>
                </c:pt>
                <c:pt idx="24" formatCode="General">
                  <c:v>8.9202999255223903E-2</c:v>
                </c:pt>
                <c:pt idx="25" formatCode="General">
                  <c:v>0.17010137742554199</c:v>
                </c:pt>
                <c:pt idx="26" formatCode="General">
                  <c:v>0.30885443437035998</c:v>
                </c:pt>
                <c:pt idx="27" formatCode="General">
                  <c:v>0.52869317120641302</c:v>
                </c:pt>
                <c:pt idx="28" formatCode="General">
                  <c:v>0.85036760734739203</c:v>
                </c:pt>
                <c:pt idx="29" formatCode="General">
                  <c:v>1.2917193476844</c:v>
                </c:pt>
                <c:pt idx="30" formatCode="General">
                  <c:v>1.87037214243661</c:v>
                </c:pt>
                <c:pt idx="31" formatCode="General">
                  <c:v>2.6093474751898</c:v>
                </c:pt>
                <c:pt idx="32" formatCode="General">
                  <c:v>3.5432929541065801</c:v>
                </c:pt>
                <c:pt idx="33" formatCode="General">
                  <c:v>4.7296425599631498</c:v>
                </c:pt>
                <c:pt idx="34" formatCode="General">
                  <c:v>6.2361086848441998</c:v>
                </c:pt>
                <c:pt idx="35" formatCode="General">
                  <c:v>8.14966818254765</c:v>
                </c:pt>
                <c:pt idx="36" formatCode="General">
                  <c:v>10.581655346058801</c:v>
                </c:pt>
                <c:pt idx="37" formatCode="General">
                  <c:v>13.668274456564699</c:v>
                </c:pt>
                <c:pt idx="38" formatCode="General">
                  <c:v>17.587441724119198</c:v>
                </c:pt>
                <c:pt idx="39" formatCode="General">
                  <c:v>22.5632751855841</c:v>
                </c:pt>
                <c:pt idx="40" formatCode="General">
                  <c:v>28.877641011282901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A4B3-4271-96F9-28F77594CDCC}"/>
            </c:ext>
          </c:extLst>
        </c:ser>
        <c:ser>
          <c:idx val="3"/>
          <c:order val="3"/>
          <c:tx>
            <c:strRef>
              <c:f>'single tape'!$E$3</c:f>
              <c:strCache>
                <c:ptCount val="1"/>
                <c:pt idx="0">
                  <c:v>I = 300 A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4"/>
                </a:solidFill>
              </a:ln>
              <a:effectLst/>
            </c:spPr>
          </c:marker>
          <c:xVal>
            <c:numRef>
              <c:f>'single tape'!$A$5:$A$45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'single tape'!$E$5:$E$45</c:f>
              <c:numCache>
                <c:formatCode>General</c:formatCode>
                <c:ptCount val="41"/>
                <c:pt idx="0">
                  <c:v>4.8117782475075099E-4</c:v>
                </c:pt>
                <c:pt idx="1">
                  <c:v>4.8215750184582503E-4</c:v>
                </c:pt>
                <c:pt idx="2">
                  <c:v>4.8332932219057799E-4</c:v>
                </c:pt>
                <c:pt idx="3">
                  <c:v>4.8530404807821398E-4</c:v>
                </c:pt>
                <c:pt idx="4">
                  <c:v>4.8781869361130001E-4</c:v>
                </c:pt>
                <c:pt idx="5">
                  <c:v>4.9112111605122198E-4</c:v>
                </c:pt>
                <c:pt idx="6">
                  <c:v>4.9535145604510499E-4</c:v>
                </c:pt>
                <c:pt idx="7">
                  <c:v>5.0143681112271995E-4</c:v>
                </c:pt>
                <c:pt idx="8">
                  <c:v>5.0972023377027502E-4</c:v>
                </c:pt>
                <c:pt idx="9">
                  <c:v>5.25535741367929E-4</c:v>
                </c:pt>
                <c:pt idx="10">
                  <c:v>5.5589251829295499E-4</c:v>
                </c:pt>
                <c:pt idx="11">
                  <c:v>5.9860277591101605E-4</c:v>
                </c:pt>
                <c:pt idx="12">
                  <c:v>6.6360291626873602E-4</c:v>
                </c:pt>
                <c:pt idx="13">
                  <c:v>7.7547168223520303E-4</c:v>
                </c:pt>
                <c:pt idx="14">
                  <c:v>9.4916515503181505E-4</c:v>
                </c:pt>
                <c:pt idx="15">
                  <c:v>1.2277115142236201E-3</c:v>
                </c:pt>
                <c:pt idx="16">
                  <c:v>1.68633645293385E-3</c:v>
                </c:pt>
                <c:pt idx="17">
                  <c:v>2.4460351087020999E-3</c:v>
                </c:pt>
                <c:pt idx="18">
                  <c:v>3.71782743669141E-3</c:v>
                </c:pt>
                <c:pt idx="19">
                  <c:v>5.9285172695585503E-3</c:v>
                </c:pt>
                <c:pt idx="20">
                  <c:v>9.8937581066644298E-3</c:v>
                </c:pt>
                <c:pt idx="21">
                  <c:v>1.7202296499858501E-2</c:v>
                </c:pt>
                <c:pt idx="22">
                  <c:v>3.0982339623936799E-2</c:v>
                </c:pt>
                <c:pt idx="23">
                  <c:v>5.7114279946953797E-2</c:v>
                </c:pt>
                <c:pt idx="24">
                  <c:v>0.105901241420395</c:v>
                </c:pt>
                <c:pt idx="25">
                  <c:v>0.193014341735429</c:v>
                </c:pt>
                <c:pt idx="26">
                  <c:v>0.33974136882429601</c:v>
                </c:pt>
                <c:pt idx="27">
                  <c:v>0.56895097971793696</c:v>
                </c:pt>
                <c:pt idx="28">
                  <c:v>0.90167762868050605</c:v>
                </c:pt>
                <c:pt idx="29">
                  <c:v>1.35575268835695</c:v>
                </c:pt>
                <c:pt idx="30">
                  <c:v>1.9482772178783601</c:v>
                </c:pt>
                <c:pt idx="31">
                  <c:v>2.69098116551723</c:v>
                </c:pt>
                <c:pt idx="32">
                  <c:v>3.6306716225774802</c:v>
                </c:pt>
                <c:pt idx="33">
                  <c:v>4.8239624275075297</c:v>
                </c:pt>
                <c:pt idx="34">
                  <c:v>6.3407473342102501</c:v>
                </c:pt>
                <c:pt idx="35">
                  <c:v>8.2681401416343299</c:v>
                </c:pt>
                <c:pt idx="36">
                  <c:v>10.7154311565908</c:v>
                </c:pt>
                <c:pt idx="37">
                  <c:v>13.8243941171106</c:v>
                </c:pt>
                <c:pt idx="38">
                  <c:v>17.770541356429099</c:v>
                </c:pt>
                <c:pt idx="39">
                  <c:v>22.780397757002302</c:v>
                </c:pt>
                <c:pt idx="40">
                  <c:v>29.139945351626601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A4B3-4271-96F9-28F77594CDCC}"/>
            </c:ext>
          </c:extLst>
        </c:ser>
        <c:ser>
          <c:idx val="4"/>
          <c:order val="4"/>
          <c:tx>
            <c:strRef>
              <c:f>'single tape'!$F$3</c:f>
              <c:strCache>
                <c:ptCount val="1"/>
                <c:pt idx="0">
                  <c:v>I = 400 A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5"/>
                </a:solidFill>
              </a:ln>
              <a:effectLst/>
            </c:spPr>
          </c:marker>
          <c:xVal>
            <c:numRef>
              <c:f>'single tape'!$A$5:$A$45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'single tape'!$F$5:$F$45</c:f>
              <c:numCache>
                <c:formatCode>General</c:formatCode>
                <c:ptCount val="41"/>
                <c:pt idx="0">
                  <c:v>1.5012128252241601E-3</c:v>
                </c:pt>
                <c:pt idx="1">
                  <c:v>1.50236526416486E-3</c:v>
                </c:pt>
                <c:pt idx="2">
                  <c:v>1.5034855590795599E-3</c:v>
                </c:pt>
                <c:pt idx="3">
                  <c:v>1.5051824585020101E-3</c:v>
                </c:pt>
                <c:pt idx="4">
                  <c:v>1.5078131092336299E-3</c:v>
                </c:pt>
                <c:pt idx="5">
                  <c:v>1.5130576161929399E-3</c:v>
                </c:pt>
                <c:pt idx="6">
                  <c:v>1.52045413358976E-3</c:v>
                </c:pt>
                <c:pt idx="7">
                  <c:v>1.5312647564734601E-3</c:v>
                </c:pt>
                <c:pt idx="8">
                  <c:v>1.5504853463589299E-3</c:v>
                </c:pt>
                <c:pt idx="9">
                  <c:v>1.57902296436003E-3</c:v>
                </c:pt>
                <c:pt idx="10">
                  <c:v>1.6237918842998799E-3</c:v>
                </c:pt>
                <c:pt idx="11">
                  <c:v>1.69759411993355E-3</c:v>
                </c:pt>
                <c:pt idx="12">
                  <c:v>1.8126317392941E-3</c:v>
                </c:pt>
                <c:pt idx="13">
                  <c:v>1.9969686894490001E-3</c:v>
                </c:pt>
                <c:pt idx="14">
                  <c:v>2.2880530159993702E-3</c:v>
                </c:pt>
                <c:pt idx="15">
                  <c:v>2.75718671627269E-3</c:v>
                </c:pt>
                <c:pt idx="16">
                  <c:v>3.5101837708260701E-3</c:v>
                </c:pt>
                <c:pt idx="17">
                  <c:v>4.7332740124210303E-3</c:v>
                </c:pt>
                <c:pt idx="18">
                  <c:v>6.7270816142159197E-3</c:v>
                </c:pt>
                <c:pt idx="19">
                  <c:v>1.0045973543554E-2</c:v>
                </c:pt>
                <c:pt idx="20">
                  <c:v>1.5686345882491501E-2</c:v>
                </c:pt>
                <c:pt idx="21">
                  <c:v>2.5463564946327E-2</c:v>
                </c:pt>
                <c:pt idx="22">
                  <c:v>4.2850908934698902E-2</c:v>
                </c:pt>
                <c:pt idx="23">
                  <c:v>7.4036871099437906E-2</c:v>
                </c:pt>
                <c:pt idx="24">
                  <c:v>0.129553754009437</c:v>
                </c:pt>
                <c:pt idx="25">
                  <c:v>0.22558237958257299</c:v>
                </c:pt>
                <c:pt idx="26">
                  <c:v>0.38311195258689601</c:v>
                </c:pt>
                <c:pt idx="27">
                  <c:v>0.62552053076454806</c:v>
                </c:pt>
                <c:pt idx="28">
                  <c:v>0.97383636368506399</c:v>
                </c:pt>
                <c:pt idx="29">
                  <c:v>1.4455294134674299</c:v>
                </c:pt>
                <c:pt idx="30">
                  <c:v>2.0475240787125499</c:v>
                </c:pt>
                <c:pt idx="31">
                  <c:v>2.7957097249988898</c:v>
                </c:pt>
                <c:pt idx="32">
                  <c:v>3.74367636832392</c:v>
                </c:pt>
                <c:pt idx="33">
                  <c:v>4.9482811615215203</c:v>
                </c:pt>
                <c:pt idx="34">
                  <c:v>6.4795572708490399</c:v>
                </c:pt>
                <c:pt idx="35">
                  <c:v>8.4257680257405401</c:v>
                </c:pt>
                <c:pt idx="36">
                  <c:v>10.8986379269307</c:v>
                </c:pt>
                <c:pt idx="37">
                  <c:v>14.037609233215701</c:v>
                </c:pt>
                <c:pt idx="38">
                  <c:v>18.024148733597901</c:v>
                </c:pt>
                <c:pt idx="39">
                  <c:v>23.082082381047901</c:v>
                </c:pt>
                <c:pt idx="40">
                  <c:v>29.5045675762386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A4B3-4271-96F9-28F77594CDCC}"/>
            </c:ext>
          </c:extLst>
        </c:ser>
        <c:ser>
          <c:idx val="5"/>
          <c:order val="5"/>
          <c:tx>
            <c:strRef>
              <c:f>'single tape'!$G$3</c:f>
              <c:strCache>
                <c:ptCount val="1"/>
                <c:pt idx="0">
                  <c:v>I = 500 A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6"/>
                </a:solidFill>
              </a:ln>
              <a:effectLst/>
            </c:spPr>
          </c:marker>
          <c:xVal>
            <c:numRef>
              <c:f>'single tape'!$A$5:$A$45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'single tape'!$G$5:$G$45</c:f>
              <c:numCache>
                <c:formatCode>General</c:formatCode>
                <c:ptCount val="41"/>
                <c:pt idx="0">
                  <c:v>3.6622717101353298E-3</c:v>
                </c:pt>
                <c:pt idx="1">
                  <c:v>3.6631056791199398E-3</c:v>
                </c:pt>
                <c:pt idx="2">
                  <c:v>3.6634066661169898E-3</c:v>
                </c:pt>
                <c:pt idx="3">
                  <c:v>3.6645933034608899E-3</c:v>
                </c:pt>
                <c:pt idx="4">
                  <c:v>3.6673765480511301E-3</c:v>
                </c:pt>
                <c:pt idx="5">
                  <c:v>3.6731734863283899E-3</c:v>
                </c:pt>
                <c:pt idx="6">
                  <c:v>3.6836215593967401E-3</c:v>
                </c:pt>
                <c:pt idx="7">
                  <c:v>3.7017411307214E-3</c:v>
                </c:pt>
                <c:pt idx="8">
                  <c:v>3.7344438473790801E-3</c:v>
                </c:pt>
                <c:pt idx="9">
                  <c:v>3.7802888780639299E-3</c:v>
                </c:pt>
                <c:pt idx="10">
                  <c:v>3.84367591074918E-3</c:v>
                </c:pt>
                <c:pt idx="11">
                  <c:v>3.95401075751482E-3</c:v>
                </c:pt>
                <c:pt idx="12">
                  <c:v>4.13441831692313E-3</c:v>
                </c:pt>
                <c:pt idx="13">
                  <c:v>4.4038186739742196E-3</c:v>
                </c:pt>
                <c:pt idx="14">
                  <c:v>4.8458670500632402E-3</c:v>
                </c:pt>
                <c:pt idx="15">
                  <c:v>5.5531657297748799E-3</c:v>
                </c:pt>
                <c:pt idx="16">
                  <c:v>6.67263664420814E-3</c:v>
                </c:pt>
                <c:pt idx="17">
                  <c:v>8.4602629992204907E-3</c:v>
                </c:pt>
                <c:pt idx="18">
                  <c:v>1.13683095800012E-2</c:v>
                </c:pt>
                <c:pt idx="19">
                  <c:v>1.6082317422073798E-2</c:v>
                </c:pt>
                <c:pt idx="20">
                  <c:v>2.3827776395648901E-2</c:v>
                </c:pt>
                <c:pt idx="21">
                  <c:v>3.6782661400529403E-2</c:v>
                </c:pt>
                <c:pt idx="22">
                  <c:v>5.87772800344342E-2</c:v>
                </c:pt>
                <c:pt idx="23">
                  <c:v>9.64124886701168E-2</c:v>
                </c:pt>
                <c:pt idx="24">
                  <c:v>0.16068246459285801</c:v>
                </c:pt>
                <c:pt idx="25">
                  <c:v>0.26803316964963297</c:v>
                </c:pt>
                <c:pt idx="26">
                  <c:v>0.43968895010687098</c:v>
                </c:pt>
                <c:pt idx="27">
                  <c:v>0.69890310985918302</c:v>
                </c:pt>
                <c:pt idx="28">
                  <c:v>1.06688246676286</c:v>
                </c:pt>
                <c:pt idx="29">
                  <c:v>1.55908225509124</c:v>
                </c:pt>
                <c:pt idx="30">
                  <c:v>2.1648689529405298</c:v>
                </c:pt>
                <c:pt idx="31">
                  <c:v>2.9214112166820501</c:v>
                </c:pt>
                <c:pt idx="32">
                  <c:v>3.8808806490090699</c:v>
                </c:pt>
                <c:pt idx="33">
                  <c:v>5.1009248671697902</c:v>
                </c:pt>
                <c:pt idx="34">
                  <c:v>6.6520725324896901</c:v>
                </c:pt>
                <c:pt idx="35">
                  <c:v>8.6238395337707097</c:v>
                </c:pt>
                <c:pt idx="36">
                  <c:v>11.128331379139899</c:v>
                </c:pt>
                <c:pt idx="37">
                  <c:v>14.3093809766037</c:v>
                </c:pt>
                <c:pt idx="38">
                  <c:v>18.3482608849007</c:v>
                </c:pt>
                <c:pt idx="39">
                  <c:v>23.470960545099299</c:v>
                </c:pt>
                <c:pt idx="40">
                  <c:v>29.973742987681199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A4B3-4271-96F9-28F77594CDCC}"/>
            </c:ext>
          </c:extLst>
        </c:ser>
        <c:ser>
          <c:idx val="6"/>
          <c:order val="6"/>
          <c:tx>
            <c:strRef>
              <c:f>'single tape'!$M$3</c:f>
              <c:strCache>
                <c:ptCount val="1"/>
                <c:pt idx="0">
                  <c:v>Halse-Brandt</c:v>
                </c:pt>
              </c:strCache>
            </c:strRef>
          </c:tx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'single tape'!$A$5:$A$45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'single tape'!$M$5:$M$45</c:f>
              <c:numCache>
                <c:formatCode>0.00E+00</c:formatCode>
                <c:ptCount val="41"/>
                <c:pt idx="0">
                  <c:v>4.1666027766407799E-11</c:v>
                </c:pt>
                <c:pt idx="1">
                  <c:v>1.04659737343651E-10</c:v>
                </c:pt>
                <c:pt idx="2">
                  <c:v>2.6289009898020401E-10</c:v>
                </c:pt>
                <c:pt idx="3">
                  <c:v>6.6033705125017504E-10</c:v>
                </c:pt>
                <c:pt idx="4">
                  <c:v>1.65864037671593E-9</c:v>
                </c:pt>
                <c:pt idx="5">
                  <c:v>4.1661111607619099E-9</c:v>
                </c:pt>
                <c:pt idx="6">
                  <c:v>1.04639820778726E-8</c:v>
                </c:pt>
                <c:pt idx="7">
                  <c:v>2.6281086929185601E-8</c:v>
                </c:pt>
                <c:pt idx="8">
                  <c:v>6.6002179064869606E-8</c:v>
                </c:pt>
                <c:pt idx="9">
                  <c:v>1.6573853858347501E-7</c:v>
                </c:pt>
                <c:pt idx="10">
                  <c:v>4.1611174290221598E-7</c:v>
                </c:pt>
                <c:pt idx="11">
                  <c:v>1.04441162354051E-6</c:v>
                </c:pt>
                <c:pt idx="12">
                  <c:v>2.6202090829128398E-6</c:v>
                </c:pt>
                <c:pt idx="13">
                  <c:v>6.5688266307914497E-6</c:v>
                </c:pt>
                <c:pt idx="14">
                  <c:v>1.6449245088548399E-5</c:v>
                </c:pt>
                <c:pt idx="15">
                  <c:v>4.1117367887619199E-5</c:v>
                </c:pt>
                <c:pt idx="16" formatCode="General">
                  <c:v>1.0248946026393301E-4</c:v>
                </c:pt>
                <c:pt idx="17" formatCode="General">
                  <c:v>2.5433905278390601E-4</c:v>
                </c:pt>
                <c:pt idx="18" formatCode="General">
                  <c:v>6.2684201131111899E-4</c:v>
                </c:pt>
                <c:pt idx="19" formatCode="General">
                  <c:v>1.5286134169050401E-3</c:v>
                </c:pt>
                <c:pt idx="20" formatCode="General">
                  <c:v>3.6681741146199999E-3</c:v>
                </c:pt>
                <c:pt idx="21" formatCode="General">
                  <c:v>8.5949973909355895E-3</c:v>
                </c:pt>
                <c:pt idx="22" formatCode="General">
                  <c:v>1.9462837387426601E-2</c:v>
                </c:pt>
                <c:pt idx="23" formatCode="General">
                  <c:v>4.2064022495376302E-2</c:v>
                </c:pt>
                <c:pt idx="24" formatCode="General">
                  <c:v>8.5639749353440001E-2</c:v>
                </c:pt>
                <c:pt idx="25" formatCode="General">
                  <c:v>0.16247237956083299</c:v>
                </c:pt>
                <c:pt idx="26" formatCode="General">
                  <c:v>0.28567047544428698</c:v>
                </c:pt>
                <c:pt idx="27" formatCode="General">
                  <c:v>0.466425985300223</c:v>
                </c:pt>
                <c:pt idx="28" formatCode="General">
                  <c:v>0.71343269949426202</c:v>
                </c:pt>
                <c:pt idx="29" formatCode="General">
                  <c:v>1.03555037623501</c:v>
                </c:pt>
                <c:pt idx="30" formatCode="General">
                  <c:v>1.4457001661462301</c:v>
                </c:pt>
                <c:pt idx="31" formatCode="General">
                  <c:v>1.96335296975059</c:v>
                </c:pt>
                <c:pt idx="32" formatCode="General">
                  <c:v>2.6152695749510002</c:v>
                </c:pt>
                <c:pt idx="33" formatCode="General">
                  <c:v>3.4360069044670101</c:v>
                </c:pt>
                <c:pt idx="34" formatCode="General">
                  <c:v>4.4692551187049698</c:v>
                </c:pt>
                <c:pt idx="35" formatCode="General">
                  <c:v>5.7700375758890496</c:v>
                </c:pt>
                <c:pt idx="36" formatCode="General">
                  <c:v>7.40762566662199</c:v>
                </c:pt>
                <c:pt idx="37" formatCode="General">
                  <c:v>9.4692269280975001</c:v>
                </c:pt>
                <c:pt idx="38" formatCode="General">
                  <c:v>12.0646291451559</c:v>
                </c:pt>
                <c:pt idx="39" formatCode="General">
                  <c:v>15.3320469500377</c:v>
                </c:pt>
                <c:pt idx="40" formatCode="General">
                  <c:v>19.445482255552001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A4B3-4271-96F9-28F77594CDCC}"/>
            </c:ext>
          </c:extLst>
        </c:ser>
        <c:ser>
          <c:idx val="7"/>
          <c:order val="7"/>
          <c:tx>
            <c:strRef>
              <c:f>'single tape'!$Q$3</c:f>
              <c:strCache>
                <c:ptCount val="1"/>
                <c:pt idx="0">
                  <c:v>Norris</c:v>
                </c:pt>
              </c:strCache>
            </c:strRef>
          </c:tx>
          <c:spPr>
            <a:ln w="25400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'single tape'!$Q$15:$R$15</c:f>
              <c:numCache>
                <c:formatCode>0.00E+00</c:formatCode>
                <c:ptCount val="2"/>
                <c:pt idx="0">
                  <c:v>1E-3</c:v>
                </c:pt>
                <c:pt idx="1">
                  <c:v>0.05</c:v>
                </c:pt>
              </c:numCache>
            </c:numRef>
          </c:xVal>
          <c:yVal>
            <c:numRef>
              <c:f>'single tape'!$Q$5:$R$5</c:f>
              <c:numCache>
                <c:formatCode>0.00E+00</c:formatCode>
                <c:ptCount val="2"/>
                <c:pt idx="0">
                  <c:v>6.6934770855092702E-6</c:v>
                </c:pt>
                <c:pt idx="1">
                  <c:v>6.6934770855092702E-6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A4B3-4271-96F9-28F77594CDCC}"/>
            </c:ext>
          </c:extLst>
        </c:ser>
        <c:ser>
          <c:idx val="8"/>
          <c:order val="8"/>
          <c:tx>
            <c:strRef>
              <c:f>'single tape'!$Q$3</c:f>
              <c:strCache>
                <c:ptCount val="1"/>
                <c:pt idx="0">
                  <c:v>Norris</c:v>
                </c:pt>
              </c:strCache>
            </c:strRef>
          </c:tx>
          <c:spPr>
            <a:ln w="25400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'single tape'!$Q$15:$R$15</c:f>
              <c:numCache>
                <c:formatCode>0.00E+00</c:formatCode>
                <c:ptCount val="2"/>
                <c:pt idx="0">
                  <c:v>1E-3</c:v>
                </c:pt>
                <c:pt idx="1">
                  <c:v>0.05</c:v>
                </c:pt>
              </c:numCache>
            </c:numRef>
          </c:xVal>
          <c:yVal>
            <c:numRef>
              <c:f>'single tape'!$Q$6:$R$6</c:f>
              <c:numCache>
                <c:formatCode>0.00E+00</c:formatCode>
                <c:ptCount val="2"/>
                <c:pt idx="0">
                  <c:v>1.08410840551088E-4</c:v>
                </c:pt>
                <c:pt idx="1">
                  <c:v>1.08410840551088E-4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A4B3-4271-96F9-28F77594CDCC}"/>
            </c:ext>
          </c:extLst>
        </c:ser>
        <c:ser>
          <c:idx val="9"/>
          <c:order val="9"/>
          <c:tx>
            <c:strRef>
              <c:f>'single tape'!$Q$3</c:f>
              <c:strCache>
                <c:ptCount val="1"/>
                <c:pt idx="0">
                  <c:v>Norris</c:v>
                </c:pt>
              </c:strCache>
            </c:strRef>
          </c:tx>
          <c:spPr>
            <a:ln w="25400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'single tape'!$Q$15:$R$15</c:f>
              <c:numCache>
                <c:formatCode>0.00E+00</c:formatCode>
                <c:ptCount val="2"/>
                <c:pt idx="0">
                  <c:v>1E-3</c:v>
                </c:pt>
                <c:pt idx="1">
                  <c:v>0.05</c:v>
                </c:pt>
              </c:numCache>
            </c:numRef>
          </c:xVal>
          <c:yVal>
            <c:numRef>
              <c:f>'single tape'!$Q$7:$R$7</c:f>
              <c:numCache>
                <c:formatCode>0.00E+00</c:formatCode>
                <c:ptCount val="2"/>
                <c:pt idx="0">
                  <c:v>5.6043322025028897E-4</c:v>
                </c:pt>
                <c:pt idx="1">
                  <c:v>5.6043322025028897E-4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A4B3-4271-96F9-28F77594CDCC}"/>
            </c:ext>
          </c:extLst>
        </c:ser>
        <c:ser>
          <c:idx val="10"/>
          <c:order val="10"/>
          <c:tx>
            <c:strRef>
              <c:f>'single tape'!$Q$3</c:f>
              <c:strCache>
                <c:ptCount val="1"/>
                <c:pt idx="0">
                  <c:v>Norris</c:v>
                </c:pt>
              </c:strCache>
            </c:strRef>
          </c:tx>
          <c:spPr>
            <a:ln w="25400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'single tape'!$Q$15:$R$15</c:f>
              <c:numCache>
                <c:formatCode>0.00E+00</c:formatCode>
                <c:ptCount val="2"/>
                <c:pt idx="0">
                  <c:v>1E-3</c:v>
                </c:pt>
                <c:pt idx="1">
                  <c:v>0.05</c:v>
                </c:pt>
              </c:numCache>
            </c:numRef>
          </c:xVal>
          <c:yVal>
            <c:numRef>
              <c:f>'single tape'!$Q$8:$R$8</c:f>
              <c:numCache>
                <c:formatCode>0.00E+00</c:formatCode>
                <c:ptCount val="2"/>
                <c:pt idx="0">
                  <c:v>1.82630280404139E-3</c:v>
                </c:pt>
                <c:pt idx="1">
                  <c:v>1.82630280404139E-3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A4B3-4271-96F9-28F77594CDCC}"/>
            </c:ext>
          </c:extLst>
        </c:ser>
        <c:ser>
          <c:idx val="11"/>
          <c:order val="11"/>
          <c:tx>
            <c:strRef>
              <c:f>'single tape'!$Q$3</c:f>
              <c:strCache>
                <c:ptCount val="1"/>
                <c:pt idx="0">
                  <c:v>Norris</c:v>
                </c:pt>
              </c:strCache>
            </c:strRef>
          </c:tx>
          <c:spPr>
            <a:ln w="25400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'single tape'!$Q$15:$R$15</c:f>
              <c:numCache>
                <c:formatCode>0.00E+00</c:formatCode>
                <c:ptCount val="2"/>
                <c:pt idx="0">
                  <c:v>1E-3</c:v>
                </c:pt>
                <c:pt idx="1">
                  <c:v>0.05</c:v>
                </c:pt>
              </c:numCache>
            </c:numRef>
          </c:xVal>
          <c:yVal>
            <c:numRef>
              <c:f>'single tape'!$Q$9:$R$9</c:f>
              <c:numCache>
                <c:formatCode>0.00E+00</c:formatCode>
                <c:ptCount val="2"/>
                <c:pt idx="0">
                  <c:v>4.64962875290957E-3</c:v>
                </c:pt>
                <c:pt idx="1">
                  <c:v>4.64962875290957E-3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A4B3-4271-96F9-28F77594CDCC}"/>
            </c:ext>
          </c:extLst>
        </c:ser>
        <c:ser>
          <c:idx val="12"/>
          <c:order val="12"/>
          <c:tx>
            <c:strRef>
              <c:f>'single tape'!$N$3</c:f>
              <c:strCache>
                <c:ptCount val="1"/>
                <c:pt idx="0">
                  <c:v>B*Ic*w</c:v>
                </c:pt>
              </c:strCache>
            </c:strRef>
          </c:tx>
          <c:spPr>
            <a:ln w="25400" cap="rnd" cmpd="dbl">
              <a:solidFill>
                <a:schemeClr val="tx1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'single tape'!$A$25:$A$45</c:f>
              <c:numCache>
                <c:formatCode>General</c:formatCode>
                <c:ptCount val="21"/>
                <c:pt idx="0">
                  <c:v>0.1</c:v>
                </c:pt>
                <c:pt idx="1">
                  <c:v>0.12589254117941701</c:v>
                </c:pt>
                <c:pt idx="2">
                  <c:v>0.15848931924611101</c:v>
                </c:pt>
                <c:pt idx="3">
                  <c:v>0.199526231496888</c:v>
                </c:pt>
                <c:pt idx="4">
                  <c:v>0.25118864315095801</c:v>
                </c:pt>
                <c:pt idx="5">
                  <c:v>0.316227766016838</c:v>
                </c:pt>
                <c:pt idx="6">
                  <c:v>0.39810717055349698</c:v>
                </c:pt>
                <c:pt idx="7">
                  <c:v>0.50118723362727302</c:v>
                </c:pt>
                <c:pt idx="8">
                  <c:v>0.63095734448019303</c:v>
                </c:pt>
                <c:pt idx="9">
                  <c:v>0.79432823472428105</c:v>
                </c:pt>
                <c:pt idx="10">
                  <c:v>1</c:v>
                </c:pt>
                <c:pt idx="11">
                  <c:v>1.2589254117941699</c:v>
                </c:pt>
                <c:pt idx="12">
                  <c:v>1.58489319246111</c:v>
                </c:pt>
                <c:pt idx="13">
                  <c:v>1.99526231496888</c:v>
                </c:pt>
                <c:pt idx="14">
                  <c:v>2.5118864315095801</c:v>
                </c:pt>
                <c:pt idx="15">
                  <c:v>3.16227766016838</c:v>
                </c:pt>
                <c:pt idx="16">
                  <c:v>3.98107170553497</c:v>
                </c:pt>
                <c:pt idx="17">
                  <c:v>5.01187233627273</c:v>
                </c:pt>
                <c:pt idx="18">
                  <c:v>6.3095734448019298</c:v>
                </c:pt>
                <c:pt idx="19">
                  <c:v>7.9432823472428096</c:v>
                </c:pt>
                <c:pt idx="20">
                  <c:v>10</c:v>
                </c:pt>
              </c:numCache>
            </c:numRef>
          </c:xVal>
          <c:yVal>
            <c:numRef>
              <c:f>'single tape'!$N$25:$N$45</c:f>
              <c:numCache>
                <c:formatCode>General</c:formatCode>
                <c:ptCount val="21"/>
                <c:pt idx="0">
                  <c:v>0.2</c:v>
                </c:pt>
                <c:pt idx="1">
                  <c:v>0.25178508235883401</c:v>
                </c:pt>
                <c:pt idx="2">
                  <c:v>0.31697863849222208</c:v>
                </c:pt>
                <c:pt idx="3">
                  <c:v>0.399052462993776</c:v>
                </c:pt>
                <c:pt idx="4">
                  <c:v>0.50237728630191603</c:v>
                </c:pt>
                <c:pt idx="5">
                  <c:v>0.6324555320336761</c:v>
                </c:pt>
                <c:pt idx="6">
                  <c:v>0.79621434110699396</c:v>
                </c:pt>
                <c:pt idx="7">
                  <c:v>1.002374467254546</c:v>
                </c:pt>
                <c:pt idx="8">
                  <c:v>1.2619146889603861</c:v>
                </c:pt>
                <c:pt idx="9">
                  <c:v>1.5886564694485621</c:v>
                </c:pt>
                <c:pt idx="10">
                  <c:v>2</c:v>
                </c:pt>
                <c:pt idx="11">
                  <c:v>2.5178508235883403</c:v>
                </c:pt>
                <c:pt idx="12">
                  <c:v>3.1697863849222201</c:v>
                </c:pt>
                <c:pt idx="13">
                  <c:v>3.9905246299377599</c:v>
                </c:pt>
                <c:pt idx="14">
                  <c:v>5.0237728630191603</c:v>
                </c:pt>
                <c:pt idx="15">
                  <c:v>6.3245553203367599</c:v>
                </c:pt>
                <c:pt idx="16">
                  <c:v>7.9621434110699401</c:v>
                </c:pt>
                <c:pt idx="17">
                  <c:v>10.02374467254546</c:v>
                </c:pt>
                <c:pt idx="18">
                  <c:v>12.619146889603861</c:v>
                </c:pt>
                <c:pt idx="19">
                  <c:v>15.886564694485621</c:v>
                </c:pt>
                <c:pt idx="20">
                  <c:v>20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A4B3-4271-96F9-28F77594CD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75201432"/>
        <c:axId val="775198480"/>
      </c:scatterChart>
      <c:valAx>
        <c:axId val="775201432"/>
        <c:scaling>
          <c:logBase val="10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2000" b="1" dirty="0" err="1">
                    <a:solidFill>
                      <a:schemeClr val="tx1"/>
                    </a:solidFill>
                  </a:rPr>
                  <a:t>Magnetic</a:t>
                </a:r>
                <a:r>
                  <a:rPr lang="nl-NL" sz="2000" b="1" dirty="0">
                    <a:solidFill>
                      <a:schemeClr val="tx1"/>
                    </a:solidFill>
                  </a:rPr>
                  <a:t> field amplitude [T]</a:t>
                </a:r>
              </a:p>
            </c:rich>
          </c:tx>
          <c:layout>
            <c:manualLayout>
              <c:xMode val="edge"/>
              <c:yMode val="edge"/>
              <c:x val="0.33153372277945475"/>
              <c:y val="0.9361080496902264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775198480"/>
        <c:crosses val="autoZero"/>
        <c:crossBetween val="midCat"/>
      </c:valAx>
      <c:valAx>
        <c:axId val="775198480"/>
        <c:scaling>
          <c:logBase val="10"/>
          <c:orientation val="minMax"/>
          <c:min val="1.0000000000000006E-1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2000" b="1" dirty="0" err="1">
                    <a:solidFill>
                      <a:schemeClr val="tx1"/>
                    </a:solidFill>
                  </a:rPr>
                  <a:t>Loss</a:t>
                </a:r>
                <a:r>
                  <a:rPr lang="nl-NL" sz="2000" b="1" dirty="0">
                    <a:solidFill>
                      <a:schemeClr val="tx1"/>
                    </a:solidFill>
                  </a:rPr>
                  <a:t> </a:t>
                </a:r>
                <a:r>
                  <a:rPr lang="nl-NL" sz="2000" b="1" baseline="0" dirty="0">
                    <a:solidFill>
                      <a:schemeClr val="tx1"/>
                    </a:solidFill>
                  </a:rPr>
                  <a:t>per</a:t>
                </a:r>
                <a:r>
                  <a:rPr lang="nl-NL" sz="2000" b="1" dirty="0">
                    <a:solidFill>
                      <a:schemeClr val="tx1"/>
                    </a:solidFill>
                  </a:rPr>
                  <a:t> meter per </a:t>
                </a:r>
                <a:r>
                  <a:rPr lang="nl-NL" sz="2000" b="1" dirty="0" err="1">
                    <a:solidFill>
                      <a:schemeClr val="tx1"/>
                    </a:solidFill>
                  </a:rPr>
                  <a:t>cycle</a:t>
                </a:r>
                <a:r>
                  <a:rPr lang="nl-NL" sz="2000" b="1" dirty="0">
                    <a:solidFill>
                      <a:schemeClr val="tx1"/>
                    </a:solidFill>
                  </a:rPr>
                  <a:t> [J/m]</a:t>
                </a:r>
              </a:p>
            </c:rich>
          </c:tx>
          <c:layout>
            <c:manualLayout>
              <c:xMode val="edge"/>
              <c:yMode val="edge"/>
              <c:x val="4.6063259726420508E-3"/>
              <c:y val="0.2139695330398633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0E+0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7752014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8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ayout>
        <c:manualLayout>
          <c:xMode val="edge"/>
          <c:yMode val="edge"/>
          <c:x val="0.78736969598490369"/>
          <c:y val="0.11241062361676418"/>
          <c:w val="0.17719960704470569"/>
          <c:h val="0.726441521114910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nl-NL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'single cort'!$B$3</c:f>
              <c:strCache>
                <c:ptCount val="1"/>
                <c:pt idx="0">
                  <c:v>I = 0 A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1"/>
                </a:solidFill>
              </a:ln>
              <a:effectLst/>
            </c:spPr>
          </c:marker>
          <c:xVal>
            <c:numRef>
              <c:f>'single cort'!$A$5:$A$45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'single cort'!$B$5:$B$45</c:f>
              <c:numCache>
                <c:formatCode>0.00E+00</c:formatCode>
                <c:ptCount val="41"/>
                <c:pt idx="0">
                  <c:v>3.8334330516664201E-9</c:v>
                </c:pt>
                <c:pt idx="1">
                  <c:v>4.60021381674E-9</c:v>
                </c:pt>
                <c:pt idx="2">
                  <c:v>1.29865501482109E-8</c:v>
                </c:pt>
                <c:pt idx="3">
                  <c:v>4.5527115560957497E-8</c:v>
                </c:pt>
                <c:pt idx="4">
                  <c:v>1.14676509121633E-7</c:v>
                </c:pt>
                <c:pt idx="5">
                  <c:v>3.2076128130060602E-7</c:v>
                </c:pt>
                <c:pt idx="6">
                  <c:v>7.6854870588179401E-7</c:v>
                </c:pt>
                <c:pt idx="7">
                  <c:v>1.8745050228481801E-6</c:v>
                </c:pt>
                <c:pt idx="8">
                  <c:v>4.6024035885745196E-6</c:v>
                </c:pt>
                <c:pt idx="9">
                  <c:v>1.1229759539174099E-5</c:v>
                </c:pt>
                <c:pt idx="10">
                  <c:v>2.7054479208027002E-5</c:v>
                </c:pt>
                <c:pt idx="11">
                  <c:v>6.4734476128398E-5</c:v>
                </c:pt>
                <c:pt idx="12">
                  <c:v>1.54141575310169E-4</c:v>
                </c:pt>
                <c:pt idx="13">
                  <c:v>3.6139343462127099E-4</c:v>
                </c:pt>
                <c:pt idx="14">
                  <c:v>8.3457892134665803E-4</c:v>
                </c:pt>
                <c:pt idx="15">
                  <c:v>1.8875554427681799E-3</c:v>
                </c:pt>
                <c:pt idx="16">
                  <c:v>4.1002385043185296E-3</c:v>
                </c:pt>
                <c:pt idx="17" formatCode="General">
                  <c:v>8.7923265068924894E-3</c:v>
                </c:pt>
                <c:pt idx="18" formatCode="General">
                  <c:v>1.8726479063582099E-2</c:v>
                </c:pt>
                <c:pt idx="19" formatCode="General">
                  <c:v>3.7880838606122298E-2</c:v>
                </c:pt>
                <c:pt idx="20" formatCode="General">
                  <c:v>7.4687800377665897E-2</c:v>
                </c:pt>
                <c:pt idx="21" formatCode="General">
                  <c:v>0.14281076084541</c:v>
                </c:pt>
                <c:pt idx="22" formatCode="General">
                  <c:v>0.26632230624948999</c:v>
                </c:pt>
                <c:pt idx="23" formatCode="General">
                  <c:v>0.48443420957481997</c:v>
                </c:pt>
                <c:pt idx="24" formatCode="General">
                  <c:v>0.85645034108288198</c:v>
                </c:pt>
                <c:pt idx="25" formatCode="General">
                  <c:v>1.46879177912199</c:v>
                </c:pt>
                <c:pt idx="26" formatCode="General">
                  <c:v>2.4422290954450601</c:v>
                </c:pt>
                <c:pt idx="27" formatCode="General">
                  <c:v>3.9064807022935102</c:v>
                </c:pt>
                <c:pt idx="28" formatCode="General">
                  <c:v>6.0341151795724697</c:v>
                </c:pt>
                <c:pt idx="29" formatCode="General">
                  <c:v>9.0005404341778501</c:v>
                </c:pt>
                <c:pt idx="30" formatCode="General">
                  <c:v>12.989964100702499</c:v>
                </c:pt>
                <c:pt idx="31" formatCode="General">
                  <c:v>18.255273584521898</c:v>
                </c:pt>
                <c:pt idx="32" formatCode="General">
                  <c:v>25.0718620498061</c:v>
                </c:pt>
                <c:pt idx="33" formatCode="General">
                  <c:v>33.789459140848201</c:v>
                </c:pt>
                <c:pt idx="34" formatCode="General">
                  <c:v>44.909709690539202</c:v>
                </c:pt>
                <c:pt idx="35" formatCode="General">
                  <c:v>59.053794067436399</c:v>
                </c:pt>
                <c:pt idx="36" formatCode="General">
                  <c:v>77.050613400827899</c:v>
                </c:pt>
                <c:pt idx="37" formatCode="General">
                  <c:v>99.951709610077103</c:v>
                </c:pt>
                <c:pt idx="38" formatCode="General">
                  <c:v>129.06798196112101</c:v>
                </c:pt>
                <c:pt idx="39" formatCode="General">
                  <c:v>166.03171564653101</c:v>
                </c:pt>
                <c:pt idx="40" formatCode="General">
                  <c:v>212.94856699525801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76D-47DE-89CB-D09EB6F55373}"/>
            </c:ext>
          </c:extLst>
        </c:ser>
        <c:ser>
          <c:idx val="1"/>
          <c:order val="1"/>
          <c:tx>
            <c:strRef>
              <c:f>'single cort'!$C$3</c:f>
              <c:strCache>
                <c:ptCount val="1"/>
                <c:pt idx="0">
                  <c:v>I = 1200 A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2"/>
                </a:solidFill>
              </a:ln>
              <a:effectLst/>
            </c:spPr>
          </c:marker>
          <c:xVal>
            <c:numRef>
              <c:f>'single cort'!$A$5:$A$45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'single cort'!$C$5:$C$45</c:f>
              <c:numCache>
                <c:formatCode>0.00E+00</c:formatCode>
                <c:ptCount val="41"/>
                <c:pt idx="0">
                  <c:v>1.9307084909292101E-6</c:v>
                </c:pt>
                <c:pt idx="1">
                  <c:v>2.1371651449124601E-6</c:v>
                </c:pt>
                <c:pt idx="2">
                  <c:v>2.4233969092825499E-6</c:v>
                </c:pt>
                <c:pt idx="3">
                  <c:v>2.89563675720416E-6</c:v>
                </c:pt>
                <c:pt idx="4">
                  <c:v>3.7425565598055102E-6</c:v>
                </c:pt>
                <c:pt idx="5">
                  <c:v>5.0353721999280802E-6</c:v>
                </c:pt>
                <c:pt idx="6">
                  <c:v>7.3609052457147903E-6</c:v>
                </c:pt>
                <c:pt idx="7">
                  <c:v>1.1264311492083E-5</c:v>
                </c:pt>
                <c:pt idx="8">
                  <c:v>1.83311461039963E-5</c:v>
                </c:pt>
                <c:pt idx="9">
                  <c:v>3.1560283963415203E-5</c:v>
                </c:pt>
                <c:pt idx="10">
                  <c:v>5.7829118977855201E-5</c:v>
                </c:pt>
                <c:pt idx="11">
                  <c:v>1.04279143976869E-4</c:v>
                </c:pt>
                <c:pt idx="12">
                  <c:v>2.2880506343269801E-4</c:v>
                </c:pt>
                <c:pt idx="13">
                  <c:v>4.4749632414408199E-4</c:v>
                </c:pt>
                <c:pt idx="14">
                  <c:v>1.02623124517917E-3</c:v>
                </c:pt>
                <c:pt idx="15" formatCode="General">
                  <c:v>2.06703067221565E-3</c:v>
                </c:pt>
                <c:pt idx="16" formatCode="General">
                  <c:v>4.6159470289345297E-3</c:v>
                </c:pt>
                <c:pt idx="17" formatCode="General">
                  <c:v>9.7282287289673294E-3</c:v>
                </c:pt>
                <c:pt idx="18" formatCode="General">
                  <c:v>1.9742154786484199E-2</c:v>
                </c:pt>
                <c:pt idx="19" formatCode="General">
                  <c:v>3.9559121341422601E-2</c:v>
                </c:pt>
                <c:pt idx="20" formatCode="General">
                  <c:v>7.7269832142617706E-2</c:v>
                </c:pt>
                <c:pt idx="21" formatCode="General">
                  <c:v>0.147448191996223</c:v>
                </c:pt>
                <c:pt idx="22" formatCode="General">
                  <c:v>0.27385303056052301</c:v>
                </c:pt>
                <c:pt idx="23" formatCode="General">
                  <c:v>0.49548420949590299</c:v>
                </c:pt>
                <c:pt idx="24" formatCode="General">
                  <c:v>0.87398798016602597</c:v>
                </c:pt>
                <c:pt idx="25" formatCode="General">
                  <c:v>1.4954248689104701</c:v>
                </c:pt>
                <c:pt idx="26" formatCode="General">
                  <c:v>2.4782928344104702</c:v>
                </c:pt>
                <c:pt idx="27" formatCode="General">
                  <c:v>3.9585114557071002</c:v>
                </c:pt>
                <c:pt idx="28" formatCode="General">
                  <c:v>6.1044546971022404</c:v>
                </c:pt>
                <c:pt idx="29" formatCode="General">
                  <c:v>9.0909139058898703</c:v>
                </c:pt>
                <c:pt idx="30" formatCode="General">
                  <c:v>13.110010559764699</c:v>
                </c:pt>
                <c:pt idx="31" formatCode="General">
                  <c:v>18.392664626887601</c:v>
                </c:pt>
                <c:pt idx="32" formatCode="General">
                  <c:v>25.221663322590999</c:v>
                </c:pt>
                <c:pt idx="33" formatCode="General">
                  <c:v>33.9540794442213</c:v>
                </c:pt>
                <c:pt idx="34" formatCode="General">
                  <c:v>45.076058738339498</c:v>
                </c:pt>
                <c:pt idx="35" formatCode="General">
                  <c:v>59.223481827751698</c:v>
                </c:pt>
                <c:pt idx="36" formatCode="General">
                  <c:v>77.228981567873404</c:v>
                </c:pt>
                <c:pt idx="37" formatCode="General">
                  <c:v>100.140594210789</c:v>
                </c:pt>
                <c:pt idx="38" formatCode="General">
                  <c:v>129.25815105973399</c:v>
                </c:pt>
                <c:pt idx="39" formatCode="General">
                  <c:v>166.23818951339101</c:v>
                </c:pt>
                <c:pt idx="40" formatCode="General">
                  <c:v>213.18846315361199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976D-47DE-89CB-D09EB6F55373}"/>
            </c:ext>
          </c:extLst>
        </c:ser>
        <c:ser>
          <c:idx val="2"/>
          <c:order val="2"/>
          <c:tx>
            <c:strRef>
              <c:f>'single cort'!$D$3</c:f>
              <c:strCache>
                <c:ptCount val="1"/>
                <c:pt idx="0">
                  <c:v>I = 2400 A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3"/>
                </a:solidFill>
              </a:ln>
              <a:effectLst/>
            </c:spPr>
          </c:marker>
          <c:xVal>
            <c:numRef>
              <c:f>'single cort'!$A$5:$A$45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'single cort'!$D$5:$D$45</c:f>
              <c:numCache>
                <c:formatCode>0.00E+00</c:formatCode>
                <c:ptCount val="41"/>
                <c:pt idx="0">
                  <c:v>2.9359311854158499E-5</c:v>
                </c:pt>
                <c:pt idx="1">
                  <c:v>2.9786014300309799E-5</c:v>
                </c:pt>
                <c:pt idx="2">
                  <c:v>3.0576366281369398E-5</c:v>
                </c:pt>
                <c:pt idx="3">
                  <c:v>3.2577530051658303E-5</c:v>
                </c:pt>
                <c:pt idx="4">
                  <c:v>3.5809842009308498E-5</c:v>
                </c:pt>
                <c:pt idx="5">
                  <c:v>4.0058705068367197E-5</c:v>
                </c:pt>
                <c:pt idx="6">
                  <c:v>4.5549252126008202E-5</c:v>
                </c:pt>
                <c:pt idx="7">
                  <c:v>5.2787868376859699E-5</c:v>
                </c:pt>
                <c:pt idx="8">
                  <c:v>6.3264057170605296E-5</c:v>
                </c:pt>
                <c:pt idx="9">
                  <c:v>9.5764858360599395E-5</c:v>
                </c:pt>
                <c:pt idx="10" formatCode="General">
                  <c:v>1.65585615073069E-4</c:v>
                </c:pt>
                <c:pt idx="11" formatCode="General">
                  <c:v>2.8100558242245301E-4</c:v>
                </c:pt>
                <c:pt idx="12" formatCode="General">
                  <c:v>4.41102134246735E-4</c:v>
                </c:pt>
                <c:pt idx="13" formatCode="General">
                  <c:v>8.2864938106601196E-4</c:v>
                </c:pt>
                <c:pt idx="14" formatCode="General">
                  <c:v>1.5090571235606199E-3</c:v>
                </c:pt>
                <c:pt idx="15" formatCode="General">
                  <c:v>3.0479197485958598E-3</c:v>
                </c:pt>
                <c:pt idx="16" formatCode="General">
                  <c:v>5.8595454236460703E-3</c:v>
                </c:pt>
                <c:pt idx="17" formatCode="General">
                  <c:v>1.1568808974482E-2</c:v>
                </c:pt>
                <c:pt idx="18" formatCode="General">
                  <c:v>2.3058736358716799E-2</c:v>
                </c:pt>
                <c:pt idx="19" formatCode="General">
                  <c:v>4.4819372928230801E-2</c:v>
                </c:pt>
                <c:pt idx="20" formatCode="General">
                  <c:v>8.5886418470046605E-2</c:v>
                </c:pt>
                <c:pt idx="21" formatCode="General">
                  <c:v>0.16099493810441101</c:v>
                </c:pt>
                <c:pt idx="22" formatCode="General">
                  <c:v>0.295398104923555</c:v>
                </c:pt>
                <c:pt idx="23" formatCode="General">
                  <c:v>0.52961398198537502</c:v>
                </c:pt>
                <c:pt idx="24" formatCode="General">
                  <c:v>0.926307183741372</c:v>
                </c:pt>
                <c:pt idx="25" formatCode="General">
                  <c:v>1.5734911071481199</c:v>
                </c:pt>
                <c:pt idx="26" formatCode="General">
                  <c:v>2.5915322827637999</c:v>
                </c:pt>
                <c:pt idx="27" formatCode="General">
                  <c:v>4.11625612320743</c:v>
                </c:pt>
                <c:pt idx="28" formatCode="General">
                  <c:v>6.31705081622259</c:v>
                </c:pt>
                <c:pt idx="29" formatCode="General">
                  <c:v>9.3647587451870198</c:v>
                </c:pt>
                <c:pt idx="30" formatCode="General">
                  <c:v>13.4710437885806</c:v>
                </c:pt>
                <c:pt idx="31" formatCode="General">
                  <c:v>18.814117966715902</c:v>
                </c:pt>
                <c:pt idx="32" formatCode="General">
                  <c:v>25.6872970407764</c:v>
                </c:pt>
                <c:pt idx="33" formatCode="General">
                  <c:v>34.478561286381101</c:v>
                </c:pt>
                <c:pt idx="34" formatCode="General">
                  <c:v>45.640010071133197</c:v>
                </c:pt>
                <c:pt idx="35" formatCode="General">
                  <c:v>59.840867224867097</c:v>
                </c:pt>
                <c:pt idx="36" formatCode="General">
                  <c:v>77.931815090396498</c:v>
                </c:pt>
                <c:pt idx="37" formatCode="General">
                  <c:v>100.952124362148</c:v>
                </c:pt>
                <c:pt idx="38" formatCode="General">
                  <c:v>130.22632719295399</c:v>
                </c:pt>
                <c:pt idx="39" formatCode="General">
                  <c:v>167.39227023046701</c:v>
                </c:pt>
                <c:pt idx="40" formatCode="General">
                  <c:v>214.56759853187799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76D-47DE-89CB-D09EB6F55373}"/>
            </c:ext>
          </c:extLst>
        </c:ser>
        <c:ser>
          <c:idx val="3"/>
          <c:order val="3"/>
          <c:tx>
            <c:strRef>
              <c:f>'single cort'!$E$3</c:f>
              <c:strCache>
                <c:ptCount val="1"/>
                <c:pt idx="0">
                  <c:v>I = 3600 A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4"/>
                </a:solidFill>
              </a:ln>
              <a:effectLst/>
            </c:spPr>
          </c:marker>
          <c:xVal>
            <c:numRef>
              <c:f>'single cort'!$A$5:$A$45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'single cort'!$E$5:$E$45</c:f>
              <c:numCache>
                <c:formatCode>General</c:formatCode>
                <c:ptCount val="41"/>
                <c:pt idx="0">
                  <c:v>1.1889720818733601E-4</c:v>
                </c:pt>
                <c:pt idx="1">
                  <c:v>1.1898559439656901E-4</c:v>
                </c:pt>
                <c:pt idx="2">
                  <c:v>1.19055269765243E-4</c:v>
                </c:pt>
                <c:pt idx="3">
                  <c:v>1.19694003275781E-4</c:v>
                </c:pt>
                <c:pt idx="4">
                  <c:v>1.21538675782184E-4</c:v>
                </c:pt>
                <c:pt idx="5">
                  <c:v>1.29506051703057E-4</c:v>
                </c:pt>
                <c:pt idx="6">
                  <c:v>1.49668350024813E-4</c:v>
                </c:pt>
                <c:pt idx="7">
                  <c:v>1.8460561508000799E-4</c:v>
                </c:pt>
                <c:pt idx="8">
                  <c:v>2.3731653402227001E-4</c:v>
                </c:pt>
                <c:pt idx="9">
                  <c:v>3.0839415319247501E-4</c:v>
                </c:pt>
                <c:pt idx="10">
                  <c:v>4.05710980625816E-4</c:v>
                </c:pt>
                <c:pt idx="11">
                  <c:v>5.7204712639747799E-4</c:v>
                </c:pt>
                <c:pt idx="12">
                  <c:v>9.2383776834035905E-4</c:v>
                </c:pt>
                <c:pt idx="13">
                  <c:v>1.49847383634718E-3</c:v>
                </c:pt>
                <c:pt idx="14">
                  <c:v>2.6022019982389799E-3</c:v>
                </c:pt>
                <c:pt idx="15">
                  <c:v>4.4683315782366798E-3</c:v>
                </c:pt>
                <c:pt idx="16">
                  <c:v>8.3299683059908404E-3</c:v>
                </c:pt>
                <c:pt idx="17">
                  <c:v>1.55650306746668E-2</c:v>
                </c:pt>
                <c:pt idx="18">
                  <c:v>2.91214126103135E-2</c:v>
                </c:pt>
                <c:pt idx="19">
                  <c:v>5.45509165710477E-2</c:v>
                </c:pt>
                <c:pt idx="20">
                  <c:v>0.100986834911147</c:v>
                </c:pt>
                <c:pt idx="21">
                  <c:v>0.185004047589263</c:v>
                </c:pt>
                <c:pt idx="22">
                  <c:v>0.33348256075266902</c:v>
                </c:pt>
                <c:pt idx="23">
                  <c:v>0.58968979481136197</c:v>
                </c:pt>
                <c:pt idx="24">
                  <c:v>1.0170003513230701</c:v>
                </c:pt>
                <c:pt idx="25">
                  <c:v>1.70792254095393</c:v>
                </c:pt>
                <c:pt idx="26">
                  <c:v>2.7855808144170702</c:v>
                </c:pt>
                <c:pt idx="27">
                  <c:v>4.3828258280441101</c:v>
                </c:pt>
                <c:pt idx="28">
                  <c:v>6.6748087430740899</c:v>
                </c:pt>
                <c:pt idx="29">
                  <c:v>9.8315242462608801</c:v>
                </c:pt>
                <c:pt idx="30">
                  <c:v>14.0493952850318</c:v>
                </c:pt>
                <c:pt idx="31">
                  <c:v>19.466195276494901</c:v>
                </c:pt>
                <c:pt idx="32">
                  <c:v>26.422771993163899</c:v>
                </c:pt>
                <c:pt idx="33">
                  <c:v>35.285507040094501</c:v>
                </c:pt>
                <c:pt idx="34">
                  <c:v>46.527674020921701</c:v>
                </c:pt>
                <c:pt idx="35">
                  <c:v>60.8443610754235</c:v>
                </c:pt>
                <c:pt idx="36">
                  <c:v>79.0612521463799</c:v>
                </c:pt>
                <c:pt idx="37">
                  <c:v>102.22841977670799</c:v>
                </c:pt>
                <c:pt idx="38">
                  <c:v>131.70880349574401</c:v>
                </c:pt>
                <c:pt idx="39">
                  <c:v>169.15198018922001</c:v>
                </c:pt>
                <c:pt idx="40">
                  <c:v>216.69721167299099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976D-47DE-89CB-D09EB6F55373}"/>
            </c:ext>
          </c:extLst>
        </c:ser>
        <c:ser>
          <c:idx val="4"/>
          <c:order val="4"/>
          <c:tx>
            <c:strRef>
              <c:f>'single cort'!$F$3</c:f>
              <c:strCache>
                <c:ptCount val="1"/>
                <c:pt idx="0">
                  <c:v>I = 4800 A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5"/>
                </a:solidFill>
              </a:ln>
              <a:effectLst/>
            </c:spPr>
          </c:marker>
          <c:xVal>
            <c:numRef>
              <c:f>'single cort'!$A$5:$A$45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'single cort'!$F$5:$F$45</c:f>
              <c:numCache>
                <c:formatCode>General</c:formatCode>
                <c:ptCount val="41"/>
                <c:pt idx="0">
                  <c:v>3.9430607326756202E-4</c:v>
                </c:pt>
                <c:pt idx="1">
                  <c:v>3.9664735116606598E-4</c:v>
                </c:pt>
                <c:pt idx="2">
                  <c:v>4.0161963946875202E-4</c:v>
                </c:pt>
                <c:pt idx="3">
                  <c:v>4.1143519175786998E-4</c:v>
                </c:pt>
                <c:pt idx="4">
                  <c:v>4.2767865523393901E-4</c:v>
                </c:pt>
                <c:pt idx="5">
                  <c:v>4.5136418123496101E-4</c:v>
                </c:pt>
                <c:pt idx="6">
                  <c:v>4.83225741455633E-4</c:v>
                </c:pt>
                <c:pt idx="7">
                  <c:v>5.2533050949486097E-4</c:v>
                </c:pt>
                <c:pt idx="8">
                  <c:v>5.8241534929592896E-4</c:v>
                </c:pt>
                <c:pt idx="9">
                  <c:v>6.8769803140867995E-4</c:v>
                </c:pt>
                <c:pt idx="10">
                  <c:v>9.0131407137742498E-4</c:v>
                </c:pt>
                <c:pt idx="11">
                  <c:v>1.25080992899889E-3</c:v>
                </c:pt>
                <c:pt idx="12">
                  <c:v>1.7417206081752801E-3</c:v>
                </c:pt>
                <c:pt idx="13">
                  <c:v>2.6672181736944901E-3</c:v>
                </c:pt>
                <c:pt idx="14">
                  <c:v>4.16581819806455E-3</c:v>
                </c:pt>
                <c:pt idx="15">
                  <c:v>7.0714705896521299E-3</c:v>
                </c:pt>
                <c:pt idx="16">
                  <c:v>1.20415565639209E-2</c:v>
                </c:pt>
                <c:pt idx="17">
                  <c:v>2.1176033601327499E-2</c:v>
                </c:pt>
                <c:pt idx="18">
                  <c:v>3.8014078832903898E-2</c:v>
                </c:pt>
                <c:pt idx="19">
                  <c:v>6.8594618965714296E-2</c:v>
                </c:pt>
                <c:pt idx="20">
                  <c:v>0.12382309683144301</c:v>
                </c:pt>
                <c:pt idx="21">
                  <c:v>0.221395030489728</c:v>
                </c:pt>
                <c:pt idx="22">
                  <c:v>0.39033848654075198</c:v>
                </c:pt>
                <c:pt idx="23">
                  <c:v>0.67837769386256097</c:v>
                </c:pt>
                <c:pt idx="24">
                  <c:v>1.15144954869114</c:v>
                </c:pt>
                <c:pt idx="25">
                  <c:v>1.90545208471556</c:v>
                </c:pt>
                <c:pt idx="26">
                  <c:v>3.06577276512414</c:v>
                </c:pt>
                <c:pt idx="27">
                  <c:v>4.7683303307956901</c:v>
                </c:pt>
                <c:pt idx="28">
                  <c:v>7.1869951021503899</c:v>
                </c:pt>
                <c:pt idx="29">
                  <c:v>10.487629781548801</c:v>
                </c:pt>
                <c:pt idx="30">
                  <c:v>14.8043710111784</c:v>
                </c:pt>
                <c:pt idx="31">
                  <c:v>20.3237984039555</c:v>
                </c:pt>
                <c:pt idx="32">
                  <c:v>27.399475540437901</c:v>
                </c:pt>
                <c:pt idx="33">
                  <c:v>36.353011509722897</c:v>
                </c:pt>
                <c:pt idx="34">
                  <c:v>47.708019631978502</c:v>
                </c:pt>
                <c:pt idx="35">
                  <c:v>62.170435851888598</c:v>
                </c:pt>
                <c:pt idx="36">
                  <c:v>80.594209726112595</c:v>
                </c:pt>
                <c:pt idx="37">
                  <c:v>104.021366847427</c:v>
                </c:pt>
                <c:pt idx="38">
                  <c:v>133.78235055045499</c:v>
                </c:pt>
                <c:pt idx="39">
                  <c:v>171.57066640412501</c:v>
                </c:pt>
                <c:pt idx="40">
                  <c:v>219.576334786866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976D-47DE-89CB-D09EB6F55373}"/>
            </c:ext>
          </c:extLst>
        </c:ser>
        <c:ser>
          <c:idx val="5"/>
          <c:order val="5"/>
          <c:tx>
            <c:strRef>
              <c:f>'single cort'!$G$3</c:f>
              <c:strCache>
                <c:ptCount val="1"/>
                <c:pt idx="0">
                  <c:v>I = 6000 A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6"/>
                </a:solidFill>
              </a:ln>
              <a:effectLst/>
            </c:spPr>
          </c:marker>
          <c:xVal>
            <c:numRef>
              <c:f>'single cort'!$A$5:$A$45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'single cort'!$G$5:$G$45</c:f>
              <c:numCache>
                <c:formatCode>General</c:formatCode>
                <c:ptCount val="41"/>
                <c:pt idx="0">
                  <c:v>1.05564495469271E-3</c:v>
                </c:pt>
                <c:pt idx="1">
                  <c:v>1.0558592269634E-3</c:v>
                </c:pt>
                <c:pt idx="2">
                  <c:v>1.05744274634413E-3</c:v>
                </c:pt>
                <c:pt idx="3">
                  <c:v>1.0619507849253299E-3</c:v>
                </c:pt>
                <c:pt idx="4">
                  <c:v>1.0714605869712999E-3</c:v>
                </c:pt>
                <c:pt idx="5">
                  <c:v>1.0975550007479001E-3</c:v>
                </c:pt>
                <c:pt idx="6">
                  <c:v>1.15009234701797E-3</c:v>
                </c:pt>
                <c:pt idx="7">
                  <c:v>1.2371888804673099E-3</c:v>
                </c:pt>
                <c:pt idx="8">
                  <c:v>1.3685136756988201E-3</c:v>
                </c:pt>
                <c:pt idx="9">
                  <c:v>1.56691091594375E-3</c:v>
                </c:pt>
                <c:pt idx="10">
                  <c:v>1.85295492539976E-3</c:v>
                </c:pt>
                <c:pt idx="11">
                  <c:v>2.3374573033869898E-3</c:v>
                </c:pt>
                <c:pt idx="12">
                  <c:v>3.1908653353708398E-3</c:v>
                </c:pt>
                <c:pt idx="13">
                  <c:v>4.5228891223538003E-3</c:v>
                </c:pt>
                <c:pt idx="14">
                  <c:v>6.90008994219441E-3</c:v>
                </c:pt>
                <c:pt idx="15">
                  <c:v>1.0745725936767E-2</c:v>
                </c:pt>
                <c:pt idx="16">
                  <c:v>1.7638280087996901E-2</c:v>
                </c:pt>
                <c:pt idx="17">
                  <c:v>2.98162283954586E-2</c:v>
                </c:pt>
                <c:pt idx="18">
                  <c:v>5.1300027022971803E-2</c:v>
                </c:pt>
                <c:pt idx="19">
                  <c:v>8.9568629601946295E-2</c:v>
                </c:pt>
                <c:pt idx="20">
                  <c:v>0.15669652638493001</c:v>
                </c:pt>
                <c:pt idx="21">
                  <c:v>0.27307999967711</c:v>
                </c:pt>
                <c:pt idx="22">
                  <c:v>0.471144668179236</c:v>
                </c:pt>
                <c:pt idx="23">
                  <c:v>0.802408240852026</c:v>
                </c:pt>
                <c:pt idx="24">
                  <c:v>1.3383704111911601</c:v>
                </c:pt>
                <c:pt idx="25">
                  <c:v>2.1758685546424998</c:v>
                </c:pt>
                <c:pt idx="26">
                  <c:v>3.4447388393352001</c:v>
                </c:pt>
                <c:pt idx="27">
                  <c:v>5.2835246440956398</c:v>
                </c:pt>
                <c:pt idx="28">
                  <c:v>7.86041163147845</c:v>
                </c:pt>
                <c:pt idx="29">
                  <c:v>11.3119729939498</c:v>
                </c:pt>
                <c:pt idx="30">
                  <c:v>15.7199122315208</c:v>
                </c:pt>
                <c:pt idx="31">
                  <c:v>21.372278755898101</c:v>
                </c:pt>
                <c:pt idx="32">
                  <c:v>28.570221324632598</c:v>
                </c:pt>
                <c:pt idx="33">
                  <c:v>37.642843894492003</c:v>
                </c:pt>
                <c:pt idx="34">
                  <c:v>49.170592982996602</c:v>
                </c:pt>
                <c:pt idx="35">
                  <c:v>63.837568876578402</c:v>
                </c:pt>
                <c:pt idx="36">
                  <c:v>82.505432434341699</c:v>
                </c:pt>
                <c:pt idx="37">
                  <c:v>106.254134015654</c:v>
                </c:pt>
                <c:pt idx="38">
                  <c:v>136.426144005162</c:v>
                </c:pt>
                <c:pt idx="39">
                  <c:v>174.72209910302999</c:v>
                </c:pt>
                <c:pt idx="40">
                  <c:v>223.30986348753299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976D-47DE-89CB-D09EB6F55373}"/>
            </c:ext>
          </c:extLst>
        </c:ser>
        <c:ser>
          <c:idx val="6"/>
          <c:order val="6"/>
          <c:tx>
            <c:strRef>
              <c:f>'single cort'!$M$3</c:f>
              <c:strCache>
                <c:ptCount val="1"/>
                <c:pt idx="0">
                  <c:v>Halse-Brandt</c:v>
                </c:pt>
              </c:strCache>
            </c:strRef>
          </c:tx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'single cort'!$A$5:$A$45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'single cort'!$M$5:$M$45</c:f>
              <c:numCache>
                <c:formatCode>0.00E+00</c:formatCode>
                <c:ptCount val="41"/>
                <c:pt idx="0">
                  <c:v>1.87497786119037E-10</c:v>
                </c:pt>
                <c:pt idx="1">
                  <c:v>4.7097060663307103E-10</c:v>
                </c:pt>
                <c:pt idx="2">
                  <c:v>1.18301195470055E-9</c:v>
                </c:pt>
                <c:pt idx="3">
                  <c:v>2.9715435430810401E-9</c:v>
                </c:pt>
                <c:pt idx="4">
                  <c:v>7.4639868731540292E-9</c:v>
                </c:pt>
                <c:pt idx="5">
                  <c:v>1.87479171387481E-8</c:v>
                </c:pt>
                <c:pt idx="6">
                  <c:v>4.7089577681624897E-8</c:v>
                </c:pt>
                <c:pt idx="7">
                  <c:v>1.1827149171916E-7</c:v>
                </c:pt>
                <c:pt idx="8">
                  <c:v>2.9703607675336097E-7</c:v>
                </c:pt>
                <c:pt idx="9">
                  <c:v>7.4592796408621401E-7</c:v>
                </c:pt>
                <c:pt idx="10">
                  <c:v>1.8729187405129899E-6</c:v>
                </c:pt>
                <c:pt idx="11">
                  <c:v>4.70150623375458E-6</c:v>
                </c:pt>
                <c:pt idx="12">
                  <c:v>1.17975140144833E-5</c:v>
                </c:pt>
                <c:pt idx="13">
                  <c:v>2.9585817166615599E-5</c:v>
                </c:pt>
                <c:pt idx="14">
                  <c:v>7.41250537091648E-5</c:v>
                </c:pt>
                <c:pt idx="15">
                  <c:v>1.8543721873463801E-4</c:v>
                </c:pt>
                <c:pt idx="16">
                  <c:v>4.62813754806479E-4</c:v>
                </c:pt>
                <c:pt idx="17">
                  <c:v>1.1508328603586E-3</c:v>
                </c:pt>
                <c:pt idx="18">
                  <c:v>2.84524362065309E-3</c:v>
                </c:pt>
                <c:pt idx="19">
                  <c:v>6.9721874972159302E-3</c:v>
                </c:pt>
                <c:pt idx="20">
                  <c:v>1.6855787187094198E-2</c:v>
                </c:pt>
                <c:pt idx="21">
                  <c:v>3.9938378624674503E-2</c:v>
                </c:pt>
                <c:pt idx="22">
                  <c:v>9.1924207329890206E-2</c:v>
                </c:pt>
                <c:pt idx="23">
                  <c:v>0.20327926394134499</c:v>
                </c:pt>
                <c:pt idx="24">
                  <c:v>0.426767186121354</c:v>
                </c:pt>
                <c:pt idx="25">
                  <c:v>0.84159548923726402</c:v>
                </c:pt>
                <c:pt idx="26">
                  <c:v>1.5487516122820799</c:v>
                </c:pt>
                <c:pt idx="27">
                  <c:v>2.6580484791021401</c:v>
                </c:pt>
                <c:pt idx="28">
                  <c:v>4.2764594884695804</c:v>
                </c:pt>
                <c:pt idx="29">
                  <c:v>6.5074030278525896</c:v>
                </c:pt>
                <c:pt idx="30">
                  <c:v>9.4614496272435602</c:v>
                </c:pt>
                <c:pt idx="31">
                  <c:v>13.273198712409201</c:v>
                </c:pt>
                <c:pt idx="32">
                  <c:v>18.120202565045599</c:v>
                </c:pt>
                <c:pt idx="33">
                  <c:v>24.241395668650899</c:v>
                </c:pt>
                <c:pt idx="34">
                  <c:v>31.952855513616299</c:v>
                </c:pt>
                <c:pt idx="35">
                  <c:v>41.661950009880599</c:v>
                </c:pt>
                <c:pt idx="36">
                  <c:v>53.885070129457503</c:v>
                </c:pt>
                <c:pt idx="37">
                  <c:v>69.273071356162006</c:v>
                </c:pt>
                <c:pt idx="38">
                  <c:v>88.645417235874305</c:v>
                </c:pt>
                <c:pt idx="39">
                  <c:v>113.033755750621</c:v>
                </c:pt>
                <c:pt idx="40">
                  <c:v>143.73685485827599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976D-47DE-89CB-D09EB6F55373}"/>
            </c:ext>
          </c:extLst>
        </c:ser>
        <c:ser>
          <c:idx val="7"/>
          <c:order val="7"/>
          <c:tx>
            <c:strRef>
              <c:f>'single cort'!$Q$3</c:f>
              <c:strCache>
                <c:ptCount val="1"/>
                <c:pt idx="0">
                  <c:v>Norris</c:v>
                </c:pt>
              </c:strCache>
            </c:strRef>
          </c:tx>
          <c:spPr>
            <a:ln w="25400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'single cort'!$Q$15:$R$15</c:f>
              <c:numCache>
                <c:formatCode>0.00E+00</c:formatCode>
                <c:ptCount val="2"/>
                <c:pt idx="0">
                  <c:v>1E-3</c:v>
                </c:pt>
                <c:pt idx="1">
                  <c:v>0.05</c:v>
                </c:pt>
              </c:numCache>
            </c:numRef>
          </c:xVal>
          <c:yVal>
            <c:numRef>
              <c:f>'single cort'!$Q$5:$R$5</c:f>
              <c:numCache>
                <c:formatCode>0.00E+00</c:formatCode>
                <c:ptCount val="2"/>
                <c:pt idx="0">
                  <c:v>8.0321725026111243E-5</c:v>
                </c:pt>
                <c:pt idx="1">
                  <c:v>8.0321725026111243E-5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976D-47DE-89CB-D09EB6F55373}"/>
            </c:ext>
          </c:extLst>
        </c:ser>
        <c:ser>
          <c:idx val="8"/>
          <c:order val="8"/>
          <c:tx>
            <c:strRef>
              <c:f>'single cort'!$Q$3</c:f>
              <c:strCache>
                <c:ptCount val="1"/>
                <c:pt idx="0">
                  <c:v>Norris</c:v>
                </c:pt>
              </c:strCache>
            </c:strRef>
          </c:tx>
          <c:spPr>
            <a:ln w="25400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'single cort'!$Q$15:$R$15</c:f>
              <c:numCache>
                <c:formatCode>0.00E+00</c:formatCode>
                <c:ptCount val="2"/>
                <c:pt idx="0">
                  <c:v>1E-3</c:v>
                </c:pt>
                <c:pt idx="1">
                  <c:v>0.05</c:v>
                </c:pt>
              </c:numCache>
            </c:numRef>
          </c:xVal>
          <c:yVal>
            <c:numRef>
              <c:f>'single cort'!$Q$6:$R$6</c:f>
              <c:numCache>
                <c:formatCode>0.00E+00</c:formatCode>
                <c:ptCount val="2"/>
                <c:pt idx="0">
                  <c:v>1.300930086613056E-3</c:v>
                </c:pt>
                <c:pt idx="1">
                  <c:v>1.300930086613056E-3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976D-47DE-89CB-D09EB6F55373}"/>
            </c:ext>
          </c:extLst>
        </c:ser>
        <c:ser>
          <c:idx val="9"/>
          <c:order val="9"/>
          <c:tx>
            <c:strRef>
              <c:f>'single cort'!$Q$3</c:f>
              <c:strCache>
                <c:ptCount val="1"/>
                <c:pt idx="0">
                  <c:v>Norris</c:v>
                </c:pt>
              </c:strCache>
            </c:strRef>
          </c:tx>
          <c:spPr>
            <a:ln w="25400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'single cort'!$Q$15:$R$15</c:f>
              <c:numCache>
                <c:formatCode>0.00E+00</c:formatCode>
                <c:ptCount val="2"/>
                <c:pt idx="0">
                  <c:v>1E-3</c:v>
                </c:pt>
                <c:pt idx="1">
                  <c:v>0.05</c:v>
                </c:pt>
              </c:numCache>
            </c:numRef>
          </c:xVal>
          <c:yVal>
            <c:numRef>
              <c:f>'single cort'!$Q$7:$R$7</c:f>
              <c:numCache>
                <c:formatCode>0.00E+00</c:formatCode>
                <c:ptCount val="2"/>
                <c:pt idx="0">
                  <c:v>6.7251986430034681E-3</c:v>
                </c:pt>
                <c:pt idx="1">
                  <c:v>6.7251986430034681E-3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976D-47DE-89CB-D09EB6F55373}"/>
            </c:ext>
          </c:extLst>
        </c:ser>
        <c:ser>
          <c:idx val="10"/>
          <c:order val="10"/>
          <c:tx>
            <c:strRef>
              <c:f>'single cort'!$Q$3</c:f>
              <c:strCache>
                <c:ptCount val="1"/>
                <c:pt idx="0">
                  <c:v>Norris</c:v>
                </c:pt>
              </c:strCache>
            </c:strRef>
          </c:tx>
          <c:spPr>
            <a:ln w="25400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'single cort'!$Q$15:$R$15</c:f>
              <c:numCache>
                <c:formatCode>0.00E+00</c:formatCode>
                <c:ptCount val="2"/>
                <c:pt idx="0">
                  <c:v>1E-3</c:v>
                </c:pt>
                <c:pt idx="1">
                  <c:v>0.05</c:v>
                </c:pt>
              </c:numCache>
            </c:numRef>
          </c:xVal>
          <c:yVal>
            <c:numRef>
              <c:f>'single cort'!$Q$8:$R$8</c:f>
              <c:numCache>
                <c:formatCode>0.00E+00</c:formatCode>
                <c:ptCount val="2"/>
                <c:pt idx="0">
                  <c:v>2.191563364849668E-2</c:v>
                </c:pt>
                <c:pt idx="1">
                  <c:v>2.191563364849668E-2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976D-47DE-89CB-D09EB6F55373}"/>
            </c:ext>
          </c:extLst>
        </c:ser>
        <c:ser>
          <c:idx val="11"/>
          <c:order val="11"/>
          <c:tx>
            <c:strRef>
              <c:f>'single cort'!$Q$3</c:f>
              <c:strCache>
                <c:ptCount val="1"/>
                <c:pt idx="0">
                  <c:v>Norris</c:v>
                </c:pt>
              </c:strCache>
            </c:strRef>
          </c:tx>
          <c:spPr>
            <a:ln w="25400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'single cort'!$Q$15:$R$15</c:f>
              <c:numCache>
                <c:formatCode>0.00E+00</c:formatCode>
                <c:ptCount val="2"/>
                <c:pt idx="0">
                  <c:v>1E-3</c:v>
                </c:pt>
                <c:pt idx="1">
                  <c:v>0.05</c:v>
                </c:pt>
              </c:numCache>
            </c:numRef>
          </c:xVal>
          <c:yVal>
            <c:numRef>
              <c:f>'single cort'!$Q$9:$R$9</c:f>
              <c:numCache>
                <c:formatCode>0.00E+00</c:formatCode>
                <c:ptCount val="2"/>
                <c:pt idx="0">
                  <c:v>5.5795545034914837E-2</c:v>
                </c:pt>
                <c:pt idx="1">
                  <c:v>5.5795545034914837E-2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976D-47DE-89CB-D09EB6F55373}"/>
            </c:ext>
          </c:extLst>
        </c:ser>
        <c:ser>
          <c:idx val="12"/>
          <c:order val="12"/>
          <c:tx>
            <c:strRef>
              <c:f>'single cort'!$N$3</c:f>
              <c:strCache>
                <c:ptCount val="1"/>
                <c:pt idx="0">
                  <c:v>B*Ic*w*N*(2/pi)</c:v>
                </c:pt>
              </c:strCache>
            </c:strRef>
          </c:tx>
          <c:spPr>
            <a:ln w="25400" cap="rnd" cmpd="dbl">
              <a:solidFill>
                <a:schemeClr val="tx1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'single cort'!$A$25:$A$45</c:f>
              <c:numCache>
                <c:formatCode>General</c:formatCode>
                <c:ptCount val="21"/>
                <c:pt idx="0">
                  <c:v>0.1</c:v>
                </c:pt>
                <c:pt idx="1">
                  <c:v>0.12589254117941701</c:v>
                </c:pt>
                <c:pt idx="2">
                  <c:v>0.15848931924611101</c:v>
                </c:pt>
                <c:pt idx="3">
                  <c:v>0.199526231496888</c:v>
                </c:pt>
                <c:pt idx="4">
                  <c:v>0.25118864315095801</c:v>
                </c:pt>
                <c:pt idx="5">
                  <c:v>0.316227766016838</c:v>
                </c:pt>
                <c:pt idx="6">
                  <c:v>0.39810717055349698</c:v>
                </c:pt>
                <c:pt idx="7">
                  <c:v>0.50118723362727302</c:v>
                </c:pt>
                <c:pt idx="8">
                  <c:v>0.63095734448019303</c:v>
                </c:pt>
                <c:pt idx="9">
                  <c:v>0.79432823472428105</c:v>
                </c:pt>
                <c:pt idx="10">
                  <c:v>1</c:v>
                </c:pt>
                <c:pt idx="11">
                  <c:v>1.2589254117941699</c:v>
                </c:pt>
                <c:pt idx="12">
                  <c:v>1.58489319246111</c:v>
                </c:pt>
                <c:pt idx="13">
                  <c:v>1.99526231496888</c:v>
                </c:pt>
                <c:pt idx="14">
                  <c:v>2.5118864315095801</c:v>
                </c:pt>
                <c:pt idx="15">
                  <c:v>3.16227766016838</c:v>
                </c:pt>
                <c:pt idx="16">
                  <c:v>3.98107170553497</c:v>
                </c:pt>
                <c:pt idx="17">
                  <c:v>5.01187233627273</c:v>
                </c:pt>
                <c:pt idx="18">
                  <c:v>6.3095734448019298</c:v>
                </c:pt>
                <c:pt idx="19">
                  <c:v>7.9432823472428096</c:v>
                </c:pt>
                <c:pt idx="20">
                  <c:v>10</c:v>
                </c:pt>
              </c:numCache>
            </c:numRef>
          </c:xVal>
          <c:yVal>
            <c:numRef>
              <c:f>'single cort'!$N$25:$N$45</c:f>
              <c:numCache>
                <c:formatCode>General</c:formatCode>
                <c:ptCount val="21"/>
                <c:pt idx="0">
                  <c:v>1.5278874536821956</c:v>
                </c:pt>
                <c:pt idx="1">
                  <c:v>1.9234963418020037</c:v>
                </c:pt>
                <c:pt idx="2">
                  <c:v>2.4215384241876512</c:v>
                </c:pt>
                <c:pt idx="3">
                  <c:v>3.0485362578458446</c:v>
                </c:pt>
                <c:pt idx="4">
                  <c:v>3.8378797637780284</c:v>
                </c:pt>
                <c:pt idx="5">
                  <c:v>4.8316043620307578</c:v>
                </c:pt>
                <c:pt idx="6">
                  <c:v>6.0826295110960586</c:v>
                </c:pt>
                <c:pt idx="7">
                  <c:v>7.6575768620479776</c:v>
                </c:pt>
                <c:pt idx="8">
                  <c:v>9.6403181043992188</c:v>
                </c:pt>
                <c:pt idx="9">
                  <c:v>12.136441439407548</c:v>
                </c:pt>
                <c:pt idx="10">
                  <c:v>15.278874536821952</c:v>
                </c:pt>
                <c:pt idx="11">
                  <c:v>19.23496341802004</c:v>
                </c:pt>
                <c:pt idx="12">
                  <c:v>24.215384241876507</c:v>
                </c:pt>
                <c:pt idx="13">
                  <c:v>30.485362578458446</c:v>
                </c:pt>
                <c:pt idx="14">
                  <c:v>38.378797637780281</c:v>
                </c:pt>
                <c:pt idx="15">
                  <c:v>48.316043620307568</c:v>
                </c:pt>
                <c:pt idx="16">
                  <c:v>60.826295110960601</c:v>
                </c:pt>
                <c:pt idx="17">
                  <c:v>76.575768620479764</c:v>
                </c:pt>
                <c:pt idx="18">
                  <c:v>96.403181043992191</c:v>
                </c:pt>
                <c:pt idx="19">
                  <c:v>121.3644143940755</c:v>
                </c:pt>
                <c:pt idx="20">
                  <c:v>152.78874536821954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976D-47DE-89CB-D09EB6F553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75201432"/>
        <c:axId val="775198480"/>
      </c:scatterChart>
      <c:valAx>
        <c:axId val="775201432"/>
        <c:scaling>
          <c:logBase val="10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2000" b="1" dirty="0" err="1">
                    <a:solidFill>
                      <a:schemeClr val="tx1"/>
                    </a:solidFill>
                  </a:rPr>
                  <a:t>Magnetic</a:t>
                </a:r>
                <a:r>
                  <a:rPr lang="nl-NL" sz="2000" b="1" dirty="0">
                    <a:solidFill>
                      <a:schemeClr val="tx1"/>
                    </a:solidFill>
                  </a:rPr>
                  <a:t> field amplitude [T]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775198480"/>
        <c:crosses val="autoZero"/>
        <c:crossBetween val="midCat"/>
      </c:valAx>
      <c:valAx>
        <c:axId val="775198480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2000" b="1" dirty="0" err="1">
                    <a:solidFill>
                      <a:schemeClr val="tx1"/>
                    </a:solidFill>
                  </a:rPr>
                  <a:t>Loss</a:t>
                </a:r>
                <a:r>
                  <a:rPr lang="nl-NL" sz="2000" b="1" dirty="0">
                    <a:solidFill>
                      <a:schemeClr val="tx1"/>
                    </a:solidFill>
                  </a:rPr>
                  <a:t> per meter per </a:t>
                </a:r>
                <a:r>
                  <a:rPr lang="nl-NL" sz="2000" b="1" dirty="0" err="1">
                    <a:solidFill>
                      <a:schemeClr val="tx1"/>
                    </a:solidFill>
                  </a:rPr>
                  <a:t>cycle</a:t>
                </a:r>
                <a:r>
                  <a:rPr lang="nl-NL" sz="2000" b="1" dirty="0">
                    <a:solidFill>
                      <a:schemeClr val="tx1"/>
                    </a:solidFill>
                  </a:rPr>
                  <a:t> [J/m]</a:t>
                </a:r>
              </a:p>
            </c:rich>
          </c:tx>
          <c:layout>
            <c:manualLayout>
              <c:xMode val="edge"/>
              <c:yMode val="edge"/>
              <c:x val="0"/>
              <c:y val="0.1906705607058956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0E+0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7752014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egendEntry>
        <c:idx val="8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ayout>
        <c:manualLayout>
          <c:xMode val="edge"/>
          <c:yMode val="edge"/>
          <c:x val="0.77614607326121088"/>
          <c:y val="0.16060608126948578"/>
          <c:w val="0.21091564967809387"/>
          <c:h val="0.533673444376234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nl-NL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130317770702533"/>
          <c:y val="2.4651411399449034E-2"/>
          <c:w val="0.67256587679138646"/>
          <c:h val="0.82356423536660628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'tape width'!$C$3</c:f>
              <c:strCache>
                <c:ptCount val="1"/>
                <c:pt idx="0">
                  <c:v>2x12 mm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1"/>
                </a:solidFill>
              </a:ln>
              <a:effectLst/>
            </c:spPr>
          </c:marker>
          <c:xVal>
            <c:numRef>
              <c:f>'tape width'!$A$5:$A$45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'tape width'!$C$5:$C$45</c:f>
              <c:numCache>
                <c:formatCode>0.00E+00</c:formatCode>
                <c:ptCount val="41"/>
                <c:pt idx="0">
                  <c:v>5.6252309279296898E-3</c:v>
                </c:pt>
                <c:pt idx="1">
                  <c:v>5.6254468111194902E-3</c:v>
                </c:pt>
                <c:pt idx="2">
                  <c:v>5.6256681955791504E-3</c:v>
                </c:pt>
                <c:pt idx="3">
                  <c:v>5.6262562037859296E-3</c:v>
                </c:pt>
                <c:pt idx="4">
                  <c:v>5.6271425937402097E-3</c:v>
                </c:pt>
                <c:pt idx="5">
                  <c:v>5.6282236557166103E-3</c:v>
                </c:pt>
                <c:pt idx="6">
                  <c:v>5.6306071834269803E-3</c:v>
                </c:pt>
                <c:pt idx="7">
                  <c:v>5.6340699898501101E-3</c:v>
                </c:pt>
                <c:pt idx="8">
                  <c:v>5.6425416676673702E-3</c:v>
                </c:pt>
                <c:pt idx="9">
                  <c:v>5.6632920822547797E-3</c:v>
                </c:pt>
                <c:pt idx="10">
                  <c:v>5.7487692154135801E-3</c:v>
                </c:pt>
                <c:pt idx="11">
                  <c:v>6.1640093429056403E-3</c:v>
                </c:pt>
                <c:pt idx="12">
                  <c:v>7.1321686965674404E-3</c:v>
                </c:pt>
                <c:pt idx="13">
                  <c:v>8.7398734438870005E-3</c:v>
                </c:pt>
                <c:pt idx="14">
                  <c:v>1.1209204231518499E-2</c:v>
                </c:pt>
                <c:pt idx="15" formatCode="General">
                  <c:v>1.45509748688095E-2</c:v>
                </c:pt>
                <c:pt idx="16" formatCode="General">
                  <c:v>2.0975373850099E-2</c:v>
                </c:pt>
                <c:pt idx="17" formatCode="General">
                  <c:v>3.0531133084583599E-2</c:v>
                </c:pt>
                <c:pt idx="18" formatCode="General">
                  <c:v>4.7848366818231E-2</c:v>
                </c:pt>
                <c:pt idx="19" formatCode="General">
                  <c:v>7.8556487120470905E-2</c:v>
                </c:pt>
                <c:pt idx="20" formatCode="General">
                  <c:v>0.134262835263525</c:v>
                </c:pt>
                <c:pt idx="21" formatCode="General">
                  <c:v>0.24120027075068301</c:v>
                </c:pt>
                <c:pt idx="22" formatCode="General">
                  <c:v>0.43619381403013402</c:v>
                </c:pt>
                <c:pt idx="23" formatCode="General">
                  <c:v>0.81461539329932797</c:v>
                </c:pt>
                <c:pt idx="24" formatCode="General">
                  <c:v>1.5171729941513401</c:v>
                </c:pt>
                <c:pt idx="25" formatCode="General">
                  <c:v>2.7833360802214702</c:v>
                </c:pt>
                <c:pt idx="26" formatCode="General">
                  <c:v>5.1373183949543604</c:v>
                </c:pt>
                <c:pt idx="27" formatCode="General">
                  <c:v>9.8985071201246697</c:v>
                </c:pt>
                <c:pt idx="28" formatCode="General">
                  <c:v>18.181276884958901</c:v>
                </c:pt>
                <c:pt idx="29" formatCode="General">
                  <c:v>30.5665606379625</c:v>
                </c:pt>
                <c:pt idx="30" formatCode="General">
                  <c:v>47.542317418403002</c:v>
                </c:pt>
                <c:pt idx="31" formatCode="General">
                  <c:v>70.477407891994801</c:v>
                </c:pt>
                <c:pt idx="32" formatCode="General">
                  <c:v>100.992030104962</c:v>
                </c:pt>
                <c:pt idx="33" formatCode="General">
                  <c:v>140.010900609413</c:v>
                </c:pt>
                <c:pt idx="34" formatCode="General">
                  <c:v>190.62602482912499</c:v>
                </c:pt>
                <c:pt idx="35" formatCode="General">
                  <c:v>254.94757500583501</c:v>
                </c:pt>
                <c:pt idx="36" formatCode="General">
                  <c:v>336.71791873405601</c:v>
                </c:pt>
                <c:pt idx="37" formatCode="General">
                  <c:v>440.99595326737199</c:v>
                </c:pt>
                <c:pt idx="38" formatCode="General">
                  <c:v>573.41771721793498</c:v>
                </c:pt>
                <c:pt idx="39" formatCode="General">
                  <c:v>741.56894581914298</c:v>
                </c:pt>
                <c:pt idx="40" formatCode="General">
                  <c:v>954.46325734734705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FBF-4922-8679-D1CB88D3CE8E}"/>
            </c:ext>
          </c:extLst>
        </c:ser>
        <c:ser>
          <c:idx val="1"/>
          <c:order val="1"/>
          <c:tx>
            <c:strRef>
              <c:f>'tape width'!$D$3</c:f>
              <c:strCache>
                <c:ptCount val="1"/>
                <c:pt idx="0">
                  <c:v>3x8 mm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2"/>
                </a:solidFill>
              </a:ln>
              <a:effectLst/>
            </c:spPr>
          </c:marker>
          <c:xVal>
            <c:numRef>
              <c:f>'tape width'!$A$5:$A$45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'tape width'!$D$5:$D$45</c:f>
              <c:numCache>
                <c:formatCode>0.00E+00</c:formatCode>
                <c:ptCount val="41"/>
                <c:pt idx="0">
                  <c:v>3.8853845204216801E-3</c:v>
                </c:pt>
                <c:pt idx="1">
                  <c:v>3.8858163864872799E-3</c:v>
                </c:pt>
                <c:pt idx="2">
                  <c:v>3.8855764882477898E-3</c:v>
                </c:pt>
                <c:pt idx="3">
                  <c:v>3.8862201515831802E-3</c:v>
                </c:pt>
                <c:pt idx="4">
                  <c:v>3.8873545740111602E-3</c:v>
                </c:pt>
                <c:pt idx="5">
                  <c:v>3.88869833253289E-3</c:v>
                </c:pt>
                <c:pt idx="6">
                  <c:v>3.8915101829564698E-3</c:v>
                </c:pt>
                <c:pt idx="7">
                  <c:v>3.8990665194929301E-3</c:v>
                </c:pt>
                <c:pt idx="8">
                  <c:v>3.9222614971506503E-3</c:v>
                </c:pt>
                <c:pt idx="9">
                  <c:v>4.0148923837426704E-3</c:v>
                </c:pt>
                <c:pt idx="10" formatCode="General">
                  <c:v>4.3159981391935097E-3</c:v>
                </c:pt>
                <c:pt idx="11" formatCode="General">
                  <c:v>4.92602635111379E-3</c:v>
                </c:pt>
                <c:pt idx="12" formatCode="General">
                  <c:v>5.8751989390017703E-3</c:v>
                </c:pt>
                <c:pt idx="13" formatCode="General">
                  <c:v>7.1413797736581096E-3</c:v>
                </c:pt>
                <c:pt idx="14" formatCode="General">
                  <c:v>8.9821650303491506E-3</c:v>
                </c:pt>
                <c:pt idx="15" formatCode="General">
                  <c:v>1.2638668237892401E-2</c:v>
                </c:pt>
                <c:pt idx="16" formatCode="General">
                  <c:v>1.8708691808541799E-2</c:v>
                </c:pt>
                <c:pt idx="17" formatCode="General">
                  <c:v>2.9362876245816901E-2</c:v>
                </c:pt>
                <c:pt idx="18" formatCode="General">
                  <c:v>4.7451778031711897E-2</c:v>
                </c:pt>
                <c:pt idx="19" formatCode="General">
                  <c:v>8.1228011809582196E-2</c:v>
                </c:pt>
                <c:pt idx="20" formatCode="General">
                  <c:v>0.14509133233664301</c:v>
                </c:pt>
                <c:pt idx="21" formatCode="General">
                  <c:v>0.26887213499405799</c:v>
                </c:pt>
                <c:pt idx="22" formatCode="General">
                  <c:v>0.51230858230370302</c:v>
                </c:pt>
                <c:pt idx="23" formatCode="General">
                  <c:v>0.997286751594334</c:v>
                </c:pt>
                <c:pt idx="24" formatCode="General">
                  <c:v>1.9531066598146001</c:v>
                </c:pt>
                <c:pt idx="25" formatCode="General">
                  <c:v>3.7504295143081601</c:v>
                </c:pt>
                <c:pt idx="26" formatCode="General">
                  <c:v>6.8935656016322202</c:v>
                </c:pt>
                <c:pt idx="27" formatCode="General">
                  <c:v>12.0455854583502</c:v>
                </c:pt>
                <c:pt idx="28" formatCode="General">
                  <c:v>20.318424862821399</c:v>
                </c:pt>
                <c:pt idx="29" formatCode="General">
                  <c:v>32.416820807681901</c:v>
                </c:pt>
                <c:pt idx="30" formatCode="General">
                  <c:v>49.610150140173403</c:v>
                </c:pt>
                <c:pt idx="31" formatCode="General">
                  <c:v>72.517822319260503</c:v>
                </c:pt>
                <c:pt idx="32" formatCode="General">
                  <c:v>101.61041347109899</c:v>
                </c:pt>
                <c:pt idx="33" formatCode="General">
                  <c:v>138.53042081087699</c:v>
                </c:pt>
                <c:pt idx="34" formatCode="General">
                  <c:v>185.351425894199</c:v>
                </c:pt>
                <c:pt idx="35" formatCode="General">
                  <c:v>244.899085799429</c:v>
                </c:pt>
                <c:pt idx="36" formatCode="General">
                  <c:v>320.57415657666201</c:v>
                </c:pt>
                <c:pt idx="37" formatCode="General">
                  <c:v>416.73552826472201</c:v>
                </c:pt>
                <c:pt idx="38" formatCode="General">
                  <c:v>539.16107527061502</c:v>
                </c:pt>
                <c:pt idx="39" formatCode="General">
                  <c:v>694.66454877496506</c:v>
                </c:pt>
                <c:pt idx="40" formatCode="General">
                  <c:v>892.15251844064096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FBF-4922-8679-D1CB88D3CE8E}"/>
            </c:ext>
          </c:extLst>
        </c:ser>
        <c:ser>
          <c:idx val="2"/>
          <c:order val="2"/>
          <c:tx>
            <c:strRef>
              <c:f>'tape width'!$E$3</c:f>
              <c:strCache>
                <c:ptCount val="1"/>
                <c:pt idx="0">
                  <c:v>4x6 mm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3"/>
                </a:solidFill>
              </a:ln>
              <a:effectLst/>
            </c:spPr>
          </c:marker>
          <c:xVal>
            <c:numRef>
              <c:f>'tape width'!$A$5:$A$45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'tape width'!$E$5:$E$45</c:f>
              <c:numCache>
                <c:formatCode>General</c:formatCode>
                <c:ptCount val="41"/>
                <c:pt idx="0">
                  <c:v>2.9760727589581001E-3</c:v>
                </c:pt>
                <c:pt idx="1">
                  <c:v>2.9760104794802102E-3</c:v>
                </c:pt>
                <c:pt idx="2">
                  <c:v>2.9765088259646301E-3</c:v>
                </c:pt>
                <c:pt idx="3">
                  <c:v>2.9774427218116199E-3</c:v>
                </c:pt>
                <c:pt idx="4">
                  <c:v>2.9788533284383998E-3</c:v>
                </c:pt>
                <c:pt idx="5">
                  <c:v>2.9817212824184498E-3</c:v>
                </c:pt>
                <c:pt idx="6">
                  <c:v>2.9883686952737599E-3</c:v>
                </c:pt>
                <c:pt idx="7">
                  <c:v>3.0114259344109599E-3</c:v>
                </c:pt>
                <c:pt idx="8">
                  <c:v>3.09554082352958E-3</c:v>
                </c:pt>
                <c:pt idx="9">
                  <c:v>3.3251799453072801E-3</c:v>
                </c:pt>
                <c:pt idx="10">
                  <c:v>3.75888753967511E-3</c:v>
                </c:pt>
                <c:pt idx="11">
                  <c:v>4.3748720157362102E-3</c:v>
                </c:pt>
                <c:pt idx="12">
                  <c:v>5.2121623571235497E-3</c:v>
                </c:pt>
                <c:pt idx="13">
                  <c:v>6.4882472997479504E-3</c:v>
                </c:pt>
                <c:pt idx="14">
                  <c:v>9.1935789465745193E-3</c:v>
                </c:pt>
                <c:pt idx="15">
                  <c:v>1.3144364863167999E-2</c:v>
                </c:pt>
                <c:pt idx="16">
                  <c:v>2.0012214322338202E-2</c:v>
                </c:pt>
                <c:pt idx="17">
                  <c:v>3.2261128426906399E-2</c:v>
                </c:pt>
                <c:pt idx="18">
                  <c:v>5.42004281700268E-2</c:v>
                </c:pt>
                <c:pt idx="19">
                  <c:v>9.4100721580391497E-2</c:v>
                </c:pt>
                <c:pt idx="20">
                  <c:v>0.16786618713777099</c:v>
                </c:pt>
                <c:pt idx="21">
                  <c:v>0.30567973848705798</c:v>
                </c:pt>
                <c:pt idx="22">
                  <c:v>0.55876734494851499</c:v>
                </c:pt>
                <c:pt idx="23">
                  <c:v>1.0272137190839301</c:v>
                </c:pt>
                <c:pt idx="24">
                  <c:v>1.8860800848524</c:v>
                </c:pt>
                <c:pt idx="25">
                  <c:v>3.4380784349520499</c:v>
                </c:pt>
                <c:pt idx="26">
                  <c:v>6.1153060645258801</c:v>
                </c:pt>
                <c:pt idx="27">
                  <c:v>10.420140031132799</c:v>
                </c:pt>
                <c:pt idx="28">
                  <c:v>17.132651664643799</c:v>
                </c:pt>
                <c:pt idx="29">
                  <c:v>27.3570335632003</c:v>
                </c:pt>
                <c:pt idx="30">
                  <c:v>41.405372963420596</c:v>
                </c:pt>
                <c:pt idx="31">
                  <c:v>59.443801211630301</c:v>
                </c:pt>
                <c:pt idx="32">
                  <c:v>82.351535920951306</c:v>
                </c:pt>
                <c:pt idx="33">
                  <c:v>111.528761628334</c:v>
                </c:pt>
                <c:pt idx="34">
                  <c:v>148.67925566814</c:v>
                </c:pt>
                <c:pt idx="35">
                  <c:v>195.86199278596399</c:v>
                </c:pt>
                <c:pt idx="36">
                  <c:v>255.70865477816201</c:v>
                </c:pt>
                <c:pt idx="37">
                  <c:v>331.79105346921699</c:v>
                </c:pt>
                <c:pt idx="38">
                  <c:v>428.50807851711801</c:v>
                </c:pt>
                <c:pt idx="39">
                  <c:v>551.41135978655495</c:v>
                </c:pt>
                <c:pt idx="40">
                  <c:v>707.59564271518002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2FBF-4922-8679-D1CB88D3CE8E}"/>
            </c:ext>
          </c:extLst>
        </c:ser>
        <c:ser>
          <c:idx val="3"/>
          <c:order val="3"/>
          <c:tx>
            <c:strRef>
              <c:f>'tape width'!$F$3</c:f>
              <c:strCache>
                <c:ptCount val="1"/>
                <c:pt idx="0">
                  <c:v>6x4 mm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4"/>
                </a:solidFill>
              </a:ln>
              <a:effectLst/>
            </c:spPr>
          </c:marker>
          <c:xVal>
            <c:numRef>
              <c:f>'tape width'!$A$5:$A$45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'tape width'!$F$5:$F$45</c:f>
              <c:numCache>
                <c:formatCode>General</c:formatCode>
                <c:ptCount val="41"/>
                <c:pt idx="0">
                  <c:v>2.0354447639280402E-3</c:v>
                </c:pt>
                <c:pt idx="1">
                  <c:v>2.0363201745845299E-3</c:v>
                </c:pt>
                <c:pt idx="2">
                  <c:v>2.0367594917712101E-3</c:v>
                </c:pt>
                <c:pt idx="3">
                  <c:v>2.03786608978461E-3</c:v>
                </c:pt>
                <c:pt idx="4">
                  <c:v>2.0401757956726601E-3</c:v>
                </c:pt>
                <c:pt idx="5">
                  <c:v>2.04628394277819E-3</c:v>
                </c:pt>
                <c:pt idx="6">
                  <c:v>2.0654637128472001E-3</c:v>
                </c:pt>
                <c:pt idx="7">
                  <c:v>2.1279716458796399E-3</c:v>
                </c:pt>
                <c:pt idx="8">
                  <c:v>2.2806954449436502E-3</c:v>
                </c:pt>
                <c:pt idx="9">
                  <c:v>2.5538078452446299E-3</c:v>
                </c:pt>
                <c:pt idx="10">
                  <c:v>2.9868728414133398E-3</c:v>
                </c:pt>
                <c:pt idx="11">
                  <c:v>3.5632605833759898E-3</c:v>
                </c:pt>
                <c:pt idx="12">
                  <c:v>4.3406118731338502E-3</c:v>
                </c:pt>
                <c:pt idx="13">
                  <c:v>5.8932046041167002E-3</c:v>
                </c:pt>
                <c:pt idx="14">
                  <c:v>8.5661983398274792E-3</c:v>
                </c:pt>
                <c:pt idx="15">
                  <c:v>1.27659027829309E-2</c:v>
                </c:pt>
                <c:pt idx="16">
                  <c:v>2.0333000544268499E-2</c:v>
                </c:pt>
                <c:pt idx="17">
                  <c:v>3.37335097404955E-2</c:v>
                </c:pt>
                <c:pt idx="18">
                  <c:v>5.8470379433588703E-2</c:v>
                </c:pt>
                <c:pt idx="19">
                  <c:v>0.10296427749282901</c:v>
                </c:pt>
                <c:pt idx="20">
                  <c:v>0.18403607380971099</c:v>
                </c:pt>
                <c:pt idx="21">
                  <c:v>0.33354114402062102</c:v>
                </c:pt>
                <c:pt idx="22">
                  <c:v>0.60195400482438799</c:v>
                </c:pt>
                <c:pt idx="23">
                  <c:v>1.0749328790169099</c:v>
                </c:pt>
                <c:pt idx="24">
                  <c:v>1.88100387909759</c:v>
                </c:pt>
                <c:pt idx="25">
                  <c:v>3.2026232565943298</c:v>
                </c:pt>
                <c:pt idx="26">
                  <c:v>5.2806229537317897</c:v>
                </c:pt>
                <c:pt idx="27">
                  <c:v>8.4507140613716594</c:v>
                </c:pt>
                <c:pt idx="28">
                  <c:v>13.1937214551194</c:v>
                </c:pt>
                <c:pt idx="29">
                  <c:v>19.9513212506576</c:v>
                </c:pt>
                <c:pt idx="30">
                  <c:v>28.933425693592699</c:v>
                </c:pt>
                <c:pt idx="31">
                  <c:v>40.760161188220799</c:v>
                </c:pt>
                <c:pt idx="32">
                  <c:v>56.058033126260099</c:v>
                </c:pt>
                <c:pt idx="33">
                  <c:v>75.554857398131006</c:v>
                </c:pt>
                <c:pt idx="34">
                  <c:v>100.08164335255999</c:v>
                </c:pt>
                <c:pt idx="35">
                  <c:v>131.17881046804001</c:v>
                </c:pt>
                <c:pt idx="36">
                  <c:v>170.638414619218</c:v>
                </c:pt>
                <c:pt idx="37">
                  <c:v>220.865766072063</c:v>
                </c:pt>
                <c:pt idx="38">
                  <c:v>284.617930669271</c:v>
                </c:pt>
                <c:pt idx="39">
                  <c:v>365.67661619703199</c:v>
                </c:pt>
                <c:pt idx="40">
                  <c:v>468.55809059824901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2FBF-4922-8679-D1CB88D3CE8E}"/>
            </c:ext>
          </c:extLst>
        </c:ser>
        <c:ser>
          <c:idx val="4"/>
          <c:order val="4"/>
          <c:tx>
            <c:strRef>
              <c:f>'tape width'!$G$3</c:f>
              <c:strCache>
                <c:ptCount val="1"/>
                <c:pt idx="0">
                  <c:v>8x3 mm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5"/>
                </a:solidFill>
              </a:ln>
              <a:effectLst/>
            </c:spPr>
          </c:marker>
          <c:xVal>
            <c:numRef>
              <c:f>'tape width'!$A$5:$A$45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'tape width'!$G$5:$G$45</c:f>
              <c:numCache>
                <c:formatCode>General</c:formatCode>
                <c:ptCount val="41"/>
                <c:pt idx="0">
                  <c:v>1.55151557883659E-3</c:v>
                </c:pt>
                <c:pt idx="1">
                  <c:v>1.55212366850865E-3</c:v>
                </c:pt>
                <c:pt idx="2">
                  <c:v>1.5531290186966201E-3</c:v>
                </c:pt>
                <c:pt idx="3">
                  <c:v>1.5544935201653599E-3</c:v>
                </c:pt>
                <c:pt idx="4">
                  <c:v>1.55931882191016E-3</c:v>
                </c:pt>
                <c:pt idx="5">
                  <c:v>1.57247890296376E-3</c:v>
                </c:pt>
                <c:pt idx="6">
                  <c:v>1.6103753867104499E-3</c:v>
                </c:pt>
                <c:pt idx="7">
                  <c:v>1.69551561799993E-3</c:v>
                </c:pt>
                <c:pt idx="8">
                  <c:v>1.8473989472540999E-3</c:v>
                </c:pt>
                <c:pt idx="9">
                  <c:v>2.0978408819399001E-3</c:v>
                </c:pt>
                <c:pt idx="10">
                  <c:v>2.4629512821487298E-3</c:v>
                </c:pt>
                <c:pt idx="11">
                  <c:v>2.9714554022381E-3</c:v>
                </c:pt>
                <c:pt idx="12">
                  <c:v>3.8804404564241001E-3</c:v>
                </c:pt>
                <c:pt idx="13">
                  <c:v>5.4120703604545097E-3</c:v>
                </c:pt>
                <c:pt idx="14">
                  <c:v>7.8913732904450796E-3</c:v>
                </c:pt>
                <c:pt idx="15">
                  <c:v>1.22335543436446E-2</c:v>
                </c:pt>
                <c:pt idx="16">
                  <c:v>1.98639129891999E-2</c:v>
                </c:pt>
                <c:pt idx="17">
                  <c:v>3.3022094822550398E-2</c:v>
                </c:pt>
                <c:pt idx="18">
                  <c:v>5.6980284251540503E-2</c:v>
                </c:pt>
                <c:pt idx="19">
                  <c:v>0.100346900670304</c:v>
                </c:pt>
                <c:pt idx="20">
                  <c:v>0.17819792721281599</c:v>
                </c:pt>
                <c:pt idx="21">
                  <c:v>0.31736456000945501</c:v>
                </c:pt>
                <c:pt idx="22">
                  <c:v>0.56247261015574002</c:v>
                </c:pt>
                <c:pt idx="23">
                  <c:v>0.98500655222712796</c:v>
                </c:pt>
                <c:pt idx="24">
                  <c:v>1.6939648554106499</c:v>
                </c:pt>
                <c:pt idx="25">
                  <c:v>2.83651238947379</c:v>
                </c:pt>
                <c:pt idx="26">
                  <c:v>4.60188756695291</c:v>
                </c:pt>
                <c:pt idx="27">
                  <c:v>7.2199634795554601</c:v>
                </c:pt>
                <c:pt idx="28">
                  <c:v>10.940762550328699</c:v>
                </c:pt>
                <c:pt idx="29">
                  <c:v>15.981560084948001</c:v>
                </c:pt>
                <c:pt idx="30">
                  <c:v>22.479936914922401</c:v>
                </c:pt>
                <c:pt idx="31">
                  <c:v>30.9056780069354</c:v>
                </c:pt>
                <c:pt idx="32">
                  <c:v>41.8819909103821</c:v>
                </c:pt>
                <c:pt idx="33">
                  <c:v>55.912289289561997</c:v>
                </c:pt>
                <c:pt idx="34">
                  <c:v>73.755006908507099</c:v>
                </c:pt>
                <c:pt idx="35">
                  <c:v>96.430460273639</c:v>
                </c:pt>
                <c:pt idx="36">
                  <c:v>125.25005636100001</c:v>
                </c:pt>
                <c:pt idx="37">
                  <c:v>161.93647144545699</c:v>
                </c:pt>
                <c:pt idx="38">
                  <c:v>208.47706553523099</c:v>
                </c:pt>
                <c:pt idx="39">
                  <c:v>267.57001982541999</c:v>
                </c:pt>
                <c:pt idx="40">
                  <c:v>342.575625863087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2FBF-4922-8679-D1CB88D3CE8E}"/>
            </c:ext>
          </c:extLst>
        </c:ser>
        <c:ser>
          <c:idx val="5"/>
          <c:order val="5"/>
          <c:tx>
            <c:strRef>
              <c:f>'tape width'!$H$3</c:f>
              <c:strCache>
                <c:ptCount val="1"/>
                <c:pt idx="0">
                  <c:v>12x2 mm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'tape width'!$A$5:$A$45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'tape width'!$H$5:$H$45</c:f>
              <c:numCache>
                <c:formatCode>General</c:formatCode>
                <c:ptCount val="41"/>
                <c:pt idx="0">
                  <c:v>1.05564495469271E-3</c:v>
                </c:pt>
                <c:pt idx="1">
                  <c:v>1.0558592269634E-3</c:v>
                </c:pt>
                <c:pt idx="2">
                  <c:v>1.05744274634413E-3</c:v>
                </c:pt>
                <c:pt idx="3">
                  <c:v>1.0619507849253299E-3</c:v>
                </c:pt>
                <c:pt idx="4">
                  <c:v>1.0714605869712999E-3</c:v>
                </c:pt>
                <c:pt idx="5">
                  <c:v>1.0975550007479001E-3</c:v>
                </c:pt>
                <c:pt idx="6">
                  <c:v>1.15009234701797E-3</c:v>
                </c:pt>
                <c:pt idx="7">
                  <c:v>1.2371888804673099E-3</c:v>
                </c:pt>
                <c:pt idx="8">
                  <c:v>1.3685136756988201E-3</c:v>
                </c:pt>
                <c:pt idx="9">
                  <c:v>1.56691091594375E-3</c:v>
                </c:pt>
                <c:pt idx="10">
                  <c:v>1.85295492539976E-3</c:v>
                </c:pt>
                <c:pt idx="11">
                  <c:v>2.3374573033869898E-3</c:v>
                </c:pt>
                <c:pt idx="12">
                  <c:v>3.1908653353708398E-3</c:v>
                </c:pt>
                <c:pt idx="13">
                  <c:v>4.5228891223538003E-3</c:v>
                </c:pt>
                <c:pt idx="14">
                  <c:v>6.90008994219441E-3</c:v>
                </c:pt>
                <c:pt idx="15">
                  <c:v>1.0745725936767E-2</c:v>
                </c:pt>
                <c:pt idx="16">
                  <c:v>1.7638280087996901E-2</c:v>
                </c:pt>
                <c:pt idx="17">
                  <c:v>2.98162283954586E-2</c:v>
                </c:pt>
                <c:pt idx="18">
                  <c:v>5.1300027022971803E-2</c:v>
                </c:pt>
                <c:pt idx="19">
                  <c:v>8.9568629601946295E-2</c:v>
                </c:pt>
                <c:pt idx="20">
                  <c:v>0.15669652638493001</c:v>
                </c:pt>
                <c:pt idx="21">
                  <c:v>0.27307999967711</c:v>
                </c:pt>
                <c:pt idx="22">
                  <c:v>0.471144668179236</c:v>
                </c:pt>
                <c:pt idx="23">
                  <c:v>0.802408240852026</c:v>
                </c:pt>
                <c:pt idx="24">
                  <c:v>1.3383704111911601</c:v>
                </c:pt>
                <c:pt idx="25">
                  <c:v>2.1758685546424998</c:v>
                </c:pt>
                <c:pt idx="26">
                  <c:v>3.4447388393352001</c:v>
                </c:pt>
                <c:pt idx="27">
                  <c:v>5.2835246440956398</c:v>
                </c:pt>
                <c:pt idx="28">
                  <c:v>7.86041163147845</c:v>
                </c:pt>
                <c:pt idx="29">
                  <c:v>11.3119729939498</c:v>
                </c:pt>
                <c:pt idx="30">
                  <c:v>15.7199122315208</c:v>
                </c:pt>
                <c:pt idx="31">
                  <c:v>21.372278755898101</c:v>
                </c:pt>
                <c:pt idx="32">
                  <c:v>28.570221324632598</c:v>
                </c:pt>
                <c:pt idx="33">
                  <c:v>37.642843894492003</c:v>
                </c:pt>
                <c:pt idx="34">
                  <c:v>49.170592982996602</c:v>
                </c:pt>
                <c:pt idx="35">
                  <c:v>63.837568876578402</c:v>
                </c:pt>
                <c:pt idx="36">
                  <c:v>82.505432434341699</c:v>
                </c:pt>
                <c:pt idx="37">
                  <c:v>106.254134015654</c:v>
                </c:pt>
                <c:pt idx="38">
                  <c:v>136.426144005162</c:v>
                </c:pt>
                <c:pt idx="39">
                  <c:v>174.72209910302999</c:v>
                </c:pt>
                <c:pt idx="40">
                  <c:v>223.30986348753299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2FBF-4922-8679-D1CB88D3CE8E}"/>
            </c:ext>
          </c:extLst>
        </c:ser>
        <c:ser>
          <c:idx val="6"/>
          <c:order val="6"/>
          <c:tx>
            <c:strRef>
              <c:f>'tape width'!$I$3</c:f>
              <c:strCache>
                <c:ptCount val="1"/>
                <c:pt idx="0">
                  <c:v>24x1 mm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'tape width'!$A$5:$A$45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'tape width'!$I$5:$I$45</c:f>
              <c:numCache>
                <c:formatCode>General</c:formatCode>
                <c:ptCount val="41"/>
                <c:pt idx="0">
                  <c:v>5.4468102536721005E-4</c:v>
                </c:pt>
                <c:pt idx="1">
                  <c:v>5.4704679729256501E-4</c:v>
                </c:pt>
                <c:pt idx="2">
                  <c:v>5.5107859168715E-4</c:v>
                </c:pt>
                <c:pt idx="3">
                  <c:v>5.5993205373495504E-4</c:v>
                </c:pt>
                <c:pt idx="4">
                  <c:v>5.7691295593582004E-4</c:v>
                </c:pt>
                <c:pt idx="5">
                  <c:v>6.0541040841964101E-4</c:v>
                </c:pt>
                <c:pt idx="6">
                  <c:v>6.4679222000044699E-4</c:v>
                </c:pt>
                <c:pt idx="7">
                  <c:v>7.0379451244843405E-4</c:v>
                </c:pt>
                <c:pt idx="8">
                  <c:v>7.8797745395591597E-4</c:v>
                </c:pt>
                <c:pt idx="9">
                  <c:v>9.1266516350757402E-4</c:v>
                </c:pt>
                <c:pt idx="10">
                  <c:v>1.12447948180252E-3</c:v>
                </c:pt>
                <c:pt idx="11">
                  <c:v>1.50434161168361E-3</c:v>
                </c:pt>
                <c:pt idx="12">
                  <c:v>2.0721397610860598E-3</c:v>
                </c:pt>
                <c:pt idx="13">
                  <c:v>3.0742098211411998E-3</c:v>
                </c:pt>
                <c:pt idx="14">
                  <c:v>4.7047377738708897E-3</c:v>
                </c:pt>
                <c:pt idx="15">
                  <c:v>7.5912192372158396E-3</c:v>
                </c:pt>
                <c:pt idx="16">
                  <c:v>1.2538691467397599E-2</c:v>
                </c:pt>
                <c:pt idx="17">
                  <c:v>2.1152954493850101E-2</c:v>
                </c:pt>
                <c:pt idx="18">
                  <c:v>3.6061347225613202E-2</c:v>
                </c:pt>
                <c:pt idx="19">
                  <c:v>6.17243471127739E-2</c:v>
                </c:pt>
                <c:pt idx="20">
                  <c:v>0.105575651813892</c:v>
                </c:pt>
                <c:pt idx="21">
                  <c:v>0.17879060214664599</c:v>
                </c:pt>
                <c:pt idx="22">
                  <c:v>0.29955557601142002</c:v>
                </c:pt>
                <c:pt idx="23">
                  <c:v>0.49306513413307002</c:v>
                </c:pt>
                <c:pt idx="24">
                  <c:v>0.795211701415521</c:v>
                </c:pt>
                <c:pt idx="25">
                  <c:v>1.25392176752119</c:v>
                </c:pt>
                <c:pt idx="26">
                  <c:v>1.9246458121399801</c:v>
                </c:pt>
                <c:pt idx="27">
                  <c:v>2.8769470548837499</c:v>
                </c:pt>
                <c:pt idx="28">
                  <c:v>4.1798464144480798</c:v>
                </c:pt>
                <c:pt idx="29">
                  <c:v>5.8844559954139299</c:v>
                </c:pt>
                <c:pt idx="30">
                  <c:v>8.0558986972997992</c:v>
                </c:pt>
                <c:pt idx="31">
                  <c:v>10.826129019878699</c:v>
                </c:pt>
                <c:pt idx="32">
                  <c:v>14.357602906268699</c:v>
                </c:pt>
                <c:pt idx="33">
                  <c:v>18.850724279308299</c:v>
                </c:pt>
                <c:pt idx="34">
                  <c:v>24.576280536887499</c:v>
                </c:pt>
                <c:pt idx="35">
                  <c:v>31.839459903529001</c:v>
                </c:pt>
                <c:pt idx="36">
                  <c:v>41.066243876757298</c:v>
                </c:pt>
                <c:pt idx="37">
                  <c:v>52.790602769748801</c:v>
                </c:pt>
                <c:pt idx="38">
                  <c:v>67.688946163921401</c:v>
                </c:pt>
                <c:pt idx="39">
                  <c:v>86.623925463025202</c:v>
                </c:pt>
                <c:pt idx="40">
                  <c:v>110.712397041759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2FBF-4922-8679-D1CB88D3CE8E}"/>
            </c:ext>
          </c:extLst>
        </c:ser>
        <c:ser>
          <c:idx val="7"/>
          <c:order val="7"/>
          <c:tx>
            <c:strRef>
              <c:f>'tape width'!$J$3</c:f>
              <c:strCache>
                <c:ptCount val="1"/>
                <c:pt idx="0">
                  <c:v>48x0.5 mm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'tape width'!$A$5:$A$45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'tape width'!$J$5:$J$45</c:f>
              <c:numCache>
                <c:formatCode>General</c:formatCode>
                <c:ptCount val="41"/>
                <c:pt idx="0">
                  <c:v>2.8314914832960501E-4</c:v>
                </c:pt>
                <c:pt idx="1">
                  <c:v>2.85067781119157E-4</c:v>
                </c:pt>
                <c:pt idx="2">
                  <c:v>2.9146136795175302E-4</c:v>
                </c:pt>
                <c:pt idx="3">
                  <c:v>3.0044141618134002E-4</c:v>
                </c:pt>
                <c:pt idx="4">
                  <c:v>3.13423530871674E-4</c:v>
                </c:pt>
                <c:pt idx="5">
                  <c:v>3.3182573390150299E-4</c:v>
                </c:pt>
                <c:pt idx="6">
                  <c:v>3.5604425253140699E-4</c:v>
                </c:pt>
                <c:pt idx="7">
                  <c:v>3.8785240613015202E-4</c:v>
                </c:pt>
                <c:pt idx="8">
                  <c:v>4.3443872085545599E-4</c:v>
                </c:pt>
                <c:pt idx="9">
                  <c:v>5.1218627328481002E-4</c:v>
                </c:pt>
                <c:pt idx="10">
                  <c:v>6.5885210954000004E-4</c:v>
                </c:pt>
                <c:pt idx="11">
                  <c:v>8.8344856134972701E-4</c:v>
                </c:pt>
                <c:pt idx="12">
                  <c:v>1.2426860732475801E-3</c:v>
                </c:pt>
                <c:pt idx="13">
                  <c:v>1.86382257748798E-3</c:v>
                </c:pt>
                <c:pt idx="14">
                  <c:v>2.90425173962371E-3</c:v>
                </c:pt>
                <c:pt idx="15">
                  <c:v>4.6666276005880502E-3</c:v>
                </c:pt>
                <c:pt idx="16">
                  <c:v>7.7071634107680996E-3</c:v>
                </c:pt>
                <c:pt idx="17">
                  <c:v>1.29426013123345E-2</c:v>
                </c:pt>
                <c:pt idx="18">
                  <c:v>2.18927078058349E-2</c:v>
                </c:pt>
                <c:pt idx="19">
                  <c:v>3.7009856893440198E-2</c:v>
                </c:pt>
                <c:pt idx="20">
                  <c:v>6.2195833849799299E-2</c:v>
                </c:pt>
                <c:pt idx="21">
                  <c:v>0.103631231887288</c:v>
                </c:pt>
                <c:pt idx="22">
                  <c:v>0.170221867967325</c:v>
                </c:pt>
                <c:pt idx="23">
                  <c:v>0.27497218564077802</c:v>
                </c:pt>
                <c:pt idx="24">
                  <c:v>0.43557064322377498</c:v>
                </c:pt>
                <c:pt idx="25">
                  <c:v>0.67439876226567197</c:v>
                </c:pt>
                <c:pt idx="26">
                  <c:v>1.0194389764190801</c:v>
                </c:pt>
                <c:pt idx="27">
                  <c:v>1.5019472284631299</c:v>
                </c:pt>
                <c:pt idx="28">
                  <c:v>2.1542705023608599</c:v>
                </c:pt>
                <c:pt idx="29">
                  <c:v>2.9958950976262702</c:v>
                </c:pt>
                <c:pt idx="30">
                  <c:v>4.0655463664631197</c:v>
                </c:pt>
                <c:pt idx="31">
                  <c:v>5.4271410652828997</c:v>
                </c:pt>
                <c:pt idx="32">
                  <c:v>7.1595716793488</c:v>
                </c:pt>
                <c:pt idx="33">
                  <c:v>9.3639984634296898</c:v>
                </c:pt>
                <c:pt idx="34">
                  <c:v>12.167571213594901</c:v>
                </c:pt>
                <c:pt idx="35">
                  <c:v>15.7336478362039</c:v>
                </c:pt>
                <c:pt idx="36">
                  <c:v>20.2732109354892</c:v>
                </c:pt>
                <c:pt idx="37">
                  <c:v>26.047760347202399</c:v>
                </c:pt>
                <c:pt idx="38">
                  <c:v>33.400830932372799</c:v>
                </c:pt>
                <c:pt idx="39">
                  <c:v>42.770732489137103</c:v>
                </c:pt>
                <c:pt idx="40">
                  <c:v>54.727633003060099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2FBF-4922-8679-D1CB88D3CE8E}"/>
            </c:ext>
          </c:extLst>
        </c:ser>
        <c:ser>
          <c:idx val="8"/>
          <c:order val="8"/>
          <c:tx>
            <c:strRef>
              <c:f>'tape width'!$K$3</c:f>
              <c:strCache>
                <c:ptCount val="1"/>
                <c:pt idx="0">
                  <c:v>120x0.2 mm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'tape width'!$A$5:$A$45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'tape width'!$K$5:$K$45</c:f>
              <c:numCache>
                <c:formatCode>General</c:formatCode>
                <c:ptCount val="41"/>
                <c:pt idx="0">
                  <c:v>1.21724404017317E-4</c:v>
                </c:pt>
                <c:pt idx="1">
                  <c:v>1.24270921390809E-4</c:v>
                </c:pt>
                <c:pt idx="2">
                  <c:v>1.2794373090049501E-4</c:v>
                </c:pt>
                <c:pt idx="3">
                  <c:v>1.3256659626425499E-4</c:v>
                </c:pt>
                <c:pt idx="4">
                  <c:v>1.3849864140330899E-4</c:v>
                </c:pt>
                <c:pt idx="5">
                  <c:v>1.4696134515539101E-4</c:v>
                </c:pt>
                <c:pt idx="6">
                  <c:v>1.57530419664932E-4</c:v>
                </c:pt>
                <c:pt idx="7">
                  <c:v>1.70750358112042E-4</c:v>
                </c:pt>
                <c:pt idx="8">
                  <c:v>1.91621802361755E-4</c:v>
                </c:pt>
                <c:pt idx="9">
                  <c:v>2.3399714947073701E-4</c:v>
                </c:pt>
                <c:pt idx="10">
                  <c:v>3.02761064533233E-4</c:v>
                </c:pt>
                <c:pt idx="11">
                  <c:v>4.0389888452394999E-4</c:v>
                </c:pt>
                <c:pt idx="12">
                  <c:v>5.8429988475456305E-4</c:v>
                </c:pt>
                <c:pt idx="13">
                  <c:v>8.70962071705962E-4</c:v>
                </c:pt>
                <c:pt idx="14">
                  <c:v>1.36582849585704E-3</c:v>
                </c:pt>
                <c:pt idx="15">
                  <c:v>2.2050464764166401E-3</c:v>
                </c:pt>
                <c:pt idx="16">
                  <c:v>3.62683307716206E-3</c:v>
                </c:pt>
                <c:pt idx="17">
                  <c:v>6.0418924790059799E-3</c:v>
                </c:pt>
                <c:pt idx="18">
                  <c:v>1.01043152306014E-2</c:v>
                </c:pt>
                <c:pt idx="19">
                  <c:v>1.6889668084006298E-2</c:v>
                </c:pt>
                <c:pt idx="20">
                  <c:v>2.8044975715122801E-2</c:v>
                </c:pt>
                <c:pt idx="21">
                  <c:v>4.6059350240476797E-2</c:v>
                </c:pt>
                <c:pt idx="22">
                  <c:v>7.4597020803381903E-2</c:v>
                </c:pt>
                <c:pt idx="23">
                  <c:v>0.118850061601014</c:v>
                </c:pt>
                <c:pt idx="24">
                  <c:v>0.185581792985862</c:v>
                </c:pt>
                <c:pt idx="25">
                  <c:v>0.283683426259904</c:v>
                </c:pt>
                <c:pt idx="26">
                  <c:v>0.42337517678244002</c:v>
                </c:pt>
                <c:pt idx="27">
                  <c:v>0.61675807515674097</c:v>
                </c:pt>
                <c:pt idx="28">
                  <c:v>0.87550641087533598</c:v>
                </c:pt>
                <c:pt idx="29">
                  <c:v>1.2050024694849399</c:v>
                </c:pt>
                <c:pt idx="30">
                  <c:v>1.6234545555258</c:v>
                </c:pt>
                <c:pt idx="31">
                  <c:v>2.1557777954088699</c:v>
                </c:pt>
                <c:pt idx="32">
                  <c:v>2.8332740307294202</c:v>
                </c:pt>
                <c:pt idx="33">
                  <c:v>3.6960934565116399</c:v>
                </c:pt>
                <c:pt idx="34">
                  <c:v>4.7949496820304303</c:v>
                </c:pt>
                <c:pt idx="35">
                  <c:v>6.1014863953143301</c:v>
                </c:pt>
                <c:pt idx="36">
                  <c:v>7.8842872315455299</c:v>
                </c:pt>
                <c:pt idx="37">
                  <c:v>10.175722912805201</c:v>
                </c:pt>
                <c:pt idx="38">
                  <c:v>13.1255512418025</c:v>
                </c:pt>
                <c:pt idx="39">
                  <c:v>16.9291894675391</c:v>
                </c:pt>
                <c:pt idx="40">
                  <c:v>21.882820373217601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2FBF-4922-8679-D1CB88D3CE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75201432"/>
        <c:axId val="775198480"/>
      </c:scatterChart>
      <c:valAx>
        <c:axId val="775201432"/>
        <c:scaling>
          <c:logBase val="10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2000" b="1" dirty="0" err="1">
                    <a:solidFill>
                      <a:schemeClr val="tx1"/>
                    </a:solidFill>
                  </a:rPr>
                  <a:t>Magnetic</a:t>
                </a:r>
                <a:r>
                  <a:rPr lang="nl-NL" sz="2000" b="1" dirty="0">
                    <a:solidFill>
                      <a:schemeClr val="tx1"/>
                    </a:solidFill>
                  </a:rPr>
                  <a:t> field amplitude [T]</a:t>
                </a:r>
              </a:p>
            </c:rich>
          </c:tx>
          <c:layout>
            <c:manualLayout>
              <c:xMode val="edge"/>
              <c:yMode val="edge"/>
              <c:x val="0.33134408166304846"/>
              <c:y val="0.9337880947468210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775198480"/>
        <c:crosses val="autoZero"/>
        <c:crossBetween val="midCat"/>
      </c:valAx>
      <c:valAx>
        <c:axId val="775198480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2000" b="1" dirty="0" err="1">
                    <a:solidFill>
                      <a:schemeClr val="tx1"/>
                    </a:solidFill>
                  </a:rPr>
                  <a:t>Loss</a:t>
                </a:r>
                <a:r>
                  <a:rPr lang="nl-NL" sz="2000" b="1" dirty="0">
                    <a:solidFill>
                      <a:schemeClr val="tx1"/>
                    </a:solidFill>
                  </a:rPr>
                  <a:t> per meter per </a:t>
                </a:r>
                <a:r>
                  <a:rPr lang="nl-NL" sz="2000" b="1" dirty="0" err="1">
                    <a:solidFill>
                      <a:schemeClr val="tx1"/>
                    </a:solidFill>
                  </a:rPr>
                  <a:t>cycle</a:t>
                </a:r>
                <a:r>
                  <a:rPr lang="nl-NL" sz="2000" b="1" dirty="0">
                    <a:solidFill>
                      <a:schemeClr val="tx1"/>
                    </a:solidFill>
                  </a:rPr>
                  <a:t> [J/m]</a:t>
                </a:r>
              </a:p>
            </c:rich>
          </c:tx>
          <c:layout>
            <c:manualLayout>
              <c:xMode val="edge"/>
              <c:yMode val="edge"/>
              <c:x val="3.026576270933683E-3"/>
              <c:y val="0.144938750788019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0E+0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7752014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2765303678214064"/>
          <c:y val="6.2840369805845273E-2"/>
          <c:w val="0.17234696321785944"/>
          <c:h val="0.854997732215003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nl-NL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'Jc (12x2 mm)'!$B$2</c:f>
              <c:strCache>
                <c:ptCount val="1"/>
                <c:pt idx="0">
                  <c:v>250 A/mm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1"/>
                </a:solidFill>
              </a:ln>
              <a:effectLst/>
            </c:spPr>
          </c:marker>
          <c:xVal>
            <c:numRef>
              <c:f>'Jc (12x2 mm)'!$A$7:$A$47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'Jc (12x2 mm)'!$B$7:$B$47</c:f>
              <c:numCache>
                <c:formatCode>0.00E+00</c:formatCode>
                <c:ptCount val="41"/>
                <c:pt idx="0">
                  <c:v>1.24866362154411E-2</c:v>
                </c:pt>
                <c:pt idx="1">
                  <c:v>1.25306268478412E-2</c:v>
                </c:pt>
                <c:pt idx="2">
                  <c:v>1.26020753473488E-2</c:v>
                </c:pt>
                <c:pt idx="3">
                  <c:v>1.27186403899933E-2</c:v>
                </c:pt>
                <c:pt idx="4">
                  <c:v>1.2904672695864001E-2</c:v>
                </c:pt>
                <c:pt idx="5">
                  <c:v>1.3198483459162099E-2</c:v>
                </c:pt>
                <c:pt idx="6">
                  <c:v>1.3657550262947101E-2</c:v>
                </c:pt>
                <c:pt idx="7">
                  <c:v>1.4385581741671099E-2</c:v>
                </c:pt>
                <c:pt idx="8">
                  <c:v>1.5545527744856E-2</c:v>
                </c:pt>
                <c:pt idx="9">
                  <c:v>1.7379361195817799E-2</c:v>
                </c:pt>
                <c:pt idx="10">
                  <c:v>2.02950190065804E-2</c:v>
                </c:pt>
                <c:pt idx="11">
                  <c:v>2.4901751890942601E-2</c:v>
                </c:pt>
                <c:pt idx="12">
                  <c:v>3.2212432744796897E-2</c:v>
                </c:pt>
                <c:pt idx="13">
                  <c:v>4.3800923856639903E-2</c:v>
                </c:pt>
                <c:pt idx="14">
                  <c:v>6.2046635361934901E-2</c:v>
                </c:pt>
                <c:pt idx="15">
                  <c:v>9.0662313823879501E-2</c:v>
                </c:pt>
                <c:pt idx="16">
                  <c:v>0.134983711704076</c:v>
                </c:pt>
                <c:pt idx="17" formatCode="General">
                  <c:v>0.20268806454243901</c:v>
                </c:pt>
                <c:pt idx="18" formatCode="General">
                  <c:v>0.30421142929905698</c:v>
                </c:pt>
                <c:pt idx="19" formatCode="General">
                  <c:v>0.45314242771908397</c:v>
                </c:pt>
                <c:pt idx="20" formatCode="General">
                  <c:v>0.66605589444942703</c:v>
                </c:pt>
                <c:pt idx="21">
                  <c:v>0.960201353838529</c:v>
                </c:pt>
                <c:pt idx="22">
                  <c:v>1.3574076550702401</c:v>
                </c:pt>
                <c:pt idx="23" formatCode="General">
                  <c:v>1.87215978009891</c:v>
                </c:pt>
                <c:pt idx="24" formatCode="General">
                  <c:v>2.5097775911608702</c:v>
                </c:pt>
                <c:pt idx="25" formatCode="General">
                  <c:v>3.30972575512093</c:v>
                </c:pt>
                <c:pt idx="26" formatCode="General">
                  <c:v>4.3051376691571397</c:v>
                </c:pt>
                <c:pt idx="27" formatCode="General">
                  <c:v>5.5482286643671097</c:v>
                </c:pt>
                <c:pt idx="28" formatCode="General">
                  <c:v>7.0966868342234104</c:v>
                </c:pt>
                <c:pt idx="29" formatCode="General">
                  <c:v>9.0588319010900502</c:v>
                </c:pt>
                <c:pt idx="30" formatCode="General">
                  <c:v>11.526080221681401</c:v>
                </c:pt>
                <c:pt idx="31" formatCode="General">
                  <c:v>14.6470498353326</c:v>
                </c:pt>
                <c:pt idx="32" formatCode="General">
                  <c:v>18.6271949343116</c:v>
                </c:pt>
                <c:pt idx="33" formatCode="General">
                  <c:v>23.695804103728999</c:v>
                </c:pt>
                <c:pt idx="34" formatCode="General">
                  <c:v>30.136887477649399</c:v>
                </c:pt>
                <c:pt idx="35" formatCode="General">
                  <c:v>38.306735197814398</c:v>
                </c:pt>
                <c:pt idx="36" formatCode="General">
                  <c:v>48.658561088580299</c:v>
                </c:pt>
                <c:pt idx="37" formatCode="General">
                  <c:v>61.779137936355099</c:v>
                </c:pt>
                <c:pt idx="38" formatCode="General">
                  <c:v>78.421218760849897</c:v>
                </c:pt>
                <c:pt idx="39" formatCode="General">
                  <c:v>99.529747059016501</c:v>
                </c:pt>
                <c:pt idx="40" formatCode="General">
                  <c:v>126.309179403013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24C-4C24-82AA-FB0514309404}"/>
            </c:ext>
          </c:extLst>
        </c:ser>
        <c:ser>
          <c:idx val="1"/>
          <c:order val="1"/>
          <c:tx>
            <c:strRef>
              <c:f>'Jc (12x2 mm)'!$C$2</c:f>
              <c:strCache>
                <c:ptCount val="1"/>
                <c:pt idx="0">
                  <c:v>500 A/mm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2"/>
                </a:solidFill>
              </a:ln>
              <a:effectLst/>
            </c:spPr>
          </c:marker>
          <c:xVal>
            <c:numRef>
              <c:f>'Jc (12x2 mm)'!$A$7:$A$47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'Jc (12x2 mm)'!$C$7:$C$47</c:f>
              <c:numCache>
                <c:formatCode>0.00E+00</c:formatCode>
                <c:ptCount val="41"/>
                <c:pt idx="0">
                  <c:v>1.05564495469271E-3</c:v>
                </c:pt>
                <c:pt idx="1">
                  <c:v>1.0558592269634E-3</c:v>
                </c:pt>
                <c:pt idx="2">
                  <c:v>1.05744274634413E-3</c:v>
                </c:pt>
                <c:pt idx="3">
                  <c:v>1.0619507849253299E-3</c:v>
                </c:pt>
                <c:pt idx="4">
                  <c:v>1.0714605869712999E-3</c:v>
                </c:pt>
                <c:pt idx="5">
                  <c:v>1.0975550007479001E-3</c:v>
                </c:pt>
                <c:pt idx="6">
                  <c:v>1.15009234701797E-3</c:v>
                </c:pt>
                <c:pt idx="7">
                  <c:v>1.2371888804673099E-3</c:v>
                </c:pt>
                <c:pt idx="8">
                  <c:v>1.3685136756988201E-3</c:v>
                </c:pt>
                <c:pt idx="9">
                  <c:v>1.56691091594375E-3</c:v>
                </c:pt>
                <c:pt idx="10">
                  <c:v>1.85295492539976E-3</c:v>
                </c:pt>
                <c:pt idx="11">
                  <c:v>2.3374573033869898E-3</c:v>
                </c:pt>
                <c:pt idx="12">
                  <c:v>3.1908653353708398E-3</c:v>
                </c:pt>
                <c:pt idx="13">
                  <c:v>4.5228891223538003E-3</c:v>
                </c:pt>
                <c:pt idx="14">
                  <c:v>6.90008994219441E-3</c:v>
                </c:pt>
                <c:pt idx="15" formatCode="General">
                  <c:v>1.0745725936767E-2</c:v>
                </c:pt>
                <c:pt idx="16" formatCode="General">
                  <c:v>1.7638280087996901E-2</c:v>
                </c:pt>
                <c:pt idx="17" formatCode="General">
                  <c:v>2.98162283954586E-2</c:v>
                </c:pt>
                <c:pt idx="18" formatCode="General">
                  <c:v>5.1300027022971803E-2</c:v>
                </c:pt>
                <c:pt idx="19" formatCode="General">
                  <c:v>8.9568629601946295E-2</c:v>
                </c:pt>
                <c:pt idx="20" formatCode="General">
                  <c:v>0.15669652638493001</c:v>
                </c:pt>
                <c:pt idx="21" formatCode="General">
                  <c:v>0.27422550479860702</c:v>
                </c:pt>
                <c:pt idx="22" formatCode="General">
                  <c:v>0.45833585453901499</c:v>
                </c:pt>
                <c:pt idx="23" formatCode="General">
                  <c:v>0.79835968184574502</c:v>
                </c:pt>
                <c:pt idx="24" formatCode="General">
                  <c:v>1.3380037175872499</c:v>
                </c:pt>
                <c:pt idx="25" formatCode="General">
                  <c:v>2.1427113369406201</c:v>
                </c:pt>
                <c:pt idx="26" formatCode="General">
                  <c:v>3.46850768950218</c:v>
                </c:pt>
                <c:pt idx="27" formatCode="General">
                  <c:v>5.2545483496889496</c:v>
                </c:pt>
                <c:pt idx="28" formatCode="General">
                  <c:v>7.8148829406468598</c:v>
                </c:pt>
                <c:pt idx="29" formatCode="General">
                  <c:v>11.1972246879322</c:v>
                </c:pt>
                <c:pt idx="30" formatCode="General">
                  <c:v>15.475030727805899</c:v>
                </c:pt>
                <c:pt idx="31" formatCode="General">
                  <c:v>20.996195296180499</c:v>
                </c:pt>
                <c:pt idx="32" formatCode="General">
                  <c:v>28.021180871336799</c:v>
                </c:pt>
                <c:pt idx="33" formatCode="General">
                  <c:v>36.921164117381899</c:v>
                </c:pt>
                <c:pt idx="34" formatCode="General">
                  <c:v>48.232720767297103</c:v>
                </c:pt>
                <c:pt idx="35" formatCode="General">
                  <c:v>62.632419618369497</c:v>
                </c:pt>
                <c:pt idx="36" formatCode="General">
                  <c:v>80.909758503637605</c:v>
                </c:pt>
                <c:pt idx="37" formatCode="General">
                  <c:v>104.10212990805</c:v>
                </c:pt>
                <c:pt idx="38" formatCode="General">
                  <c:v>133.571444172626</c:v>
                </c:pt>
                <c:pt idx="39" formatCode="General">
                  <c:v>171.01737840044501</c:v>
                </c:pt>
                <c:pt idx="40" formatCode="General">
                  <c:v>218.61985498009901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424C-4C24-82AA-FB0514309404}"/>
            </c:ext>
          </c:extLst>
        </c:ser>
        <c:ser>
          <c:idx val="2"/>
          <c:order val="2"/>
          <c:tx>
            <c:strRef>
              <c:f>'Jc (12x2 mm)'!$D$2</c:f>
              <c:strCache>
                <c:ptCount val="1"/>
                <c:pt idx="0">
                  <c:v>750 A/mm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3"/>
                </a:solidFill>
              </a:ln>
              <a:effectLst/>
            </c:spPr>
          </c:marker>
          <c:xVal>
            <c:numRef>
              <c:f>'Jc (12x2 mm)'!$A$7:$A$47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'Jc (12x2 mm)'!$D$7:$D$47</c:f>
              <c:numCache>
                <c:formatCode>0.00E+00</c:formatCode>
                <c:ptCount val="41"/>
                <c:pt idx="0">
                  <c:v>3.37324534812505E-4</c:v>
                </c:pt>
                <c:pt idx="1">
                  <c:v>3.3843440001920898E-4</c:v>
                </c:pt>
                <c:pt idx="2">
                  <c:v>3.40056605271077E-4</c:v>
                </c:pt>
                <c:pt idx="3">
                  <c:v>3.4345217748126401E-4</c:v>
                </c:pt>
                <c:pt idx="4">
                  <c:v>3.5167163647417302E-4</c:v>
                </c:pt>
                <c:pt idx="5">
                  <c:v>3.70566448181297E-4</c:v>
                </c:pt>
                <c:pt idx="6">
                  <c:v>4.0606006229926999E-4</c:v>
                </c:pt>
                <c:pt idx="7">
                  <c:v>4.60881324072118E-4</c:v>
                </c:pt>
                <c:pt idx="8">
                  <c:v>5.3528391886467305E-4</c:v>
                </c:pt>
                <c:pt idx="9">
                  <c:v>6.3335756715585502E-4</c:v>
                </c:pt>
                <c:pt idx="10">
                  <c:v>7.6295974751143698E-4</c:v>
                </c:pt>
                <c:pt idx="11">
                  <c:v>9.4565376592326597E-4</c:v>
                </c:pt>
                <c:pt idx="12">
                  <c:v>1.2179137984043801E-3</c:v>
                </c:pt>
                <c:pt idx="13">
                  <c:v>1.82926358178644E-3</c:v>
                </c:pt>
                <c:pt idx="14" formatCode="General">
                  <c:v>2.8419443451072799E-3</c:v>
                </c:pt>
                <c:pt idx="15" formatCode="General">
                  <c:v>4.4590347401262803E-3</c:v>
                </c:pt>
                <c:pt idx="16" formatCode="General">
                  <c:v>7.5776626919857601E-3</c:v>
                </c:pt>
                <c:pt idx="17" formatCode="General">
                  <c:v>1.317065266978E-2</c:v>
                </c:pt>
                <c:pt idx="18" formatCode="General">
                  <c:v>2.3520092914909901E-2</c:v>
                </c:pt>
                <c:pt idx="19" formatCode="General">
                  <c:v>4.3573116793771002E-2</c:v>
                </c:pt>
                <c:pt idx="20" formatCode="General">
                  <c:v>8.0643335744402106E-2</c:v>
                </c:pt>
                <c:pt idx="21" formatCode="General">
                  <c:v>0.15226198750098199</c:v>
                </c:pt>
                <c:pt idx="22" formatCode="General">
                  <c:v>0.26969501449695499</c:v>
                </c:pt>
                <c:pt idx="23" formatCode="General">
                  <c:v>0.475959431936882</c:v>
                </c:pt>
                <c:pt idx="24" formatCode="General">
                  <c:v>0.89984374585664995</c:v>
                </c:pt>
                <c:pt idx="25" formatCode="General">
                  <c:v>1.5258171877954301</c:v>
                </c:pt>
                <c:pt idx="26" formatCode="General">
                  <c:v>2.6601003681297799</c:v>
                </c:pt>
                <c:pt idx="27" formatCode="General">
                  <c:v>4.4493178005808796</c:v>
                </c:pt>
                <c:pt idx="28" formatCode="General">
                  <c:v>7.0707759703969497</c:v>
                </c:pt>
                <c:pt idx="29" formatCode="General">
                  <c:v>11.265640713200099</c:v>
                </c:pt>
                <c:pt idx="30" formatCode="General">
                  <c:v>16.982033156572999</c:v>
                </c:pt>
                <c:pt idx="31" formatCode="General">
                  <c:v>24.5866096311163</c:v>
                </c:pt>
                <c:pt idx="32" formatCode="General">
                  <c:v>34.751734416538397</c:v>
                </c:pt>
                <c:pt idx="33" formatCode="General">
                  <c:v>47.752957389349703</c:v>
                </c:pt>
                <c:pt idx="34" formatCode="General">
                  <c:v>64.397312656096403</c:v>
                </c:pt>
                <c:pt idx="35" formatCode="General">
                  <c:v>85.5878529708705</c:v>
                </c:pt>
                <c:pt idx="36" formatCode="General">
                  <c:v>112.567132559512</c:v>
                </c:pt>
                <c:pt idx="37" formatCode="General">
                  <c:v>146.89211352011799</c:v>
                </c:pt>
                <c:pt idx="38" formatCode="General">
                  <c:v>190.60208686642699</c:v>
                </c:pt>
                <c:pt idx="39" formatCode="General">
                  <c:v>246.06693051712901</c:v>
                </c:pt>
                <c:pt idx="40" formatCode="General">
                  <c:v>316.51549972211001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424C-4C24-82AA-FB0514309404}"/>
            </c:ext>
          </c:extLst>
        </c:ser>
        <c:ser>
          <c:idx val="3"/>
          <c:order val="3"/>
          <c:tx>
            <c:strRef>
              <c:f>'Jc (12x2 mm)'!$E$2</c:f>
              <c:strCache>
                <c:ptCount val="1"/>
                <c:pt idx="0">
                  <c:v>1000 A/mm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4"/>
                </a:solidFill>
              </a:ln>
              <a:effectLst/>
            </c:spPr>
          </c:marker>
          <c:xVal>
            <c:numRef>
              <c:f>'Jc (12x2 mm)'!$A$7:$A$47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'Jc (12x2 mm)'!$E$7:$E$47</c:f>
              <c:numCache>
                <c:formatCode>0.00E+00</c:formatCode>
                <c:ptCount val="41"/>
                <c:pt idx="0">
                  <c:v>2.8660919250657801E-4</c:v>
                </c:pt>
                <c:pt idx="1">
                  <c:v>2.8675422701536301E-4</c:v>
                </c:pt>
                <c:pt idx="2">
                  <c:v>2.8669555526754598E-4</c:v>
                </c:pt>
                <c:pt idx="3">
                  <c:v>2.8675345609788201E-4</c:v>
                </c:pt>
                <c:pt idx="4">
                  <c:v>2.8699462090052701E-4</c:v>
                </c:pt>
                <c:pt idx="5">
                  <c:v>2.8720205510589702E-4</c:v>
                </c:pt>
                <c:pt idx="6">
                  <c:v>2.87458771330509E-4</c:v>
                </c:pt>
                <c:pt idx="7">
                  <c:v>2.8816975980620798E-4</c:v>
                </c:pt>
                <c:pt idx="8">
                  <c:v>2.9016756868235601E-4</c:v>
                </c:pt>
                <c:pt idx="9">
                  <c:v>3.0298182381348999E-4</c:v>
                </c:pt>
                <c:pt idx="10">
                  <c:v>3.3656484977670497E-4</c:v>
                </c:pt>
                <c:pt idx="11">
                  <c:v>4.5475176199763002E-4</c:v>
                </c:pt>
                <c:pt idx="12">
                  <c:v>6.9023683212497699E-4</c:v>
                </c:pt>
                <c:pt idx="13">
                  <c:v>1.0594109052070499E-3</c:v>
                </c:pt>
                <c:pt idx="14">
                  <c:v>1.5439193553182099E-3</c:v>
                </c:pt>
                <c:pt idx="15">
                  <c:v>2.3901427150812599E-3</c:v>
                </c:pt>
                <c:pt idx="16" formatCode="General">
                  <c:v>4.23655250833266E-3</c:v>
                </c:pt>
                <c:pt idx="17" formatCode="General">
                  <c:v>7.3820546548016104E-3</c:v>
                </c:pt>
                <c:pt idx="18" formatCode="General">
                  <c:v>1.4159326810654601E-2</c:v>
                </c:pt>
                <c:pt idx="19" formatCode="General">
                  <c:v>2.6503426302840999E-2</c:v>
                </c:pt>
                <c:pt idx="20" formatCode="General">
                  <c:v>5.0795491784897402E-2</c:v>
                </c:pt>
                <c:pt idx="21" formatCode="General">
                  <c:v>8.2300995079180095E-2</c:v>
                </c:pt>
                <c:pt idx="22" formatCode="General">
                  <c:v>0.18252932911302899</c:v>
                </c:pt>
                <c:pt idx="23" formatCode="General">
                  <c:v>0.35603314659779201</c:v>
                </c:pt>
                <c:pt idx="24" formatCode="General">
                  <c:v>0.63130428809299699</c:v>
                </c:pt>
                <c:pt idx="25" formatCode="General">
                  <c:v>1.2027668280337001</c:v>
                </c:pt>
                <c:pt idx="26" formatCode="General">
                  <c:v>2.1871293800335598</c:v>
                </c:pt>
                <c:pt idx="27" formatCode="General">
                  <c:v>3.6871101746675001</c:v>
                </c:pt>
                <c:pt idx="28" formatCode="General">
                  <c:v>6.50854276311129</c:v>
                </c:pt>
                <c:pt idx="29" formatCode="General">
                  <c:v>10.5156680074805</c:v>
                </c:pt>
                <c:pt idx="30" formatCode="General">
                  <c:v>16.642597769301901</c:v>
                </c:pt>
                <c:pt idx="31" formatCode="General">
                  <c:v>26.210976583954501</c:v>
                </c:pt>
                <c:pt idx="32" formatCode="General">
                  <c:v>38.755799357521603</c:v>
                </c:pt>
                <c:pt idx="33" formatCode="General">
                  <c:v>55.499526642335397</c:v>
                </c:pt>
                <c:pt idx="34" formatCode="General">
                  <c:v>77.521485053888298</c:v>
                </c:pt>
                <c:pt idx="35" formatCode="General">
                  <c:v>105.649192834082</c:v>
                </c:pt>
                <c:pt idx="36" formatCode="General">
                  <c:v>141.42263783999201</c:v>
                </c:pt>
                <c:pt idx="37" formatCode="General">
                  <c:v>186.95256476885999</c:v>
                </c:pt>
                <c:pt idx="38" formatCode="General">
                  <c:v>244.91212096998501</c:v>
                </c:pt>
                <c:pt idx="39" formatCode="General">
                  <c:v>318.693448693091</c:v>
                </c:pt>
                <c:pt idx="40" formatCode="General">
                  <c:v>412.44196668042798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424C-4C24-82AA-FB0514309404}"/>
            </c:ext>
          </c:extLst>
        </c:ser>
        <c:ser>
          <c:idx val="4"/>
          <c:order val="4"/>
          <c:tx>
            <c:strRef>
              <c:f>'Jc (12x2 mm)'!$F$2</c:f>
              <c:strCache>
                <c:ptCount val="1"/>
                <c:pt idx="0">
                  <c:v>1250 A/mm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5"/>
                </a:solidFill>
              </a:ln>
              <a:effectLst/>
            </c:spPr>
          </c:marker>
          <c:xVal>
            <c:numRef>
              <c:f>'Jc (12x2 mm)'!$A$7:$A$47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'Jc (12x2 mm)'!$F$7:$F$47</c:f>
              <c:numCache>
                <c:formatCode>0.00E+00</c:formatCode>
                <c:ptCount val="41"/>
                <c:pt idx="0">
                  <c:v>1.5929183757987299E-4</c:v>
                </c:pt>
                <c:pt idx="1">
                  <c:v>1.58357527313014E-4</c:v>
                </c:pt>
                <c:pt idx="2">
                  <c:v>1.5841519932187299E-4</c:v>
                </c:pt>
                <c:pt idx="3">
                  <c:v>1.5901974208766599E-4</c:v>
                </c:pt>
                <c:pt idx="4">
                  <c:v>1.6031971341772899E-4</c:v>
                </c:pt>
                <c:pt idx="5">
                  <c:v>1.6472760880320599E-4</c:v>
                </c:pt>
                <c:pt idx="6">
                  <c:v>1.7380576541585799E-4</c:v>
                </c:pt>
                <c:pt idx="7">
                  <c:v>1.8921630131687499E-4</c:v>
                </c:pt>
                <c:pt idx="8">
                  <c:v>2.10712969035668E-4</c:v>
                </c:pt>
                <c:pt idx="9">
                  <c:v>2.38857322414333E-4</c:v>
                </c:pt>
                <c:pt idx="10">
                  <c:v>2.7570750018725699E-4</c:v>
                </c:pt>
                <c:pt idx="11">
                  <c:v>3.2453567936845801E-4</c:v>
                </c:pt>
                <c:pt idx="12">
                  <c:v>3.89645316667233E-4</c:v>
                </c:pt>
                <c:pt idx="13">
                  <c:v>5.4601623077928801E-4</c:v>
                </c:pt>
                <c:pt idx="14">
                  <c:v>9.5941101273983498E-4</c:v>
                </c:pt>
                <c:pt idx="15">
                  <c:v>1.6750481687566299E-3</c:v>
                </c:pt>
                <c:pt idx="16">
                  <c:v>2.6817670272988501E-3</c:v>
                </c:pt>
                <c:pt idx="17" formatCode="General">
                  <c:v>4.9462812398844303E-3</c:v>
                </c:pt>
                <c:pt idx="18" formatCode="General">
                  <c:v>9.0694387146204904E-3</c:v>
                </c:pt>
                <c:pt idx="19" formatCode="General">
                  <c:v>1.8293117304402601E-2</c:v>
                </c:pt>
                <c:pt idx="20" formatCode="General">
                  <c:v>3.5110449029601802E-2</c:v>
                </c:pt>
                <c:pt idx="21" formatCode="General">
                  <c:v>7.1754631468143204E-2</c:v>
                </c:pt>
                <c:pt idx="22" formatCode="General">
                  <c:v>0.124882306511921</c:v>
                </c:pt>
                <c:pt idx="23" formatCode="General">
                  <c:v>0.255331281025239</c:v>
                </c:pt>
                <c:pt idx="24" formatCode="General">
                  <c:v>0.51457069091254104</c:v>
                </c:pt>
                <c:pt idx="25" formatCode="General">
                  <c:v>0.96072880520234105</c:v>
                </c:pt>
                <c:pt idx="26" formatCode="General">
                  <c:v>1.78726177575303</c:v>
                </c:pt>
                <c:pt idx="27" formatCode="General">
                  <c:v>3.29726194030227</c:v>
                </c:pt>
                <c:pt idx="28" formatCode="General">
                  <c:v>5.6139198874484597</c:v>
                </c:pt>
                <c:pt idx="29" formatCode="General">
                  <c:v>9.8736757125404608</c:v>
                </c:pt>
                <c:pt idx="30" formatCode="General">
                  <c:v>16.188146294186101</c:v>
                </c:pt>
                <c:pt idx="31" formatCode="General">
                  <c:v>25.5517784948916</c:v>
                </c:pt>
                <c:pt idx="32" formatCode="General">
                  <c:v>40.418198604195602</c:v>
                </c:pt>
                <c:pt idx="33" formatCode="General">
                  <c:v>60.340016807826999</c:v>
                </c:pt>
                <c:pt idx="34" formatCode="General">
                  <c:v>86.493887015430303</c:v>
                </c:pt>
                <c:pt idx="35" formatCode="General">
                  <c:v>121.479017201205</c:v>
                </c:pt>
                <c:pt idx="36" formatCode="General">
                  <c:v>166.064542936842</c:v>
                </c:pt>
                <c:pt idx="37" formatCode="General">
                  <c:v>222.77931132774</c:v>
                </c:pt>
                <c:pt idx="38" formatCode="General">
                  <c:v>294.909654092187</c:v>
                </c:pt>
                <c:pt idx="39" formatCode="General">
                  <c:v>386.768917688839</c:v>
                </c:pt>
                <c:pt idx="40" formatCode="General">
                  <c:v>503.721843095883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424C-4C24-82AA-FB0514309404}"/>
            </c:ext>
          </c:extLst>
        </c:ser>
        <c:ser>
          <c:idx val="5"/>
          <c:order val="5"/>
          <c:tx>
            <c:strRef>
              <c:f>'Jc (12x2 mm)'!$G$2</c:f>
              <c:strCache>
                <c:ptCount val="1"/>
                <c:pt idx="0">
                  <c:v>1500 A/mm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'Jc (12x2 mm)'!$A$7:$A$47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'Jc (12x2 mm)'!$G$7:$G$47</c:f>
              <c:numCache>
                <c:formatCode>0.00E+00</c:formatCode>
                <c:ptCount val="41"/>
                <c:pt idx="0">
                  <c:v>9.9627332038726199E-5</c:v>
                </c:pt>
                <c:pt idx="1">
                  <c:v>9.9761241229238607E-5</c:v>
                </c:pt>
                <c:pt idx="2">
                  <c:v>1.0005169604138099E-4</c:v>
                </c:pt>
                <c:pt idx="3">
                  <c:v>1.01027635699267E-4</c:v>
                </c:pt>
                <c:pt idx="4">
                  <c:v>1.03072596427244E-4</c:v>
                </c:pt>
                <c:pt idx="5">
                  <c:v>1.07016459664705E-4</c:v>
                </c:pt>
                <c:pt idx="6">
                  <c:v>1.1267155042201001E-4</c:v>
                </c:pt>
                <c:pt idx="7">
                  <c:v>1.2039381937986499E-4</c:v>
                </c:pt>
                <c:pt idx="8" formatCode="General">
                  <c:v>1.3045904545233399E-4</c:v>
                </c:pt>
                <c:pt idx="9" formatCode="General">
                  <c:v>1.4451261215652099E-4</c:v>
                </c:pt>
                <c:pt idx="10" formatCode="General">
                  <c:v>1.7336607493526499E-4</c:v>
                </c:pt>
                <c:pt idx="11" formatCode="General">
                  <c:v>2.2941586783219899E-4</c:v>
                </c:pt>
                <c:pt idx="12" formatCode="General">
                  <c:v>3.1978872233822802E-4</c:v>
                </c:pt>
                <c:pt idx="13" formatCode="General">
                  <c:v>4.4582034774852598E-4</c:v>
                </c:pt>
                <c:pt idx="14" formatCode="General">
                  <c:v>6.9428562578191695E-4</c:v>
                </c:pt>
                <c:pt idx="15" formatCode="General">
                  <c:v>1.1048086941478101E-3</c:v>
                </c:pt>
                <c:pt idx="16" formatCode="General">
                  <c:v>1.93558018703297E-3</c:v>
                </c:pt>
                <c:pt idx="17" formatCode="General">
                  <c:v>3.5184771473206998E-3</c:v>
                </c:pt>
                <c:pt idx="18" formatCode="General">
                  <c:v>6.6471143382973701E-3</c:v>
                </c:pt>
                <c:pt idx="19" formatCode="General">
                  <c:v>1.3102348483811701E-2</c:v>
                </c:pt>
                <c:pt idx="20" formatCode="General">
                  <c:v>2.63636548482186E-2</c:v>
                </c:pt>
                <c:pt idx="21" formatCode="General">
                  <c:v>5.3641442010075903E-2</c:v>
                </c:pt>
                <c:pt idx="22" formatCode="General">
                  <c:v>0.10889424736338101</c:v>
                </c:pt>
                <c:pt idx="23" formatCode="General">
                  <c:v>0.218347245505982</c:v>
                </c:pt>
                <c:pt idx="24" formatCode="General">
                  <c:v>0.42946053143887702</c:v>
                </c:pt>
                <c:pt idx="25" formatCode="General">
                  <c:v>0.82798136348066997</c:v>
                </c:pt>
                <c:pt idx="26" formatCode="General">
                  <c:v>1.56110643964455</c:v>
                </c:pt>
                <c:pt idx="27" formatCode="General">
                  <c:v>2.8762325089854501</c:v>
                </c:pt>
                <c:pt idx="28" formatCode="General">
                  <c:v>5.17230247034861</c:v>
                </c:pt>
                <c:pt idx="29" formatCode="General">
                  <c:v>9.0623871932624294</c:v>
                </c:pt>
                <c:pt idx="30" formatCode="General">
                  <c:v>15.4206319373142</c:v>
                </c:pt>
                <c:pt idx="31" formatCode="General">
                  <c:v>25.2943105408369</c:v>
                </c:pt>
                <c:pt idx="32" formatCode="General">
                  <c:v>39.998978447068502</c:v>
                </c:pt>
                <c:pt idx="33" formatCode="General">
                  <c:v>62.6159035534127</c:v>
                </c:pt>
                <c:pt idx="34" formatCode="General">
                  <c:v>93.168308475867903</c:v>
                </c:pt>
                <c:pt idx="35" formatCode="General">
                  <c:v>133.09943914252401</c:v>
                </c:pt>
                <c:pt idx="36" formatCode="General">
                  <c:v>186.397956312963</c:v>
                </c:pt>
                <c:pt idx="37" formatCode="General">
                  <c:v>254.290826323224</c:v>
                </c:pt>
                <c:pt idx="38" formatCode="General">
                  <c:v>340.63700805402499</c:v>
                </c:pt>
                <c:pt idx="39" formatCode="General">
                  <c:v>450.456254322213</c:v>
                </c:pt>
                <c:pt idx="40" formatCode="General">
                  <c:v>590.33911761071499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424C-4C24-82AA-FB0514309404}"/>
            </c:ext>
          </c:extLst>
        </c:ser>
        <c:ser>
          <c:idx val="6"/>
          <c:order val="6"/>
          <c:tx>
            <c:strRef>
              <c:f>'Jc (12x2 mm)'!$H$2</c:f>
              <c:strCache>
                <c:ptCount val="1"/>
                <c:pt idx="0">
                  <c:v>1750 A/mm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'Jc (12x2 mm)'!$A$7:$A$47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'Jc (12x2 mm)'!$H$7:$H$47</c:f>
              <c:numCache>
                <c:formatCode>0.00E+00</c:formatCode>
                <c:ptCount val="41"/>
                <c:pt idx="0">
                  <c:v>5.4821762199100197E-5</c:v>
                </c:pt>
                <c:pt idx="1">
                  <c:v>5.5765816481751701E-5</c:v>
                </c:pt>
                <c:pt idx="2">
                  <c:v>5.7389025106928102E-5</c:v>
                </c:pt>
                <c:pt idx="3">
                  <c:v>6.0041061145507897E-5</c:v>
                </c:pt>
                <c:pt idx="4">
                  <c:v>6.3998893034319704E-5</c:v>
                </c:pt>
                <c:pt idx="5">
                  <c:v>6.9496990719160694E-5</c:v>
                </c:pt>
                <c:pt idx="6">
                  <c:v>7.6884907561859098E-5</c:v>
                </c:pt>
                <c:pt idx="7">
                  <c:v>8.6398581176150101E-5</c:v>
                </c:pt>
                <c:pt idx="8">
                  <c:v>9.8764623160436195E-5</c:v>
                </c:pt>
                <c:pt idx="9">
                  <c:v>1.14869648744885E-4</c:v>
                </c:pt>
                <c:pt idx="10" formatCode="General">
                  <c:v>1.3562303963034501E-4</c:v>
                </c:pt>
                <c:pt idx="11" formatCode="General">
                  <c:v>1.6437347034653E-4</c:v>
                </c:pt>
                <c:pt idx="12" formatCode="General">
                  <c:v>2.2518420434048799E-4</c:v>
                </c:pt>
                <c:pt idx="13" formatCode="General">
                  <c:v>3.3713221203653001E-4</c:v>
                </c:pt>
                <c:pt idx="14" formatCode="General">
                  <c:v>5.1237178613446695E-4</c:v>
                </c:pt>
                <c:pt idx="15" formatCode="General">
                  <c:v>8.4294661152471695E-4</c:v>
                </c:pt>
                <c:pt idx="16" formatCode="General">
                  <c:v>1.3962966489740099E-3</c:v>
                </c:pt>
                <c:pt idx="17" formatCode="General">
                  <c:v>2.61734137841067E-3</c:v>
                </c:pt>
                <c:pt idx="18" formatCode="General">
                  <c:v>5.0222789835988697E-3</c:v>
                </c:pt>
                <c:pt idx="19" formatCode="General">
                  <c:v>9.9526649896713292E-3</c:v>
                </c:pt>
                <c:pt idx="20" formatCode="General">
                  <c:v>2.0251748179587001E-2</c:v>
                </c:pt>
                <c:pt idx="21" formatCode="General">
                  <c:v>4.2013622594413103E-2</c:v>
                </c:pt>
                <c:pt idx="22" formatCode="General">
                  <c:v>8.6902348695733697E-2</c:v>
                </c:pt>
                <c:pt idx="23" formatCode="General">
                  <c:v>0.177996029399521</c:v>
                </c:pt>
                <c:pt idx="24" formatCode="General">
                  <c:v>0.358200101003395</c:v>
                </c:pt>
                <c:pt idx="25" formatCode="General">
                  <c:v>0.70534777893579104</c:v>
                </c:pt>
                <c:pt idx="26" formatCode="General">
                  <c:v>1.3567538698025099</c:v>
                </c:pt>
                <c:pt idx="27" formatCode="General">
                  <c:v>2.54749201102213</c:v>
                </c:pt>
                <c:pt idx="28" formatCode="General">
                  <c:v>4.6717093520505104</c:v>
                </c:pt>
                <c:pt idx="29" formatCode="General">
                  <c:v>8.3538785239417592</c:v>
                </c:pt>
                <c:pt idx="30" formatCode="General">
                  <c:v>14.536895917828501</c:v>
                </c:pt>
                <c:pt idx="31" formatCode="General">
                  <c:v>24.565230534650901</c:v>
                </c:pt>
                <c:pt idx="32" formatCode="General">
                  <c:v>39.873707457845597</c:v>
                </c:pt>
                <c:pt idx="33" formatCode="General">
                  <c:v>62.6818193987461</c:v>
                </c:pt>
                <c:pt idx="34" formatCode="General">
                  <c:v>96.860415081449005</c:v>
                </c:pt>
                <c:pt idx="35" formatCode="General">
                  <c:v>142.525552890163</c:v>
                </c:pt>
                <c:pt idx="36" formatCode="General">
                  <c:v>202.44149100754601</c:v>
                </c:pt>
                <c:pt idx="37" formatCode="General">
                  <c:v>281.42510462491299</c:v>
                </c:pt>
                <c:pt idx="38" formatCode="General">
                  <c:v>381.984059294688</c:v>
                </c:pt>
                <c:pt idx="39" formatCode="General">
                  <c:v>509.81634937822201</c:v>
                </c:pt>
                <c:pt idx="40" formatCode="General">
                  <c:v>672.49130305944198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424C-4C24-82AA-FB0514309404}"/>
            </c:ext>
          </c:extLst>
        </c:ser>
        <c:ser>
          <c:idx val="7"/>
          <c:order val="7"/>
          <c:tx>
            <c:strRef>
              <c:f>'Jc (12x2 mm)'!$I$2</c:f>
              <c:strCache>
                <c:ptCount val="1"/>
                <c:pt idx="0">
                  <c:v>2000 A/mm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'Jc (12x2 mm)'!$A$7:$A$47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'Jc (12x2 mm)'!$I$7:$I$47</c:f>
              <c:numCache>
                <c:formatCode>0.00E+00</c:formatCode>
                <c:ptCount val="41"/>
                <c:pt idx="0">
                  <c:v>5.2144951708055599E-5</c:v>
                </c:pt>
                <c:pt idx="1">
                  <c:v>5.2216059240869998E-5</c:v>
                </c:pt>
                <c:pt idx="2">
                  <c:v>5.2238591860091099E-5</c:v>
                </c:pt>
                <c:pt idx="3">
                  <c:v>5.22120254588726E-5</c:v>
                </c:pt>
                <c:pt idx="4">
                  <c:v>5.2379919442121703E-5</c:v>
                </c:pt>
                <c:pt idx="5">
                  <c:v>5.2669084670721701E-5</c:v>
                </c:pt>
                <c:pt idx="6">
                  <c:v>5.40165892282117E-5</c:v>
                </c:pt>
                <c:pt idx="7">
                  <c:v>5.8418910674234497E-5</c:v>
                </c:pt>
                <c:pt idx="8">
                  <c:v>6.8010025729872803E-5</c:v>
                </c:pt>
                <c:pt idx="9">
                  <c:v>8.3306823946679593E-5</c:v>
                </c:pt>
                <c:pt idx="10">
                  <c:v>1.04455099418132E-4</c:v>
                </c:pt>
                <c:pt idx="11">
                  <c:v>1.3372350221610999E-4</c:v>
                </c:pt>
                <c:pt idx="12" formatCode="General">
                  <c:v>1.7427555641622399E-4</c:v>
                </c:pt>
                <c:pt idx="13" formatCode="General">
                  <c:v>2.4379740217008499E-4</c:v>
                </c:pt>
                <c:pt idx="14" formatCode="General">
                  <c:v>3.9219432256447497E-4</c:v>
                </c:pt>
                <c:pt idx="15" formatCode="General">
                  <c:v>6.3692094317192405E-4</c:v>
                </c:pt>
                <c:pt idx="16" formatCode="General">
                  <c:v>1.1214952271462501E-3</c:v>
                </c:pt>
                <c:pt idx="17" formatCode="General">
                  <c:v>1.9767170588512301E-3</c:v>
                </c:pt>
                <c:pt idx="18" formatCode="General">
                  <c:v>3.8606580358299201E-3</c:v>
                </c:pt>
                <c:pt idx="19" formatCode="General">
                  <c:v>7.7878748801998299E-3</c:v>
                </c:pt>
                <c:pt idx="20" formatCode="General">
                  <c:v>1.6035598052576198E-2</c:v>
                </c:pt>
                <c:pt idx="21" formatCode="General">
                  <c:v>3.3780016234483498E-2</c:v>
                </c:pt>
                <c:pt idx="22" formatCode="General">
                  <c:v>7.0932903488942101E-2</c:v>
                </c:pt>
                <c:pt idx="23" formatCode="General">
                  <c:v>0.148027218835004</c:v>
                </c:pt>
                <c:pt idx="24" formatCode="General">
                  <c:v>0.30342733155948798</c:v>
                </c:pt>
                <c:pt idx="25" formatCode="General">
                  <c:v>0.60823417851863804</c:v>
                </c:pt>
                <c:pt idx="26" formatCode="General">
                  <c:v>1.1905479050905801</c:v>
                </c:pt>
                <c:pt idx="27" formatCode="General">
                  <c:v>2.27524051543688</c:v>
                </c:pt>
                <c:pt idx="28" formatCode="General">
                  <c:v>4.2415643054963699</c:v>
                </c:pt>
                <c:pt idx="29" formatCode="General">
                  <c:v>7.7119735229811797</c:v>
                </c:pt>
                <c:pt idx="30" formatCode="General">
                  <c:v>13.6652467872958</c:v>
                </c:pt>
                <c:pt idx="31" formatCode="General">
                  <c:v>23.299742350892799</c:v>
                </c:pt>
                <c:pt idx="32" formatCode="General">
                  <c:v>39.215078917875999</c:v>
                </c:pt>
                <c:pt idx="33" formatCode="General">
                  <c:v>62.976435973064604</c:v>
                </c:pt>
                <c:pt idx="34" formatCode="General">
                  <c:v>98.039668100615998</c:v>
                </c:pt>
                <c:pt idx="35" formatCode="General">
                  <c:v>148.99928310029901</c:v>
                </c:pt>
                <c:pt idx="36" formatCode="General">
                  <c:v>215.75643348838301</c:v>
                </c:pt>
                <c:pt idx="37" formatCode="General">
                  <c:v>304.21054732301599</c:v>
                </c:pt>
                <c:pt idx="38" formatCode="General">
                  <c:v>418.87694888979098</c:v>
                </c:pt>
                <c:pt idx="39" formatCode="General">
                  <c:v>564.78790897941303</c:v>
                </c:pt>
                <c:pt idx="40" formatCode="General">
                  <c:v>750.219542922355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424C-4C24-82AA-FB0514309404}"/>
            </c:ext>
          </c:extLst>
        </c:ser>
        <c:ser>
          <c:idx val="8"/>
          <c:order val="8"/>
          <c:tx>
            <c:strRef>
              <c:f>'Jc (12x2 mm)'!$J$2</c:f>
              <c:strCache>
                <c:ptCount val="1"/>
                <c:pt idx="0">
                  <c:v>2250 A/mm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'Jc (12x2 mm)'!$A$7:$A$47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'Jc (12x2 mm)'!$J$7:$J$47</c:f>
              <c:numCache>
                <c:formatCode>0.00E+00</c:formatCode>
                <c:ptCount val="41"/>
                <c:pt idx="0">
                  <c:v>4.9998647185763298E-5</c:v>
                </c:pt>
                <c:pt idx="1">
                  <c:v>4.9996433569581002E-5</c:v>
                </c:pt>
                <c:pt idx="2">
                  <c:v>5.0057703448899098E-5</c:v>
                </c:pt>
                <c:pt idx="3">
                  <c:v>5.0020106374359901E-5</c:v>
                </c:pt>
                <c:pt idx="4">
                  <c:v>5.0076517053725999E-5</c:v>
                </c:pt>
                <c:pt idx="5">
                  <c:v>5.0139318855275498E-5</c:v>
                </c:pt>
                <c:pt idx="6">
                  <c:v>5.0220380217407597E-5</c:v>
                </c:pt>
                <c:pt idx="7">
                  <c:v>5.02899253897412E-5</c:v>
                </c:pt>
                <c:pt idx="8">
                  <c:v>5.10255050231833E-5</c:v>
                </c:pt>
                <c:pt idx="9">
                  <c:v>5.6412545183091503E-5</c:v>
                </c:pt>
                <c:pt idx="10">
                  <c:v>7.3549135068573795E-5</c:v>
                </c:pt>
                <c:pt idx="11">
                  <c:v>1.04469476825608E-4</c:v>
                </c:pt>
                <c:pt idx="12">
                  <c:v>1.4711151468317399E-4</c:v>
                </c:pt>
                <c:pt idx="13" formatCode="General">
                  <c:v>2.0184366874925901E-4</c:v>
                </c:pt>
                <c:pt idx="14" formatCode="General">
                  <c:v>2.9499056492740799E-4</c:v>
                </c:pt>
                <c:pt idx="15" formatCode="General">
                  <c:v>5.0357085853321702E-4</c:v>
                </c:pt>
                <c:pt idx="16" formatCode="General">
                  <c:v>8.6053942415272304E-4</c:v>
                </c:pt>
                <c:pt idx="17" formatCode="General">
                  <c:v>1.6323366383424001E-3</c:v>
                </c:pt>
                <c:pt idx="18" formatCode="General">
                  <c:v>3.0762258627766298E-3</c:v>
                </c:pt>
                <c:pt idx="19" formatCode="General">
                  <c:v>6.1748501524464799E-3</c:v>
                </c:pt>
                <c:pt idx="20">
                  <c:v>1.29729224152897E-2</c:v>
                </c:pt>
                <c:pt idx="21" formatCode="General">
                  <c:v>2.7655078156908999E-2</c:v>
                </c:pt>
                <c:pt idx="22" formatCode="General">
                  <c:v>5.9117762388285797E-2</c:v>
                </c:pt>
                <c:pt idx="23" formatCode="General">
                  <c:v>0.12504757163070601</c:v>
                </c:pt>
                <c:pt idx="24" formatCode="General">
                  <c:v>0.26009274116529302</c:v>
                </c:pt>
                <c:pt idx="25" formatCode="General">
                  <c:v>0.53016633948201297</c:v>
                </c:pt>
                <c:pt idx="26" formatCode="General">
                  <c:v>1.0544002263530701</c:v>
                </c:pt>
                <c:pt idx="27" formatCode="General">
                  <c:v>2.0462161533802301</c:v>
                </c:pt>
                <c:pt idx="28" formatCode="General">
                  <c:v>3.8693978252911299</c:v>
                </c:pt>
                <c:pt idx="29" formatCode="General">
                  <c:v>7.1390688031985103</c:v>
                </c:pt>
                <c:pt idx="30" formatCode="General">
                  <c:v>12.841670835984001</c:v>
                </c:pt>
                <c:pt idx="31" formatCode="General">
                  <c:v>22.284673687839302</c:v>
                </c:pt>
                <c:pt idx="32" formatCode="General">
                  <c:v>37.814423005837803</c:v>
                </c:pt>
                <c:pt idx="33" formatCode="General">
                  <c:v>62.723373650528202</c:v>
                </c:pt>
                <c:pt idx="34" formatCode="General">
                  <c:v>98.738300096117499</c:v>
                </c:pt>
                <c:pt idx="35" formatCode="General">
                  <c:v>152.25666454206899</c:v>
                </c:pt>
                <c:pt idx="36" formatCode="General">
                  <c:v>226.63388808999201</c:v>
                </c:pt>
                <c:pt idx="37" formatCode="General">
                  <c:v>323.14227669210197</c:v>
                </c:pt>
                <c:pt idx="38" formatCode="General">
                  <c:v>451.36494363826102</c:v>
                </c:pt>
                <c:pt idx="39" formatCode="General">
                  <c:v>615.23628965514899</c:v>
                </c:pt>
                <c:pt idx="40" formatCode="General">
                  <c:v>823.623067832066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424C-4C24-82AA-FB0514309404}"/>
            </c:ext>
          </c:extLst>
        </c:ser>
        <c:ser>
          <c:idx val="9"/>
          <c:order val="9"/>
          <c:tx>
            <c:strRef>
              <c:f>'Jc (12x2 mm)'!$K$2</c:f>
              <c:strCache>
                <c:ptCount val="1"/>
                <c:pt idx="0">
                  <c:v>2500 A/mm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xVal>
            <c:numRef>
              <c:f>'Jc (12x2 mm)'!$A$7:$A$47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'Jc (12x2 mm)'!$K$7:$K$47</c:f>
              <c:numCache>
                <c:formatCode>0.00E+00</c:formatCode>
                <c:ptCount val="41"/>
                <c:pt idx="0">
                  <c:v>6.9082050253806894E-5</c:v>
                </c:pt>
                <c:pt idx="1">
                  <c:v>6.8932011975617597E-5</c:v>
                </c:pt>
                <c:pt idx="2">
                  <c:v>6.9227104718106399E-5</c:v>
                </c:pt>
                <c:pt idx="3">
                  <c:v>7.0124546738297005E-5</c:v>
                </c:pt>
                <c:pt idx="4">
                  <c:v>7.11665571904514E-5</c:v>
                </c:pt>
                <c:pt idx="5">
                  <c:v>7.2514691688323402E-5</c:v>
                </c:pt>
                <c:pt idx="6">
                  <c:v>7.4587846480773695E-5</c:v>
                </c:pt>
                <c:pt idx="7">
                  <c:v>7.7516643370562806E-5</c:v>
                </c:pt>
                <c:pt idx="8">
                  <c:v>8.2241660679178603E-5</c:v>
                </c:pt>
                <c:pt idx="9">
                  <c:v>8.9670399900083493E-5</c:v>
                </c:pt>
                <c:pt idx="10">
                  <c:v>1.03113191562048E-4</c:v>
                </c:pt>
                <c:pt idx="11">
                  <c:v>1.2380740453115101E-4</c:v>
                </c:pt>
                <c:pt idx="12">
                  <c:v>1.5625943245398301E-4</c:v>
                </c:pt>
                <c:pt idx="13">
                  <c:v>2.1177563355995901E-4</c:v>
                </c:pt>
                <c:pt idx="14" formatCode="General">
                  <c:v>3.0459870400185399E-4</c:v>
                </c:pt>
                <c:pt idx="15" formatCode="General">
                  <c:v>4.6381339542918499E-4</c:v>
                </c:pt>
                <c:pt idx="16" formatCode="General">
                  <c:v>7.4963755864058002E-4</c:v>
                </c:pt>
                <c:pt idx="17" formatCode="General">
                  <c:v>1.2921899252529301E-3</c:v>
                </c:pt>
                <c:pt idx="18" formatCode="General">
                  <c:v>2.3546266133006202E-3</c:v>
                </c:pt>
                <c:pt idx="19" formatCode="General">
                  <c:v>4.5516804926860202E-3</c:v>
                </c:pt>
                <c:pt idx="20" formatCode="General">
                  <c:v>9.2405982991303707E-3</c:v>
                </c:pt>
                <c:pt idx="21" formatCode="General">
                  <c:v>1.94791934699045E-2</c:v>
                </c:pt>
                <c:pt idx="22" formatCode="General">
                  <c:v>4.2115305917732403E-2</c:v>
                </c:pt>
                <c:pt idx="23" formatCode="General">
                  <c:v>9.2016570569119605E-2</c:v>
                </c:pt>
                <c:pt idx="24" formatCode="General">
                  <c:v>0.20091658792456199</c:v>
                </c:pt>
                <c:pt idx="25" formatCode="General">
                  <c:v>0.434158481181523</c:v>
                </c:pt>
                <c:pt idx="26" formatCode="General">
                  <c:v>0.92260933355261299</c:v>
                </c:pt>
                <c:pt idx="27" formatCode="General">
                  <c:v>1.9206409105275299</c:v>
                </c:pt>
                <c:pt idx="28" formatCode="General">
                  <c:v>3.9102132596303298</c:v>
                </c:pt>
                <c:pt idx="29" formatCode="General">
                  <c:v>7.7812880435834098</c:v>
                </c:pt>
                <c:pt idx="30" formatCode="General">
                  <c:v>15.1247825354264</c:v>
                </c:pt>
                <c:pt idx="31" formatCode="General">
                  <c:v>28.6427452829044</c:v>
                </c:pt>
                <c:pt idx="32" formatCode="General">
                  <c:v>52.584234558256597</c:v>
                </c:pt>
                <c:pt idx="33" formatCode="General">
                  <c:v>92.929233188034104</c:v>
                </c:pt>
                <c:pt idx="34" formatCode="General">
                  <c:v>157.111074689134</c:v>
                </c:pt>
                <c:pt idx="35" formatCode="General">
                  <c:v>253.625331496575</c:v>
                </c:pt>
                <c:pt idx="36" formatCode="General">
                  <c:v>392.898496056363</c:v>
                </c:pt>
                <c:pt idx="37" formatCode="General">
                  <c:v>591.19438193950396</c:v>
                </c:pt>
                <c:pt idx="38" formatCode="General">
                  <c:v>869.63674066877502</c:v>
                </c:pt>
                <c:pt idx="39" formatCode="General">
                  <c:v>1246.00354797608</c:v>
                </c:pt>
                <c:pt idx="40" formatCode="General">
                  <c:v>1736.74056513299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424C-4C24-82AA-FB05143094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75201432"/>
        <c:axId val="775198480"/>
      </c:scatterChart>
      <c:valAx>
        <c:axId val="775201432"/>
        <c:scaling>
          <c:logBase val="10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2000" b="1" dirty="0" err="1">
                    <a:solidFill>
                      <a:schemeClr val="tx1"/>
                    </a:solidFill>
                  </a:rPr>
                  <a:t>Magnetic</a:t>
                </a:r>
                <a:r>
                  <a:rPr lang="nl-NL" sz="2000" b="1" dirty="0">
                    <a:solidFill>
                      <a:schemeClr val="tx1"/>
                    </a:solidFill>
                  </a:rPr>
                  <a:t> field amplitude [T]</a:t>
                </a:r>
              </a:p>
            </c:rich>
          </c:tx>
          <c:layout>
            <c:manualLayout>
              <c:xMode val="edge"/>
              <c:yMode val="edge"/>
              <c:x val="0.30755463096994956"/>
              <c:y val="0.9296584094583808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775198480"/>
        <c:crosses val="autoZero"/>
        <c:crossBetween val="midCat"/>
      </c:valAx>
      <c:valAx>
        <c:axId val="775198480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2000" b="1" dirty="0" err="1">
                    <a:solidFill>
                      <a:schemeClr val="tx1"/>
                    </a:solidFill>
                  </a:rPr>
                  <a:t>Loss</a:t>
                </a:r>
                <a:r>
                  <a:rPr lang="nl-NL" sz="2000" b="1" dirty="0">
                    <a:solidFill>
                      <a:schemeClr val="tx1"/>
                    </a:solidFill>
                  </a:rPr>
                  <a:t> per meter per </a:t>
                </a:r>
                <a:r>
                  <a:rPr lang="nl-NL" sz="2000" b="1" dirty="0" err="1">
                    <a:solidFill>
                      <a:schemeClr val="tx1"/>
                    </a:solidFill>
                  </a:rPr>
                  <a:t>cycle</a:t>
                </a:r>
                <a:r>
                  <a:rPr lang="nl-NL" sz="2000" b="1" dirty="0">
                    <a:solidFill>
                      <a:schemeClr val="tx1"/>
                    </a:solidFill>
                  </a:rPr>
                  <a:t> [J/m]</a:t>
                </a:r>
              </a:p>
            </c:rich>
          </c:tx>
          <c:layout>
            <c:manualLayout>
              <c:xMode val="edge"/>
              <c:yMode val="edge"/>
              <c:x val="1.4931634277953196E-3"/>
              <c:y val="0.1238014020718228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0E+0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7752014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4078092682417538"/>
          <c:y val="0.20622365511333235"/>
          <c:w val="0.15026009260905265"/>
          <c:h val="0.6271605852719108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nl-NL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'Jc (120x0.2 mm)'!$B$2</c:f>
              <c:strCache>
                <c:ptCount val="1"/>
                <c:pt idx="0">
                  <c:v>250 A/mm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1"/>
                </a:solidFill>
              </a:ln>
              <a:effectLst/>
            </c:spPr>
          </c:marker>
          <c:xVal>
            <c:numRef>
              <c:f>'Jc (120x0.2 mm)'!$A$7:$A$47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'Jc (120x0.2 mm)'!$B$7:$B$47</c:f>
              <c:numCache>
                <c:formatCode>0.00E+00</c:formatCode>
                <c:ptCount val="41"/>
                <c:pt idx="0">
                  <c:v>2.24621537812936E-3</c:v>
                </c:pt>
                <c:pt idx="1">
                  <c:v>2.2559893244587198E-3</c:v>
                </c:pt>
                <c:pt idx="2">
                  <c:v>2.2744454866161601E-3</c:v>
                </c:pt>
                <c:pt idx="3">
                  <c:v>2.2981824177488899E-3</c:v>
                </c:pt>
                <c:pt idx="4">
                  <c:v>2.3345105625104498E-3</c:v>
                </c:pt>
                <c:pt idx="5">
                  <c:v>2.39609910236114E-3</c:v>
                </c:pt>
                <c:pt idx="6">
                  <c:v>2.4943457699069201E-3</c:v>
                </c:pt>
                <c:pt idx="7">
                  <c:v>2.6462485987017799E-3</c:v>
                </c:pt>
                <c:pt idx="8">
                  <c:v>2.88787042220772E-3</c:v>
                </c:pt>
                <c:pt idx="9">
                  <c:v>3.2646938180052902E-3</c:v>
                </c:pt>
                <c:pt idx="10">
                  <c:v>3.8527935613379E-3</c:v>
                </c:pt>
                <c:pt idx="11">
                  <c:v>4.7625041968816801E-3</c:v>
                </c:pt>
                <c:pt idx="12">
                  <c:v>6.1538273511952497E-3</c:v>
                </c:pt>
                <c:pt idx="13">
                  <c:v>8.2695289883829206E-3</c:v>
                </c:pt>
                <c:pt idx="14">
                  <c:v>1.14236215683702E-2</c:v>
                </c:pt>
                <c:pt idx="15">
                  <c:v>1.6055633742445501E-2</c:v>
                </c:pt>
                <c:pt idx="16">
                  <c:v>2.2714641571708601E-2</c:v>
                </c:pt>
                <c:pt idx="17" formatCode="General">
                  <c:v>3.2132600379301601E-2</c:v>
                </c:pt>
                <c:pt idx="18" formatCode="General">
                  <c:v>4.5220199112765501E-2</c:v>
                </c:pt>
                <c:pt idx="19" formatCode="General">
                  <c:v>6.3011628039980699E-2</c:v>
                </c:pt>
                <c:pt idx="20" formatCode="General">
                  <c:v>8.6677000799182405E-2</c:v>
                </c:pt>
                <c:pt idx="21">
                  <c:v>0.11749554904064</c:v>
                </c:pt>
                <c:pt idx="22">
                  <c:v>0.15564991853992199</c:v>
                </c:pt>
                <c:pt idx="23" formatCode="General">
                  <c:v>0.20328853171800501</c:v>
                </c:pt>
                <c:pt idx="24" formatCode="General">
                  <c:v>0.26351750001562402</c:v>
                </c:pt>
                <c:pt idx="25" formatCode="General">
                  <c:v>0.33963378556288698</c:v>
                </c:pt>
                <c:pt idx="26" formatCode="General">
                  <c:v>0.43471397528424</c:v>
                </c:pt>
                <c:pt idx="27" formatCode="General">
                  <c:v>0.55487725059094595</c:v>
                </c:pt>
                <c:pt idx="28" formatCode="General">
                  <c:v>0.70560403165522401</c:v>
                </c:pt>
                <c:pt idx="29" formatCode="General">
                  <c:v>0.894715785908197</c:v>
                </c:pt>
                <c:pt idx="30" formatCode="General">
                  <c:v>1.10355747041554</c:v>
                </c:pt>
                <c:pt idx="31" formatCode="General">
                  <c:v>1.40241194154285</c:v>
                </c:pt>
                <c:pt idx="32" formatCode="General">
                  <c:v>1.7824898237853199</c:v>
                </c:pt>
                <c:pt idx="33" formatCode="General">
                  <c:v>2.2667154400960401</c:v>
                </c:pt>
                <c:pt idx="34" formatCode="General">
                  <c:v>2.88483865546754</c:v>
                </c:pt>
                <c:pt idx="35" formatCode="General">
                  <c:v>3.6769736373024302</c:v>
                </c:pt>
                <c:pt idx="36" formatCode="General">
                  <c:v>4.7009739762707499</c:v>
                </c:pt>
                <c:pt idx="37" formatCode="General">
                  <c:v>6.0498209260717299</c:v>
                </c:pt>
                <c:pt idx="38" formatCode="General">
                  <c:v>7.8730647204164699</c:v>
                </c:pt>
                <c:pt idx="39" formatCode="General">
                  <c:v>11.391693460500001</c:v>
                </c:pt>
                <c:pt idx="40" formatCode="General">
                  <c:v>28.848220988927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3A1-4BA2-955D-4C33CFCDFC88}"/>
            </c:ext>
          </c:extLst>
        </c:ser>
        <c:ser>
          <c:idx val="1"/>
          <c:order val="1"/>
          <c:tx>
            <c:strRef>
              <c:f>'Jc (120x0.2 mm)'!$C$2</c:f>
              <c:strCache>
                <c:ptCount val="1"/>
                <c:pt idx="0">
                  <c:v>500 A/mm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7"/>
            <c:spPr>
              <a:noFill/>
              <a:ln w="19050">
                <a:solidFill>
                  <a:schemeClr val="accent2"/>
                </a:solidFill>
              </a:ln>
              <a:effectLst/>
            </c:spPr>
          </c:marker>
          <c:xVal>
            <c:numRef>
              <c:f>'Jc (120x0.2 mm)'!$A$7:$A$47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'Jc (120x0.2 mm)'!$C$7:$C$47</c:f>
              <c:numCache>
                <c:formatCode>0.00E+00</c:formatCode>
                <c:ptCount val="41"/>
                <c:pt idx="0">
                  <c:v>1.21724404017317E-4</c:v>
                </c:pt>
                <c:pt idx="1">
                  <c:v>1.24270921390809E-4</c:v>
                </c:pt>
                <c:pt idx="2">
                  <c:v>1.2794373090049501E-4</c:v>
                </c:pt>
                <c:pt idx="3">
                  <c:v>1.3256659626425499E-4</c:v>
                </c:pt>
                <c:pt idx="4">
                  <c:v>1.3849864140330899E-4</c:v>
                </c:pt>
                <c:pt idx="5">
                  <c:v>1.4696134515539101E-4</c:v>
                </c:pt>
                <c:pt idx="6">
                  <c:v>1.57530419664932E-4</c:v>
                </c:pt>
                <c:pt idx="7">
                  <c:v>1.70750358112042E-4</c:v>
                </c:pt>
                <c:pt idx="8">
                  <c:v>1.91621802361755E-4</c:v>
                </c:pt>
                <c:pt idx="9">
                  <c:v>2.3399714947073701E-4</c:v>
                </c:pt>
                <c:pt idx="10">
                  <c:v>3.02761064533233E-4</c:v>
                </c:pt>
                <c:pt idx="11">
                  <c:v>4.0389888452394999E-4</c:v>
                </c:pt>
                <c:pt idx="12">
                  <c:v>5.8429988475456305E-4</c:v>
                </c:pt>
                <c:pt idx="13">
                  <c:v>8.70962071705962E-4</c:v>
                </c:pt>
                <c:pt idx="14">
                  <c:v>1.36582849585704E-3</c:v>
                </c:pt>
                <c:pt idx="15" formatCode="General">
                  <c:v>2.1984430349235601E-3</c:v>
                </c:pt>
                <c:pt idx="16" formatCode="General">
                  <c:v>3.6282960200599498E-3</c:v>
                </c:pt>
                <c:pt idx="17" formatCode="General">
                  <c:v>6.0345887173364398E-3</c:v>
                </c:pt>
                <c:pt idx="18" formatCode="General">
                  <c:v>1.00979699747806E-2</c:v>
                </c:pt>
                <c:pt idx="19" formatCode="General">
                  <c:v>1.6875886783489401E-2</c:v>
                </c:pt>
                <c:pt idx="20" formatCode="General">
                  <c:v>2.8038022679628901E-2</c:v>
                </c:pt>
                <c:pt idx="21" formatCode="General">
                  <c:v>4.4873417225000899E-2</c:v>
                </c:pt>
                <c:pt idx="22" formatCode="General">
                  <c:v>7.4662922988878402E-2</c:v>
                </c:pt>
                <c:pt idx="23" formatCode="General">
                  <c:v>0.11803140477320399</c:v>
                </c:pt>
                <c:pt idx="24" formatCode="General">
                  <c:v>0.18456567776664601</c:v>
                </c:pt>
                <c:pt idx="25" formatCode="General">
                  <c:v>0.28436701510487</c:v>
                </c:pt>
                <c:pt idx="26" formatCode="General">
                  <c:v>0.42031884167099198</c:v>
                </c:pt>
                <c:pt idx="27" formatCode="General">
                  <c:v>0.61608553255869003</c:v>
                </c:pt>
                <c:pt idx="28" formatCode="General">
                  <c:v>0.87105574687321496</c:v>
                </c:pt>
                <c:pt idx="29" formatCode="General">
                  <c:v>1.1933203195544899</c:v>
                </c:pt>
                <c:pt idx="30" formatCode="General">
                  <c:v>1.56626522361675</c:v>
                </c:pt>
                <c:pt idx="31" formatCode="General">
                  <c:v>2.0769625565830299</c:v>
                </c:pt>
                <c:pt idx="32" formatCode="General">
                  <c:v>2.72836917322737</c:v>
                </c:pt>
                <c:pt idx="33" formatCode="General">
                  <c:v>3.5570269949742301</c:v>
                </c:pt>
                <c:pt idx="34" formatCode="General">
                  <c:v>4.6117238583631197</c:v>
                </c:pt>
                <c:pt idx="35" formatCode="General">
                  <c:v>5.9516252599930004</c:v>
                </c:pt>
                <c:pt idx="36" formatCode="General">
                  <c:v>7.6530146859366397</c:v>
                </c:pt>
                <c:pt idx="37" formatCode="General">
                  <c:v>9.8147818830091307</c:v>
                </c:pt>
                <c:pt idx="38" formatCode="General">
                  <c:v>12.568636413922199</c:v>
                </c:pt>
                <c:pt idx="39" formatCode="General">
                  <c:v>16.1948545138961</c:v>
                </c:pt>
                <c:pt idx="40" formatCode="General">
                  <c:v>21.161995087689899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3A1-4BA2-955D-4C33CFCDFC88}"/>
            </c:ext>
          </c:extLst>
        </c:ser>
        <c:ser>
          <c:idx val="2"/>
          <c:order val="2"/>
          <c:tx>
            <c:strRef>
              <c:f>'Jc (120x0.2 mm)'!$D$2</c:f>
              <c:strCache>
                <c:ptCount val="1"/>
                <c:pt idx="0">
                  <c:v>750 A/mm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7"/>
            <c:spPr>
              <a:noFill/>
              <a:ln w="19050">
                <a:solidFill>
                  <a:schemeClr val="accent3"/>
                </a:solidFill>
              </a:ln>
              <a:effectLst/>
            </c:spPr>
          </c:marker>
          <c:xVal>
            <c:numRef>
              <c:f>'Jc (120x0.2 mm)'!$A$7:$A$47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'Jc (120x0.2 mm)'!$D$7:$D$47</c:f>
              <c:numCache>
                <c:formatCode>0.00E+00</c:formatCode>
                <c:ptCount val="41"/>
                <c:pt idx="0">
                  <c:v>3.8131994960949897E-5</c:v>
                </c:pt>
                <c:pt idx="1">
                  <c:v>3.9718615240740998E-5</c:v>
                </c:pt>
                <c:pt idx="2">
                  <c:v>4.2000758903029101E-5</c:v>
                </c:pt>
                <c:pt idx="3">
                  <c:v>4.4863175255352698E-5</c:v>
                </c:pt>
                <c:pt idx="4">
                  <c:v>4.8600492378273498E-5</c:v>
                </c:pt>
                <c:pt idx="5">
                  <c:v>5.4246655534473501E-5</c:v>
                </c:pt>
                <c:pt idx="6">
                  <c:v>6.0149004029351298E-5</c:v>
                </c:pt>
                <c:pt idx="7">
                  <c:v>6.8316083745433901E-5</c:v>
                </c:pt>
                <c:pt idx="8">
                  <c:v>7.8839476627965904E-5</c:v>
                </c:pt>
                <c:pt idx="9">
                  <c:v>9.2276221021447206E-5</c:v>
                </c:pt>
                <c:pt idx="10">
                  <c:v>1.14158337609991E-4</c:v>
                </c:pt>
                <c:pt idx="11">
                  <c:v>1.6347125980935599E-4</c:v>
                </c:pt>
                <c:pt idx="12">
                  <c:v>2.41815663872742E-4</c:v>
                </c:pt>
                <c:pt idx="13">
                  <c:v>3.5846235572284201E-4</c:v>
                </c:pt>
                <c:pt idx="14" formatCode="General">
                  <c:v>5.9157254704502403E-4</c:v>
                </c:pt>
                <c:pt idx="15" formatCode="General">
                  <c:v>9.6814487484586697E-4</c:v>
                </c:pt>
                <c:pt idx="16" formatCode="General">
                  <c:v>1.6929662217867001E-3</c:v>
                </c:pt>
                <c:pt idx="17" formatCode="General">
                  <c:v>2.95019726272039E-3</c:v>
                </c:pt>
                <c:pt idx="18" formatCode="General">
                  <c:v>5.30299644089213E-3</c:v>
                </c:pt>
                <c:pt idx="19" formatCode="General">
                  <c:v>9.4494465654354695E-3</c:v>
                </c:pt>
                <c:pt idx="20" formatCode="General">
                  <c:v>1.6666318310547899E-2</c:v>
                </c:pt>
                <c:pt idx="21" formatCode="General">
                  <c:v>2.76063110684962E-2</c:v>
                </c:pt>
                <c:pt idx="22" formatCode="General">
                  <c:v>4.9081064655765699E-2</c:v>
                </c:pt>
                <c:pt idx="23" formatCode="General">
                  <c:v>8.5829667408552204E-2</c:v>
                </c:pt>
                <c:pt idx="24" formatCode="General">
                  <c:v>0.13959756540887699</c:v>
                </c:pt>
                <c:pt idx="25" formatCode="General">
                  <c:v>0.23133294880667599</c:v>
                </c:pt>
                <c:pt idx="26" formatCode="General">
                  <c:v>0.36949177161152802</c:v>
                </c:pt>
                <c:pt idx="27" formatCode="General">
                  <c:v>0.57472391019514502</c:v>
                </c:pt>
                <c:pt idx="28" formatCode="General">
                  <c:v>0.88084210336988999</c:v>
                </c:pt>
                <c:pt idx="29" formatCode="General">
                  <c:v>1.30182325445408</c:v>
                </c:pt>
                <c:pt idx="30" formatCode="General">
                  <c:v>1.91259700176581</c:v>
                </c:pt>
                <c:pt idx="31" formatCode="General">
                  <c:v>2.6587143769764499</c:v>
                </c:pt>
                <c:pt idx="32" formatCode="General">
                  <c:v>3.6182894457016599</c:v>
                </c:pt>
                <c:pt idx="33" formatCode="General">
                  <c:v>4.8471538411345199</c:v>
                </c:pt>
                <c:pt idx="34" formatCode="General">
                  <c:v>6.4151140507888504</c:v>
                </c:pt>
                <c:pt idx="35" formatCode="General">
                  <c:v>8.4135482696736599</c:v>
                </c:pt>
                <c:pt idx="36" formatCode="General">
                  <c:v>10.955040258874799</c:v>
                </c:pt>
                <c:pt idx="37" formatCode="General">
                  <c:v>14.1885331261731</c:v>
                </c:pt>
                <c:pt idx="38" formatCode="General">
                  <c:v>18.294646765604799</c:v>
                </c:pt>
                <c:pt idx="39" formatCode="General">
                  <c:v>23.508978687339599</c:v>
                </c:pt>
                <c:pt idx="40" formatCode="General">
                  <c:v>30.133686465330499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03A1-4BA2-955D-4C33CFCDFC88}"/>
            </c:ext>
          </c:extLst>
        </c:ser>
        <c:ser>
          <c:idx val="3"/>
          <c:order val="3"/>
          <c:tx>
            <c:strRef>
              <c:f>'Jc (120x0.2 mm)'!$E$2</c:f>
              <c:strCache>
                <c:ptCount val="1"/>
                <c:pt idx="0">
                  <c:v>1000 A/mm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7"/>
            <c:spPr>
              <a:noFill/>
              <a:ln w="19050">
                <a:solidFill>
                  <a:schemeClr val="accent4"/>
                </a:solidFill>
              </a:ln>
              <a:effectLst/>
            </c:spPr>
          </c:marker>
          <c:xVal>
            <c:numRef>
              <c:f>'Jc (120x0.2 mm)'!$A$7:$A$47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'Jc (120x0.2 mm)'!$E$7:$E$47</c:f>
              <c:numCache>
                <c:formatCode>0.00E+00</c:formatCode>
                <c:ptCount val="41"/>
                <c:pt idx="0">
                  <c:v>2.9609041952854101E-5</c:v>
                </c:pt>
                <c:pt idx="1">
                  <c:v>3.02577615799804E-5</c:v>
                </c:pt>
                <c:pt idx="2">
                  <c:v>3.0307277089849498E-5</c:v>
                </c:pt>
                <c:pt idx="3">
                  <c:v>3.05145812685655E-5</c:v>
                </c:pt>
                <c:pt idx="4">
                  <c:v>3.0724217149382703E-5</c:v>
                </c:pt>
                <c:pt idx="5">
                  <c:v>3.1008386068254099E-5</c:v>
                </c:pt>
                <c:pt idx="6">
                  <c:v>3.1296470552151002E-5</c:v>
                </c:pt>
                <c:pt idx="7">
                  <c:v>3.1462360329835398E-5</c:v>
                </c:pt>
                <c:pt idx="8">
                  <c:v>3.44167326044775E-5</c:v>
                </c:pt>
                <c:pt idx="9">
                  <c:v>4.5556270585645702E-5</c:v>
                </c:pt>
                <c:pt idx="10">
                  <c:v>6.5182913105531101E-5</c:v>
                </c:pt>
                <c:pt idx="11">
                  <c:v>9.3453070454606993E-5</c:v>
                </c:pt>
                <c:pt idx="12">
                  <c:v>1.31989446851078E-4</c:v>
                </c:pt>
                <c:pt idx="13">
                  <c:v>1.9468351448719901E-4</c:v>
                </c:pt>
                <c:pt idx="14">
                  <c:v>3.3541674930657198E-4</c:v>
                </c:pt>
                <c:pt idx="15">
                  <c:v>5.3538001615957001E-4</c:v>
                </c:pt>
                <c:pt idx="16" formatCode="General">
                  <c:v>1.0090910159938E-3</c:v>
                </c:pt>
                <c:pt idx="17" formatCode="General">
                  <c:v>1.79232015464884E-3</c:v>
                </c:pt>
                <c:pt idx="18" formatCode="General">
                  <c:v>3.40490319996681E-3</c:v>
                </c:pt>
                <c:pt idx="19" formatCode="General">
                  <c:v>6.2206235915825301E-3</c:v>
                </c:pt>
                <c:pt idx="20" formatCode="General">
                  <c:v>1.17033067037109E-2</c:v>
                </c:pt>
                <c:pt idx="21" formatCode="General">
                  <c:v>2.13964326816845E-2</c:v>
                </c:pt>
                <c:pt idx="22" formatCode="General">
                  <c:v>3.7924223186190702E-2</c:v>
                </c:pt>
                <c:pt idx="23" formatCode="General">
                  <c:v>6.3658760671245998E-2</c:v>
                </c:pt>
                <c:pt idx="24" formatCode="General">
                  <c:v>0.117399165943852</c:v>
                </c:pt>
                <c:pt idx="25" formatCode="General">
                  <c:v>0.20030562131749999</c:v>
                </c:pt>
                <c:pt idx="26" formatCode="General">
                  <c:v>0.32394502080890503</c:v>
                </c:pt>
                <c:pt idx="27" formatCode="General">
                  <c:v>0.54142155290173699</c:v>
                </c:pt>
                <c:pt idx="28" formatCode="General">
                  <c:v>0.853737993752133</c:v>
                </c:pt>
                <c:pt idx="29" formatCode="General">
                  <c:v>1.30947903231452</c:v>
                </c:pt>
                <c:pt idx="30" formatCode="General">
                  <c:v>2.03505178536513</c:v>
                </c:pt>
                <c:pt idx="31" formatCode="General">
                  <c:v>2.9880186235641601</c:v>
                </c:pt>
                <c:pt idx="32" formatCode="General">
                  <c:v>4.2329407139071504</c:v>
                </c:pt>
                <c:pt idx="33" formatCode="General">
                  <c:v>5.8409471396441504</c:v>
                </c:pt>
                <c:pt idx="34" formatCode="General">
                  <c:v>7.9068571622719297</c:v>
                </c:pt>
                <c:pt idx="35" formatCode="General">
                  <c:v>10.5497197397944</c:v>
                </c:pt>
                <c:pt idx="36" formatCode="General">
                  <c:v>13.9193699450836</c:v>
                </c:pt>
                <c:pt idx="37" formatCode="General">
                  <c:v>18.212820592818701</c:v>
                </c:pt>
                <c:pt idx="38" formatCode="General">
                  <c:v>23.671947104380699</c:v>
                </c:pt>
                <c:pt idx="39" formatCode="General">
                  <c:v>30.614343905334199</c:v>
                </c:pt>
                <c:pt idx="40" formatCode="General">
                  <c:v>39.430538618347597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03A1-4BA2-955D-4C33CFCDFC88}"/>
            </c:ext>
          </c:extLst>
        </c:ser>
        <c:ser>
          <c:idx val="4"/>
          <c:order val="4"/>
          <c:tx>
            <c:strRef>
              <c:f>'Jc (120x0.2 mm)'!$F$2</c:f>
              <c:strCache>
                <c:ptCount val="1"/>
                <c:pt idx="0">
                  <c:v>1250 A/mm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7"/>
            <c:spPr>
              <a:noFill/>
              <a:ln w="19050">
                <a:solidFill>
                  <a:schemeClr val="accent5"/>
                </a:solidFill>
              </a:ln>
              <a:effectLst/>
            </c:spPr>
          </c:marker>
          <c:xVal>
            <c:numRef>
              <c:f>'Jc (120x0.2 mm)'!$A$7:$A$47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'Jc (120x0.2 mm)'!$F$7:$F$47</c:f>
              <c:numCache>
                <c:formatCode>0.00E+00</c:formatCode>
                <c:ptCount val="41"/>
                <c:pt idx="0">
                  <c:v>2.15660468624418E-5</c:v>
                </c:pt>
                <c:pt idx="1">
                  <c:v>2.1659506815809701E-5</c:v>
                </c:pt>
                <c:pt idx="2">
                  <c:v>2.1685097083411199E-5</c:v>
                </c:pt>
                <c:pt idx="3">
                  <c:v>2.16091854307118E-5</c:v>
                </c:pt>
                <c:pt idx="4">
                  <c:v>2.1772878340100601E-5</c:v>
                </c:pt>
                <c:pt idx="5">
                  <c:v>2.2051220893677501E-5</c:v>
                </c:pt>
                <c:pt idx="6">
                  <c:v>2.3049342754060901E-5</c:v>
                </c:pt>
                <c:pt idx="7">
                  <c:v>2.4800123577695999E-5</c:v>
                </c:pt>
                <c:pt idx="8">
                  <c:v>2.7429265313835999E-5</c:v>
                </c:pt>
                <c:pt idx="9">
                  <c:v>3.0975845234276498E-5</c:v>
                </c:pt>
                <c:pt idx="10">
                  <c:v>3.5918167382561598E-5</c:v>
                </c:pt>
                <c:pt idx="11">
                  <c:v>4.8545453270421702E-5</c:v>
                </c:pt>
                <c:pt idx="12">
                  <c:v>8.2238211411739902E-5</c:v>
                </c:pt>
                <c:pt idx="13">
                  <c:v>1.35407967324416E-4</c:v>
                </c:pt>
                <c:pt idx="14">
                  <c:v>2.1024109393059099E-4</c:v>
                </c:pt>
                <c:pt idx="15">
                  <c:v>3.7773698829904502E-4</c:v>
                </c:pt>
                <c:pt idx="16">
                  <c:v>6.5945861398848497E-4</c:v>
                </c:pt>
                <c:pt idx="17" formatCode="General">
                  <c:v>1.20946610934442E-3</c:v>
                </c:pt>
                <c:pt idx="18" formatCode="General">
                  <c:v>2.3823266299604902E-3</c:v>
                </c:pt>
                <c:pt idx="19" formatCode="General">
                  <c:v>4.5192069393559702E-3</c:v>
                </c:pt>
                <c:pt idx="20" formatCode="General">
                  <c:v>8.7275157670268604E-3</c:v>
                </c:pt>
                <c:pt idx="21" formatCode="General">
                  <c:v>1.43836970241446E-2</c:v>
                </c:pt>
                <c:pt idx="22" formatCode="General">
                  <c:v>3.0012222705248202E-2</c:v>
                </c:pt>
                <c:pt idx="23" formatCode="General">
                  <c:v>5.5246797787970502E-2</c:v>
                </c:pt>
                <c:pt idx="24" formatCode="General">
                  <c:v>9.6357552068681698E-2</c:v>
                </c:pt>
                <c:pt idx="25" formatCode="General">
                  <c:v>0.173662472813261</c:v>
                </c:pt>
                <c:pt idx="26" formatCode="General">
                  <c:v>0.30131436891554098</c:v>
                </c:pt>
                <c:pt idx="27" formatCode="General">
                  <c:v>0.49015233558504501</c:v>
                </c:pt>
                <c:pt idx="28" formatCode="General">
                  <c:v>0.82173997588261505</c:v>
                </c:pt>
                <c:pt idx="29" formatCode="General">
                  <c:v>1.30977258620278</c:v>
                </c:pt>
                <c:pt idx="30" formatCode="General">
                  <c:v>2.0111851573866102</c:v>
                </c:pt>
                <c:pt idx="31" formatCode="General">
                  <c:v>3.1148244286091402</c:v>
                </c:pt>
                <c:pt idx="32" formatCode="General">
                  <c:v>4.6087174828607198</c:v>
                </c:pt>
                <c:pt idx="33" formatCode="General">
                  <c:v>6.57005732682161</c:v>
                </c:pt>
                <c:pt idx="34" formatCode="General">
                  <c:v>9.10913417840713</c:v>
                </c:pt>
                <c:pt idx="35" formatCode="General">
                  <c:v>12.375784921298299</c:v>
                </c:pt>
                <c:pt idx="36" formatCode="General">
                  <c:v>16.559524458386701</c:v>
                </c:pt>
                <c:pt idx="37" formatCode="General">
                  <c:v>21.8986164431128</c:v>
                </c:pt>
                <c:pt idx="38" formatCode="General">
                  <c:v>28.701628902015301</c:v>
                </c:pt>
                <c:pt idx="39" formatCode="General">
                  <c:v>37.353609223803701</c:v>
                </c:pt>
                <c:pt idx="40" formatCode="General">
                  <c:v>48.359657998630198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03A1-4BA2-955D-4C33CFCDFC88}"/>
            </c:ext>
          </c:extLst>
        </c:ser>
        <c:ser>
          <c:idx val="5"/>
          <c:order val="5"/>
          <c:tx>
            <c:strRef>
              <c:f>'Jc (120x0.2 mm)'!$G$2</c:f>
              <c:strCache>
                <c:ptCount val="1"/>
                <c:pt idx="0">
                  <c:v>1500 A/mm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'Jc (120x0.2 mm)'!$A$17:$A$47</c:f>
              <c:numCache>
                <c:formatCode>General</c:formatCode>
                <c:ptCount val="31"/>
                <c:pt idx="0">
                  <c:v>0.01</c:v>
                </c:pt>
                <c:pt idx="1">
                  <c:v>1.2589254117941699E-2</c:v>
                </c:pt>
                <c:pt idx="2">
                  <c:v>1.58489319246111E-2</c:v>
                </c:pt>
                <c:pt idx="3">
                  <c:v>1.9952623149688799E-2</c:v>
                </c:pt>
                <c:pt idx="4">
                  <c:v>2.5118864315095801E-2</c:v>
                </c:pt>
                <c:pt idx="5">
                  <c:v>3.1622776601683798E-2</c:v>
                </c:pt>
                <c:pt idx="6">
                  <c:v>3.9810717055349699E-2</c:v>
                </c:pt>
                <c:pt idx="7">
                  <c:v>5.0118723362727199E-2</c:v>
                </c:pt>
                <c:pt idx="8">
                  <c:v>6.3095734448019303E-2</c:v>
                </c:pt>
                <c:pt idx="9">
                  <c:v>7.9432823472428096E-2</c:v>
                </c:pt>
                <c:pt idx="10">
                  <c:v>0.1</c:v>
                </c:pt>
                <c:pt idx="11">
                  <c:v>0.12589254117941701</c:v>
                </c:pt>
                <c:pt idx="12">
                  <c:v>0.15848931924611101</c:v>
                </c:pt>
                <c:pt idx="13">
                  <c:v>0.199526231496888</c:v>
                </c:pt>
                <c:pt idx="14">
                  <c:v>0.25118864315095801</c:v>
                </c:pt>
                <c:pt idx="15">
                  <c:v>0.316227766016838</c:v>
                </c:pt>
                <c:pt idx="16">
                  <c:v>0.39810717055349698</c:v>
                </c:pt>
                <c:pt idx="17">
                  <c:v>0.50118723362727302</c:v>
                </c:pt>
                <c:pt idx="18">
                  <c:v>0.63095734448019303</c:v>
                </c:pt>
                <c:pt idx="19">
                  <c:v>0.79432823472428105</c:v>
                </c:pt>
                <c:pt idx="20">
                  <c:v>1</c:v>
                </c:pt>
                <c:pt idx="21">
                  <c:v>1.2589254117941699</c:v>
                </c:pt>
                <c:pt idx="22">
                  <c:v>1.58489319246111</c:v>
                </c:pt>
                <c:pt idx="23">
                  <c:v>1.99526231496888</c:v>
                </c:pt>
                <c:pt idx="24">
                  <c:v>2.5118864315095801</c:v>
                </c:pt>
                <c:pt idx="25">
                  <c:v>3.16227766016838</c:v>
                </c:pt>
                <c:pt idx="26">
                  <c:v>3.98107170553497</c:v>
                </c:pt>
                <c:pt idx="27">
                  <c:v>5.01187233627273</c:v>
                </c:pt>
                <c:pt idx="28">
                  <c:v>6.3095734448019298</c:v>
                </c:pt>
                <c:pt idx="29">
                  <c:v>7.9432823472428096</c:v>
                </c:pt>
                <c:pt idx="30">
                  <c:v>10</c:v>
                </c:pt>
              </c:numCache>
            </c:numRef>
          </c:xVal>
          <c:yVal>
            <c:numRef>
              <c:f>'Jc (120x0.2 mm)'!$G$17:$G$47</c:f>
              <c:numCache>
                <c:formatCode>0.00E+00</c:formatCode>
                <c:ptCount val="31"/>
                <c:pt idx="0">
                  <c:v>3.1309712698442398E-5</c:v>
                </c:pt>
                <c:pt idx="1">
                  <c:v>3.8740013291663802E-5</c:v>
                </c:pt>
                <c:pt idx="2">
                  <c:v>4.9003269568418902E-5</c:v>
                </c:pt>
                <c:pt idx="3">
                  <c:v>8.2103616192552898E-5</c:v>
                </c:pt>
                <c:pt idx="4">
                  <c:v>1.5331872987265699E-4</c:v>
                </c:pt>
                <c:pt idx="5">
                  <c:v>2.2462595688838599E-4</c:v>
                </c:pt>
                <c:pt idx="6">
                  <c:v>4.8563291816247297E-4</c:v>
                </c:pt>
                <c:pt idx="7" formatCode="General">
                  <c:v>9.0614401341978601E-4</c:v>
                </c:pt>
                <c:pt idx="8" formatCode="General">
                  <c:v>1.67349190759607E-3</c:v>
                </c:pt>
                <c:pt idx="9" formatCode="General">
                  <c:v>3.5105536718765501E-3</c:v>
                </c:pt>
                <c:pt idx="10" formatCode="General">
                  <c:v>6.7043044151861098E-3</c:v>
                </c:pt>
                <c:pt idx="11" formatCode="General">
                  <c:v>1.2908423496526499E-2</c:v>
                </c:pt>
                <c:pt idx="12" formatCode="General">
                  <c:v>2.2278362060842698E-2</c:v>
                </c:pt>
                <c:pt idx="13" formatCode="General">
                  <c:v>4.58225719272468E-2</c:v>
                </c:pt>
                <c:pt idx="14" formatCode="General">
                  <c:v>8.5162414864924998E-2</c:v>
                </c:pt>
                <c:pt idx="15" formatCode="General">
                  <c:v>0.152405390771889</c:v>
                </c:pt>
                <c:pt idx="16" formatCode="General">
                  <c:v>0.27078659590229998</c:v>
                </c:pt>
                <c:pt idx="17" formatCode="General">
                  <c:v>0.46599134150257998</c:v>
                </c:pt>
                <c:pt idx="18" formatCode="General">
                  <c:v>0.76839263385612599</c:v>
                </c:pt>
                <c:pt idx="19" formatCode="General">
                  <c:v>1.27787646237845</c:v>
                </c:pt>
                <c:pt idx="20" formatCode="General">
                  <c:v>1.9728729353698899</c:v>
                </c:pt>
                <c:pt idx="21" formatCode="General">
                  <c:v>3.1076712625052401</c:v>
                </c:pt>
                <c:pt idx="22" formatCode="General">
                  <c:v>4.7881859875426303</c:v>
                </c:pt>
                <c:pt idx="23" formatCode="General">
                  <c:v>7.0626769759935</c:v>
                </c:pt>
                <c:pt idx="24" formatCode="General">
                  <c:v>10.047749772318699</c:v>
                </c:pt>
                <c:pt idx="25" formatCode="General">
                  <c:v>13.913943426603</c:v>
                </c:pt>
                <c:pt idx="26" formatCode="General">
                  <c:v>18.8873487101793</c:v>
                </c:pt>
                <c:pt idx="27" formatCode="General">
                  <c:v>25.257366335855099</c:v>
                </c:pt>
                <c:pt idx="28" formatCode="General">
                  <c:v>33.387044163805399</c:v>
                </c:pt>
                <c:pt idx="29" formatCode="General">
                  <c:v>43.745178060471503</c:v>
                </c:pt>
                <c:pt idx="30" formatCode="General">
                  <c:v>56.917559981520697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03A1-4BA2-955D-4C33CFCDFC88}"/>
            </c:ext>
          </c:extLst>
        </c:ser>
        <c:ser>
          <c:idx val="6"/>
          <c:order val="6"/>
          <c:tx>
            <c:strRef>
              <c:f>'Jc (120x0.2 mm)'!$H$2</c:f>
              <c:strCache>
                <c:ptCount val="1"/>
                <c:pt idx="0">
                  <c:v>1750 A/mm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'Jc (120x0.2 mm)'!$A$17:$A$47</c:f>
              <c:numCache>
                <c:formatCode>General</c:formatCode>
                <c:ptCount val="31"/>
                <c:pt idx="0">
                  <c:v>0.01</c:v>
                </c:pt>
                <c:pt idx="1">
                  <c:v>1.2589254117941699E-2</c:v>
                </c:pt>
                <c:pt idx="2">
                  <c:v>1.58489319246111E-2</c:v>
                </c:pt>
                <c:pt idx="3">
                  <c:v>1.9952623149688799E-2</c:v>
                </c:pt>
                <c:pt idx="4">
                  <c:v>2.5118864315095801E-2</c:v>
                </c:pt>
                <c:pt idx="5">
                  <c:v>3.1622776601683798E-2</c:v>
                </c:pt>
                <c:pt idx="6">
                  <c:v>3.9810717055349699E-2</c:v>
                </c:pt>
                <c:pt idx="7">
                  <c:v>5.0118723362727199E-2</c:v>
                </c:pt>
                <c:pt idx="8">
                  <c:v>6.3095734448019303E-2</c:v>
                </c:pt>
                <c:pt idx="9">
                  <c:v>7.9432823472428096E-2</c:v>
                </c:pt>
                <c:pt idx="10">
                  <c:v>0.1</c:v>
                </c:pt>
                <c:pt idx="11">
                  <c:v>0.12589254117941701</c:v>
                </c:pt>
                <c:pt idx="12">
                  <c:v>0.15848931924611101</c:v>
                </c:pt>
                <c:pt idx="13">
                  <c:v>0.199526231496888</c:v>
                </c:pt>
                <c:pt idx="14">
                  <c:v>0.25118864315095801</c:v>
                </c:pt>
                <c:pt idx="15">
                  <c:v>0.316227766016838</c:v>
                </c:pt>
                <c:pt idx="16">
                  <c:v>0.39810717055349698</c:v>
                </c:pt>
                <c:pt idx="17">
                  <c:v>0.50118723362727302</c:v>
                </c:pt>
                <c:pt idx="18">
                  <c:v>0.63095734448019303</c:v>
                </c:pt>
                <c:pt idx="19">
                  <c:v>0.79432823472428105</c:v>
                </c:pt>
                <c:pt idx="20">
                  <c:v>1</c:v>
                </c:pt>
                <c:pt idx="21">
                  <c:v>1.2589254117941699</c:v>
                </c:pt>
                <c:pt idx="22">
                  <c:v>1.58489319246111</c:v>
                </c:pt>
                <c:pt idx="23">
                  <c:v>1.99526231496888</c:v>
                </c:pt>
                <c:pt idx="24">
                  <c:v>2.5118864315095801</c:v>
                </c:pt>
                <c:pt idx="25">
                  <c:v>3.16227766016838</c:v>
                </c:pt>
                <c:pt idx="26">
                  <c:v>3.98107170553497</c:v>
                </c:pt>
                <c:pt idx="27">
                  <c:v>5.01187233627273</c:v>
                </c:pt>
                <c:pt idx="28">
                  <c:v>6.3095734448019298</c:v>
                </c:pt>
                <c:pt idx="29">
                  <c:v>7.9432823472428096</c:v>
                </c:pt>
                <c:pt idx="30">
                  <c:v>10</c:v>
                </c:pt>
              </c:numCache>
            </c:numRef>
          </c:xVal>
          <c:yVal>
            <c:numRef>
              <c:f>'Jc (120x0.2 mm)'!$H$17:$H$47</c:f>
              <c:numCache>
                <c:formatCode>0.00E+00</c:formatCode>
                <c:ptCount val="31"/>
                <c:pt idx="0">
                  <c:v>2.4801062805382099E-5</c:v>
                </c:pt>
                <c:pt idx="1">
                  <c:v>3.3392125098360098E-5</c:v>
                </c:pt>
                <c:pt idx="2">
                  <c:v>4.43997430675132E-5</c:v>
                </c:pt>
                <c:pt idx="3">
                  <c:v>5.8529893666830602E-5</c:v>
                </c:pt>
                <c:pt idx="4">
                  <c:v>9.6628667708500399E-5</c:v>
                </c:pt>
                <c:pt idx="5">
                  <c:v>1.6975489837893601E-4</c:v>
                </c:pt>
                <c:pt idx="6">
                  <c:v>3.07204288412356E-4</c:v>
                </c:pt>
                <c:pt idx="7">
                  <c:v>7.0558656400360003E-4</c:v>
                </c:pt>
                <c:pt idx="8" formatCode="General">
                  <c:v>1.33424794907097E-3</c:v>
                </c:pt>
                <c:pt idx="9" formatCode="General">
                  <c:v>2.64305704475206E-3</c:v>
                </c:pt>
                <c:pt idx="10" formatCode="General">
                  <c:v>5.5334507277627603E-3</c:v>
                </c:pt>
                <c:pt idx="11" formatCode="General">
                  <c:v>1.1451476663780699E-2</c:v>
                </c:pt>
                <c:pt idx="12" formatCode="General">
                  <c:v>2.07271236316421E-2</c:v>
                </c:pt>
                <c:pt idx="13" formatCode="General">
                  <c:v>3.6258962029569401E-2</c:v>
                </c:pt>
                <c:pt idx="14" formatCode="General">
                  <c:v>7.3515323128831897E-2</c:v>
                </c:pt>
                <c:pt idx="15" formatCode="General">
                  <c:v>0.13885048928413499</c:v>
                </c:pt>
                <c:pt idx="16" formatCode="General">
                  <c:v>0.24495927219670199</c:v>
                </c:pt>
                <c:pt idx="17" formatCode="General">
                  <c:v>0.43328966311608003</c:v>
                </c:pt>
                <c:pt idx="18" formatCode="General">
                  <c:v>0.73672432998603399</c:v>
                </c:pt>
                <c:pt idx="19" formatCode="General">
                  <c:v>1.21987887838128</c:v>
                </c:pt>
                <c:pt idx="20" formatCode="General">
                  <c:v>1.99686957556684</c:v>
                </c:pt>
                <c:pt idx="21" formatCode="General">
                  <c:v>3.0779686789203198</c:v>
                </c:pt>
                <c:pt idx="22" formatCode="General">
                  <c:v>4.8278967327051996</c:v>
                </c:pt>
                <c:pt idx="23" formatCode="General">
                  <c:v>7.35373352838391</c:v>
                </c:pt>
                <c:pt idx="24" formatCode="General">
                  <c:v>10.7461951641663</c:v>
                </c:pt>
                <c:pt idx="25" formatCode="General">
                  <c:v>15.181883857609</c:v>
                </c:pt>
                <c:pt idx="26" formatCode="General">
                  <c:v>20.922195851837401</c:v>
                </c:pt>
                <c:pt idx="27" formatCode="General">
                  <c:v>28.298981166197901</c:v>
                </c:pt>
                <c:pt idx="28" formatCode="General">
                  <c:v>37.739339242190802</c:v>
                </c:pt>
                <c:pt idx="29" formatCode="General">
                  <c:v>49.782635939761697</c:v>
                </c:pt>
                <c:pt idx="30" formatCode="General">
                  <c:v>65.1262606852343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03A1-4BA2-955D-4C33CFCDFC88}"/>
            </c:ext>
          </c:extLst>
        </c:ser>
        <c:ser>
          <c:idx val="7"/>
          <c:order val="7"/>
          <c:tx>
            <c:strRef>
              <c:f>'Jc (120x0.2 mm)'!$I$2</c:f>
              <c:strCache>
                <c:ptCount val="1"/>
                <c:pt idx="0">
                  <c:v>2000 A/mm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'Jc (120x0.2 mm)'!$A$17:$A$47</c:f>
              <c:numCache>
                <c:formatCode>General</c:formatCode>
                <c:ptCount val="31"/>
                <c:pt idx="0">
                  <c:v>0.01</c:v>
                </c:pt>
                <c:pt idx="1">
                  <c:v>1.2589254117941699E-2</c:v>
                </c:pt>
                <c:pt idx="2">
                  <c:v>1.58489319246111E-2</c:v>
                </c:pt>
                <c:pt idx="3">
                  <c:v>1.9952623149688799E-2</c:v>
                </c:pt>
                <c:pt idx="4">
                  <c:v>2.5118864315095801E-2</c:v>
                </c:pt>
                <c:pt idx="5">
                  <c:v>3.1622776601683798E-2</c:v>
                </c:pt>
                <c:pt idx="6">
                  <c:v>3.9810717055349699E-2</c:v>
                </c:pt>
                <c:pt idx="7">
                  <c:v>5.0118723362727199E-2</c:v>
                </c:pt>
                <c:pt idx="8">
                  <c:v>6.3095734448019303E-2</c:v>
                </c:pt>
                <c:pt idx="9">
                  <c:v>7.9432823472428096E-2</c:v>
                </c:pt>
                <c:pt idx="10">
                  <c:v>0.1</c:v>
                </c:pt>
                <c:pt idx="11">
                  <c:v>0.12589254117941701</c:v>
                </c:pt>
                <c:pt idx="12">
                  <c:v>0.15848931924611101</c:v>
                </c:pt>
                <c:pt idx="13">
                  <c:v>0.199526231496888</c:v>
                </c:pt>
                <c:pt idx="14">
                  <c:v>0.25118864315095801</c:v>
                </c:pt>
                <c:pt idx="15">
                  <c:v>0.316227766016838</c:v>
                </c:pt>
                <c:pt idx="16">
                  <c:v>0.39810717055349698</c:v>
                </c:pt>
                <c:pt idx="17">
                  <c:v>0.50118723362727302</c:v>
                </c:pt>
                <c:pt idx="18">
                  <c:v>0.63095734448019303</c:v>
                </c:pt>
                <c:pt idx="19">
                  <c:v>0.79432823472428105</c:v>
                </c:pt>
                <c:pt idx="20">
                  <c:v>1</c:v>
                </c:pt>
                <c:pt idx="21">
                  <c:v>1.2589254117941699</c:v>
                </c:pt>
                <c:pt idx="22">
                  <c:v>1.58489319246111</c:v>
                </c:pt>
                <c:pt idx="23">
                  <c:v>1.99526231496888</c:v>
                </c:pt>
                <c:pt idx="24">
                  <c:v>2.5118864315095801</c:v>
                </c:pt>
                <c:pt idx="25">
                  <c:v>3.16227766016838</c:v>
                </c:pt>
                <c:pt idx="26">
                  <c:v>3.98107170553497</c:v>
                </c:pt>
                <c:pt idx="27">
                  <c:v>5.01187233627273</c:v>
                </c:pt>
                <c:pt idx="28">
                  <c:v>6.3095734448019298</c:v>
                </c:pt>
                <c:pt idx="29">
                  <c:v>7.9432823472428096</c:v>
                </c:pt>
                <c:pt idx="30">
                  <c:v>10</c:v>
                </c:pt>
              </c:numCache>
            </c:numRef>
          </c:xVal>
          <c:yVal>
            <c:numRef>
              <c:f>'Jc (120x0.2 mm)'!$I$17:$I$47</c:f>
              <c:numCache>
                <c:formatCode>0.00E+00</c:formatCode>
                <c:ptCount val="31"/>
                <c:pt idx="0">
                  <c:v>1.7324232331609401E-5</c:v>
                </c:pt>
                <c:pt idx="1">
                  <c:v>2.62551486217539E-5</c:v>
                </c:pt>
                <c:pt idx="2">
                  <c:v>3.8348100024548702E-5</c:v>
                </c:pt>
                <c:pt idx="3">
                  <c:v>5.39238375202684E-5</c:v>
                </c:pt>
                <c:pt idx="4">
                  <c:v>7.4187591116363594E-5</c:v>
                </c:pt>
                <c:pt idx="5">
                  <c:v>1.55701285463861E-4</c:v>
                </c:pt>
                <c:pt idx="6">
                  <c:v>2.3104457321622499E-4</c:v>
                </c:pt>
                <c:pt idx="7">
                  <c:v>4.93522887526819E-4</c:v>
                </c:pt>
                <c:pt idx="8">
                  <c:v>1.10967038381786E-3</c:v>
                </c:pt>
                <c:pt idx="9" formatCode="General">
                  <c:v>2.0691746633499301E-3</c:v>
                </c:pt>
                <c:pt idx="10" formatCode="General">
                  <c:v>4.5109786454556704E-3</c:v>
                </c:pt>
                <c:pt idx="11" formatCode="General">
                  <c:v>9.4416161529363891E-3</c:v>
                </c:pt>
                <c:pt idx="12" formatCode="General">
                  <c:v>1.9262911081693399E-2</c:v>
                </c:pt>
                <c:pt idx="13" formatCode="General">
                  <c:v>3.3338264033293499E-2</c:v>
                </c:pt>
                <c:pt idx="14" formatCode="General">
                  <c:v>6.15585565383047E-2</c:v>
                </c:pt>
                <c:pt idx="15" formatCode="General">
                  <c:v>0.121894180315564</c:v>
                </c:pt>
                <c:pt idx="16" formatCode="General">
                  <c:v>0.23081081203974199</c:v>
                </c:pt>
                <c:pt idx="17" formatCode="General">
                  <c:v>0.39782985636401902</c:v>
                </c:pt>
                <c:pt idx="18" formatCode="General">
                  <c:v>0.69908547101315599</c:v>
                </c:pt>
                <c:pt idx="19" formatCode="General">
                  <c:v>1.1869829419653</c:v>
                </c:pt>
                <c:pt idx="20" formatCode="General">
                  <c:v>1.96525696152382</c:v>
                </c:pt>
                <c:pt idx="21" formatCode="General">
                  <c:v>3.1376537641245701</c:v>
                </c:pt>
                <c:pt idx="22" formatCode="General">
                  <c:v>4.8073320266595401</c:v>
                </c:pt>
                <c:pt idx="23" formatCode="General">
                  <c:v>7.4873603977817798</c:v>
                </c:pt>
                <c:pt idx="24" formatCode="General">
                  <c:v>11.229561857891399</c:v>
                </c:pt>
                <c:pt idx="25" formatCode="General">
                  <c:v>16.203157877386499</c:v>
                </c:pt>
                <c:pt idx="26" formatCode="General">
                  <c:v>22.677439778929202</c:v>
                </c:pt>
                <c:pt idx="27" formatCode="General">
                  <c:v>31.038065039484199</c:v>
                </c:pt>
                <c:pt idx="28" formatCode="General">
                  <c:v>41.769194034738703</c:v>
                </c:pt>
                <c:pt idx="29" formatCode="General">
                  <c:v>55.485449057508198</c:v>
                </c:pt>
                <c:pt idx="30" formatCode="General">
                  <c:v>72.969448066841395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03A1-4BA2-955D-4C33CFCDFC88}"/>
            </c:ext>
          </c:extLst>
        </c:ser>
        <c:ser>
          <c:idx val="8"/>
          <c:order val="8"/>
          <c:tx>
            <c:strRef>
              <c:f>'Jc (120x0.2 mm)'!$J$2</c:f>
              <c:strCache>
                <c:ptCount val="1"/>
                <c:pt idx="0">
                  <c:v>2250 A/mm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'Jc (120x0.2 mm)'!$A$19:$A$47</c:f>
              <c:numCache>
                <c:formatCode>General</c:formatCode>
                <c:ptCount val="29"/>
                <c:pt idx="0">
                  <c:v>1.58489319246111E-2</c:v>
                </c:pt>
                <c:pt idx="1">
                  <c:v>1.9952623149688799E-2</c:v>
                </c:pt>
                <c:pt idx="2">
                  <c:v>2.5118864315095801E-2</c:v>
                </c:pt>
                <c:pt idx="3">
                  <c:v>3.1622776601683798E-2</c:v>
                </c:pt>
                <c:pt idx="4">
                  <c:v>3.9810717055349699E-2</c:v>
                </c:pt>
                <c:pt idx="5">
                  <c:v>5.0118723362727199E-2</c:v>
                </c:pt>
                <c:pt idx="6">
                  <c:v>6.3095734448019303E-2</c:v>
                </c:pt>
                <c:pt idx="7">
                  <c:v>7.9432823472428096E-2</c:v>
                </c:pt>
                <c:pt idx="8">
                  <c:v>0.1</c:v>
                </c:pt>
                <c:pt idx="9">
                  <c:v>0.12589254117941701</c:v>
                </c:pt>
                <c:pt idx="10">
                  <c:v>0.15848931924611101</c:v>
                </c:pt>
                <c:pt idx="11">
                  <c:v>0.199526231496888</c:v>
                </c:pt>
                <c:pt idx="12">
                  <c:v>0.25118864315095801</c:v>
                </c:pt>
                <c:pt idx="13">
                  <c:v>0.316227766016838</c:v>
                </c:pt>
                <c:pt idx="14">
                  <c:v>0.39810717055349698</c:v>
                </c:pt>
                <c:pt idx="15">
                  <c:v>0.50118723362727302</c:v>
                </c:pt>
                <c:pt idx="16">
                  <c:v>0.63095734448019303</c:v>
                </c:pt>
                <c:pt idx="17">
                  <c:v>0.79432823472428105</c:v>
                </c:pt>
                <c:pt idx="18">
                  <c:v>1</c:v>
                </c:pt>
                <c:pt idx="19">
                  <c:v>1.2589254117941699</c:v>
                </c:pt>
                <c:pt idx="20">
                  <c:v>1.58489319246111</c:v>
                </c:pt>
                <c:pt idx="21">
                  <c:v>1.99526231496888</c:v>
                </c:pt>
                <c:pt idx="22">
                  <c:v>2.5118864315095801</c:v>
                </c:pt>
                <c:pt idx="23">
                  <c:v>3.16227766016838</c:v>
                </c:pt>
                <c:pt idx="24">
                  <c:v>3.98107170553497</c:v>
                </c:pt>
                <c:pt idx="25">
                  <c:v>5.01187233627273</c:v>
                </c:pt>
                <c:pt idx="26">
                  <c:v>6.3095734448019298</c:v>
                </c:pt>
                <c:pt idx="27">
                  <c:v>7.9432823472428096</c:v>
                </c:pt>
                <c:pt idx="28">
                  <c:v>10</c:v>
                </c:pt>
              </c:numCache>
            </c:numRef>
          </c:xVal>
          <c:yVal>
            <c:numRef>
              <c:f>'Jc (120x0.2 mm)'!$J$19:$J$47</c:f>
              <c:numCache>
                <c:formatCode>0.00E+00</c:formatCode>
                <c:ptCount val="29"/>
                <c:pt idx="0">
                  <c:v>3.0654207196185903E-5</c:v>
                </c:pt>
                <c:pt idx="1">
                  <c:v>4.76965432701569E-5</c:v>
                </c:pt>
                <c:pt idx="2">
                  <c:v>6.9176851361010596E-5</c:v>
                </c:pt>
                <c:pt idx="3">
                  <c:v>1.3609116199522899E-4</c:v>
                </c:pt>
                <c:pt idx="4">
                  <c:v>2.1564499730624599E-4</c:v>
                </c:pt>
                <c:pt idx="5">
                  <c:v>3.5524907794288899E-4</c:v>
                </c:pt>
                <c:pt idx="6">
                  <c:v>8.5960167682739002E-4</c:v>
                </c:pt>
                <c:pt idx="7" formatCode="General">
                  <c:v>1.8086870965177101E-3</c:v>
                </c:pt>
                <c:pt idx="8">
                  <c:v>3.56244027249935E-3</c:v>
                </c:pt>
                <c:pt idx="9" formatCode="General">
                  <c:v>7.1694602500569603E-3</c:v>
                </c:pt>
                <c:pt idx="10" formatCode="General">
                  <c:v>1.7089407448051399E-2</c:v>
                </c:pt>
                <c:pt idx="11" formatCode="General">
                  <c:v>3.2136976925945103E-2</c:v>
                </c:pt>
                <c:pt idx="12" formatCode="General">
                  <c:v>5.3702111692885003E-2</c:v>
                </c:pt>
                <c:pt idx="13" formatCode="General">
                  <c:v>0.106512414930359</c:v>
                </c:pt>
                <c:pt idx="14" formatCode="General">
                  <c:v>0.21100005974670799</c:v>
                </c:pt>
                <c:pt idx="15" formatCode="General">
                  <c:v>0.381374657468044</c:v>
                </c:pt>
                <c:pt idx="16" formatCode="General">
                  <c:v>0.65696600535404504</c:v>
                </c:pt>
                <c:pt idx="17" formatCode="General">
                  <c:v>1.1381557896098</c:v>
                </c:pt>
                <c:pt idx="18" formatCode="General">
                  <c:v>1.8856475183721499</c:v>
                </c:pt>
                <c:pt idx="19" formatCode="General">
                  <c:v>3.1472054810452001</c:v>
                </c:pt>
                <c:pt idx="20" formatCode="General">
                  <c:v>4.8753644633811302</c:v>
                </c:pt>
                <c:pt idx="21" formatCode="General">
                  <c:v>7.5185997913440303</c:v>
                </c:pt>
                <c:pt idx="22" formatCode="General">
                  <c:v>11.532259126804</c:v>
                </c:pt>
                <c:pt idx="23" formatCode="General">
                  <c:v>16.991799480451999</c:v>
                </c:pt>
                <c:pt idx="24" formatCode="General">
                  <c:v>24.1724049299822</c:v>
                </c:pt>
                <c:pt idx="25" formatCode="General">
                  <c:v>33.488158719167998</c:v>
                </c:pt>
                <c:pt idx="26" formatCode="General">
                  <c:v>45.4826456886031</c:v>
                </c:pt>
                <c:pt idx="27" formatCode="General">
                  <c:v>60.848995372989499</c:v>
                </c:pt>
                <c:pt idx="28" formatCode="General">
                  <c:v>80.472508835267305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03A1-4BA2-955D-4C33CFCDFC88}"/>
            </c:ext>
          </c:extLst>
        </c:ser>
        <c:ser>
          <c:idx val="9"/>
          <c:order val="9"/>
          <c:tx>
            <c:strRef>
              <c:f>'Jc (120x0.2 mm)'!$K$2</c:f>
              <c:strCache>
                <c:ptCount val="1"/>
                <c:pt idx="0">
                  <c:v>2500 A/mm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xVal>
            <c:numRef>
              <c:f>'Jc (120x0.2 mm)'!$A$20:$A$47</c:f>
              <c:numCache>
                <c:formatCode>General</c:formatCode>
                <c:ptCount val="28"/>
                <c:pt idx="0">
                  <c:v>1.9952623149688799E-2</c:v>
                </c:pt>
                <c:pt idx="1">
                  <c:v>2.5118864315095801E-2</c:v>
                </c:pt>
                <c:pt idx="2">
                  <c:v>3.1622776601683798E-2</c:v>
                </c:pt>
                <c:pt idx="3">
                  <c:v>3.9810717055349699E-2</c:v>
                </c:pt>
                <c:pt idx="4">
                  <c:v>5.0118723362727199E-2</c:v>
                </c:pt>
                <c:pt idx="5">
                  <c:v>6.3095734448019303E-2</c:v>
                </c:pt>
                <c:pt idx="6">
                  <c:v>7.9432823472428096E-2</c:v>
                </c:pt>
                <c:pt idx="7">
                  <c:v>0.1</c:v>
                </c:pt>
                <c:pt idx="8">
                  <c:v>0.12589254117941701</c:v>
                </c:pt>
                <c:pt idx="9">
                  <c:v>0.15848931924611101</c:v>
                </c:pt>
                <c:pt idx="10">
                  <c:v>0.199526231496888</c:v>
                </c:pt>
                <c:pt idx="11">
                  <c:v>0.25118864315095801</c:v>
                </c:pt>
                <c:pt idx="12">
                  <c:v>0.316227766016838</c:v>
                </c:pt>
                <c:pt idx="13">
                  <c:v>0.39810717055349698</c:v>
                </c:pt>
                <c:pt idx="14">
                  <c:v>0.50118723362727302</c:v>
                </c:pt>
                <c:pt idx="15">
                  <c:v>0.63095734448019303</c:v>
                </c:pt>
                <c:pt idx="16">
                  <c:v>0.79432823472428105</c:v>
                </c:pt>
                <c:pt idx="17">
                  <c:v>1</c:v>
                </c:pt>
                <c:pt idx="18">
                  <c:v>1.2589254117941699</c:v>
                </c:pt>
                <c:pt idx="19">
                  <c:v>1.58489319246111</c:v>
                </c:pt>
                <c:pt idx="20">
                  <c:v>1.99526231496888</c:v>
                </c:pt>
                <c:pt idx="21">
                  <c:v>2.5118864315095801</c:v>
                </c:pt>
                <c:pt idx="22">
                  <c:v>3.16227766016838</c:v>
                </c:pt>
                <c:pt idx="23">
                  <c:v>3.98107170553497</c:v>
                </c:pt>
                <c:pt idx="24">
                  <c:v>5.01187233627273</c:v>
                </c:pt>
                <c:pt idx="25">
                  <c:v>6.3095734448019298</c:v>
                </c:pt>
                <c:pt idx="26">
                  <c:v>7.9432823472428096</c:v>
                </c:pt>
                <c:pt idx="27">
                  <c:v>10</c:v>
                </c:pt>
              </c:numCache>
            </c:numRef>
          </c:xVal>
          <c:yVal>
            <c:numRef>
              <c:f>'Jc (120x0.2 mm)'!$K$20:$K$47</c:f>
              <c:numCache>
                <c:formatCode>0.00E+00</c:formatCode>
                <c:ptCount val="28"/>
                <c:pt idx="0">
                  <c:v>3.9667429784267099E-5</c:v>
                </c:pt>
                <c:pt idx="1">
                  <c:v>6.2452899876673995E-5</c:v>
                </c:pt>
                <c:pt idx="2" formatCode="General">
                  <c:v>1.11989046120419E-4</c:v>
                </c:pt>
                <c:pt idx="3" formatCode="General">
                  <c:v>1.9582265934317599E-4</c:v>
                </c:pt>
                <c:pt idx="4" formatCode="General">
                  <c:v>3.2111638289611399E-4</c:v>
                </c:pt>
                <c:pt idx="5" formatCode="General">
                  <c:v>6.3334234793867999E-4</c:v>
                </c:pt>
                <c:pt idx="6" formatCode="General">
                  <c:v>1.52608140142222E-3</c:v>
                </c:pt>
                <c:pt idx="7" formatCode="General">
                  <c:v>3.0683185369129199E-3</c:v>
                </c:pt>
                <c:pt idx="8" formatCode="General">
                  <c:v>5.0936417399738204E-3</c:v>
                </c:pt>
                <c:pt idx="9" formatCode="General">
                  <c:v>1.4379783848425601E-2</c:v>
                </c:pt>
                <c:pt idx="10" formatCode="General">
                  <c:v>3.01280631417193E-2</c:v>
                </c:pt>
                <c:pt idx="11" formatCode="General">
                  <c:v>5.24898222167023E-2</c:v>
                </c:pt>
                <c:pt idx="12" formatCode="General">
                  <c:v>9.2625427408292105E-2</c:v>
                </c:pt>
                <c:pt idx="13" formatCode="General">
                  <c:v>0.18789897897650301</c:v>
                </c:pt>
                <c:pt idx="14" formatCode="General">
                  <c:v>0.36270469859159599</c:v>
                </c:pt>
                <c:pt idx="15" formatCode="General">
                  <c:v>0.62202397242703</c:v>
                </c:pt>
                <c:pt idx="16" formatCode="General">
                  <c:v>1.0843801397313999</c:v>
                </c:pt>
                <c:pt idx="17" formatCode="General">
                  <c:v>1.86856906371183</c:v>
                </c:pt>
                <c:pt idx="18" formatCode="General">
                  <c:v>3.0526018484547799</c:v>
                </c:pt>
                <c:pt idx="19" formatCode="General">
                  <c:v>4.9335097776772798</c:v>
                </c:pt>
                <c:pt idx="20" formatCode="General">
                  <c:v>7.7589689674056501</c:v>
                </c:pt>
                <c:pt idx="21" formatCode="General">
                  <c:v>11.7628146414154</c:v>
                </c:pt>
                <c:pt idx="22" formatCode="General">
                  <c:v>17.541586597359899</c:v>
                </c:pt>
                <c:pt idx="23" formatCode="General">
                  <c:v>25.333763886549502</c:v>
                </c:pt>
                <c:pt idx="24" formatCode="General">
                  <c:v>35.5407657946744</c:v>
                </c:pt>
                <c:pt idx="25" formatCode="General">
                  <c:v>48.733285351795601</c:v>
                </c:pt>
                <c:pt idx="26" formatCode="General">
                  <c:v>65.681391358262303</c:v>
                </c:pt>
                <c:pt idx="27" formatCode="General">
                  <c:v>87.364699144260001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03A1-4BA2-955D-4C33CFCDFC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75201432"/>
        <c:axId val="775198480"/>
      </c:scatterChart>
      <c:valAx>
        <c:axId val="775201432"/>
        <c:scaling>
          <c:logBase val="10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2000" b="1" dirty="0" err="1">
                    <a:solidFill>
                      <a:schemeClr val="tx1"/>
                    </a:solidFill>
                  </a:rPr>
                  <a:t>Magnetic</a:t>
                </a:r>
                <a:r>
                  <a:rPr lang="nl-NL" sz="2000" b="1" dirty="0">
                    <a:solidFill>
                      <a:schemeClr val="tx1"/>
                    </a:solidFill>
                  </a:rPr>
                  <a:t> field amplitude [T]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775198480"/>
        <c:crosses val="autoZero"/>
        <c:crossBetween val="midCat"/>
      </c:valAx>
      <c:valAx>
        <c:axId val="775198480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2000" b="1" dirty="0" err="1">
                    <a:solidFill>
                      <a:schemeClr val="tx1"/>
                    </a:solidFill>
                  </a:rPr>
                  <a:t>Loss</a:t>
                </a:r>
                <a:r>
                  <a:rPr lang="nl-NL" sz="2000" b="1" dirty="0">
                    <a:solidFill>
                      <a:schemeClr val="tx1"/>
                    </a:solidFill>
                  </a:rPr>
                  <a:t> per meter per </a:t>
                </a:r>
                <a:r>
                  <a:rPr lang="nl-NL" sz="2000" b="1" dirty="0" err="1">
                    <a:solidFill>
                      <a:schemeClr val="tx1"/>
                    </a:solidFill>
                  </a:rPr>
                  <a:t>cycle</a:t>
                </a:r>
                <a:r>
                  <a:rPr lang="nl-NL" sz="2000" b="1" dirty="0">
                    <a:solidFill>
                      <a:schemeClr val="tx1"/>
                    </a:solidFill>
                  </a:rPr>
                  <a:t> [J/m]</a:t>
                </a:r>
              </a:p>
            </c:rich>
          </c:tx>
          <c:layout>
            <c:manualLayout>
              <c:xMode val="edge"/>
              <c:yMode val="edge"/>
              <c:x val="6.1350345252690957E-3"/>
              <c:y val="0.163527506077757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0E+0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7752014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nl-NL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188458442900659"/>
          <c:y val="3.9574906795856284E-2"/>
          <c:w val="0.74765219340298084"/>
          <c:h val="0.8159432270194302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'temperature (120x0.2 mm)'!$B$3</c:f>
              <c:strCache>
                <c:ptCount val="1"/>
                <c:pt idx="0">
                  <c:v>15 K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1"/>
                </a:solidFill>
              </a:ln>
              <a:effectLst/>
            </c:spPr>
          </c:marker>
          <c:xVal>
            <c:numRef>
              <c:f>'temperature (120x0.2 mm)'!$A$5:$A$45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'temperature (120x0.2 mm)'!$B$5:$B$45</c:f>
              <c:numCache>
                <c:formatCode>0.00E+00</c:formatCode>
                <c:ptCount val="41"/>
                <c:pt idx="0">
                  <c:v>6.17966088539685E-6</c:v>
                </c:pt>
                <c:pt idx="1">
                  <c:v>8.3373540620092797E-6</c:v>
                </c:pt>
                <c:pt idx="2">
                  <c:v>1.2289040000937599E-5</c:v>
                </c:pt>
                <c:pt idx="3">
                  <c:v>2.0324763794825199E-5</c:v>
                </c:pt>
                <c:pt idx="4">
                  <c:v>3.4789345692351401E-5</c:v>
                </c:pt>
                <c:pt idx="5">
                  <c:v>5.8682812266902697E-5</c:v>
                </c:pt>
                <c:pt idx="6">
                  <c:v>9.3646376316058397E-5</c:v>
                </c:pt>
                <c:pt idx="7">
                  <c:v>1.41325107168542E-4</c:v>
                </c:pt>
                <c:pt idx="8">
                  <c:v>2.0368126674212401E-4</c:v>
                </c:pt>
                <c:pt idx="9">
                  <c:v>2.850236946919E-4</c:v>
                </c:pt>
                <c:pt idx="10">
                  <c:v>3.8900142629755198E-4</c:v>
                </c:pt>
                <c:pt idx="11">
                  <c:v>5.2242273171830295E-4</c:v>
                </c:pt>
                <c:pt idx="12">
                  <c:v>6.9203359657545602E-4</c:v>
                </c:pt>
                <c:pt idx="13">
                  <c:v>9.1417694104850903E-4</c:v>
                </c:pt>
                <c:pt idx="14">
                  <c:v>1.3605332950959699E-3</c:v>
                </c:pt>
                <c:pt idx="15">
                  <c:v>2.49726603347991E-3</c:v>
                </c:pt>
                <c:pt idx="16">
                  <c:v>4.2978503731224303E-3</c:v>
                </c:pt>
                <c:pt idx="17" formatCode="General">
                  <c:v>6.8332043850730601E-3</c:v>
                </c:pt>
                <c:pt idx="18" formatCode="General">
                  <c:v>1.1274390132655901E-2</c:v>
                </c:pt>
                <c:pt idx="19" formatCode="General">
                  <c:v>1.9371311817227801E-2</c:v>
                </c:pt>
                <c:pt idx="20" formatCode="General">
                  <c:v>3.1146992671331499E-2</c:v>
                </c:pt>
                <c:pt idx="21">
                  <c:v>5.13848375733858E-2</c:v>
                </c:pt>
                <c:pt idx="22">
                  <c:v>8.2790300380838497E-2</c:v>
                </c:pt>
                <c:pt idx="23" formatCode="General">
                  <c:v>0.129500138282657</c:v>
                </c:pt>
                <c:pt idx="24" formatCode="General">
                  <c:v>0.20209722652378401</c:v>
                </c:pt>
                <c:pt idx="25" formatCode="General">
                  <c:v>0.30315257773376603</c:v>
                </c:pt>
                <c:pt idx="26" formatCode="General">
                  <c:v>0.45012227214414402</c:v>
                </c:pt>
                <c:pt idx="27" formatCode="General">
                  <c:v>0.64648120018922095</c:v>
                </c:pt>
                <c:pt idx="28" formatCode="General">
                  <c:v>0.88915626325348296</c:v>
                </c:pt>
                <c:pt idx="29" formatCode="General">
                  <c:v>1.18677099497396</c:v>
                </c:pt>
                <c:pt idx="30" formatCode="General">
                  <c:v>1.5449205855926</c:v>
                </c:pt>
                <c:pt idx="31" formatCode="General">
                  <c:v>1.98164898214174</c:v>
                </c:pt>
                <c:pt idx="32" formatCode="General">
                  <c:v>2.5072907179858199</c:v>
                </c:pt>
                <c:pt idx="33" formatCode="General">
                  <c:v>3.1217648574193899</c:v>
                </c:pt>
                <c:pt idx="34" formatCode="General">
                  <c:v>3.8487376870377599</c:v>
                </c:pt>
                <c:pt idx="35" formatCode="General">
                  <c:v>4.7245423068925501</c:v>
                </c:pt>
                <c:pt idx="36" formatCode="General">
                  <c:v>7.55535541385761</c:v>
                </c:pt>
                <c:pt idx="37" formatCode="General">
                  <c:v>43.954155225758697</c:v>
                </c:pt>
                <c:pt idx="38" formatCode="General">
                  <c:v>176.01994973516801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A87-4087-ADEE-D36677FC199B}"/>
            </c:ext>
          </c:extLst>
        </c:ser>
        <c:ser>
          <c:idx val="1"/>
          <c:order val="1"/>
          <c:tx>
            <c:strRef>
              <c:f>'temperature (120x0.2 mm)'!$C$3</c:f>
              <c:strCache>
                <c:ptCount val="1"/>
                <c:pt idx="0">
                  <c:v>20 K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2"/>
                </a:solidFill>
              </a:ln>
              <a:effectLst/>
            </c:spPr>
          </c:marker>
          <c:xVal>
            <c:numRef>
              <c:f>'temperature (120x0.2 mm)'!$A$5:$A$45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'temperature (120x0.2 mm)'!$C$5:$C$45</c:f>
              <c:numCache>
                <c:formatCode>0.00E+00</c:formatCode>
                <c:ptCount val="41"/>
                <c:pt idx="0">
                  <c:v>1.05242140261441E-4</c:v>
                </c:pt>
                <c:pt idx="1">
                  <c:v>1.13377157301688E-4</c:v>
                </c:pt>
                <c:pt idx="2">
                  <c:v>1.2386191217386101E-4</c:v>
                </c:pt>
                <c:pt idx="3">
                  <c:v>1.39552414593003E-4</c:v>
                </c:pt>
                <c:pt idx="4">
                  <c:v>1.5978770591045701E-4</c:v>
                </c:pt>
                <c:pt idx="5">
                  <c:v>1.8694330396151E-4</c:v>
                </c:pt>
                <c:pt idx="6">
                  <c:v>2.2242074027414E-4</c:v>
                </c:pt>
                <c:pt idx="7">
                  <c:v>2.6878841474521398E-4</c:v>
                </c:pt>
                <c:pt idx="8">
                  <c:v>3.2790965725926398E-4</c:v>
                </c:pt>
                <c:pt idx="9">
                  <c:v>4.0293852742877501E-4</c:v>
                </c:pt>
                <c:pt idx="10">
                  <c:v>4.9858785900565295E-4</c:v>
                </c:pt>
                <c:pt idx="11">
                  <c:v>6.2063581035299502E-4</c:v>
                </c:pt>
                <c:pt idx="12">
                  <c:v>7.9150156262244604E-4</c:v>
                </c:pt>
                <c:pt idx="13">
                  <c:v>1.20678711773315E-3</c:v>
                </c:pt>
                <c:pt idx="14">
                  <c:v>2.0835247270240302E-3</c:v>
                </c:pt>
                <c:pt idx="15" formatCode="General">
                  <c:v>3.3979589629811202E-3</c:v>
                </c:pt>
                <c:pt idx="16" formatCode="General">
                  <c:v>5.2376167999641501E-3</c:v>
                </c:pt>
                <c:pt idx="17" formatCode="General">
                  <c:v>8.6134808319928303E-3</c:v>
                </c:pt>
                <c:pt idx="18" formatCode="General">
                  <c:v>1.4457232537733899E-2</c:v>
                </c:pt>
                <c:pt idx="19" formatCode="General">
                  <c:v>2.29374670260887E-2</c:v>
                </c:pt>
                <c:pt idx="20" formatCode="General">
                  <c:v>3.7520774777797902E-2</c:v>
                </c:pt>
                <c:pt idx="21" formatCode="General">
                  <c:v>5.9940424069156902E-2</c:v>
                </c:pt>
                <c:pt idx="22" formatCode="General">
                  <c:v>9.3930531854562502E-2</c:v>
                </c:pt>
                <c:pt idx="23" formatCode="General">
                  <c:v>0.14577245663266999</c:v>
                </c:pt>
                <c:pt idx="24" formatCode="General">
                  <c:v>0.218971281028571</c:v>
                </c:pt>
                <c:pt idx="25" formatCode="General">
                  <c:v>0.32598758826067198</c:v>
                </c:pt>
                <c:pt idx="26" formatCode="General">
                  <c:v>0.46855927547763399</c:v>
                </c:pt>
                <c:pt idx="27" formatCode="General">
                  <c:v>0.64445764918329096</c:v>
                </c:pt>
                <c:pt idx="28" formatCode="General">
                  <c:v>0.85986299714105197</c:v>
                </c:pt>
                <c:pt idx="29" formatCode="General">
                  <c:v>1.1239263942101301</c:v>
                </c:pt>
                <c:pt idx="30" formatCode="General">
                  <c:v>1.4460426807056701</c:v>
                </c:pt>
                <c:pt idx="31" formatCode="General">
                  <c:v>1.8298571740295</c:v>
                </c:pt>
                <c:pt idx="32" formatCode="General">
                  <c:v>2.2851833219012101</c:v>
                </c:pt>
                <c:pt idx="33" formatCode="General">
                  <c:v>2.8288033811802702</c:v>
                </c:pt>
                <c:pt idx="34" formatCode="General">
                  <c:v>3.60748888029751</c:v>
                </c:pt>
                <c:pt idx="35" formatCode="General">
                  <c:v>11.600325632134201</c:v>
                </c:pt>
                <c:pt idx="36" formatCode="General">
                  <c:v>53.1033467715244</c:v>
                </c:pt>
                <c:pt idx="37" formatCode="General">
                  <c:v>463.62519919643103</c:v>
                </c:pt>
                <c:pt idx="38" formatCode="General">
                  <c:v>20861.682256248201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A87-4087-ADEE-D36677FC199B}"/>
            </c:ext>
          </c:extLst>
        </c:ser>
        <c:ser>
          <c:idx val="2"/>
          <c:order val="2"/>
          <c:tx>
            <c:strRef>
              <c:f>'temperature (120x0.2 mm)'!$D$3</c:f>
              <c:strCache>
                <c:ptCount val="1"/>
                <c:pt idx="0">
                  <c:v>25 K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3"/>
                </a:solidFill>
              </a:ln>
              <a:effectLst/>
            </c:spPr>
          </c:marker>
          <c:xVal>
            <c:numRef>
              <c:f>'temperature (120x0.2 mm)'!$A$5:$A$45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'temperature (120x0.2 mm)'!$D$5:$D$45</c:f>
              <c:numCache>
                <c:formatCode>0.00E+00</c:formatCode>
                <c:ptCount val="41"/>
                <c:pt idx="0">
                  <c:v>4.1043876832514299E-4</c:v>
                </c:pt>
                <c:pt idx="1">
                  <c:v>4.1035177181764499E-4</c:v>
                </c:pt>
                <c:pt idx="2">
                  <c:v>4.1212985742651001E-4</c:v>
                </c:pt>
                <c:pt idx="3">
                  <c:v>4.1178116301351301E-4</c:v>
                </c:pt>
                <c:pt idx="4">
                  <c:v>4.1171135273929902E-4</c:v>
                </c:pt>
                <c:pt idx="5">
                  <c:v>4.13403475582345E-4</c:v>
                </c:pt>
                <c:pt idx="6">
                  <c:v>4.2220816486290998E-4</c:v>
                </c:pt>
                <c:pt idx="7">
                  <c:v>4.4054742480480202E-4</c:v>
                </c:pt>
                <c:pt idx="8">
                  <c:v>4.7852182311150401E-4</c:v>
                </c:pt>
                <c:pt idx="9">
                  <c:v>5.3678274388109298E-4</c:v>
                </c:pt>
                <c:pt idx="10" formatCode="General">
                  <c:v>6.32748896583378E-4</c:v>
                </c:pt>
                <c:pt idx="11" formatCode="General">
                  <c:v>8.6567093334603601E-4</c:v>
                </c:pt>
                <c:pt idx="12" formatCode="General">
                  <c:v>1.34064861137917E-3</c:v>
                </c:pt>
                <c:pt idx="13" formatCode="General">
                  <c:v>2.0519569819138499E-3</c:v>
                </c:pt>
                <c:pt idx="14" formatCode="General">
                  <c:v>3.0340113922161199E-3</c:v>
                </c:pt>
                <c:pt idx="15" formatCode="General">
                  <c:v>4.5627197507567404E-3</c:v>
                </c:pt>
                <c:pt idx="16" formatCode="General">
                  <c:v>7.5085155180841801E-3</c:v>
                </c:pt>
                <c:pt idx="17" formatCode="General">
                  <c:v>1.1928041767053201E-2</c:v>
                </c:pt>
                <c:pt idx="18" formatCode="General">
                  <c:v>1.8710172197858799E-2</c:v>
                </c:pt>
                <c:pt idx="19" formatCode="General">
                  <c:v>3.0067419848508799E-2</c:v>
                </c:pt>
                <c:pt idx="20" formatCode="General">
                  <c:v>4.6695822386964701E-2</c:v>
                </c:pt>
                <c:pt idx="21" formatCode="General">
                  <c:v>7.3296940548121303E-2</c:v>
                </c:pt>
                <c:pt idx="22" formatCode="General">
                  <c:v>0.11090831825351501</c:v>
                </c:pt>
                <c:pt idx="23" formatCode="General">
                  <c:v>0.16611109091619999</c:v>
                </c:pt>
                <c:pt idx="24" formatCode="General">
                  <c:v>0.24445828182127499</c:v>
                </c:pt>
                <c:pt idx="25" formatCode="General">
                  <c:v>0.34551111370516802</c:v>
                </c:pt>
                <c:pt idx="26" formatCode="General">
                  <c:v>0.47106851714492398</c:v>
                </c:pt>
                <c:pt idx="27" formatCode="General">
                  <c:v>0.62896131704033797</c:v>
                </c:pt>
                <c:pt idx="28" formatCode="General">
                  <c:v>0.82083520031360402</c:v>
                </c:pt>
                <c:pt idx="29" formatCode="General">
                  <c:v>1.0519770298120099</c:v>
                </c:pt>
                <c:pt idx="30" formatCode="General">
                  <c:v>1.3280910402213599</c:v>
                </c:pt>
                <c:pt idx="31" formatCode="General">
                  <c:v>1.66169696392815</c:v>
                </c:pt>
                <c:pt idx="32" formatCode="General">
                  <c:v>2.1187269080276199</c:v>
                </c:pt>
                <c:pt idx="33" formatCode="General">
                  <c:v>4.9235851741664298</c:v>
                </c:pt>
                <c:pt idx="34" formatCode="General">
                  <c:v>26.1729571597727</c:v>
                </c:pt>
                <c:pt idx="35" formatCode="General">
                  <c:v>179.97689612590801</c:v>
                </c:pt>
                <c:pt idx="36" formatCode="General">
                  <c:v>4387.3240524594403</c:v>
                </c:pt>
                <c:pt idx="37" formatCode="General">
                  <c:v>96466.467057300906</c:v>
                </c:pt>
                <c:pt idx="38" formatCode="General">
                  <c:v>269647.213354273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A87-4087-ADEE-D36677FC199B}"/>
            </c:ext>
          </c:extLst>
        </c:ser>
        <c:ser>
          <c:idx val="3"/>
          <c:order val="3"/>
          <c:tx>
            <c:strRef>
              <c:f>'temperature (120x0.2 mm)'!$E$3</c:f>
              <c:strCache>
                <c:ptCount val="1"/>
                <c:pt idx="0">
                  <c:v>30 K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4"/>
                </a:solidFill>
              </a:ln>
              <a:effectLst/>
            </c:spPr>
          </c:marker>
          <c:xVal>
            <c:numRef>
              <c:f>'temperature (120x0.2 mm)'!$A$5:$A$45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'temperature (120x0.2 mm)'!$E$5:$E$45</c:f>
              <c:numCache>
                <c:formatCode>General</c:formatCode>
                <c:ptCount val="41"/>
                <c:pt idx="0">
                  <c:v>6.43116677004938E-4</c:v>
                </c:pt>
                <c:pt idx="1">
                  <c:v>6.4454605492321199E-4</c:v>
                </c:pt>
                <c:pt idx="2">
                  <c:v>6.4588623737411996E-4</c:v>
                </c:pt>
                <c:pt idx="3">
                  <c:v>6.48784663411939E-4</c:v>
                </c:pt>
                <c:pt idx="4">
                  <c:v>6.5242736246468405E-4</c:v>
                </c:pt>
                <c:pt idx="5">
                  <c:v>6.6105481793280602E-4</c:v>
                </c:pt>
                <c:pt idx="6">
                  <c:v>6.8211686614661599E-4</c:v>
                </c:pt>
                <c:pt idx="7">
                  <c:v>7.3004940459757601E-4</c:v>
                </c:pt>
                <c:pt idx="8">
                  <c:v>8.3031196331813102E-4</c:v>
                </c:pt>
                <c:pt idx="9">
                  <c:v>1.0094541868520099E-3</c:v>
                </c:pt>
                <c:pt idx="10">
                  <c:v>1.2965634442145401E-3</c:v>
                </c:pt>
                <c:pt idx="11">
                  <c:v>1.70467997776063E-3</c:v>
                </c:pt>
                <c:pt idx="12">
                  <c:v>2.27992563796832E-3</c:v>
                </c:pt>
                <c:pt idx="13">
                  <c:v>3.2671434676478099E-3</c:v>
                </c:pt>
                <c:pt idx="14">
                  <c:v>4.9679612325771103E-3</c:v>
                </c:pt>
                <c:pt idx="15">
                  <c:v>7.4552818765421802E-3</c:v>
                </c:pt>
                <c:pt idx="16">
                  <c:v>1.1391423835567099E-2</c:v>
                </c:pt>
                <c:pt idx="17">
                  <c:v>1.7638898438759799E-2</c:v>
                </c:pt>
                <c:pt idx="18">
                  <c:v>2.67436066176844E-2</c:v>
                </c:pt>
                <c:pt idx="19">
                  <c:v>4.1148346727954199E-2</c:v>
                </c:pt>
                <c:pt idx="20">
                  <c:v>6.1882348743242097E-2</c:v>
                </c:pt>
                <c:pt idx="21">
                  <c:v>9.1988744466040204E-2</c:v>
                </c:pt>
                <c:pt idx="22">
                  <c:v>0.13426498881213</c:v>
                </c:pt>
                <c:pt idx="23">
                  <c:v>0.190821621529177</c:v>
                </c:pt>
                <c:pt idx="24">
                  <c:v>0.26324025350056501</c:v>
                </c:pt>
                <c:pt idx="25">
                  <c:v>0.35450055472546399</c:v>
                </c:pt>
                <c:pt idx="26">
                  <c:v>0.46702255241964202</c:v>
                </c:pt>
                <c:pt idx="27">
                  <c:v>0.60381690860891402</c:v>
                </c:pt>
                <c:pt idx="28">
                  <c:v>0.77081544437084004</c:v>
                </c:pt>
                <c:pt idx="29">
                  <c:v>0.97920094640265998</c:v>
                </c:pt>
                <c:pt idx="30">
                  <c:v>1.42403414654274</c:v>
                </c:pt>
                <c:pt idx="31">
                  <c:v>4.0063148921972296</c:v>
                </c:pt>
                <c:pt idx="32">
                  <c:v>24.649528720576299</c:v>
                </c:pt>
                <c:pt idx="33">
                  <c:v>223.44240660991599</c:v>
                </c:pt>
                <c:pt idx="34">
                  <c:v>5507.0032590179399</c:v>
                </c:pt>
                <c:pt idx="35">
                  <c:v>77080.715576257906</c:v>
                </c:pt>
                <c:pt idx="36">
                  <c:v>210065.76282198101</c:v>
                </c:pt>
                <c:pt idx="37">
                  <c:v>403582.54617829103</c:v>
                </c:pt>
                <c:pt idx="38">
                  <c:v>565309.17171286698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BA87-4087-ADEE-D36677FC199B}"/>
            </c:ext>
          </c:extLst>
        </c:ser>
        <c:ser>
          <c:idx val="4"/>
          <c:order val="4"/>
          <c:tx>
            <c:strRef>
              <c:f>'temperature (120x0.2 mm)'!$F$3</c:f>
              <c:strCache>
                <c:ptCount val="1"/>
                <c:pt idx="0">
                  <c:v>35 K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6"/>
            <c:spPr>
              <a:noFill/>
              <a:ln w="19050">
                <a:solidFill>
                  <a:schemeClr val="accent5"/>
                </a:solidFill>
              </a:ln>
              <a:effectLst/>
            </c:spPr>
          </c:marker>
          <c:xVal>
            <c:numRef>
              <c:f>'temperature (120x0.2 mm)'!$A$5:$A$45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'temperature (120x0.2 mm)'!$F$5:$F$45</c:f>
              <c:numCache>
                <c:formatCode>General</c:formatCode>
                <c:ptCount val="41"/>
                <c:pt idx="0">
                  <c:v>1.8150620782782601E-3</c:v>
                </c:pt>
                <c:pt idx="1">
                  <c:v>1.81884409784369E-3</c:v>
                </c:pt>
                <c:pt idx="2">
                  <c:v>1.82390732084266E-3</c:v>
                </c:pt>
                <c:pt idx="3">
                  <c:v>1.8331306647622601E-3</c:v>
                </c:pt>
                <c:pt idx="4">
                  <c:v>1.8490407846538199E-3</c:v>
                </c:pt>
                <c:pt idx="5">
                  <c:v>1.87930185292339E-3</c:v>
                </c:pt>
                <c:pt idx="6">
                  <c:v>1.9383171897260701E-3</c:v>
                </c:pt>
                <c:pt idx="7">
                  <c:v>2.0543191907102299E-3</c:v>
                </c:pt>
                <c:pt idx="8">
                  <c:v>2.2676646313734999E-3</c:v>
                </c:pt>
                <c:pt idx="9">
                  <c:v>2.6253588614667902E-3</c:v>
                </c:pt>
                <c:pt idx="10">
                  <c:v>3.1635910654077698E-3</c:v>
                </c:pt>
                <c:pt idx="11">
                  <c:v>3.9316649382156203E-3</c:v>
                </c:pt>
                <c:pt idx="12">
                  <c:v>5.1098161321779497E-3</c:v>
                </c:pt>
                <c:pt idx="13">
                  <c:v>7.0433160837603502E-3</c:v>
                </c:pt>
                <c:pt idx="14">
                  <c:v>9.9116751509825806E-3</c:v>
                </c:pt>
                <c:pt idx="15">
                  <c:v>1.41559003263921E-2</c:v>
                </c:pt>
                <c:pt idx="16">
                  <c:v>2.0451948205356101E-2</c:v>
                </c:pt>
                <c:pt idx="17">
                  <c:v>2.9460002923005501E-2</c:v>
                </c:pt>
                <c:pt idx="18">
                  <c:v>4.2717389226788603E-2</c:v>
                </c:pt>
                <c:pt idx="19">
                  <c:v>6.1080231771197001E-2</c:v>
                </c:pt>
                <c:pt idx="20">
                  <c:v>8.5904567064162496E-2</c:v>
                </c:pt>
                <c:pt idx="21">
                  <c:v>0.119356246419538</c:v>
                </c:pt>
                <c:pt idx="22">
                  <c:v>0.16075334346988901</c:v>
                </c:pt>
                <c:pt idx="23">
                  <c:v>0.21207655723612501</c:v>
                </c:pt>
                <c:pt idx="24">
                  <c:v>0.27675021434724001</c:v>
                </c:pt>
                <c:pt idx="25">
                  <c:v>0.36109833202896402</c:v>
                </c:pt>
                <c:pt idx="26">
                  <c:v>0.50527763217448496</c:v>
                </c:pt>
                <c:pt idx="27">
                  <c:v>0.92577354314998805</c:v>
                </c:pt>
                <c:pt idx="28">
                  <c:v>2.7087149097327101</c:v>
                </c:pt>
                <c:pt idx="29">
                  <c:v>10.275689773895101</c:v>
                </c:pt>
                <c:pt idx="30">
                  <c:v>54.145442318627502</c:v>
                </c:pt>
                <c:pt idx="31">
                  <c:v>698.44122429447998</c:v>
                </c:pt>
                <c:pt idx="32">
                  <c:v>13911.4954899149</c:v>
                </c:pt>
                <c:pt idx="33">
                  <c:v>90798.203214012901</c:v>
                </c:pt>
                <c:pt idx="34">
                  <c:v>222366.16804287399</c:v>
                </c:pt>
                <c:pt idx="35">
                  <c:v>391061.81729671097</c:v>
                </c:pt>
                <c:pt idx="36">
                  <c:v>527626.32013288594</c:v>
                </c:pt>
                <c:pt idx="37">
                  <c:v>646828.09384408395</c:v>
                </c:pt>
                <c:pt idx="38">
                  <c:v>727582.88358072995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BA87-4087-ADEE-D36677FC199B}"/>
            </c:ext>
          </c:extLst>
        </c:ser>
        <c:ser>
          <c:idx val="5"/>
          <c:order val="5"/>
          <c:tx>
            <c:strRef>
              <c:f>'temperature (120x0.2 mm)'!$G$3</c:f>
              <c:strCache>
                <c:ptCount val="1"/>
                <c:pt idx="0">
                  <c:v>40 K</c:v>
                </c:pt>
              </c:strCache>
            </c:strRef>
          </c:tx>
          <c:spPr>
            <a:ln w="127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'temperature (120x0.2 mm)'!$A$5:$A$45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'temperature (120x0.2 mm)'!$G$5:$G$45</c:f>
              <c:numCache>
                <c:formatCode>General</c:formatCode>
                <c:ptCount val="41"/>
                <c:pt idx="0">
                  <c:v>2.0150140380275801E-2</c:v>
                </c:pt>
                <c:pt idx="1">
                  <c:v>2.0168954575000401E-2</c:v>
                </c:pt>
                <c:pt idx="2">
                  <c:v>2.02026668325157E-2</c:v>
                </c:pt>
                <c:pt idx="3">
                  <c:v>2.0254789935633202E-2</c:v>
                </c:pt>
                <c:pt idx="4">
                  <c:v>2.0337789476642599E-2</c:v>
                </c:pt>
                <c:pt idx="5">
                  <c:v>2.0466311530395902E-2</c:v>
                </c:pt>
                <c:pt idx="6">
                  <c:v>2.0667088166572499E-2</c:v>
                </c:pt>
                <c:pt idx="7">
                  <c:v>2.0978402139511899E-2</c:v>
                </c:pt>
                <c:pt idx="8">
                  <c:v>2.1464363280248099E-2</c:v>
                </c:pt>
                <c:pt idx="9">
                  <c:v>2.2218226704905E-2</c:v>
                </c:pt>
                <c:pt idx="10">
                  <c:v>2.3392049608937902E-2</c:v>
                </c:pt>
                <c:pt idx="11">
                  <c:v>2.5180400035354201E-2</c:v>
                </c:pt>
                <c:pt idx="12">
                  <c:v>2.78684992255833E-2</c:v>
                </c:pt>
                <c:pt idx="13">
                  <c:v>3.18248616023823E-2</c:v>
                </c:pt>
                <c:pt idx="14">
                  <c:v>3.75447669245964E-2</c:v>
                </c:pt>
                <c:pt idx="15">
                  <c:v>4.5636421028645902E-2</c:v>
                </c:pt>
                <c:pt idx="16">
                  <c:v>5.65894474768244E-2</c:v>
                </c:pt>
                <c:pt idx="17">
                  <c:v>7.1138189268913299E-2</c:v>
                </c:pt>
                <c:pt idx="18">
                  <c:v>9.1109802645749902E-2</c:v>
                </c:pt>
                <c:pt idx="19">
                  <c:v>0.119940443759201</c:v>
                </c:pt>
                <c:pt idx="20">
                  <c:v>0.16622301545439899</c:v>
                </c:pt>
                <c:pt idx="21">
                  <c:v>0.254102953048499</c:v>
                </c:pt>
                <c:pt idx="22">
                  <c:v>0.45326998058954898</c:v>
                </c:pt>
                <c:pt idx="23">
                  <c:v>0.95906849619061696</c:v>
                </c:pt>
                <c:pt idx="24">
                  <c:v>2.2308950276149</c:v>
                </c:pt>
                <c:pt idx="25">
                  <c:v>5.5636292154465501</c:v>
                </c:pt>
                <c:pt idx="26">
                  <c:v>16.4703178725226</c:v>
                </c:pt>
                <c:pt idx="27">
                  <c:v>68.937685283327497</c:v>
                </c:pt>
                <c:pt idx="28">
                  <c:v>561.97888665876098</c:v>
                </c:pt>
                <c:pt idx="29">
                  <c:v>5446.82472295547</c:v>
                </c:pt>
                <c:pt idx="30">
                  <c:v>38064.125334620701</c:v>
                </c:pt>
                <c:pt idx="31">
                  <c:v>124212.816496115</c:v>
                </c:pt>
                <c:pt idx="32">
                  <c:v>258610.68808397299</c:v>
                </c:pt>
                <c:pt idx="33">
                  <c:v>402714.535732808</c:v>
                </c:pt>
                <c:pt idx="34">
                  <c:v>530080.76010952599</c:v>
                </c:pt>
                <c:pt idx="35">
                  <c:v>640209.66394874</c:v>
                </c:pt>
                <c:pt idx="36">
                  <c:v>716776.10620401497</c:v>
                </c:pt>
                <c:pt idx="37">
                  <c:v>760680.20894697495</c:v>
                </c:pt>
                <c:pt idx="38">
                  <c:v>773475.13900326204</c:v>
                </c:pt>
                <c:pt idx="39">
                  <c:v>754392.30072054896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BA87-4087-ADEE-D36677FC199B}"/>
            </c:ext>
          </c:extLst>
        </c:ser>
        <c:ser>
          <c:idx val="6"/>
          <c:order val="6"/>
          <c:tx>
            <c:strRef>
              <c:f>'temperature (120x0.2 mm)'!$H$3</c:f>
              <c:strCache>
                <c:ptCount val="1"/>
                <c:pt idx="0">
                  <c:v>45 K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'temperature (120x0.2 mm)'!$A$5:$A$45</c:f>
              <c:numCache>
                <c:formatCode>General</c:formatCode>
                <c:ptCount val="41"/>
                <c:pt idx="0">
                  <c:v>1E-3</c:v>
                </c:pt>
                <c:pt idx="1">
                  <c:v>1.2589254117941701E-3</c:v>
                </c:pt>
                <c:pt idx="2">
                  <c:v>1.58489319246111E-3</c:v>
                </c:pt>
                <c:pt idx="3">
                  <c:v>1.9952623149688798E-3</c:v>
                </c:pt>
                <c:pt idx="4">
                  <c:v>2.5118864315095799E-3</c:v>
                </c:pt>
                <c:pt idx="5">
                  <c:v>3.1622776601683798E-3</c:v>
                </c:pt>
                <c:pt idx="6">
                  <c:v>3.9810717055349699E-3</c:v>
                </c:pt>
                <c:pt idx="7">
                  <c:v>5.0118723362727298E-3</c:v>
                </c:pt>
                <c:pt idx="8">
                  <c:v>6.3095734448019303E-3</c:v>
                </c:pt>
                <c:pt idx="9">
                  <c:v>7.9432823472428103E-3</c:v>
                </c:pt>
                <c:pt idx="10">
                  <c:v>0.01</c:v>
                </c:pt>
                <c:pt idx="11">
                  <c:v>1.2589254117941699E-2</c:v>
                </c:pt>
                <c:pt idx="12">
                  <c:v>1.58489319246111E-2</c:v>
                </c:pt>
                <c:pt idx="13">
                  <c:v>1.9952623149688799E-2</c:v>
                </c:pt>
                <c:pt idx="14">
                  <c:v>2.5118864315095801E-2</c:v>
                </c:pt>
                <c:pt idx="15">
                  <c:v>3.1622776601683798E-2</c:v>
                </c:pt>
                <c:pt idx="16">
                  <c:v>3.9810717055349699E-2</c:v>
                </c:pt>
                <c:pt idx="17">
                  <c:v>5.0118723362727199E-2</c:v>
                </c:pt>
                <c:pt idx="18">
                  <c:v>6.3095734448019303E-2</c:v>
                </c:pt>
                <c:pt idx="19">
                  <c:v>7.9432823472428096E-2</c:v>
                </c:pt>
                <c:pt idx="20">
                  <c:v>0.1</c:v>
                </c:pt>
                <c:pt idx="21">
                  <c:v>0.12589254117941701</c:v>
                </c:pt>
                <c:pt idx="22">
                  <c:v>0.15848931924611101</c:v>
                </c:pt>
                <c:pt idx="23">
                  <c:v>0.199526231496888</c:v>
                </c:pt>
                <c:pt idx="24">
                  <c:v>0.25118864315095801</c:v>
                </c:pt>
                <c:pt idx="25">
                  <c:v>0.316227766016838</c:v>
                </c:pt>
                <c:pt idx="26">
                  <c:v>0.39810717055349698</c:v>
                </c:pt>
                <c:pt idx="27">
                  <c:v>0.50118723362727302</c:v>
                </c:pt>
                <c:pt idx="28">
                  <c:v>0.63095734448019303</c:v>
                </c:pt>
                <c:pt idx="29">
                  <c:v>0.79432823472428105</c:v>
                </c:pt>
                <c:pt idx="30">
                  <c:v>1</c:v>
                </c:pt>
                <c:pt idx="31">
                  <c:v>1.2589254117941699</c:v>
                </c:pt>
                <c:pt idx="32">
                  <c:v>1.58489319246111</c:v>
                </c:pt>
                <c:pt idx="33">
                  <c:v>1.99526231496888</c:v>
                </c:pt>
                <c:pt idx="34">
                  <c:v>2.5118864315095801</c:v>
                </c:pt>
                <c:pt idx="35">
                  <c:v>3.16227766016838</c:v>
                </c:pt>
                <c:pt idx="36">
                  <c:v>3.98107170553497</c:v>
                </c:pt>
                <c:pt idx="37">
                  <c:v>5.01187233627273</c:v>
                </c:pt>
                <c:pt idx="38">
                  <c:v>6.3095734448019298</c:v>
                </c:pt>
                <c:pt idx="39">
                  <c:v>7.9432823472428096</c:v>
                </c:pt>
                <c:pt idx="40">
                  <c:v>10</c:v>
                </c:pt>
              </c:numCache>
            </c:numRef>
          </c:xVal>
          <c:yVal>
            <c:numRef>
              <c:f>'temperature (120x0.2 mm)'!$H$5:$H$45</c:f>
              <c:numCache>
                <c:formatCode>General</c:formatCode>
                <c:ptCount val="41"/>
                <c:pt idx="0">
                  <c:v>5.3198108854048396</c:v>
                </c:pt>
                <c:pt idx="1">
                  <c:v>5.3202241313485699</c:v>
                </c:pt>
                <c:pt idx="2">
                  <c:v>5.3198442136508</c:v>
                </c:pt>
                <c:pt idx="3">
                  <c:v>5.3203494851065898</c:v>
                </c:pt>
                <c:pt idx="4">
                  <c:v>5.3172694701393599</c:v>
                </c:pt>
                <c:pt idx="5">
                  <c:v>5.31808166556206</c:v>
                </c:pt>
                <c:pt idx="6">
                  <c:v>5.3207298576325002</c:v>
                </c:pt>
                <c:pt idx="7">
                  <c:v>5.3251750353827996</c:v>
                </c:pt>
                <c:pt idx="8">
                  <c:v>5.3351011760338896</c:v>
                </c:pt>
                <c:pt idx="9">
                  <c:v>5.3581314258765698</c:v>
                </c:pt>
                <c:pt idx="10">
                  <c:v>5.3953054183314197</c:v>
                </c:pt>
                <c:pt idx="11">
                  <c:v>5.44879290889385</c:v>
                </c:pt>
                <c:pt idx="12">
                  <c:v>5.5368982416048604</c:v>
                </c:pt>
                <c:pt idx="13">
                  <c:v>5.6738957832531103</c:v>
                </c:pt>
                <c:pt idx="14">
                  <c:v>5.8995901999254201</c:v>
                </c:pt>
                <c:pt idx="15">
                  <c:v>6.2741810747829598</c:v>
                </c:pt>
                <c:pt idx="16">
                  <c:v>6.8503295203877004</c:v>
                </c:pt>
                <c:pt idx="17">
                  <c:v>7.8048356274870399</c:v>
                </c:pt>
                <c:pt idx="18">
                  <c:v>9.3967589491536305</c:v>
                </c:pt>
                <c:pt idx="19">
                  <c:v>12.082198868412</c:v>
                </c:pt>
                <c:pt idx="20">
                  <c:v>16.962819041836301</c:v>
                </c:pt>
                <c:pt idx="21">
                  <c:v>26.670042122994701</c:v>
                </c:pt>
                <c:pt idx="22">
                  <c:v>49.269432446199197</c:v>
                </c:pt>
                <c:pt idx="23" formatCode="0.00E+00">
                  <c:v>115.48990910236699</c:v>
                </c:pt>
                <c:pt idx="24">
                  <c:v>359.01045177965102</c:v>
                </c:pt>
                <c:pt idx="25">
                  <c:v>1504.5772860294701</c:v>
                </c:pt>
                <c:pt idx="26">
                  <c:v>7840.0226194913503</c:v>
                </c:pt>
                <c:pt idx="27">
                  <c:v>33073.864157632903</c:v>
                </c:pt>
                <c:pt idx="28">
                  <c:v>97221.911482913099</c:v>
                </c:pt>
                <c:pt idx="29">
                  <c:v>191810.40991167101</c:v>
                </c:pt>
                <c:pt idx="30">
                  <c:v>308912.99534533801</c:v>
                </c:pt>
                <c:pt idx="31">
                  <c:v>428059.39247820701</c:v>
                </c:pt>
                <c:pt idx="32">
                  <c:v>545051.58564941096</c:v>
                </c:pt>
                <c:pt idx="33">
                  <c:v>643176.31281924294</c:v>
                </c:pt>
                <c:pt idx="34">
                  <c:v>714967.54575686599</c:v>
                </c:pt>
                <c:pt idx="35">
                  <c:v>760714.78069086198</c:v>
                </c:pt>
                <c:pt idx="36">
                  <c:v>783145.28185775399</c:v>
                </c:pt>
                <c:pt idx="37">
                  <c:v>775222.96383217396</c:v>
                </c:pt>
                <c:pt idx="38">
                  <c:v>746858.26125989005</c:v>
                </c:pt>
                <c:pt idx="39">
                  <c:v>694774.46007919998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BA87-4087-ADEE-D36677FC19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75201432"/>
        <c:axId val="775198480"/>
      </c:scatterChart>
      <c:valAx>
        <c:axId val="775201432"/>
        <c:scaling>
          <c:logBase val="10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2000" b="1" dirty="0" err="1">
                    <a:solidFill>
                      <a:schemeClr val="tx1"/>
                    </a:solidFill>
                  </a:rPr>
                  <a:t>Magnetic</a:t>
                </a:r>
                <a:r>
                  <a:rPr lang="nl-NL" sz="2000" b="1" dirty="0">
                    <a:solidFill>
                      <a:schemeClr val="tx1"/>
                    </a:solidFill>
                  </a:rPr>
                  <a:t> field amplitude [T]</a:t>
                </a:r>
              </a:p>
            </c:rich>
          </c:tx>
          <c:layout>
            <c:manualLayout>
              <c:xMode val="edge"/>
              <c:yMode val="edge"/>
              <c:x val="0.37859313854781368"/>
              <c:y val="0.9396125788924403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775198480"/>
        <c:crosses val="autoZero"/>
        <c:crossBetween val="midCat"/>
      </c:valAx>
      <c:valAx>
        <c:axId val="775198480"/>
        <c:scaling>
          <c:logBase val="10"/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2000" b="1" dirty="0" err="1">
                    <a:solidFill>
                      <a:schemeClr val="tx1"/>
                    </a:solidFill>
                  </a:rPr>
                  <a:t>Loss</a:t>
                </a:r>
                <a:r>
                  <a:rPr lang="nl-NL" sz="2000" b="1" dirty="0">
                    <a:solidFill>
                      <a:schemeClr val="tx1"/>
                    </a:solidFill>
                  </a:rPr>
                  <a:t> per meter per </a:t>
                </a:r>
                <a:r>
                  <a:rPr lang="nl-NL" sz="2000" b="1" dirty="0" err="1">
                    <a:solidFill>
                      <a:schemeClr val="tx1"/>
                    </a:solidFill>
                  </a:rPr>
                  <a:t>cycle</a:t>
                </a:r>
                <a:r>
                  <a:rPr lang="nl-NL" sz="2000" b="1" dirty="0">
                    <a:solidFill>
                      <a:schemeClr val="tx1"/>
                    </a:solidFill>
                  </a:rPr>
                  <a:t> [J/m]</a:t>
                </a:r>
              </a:p>
            </c:rich>
          </c:tx>
          <c:layout>
            <c:manualLayout>
              <c:xMode val="edge"/>
              <c:yMode val="edge"/>
              <c:x val="1.581391873887111E-2"/>
              <c:y val="0.143219380481238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0E+0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7752014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l-NL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nl-NL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'temperature (120x0.2 mm)'!$Q$43</c:f>
              <c:strCache>
                <c:ptCount val="1"/>
                <c:pt idx="0">
                  <c:v>Q [J/m]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'temperature (120x0.2 mm)'!$P$44:$P$50</c:f>
              <c:numCache>
                <c:formatCode>General</c:formatCode>
                <c:ptCount val="7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  <c:pt idx="5">
                  <c:v>40</c:v>
                </c:pt>
                <c:pt idx="6">
                  <c:v>45</c:v>
                </c:pt>
              </c:numCache>
            </c:numRef>
          </c:xVal>
          <c:yVal>
            <c:numRef>
              <c:f>'temperature (120x0.2 mm)'!$Q$44:$Q$50</c:f>
              <c:numCache>
                <c:formatCode>General</c:formatCode>
                <c:ptCount val="7"/>
                <c:pt idx="0">
                  <c:v>0.129502780481077</c:v>
                </c:pt>
                <c:pt idx="1">
                  <c:v>0.14577314286724899</c:v>
                </c:pt>
                <c:pt idx="2">
                  <c:v>0.166110194337977</c:v>
                </c:pt>
                <c:pt idx="3">
                  <c:v>0.19082467365695299</c:v>
                </c:pt>
                <c:pt idx="4">
                  <c:v>0.21207693054429999</c:v>
                </c:pt>
                <c:pt idx="5">
                  <c:v>0.95906865319814605</c:v>
                </c:pt>
                <c:pt idx="6" formatCode="0.00E+00">
                  <c:v>115.489837491261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8B8-4FC9-A0B4-7C54ECCB9E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84575784"/>
        <c:axId val="984576112"/>
      </c:scatterChart>
      <c:valAx>
        <c:axId val="984575784"/>
        <c:scaling>
          <c:orientation val="minMax"/>
          <c:max val="45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1800" b="1" dirty="0" err="1">
                    <a:solidFill>
                      <a:schemeClr val="tx1"/>
                    </a:solidFill>
                  </a:rPr>
                  <a:t>Temperature</a:t>
                </a:r>
                <a:r>
                  <a:rPr lang="nl-NL" sz="1800" b="1" dirty="0">
                    <a:solidFill>
                      <a:schemeClr val="tx1"/>
                    </a:solidFill>
                  </a:rPr>
                  <a:t> [K]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984576112"/>
        <c:crosses val="autoZero"/>
        <c:crossBetween val="midCat"/>
        <c:majorUnit val="5"/>
      </c:valAx>
      <c:valAx>
        <c:axId val="984576112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1800" b="1" dirty="0" err="1">
                    <a:solidFill>
                      <a:schemeClr val="tx1"/>
                    </a:solidFill>
                  </a:rPr>
                  <a:t>Loss</a:t>
                </a:r>
                <a:r>
                  <a:rPr lang="nl-NL" sz="1800" b="1" dirty="0">
                    <a:solidFill>
                      <a:schemeClr val="tx1"/>
                    </a:solidFill>
                  </a:rPr>
                  <a:t> per meter per </a:t>
                </a:r>
                <a:r>
                  <a:rPr lang="nl-NL" sz="1800" b="1" dirty="0" err="1">
                    <a:solidFill>
                      <a:schemeClr val="tx1"/>
                    </a:solidFill>
                  </a:rPr>
                  <a:t>cycle</a:t>
                </a:r>
                <a:r>
                  <a:rPr lang="nl-NL" sz="1800" b="1" dirty="0">
                    <a:solidFill>
                      <a:schemeClr val="tx1"/>
                    </a:solidFill>
                  </a:rPr>
                  <a:t> [J/m]</a:t>
                </a:r>
              </a:p>
            </c:rich>
          </c:tx>
          <c:layout>
            <c:manualLayout>
              <c:xMode val="edge"/>
              <c:yMode val="edge"/>
              <c:x val="8.8770528184642702E-3"/>
              <c:y val="5.9097404491105267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9845757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nl-NL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'temperature (120x0.2 mm)'!$R$43</c:f>
              <c:strCache>
                <c:ptCount val="1"/>
                <c:pt idx="0">
                  <c:v>P [W/m]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'temperature (120x0.2 mm)'!$P$44:$P$50</c:f>
              <c:numCache>
                <c:formatCode>General</c:formatCode>
                <c:ptCount val="7"/>
                <c:pt idx="0">
                  <c:v>15</c:v>
                </c:pt>
                <c:pt idx="1">
                  <c:v>20</c:v>
                </c:pt>
                <c:pt idx="2">
                  <c:v>25</c:v>
                </c:pt>
                <c:pt idx="3">
                  <c:v>30</c:v>
                </c:pt>
                <c:pt idx="4">
                  <c:v>35</c:v>
                </c:pt>
                <c:pt idx="5">
                  <c:v>40</c:v>
                </c:pt>
                <c:pt idx="6">
                  <c:v>45</c:v>
                </c:pt>
              </c:numCache>
            </c:numRef>
          </c:xVal>
          <c:yVal>
            <c:numRef>
              <c:f>'temperature (120x0.2 mm)'!$R$44:$R$50</c:f>
              <c:numCache>
                <c:formatCode>General</c:formatCode>
                <c:ptCount val="7"/>
                <c:pt idx="0">
                  <c:v>15.540333657729239</c:v>
                </c:pt>
                <c:pt idx="1">
                  <c:v>17.49277714406988</c:v>
                </c:pt>
                <c:pt idx="2">
                  <c:v>19.933223320557239</c:v>
                </c:pt>
                <c:pt idx="3">
                  <c:v>22.898960838834359</c:v>
                </c:pt>
                <c:pt idx="4">
                  <c:v>25.449231665315999</c:v>
                </c:pt>
                <c:pt idx="5">
                  <c:v>115.08823838377752</c:v>
                </c:pt>
                <c:pt idx="6">
                  <c:v>13858.780498951319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031-4D84-BC29-53D9A1E436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84575784"/>
        <c:axId val="984576112"/>
      </c:scatterChart>
      <c:valAx>
        <c:axId val="984575784"/>
        <c:scaling>
          <c:orientation val="minMax"/>
          <c:max val="4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b="1" dirty="0" err="1">
                    <a:solidFill>
                      <a:schemeClr val="tx1"/>
                    </a:solidFill>
                  </a:rPr>
                  <a:t>Temperature</a:t>
                </a:r>
                <a:r>
                  <a:rPr lang="nl-NL" b="1" dirty="0">
                    <a:solidFill>
                      <a:schemeClr val="tx1"/>
                    </a:solidFill>
                  </a:rPr>
                  <a:t> [K]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984576112"/>
        <c:crosses val="autoZero"/>
        <c:crossBetween val="midCat"/>
        <c:majorUnit val="5"/>
      </c:valAx>
      <c:valAx>
        <c:axId val="984576112"/>
        <c:scaling>
          <c:orientation val="minMax"/>
          <c:max val="1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nl-NL" sz="1800" b="1" dirty="0">
                    <a:solidFill>
                      <a:schemeClr val="tx1"/>
                    </a:solidFill>
                  </a:rPr>
                  <a:t>Power per meter </a:t>
                </a:r>
                <a:r>
                  <a:rPr lang="nl-NL" sz="1800" b="1" dirty="0" err="1">
                    <a:solidFill>
                      <a:schemeClr val="tx1"/>
                    </a:solidFill>
                  </a:rPr>
                  <a:t>magnet</a:t>
                </a:r>
                <a:r>
                  <a:rPr lang="nl-NL" sz="1800" b="1" dirty="0">
                    <a:solidFill>
                      <a:schemeClr val="tx1"/>
                    </a:solidFill>
                  </a:rPr>
                  <a:t>  [W/m]</a:t>
                </a:r>
              </a:p>
            </c:rich>
          </c:tx>
          <c:layout>
            <c:manualLayout>
              <c:xMode val="edge"/>
              <c:yMode val="edge"/>
              <c:x val="2.2192632046160675E-3"/>
              <c:y val="8.8120807815689706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nl-N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nl-NL"/>
          </a:p>
        </c:txPr>
        <c:crossAx val="9845757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nl-N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0.65537</cdr:x>
      <cdr:y>0.30298</cdr:y>
    </cdr:from>
    <cdr:to>
      <cdr:x>0.78248</cdr:x>
      <cdr:y>0.4044</cdr:y>
    </cdr:to>
    <cdr:sp macro="" textlink="">
      <cdr:nvSpPr>
        <cdr:cNvPr id="2" name="Tekstvak 1">
          <a:extLst xmlns:a="http://schemas.openxmlformats.org/drawingml/2006/main">
            <a:ext uri="{FF2B5EF4-FFF2-40B4-BE49-F238E27FC236}">
              <a16:creationId xmlns:a16="http://schemas.microsoft.com/office/drawing/2014/main" id="{C44486E5-AE92-4D4E-BE12-18B83B771D03}"/>
            </a:ext>
          </a:extLst>
        </cdr:cNvPr>
        <cdr:cNvSpPr txBox="1"/>
      </cdr:nvSpPr>
      <cdr:spPr>
        <a:xfrm xmlns:a="http://schemas.openxmlformats.org/drawingml/2006/main">
          <a:off x="5420720" y="1657971"/>
          <a:ext cx="1051392" cy="55499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b="1" dirty="0"/>
            <a:t>Numerical (Otten)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834C9B-9F41-4D3C-A52B-14F165EE65AA}" type="datetimeFigureOut">
              <a:rPr lang="en-GB" smtClean="0"/>
              <a:t>15/05/2024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5DB74F-F60A-4B7F-A4BC-55CACC6369B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8018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B74F-F60A-4B7F-A4BC-55CACC6369B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6142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B74F-F60A-4B7F-A4BC-55CACC6369B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103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B74F-F60A-4B7F-A4BC-55CACC6369B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373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5DB74F-F60A-4B7F-A4BC-55CACC6369B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5633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0A0538-4D3A-404F-B31D-93622E110B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36BF1ED-AAC2-4C2F-B57E-5711E236AF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BA70E87-888F-4B73-B99D-64552A464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19460-3758-4CD9-953E-746695FB4F98}" type="datetime1">
              <a:rPr lang="en-GB" smtClean="0"/>
              <a:t>15/05/2024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125551F-B5DD-42DA-B744-3B6994A5D1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8CCC884-B126-4529-BDF7-0381E4314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C764-6A96-47D8-B117-C7F2B388868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537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38BB23-CC2C-4127-B93A-E9F1CD890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89155AB-69EF-422F-8494-A397B257E4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0328DF2-6308-49E6-9D39-0A4FD34D3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7C696E-9892-44F6-ADF0-6E6AF0E5346B}" type="datetime1">
              <a:rPr lang="en-GB" smtClean="0"/>
              <a:t>15/05/2024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727BA2B-D43A-40C1-A383-08D68A420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9A02917-8568-46D7-B4F5-8B4DCCFD6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C764-6A96-47D8-B117-C7F2B388868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966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3558AA2-F6E4-4A76-9AD3-3011D234FE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0C269499-057E-4B43-8FAB-CD338710B2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6DD9DB5-98E9-4FE8-BF3C-6C5B70FDF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CFE6D-246E-43AA-A236-4C16082F4BE1}" type="datetime1">
              <a:rPr lang="en-GB" smtClean="0"/>
              <a:t>15/05/2024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438097-621E-452A-8650-838903388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806A3AA-AF9E-4FB3-B07D-5C3101E65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C764-6A96-47D8-B117-C7F2B388868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799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4EFC61-40D4-4FE2-BD50-3091AB3AF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Klik om stijl te bewerken</a:t>
            </a:r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47A7A7-7382-4C35-805A-8E1E603361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B1B76CF-32EC-47AB-B771-9DDF4ED3E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1033B-AEF4-41A1-AF11-7124EB815362}" type="datetime1">
              <a:rPr lang="en-GB" smtClean="0"/>
              <a:t>15/05/2024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4F32D0A-CB31-4128-AF09-544E78338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A4E6C00-8A94-4667-959A-7449434CA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AB29C764-6A96-47D8-B117-C7F2B388868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332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3960C3-30D4-41C7-8BF4-F0F3BD6D4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7EBA638-E835-4E6A-BC63-585A570DE2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F48A6A2-4B4C-445E-98E9-4F7887FC5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A326E-B317-422B-8AAD-92C28BBED326}" type="datetime1">
              <a:rPr lang="en-GB" smtClean="0"/>
              <a:t>15/05/2024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1F4D4B6-FD0F-4FB8-BD1A-9FCEC8061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91EED4B-BDDB-4D1E-863F-8849FBC4D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C764-6A96-47D8-B117-C7F2B388868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835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05E467-D029-433F-8DEF-558DDFAAD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ABA0C9F-354E-4AE9-84F2-C9901D20541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2F0A026-0801-44CF-A9CB-90250B3FD3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FDA3DCC-63C7-4B53-9632-123415867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CD0C7-324E-4EFF-AD7D-D6DFE957F411}" type="datetime1">
              <a:rPr lang="en-GB" smtClean="0"/>
              <a:t>15/05/2024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F78E8BB-82AA-4269-991A-B59D9F0AA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48BCC2FF-FE97-4050-94BB-572F7FDA9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C764-6A96-47D8-B117-C7F2B388868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5486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630EAA-FFE2-4B63-B48A-0DDD13D7D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BC3EE3D-420A-4008-8AF4-A9C08490CA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004FA23-0494-4074-B199-67EB990740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54F4DF8-059C-465E-9FF3-396531C30A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48A49F8-21E7-4511-8B3B-51711C6AB3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72DAFDCA-FD59-4217-A4A2-391926E14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1E8A3-37AD-4A78-AA42-0DD1CF4D46C2}" type="datetime1">
              <a:rPr lang="en-GB" smtClean="0"/>
              <a:t>15/05/2024</a:t>
            </a:fld>
            <a:endParaRPr lang="en-GB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7BB7C9A-7983-4D7D-BF62-33D23BC1C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7ADB500-2123-40DA-A638-097FBAE35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C764-6A96-47D8-B117-C7F2B388868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69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8F5AE8-F8C7-488A-A338-84086E40F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F92B498-7D31-4283-BA7B-4EDBD7C4A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0572C-DC14-480B-B00E-8B65DFCC3001}" type="datetime1">
              <a:rPr lang="en-GB" smtClean="0"/>
              <a:t>15/05/2024</a:t>
            </a:fld>
            <a:endParaRPr lang="en-GB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49E0FA0-53BC-4BB2-83C9-ED5063C9C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8C3A3D2-C9AB-48A3-85BF-221E8C8E6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C764-6A96-47D8-B117-C7F2B388868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53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B08B46E3-D34E-4F8F-8CD3-4D8A13655B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6016-80CD-4C19-93D0-E036BC21B6A6}" type="datetime1">
              <a:rPr lang="en-GB" smtClean="0"/>
              <a:t>15/05/2024</a:t>
            </a:fld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9B36868-B415-4EE9-8098-9996D72EF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FB969FB-499A-49EA-A8B2-9D5E5A7F2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C764-6A96-47D8-B117-C7F2B388868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092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61FF7A-DFF5-41EA-BE99-29A2E61BF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6821AA-D57C-4DA4-A014-23F58741F4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E5368FF-4720-45CA-815B-93711BAAFF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554E639-5652-48B7-9FA0-8117369B1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2DE08-443E-4A60-911F-558218CD1378}" type="datetime1">
              <a:rPr lang="en-GB" smtClean="0"/>
              <a:t>15/05/2024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662480C-63A9-4992-9944-6B4DFC31F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7406C4D-D805-4EF6-B128-C12A7CBD1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C764-6A96-47D8-B117-C7F2B388868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133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1EA852-1CC3-40BE-B63B-ED13E7EC4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335F2BE-C1C7-4304-80A8-B46BDE3CDA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A89B420-6DEF-4A6B-9E51-CEC1E242E6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A19CA0D-615C-4058-A5C0-52C140D26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7A402-37C1-4065-ACE1-F3722EC68501}" type="datetime1">
              <a:rPr lang="en-GB" smtClean="0"/>
              <a:t>15/05/2024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BEDA8F8-3513-4273-9572-2C9430C93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C467933-AC3B-456C-AA20-579ADC223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C764-6A96-47D8-B117-C7F2B3888682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0193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F4F924A3-4948-41B0-8069-263255771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Klik om stijl te bewerken</a:t>
            </a:r>
            <a:endParaRPr lang="en-GB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51C483EA-4AE5-4A61-9060-A1EDEF073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BE6D324-2E33-4157-BE5F-9F06042DA3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3D653-AFF9-4B7A-928F-E6AFACDC84C0}" type="datetime1">
              <a:rPr lang="en-GB" smtClean="0"/>
              <a:t>15/05/2024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B7DF1D5-9FD9-471D-8810-627BA440DB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0717AFF-BB69-42C5-BE2A-354B2C8E36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9C764-6A96-47D8-B117-C7F2B3888682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729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9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chart" Target="../charts/chart10.xml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5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8.png"/><Relationship Id="rId7" Type="http://schemas.openxmlformats.org/officeDocument/2006/relationships/image" Target="../media/image9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9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103/PhysRevB.48.12893" TargetMode="External"/><Relationship Id="rId13" Type="http://schemas.openxmlformats.org/officeDocument/2006/relationships/image" Target="../media/image17.png"/><Relationship Id="rId3" Type="http://schemas.openxmlformats.org/officeDocument/2006/relationships/image" Target="../media/image1.png"/><Relationship Id="rId7" Type="http://schemas.openxmlformats.org/officeDocument/2006/relationships/hyperlink" Target="https://doi.org/10.1088/0022-3727/3/5/310" TargetMode="External"/><Relationship Id="rId12" Type="http://schemas.openxmlformats.org/officeDocument/2006/relationships/image" Target="../media/image16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5.png"/><Relationship Id="rId5" Type="http://schemas.openxmlformats.org/officeDocument/2006/relationships/image" Target="../media/image12.png"/><Relationship Id="rId10" Type="http://schemas.openxmlformats.org/officeDocument/2006/relationships/image" Target="../media/image14.png"/><Relationship Id="rId4" Type="http://schemas.openxmlformats.org/officeDocument/2006/relationships/image" Target="../media/image11.png"/><Relationship Id="rId9" Type="http://schemas.openxmlformats.org/officeDocument/2006/relationships/hyperlink" Target="https://doi.org/10.1088/0022-3727/3/4/308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8.png"/><Relationship Id="rId7" Type="http://schemas.openxmlformats.org/officeDocument/2006/relationships/image" Target="../media/image190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png"/><Relationship Id="rId5" Type="http://schemas.openxmlformats.org/officeDocument/2006/relationships/image" Target="../media/image1.png"/><Relationship Id="rId4" Type="http://schemas.openxmlformats.org/officeDocument/2006/relationships/image" Target="../media/image19.png"/><Relationship Id="rId9" Type="http://schemas.openxmlformats.org/officeDocument/2006/relationships/hyperlink" Target="https://doi.org/10.1088/1361-6668/acb08e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chart" Target="../charts/chart4.xml"/><Relationship Id="rId7" Type="http://schemas.openxmlformats.org/officeDocument/2006/relationships/image" Target="../media/image2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11" Type="http://schemas.openxmlformats.org/officeDocument/2006/relationships/image" Target="../media/image28.png"/><Relationship Id="rId5" Type="http://schemas.openxmlformats.org/officeDocument/2006/relationships/image" Target="../media/image21.emf"/><Relationship Id="rId10" Type="http://schemas.openxmlformats.org/officeDocument/2006/relationships/image" Target="../media/image25.emf"/><Relationship Id="rId4" Type="http://schemas.openxmlformats.org/officeDocument/2006/relationships/image" Target="../media/image1.png"/><Relationship Id="rId9" Type="http://schemas.openxmlformats.org/officeDocument/2006/relationships/image" Target="../media/image2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chart" Target="../charts/chart6.xml"/><Relationship Id="rId7" Type="http://schemas.openxmlformats.org/officeDocument/2006/relationships/image" Target="../media/image2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chart" Target="../charts/chart7.xml"/><Relationship Id="rId7" Type="http://schemas.openxmlformats.org/officeDocument/2006/relationships/image" Target="../media/image28.emf"/><Relationship Id="rId2" Type="http://schemas.openxmlformats.org/officeDocument/2006/relationships/hyperlink" Target="https://htsdb.wimbush.eu/dataset/425662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3ED27A-C89D-418E-8946-7795BC7B86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43" y="1254254"/>
            <a:ext cx="10938412" cy="1763095"/>
          </a:xfrm>
        </p:spPr>
        <p:txBody>
          <a:bodyPr>
            <a:normAutofit/>
          </a:bodyPr>
          <a:lstStyle/>
          <a:p>
            <a:r>
              <a:rPr lang="en-GB" sz="4400" dirty="0">
                <a:latin typeface="+mn-lt"/>
              </a:rPr>
              <a:t>How to reduce hysteresis loss* in </a:t>
            </a:r>
            <a:r>
              <a:rPr lang="en-GB" sz="4400" i="1" dirty="0">
                <a:latin typeface="+mn-lt"/>
              </a:rPr>
              <a:t>Re</a:t>
            </a:r>
            <a:r>
              <a:rPr lang="en-GB" sz="4400" dirty="0">
                <a:latin typeface="+mn-lt"/>
              </a:rPr>
              <a:t>BCO based RCS super-ferric dipole magnets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A27C3C8-4093-43D4-9EB6-77E8AF72B3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1143" y="4220396"/>
            <a:ext cx="5728138" cy="1655762"/>
          </a:xfrm>
        </p:spPr>
        <p:txBody>
          <a:bodyPr>
            <a:normAutofit/>
          </a:bodyPr>
          <a:lstStyle/>
          <a:p>
            <a:r>
              <a:rPr lang="en-GB" u="sng" dirty="0"/>
              <a:t>Simon Otten</a:t>
            </a:r>
            <a:r>
              <a:rPr lang="en-GB" dirty="0"/>
              <a:t>, Anna Kario, Herman ten Kate</a:t>
            </a:r>
          </a:p>
          <a:p>
            <a:endParaRPr lang="en-GB" dirty="0"/>
          </a:p>
          <a:p>
            <a:r>
              <a:rPr lang="en-GB" dirty="0"/>
              <a:t>15</a:t>
            </a:r>
            <a:r>
              <a:rPr lang="en-GB" baseline="30000" dirty="0"/>
              <a:t>th</a:t>
            </a:r>
            <a:r>
              <a:rPr lang="en-GB" dirty="0"/>
              <a:t> of May 2024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127538E-B1A5-4B1A-BCD8-2166C3AAC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C764-6A96-47D8-B117-C7F2B3888682}" type="slidenum">
              <a:rPr lang="en-GB" smtClean="0"/>
              <a:t>1</a:t>
            </a:fld>
            <a:endParaRPr lang="en-GB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C25DF4AC-8968-497C-A9ED-C91A28CDD9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800" y="-125570"/>
            <a:ext cx="2914992" cy="1457496"/>
          </a:xfrm>
          <a:prstGeom prst="rect">
            <a:avLst/>
          </a:prstGeom>
        </p:spPr>
      </p:pic>
      <p:pic>
        <p:nvPicPr>
          <p:cNvPr id="6" name="Afbeelding 6">
            <a:extLst>
              <a:ext uri="{FF2B5EF4-FFF2-40B4-BE49-F238E27FC236}">
                <a16:creationId xmlns:a16="http://schemas.microsoft.com/office/drawing/2014/main" id="{833D41B7-0096-0584-AA6D-219D3CDED2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391"/>
          <a:stretch/>
        </p:blipFill>
        <p:spPr>
          <a:xfrm>
            <a:off x="7208019" y="3375079"/>
            <a:ext cx="4790941" cy="33463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648E57B-4F39-A6A5-C4AC-99553F60A6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13" y="142164"/>
            <a:ext cx="5938887" cy="9120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E82B934-2D05-179D-7AC3-759959370E9A}"/>
              </a:ext>
            </a:extLst>
          </p:cNvPr>
          <p:cNvSpPr txBox="1"/>
          <p:nvPr/>
        </p:nvSpPr>
        <p:spPr>
          <a:xfrm>
            <a:off x="10509525" y="2776888"/>
            <a:ext cx="1489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latin typeface="+mn-lt"/>
              </a:rPr>
              <a:t>*in theory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404488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Grafiek 6">
            <a:extLst>
              <a:ext uri="{FF2B5EF4-FFF2-40B4-BE49-F238E27FC236}">
                <a16:creationId xmlns:a16="http://schemas.microsoft.com/office/drawing/2014/main" id="{D809F648-D7DD-4F33-AA97-273EBCF81A6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1560014"/>
              </p:ext>
            </p:extLst>
          </p:nvPr>
        </p:nvGraphicFramePr>
        <p:xfrm>
          <a:off x="6256020" y="1414380"/>
          <a:ext cx="572262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A02E818D-F0C6-4150-A026-A7520F1B6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96435"/>
            <a:ext cx="9946640" cy="1325563"/>
          </a:xfrm>
        </p:spPr>
        <p:txBody>
          <a:bodyPr>
            <a:normAutofit/>
          </a:bodyPr>
          <a:lstStyle/>
          <a:p>
            <a:r>
              <a:rPr lang="en-GB" sz="3800" dirty="0">
                <a:solidFill>
                  <a:srgbClr val="C00000"/>
                </a:solidFill>
              </a:rPr>
              <a:t>Extrapolation to a full </a:t>
            </a:r>
            <a:r>
              <a:rPr lang="en-GB" sz="3800" i="1" dirty="0">
                <a:solidFill>
                  <a:srgbClr val="4472C4"/>
                </a:solidFill>
              </a:rPr>
              <a:t>Re</a:t>
            </a:r>
            <a:r>
              <a:rPr lang="en-GB" sz="3800" dirty="0">
                <a:solidFill>
                  <a:srgbClr val="4472C4"/>
                </a:solidFill>
              </a:rPr>
              <a:t>BCO based </a:t>
            </a:r>
            <a:r>
              <a:rPr lang="en-GB" sz="3800" dirty="0">
                <a:solidFill>
                  <a:srgbClr val="C00000"/>
                </a:solidFill>
              </a:rPr>
              <a:t>RCS fast-ramping dipole magnet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1B27CA4-032E-478B-98ED-D19A32912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411" y="1546600"/>
            <a:ext cx="5846610" cy="47837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200" b="0" kern="1200" baseline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Case:</a:t>
            </a:r>
          </a:p>
          <a:p>
            <a:r>
              <a:rPr lang="en-US" sz="2200" b="0" i="1" kern="1200" baseline="0" dirty="0" err="1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J</a:t>
            </a:r>
            <a:r>
              <a:rPr lang="en-US" sz="2200" b="0" i="0" kern="1200" baseline="-25000" dirty="0" err="1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en-US" sz="2200" b="0" i="0" kern="1200" baseline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en-US" sz="2200" b="1" i="0" kern="1200" baseline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B</a:t>
            </a:r>
            <a:r>
              <a:rPr lang="en-US" sz="2200" i="0" kern="1200" baseline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en-US" sz="2200" i="1" kern="1200" baseline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T</a:t>
            </a:r>
            <a:r>
              <a:rPr lang="en-US" sz="2200" b="0" i="0" kern="1200" baseline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sz="2200" dirty="0">
                <a:solidFill>
                  <a:schemeClr val="dk1"/>
                </a:solidFill>
              </a:rPr>
              <a:t>of</a:t>
            </a:r>
            <a:r>
              <a:rPr lang="en-US" sz="2200" b="0" i="0" kern="1200" baseline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2200" b="0" i="0" kern="1200" baseline="0" dirty="0" err="1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SuperPower</a:t>
            </a:r>
            <a:r>
              <a:rPr lang="en-US" sz="2200" b="0" i="0" kern="1200" baseline="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tape (RI data)</a:t>
            </a:r>
          </a:p>
          <a:p>
            <a:r>
              <a:rPr lang="en-US" sz="2200" dirty="0">
                <a:solidFill>
                  <a:schemeClr val="dk1"/>
                </a:solidFill>
              </a:rPr>
              <a:t>Layout 120 tape/filaments, 0.2 mm wide</a:t>
            </a:r>
          </a:p>
          <a:p>
            <a:r>
              <a:rPr lang="en-US" sz="2200" dirty="0">
                <a:solidFill>
                  <a:schemeClr val="dk1"/>
                </a:solidFill>
              </a:rPr>
              <a:t>Applied current 6 kA, applied field 0.2 T </a:t>
            </a:r>
          </a:p>
          <a:p>
            <a:r>
              <a:rPr lang="en-US" sz="2200" dirty="0">
                <a:solidFill>
                  <a:schemeClr val="dk1"/>
                </a:solidFill>
              </a:rPr>
              <a:t>Loss/cycle per sub-cable 0.1-0.2 J for </a:t>
            </a:r>
            <a:r>
              <a:rPr lang="en-US" sz="2200" i="1" dirty="0">
                <a:solidFill>
                  <a:schemeClr val="dk1"/>
                </a:solidFill>
              </a:rPr>
              <a:t>T</a:t>
            </a:r>
            <a:r>
              <a:rPr lang="en-US" sz="2200" dirty="0">
                <a:solidFill>
                  <a:schemeClr val="dk1"/>
                </a:solidFill>
              </a:rPr>
              <a:t> &lt; 35 K</a:t>
            </a:r>
          </a:p>
          <a:p>
            <a:pPr marL="0" indent="0">
              <a:buNone/>
            </a:pPr>
            <a:endParaRPr lang="en-US" dirty="0">
              <a:solidFill>
                <a:schemeClr val="dk1"/>
              </a:solidFill>
            </a:endParaRPr>
          </a:p>
          <a:p>
            <a:pPr marL="0" indent="0">
              <a:buNone/>
            </a:pPr>
            <a:r>
              <a:rPr lang="en-US" sz="2200" dirty="0">
                <a:solidFill>
                  <a:schemeClr val="dk1"/>
                </a:solidFill>
              </a:rPr>
              <a:t>Full magnet power: </a:t>
            </a:r>
          </a:p>
          <a:p>
            <a:r>
              <a:rPr lang="en-US" sz="2200" dirty="0">
                <a:solidFill>
                  <a:schemeClr val="dk1"/>
                </a:solidFill>
              </a:rPr>
              <a:t>Multiply with number of sub-cables in the cross-section (24) and 5 Hz repetition rate </a:t>
            </a:r>
          </a:p>
          <a:p>
            <a:r>
              <a:rPr lang="en-US" sz="2200" dirty="0">
                <a:solidFill>
                  <a:schemeClr val="dk1"/>
                </a:solidFill>
              </a:rPr>
              <a:t>This value is conservative as not all turns experience 0.2 T</a:t>
            </a:r>
          </a:p>
          <a:p>
            <a:r>
              <a:rPr lang="en-US" sz="2200" b="1" dirty="0">
                <a:solidFill>
                  <a:schemeClr val="dk1"/>
                </a:solidFill>
              </a:rPr>
              <a:t>Achieving 15 to 25 W in 15 to 30 K range</a:t>
            </a:r>
          </a:p>
          <a:p>
            <a:endParaRPr lang="en-GB" sz="180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B6CAADD-B5FB-49C5-8FB5-88910B33A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C764-6A96-47D8-B117-C7F2B3888682}" type="slidenum">
              <a:rPr lang="en-GB" smtClean="0"/>
              <a:t>10</a:t>
            </a:fld>
            <a:endParaRPr lang="en-GB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49C7C1A4-67A3-4174-A1CD-B39CAD30D10D}"/>
              </a:ext>
            </a:extLst>
          </p:cNvPr>
          <p:cNvSpPr txBox="1"/>
          <p:nvPr/>
        </p:nvSpPr>
        <p:spPr>
          <a:xfrm>
            <a:off x="7435796" y="2737834"/>
            <a:ext cx="2046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Slight increase with T due to </a:t>
            </a:r>
            <a:r>
              <a:rPr lang="en-GB" sz="1600" b="1" i="1" dirty="0" err="1"/>
              <a:t>J</a:t>
            </a:r>
            <a:r>
              <a:rPr lang="en-GB" sz="1600" b="1" baseline="-25000" dirty="0" err="1"/>
              <a:t>c</a:t>
            </a:r>
            <a:r>
              <a:rPr lang="en-GB" sz="1600" b="1" dirty="0"/>
              <a:t> drop 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3FEAD30-356B-4775-A19B-EDD9EF8C8110}"/>
              </a:ext>
            </a:extLst>
          </p:cNvPr>
          <p:cNvSpPr txBox="1"/>
          <p:nvPr/>
        </p:nvSpPr>
        <p:spPr>
          <a:xfrm>
            <a:off x="9865360" y="1626499"/>
            <a:ext cx="2056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Large increase  when </a:t>
            </a:r>
          </a:p>
          <a:p>
            <a:r>
              <a:rPr lang="en-GB" sz="1600" b="1" i="1" dirty="0" err="1"/>
              <a:t>I</a:t>
            </a:r>
            <a:r>
              <a:rPr lang="en-GB" sz="1600" b="1" baseline="-25000" dirty="0" err="1"/>
              <a:t>c</a:t>
            </a:r>
            <a:r>
              <a:rPr lang="en-GB" sz="1600" b="1" dirty="0"/>
              <a:t> &lt; </a:t>
            </a:r>
            <a:r>
              <a:rPr lang="en-GB" sz="1600" b="1" i="1" dirty="0"/>
              <a:t>I</a:t>
            </a:r>
            <a:r>
              <a:rPr lang="en-GB" sz="1600" b="1" baseline="-25000" dirty="0"/>
              <a:t>0</a:t>
            </a:r>
            <a:r>
              <a:rPr lang="en-GB" sz="1600" b="1" dirty="0"/>
              <a:t> = 6 kA</a:t>
            </a:r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1728BCF4-B43A-45F6-9A86-8E59DADF75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215" y="0"/>
            <a:ext cx="1835785" cy="917893"/>
          </a:xfrm>
          <a:prstGeom prst="rect">
            <a:avLst/>
          </a:prstGeom>
        </p:spPr>
      </p:pic>
      <p:graphicFrame>
        <p:nvGraphicFramePr>
          <p:cNvPr id="10" name="Grafiek 9">
            <a:extLst>
              <a:ext uri="{FF2B5EF4-FFF2-40B4-BE49-F238E27FC236}">
                <a16:creationId xmlns:a16="http://schemas.microsoft.com/office/drawing/2014/main" id="{B8DCA047-04BA-4D43-9E50-926BD48A0EC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7413275"/>
              </p:ext>
            </p:extLst>
          </p:nvPr>
        </p:nvGraphicFramePr>
        <p:xfrm>
          <a:off x="6256020" y="4072020"/>
          <a:ext cx="572262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Tekstvak 10">
            <a:extLst>
              <a:ext uri="{FF2B5EF4-FFF2-40B4-BE49-F238E27FC236}">
                <a16:creationId xmlns:a16="http://schemas.microsoft.com/office/drawing/2014/main" id="{6AB1D1AF-EADA-42CC-BD56-AE78C96D082D}"/>
              </a:ext>
            </a:extLst>
          </p:cNvPr>
          <p:cNvSpPr txBox="1"/>
          <p:nvPr/>
        </p:nvSpPr>
        <p:spPr>
          <a:xfrm>
            <a:off x="7401940" y="1546600"/>
            <a:ext cx="19452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/>
              <a:t>B</a:t>
            </a:r>
            <a:r>
              <a:rPr lang="en-GB" sz="1600" b="1" baseline="-25000" dirty="0"/>
              <a:t>0</a:t>
            </a:r>
            <a:r>
              <a:rPr lang="en-GB" sz="1600" b="1" dirty="0"/>
              <a:t> = 0.2 T, </a:t>
            </a:r>
            <a:r>
              <a:rPr lang="en-GB" sz="1600" b="1" i="1" dirty="0"/>
              <a:t>I</a:t>
            </a:r>
            <a:r>
              <a:rPr lang="en-GB" sz="1600" b="1" baseline="-25000" dirty="0"/>
              <a:t>0</a:t>
            </a:r>
            <a:r>
              <a:rPr lang="en-GB" sz="1600" b="1" dirty="0"/>
              <a:t> = 6 kA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01A56416-9202-4E84-8719-56574DCDBD23}"/>
              </a:ext>
            </a:extLst>
          </p:cNvPr>
          <p:cNvSpPr txBox="1"/>
          <p:nvPr/>
        </p:nvSpPr>
        <p:spPr>
          <a:xfrm>
            <a:off x="7535783" y="4204240"/>
            <a:ext cx="18465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/>
              <a:t>B</a:t>
            </a:r>
            <a:r>
              <a:rPr lang="en-GB" sz="1600" b="1" baseline="-25000" dirty="0"/>
              <a:t>0</a:t>
            </a:r>
            <a:r>
              <a:rPr lang="en-GB" sz="1600" b="1" dirty="0"/>
              <a:t> = 0.2 T, </a:t>
            </a:r>
            <a:r>
              <a:rPr lang="en-GB" sz="1600" b="1" i="1" dirty="0"/>
              <a:t>I</a:t>
            </a:r>
            <a:r>
              <a:rPr lang="en-GB" sz="1600" b="1" baseline="-25000" dirty="0"/>
              <a:t>0</a:t>
            </a:r>
            <a:r>
              <a:rPr lang="en-GB" sz="1600" b="1" dirty="0"/>
              <a:t> = 6 kA</a:t>
            </a:r>
          </a:p>
        </p:txBody>
      </p:sp>
    </p:spTree>
    <p:extLst>
      <p:ext uri="{BB962C8B-B14F-4D97-AF65-F5344CB8AC3E}">
        <p14:creationId xmlns:p14="http://schemas.microsoft.com/office/powerpoint/2010/main" val="2983714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Grafiek 15">
            <a:extLst>
              <a:ext uri="{FF2B5EF4-FFF2-40B4-BE49-F238E27FC236}">
                <a16:creationId xmlns:a16="http://schemas.microsoft.com/office/drawing/2014/main" id="{B1CA878F-E92A-4CE5-A470-2E3C920812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5329244"/>
              </p:ext>
            </p:extLst>
          </p:nvPr>
        </p:nvGraphicFramePr>
        <p:xfrm>
          <a:off x="578273" y="901066"/>
          <a:ext cx="10767060" cy="5093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BAF1CADD-8DE0-4C64-A3DB-A0B626829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81" y="0"/>
            <a:ext cx="11323320" cy="1000688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C00000"/>
                </a:solidFill>
              </a:rPr>
              <a:t>What level of AC loss acceptable for energy saving?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C47CE4-F636-4995-8037-5C1F9DA1E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261" y="6240630"/>
            <a:ext cx="11135359" cy="452497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en-GB" sz="2000" b="1" dirty="0"/>
              <a:t>120x 0.2 mm layout yields AC loss below maximum cryogenic heat load for 15 K &lt; </a:t>
            </a:r>
            <a:r>
              <a:rPr lang="en-GB" sz="2000" b="1" i="1" dirty="0"/>
              <a:t>T</a:t>
            </a:r>
            <a:r>
              <a:rPr lang="en-GB" sz="2000" b="1" dirty="0"/>
              <a:t> &lt; 35 K !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3739D18-1860-493B-9E45-7C343043F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8792" y="6494771"/>
            <a:ext cx="2743200" cy="365125"/>
          </a:xfrm>
        </p:spPr>
        <p:txBody>
          <a:bodyPr/>
          <a:lstStyle/>
          <a:p>
            <a:fld id="{AB29C764-6A96-47D8-B117-C7F2B3888682}" type="slidenum">
              <a:rPr lang="en-GB" smtClean="0"/>
              <a:t>11</a:t>
            </a:fld>
            <a:endParaRPr lang="en-GB" dirty="0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D7B17AC7-761A-4D7B-BF38-D151684FE37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215" y="0"/>
            <a:ext cx="1835785" cy="9178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kstvak 6">
                <a:extLst>
                  <a:ext uri="{FF2B5EF4-FFF2-40B4-BE49-F238E27FC236}">
                    <a16:creationId xmlns:a16="http://schemas.microsoft.com/office/drawing/2014/main" id="{FC5903E5-A2BB-4563-8349-78967D80F50E}"/>
                  </a:ext>
                </a:extLst>
              </p:cNvPr>
              <p:cNvSpPr txBox="1"/>
              <p:nvPr/>
            </p:nvSpPr>
            <p:spPr>
              <a:xfrm>
                <a:off x="2994235" y="1526994"/>
                <a:ext cx="57048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rgbClr val="4472C4"/>
                    </a:solidFill>
                  </a:rPr>
                  <a:t>Conductor loss for resistive option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4472C4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4472C4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2000" b="1" i="0" smtClean="0">
                            <a:solidFill>
                              <a:srgbClr val="4472C4"/>
                            </a:solidFill>
                            <a:latin typeface="Cambria Math" panose="02040503050406030204" pitchFamily="18" charset="0"/>
                          </a:rPr>
                          <m:t>𝐫𝐞𝐬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4472C4"/>
                        </a:solidFill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sz="2000" b="1" i="1" smtClean="0">
                        <a:solidFill>
                          <a:srgbClr val="4472C4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2000" b="1" i="0" smtClean="0">
                        <a:solidFill>
                          <a:srgbClr val="4472C4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0" smtClean="0">
                        <a:solidFill>
                          <a:srgbClr val="4472C4"/>
                        </a:solidFill>
                        <a:latin typeface="Cambria Math" panose="02040503050406030204" pitchFamily="18" charset="0"/>
                      </a:rPr>
                      <m:t>𝐤𝐖</m:t>
                    </m:r>
                    <m:r>
                      <a:rPr lang="en-US" sz="2000" b="1" i="0" smtClean="0">
                        <a:solidFill>
                          <a:srgbClr val="4472C4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000" b="1" i="0" smtClean="0">
                        <a:solidFill>
                          <a:srgbClr val="4472C4"/>
                        </a:solidFill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endParaRPr lang="en-GB" sz="2000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7" name="Tekstvak 6">
                <a:extLst>
                  <a:ext uri="{FF2B5EF4-FFF2-40B4-BE49-F238E27FC236}">
                    <a16:creationId xmlns:a16="http://schemas.microsoft.com/office/drawing/2014/main" id="{FC5903E5-A2BB-4563-8349-78967D80F5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4235" y="1526994"/>
                <a:ext cx="5704840" cy="400110"/>
              </a:xfrm>
              <a:prstGeom prst="rect">
                <a:avLst/>
              </a:prstGeom>
              <a:blipFill>
                <a:blip r:embed="rId5"/>
                <a:stretch>
                  <a:fillRect l="-1068" t="-7576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kstvak 7">
                <a:extLst>
                  <a:ext uri="{FF2B5EF4-FFF2-40B4-BE49-F238E27FC236}">
                    <a16:creationId xmlns:a16="http://schemas.microsoft.com/office/drawing/2014/main" id="{3FF39A7E-544F-48D6-BAC1-074E72552147}"/>
                  </a:ext>
                </a:extLst>
              </p:cNvPr>
              <p:cNvSpPr txBox="1"/>
              <p:nvPr/>
            </p:nvSpPr>
            <p:spPr>
              <a:xfrm>
                <a:off x="5834176" y="3492968"/>
                <a:ext cx="1593850" cy="7061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smtClean="0">
                          <a:solidFill>
                            <a:srgbClr val="ED7D31"/>
                          </a:solidFill>
                          <a:latin typeface="Cambria Math" panose="02040503050406030204" pitchFamily="18" charset="0"/>
                        </a:rPr>
                        <m:t>𝑷</m:t>
                      </m:r>
                      <m:r>
                        <a:rPr lang="en-US" sz="1400" b="1" i="1" smtClean="0">
                          <a:solidFill>
                            <a:srgbClr val="ED7D3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1" i="1" smtClean="0">
                              <a:solidFill>
                                <a:srgbClr val="ED7D3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1" i="1" smtClean="0">
                                  <a:solidFill>
                                    <a:srgbClr val="ED7D3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solidFill>
                                    <a:srgbClr val="ED7D31"/>
                                  </a:solidFill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e>
                            <m:sub>
                              <m:r>
                                <a:rPr lang="en-US" sz="1400" b="1" i="0" smtClean="0">
                                  <a:solidFill>
                                    <a:srgbClr val="ED7D31"/>
                                  </a:solidFill>
                                  <a:latin typeface="Cambria Math" panose="02040503050406030204" pitchFamily="18" charset="0"/>
                                </a:rPr>
                                <m:t>𝐫𝐞𝐬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ctrlPr>
                                <a:rPr lang="en-US" sz="1400" b="1" i="1" smtClean="0">
                                  <a:solidFill>
                                    <a:srgbClr val="ED7D3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b="1" i="1" smtClean="0">
                                  <a:solidFill>
                                    <a:srgbClr val="ED7D31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r>
                                <a:rPr lang="en-US" sz="1400" b="1" i="1" smtClean="0">
                                  <a:solidFill>
                                    <a:srgbClr val="ED7D3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400" b="1" i="1" smtClean="0">
                                      <a:solidFill>
                                        <a:srgbClr val="ED7D3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b="1" i="1" smtClean="0">
                                      <a:solidFill>
                                        <a:srgbClr val="ED7D31"/>
                                      </a:solidFill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en-US" sz="1400" b="1" i="0" smtClean="0">
                                      <a:solidFill>
                                        <a:srgbClr val="ED7D31"/>
                                      </a:solidFill>
                                      <a:latin typeface="Cambria Math" panose="02040503050406030204" pitchFamily="18" charset="0"/>
                                    </a:rPr>
                                    <m:t>𝐂𝐎𝐏</m:t>
                                  </m:r>
                                </m:den>
                              </m:f>
                            </m:e>
                          </m:d>
                        </m:den>
                      </m:f>
                    </m:oMath>
                  </m:oMathPara>
                </a14:m>
                <a:endParaRPr lang="en-GB" sz="1400" b="1" dirty="0">
                  <a:solidFill>
                    <a:srgbClr val="ED7D31"/>
                  </a:solidFill>
                </a:endParaRPr>
              </a:p>
            </p:txBody>
          </p:sp>
        </mc:Choice>
        <mc:Fallback>
          <p:sp>
            <p:nvSpPr>
              <p:cNvPr id="8" name="Tekstvak 7">
                <a:extLst>
                  <a:ext uri="{FF2B5EF4-FFF2-40B4-BE49-F238E27FC236}">
                    <a16:creationId xmlns:a16="http://schemas.microsoft.com/office/drawing/2014/main" id="{3FF39A7E-544F-48D6-BAC1-074E725521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4176" y="3492968"/>
                <a:ext cx="1593850" cy="70615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kstvak 8">
            <a:extLst>
              <a:ext uri="{FF2B5EF4-FFF2-40B4-BE49-F238E27FC236}">
                <a16:creationId xmlns:a16="http://schemas.microsoft.com/office/drawing/2014/main" id="{A14696D5-DD1A-4CDA-B578-823EB0A0F6E5}"/>
              </a:ext>
            </a:extLst>
          </p:cNvPr>
          <p:cNvSpPr txBox="1"/>
          <p:nvPr/>
        </p:nvSpPr>
        <p:spPr>
          <a:xfrm>
            <a:off x="4814899" y="2505332"/>
            <a:ext cx="29186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ED7D31"/>
                </a:solidFill>
              </a:rPr>
              <a:t>Maximum cryogenic heat load with ideal cooling</a:t>
            </a:r>
            <a:endParaRPr lang="en-GB" sz="2000" b="1" dirty="0">
              <a:solidFill>
                <a:srgbClr val="ED7D3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kstvak 9">
                <a:extLst>
                  <a:ext uri="{FF2B5EF4-FFF2-40B4-BE49-F238E27FC236}">
                    <a16:creationId xmlns:a16="http://schemas.microsoft.com/office/drawing/2014/main" id="{E3A1A0F8-9033-4406-92C3-B61DB8162C24}"/>
                  </a:ext>
                </a:extLst>
              </p:cNvPr>
              <p:cNvSpPr txBox="1"/>
              <p:nvPr/>
            </p:nvSpPr>
            <p:spPr>
              <a:xfrm>
                <a:off x="7105225" y="3060850"/>
                <a:ext cx="1593850" cy="531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0" smtClean="0">
                          <a:solidFill>
                            <a:srgbClr val="ED7D31"/>
                          </a:solidFill>
                          <a:latin typeface="Cambria Math" panose="02040503050406030204" pitchFamily="18" charset="0"/>
                        </a:rPr>
                        <m:t>𝐂𝐎𝐏</m:t>
                      </m:r>
                      <m:r>
                        <a:rPr lang="en-US" sz="1400" b="1" i="1" smtClean="0">
                          <a:solidFill>
                            <a:srgbClr val="ED7D3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1" i="1" smtClean="0">
                              <a:solidFill>
                                <a:srgbClr val="ED7D3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1" i="1" smtClean="0">
                                  <a:solidFill>
                                    <a:srgbClr val="ED7D3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solidFill>
                                    <a:srgbClr val="ED7D31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sz="1400" b="1" i="1" smtClean="0">
                                  <a:solidFill>
                                    <a:srgbClr val="ED7D31"/>
                                  </a:solidFill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400" b="1" i="1" smtClean="0">
                                  <a:solidFill>
                                    <a:srgbClr val="ED7D3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solidFill>
                                    <a:srgbClr val="ED7D31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sz="1400" b="1" i="1" smtClean="0">
                                  <a:solidFill>
                                    <a:srgbClr val="ED7D31"/>
                                  </a:solidFill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</m:sub>
                          </m:sSub>
                          <m:r>
                            <a:rPr lang="en-US" sz="1400" b="1" i="1" smtClean="0">
                              <a:solidFill>
                                <a:srgbClr val="ED7D3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400" b="1" i="1" smtClean="0">
                                  <a:solidFill>
                                    <a:srgbClr val="ED7D3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solidFill>
                                    <a:srgbClr val="ED7D31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sz="1400" b="1" i="1" smtClean="0">
                                  <a:solidFill>
                                    <a:srgbClr val="ED7D31"/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400" b="1" dirty="0">
                  <a:solidFill>
                    <a:srgbClr val="ED7D31"/>
                  </a:solidFill>
                </a:endParaRPr>
              </a:p>
            </p:txBody>
          </p:sp>
        </mc:Choice>
        <mc:Fallback>
          <p:sp>
            <p:nvSpPr>
              <p:cNvPr id="10" name="Tekstvak 9">
                <a:extLst>
                  <a:ext uri="{FF2B5EF4-FFF2-40B4-BE49-F238E27FC236}">
                    <a16:creationId xmlns:a16="http://schemas.microsoft.com/office/drawing/2014/main" id="{E3A1A0F8-9033-4406-92C3-B61DB8162C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5225" y="3060850"/>
                <a:ext cx="1593850" cy="5318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kstvak 10">
            <a:extLst>
              <a:ext uri="{FF2B5EF4-FFF2-40B4-BE49-F238E27FC236}">
                <a16:creationId xmlns:a16="http://schemas.microsoft.com/office/drawing/2014/main" id="{BF590566-BEED-45DC-A245-6CB1850A5C47}"/>
              </a:ext>
            </a:extLst>
          </p:cNvPr>
          <p:cNvSpPr txBox="1"/>
          <p:nvPr/>
        </p:nvSpPr>
        <p:spPr>
          <a:xfrm>
            <a:off x="7105225" y="4173682"/>
            <a:ext cx="34478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A5A5A5"/>
                </a:solidFill>
              </a:rPr>
              <a:t>Maximum cryogenic heat load with more realistic cooling</a:t>
            </a:r>
            <a:endParaRPr lang="en-GB" sz="2000" b="1" dirty="0">
              <a:solidFill>
                <a:srgbClr val="A5A5A5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kstvak 11">
                <a:extLst>
                  <a:ext uri="{FF2B5EF4-FFF2-40B4-BE49-F238E27FC236}">
                    <a16:creationId xmlns:a16="http://schemas.microsoft.com/office/drawing/2014/main" id="{070963EF-585D-4D96-8BA8-52C022007D91}"/>
                  </a:ext>
                </a:extLst>
              </p:cNvPr>
              <p:cNvSpPr txBox="1"/>
              <p:nvPr/>
            </p:nvSpPr>
            <p:spPr>
              <a:xfrm>
                <a:off x="8919450" y="3394164"/>
                <a:ext cx="1823087" cy="5332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0" smtClean="0">
                          <a:solidFill>
                            <a:srgbClr val="A5A5A5"/>
                          </a:solidFill>
                          <a:latin typeface="Cambria Math" panose="02040503050406030204" pitchFamily="18" charset="0"/>
                        </a:rPr>
                        <m:t>𝐂𝐎𝐏</m:t>
                      </m:r>
                      <m:r>
                        <a:rPr lang="en-US" sz="1400" b="1" i="1" smtClean="0">
                          <a:solidFill>
                            <a:srgbClr val="A5A5A5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1" i="1" smtClean="0">
                              <a:solidFill>
                                <a:srgbClr val="A5A5A5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1" i="1" smtClean="0">
                              <a:solidFill>
                                <a:srgbClr val="A5A5A5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sz="1400" b="1" i="1" smtClean="0">
                              <a:solidFill>
                                <a:srgbClr val="A5A5A5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lang="en-US" sz="1400" b="1" i="1" smtClean="0">
                              <a:solidFill>
                                <a:srgbClr val="A5A5A5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1400" b="1" i="1" smtClean="0">
                              <a:solidFill>
                                <a:srgbClr val="A5A5A5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  <m:f>
                        <m:fPr>
                          <m:ctrlPr>
                            <a:rPr lang="en-US" sz="1400" b="1" i="1" smtClean="0">
                              <a:solidFill>
                                <a:srgbClr val="A5A5A5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1" i="1" smtClean="0">
                                  <a:solidFill>
                                    <a:srgbClr val="A5A5A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solidFill>
                                    <a:srgbClr val="A5A5A5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sz="1400" b="1" i="1" smtClean="0">
                                  <a:solidFill>
                                    <a:srgbClr val="A5A5A5"/>
                                  </a:solidFill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400" b="1" i="1" smtClean="0">
                                  <a:solidFill>
                                    <a:srgbClr val="A5A5A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solidFill>
                                    <a:srgbClr val="A5A5A5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sz="1400" b="1" i="1" smtClean="0">
                                  <a:solidFill>
                                    <a:srgbClr val="A5A5A5"/>
                                  </a:solidFill>
                                  <a:latin typeface="Cambria Math" panose="02040503050406030204" pitchFamily="18" charset="0"/>
                                </a:rPr>
                                <m:t>𝒉</m:t>
                              </m:r>
                            </m:sub>
                          </m:sSub>
                          <m:r>
                            <a:rPr lang="en-US" sz="1400" b="1" i="1" smtClean="0">
                              <a:solidFill>
                                <a:srgbClr val="A5A5A5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400" b="1" i="1" smtClean="0">
                                  <a:solidFill>
                                    <a:srgbClr val="A5A5A5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1" smtClean="0">
                                  <a:solidFill>
                                    <a:srgbClr val="A5A5A5"/>
                                  </a:solidFill>
                                  <a:latin typeface="Cambria Math" panose="02040503050406030204" pitchFamily="18" charset="0"/>
                                </a:rPr>
                                <m:t>𝑻</m:t>
                              </m:r>
                            </m:e>
                            <m:sub>
                              <m:r>
                                <a:rPr lang="en-US" sz="1400" b="1" i="1" smtClean="0">
                                  <a:solidFill>
                                    <a:srgbClr val="A5A5A5"/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400" b="1" dirty="0">
                  <a:solidFill>
                    <a:srgbClr val="A5A5A5"/>
                  </a:solidFill>
                </a:endParaRPr>
              </a:p>
            </p:txBody>
          </p:sp>
        </mc:Choice>
        <mc:Fallback>
          <p:sp>
            <p:nvSpPr>
              <p:cNvPr id="12" name="Tekstvak 11">
                <a:extLst>
                  <a:ext uri="{FF2B5EF4-FFF2-40B4-BE49-F238E27FC236}">
                    <a16:creationId xmlns:a16="http://schemas.microsoft.com/office/drawing/2014/main" id="{070963EF-585D-4D96-8BA8-52C022007D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9450" y="3394164"/>
                <a:ext cx="1823087" cy="53328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hthoek 12">
            <a:extLst>
              <a:ext uri="{FF2B5EF4-FFF2-40B4-BE49-F238E27FC236}">
                <a16:creationId xmlns:a16="http://schemas.microsoft.com/office/drawing/2014/main" id="{B555406E-5BE6-44EF-BC22-93779FE1BFCE}"/>
              </a:ext>
            </a:extLst>
          </p:cNvPr>
          <p:cNvSpPr/>
          <p:nvPr/>
        </p:nvSpPr>
        <p:spPr>
          <a:xfrm>
            <a:off x="1665393" y="4365430"/>
            <a:ext cx="1268308" cy="487670"/>
          </a:xfrm>
          <a:prstGeom prst="rect">
            <a:avLst/>
          </a:prstGeom>
          <a:solidFill>
            <a:srgbClr val="C00000">
              <a:alpha val="21961"/>
            </a:srgbClr>
          </a:solidFill>
          <a:ln w="1905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88EF5D41-F67F-488D-B7FE-E0CB819F2D00}"/>
              </a:ext>
            </a:extLst>
          </p:cNvPr>
          <p:cNvSpPr txBox="1"/>
          <p:nvPr/>
        </p:nvSpPr>
        <p:spPr>
          <a:xfrm>
            <a:off x="1054947" y="3729799"/>
            <a:ext cx="2489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Initial AC loss calculations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F6E36FE1-1B35-4F4D-9738-F9D52A4D070B}"/>
              </a:ext>
            </a:extLst>
          </p:cNvPr>
          <p:cNvSpPr txBox="1"/>
          <p:nvPr/>
        </p:nvSpPr>
        <p:spPr>
          <a:xfrm>
            <a:off x="1826827" y="5517350"/>
            <a:ext cx="2400299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6">
                    <a:lumMod val="75000"/>
                  </a:schemeClr>
                </a:solidFill>
              </a:rPr>
              <a:t>120x 0.2 mm AC loss</a:t>
            </a:r>
            <a:endParaRPr lang="en-GB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Arrow: Left 4">
            <a:extLst>
              <a:ext uri="{FF2B5EF4-FFF2-40B4-BE49-F238E27FC236}">
                <a16:creationId xmlns:a16="http://schemas.microsoft.com/office/drawing/2014/main" id="{69189468-5497-893E-0166-BD68A58D7F38}"/>
              </a:ext>
            </a:extLst>
          </p:cNvPr>
          <p:cNvSpPr/>
          <p:nvPr/>
        </p:nvSpPr>
        <p:spPr>
          <a:xfrm rot="5064366">
            <a:off x="2471912" y="5144856"/>
            <a:ext cx="439034" cy="362194"/>
          </a:xfrm>
          <a:prstGeom prst="lef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3543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0ABB02-CDF1-445B-9FDC-BCBA3EAF4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410" y="333876"/>
            <a:ext cx="10678160" cy="917893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C00000"/>
                </a:solidFill>
              </a:rPr>
              <a:t>Conclusion &amp; outlook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EDD54ED-E159-42CE-B30E-34A9EFE08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C764-6A96-47D8-B117-C7F2B3888682}" type="slidenum">
              <a:rPr lang="en-GB" smtClean="0"/>
              <a:t>12</a:t>
            </a:fld>
            <a:endParaRPr lang="en-GB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E80F6762-FA21-4B19-B98C-20E5548FEE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5841" y="0"/>
            <a:ext cx="2296160" cy="11480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AB899E4-0E05-6A5B-2B63-0CE44CEE6E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9729" y="1552133"/>
            <a:ext cx="2664467" cy="2063962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89B1600-2A48-4885-BE2E-B74E3B57C3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269" y="1552133"/>
            <a:ext cx="8625385" cy="228628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GB" sz="2300" dirty="0">
                <a:solidFill>
                  <a:srgbClr val="002060"/>
                </a:solidFill>
              </a:rPr>
              <a:t>We calculated hysteresis loss by analytical an numerical methods. There will be other contributions to the cryogenic heat load: coupling loss, eddy current loss, heat leaks, etc.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</a:pPr>
            <a:r>
              <a:rPr lang="en-GB" sz="2300" dirty="0"/>
              <a:t>Hysteresis loss strongly increases with perpendicular field, to be minimized through optimal conductor placement and yoke design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38C54E0-809A-2950-EA12-8285B0FEFA92}"/>
                  </a:ext>
                </a:extLst>
              </p:cNvPr>
              <p:cNvSpPr txBox="1"/>
              <p:nvPr/>
            </p:nvSpPr>
            <p:spPr>
              <a:xfrm>
                <a:off x="310269" y="3726075"/>
                <a:ext cx="11740674" cy="23391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1800"/>
                  </a:spcAft>
                  <a:buFont typeface="Arial" panose="020B0604020202020204" pitchFamily="34" charset="0"/>
                  <a:buChar char="•"/>
                </a:pPr>
                <a:r>
                  <a:rPr lang="en-GB" sz="2400" dirty="0">
                    <a:solidFill>
                      <a:srgbClr val="002060"/>
                    </a:solidFill>
                  </a:rPr>
                  <a:t>Further reduction by reducing tape width and/or use filamented conductors as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∝1/</m:t>
                    </m:r>
                    <m:r>
                      <a:rPr lang="en-US" sz="2400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endParaRPr lang="en-US" sz="2400" b="0" dirty="0"/>
              </a:p>
              <a:p>
                <a:pPr marL="285750" indent="-285750">
                  <a:spcAft>
                    <a:spcPts val="1800"/>
                  </a:spcAft>
                  <a:buFont typeface="Arial" panose="020B0604020202020204" pitchFamily="34" charset="0"/>
                  <a:buChar char="•"/>
                </a:pPr>
                <a:r>
                  <a:rPr lang="en-US" sz="2300" b="0" dirty="0"/>
                  <a:t>Hysteresis loss </a:t>
                </a:r>
                <a:r>
                  <a:rPr lang="en-US" sz="2300" b="0" i="1" dirty="0"/>
                  <a:t>decreases</a:t>
                </a:r>
                <a:r>
                  <a:rPr lang="en-US" sz="2300" b="0" dirty="0"/>
                  <a:t> with increasing </a:t>
                </a:r>
                <a:r>
                  <a:rPr lang="en-US" sz="2300" i="1" dirty="0" err="1"/>
                  <a:t>J</a:t>
                </a:r>
                <a:r>
                  <a:rPr lang="en-US" sz="2300" b="0" baseline="-25000" dirty="0" err="1"/>
                  <a:t>c</a:t>
                </a:r>
                <a:r>
                  <a:rPr lang="en-US" sz="2300" b="0" dirty="0"/>
                  <a:t> for low field amplitudes and </a:t>
                </a:r>
                <a:r>
                  <a:rPr lang="en-US" sz="2300" b="0" i="1" dirty="0"/>
                  <a:t>increases</a:t>
                </a:r>
                <a:r>
                  <a:rPr lang="en-US" sz="2300" b="0" dirty="0"/>
                  <a:t> with increasing </a:t>
                </a:r>
                <a:r>
                  <a:rPr lang="en-US" sz="2300" b="0" i="1" dirty="0" err="1"/>
                  <a:t>J</a:t>
                </a:r>
                <a:r>
                  <a:rPr lang="en-US" sz="2300" b="0" baseline="-25000" dirty="0" err="1"/>
                  <a:t>c</a:t>
                </a:r>
                <a:r>
                  <a:rPr lang="en-US" sz="2300" b="0" dirty="0"/>
                  <a:t> for </a:t>
                </a:r>
                <a:r>
                  <a:rPr lang="en-US" sz="2300" dirty="0"/>
                  <a:t>high amplitudes </a:t>
                </a:r>
                <a:r>
                  <a:rPr lang="en-US" sz="2300" b="0" dirty="0"/>
                  <a:t>of magnetic field</a:t>
                </a:r>
                <a:endParaRPr lang="en-GB" sz="2300" dirty="0"/>
              </a:p>
              <a:p>
                <a:pPr marL="285750" indent="-285750">
                  <a:spcAft>
                    <a:spcPts val="1800"/>
                  </a:spcAft>
                  <a:buFont typeface="Arial" panose="020B0604020202020204" pitchFamily="34" charset="0"/>
                  <a:buChar char="•"/>
                </a:pPr>
                <a:r>
                  <a:rPr lang="en-GB" sz="2300" dirty="0">
                    <a:solidFill>
                      <a:srgbClr val="002060"/>
                    </a:solidFill>
                  </a:rPr>
                  <a:t>Case presented: round conductor with 120 filaments, 0.2 mm wide yields &lt; 30 W hysteresis loss showing potential for saving energy compared to the resistive option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38C54E0-809A-2950-EA12-8285B0FEFA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269" y="3726075"/>
                <a:ext cx="11740674" cy="2339102"/>
              </a:xfrm>
              <a:prstGeom prst="rect">
                <a:avLst/>
              </a:prstGeom>
              <a:blipFill>
                <a:blip r:embed="rId4"/>
                <a:stretch>
                  <a:fillRect l="-727" t="-2083" b="-46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8053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43ADE1-36EF-425B-9062-99F7DF921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066" y="283479"/>
            <a:ext cx="10515600" cy="1028802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C00000"/>
                </a:solidFill>
              </a:rPr>
              <a:t>Presented at </a:t>
            </a:r>
            <a:r>
              <a:rPr lang="en-GB" sz="3600" dirty="0" err="1">
                <a:solidFill>
                  <a:srgbClr val="C00000"/>
                </a:solidFill>
              </a:rPr>
              <a:t>MuCOL</a:t>
            </a:r>
            <a:r>
              <a:rPr lang="en-GB" sz="3600" dirty="0">
                <a:solidFill>
                  <a:srgbClr val="C00000"/>
                </a:solidFill>
              </a:rPr>
              <a:t> annual meeting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8CFBC0E-7E40-4690-A189-10681711BD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492" y="1469527"/>
            <a:ext cx="11676668" cy="1695056"/>
          </a:xfrm>
        </p:spPr>
        <p:txBody>
          <a:bodyPr>
            <a:normAutofit/>
          </a:bodyPr>
          <a:lstStyle/>
          <a:p>
            <a:r>
              <a:rPr lang="en-GB" sz="2400" dirty="0"/>
              <a:t>Hysteresis loss calculations for two </a:t>
            </a:r>
            <a:r>
              <a:rPr lang="en-GB" sz="2400" i="1" dirty="0"/>
              <a:t>Re</a:t>
            </a:r>
            <a:r>
              <a:rPr lang="en-GB" sz="2400" dirty="0"/>
              <a:t>BCO designs for RCS fast-ramping dipoles</a:t>
            </a:r>
          </a:p>
          <a:p>
            <a:r>
              <a:rPr lang="en-GB" sz="2400" dirty="0"/>
              <a:t>Values in the range 200-500 W/m-magnet at 15-40 K found, but heat is deposited at cold!</a:t>
            </a:r>
          </a:p>
          <a:p>
            <a:r>
              <a:rPr lang="en-GB" sz="2400" dirty="0"/>
              <a:t>Is it acceptable? How to reduce it?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1B55910-5FDF-45F3-80F4-FFF0FA85F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C764-6A96-47D8-B117-C7F2B3888682}" type="slidenum">
              <a:rPr lang="en-GB" smtClean="0"/>
              <a:t>2</a:t>
            </a:fld>
            <a:endParaRPr lang="en-GB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15ED956C-47A9-46DB-A7E6-74F73B5F15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215" y="0"/>
            <a:ext cx="1835785" cy="917893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1D38D09F-0B8F-4C73-B80C-70330B2CF43C}"/>
              </a:ext>
            </a:extLst>
          </p:cNvPr>
          <p:cNvSpPr txBox="1"/>
          <p:nvPr/>
        </p:nvSpPr>
        <p:spPr>
          <a:xfrm>
            <a:off x="194908" y="3489051"/>
            <a:ext cx="1818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1. </a:t>
            </a:r>
            <a:r>
              <a:rPr lang="en-GB" b="1" i="1" dirty="0"/>
              <a:t>Re</a:t>
            </a:r>
            <a:r>
              <a:rPr lang="en-GB" b="1" dirty="0"/>
              <a:t>BCO magnet by FNAL </a:t>
            </a:r>
          </a:p>
          <a:p>
            <a:r>
              <a:rPr lang="en-GB" dirty="0"/>
              <a:t>(H. </a:t>
            </a:r>
            <a:r>
              <a:rPr lang="en-GB" dirty="0" err="1"/>
              <a:t>Piekarz</a:t>
            </a:r>
            <a:r>
              <a:rPr lang="en-GB" dirty="0"/>
              <a:t> et al.)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3F319463-6E93-4171-9FC7-75FD48A24AAF}"/>
              </a:ext>
            </a:extLst>
          </p:cNvPr>
          <p:cNvSpPr txBox="1"/>
          <p:nvPr/>
        </p:nvSpPr>
        <p:spPr>
          <a:xfrm>
            <a:off x="5904689" y="3398661"/>
            <a:ext cx="15536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2. </a:t>
            </a:r>
            <a:r>
              <a:rPr lang="en-GB" b="1" i="1" dirty="0" err="1"/>
              <a:t>Re</a:t>
            </a:r>
            <a:r>
              <a:rPr lang="en-GB" b="1" dirty="0" err="1"/>
              <a:t>BCO</a:t>
            </a:r>
            <a:r>
              <a:rPr lang="en-GB" b="1" dirty="0"/>
              <a:t> magnet using </a:t>
            </a:r>
            <a:r>
              <a:rPr lang="en-GB" b="1" dirty="0" err="1"/>
              <a:t>Unibo</a:t>
            </a:r>
            <a:r>
              <a:rPr lang="en-GB" b="1" dirty="0"/>
              <a:t>/CERN yoke design </a:t>
            </a:r>
            <a:r>
              <a:rPr lang="en-GB" dirty="0"/>
              <a:t>(Breschi et al.)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15EA57E-6BAD-E911-C74E-50E5A04996E0}"/>
              </a:ext>
            </a:extLst>
          </p:cNvPr>
          <p:cNvGrpSpPr/>
          <p:nvPr/>
        </p:nvGrpSpPr>
        <p:grpSpPr>
          <a:xfrm>
            <a:off x="1978418" y="3321829"/>
            <a:ext cx="3977627" cy="3356640"/>
            <a:chOff x="1006647" y="3296608"/>
            <a:chExt cx="4348480" cy="3681930"/>
          </a:xfrm>
        </p:grpSpPr>
        <p:pic>
          <p:nvPicPr>
            <p:cNvPr id="6" name="Picture 1" descr="Diagram&#10;&#10;Description automatically generated">
              <a:extLst>
                <a:ext uri="{FF2B5EF4-FFF2-40B4-BE49-F238E27FC236}">
                  <a16:creationId xmlns:a16="http://schemas.microsoft.com/office/drawing/2014/main" id="{38E00784-12F4-4981-8228-A13CC47A5BFD}"/>
                </a:ext>
              </a:extLst>
            </p:cNvPr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6647" y="3296608"/>
              <a:ext cx="4348480" cy="34339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Tijdelijke aanduiding voor inhoud 11">
              <a:extLst>
                <a:ext uri="{FF2B5EF4-FFF2-40B4-BE49-F238E27FC236}">
                  <a16:creationId xmlns:a16="http://schemas.microsoft.com/office/drawing/2014/main" id="{B0B1067B-C068-4FE2-966D-BD714FFEF7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4986" y="5888163"/>
              <a:ext cx="1090375" cy="1090375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F63DD95-A7E1-62C5-147E-7E3DC7A493C4}"/>
              </a:ext>
            </a:extLst>
          </p:cNvPr>
          <p:cNvGrpSpPr/>
          <p:nvPr/>
        </p:nvGrpSpPr>
        <p:grpSpPr>
          <a:xfrm>
            <a:off x="7458323" y="3326257"/>
            <a:ext cx="4538769" cy="3052136"/>
            <a:chOff x="6513774" y="3544689"/>
            <a:chExt cx="4631616" cy="3157769"/>
          </a:xfrm>
        </p:grpSpPr>
        <p:pic>
          <p:nvPicPr>
            <p:cNvPr id="7" name="Afbeelding 6">
              <a:extLst>
                <a:ext uri="{FF2B5EF4-FFF2-40B4-BE49-F238E27FC236}">
                  <a16:creationId xmlns:a16="http://schemas.microsoft.com/office/drawing/2014/main" id="{7D34934D-BB15-47DE-B827-3B2A280A6E0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13774" y="3544689"/>
              <a:ext cx="4631616" cy="3157769"/>
            </a:xfrm>
            <a:prstGeom prst="rect">
              <a:avLst/>
            </a:prstGeom>
          </p:spPr>
        </p:pic>
        <p:pic>
          <p:nvPicPr>
            <p:cNvPr id="13" name="Afbeelding 12">
              <a:extLst>
                <a:ext uri="{FF2B5EF4-FFF2-40B4-BE49-F238E27FC236}">
                  <a16:creationId xmlns:a16="http://schemas.microsoft.com/office/drawing/2014/main" id="{29DA7A96-3EE3-4211-9C23-D1A44B83CC9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03966" y="3870596"/>
              <a:ext cx="640328" cy="640328"/>
            </a:xfrm>
            <a:prstGeom prst="rect">
              <a:avLst/>
            </a:prstGeom>
          </p:spPr>
        </p:pic>
        <p:pic>
          <p:nvPicPr>
            <p:cNvPr id="14" name="Afbeelding 13">
              <a:extLst>
                <a:ext uri="{FF2B5EF4-FFF2-40B4-BE49-F238E27FC236}">
                  <a16:creationId xmlns:a16="http://schemas.microsoft.com/office/drawing/2014/main" id="{1B04B857-0D43-4045-A1B7-4F27D5214CD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03966" y="4603728"/>
              <a:ext cx="640328" cy="64032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71522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ep 14">
            <a:extLst>
              <a:ext uri="{FF2B5EF4-FFF2-40B4-BE49-F238E27FC236}">
                <a16:creationId xmlns:a16="http://schemas.microsoft.com/office/drawing/2014/main" id="{17620ECC-86A6-4CC5-A178-83F11A467E35}"/>
              </a:ext>
            </a:extLst>
          </p:cNvPr>
          <p:cNvGrpSpPr/>
          <p:nvPr/>
        </p:nvGrpSpPr>
        <p:grpSpPr>
          <a:xfrm>
            <a:off x="589174" y="1032081"/>
            <a:ext cx="10684933" cy="5077816"/>
            <a:chOff x="541867" y="935449"/>
            <a:chExt cx="10989733" cy="5311890"/>
          </a:xfrm>
        </p:grpSpPr>
        <mc:AlternateContent xmlns:mc="http://schemas.openxmlformats.org/markup-compatibility/2006">
          <mc:Choice xmlns:a14="http://schemas.microsoft.com/office/drawing/2010/main" Requires="a14">
            <p:graphicFrame>
              <p:nvGraphicFramePr>
                <p:cNvPr id="5" name="Grafiek 4">
                  <a:extLst>
                    <a:ext uri="{FF2B5EF4-FFF2-40B4-BE49-F238E27FC236}">
                      <a16:creationId xmlns:a16="http://schemas.microsoft.com/office/drawing/2014/main" id="{B1CA878F-E92A-4CE5-A470-2E3C9208126C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2940117343"/>
                    </p:ext>
                  </p:extLst>
                </p:nvPr>
              </p:nvGraphicFramePr>
              <p:xfrm>
                <a:off x="541867" y="935449"/>
                <a:ext cx="10989733" cy="531189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</mc:Choice>
          <mc:Fallback>
            <p:graphicFrame>
              <p:nvGraphicFramePr>
                <p:cNvPr id="5" name="Grafiek 4">
                  <a:extLst>
                    <a:ext uri="{FF2B5EF4-FFF2-40B4-BE49-F238E27FC236}">
                      <a16:creationId xmlns:a16="http://schemas.microsoft.com/office/drawing/2014/main" id="{B1CA878F-E92A-4CE5-A470-2E3C9208126C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2940117343"/>
                    </p:ext>
                  </p:extLst>
                </p:nvPr>
              </p:nvGraphicFramePr>
              <p:xfrm>
                <a:off x="541867" y="935449"/>
                <a:ext cx="10989733" cy="531189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kstvak 6">
                  <a:extLst>
                    <a:ext uri="{FF2B5EF4-FFF2-40B4-BE49-F238E27FC236}">
                      <a16:creationId xmlns:a16="http://schemas.microsoft.com/office/drawing/2014/main" id="{FC5903E5-A2BB-4563-8349-78967D80F50E}"/>
                    </a:ext>
                  </a:extLst>
                </p:cNvPr>
                <p:cNvSpPr txBox="1"/>
                <p:nvPr/>
              </p:nvSpPr>
              <p:spPr>
                <a:xfrm>
                  <a:off x="2430068" y="1599008"/>
                  <a:ext cx="6101695" cy="3863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b="1" dirty="0">
                      <a:solidFill>
                        <a:srgbClr val="4472C4"/>
                      </a:solidFill>
                    </a:rPr>
                    <a:t>Conductor loss for resistive Cu option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r>
                            <a:rPr lang="en-US" b="1" i="0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𝐫𝐞𝐬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  <m:r>
                        <a:rPr lang="en-US" b="1" i="1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b="1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𝐤𝐖</m:t>
                      </m:r>
                      <m:r>
                        <a:rPr lang="en-US" b="1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b="1" i="0" smtClean="0">
                          <a:solidFill>
                            <a:srgbClr val="4472C4"/>
                          </a:solidFill>
                          <a:latin typeface="Cambria Math" panose="02040503050406030204" pitchFamily="18" charset="0"/>
                        </a:rPr>
                        <m:t>𝐦</m:t>
                      </m:r>
                    </m:oMath>
                  </a14:m>
                  <a:endParaRPr lang="en-GB" b="1" dirty="0">
                    <a:solidFill>
                      <a:srgbClr val="4472C4"/>
                    </a:solidFill>
                  </a:endParaRPr>
                </a:p>
              </p:txBody>
            </p:sp>
          </mc:Choice>
          <mc:Fallback xmlns="">
            <p:sp>
              <p:nvSpPr>
                <p:cNvPr id="7" name="Tekstvak 6">
                  <a:extLst>
                    <a:ext uri="{FF2B5EF4-FFF2-40B4-BE49-F238E27FC236}">
                      <a16:creationId xmlns:a16="http://schemas.microsoft.com/office/drawing/2014/main" id="{FC5903E5-A2BB-4563-8349-78967D80F50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30068" y="1599008"/>
                  <a:ext cx="6101695" cy="386357"/>
                </a:xfrm>
                <a:prstGeom prst="rect">
                  <a:avLst/>
                </a:prstGeom>
                <a:blipFill>
                  <a:blip r:embed="rId3"/>
                  <a:stretch>
                    <a:fillRect l="-925" t="-8197" b="-245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kstvak 7">
                  <a:extLst>
                    <a:ext uri="{FF2B5EF4-FFF2-40B4-BE49-F238E27FC236}">
                      <a16:creationId xmlns:a16="http://schemas.microsoft.com/office/drawing/2014/main" id="{3FF39A7E-544F-48D6-BAC1-074E72552147}"/>
                    </a:ext>
                  </a:extLst>
                </p:cNvPr>
                <p:cNvSpPr txBox="1"/>
                <p:nvPr/>
              </p:nvSpPr>
              <p:spPr>
                <a:xfrm>
                  <a:off x="5925395" y="3645551"/>
                  <a:ext cx="1593850" cy="7061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1" smtClean="0">
                            <a:solidFill>
                              <a:srgbClr val="ED7D31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  <m:r>
                          <a:rPr lang="en-US" sz="1400" b="1" i="1" smtClean="0">
                            <a:solidFill>
                              <a:srgbClr val="ED7D3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400" b="1" i="1" smtClean="0">
                                <a:solidFill>
                                  <a:srgbClr val="ED7D3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400" b="1" i="1" smtClean="0">
                                    <a:solidFill>
                                      <a:srgbClr val="ED7D3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1" i="1" smtClean="0">
                                    <a:solidFill>
                                      <a:srgbClr val="ED7D31"/>
                                    </a:solidFill>
                                    <a:latin typeface="Cambria Math" panose="02040503050406030204" pitchFamily="18" charset="0"/>
                                  </a:rPr>
                                  <m:t>𝑷</m:t>
                                </m:r>
                              </m:e>
                              <m:sub>
                                <m:r>
                                  <a:rPr lang="en-US" sz="1400" b="1" i="0" smtClean="0">
                                    <a:solidFill>
                                      <a:srgbClr val="ED7D31"/>
                                    </a:solidFill>
                                    <a:latin typeface="Cambria Math" panose="02040503050406030204" pitchFamily="18" charset="0"/>
                                  </a:rPr>
                                  <m:t>𝐫𝐞𝐬</m:t>
                                </m:r>
                              </m:sub>
                            </m:sSub>
                          </m:num>
                          <m:den>
                            <m:d>
                              <m:dPr>
                                <m:ctrlPr>
                                  <a:rPr lang="en-US" sz="1400" b="1" i="1" smtClean="0">
                                    <a:solidFill>
                                      <a:srgbClr val="ED7D3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400" b="1" i="1" smtClean="0">
                                    <a:solidFill>
                                      <a:srgbClr val="ED7D31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US" sz="1400" b="1" i="1" smtClean="0">
                                    <a:solidFill>
                                      <a:srgbClr val="ED7D3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sz="1400" b="1" i="1" smtClean="0">
                                        <a:solidFill>
                                          <a:srgbClr val="ED7D3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1" i="1" smtClean="0">
                                        <a:solidFill>
                                          <a:srgbClr val="ED7D3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r>
                                      <a:rPr lang="en-US" sz="1400" b="1" i="0" smtClean="0">
                                        <a:solidFill>
                                          <a:srgbClr val="ED7D3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𝐂𝐎𝐏</m:t>
                                    </m:r>
                                  </m:den>
                                </m:f>
                              </m:e>
                            </m:d>
                          </m:den>
                        </m:f>
                      </m:oMath>
                    </m:oMathPara>
                  </a14:m>
                  <a:endParaRPr lang="en-GB" sz="1400" b="1" dirty="0">
                    <a:solidFill>
                      <a:srgbClr val="ED7D31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kstvak 7">
                  <a:extLst>
                    <a:ext uri="{FF2B5EF4-FFF2-40B4-BE49-F238E27FC236}">
                      <a16:creationId xmlns:a16="http://schemas.microsoft.com/office/drawing/2014/main" id="{3FF39A7E-544F-48D6-BAC1-074E7255214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25395" y="3645551"/>
                  <a:ext cx="1593850" cy="70615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Tekstvak 8">
              <a:extLst>
                <a:ext uri="{FF2B5EF4-FFF2-40B4-BE49-F238E27FC236}">
                  <a16:creationId xmlns:a16="http://schemas.microsoft.com/office/drawing/2014/main" id="{A14696D5-DD1A-4CDA-B578-823EB0A0F6E5}"/>
                </a:ext>
              </a:extLst>
            </p:cNvPr>
            <p:cNvSpPr txBox="1"/>
            <p:nvPr/>
          </p:nvSpPr>
          <p:spPr>
            <a:xfrm>
              <a:off x="4842913" y="2780603"/>
              <a:ext cx="2676332" cy="6761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ED7D31"/>
                  </a:solidFill>
                </a:rPr>
                <a:t>Maximum cryogenic heat load with ideal cooling</a:t>
              </a:r>
              <a:endParaRPr lang="en-GB" b="1" dirty="0">
                <a:solidFill>
                  <a:srgbClr val="ED7D3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kstvak 9">
                  <a:extLst>
                    <a:ext uri="{FF2B5EF4-FFF2-40B4-BE49-F238E27FC236}">
                      <a16:creationId xmlns:a16="http://schemas.microsoft.com/office/drawing/2014/main" id="{E3A1A0F8-9033-4406-92C3-B61DB8162C24}"/>
                    </a:ext>
                  </a:extLst>
                </p:cNvPr>
                <p:cNvSpPr txBox="1"/>
                <p:nvPr/>
              </p:nvSpPr>
              <p:spPr>
                <a:xfrm>
                  <a:off x="7105225" y="3267904"/>
                  <a:ext cx="1593850" cy="5318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0" smtClean="0">
                            <a:solidFill>
                              <a:srgbClr val="ED7D31"/>
                            </a:solidFill>
                            <a:latin typeface="Cambria Math" panose="02040503050406030204" pitchFamily="18" charset="0"/>
                          </a:rPr>
                          <m:t>𝐂𝐎𝐏</m:t>
                        </m:r>
                        <m:r>
                          <a:rPr lang="en-US" sz="1400" b="1" i="1" smtClean="0">
                            <a:solidFill>
                              <a:srgbClr val="ED7D3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400" b="1" i="1" smtClean="0">
                                <a:solidFill>
                                  <a:srgbClr val="ED7D3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400" b="1" i="1" smtClean="0">
                                    <a:solidFill>
                                      <a:srgbClr val="ED7D3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1" i="1" smtClean="0">
                                    <a:solidFill>
                                      <a:srgbClr val="ED7D31"/>
                                    </a:solidFill>
                                    <a:latin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en-US" sz="1400" b="1" i="1" smtClean="0">
                                    <a:solidFill>
                                      <a:srgbClr val="ED7D31"/>
                                    </a:solidFill>
                                    <a:latin typeface="Cambria Math" panose="02040503050406030204" pitchFamily="18" charset="0"/>
                                  </a:rPr>
                                  <m:t>𝒉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400" b="1" i="1" smtClean="0">
                                    <a:solidFill>
                                      <a:srgbClr val="ED7D3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1" i="1" smtClean="0">
                                    <a:solidFill>
                                      <a:srgbClr val="ED7D31"/>
                                    </a:solidFill>
                                    <a:latin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en-US" sz="1400" b="1" i="1" smtClean="0">
                                    <a:solidFill>
                                      <a:srgbClr val="ED7D31"/>
                                    </a:solidFill>
                                    <a:latin typeface="Cambria Math" panose="02040503050406030204" pitchFamily="18" charset="0"/>
                                  </a:rPr>
                                  <m:t>𝒉</m:t>
                                </m:r>
                              </m:sub>
                            </m:sSub>
                            <m:r>
                              <a:rPr lang="en-US" sz="1400" b="1" i="1" smtClean="0">
                                <a:solidFill>
                                  <a:srgbClr val="ED7D3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400" b="1" i="1" smtClean="0">
                                    <a:solidFill>
                                      <a:srgbClr val="ED7D3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1" i="1" smtClean="0">
                                    <a:solidFill>
                                      <a:srgbClr val="ED7D31"/>
                                    </a:solidFill>
                                    <a:latin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en-US" sz="1400" b="1" i="1" smtClean="0">
                                    <a:solidFill>
                                      <a:srgbClr val="ED7D31"/>
                                    </a:solidFill>
                                    <a:latin typeface="Cambria Math" panose="02040503050406030204" pitchFamily="18" charset="0"/>
                                  </a:rPr>
                                  <m:t>𝒄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GB" sz="1400" b="1" dirty="0">
                    <a:solidFill>
                      <a:srgbClr val="ED7D31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Tekstvak 9">
                  <a:extLst>
                    <a:ext uri="{FF2B5EF4-FFF2-40B4-BE49-F238E27FC236}">
                      <a16:creationId xmlns:a16="http://schemas.microsoft.com/office/drawing/2014/main" id="{E3A1A0F8-9033-4406-92C3-B61DB8162C2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05225" y="3267904"/>
                  <a:ext cx="1593850" cy="531877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Tekstvak 10">
              <a:extLst>
                <a:ext uri="{FF2B5EF4-FFF2-40B4-BE49-F238E27FC236}">
                  <a16:creationId xmlns:a16="http://schemas.microsoft.com/office/drawing/2014/main" id="{BF590566-BEED-45DC-A245-6CB1850A5C47}"/>
                </a:ext>
              </a:extLst>
            </p:cNvPr>
            <p:cNvSpPr txBox="1"/>
            <p:nvPr/>
          </p:nvSpPr>
          <p:spPr>
            <a:xfrm>
              <a:off x="7953433" y="4154262"/>
              <a:ext cx="3167835" cy="6761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A5A5A5"/>
                  </a:solidFill>
                </a:rPr>
                <a:t>Maximum cryogenic heat load with more realistic cooling</a:t>
              </a:r>
              <a:endParaRPr lang="en-GB" b="1" dirty="0">
                <a:solidFill>
                  <a:srgbClr val="A5A5A5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kstvak 11">
                  <a:extLst>
                    <a:ext uri="{FF2B5EF4-FFF2-40B4-BE49-F238E27FC236}">
                      <a16:creationId xmlns:a16="http://schemas.microsoft.com/office/drawing/2014/main" id="{070963EF-585D-4D96-8BA8-52C022007D91}"/>
                    </a:ext>
                  </a:extLst>
                </p:cNvPr>
                <p:cNvSpPr txBox="1"/>
                <p:nvPr/>
              </p:nvSpPr>
              <p:spPr>
                <a:xfrm>
                  <a:off x="9081980" y="3476707"/>
                  <a:ext cx="1823087" cy="5332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1" i="0" smtClean="0">
                            <a:solidFill>
                              <a:srgbClr val="A5A5A5"/>
                            </a:solidFill>
                            <a:latin typeface="Cambria Math" panose="02040503050406030204" pitchFamily="18" charset="0"/>
                          </a:rPr>
                          <m:t>𝐂𝐎𝐏</m:t>
                        </m:r>
                        <m:r>
                          <a:rPr lang="en-US" sz="1400" b="1" i="1" smtClean="0">
                            <a:solidFill>
                              <a:srgbClr val="A5A5A5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400" b="1" i="1" smtClean="0">
                                <a:solidFill>
                                  <a:srgbClr val="A5A5A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1" i="1" smtClean="0">
                                <a:solidFill>
                                  <a:srgbClr val="A5A5A5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en-US" sz="1400" b="1" i="1" smtClean="0">
                                <a:solidFill>
                                  <a:srgbClr val="A5A5A5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en-US" sz="1400" b="1" i="1" smtClean="0">
                                <a:solidFill>
                                  <a:srgbClr val="A5A5A5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1400" b="1" i="1" smtClean="0">
                                <a:solidFill>
                                  <a:srgbClr val="A5A5A5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den>
                        </m:f>
                        <m:f>
                          <m:fPr>
                            <m:ctrlPr>
                              <a:rPr lang="en-US" sz="1400" b="1" i="1" smtClean="0">
                                <a:solidFill>
                                  <a:srgbClr val="A5A5A5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400" b="1" i="1" smtClean="0">
                                    <a:solidFill>
                                      <a:srgbClr val="A5A5A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1" i="1" smtClean="0">
                                    <a:solidFill>
                                      <a:srgbClr val="A5A5A5"/>
                                    </a:solidFill>
                                    <a:latin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en-US" sz="1400" b="1" i="1" smtClean="0">
                                    <a:solidFill>
                                      <a:srgbClr val="A5A5A5"/>
                                    </a:solidFill>
                                    <a:latin typeface="Cambria Math" panose="02040503050406030204" pitchFamily="18" charset="0"/>
                                  </a:rPr>
                                  <m:t>𝒉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1400" b="1" i="1" smtClean="0">
                                    <a:solidFill>
                                      <a:srgbClr val="A5A5A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1" i="1" smtClean="0">
                                    <a:solidFill>
                                      <a:srgbClr val="A5A5A5"/>
                                    </a:solidFill>
                                    <a:latin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en-US" sz="1400" b="1" i="1" smtClean="0">
                                    <a:solidFill>
                                      <a:srgbClr val="A5A5A5"/>
                                    </a:solidFill>
                                    <a:latin typeface="Cambria Math" panose="02040503050406030204" pitchFamily="18" charset="0"/>
                                  </a:rPr>
                                  <m:t>𝒉</m:t>
                                </m:r>
                              </m:sub>
                            </m:sSub>
                            <m:r>
                              <a:rPr lang="en-US" sz="1400" b="1" i="1" smtClean="0">
                                <a:solidFill>
                                  <a:srgbClr val="A5A5A5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1400" b="1" i="1" smtClean="0">
                                    <a:solidFill>
                                      <a:srgbClr val="A5A5A5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1" i="1" smtClean="0">
                                    <a:solidFill>
                                      <a:srgbClr val="A5A5A5"/>
                                    </a:solidFill>
                                    <a:latin typeface="Cambria Math" panose="02040503050406030204" pitchFamily="18" charset="0"/>
                                  </a:rPr>
                                  <m:t>𝑻</m:t>
                                </m:r>
                              </m:e>
                              <m:sub>
                                <m:r>
                                  <a:rPr lang="en-US" sz="1400" b="1" i="1" smtClean="0">
                                    <a:solidFill>
                                      <a:srgbClr val="A5A5A5"/>
                                    </a:solidFill>
                                    <a:latin typeface="Cambria Math" panose="02040503050406030204" pitchFamily="18" charset="0"/>
                                  </a:rPr>
                                  <m:t>𝒄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GB" sz="1400" b="1" dirty="0">
                    <a:solidFill>
                      <a:srgbClr val="A5A5A5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Tekstvak 11">
                  <a:extLst>
                    <a:ext uri="{FF2B5EF4-FFF2-40B4-BE49-F238E27FC236}">
                      <a16:creationId xmlns:a16="http://schemas.microsoft.com/office/drawing/2014/main" id="{070963EF-585D-4D96-8BA8-52C022007D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81980" y="3476707"/>
                  <a:ext cx="1823087" cy="533288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echthoek 12">
              <a:extLst>
                <a:ext uri="{FF2B5EF4-FFF2-40B4-BE49-F238E27FC236}">
                  <a16:creationId xmlns:a16="http://schemas.microsoft.com/office/drawing/2014/main" id="{B555406E-5BE6-44EF-BC22-93779FE1BFCE}"/>
                </a:ext>
              </a:extLst>
            </p:cNvPr>
            <p:cNvSpPr/>
            <p:nvPr/>
          </p:nvSpPr>
          <p:spPr>
            <a:xfrm>
              <a:off x="1685967" y="4502663"/>
              <a:ext cx="1275928" cy="487670"/>
            </a:xfrm>
            <a:prstGeom prst="rect">
              <a:avLst/>
            </a:prstGeom>
            <a:solidFill>
              <a:srgbClr val="C00000">
                <a:alpha val="21961"/>
              </a:srgbClr>
            </a:solidFill>
            <a:ln w="38100"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kstvak 13">
              <a:extLst>
                <a:ext uri="{FF2B5EF4-FFF2-40B4-BE49-F238E27FC236}">
                  <a16:creationId xmlns:a16="http://schemas.microsoft.com/office/drawing/2014/main" id="{88EF5D41-F67F-488D-B7FE-E0CB819F2D00}"/>
                </a:ext>
              </a:extLst>
            </p:cNvPr>
            <p:cNvSpPr txBox="1"/>
            <p:nvPr/>
          </p:nvSpPr>
          <p:spPr>
            <a:xfrm>
              <a:off x="1089027" y="3856123"/>
              <a:ext cx="2489199" cy="6761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rgbClr val="C00000"/>
                  </a:solidFill>
                </a:rPr>
                <a:t>Initial AC loss calculations</a:t>
              </a:r>
              <a:endParaRPr lang="en-GB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BAF1CADD-8DE0-4C64-A3DB-A0B6268298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060" y="32308"/>
            <a:ext cx="11215541" cy="923330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C00000"/>
                </a:solidFill>
              </a:rPr>
              <a:t>What level of AC loss acceptable for energy saving?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C47CE4-F636-4995-8037-5C1F9DA1E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867" y="6247617"/>
            <a:ext cx="11116732" cy="42295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r>
              <a:rPr lang="en-GB" sz="2400" dirty="0"/>
              <a:t>Hysteresis AC loss has to be reduced by an order of magnitude at least.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3739D18-1860-493B-9E45-7C343043F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27858" y="6492875"/>
            <a:ext cx="2743200" cy="365125"/>
          </a:xfrm>
        </p:spPr>
        <p:txBody>
          <a:bodyPr/>
          <a:lstStyle/>
          <a:p>
            <a:fld id="{AB29C764-6A96-47D8-B117-C7F2B3888682}" type="slidenum">
              <a:rPr lang="en-GB" smtClean="0"/>
              <a:t>3</a:t>
            </a:fld>
            <a:endParaRPr lang="en-GB" dirty="0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D7B17AC7-761A-4D7B-BF38-D151684FE37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215" y="0"/>
            <a:ext cx="1835785" cy="917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89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4D52D2-ABE9-440D-8C1E-76910CA66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564" y="27316"/>
            <a:ext cx="10555736" cy="950358"/>
          </a:xfrm>
        </p:spPr>
        <p:txBody>
          <a:bodyPr>
            <a:normAutofit/>
          </a:bodyPr>
          <a:lstStyle/>
          <a:p>
            <a:r>
              <a:rPr lang="en-GB" sz="3800" dirty="0">
                <a:solidFill>
                  <a:srgbClr val="C00000"/>
                </a:solidFill>
              </a:rPr>
              <a:t>Hysteresis loss in a single tape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187D16E-7948-426E-A203-D96AFD67E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27286" y="6462288"/>
            <a:ext cx="2743200" cy="365125"/>
          </a:xfrm>
        </p:spPr>
        <p:txBody>
          <a:bodyPr/>
          <a:lstStyle/>
          <a:p>
            <a:fld id="{AB29C764-6A96-47D8-B117-C7F2B3888682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5" name="Grafiek 4">
            <a:extLst>
              <a:ext uri="{FF2B5EF4-FFF2-40B4-BE49-F238E27FC236}">
                <a16:creationId xmlns:a16="http://schemas.microsoft.com/office/drawing/2014/main" id="{6D6FF493-D0A2-4A89-8818-D5C2BB5CF9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9139822"/>
              </p:ext>
            </p:extLst>
          </p:nvPr>
        </p:nvGraphicFramePr>
        <p:xfrm>
          <a:off x="4142281" y="1195716"/>
          <a:ext cx="8271234" cy="54722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3">
            <a:extLst>
              <a:ext uri="{FF2B5EF4-FFF2-40B4-BE49-F238E27FC236}">
                <a16:creationId xmlns:a16="http://schemas.microsoft.com/office/drawing/2014/main" id="{43B13202-62C9-4F0A-B66E-4426439F79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215" y="0"/>
            <a:ext cx="1835785" cy="917893"/>
          </a:xfrm>
          <a:prstGeom prst="rect">
            <a:avLst/>
          </a:prstGeom>
        </p:spPr>
      </p:pic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DEA4032-C86D-4FBB-85F6-22790EC93451}"/>
              </a:ext>
            </a:extLst>
          </p:cNvPr>
          <p:cNvCxnSpPr>
            <a:cxnSpLocks/>
          </p:cNvCxnSpPr>
          <p:nvPr/>
        </p:nvCxnSpPr>
        <p:spPr>
          <a:xfrm>
            <a:off x="1273099" y="2523659"/>
            <a:ext cx="1446028" cy="0"/>
          </a:xfrm>
          <a:prstGeom prst="line">
            <a:avLst/>
          </a:prstGeom>
          <a:ln w="762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Rechte verbindingslijn met pijl 10">
            <a:extLst>
              <a:ext uri="{FF2B5EF4-FFF2-40B4-BE49-F238E27FC236}">
                <a16:creationId xmlns:a16="http://schemas.microsoft.com/office/drawing/2014/main" id="{DCB65BFB-850A-4290-873B-871220BB1159}"/>
              </a:ext>
            </a:extLst>
          </p:cNvPr>
          <p:cNvCxnSpPr>
            <a:cxnSpLocks/>
          </p:cNvCxnSpPr>
          <p:nvPr/>
        </p:nvCxnSpPr>
        <p:spPr>
          <a:xfrm>
            <a:off x="1273099" y="2693779"/>
            <a:ext cx="1446028" cy="0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>
            <a:extLst>
              <a:ext uri="{FF2B5EF4-FFF2-40B4-BE49-F238E27FC236}">
                <a16:creationId xmlns:a16="http://schemas.microsoft.com/office/drawing/2014/main" id="{641F8796-9A0C-4C0F-AA4B-BF0A62E5D78A}"/>
              </a:ext>
            </a:extLst>
          </p:cNvPr>
          <p:cNvCxnSpPr>
            <a:cxnSpLocks/>
          </p:cNvCxnSpPr>
          <p:nvPr/>
        </p:nvCxnSpPr>
        <p:spPr>
          <a:xfrm flipV="1">
            <a:off x="1931240" y="2967568"/>
            <a:ext cx="0" cy="503273"/>
          </a:xfrm>
          <a:prstGeom prst="straightConnector1">
            <a:avLst/>
          </a:prstGeom>
          <a:ln w="571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kstvak 16">
                <a:extLst>
                  <a:ext uri="{FF2B5EF4-FFF2-40B4-BE49-F238E27FC236}">
                    <a16:creationId xmlns:a16="http://schemas.microsoft.com/office/drawing/2014/main" id="{0D4AEFF3-5A56-42FD-895E-35B59F5A685A}"/>
                  </a:ext>
                </a:extLst>
              </p:cNvPr>
              <p:cNvSpPr txBox="1"/>
              <p:nvPr/>
            </p:nvSpPr>
            <p:spPr>
              <a:xfrm>
                <a:off x="1832869" y="3048479"/>
                <a:ext cx="191386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7" name="Tekstvak 16">
                <a:extLst>
                  <a:ext uri="{FF2B5EF4-FFF2-40B4-BE49-F238E27FC236}">
                    <a16:creationId xmlns:a16="http://schemas.microsoft.com/office/drawing/2014/main" id="{0D4AEFF3-5A56-42FD-895E-35B59F5A68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2869" y="3048479"/>
                <a:ext cx="1913860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kstvak 17">
                <a:extLst>
                  <a:ext uri="{FF2B5EF4-FFF2-40B4-BE49-F238E27FC236}">
                    <a16:creationId xmlns:a16="http://schemas.microsoft.com/office/drawing/2014/main" id="{0B0392FE-1ACC-4F04-BE7E-EF7036E40432}"/>
                  </a:ext>
                </a:extLst>
              </p:cNvPr>
              <p:cNvSpPr txBox="1"/>
              <p:nvPr/>
            </p:nvSpPr>
            <p:spPr>
              <a:xfrm>
                <a:off x="1113419" y="2162717"/>
                <a:ext cx="191386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8" name="Tekstvak 17">
                <a:extLst>
                  <a:ext uri="{FF2B5EF4-FFF2-40B4-BE49-F238E27FC236}">
                    <a16:creationId xmlns:a16="http://schemas.microsoft.com/office/drawing/2014/main" id="{0B0392FE-1ACC-4F04-BE7E-EF7036E404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3419" y="2162717"/>
                <a:ext cx="1913860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kstvak 18">
                <a:extLst>
                  <a:ext uri="{FF2B5EF4-FFF2-40B4-BE49-F238E27FC236}">
                    <a16:creationId xmlns:a16="http://schemas.microsoft.com/office/drawing/2014/main" id="{B38A7154-7652-442E-8235-D724CC2F59D2}"/>
                  </a:ext>
                </a:extLst>
              </p:cNvPr>
              <p:cNvSpPr txBox="1"/>
              <p:nvPr/>
            </p:nvSpPr>
            <p:spPr>
              <a:xfrm>
                <a:off x="1416639" y="2629804"/>
                <a:ext cx="10292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ekstvak 18">
                <a:extLst>
                  <a:ext uri="{FF2B5EF4-FFF2-40B4-BE49-F238E27FC236}">
                    <a16:creationId xmlns:a16="http://schemas.microsoft.com/office/drawing/2014/main" id="{B38A7154-7652-442E-8235-D724CC2F59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6639" y="2629804"/>
                <a:ext cx="102920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kstvak 19">
            <a:extLst>
              <a:ext uri="{FF2B5EF4-FFF2-40B4-BE49-F238E27FC236}">
                <a16:creationId xmlns:a16="http://schemas.microsoft.com/office/drawing/2014/main" id="{821F71B5-B0EC-4B0D-BF8B-A8D6FEE1BF1B}"/>
              </a:ext>
            </a:extLst>
          </p:cNvPr>
          <p:cNvSpPr txBox="1"/>
          <p:nvPr/>
        </p:nvSpPr>
        <p:spPr>
          <a:xfrm>
            <a:off x="617419" y="2325889"/>
            <a:ext cx="8435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Tape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C82D0D45-C097-4CE9-8911-C5B8ACC107E1}"/>
              </a:ext>
            </a:extLst>
          </p:cNvPr>
          <p:cNvSpPr txBox="1"/>
          <p:nvPr/>
        </p:nvSpPr>
        <p:spPr>
          <a:xfrm>
            <a:off x="318564" y="5911440"/>
            <a:ext cx="42443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Halse: </a:t>
            </a:r>
            <a:r>
              <a:rPr lang="en-GB" sz="1400" dirty="0">
                <a:hlinkClick r:id="rId7"/>
              </a:rPr>
              <a:t>https://doi.org/</a:t>
            </a:r>
            <a:r>
              <a:rPr lang="nl-NL" sz="1400" dirty="0">
                <a:effectLst/>
                <a:hlinkClick r:id="rId7"/>
              </a:rPr>
              <a:t>10.1088/0022-3727/3/5/310</a:t>
            </a:r>
            <a:r>
              <a:rPr lang="nl-NL" sz="1400" dirty="0">
                <a:effectLst/>
              </a:rPr>
              <a:t> </a:t>
            </a:r>
          </a:p>
          <a:p>
            <a:r>
              <a:rPr lang="en-GB" sz="1400" dirty="0"/>
              <a:t>Brandt: </a:t>
            </a:r>
            <a:r>
              <a:rPr lang="nl-NL" sz="1400" dirty="0">
                <a:hlinkClick r:id="rId8"/>
              </a:rPr>
              <a:t>https://doi.org/10.1103/PhysRevB.48.12893</a:t>
            </a:r>
            <a:r>
              <a:rPr lang="nl-NL" sz="1400" dirty="0"/>
              <a:t> </a:t>
            </a:r>
          </a:p>
          <a:p>
            <a:r>
              <a:rPr lang="nl-NL" sz="1400" dirty="0" err="1"/>
              <a:t>Norris</a:t>
            </a:r>
            <a:r>
              <a:rPr lang="nl-NL" sz="1400" dirty="0"/>
              <a:t>: </a:t>
            </a:r>
            <a:r>
              <a:rPr lang="nl-NL" sz="1400" dirty="0">
                <a:hlinkClick r:id="rId9"/>
              </a:rPr>
              <a:t>https://doi.org/</a:t>
            </a:r>
            <a:r>
              <a:rPr lang="nl-NL" sz="1400" dirty="0">
                <a:effectLst/>
                <a:hlinkClick r:id="rId9"/>
              </a:rPr>
              <a:t>10.1088/0022-3727/3/4/308</a:t>
            </a:r>
            <a:r>
              <a:rPr lang="nl-NL" sz="1400" dirty="0">
                <a:effectLst/>
              </a:rPr>
              <a:t> </a:t>
            </a:r>
            <a:endParaRPr lang="en-GB" sz="1400" dirty="0"/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BA00E688-FAF9-468B-94B9-0CB526B0917E}"/>
              </a:ext>
            </a:extLst>
          </p:cNvPr>
          <p:cNvSpPr txBox="1"/>
          <p:nvPr/>
        </p:nvSpPr>
        <p:spPr>
          <a:xfrm>
            <a:off x="318564" y="1216602"/>
            <a:ext cx="36150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Tape with width </a:t>
            </a:r>
            <a:r>
              <a:rPr lang="en-GB" b="1" i="1" dirty="0"/>
              <a:t>w</a:t>
            </a:r>
            <a:r>
              <a:rPr lang="en-GB" b="1" dirty="0"/>
              <a:t> exposed to applied current and magnetic field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68F77CE1-2854-4429-9754-2A3F85EFCCE4}"/>
              </a:ext>
            </a:extLst>
          </p:cNvPr>
          <p:cNvSpPr txBox="1"/>
          <p:nvPr/>
        </p:nvSpPr>
        <p:spPr>
          <a:xfrm>
            <a:off x="5253329" y="2477000"/>
            <a:ext cx="21615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Self-field loss (Norris)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A2D380CE-8D4F-4C3B-989E-5EF5D9B637CD}"/>
              </a:ext>
            </a:extLst>
          </p:cNvPr>
          <p:cNvSpPr txBox="1"/>
          <p:nvPr/>
        </p:nvSpPr>
        <p:spPr>
          <a:xfrm>
            <a:off x="6010481" y="4831287"/>
            <a:ext cx="1814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Low amplitude magnetization (Halse/Brandt)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kstvak 24">
                <a:extLst>
                  <a:ext uri="{FF2B5EF4-FFF2-40B4-BE49-F238E27FC236}">
                    <a16:creationId xmlns:a16="http://schemas.microsoft.com/office/drawing/2014/main" id="{AA379533-081A-4C22-AA48-F35182F7C64B}"/>
                  </a:ext>
                </a:extLst>
              </p:cNvPr>
              <p:cNvSpPr txBox="1"/>
              <p:nvPr/>
            </p:nvSpPr>
            <p:spPr>
              <a:xfrm>
                <a:off x="7202875" y="1899748"/>
                <a:ext cx="181462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𝑩</m:t>
                      </m:r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𝒘</m:t>
                      </m:r>
                    </m:oMath>
                  </m:oMathPara>
                </a14:m>
                <a:endParaRPr lang="en-GB" sz="1600" b="1" dirty="0"/>
              </a:p>
            </p:txBody>
          </p:sp>
        </mc:Choice>
        <mc:Fallback>
          <p:sp>
            <p:nvSpPr>
              <p:cNvPr id="25" name="Tekstvak 24">
                <a:extLst>
                  <a:ext uri="{FF2B5EF4-FFF2-40B4-BE49-F238E27FC236}">
                    <a16:creationId xmlns:a16="http://schemas.microsoft.com/office/drawing/2014/main" id="{AA379533-081A-4C22-AA48-F35182F7C6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2875" y="1899748"/>
                <a:ext cx="1814624" cy="3385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kstvak 26">
            <a:extLst>
              <a:ext uri="{FF2B5EF4-FFF2-40B4-BE49-F238E27FC236}">
                <a16:creationId xmlns:a16="http://schemas.microsoft.com/office/drawing/2014/main" id="{AF3A733A-34AA-4026-A866-193B893896E5}"/>
              </a:ext>
            </a:extLst>
          </p:cNvPr>
          <p:cNvSpPr txBox="1"/>
          <p:nvPr/>
        </p:nvSpPr>
        <p:spPr>
          <a:xfrm>
            <a:off x="8276734" y="4221398"/>
            <a:ext cx="2162584" cy="156966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Example calculation for: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i="1" dirty="0" err="1"/>
              <a:t>I</a:t>
            </a:r>
            <a:r>
              <a:rPr lang="en-GB" sz="1600" baseline="-25000" dirty="0" err="1"/>
              <a:t>c</a:t>
            </a:r>
            <a:r>
              <a:rPr lang="en-GB" sz="1600" dirty="0"/>
              <a:t> = 1000 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i="1" dirty="0"/>
              <a:t>w</a:t>
            </a:r>
            <a:r>
              <a:rPr lang="en-GB" sz="1600" dirty="0"/>
              <a:t> = 2 mm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i="1" dirty="0" err="1"/>
              <a:t>E</a:t>
            </a:r>
            <a:r>
              <a:rPr lang="en-GB" sz="1600" baseline="-25000" dirty="0" err="1"/>
              <a:t>c</a:t>
            </a:r>
            <a:r>
              <a:rPr lang="en-GB" sz="1600" dirty="0"/>
              <a:t> = 100 µV/m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i="1" dirty="0"/>
              <a:t>n</a:t>
            </a:r>
            <a:r>
              <a:rPr lang="en-GB" sz="1600" dirty="0"/>
              <a:t> = 30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i="1" dirty="0"/>
              <a:t>f</a:t>
            </a:r>
            <a:r>
              <a:rPr lang="en-GB" sz="1600" dirty="0"/>
              <a:t> = 500 Hz</a:t>
            </a:r>
          </a:p>
        </p:txBody>
      </p:sp>
      <p:sp>
        <p:nvSpPr>
          <p:cNvPr id="28" name="Linkeraccolade 27">
            <a:extLst>
              <a:ext uri="{FF2B5EF4-FFF2-40B4-BE49-F238E27FC236}">
                <a16:creationId xmlns:a16="http://schemas.microsoft.com/office/drawing/2014/main" id="{334D04B7-C7D0-4047-AAC0-8694B34888AB}"/>
              </a:ext>
            </a:extLst>
          </p:cNvPr>
          <p:cNvSpPr/>
          <p:nvPr/>
        </p:nvSpPr>
        <p:spPr>
          <a:xfrm>
            <a:off x="10614393" y="1822293"/>
            <a:ext cx="352558" cy="2407067"/>
          </a:xfrm>
          <a:prstGeom prst="leftBrace">
            <a:avLst/>
          </a:prstGeom>
          <a:ln w="95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Rechte verbindingslijn 29">
            <a:extLst>
              <a:ext uri="{FF2B5EF4-FFF2-40B4-BE49-F238E27FC236}">
                <a16:creationId xmlns:a16="http://schemas.microsoft.com/office/drawing/2014/main" id="{C8A7FE17-08A8-468D-8F2B-C65A41C51307}"/>
              </a:ext>
            </a:extLst>
          </p:cNvPr>
          <p:cNvCxnSpPr>
            <a:cxnSpLocks/>
          </p:cNvCxnSpPr>
          <p:nvPr/>
        </p:nvCxnSpPr>
        <p:spPr>
          <a:xfrm>
            <a:off x="8696871" y="1862933"/>
            <a:ext cx="0" cy="1314078"/>
          </a:xfrm>
          <a:prstGeom prst="line">
            <a:avLst/>
          </a:prstGeom>
          <a:ln w="38100" cap="flat" cmpd="sng" algn="ctr">
            <a:solidFill>
              <a:schemeClr val="accent3"/>
            </a:solidFill>
            <a:prstDash val="sysDot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kstvak 34">
                <a:extLst>
                  <a:ext uri="{FF2B5EF4-FFF2-40B4-BE49-F238E27FC236}">
                    <a16:creationId xmlns:a16="http://schemas.microsoft.com/office/drawing/2014/main" id="{D8D62C92-E63D-4779-9B6F-EE0BAAE82411}"/>
                  </a:ext>
                </a:extLst>
              </p:cNvPr>
              <p:cNvSpPr txBox="1"/>
              <p:nvPr/>
            </p:nvSpPr>
            <p:spPr>
              <a:xfrm>
                <a:off x="7727409" y="3199800"/>
                <a:ext cx="2352516" cy="5549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µ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=0.4 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T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35" name="Tekstvak 34">
                <a:extLst>
                  <a:ext uri="{FF2B5EF4-FFF2-40B4-BE49-F238E27FC236}">
                    <a16:creationId xmlns:a16="http://schemas.microsoft.com/office/drawing/2014/main" id="{D8D62C92-E63D-4779-9B6F-EE0BAAE824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7409" y="3199800"/>
                <a:ext cx="2352516" cy="55496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071F1923-F96A-433A-8FE2-CBC8772641E8}"/>
                  </a:ext>
                </a:extLst>
              </p:cNvPr>
              <p:cNvSpPr txBox="1"/>
              <p:nvPr/>
            </p:nvSpPr>
            <p:spPr>
              <a:xfrm>
                <a:off x="146290" y="4133955"/>
                <a:ext cx="3728757" cy="5109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p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d>
                        <m:d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unc>
                                    <m:funcPr>
                                      <m:ctrlP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200" b="0" i="0" smtClean="0">
                                          <a:latin typeface="Cambria Math" panose="02040503050406030204" pitchFamily="18" charset="0"/>
                                        </a:rPr>
                                        <m:t>cosh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US" sz="12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𝜋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US" sz="12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2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𝐵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2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0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sSub>
                                                <m:sSubPr>
                                                  <m:ctrlPr>
                                                    <a:rPr lang="en-US" sz="12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2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𝜇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2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0</m:t>
                                                  </m:r>
                                                </m:sub>
                                              </m:sSub>
                                              <m:sSub>
                                                <m:sSubPr>
                                                  <m:ctrlPr>
                                                    <a:rPr lang="en-US" sz="12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12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𝐽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1200" b="0" i="1" smtClean="0">
                                                      <a:latin typeface="Cambria Math" panose="02040503050406030204" pitchFamily="18" charset="0"/>
                                                    </a:rPr>
                                                    <m:t>𝑐</m:t>
                                                  </m:r>
                                                </m:sub>
                                              </m:sSub>
                                            </m:den>
                                          </m:f>
                                        </m:e>
                                      </m:d>
                                    </m:e>
                                  </m:func>
                                </m:e>
                              </m:d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den>
                              </m:f>
                              <m:func>
                                <m:funcPr>
                                  <m:ctrlP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200" b="0" i="0" smtClean="0">
                                      <a:latin typeface="Cambria Math" panose="02040503050406030204" pitchFamily="18" charset="0"/>
                                    </a:rPr>
                                    <m:t>tanh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2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2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200" b="0" i="1" smtClean="0">
                                              <a:latin typeface="Cambria Math" panose="02040503050406030204" pitchFamily="18" charset="0"/>
                                            </a:rPr>
                                            <m:t>𝜋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𝐵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𝜇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0</m:t>
                                              </m:r>
                                            </m:sub>
                                          </m:sSub>
                                          <m:sSub>
                                            <m:sSubPr>
                                              <m:ctrlPr>
                                                <a:rPr lang="en-US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𝐽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2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𝑐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</m:e>
                          </m:func>
                        </m:e>
                      </m:d>
                    </m:oMath>
                  </m:oMathPara>
                </a14:m>
                <a:endParaRPr lang="en-GB" sz="1200" dirty="0"/>
              </a:p>
            </p:txBody>
          </p:sp>
        </mc:Choice>
        <mc:Fallback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071F1923-F96A-433A-8FE2-CBC8772641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290" y="4133955"/>
                <a:ext cx="3728757" cy="51097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kstvak 36">
                <a:extLst>
                  <a:ext uri="{FF2B5EF4-FFF2-40B4-BE49-F238E27FC236}">
                    <a16:creationId xmlns:a16="http://schemas.microsoft.com/office/drawing/2014/main" id="{0F6A2570-8F1A-4393-9ABB-0365FC9C74CE}"/>
                  </a:ext>
                </a:extLst>
              </p:cNvPr>
              <p:cNvSpPr txBox="1"/>
              <p:nvPr/>
            </p:nvSpPr>
            <p:spPr>
              <a:xfrm>
                <a:off x="59266" y="5024994"/>
                <a:ext cx="4031577" cy="6372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11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d>
                        <m:dPr>
                          <m:ctrlPr>
                            <a:rPr lang="en-US" sz="11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func>
                            <m:func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100" b="0" i="0" smtClean="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f>
                                    <m:fPr>
                                      <m:ctrlP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1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100" b="0" i="1" smtClean="0">
                                              <a:latin typeface="Cambria Math" panose="02040503050406030204" pitchFamily="18" charset="0"/>
                                            </a:rPr>
                                            <m:t>𝐼</m:t>
                                          </m:r>
                                        </m:e>
                                        <m:sub>
                                          <m:r>
                                            <a:rPr lang="en-US" sz="1100" b="0" i="1" smtClean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1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100" b="0" i="1" smtClean="0">
                                              <a:latin typeface="Cambria Math" panose="02040503050406030204" pitchFamily="18" charset="0"/>
                                            </a:rPr>
                                            <m:t>𝐼</m:t>
                                          </m:r>
                                        </m:e>
                                        <m:sub>
                                          <m:r>
                                            <a:rPr lang="en-US" sz="1100" b="0" i="1" smtClean="0"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11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1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sz="1100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  <m:func>
                            <m:funcPr>
                              <m:ctrlPr>
                                <a:rPr lang="en-US" sz="11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10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1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1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US" sz="11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1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100" i="1">
                                              <a:latin typeface="Cambria Math" panose="02040503050406030204" pitchFamily="18" charset="0"/>
                                            </a:rPr>
                                            <m:t>𝐼</m:t>
                                          </m:r>
                                        </m:e>
                                        <m:sub>
                                          <m:r>
                                            <a:rPr lang="en-US" sz="1100" i="1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1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100" i="1">
                                              <a:latin typeface="Cambria Math" panose="02040503050406030204" pitchFamily="18" charset="0"/>
                                            </a:rPr>
                                            <m:t>𝐼</m:t>
                                          </m:r>
                                        </m:e>
                                        <m:sub>
                                          <m:r>
                                            <a:rPr lang="en-US" sz="1100" i="1"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1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11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100" b="0" i="1" smtClean="0">
                                              <a:latin typeface="Cambria Math" panose="02040503050406030204" pitchFamily="18" charset="0"/>
                                            </a:rPr>
                                            <m:t>𝐼</m:t>
                                          </m:r>
                                        </m:e>
                                        <m:sub>
                                          <m:r>
                                            <a:rPr lang="en-US" sz="1100" b="0" i="1" smtClean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1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100" b="0" i="1" smtClean="0">
                                              <a:latin typeface="Cambria Math" panose="02040503050406030204" pitchFamily="18" charset="0"/>
                                            </a:rPr>
                                            <m:t>𝐼</m:t>
                                          </m:r>
                                        </m:e>
                                        <m:sub>
                                          <m:r>
                                            <a:rPr lang="en-US" sz="1100" b="0" i="1" smtClean="0"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sz="800" dirty="0"/>
              </a:p>
            </p:txBody>
          </p:sp>
        </mc:Choice>
        <mc:Fallback>
          <p:sp>
            <p:nvSpPr>
              <p:cNvPr id="37" name="Tekstvak 36">
                <a:extLst>
                  <a:ext uri="{FF2B5EF4-FFF2-40B4-BE49-F238E27FC236}">
                    <a16:creationId xmlns:a16="http://schemas.microsoft.com/office/drawing/2014/main" id="{0F6A2570-8F1A-4393-9ABB-0365FC9C74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66" y="5024994"/>
                <a:ext cx="4031577" cy="63729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kstvak 2">
            <a:extLst>
              <a:ext uri="{FF2B5EF4-FFF2-40B4-BE49-F238E27FC236}">
                <a16:creationId xmlns:a16="http://schemas.microsoft.com/office/drawing/2014/main" id="{D35326FA-DB54-4ECF-8CD5-F3D7C176A035}"/>
              </a:ext>
            </a:extLst>
          </p:cNvPr>
          <p:cNvSpPr txBox="1"/>
          <p:nvPr/>
        </p:nvSpPr>
        <p:spPr>
          <a:xfrm>
            <a:off x="366044" y="3825540"/>
            <a:ext cx="29156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Halse-Brandt magnetization loss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EB197D69-7A8F-4DC1-BB99-BDA34620B962}"/>
              </a:ext>
            </a:extLst>
          </p:cNvPr>
          <p:cNvSpPr txBox="1"/>
          <p:nvPr/>
        </p:nvSpPr>
        <p:spPr>
          <a:xfrm>
            <a:off x="366043" y="4794682"/>
            <a:ext cx="29156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Norris self-field transport loss</a:t>
            </a:r>
          </a:p>
        </p:txBody>
      </p:sp>
    </p:spTree>
    <p:extLst>
      <p:ext uri="{BB962C8B-B14F-4D97-AF65-F5344CB8AC3E}">
        <p14:creationId xmlns:p14="http://schemas.microsoft.com/office/powerpoint/2010/main" val="233550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49019600-713C-68C5-7DC5-7D776ACE0270}"/>
              </a:ext>
            </a:extLst>
          </p:cNvPr>
          <p:cNvGrpSpPr/>
          <p:nvPr/>
        </p:nvGrpSpPr>
        <p:grpSpPr>
          <a:xfrm>
            <a:off x="3215260" y="1249366"/>
            <a:ext cx="8834252" cy="5426071"/>
            <a:chOff x="-99" y="1709619"/>
            <a:chExt cx="8834252" cy="5426071"/>
          </a:xfrm>
        </p:grpSpPr>
        <mc:AlternateContent xmlns:mc="http://schemas.openxmlformats.org/markup-compatibility/2006">
          <mc:Choice xmlns:a14="http://schemas.microsoft.com/office/drawing/2010/main" Requires="a14">
            <p:graphicFrame>
              <p:nvGraphicFramePr>
                <p:cNvPr id="26" name="Grafiek 25">
                  <a:extLst>
                    <a:ext uri="{FF2B5EF4-FFF2-40B4-BE49-F238E27FC236}">
                      <a16:creationId xmlns:a16="http://schemas.microsoft.com/office/drawing/2014/main" id="{497ED2F3-FE73-4B03-8BCA-1E15CD2C16FC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4147279051"/>
                    </p:ext>
                  </p:extLst>
                </p:nvPr>
              </p:nvGraphicFramePr>
              <p:xfrm>
                <a:off x="-99" y="1709619"/>
                <a:ext cx="8834252" cy="5426071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</mc:Choice>
          <mc:Fallback>
            <p:graphicFrame>
              <p:nvGraphicFramePr>
                <p:cNvPr id="26" name="Grafiek 25">
                  <a:extLst>
                    <a:ext uri="{FF2B5EF4-FFF2-40B4-BE49-F238E27FC236}">
                      <a16:creationId xmlns:a16="http://schemas.microsoft.com/office/drawing/2014/main" id="{497ED2F3-FE73-4B03-8BCA-1E15CD2C16FC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4147279051"/>
                    </p:ext>
                  </p:extLst>
                </p:nvPr>
              </p:nvGraphicFramePr>
              <p:xfrm>
                <a:off x="-99" y="1709619"/>
                <a:ext cx="8834252" cy="5426071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</mc:Fallback>
        </mc:AlternateContent>
        <p:sp>
          <p:nvSpPr>
            <p:cNvPr id="31" name="Tekstvak 1">
              <a:extLst>
                <a:ext uri="{FF2B5EF4-FFF2-40B4-BE49-F238E27FC236}">
                  <a16:creationId xmlns:a16="http://schemas.microsoft.com/office/drawing/2014/main" id="{59C8009B-B984-49C2-845C-A3E59024DAF5}"/>
                </a:ext>
              </a:extLst>
            </p:cNvPr>
            <p:cNvSpPr txBox="1"/>
            <p:nvPr/>
          </p:nvSpPr>
          <p:spPr>
            <a:xfrm>
              <a:off x="5691676" y="3351339"/>
              <a:ext cx="1058200" cy="555306"/>
            </a:xfrm>
            <a:prstGeom prst="rect">
              <a:avLst/>
            </a:prstGeom>
          </p:spPr>
          <p:txBody>
            <a:bodyPr wrap="square" rtlCol="0"/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00" b="1" dirty="0"/>
                <a:t>Numerical</a:t>
              </a:r>
              <a:endParaRPr lang="en-GB" sz="1400" b="1" dirty="0"/>
            </a:p>
          </p:txBody>
        </p:sp>
        <p:sp>
          <p:nvSpPr>
            <p:cNvPr id="32" name="Tekstvak 31">
              <a:extLst>
                <a:ext uri="{FF2B5EF4-FFF2-40B4-BE49-F238E27FC236}">
                  <a16:creationId xmlns:a16="http://schemas.microsoft.com/office/drawing/2014/main" id="{503DDD41-B371-40B9-89BF-7EB40AD55B21}"/>
                </a:ext>
              </a:extLst>
            </p:cNvPr>
            <p:cNvSpPr txBox="1"/>
            <p:nvPr/>
          </p:nvSpPr>
          <p:spPr>
            <a:xfrm>
              <a:off x="1835816" y="5558583"/>
              <a:ext cx="296178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/>
                <a:t>Low amplitude magnetization loss higher than sum of tape loss</a:t>
              </a:r>
            </a:p>
          </p:txBody>
        </p:sp>
        <p:sp>
          <p:nvSpPr>
            <p:cNvPr id="33" name="Tekstvak 32">
              <a:extLst>
                <a:ext uri="{FF2B5EF4-FFF2-40B4-BE49-F238E27FC236}">
                  <a16:creationId xmlns:a16="http://schemas.microsoft.com/office/drawing/2014/main" id="{045111FA-8666-4342-B91D-DD5A86A7039C}"/>
                </a:ext>
              </a:extLst>
            </p:cNvPr>
            <p:cNvSpPr txBox="1"/>
            <p:nvPr/>
          </p:nvSpPr>
          <p:spPr>
            <a:xfrm>
              <a:off x="1204599" y="2937800"/>
              <a:ext cx="22271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/>
                <a:t>Norris formula not valid</a:t>
              </a:r>
            </a:p>
          </p:txBody>
        </p:sp>
        <p:cxnSp>
          <p:nvCxnSpPr>
            <p:cNvPr id="34" name="Rechte verbindingslijn 33">
              <a:extLst>
                <a:ext uri="{FF2B5EF4-FFF2-40B4-BE49-F238E27FC236}">
                  <a16:creationId xmlns:a16="http://schemas.microsoft.com/office/drawing/2014/main" id="{D26E9924-FF00-4297-96D2-2D15A6938FD1}"/>
                </a:ext>
              </a:extLst>
            </p:cNvPr>
            <p:cNvCxnSpPr>
              <a:cxnSpLocks/>
            </p:cNvCxnSpPr>
            <p:nvPr/>
          </p:nvCxnSpPr>
          <p:spPr>
            <a:xfrm>
              <a:off x="4747083" y="2573915"/>
              <a:ext cx="0" cy="1094415"/>
            </a:xfrm>
            <a:prstGeom prst="line">
              <a:avLst/>
            </a:prstGeom>
            <a:ln w="38100" cap="flat" cmpd="sng" algn="ctr">
              <a:solidFill>
                <a:schemeClr val="accent3"/>
              </a:solidFill>
              <a:prstDash val="sysDot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6" name="Tekstvak 35">
                  <a:extLst>
                    <a:ext uri="{FF2B5EF4-FFF2-40B4-BE49-F238E27FC236}">
                      <a16:creationId xmlns:a16="http://schemas.microsoft.com/office/drawing/2014/main" id="{B841786F-AF70-4A18-BA48-3338978173DA}"/>
                    </a:ext>
                  </a:extLst>
                </p:cNvPr>
                <p:cNvSpPr txBox="1"/>
                <p:nvPr/>
              </p:nvSpPr>
              <p:spPr>
                <a:xfrm>
                  <a:off x="3983825" y="3609536"/>
                  <a:ext cx="1814623" cy="5549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µ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=0.4 </m:t>
                        </m:r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oMath>
                    </m:oMathPara>
                  </a14:m>
                  <a:endParaRPr lang="en-GB" sz="1600" dirty="0"/>
                </a:p>
              </p:txBody>
            </p:sp>
          </mc:Choice>
          <mc:Fallback>
            <p:sp>
              <p:nvSpPr>
                <p:cNvPr id="36" name="Tekstvak 35">
                  <a:extLst>
                    <a:ext uri="{FF2B5EF4-FFF2-40B4-BE49-F238E27FC236}">
                      <a16:creationId xmlns:a16="http://schemas.microsoft.com/office/drawing/2014/main" id="{B841786F-AF70-4A18-BA48-3338978173D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83825" y="3609536"/>
                  <a:ext cx="1814623" cy="554960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7" name="Tekstvak 36">
                  <a:extLst>
                    <a:ext uri="{FF2B5EF4-FFF2-40B4-BE49-F238E27FC236}">
                      <a16:creationId xmlns:a16="http://schemas.microsoft.com/office/drawing/2014/main" id="{D387BC1A-E303-457D-9B02-3DBE09F7B461}"/>
                    </a:ext>
                  </a:extLst>
                </p:cNvPr>
                <p:cNvSpPr txBox="1"/>
                <p:nvPr/>
              </p:nvSpPr>
              <p:spPr>
                <a:xfrm>
                  <a:off x="3316707" y="2130868"/>
                  <a:ext cx="1814624" cy="5549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𝑵</m:t>
                            </m:r>
                          </m:num>
                          <m:den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𝝅</m:t>
                            </m:r>
                          </m:den>
                        </m:f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∗</m:t>
                        </m:r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  <m:sSub>
                          <m:sSubPr>
                            <m:ctrlP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sz="1600" b="1" i="1" smtClean="0">
                                <a:latin typeface="Cambria Math" panose="02040503050406030204" pitchFamily="18" charset="0"/>
                              </a:rPr>
                              <m:t>𝒄</m:t>
                            </m:r>
                          </m:sub>
                        </m:s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𝒘</m:t>
                        </m:r>
                      </m:oMath>
                    </m:oMathPara>
                  </a14:m>
                  <a:endParaRPr lang="en-GB" sz="1400" b="1" dirty="0"/>
                </a:p>
              </p:txBody>
            </p:sp>
          </mc:Choice>
          <mc:Fallback>
            <p:sp>
              <p:nvSpPr>
                <p:cNvPr id="37" name="Tekstvak 36">
                  <a:extLst>
                    <a:ext uri="{FF2B5EF4-FFF2-40B4-BE49-F238E27FC236}">
                      <a16:creationId xmlns:a16="http://schemas.microsoft.com/office/drawing/2014/main" id="{D387BC1A-E303-457D-9B02-3DBE09F7B4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16707" y="2130868"/>
                  <a:ext cx="1814624" cy="55496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734D52D2-ABE9-440D-8C1E-76910CA66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640" y="8282"/>
            <a:ext cx="10515600" cy="1123125"/>
          </a:xfrm>
        </p:spPr>
        <p:txBody>
          <a:bodyPr>
            <a:normAutofit/>
          </a:bodyPr>
          <a:lstStyle/>
          <a:p>
            <a:r>
              <a:rPr lang="en-GB" sz="3800" dirty="0">
                <a:solidFill>
                  <a:srgbClr val="C00000"/>
                </a:solidFill>
              </a:rPr>
              <a:t>Hysteresis loss of a </a:t>
            </a:r>
            <a:r>
              <a:rPr lang="en-GB" sz="3800" b="1" dirty="0">
                <a:solidFill>
                  <a:schemeClr val="accent5">
                    <a:lumMod val="75000"/>
                  </a:schemeClr>
                </a:solidFill>
              </a:rPr>
              <a:t>single round sub-cable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6187D16E-7948-426E-A203-D96AFD67E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C764-6A96-47D8-B117-C7F2B3888682}" type="slidenum">
              <a:rPr lang="en-GB" smtClean="0"/>
              <a:t>5</a:t>
            </a:fld>
            <a:endParaRPr lang="en-GB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43B13202-62C9-4F0A-B66E-4426439F799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215" y="0"/>
            <a:ext cx="1835785" cy="91789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EC1A7BE8-7E5B-785D-9540-934DB5A798D9}"/>
              </a:ext>
            </a:extLst>
          </p:cNvPr>
          <p:cNvGrpSpPr/>
          <p:nvPr/>
        </p:nvGrpSpPr>
        <p:grpSpPr>
          <a:xfrm>
            <a:off x="330271" y="1333574"/>
            <a:ext cx="2605888" cy="4359835"/>
            <a:chOff x="9189420" y="1795996"/>
            <a:chExt cx="2821842" cy="4359835"/>
          </a:xfrm>
        </p:grpSpPr>
        <p:cxnSp>
          <p:nvCxnSpPr>
            <p:cNvPr id="15" name="Rechte verbindingslijn met pijl 14">
              <a:extLst>
                <a:ext uri="{FF2B5EF4-FFF2-40B4-BE49-F238E27FC236}">
                  <a16:creationId xmlns:a16="http://schemas.microsoft.com/office/drawing/2014/main" id="{641F8796-9A0C-4C0F-AA4B-BF0A62E5D7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320438" y="5196357"/>
              <a:ext cx="0" cy="503273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kstvak 16">
                  <a:extLst>
                    <a:ext uri="{FF2B5EF4-FFF2-40B4-BE49-F238E27FC236}">
                      <a16:creationId xmlns:a16="http://schemas.microsoft.com/office/drawing/2014/main" id="{0D4AEFF3-5A56-42FD-895E-35B59F5A685A}"/>
                    </a:ext>
                  </a:extLst>
                </p:cNvPr>
                <p:cNvSpPr txBox="1"/>
                <p:nvPr/>
              </p:nvSpPr>
              <p:spPr>
                <a:xfrm>
                  <a:off x="9467459" y="5786499"/>
                  <a:ext cx="191386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func>
                      </m:oMath>
                    </m:oMathPara>
                  </a14:m>
                  <a:endParaRPr lang="en-GB" sz="1400" dirty="0"/>
                </a:p>
              </p:txBody>
            </p:sp>
          </mc:Choice>
          <mc:Fallback xmlns="">
            <p:sp>
              <p:nvSpPr>
                <p:cNvPr id="17" name="Tekstvak 16">
                  <a:extLst>
                    <a:ext uri="{FF2B5EF4-FFF2-40B4-BE49-F238E27FC236}">
                      <a16:creationId xmlns:a16="http://schemas.microsoft.com/office/drawing/2014/main" id="{0D4AEFF3-5A56-42FD-895E-35B59F5A68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67459" y="5786499"/>
                  <a:ext cx="1913860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kstvak 17">
                  <a:extLst>
                    <a:ext uri="{FF2B5EF4-FFF2-40B4-BE49-F238E27FC236}">
                      <a16:creationId xmlns:a16="http://schemas.microsoft.com/office/drawing/2014/main" id="{0B0392FE-1ACC-4F04-BE7E-EF7036E40432}"/>
                    </a:ext>
                  </a:extLst>
                </p:cNvPr>
                <p:cNvSpPr txBox="1"/>
                <p:nvPr/>
              </p:nvSpPr>
              <p:spPr>
                <a:xfrm>
                  <a:off x="9457067" y="3093058"/>
                  <a:ext cx="191386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func>
                          <m:func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sin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𝜔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func>
                      </m:oMath>
                    </m:oMathPara>
                  </a14:m>
                  <a:endParaRPr lang="en-GB" sz="1400" dirty="0"/>
                </a:p>
              </p:txBody>
            </p:sp>
          </mc:Choice>
          <mc:Fallback xmlns="">
            <p:sp>
              <p:nvSpPr>
                <p:cNvPr id="18" name="Tekstvak 17">
                  <a:extLst>
                    <a:ext uri="{FF2B5EF4-FFF2-40B4-BE49-F238E27FC236}">
                      <a16:creationId xmlns:a16="http://schemas.microsoft.com/office/drawing/2014/main" id="{0B0392FE-1ACC-4F04-BE7E-EF7036E4043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57067" y="3093058"/>
                  <a:ext cx="1913860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Tekstvak 21">
              <a:extLst>
                <a:ext uri="{FF2B5EF4-FFF2-40B4-BE49-F238E27FC236}">
                  <a16:creationId xmlns:a16="http://schemas.microsoft.com/office/drawing/2014/main" id="{BA00E688-FAF9-468B-94B9-0CB526B0917E}"/>
                </a:ext>
              </a:extLst>
            </p:cNvPr>
            <p:cNvSpPr txBox="1"/>
            <p:nvPr/>
          </p:nvSpPr>
          <p:spPr>
            <a:xfrm>
              <a:off x="9189420" y="1795996"/>
              <a:ext cx="282184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/>
                <a:t>Circular cable of 12 2-mm-wide tapes on an 8 mm diameter core</a:t>
              </a:r>
            </a:p>
          </p:txBody>
        </p:sp>
        <p:pic>
          <p:nvPicPr>
            <p:cNvPr id="12" name="Afbeelding 11">
              <a:extLst>
                <a:ext uri="{FF2B5EF4-FFF2-40B4-BE49-F238E27FC236}">
                  <a16:creationId xmlns:a16="http://schemas.microsoft.com/office/drawing/2014/main" id="{D7AC1BAA-34BE-4C0D-B6FF-80C4D81016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25743" t="14190" r="22161" b="16667"/>
            <a:stretch/>
          </p:blipFill>
          <p:spPr>
            <a:xfrm>
              <a:off x="9388264" y="3505824"/>
              <a:ext cx="1864346" cy="1690533"/>
            </a:xfrm>
            <a:prstGeom prst="rect">
              <a:avLst/>
            </a:prstGeom>
          </p:spPr>
        </p:pic>
      </p:grpSp>
      <p:sp>
        <p:nvSpPr>
          <p:cNvPr id="29" name="Linkeraccolade 28">
            <a:extLst>
              <a:ext uri="{FF2B5EF4-FFF2-40B4-BE49-F238E27FC236}">
                <a16:creationId xmlns:a16="http://schemas.microsoft.com/office/drawing/2014/main" id="{5FEB511F-A9E3-4DE4-B00E-4D4A36C6C97E}"/>
              </a:ext>
            </a:extLst>
          </p:cNvPr>
          <p:cNvSpPr/>
          <p:nvPr/>
        </p:nvSpPr>
        <p:spPr>
          <a:xfrm>
            <a:off x="9896456" y="2134828"/>
            <a:ext cx="352559" cy="1892595"/>
          </a:xfrm>
          <a:prstGeom prst="leftBrace">
            <a:avLst/>
          </a:prstGeom>
          <a:ln w="95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EE23BF6C-D8A1-4733-AB57-272B8CDD745E}"/>
              </a:ext>
            </a:extLst>
          </p:cNvPr>
          <p:cNvSpPr txBox="1"/>
          <p:nvPr/>
        </p:nvSpPr>
        <p:spPr>
          <a:xfrm>
            <a:off x="10257336" y="5279120"/>
            <a:ext cx="19346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Solovyov et al.: </a:t>
            </a:r>
            <a:r>
              <a:rPr lang="en-GB" sz="1600" dirty="0">
                <a:hlinkClick r:id="rId9"/>
              </a:rPr>
              <a:t>https://doi.org/10.1088/1361-6668/acb08e</a:t>
            </a:r>
            <a:endParaRPr lang="en-GB" sz="1600" dirty="0"/>
          </a:p>
        </p:txBody>
      </p:sp>
      <p:cxnSp>
        <p:nvCxnSpPr>
          <p:cNvPr id="16" name="Rechte verbindingslijn met pijl 15">
            <a:extLst>
              <a:ext uri="{FF2B5EF4-FFF2-40B4-BE49-F238E27FC236}">
                <a16:creationId xmlns:a16="http://schemas.microsoft.com/office/drawing/2014/main" id="{3F03FF49-4614-4F35-967E-A2E16C87B0BB}"/>
              </a:ext>
            </a:extLst>
          </p:cNvPr>
          <p:cNvCxnSpPr>
            <a:cxnSpLocks/>
          </p:cNvCxnSpPr>
          <p:nvPr/>
        </p:nvCxnSpPr>
        <p:spPr>
          <a:xfrm>
            <a:off x="10819240" y="5051131"/>
            <a:ext cx="0" cy="22798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0328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778DE8-6ADE-450D-BBA2-855C3D897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775" y="17864"/>
            <a:ext cx="10515600" cy="900030"/>
          </a:xfrm>
        </p:spPr>
        <p:txBody>
          <a:bodyPr>
            <a:normAutofit/>
          </a:bodyPr>
          <a:lstStyle/>
          <a:p>
            <a:r>
              <a:rPr lang="en-GB" sz="3800" dirty="0">
                <a:solidFill>
                  <a:srgbClr val="C00000"/>
                </a:solidFill>
              </a:rPr>
              <a:t>Effect of </a:t>
            </a:r>
            <a:r>
              <a:rPr lang="en-GB" sz="3800" b="1" dirty="0">
                <a:solidFill>
                  <a:schemeClr val="accent5">
                    <a:lumMod val="75000"/>
                  </a:schemeClr>
                </a:solidFill>
              </a:rPr>
              <a:t>tape width</a:t>
            </a:r>
            <a:r>
              <a:rPr lang="en-GB" sz="3800" dirty="0">
                <a:solidFill>
                  <a:srgbClr val="C00000"/>
                </a:solidFill>
              </a:rPr>
              <a:t>/</a:t>
            </a:r>
            <a:r>
              <a:rPr lang="en-GB" sz="3800" dirty="0" err="1">
                <a:solidFill>
                  <a:srgbClr val="C00000"/>
                </a:solidFill>
              </a:rPr>
              <a:t>filamentization</a:t>
            </a:r>
            <a:endParaRPr lang="en-GB" sz="3800" dirty="0">
              <a:solidFill>
                <a:srgbClr val="C00000"/>
              </a:solidFill>
            </a:endParaRP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21707D5-5663-4F80-AF06-50DD371D3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C764-6A96-47D8-B117-C7F2B3888682}" type="slidenum">
              <a:rPr lang="en-GB" smtClean="0"/>
              <a:t>6</a:t>
            </a:fld>
            <a:endParaRPr lang="en-GB" dirty="0"/>
          </a:p>
        </p:txBody>
      </p:sp>
      <p:graphicFrame>
        <p:nvGraphicFramePr>
          <p:cNvPr id="5" name="Grafiek 4">
            <a:extLst>
              <a:ext uri="{FF2B5EF4-FFF2-40B4-BE49-F238E27FC236}">
                <a16:creationId xmlns:a16="http://schemas.microsoft.com/office/drawing/2014/main" id="{5F85A3EA-D90F-4883-9F5D-C1DCCE64C2B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4520424"/>
              </p:ext>
            </p:extLst>
          </p:nvPr>
        </p:nvGraphicFramePr>
        <p:xfrm>
          <a:off x="215264" y="1234440"/>
          <a:ext cx="8583296" cy="5258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Picture 3">
            <a:extLst>
              <a:ext uri="{FF2B5EF4-FFF2-40B4-BE49-F238E27FC236}">
                <a16:creationId xmlns:a16="http://schemas.microsoft.com/office/drawing/2014/main" id="{A44814A2-B299-41FB-85B1-EE1347EE28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215" y="0"/>
            <a:ext cx="1835785" cy="917893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D417F535-5164-478E-9B2A-3DC4D2AAF9B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4887" t="13095" r="20036" b="16786"/>
          <a:stretch/>
        </p:blipFill>
        <p:spPr>
          <a:xfrm>
            <a:off x="9027455" y="2006918"/>
            <a:ext cx="1224415" cy="1167714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0165485F-149E-42CA-BD52-84EC7D07D0F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5030" t="13238" r="21891" b="16095"/>
          <a:stretch/>
        </p:blipFill>
        <p:spPr>
          <a:xfrm>
            <a:off x="9054231" y="3332481"/>
            <a:ext cx="1170863" cy="1167714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5F668799-0D63-4956-8ADA-E1AF5A42DA5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5315" t="11418" r="21035" b="15905"/>
          <a:stretch/>
        </p:blipFill>
        <p:spPr>
          <a:xfrm>
            <a:off x="9027455" y="4657446"/>
            <a:ext cx="1224415" cy="1242496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EA1E1D8D-09D3-4F23-8349-792D0A9F554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5743" t="14190" r="22161" b="16667"/>
          <a:stretch/>
        </p:blipFill>
        <p:spPr>
          <a:xfrm>
            <a:off x="10360150" y="3359682"/>
            <a:ext cx="1182087" cy="1175271"/>
          </a:xfrm>
          <a:prstGeom prst="rect">
            <a:avLst/>
          </a:prstGeom>
        </p:spPr>
      </p:pic>
      <p:sp>
        <p:nvSpPr>
          <p:cNvPr id="14" name="Tekstvak 13">
            <a:extLst>
              <a:ext uri="{FF2B5EF4-FFF2-40B4-BE49-F238E27FC236}">
                <a16:creationId xmlns:a16="http://schemas.microsoft.com/office/drawing/2014/main" id="{5B493349-C14B-4398-9601-FE9F3014708C}"/>
              </a:ext>
            </a:extLst>
          </p:cNvPr>
          <p:cNvSpPr txBox="1"/>
          <p:nvPr/>
        </p:nvSpPr>
        <p:spPr>
          <a:xfrm>
            <a:off x="9249830" y="2414588"/>
            <a:ext cx="917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2x12 mm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674E6627-FDE9-49EF-8F58-112161722420}"/>
              </a:ext>
            </a:extLst>
          </p:cNvPr>
          <p:cNvSpPr txBox="1"/>
          <p:nvPr/>
        </p:nvSpPr>
        <p:spPr>
          <a:xfrm>
            <a:off x="9295550" y="3784748"/>
            <a:ext cx="9173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3x8 mm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161A36C3-F503-4CD7-87E9-123D69ECF1F1}"/>
              </a:ext>
            </a:extLst>
          </p:cNvPr>
          <p:cNvSpPr txBox="1"/>
          <p:nvPr/>
        </p:nvSpPr>
        <p:spPr>
          <a:xfrm>
            <a:off x="9295550" y="5118944"/>
            <a:ext cx="9173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4x6 mm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EF6F566E-1A7E-4EF3-BB85-082EA097A322}"/>
              </a:ext>
            </a:extLst>
          </p:cNvPr>
          <p:cNvSpPr txBox="1"/>
          <p:nvPr/>
        </p:nvSpPr>
        <p:spPr>
          <a:xfrm>
            <a:off x="10596201" y="3811980"/>
            <a:ext cx="917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12x2 mm</a:t>
            </a:r>
          </a:p>
        </p:txBody>
      </p:sp>
      <p:pic>
        <p:nvPicPr>
          <p:cNvPr id="19" name="Afbeelding 18">
            <a:extLst>
              <a:ext uri="{FF2B5EF4-FFF2-40B4-BE49-F238E27FC236}">
                <a16:creationId xmlns:a16="http://schemas.microsoft.com/office/drawing/2014/main" id="{A5222A42-6944-43AC-8398-39D45828157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6029" t="14241" r="21035" b="16667"/>
          <a:stretch/>
        </p:blipFill>
        <p:spPr>
          <a:xfrm>
            <a:off x="10349976" y="2003004"/>
            <a:ext cx="1194324" cy="1167715"/>
          </a:xfrm>
          <a:prstGeom prst="rect">
            <a:avLst/>
          </a:prstGeom>
        </p:spPr>
      </p:pic>
      <p:sp>
        <p:nvSpPr>
          <p:cNvPr id="20" name="Tekstvak 19">
            <a:extLst>
              <a:ext uri="{FF2B5EF4-FFF2-40B4-BE49-F238E27FC236}">
                <a16:creationId xmlns:a16="http://schemas.microsoft.com/office/drawing/2014/main" id="{C80FB371-EF49-43BE-8381-791B1EA61DA9}"/>
              </a:ext>
            </a:extLst>
          </p:cNvPr>
          <p:cNvSpPr txBox="1"/>
          <p:nvPr/>
        </p:nvSpPr>
        <p:spPr>
          <a:xfrm>
            <a:off x="10596201" y="2414587"/>
            <a:ext cx="9173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6x4 mm</a:t>
            </a:r>
          </a:p>
        </p:txBody>
      </p:sp>
      <p:pic>
        <p:nvPicPr>
          <p:cNvPr id="22" name="Afbeelding 21">
            <a:extLst>
              <a:ext uri="{FF2B5EF4-FFF2-40B4-BE49-F238E27FC236}">
                <a16:creationId xmlns:a16="http://schemas.microsoft.com/office/drawing/2014/main" id="{814D4A0A-547B-4951-8A1C-0534FA3F108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5885" t="14241" r="23318" b="16285"/>
          <a:stretch/>
        </p:blipFill>
        <p:spPr>
          <a:xfrm>
            <a:off x="10361572" y="4722495"/>
            <a:ext cx="1147127" cy="1175271"/>
          </a:xfrm>
          <a:prstGeom prst="rect">
            <a:avLst/>
          </a:prstGeom>
        </p:spPr>
      </p:pic>
      <p:sp>
        <p:nvSpPr>
          <p:cNvPr id="23" name="Tekstvak 22">
            <a:extLst>
              <a:ext uri="{FF2B5EF4-FFF2-40B4-BE49-F238E27FC236}">
                <a16:creationId xmlns:a16="http://schemas.microsoft.com/office/drawing/2014/main" id="{3C1873EB-52BA-46D9-A892-D24F85FE4DBB}"/>
              </a:ext>
            </a:extLst>
          </p:cNvPr>
          <p:cNvSpPr txBox="1"/>
          <p:nvPr/>
        </p:nvSpPr>
        <p:spPr>
          <a:xfrm>
            <a:off x="10591329" y="5156241"/>
            <a:ext cx="917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24x1 mm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CB19C8E5-7611-4428-A10D-E49B86FB18E0}"/>
              </a:ext>
            </a:extLst>
          </p:cNvPr>
          <p:cNvSpPr txBox="1"/>
          <p:nvPr/>
        </p:nvSpPr>
        <p:spPr>
          <a:xfrm>
            <a:off x="10619905" y="5931419"/>
            <a:ext cx="917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etc.</a:t>
            </a:r>
          </a:p>
        </p:txBody>
      </p:sp>
      <p:sp>
        <p:nvSpPr>
          <p:cNvPr id="25" name="Pijl: omlaag 24">
            <a:extLst>
              <a:ext uri="{FF2B5EF4-FFF2-40B4-BE49-F238E27FC236}">
                <a16:creationId xmlns:a16="http://schemas.microsoft.com/office/drawing/2014/main" id="{38D0A26F-86DB-4C65-BF42-29785583804C}"/>
              </a:ext>
            </a:extLst>
          </p:cNvPr>
          <p:cNvSpPr/>
          <p:nvPr/>
        </p:nvSpPr>
        <p:spPr>
          <a:xfrm>
            <a:off x="5071207" y="2158688"/>
            <a:ext cx="438602" cy="1848350"/>
          </a:xfrm>
          <a:prstGeom prst="downArrow">
            <a:avLst/>
          </a:prstGeom>
          <a:solidFill>
            <a:srgbClr val="4472C4">
              <a:alpha val="1686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kstvak 25">
                <a:extLst>
                  <a:ext uri="{FF2B5EF4-FFF2-40B4-BE49-F238E27FC236}">
                    <a16:creationId xmlns:a16="http://schemas.microsoft.com/office/drawing/2014/main" id="{9B888DF7-928B-41F6-9D00-3F3B317DA85B}"/>
                  </a:ext>
                </a:extLst>
              </p:cNvPr>
              <p:cNvSpPr txBox="1"/>
              <p:nvPr/>
            </p:nvSpPr>
            <p:spPr>
              <a:xfrm>
                <a:off x="4347655" y="1487026"/>
                <a:ext cx="1150620" cy="610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6" name="Tekstvak 25">
                <a:extLst>
                  <a:ext uri="{FF2B5EF4-FFF2-40B4-BE49-F238E27FC236}">
                    <a16:creationId xmlns:a16="http://schemas.microsoft.com/office/drawing/2014/main" id="{9B888DF7-928B-41F6-9D00-3F3B317DA8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7655" y="1487026"/>
                <a:ext cx="1150620" cy="610936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kstvak 26">
            <a:extLst>
              <a:ext uri="{FF2B5EF4-FFF2-40B4-BE49-F238E27FC236}">
                <a16:creationId xmlns:a16="http://schemas.microsoft.com/office/drawing/2014/main" id="{13A87D58-D2C3-4812-9175-F037595FFCE4}"/>
              </a:ext>
            </a:extLst>
          </p:cNvPr>
          <p:cNvSpPr txBox="1"/>
          <p:nvPr/>
        </p:nvSpPr>
        <p:spPr>
          <a:xfrm>
            <a:off x="1553709" y="1420024"/>
            <a:ext cx="2696146" cy="14773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/>
              <a:t>Serious potential for loss reduction, but filaments must be uncoupled by high-resistive barriers and twisting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7254BC5D-53D7-4ECF-9592-C4267B7E14B1}"/>
              </a:ext>
            </a:extLst>
          </p:cNvPr>
          <p:cNvSpPr txBox="1"/>
          <p:nvPr/>
        </p:nvSpPr>
        <p:spPr>
          <a:xfrm>
            <a:off x="4347655" y="5017742"/>
            <a:ext cx="2696146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Applied current amplitude </a:t>
            </a:r>
            <a:r>
              <a:rPr lang="en-GB" sz="1600" b="1" i="1" dirty="0"/>
              <a:t>I</a:t>
            </a:r>
            <a:r>
              <a:rPr lang="en-GB" sz="1600" b="1" baseline="-25000" dirty="0"/>
              <a:t>0</a:t>
            </a:r>
            <a:r>
              <a:rPr lang="en-GB" sz="1600" b="1" dirty="0"/>
              <a:t> = 6000 A for all calculations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07B18E6-3BC5-5A6A-71FB-E99B4349F300}"/>
              </a:ext>
            </a:extLst>
          </p:cNvPr>
          <p:cNvSpPr/>
          <p:nvPr/>
        </p:nvSpPr>
        <p:spPr>
          <a:xfrm>
            <a:off x="9054230" y="2028018"/>
            <a:ext cx="1126011" cy="1132102"/>
          </a:xfrm>
          <a:prstGeom prst="ellipse">
            <a:avLst/>
          </a:prstGeom>
          <a:solidFill>
            <a:schemeClr val="accent1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16535F7-29CB-DD81-0E61-0B5F884F2CA1}"/>
              </a:ext>
            </a:extLst>
          </p:cNvPr>
          <p:cNvSpPr/>
          <p:nvPr/>
        </p:nvSpPr>
        <p:spPr>
          <a:xfrm>
            <a:off x="9076656" y="3340263"/>
            <a:ext cx="1126011" cy="1132102"/>
          </a:xfrm>
          <a:prstGeom prst="ellipse">
            <a:avLst/>
          </a:prstGeom>
          <a:solidFill>
            <a:schemeClr val="accent2"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A71CE34-BF57-626C-A71A-412D7B1C4E12}"/>
              </a:ext>
            </a:extLst>
          </p:cNvPr>
          <p:cNvSpPr/>
          <p:nvPr/>
        </p:nvSpPr>
        <p:spPr>
          <a:xfrm>
            <a:off x="9060469" y="4722495"/>
            <a:ext cx="1126011" cy="1132102"/>
          </a:xfrm>
          <a:prstGeom prst="ellipse">
            <a:avLst/>
          </a:prstGeom>
          <a:solidFill>
            <a:schemeClr val="bg1">
              <a:lumMod val="85000"/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D6D0E7E-877D-7530-EC3C-E3BED1B7427B}"/>
              </a:ext>
            </a:extLst>
          </p:cNvPr>
          <p:cNvSpPr/>
          <p:nvPr/>
        </p:nvSpPr>
        <p:spPr>
          <a:xfrm>
            <a:off x="10360150" y="2010707"/>
            <a:ext cx="1126011" cy="1132102"/>
          </a:xfrm>
          <a:prstGeom prst="ellipse">
            <a:avLst/>
          </a:prstGeom>
          <a:solidFill>
            <a:schemeClr val="accent4">
              <a:lumMod val="40000"/>
              <a:lumOff val="60000"/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FDADED3-B34A-DFB7-CC96-C4B4C39D646D}"/>
              </a:ext>
            </a:extLst>
          </p:cNvPr>
          <p:cNvSpPr/>
          <p:nvPr/>
        </p:nvSpPr>
        <p:spPr>
          <a:xfrm>
            <a:off x="10357370" y="3358261"/>
            <a:ext cx="1126011" cy="1132102"/>
          </a:xfrm>
          <a:prstGeom prst="ellipse">
            <a:avLst/>
          </a:prstGeom>
          <a:solidFill>
            <a:schemeClr val="accent5">
              <a:lumMod val="40000"/>
              <a:lumOff val="60000"/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8285DD9-306F-C9F1-93A4-CDBDA975DD0D}"/>
              </a:ext>
            </a:extLst>
          </p:cNvPr>
          <p:cNvSpPr/>
          <p:nvPr/>
        </p:nvSpPr>
        <p:spPr>
          <a:xfrm>
            <a:off x="10382688" y="4706781"/>
            <a:ext cx="1126011" cy="1132102"/>
          </a:xfrm>
          <a:prstGeom prst="ellipse">
            <a:avLst/>
          </a:prstGeom>
          <a:solidFill>
            <a:schemeClr val="accent1">
              <a:lumMod val="75000"/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</p:spTree>
    <p:extLst>
      <p:ext uri="{BB962C8B-B14F-4D97-AF65-F5344CB8AC3E}">
        <p14:creationId xmlns:p14="http://schemas.microsoft.com/office/powerpoint/2010/main" val="2588243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DE144E-5E92-46CC-BF82-441B6E7BB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557" y="10064"/>
            <a:ext cx="10515600" cy="1001024"/>
          </a:xfrm>
        </p:spPr>
        <p:txBody>
          <a:bodyPr>
            <a:normAutofit/>
          </a:bodyPr>
          <a:lstStyle/>
          <a:p>
            <a:r>
              <a:rPr lang="en-GB" sz="3800" dirty="0">
                <a:solidFill>
                  <a:srgbClr val="C00000"/>
                </a:solidFill>
              </a:rPr>
              <a:t>Effect of </a:t>
            </a:r>
            <a:r>
              <a:rPr lang="en-GB" sz="3800" b="1" dirty="0">
                <a:solidFill>
                  <a:schemeClr val="accent5">
                    <a:lumMod val="75000"/>
                  </a:schemeClr>
                </a:solidFill>
              </a:rPr>
              <a:t>critical current density </a:t>
            </a:r>
            <a:r>
              <a:rPr lang="en-GB" sz="3800" dirty="0">
                <a:solidFill>
                  <a:srgbClr val="C00000"/>
                </a:solidFill>
              </a:rPr>
              <a:t>(12x 2 mm tapes)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135EE5-17B9-4FB8-8C41-76DC0F37D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194315"/>
            <a:ext cx="10515600" cy="47720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DEBE55B-1E6F-4BCF-AE3F-BCE14FA7D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C764-6A96-47D8-B117-C7F2B3888682}" type="slidenum">
              <a:rPr lang="en-GB" smtClean="0"/>
              <a:t>7</a:t>
            </a:fld>
            <a:endParaRPr lang="en-GB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640D68FC-B250-4DF7-A169-9D22C292A4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215" y="0"/>
            <a:ext cx="1835785" cy="917893"/>
          </a:xfrm>
          <a:prstGeom prst="rect">
            <a:avLst/>
          </a:prstGeom>
        </p:spPr>
      </p:pic>
      <p:graphicFrame>
        <p:nvGraphicFramePr>
          <p:cNvPr id="6" name="Grafiek 5">
            <a:extLst>
              <a:ext uri="{FF2B5EF4-FFF2-40B4-BE49-F238E27FC236}">
                <a16:creationId xmlns:a16="http://schemas.microsoft.com/office/drawing/2014/main" id="{A1C0DC22-5A9F-4429-B5DD-D72BD1F434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3770979"/>
              </p:ext>
            </p:extLst>
          </p:nvPr>
        </p:nvGraphicFramePr>
        <p:xfrm>
          <a:off x="407557" y="1441673"/>
          <a:ext cx="8505432" cy="5130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Rechte verbindingslijn met pijl 6">
            <a:extLst>
              <a:ext uri="{FF2B5EF4-FFF2-40B4-BE49-F238E27FC236}">
                <a16:creationId xmlns:a16="http://schemas.microsoft.com/office/drawing/2014/main" id="{5147D5FE-A283-44C9-A2B8-CC5B7E52589F}"/>
              </a:ext>
            </a:extLst>
          </p:cNvPr>
          <p:cNvCxnSpPr>
            <a:cxnSpLocks/>
          </p:cNvCxnSpPr>
          <p:nvPr/>
        </p:nvCxnSpPr>
        <p:spPr>
          <a:xfrm flipV="1">
            <a:off x="10503631" y="5051718"/>
            <a:ext cx="0" cy="503273"/>
          </a:xfrm>
          <a:prstGeom prst="straightConnector1">
            <a:avLst/>
          </a:prstGeom>
          <a:ln w="571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kstvak 7">
                <a:extLst>
                  <a:ext uri="{FF2B5EF4-FFF2-40B4-BE49-F238E27FC236}">
                    <a16:creationId xmlns:a16="http://schemas.microsoft.com/office/drawing/2014/main" id="{8D4B695D-8704-406A-A2A6-58B25BAA953C}"/>
                  </a:ext>
                </a:extLst>
              </p:cNvPr>
              <p:cNvSpPr txBox="1"/>
              <p:nvPr/>
            </p:nvSpPr>
            <p:spPr>
              <a:xfrm>
                <a:off x="9542679" y="5600041"/>
                <a:ext cx="19138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8" name="Tekstvak 7">
                <a:extLst>
                  <a:ext uri="{FF2B5EF4-FFF2-40B4-BE49-F238E27FC236}">
                    <a16:creationId xmlns:a16="http://schemas.microsoft.com/office/drawing/2014/main" id="{8D4B695D-8704-406A-A2A6-58B25BAA95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42679" y="5600041"/>
                <a:ext cx="1913860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kstvak 8">
                <a:extLst>
                  <a:ext uri="{FF2B5EF4-FFF2-40B4-BE49-F238E27FC236}">
                    <a16:creationId xmlns:a16="http://schemas.microsoft.com/office/drawing/2014/main" id="{BD0DD014-1CFF-439D-84A8-A342943EF22C}"/>
                  </a:ext>
                </a:extLst>
              </p:cNvPr>
              <p:cNvSpPr txBox="1"/>
              <p:nvPr/>
            </p:nvSpPr>
            <p:spPr>
              <a:xfrm>
                <a:off x="9542679" y="2864197"/>
                <a:ext cx="19138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9" name="Tekstvak 8">
                <a:extLst>
                  <a:ext uri="{FF2B5EF4-FFF2-40B4-BE49-F238E27FC236}">
                    <a16:creationId xmlns:a16="http://schemas.microsoft.com/office/drawing/2014/main" id="{BD0DD014-1CFF-439D-84A8-A342943EF2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42679" y="2864197"/>
                <a:ext cx="1913860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kstvak 9">
            <a:extLst>
              <a:ext uri="{FF2B5EF4-FFF2-40B4-BE49-F238E27FC236}">
                <a16:creationId xmlns:a16="http://schemas.microsoft.com/office/drawing/2014/main" id="{B2205AB6-5DB3-47D9-9468-6FBBC3026FE3}"/>
              </a:ext>
            </a:extLst>
          </p:cNvPr>
          <p:cNvSpPr txBox="1"/>
          <p:nvPr/>
        </p:nvSpPr>
        <p:spPr>
          <a:xfrm>
            <a:off x="9166382" y="1511099"/>
            <a:ext cx="28443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Circular cable of 12 tapes  with 2 mm width, on 8 mm diameter core</a:t>
            </a:r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89192E8B-4539-4041-85A6-04BFAFF8319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5743" t="14190" r="22161" b="16667"/>
          <a:stretch/>
        </p:blipFill>
        <p:spPr>
          <a:xfrm>
            <a:off x="9653463" y="3361185"/>
            <a:ext cx="1700337" cy="1690533"/>
          </a:xfrm>
          <a:prstGeom prst="rect">
            <a:avLst/>
          </a:prstGeom>
        </p:spPr>
      </p:pic>
      <p:sp>
        <p:nvSpPr>
          <p:cNvPr id="13" name="Pijl: omlaag 12">
            <a:extLst>
              <a:ext uri="{FF2B5EF4-FFF2-40B4-BE49-F238E27FC236}">
                <a16:creationId xmlns:a16="http://schemas.microsoft.com/office/drawing/2014/main" id="{F27E59DF-2069-4534-8D84-2DA5CB68A574}"/>
              </a:ext>
            </a:extLst>
          </p:cNvPr>
          <p:cNvSpPr/>
          <p:nvPr/>
        </p:nvSpPr>
        <p:spPr>
          <a:xfrm rot="10800000">
            <a:off x="6657772" y="1757778"/>
            <a:ext cx="438602" cy="1671221"/>
          </a:xfrm>
          <a:prstGeom prst="downArrow">
            <a:avLst/>
          </a:prstGeom>
          <a:solidFill>
            <a:srgbClr val="4472C4">
              <a:alpha val="1686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E07041FE-8EDE-402B-80F8-0C30F8B19782}"/>
              </a:ext>
            </a:extLst>
          </p:cNvPr>
          <p:cNvSpPr txBox="1"/>
          <p:nvPr/>
        </p:nvSpPr>
        <p:spPr>
          <a:xfrm>
            <a:off x="1481684" y="2264032"/>
            <a:ext cx="2376008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/>
              <a:t>Increasing </a:t>
            </a:r>
            <a:r>
              <a:rPr lang="en-GB" b="1" i="1" dirty="0" err="1"/>
              <a:t>J</a:t>
            </a:r>
            <a:r>
              <a:rPr lang="en-GB" b="1" baseline="-25000" dirty="0" err="1"/>
              <a:t>c</a:t>
            </a:r>
            <a:r>
              <a:rPr lang="en-GB" b="1" dirty="0"/>
              <a:t> decreases loss at low amplitudes.</a:t>
            </a:r>
          </a:p>
          <a:p>
            <a:r>
              <a:rPr lang="en-GB" dirty="0"/>
              <a:t>(reduced penetration of B near edges)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9F58C811-46A3-4A8D-9244-6149FB5105D6}"/>
              </a:ext>
            </a:extLst>
          </p:cNvPr>
          <p:cNvSpPr txBox="1"/>
          <p:nvPr/>
        </p:nvSpPr>
        <p:spPr>
          <a:xfrm>
            <a:off x="5493130" y="3457954"/>
            <a:ext cx="1984629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/>
              <a:t>In saturated tapes, loss increases with </a:t>
            </a:r>
            <a:r>
              <a:rPr lang="en-GB" b="1" i="1" dirty="0" err="1"/>
              <a:t>J</a:t>
            </a:r>
            <a:r>
              <a:rPr lang="en-GB" b="1" baseline="-25000" dirty="0" err="1"/>
              <a:t>c</a:t>
            </a:r>
            <a:r>
              <a:rPr lang="en-GB" b="1" baseline="-25000" dirty="0"/>
              <a:t>.</a:t>
            </a:r>
            <a:r>
              <a:rPr lang="en-GB" dirty="0"/>
              <a:t> (magnetization limited by </a:t>
            </a:r>
            <a:r>
              <a:rPr lang="en-GB" i="1" dirty="0" err="1"/>
              <a:t>J</a:t>
            </a:r>
            <a:r>
              <a:rPr lang="en-GB" baseline="-25000" dirty="0" err="1"/>
              <a:t>c</a:t>
            </a:r>
            <a:r>
              <a:rPr lang="en-GB" dirty="0"/>
              <a:t>)</a:t>
            </a:r>
            <a:endParaRPr lang="en-GB" b="1" baseline="-25000" dirty="0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22828F0-B0B1-4BBC-988E-23410079C349}"/>
              </a:ext>
            </a:extLst>
          </p:cNvPr>
          <p:cNvSpPr txBox="1"/>
          <p:nvPr/>
        </p:nvSpPr>
        <p:spPr>
          <a:xfrm>
            <a:off x="7592800" y="2033152"/>
            <a:ext cx="8237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err="1"/>
              <a:t>J</a:t>
            </a:r>
            <a:r>
              <a:rPr lang="en-GB" sz="2000" baseline="-25000" dirty="0" err="1"/>
              <a:t>c</a:t>
            </a:r>
            <a:r>
              <a:rPr lang="en-GB" sz="2000" dirty="0"/>
              <a:t> =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F6CE1C07-2543-4282-87E8-7FB8758ACE63}"/>
              </a:ext>
            </a:extLst>
          </p:cNvPr>
          <p:cNvSpPr txBox="1"/>
          <p:nvPr/>
        </p:nvSpPr>
        <p:spPr>
          <a:xfrm>
            <a:off x="4765040" y="5153445"/>
            <a:ext cx="259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Applied current amplitude </a:t>
            </a:r>
            <a:r>
              <a:rPr lang="en-GB" sz="1600" b="1" i="1" dirty="0"/>
              <a:t>I</a:t>
            </a:r>
            <a:r>
              <a:rPr lang="en-GB" sz="1600" b="1" baseline="-25000" dirty="0"/>
              <a:t>0</a:t>
            </a:r>
            <a:r>
              <a:rPr lang="en-GB" sz="1600" b="1" dirty="0"/>
              <a:t> = 6000 A for all calculations</a:t>
            </a:r>
          </a:p>
        </p:txBody>
      </p:sp>
      <p:sp>
        <p:nvSpPr>
          <p:cNvPr id="19" name="Pijl: omlaag 18">
            <a:extLst>
              <a:ext uri="{FF2B5EF4-FFF2-40B4-BE49-F238E27FC236}">
                <a16:creationId xmlns:a16="http://schemas.microsoft.com/office/drawing/2014/main" id="{FFC1D485-7728-428F-96AB-545694F0D570}"/>
              </a:ext>
            </a:extLst>
          </p:cNvPr>
          <p:cNvSpPr/>
          <p:nvPr/>
        </p:nvSpPr>
        <p:spPr>
          <a:xfrm>
            <a:off x="1783652" y="3928820"/>
            <a:ext cx="438602" cy="1671221"/>
          </a:xfrm>
          <a:prstGeom prst="downArrow">
            <a:avLst/>
          </a:prstGeom>
          <a:solidFill>
            <a:srgbClr val="4472C4">
              <a:alpha val="1686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67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Grafiek 19">
            <a:extLst>
              <a:ext uri="{FF2B5EF4-FFF2-40B4-BE49-F238E27FC236}">
                <a16:creationId xmlns:a16="http://schemas.microsoft.com/office/drawing/2014/main" id="{6FE0C5C0-9435-49BD-96EC-457C6A0D00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2063780"/>
              </p:ext>
            </p:extLst>
          </p:nvPr>
        </p:nvGraphicFramePr>
        <p:xfrm>
          <a:off x="211560" y="1315801"/>
          <a:ext cx="8280312" cy="5177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57DE144E-5E92-46CC-BF82-441B6E7BB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559" y="-20955"/>
            <a:ext cx="11062548" cy="1000441"/>
          </a:xfrm>
        </p:spPr>
        <p:txBody>
          <a:bodyPr>
            <a:normAutofit/>
          </a:bodyPr>
          <a:lstStyle/>
          <a:p>
            <a:r>
              <a:rPr lang="en-GB" sz="3800" dirty="0">
                <a:solidFill>
                  <a:srgbClr val="C00000"/>
                </a:solidFill>
              </a:rPr>
              <a:t>Effect of </a:t>
            </a:r>
            <a:r>
              <a:rPr lang="en-GB" sz="3800" b="1" dirty="0">
                <a:solidFill>
                  <a:schemeClr val="accent5">
                    <a:lumMod val="75000"/>
                  </a:schemeClr>
                </a:solidFill>
              </a:rPr>
              <a:t>critical current density </a:t>
            </a:r>
            <a:r>
              <a:rPr lang="en-GB" sz="3800" dirty="0">
                <a:solidFill>
                  <a:srgbClr val="C00000"/>
                </a:solidFill>
              </a:rPr>
              <a:t>(120x0.2 mm)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135EE5-17B9-4FB8-8C41-76DC0F37DF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194315"/>
            <a:ext cx="10515600" cy="47720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DEBE55B-1E6F-4BCF-AE3F-BCE14FA7D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C764-6A96-47D8-B117-C7F2B3888682}" type="slidenum">
              <a:rPr lang="en-GB" smtClean="0"/>
              <a:t>8</a:t>
            </a:fld>
            <a:endParaRPr lang="en-GB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640D68FC-B250-4DF7-A169-9D22C292A4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215" y="0"/>
            <a:ext cx="1835785" cy="917893"/>
          </a:xfrm>
          <a:prstGeom prst="rect">
            <a:avLst/>
          </a:prstGeom>
        </p:spPr>
      </p:pic>
      <p:sp>
        <p:nvSpPr>
          <p:cNvPr id="16" name="Tekstvak 15">
            <a:extLst>
              <a:ext uri="{FF2B5EF4-FFF2-40B4-BE49-F238E27FC236}">
                <a16:creationId xmlns:a16="http://schemas.microsoft.com/office/drawing/2014/main" id="{A22828F0-B0B1-4BBC-988E-23410079C349}"/>
              </a:ext>
            </a:extLst>
          </p:cNvPr>
          <p:cNvSpPr txBox="1"/>
          <p:nvPr/>
        </p:nvSpPr>
        <p:spPr>
          <a:xfrm>
            <a:off x="7140072" y="1937268"/>
            <a:ext cx="8237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 err="1"/>
              <a:t>J</a:t>
            </a:r>
            <a:r>
              <a:rPr lang="en-GB" sz="2000" b="1" baseline="-25000" dirty="0" err="1"/>
              <a:t>c</a:t>
            </a:r>
            <a:r>
              <a:rPr lang="en-GB" sz="2000" b="1" dirty="0"/>
              <a:t> =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BAEEDFC2-9B58-427A-855B-E1249C8B4772}"/>
              </a:ext>
            </a:extLst>
          </p:cNvPr>
          <p:cNvSpPr txBox="1"/>
          <p:nvPr/>
        </p:nvSpPr>
        <p:spPr>
          <a:xfrm>
            <a:off x="4841180" y="4711202"/>
            <a:ext cx="2029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Applied current amplitude </a:t>
            </a:r>
            <a:r>
              <a:rPr lang="en-GB" sz="1600" b="1" i="1" dirty="0"/>
              <a:t>I</a:t>
            </a:r>
            <a:r>
              <a:rPr lang="en-GB" sz="1600" b="1" baseline="-25000" dirty="0"/>
              <a:t>0</a:t>
            </a:r>
            <a:r>
              <a:rPr lang="en-GB" sz="1600" b="1" dirty="0"/>
              <a:t> = 6000 A for all calculations </a:t>
            </a:r>
          </a:p>
        </p:txBody>
      </p:sp>
      <p:cxnSp>
        <p:nvCxnSpPr>
          <p:cNvPr id="10" name="Rechte verbindingslijn met pijl 9">
            <a:extLst>
              <a:ext uri="{FF2B5EF4-FFF2-40B4-BE49-F238E27FC236}">
                <a16:creationId xmlns:a16="http://schemas.microsoft.com/office/drawing/2014/main" id="{5770B16E-4B50-45DB-97D3-2980B3325FD4}"/>
              </a:ext>
            </a:extLst>
          </p:cNvPr>
          <p:cNvCxnSpPr>
            <a:cxnSpLocks/>
          </p:cNvCxnSpPr>
          <p:nvPr/>
        </p:nvCxnSpPr>
        <p:spPr>
          <a:xfrm flipV="1">
            <a:off x="10564790" y="5332017"/>
            <a:ext cx="0" cy="503273"/>
          </a:xfrm>
          <a:prstGeom prst="straightConnector1">
            <a:avLst/>
          </a:prstGeom>
          <a:ln w="571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kstvak 10">
                <a:extLst>
                  <a:ext uri="{FF2B5EF4-FFF2-40B4-BE49-F238E27FC236}">
                    <a16:creationId xmlns:a16="http://schemas.microsoft.com/office/drawing/2014/main" id="{9A6199D3-F7AF-41CA-9584-39DFBA6B3413}"/>
                  </a:ext>
                </a:extLst>
              </p:cNvPr>
              <p:cNvSpPr txBox="1"/>
              <p:nvPr/>
            </p:nvSpPr>
            <p:spPr>
              <a:xfrm>
                <a:off x="9607860" y="5814136"/>
                <a:ext cx="19138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GB" sz="1400" dirty="0"/>
              </a:p>
            </p:txBody>
          </p:sp>
        </mc:Choice>
        <mc:Fallback>
          <p:sp>
            <p:nvSpPr>
              <p:cNvPr id="11" name="Tekstvak 10">
                <a:extLst>
                  <a:ext uri="{FF2B5EF4-FFF2-40B4-BE49-F238E27FC236}">
                    <a16:creationId xmlns:a16="http://schemas.microsoft.com/office/drawing/2014/main" id="{9A6199D3-F7AF-41CA-9584-39DFBA6B34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860" y="5814136"/>
                <a:ext cx="1913860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kstvak 11">
                <a:extLst>
                  <a:ext uri="{FF2B5EF4-FFF2-40B4-BE49-F238E27FC236}">
                    <a16:creationId xmlns:a16="http://schemas.microsoft.com/office/drawing/2014/main" id="{AC509CD4-A234-489D-85AC-A3537716A087}"/>
                  </a:ext>
                </a:extLst>
              </p:cNvPr>
              <p:cNvSpPr txBox="1"/>
              <p:nvPr/>
            </p:nvSpPr>
            <p:spPr>
              <a:xfrm>
                <a:off x="8678066" y="5278750"/>
                <a:ext cx="19138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GB" sz="1400" dirty="0"/>
              </a:p>
            </p:txBody>
          </p:sp>
        </mc:Choice>
        <mc:Fallback>
          <p:sp>
            <p:nvSpPr>
              <p:cNvPr id="12" name="Tekstvak 11">
                <a:extLst>
                  <a:ext uri="{FF2B5EF4-FFF2-40B4-BE49-F238E27FC236}">
                    <a16:creationId xmlns:a16="http://schemas.microsoft.com/office/drawing/2014/main" id="{AC509CD4-A234-489D-85AC-A3537716A0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8066" y="5278750"/>
                <a:ext cx="1913860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kstvak 12">
            <a:extLst>
              <a:ext uri="{FF2B5EF4-FFF2-40B4-BE49-F238E27FC236}">
                <a16:creationId xmlns:a16="http://schemas.microsoft.com/office/drawing/2014/main" id="{9F3A164A-1F3C-47F0-A213-84226D6607E2}"/>
              </a:ext>
            </a:extLst>
          </p:cNvPr>
          <p:cNvSpPr txBox="1"/>
          <p:nvPr/>
        </p:nvSpPr>
        <p:spPr>
          <a:xfrm>
            <a:off x="8644480" y="1418859"/>
            <a:ext cx="3547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Circular cable of 120 tapes/filaments with  0.2 mm width on 8 mm diameter core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3ADFE459-0F87-4D02-B3EF-D63A342228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82" t="11605" r="22566" b="16998"/>
          <a:stretch/>
        </p:blipFill>
        <p:spPr bwMode="auto">
          <a:xfrm>
            <a:off x="9815210" y="3689251"/>
            <a:ext cx="1458897" cy="1456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1A9C6C24-EE29-4D41-97BB-3DD774F269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66" t="35810" r="25425" b="50001"/>
          <a:stretch/>
        </p:blipFill>
        <p:spPr bwMode="auto">
          <a:xfrm>
            <a:off x="9168619" y="2802368"/>
            <a:ext cx="2752078" cy="55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Rechte verbindingslijn met pijl 22">
            <a:extLst>
              <a:ext uri="{FF2B5EF4-FFF2-40B4-BE49-F238E27FC236}">
                <a16:creationId xmlns:a16="http://schemas.microsoft.com/office/drawing/2014/main" id="{C18095C5-E3B5-4960-A345-5A932053378D}"/>
              </a:ext>
            </a:extLst>
          </p:cNvPr>
          <p:cNvCxnSpPr>
            <a:cxnSpLocks/>
            <a:stCxn id="22" idx="1"/>
          </p:cNvCxnSpPr>
          <p:nvPr/>
        </p:nvCxnSpPr>
        <p:spPr>
          <a:xfrm flipV="1">
            <a:off x="9168619" y="3026492"/>
            <a:ext cx="506241" cy="52194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kstvak 23">
            <a:extLst>
              <a:ext uri="{FF2B5EF4-FFF2-40B4-BE49-F238E27FC236}">
                <a16:creationId xmlns:a16="http://schemas.microsoft.com/office/drawing/2014/main" id="{4CCFAC6C-5B70-4549-AC59-8D3F0BFEFE4A}"/>
              </a:ext>
            </a:extLst>
          </p:cNvPr>
          <p:cNvSpPr txBox="1"/>
          <p:nvPr/>
        </p:nvSpPr>
        <p:spPr>
          <a:xfrm>
            <a:off x="9033533" y="2768770"/>
            <a:ext cx="1029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en-GB" sz="1100" dirty="0"/>
              <a:t>0.2 mm</a:t>
            </a:r>
          </a:p>
        </p:txBody>
      </p:sp>
      <p:cxnSp>
        <p:nvCxnSpPr>
          <p:cNvPr id="25" name="Rechte verbindingslijn met pijl 24">
            <a:extLst>
              <a:ext uri="{FF2B5EF4-FFF2-40B4-BE49-F238E27FC236}">
                <a16:creationId xmlns:a16="http://schemas.microsoft.com/office/drawing/2014/main" id="{85063E0A-A5AC-4807-B94E-B80339795699}"/>
              </a:ext>
            </a:extLst>
          </p:cNvPr>
          <p:cNvCxnSpPr>
            <a:cxnSpLocks/>
          </p:cNvCxnSpPr>
          <p:nvPr/>
        </p:nvCxnSpPr>
        <p:spPr>
          <a:xfrm flipV="1">
            <a:off x="9710280" y="3000548"/>
            <a:ext cx="525920" cy="27519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met pijl 25">
            <a:extLst>
              <a:ext uri="{FF2B5EF4-FFF2-40B4-BE49-F238E27FC236}">
                <a16:creationId xmlns:a16="http://schemas.microsoft.com/office/drawing/2014/main" id="{CAAFA1C9-5D4B-4BA1-9C3C-C94806FCD393}"/>
              </a:ext>
            </a:extLst>
          </p:cNvPr>
          <p:cNvCxnSpPr>
            <a:cxnSpLocks/>
          </p:cNvCxnSpPr>
          <p:nvPr/>
        </p:nvCxnSpPr>
        <p:spPr>
          <a:xfrm flipV="1">
            <a:off x="10251941" y="3002123"/>
            <a:ext cx="563547" cy="1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Rechte verbindingslijn met pijl 26">
            <a:extLst>
              <a:ext uri="{FF2B5EF4-FFF2-40B4-BE49-F238E27FC236}">
                <a16:creationId xmlns:a16="http://schemas.microsoft.com/office/drawing/2014/main" id="{E5852E9D-820B-4C2E-A279-BF755754818E}"/>
              </a:ext>
            </a:extLst>
          </p:cNvPr>
          <p:cNvCxnSpPr>
            <a:cxnSpLocks/>
          </p:cNvCxnSpPr>
          <p:nvPr/>
        </p:nvCxnSpPr>
        <p:spPr>
          <a:xfrm>
            <a:off x="10831229" y="3000548"/>
            <a:ext cx="570831" cy="27519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met pijl 29">
            <a:extLst>
              <a:ext uri="{FF2B5EF4-FFF2-40B4-BE49-F238E27FC236}">
                <a16:creationId xmlns:a16="http://schemas.microsoft.com/office/drawing/2014/main" id="{E1FED3B3-1F19-4FF5-A588-091CCAEF31E1}"/>
              </a:ext>
            </a:extLst>
          </p:cNvPr>
          <p:cNvCxnSpPr>
            <a:cxnSpLocks/>
            <a:endCxn id="22" idx="3"/>
          </p:cNvCxnSpPr>
          <p:nvPr/>
        </p:nvCxnSpPr>
        <p:spPr>
          <a:xfrm>
            <a:off x="11409609" y="3034691"/>
            <a:ext cx="511088" cy="43995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kstvak 31">
            <a:extLst>
              <a:ext uri="{FF2B5EF4-FFF2-40B4-BE49-F238E27FC236}">
                <a16:creationId xmlns:a16="http://schemas.microsoft.com/office/drawing/2014/main" id="{7EFD14A8-CB4C-4F95-A2EC-304B239ECB5A}"/>
              </a:ext>
            </a:extLst>
          </p:cNvPr>
          <p:cNvSpPr txBox="1"/>
          <p:nvPr/>
        </p:nvSpPr>
        <p:spPr>
          <a:xfrm>
            <a:off x="9634996" y="2731928"/>
            <a:ext cx="1029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en-GB" sz="1100" dirty="0"/>
              <a:t>0.2 mm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08BA6548-E369-47E4-AABF-4FABBEB0C7B0}"/>
              </a:ext>
            </a:extLst>
          </p:cNvPr>
          <p:cNvSpPr txBox="1"/>
          <p:nvPr/>
        </p:nvSpPr>
        <p:spPr>
          <a:xfrm>
            <a:off x="10263245" y="2725021"/>
            <a:ext cx="1029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en-GB" sz="1100" dirty="0"/>
              <a:t>0.2 mm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661090FE-2A33-4B9F-A071-79751B727C8B}"/>
              </a:ext>
            </a:extLst>
          </p:cNvPr>
          <p:cNvSpPr txBox="1"/>
          <p:nvPr/>
        </p:nvSpPr>
        <p:spPr>
          <a:xfrm>
            <a:off x="10891494" y="2738938"/>
            <a:ext cx="1029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en-GB" sz="1100" dirty="0"/>
              <a:t>0.2 mm</a:t>
            </a:r>
          </a:p>
        </p:txBody>
      </p:sp>
      <p:sp>
        <p:nvSpPr>
          <p:cNvPr id="35" name="Tekstvak 34">
            <a:extLst>
              <a:ext uri="{FF2B5EF4-FFF2-40B4-BE49-F238E27FC236}">
                <a16:creationId xmlns:a16="http://schemas.microsoft.com/office/drawing/2014/main" id="{DA3E051D-7ADC-4B1F-8766-D3828A6A86AB}"/>
              </a:ext>
            </a:extLst>
          </p:cNvPr>
          <p:cNvSpPr txBox="1"/>
          <p:nvPr/>
        </p:nvSpPr>
        <p:spPr>
          <a:xfrm>
            <a:off x="11519743" y="2752855"/>
            <a:ext cx="1029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en-GB" sz="1100" dirty="0"/>
              <a:t>0.2 mm</a:t>
            </a:r>
          </a:p>
        </p:txBody>
      </p:sp>
      <p:sp>
        <p:nvSpPr>
          <p:cNvPr id="36" name="Rechthoek 35">
            <a:extLst>
              <a:ext uri="{FF2B5EF4-FFF2-40B4-BE49-F238E27FC236}">
                <a16:creationId xmlns:a16="http://schemas.microsoft.com/office/drawing/2014/main" id="{F8CA4B00-F426-4575-B9BA-7307C2C701BE}"/>
              </a:ext>
            </a:extLst>
          </p:cNvPr>
          <p:cNvSpPr/>
          <p:nvPr/>
        </p:nvSpPr>
        <p:spPr>
          <a:xfrm>
            <a:off x="10263245" y="3655127"/>
            <a:ext cx="552243" cy="243773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Rechte verbindingslijn met pijl 36">
            <a:extLst>
              <a:ext uri="{FF2B5EF4-FFF2-40B4-BE49-F238E27FC236}">
                <a16:creationId xmlns:a16="http://schemas.microsoft.com/office/drawing/2014/main" id="{FC0A8F4F-D79F-4D30-B407-5E868CD9F2C6}"/>
              </a:ext>
            </a:extLst>
          </p:cNvPr>
          <p:cNvCxnSpPr>
            <a:cxnSpLocks/>
          </p:cNvCxnSpPr>
          <p:nvPr/>
        </p:nvCxnSpPr>
        <p:spPr>
          <a:xfrm flipV="1">
            <a:off x="10564790" y="3151854"/>
            <a:ext cx="0" cy="503273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0493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8D37C8-FABF-4777-ADBD-BAABF2AA9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927" y="0"/>
            <a:ext cx="10715170" cy="1051872"/>
          </a:xfrm>
        </p:spPr>
        <p:txBody>
          <a:bodyPr/>
          <a:lstStyle/>
          <a:p>
            <a:r>
              <a:rPr lang="en-GB" sz="3800" dirty="0">
                <a:solidFill>
                  <a:srgbClr val="C00000"/>
                </a:solidFill>
              </a:rPr>
              <a:t>Effect of </a:t>
            </a:r>
            <a:r>
              <a:rPr lang="en-GB" sz="3800" b="1" dirty="0">
                <a:solidFill>
                  <a:schemeClr val="accent5">
                    <a:lumMod val="75000"/>
                  </a:schemeClr>
                </a:solidFill>
              </a:rPr>
              <a:t>operating temperature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4316AF-2FC5-4326-B35B-D6D1BF9D11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575" y="6356134"/>
            <a:ext cx="11585714" cy="369332"/>
          </a:xfrm>
        </p:spPr>
        <p:txBody>
          <a:bodyPr>
            <a:normAutofit/>
          </a:bodyPr>
          <a:lstStyle/>
          <a:p>
            <a:r>
              <a:rPr lang="en-GB" sz="1600" dirty="0"/>
              <a:t>Used measured </a:t>
            </a:r>
            <a:r>
              <a:rPr lang="en-GB" sz="1600" i="1" dirty="0" err="1"/>
              <a:t>J</a:t>
            </a:r>
            <a:r>
              <a:rPr lang="en-GB" sz="1600" baseline="-25000" dirty="0" err="1"/>
              <a:t>c</a:t>
            </a:r>
            <a:r>
              <a:rPr lang="en-GB" sz="1600" dirty="0"/>
              <a:t>(</a:t>
            </a:r>
            <a:r>
              <a:rPr lang="en-GB" sz="1600" b="1" dirty="0"/>
              <a:t>B</a:t>
            </a:r>
            <a:r>
              <a:rPr lang="en-GB" sz="1600" dirty="0"/>
              <a:t>,</a:t>
            </a:r>
            <a:r>
              <a:rPr lang="en-GB" sz="1600" i="1" dirty="0"/>
              <a:t>T</a:t>
            </a:r>
            <a:r>
              <a:rPr lang="en-GB" sz="1600" dirty="0"/>
              <a:t>) data for </a:t>
            </a:r>
            <a:r>
              <a:rPr lang="en-GB" sz="1600" dirty="0" err="1"/>
              <a:t>SuperPower</a:t>
            </a:r>
            <a:r>
              <a:rPr lang="en-GB" sz="1600" dirty="0"/>
              <a:t> tape from Robinson Research Institute </a:t>
            </a:r>
            <a:r>
              <a:rPr lang="en-GB" sz="1600" dirty="0">
                <a:hlinkClick r:id="rId2"/>
              </a:rPr>
              <a:t>https://htsdb.wimbush.eu/dataset/4256624</a:t>
            </a:r>
            <a:r>
              <a:rPr lang="en-GB" sz="1600" dirty="0"/>
              <a:t> 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18B6105-013C-40E9-A3F2-49F5E7FB3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9C764-6A96-47D8-B117-C7F2B3888682}" type="slidenum">
              <a:rPr lang="en-GB" smtClean="0"/>
              <a:t>9</a:t>
            </a:fld>
            <a:endParaRPr lang="en-GB"/>
          </a:p>
        </p:txBody>
      </p:sp>
      <p:graphicFrame>
        <p:nvGraphicFramePr>
          <p:cNvPr id="5" name="Grafiek 4">
            <a:extLst>
              <a:ext uri="{FF2B5EF4-FFF2-40B4-BE49-F238E27FC236}">
                <a16:creationId xmlns:a16="http://schemas.microsoft.com/office/drawing/2014/main" id="{24CD01B8-360E-4CFA-B95C-4DFE8284D45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6418840"/>
              </p:ext>
            </p:extLst>
          </p:nvPr>
        </p:nvGraphicFramePr>
        <p:xfrm>
          <a:off x="141175" y="1051873"/>
          <a:ext cx="8833990" cy="5131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Picture 3">
            <a:extLst>
              <a:ext uri="{FF2B5EF4-FFF2-40B4-BE49-F238E27FC236}">
                <a16:creationId xmlns:a16="http://schemas.microsoft.com/office/drawing/2014/main" id="{57387074-0B62-476B-BE3B-B01F920BD0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215" y="0"/>
            <a:ext cx="1835785" cy="917893"/>
          </a:xfrm>
          <a:prstGeom prst="rect">
            <a:avLst/>
          </a:prstGeom>
        </p:spPr>
      </p:pic>
      <p:sp>
        <p:nvSpPr>
          <p:cNvPr id="7" name="Pijl: omlaag 6">
            <a:extLst>
              <a:ext uri="{FF2B5EF4-FFF2-40B4-BE49-F238E27FC236}">
                <a16:creationId xmlns:a16="http://schemas.microsoft.com/office/drawing/2014/main" id="{B4A9F172-05B9-4E0B-B2A6-E9801A991376}"/>
              </a:ext>
            </a:extLst>
          </p:cNvPr>
          <p:cNvSpPr/>
          <p:nvPr/>
        </p:nvSpPr>
        <p:spPr>
          <a:xfrm rot="10800000">
            <a:off x="2877226" y="3052588"/>
            <a:ext cx="438602" cy="1616688"/>
          </a:xfrm>
          <a:prstGeom prst="downArrow">
            <a:avLst/>
          </a:prstGeom>
          <a:solidFill>
            <a:srgbClr val="4472C4">
              <a:alpha val="1686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01853C4-A9B7-46D8-A815-B1536856786F}"/>
              </a:ext>
            </a:extLst>
          </p:cNvPr>
          <p:cNvSpPr txBox="1"/>
          <p:nvPr/>
        </p:nvSpPr>
        <p:spPr>
          <a:xfrm>
            <a:off x="3413328" y="4335311"/>
            <a:ext cx="2026866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/>
              <a:t>Loss increases with temperature due to decreasing </a:t>
            </a:r>
            <a:r>
              <a:rPr lang="en-GB" b="1" i="1" dirty="0" err="1"/>
              <a:t>J</a:t>
            </a:r>
            <a:r>
              <a:rPr lang="en-GB" b="1" baseline="-25000" dirty="0" err="1"/>
              <a:t>c</a:t>
            </a:r>
            <a:endParaRPr lang="en-GB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7A17C43C-64C6-4D09-923F-20579492EAD8}"/>
              </a:ext>
            </a:extLst>
          </p:cNvPr>
          <p:cNvSpPr/>
          <p:nvPr/>
        </p:nvSpPr>
        <p:spPr>
          <a:xfrm>
            <a:off x="5223727" y="1255061"/>
            <a:ext cx="2807855" cy="805964"/>
          </a:xfrm>
          <a:prstGeom prst="rect">
            <a:avLst/>
          </a:prstGeom>
          <a:solidFill>
            <a:srgbClr val="FFF2CC">
              <a:alpha val="50196"/>
            </a:srgbClr>
          </a:solidFill>
          <a:ln w="38100">
            <a:solidFill>
              <a:schemeClr val="accent4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A8E477C0-B68C-4D81-B19C-FDCF7E918D8F}"/>
              </a:ext>
            </a:extLst>
          </p:cNvPr>
          <p:cNvSpPr txBox="1"/>
          <p:nvPr/>
        </p:nvSpPr>
        <p:spPr>
          <a:xfrm>
            <a:off x="5210335" y="1382029"/>
            <a:ext cx="2717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Big loss increase when </a:t>
            </a:r>
          </a:p>
          <a:p>
            <a:pPr algn="ctr"/>
            <a:r>
              <a:rPr lang="en-GB" b="1" i="1" dirty="0"/>
              <a:t>I</a:t>
            </a:r>
            <a:r>
              <a:rPr lang="en-GB" b="1" baseline="-25000" dirty="0"/>
              <a:t>0</a:t>
            </a:r>
            <a:r>
              <a:rPr lang="en-GB" b="1" dirty="0"/>
              <a:t> = 6 kA &gt; </a:t>
            </a:r>
            <a:r>
              <a:rPr lang="en-GB" b="1" i="1" dirty="0" err="1"/>
              <a:t>I</a:t>
            </a:r>
            <a:r>
              <a:rPr lang="en-GB" b="1" baseline="-25000" dirty="0" err="1"/>
              <a:t>c</a:t>
            </a:r>
            <a:endParaRPr lang="en-GB" b="1" baseline="-25000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82ED7BA6-2A87-496F-8550-86244472C4F5}"/>
              </a:ext>
            </a:extLst>
          </p:cNvPr>
          <p:cNvSpPr txBox="1"/>
          <p:nvPr/>
        </p:nvSpPr>
        <p:spPr>
          <a:xfrm>
            <a:off x="6043522" y="4321808"/>
            <a:ext cx="20268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Applied current amplitude </a:t>
            </a:r>
            <a:r>
              <a:rPr lang="en-GB" sz="1600" b="1" i="1" dirty="0"/>
              <a:t>I</a:t>
            </a:r>
            <a:r>
              <a:rPr lang="en-GB" sz="1600" b="1" baseline="-25000" dirty="0"/>
              <a:t>0</a:t>
            </a:r>
            <a:r>
              <a:rPr lang="en-GB" sz="1600" b="1" dirty="0"/>
              <a:t> = 6000 A for all calculations </a:t>
            </a:r>
          </a:p>
        </p:txBody>
      </p:sp>
      <p:cxnSp>
        <p:nvCxnSpPr>
          <p:cNvPr id="18" name="Rechte verbindingslijn met pijl 17">
            <a:extLst>
              <a:ext uri="{FF2B5EF4-FFF2-40B4-BE49-F238E27FC236}">
                <a16:creationId xmlns:a16="http://schemas.microsoft.com/office/drawing/2014/main" id="{1D43BFF7-A442-4061-9975-FF0DF7CBAC69}"/>
              </a:ext>
            </a:extLst>
          </p:cNvPr>
          <p:cNvCxnSpPr>
            <a:cxnSpLocks/>
          </p:cNvCxnSpPr>
          <p:nvPr/>
        </p:nvCxnSpPr>
        <p:spPr>
          <a:xfrm flipV="1">
            <a:off x="10564790" y="5332017"/>
            <a:ext cx="0" cy="503273"/>
          </a:xfrm>
          <a:prstGeom prst="straightConnector1">
            <a:avLst/>
          </a:prstGeom>
          <a:ln w="571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kstvak 19">
                <a:extLst>
                  <a:ext uri="{FF2B5EF4-FFF2-40B4-BE49-F238E27FC236}">
                    <a16:creationId xmlns:a16="http://schemas.microsoft.com/office/drawing/2014/main" id="{210AECA9-B682-44A6-9B24-00E3E9CC2F2A}"/>
                  </a:ext>
                </a:extLst>
              </p:cNvPr>
              <p:cNvSpPr txBox="1"/>
              <p:nvPr/>
            </p:nvSpPr>
            <p:spPr>
              <a:xfrm>
                <a:off x="9607860" y="5814136"/>
                <a:ext cx="19138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GB" sz="1400" dirty="0"/>
              </a:p>
            </p:txBody>
          </p:sp>
        </mc:Choice>
        <mc:Fallback>
          <p:sp>
            <p:nvSpPr>
              <p:cNvPr id="20" name="Tekstvak 19">
                <a:extLst>
                  <a:ext uri="{FF2B5EF4-FFF2-40B4-BE49-F238E27FC236}">
                    <a16:creationId xmlns:a16="http://schemas.microsoft.com/office/drawing/2014/main" id="{210AECA9-B682-44A6-9B24-00E3E9CC2F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7860" y="5814136"/>
                <a:ext cx="1913860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kstvak 20">
                <a:extLst>
                  <a:ext uri="{FF2B5EF4-FFF2-40B4-BE49-F238E27FC236}">
                    <a16:creationId xmlns:a16="http://schemas.microsoft.com/office/drawing/2014/main" id="{E6368E7A-55A8-48BA-8422-E9F1C7E573AA}"/>
                  </a:ext>
                </a:extLst>
              </p:cNvPr>
              <p:cNvSpPr txBox="1"/>
              <p:nvPr/>
            </p:nvSpPr>
            <p:spPr>
              <a:xfrm>
                <a:off x="8678066" y="5278750"/>
                <a:ext cx="19138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GB" sz="1400" dirty="0"/>
              </a:p>
            </p:txBody>
          </p:sp>
        </mc:Choice>
        <mc:Fallback>
          <p:sp>
            <p:nvSpPr>
              <p:cNvPr id="21" name="Tekstvak 20">
                <a:extLst>
                  <a:ext uri="{FF2B5EF4-FFF2-40B4-BE49-F238E27FC236}">
                    <a16:creationId xmlns:a16="http://schemas.microsoft.com/office/drawing/2014/main" id="{E6368E7A-55A8-48BA-8422-E9F1C7E573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8066" y="5278750"/>
                <a:ext cx="1913860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kstvak 21">
            <a:extLst>
              <a:ext uri="{FF2B5EF4-FFF2-40B4-BE49-F238E27FC236}">
                <a16:creationId xmlns:a16="http://schemas.microsoft.com/office/drawing/2014/main" id="{D5996E72-6AC7-47A4-83AD-95475BF48C17}"/>
              </a:ext>
            </a:extLst>
          </p:cNvPr>
          <p:cNvSpPr txBox="1"/>
          <p:nvPr/>
        </p:nvSpPr>
        <p:spPr>
          <a:xfrm>
            <a:off x="8644480" y="1418859"/>
            <a:ext cx="3547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Circular cable of 120 tapes/filaments with  0.2 mm width on 8 mm diameter core</a:t>
            </a:r>
          </a:p>
        </p:txBody>
      </p:sp>
      <p:pic>
        <p:nvPicPr>
          <p:cNvPr id="23" name="Afbeelding 22">
            <a:extLst>
              <a:ext uri="{FF2B5EF4-FFF2-40B4-BE49-F238E27FC236}">
                <a16:creationId xmlns:a16="http://schemas.microsoft.com/office/drawing/2014/main" id="{FC194A75-686F-4AC3-ADB8-11C3AB8D64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82" t="11605" r="22566" b="16998"/>
          <a:stretch/>
        </p:blipFill>
        <p:spPr bwMode="auto">
          <a:xfrm>
            <a:off x="9815210" y="3689251"/>
            <a:ext cx="1458897" cy="1456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Afbeelding 23">
            <a:extLst>
              <a:ext uri="{FF2B5EF4-FFF2-40B4-BE49-F238E27FC236}">
                <a16:creationId xmlns:a16="http://schemas.microsoft.com/office/drawing/2014/main" id="{4CAC6427-FC88-47AD-87BB-0E97ED9E4A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66" t="35810" r="25425" b="50001"/>
          <a:stretch/>
        </p:blipFill>
        <p:spPr bwMode="auto">
          <a:xfrm>
            <a:off x="9168619" y="2802368"/>
            <a:ext cx="2752078" cy="55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5" name="Rechte verbindingslijn met pijl 24">
            <a:extLst>
              <a:ext uri="{FF2B5EF4-FFF2-40B4-BE49-F238E27FC236}">
                <a16:creationId xmlns:a16="http://schemas.microsoft.com/office/drawing/2014/main" id="{05890C90-8601-400C-BB48-C4A15639216D}"/>
              </a:ext>
            </a:extLst>
          </p:cNvPr>
          <p:cNvCxnSpPr>
            <a:cxnSpLocks/>
            <a:stCxn id="24" idx="1"/>
          </p:cNvCxnSpPr>
          <p:nvPr/>
        </p:nvCxnSpPr>
        <p:spPr>
          <a:xfrm flipV="1">
            <a:off x="9168619" y="3026492"/>
            <a:ext cx="506241" cy="52194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kstvak 25">
            <a:extLst>
              <a:ext uri="{FF2B5EF4-FFF2-40B4-BE49-F238E27FC236}">
                <a16:creationId xmlns:a16="http://schemas.microsoft.com/office/drawing/2014/main" id="{F716223E-1630-49DD-A411-68029778E316}"/>
              </a:ext>
            </a:extLst>
          </p:cNvPr>
          <p:cNvSpPr txBox="1"/>
          <p:nvPr/>
        </p:nvSpPr>
        <p:spPr>
          <a:xfrm>
            <a:off x="9033533" y="2768770"/>
            <a:ext cx="1029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en-GB" sz="1100" dirty="0"/>
              <a:t>0.2 mm</a:t>
            </a:r>
          </a:p>
        </p:txBody>
      </p:sp>
      <p:cxnSp>
        <p:nvCxnSpPr>
          <p:cNvPr id="27" name="Rechte verbindingslijn met pijl 26">
            <a:extLst>
              <a:ext uri="{FF2B5EF4-FFF2-40B4-BE49-F238E27FC236}">
                <a16:creationId xmlns:a16="http://schemas.microsoft.com/office/drawing/2014/main" id="{474A4FC2-0878-465E-AC54-48AE500CE653}"/>
              </a:ext>
            </a:extLst>
          </p:cNvPr>
          <p:cNvCxnSpPr>
            <a:cxnSpLocks/>
          </p:cNvCxnSpPr>
          <p:nvPr/>
        </p:nvCxnSpPr>
        <p:spPr>
          <a:xfrm flipV="1">
            <a:off x="9710280" y="3000548"/>
            <a:ext cx="525920" cy="27519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met pijl 27">
            <a:extLst>
              <a:ext uri="{FF2B5EF4-FFF2-40B4-BE49-F238E27FC236}">
                <a16:creationId xmlns:a16="http://schemas.microsoft.com/office/drawing/2014/main" id="{09423FD0-125B-48DF-AF52-7D851BED57E7}"/>
              </a:ext>
            </a:extLst>
          </p:cNvPr>
          <p:cNvCxnSpPr>
            <a:cxnSpLocks/>
          </p:cNvCxnSpPr>
          <p:nvPr/>
        </p:nvCxnSpPr>
        <p:spPr>
          <a:xfrm flipV="1">
            <a:off x="10251941" y="3002123"/>
            <a:ext cx="563547" cy="1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met pijl 28">
            <a:extLst>
              <a:ext uri="{FF2B5EF4-FFF2-40B4-BE49-F238E27FC236}">
                <a16:creationId xmlns:a16="http://schemas.microsoft.com/office/drawing/2014/main" id="{D402CBBC-BE4A-4EBA-9DA4-EF94A3BBFFA8}"/>
              </a:ext>
            </a:extLst>
          </p:cNvPr>
          <p:cNvCxnSpPr>
            <a:cxnSpLocks/>
          </p:cNvCxnSpPr>
          <p:nvPr/>
        </p:nvCxnSpPr>
        <p:spPr>
          <a:xfrm>
            <a:off x="10831229" y="3000548"/>
            <a:ext cx="570831" cy="27519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met pijl 29">
            <a:extLst>
              <a:ext uri="{FF2B5EF4-FFF2-40B4-BE49-F238E27FC236}">
                <a16:creationId xmlns:a16="http://schemas.microsoft.com/office/drawing/2014/main" id="{47A5ADBE-718D-46F7-962D-AA7BBBD766D6}"/>
              </a:ext>
            </a:extLst>
          </p:cNvPr>
          <p:cNvCxnSpPr>
            <a:cxnSpLocks/>
            <a:endCxn id="24" idx="3"/>
          </p:cNvCxnSpPr>
          <p:nvPr/>
        </p:nvCxnSpPr>
        <p:spPr>
          <a:xfrm>
            <a:off x="11409609" y="3034691"/>
            <a:ext cx="511088" cy="43995"/>
          </a:xfrm>
          <a:prstGeom prst="straightConnector1">
            <a:avLst/>
          </a:prstGeom>
          <a:ln w="127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>
            <a:extLst>
              <a:ext uri="{FF2B5EF4-FFF2-40B4-BE49-F238E27FC236}">
                <a16:creationId xmlns:a16="http://schemas.microsoft.com/office/drawing/2014/main" id="{F386E7BD-622D-418D-A52A-A67C24749DA7}"/>
              </a:ext>
            </a:extLst>
          </p:cNvPr>
          <p:cNvSpPr txBox="1"/>
          <p:nvPr/>
        </p:nvSpPr>
        <p:spPr>
          <a:xfrm>
            <a:off x="9634996" y="2731928"/>
            <a:ext cx="1029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en-GB" sz="1100" dirty="0"/>
              <a:t>0.2 mm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2044FCB6-48A1-4945-89BE-F870A9D89CE3}"/>
              </a:ext>
            </a:extLst>
          </p:cNvPr>
          <p:cNvSpPr txBox="1"/>
          <p:nvPr/>
        </p:nvSpPr>
        <p:spPr>
          <a:xfrm>
            <a:off x="10263245" y="2725021"/>
            <a:ext cx="1029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en-GB" sz="1100" dirty="0"/>
              <a:t>0.2 mm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5FFB081A-3FD2-4171-8AD5-21EC5084E724}"/>
              </a:ext>
            </a:extLst>
          </p:cNvPr>
          <p:cNvSpPr txBox="1"/>
          <p:nvPr/>
        </p:nvSpPr>
        <p:spPr>
          <a:xfrm>
            <a:off x="10891494" y="2738938"/>
            <a:ext cx="1029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en-GB" sz="1100" dirty="0"/>
              <a:t>0.2 mm</a:t>
            </a:r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4A7A2E43-F826-4D5C-9A33-563E447B0415}"/>
              </a:ext>
            </a:extLst>
          </p:cNvPr>
          <p:cNvSpPr txBox="1"/>
          <p:nvPr/>
        </p:nvSpPr>
        <p:spPr>
          <a:xfrm>
            <a:off x="11519743" y="2752855"/>
            <a:ext cx="1029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/>
            <a:r>
              <a:rPr lang="en-GB" sz="1100" dirty="0"/>
              <a:t>0.2 mm</a:t>
            </a:r>
          </a:p>
        </p:txBody>
      </p:sp>
      <p:sp>
        <p:nvSpPr>
          <p:cNvPr id="35" name="Rechthoek 34">
            <a:extLst>
              <a:ext uri="{FF2B5EF4-FFF2-40B4-BE49-F238E27FC236}">
                <a16:creationId xmlns:a16="http://schemas.microsoft.com/office/drawing/2014/main" id="{06F8EEDD-65D8-48A5-AB9A-5E98924A6EDB}"/>
              </a:ext>
            </a:extLst>
          </p:cNvPr>
          <p:cNvSpPr/>
          <p:nvPr/>
        </p:nvSpPr>
        <p:spPr>
          <a:xfrm>
            <a:off x="10263245" y="3655127"/>
            <a:ext cx="552243" cy="243773"/>
          </a:xfrm>
          <a:prstGeom prst="rect">
            <a:avLst/>
          </a:prstGeom>
          <a:noFill/>
          <a:ln w="28575"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Rechte verbindingslijn met pijl 35">
            <a:extLst>
              <a:ext uri="{FF2B5EF4-FFF2-40B4-BE49-F238E27FC236}">
                <a16:creationId xmlns:a16="http://schemas.microsoft.com/office/drawing/2014/main" id="{B2E8D03F-58A8-489E-984D-3F03C7C97180}"/>
              </a:ext>
            </a:extLst>
          </p:cNvPr>
          <p:cNvCxnSpPr>
            <a:cxnSpLocks/>
          </p:cNvCxnSpPr>
          <p:nvPr/>
        </p:nvCxnSpPr>
        <p:spPr>
          <a:xfrm flipV="1">
            <a:off x="10564790" y="3151854"/>
            <a:ext cx="0" cy="503273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kstvak 36">
            <a:extLst>
              <a:ext uri="{FF2B5EF4-FFF2-40B4-BE49-F238E27FC236}">
                <a16:creationId xmlns:a16="http://schemas.microsoft.com/office/drawing/2014/main" id="{F7A2A5B0-96C2-47AB-9BA3-065533FD30F2}"/>
              </a:ext>
            </a:extLst>
          </p:cNvPr>
          <p:cNvSpPr txBox="1"/>
          <p:nvPr/>
        </p:nvSpPr>
        <p:spPr>
          <a:xfrm>
            <a:off x="8070388" y="2273931"/>
            <a:ext cx="8237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/>
              <a:t>T </a:t>
            </a:r>
            <a:r>
              <a:rPr lang="en-GB" sz="2000" b="1" dirty="0"/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43698337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3388</TotalTime>
  <Words>1125</Words>
  <Application>Microsoft Office PowerPoint</Application>
  <PresentationFormat>Breedbeeld</PresentationFormat>
  <Paragraphs>169</Paragraphs>
  <Slides>12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Cambria Math</vt:lpstr>
      <vt:lpstr>Kantoorthema</vt:lpstr>
      <vt:lpstr>How to reduce hysteresis loss* in ReBCO based RCS super-ferric dipole magnets</vt:lpstr>
      <vt:lpstr>Presented at MuCOL annual meeting </vt:lpstr>
      <vt:lpstr>What level of AC loss acceptable for energy saving?</vt:lpstr>
      <vt:lpstr>Hysteresis loss in a single tape</vt:lpstr>
      <vt:lpstr>Hysteresis loss of a single round sub-cable</vt:lpstr>
      <vt:lpstr>Effect of tape width/filamentization</vt:lpstr>
      <vt:lpstr>Effect of critical current density (12x 2 mm tapes)</vt:lpstr>
      <vt:lpstr>Effect of critical current density (120x0.2 mm)</vt:lpstr>
      <vt:lpstr>Effect of operating temperature </vt:lpstr>
      <vt:lpstr>Extrapolation to a full ReBCO based RCS fast-ramping dipole magnet</vt:lpstr>
      <vt:lpstr>What level of AC loss acceptable for energy saving?</vt:lpstr>
      <vt:lpstr>Conclusion &amp; outlook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Otten, Simon (UT-TNW)</dc:creator>
  <cp:lastModifiedBy>Otten, Simon (UT-TNW)</cp:lastModifiedBy>
  <cp:revision>226</cp:revision>
  <dcterms:created xsi:type="dcterms:W3CDTF">2024-03-22T11:03:11Z</dcterms:created>
  <dcterms:modified xsi:type="dcterms:W3CDTF">2024-05-15T08:04:07Z</dcterms:modified>
</cp:coreProperties>
</file>