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58" r:id="rId2"/>
    <p:sldId id="412" r:id="rId3"/>
    <p:sldId id="321" r:id="rId4"/>
    <p:sldId id="259" r:id="rId5"/>
    <p:sldId id="260" r:id="rId6"/>
    <p:sldId id="261" r:id="rId7"/>
    <p:sldId id="266" r:id="rId8"/>
    <p:sldId id="263" r:id="rId9"/>
    <p:sldId id="262" r:id="rId10"/>
    <p:sldId id="270" r:id="rId11"/>
    <p:sldId id="271" r:id="rId12"/>
    <p:sldId id="272" r:id="rId13"/>
    <p:sldId id="269" r:id="rId14"/>
    <p:sldId id="273" r:id="rId15"/>
    <p:sldId id="268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1769"/>
  </p:normalViewPr>
  <p:slideViewPr>
    <p:cSldViewPr snapToGrid="0">
      <p:cViewPr>
        <p:scale>
          <a:sx n="94" d="100"/>
          <a:sy n="94" d="100"/>
        </p:scale>
        <p:origin x="704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E04FD-7771-D94C-8A1E-C2E755D627EB}" type="datetimeFigureOut">
              <a:rPr lang="en-US" smtClean="0"/>
              <a:t>5/13/24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15F92-3382-1C42-93EE-30541F74F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54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469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an arrow </a:t>
            </a:r>
          </a:p>
          <a:p>
            <a:r>
              <a:rPr lang="en-US" dirty="0"/>
              <a:t>tilt the plot</a:t>
            </a:r>
          </a:p>
          <a:p>
            <a:endParaRPr lang="en-US" dirty="0"/>
          </a:p>
          <a:p>
            <a:r>
              <a:rPr lang="en-US" dirty="0"/>
              <a:t>Change all scales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688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an arrow </a:t>
            </a:r>
          </a:p>
          <a:p>
            <a:r>
              <a:rPr lang="en-US" dirty="0"/>
              <a:t>tilt the plot</a:t>
            </a:r>
          </a:p>
          <a:p>
            <a:endParaRPr lang="en-US" dirty="0"/>
          </a:p>
          <a:p>
            <a:r>
              <a:rPr lang="en-US" dirty="0"/>
              <a:t>Change all scales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273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 profile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931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 profile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183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SC coils power deposition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27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Muon decay</a:t>
            </a:r>
            <a:r>
              <a:rPr lang="en-US" baseline="0" dirty="0"/>
              <a:t> is of course the main source for radiation load to the magnets, but we should of course not forget about beam halo losses on the aperture.</a:t>
            </a:r>
          </a:p>
          <a:p>
            <a:r>
              <a:rPr lang="en-US" baseline="0" dirty="0"/>
              <a:t>Nevertheless, in the following slides I will focus only on muon decay.</a:t>
            </a:r>
          </a:p>
          <a:p>
            <a:r>
              <a:rPr lang="en-US" baseline="0" dirty="0"/>
              <a:t>When we study the radiation load to magnets, we have to consider both the instant. Heat deposition and the long-term radiation damage.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20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look if rcs4 with 2 </a:t>
            </a:r>
            <a:r>
              <a:rPr lang="en-US" dirty="0" err="1"/>
              <a:t>nc</a:t>
            </a:r>
            <a:r>
              <a:rPr lang="en-US" dirty="0"/>
              <a:t> is still lower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17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field or magnet simulated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77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impurities in iron possibly rerun</a:t>
            </a:r>
          </a:p>
          <a:p>
            <a:endParaRPr lang="en-US" dirty="0"/>
          </a:p>
          <a:p>
            <a:r>
              <a:rPr lang="en-US" dirty="0"/>
              <a:t>coals on the side</a:t>
            </a:r>
          </a:p>
          <a:p>
            <a:endParaRPr lang="en-US" dirty="0"/>
          </a:p>
          <a:p>
            <a:r>
              <a:rPr lang="en-US" dirty="0"/>
              <a:t>indicate cobalt ratio on the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245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State the beam radius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3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wrong highest energy</a:t>
            </a:r>
          </a:p>
          <a:p>
            <a:endParaRPr lang="en-US" dirty="0"/>
          </a:p>
          <a:p>
            <a:r>
              <a:rPr lang="en-US" dirty="0"/>
              <a:t>only for negative muon beam</a:t>
            </a:r>
          </a:p>
          <a:p>
            <a:endParaRPr lang="en-US" dirty="0"/>
          </a:p>
          <a:p>
            <a:r>
              <a:rPr lang="en-US" dirty="0"/>
              <a:t>put row description </a:t>
            </a:r>
          </a:p>
          <a:p>
            <a:r>
              <a:rPr lang="en-US" dirty="0"/>
              <a:t>- deep inside arc</a:t>
            </a:r>
          </a:p>
          <a:p>
            <a:r>
              <a:rPr lang="en-US" dirty="0"/>
              <a:t>- first cell after RF insertion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054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Recall shielding thickness, could be reduced deep within cell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81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15F92-3382-1C42-93EE-30541F74FA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219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965201" y="1694533"/>
            <a:ext cx="10261598" cy="2191667"/>
          </a:xfrm>
        </p:spPr>
        <p:txBody>
          <a:bodyPr anchor="b">
            <a:normAutofit/>
          </a:bodyPr>
          <a:lstStyle>
            <a:lvl1pPr algn="l">
              <a:defRPr sz="3600"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965201" y="3981450"/>
            <a:ext cx="10261598" cy="1848519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4D4D4D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66800" y="415218"/>
            <a:ext cx="3739507" cy="796106"/>
          </a:xfrm>
          <a:prstGeom prst="rect">
            <a:avLst/>
          </a:prstGeom>
        </p:spPr>
      </p:pic>
      <p:sp>
        <p:nvSpPr>
          <p:cNvPr id="7" name="Subtitle 2"/>
          <p:cNvSpPr>
            <a:spLocks noAdjustHandles="1"/>
          </p:cNvSpPr>
          <p:nvPr userDrawn="1"/>
        </p:nvSpPr>
        <p:spPr bwMode="auto">
          <a:xfrm>
            <a:off x="242045" y="6409509"/>
            <a:ext cx="11707908" cy="44849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Clr>
                <a:srgbClr val="3871A8"/>
              </a:buClr>
              <a:buFont typeface="Arial"/>
              <a:buNone/>
              <a:defRPr sz="2400">
                <a:solidFill>
                  <a:srgbClr val="808080"/>
                </a:solidFill>
                <a:latin typeface="Arial"/>
                <a:ea typeface="+mn-ea"/>
                <a:cs typeface="Arial"/>
              </a:defRPr>
            </a:lvl1pPr>
            <a:lvl2pPr marL="457200" indent="0" algn="ctr" defTabSz="914400">
              <a:lnSpc>
                <a:spcPct val="90000"/>
              </a:lnSpc>
              <a:spcBef>
                <a:spcPts val="500"/>
              </a:spcBef>
              <a:buClr>
                <a:srgbClr val="3871A8"/>
              </a:buClr>
              <a:buFont typeface="Arial"/>
              <a:buNone/>
              <a:defRPr sz="2000">
                <a:solidFill>
                  <a:srgbClr val="777777"/>
                </a:solidFill>
                <a:latin typeface="Arial"/>
                <a:ea typeface="+mn-ea"/>
                <a:cs typeface="Arial"/>
              </a:defRPr>
            </a:lvl2pPr>
            <a:lvl3pPr marL="914400" indent="0" algn="ctr" defTabSz="914400">
              <a:lnSpc>
                <a:spcPct val="90000"/>
              </a:lnSpc>
              <a:spcBef>
                <a:spcPts val="500"/>
              </a:spcBef>
              <a:buClr>
                <a:srgbClr val="3871A8"/>
              </a:buClr>
              <a:buFont typeface="Arial"/>
              <a:buNone/>
              <a:defRPr sz="1800">
                <a:solidFill>
                  <a:srgbClr val="777777"/>
                </a:solidFill>
                <a:latin typeface="Arial"/>
                <a:ea typeface="+mn-ea"/>
                <a:cs typeface="Arial"/>
              </a:defRPr>
            </a:lvl3pPr>
            <a:lvl4pPr marL="1371600" indent="0" algn="ctr" defTabSz="914400">
              <a:lnSpc>
                <a:spcPct val="90000"/>
              </a:lnSpc>
              <a:spcBef>
                <a:spcPts val="500"/>
              </a:spcBef>
              <a:buClr>
                <a:srgbClr val="3871A8"/>
              </a:buClr>
              <a:buFont typeface="Arial"/>
              <a:buNone/>
              <a:defRPr sz="1600">
                <a:solidFill>
                  <a:srgbClr val="777777"/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914400">
              <a:lnSpc>
                <a:spcPct val="90000"/>
              </a:lnSpc>
              <a:spcBef>
                <a:spcPts val="500"/>
              </a:spcBef>
              <a:buClr>
                <a:srgbClr val="3871A8"/>
              </a:buClr>
              <a:buFont typeface="Arial"/>
              <a:buNone/>
              <a:defRPr sz="1600">
                <a:solidFill>
                  <a:srgbClr val="777777"/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b="1" spc="2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664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2512059" y="94180"/>
            <a:ext cx="7167879" cy="609549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 dirty="0"/>
              <a:t>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D51F62-B7DC-4B26-BEC7-C9FF681BE15D}" type="slidenum">
              <a:rPr lang="en-US"/>
              <a:t>‹#›</a:t>
            </a:fld>
            <a:endParaRPr lang="en-US"/>
          </a:p>
        </p:txBody>
      </p:sp>
      <p:pic>
        <p:nvPicPr>
          <p:cNvPr id="8" name="Pictur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28601" y="6474437"/>
            <a:ext cx="1373190" cy="292340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30393" y="6461005"/>
            <a:ext cx="9455228" cy="32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pic>
        <p:nvPicPr>
          <p:cNvPr id="2" name="Image 20">
            <a:extLst>
              <a:ext uri="{FF2B5EF4-FFF2-40B4-BE49-F238E27FC236}">
                <a16:creationId xmlns:a16="http://schemas.microsoft.com/office/drawing/2014/main" id="{C01EB340-0759-C980-608D-EC55069087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6273"/>
          <a:stretch/>
        </p:blipFill>
        <p:spPr>
          <a:xfrm>
            <a:off x="228600" y="91223"/>
            <a:ext cx="1373191" cy="687207"/>
          </a:xfrm>
          <a:prstGeom prst="rect">
            <a:avLst/>
          </a:prstGeom>
          <a:noFill/>
        </p:spPr>
      </p:pic>
      <p:pic>
        <p:nvPicPr>
          <p:cNvPr id="3" name="Grafik 12" descr="Ein Bild, das Grafiken, Schrift, Grafikdesign, Kreis enthält.&#10;&#10;Automatisch generierte Beschreibung">
            <a:extLst>
              <a:ext uri="{FF2B5EF4-FFF2-40B4-BE49-F238E27FC236}">
                <a16:creationId xmlns:a16="http://schemas.microsoft.com/office/drawing/2014/main" id="{ACC4E726-4728-A463-4974-29554E892F8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351" y="0"/>
            <a:ext cx="803048" cy="803048"/>
          </a:xfrm>
          <a:prstGeom prst="rect">
            <a:avLst/>
          </a:prstGeom>
        </p:spPr>
      </p:pic>
      <p:pic>
        <p:nvPicPr>
          <p:cNvPr id="6" name="Image 3">
            <a:extLst>
              <a:ext uri="{FF2B5EF4-FFF2-40B4-BE49-F238E27FC236}">
                <a16:creationId xmlns:a16="http://schemas.microsoft.com/office/drawing/2014/main" id="{2273AE80-4E94-EAA4-6804-37FB35D78B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21067063" flipH="1">
            <a:off x="11453129" y="6370168"/>
            <a:ext cx="694267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80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965200" y="1694533"/>
            <a:ext cx="10261599" cy="1889795"/>
          </a:xfrm>
        </p:spPr>
        <p:txBody>
          <a:bodyPr anchor="b">
            <a:normAutofit/>
          </a:bodyPr>
          <a:lstStyle>
            <a:lvl1pPr>
              <a:defRPr sz="3600">
                <a:solidFill>
                  <a:srgbClr val="5890C8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65200" y="3676406"/>
            <a:ext cx="10261598" cy="1655761"/>
          </a:xfrm>
        </p:spPr>
        <p:txBody>
          <a:bodyPr/>
          <a:lstStyle>
            <a:lvl1pPr marL="0" indent="0">
              <a:buNone/>
              <a:defRPr sz="2400">
                <a:solidFill>
                  <a:srgbClr val="5F5F5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16D51F62-B7DC-4B26-BEC7-C9FF681BE15D}" type="slidenum">
              <a:rPr lang="en-US"/>
              <a:t>‹#›</a:t>
            </a:fld>
            <a:endParaRPr lang="en-US"/>
          </a:p>
        </p:txBody>
      </p:sp>
      <p:pic>
        <p:nvPicPr>
          <p:cNvPr id="8" name="Picture 6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28601" y="6474437"/>
            <a:ext cx="1373190" cy="29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3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End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2883722" y="2518109"/>
            <a:ext cx="6424556" cy="138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52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0124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 bwMode="auto">
          <a:xfrm>
            <a:off x="0" y="6400800"/>
            <a:ext cx="12191997" cy="457200"/>
          </a:xfrm>
          <a:prstGeom prst="rect">
            <a:avLst/>
          </a:prstGeom>
          <a:solidFill>
            <a:srgbClr val="3871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en-US" sz="1800">
              <a:latin typeface="Arial"/>
              <a:cs typeface="Arial"/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228600" y="152402"/>
            <a:ext cx="11734799" cy="6095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875336"/>
            <a:ext cx="11734799" cy="5414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830393" y="6461005"/>
            <a:ext cx="9455228" cy="32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/>
              <a:t>2nd FLUKA.CERN collaboration meeting  Sep 26, 2023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430000" y="6461005"/>
            <a:ext cx="533400" cy="328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16D51F62-B7DC-4B26-BEC7-C9FF681BE15D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87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rgbClr val="3871A8"/>
          </a:solidFill>
          <a:latin typeface="Arial"/>
          <a:ea typeface="+mj-ea"/>
          <a:cs typeface="Arial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Clr>
          <a:srgbClr val="3871A8"/>
        </a:buClr>
        <a:buFont typeface="Arial"/>
        <a:buChar char="•"/>
        <a:defRPr sz="2400">
          <a:solidFill>
            <a:schemeClr val="tx1"/>
          </a:solidFill>
          <a:latin typeface="Arial"/>
          <a:ea typeface="+mn-ea"/>
          <a:cs typeface="Arial"/>
        </a:defRPr>
      </a:lvl1pPr>
      <a:lvl2pPr marL="685800" indent="-228600" algn="l" defTabSz="914400">
        <a:lnSpc>
          <a:spcPct val="100000"/>
        </a:lnSpc>
        <a:spcBef>
          <a:spcPts val="500"/>
        </a:spcBef>
        <a:buClr>
          <a:srgbClr val="3871A8"/>
        </a:buClr>
        <a:buFont typeface="Arial"/>
        <a:buChar char="•"/>
        <a:defRPr sz="2000">
          <a:solidFill>
            <a:srgbClr val="4D4D4D"/>
          </a:solidFill>
          <a:latin typeface="Arial"/>
          <a:ea typeface="+mn-ea"/>
          <a:cs typeface="Arial"/>
        </a:defRPr>
      </a:lvl2pPr>
      <a:lvl3pPr marL="1143000" indent="-228600" algn="l" defTabSz="914400">
        <a:lnSpc>
          <a:spcPct val="100000"/>
        </a:lnSpc>
        <a:spcBef>
          <a:spcPts val="500"/>
        </a:spcBef>
        <a:buClr>
          <a:srgbClr val="3871A8"/>
        </a:buClr>
        <a:buFont typeface="Arial"/>
        <a:buChar char="•"/>
        <a:defRPr sz="1800">
          <a:solidFill>
            <a:srgbClr val="4D4D4D"/>
          </a:solidFill>
          <a:latin typeface="Arial"/>
          <a:ea typeface="+mn-ea"/>
          <a:cs typeface="Arial"/>
        </a:defRPr>
      </a:lvl3pPr>
      <a:lvl4pPr marL="1600200" indent="-228600" algn="l" defTabSz="914400">
        <a:lnSpc>
          <a:spcPct val="100000"/>
        </a:lnSpc>
        <a:spcBef>
          <a:spcPts val="500"/>
        </a:spcBef>
        <a:buClr>
          <a:srgbClr val="3871A8"/>
        </a:buClr>
        <a:buFont typeface="Arial"/>
        <a:buChar char="•"/>
        <a:defRPr sz="1600">
          <a:solidFill>
            <a:srgbClr val="4D4D4D"/>
          </a:solidFill>
          <a:latin typeface="Arial"/>
          <a:ea typeface="+mn-ea"/>
          <a:cs typeface="Arial"/>
        </a:defRPr>
      </a:lvl4pPr>
      <a:lvl5pPr marL="2057400" indent="-228600" algn="l" defTabSz="914400">
        <a:lnSpc>
          <a:spcPct val="100000"/>
        </a:lnSpc>
        <a:spcBef>
          <a:spcPts val="500"/>
        </a:spcBef>
        <a:buClr>
          <a:srgbClr val="3871A8"/>
        </a:buClr>
        <a:buFont typeface="Arial"/>
        <a:buChar char="•"/>
        <a:defRPr sz="1600">
          <a:solidFill>
            <a:srgbClr val="4D4D4D"/>
          </a:solidFill>
          <a:latin typeface="Arial"/>
          <a:ea typeface="+mn-ea"/>
          <a:cs typeface="Arial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7BEEFBA-37A6-6182-9885-592EB32BAE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Radiation challenges in the RCS accelerators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D164CFB4-A30E-11AD-7AB0-7E4B4F9B28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5201" y="3981450"/>
            <a:ext cx="10261598" cy="1848519"/>
          </a:xfrm>
        </p:spPr>
        <p:txBody>
          <a:bodyPr/>
          <a:lstStyle/>
          <a:p>
            <a:r>
              <a:rPr lang="en-US" i="1" dirty="0">
                <a:solidFill>
                  <a:schemeClr val="tx1"/>
                </a:solidFill>
              </a:rPr>
              <a:t>S. Marin, A. Lechner, D. </a:t>
            </a:r>
            <a:r>
              <a:rPr lang="en-US" i="1" dirty="0" err="1">
                <a:solidFill>
                  <a:schemeClr val="tx1"/>
                </a:solidFill>
              </a:rPr>
              <a:t>Calzolari</a:t>
            </a:r>
            <a:r>
              <a:rPr lang="en-US" i="1" dirty="0">
                <a:solidFill>
                  <a:schemeClr val="tx1"/>
                </a:solidFill>
              </a:rPr>
              <a:t>, C. </a:t>
            </a:r>
            <a:r>
              <a:rPr lang="en-US" i="1" dirty="0" err="1">
                <a:solidFill>
                  <a:schemeClr val="tx1"/>
                </a:solidFill>
              </a:rPr>
              <a:t>Ahdida</a:t>
            </a:r>
            <a:endParaRPr lang="en-US" i="1" dirty="0">
              <a:solidFill>
                <a:schemeClr val="tx1"/>
              </a:solidFill>
            </a:endParaRPr>
          </a:p>
          <a:p>
            <a:r>
              <a:rPr lang="en-US" dirty="0"/>
              <a:t>May 15, 2024</a:t>
            </a:r>
          </a:p>
        </p:txBody>
      </p:sp>
      <p:pic>
        <p:nvPicPr>
          <p:cNvPr id="7" name="Image 20">
            <a:extLst>
              <a:ext uri="{FF2B5EF4-FFF2-40B4-BE49-F238E27FC236}">
                <a16:creationId xmlns:a16="http://schemas.microsoft.com/office/drawing/2014/main" id="{8E6B7A5B-E862-5FF3-2FE5-7EBF3276B1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273"/>
          <a:stretch/>
        </p:blipFill>
        <p:spPr>
          <a:xfrm>
            <a:off x="9928860" y="0"/>
            <a:ext cx="2263140" cy="1132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AD146-263C-0635-AD9B-CE1A01E4D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to SC coils – d</a:t>
            </a:r>
            <a:r>
              <a:rPr lang="en-US" sz="3600" dirty="0"/>
              <a:t>eep inside arc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2473E-1E8C-C42D-839B-5E7786E72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2D107-BCAE-83D2-5528-800EB5E23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pic>
        <p:nvPicPr>
          <p:cNvPr id="22" name="Picture 21" descr="A rainbow colored oval shape&#10;&#10;Description automatically generated">
            <a:extLst>
              <a:ext uri="{FF2B5EF4-FFF2-40B4-BE49-F238E27FC236}">
                <a16:creationId xmlns:a16="http://schemas.microsoft.com/office/drawing/2014/main" id="{083BD416-FC2B-E81A-66AA-B65CA2BAD0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6935" y="3306079"/>
            <a:ext cx="4806951" cy="29735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4E08C173-AE6C-02C3-CF58-3FD75C9626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1" y="875336"/>
                <a:ext cx="5867400" cy="5414062"/>
              </a:xfrm>
            </p:spPr>
            <p:txBody>
              <a:bodyPr>
                <a:normAutofit/>
              </a:bodyPr>
              <a:lstStyle/>
              <a:p>
                <a:pPr>
                  <a:buFontTx/>
                  <a:buChar char="-"/>
                </a:pPr>
                <a:r>
                  <a:rPr lang="en-US" dirty="0"/>
                  <a:t>Heating due to radiation energy deposition can cause the SC coils to quench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Ionizing dose can damage the coils and the surrounding materials </a:t>
                </a:r>
              </a:p>
              <a:p>
                <a:pPr>
                  <a:buFontTx/>
                  <a:buChar char="-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In either case, deep within the arcs, the radiation damage is well below the limits of few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10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s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𝑚𝑊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and 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𝑀𝐺𝑦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𝑦𝑒𝑎𝑟</m:t>
                        </m:r>
                      </m:den>
                    </m:f>
                  </m:oMath>
                </a14:m>
                <a:r>
                  <a:rPr lang="en-US" dirty="0"/>
                  <a:t>, by several orders of magnitude.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6" name="Content Placeholder 25">
                <a:extLst>
                  <a:ext uri="{FF2B5EF4-FFF2-40B4-BE49-F238E27FC236}">
                    <a16:creationId xmlns:a16="http://schemas.microsoft.com/office/drawing/2014/main" id="{4E08C173-AE6C-02C3-CF58-3FD75C9626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1" y="875336"/>
                <a:ext cx="5867400" cy="5414062"/>
              </a:xfrm>
              <a:blipFill>
                <a:blip r:embed="rId4"/>
                <a:stretch>
                  <a:fillRect l="-1728" t="-1171" r="-1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 descr="A rainbow colored oval with a graph&#10;&#10;Description automatically generated with medium confidence">
            <a:extLst>
              <a:ext uri="{FF2B5EF4-FFF2-40B4-BE49-F238E27FC236}">
                <a16:creationId xmlns:a16="http://schemas.microsoft.com/office/drawing/2014/main" id="{854C7A79-B46F-E7D8-A3EA-578EB37DD5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9336" y="875336"/>
            <a:ext cx="4502150" cy="25590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46052A6-0FE5-2CA4-CFB2-1EEBC97A1A16}"/>
                  </a:ext>
                </a:extLst>
              </p:cNvPr>
              <p:cNvSpPr/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beam </a:t>
                </a: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46052A6-0FE5-2CA4-CFB2-1EEBC97A1A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  <a:blipFill>
                <a:blip r:embed="rId6"/>
                <a:stretch>
                  <a:fillRect t="-20833" b="-45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C04453-423E-9637-7AF2-4164D9F3BC8F}"/>
                  </a:ext>
                </a:extLst>
              </p:cNvPr>
              <p:cNvSpPr txBox="1"/>
              <p:nvPr/>
            </p:nvSpPr>
            <p:spPr>
              <a:xfrm>
                <a:off x="5434914" y="5212964"/>
                <a:ext cx="2213108" cy="96904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0" i="1" dirty="0">
                    <a:latin typeface="Cambria Math" panose="02040503050406030204" pitchFamily="18" charset="0"/>
                  </a:rPr>
                  <a:t>For these conditions/materials: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1</m:t>
                      </m:r>
                      <m:f>
                        <m:f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𝑘𝑊</m:t>
                          </m:r>
                        </m:num>
                        <m:den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p>
                            <m:sSup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sz="1400" b="0" i="1" dirty="0" smtClean="0">
                          <a:latin typeface="Cambria Math" panose="02040503050406030204" pitchFamily="18" charset="0"/>
                        </a:rPr>
                        <m:t>≈1.4</m:t>
                      </m:r>
                      <m:f>
                        <m:fPr>
                          <m:ctrlP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400" b="0" i="0" dirty="0" smtClean="0"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𝐺𝑦</m:t>
                          </m:r>
                        </m:num>
                        <m:den>
                          <m:r>
                            <a:rPr lang="en-US" sz="1400" b="0" i="1" dirty="0" smtClean="0">
                              <a:latin typeface="Cambria Math" panose="02040503050406030204" pitchFamily="18" charset="0"/>
                            </a:rPr>
                            <m:t>𝑦𝑒𝑎</m:t>
                          </m:r>
                          <m:sSup>
                            <m:sSupPr>
                              <m:ctrlP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5C04453-423E-9637-7AF2-4164D9F3B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4914" y="5212964"/>
                <a:ext cx="2213108" cy="969048"/>
              </a:xfrm>
              <a:prstGeom prst="rect">
                <a:avLst/>
              </a:prstGeom>
              <a:blipFill>
                <a:blip r:embed="rId7"/>
                <a:stretch>
                  <a:fillRect l="-568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7530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E0CFA-48D4-ECB6-51FF-4CEA6C2E0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11</a:t>
            </a:fld>
            <a:endParaRPr lang="en-US"/>
          </a:p>
        </p:txBody>
      </p:sp>
      <p:pic>
        <p:nvPicPr>
          <p:cNvPr id="8" name="Content Placeholder 7" descr="A rainbow colored oval shape&#10;&#10;Description automatically generated">
            <a:extLst>
              <a:ext uri="{FF2B5EF4-FFF2-40B4-BE49-F238E27FC236}">
                <a16:creationId xmlns:a16="http://schemas.microsoft.com/office/drawing/2014/main" id="{07A39A0F-FC9B-8DDE-2026-9E49C5A57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75490" y="605907"/>
            <a:ext cx="4256843" cy="2633162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E7F46-49FC-F02C-C9DE-5EF8613FF1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48841F-8AC3-7E30-6D83-906EE90FC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2059" y="94180"/>
            <a:ext cx="7167879" cy="609549"/>
          </a:xfrm>
        </p:spPr>
        <p:txBody>
          <a:bodyPr>
            <a:normAutofit fontScale="90000"/>
          </a:bodyPr>
          <a:lstStyle/>
          <a:p>
            <a:r>
              <a:rPr lang="en-US" dirty="0"/>
              <a:t>Radiation to SC coils – first cell after RF insertion</a:t>
            </a:r>
          </a:p>
        </p:txBody>
      </p:sp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B81CE53-1F01-A921-771B-EEE3B0D3B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4424" y="3359218"/>
            <a:ext cx="4918976" cy="2861489"/>
          </a:xfrm>
          <a:prstGeom prst="rect">
            <a:avLst/>
          </a:prstGeom>
        </p:spPr>
      </p:pic>
      <p:pic>
        <p:nvPicPr>
          <p:cNvPr id="14" name="Picture 13" descr="A graph of a mask&#10;&#10;Description automatically generated">
            <a:extLst>
              <a:ext uri="{FF2B5EF4-FFF2-40B4-BE49-F238E27FC236}">
                <a16:creationId xmlns:a16="http://schemas.microsoft.com/office/drawing/2014/main" id="{1013AE07-F5B4-8BE2-84A1-40F5EDFA0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2393" y="3479366"/>
            <a:ext cx="4918976" cy="28614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A1FB6AC-E837-6C73-3E04-86CF39684762}"/>
              </a:ext>
            </a:extLst>
          </p:cNvPr>
          <p:cNvSpPr txBox="1"/>
          <p:nvPr/>
        </p:nvSpPr>
        <p:spPr>
          <a:xfrm>
            <a:off x="376897" y="834073"/>
            <a:ext cx="6809967" cy="2861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000" dirty="0"/>
              <a:t>For the first magnet after the RF insertion, the radiation field is significantly more intense, but still within the limits.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Limited by yearly dose limits, but safe within the prescribed shielding.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Should be feasible as long as the front mask shield is kept deep (~7-10 cm) and the shielding around the beam pipe is at least 2-3 cm.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64B2A55-00CD-894D-B2E9-53EA2625843D}"/>
                  </a:ext>
                </a:extLst>
              </p:cNvPr>
              <p:cNvSpPr/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beam </a:t>
                </a:r>
              </a:p>
            </p:txBody>
          </p:sp>
        </mc:Choice>
        <mc:Fallback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64B2A55-00CD-894D-B2E9-53EA2625843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  <a:blipFill>
                <a:blip r:embed="rId6"/>
                <a:stretch>
                  <a:fillRect t="-20833" b="-45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F0B043C-FB64-77EA-B60A-E8F7D0CCFF18}"/>
              </a:ext>
            </a:extLst>
          </p:cNvPr>
          <p:cNvSpPr txBox="1"/>
          <p:nvPr/>
        </p:nvSpPr>
        <p:spPr>
          <a:xfrm>
            <a:off x="8132360" y="361229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DFDCC1-AD09-C9AD-C833-79ECED98C235}"/>
              </a:ext>
            </a:extLst>
          </p:cNvPr>
          <p:cNvSpPr txBox="1"/>
          <p:nvPr/>
        </p:nvSpPr>
        <p:spPr>
          <a:xfrm>
            <a:off x="2234919" y="4634317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6.0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76AC88-D9AA-27B9-BF31-23917E4B64CF}"/>
              </a:ext>
            </a:extLst>
          </p:cNvPr>
          <p:cNvSpPr txBox="1"/>
          <p:nvPr/>
        </p:nvSpPr>
        <p:spPr>
          <a:xfrm>
            <a:off x="1595186" y="4725445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9.0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F5E718-BA03-B642-DF16-7810998B5003}"/>
              </a:ext>
            </a:extLst>
          </p:cNvPr>
          <p:cNvSpPr txBox="1"/>
          <p:nvPr/>
        </p:nvSpPr>
        <p:spPr>
          <a:xfrm>
            <a:off x="1431865" y="5012059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12.0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46AABF7-DDF6-2F97-D9A6-5A32CCAF75DD}"/>
              </a:ext>
            </a:extLst>
          </p:cNvPr>
          <p:cNvSpPr txBox="1"/>
          <p:nvPr/>
        </p:nvSpPr>
        <p:spPr>
          <a:xfrm>
            <a:off x="1431865" y="5298673"/>
            <a:ext cx="4587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15.0</a:t>
            </a:r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C908587-9024-1268-5635-756A9B4F047F}"/>
              </a:ext>
            </a:extLst>
          </p:cNvPr>
          <p:cNvCxnSpPr>
            <a:cxnSpLocks/>
          </p:cNvCxnSpPr>
          <p:nvPr/>
        </p:nvCxnSpPr>
        <p:spPr>
          <a:xfrm>
            <a:off x="1495245" y="4966583"/>
            <a:ext cx="4646763" cy="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4AF2076-894C-2167-A3E6-6D78EF8D221E}"/>
              </a:ext>
            </a:extLst>
          </p:cNvPr>
          <p:cNvCxnSpPr>
            <a:cxnSpLocks/>
          </p:cNvCxnSpPr>
          <p:nvPr/>
        </p:nvCxnSpPr>
        <p:spPr>
          <a:xfrm>
            <a:off x="7271973" y="4291026"/>
            <a:ext cx="4646763" cy="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F8ACB78-DFC2-158E-9DB4-028692C16600}"/>
              </a:ext>
            </a:extLst>
          </p:cNvPr>
          <p:cNvSpPr txBox="1"/>
          <p:nvPr/>
        </p:nvSpPr>
        <p:spPr>
          <a:xfrm>
            <a:off x="2321943" y="4177370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3.0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C24C816-6D25-DDF3-B186-E7C78D64A3E8}"/>
              </a:ext>
            </a:extLst>
          </p:cNvPr>
          <p:cNvSpPr txBox="1"/>
          <p:nvPr/>
        </p:nvSpPr>
        <p:spPr>
          <a:xfrm>
            <a:off x="7465255" y="408339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5C01A8F-7EE0-7CB1-8913-A86D6DCDF47E}"/>
              </a:ext>
            </a:extLst>
          </p:cNvPr>
          <p:cNvSpPr txBox="1"/>
          <p:nvPr/>
        </p:nvSpPr>
        <p:spPr>
          <a:xfrm>
            <a:off x="7789349" y="3930996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1.5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F37F80-A385-7E48-6B5D-CD3D32F4F580}"/>
              </a:ext>
            </a:extLst>
          </p:cNvPr>
          <p:cNvSpPr txBox="1"/>
          <p:nvPr/>
        </p:nvSpPr>
        <p:spPr>
          <a:xfrm>
            <a:off x="7410594" y="4315869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3.5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E09C3A6-519D-0F36-1227-ECB44CD1E9C7}"/>
              </a:ext>
            </a:extLst>
          </p:cNvPr>
          <p:cNvSpPr txBox="1"/>
          <p:nvPr/>
        </p:nvSpPr>
        <p:spPr>
          <a:xfrm>
            <a:off x="7600710" y="4728171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4.5</a:t>
            </a:r>
          </a:p>
        </p:txBody>
      </p:sp>
    </p:spTree>
    <p:extLst>
      <p:ext uri="{BB962C8B-B14F-4D97-AF65-F5344CB8AC3E}">
        <p14:creationId xmlns:p14="http://schemas.microsoft.com/office/powerpoint/2010/main" val="1985025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A colorful image of a magnet&#10;&#10;Description automatically generated with medium confidence">
            <a:extLst>
              <a:ext uri="{FF2B5EF4-FFF2-40B4-BE49-F238E27FC236}">
                <a16:creationId xmlns:a16="http://schemas.microsoft.com/office/drawing/2014/main" id="{22DE6EEE-E567-3FD8-963B-3F101497AC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61401" y="540784"/>
            <a:ext cx="4946633" cy="288821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C5D44-73AF-5E32-3088-20CE51400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to NC coils - d</a:t>
            </a:r>
            <a:r>
              <a:rPr lang="en-US" sz="3600" dirty="0"/>
              <a:t>eep inside arc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E36A5-D11F-3A6D-7459-AE9A5FBA0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6518A-A8C2-CA1B-6B1E-91FB4AD94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C12105-8649-7F45-3C8B-B9399DE1204A}"/>
              </a:ext>
            </a:extLst>
          </p:cNvPr>
          <p:cNvSpPr/>
          <p:nvPr/>
        </p:nvSpPr>
        <p:spPr>
          <a:xfrm rot="18978293">
            <a:off x="8293187" y="1875359"/>
            <a:ext cx="566812" cy="935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F99F1EC-323E-E5D6-0437-6303E227F33F}"/>
              </a:ext>
            </a:extLst>
          </p:cNvPr>
          <p:cNvCxnSpPr/>
          <p:nvPr/>
        </p:nvCxnSpPr>
        <p:spPr>
          <a:xfrm>
            <a:off x="8576593" y="2108200"/>
            <a:ext cx="0" cy="16039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690CE1F-987C-1228-C428-2B1652931CC9}"/>
              </a:ext>
            </a:extLst>
          </p:cNvPr>
          <p:cNvSpPr/>
          <p:nvPr/>
        </p:nvSpPr>
        <p:spPr>
          <a:xfrm>
            <a:off x="7043052" y="3712136"/>
            <a:ext cx="4539348" cy="2562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aph of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782BCCEC-3CDC-DF08-EFE4-F13CD4FDD0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394" y="3801277"/>
            <a:ext cx="4272648" cy="2473638"/>
          </a:xfrm>
          <a:prstGeom prst="rect">
            <a:avLst/>
          </a:prstGeom>
        </p:spPr>
      </p:pic>
      <p:sp>
        <p:nvSpPr>
          <p:cNvPr id="14" name="Content Placeholder 25">
            <a:extLst>
              <a:ext uri="{FF2B5EF4-FFF2-40B4-BE49-F238E27FC236}">
                <a16:creationId xmlns:a16="http://schemas.microsoft.com/office/drawing/2014/main" id="{8EA6610B-5208-8076-E088-F3EFC2B7BA26}"/>
              </a:ext>
            </a:extLst>
          </p:cNvPr>
          <p:cNvSpPr txBox="1">
            <a:spLocks/>
          </p:cNvSpPr>
          <p:nvPr/>
        </p:nvSpPr>
        <p:spPr bwMode="auto">
          <a:xfrm>
            <a:off x="228601" y="875336"/>
            <a:ext cx="5867400" cy="5414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100000"/>
              </a:lnSpc>
              <a:spcBef>
                <a:spcPts val="1000"/>
              </a:spcBef>
              <a:buClr>
                <a:srgbClr val="3871A8"/>
              </a:buClr>
              <a:buFont typeface="Arial"/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20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8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6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6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kern="0" dirty="0"/>
          </a:p>
          <a:p>
            <a:pPr marL="0" indent="0">
              <a:buFont typeface="Arial"/>
              <a:buNone/>
            </a:pPr>
            <a:endParaRPr lang="en-US" kern="0" dirty="0"/>
          </a:p>
        </p:txBody>
      </p:sp>
      <p:sp>
        <p:nvSpPr>
          <p:cNvPr id="15" name="Content Placeholder 25">
            <a:extLst>
              <a:ext uri="{FF2B5EF4-FFF2-40B4-BE49-F238E27FC236}">
                <a16:creationId xmlns:a16="http://schemas.microsoft.com/office/drawing/2014/main" id="{9DD4A2C0-6BE0-4BAD-369C-46E90D2B35BD}"/>
              </a:ext>
            </a:extLst>
          </p:cNvPr>
          <p:cNvSpPr txBox="1">
            <a:spLocks/>
          </p:cNvSpPr>
          <p:nvPr/>
        </p:nvSpPr>
        <p:spPr bwMode="auto">
          <a:xfrm>
            <a:off x="381001" y="1027736"/>
            <a:ext cx="5867400" cy="5414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100000"/>
              </a:lnSpc>
              <a:spcBef>
                <a:spcPts val="1000"/>
              </a:spcBef>
              <a:buClr>
                <a:srgbClr val="3871A8"/>
              </a:buClr>
              <a:buFont typeface="Arial"/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20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8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6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6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kern="0" dirty="0"/>
              <a:t>NC magnets do not suffer from quenching, but high doses of radiation to the coils can degrade their operation. </a:t>
            </a:r>
          </a:p>
          <a:p>
            <a:pPr marL="0" indent="0">
              <a:buFont typeface="Arial"/>
              <a:buNone/>
            </a:pPr>
            <a:endParaRPr lang="en-US" kern="0" dirty="0"/>
          </a:p>
          <a:p>
            <a:pPr marL="0" indent="0">
              <a:buFont typeface="Arial"/>
              <a:buNone/>
            </a:pPr>
            <a:r>
              <a:rPr lang="en-US" kern="0" dirty="0"/>
              <a:t>Even without any shielding, the ionizing dose to the coils remains small (due to the larger distance from coil to beam).</a:t>
            </a:r>
          </a:p>
          <a:p>
            <a:pPr marL="0" indent="0">
              <a:buFont typeface="Arial"/>
              <a:buNone/>
            </a:pPr>
            <a:endParaRPr lang="en-US" kern="0" dirty="0"/>
          </a:p>
          <a:p>
            <a:pPr marL="0" indent="0">
              <a:buFont typeface="Arial"/>
              <a:buNone/>
            </a:pPr>
            <a:endParaRPr lang="en-US" kern="0" dirty="0"/>
          </a:p>
          <a:p>
            <a:pPr marL="0" indent="0">
              <a:buFont typeface="Arial"/>
              <a:buNone/>
            </a:pPr>
            <a:endParaRPr lang="en-US" kern="0" dirty="0"/>
          </a:p>
          <a:p>
            <a:pPr marL="0" indent="0">
              <a:buFont typeface="Arial"/>
              <a:buNone/>
            </a:pPr>
            <a:endParaRPr lang="en-US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868D5F-63D1-3D1C-6E51-E168DB023864}"/>
              </a:ext>
            </a:extLst>
          </p:cNvPr>
          <p:cNvSpPr txBox="1"/>
          <p:nvPr/>
        </p:nvSpPr>
        <p:spPr>
          <a:xfrm>
            <a:off x="10148994" y="3647388"/>
            <a:ext cx="1433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Dose (</a:t>
            </a:r>
            <a:r>
              <a:rPr lang="en-US" sz="1400" dirty="0" err="1"/>
              <a:t>MGy</a:t>
            </a:r>
            <a:r>
              <a:rPr lang="en-US" sz="1400" dirty="0"/>
              <a:t>/year)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2745812-EF59-CF56-7CEE-D953F3BCDFD3}"/>
                  </a:ext>
                </a:extLst>
              </p:cNvPr>
              <p:cNvSpPr/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beam </a:t>
                </a:r>
              </a:p>
            </p:txBody>
          </p:sp>
        </mc:Choice>
        <mc:Fallback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2745812-EF59-CF56-7CEE-D953F3BCDF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  <a:blipFill>
                <a:blip r:embed="rId5"/>
                <a:stretch>
                  <a:fillRect t="-20833" b="-45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1835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colorful image of a magnet&#10;&#10;Description automatically generated with medium confidence">
            <a:extLst>
              <a:ext uri="{FF2B5EF4-FFF2-40B4-BE49-F238E27FC236}">
                <a16:creationId xmlns:a16="http://schemas.microsoft.com/office/drawing/2014/main" id="{908EBA82-52C0-F8FC-5EAC-3F2232326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5190" y="745485"/>
            <a:ext cx="4835071" cy="28285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1C5D44-73AF-5E32-3088-20CE51400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Radiation to NC coils - first cell after RF insertion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CE36A5-D11F-3A6D-7459-AE9A5FBA0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6518A-A8C2-CA1B-6B1E-91FB4AD94C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C12105-8649-7F45-3C8B-B9399DE1204A}"/>
              </a:ext>
            </a:extLst>
          </p:cNvPr>
          <p:cNvSpPr/>
          <p:nvPr/>
        </p:nvSpPr>
        <p:spPr>
          <a:xfrm rot="18978293">
            <a:off x="8293187" y="1956728"/>
            <a:ext cx="566812" cy="9350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F99F1EC-323E-E5D6-0437-6303E227F33F}"/>
              </a:ext>
            </a:extLst>
          </p:cNvPr>
          <p:cNvCxnSpPr/>
          <p:nvPr/>
        </p:nvCxnSpPr>
        <p:spPr>
          <a:xfrm>
            <a:off x="8576593" y="2108200"/>
            <a:ext cx="0" cy="16039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1690CE1F-987C-1228-C428-2B1652931CC9}"/>
              </a:ext>
            </a:extLst>
          </p:cNvPr>
          <p:cNvSpPr/>
          <p:nvPr/>
        </p:nvSpPr>
        <p:spPr>
          <a:xfrm>
            <a:off x="7043052" y="3712136"/>
            <a:ext cx="4539348" cy="25627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Content Placeholder 22" descr="A rainbow colored graph with numbers&#10;&#10;Description automatically generated with medium confidence">
            <a:extLst>
              <a:ext uri="{FF2B5EF4-FFF2-40B4-BE49-F238E27FC236}">
                <a16:creationId xmlns:a16="http://schemas.microsoft.com/office/drawing/2014/main" id="{EB813641-F713-EB50-46C4-562EEAB73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277098" y="3823844"/>
            <a:ext cx="3794946" cy="2201298"/>
          </a:xfrm>
        </p:spPr>
      </p:pic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848FCD31-E1F2-991F-FE67-9209120EF8A3}"/>
              </a:ext>
            </a:extLst>
          </p:cNvPr>
          <p:cNvSpPr txBox="1">
            <a:spLocks/>
          </p:cNvSpPr>
          <p:nvPr/>
        </p:nvSpPr>
        <p:spPr bwMode="auto">
          <a:xfrm>
            <a:off x="228601" y="875336"/>
            <a:ext cx="5867400" cy="5414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100000"/>
              </a:lnSpc>
              <a:spcBef>
                <a:spcPts val="1000"/>
              </a:spcBef>
              <a:buClr>
                <a:srgbClr val="3871A8"/>
              </a:buClr>
              <a:buFont typeface="Arial"/>
              <a:buChar char="•"/>
              <a:defRPr sz="24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6858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20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8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6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>
              <a:lnSpc>
                <a:spcPct val="100000"/>
              </a:lnSpc>
              <a:spcBef>
                <a:spcPts val="500"/>
              </a:spcBef>
              <a:buClr>
                <a:srgbClr val="3871A8"/>
              </a:buClr>
              <a:buFont typeface="Arial"/>
              <a:buChar char="•"/>
              <a:defRPr sz="1600">
                <a:solidFill>
                  <a:srgbClr val="4D4D4D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kern="0" dirty="0"/>
          </a:p>
          <a:p>
            <a:pPr marL="0" indent="0">
              <a:buFont typeface="Arial"/>
              <a:buNone/>
            </a:pPr>
            <a:endParaRPr lang="en-US" kern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Content Placeholder 25">
                <a:extLst>
                  <a:ext uri="{FF2B5EF4-FFF2-40B4-BE49-F238E27FC236}">
                    <a16:creationId xmlns:a16="http://schemas.microsoft.com/office/drawing/2014/main" id="{0F52BCA9-61BE-B7AA-8F2A-AD5D81C8BCA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12970" y="2108200"/>
                <a:ext cx="5041924" cy="2684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28600" indent="-228600" algn="l" defTabSz="914400">
                  <a:lnSpc>
                    <a:spcPct val="100000"/>
                  </a:lnSpc>
                  <a:spcBef>
                    <a:spcPts val="1000"/>
                  </a:spcBef>
                  <a:buClr>
                    <a:srgbClr val="3871A8"/>
                  </a:buClr>
                  <a:buFont typeface="Arial"/>
                  <a:buChar char="•"/>
                  <a:defRPr sz="2400">
                    <a:solidFill>
                      <a:schemeClr val="tx1"/>
                    </a:solidFill>
                    <a:latin typeface="Arial"/>
                    <a:ea typeface="+mn-ea"/>
                    <a:cs typeface="Arial"/>
                  </a:defRPr>
                </a:lvl1pPr>
                <a:lvl2pPr marL="685800" indent="-228600" algn="l" defTabSz="914400">
                  <a:lnSpc>
                    <a:spcPct val="100000"/>
                  </a:lnSpc>
                  <a:spcBef>
                    <a:spcPts val="500"/>
                  </a:spcBef>
                  <a:buClr>
                    <a:srgbClr val="3871A8"/>
                  </a:buClr>
                  <a:buFont typeface="Arial"/>
                  <a:buChar char="•"/>
                  <a:defRPr sz="2000">
                    <a:solidFill>
                      <a:srgbClr val="4D4D4D"/>
                    </a:solidFill>
                    <a:latin typeface="Arial"/>
                    <a:ea typeface="+mn-ea"/>
                    <a:cs typeface="Arial"/>
                  </a:defRPr>
                </a:lvl2pPr>
                <a:lvl3pPr marL="1143000" indent="-228600" algn="l" defTabSz="914400">
                  <a:lnSpc>
                    <a:spcPct val="100000"/>
                  </a:lnSpc>
                  <a:spcBef>
                    <a:spcPts val="500"/>
                  </a:spcBef>
                  <a:buClr>
                    <a:srgbClr val="3871A8"/>
                  </a:buClr>
                  <a:buFont typeface="Arial"/>
                  <a:buChar char="•"/>
                  <a:defRPr sz="1800">
                    <a:solidFill>
                      <a:srgbClr val="4D4D4D"/>
                    </a:solidFill>
                    <a:latin typeface="Arial"/>
                    <a:ea typeface="+mn-ea"/>
                    <a:cs typeface="Arial"/>
                  </a:defRPr>
                </a:lvl3pPr>
                <a:lvl4pPr marL="1600200" indent="-228600" algn="l" defTabSz="914400">
                  <a:lnSpc>
                    <a:spcPct val="100000"/>
                  </a:lnSpc>
                  <a:spcBef>
                    <a:spcPts val="500"/>
                  </a:spcBef>
                  <a:buClr>
                    <a:srgbClr val="3871A8"/>
                  </a:buClr>
                  <a:buFont typeface="Arial"/>
                  <a:buChar char="•"/>
                  <a:defRPr sz="1600">
                    <a:solidFill>
                      <a:srgbClr val="4D4D4D"/>
                    </a:solidFill>
                    <a:latin typeface="Arial"/>
                    <a:ea typeface="+mn-ea"/>
                    <a:cs typeface="Arial"/>
                  </a:defRPr>
                </a:lvl4pPr>
                <a:lvl5pPr marL="2057400" indent="-228600" algn="l" defTabSz="914400">
                  <a:lnSpc>
                    <a:spcPct val="100000"/>
                  </a:lnSpc>
                  <a:spcBef>
                    <a:spcPts val="500"/>
                  </a:spcBef>
                  <a:buClr>
                    <a:srgbClr val="3871A8"/>
                  </a:buClr>
                  <a:buFont typeface="Arial"/>
                  <a:buChar char="•"/>
                  <a:defRPr sz="1600">
                    <a:solidFill>
                      <a:srgbClr val="4D4D4D"/>
                    </a:solidFill>
                    <a:latin typeface="Arial"/>
                    <a:ea typeface="+mn-ea"/>
                    <a:cs typeface="Arial"/>
                  </a:defRPr>
                </a:lvl5pPr>
                <a:lvl6pPr marL="25146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kern="0" dirty="0"/>
                  <a:t>For the NC magnets after an RF insertion, the ionizing dose is higher, close to the limit of 5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𝑀𝐺𝑦</m:t>
                        </m:r>
                      </m:num>
                      <m:den>
                        <m:r>
                          <a:rPr lang="en-US" b="0" i="1" kern="0" smtClean="0">
                            <a:latin typeface="Cambria Math" panose="02040503050406030204" pitchFamily="18" charset="0"/>
                          </a:rPr>
                          <m:t>𝑦𝑒𝑎𝑟</m:t>
                        </m:r>
                      </m:den>
                    </m:f>
                  </m:oMath>
                </a14:m>
                <a:r>
                  <a:rPr lang="en-US" kern="0" dirty="0"/>
                  <a:t>.</a:t>
                </a:r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  <a:p>
                <a:pPr marL="0" indent="0">
                  <a:buFont typeface="Arial"/>
                  <a:buNone/>
                </a:pPr>
                <a:r>
                  <a:rPr lang="en-US" kern="0" dirty="0"/>
                  <a:t>Either shielding or a repositioning of the coils may be needed to reduce dose.</a:t>
                </a:r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  <a:p>
                <a:pPr marL="0" indent="0">
                  <a:buFont typeface="Arial"/>
                  <a:buNone/>
                </a:pPr>
                <a:endParaRPr lang="en-US" kern="0" dirty="0"/>
              </a:p>
            </p:txBody>
          </p:sp>
        </mc:Choice>
        <mc:Fallback>
          <p:sp>
            <p:nvSpPr>
              <p:cNvPr id="27" name="Content Placeholder 25">
                <a:extLst>
                  <a:ext uri="{FF2B5EF4-FFF2-40B4-BE49-F238E27FC236}">
                    <a16:creationId xmlns:a16="http://schemas.microsoft.com/office/drawing/2014/main" id="{0F52BCA9-61BE-B7AA-8F2A-AD5D81C8B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12970" y="2108200"/>
                <a:ext cx="5041924" cy="2684400"/>
              </a:xfrm>
              <a:prstGeom prst="rect">
                <a:avLst/>
              </a:prstGeom>
              <a:blipFill>
                <a:blip r:embed="rId5"/>
                <a:stretch>
                  <a:fillRect l="-1508" t="-2830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E4A2DE21-33BA-6CF2-D56E-00E094EBE6E9}"/>
              </a:ext>
            </a:extLst>
          </p:cNvPr>
          <p:cNvSpPr txBox="1"/>
          <p:nvPr/>
        </p:nvSpPr>
        <p:spPr>
          <a:xfrm>
            <a:off x="9996594" y="3637754"/>
            <a:ext cx="1433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Dose (</a:t>
            </a:r>
            <a:r>
              <a:rPr lang="en-US" sz="1400" dirty="0" err="1"/>
              <a:t>MGy</a:t>
            </a:r>
            <a:r>
              <a:rPr lang="en-US" sz="1400" dirty="0"/>
              <a:t>/year)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6EE5B05-08DE-1755-DF2B-997F692CB788}"/>
                  </a:ext>
                </a:extLst>
              </p:cNvPr>
              <p:cNvSpPr/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Only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beam </a:t>
                </a:r>
              </a:p>
            </p:txBody>
          </p:sp>
        </mc:Choice>
        <mc:Fallback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6EE5B05-08DE-1755-DF2B-997F692CB7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2724" y="444237"/>
                <a:ext cx="2026508" cy="282212"/>
              </a:xfrm>
              <a:prstGeom prst="rect">
                <a:avLst/>
              </a:prstGeom>
              <a:blipFill>
                <a:blip r:embed="rId6"/>
                <a:stretch>
                  <a:fillRect t="-20833" b="-458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58638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C9D71-196A-7433-D4C6-3AB4BCF5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Co60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57311-3004-7E5A-3092-93170A270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0A971-9655-1188-D529-566E5D11C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43" name="Content Placeholder 42">
            <a:extLst>
              <a:ext uri="{FF2B5EF4-FFF2-40B4-BE49-F238E27FC236}">
                <a16:creationId xmlns:a16="http://schemas.microsoft.com/office/drawing/2014/main" id="{7C9CA429-3160-9CA1-2C72-A6095CBA02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875336"/>
            <a:ext cx="5649686" cy="508607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Photonuclear effects can generate an intense neutron radiation field in the cells. These neutrons can interact with the NC magnet yoke, which is composed of up to 50% of cobalt, and produce </a:t>
            </a:r>
            <a:r>
              <a:rPr lang="en-US" baseline="30000" dirty="0"/>
              <a:t>60</a:t>
            </a:r>
            <a:r>
              <a:rPr lang="en-US" dirty="0"/>
              <a:t>Co.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study an irradiation of </a:t>
            </a:r>
            <a:r>
              <a:rPr lang="en-US" b="1" dirty="0"/>
              <a:t>5 years of operations </a:t>
            </a:r>
            <a:r>
              <a:rPr lang="en-US" dirty="0"/>
              <a:t>(140 days + 225 days shutdown), with cooldown times of 1 day, 1 month, 6 months, and 1 year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consider </a:t>
            </a:r>
            <a:r>
              <a:rPr lang="en-US" b="1" dirty="0"/>
              <a:t>two beams.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The yoke provides considerable self shielding, so the highest dose is received just above the cobalt yoke. 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green and yellow gradient&#10;&#10;Description automatically generated">
            <a:extLst>
              <a:ext uri="{FF2B5EF4-FFF2-40B4-BE49-F238E27FC236}">
                <a16:creationId xmlns:a16="http://schemas.microsoft.com/office/drawing/2014/main" id="{659E22B3-CA82-2945-92CE-82A69B4C6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841" y="3590250"/>
            <a:ext cx="4047364" cy="2640739"/>
          </a:xfrm>
          <a:prstGeom prst="rect">
            <a:avLst/>
          </a:prstGeom>
        </p:spPr>
      </p:pic>
      <p:pic>
        <p:nvPicPr>
          <p:cNvPr id="8" name="Picture 7" descr="A close-up of a colorful oval&#10;&#10;Description automatically generated">
            <a:extLst>
              <a:ext uri="{FF2B5EF4-FFF2-40B4-BE49-F238E27FC236}">
                <a16:creationId xmlns:a16="http://schemas.microsoft.com/office/drawing/2014/main" id="{734BA9C4-A121-2D43-DC74-58D266091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9336" y="826620"/>
            <a:ext cx="4047364" cy="264073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544554-AB40-B0F4-DBFE-3FE073F781D7}"/>
              </a:ext>
            </a:extLst>
          </p:cNvPr>
          <p:cNvSpPr/>
          <p:nvPr/>
        </p:nvSpPr>
        <p:spPr>
          <a:xfrm>
            <a:off x="7956468" y="1769423"/>
            <a:ext cx="3111335" cy="37756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249B45-993D-D51E-672F-2E08C4D2263A}"/>
              </a:ext>
            </a:extLst>
          </p:cNvPr>
          <p:cNvCxnSpPr/>
          <p:nvPr/>
        </p:nvCxnSpPr>
        <p:spPr>
          <a:xfrm flipH="1">
            <a:off x="8186057" y="2146989"/>
            <a:ext cx="707572" cy="158681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D6894105-14B4-EFE9-5F47-6727FD8AB101}"/>
              </a:ext>
            </a:extLst>
          </p:cNvPr>
          <p:cNvSpPr/>
          <p:nvPr/>
        </p:nvSpPr>
        <p:spPr>
          <a:xfrm>
            <a:off x="5782294" y="3679805"/>
            <a:ext cx="4008911" cy="25511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AD8C2-B9FB-3A7F-5530-9E854FF416E4}"/>
              </a:ext>
            </a:extLst>
          </p:cNvPr>
          <p:cNvSpPr/>
          <p:nvPr/>
        </p:nvSpPr>
        <p:spPr>
          <a:xfrm>
            <a:off x="7814228" y="4450032"/>
            <a:ext cx="284480" cy="46058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D166E7-749A-ABC8-4105-CDC4618CF428}"/>
              </a:ext>
            </a:extLst>
          </p:cNvPr>
          <p:cNvSpPr/>
          <p:nvPr/>
        </p:nvSpPr>
        <p:spPr>
          <a:xfrm>
            <a:off x="6548485" y="4503595"/>
            <a:ext cx="284480" cy="46058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DFD20B-E1C7-0FC2-BB7A-E927907BFA6D}"/>
              </a:ext>
            </a:extLst>
          </p:cNvPr>
          <p:cNvSpPr txBox="1"/>
          <p:nvPr/>
        </p:nvSpPr>
        <p:spPr>
          <a:xfrm>
            <a:off x="9908539" y="4410162"/>
            <a:ext cx="2283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Quadrupole magnet is simulated as vacuum, in reality some shielding would be provided. </a:t>
            </a:r>
          </a:p>
        </p:txBody>
      </p:sp>
    </p:spTree>
    <p:extLst>
      <p:ext uri="{BB962C8B-B14F-4D97-AF65-F5344CB8AC3E}">
        <p14:creationId xmlns:p14="http://schemas.microsoft.com/office/powerpoint/2010/main" val="1040380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C9D71-196A-7433-D4C6-3AB4BCF58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dose rates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57311-3004-7E5A-3092-93170A270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0A971-9655-1188-D529-566E5D11C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pic>
        <p:nvPicPr>
          <p:cNvPr id="56" name="Picture 55" descr="A close-up of a graph&#10;&#10;Description automatically generated">
            <a:extLst>
              <a:ext uri="{FF2B5EF4-FFF2-40B4-BE49-F238E27FC236}">
                <a16:creationId xmlns:a16="http://schemas.microsoft.com/office/drawing/2014/main" id="{EDD77E68-220C-37FE-B377-22D32EFDF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246" y="3857085"/>
            <a:ext cx="3974754" cy="2593364"/>
          </a:xfrm>
          <a:prstGeom prst="rect">
            <a:avLst/>
          </a:prstGeom>
        </p:spPr>
      </p:pic>
      <p:pic>
        <p:nvPicPr>
          <p:cNvPr id="58" name="Picture 57" descr="A close-up of a graph&#10;&#10;Description automatically generated">
            <a:extLst>
              <a:ext uri="{FF2B5EF4-FFF2-40B4-BE49-F238E27FC236}">
                <a16:creationId xmlns:a16="http://schemas.microsoft.com/office/drawing/2014/main" id="{7D2A2FCA-172B-F5D7-A150-873C902AC6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8174" y="3711312"/>
            <a:ext cx="4198175" cy="2739137"/>
          </a:xfrm>
          <a:prstGeom prst="rect">
            <a:avLst/>
          </a:prstGeom>
        </p:spPr>
      </p:pic>
      <p:pic>
        <p:nvPicPr>
          <p:cNvPr id="60" name="Picture 59" descr="A close-up of a graph&#10;&#10;Description automatically generated">
            <a:extLst>
              <a:ext uri="{FF2B5EF4-FFF2-40B4-BE49-F238E27FC236}">
                <a16:creationId xmlns:a16="http://schemas.microsoft.com/office/drawing/2014/main" id="{CC7C9CE2-E2BE-0168-C4BF-A3BC52107A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11313"/>
            <a:ext cx="4198175" cy="2739137"/>
          </a:xfrm>
          <a:prstGeom prst="rect">
            <a:avLst/>
          </a:prstGeom>
        </p:spPr>
      </p:pic>
      <p:pic>
        <p:nvPicPr>
          <p:cNvPr id="63" name="Picture 62" descr="A graph of a line graph&#10;&#10;Description automatically generated">
            <a:extLst>
              <a:ext uri="{FF2B5EF4-FFF2-40B4-BE49-F238E27FC236}">
                <a16:creationId xmlns:a16="http://schemas.microsoft.com/office/drawing/2014/main" id="{1C80E9D1-0830-DC28-8DE4-C3D0EEA55B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91120" y="648738"/>
            <a:ext cx="4922471" cy="3117565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C92689EB-C126-7B15-65A5-946AD7B87EC5}"/>
              </a:ext>
            </a:extLst>
          </p:cNvPr>
          <p:cNvSpPr/>
          <p:nvPr/>
        </p:nvSpPr>
        <p:spPr>
          <a:xfrm>
            <a:off x="9761710" y="907257"/>
            <a:ext cx="676656" cy="2700338"/>
          </a:xfrm>
          <a:prstGeom prst="rect">
            <a:avLst/>
          </a:prstGeom>
          <a:solidFill>
            <a:srgbClr val="AFABAB">
              <a:alpha val="29804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AA9211F-10B1-08E9-0C2A-A4AF92D6EA17}"/>
              </a:ext>
            </a:extLst>
          </p:cNvPr>
          <p:cNvSpPr/>
          <p:nvPr/>
        </p:nvSpPr>
        <p:spPr>
          <a:xfrm>
            <a:off x="9651982" y="907257"/>
            <a:ext cx="896112" cy="2700338"/>
          </a:xfrm>
          <a:prstGeom prst="rect">
            <a:avLst/>
          </a:prstGeom>
          <a:solidFill>
            <a:srgbClr val="AFABAB">
              <a:alpha val="29804"/>
            </a:srgb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93716C5-ADB3-54CC-CF06-09E304FC1F60}"/>
              </a:ext>
            </a:extLst>
          </p:cNvPr>
          <p:cNvCxnSpPr/>
          <p:nvPr/>
        </p:nvCxnSpPr>
        <p:spPr>
          <a:xfrm flipV="1">
            <a:off x="9276080" y="907257"/>
            <a:ext cx="0" cy="270033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9E2C398E-86A4-2386-75AA-FCD7FDB330E3}"/>
              </a:ext>
            </a:extLst>
          </p:cNvPr>
          <p:cNvSpPr txBox="1"/>
          <p:nvPr/>
        </p:nvSpPr>
        <p:spPr>
          <a:xfrm>
            <a:off x="7750708" y="1119787"/>
            <a:ext cx="1415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40 cm from magnet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1D55BE4-0628-0227-8E6B-B7BD55753980}"/>
              </a:ext>
            </a:extLst>
          </p:cNvPr>
          <p:cNvSpPr txBox="1"/>
          <p:nvPr/>
        </p:nvSpPr>
        <p:spPr>
          <a:xfrm>
            <a:off x="10548094" y="1471748"/>
            <a:ext cx="901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magnet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CEE30FE-127F-1833-9B58-3F4E196A1CB1}"/>
              </a:ext>
            </a:extLst>
          </p:cNvPr>
          <p:cNvSpPr txBox="1"/>
          <p:nvPr/>
        </p:nvSpPr>
        <p:spPr>
          <a:xfrm>
            <a:off x="209418" y="1110402"/>
            <a:ext cx="552467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After a period of cooling down, the ambient dose of ~30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uSv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/h in the vicinity of the NC magnet (40 cm from surface).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These values are comparable to the doses observed in the collider ring. </a:t>
            </a:r>
          </a:p>
        </p:txBody>
      </p:sp>
    </p:spTree>
    <p:extLst>
      <p:ext uri="{BB962C8B-B14F-4D97-AF65-F5344CB8AC3E}">
        <p14:creationId xmlns:p14="http://schemas.microsoft.com/office/powerpoint/2010/main" val="1025710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A16A9-932D-AEEE-470D-75324D172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B5494D-2B65-29CA-537E-3A32476B8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662" y="1349758"/>
            <a:ext cx="11095338" cy="48463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Radiation load to the magnets:</a:t>
            </a:r>
          </a:p>
          <a:p>
            <a:r>
              <a:rPr lang="en-US" dirty="0"/>
              <a:t>The ionizing dose to the normal conducting coils remains acceptable deep in the arcs; shielding might be needed for the first cell after the RF insertion</a:t>
            </a:r>
          </a:p>
          <a:p>
            <a:r>
              <a:rPr lang="en-US" dirty="0"/>
              <a:t>The ionizing dose to the superconducting coils requires shielding of at least 2 cm around the beam pipe and 10 cm of front shielding. </a:t>
            </a:r>
          </a:p>
          <a:p>
            <a:pPr marL="0" indent="0">
              <a:buNone/>
            </a:pPr>
            <a:r>
              <a:rPr lang="en-US" dirty="0">
                <a:latin typeface="+mn-ea"/>
              </a:rPr>
              <a:t>Radiation protection: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+mn-ea"/>
              </a:rPr>
              <a:t>First preliminary studies showed that the residual dose levels of the NC magnets are significant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+mn-ea"/>
              </a:rPr>
              <a:t> Nevertheless, at a distance of 40 cm from the magnets they are not significantly higher than in the collider ring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+mn-ea"/>
              </a:rPr>
              <a:t>Further aspects need to be studied (e.g. radioactive waste production) in order to give a conclusive answer if such a high cobalt content is acceptable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D06CB0-6B31-1387-E97A-2A1CBE77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188F3-8C83-0A6F-44DF-0400E8498A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</p:spTree>
    <p:extLst>
      <p:ext uri="{BB962C8B-B14F-4D97-AF65-F5344CB8AC3E}">
        <p14:creationId xmlns:p14="http://schemas.microsoft.com/office/powerpoint/2010/main" val="2097102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10512491" y="6538914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564181" y="138661"/>
            <a:ext cx="9897717" cy="114300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</a:p>
        </p:txBody>
      </p:sp>
      <p:sp>
        <p:nvSpPr>
          <p:cNvPr id="14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271576" y="1273842"/>
            <a:ext cx="11176939" cy="4512501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Different radiation aspects have to be considered in the RCS design (muon decay):</a:t>
            </a:r>
          </a:p>
          <a:p>
            <a:pPr lvl="1"/>
            <a:r>
              <a:rPr lang="en-GB" sz="2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Radiation load to magnets:</a:t>
            </a:r>
          </a:p>
          <a:p>
            <a:pPr lvl="2"/>
            <a:r>
              <a:rPr lang="en-GB" sz="2133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Thermal load to SC magnets </a:t>
            </a:r>
          </a:p>
          <a:p>
            <a:pPr lvl="2"/>
            <a:r>
              <a:rPr lang="en-GB" sz="2133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Cumulative radiation damage in SC and NC magnets</a:t>
            </a:r>
          </a:p>
          <a:p>
            <a:pPr lvl="1"/>
            <a:r>
              <a:rPr lang="en-GB" sz="2400" b="1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Radiation protection aspects*</a:t>
            </a:r>
          </a:p>
          <a:p>
            <a:pPr lvl="2"/>
            <a:r>
              <a:rPr lang="en-GB" sz="2133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One important aspect is the possible Co content in the NC dipoles</a:t>
            </a:r>
          </a:p>
          <a:p>
            <a:pPr lvl="2"/>
            <a:r>
              <a:rPr lang="en-GB" sz="2133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Neutrino flux</a:t>
            </a:r>
          </a:p>
          <a:p>
            <a:pPr lvl="1"/>
            <a:endParaRPr lang="en-GB" sz="2667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endParaRPr lang="en-US" sz="2933" b="1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lvl="1"/>
            <a:endParaRPr lang="en-GB" sz="2400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endParaRPr lang="en-GB" sz="2933" b="1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 rot="10800000">
            <a:off x="7664207" y="2322312"/>
            <a:ext cx="768085" cy="4800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TextBox 5"/>
          <p:cNvSpPr txBox="1"/>
          <p:nvPr/>
        </p:nvSpPr>
        <p:spPr>
          <a:xfrm>
            <a:off x="8463167" y="1974373"/>
            <a:ext cx="3065755" cy="954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considerations about the shielding requirements in this 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8790" y="6014815"/>
            <a:ext cx="10608501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 Radiation protection aspects are under the responsibility of the HSE/RP group (C. </a:t>
            </a:r>
            <a:r>
              <a:rPr lang="en-US" sz="1867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Ahdida</a:t>
            </a:r>
            <a:r>
              <a:rPr lang="en-US" sz="1867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9" name="Right Arrow 8"/>
          <p:cNvSpPr/>
          <p:nvPr/>
        </p:nvSpPr>
        <p:spPr>
          <a:xfrm rot="10800000">
            <a:off x="3457401" y="3693285"/>
            <a:ext cx="768085" cy="4800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extBox 9"/>
          <p:cNvSpPr txBox="1"/>
          <p:nvPr/>
        </p:nvSpPr>
        <p:spPr>
          <a:xfrm>
            <a:off x="4225486" y="3729500"/>
            <a:ext cx="306575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covered here</a:t>
            </a:r>
          </a:p>
        </p:txBody>
      </p:sp>
      <p:sp>
        <p:nvSpPr>
          <p:cNvPr id="11" name="Right Arrow 10"/>
          <p:cNvSpPr/>
          <p:nvPr/>
        </p:nvSpPr>
        <p:spPr>
          <a:xfrm rot="10800000">
            <a:off x="9116683" y="3329092"/>
            <a:ext cx="768085" cy="4800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TextBox 11"/>
          <p:cNvSpPr txBox="1"/>
          <p:nvPr/>
        </p:nvSpPr>
        <p:spPr>
          <a:xfrm>
            <a:off x="9918619" y="3237058"/>
            <a:ext cx="2273381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considerations in this presentation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1576" y="5213988"/>
            <a:ext cx="1142526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dirty="0">
                <a:latin typeface="Calibri" panose="020F0502020204030204" pitchFamily="34" charset="0"/>
                <a:cs typeface="Calibri" panose="020F0502020204030204" pitchFamily="34" charset="0"/>
              </a:rPr>
              <a:t>For the cumulative radiation damage and residual dose rates, we assume 140 days of operation/year</a:t>
            </a:r>
          </a:p>
        </p:txBody>
      </p:sp>
      <p:pic>
        <p:nvPicPr>
          <p:cNvPr id="7" name="Grafik 12" descr="Ein Bild, das Grafiken, Schrift, Grafikdesign, Kreis enthält.&#10;&#10;Automatisch generierte Beschreibung">
            <a:extLst>
              <a:ext uri="{FF2B5EF4-FFF2-40B4-BE49-F238E27FC236}">
                <a16:creationId xmlns:a16="http://schemas.microsoft.com/office/drawing/2014/main" id="{CF8AF4CB-5344-7678-5B73-459DBCA7B1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95321" y="130674"/>
            <a:ext cx="803048" cy="803048"/>
          </a:xfrm>
          <a:prstGeom prst="rect">
            <a:avLst/>
          </a:prstGeom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5915DBD-0A73-0EE1-3FF1-E8AAFA47EE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0393" y="6461005"/>
            <a:ext cx="9455228" cy="328733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Radiation challenges in the RCS accelerators</a:t>
            </a:r>
          </a:p>
        </p:txBody>
      </p:sp>
    </p:spTree>
    <p:extLst>
      <p:ext uri="{BB962C8B-B14F-4D97-AF65-F5344CB8AC3E}">
        <p14:creationId xmlns:p14="http://schemas.microsoft.com/office/powerpoint/2010/main" val="164747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10512491" y="6538914"/>
            <a:ext cx="609600" cy="36512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897717" cy="1143000"/>
          </a:xfrm>
        </p:spPr>
        <p:txBody>
          <a:bodyPr/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Radiation load on magnets – what to consider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488156" y="2393905"/>
            <a:ext cx="5136761" cy="4032448"/>
          </a:xfrm>
          <a:prstGeom prst="roundRect">
            <a:avLst/>
          </a:prstGeom>
          <a:solidFill>
            <a:srgbClr val="E3F1FD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1"/>
              </a:buClr>
            </a:pP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Long-term radiation damage</a:t>
            </a:r>
          </a:p>
          <a:p>
            <a:pPr algn="ctr">
              <a:buClr>
                <a:schemeClr val="accent1"/>
              </a:buClr>
            </a:pPr>
            <a:endParaRPr lang="en-GB" sz="1067" b="1" dirty="0">
              <a:solidFill>
                <a:schemeClr val="accent1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457189" indent="-457189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Ionizing dose (</a:t>
            </a: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MGy</a:t>
            </a: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</a:t>
            </a: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*</a:t>
            </a: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(organic materials for </a:t>
            </a:r>
            <a:r>
              <a:rPr lang="en-GB" sz="2133" i="1" u="sng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insulation, coil impregnation, etc.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 → must remain below critical level for full collider lifetime</a:t>
            </a:r>
          </a:p>
          <a:p>
            <a:pPr marL="457189" indent="-457189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Atomic displacements (</a:t>
            </a: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DPA</a:t>
            </a: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</a:t>
            </a: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*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(</a:t>
            </a:r>
            <a:r>
              <a:rPr lang="en-GB" sz="2133" i="1" u="sng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superconductor, stabilizer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 → must remain below critical level, partial mitigation with annual annealing cycles</a:t>
            </a:r>
          </a:p>
        </p:txBody>
      </p:sp>
      <p:sp>
        <p:nvSpPr>
          <p:cNvPr id="75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3983766" y="1028734"/>
            <a:ext cx="3936437" cy="4746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667" b="1" i="1" dirty="0">
                <a:solidFill>
                  <a:srgbClr val="FF000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Muon decay</a:t>
            </a:r>
            <a:r>
              <a:rPr lang="en-GB" sz="2667" dirty="0"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, halo losses</a:t>
            </a:r>
          </a:p>
          <a:p>
            <a:pPr marL="0" indent="0" algn="ctr">
              <a:buNone/>
            </a:pPr>
            <a:endParaRPr lang="en-GB" sz="2667" dirty="0"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6695437" y="1604797"/>
            <a:ext cx="456680" cy="718296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04722" y="2393904"/>
            <a:ext cx="4929501" cy="4023885"/>
          </a:xfrm>
          <a:prstGeom prst="roundRect">
            <a:avLst/>
          </a:prstGeom>
          <a:solidFill>
            <a:srgbClr val="E3F1FD"/>
          </a:solidFill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chemeClr val="accent1"/>
              </a:buClr>
            </a:pP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Instantaneous heat deposition</a:t>
            </a:r>
          </a:p>
          <a:p>
            <a:pPr algn="ctr">
              <a:buClr>
                <a:schemeClr val="accent1"/>
              </a:buClr>
            </a:pPr>
            <a:endParaRPr lang="en-GB" sz="1067" b="1" dirty="0">
              <a:solidFill>
                <a:schemeClr val="accent1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  <a:p>
            <a:pPr marL="457189" indent="-457189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Power density in coils </a:t>
            </a:r>
            <a:r>
              <a:rPr lang="en-US" sz="2133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133" b="1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mW</a:t>
            </a:r>
            <a:r>
              <a:rPr lang="en-US" sz="2133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/cm</a:t>
            </a:r>
            <a:r>
              <a:rPr lang="en-US" sz="2133" b="1" baseline="300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133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*</a:t>
            </a: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→ must remain safely below quench level of magnets</a:t>
            </a:r>
          </a:p>
          <a:p>
            <a:pPr marL="457189" indent="-457189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Total power deposition in cold mass (</a:t>
            </a:r>
            <a:r>
              <a:rPr lang="en-GB" sz="2133" b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W/m</a:t>
            </a:r>
            <a:r>
              <a:rPr lang="en-GB" sz="2133" b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 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→ must be compatible with realistic cooling capacity (costs, electricity consumption!), (</a:t>
            </a:r>
            <a:r>
              <a:rPr lang="en-GB" sz="2133" i="1" dirty="0">
                <a:solidFill>
                  <a:schemeClr val="accent1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most of the heat load must be extracted at higher T than the op. temp. of SC magnets</a:t>
            </a:r>
            <a:r>
              <a:rPr lang="en-GB" sz="2133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)</a:t>
            </a:r>
            <a:endParaRPr lang="en-GB" sz="2133" i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655840" y="1604797"/>
            <a:ext cx="384043" cy="718296"/>
          </a:xfrm>
          <a:prstGeom prst="straightConnector1">
            <a:avLst/>
          </a:prstGeom>
          <a:ln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144097" y="1596409"/>
            <a:ext cx="3840427" cy="954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GB" sz="1867" i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Integral number of decays, integral halo losses (over collider lifetime)</a:t>
            </a:r>
          </a:p>
          <a:p>
            <a:pPr>
              <a:buClr>
                <a:schemeClr val="accent1"/>
              </a:buClr>
            </a:pPr>
            <a:endParaRPr lang="en-GB" sz="1867" i="1" dirty="0">
              <a:solidFill>
                <a:srgbClr val="002060"/>
              </a:solidFill>
              <a:latin typeface="Calibri" panose="020F0502020204030204" pitchFamily="34" charset="0"/>
              <a:ea typeface="Tahom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207567" y="1570795"/>
            <a:ext cx="1832316" cy="66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GB" sz="1867" i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Decay rate,</a:t>
            </a:r>
          </a:p>
          <a:p>
            <a:pPr>
              <a:buClr>
                <a:schemeClr val="accent1"/>
              </a:buClr>
            </a:pPr>
            <a:r>
              <a:rPr lang="en-GB" sz="1867" i="1" dirty="0">
                <a:solidFill>
                  <a:srgbClr val="002060"/>
                </a:solidFill>
                <a:latin typeface="Calibri" panose="020F0502020204030204" pitchFamily="34" charset="0"/>
                <a:ea typeface="Tahoma" panose="020B0604030504040204" pitchFamily="34" charset="0"/>
                <a:cs typeface="Calibri" panose="020F0502020204030204" pitchFamily="34" charset="0"/>
              </a:rPr>
              <a:t>halo loss rate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3699" y="1750597"/>
            <a:ext cx="2059475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*Point-like quantity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8304245" y="6035534"/>
            <a:ext cx="3162568" cy="5471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DPA is likely not an issue (like in the collider) – not studied here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0669829" y="2852937"/>
            <a:ext cx="1378832" cy="81167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Concerns SC and NC magnets!</a:t>
            </a:r>
          </a:p>
        </p:txBody>
      </p:sp>
      <p:pic>
        <p:nvPicPr>
          <p:cNvPr id="6" name="Grafik 12" descr="Ein Bild, das Grafiken, Schrift, Grafikdesign, Kreis enthält.&#10;&#10;Automatisch generierte Beschreibung">
            <a:extLst>
              <a:ext uri="{FF2B5EF4-FFF2-40B4-BE49-F238E27FC236}">
                <a16:creationId xmlns:a16="http://schemas.microsoft.com/office/drawing/2014/main" id="{4C120AF9-F23D-8CC6-9EC5-BCFCE972F0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60351" y="0"/>
            <a:ext cx="803048" cy="803048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4BDE137-E6B3-FF63-A158-66BB1E3BC2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30393" y="6461005"/>
            <a:ext cx="9455228" cy="328733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+mn-lt"/>
              </a:rPr>
              <a:t>Radiation challenges in the RCS accelerators</a:t>
            </a:r>
          </a:p>
        </p:txBody>
      </p:sp>
    </p:spTree>
    <p:extLst>
      <p:ext uri="{BB962C8B-B14F-4D97-AF65-F5344CB8AC3E}">
        <p14:creationId xmlns:p14="http://schemas.microsoft.com/office/powerpoint/2010/main" val="389941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A4AB4-7485-10C3-C1A4-7C7F69EF5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DDF78E-3A64-22B8-F8EB-368AF1BC119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5668" y="1046043"/>
                <a:ext cx="5867400" cy="5414962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sz="2000" dirty="0"/>
                  <a:t>A muon collider brings the advantages of a lepton collider, without being affected by the severe synchrotron energy losses that an electron would experience in a similar machine. 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dirty="0"/>
                  <a:t>Muons accelerated from 60 GeV to 5000 GeV using recirculating synchrotrons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b="1" dirty="0"/>
                  <a:t>However</a:t>
                </a:r>
                <a:r>
                  <a:rPr lang="en-US" sz="2000" dirty="0"/>
                  <a:t>, the decay of the muon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br>
                  <a:rPr lang="en-US" sz="2000" dirty="0"/>
                </a:br>
                <a:r>
                  <a:rPr lang="en-US" sz="2000" dirty="0"/>
                  <a:t>poses significant technological challenges.</a:t>
                </a:r>
              </a:p>
              <a:p>
                <a:pPr>
                  <a:buFontTx/>
                  <a:buChar char="-"/>
                </a:pPr>
                <a:r>
                  <a:rPr lang="en-US" sz="2000" dirty="0"/>
                  <a:t>Electrons carry a fraction of the muon’s momentum and veer off the trajectory, colliding with the machine</a:t>
                </a:r>
              </a:p>
              <a:p>
                <a:pPr>
                  <a:buFontTx/>
                  <a:buChar char="-"/>
                </a:pPr>
                <a:r>
                  <a:rPr lang="en-US" sz="2000" dirty="0"/>
                  <a:t>The interaction </a:t>
                </a:r>
                <a:r>
                  <a:rPr lang="en-US" sz="2000" dirty="0">
                    <a:latin typeface="+mn-ea"/>
                  </a:rPr>
                  <a:t>of high-energy electrons can cause radiations showers, </a:t>
                </a:r>
                <a:r>
                  <a:rPr lang="en-US" sz="2100" b="0" i="0" u="none" strike="noStrike" dirty="0">
                    <a:solidFill>
                      <a:srgbClr val="000000"/>
                    </a:solidFill>
                    <a:effectLst/>
                    <a:latin typeface="+mn-ea"/>
                  </a:rPr>
                  <a:t>which give rise to different issues summarized on the previous page</a:t>
                </a:r>
                <a:endParaRPr lang="en-US" sz="2100" dirty="0">
                  <a:latin typeface="+mn-ea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CDDF78E-3A64-22B8-F8EB-368AF1BC119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5668" y="1046043"/>
                <a:ext cx="5867400" cy="5414962"/>
              </a:xfrm>
              <a:blipFill>
                <a:blip r:embed="rId2"/>
                <a:stretch>
                  <a:fillRect l="-864" t="-1639" r="-17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485D68-1E01-4DE8-8027-0A10AA30F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84D7D-C02E-68BB-A27F-7E44170897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pic>
        <p:nvPicPr>
          <p:cNvPr id="6" name="Content Placeholder 6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5FC57BBE-0559-939E-8501-CB364C4F6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541461" y="874436"/>
            <a:ext cx="3888539" cy="541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454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302F2-992E-4A4A-A50D-ACA339C46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and Prospect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C55B9-1524-2234-D704-AB660EAFF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7189AA-A449-DA14-E684-D717009BDD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6939A98-E4CE-C6D1-D3BF-520BA6CCD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874436"/>
            <a:ext cx="5393266" cy="5414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We perform a preliminary radiation damage study on the RCS accelerator. We pick </a:t>
            </a:r>
            <a:r>
              <a:rPr lang="en-US" sz="2000" b="1" dirty="0"/>
              <a:t>conservative</a:t>
            </a:r>
            <a:r>
              <a:rPr lang="en-US" sz="2000" dirty="0"/>
              <a:t> parameters:</a:t>
            </a:r>
          </a:p>
          <a:p>
            <a:pPr>
              <a:buFontTx/>
              <a:buChar char="-"/>
            </a:pPr>
            <a:r>
              <a:rPr lang="en-US" sz="2000" dirty="0"/>
              <a:t>Characterize upper limits on the radiation received by the machine’s equipment</a:t>
            </a:r>
          </a:p>
          <a:p>
            <a:pPr>
              <a:buFontTx/>
              <a:buChar char="-"/>
            </a:pPr>
            <a:r>
              <a:rPr lang="en-US" sz="2000" dirty="0"/>
              <a:t>Identify radiation hot spots and design suggestions</a:t>
            </a:r>
          </a:p>
          <a:p>
            <a:pPr>
              <a:buFontTx/>
              <a:buChar char="-"/>
            </a:pPr>
            <a:r>
              <a:rPr lang="en-US" sz="2000" dirty="0"/>
              <a:t>Validate shielding design and placement</a:t>
            </a:r>
          </a:p>
          <a:p>
            <a:pPr>
              <a:buFontTx/>
              <a:buChar char="-"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We simulate a full cell of RCS-3, which is significantly shorter than RCS-4 and with a similar power deposition profile. 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45F35CD-19A3-2CF5-9408-A0CC8DCB8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8" y="1482891"/>
            <a:ext cx="5189623" cy="3892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58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92E18-9D28-9EDA-050A-C1AF02640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3524D-FBC2-CD23-5120-0981BD98E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959D4-F442-8FE4-6378-BE35C4C44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2ACE29-95FA-046A-EC60-8B099111266B}"/>
              </a:ext>
            </a:extLst>
          </p:cNvPr>
          <p:cNvSpPr txBox="1"/>
          <p:nvPr/>
        </p:nvSpPr>
        <p:spPr>
          <a:xfrm>
            <a:off x="339418" y="966685"/>
            <a:ext cx="8045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 simulate the full cell of a FODO geometry with hybrid SC and NC dipole magnets </a:t>
            </a:r>
          </a:p>
        </p:txBody>
      </p:sp>
      <p:pic>
        <p:nvPicPr>
          <p:cNvPr id="53" name="Content Placeholder 52" descr="A screenshot of a computer&#10;&#10;Description automatically generated">
            <a:extLst>
              <a:ext uri="{FF2B5EF4-FFF2-40B4-BE49-F238E27FC236}">
                <a16:creationId xmlns:a16="http://schemas.microsoft.com/office/drawing/2014/main" id="{16BAE820-098C-D1D4-F1D9-ACB9920724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141217" y="1294516"/>
            <a:ext cx="7581900" cy="3314700"/>
          </a:xfr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24DE7974-C3DE-7B23-818B-235AD4998E45}"/>
              </a:ext>
            </a:extLst>
          </p:cNvPr>
          <p:cNvSpPr/>
          <p:nvPr/>
        </p:nvSpPr>
        <p:spPr>
          <a:xfrm>
            <a:off x="4926981" y="4506742"/>
            <a:ext cx="1994520" cy="1168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NC DIPOLE</a:t>
            </a:r>
          </a:p>
          <a:p>
            <a:pPr algn="ctr"/>
            <a:r>
              <a:rPr lang="en-US" sz="1050" dirty="0"/>
              <a:t>-1.8 to 1.8 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F7B526-168E-B9C0-3F14-1694686B90AF}"/>
              </a:ext>
            </a:extLst>
          </p:cNvPr>
          <p:cNvSpPr/>
          <p:nvPr/>
        </p:nvSpPr>
        <p:spPr>
          <a:xfrm>
            <a:off x="7186680" y="4474717"/>
            <a:ext cx="1490975" cy="11684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Quadrupole</a:t>
            </a:r>
          </a:p>
          <a:p>
            <a:pPr algn="ctr"/>
            <a:r>
              <a:rPr lang="en-US" sz="1100" dirty="0"/>
              <a:t>(no field or magnet material simulated</a:t>
            </a:r>
            <a:r>
              <a:rPr lang="en-US" sz="1400" dirty="0"/>
              <a:t>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DDF502D-8571-19FB-B850-F74F2E3245CB}"/>
              </a:ext>
            </a:extLst>
          </p:cNvPr>
          <p:cNvSpPr/>
          <p:nvPr/>
        </p:nvSpPr>
        <p:spPr>
          <a:xfrm>
            <a:off x="9668758" y="4558987"/>
            <a:ext cx="786663" cy="116839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/>
              <a:t>SC DIPOLE</a:t>
            </a:r>
          </a:p>
          <a:p>
            <a:pPr algn="ctr"/>
            <a:r>
              <a:rPr lang="en-US" sz="1050" dirty="0"/>
              <a:t>10 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74A1F6D-AE63-8C2D-468A-D1A76EB9524F}"/>
              </a:ext>
            </a:extLst>
          </p:cNvPr>
          <p:cNvSpPr txBox="1"/>
          <p:nvPr/>
        </p:nvSpPr>
        <p:spPr>
          <a:xfrm>
            <a:off x="181051" y="2189825"/>
            <a:ext cx="3167179" cy="156966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To RF</a:t>
            </a:r>
          </a:p>
          <a:p>
            <a:endParaRPr lang="en-US" sz="2400" dirty="0"/>
          </a:p>
          <a:p>
            <a:r>
              <a:rPr lang="en-US" sz="2400" dirty="0"/>
              <a:t>150 m of straight section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CD9531A-DAF4-C806-4DB4-C4E94DD38A5A}"/>
              </a:ext>
            </a:extLst>
          </p:cNvPr>
          <p:cNvCxnSpPr/>
          <p:nvPr/>
        </p:nvCxnSpPr>
        <p:spPr>
          <a:xfrm flipV="1">
            <a:off x="6197600" y="3721100"/>
            <a:ext cx="0" cy="753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F8E54B5-929B-E52C-A505-E2E6C8A0AABF}"/>
              </a:ext>
            </a:extLst>
          </p:cNvPr>
          <p:cNvCxnSpPr>
            <a:cxnSpLocks/>
          </p:cNvCxnSpPr>
          <p:nvPr/>
        </p:nvCxnSpPr>
        <p:spPr>
          <a:xfrm flipV="1">
            <a:off x="6350000" y="3429000"/>
            <a:ext cx="2514600" cy="1198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C341857-399B-9C1E-3F72-C5FAC0C51064}"/>
              </a:ext>
            </a:extLst>
          </p:cNvPr>
          <p:cNvCxnSpPr>
            <a:cxnSpLocks/>
          </p:cNvCxnSpPr>
          <p:nvPr/>
        </p:nvCxnSpPr>
        <p:spPr>
          <a:xfrm flipV="1">
            <a:off x="9994326" y="3234679"/>
            <a:ext cx="0" cy="132430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0B582C9-3659-2A76-F8E8-D2FA90B2F97E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8127426" y="3182434"/>
            <a:ext cx="1934664" cy="1376553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FC34E19-BE5E-3D62-C45A-0F43AD730D0A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7186680" y="3058706"/>
            <a:ext cx="2875410" cy="1500281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7E27C5F-62F2-DBC9-90D3-529755169D71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5324759" y="3044253"/>
            <a:ext cx="4737331" cy="151473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07FB4C4-5D81-9E05-FE32-64BAE5EADF1E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4685425" y="3044253"/>
            <a:ext cx="3246743" cy="143046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9D24953-22B5-FE75-7FB8-51BC7203FCBA}"/>
              </a:ext>
            </a:extLst>
          </p:cNvPr>
          <p:cNvCxnSpPr>
            <a:cxnSpLocks/>
            <a:stCxn id="15" idx="0"/>
          </p:cNvCxnSpPr>
          <p:nvPr/>
        </p:nvCxnSpPr>
        <p:spPr>
          <a:xfrm flipH="1" flipV="1">
            <a:off x="7806092" y="3012228"/>
            <a:ext cx="126076" cy="1462489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AutoShape 2">
            <a:extLst>
              <a:ext uri="{FF2B5EF4-FFF2-40B4-BE49-F238E27FC236}">
                <a16:creationId xmlns:a16="http://schemas.microsoft.com/office/drawing/2014/main" id="{05F577EF-476F-EFF0-9DFC-9C4BD4B83E8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AutoShape 4">
            <a:extLst>
              <a:ext uri="{FF2B5EF4-FFF2-40B4-BE49-F238E27FC236}">
                <a16:creationId xmlns:a16="http://schemas.microsoft.com/office/drawing/2014/main" id="{CF8DE08D-A459-C83C-CF96-F957C64FB9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74BFB12-45FF-B650-0A36-36A2CA0150D9}"/>
              </a:ext>
            </a:extLst>
          </p:cNvPr>
          <p:cNvCxnSpPr>
            <a:cxnSpLocks/>
            <a:stCxn id="53" idx="1"/>
            <a:endCxn id="22" idx="3"/>
          </p:cNvCxnSpPr>
          <p:nvPr/>
        </p:nvCxnSpPr>
        <p:spPr>
          <a:xfrm flipH="1">
            <a:off x="3348230" y="2951866"/>
            <a:ext cx="792987" cy="22789"/>
          </a:xfrm>
          <a:prstGeom prst="line">
            <a:avLst/>
          </a:prstGeom>
          <a:ln w="28575">
            <a:solidFill>
              <a:srgbClr val="92D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ABA5054-3142-97F0-033B-14AEF2B53D6F}"/>
              </a:ext>
            </a:extLst>
          </p:cNvPr>
          <p:cNvSpPr txBox="1"/>
          <p:nvPr/>
        </p:nvSpPr>
        <p:spPr>
          <a:xfrm>
            <a:off x="201974" y="3912656"/>
            <a:ext cx="33537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simulation parameters from RCS-3 column from previous slide, and:</a:t>
            </a:r>
          </a:p>
          <a:p>
            <a:pPr marL="285750" indent="-285750">
              <a:buFontTx/>
              <a:buChar char="-"/>
            </a:pPr>
            <a:r>
              <a:rPr lang="en-US" dirty="0"/>
              <a:t>Radius of beam pipe: 2.4 cm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422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0B6B4-C034-707E-0EED-5D5D76DF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conducting magnet</a:t>
            </a:r>
          </a:p>
        </p:txBody>
      </p:sp>
      <p:pic>
        <p:nvPicPr>
          <p:cNvPr id="32" name="Picture 31" descr="A blue hexagon with green and white hexagons&#10;&#10;Description automatically generated">
            <a:extLst>
              <a:ext uri="{FF2B5EF4-FFF2-40B4-BE49-F238E27FC236}">
                <a16:creationId xmlns:a16="http://schemas.microsoft.com/office/drawing/2014/main" id="{B4468CAA-4984-14DE-BC09-F35852DBA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8647" y="1402297"/>
            <a:ext cx="4475524" cy="336902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9C099-BCF2-8A1F-9FED-DC3FBFB6F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F833E-B250-59FC-63C5-61849B397C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162BBD1-6EA0-9539-8047-6C81680AE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1" y="875336"/>
            <a:ext cx="6288932" cy="541406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obtained a preliminary NC magnet design from F. </a:t>
            </a:r>
            <a:r>
              <a:rPr lang="en-US" dirty="0" err="1"/>
              <a:t>Boattini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sz="1900" dirty="0"/>
              <a:t>Coils on the side of the beam pipe generate the dipole magnetic field. </a:t>
            </a:r>
            <a:r>
              <a:rPr lang="en-US" sz="1900" b="0" i="0" u="none" strike="noStrike" dirty="0">
                <a:solidFill>
                  <a:srgbClr val="000000"/>
                </a:solidFill>
                <a:effectLst/>
                <a:latin typeface="+mn-ea"/>
              </a:rPr>
              <a:t>Ionizing dose to coil insulation </a:t>
            </a:r>
            <a:r>
              <a:rPr lang="en-US" sz="1900" dirty="0"/>
              <a:t>can cause mechanical failures.  </a:t>
            </a:r>
          </a:p>
          <a:p>
            <a:pPr>
              <a:buFontTx/>
              <a:buChar char="-"/>
            </a:pPr>
            <a:r>
              <a:rPr lang="en-US" sz="2000" dirty="0"/>
              <a:t>Due to the fast ramping of the magnetic field, eddy currents would generate too much power in shielding materials</a:t>
            </a:r>
          </a:p>
          <a:p>
            <a:pPr>
              <a:buFontTx/>
              <a:buChar char="-"/>
            </a:pPr>
            <a:r>
              <a:rPr lang="en-US" sz="2000" dirty="0"/>
              <a:t>To increase the magnetic flux through the yoke, cobalt is mixed in the region closest to the beam pipe (assumed 50% ratio). However, neutron reactions on cobalt can generate long-lived </a:t>
            </a:r>
            <a:r>
              <a:rPr lang="en-US" sz="2000" baseline="30000" dirty="0"/>
              <a:t>60</a:t>
            </a:r>
            <a:r>
              <a:rPr lang="en-US" sz="2000" dirty="0"/>
              <a:t>Co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FC90609-FEF9-8DEB-B550-4A8A6B498E55}"/>
              </a:ext>
            </a:extLst>
          </p:cNvPr>
          <p:cNvCxnSpPr>
            <a:cxnSpLocks/>
          </p:cNvCxnSpPr>
          <p:nvPr/>
        </p:nvCxnSpPr>
        <p:spPr>
          <a:xfrm>
            <a:off x="9503923" y="4056435"/>
            <a:ext cx="797668" cy="15383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83521A5-17F0-7E83-19EA-9A6122A05414}"/>
              </a:ext>
            </a:extLst>
          </p:cNvPr>
          <p:cNvSpPr txBox="1"/>
          <p:nvPr/>
        </p:nvSpPr>
        <p:spPr>
          <a:xfrm>
            <a:off x="9530145" y="5594785"/>
            <a:ext cx="216655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Cobalt and iron yoke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51292E7-53EC-9CFC-5A51-1E0D0C5D4FBE}"/>
              </a:ext>
            </a:extLst>
          </p:cNvPr>
          <p:cNvCxnSpPr>
            <a:cxnSpLocks/>
            <a:endCxn id="25" idx="0"/>
          </p:cNvCxnSpPr>
          <p:nvPr/>
        </p:nvCxnSpPr>
        <p:spPr>
          <a:xfrm flipH="1">
            <a:off x="6966154" y="3715966"/>
            <a:ext cx="1331540" cy="177229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DEED98B-5A19-14D5-1640-51EE3B3ACC13}"/>
              </a:ext>
            </a:extLst>
          </p:cNvPr>
          <p:cNvSpPr txBox="1"/>
          <p:nvPr/>
        </p:nvSpPr>
        <p:spPr>
          <a:xfrm>
            <a:off x="6440721" y="5488260"/>
            <a:ext cx="105086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Iron yoke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B0E196-DF4E-4001-762E-F5D76AF66F9A}"/>
              </a:ext>
            </a:extLst>
          </p:cNvPr>
          <p:cNvSpPr txBox="1"/>
          <p:nvPr/>
        </p:nvSpPr>
        <p:spPr>
          <a:xfrm>
            <a:off x="8297694" y="600814"/>
            <a:ext cx="28546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Normal conducting coils (x4)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8DA77E1-6040-5B00-1693-45C8401A4EE4}"/>
              </a:ext>
            </a:extLst>
          </p:cNvPr>
          <p:cNvCxnSpPr>
            <a:cxnSpLocks/>
          </p:cNvCxnSpPr>
          <p:nvPr/>
        </p:nvCxnSpPr>
        <p:spPr>
          <a:xfrm flipV="1">
            <a:off x="8533759" y="918657"/>
            <a:ext cx="482650" cy="17411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281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A screen shot of a blue circle with multiple colors&#10;&#10;Description automatically generated">
            <a:extLst>
              <a:ext uri="{FF2B5EF4-FFF2-40B4-BE49-F238E27FC236}">
                <a16:creationId xmlns:a16="http://schemas.microsoft.com/office/drawing/2014/main" id="{53E2EF85-0EC0-1FA6-A072-DFA9F931F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5418" y="536791"/>
            <a:ext cx="3391637" cy="27440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FE755A-16A7-3E40-E044-E74B576FD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35DA5F-7C13-6603-A9F4-AA17045CC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8</a:t>
            </a:fld>
            <a:endParaRPr lang="en-US"/>
          </a:p>
        </p:txBody>
      </p:sp>
      <p:pic>
        <p:nvPicPr>
          <p:cNvPr id="45" name="Picture 44" descr="A blue and green box with orange and green stripes&#10;&#10;Description automatically generated with medium confidence">
            <a:extLst>
              <a:ext uri="{FF2B5EF4-FFF2-40B4-BE49-F238E27FC236}">
                <a16:creationId xmlns:a16="http://schemas.microsoft.com/office/drawing/2014/main" id="{50B69D0D-D9A1-A372-7D3E-9608CA6E45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1190" y="3870020"/>
            <a:ext cx="1311406" cy="257104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C26EA-5C97-56A1-7F72-0407D3566B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58D32BC-E17B-0071-4E47-DF0911685CC6}"/>
              </a:ext>
            </a:extLst>
          </p:cNvPr>
          <p:cNvGrpSpPr/>
          <p:nvPr/>
        </p:nvGrpSpPr>
        <p:grpSpPr>
          <a:xfrm>
            <a:off x="7041344" y="703729"/>
            <a:ext cx="2039893" cy="2236597"/>
            <a:chOff x="7002507" y="950147"/>
            <a:chExt cx="2039893" cy="2236597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CBABA6A-F024-A11E-949B-DF0EE84783A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86700" y="1333500"/>
              <a:ext cx="647059" cy="40363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837B1C0-AF1F-7822-E3EF-DE5A9FFDCD84}"/>
                </a:ext>
              </a:extLst>
            </p:cNvPr>
            <p:cNvSpPr/>
            <p:nvPr/>
          </p:nvSpPr>
          <p:spPr>
            <a:xfrm>
              <a:off x="7002507" y="950147"/>
              <a:ext cx="1328693" cy="40363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Iron yoke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810C86D-B7BF-9AF9-03F7-4A6BE5746D77}"/>
                </a:ext>
              </a:extLst>
            </p:cNvPr>
            <p:cNvSpPr/>
            <p:nvPr/>
          </p:nvSpPr>
          <p:spPr>
            <a:xfrm>
              <a:off x="7222353" y="2783108"/>
              <a:ext cx="1328693" cy="40363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SC coils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0898DEA5-0572-CFF0-1E58-C729D62739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10229" y="2272283"/>
              <a:ext cx="832171" cy="51082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2FF4F32-D421-0CDD-0F07-C545BC5B9255}"/>
              </a:ext>
            </a:extLst>
          </p:cNvPr>
          <p:cNvGrpSpPr/>
          <p:nvPr/>
        </p:nvGrpSpPr>
        <p:grpSpPr>
          <a:xfrm>
            <a:off x="5521833" y="3347831"/>
            <a:ext cx="2727233" cy="2368517"/>
            <a:chOff x="5569815" y="3366616"/>
            <a:chExt cx="2727233" cy="236851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69AAD5E-9CA6-BC26-07C3-24A8E320AB5D}"/>
                </a:ext>
              </a:extLst>
            </p:cNvPr>
            <p:cNvSpPr/>
            <p:nvPr/>
          </p:nvSpPr>
          <p:spPr>
            <a:xfrm>
              <a:off x="7125336" y="4499800"/>
              <a:ext cx="367671" cy="123533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648DA70-0725-22CE-DF2E-7B44454670CD}"/>
                </a:ext>
              </a:extLst>
            </p:cNvPr>
            <p:cNvCxnSpPr>
              <a:cxnSpLocks/>
              <a:stCxn id="15" idx="0"/>
            </p:cNvCxnSpPr>
            <p:nvPr/>
          </p:nvCxnSpPr>
          <p:spPr>
            <a:xfrm flipH="1" flipV="1">
              <a:off x="6757240" y="3786232"/>
              <a:ext cx="551932" cy="71356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CEA5E24-D316-18F6-F984-C02D47401B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632702" y="3728571"/>
              <a:ext cx="296250" cy="122079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42AFAD-38BE-7401-3311-CC28B34A8EC4}"/>
                </a:ext>
              </a:extLst>
            </p:cNvPr>
            <p:cNvSpPr/>
            <p:nvPr/>
          </p:nvSpPr>
          <p:spPr>
            <a:xfrm>
              <a:off x="5569815" y="3400263"/>
              <a:ext cx="1328693" cy="40363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Front mask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47C4D6F-CBB0-AA4D-21E0-4E53DE718396}"/>
                </a:ext>
              </a:extLst>
            </p:cNvPr>
            <p:cNvSpPr/>
            <p:nvPr/>
          </p:nvSpPr>
          <p:spPr>
            <a:xfrm>
              <a:off x="6968355" y="3366616"/>
              <a:ext cx="1328693" cy="403636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Shielding 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Content Placeholder 38">
                <a:extLst>
                  <a:ext uri="{FF2B5EF4-FFF2-40B4-BE49-F238E27FC236}">
                    <a16:creationId xmlns:a16="http://schemas.microsoft.com/office/drawing/2014/main" id="{6F775F87-A216-C89E-4410-6236AA6B5D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28600" y="875336"/>
                <a:ext cx="5353087" cy="5402634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en-US" dirty="0"/>
                  <a:t>Superconducting magnets are used to exert a much stronger bending force on the muons. 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Radiation heating of superconducting coils can lead to quenching. Heavy shielding is needed to prevent this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The aperture of the SC magnets is kept as tight as possible around the shielding</a:t>
                </a:r>
              </a:p>
              <a:p>
                <a:pPr>
                  <a:buFontTx/>
                  <a:buChar char="-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Here we assume the following shielding parameters: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3 cm of internal shielding</a:t>
                </a:r>
              </a:p>
              <a:p>
                <a:pPr>
                  <a:buFontTx/>
                  <a:buChar char="-"/>
                </a:pPr>
                <a:r>
                  <a:rPr lang="en-US" dirty="0"/>
                  <a:t>10 cm of front mask shielding</a:t>
                </a:r>
              </a:p>
              <a:p>
                <a:pPr marL="0" indent="0">
                  <a:buNone/>
                </a:pPr>
                <a:r>
                  <a:rPr lang="en-US" sz="2200" dirty="0"/>
                  <a:t>All shielding is made of tungsten (19.1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 dirty="0"/>
                  <a:t>)</a:t>
                </a:r>
              </a:p>
              <a:p>
                <a:pPr>
                  <a:buFontTx/>
                  <a:buChar char="-"/>
                </a:pPr>
                <a:endParaRPr lang="en-US" dirty="0"/>
              </a:p>
            </p:txBody>
          </p:sp>
        </mc:Choice>
        <mc:Fallback>
          <p:sp>
            <p:nvSpPr>
              <p:cNvPr id="39" name="Content Placeholder 38">
                <a:extLst>
                  <a:ext uri="{FF2B5EF4-FFF2-40B4-BE49-F238E27FC236}">
                    <a16:creationId xmlns:a16="http://schemas.microsoft.com/office/drawing/2014/main" id="{6F775F87-A216-C89E-4410-6236AA6B5D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875336"/>
                <a:ext cx="5353087" cy="5402634"/>
              </a:xfrm>
              <a:blipFill>
                <a:blip r:embed="rId5"/>
                <a:stretch>
                  <a:fillRect l="-1422" t="-2113" r="-1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58D52C4B-06E8-7F51-622D-8918CDA7E232}"/>
              </a:ext>
            </a:extLst>
          </p:cNvPr>
          <p:cNvSpPr txBox="1"/>
          <p:nvPr/>
        </p:nvSpPr>
        <p:spPr>
          <a:xfrm>
            <a:off x="8736979" y="4955536"/>
            <a:ext cx="300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 aperture: 2.4 cm radius</a:t>
            </a:r>
          </a:p>
        </p:txBody>
      </p:sp>
    </p:spTree>
    <p:extLst>
      <p:ext uri="{BB962C8B-B14F-4D97-AF65-F5344CB8AC3E}">
        <p14:creationId xmlns:p14="http://schemas.microsoft.com/office/powerpoint/2010/main" val="1642285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36E03-551E-BA6A-2EAB-26CF8461B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EAEDD-81EA-650C-03AC-57F3F66E1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51F62-B7DC-4B26-BEC7-C9FF681BE15D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EF1AA-5F30-AC52-218F-F6F536FBDF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Radiation challenges in the RCS accelerators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E5CF2C9-6C98-F6D7-C961-5D18B12F6C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Two separate sets of simulations, for the </a:t>
            </a:r>
            <a:r>
              <a:rPr lang="en-US" sz="1800" b="1" dirty="0"/>
              <a:t>negative muon beam</a:t>
            </a:r>
          </a:p>
          <a:p>
            <a:r>
              <a:rPr lang="en-US" sz="1800" dirty="0"/>
              <a:t>Muon decaying inside the arc cell, simulated as a continuous lattice (steady state decay)</a:t>
            </a:r>
          </a:p>
          <a:p>
            <a:r>
              <a:rPr lang="en-US" sz="1800" dirty="0"/>
              <a:t>Muon decaying inside RF insertion, large power delivered to the first few magnets after the acceleration stage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E0CC08E-9AED-C7F0-3120-58627438DE50}"/>
              </a:ext>
            </a:extLst>
          </p:cNvPr>
          <p:cNvGrpSpPr/>
          <p:nvPr/>
        </p:nvGrpSpPr>
        <p:grpSpPr>
          <a:xfrm>
            <a:off x="141293" y="2061194"/>
            <a:ext cx="10785635" cy="396099"/>
            <a:chOff x="141293" y="2061194"/>
            <a:chExt cx="10785635" cy="39609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02F7C91-08A5-46BE-10C4-86DDE5389DD0}"/>
                    </a:ext>
                  </a:extLst>
                </p:cNvPr>
                <p:cNvSpPr txBox="1"/>
                <p:nvPr/>
              </p:nvSpPr>
              <p:spPr>
                <a:xfrm>
                  <a:off x="141293" y="2065647"/>
                  <a:ext cx="772006" cy="39164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02F7C91-08A5-46BE-10C4-86DDE5389D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1293" y="2065647"/>
                  <a:ext cx="772006" cy="391646"/>
                </a:xfrm>
                <a:prstGeom prst="rect">
                  <a:avLst/>
                </a:prstGeom>
                <a:blipFill>
                  <a:blip r:embed="rId3"/>
                  <a:stretch>
                    <a:fillRect b="-93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EF2457-3172-5B1E-303D-107D6148EC98}"/>
                </a:ext>
              </a:extLst>
            </p:cNvPr>
            <p:cNvSpPr txBox="1"/>
            <p:nvPr/>
          </p:nvSpPr>
          <p:spPr>
            <a:xfrm>
              <a:off x="2566698" y="2076804"/>
              <a:ext cx="981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750 GeV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3DA5AC-1D21-9D4C-1937-0013F2DB3001}"/>
                </a:ext>
              </a:extLst>
            </p:cNvPr>
            <p:cNvSpPr txBox="1"/>
            <p:nvPr/>
          </p:nvSpPr>
          <p:spPr>
            <a:xfrm>
              <a:off x="5881598" y="2065647"/>
              <a:ext cx="1098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1150 GeV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F68DD73-54DF-CDB9-D825-53FECB331242}"/>
                </a:ext>
              </a:extLst>
            </p:cNvPr>
            <p:cNvSpPr txBox="1"/>
            <p:nvPr/>
          </p:nvSpPr>
          <p:spPr>
            <a:xfrm>
              <a:off x="9828550" y="2061194"/>
              <a:ext cx="1098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1500 GeV</a:t>
              </a:r>
            </a:p>
          </p:txBody>
        </p:sp>
      </p:grpSp>
      <p:pic>
        <p:nvPicPr>
          <p:cNvPr id="22" name="Picture 21" descr="A diagram of a graph showing a wave&#10;&#10;Description automatically generated with medium confidence">
            <a:extLst>
              <a:ext uri="{FF2B5EF4-FFF2-40B4-BE49-F238E27FC236}">
                <a16:creationId xmlns:a16="http://schemas.microsoft.com/office/drawing/2014/main" id="{D0AA934E-5590-AC4D-95B3-EC8786236F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8140" y="2386198"/>
            <a:ext cx="3593270" cy="2116441"/>
          </a:xfrm>
          <a:prstGeom prst="rect">
            <a:avLst/>
          </a:prstGeom>
        </p:spPr>
      </p:pic>
      <p:pic>
        <p:nvPicPr>
          <p:cNvPr id="24" name="Picture 23" descr="A diagram of a heat wave&#10;&#10;Description automatically generated">
            <a:extLst>
              <a:ext uri="{FF2B5EF4-FFF2-40B4-BE49-F238E27FC236}">
                <a16:creationId xmlns:a16="http://schemas.microsoft.com/office/drawing/2014/main" id="{E3D1CBC0-58B4-800E-11F9-69A541F9C7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8140" y="4393683"/>
            <a:ext cx="3540910" cy="2085601"/>
          </a:xfrm>
          <a:prstGeom prst="rect">
            <a:avLst/>
          </a:prstGeom>
        </p:spPr>
      </p:pic>
      <p:pic>
        <p:nvPicPr>
          <p:cNvPr id="26" name="Picture 25" descr="A diagram of a heat wave&#10;&#10;Description automatically generated">
            <a:extLst>
              <a:ext uri="{FF2B5EF4-FFF2-40B4-BE49-F238E27FC236}">
                <a16:creationId xmlns:a16="http://schemas.microsoft.com/office/drawing/2014/main" id="{6C7631AD-3509-0B63-49E3-04A14BBD93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4307" y="2401619"/>
            <a:ext cx="3540910" cy="2085601"/>
          </a:xfrm>
          <a:prstGeom prst="rect">
            <a:avLst/>
          </a:prstGeom>
        </p:spPr>
      </p:pic>
      <p:pic>
        <p:nvPicPr>
          <p:cNvPr id="28" name="Picture 27" descr="A diagram of a building with a rainbow colored curve&#10;&#10;Description automatically generated with medium confidence">
            <a:extLst>
              <a:ext uri="{FF2B5EF4-FFF2-40B4-BE49-F238E27FC236}">
                <a16:creationId xmlns:a16="http://schemas.microsoft.com/office/drawing/2014/main" id="{C443843F-E53D-06D7-B672-C31613B588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1817" y="4525612"/>
            <a:ext cx="3285889" cy="1935393"/>
          </a:xfrm>
          <a:prstGeom prst="rect">
            <a:avLst/>
          </a:prstGeom>
        </p:spPr>
      </p:pic>
      <p:pic>
        <p:nvPicPr>
          <p:cNvPr id="30" name="Picture 29" descr="A diagram of a diagram of a building&#10;&#10;Description automatically generated">
            <a:extLst>
              <a:ext uri="{FF2B5EF4-FFF2-40B4-BE49-F238E27FC236}">
                <a16:creationId xmlns:a16="http://schemas.microsoft.com/office/drawing/2014/main" id="{B9D9D462-3AA8-B166-5D58-F56CFFDC19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7183" y="2369051"/>
            <a:ext cx="3661385" cy="2156561"/>
          </a:xfrm>
          <a:prstGeom prst="rect">
            <a:avLst/>
          </a:prstGeom>
        </p:spPr>
      </p:pic>
      <p:pic>
        <p:nvPicPr>
          <p:cNvPr id="32" name="Picture 31" descr="A diagram of a heat wave&#10;&#10;Description automatically generated">
            <a:extLst>
              <a:ext uri="{FF2B5EF4-FFF2-40B4-BE49-F238E27FC236}">
                <a16:creationId xmlns:a16="http://schemas.microsoft.com/office/drawing/2014/main" id="{D660D21C-E4C6-458C-E72D-C7189B9AB1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85713" y="4487220"/>
            <a:ext cx="3509652" cy="206719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3C70178-3279-6642-41E6-822E9A607CBE}"/>
              </a:ext>
            </a:extLst>
          </p:cNvPr>
          <p:cNvSpPr txBox="1"/>
          <p:nvPr/>
        </p:nvSpPr>
        <p:spPr>
          <a:xfrm>
            <a:off x="38100" y="3251200"/>
            <a:ext cx="170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Deep inside arc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62DA655-5252-C842-ABE2-35EFD571AB89}"/>
              </a:ext>
            </a:extLst>
          </p:cNvPr>
          <p:cNvSpPr txBox="1"/>
          <p:nvPr/>
        </p:nvSpPr>
        <p:spPr>
          <a:xfrm>
            <a:off x="-37530" y="5127269"/>
            <a:ext cx="1701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First cell after RF insertion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8E89150-21AD-8801-8199-E40517757948}"/>
              </a:ext>
            </a:extLst>
          </p:cNvPr>
          <p:cNvSpPr/>
          <p:nvPr/>
        </p:nvSpPr>
        <p:spPr>
          <a:xfrm>
            <a:off x="8371206" y="2039914"/>
            <a:ext cx="3674960" cy="472390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9B62724-6693-194D-9423-ABB0714EC1A9}"/>
              </a:ext>
            </a:extLst>
          </p:cNvPr>
          <p:cNvSpPr/>
          <p:nvPr/>
        </p:nvSpPr>
        <p:spPr>
          <a:xfrm>
            <a:off x="4533900" y="2692400"/>
            <a:ext cx="3238500" cy="21590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To be conservative, show results for the highest energies and scale as if accelerator operated at those energies throughout.</a:t>
            </a:r>
          </a:p>
        </p:txBody>
      </p:sp>
    </p:spTree>
    <p:extLst>
      <p:ext uri="{BB962C8B-B14F-4D97-AF65-F5344CB8AC3E}">
        <p14:creationId xmlns:p14="http://schemas.microsoft.com/office/powerpoint/2010/main" val="407031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11954</TotalTime>
  <Words>1673</Words>
  <Application>Microsoft Macintosh PowerPoint</Application>
  <PresentationFormat>Widescreen</PresentationFormat>
  <Paragraphs>240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Aptos</vt:lpstr>
      <vt:lpstr>Arial</vt:lpstr>
      <vt:lpstr>Arial Narrow</vt:lpstr>
      <vt:lpstr>Calibri</vt:lpstr>
      <vt:lpstr>Cambria Math</vt:lpstr>
      <vt:lpstr>Wingdings</vt:lpstr>
      <vt:lpstr>1_Office Theme</vt:lpstr>
      <vt:lpstr>Radiation challenges in the RCS accelerators</vt:lpstr>
      <vt:lpstr>Introduction</vt:lpstr>
      <vt:lpstr>Radiation load on magnets – what to consider</vt:lpstr>
      <vt:lpstr>Background</vt:lpstr>
      <vt:lpstr>Motivation and Prospect</vt:lpstr>
      <vt:lpstr>Geometry</vt:lpstr>
      <vt:lpstr>Normal conducting magnet</vt:lpstr>
      <vt:lpstr>Superconducting magnets</vt:lpstr>
      <vt:lpstr>Source</vt:lpstr>
      <vt:lpstr>Radiation to SC coils – deep inside arc</vt:lpstr>
      <vt:lpstr>Radiation to SC coils – first cell after RF insertion</vt:lpstr>
      <vt:lpstr>Radiation to NC coils - deep inside arc</vt:lpstr>
      <vt:lpstr>Radiation to NC coils - first cell after RF insertion</vt:lpstr>
      <vt:lpstr>Co60 production</vt:lpstr>
      <vt:lpstr>Residual dose rates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Radiation damage to magnets in RCS accelerators</dc:title>
  <dc:creator>Stefano Marin</dc:creator>
  <cp:lastModifiedBy>Stefano Marin</cp:lastModifiedBy>
  <cp:revision>17</cp:revision>
  <dcterms:created xsi:type="dcterms:W3CDTF">2024-05-07T06:58:16Z</dcterms:created>
  <dcterms:modified xsi:type="dcterms:W3CDTF">2024-05-15T14:12:44Z</dcterms:modified>
</cp:coreProperties>
</file>