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0" r:id="rId2"/>
    <p:sldId id="301" r:id="rId3"/>
    <p:sldId id="302" r:id="rId4"/>
    <p:sldId id="309" r:id="rId5"/>
    <p:sldId id="305" r:id="rId6"/>
    <p:sldId id="313" r:id="rId7"/>
    <p:sldId id="312" r:id="rId8"/>
    <p:sldId id="314" r:id="rId9"/>
    <p:sldId id="308" r:id="rId10"/>
  </p:sldIdLst>
  <p:sldSz cx="12192000" cy="6858000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E2A532-9425-4F0F-909F-78604D7DA14E}" v="7" dt="2024-05-14T14:42:22.1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97" autoAdjust="0"/>
    <p:restoredTop sz="94682" autoAdjust="0"/>
  </p:normalViewPr>
  <p:slideViewPr>
    <p:cSldViewPr snapToGrid="0">
      <p:cViewPr varScale="1">
        <p:scale>
          <a:sx n="69" d="100"/>
          <a:sy n="69" d="100"/>
        </p:scale>
        <p:origin x="15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ryk Piekarz" userId="67be0230-ca8c-462f-8256-8b1fbb41fae8" providerId="ADAL" clId="{39E2A532-9425-4F0F-909F-78604D7DA14E}"/>
    <pc:docChg chg="undo custSel modSld">
      <pc:chgData name="Henryk Piekarz" userId="67be0230-ca8c-462f-8256-8b1fbb41fae8" providerId="ADAL" clId="{39E2A532-9425-4F0F-909F-78604D7DA14E}" dt="2024-05-15T13:49:39.796" v="7611" actId="20577"/>
      <pc:docMkLst>
        <pc:docMk/>
      </pc:docMkLst>
      <pc:sldChg chg="modSp mod">
        <pc:chgData name="Henryk Piekarz" userId="67be0230-ca8c-462f-8256-8b1fbb41fae8" providerId="ADAL" clId="{39E2A532-9425-4F0F-909F-78604D7DA14E}" dt="2024-05-14T00:02:06.017" v="6170" actId="1076"/>
        <pc:sldMkLst>
          <pc:docMk/>
          <pc:sldMk cId="1570423143" sldId="280"/>
        </pc:sldMkLst>
        <pc:spChg chg="mod">
          <ac:chgData name="Henryk Piekarz" userId="67be0230-ca8c-462f-8256-8b1fbb41fae8" providerId="ADAL" clId="{39E2A532-9425-4F0F-909F-78604D7DA14E}" dt="2024-05-13T23:54:00.022" v="5924" actId="255"/>
          <ac:spMkLst>
            <pc:docMk/>
            <pc:sldMk cId="1570423143" sldId="280"/>
            <ac:spMk id="3" creationId="{9BA92157-CDF2-84E8-5A72-B52C1666E199}"/>
          </ac:spMkLst>
        </pc:spChg>
        <pc:spChg chg="mod">
          <ac:chgData name="Henryk Piekarz" userId="67be0230-ca8c-462f-8256-8b1fbb41fae8" providerId="ADAL" clId="{39E2A532-9425-4F0F-909F-78604D7DA14E}" dt="2024-05-14T00:00:20.478" v="6069" actId="1076"/>
          <ac:spMkLst>
            <pc:docMk/>
            <pc:sldMk cId="1570423143" sldId="280"/>
            <ac:spMk id="4" creationId="{1E06D06F-ABE9-A118-5FAB-E9B721A6231B}"/>
          </ac:spMkLst>
        </pc:spChg>
        <pc:spChg chg="mod">
          <ac:chgData name="Henryk Piekarz" userId="67be0230-ca8c-462f-8256-8b1fbb41fae8" providerId="ADAL" clId="{39E2A532-9425-4F0F-909F-78604D7DA14E}" dt="2024-05-14T00:02:02.424" v="6169" actId="1076"/>
          <ac:spMkLst>
            <pc:docMk/>
            <pc:sldMk cId="1570423143" sldId="280"/>
            <ac:spMk id="6" creationId="{2005886D-E096-8416-4F7D-464B9815B6D6}"/>
          </ac:spMkLst>
        </pc:spChg>
        <pc:spChg chg="mod">
          <ac:chgData name="Henryk Piekarz" userId="67be0230-ca8c-462f-8256-8b1fbb41fae8" providerId="ADAL" clId="{39E2A532-9425-4F0F-909F-78604D7DA14E}" dt="2024-05-14T00:02:06.017" v="6170" actId="1076"/>
          <ac:spMkLst>
            <pc:docMk/>
            <pc:sldMk cId="1570423143" sldId="280"/>
            <ac:spMk id="7" creationId="{9613320E-5E7E-3E29-0DAD-700D782D1810}"/>
          </ac:spMkLst>
        </pc:spChg>
      </pc:sldChg>
      <pc:sldChg chg="modSp mod">
        <pc:chgData name="Henryk Piekarz" userId="67be0230-ca8c-462f-8256-8b1fbb41fae8" providerId="ADAL" clId="{39E2A532-9425-4F0F-909F-78604D7DA14E}" dt="2024-05-14T14:57:30.142" v="7247" actId="20577"/>
        <pc:sldMkLst>
          <pc:docMk/>
          <pc:sldMk cId="1810921019" sldId="301"/>
        </pc:sldMkLst>
        <pc:spChg chg="mod">
          <ac:chgData name="Henryk Piekarz" userId="67be0230-ca8c-462f-8256-8b1fbb41fae8" providerId="ADAL" clId="{39E2A532-9425-4F0F-909F-78604D7DA14E}" dt="2024-05-14T14:57:30.142" v="7247" actId="20577"/>
          <ac:spMkLst>
            <pc:docMk/>
            <pc:sldMk cId="1810921019" sldId="301"/>
            <ac:spMk id="6" creationId="{EB37521A-EC48-C767-8588-01EA1E42EE13}"/>
          </ac:spMkLst>
        </pc:spChg>
        <pc:spChg chg="mod">
          <ac:chgData name="Henryk Piekarz" userId="67be0230-ca8c-462f-8256-8b1fbb41fae8" providerId="ADAL" clId="{39E2A532-9425-4F0F-909F-78604D7DA14E}" dt="2024-05-14T14:53:40.027" v="7138" actId="1076"/>
          <ac:spMkLst>
            <pc:docMk/>
            <pc:sldMk cId="1810921019" sldId="301"/>
            <ac:spMk id="8" creationId="{97D95B7E-A56A-5077-2A46-279A4364BA65}"/>
          </ac:spMkLst>
        </pc:spChg>
        <pc:picChg chg="mod">
          <ac:chgData name="Henryk Piekarz" userId="67be0230-ca8c-462f-8256-8b1fbb41fae8" providerId="ADAL" clId="{39E2A532-9425-4F0F-909F-78604D7DA14E}" dt="2024-05-14T14:53:47.915" v="7140" actId="14100"/>
          <ac:picMkLst>
            <pc:docMk/>
            <pc:sldMk cId="1810921019" sldId="301"/>
            <ac:picMk id="9" creationId="{1CA1C5A7-5B05-AD7C-A7B7-6ECD0A9F7491}"/>
          </ac:picMkLst>
        </pc:picChg>
      </pc:sldChg>
      <pc:sldChg chg="modSp mod">
        <pc:chgData name="Henryk Piekarz" userId="67be0230-ca8c-462f-8256-8b1fbb41fae8" providerId="ADAL" clId="{39E2A532-9425-4F0F-909F-78604D7DA14E}" dt="2024-05-14T14:58:50.170" v="7248" actId="1076"/>
        <pc:sldMkLst>
          <pc:docMk/>
          <pc:sldMk cId="2975780042" sldId="302"/>
        </pc:sldMkLst>
        <pc:spChg chg="mod">
          <ac:chgData name="Henryk Piekarz" userId="67be0230-ca8c-462f-8256-8b1fbb41fae8" providerId="ADAL" clId="{39E2A532-9425-4F0F-909F-78604D7DA14E}" dt="2024-05-14T14:58:50.170" v="7248" actId="1076"/>
          <ac:spMkLst>
            <pc:docMk/>
            <pc:sldMk cId="2975780042" sldId="302"/>
            <ac:spMk id="10" creationId="{5CCEBC3B-F886-831D-CDA8-1BA1F1CE8F95}"/>
          </ac:spMkLst>
        </pc:spChg>
      </pc:sldChg>
      <pc:sldChg chg="modSp mod">
        <pc:chgData name="Henryk Piekarz" userId="67be0230-ca8c-462f-8256-8b1fbb41fae8" providerId="ADAL" clId="{39E2A532-9425-4F0F-909F-78604D7DA14E}" dt="2024-05-14T14:29:15.934" v="6756" actId="20577"/>
        <pc:sldMkLst>
          <pc:docMk/>
          <pc:sldMk cId="120933182" sldId="305"/>
        </pc:sldMkLst>
        <pc:spChg chg="mod">
          <ac:chgData name="Henryk Piekarz" userId="67be0230-ca8c-462f-8256-8b1fbb41fae8" providerId="ADAL" clId="{39E2A532-9425-4F0F-909F-78604D7DA14E}" dt="2024-05-14T14:29:15.934" v="6756" actId="20577"/>
          <ac:spMkLst>
            <pc:docMk/>
            <pc:sldMk cId="120933182" sldId="305"/>
            <ac:spMk id="2" creationId="{A6200618-C9C6-DF2C-CF0B-51F91379A423}"/>
          </ac:spMkLst>
        </pc:spChg>
        <pc:spChg chg="mod">
          <ac:chgData name="Henryk Piekarz" userId="67be0230-ca8c-462f-8256-8b1fbb41fae8" providerId="ADAL" clId="{39E2A532-9425-4F0F-909F-78604D7DA14E}" dt="2024-05-14T13:58:53.103" v="6275" actId="1076"/>
          <ac:spMkLst>
            <pc:docMk/>
            <pc:sldMk cId="120933182" sldId="305"/>
            <ac:spMk id="3" creationId="{0B796C11-6122-2748-3274-169C2A0D2794}"/>
          </ac:spMkLst>
        </pc:spChg>
        <pc:spChg chg="mod">
          <ac:chgData name="Henryk Piekarz" userId="67be0230-ca8c-462f-8256-8b1fbb41fae8" providerId="ADAL" clId="{39E2A532-9425-4F0F-909F-78604D7DA14E}" dt="2024-05-14T14:28:58.384" v="6746" actId="20577"/>
          <ac:spMkLst>
            <pc:docMk/>
            <pc:sldMk cId="120933182" sldId="305"/>
            <ac:spMk id="4" creationId="{34953A4D-3BB7-AB9A-8F36-389DFDB32CF0}"/>
          </ac:spMkLst>
        </pc:spChg>
        <pc:spChg chg="mod">
          <ac:chgData name="Henryk Piekarz" userId="67be0230-ca8c-462f-8256-8b1fbb41fae8" providerId="ADAL" clId="{39E2A532-9425-4F0F-909F-78604D7DA14E}" dt="2024-05-14T14:29:09.035" v="6753" actId="20577"/>
          <ac:spMkLst>
            <pc:docMk/>
            <pc:sldMk cId="120933182" sldId="305"/>
            <ac:spMk id="5" creationId="{939E80A2-1B76-0827-49F7-7143AF5CEE30}"/>
          </ac:spMkLst>
        </pc:spChg>
        <pc:spChg chg="mod">
          <ac:chgData name="Henryk Piekarz" userId="67be0230-ca8c-462f-8256-8b1fbb41fae8" providerId="ADAL" clId="{39E2A532-9425-4F0F-909F-78604D7DA14E}" dt="2024-05-13T21:20:52.650" v="184" actId="1076"/>
          <ac:spMkLst>
            <pc:docMk/>
            <pc:sldMk cId="120933182" sldId="305"/>
            <ac:spMk id="19" creationId="{EE34463B-BBA7-567D-4B55-8879639C9ADF}"/>
          </ac:spMkLst>
        </pc:spChg>
        <pc:picChg chg="mod">
          <ac:chgData name="Henryk Piekarz" userId="67be0230-ca8c-462f-8256-8b1fbb41fae8" providerId="ADAL" clId="{39E2A532-9425-4F0F-909F-78604D7DA14E}" dt="2024-05-13T21:20:54.714" v="185" actId="1076"/>
          <ac:picMkLst>
            <pc:docMk/>
            <pc:sldMk cId="120933182" sldId="305"/>
            <ac:picMk id="10" creationId="{54E0A236-9312-2389-A494-2893B00B522A}"/>
          </ac:picMkLst>
        </pc:picChg>
      </pc:sldChg>
      <pc:sldChg chg="modSp mod">
        <pc:chgData name="Henryk Piekarz" userId="67be0230-ca8c-462f-8256-8b1fbb41fae8" providerId="ADAL" clId="{39E2A532-9425-4F0F-909F-78604D7DA14E}" dt="2024-05-14T15:26:54.173" v="7586" actId="20577"/>
        <pc:sldMkLst>
          <pc:docMk/>
          <pc:sldMk cId="3614223278" sldId="308"/>
        </pc:sldMkLst>
        <pc:spChg chg="mod">
          <ac:chgData name="Henryk Piekarz" userId="67be0230-ca8c-462f-8256-8b1fbb41fae8" providerId="ADAL" clId="{39E2A532-9425-4F0F-909F-78604D7DA14E}" dt="2024-05-14T15:21:05.945" v="7493" actId="1076"/>
          <ac:spMkLst>
            <pc:docMk/>
            <pc:sldMk cId="3614223278" sldId="308"/>
            <ac:spMk id="4" creationId="{03E34C66-1473-873A-0F2A-001CCD643CCC}"/>
          </ac:spMkLst>
        </pc:spChg>
        <pc:spChg chg="mod">
          <ac:chgData name="Henryk Piekarz" userId="67be0230-ca8c-462f-8256-8b1fbb41fae8" providerId="ADAL" clId="{39E2A532-9425-4F0F-909F-78604D7DA14E}" dt="2024-05-14T15:26:54.173" v="7586" actId="20577"/>
          <ac:spMkLst>
            <pc:docMk/>
            <pc:sldMk cId="3614223278" sldId="308"/>
            <ac:spMk id="6" creationId="{076DC578-295A-857F-D561-95AFAB8EEE2A}"/>
          </ac:spMkLst>
        </pc:spChg>
      </pc:sldChg>
      <pc:sldChg chg="modSp mod">
        <pc:chgData name="Henryk Piekarz" userId="67be0230-ca8c-462f-8256-8b1fbb41fae8" providerId="ADAL" clId="{39E2A532-9425-4F0F-909F-78604D7DA14E}" dt="2024-05-14T14:59:57.297" v="7249" actId="1076"/>
        <pc:sldMkLst>
          <pc:docMk/>
          <pc:sldMk cId="2031508057" sldId="309"/>
        </pc:sldMkLst>
        <pc:spChg chg="mod">
          <ac:chgData name="Henryk Piekarz" userId="67be0230-ca8c-462f-8256-8b1fbb41fae8" providerId="ADAL" clId="{39E2A532-9425-4F0F-909F-78604D7DA14E}" dt="2024-05-14T14:59:57.297" v="7249" actId="1076"/>
          <ac:spMkLst>
            <pc:docMk/>
            <pc:sldMk cId="2031508057" sldId="309"/>
            <ac:spMk id="8" creationId="{4B1F5FE8-BA5C-1C05-BA0D-6DC9AA1C41F7}"/>
          </ac:spMkLst>
        </pc:spChg>
        <pc:spChg chg="mod">
          <ac:chgData name="Henryk Piekarz" userId="67be0230-ca8c-462f-8256-8b1fbb41fae8" providerId="ADAL" clId="{39E2A532-9425-4F0F-909F-78604D7DA14E}" dt="2024-05-14T13:55:02.438" v="6193" actId="20577"/>
          <ac:spMkLst>
            <pc:docMk/>
            <pc:sldMk cId="2031508057" sldId="309"/>
            <ac:spMk id="10" creationId="{EC87D6C6-0D90-BC62-7526-AABFDF8A3064}"/>
          </ac:spMkLst>
        </pc:spChg>
      </pc:sldChg>
      <pc:sldChg chg="addSp delSp modSp mod">
        <pc:chgData name="Henryk Piekarz" userId="67be0230-ca8c-462f-8256-8b1fbb41fae8" providerId="ADAL" clId="{39E2A532-9425-4F0F-909F-78604D7DA14E}" dt="2024-05-15T13:49:39.796" v="7611" actId="20577"/>
        <pc:sldMkLst>
          <pc:docMk/>
          <pc:sldMk cId="435556060" sldId="312"/>
        </pc:sldMkLst>
        <pc:spChg chg="del">
          <ac:chgData name="Henryk Piekarz" userId="67be0230-ca8c-462f-8256-8b1fbb41fae8" providerId="ADAL" clId="{39E2A532-9425-4F0F-909F-78604D7DA14E}" dt="2024-05-13T23:42:04.513" v="5365" actId="21"/>
          <ac:spMkLst>
            <pc:docMk/>
            <pc:sldMk cId="435556060" sldId="312"/>
            <ac:spMk id="2" creationId="{88A97070-C3D6-BA0B-0B24-55680B2FFEE6}"/>
          </ac:spMkLst>
        </pc:spChg>
        <pc:spChg chg="add mod">
          <ac:chgData name="Henryk Piekarz" userId="67be0230-ca8c-462f-8256-8b1fbb41fae8" providerId="ADAL" clId="{39E2A532-9425-4F0F-909F-78604D7DA14E}" dt="2024-05-14T14:02:29.036" v="6344" actId="20577"/>
          <ac:spMkLst>
            <pc:docMk/>
            <pc:sldMk cId="435556060" sldId="312"/>
            <ac:spMk id="4" creationId="{929F7476-B297-FA77-8DC6-594BA5C0085D}"/>
          </ac:spMkLst>
        </pc:spChg>
        <pc:spChg chg="mod">
          <ac:chgData name="Henryk Piekarz" userId="67be0230-ca8c-462f-8256-8b1fbb41fae8" providerId="ADAL" clId="{39E2A532-9425-4F0F-909F-78604D7DA14E}" dt="2024-05-15T13:49:39.796" v="7611" actId="20577"/>
          <ac:spMkLst>
            <pc:docMk/>
            <pc:sldMk cId="435556060" sldId="312"/>
            <ac:spMk id="6" creationId="{FD8F24D5-F6EF-628C-F93B-727BCE520D70}"/>
          </ac:spMkLst>
        </pc:spChg>
        <pc:spChg chg="mod">
          <ac:chgData name="Henryk Piekarz" userId="67be0230-ca8c-462f-8256-8b1fbb41fae8" providerId="ADAL" clId="{39E2A532-9425-4F0F-909F-78604D7DA14E}" dt="2024-05-14T14:45:38.860" v="7032" actId="1076"/>
          <ac:spMkLst>
            <pc:docMk/>
            <pc:sldMk cId="435556060" sldId="312"/>
            <ac:spMk id="7" creationId="{23472E09-D3E6-2502-F2CA-D10ED9B92AFA}"/>
          </ac:spMkLst>
        </pc:spChg>
      </pc:sldChg>
      <pc:sldChg chg="addSp delSp modSp mod">
        <pc:chgData name="Henryk Piekarz" userId="67be0230-ca8c-462f-8256-8b1fbb41fae8" providerId="ADAL" clId="{39E2A532-9425-4F0F-909F-78604D7DA14E}" dt="2024-05-14T15:00:50.495" v="7265" actId="20577"/>
        <pc:sldMkLst>
          <pc:docMk/>
          <pc:sldMk cId="3382044304" sldId="313"/>
        </pc:sldMkLst>
        <pc:spChg chg="add mod">
          <ac:chgData name="Henryk Piekarz" userId="67be0230-ca8c-462f-8256-8b1fbb41fae8" providerId="ADAL" clId="{39E2A532-9425-4F0F-909F-78604D7DA14E}" dt="2024-05-14T14:44:07.220" v="7031" actId="1076"/>
          <ac:spMkLst>
            <pc:docMk/>
            <pc:sldMk cId="3382044304" sldId="313"/>
            <ac:spMk id="2" creationId="{958DDA47-93A5-7DD7-B18A-23D8182BA7D4}"/>
          </ac:spMkLst>
        </pc:spChg>
        <pc:spChg chg="del">
          <ac:chgData name="Henryk Piekarz" userId="67be0230-ca8c-462f-8256-8b1fbb41fae8" providerId="ADAL" clId="{39E2A532-9425-4F0F-909F-78604D7DA14E}" dt="2024-05-13T23:42:11.699" v="5366" actId="21"/>
          <ac:spMkLst>
            <pc:docMk/>
            <pc:sldMk cId="3382044304" sldId="313"/>
            <ac:spMk id="2" creationId="{EC96F706-B17C-443A-C06D-6C4B6B3111CF}"/>
          </ac:spMkLst>
        </pc:spChg>
        <pc:spChg chg="add mod">
          <ac:chgData name="Henryk Piekarz" userId="67be0230-ca8c-462f-8256-8b1fbb41fae8" providerId="ADAL" clId="{39E2A532-9425-4F0F-909F-78604D7DA14E}" dt="2024-05-14T15:00:50.495" v="7265" actId="20577"/>
          <ac:spMkLst>
            <pc:docMk/>
            <pc:sldMk cId="3382044304" sldId="313"/>
            <ac:spMk id="4" creationId="{9BFDF3AA-33B0-45D9-D5C4-CA8AB0752810}"/>
          </ac:spMkLst>
        </pc:spChg>
        <pc:spChg chg="add del mod">
          <ac:chgData name="Henryk Piekarz" userId="67be0230-ca8c-462f-8256-8b1fbb41fae8" providerId="ADAL" clId="{39E2A532-9425-4F0F-909F-78604D7DA14E}" dt="2024-05-13T22:05:27.552" v="1901" actId="478"/>
          <ac:spMkLst>
            <pc:docMk/>
            <pc:sldMk cId="3382044304" sldId="313"/>
            <ac:spMk id="6" creationId="{7C09C1CE-0763-7D74-CC62-C03E27A93ABC}"/>
          </ac:spMkLst>
        </pc:spChg>
        <pc:spChg chg="add mod">
          <ac:chgData name="Henryk Piekarz" userId="67be0230-ca8c-462f-8256-8b1fbb41fae8" providerId="ADAL" clId="{39E2A532-9425-4F0F-909F-78604D7DA14E}" dt="2024-05-14T14:40:44.299" v="6981" actId="20577"/>
          <ac:spMkLst>
            <pc:docMk/>
            <pc:sldMk cId="3382044304" sldId="313"/>
            <ac:spMk id="8" creationId="{B8EBFA6C-CD20-A64B-E588-974BC7C0A876}"/>
          </ac:spMkLst>
        </pc:spChg>
        <pc:graphicFrameChg chg="mod modGraphic">
          <ac:chgData name="Henryk Piekarz" userId="67be0230-ca8c-462f-8256-8b1fbb41fae8" providerId="ADAL" clId="{39E2A532-9425-4F0F-909F-78604D7DA14E}" dt="2024-05-14T14:33:48.619" v="6837" actId="20577"/>
          <ac:graphicFrameMkLst>
            <pc:docMk/>
            <pc:sldMk cId="3382044304" sldId="313"/>
            <ac:graphicFrameMk id="5" creationId="{2BEC7E5D-2525-6DEC-554B-04CCCC6C2714}"/>
          </ac:graphicFrameMkLst>
        </pc:graphicFrameChg>
        <pc:picChg chg="mod">
          <ac:chgData name="Henryk Piekarz" userId="67be0230-ca8c-462f-8256-8b1fbb41fae8" providerId="ADAL" clId="{39E2A532-9425-4F0F-909F-78604D7DA14E}" dt="2024-05-13T22:55:09.820" v="3366" actId="1076"/>
          <ac:picMkLst>
            <pc:docMk/>
            <pc:sldMk cId="3382044304" sldId="313"/>
            <ac:picMk id="7" creationId="{D6175B39-5FEA-D5EF-C45B-C8431ABC7187}"/>
          </ac:picMkLst>
        </pc:picChg>
      </pc:sldChg>
      <pc:sldChg chg="addSp delSp modSp mod">
        <pc:chgData name="Henryk Piekarz" userId="67be0230-ca8c-462f-8256-8b1fbb41fae8" providerId="ADAL" clId="{39E2A532-9425-4F0F-909F-78604D7DA14E}" dt="2024-05-14T14:46:45.806" v="7034" actId="255"/>
        <pc:sldMkLst>
          <pc:docMk/>
          <pc:sldMk cId="2012130500" sldId="314"/>
        </pc:sldMkLst>
        <pc:spChg chg="del">
          <ac:chgData name="Henryk Piekarz" userId="67be0230-ca8c-462f-8256-8b1fbb41fae8" providerId="ADAL" clId="{39E2A532-9425-4F0F-909F-78604D7DA14E}" dt="2024-05-13T23:41:52.890" v="5364" actId="21"/>
          <ac:spMkLst>
            <pc:docMk/>
            <pc:sldMk cId="2012130500" sldId="314"/>
            <ac:spMk id="2" creationId="{5DACC9B2-E847-24A5-2FD3-C0CD9747E019}"/>
          </ac:spMkLst>
        </pc:spChg>
        <pc:spChg chg="add mod">
          <ac:chgData name="Henryk Piekarz" userId="67be0230-ca8c-462f-8256-8b1fbb41fae8" providerId="ADAL" clId="{39E2A532-9425-4F0F-909F-78604D7DA14E}" dt="2024-05-14T14:06:10.377" v="6384" actId="1076"/>
          <ac:spMkLst>
            <pc:docMk/>
            <pc:sldMk cId="2012130500" sldId="314"/>
            <ac:spMk id="5" creationId="{C10ACC9E-31BA-0B31-5028-A2C865E4A797}"/>
          </ac:spMkLst>
        </pc:spChg>
        <pc:graphicFrameChg chg="mod modGraphic">
          <ac:chgData name="Henryk Piekarz" userId="67be0230-ca8c-462f-8256-8b1fbb41fae8" providerId="ADAL" clId="{39E2A532-9425-4F0F-909F-78604D7DA14E}" dt="2024-05-14T14:46:45.806" v="7034" actId="255"/>
          <ac:graphicFrameMkLst>
            <pc:docMk/>
            <pc:sldMk cId="2012130500" sldId="314"/>
            <ac:graphicFrameMk id="4" creationId="{EC018A77-9344-DE3E-3BC5-2C8AE56EE5E6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939" cy="465293"/>
          </a:xfrm>
          <a:prstGeom prst="rect">
            <a:avLst/>
          </a:prstGeom>
        </p:spPr>
        <p:txBody>
          <a:bodyPr vert="horz" lIns="91047" tIns="45523" rIns="91047" bIns="455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484" y="0"/>
            <a:ext cx="3026939" cy="465293"/>
          </a:xfrm>
          <a:prstGeom prst="rect">
            <a:avLst/>
          </a:prstGeom>
        </p:spPr>
        <p:txBody>
          <a:bodyPr vert="horz" lIns="91047" tIns="45523" rIns="91047" bIns="45523" rtlCol="0"/>
          <a:lstStyle>
            <a:lvl1pPr algn="r">
              <a:defRPr sz="1200"/>
            </a:lvl1pPr>
          </a:lstStyle>
          <a:p>
            <a:fld id="{582F7E71-704C-4E6A-BD13-26A6B9A4214C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60463"/>
            <a:ext cx="5568950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47" tIns="45523" rIns="91047" bIns="455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132" y="4467762"/>
            <a:ext cx="5586737" cy="3655872"/>
          </a:xfrm>
          <a:prstGeom prst="rect">
            <a:avLst/>
          </a:prstGeom>
        </p:spPr>
        <p:txBody>
          <a:bodyPr vert="horz" lIns="91047" tIns="45523" rIns="91047" bIns="4552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8408"/>
            <a:ext cx="3026939" cy="465293"/>
          </a:xfrm>
          <a:prstGeom prst="rect">
            <a:avLst/>
          </a:prstGeom>
        </p:spPr>
        <p:txBody>
          <a:bodyPr vert="horz" lIns="91047" tIns="45523" rIns="91047" bIns="455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484" y="8818408"/>
            <a:ext cx="3026939" cy="465293"/>
          </a:xfrm>
          <a:prstGeom prst="rect">
            <a:avLst/>
          </a:prstGeom>
        </p:spPr>
        <p:txBody>
          <a:bodyPr vert="horz" lIns="91047" tIns="45523" rIns="91047" bIns="45523" rtlCol="0" anchor="b"/>
          <a:lstStyle>
            <a:lvl1pPr algn="r">
              <a:defRPr sz="1200"/>
            </a:lvl1pPr>
          </a:lstStyle>
          <a:p>
            <a:fld id="{182DBC45-F188-4451-8BB2-1AAA57D2C8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51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DBC45-F188-4451-8BB2-1AAA57D2C81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44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DBC45-F188-4451-8BB2-1AAA57D2C81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98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DBC45-F188-4451-8BB2-1AAA57D2C81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190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1C400-1E42-4118-83BE-9EF9F0660B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F30EBD-0CE9-40A4-993D-C8830097A3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5AB5A5-8971-4C4B-9A63-4E9832E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C8AD8-61CB-44E7-949E-7FBAE1E7B9E8}" type="datetime1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F0CD2-5770-4ADA-BE3B-51E8C3C1A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H.Piekarz et al. | 290 T/s HTS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76C9EC-B53F-402E-9D3B-76DD5B6BE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33BE-2A4E-4857-BA44-489A5A6B0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67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F8BFE-C933-4A72-B5C9-2425B5928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10B187-1AF2-4E64-B19A-DB9BE6FE4E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2FDD3-1178-4787-A388-31EECDDB5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5AA-0383-4C95-9627-749F4B0EDCC3}" type="datetime1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970858-1DA4-43B7-A1C0-624E298E2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H.Piekarz et al. | 290 T/s HTS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01BE-DAF3-45EE-9B8F-D19D5B14E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33BE-2A4E-4857-BA44-489A5A6B0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152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F3B838-0A9B-4E71-890C-A5FA408EA0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4D85E1-2DBF-4EB9-9381-E4F0D543A3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42364-FE55-4FA7-849D-D0869305B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6231-A5AC-46E8-81A4-0F96B411D2E2}" type="datetime1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386E63-F5C9-45DC-BF60-BAAFC7304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H.Piekarz et al. | 290 T/s HTS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69E18-B1DB-4659-B058-46DE37874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33BE-2A4E-4857-BA44-489A5A6B0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150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95E97-B079-457D-B282-58F0BC612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75E6C-09F4-4A0A-82CF-46A195640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0F3CD-35A7-40E2-9A14-E90208323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72068-0439-40FD-B3C8-13E2FD87D4E2}" type="datetime1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06EB61-60FD-46F4-8E67-A4AE76BCC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H.Piekarz et al. | 290 T/s HTS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5E50E-6FA8-4373-8F68-3A812007C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33BE-2A4E-4857-BA44-489A5A6B0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93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76B86-C442-4E2D-8B7E-2DB2B5E80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8A2B76-ED04-46F2-B42C-26C8EE824C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F69A47-4EB4-4099-BF9B-C1DC5B16D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7120D-A8C9-45AB-A822-E2775516B48D}" type="datetime1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D8D10-BE7E-41D3-827A-5AF5D2797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H.Piekarz et al. | 290 T/s HTS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69457A-9258-4D72-B4A3-B907419B7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33BE-2A4E-4857-BA44-489A5A6B0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832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238A4-E47B-4348-93B6-4A87D47E1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795F0-4142-41F3-9865-DECEE21299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D4496F-066A-48B1-AFB0-73A6E220DA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C2249D-6999-42A1-9C7B-F1C6D0B7B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851-BC1B-49E3-9D8C-77A33B8D0C52}" type="datetime1">
              <a:rPr lang="en-US" smtClean="0"/>
              <a:t>5/15/2024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CF5AD3-1879-4622-8DE2-A0418A165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H.Piekarz et al. | 290 T/s HTS magnet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593406-7AE8-4B75-9D26-B16F227D2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33BE-2A4E-4857-BA44-489A5A6B0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170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DB748-A827-40B1-BA91-A1DB091A2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3EC2F1-9CAB-4AA7-8114-D8F0DF68F0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75311B-1EEE-4234-A598-13F34006F0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7335AD-886A-42D3-AB79-9E63D292A1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13AA8D-6AB4-4A3D-9913-79706CA6F9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5078B-83DB-476D-B6B4-81960FB02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4B4E1-DA6F-4F14-9848-402673C584BC}" type="datetime1">
              <a:rPr lang="en-US" smtClean="0"/>
              <a:t>5/15/2024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A47470-D620-4758-802F-C6F286C20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H.Piekarz et al. | 290 T/s HTS magnet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68BB1B-7B3B-4C3E-9B14-07E0C308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33BE-2A4E-4857-BA44-489A5A6B0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621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944C6-EC93-4170-9AA0-498EAC0CB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6CA8A8-FE28-4594-B166-C25FFFF3B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2EE29-333A-4F6B-A60C-04DCF680A769}" type="datetime1">
              <a:rPr lang="en-US" smtClean="0"/>
              <a:t>5/15/2024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E2FF49-5957-4CCC-8E04-9EA13027C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H.Piekarz et al. | 290 T/s HTS magnet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78D55E-5837-4C48-91A5-C24EC3A83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33BE-2A4E-4857-BA44-489A5A6B0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067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C8016D-3DA3-4F76-8941-6AC13E7B5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186B-6473-4654-AA77-B2A69B15A624}" type="datetime1">
              <a:rPr lang="en-US" smtClean="0"/>
              <a:t>5/15/2024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ECE541-7FC0-41F0-9639-8C9A63CEC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H.Piekarz et al. | 290 T/s HTS magnet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0D5CEB-4AC9-4F2F-832C-85079484A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33BE-2A4E-4857-BA44-489A5A6B0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092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72E24-AFAF-4D2C-8A95-BDF8CCA39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6EF9DF-5E13-4CAA-9CD7-54350D663E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3A0330-1025-45A2-9E3F-EF311F8B03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24A4C5-8BCA-4AA0-9A5D-35D0D0E96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55EC-0C60-4500-B07B-F97FAD4FC7E3}" type="datetime1">
              <a:rPr lang="en-US" smtClean="0"/>
              <a:t>5/15/2024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837D9D-BF43-4573-9D9C-F8AFBAD1D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H.Piekarz et al. | 290 T/s HTS magnet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81B3FA-7E68-4E77-9F59-E941C4637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33BE-2A4E-4857-BA44-489A5A6B0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045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096E5-46B2-4B7A-9CE9-B4EF9D20E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E48358-F679-4B3D-B019-193F24F8E5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C7282C-3AA2-4E05-B1FC-ECBD76A0E7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D05292-B3FC-4FA2-AA2E-0981D63F8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1F185-3F48-4672-8EE8-33C85AC339B3}" type="datetime1">
              <a:rPr lang="en-US" smtClean="0"/>
              <a:t>5/15/2024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304562-4BB7-4B93-83F7-1C2AEA533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H.Piekarz et al. | 290 T/s HTS magnet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7CBE3A-63D5-4476-ADDE-C14C83BBF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33BE-2A4E-4857-BA44-489A5A6B0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238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270B63-8956-4438-A24E-4353CE0B0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056A48-F8A1-47C6-BF6C-D9B190E684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5675E1-5D6F-4415-A7B5-7631993CA9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CC98F-E80A-454D-9A24-B87C2188DF60}" type="datetime1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35D22-A644-4D9D-B8D1-E4D0D20FC2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H.Piekarz et al. | 290 T/s HTS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0A0DFD-DB29-448F-932D-AB29D5EED1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B33BE-2A4E-4857-BA44-489A5A6B0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377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06D06F-ABE9-A118-5FAB-E9B721A62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80631" y="5731460"/>
            <a:ext cx="8118918" cy="562851"/>
          </a:xfrm>
        </p:spPr>
        <p:txBody>
          <a:bodyPr/>
          <a:lstStyle/>
          <a:p>
            <a:endParaRPr lang="fr-FR" sz="2000" dirty="0"/>
          </a:p>
          <a:p>
            <a:endParaRPr lang="fr-FR" sz="2000" dirty="0"/>
          </a:p>
          <a:p>
            <a:r>
              <a:rPr lang="fr-FR" sz="2000" dirty="0" err="1"/>
              <a:t>MuCol</a:t>
            </a:r>
            <a:r>
              <a:rPr lang="fr-FR" sz="2000" dirty="0"/>
              <a:t> Mini-Workshop on Rapid-</a:t>
            </a:r>
            <a:r>
              <a:rPr lang="fr-FR" sz="2000" dirty="0" err="1"/>
              <a:t>Cycled</a:t>
            </a:r>
            <a:r>
              <a:rPr lang="fr-FR" sz="2000" dirty="0"/>
              <a:t> Synchrotrons, May 15, 2024</a:t>
            </a:r>
            <a:endParaRPr lang="en-US" sz="2000" dirty="0"/>
          </a:p>
          <a:p>
            <a:endParaRPr lang="en-US" sz="1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35E172-9C4E-09B8-0782-A26DDAFE1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33BE-2A4E-4857-BA44-489A5A6B0736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005886D-E096-8416-4F7D-464B9815B6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4268" y="81431"/>
            <a:ext cx="7207098" cy="369332"/>
          </a:xfrm>
        </p:spPr>
        <p:txBody>
          <a:bodyPr>
            <a:normAutofit fontScale="90000"/>
          </a:bodyPr>
          <a:lstStyle/>
          <a:p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HTS  pulsed magnet concept &amp; detailed studies</a:t>
            </a:r>
            <a:endParaRPr lang="en-US" sz="1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13320E-5E7E-3E29-0DAD-700D782D1810}"/>
              </a:ext>
            </a:extLst>
          </p:cNvPr>
          <p:cNvSpPr txBox="1"/>
          <p:nvPr/>
        </p:nvSpPr>
        <p:spPr>
          <a:xfrm flipH="1">
            <a:off x="3422606" y="545649"/>
            <a:ext cx="4434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/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Henryk Piekarz</a:t>
            </a:r>
          </a:p>
          <a:p>
            <a:pPr marL="0" marR="0"/>
            <a:endParaRPr lang="en-US" sz="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/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r>
              <a:rPr lang="en-US" sz="1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Accelerator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Research Department </a:t>
            </a:r>
          </a:p>
          <a:p>
            <a:pPr marL="0" marR="0"/>
            <a:r>
              <a:rPr lang="en-US" sz="1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Fermilab, Batavia, Illinois 60510, USA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A92157-CDF2-84E8-5A72-B52C1666E199}"/>
              </a:ext>
            </a:extLst>
          </p:cNvPr>
          <p:cNvSpPr txBox="1"/>
          <p:nvPr/>
        </p:nvSpPr>
        <p:spPr>
          <a:xfrm>
            <a:off x="1824433" y="1706359"/>
            <a:ext cx="784564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/>
              <a:t>OUTLINE:</a:t>
            </a:r>
          </a:p>
          <a:p>
            <a:endParaRPr lang="en-US" sz="800" i="1" dirty="0"/>
          </a:p>
          <a:p>
            <a:pPr marL="457200" indent="-457200">
              <a:buAutoNum type="arabicPeriod"/>
            </a:pPr>
            <a:r>
              <a:rPr lang="en-US" sz="2400" i="1" dirty="0"/>
              <a:t>Conceptual design of HTS rapid-cycling magnet</a:t>
            </a:r>
          </a:p>
          <a:p>
            <a:pPr marL="457200" indent="-457200">
              <a:buAutoNum type="arabicPeriod" startAt="2"/>
            </a:pPr>
            <a:r>
              <a:rPr lang="en-US" sz="2400" i="1" dirty="0"/>
              <a:t>Arrangement of HTS power cable</a:t>
            </a:r>
          </a:p>
          <a:p>
            <a:pPr marL="457200" indent="-457200">
              <a:buAutoNum type="arabicPeriod" startAt="2"/>
            </a:pPr>
            <a:r>
              <a:rPr lang="en-US" sz="2400" i="1" dirty="0"/>
              <a:t>Power test of FNAL fast cycling HTS magnet</a:t>
            </a:r>
          </a:p>
          <a:p>
            <a:pPr marL="457200" indent="-457200">
              <a:buAutoNum type="arabicPeriod" startAt="3"/>
            </a:pPr>
            <a:r>
              <a:rPr lang="en-US" sz="2400" i="1" dirty="0"/>
              <a:t>Upgraded core design &amp; HTS hysteresis simulation</a:t>
            </a:r>
          </a:p>
          <a:p>
            <a:pPr marL="457200" indent="-457200">
              <a:buAutoNum type="arabicPeriod" startAt="3"/>
            </a:pPr>
            <a:r>
              <a:rPr lang="en-US" sz="2400" i="1" dirty="0"/>
              <a:t>Upgraded HTS cable design &amp; placement within core</a:t>
            </a:r>
          </a:p>
          <a:p>
            <a:pPr marL="457200" indent="-457200">
              <a:buAutoNum type="arabicPeriod" startAt="5"/>
            </a:pPr>
            <a:r>
              <a:rPr lang="en-US" sz="2400" i="1" dirty="0"/>
              <a:t>Tentative projections of required cryogenic power</a:t>
            </a:r>
          </a:p>
          <a:p>
            <a:pPr marL="457200" indent="-457200">
              <a:buAutoNum type="arabicPeriod" startAt="5"/>
            </a:pPr>
            <a:r>
              <a:rPr lang="en-US" sz="2400" i="1" dirty="0"/>
              <a:t>Thermal response of HTS conductor in normal operation and quench</a:t>
            </a:r>
          </a:p>
          <a:p>
            <a:pPr marL="457200" indent="-457200">
              <a:buAutoNum type="arabicPeriod" startAt="5"/>
            </a:pPr>
            <a:r>
              <a:rPr lang="en-US" sz="2400" i="1" dirty="0"/>
              <a:t>Summary and conclusions</a:t>
            </a:r>
          </a:p>
        </p:txBody>
      </p:sp>
    </p:spTree>
    <p:extLst>
      <p:ext uri="{BB962C8B-B14F-4D97-AF65-F5344CB8AC3E}">
        <p14:creationId xmlns:p14="http://schemas.microsoft.com/office/powerpoint/2010/main" val="1570423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CD4D0E-4F73-8F5F-1358-5AA1963E0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45649" y="6310796"/>
            <a:ext cx="2743200" cy="365125"/>
          </a:xfrm>
        </p:spPr>
        <p:txBody>
          <a:bodyPr/>
          <a:lstStyle/>
          <a:p>
            <a:fld id="{A20B33BE-2A4E-4857-BA44-489A5A6B0736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657C17-EDDA-25DC-9A69-A299642BBC80}"/>
              </a:ext>
            </a:extLst>
          </p:cNvPr>
          <p:cNvSpPr txBox="1"/>
          <p:nvPr/>
        </p:nvSpPr>
        <p:spPr>
          <a:xfrm>
            <a:off x="3637557" y="98085"/>
            <a:ext cx="4915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RCS HTS magnet conceptual design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37521A-EC48-C767-8588-01EA1E42EE13}"/>
              </a:ext>
            </a:extLst>
          </p:cNvPr>
          <p:cNvSpPr txBox="1"/>
          <p:nvPr/>
        </p:nvSpPr>
        <p:spPr>
          <a:xfrm>
            <a:off x="7085327" y="801596"/>
            <a:ext cx="491566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Magnet main characteristics</a:t>
            </a:r>
            <a:endParaRPr lang="en-US" sz="2400" dirty="0"/>
          </a:p>
          <a:p>
            <a:endParaRPr lang="en-US" sz="800" i="1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i="1" dirty="0"/>
              <a:t>Magnet core inside the cryostat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i="1" dirty="0"/>
              <a:t>Dual 3 – turn HTS coil cooled with </a:t>
            </a:r>
          </a:p>
          <a:p>
            <a:r>
              <a:rPr lang="en-US" sz="2000" i="1" dirty="0"/>
              <a:t>     supercritical helium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i="1" dirty="0"/>
              <a:t>Current lead ends with spliced HTS tapes cooled through heat conduction from the conductor coil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i="1" dirty="0"/>
              <a:t>Magnet core LCW cooling is provided into</a:t>
            </a:r>
          </a:p>
          <a:p>
            <a:r>
              <a:rPr lang="en-US" sz="2000" i="1" dirty="0"/>
              <a:t>     interior of magnet cryostat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i="1" dirty="0"/>
              <a:t>No vacuum beam pipe:</a:t>
            </a:r>
          </a:p>
          <a:p>
            <a:r>
              <a:rPr lang="en-US" sz="2000" i="1" dirty="0"/>
              <a:t>     For oval SS vacuum pipe: 30 mm x 100 mm,    </a:t>
            </a:r>
          </a:p>
          <a:p>
            <a:r>
              <a:rPr lang="en-US" sz="2000" i="1" dirty="0"/>
              <a:t>     1.65 mm wall (Main Injector, Fermilab)   </a:t>
            </a:r>
          </a:p>
          <a:p>
            <a:r>
              <a:rPr lang="en-US" sz="2000" i="1" dirty="0"/>
              <a:t>     eddy currents heat is 9.5 kW/m with 1.8 T  </a:t>
            </a:r>
          </a:p>
          <a:p>
            <a:r>
              <a:rPr lang="en-US" sz="2000" i="1" dirty="0"/>
              <a:t>     @ 5 ms-5 Hz pulse. Temp. rise ~ 7 K/s-m.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i="1" dirty="0"/>
              <a:t>Ceramic vacuum pipe option:</a:t>
            </a:r>
          </a:p>
          <a:p>
            <a:r>
              <a:rPr lang="en-US" sz="2000" i="1" dirty="0"/>
              <a:t>      Typical wall 5 mm increases gap/current    </a:t>
            </a:r>
          </a:p>
          <a:p>
            <a:r>
              <a:rPr lang="en-US" sz="2000" i="1" dirty="0"/>
              <a:t>      30 % and power loss 80 %.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D95B7E-A56A-5077-2A46-279A4364BA65}"/>
              </a:ext>
            </a:extLst>
          </p:cNvPr>
          <p:cNvSpPr txBox="1"/>
          <p:nvPr/>
        </p:nvSpPr>
        <p:spPr>
          <a:xfrm>
            <a:off x="377285" y="4679580"/>
            <a:ext cx="631301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i="1" dirty="0"/>
              <a:t>12 kA current supplies energize dual 3-turn conductor</a:t>
            </a:r>
          </a:p>
          <a:p>
            <a:r>
              <a:rPr lang="en-US" sz="2000" i="1" dirty="0"/>
              <a:t>     to 36 kA generating 1.8 T in the 30 mm beam gap.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i="1" dirty="0"/>
              <a:t>With power supply based on 960 µF capacitor bank the discharge voltage is 400 V @ 6000 T/s.  Both, conductors and current leads can be made to withstand &gt; 1 kV.</a:t>
            </a:r>
          </a:p>
        </p:txBody>
      </p:sp>
      <p:pic>
        <p:nvPicPr>
          <p:cNvPr id="9" name="Picture 8" descr="Diagram of a circuit diagram&#10;&#10;Description automatically generated">
            <a:extLst>
              <a:ext uri="{FF2B5EF4-FFF2-40B4-BE49-F238E27FC236}">
                <a16:creationId xmlns:a16="http://schemas.microsoft.com/office/drawing/2014/main" id="{1CA1C5A7-5B05-AD7C-A7B7-6ECD0A9F74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05" y="765538"/>
            <a:ext cx="6499295" cy="349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921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44DF45-02EE-6886-ED63-333AB73F0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33BE-2A4E-4857-BA44-489A5A6B0736}" type="slidenum">
              <a:rPr lang="en-US" smtClean="0"/>
              <a:t>3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B6AE30-7644-1D9D-0D0C-3D14448C510E}"/>
              </a:ext>
            </a:extLst>
          </p:cNvPr>
          <p:cNvSpPr txBox="1"/>
          <p:nvPr/>
        </p:nvSpPr>
        <p:spPr>
          <a:xfrm>
            <a:off x="2584364" y="210968"/>
            <a:ext cx="702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Arrangement of FNAL HTS Fast Cycling Test Magnet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97AAEC-B2F0-4BC8-6891-E7238A3281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2322" y="1004507"/>
            <a:ext cx="5771478" cy="27731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CCEBC3B-F886-831D-CDA8-1BA1F1CE8F95}"/>
              </a:ext>
            </a:extLst>
          </p:cNvPr>
          <p:cNvSpPr txBox="1"/>
          <p:nvPr/>
        </p:nvSpPr>
        <p:spPr>
          <a:xfrm>
            <a:off x="5384870" y="3943643"/>
            <a:ext cx="645145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i="1" dirty="0"/>
              <a:t> Power cable split to 2 parallel sub-cables, each 0.5 kA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i="1" dirty="0"/>
              <a:t>YBCO tapes (2.5 mm x 0.1 mm) wrapped at 10 cm pitch</a:t>
            </a:r>
          </a:p>
          <a:p>
            <a:r>
              <a:rPr lang="en-US" sz="2000" i="1" dirty="0"/>
              <a:t>     over helium conduit pipe (316LN, OD 9 mm, wall 0.5 mm).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i="1" dirty="0"/>
              <a:t>Copper tape (12.5 mm x 0.1 mm) wrapped @ 5 cm pitch.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i="1" dirty="0"/>
              <a:t>ABS holders/spacers hold together cable structure and</a:t>
            </a:r>
          </a:p>
          <a:p>
            <a:r>
              <a:rPr lang="en-US" sz="2000" i="1" dirty="0"/>
              <a:t>    secure its position within magnet core cable space.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i="1" dirty="0"/>
              <a:t>MLI wrapped over cable assembly between ABS holder.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F621DF-7C5D-7C4E-75A3-43BB2E547DA2}"/>
              </a:ext>
            </a:extLst>
          </p:cNvPr>
          <p:cNvSpPr txBox="1"/>
          <p:nvPr/>
        </p:nvSpPr>
        <p:spPr>
          <a:xfrm>
            <a:off x="524245" y="4618696"/>
            <a:ext cx="435972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Conductor coil placed within magnet core cable space of magnetic field less than 5% of that in the beam gap. The 0.4 T beam gap field leads to 0.02 T through cable space.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9F90937-7F42-58D0-8E84-4BF70D96A8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554" y="1341974"/>
            <a:ext cx="4740993" cy="304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780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212B372-FE13-476B-8CF9-0E79B9D45A1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60" y="710443"/>
            <a:ext cx="4404586" cy="230886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C87D6C6-0D90-BC62-7526-AABFDF8A3064}"/>
              </a:ext>
            </a:extLst>
          </p:cNvPr>
          <p:cNvSpPr txBox="1"/>
          <p:nvPr/>
        </p:nvSpPr>
        <p:spPr>
          <a:xfrm>
            <a:off x="6892533" y="3935255"/>
            <a:ext cx="44612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Magnet power parameters and loss estimate:</a:t>
            </a:r>
          </a:p>
          <a:p>
            <a:r>
              <a:rPr lang="en-US" dirty="0"/>
              <a:t>I </a:t>
            </a:r>
            <a:r>
              <a:rPr lang="en-US" baseline="-25000" dirty="0"/>
              <a:t>Magnet </a:t>
            </a:r>
            <a:r>
              <a:rPr lang="en-US" dirty="0"/>
              <a:t>: 3 kA (50 % of I</a:t>
            </a:r>
            <a:r>
              <a:rPr lang="en-US" baseline="-25000" dirty="0"/>
              <a:t>C</a:t>
            </a:r>
            <a:r>
              <a:rPr lang="en-US" dirty="0"/>
              <a:t> ), t </a:t>
            </a:r>
            <a:r>
              <a:rPr lang="en-US" baseline="-25000" dirty="0"/>
              <a:t>Ramp </a:t>
            </a:r>
            <a:r>
              <a:rPr lang="en-US" dirty="0"/>
              <a:t> = 2.6 10</a:t>
            </a:r>
            <a:r>
              <a:rPr lang="en-US" baseline="30000" dirty="0"/>
              <a:t>-3</a:t>
            </a:r>
            <a:r>
              <a:rPr lang="en-US" dirty="0"/>
              <a:t> s.</a:t>
            </a:r>
          </a:p>
          <a:p>
            <a:r>
              <a:rPr lang="en-US" dirty="0"/>
              <a:t>dB/dt gap 300 T/s, dB/dt cable space 16 T/s.</a:t>
            </a:r>
          </a:p>
          <a:p>
            <a:r>
              <a:rPr lang="en-US" dirty="0" err="1"/>
              <a:t>LHe</a:t>
            </a:r>
            <a:r>
              <a:rPr lang="en-US" dirty="0"/>
              <a:t> coolant: 5.5 K, 0.28 MPa, 2.5 g/s.</a:t>
            </a:r>
          </a:p>
          <a:p>
            <a:r>
              <a:rPr lang="en-US" dirty="0"/>
              <a:t>Power loss, Q, determined using change of     </a:t>
            </a:r>
          </a:p>
          <a:p>
            <a:r>
              <a:rPr lang="en-US" dirty="0"/>
              <a:t>helium enthalpy:</a:t>
            </a:r>
          </a:p>
          <a:p>
            <a:r>
              <a:rPr lang="en-US" dirty="0"/>
              <a:t>For </a:t>
            </a:r>
            <a:r>
              <a:rPr lang="el-GR" dirty="0"/>
              <a:t>Δ</a:t>
            </a:r>
            <a:r>
              <a:rPr lang="en-US" dirty="0"/>
              <a:t>T </a:t>
            </a:r>
            <a:r>
              <a:rPr lang="en-US" baseline="-25000" dirty="0"/>
              <a:t>He  </a:t>
            </a:r>
            <a:r>
              <a:rPr lang="en-US" dirty="0"/>
              <a:t>&lt; 0.003 K: Q </a:t>
            </a:r>
            <a:r>
              <a:rPr lang="en-US" baseline="-25000" dirty="0"/>
              <a:t>CABLE</a:t>
            </a:r>
            <a:r>
              <a:rPr lang="en-US" dirty="0"/>
              <a:t>  &lt; 0.06 W/m *)</a:t>
            </a: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909F1610-7D57-FE4D-3077-CEBC6E6590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0992" y="360180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AD6CF7F-6605-4F78-B775-D34FAB26640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37" y="3810372"/>
            <a:ext cx="3087549" cy="184976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9A7C7AC-C6C1-4B9D-2164-1098FB5D1E6A}"/>
              </a:ext>
            </a:extLst>
          </p:cNvPr>
          <p:cNvSpPr txBox="1"/>
          <p:nvPr/>
        </p:nvSpPr>
        <p:spPr>
          <a:xfrm>
            <a:off x="838200" y="5881221"/>
            <a:ext cx="4979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Test magnet unipolar &amp; bipolar B-field wave-forms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F72308-E88A-BC4A-80EC-C3837309795A}"/>
              </a:ext>
            </a:extLst>
          </p:cNvPr>
          <p:cNvSpPr txBox="1"/>
          <p:nvPr/>
        </p:nvSpPr>
        <p:spPr>
          <a:xfrm>
            <a:off x="6500715" y="3167031"/>
            <a:ext cx="5377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Measured: </a:t>
            </a:r>
            <a:r>
              <a:rPr lang="el-GR" dirty="0"/>
              <a:t>Δ</a:t>
            </a:r>
            <a:r>
              <a:rPr lang="en-US" dirty="0"/>
              <a:t>T </a:t>
            </a:r>
            <a:r>
              <a:rPr lang="en-US" baseline="-25000" dirty="0"/>
              <a:t>He </a:t>
            </a:r>
            <a:r>
              <a:rPr lang="en-US" sz="1400" dirty="0"/>
              <a:t>(Out – In), </a:t>
            </a:r>
            <a:r>
              <a:rPr lang="en-US" dirty="0"/>
              <a:t>P </a:t>
            </a:r>
            <a:r>
              <a:rPr lang="en-US" baseline="-25000" dirty="0"/>
              <a:t>He</a:t>
            </a:r>
            <a:r>
              <a:rPr lang="en-US" dirty="0"/>
              <a:t> &amp; F </a:t>
            </a:r>
            <a:r>
              <a:rPr lang="en-US" baseline="-25000" dirty="0"/>
              <a:t>He</a:t>
            </a:r>
            <a:r>
              <a:rPr lang="en-US" dirty="0"/>
              <a:t> @ 1 Hz &amp; 10 Hz. </a:t>
            </a:r>
          </a:p>
          <a:p>
            <a:r>
              <a:rPr lang="el-GR" dirty="0"/>
              <a:t>Δ</a:t>
            </a:r>
            <a:r>
              <a:rPr lang="en-US" dirty="0"/>
              <a:t>T </a:t>
            </a:r>
            <a:r>
              <a:rPr lang="en-US" baseline="-25000" dirty="0"/>
              <a:t>He</a:t>
            </a:r>
            <a:r>
              <a:rPr lang="en-US" dirty="0"/>
              <a:t> (10 Hz – 1 Hz) ) &lt; 0.003 K (measurement error). </a:t>
            </a:r>
            <a:endParaRPr lang="en-US" sz="800" dirty="0"/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0FF79C73-6F24-70D9-0041-14FBB1A31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20B33BE-2A4E-4857-BA44-489A5A6B0736}" type="slidenum">
              <a:rPr lang="en-US" smtClean="0"/>
              <a:t>4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1F5FE8-BA5C-1C05-BA0D-6DC9AA1C41F7}"/>
              </a:ext>
            </a:extLst>
          </p:cNvPr>
          <p:cNvSpPr txBox="1"/>
          <p:nvPr/>
        </p:nvSpPr>
        <p:spPr>
          <a:xfrm>
            <a:off x="6110777" y="6002226"/>
            <a:ext cx="6024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/>
              <a:t> </a:t>
            </a:r>
            <a:r>
              <a:rPr lang="en-US" sz="1600" i="1" dirty="0"/>
              <a:t>*) H. Piekarz, B. Claypool, S. Hays, M. Kufer, V. Shiltsev, MT-27 (2022)</a:t>
            </a:r>
            <a:r>
              <a:rPr lang="en-US" sz="1600" dirty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135A45-E56A-74D0-2D01-03813B30171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60" y="3767586"/>
            <a:ext cx="3179946" cy="19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0EDB262-48EA-4CA1-B155-F801BBF81946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992" y="807377"/>
            <a:ext cx="3878580" cy="23088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C2D5A44-4E77-45E8-B42D-0A9BC33741DF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0046" y="762186"/>
            <a:ext cx="3420202" cy="228295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3E66DEA-9F63-4161-B5AD-6D3E14406B8B}"/>
              </a:ext>
            </a:extLst>
          </p:cNvPr>
          <p:cNvSpPr txBox="1"/>
          <p:nvPr/>
        </p:nvSpPr>
        <p:spPr>
          <a:xfrm>
            <a:off x="3509522" y="89483"/>
            <a:ext cx="54838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FNAL HTS Fast Cycling Magnet Power Test </a:t>
            </a:r>
          </a:p>
        </p:txBody>
      </p:sp>
    </p:spTree>
    <p:extLst>
      <p:ext uri="{BB962C8B-B14F-4D97-AF65-F5344CB8AC3E}">
        <p14:creationId xmlns:p14="http://schemas.microsoft.com/office/powerpoint/2010/main" val="2031508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796C11-6122-2748-3274-169C2A0D2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9237" y="6263641"/>
            <a:ext cx="2743200" cy="365125"/>
          </a:xfrm>
        </p:spPr>
        <p:txBody>
          <a:bodyPr/>
          <a:lstStyle/>
          <a:p>
            <a:fld id="{A20B33BE-2A4E-4857-BA44-489A5A6B0736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953A4D-3BB7-AB9A-8F36-389DFDB32CF0}"/>
              </a:ext>
            </a:extLst>
          </p:cNvPr>
          <p:cNvSpPr txBox="1"/>
          <p:nvPr/>
        </p:nvSpPr>
        <p:spPr>
          <a:xfrm>
            <a:off x="1853611" y="74350"/>
            <a:ext cx="85540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HTS conductor hysteresis loss simulation for Muon RCS magnet *) </a:t>
            </a:r>
          </a:p>
        </p:txBody>
      </p:sp>
      <p:pic>
        <p:nvPicPr>
          <p:cNvPr id="10" name="Afbeelding 3">
            <a:extLst>
              <a:ext uri="{FF2B5EF4-FFF2-40B4-BE49-F238E27FC236}">
                <a16:creationId xmlns:a16="http://schemas.microsoft.com/office/drawing/2014/main" id="{54E0A236-9312-2389-A494-2893B00B52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910" y="971050"/>
            <a:ext cx="4952786" cy="2937773"/>
          </a:xfrm>
          <a:prstGeom prst="rect">
            <a:avLst/>
          </a:prstGeom>
        </p:spPr>
      </p:pic>
      <p:grpSp>
        <p:nvGrpSpPr>
          <p:cNvPr id="11" name="Groep 12">
            <a:extLst>
              <a:ext uri="{FF2B5EF4-FFF2-40B4-BE49-F238E27FC236}">
                <a16:creationId xmlns:a16="http://schemas.microsoft.com/office/drawing/2014/main" id="{CABF0BE7-B124-3611-F70A-D354098F07A7}"/>
              </a:ext>
            </a:extLst>
          </p:cNvPr>
          <p:cNvGrpSpPr/>
          <p:nvPr/>
        </p:nvGrpSpPr>
        <p:grpSpPr>
          <a:xfrm>
            <a:off x="6685574" y="923242"/>
            <a:ext cx="4158134" cy="2770698"/>
            <a:chOff x="3432175" y="1431925"/>
            <a:chExt cx="5327650" cy="3994150"/>
          </a:xfrm>
        </p:grpSpPr>
        <p:pic>
          <p:nvPicPr>
            <p:cNvPr id="12" name="Afbeelding 5">
              <a:extLst>
                <a:ext uri="{FF2B5EF4-FFF2-40B4-BE49-F238E27FC236}">
                  <a16:creationId xmlns:a16="http://schemas.microsoft.com/office/drawing/2014/main" id="{56B14916-AB6C-D42B-F544-4CC46C8662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2175" y="1431925"/>
              <a:ext cx="5327650" cy="3994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kstvak 10">
              <a:extLst>
                <a:ext uri="{FF2B5EF4-FFF2-40B4-BE49-F238E27FC236}">
                  <a16:creationId xmlns:a16="http://schemas.microsoft.com/office/drawing/2014/main" id="{D6610F4B-4F4F-BC70-F0C2-8AC0DB21016F}"/>
                </a:ext>
              </a:extLst>
            </p:cNvPr>
            <p:cNvSpPr txBox="1"/>
            <p:nvPr/>
          </p:nvSpPr>
          <p:spPr>
            <a:xfrm>
              <a:off x="6537324" y="2657776"/>
              <a:ext cx="1328739" cy="2643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b="1">
                  <a:solidFill>
                    <a:srgbClr val="D95319"/>
                  </a:solidFill>
                </a:rPr>
                <a:t>1 kT/s ramp</a:t>
              </a:r>
            </a:p>
          </p:txBody>
        </p:sp>
        <p:cxnSp>
          <p:nvCxnSpPr>
            <p:cNvPr id="14" name="Rechte verbindingslijn met pijl 7">
              <a:extLst>
                <a:ext uri="{FF2B5EF4-FFF2-40B4-BE49-F238E27FC236}">
                  <a16:creationId xmlns:a16="http://schemas.microsoft.com/office/drawing/2014/main" id="{17B8B62A-CE0E-2F89-4633-19982C370BA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257925" y="2419116"/>
              <a:ext cx="352424" cy="286987"/>
            </a:xfrm>
            <a:prstGeom prst="straightConnector1">
              <a:avLst/>
            </a:prstGeom>
            <a:ln>
              <a:solidFill>
                <a:srgbClr val="D95319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5" name="Tekstvak 27">
              <a:extLst>
                <a:ext uri="{FF2B5EF4-FFF2-40B4-BE49-F238E27FC236}">
                  <a16:creationId xmlns:a16="http://schemas.microsoft.com/office/drawing/2014/main" id="{028F5804-0B2C-E17A-1422-9022CBDAAEC2}"/>
                </a:ext>
              </a:extLst>
            </p:cNvPr>
            <p:cNvSpPr txBox="1"/>
            <p:nvPr/>
          </p:nvSpPr>
          <p:spPr>
            <a:xfrm>
              <a:off x="4735512" y="2800624"/>
              <a:ext cx="1238250" cy="2643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b="1">
                  <a:solidFill>
                    <a:srgbClr val="0072BD"/>
                  </a:solidFill>
                </a:rPr>
                <a:t>-36 kA</a:t>
              </a:r>
            </a:p>
          </p:txBody>
        </p:sp>
        <p:sp>
          <p:nvSpPr>
            <p:cNvPr id="16" name="Tekstvak 28">
              <a:extLst>
                <a:ext uri="{FF2B5EF4-FFF2-40B4-BE49-F238E27FC236}">
                  <a16:creationId xmlns:a16="http://schemas.microsoft.com/office/drawing/2014/main" id="{4F16CEA3-E765-2CC1-C913-99855EF97D65}"/>
                </a:ext>
              </a:extLst>
            </p:cNvPr>
            <p:cNvSpPr txBox="1"/>
            <p:nvPr/>
          </p:nvSpPr>
          <p:spPr>
            <a:xfrm>
              <a:off x="7212013" y="1768648"/>
              <a:ext cx="1238250" cy="2643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b="1">
                  <a:solidFill>
                    <a:srgbClr val="0072BD"/>
                  </a:solidFill>
                </a:rPr>
                <a:t>+36 kA</a:t>
              </a:r>
            </a:p>
          </p:txBody>
        </p:sp>
        <p:sp>
          <p:nvSpPr>
            <p:cNvPr id="17" name="Tekstvak 29">
              <a:extLst>
                <a:ext uri="{FF2B5EF4-FFF2-40B4-BE49-F238E27FC236}">
                  <a16:creationId xmlns:a16="http://schemas.microsoft.com/office/drawing/2014/main" id="{62EEFFBB-2560-1C79-1EFF-06440E84E03A}"/>
                </a:ext>
              </a:extLst>
            </p:cNvPr>
            <p:cNvSpPr txBox="1"/>
            <p:nvPr/>
          </p:nvSpPr>
          <p:spPr>
            <a:xfrm>
              <a:off x="7173913" y="2106448"/>
              <a:ext cx="1238250" cy="2643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b="1" dirty="0">
                  <a:solidFill>
                    <a:srgbClr val="D95319"/>
                  </a:solidFill>
                </a:rPr>
                <a:t>+1.71 T</a:t>
              </a:r>
            </a:p>
          </p:txBody>
        </p:sp>
        <p:sp>
          <p:nvSpPr>
            <p:cNvPr id="18" name="Tekstvak 30">
              <a:extLst>
                <a:ext uri="{FF2B5EF4-FFF2-40B4-BE49-F238E27FC236}">
                  <a16:creationId xmlns:a16="http://schemas.microsoft.com/office/drawing/2014/main" id="{3FC0C7CB-9EB3-5149-61FA-FFEE578D69D2}"/>
                </a:ext>
              </a:extLst>
            </p:cNvPr>
            <p:cNvSpPr txBox="1"/>
            <p:nvPr/>
          </p:nvSpPr>
          <p:spPr>
            <a:xfrm>
              <a:off x="4741862" y="2463196"/>
              <a:ext cx="1238250" cy="2643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b="1">
                  <a:solidFill>
                    <a:srgbClr val="D95319"/>
                  </a:solidFill>
                </a:rPr>
                <a:t>-1.71</a:t>
              </a:r>
              <a:r>
                <a:rPr lang="en-GB" sz="1200" b="1" baseline="0">
                  <a:solidFill>
                    <a:srgbClr val="D95319"/>
                  </a:solidFill>
                </a:rPr>
                <a:t> </a:t>
              </a:r>
              <a:r>
                <a:rPr lang="en-GB" sz="1200" b="1">
                  <a:solidFill>
                    <a:srgbClr val="D95319"/>
                  </a:solidFill>
                </a:rPr>
                <a:t>T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EE34463B-BBA7-567D-4B55-8879639C9ADF}"/>
              </a:ext>
            </a:extLst>
          </p:cNvPr>
          <p:cNvSpPr txBox="1"/>
          <p:nvPr/>
        </p:nvSpPr>
        <p:spPr>
          <a:xfrm>
            <a:off x="1165438" y="4140859"/>
            <a:ext cx="434973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Upgraded cable/core arrangement: </a:t>
            </a:r>
            <a:endParaRPr lang="en-US" sz="1600" i="1" dirty="0"/>
          </a:p>
          <a:p>
            <a:endParaRPr lang="en-US" sz="800" b="1" dirty="0"/>
          </a:p>
          <a:p>
            <a:r>
              <a:rPr lang="en-US" b="1" dirty="0"/>
              <a:t>Magnet gap: 30 mm x 1</a:t>
            </a:r>
            <a:r>
              <a:rPr lang="en-US" dirty="0"/>
              <a:t>00 mm</a:t>
            </a:r>
          </a:p>
          <a:p>
            <a:r>
              <a:rPr lang="en-US" dirty="0"/>
              <a:t>Conductor: 6 sub-cables per ¼ magnet</a:t>
            </a:r>
          </a:p>
          <a:p>
            <a:r>
              <a:rPr lang="en-US" dirty="0"/>
              <a:t>Sub-cable: 12 x 2 mm HTS tapes</a:t>
            </a:r>
          </a:p>
          <a:p>
            <a:r>
              <a:rPr lang="en-US" dirty="0"/>
              <a:t>Total HTS tapes/magnet: 288</a:t>
            </a:r>
          </a:p>
          <a:p>
            <a:r>
              <a:rPr lang="en-US" dirty="0"/>
              <a:t>Cold pipe conduit: 9 mm OD, 0.5 mm wall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200618-C9C6-DF2C-CF0B-51F91379A423}"/>
              </a:ext>
            </a:extLst>
          </p:cNvPr>
          <p:cNvSpPr txBox="1"/>
          <p:nvPr/>
        </p:nvSpPr>
        <p:spPr>
          <a:xfrm>
            <a:off x="7216524" y="3908823"/>
            <a:ext cx="334899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 </a:t>
            </a:r>
            <a:r>
              <a:rPr lang="en-US" baseline="-25000" dirty="0"/>
              <a:t>max </a:t>
            </a:r>
            <a:r>
              <a:rPr lang="en-US" dirty="0"/>
              <a:t> : 1.7 T, &lt;B </a:t>
            </a:r>
            <a:r>
              <a:rPr lang="en-US" baseline="-25000" dirty="0"/>
              <a:t>Cable</a:t>
            </a:r>
            <a:r>
              <a:rPr lang="en-US" dirty="0"/>
              <a:t> &gt; : 0.19 T</a:t>
            </a:r>
          </a:p>
          <a:p>
            <a:r>
              <a:rPr lang="en-US" dirty="0"/>
              <a:t>t </a:t>
            </a:r>
            <a:r>
              <a:rPr lang="en-US" baseline="-25000" dirty="0"/>
              <a:t>rise </a:t>
            </a:r>
            <a:r>
              <a:rPr lang="en-US" dirty="0"/>
              <a:t>: 1.6 10</a:t>
            </a:r>
            <a:r>
              <a:rPr lang="en-US" baseline="30000" dirty="0"/>
              <a:t>-3</a:t>
            </a:r>
            <a:r>
              <a:rPr lang="en-US" dirty="0"/>
              <a:t> s, t </a:t>
            </a:r>
            <a:r>
              <a:rPr lang="en-US" baseline="-25000" dirty="0"/>
              <a:t>pulse</a:t>
            </a:r>
            <a:r>
              <a:rPr lang="en-US" dirty="0"/>
              <a:t> = 6 10</a:t>
            </a:r>
            <a:r>
              <a:rPr lang="en-US" baseline="30000" dirty="0"/>
              <a:t>-3</a:t>
            </a:r>
            <a:r>
              <a:rPr lang="en-US" dirty="0"/>
              <a:t> s</a:t>
            </a:r>
          </a:p>
          <a:p>
            <a:r>
              <a:rPr lang="en-US" dirty="0"/>
              <a:t>&lt;dB/dt&gt; </a:t>
            </a:r>
            <a:r>
              <a:rPr lang="en-US" baseline="-25000" dirty="0"/>
              <a:t>Cable</a:t>
            </a:r>
            <a:r>
              <a:rPr lang="en-US" dirty="0"/>
              <a:t> = 119 T/s</a:t>
            </a:r>
          </a:p>
          <a:p>
            <a:r>
              <a:rPr lang="en-US" dirty="0"/>
              <a:t>Q</a:t>
            </a:r>
            <a:r>
              <a:rPr lang="en-US" baseline="-25000" dirty="0"/>
              <a:t> cable </a:t>
            </a:r>
            <a:r>
              <a:rPr lang="en-US" dirty="0"/>
              <a:t>= 30 J/m-pulse</a:t>
            </a:r>
          </a:p>
          <a:p>
            <a:r>
              <a:rPr lang="en-US" dirty="0"/>
              <a:t>Q </a:t>
            </a:r>
            <a:r>
              <a:rPr lang="en-US" baseline="-25000" dirty="0"/>
              <a:t>cable  </a:t>
            </a:r>
            <a:r>
              <a:rPr lang="en-US" dirty="0"/>
              <a:t>= 5 kW/m-pulse</a:t>
            </a:r>
          </a:p>
          <a:p>
            <a:r>
              <a:rPr lang="en-US" dirty="0"/>
              <a:t>DF @ 5 Hz = 5Hz x 3 10</a:t>
            </a:r>
            <a:r>
              <a:rPr lang="en-US" baseline="30000" dirty="0"/>
              <a:t>-3</a:t>
            </a:r>
            <a:r>
              <a:rPr lang="en-US" dirty="0"/>
              <a:t> s = 0.015</a:t>
            </a:r>
          </a:p>
          <a:p>
            <a:r>
              <a:rPr lang="en-US" dirty="0"/>
              <a:t>Q </a:t>
            </a:r>
            <a:r>
              <a:rPr lang="en-US" baseline="-25000" dirty="0"/>
              <a:t>cable</a:t>
            </a:r>
            <a:r>
              <a:rPr lang="en-US" dirty="0"/>
              <a:t> = 75 W/m-cycle</a:t>
            </a:r>
          </a:p>
          <a:p>
            <a:r>
              <a:rPr lang="en-US" dirty="0"/>
              <a:t>Q</a:t>
            </a:r>
            <a:r>
              <a:rPr lang="en-US" b="1" i="1" dirty="0"/>
              <a:t> </a:t>
            </a:r>
            <a:r>
              <a:rPr lang="en-US" b="1" i="1" baseline="-25000" dirty="0"/>
              <a:t>ELEC-CYCLE</a:t>
            </a:r>
            <a:r>
              <a:rPr lang="en-US" b="1" i="1" dirty="0"/>
              <a:t> = </a:t>
            </a:r>
            <a:r>
              <a:rPr lang="en-US" dirty="0"/>
              <a:t>5.3 kW/m @ 15 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9E80A2-1B76-0827-49F7-7143AF5CEE30}"/>
              </a:ext>
            </a:extLst>
          </p:cNvPr>
          <p:cNvSpPr txBox="1"/>
          <p:nvPr/>
        </p:nvSpPr>
        <p:spPr>
          <a:xfrm>
            <a:off x="3566428" y="6263641"/>
            <a:ext cx="475104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*) </a:t>
            </a:r>
            <a:r>
              <a:rPr lang="en-US" sz="1800" i="1" dirty="0"/>
              <a:t>S. Otten, A. Cario,  H. ten Kate, Univ. of Twente</a:t>
            </a:r>
          </a:p>
          <a:p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20933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D00218-A625-09C8-AA94-03044278A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5115" y="6492875"/>
            <a:ext cx="2743200" cy="365125"/>
          </a:xfrm>
        </p:spPr>
        <p:txBody>
          <a:bodyPr/>
          <a:lstStyle/>
          <a:p>
            <a:fld id="{A20B33BE-2A4E-4857-BA44-489A5A6B0736}" type="slidenum">
              <a:rPr lang="en-US" smtClean="0"/>
              <a:t>6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BEC7E5D-2525-6DEC-554B-04CCCC6C27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540862"/>
              </p:ext>
            </p:extLst>
          </p:nvPr>
        </p:nvGraphicFramePr>
        <p:xfrm>
          <a:off x="278780" y="1120069"/>
          <a:ext cx="6229596" cy="5225225"/>
        </p:xfrm>
        <a:graphic>
          <a:graphicData uri="http://schemas.openxmlformats.org/drawingml/2006/table">
            <a:tbl>
              <a:tblPr firstRow="1" firstCol="1" bandRow="1"/>
              <a:tblGrid>
                <a:gridCol w="2715302">
                  <a:extLst>
                    <a:ext uri="{9D8B030D-6E8A-4147-A177-3AD203B41FA5}">
                      <a16:colId xmlns:a16="http://schemas.microsoft.com/office/drawing/2014/main" val="1115647263"/>
                    </a:ext>
                  </a:extLst>
                </a:gridCol>
                <a:gridCol w="1175657">
                  <a:extLst>
                    <a:ext uri="{9D8B030D-6E8A-4147-A177-3AD203B41FA5}">
                      <a16:colId xmlns:a16="http://schemas.microsoft.com/office/drawing/2014/main" val="4197884211"/>
                    </a:ext>
                  </a:extLst>
                </a:gridCol>
                <a:gridCol w="1187569">
                  <a:extLst>
                    <a:ext uri="{9D8B030D-6E8A-4147-A177-3AD203B41FA5}">
                      <a16:colId xmlns:a16="http://schemas.microsoft.com/office/drawing/2014/main" val="1128618985"/>
                    </a:ext>
                  </a:extLst>
                </a:gridCol>
                <a:gridCol w="1151068">
                  <a:extLst>
                    <a:ext uri="{9D8B030D-6E8A-4147-A177-3AD203B41FA5}">
                      <a16:colId xmlns:a16="http://schemas.microsoft.com/office/drawing/2014/main" val="18402049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baseline="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Baseline - 1 m magnet</a:t>
                      </a:r>
                      <a:endParaRPr lang="en-US" sz="2000" kern="100" baseline="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795" marR="4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FNAL Test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795" marR="4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UT/CERN 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795" marR="4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FNAL 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795" marR="4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4671119"/>
                  </a:ext>
                </a:extLst>
              </a:tr>
              <a:tr h="147963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HTS </a:t>
                      </a:r>
                      <a:endParaRPr lang="en-US" sz="16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Cross-section                   [mm</a:t>
                      </a:r>
                      <a:r>
                        <a:rPr lang="en-US" sz="1600" kern="100" baseline="300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Number of HTS tapes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Length                                    [m]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Volume                                 [m</a:t>
                      </a:r>
                      <a:r>
                        <a:rPr lang="en-US" sz="1600" kern="100" baseline="300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Mass                                        [g]</a:t>
                      </a:r>
                    </a:p>
                  </a:txBody>
                  <a:tcPr marL="43795" marR="4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YBCO 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 0.25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 12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6.6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22.5 10</a:t>
                      </a:r>
                      <a:r>
                        <a:rPr lang="en-US" sz="1600" kern="100" baseline="3000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-7</a:t>
                      </a:r>
                      <a:r>
                        <a:rPr lang="en-US" sz="1600" kern="10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20.5</a:t>
                      </a:r>
                    </a:p>
                  </a:txBody>
                  <a:tcPr marL="43795" marR="4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YBCO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0.20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144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13.2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270 10</a:t>
                      </a:r>
                      <a:r>
                        <a:rPr lang="en-US" sz="1600" kern="100" baseline="300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-7</a:t>
                      </a: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246</a:t>
                      </a:r>
                    </a:p>
                  </a:txBody>
                  <a:tcPr marL="43795" marR="4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YBCO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0.20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144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13.2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270 10</a:t>
                      </a:r>
                      <a:r>
                        <a:rPr lang="en-US" sz="1600" kern="100" baseline="300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-7</a:t>
                      </a: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246</a:t>
                      </a:r>
                    </a:p>
                  </a:txBody>
                  <a:tcPr marL="43795" marR="4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8549873"/>
                  </a:ext>
                </a:extLst>
              </a:tr>
              <a:tr h="119017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Cryogenic pipe</a:t>
                      </a:r>
                      <a:endParaRPr lang="en-US" sz="16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Diameter x wall      [mm x mm]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Length                                    [m]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Volume                                 [m</a:t>
                      </a:r>
                      <a:r>
                        <a:rPr lang="en-US" sz="1600" kern="100" baseline="300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Mass                                       [g]</a:t>
                      </a:r>
                    </a:p>
                  </a:txBody>
                  <a:tcPr marL="43795" marR="4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316LN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9 x 0.5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  6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73 10</a:t>
                      </a:r>
                      <a:r>
                        <a:rPr lang="en-US" sz="1600" kern="100" baseline="300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-6</a:t>
                      </a: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 569</a:t>
                      </a:r>
                    </a:p>
                  </a:txBody>
                  <a:tcPr marL="43795" marR="4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316LN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9 x 0.5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  12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73 10</a:t>
                      </a:r>
                      <a:r>
                        <a:rPr lang="en-US" sz="1600" kern="100" baseline="300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-6</a:t>
                      </a: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1138</a:t>
                      </a:r>
                    </a:p>
                  </a:txBody>
                  <a:tcPr marL="43795" marR="4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316LN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4.5 x 0.1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12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14.6 10</a:t>
                      </a:r>
                      <a:r>
                        <a:rPr lang="en-US" sz="1600" kern="100" baseline="300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-6</a:t>
                      </a: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228</a:t>
                      </a:r>
                    </a:p>
                  </a:txBody>
                  <a:tcPr marL="43795" marR="4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4889445"/>
                  </a:ext>
                </a:extLst>
              </a:tr>
              <a:tr h="11611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Copper tape</a:t>
                      </a:r>
                      <a:endParaRPr lang="en-US" sz="16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Cross-section                   [mm</a:t>
                      </a:r>
                      <a:r>
                        <a:rPr lang="en-US" sz="1600" kern="100" baseline="300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Length                                   [m]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Volume                                [m</a:t>
                      </a:r>
                      <a:r>
                        <a:rPr lang="en-US" sz="1600" kern="100" baseline="300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Mass                                       [g]</a:t>
                      </a:r>
                    </a:p>
                  </a:txBody>
                  <a:tcPr marL="43795" marR="4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CDA102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1.25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 18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15 10</a:t>
                      </a:r>
                      <a:r>
                        <a:rPr lang="en-US" sz="1600" kern="100" baseline="300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-5</a:t>
                      </a: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107 </a:t>
                      </a:r>
                    </a:p>
                  </a:txBody>
                  <a:tcPr marL="43795" marR="4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CDA102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1.25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 36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30 10</a:t>
                      </a:r>
                      <a:r>
                        <a:rPr lang="en-US" sz="1600" kern="100" baseline="300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-5</a:t>
                      </a: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214</a:t>
                      </a:r>
                    </a:p>
                  </a:txBody>
                  <a:tcPr marL="43795" marR="4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CDA102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1.25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36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30 10</a:t>
                      </a:r>
                      <a:r>
                        <a:rPr lang="en-US" sz="1600" kern="100" baseline="300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-5</a:t>
                      </a: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214</a:t>
                      </a:r>
                    </a:p>
                  </a:txBody>
                  <a:tcPr marL="43795" marR="4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9874215"/>
                  </a:ext>
                </a:extLst>
              </a:tr>
              <a:tr h="76925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Total cable</a:t>
                      </a:r>
                      <a:endParaRPr lang="en-US" sz="16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Volume                                [m</a:t>
                      </a:r>
                      <a:r>
                        <a:rPr lang="en-US" sz="1600" kern="100" baseline="300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Mass                                       [g]</a:t>
                      </a:r>
                    </a:p>
                  </a:txBody>
                  <a:tcPr marL="43795" marR="4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88 10</a:t>
                      </a:r>
                      <a:r>
                        <a:rPr lang="en-US" sz="1600" kern="100" baseline="300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-6</a:t>
                      </a:r>
                      <a:endParaRPr lang="en-US" sz="16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676</a:t>
                      </a:r>
                    </a:p>
                  </a:txBody>
                  <a:tcPr marL="43795" marR="4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400 10</a:t>
                      </a:r>
                      <a:r>
                        <a:rPr lang="en-US" sz="1600" kern="100" baseline="300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-6</a:t>
                      </a:r>
                      <a:endParaRPr lang="en-US" sz="16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1598</a:t>
                      </a:r>
                    </a:p>
                  </a:txBody>
                  <a:tcPr marL="43795" marR="4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342 10</a:t>
                      </a:r>
                      <a:r>
                        <a:rPr lang="en-US" sz="1600" kern="100" baseline="300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-6</a:t>
                      </a:r>
                      <a:endParaRPr lang="en-US" sz="16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688</a:t>
                      </a:r>
                    </a:p>
                  </a:txBody>
                  <a:tcPr marL="43795" marR="4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1351762"/>
                  </a:ext>
                </a:extLst>
              </a:tr>
            </a:tbl>
          </a:graphicData>
        </a:graphic>
      </p:graphicFrame>
      <p:pic>
        <p:nvPicPr>
          <p:cNvPr id="7" name="Picture 6" descr="A diagram of a circle with a few dimensions&#10;&#10;Description automatically generated with medium confidence">
            <a:extLst>
              <a:ext uri="{FF2B5EF4-FFF2-40B4-BE49-F238E27FC236}">
                <a16:creationId xmlns:a16="http://schemas.microsoft.com/office/drawing/2014/main" id="{D6175B39-5FEA-D5EF-C45B-C8431ABC71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252" y="933673"/>
            <a:ext cx="3627253" cy="22231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BFDF3AA-33B0-45D9-D5C4-CA8AB0752810}"/>
              </a:ext>
            </a:extLst>
          </p:cNvPr>
          <p:cNvSpPr txBox="1"/>
          <p:nvPr/>
        </p:nvSpPr>
        <p:spPr>
          <a:xfrm>
            <a:off x="1887796" y="101184"/>
            <a:ext cx="6974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Upgraded Muon RCS magnet cable design &amp; position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EBFA6C-CD20-A64B-E588-974BC7C0A876}"/>
              </a:ext>
            </a:extLst>
          </p:cNvPr>
          <p:cNvSpPr txBox="1"/>
          <p:nvPr/>
        </p:nvSpPr>
        <p:spPr>
          <a:xfrm>
            <a:off x="6859526" y="3409618"/>
            <a:ext cx="5217245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Based on field simulations*) we tentatively project  that B-field through cable space can be reduced by ½ with cryo-pipe size reduced by ½ and placed much closer to the core, as indicated in figure above. </a:t>
            </a:r>
          </a:p>
          <a:p>
            <a:r>
              <a:rPr lang="en-US" dirty="0"/>
              <a:t>Such arrangement will likely reduce hysteresis losses by factor 4. In the new cable design HTS tapes are wound in 2 layers at an opposite angle to minimize self-field coupling.</a:t>
            </a:r>
          </a:p>
          <a:p>
            <a:endParaRPr lang="en-US" sz="800" dirty="0"/>
          </a:p>
          <a:p>
            <a:r>
              <a:rPr lang="en-US" sz="1600" i="1" dirty="0"/>
              <a:t>*) F. Boattini et al., MC Magnet Working Group, 2/15/24</a:t>
            </a:r>
          </a:p>
          <a:p>
            <a:r>
              <a:rPr lang="en-US" sz="1600" i="1" dirty="0"/>
              <a:t>     S. Otten et al., MC Magnet Working Group, 3/13/24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8DDA47-93A5-7DD7-B18A-23D8182BA7D4}"/>
              </a:ext>
            </a:extLst>
          </p:cNvPr>
          <p:cNvSpPr txBox="1"/>
          <p:nvPr/>
        </p:nvSpPr>
        <p:spPr>
          <a:xfrm>
            <a:off x="1114632" y="705003"/>
            <a:ext cx="3953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BASIC PARAMETRS OF HTS RCS MAGNET</a:t>
            </a:r>
          </a:p>
        </p:txBody>
      </p:sp>
    </p:spTree>
    <p:extLst>
      <p:ext uri="{BB962C8B-B14F-4D97-AF65-F5344CB8AC3E}">
        <p14:creationId xmlns:p14="http://schemas.microsoft.com/office/powerpoint/2010/main" val="3382044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2C7F3F-2165-AAAE-9B8D-AC70066C1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33BE-2A4E-4857-BA44-489A5A6B0736}" type="slidenum">
              <a:rPr lang="en-US" smtClean="0"/>
              <a:t>7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8F24D5-F6EF-628C-F93B-727BCE520D70}"/>
              </a:ext>
            </a:extLst>
          </p:cNvPr>
          <p:cNvSpPr txBox="1"/>
          <p:nvPr/>
        </p:nvSpPr>
        <p:spPr>
          <a:xfrm>
            <a:off x="1923185" y="668661"/>
            <a:ext cx="7914939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CABLE PARAMETERS	              FNAL TEST	UT/CERN   FNAL RCS I  FNAL RCS II	  </a:t>
            </a:r>
          </a:p>
          <a:p>
            <a:r>
              <a:rPr lang="en-US" dirty="0"/>
              <a:t>He temperature                               [K]	   5.5	     </a:t>
            </a:r>
            <a:r>
              <a:rPr lang="en-US" b="1" dirty="0"/>
              <a:t>15	        15	           5.5 </a:t>
            </a:r>
          </a:p>
          <a:p>
            <a:r>
              <a:rPr lang="en-US" dirty="0"/>
              <a:t>He pressure                                 [MPa]	  0.28	     2.0	        2.0	          0.28</a:t>
            </a:r>
          </a:p>
          <a:p>
            <a:r>
              <a:rPr lang="en-US" dirty="0"/>
              <a:t>He specific gravity                   [kg/m3]	 ~ 68	   ~ 68 	      ~ 68	          ~ 68</a:t>
            </a:r>
          </a:p>
          <a:p>
            <a:r>
              <a:rPr lang="en-US" dirty="0"/>
              <a:t>He inventory                                [L/m]	  0.95	     1.9	       1.9	          0.95</a:t>
            </a:r>
          </a:p>
          <a:p>
            <a:r>
              <a:rPr lang="en-US" dirty="0"/>
              <a:t>Magnet gap field                             [T]	   0.4	     1.7	       1.7	           1.7</a:t>
            </a:r>
          </a:p>
          <a:p>
            <a:r>
              <a:rPr lang="en-US" dirty="0"/>
              <a:t>Ramp rate                                      [T/s]	   300	   5000	      5000	         5000</a:t>
            </a:r>
          </a:p>
          <a:p>
            <a:r>
              <a:rPr lang="en-US" dirty="0"/>
              <a:t>Cable field                                [% gap]	     4	     12	         6	             6</a:t>
            </a:r>
          </a:p>
          <a:p>
            <a:r>
              <a:rPr lang="en-US" dirty="0"/>
              <a:t>Cable ramp rate                            [T/s]          12            120                60                60</a:t>
            </a:r>
          </a:p>
          <a:p>
            <a:r>
              <a:rPr lang="en-US" dirty="0"/>
              <a:t>Pulse frequency                            [Hz]	     10	      5	          5	            5</a:t>
            </a:r>
          </a:p>
          <a:p>
            <a:r>
              <a:rPr lang="en-US" dirty="0"/>
              <a:t>Cable hysteresis loss/cycle      [W/m]       &lt; 0.053	    302	        75	          15</a:t>
            </a:r>
          </a:p>
          <a:p>
            <a:r>
              <a:rPr lang="en-US" dirty="0"/>
              <a:t>Cold pipe eddy loss/cycle        [W/m]	&lt; 0.007	    0.06	      0.015	        0.003</a:t>
            </a:r>
          </a:p>
          <a:p>
            <a:r>
              <a:rPr lang="en-US" b="1" dirty="0"/>
              <a:t>Cable loss/cycle                        [W/m]	&lt; 0.060	     302	       75	           15</a:t>
            </a:r>
          </a:p>
          <a:p>
            <a:r>
              <a:rPr lang="en-US" dirty="0"/>
              <a:t>He flow rate                             [g/s-m]	   2.5	    13.5	     3.375	        0.675</a:t>
            </a:r>
          </a:p>
          <a:p>
            <a:r>
              <a:rPr lang="en-US" dirty="0"/>
              <a:t>COP factor                                       [%]	     -	      5	         5	          1.9</a:t>
            </a:r>
          </a:p>
          <a:p>
            <a:r>
              <a:rPr lang="en-US" dirty="0"/>
              <a:t>Minimum cryogenic power  [kW/m]	     -	       6	       1.5	         0.79</a:t>
            </a:r>
          </a:p>
          <a:p>
            <a:r>
              <a:rPr lang="en-US" b="1" dirty="0"/>
              <a:t>Cryogenic plant power *)        [MW]	     -	     48	       12	          3.1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472E09-D3E6-2502-F2CA-D10ED9B92AFA}"/>
              </a:ext>
            </a:extLst>
          </p:cNvPr>
          <p:cNvSpPr txBox="1"/>
          <p:nvPr/>
        </p:nvSpPr>
        <p:spPr>
          <a:xfrm>
            <a:off x="1923185" y="5866996"/>
            <a:ext cx="5695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*) Accelerator ring 2000 m, Cryogenic plant efficiency 25 %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9F7476-B297-FA77-8DC6-594BA5C0085D}"/>
              </a:ext>
            </a:extLst>
          </p:cNvPr>
          <p:cNvSpPr txBox="1"/>
          <p:nvPr/>
        </p:nvSpPr>
        <p:spPr>
          <a:xfrm>
            <a:off x="1661550" y="18468"/>
            <a:ext cx="7894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   Projected HTS conductor hysteresis loss &amp; cryogenic power </a:t>
            </a:r>
          </a:p>
        </p:txBody>
      </p:sp>
    </p:spTree>
    <p:extLst>
      <p:ext uri="{BB962C8B-B14F-4D97-AF65-F5344CB8AC3E}">
        <p14:creationId xmlns:p14="http://schemas.microsoft.com/office/powerpoint/2010/main" val="435556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F9E96B-FAEF-934F-0779-F315675DB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6000" y="6224587"/>
            <a:ext cx="2743200" cy="365125"/>
          </a:xfrm>
        </p:spPr>
        <p:txBody>
          <a:bodyPr/>
          <a:lstStyle/>
          <a:p>
            <a:fld id="{A20B33BE-2A4E-4857-BA44-489A5A6B0736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C018A77-9344-DE3E-3BC5-2C8AE56EE5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2393219"/>
              </p:ext>
            </p:extLst>
          </p:nvPr>
        </p:nvGraphicFramePr>
        <p:xfrm>
          <a:off x="1958633" y="1101214"/>
          <a:ext cx="7242629" cy="4477539"/>
        </p:xfrm>
        <a:graphic>
          <a:graphicData uri="http://schemas.openxmlformats.org/drawingml/2006/table">
            <a:tbl>
              <a:tblPr firstRow="1" firstCol="1" bandRow="1"/>
              <a:tblGrid>
                <a:gridCol w="4267200">
                  <a:extLst>
                    <a:ext uri="{9D8B030D-6E8A-4147-A177-3AD203B41FA5}">
                      <a16:colId xmlns:a16="http://schemas.microsoft.com/office/drawing/2014/main" val="3504039345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900584645"/>
                    </a:ext>
                  </a:extLst>
                </a:gridCol>
                <a:gridCol w="1349829">
                  <a:extLst>
                    <a:ext uri="{9D8B030D-6E8A-4147-A177-3AD203B41FA5}">
                      <a16:colId xmlns:a16="http://schemas.microsoft.com/office/drawing/2014/main" val="2402491952"/>
                    </a:ext>
                  </a:extLst>
                </a:gridCol>
              </a:tblGrid>
              <a:tr h="33619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cap="all" baseline="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Heat exchange parameters    </a:t>
                      </a:r>
                      <a:endParaRPr lang="en-US" sz="2000" kern="100" cap="all" baseline="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23" marR="348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UT/CERN RCS</a:t>
                      </a:r>
                      <a:endParaRPr lang="en-US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23" marR="348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FNAL RCS</a:t>
                      </a:r>
                      <a:endParaRPr lang="en-US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23" marR="348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1992171"/>
                  </a:ext>
                </a:extLst>
              </a:tr>
              <a:tr h="36569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Normal operations, </a:t>
                      </a:r>
                      <a:r>
                        <a:rPr lang="el-GR" sz="24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T</a:t>
                      </a:r>
                      <a:r>
                        <a:rPr lang="en-US" sz="2400" kern="100" baseline="-250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RISE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1 K</a:t>
                      </a:r>
                      <a:endParaRPr lang="en-US" sz="2400" kern="100" baseline="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23" marR="348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23" marR="348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23" marR="348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0640871"/>
                  </a:ext>
                </a:extLst>
              </a:tr>
              <a:tr h="11281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00" baseline="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HTS tapes -&gt; copper shield</a:t>
                      </a:r>
                      <a:endParaRPr lang="en-US" sz="2000" b="0" i="0" kern="100" baseline="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Contact surface area                                 [m</a:t>
                      </a:r>
                      <a:r>
                        <a:rPr lang="en-US" sz="1800" kern="100" baseline="300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Thermal conductivity                      [kW/m-K]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Transverse thermal diffusivity                 [K/s]</a:t>
                      </a:r>
                    </a:p>
                  </a:txBody>
                  <a:tcPr marL="34823" marR="348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28.3 x 10</a:t>
                      </a:r>
                      <a:r>
                        <a:rPr lang="en-US" sz="1800" kern="100" baseline="300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-3</a:t>
                      </a: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     20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   5 10</a:t>
                      </a:r>
                      <a:r>
                        <a:rPr lang="en-US" sz="1800" kern="100" baseline="300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23" marR="348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14.2 10</a:t>
                      </a:r>
                      <a:r>
                        <a:rPr lang="en-US" sz="1800" kern="100" baseline="300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-3</a:t>
                      </a: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  10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  10</a:t>
                      </a:r>
                      <a:r>
                        <a:rPr lang="en-US" sz="1800" kern="100" baseline="300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23" marR="348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1680714"/>
                  </a:ext>
                </a:extLst>
              </a:tr>
              <a:tr h="13172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00" baseline="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Copper shield &lt;-&gt; cold pipe/helium </a:t>
                      </a:r>
                      <a:endParaRPr lang="en-US" sz="2000" b="0" i="0" kern="100" baseline="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Contact surface area                                            [m</a:t>
                      </a:r>
                      <a:r>
                        <a:rPr lang="en-US" sz="1600" kern="100" baseline="300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Thermal conductivity                                   [W/m-K]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Transverse thermal diffusivity                           [K/s]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Return time to normal operation                         [s]</a:t>
                      </a:r>
                    </a:p>
                  </a:txBody>
                  <a:tcPr marL="34823" marR="348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28.3 x 10</a:t>
                      </a:r>
                      <a:r>
                        <a:rPr lang="en-US" sz="1600" kern="100" baseline="300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-3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    22.6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     1.4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     0.7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23" marR="348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14.2 10</a:t>
                      </a:r>
                      <a:r>
                        <a:rPr lang="en-US" sz="1600" kern="100" baseline="300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-3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56.5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  7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0.14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23" marR="348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5217358"/>
                  </a:ext>
                </a:extLst>
              </a:tr>
              <a:tr h="36569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Quench, ΔT</a:t>
                      </a:r>
                      <a:r>
                        <a:rPr lang="en-US" sz="2400" kern="100" baseline="-250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RISE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10 K</a:t>
                      </a:r>
                    </a:p>
                  </a:txBody>
                  <a:tcPr marL="34823" marR="348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23" marR="348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23" marR="348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8086550"/>
                  </a:ext>
                </a:extLst>
              </a:tr>
              <a:tr h="6877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kern="100" baseline="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Copper shield &lt;-&gt; cold pipe/helium </a:t>
                      </a:r>
                      <a:endParaRPr lang="en-US" sz="2000" kern="100" dirty="0">
                        <a:effectLst/>
                        <a:latin typeface="Calibri" panose="020F050202020403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Transverse thermal diffusivity                           [K/s]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Minimal return time to normal operation          [s]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23" marR="348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  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     14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    0.2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23" marR="348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  70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  0.04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23" marR="348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220700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10ACC9E-31BA-0B31-5028-A2C865E4A797}"/>
              </a:ext>
            </a:extLst>
          </p:cNvPr>
          <p:cNvSpPr txBox="1"/>
          <p:nvPr/>
        </p:nvSpPr>
        <p:spPr>
          <a:xfrm>
            <a:off x="1311314" y="404900"/>
            <a:ext cx="8847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   Thermal response of HTS conductor in normal operation &amp; quench </a:t>
            </a:r>
          </a:p>
        </p:txBody>
      </p:sp>
    </p:spTree>
    <p:extLst>
      <p:ext uri="{BB962C8B-B14F-4D97-AF65-F5344CB8AC3E}">
        <p14:creationId xmlns:p14="http://schemas.microsoft.com/office/powerpoint/2010/main" val="2012130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4328A9-98DE-3577-BCE0-F7FCE036B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33BE-2A4E-4857-BA44-489A5A6B0736}" type="slidenum">
              <a:rPr lang="en-US" smtClean="0"/>
              <a:t>9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E34C66-1473-873A-0F2A-001CCD643CCC}"/>
              </a:ext>
            </a:extLst>
          </p:cNvPr>
          <p:cNvSpPr txBox="1"/>
          <p:nvPr/>
        </p:nvSpPr>
        <p:spPr>
          <a:xfrm>
            <a:off x="3739193" y="602046"/>
            <a:ext cx="4421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Summary &amp; Conclusions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6DC578-295A-857F-D561-95AFAB8EEE2A}"/>
              </a:ext>
            </a:extLst>
          </p:cNvPr>
          <p:cNvSpPr txBox="1"/>
          <p:nvPr/>
        </p:nvSpPr>
        <p:spPr>
          <a:xfrm>
            <a:off x="1862761" y="1453753"/>
            <a:ext cx="8174124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Upgraded HTS cable design/placement is an encouraging indication for possible further minimization of power loss.</a:t>
            </a:r>
          </a:p>
          <a:p>
            <a:endParaRPr lang="en-US" sz="24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Operation with supercritical helium of 5.5K, 0.28 MPa is best</a:t>
            </a:r>
          </a:p>
          <a:p>
            <a:r>
              <a:rPr lang="en-US" sz="24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     option for minimization of cryogenic power loss. </a:t>
            </a:r>
          </a:p>
          <a:p>
            <a:endParaRPr lang="en-US" sz="24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Lack of modeling of hysteresis loss in HTS conductor below</a:t>
            </a:r>
          </a:p>
          <a:p>
            <a:r>
              <a:rPr lang="en-US" sz="24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     15 K is an impediment to a reliable power loss prediction.   </a:t>
            </a:r>
          </a:p>
          <a:p>
            <a:endParaRPr lang="en-US" sz="24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A power test of a 1.8 T, dB/dt 5000 T/</a:t>
            </a:r>
            <a:r>
              <a:rPr lang="en-US" sz="2400" kern="100">
                <a:latin typeface="Calibri" panose="020F0502020204030204" pitchFamily="34" charset="0"/>
                <a:cs typeface="Times New Roman" panose="02020603050405020304" pitchFamily="18" charset="0"/>
              </a:rPr>
              <a:t>s short-sample magnet </a:t>
            </a:r>
            <a:r>
              <a:rPr lang="en-US" sz="24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is needed to conclusively prove viability of HTS RCS magnet.</a:t>
            </a:r>
          </a:p>
          <a:p>
            <a:endParaRPr lang="en-US" sz="8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223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14266</TotalTime>
  <Words>1680</Words>
  <Application>Microsoft Office PowerPoint</Application>
  <PresentationFormat>Widescreen</PresentationFormat>
  <Paragraphs>255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Aptos</vt:lpstr>
      <vt:lpstr>Arial</vt:lpstr>
      <vt:lpstr>Arial Narrow</vt:lpstr>
      <vt:lpstr>Calibri</vt:lpstr>
      <vt:lpstr>Calibri Light</vt:lpstr>
      <vt:lpstr>Times New Roman</vt:lpstr>
      <vt:lpstr>Wingdings</vt:lpstr>
      <vt:lpstr>Office Theme</vt:lpstr>
      <vt:lpstr> HTS  pulsed magnet concept &amp; detailed studies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R&amp;D – Not Accelerator Proposal</dc:title>
  <dc:creator>Henryk Piekarz x2105,3907 12122N</dc:creator>
  <cp:lastModifiedBy>Henryk Piekarz</cp:lastModifiedBy>
  <cp:revision>400</cp:revision>
  <cp:lastPrinted>2024-05-14T15:04:04Z</cp:lastPrinted>
  <dcterms:created xsi:type="dcterms:W3CDTF">2018-04-02T14:36:43Z</dcterms:created>
  <dcterms:modified xsi:type="dcterms:W3CDTF">2024-05-15T13:49:45Z</dcterms:modified>
</cp:coreProperties>
</file>